
<file path=[Content_Types].xml><?xml version="1.0" encoding="utf-8"?>
<Types xmlns="http://schemas.openxmlformats.org/package/2006/content-types">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62"/>
  </p:notesMasterIdLst>
  <p:sldIdLst>
    <p:sldId id="256" r:id="rId2"/>
    <p:sldId id="257" r:id="rId3"/>
    <p:sldId id="357" r:id="rId4"/>
    <p:sldId id="292" r:id="rId5"/>
    <p:sldId id="297" r:id="rId6"/>
    <p:sldId id="301" r:id="rId7"/>
    <p:sldId id="263" r:id="rId8"/>
    <p:sldId id="334" r:id="rId9"/>
    <p:sldId id="333" r:id="rId10"/>
    <p:sldId id="335" r:id="rId11"/>
    <p:sldId id="293" r:id="rId12"/>
    <p:sldId id="303" r:id="rId13"/>
    <p:sldId id="304" r:id="rId14"/>
    <p:sldId id="316" r:id="rId15"/>
    <p:sldId id="317" r:id="rId16"/>
    <p:sldId id="305" r:id="rId17"/>
    <p:sldId id="337" r:id="rId18"/>
    <p:sldId id="358" r:id="rId19"/>
    <p:sldId id="356" r:id="rId20"/>
    <p:sldId id="327" r:id="rId21"/>
    <p:sldId id="320" r:id="rId22"/>
    <p:sldId id="336" r:id="rId23"/>
    <p:sldId id="360" r:id="rId24"/>
    <p:sldId id="338" r:id="rId25"/>
    <p:sldId id="339" r:id="rId26"/>
    <p:sldId id="340" r:id="rId27"/>
    <p:sldId id="361" r:id="rId28"/>
    <p:sldId id="362" r:id="rId29"/>
    <p:sldId id="363" r:id="rId30"/>
    <p:sldId id="364" r:id="rId31"/>
    <p:sldId id="307" r:id="rId32"/>
    <p:sldId id="329" r:id="rId33"/>
    <p:sldId id="375" r:id="rId34"/>
    <p:sldId id="330" r:id="rId35"/>
    <p:sldId id="319" r:id="rId36"/>
    <p:sldId id="323" r:id="rId37"/>
    <p:sldId id="322" r:id="rId38"/>
    <p:sldId id="324" r:id="rId39"/>
    <p:sldId id="325" r:id="rId40"/>
    <p:sldId id="326" r:id="rId41"/>
    <p:sldId id="365" r:id="rId42"/>
    <p:sldId id="366" r:id="rId43"/>
    <p:sldId id="369" r:id="rId44"/>
    <p:sldId id="368" r:id="rId45"/>
    <p:sldId id="345" r:id="rId46"/>
    <p:sldId id="370" r:id="rId47"/>
    <p:sldId id="346" r:id="rId48"/>
    <p:sldId id="371" r:id="rId49"/>
    <p:sldId id="347" r:id="rId50"/>
    <p:sldId id="348" r:id="rId51"/>
    <p:sldId id="349" r:id="rId52"/>
    <p:sldId id="350" r:id="rId53"/>
    <p:sldId id="351" r:id="rId54"/>
    <p:sldId id="353" r:id="rId55"/>
    <p:sldId id="354" r:id="rId56"/>
    <p:sldId id="355" r:id="rId57"/>
    <p:sldId id="359" r:id="rId58"/>
    <p:sldId id="372" r:id="rId59"/>
    <p:sldId id="373" r:id="rId60"/>
    <p:sldId id="374" r:id="rId61"/>
  </p:sldIdLst>
  <p:sldSz cx="12192000" cy="6858000"/>
  <p:notesSz cx="6858000" cy="9144000"/>
  <p:embeddedFontLst>
    <p:embeddedFont>
      <p:font typeface="等线" panose="02010600030101010101" pitchFamily="2" charset="-122"/>
      <p:regular r:id="rId63"/>
      <p:bold r:id="rId64"/>
    </p:embeddedFont>
    <p:embeddedFont>
      <p:font typeface="等线 Light" panose="02010600030101010101" pitchFamily="2" charset="-122"/>
      <p:regular r:id="rId65"/>
    </p:embeddedFont>
    <p:embeddedFont>
      <p:font typeface="华文新魏" panose="02010800040101010101" pitchFamily="2" charset="-122"/>
      <p:regular r:id="rId66"/>
    </p:embeddedFont>
    <p:embeddedFont>
      <p:font typeface="隶书" panose="02010509060101010101" pitchFamily="49" charset="-122"/>
      <p:regular r:id="rId67"/>
    </p:embeddedFont>
    <p:embeddedFont>
      <p:font typeface="微软雅黑" panose="020B0503020204020204" pitchFamily="34" charset="-122"/>
      <p:regular r:id="rId68"/>
      <p:bold r:id="rId6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0952" autoAdjust="0"/>
  </p:normalViewPr>
  <p:slideViewPr>
    <p:cSldViewPr snapToGrid="0">
      <p:cViewPr varScale="1">
        <p:scale>
          <a:sx n="99" d="100"/>
          <a:sy n="99" d="100"/>
        </p:scale>
        <p:origin x="9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1.fntdata"/><Relationship Id="rId68" Type="http://schemas.openxmlformats.org/officeDocument/2006/relationships/font" Target="fonts/font6.fntdata"/><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3.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2.fntdata"/><Relationship Id="rId69"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93980-6912-4EB6-9527-2D88527B47BD}" type="datetimeFigureOut">
              <a:rPr lang="zh-CN" altLang="en-US" smtClean="0"/>
              <a:t>2024/9/13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847B7-9B56-4659-A40D-E7ACFFC3AEC0}" type="slidenum">
              <a:rPr lang="zh-CN" altLang="en-US" smtClean="0"/>
              <a:t>‹#›</a:t>
            </a:fld>
            <a:endParaRPr lang="zh-CN" altLang="en-US"/>
          </a:p>
        </p:txBody>
      </p:sp>
    </p:spTree>
    <p:extLst>
      <p:ext uri="{BB962C8B-B14F-4D97-AF65-F5344CB8AC3E}">
        <p14:creationId xmlns:p14="http://schemas.microsoft.com/office/powerpoint/2010/main" val="3732804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zhida.zhihu.com/search?q=%E9%9D%99%E6%80%81%E5%8F%98%E9%87%8F&amp;zhida_source=entity&amp;is_preview=1"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添加一页，说明自动转换和强制类型转换</a:t>
            </a:r>
          </a:p>
        </p:txBody>
      </p:sp>
      <p:sp>
        <p:nvSpPr>
          <p:cNvPr id="4" name="灯片编号占位符 3"/>
          <p:cNvSpPr>
            <a:spLocks noGrp="1"/>
          </p:cNvSpPr>
          <p:nvPr>
            <p:ph type="sldNum" sz="quarter" idx="5"/>
          </p:nvPr>
        </p:nvSpPr>
        <p:spPr/>
        <p:txBody>
          <a:bodyPr/>
          <a:lstStyle/>
          <a:p>
            <a:fld id="{684847B7-9B56-4659-A40D-E7ACFFC3AEC0}" type="slidenum">
              <a:rPr lang="zh-CN" altLang="en-US" smtClean="0"/>
              <a:t>8</a:t>
            </a:fld>
            <a:endParaRPr lang="zh-CN" altLang="en-US"/>
          </a:p>
        </p:txBody>
      </p:sp>
    </p:spTree>
    <p:extLst>
      <p:ext uri="{BB962C8B-B14F-4D97-AF65-F5344CB8AC3E}">
        <p14:creationId xmlns:p14="http://schemas.microsoft.com/office/powerpoint/2010/main" val="2702495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en-US" altLang="zh-CN" b="0" i="0" dirty="0">
                <a:solidFill>
                  <a:srgbClr val="191B1F"/>
                </a:solidFill>
                <a:effectLst/>
                <a:latin typeface="-apple-system"/>
              </a:rPr>
              <a:t>inline </a:t>
            </a:r>
            <a:r>
              <a:rPr lang="zh-CN" altLang="en-US" b="0" i="0" dirty="0">
                <a:solidFill>
                  <a:srgbClr val="191B1F"/>
                </a:solidFill>
                <a:effectLst/>
                <a:latin typeface="-apple-system"/>
              </a:rPr>
              <a:t>修饰的变量（包含全局的或静态成员变量）是</a:t>
            </a:r>
            <a:r>
              <a:rPr lang="en-US" altLang="zh-CN" b="0" i="0" dirty="0">
                <a:solidFill>
                  <a:srgbClr val="191B1F"/>
                </a:solidFill>
                <a:effectLst/>
                <a:latin typeface="-apple-system"/>
              </a:rPr>
              <a:t>inline variable</a:t>
            </a:r>
            <a:endParaRPr lang="zh-CN" altLang="en-US" b="0" i="0" dirty="0">
              <a:solidFill>
                <a:srgbClr val="191B1F"/>
              </a:solidFill>
              <a:effectLst/>
              <a:latin typeface="-apple-system"/>
            </a:endParaRPr>
          </a:p>
          <a:p>
            <a:pPr algn="l">
              <a:buFont typeface="Arial" panose="020B0604020202020204" pitchFamily="34" charset="0"/>
              <a:buChar char="•"/>
            </a:pPr>
            <a:r>
              <a:rPr lang="en-US" altLang="zh-CN" b="0" i="0" dirty="0" err="1">
                <a:solidFill>
                  <a:srgbClr val="191B1F"/>
                </a:solidFill>
                <a:effectLst/>
                <a:latin typeface="-apple-system"/>
              </a:rPr>
              <a:t>constexpr</a:t>
            </a:r>
            <a:r>
              <a:rPr lang="en-US" altLang="zh-CN" b="0" i="0" dirty="0">
                <a:solidFill>
                  <a:srgbClr val="191B1F"/>
                </a:solidFill>
                <a:effectLst/>
                <a:latin typeface="-apple-system"/>
              </a:rPr>
              <a:t> </a:t>
            </a:r>
            <a:r>
              <a:rPr lang="zh-CN" altLang="en-US" b="0" i="0" dirty="0">
                <a:solidFill>
                  <a:srgbClr val="191B1F"/>
                </a:solidFill>
                <a:effectLst/>
                <a:latin typeface="-apple-system"/>
              </a:rPr>
              <a:t>关键字修饰的</a:t>
            </a:r>
            <a:r>
              <a:rPr lang="zh-CN" altLang="en-US" b="0" i="0" u="none" strike="noStrike" dirty="0">
                <a:solidFill>
                  <a:srgbClr val="09408E"/>
                </a:solidFill>
                <a:effectLst/>
                <a:latin typeface="-apple-system"/>
                <a:hlinkClick r:id="rId3"/>
              </a:rPr>
              <a:t>静态变量</a:t>
            </a:r>
            <a:r>
              <a:rPr lang="zh-CN" altLang="en-US" b="0" i="0" dirty="0">
                <a:solidFill>
                  <a:srgbClr val="191B1F"/>
                </a:solidFill>
                <a:effectLst/>
                <a:latin typeface="-apple-system"/>
              </a:rPr>
              <a:t>成员也是</a:t>
            </a:r>
            <a:r>
              <a:rPr lang="en-US" altLang="zh-CN" b="0" i="0" dirty="0">
                <a:solidFill>
                  <a:srgbClr val="191B1F"/>
                </a:solidFill>
                <a:effectLst/>
                <a:latin typeface="-apple-system"/>
              </a:rPr>
              <a:t>inline variable </a:t>
            </a:r>
            <a:r>
              <a:rPr lang="zh-CN" altLang="en-US" b="0" i="0" dirty="0">
                <a:solidFill>
                  <a:srgbClr val="191B1F"/>
                </a:solidFill>
                <a:effectLst/>
                <a:latin typeface="-apple-system"/>
              </a:rPr>
              <a:t>）</a:t>
            </a:r>
          </a:p>
          <a:p>
            <a:pPr algn="l">
              <a:buFont typeface="Arial" panose="020B0604020202020204" pitchFamily="34" charset="0"/>
              <a:buChar char="•"/>
            </a:pPr>
            <a:r>
              <a:rPr lang="zh-CN" altLang="en-US" b="0" i="0" dirty="0">
                <a:solidFill>
                  <a:srgbClr val="191B1F"/>
                </a:solidFill>
                <a:effectLst/>
                <a:latin typeface="-apple-system"/>
              </a:rPr>
              <a:t>以</a:t>
            </a:r>
            <a:r>
              <a:rPr lang="en-US" altLang="zh-CN" b="0" i="0" dirty="0">
                <a:solidFill>
                  <a:srgbClr val="191B1F"/>
                </a:solidFill>
                <a:effectLst/>
                <a:latin typeface="-apple-system"/>
              </a:rPr>
              <a:t>inline</a:t>
            </a:r>
            <a:r>
              <a:rPr lang="zh-CN" altLang="en-US" b="0" i="0" dirty="0">
                <a:solidFill>
                  <a:srgbClr val="191B1F"/>
                </a:solidFill>
                <a:effectLst/>
                <a:latin typeface="-apple-system"/>
              </a:rPr>
              <a:t>关键字修饰的静态变量成员能在类定义中直接以等号或大括号）初始化。如果不想直接在类定义中初始化，则应该在定义静态成员的时候加上</a:t>
            </a:r>
            <a:r>
              <a:rPr lang="en-US" altLang="zh-CN" b="0" i="0" dirty="0">
                <a:solidFill>
                  <a:srgbClr val="191B1F"/>
                </a:solidFill>
                <a:effectLst/>
                <a:latin typeface="-apple-system"/>
              </a:rPr>
              <a:t>inline</a:t>
            </a:r>
            <a:r>
              <a:rPr lang="zh-CN" altLang="en-US" b="0" i="0" dirty="0">
                <a:solidFill>
                  <a:srgbClr val="191B1F"/>
                </a:solidFill>
                <a:effectLst/>
                <a:latin typeface="-apple-system"/>
              </a:rPr>
              <a:t>关键字</a:t>
            </a:r>
            <a:endParaRPr lang="en-US" altLang="zh-CN" b="0" i="0" dirty="0">
              <a:solidFill>
                <a:srgbClr val="191B1F"/>
              </a:solidFill>
              <a:effectLst/>
              <a:latin typeface="-apple-system"/>
            </a:endParaRPr>
          </a:p>
          <a:p>
            <a:pPr algn="l">
              <a:buFont typeface="Arial" panose="020B0604020202020204" pitchFamily="34" charset="0"/>
              <a:buChar char="•"/>
            </a:pPr>
            <a:r>
              <a:rPr lang="en-US" altLang="zh-CN" b="0" i="0" dirty="0">
                <a:solidFill>
                  <a:srgbClr val="191B1F"/>
                </a:solidFill>
                <a:effectLst/>
                <a:latin typeface="-apple-system"/>
              </a:rPr>
              <a:t>inline variable</a:t>
            </a:r>
            <a:r>
              <a:rPr lang="zh-CN" altLang="en-US" b="0" i="0" dirty="0">
                <a:solidFill>
                  <a:srgbClr val="191B1F"/>
                </a:solidFill>
                <a:effectLst/>
                <a:latin typeface="-apple-system"/>
              </a:rPr>
              <a:t>和</a:t>
            </a:r>
            <a:r>
              <a:rPr lang="en-US" altLang="zh-CN" b="0" i="0" dirty="0">
                <a:solidFill>
                  <a:srgbClr val="191B1F"/>
                </a:solidFill>
                <a:effectLst/>
                <a:latin typeface="-apple-system"/>
              </a:rPr>
              <a:t>inline function</a:t>
            </a:r>
            <a:r>
              <a:rPr lang="zh-CN" altLang="en-US" b="0" i="0" dirty="0">
                <a:solidFill>
                  <a:srgbClr val="191B1F"/>
                </a:solidFill>
                <a:effectLst/>
                <a:latin typeface="-apple-system"/>
              </a:rPr>
              <a:t>或</a:t>
            </a:r>
            <a:r>
              <a:rPr lang="en-US" altLang="zh-CN" b="0" i="0" dirty="0">
                <a:solidFill>
                  <a:srgbClr val="191B1F"/>
                </a:solidFill>
                <a:effectLst/>
                <a:latin typeface="-apple-system"/>
              </a:rPr>
              <a:t>template</a:t>
            </a:r>
            <a:r>
              <a:rPr lang="zh-CN" altLang="en-US" b="0" i="0" dirty="0">
                <a:solidFill>
                  <a:srgbClr val="191B1F"/>
                </a:solidFill>
                <a:effectLst/>
                <a:latin typeface="-apple-system"/>
              </a:rPr>
              <a:t>相似。只要</a:t>
            </a:r>
            <a:r>
              <a:rPr lang="en-US" altLang="zh-CN" b="0" i="0" dirty="0">
                <a:solidFill>
                  <a:srgbClr val="191B1F"/>
                </a:solidFill>
                <a:effectLst/>
                <a:latin typeface="-apple-system"/>
              </a:rPr>
              <a:t>translation unit</a:t>
            </a:r>
            <a:r>
              <a:rPr lang="zh-CN" altLang="en-US" b="0" i="0" dirty="0">
                <a:solidFill>
                  <a:srgbClr val="191B1F"/>
                </a:solidFill>
                <a:effectLst/>
                <a:latin typeface="-apple-system"/>
              </a:rPr>
              <a:t>有使用到该</a:t>
            </a:r>
            <a:r>
              <a:rPr lang="en-US" altLang="zh-CN" b="0" i="0" dirty="0">
                <a:solidFill>
                  <a:srgbClr val="191B1F"/>
                </a:solidFill>
                <a:effectLst/>
                <a:latin typeface="-apple-system"/>
              </a:rPr>
              <a:t>inline variable</a:t>
            </a:r>
            <a:r>
              <a:rPr lang="zh-CN" altLang="en-US" b="0" i="0" dirty="0">
                <a:solidFill>
                  <a:srgbClr val="191B1F"/>
                </a:solidFill>
                <a:effectLst/>
                <a:latin typeface="-apple-system"/>
              </a:rPr>
              <a:t>，编译器会在产生的</a:t>
            </a:r>
            <a:r>
              <a:rPr lang="en-US" altLang="zh-CN" b="0" i="0" dirty="0">
                <a:solidFill>
                  <a:srgbClr val="191B1F"/>
                </a:solidFill>
                <a:effectLst/>
                <a:latin typeface="-apple-system"/>
              </a:rPr>
              <a:t>object file</a:t>
            </a:r>
            <a:r>
              <a:rPr lang="zh-CN" altLang="en-US" b="0" i="0" dirty="0">
                <a:solidFill>
                  <a:srgbClr val="191B1F"/>
                </a:solidFill>
                <a:effectLst/>
                <a:latin typeface="-apple-system"/>
              </a:rPr>
              <a:t>中包含一份完整的定义。然后编译器会将</a:t>
            </a:r>
            <a:r>
              <a:rPr lang="en-US" altLang="zh-CN" b="0" i="0" dirty="0">
                <a:solidFill>
                  <a:srgbClr val="191B1F"/>
                </a:solidFill>
                <a:effectLst/>
                <a:latin typeface="-apple-system"/>
              </a:rPr>
              <a:t>inline variable</a:t>
            </a:r>
            <a:r>
              <a:rPr lang="zh-CN" altLang="en-US" b="0" i="0" dirty="0">
                <a:solidFill>
                  <a:srgbClr val="191B1F"/>
                </a:solidFill>
                <a:effectLst/>
                <a:latin typeface="-apple-system"/>
              </a:rPr>
              <a:t>标记上特别的记号，当链接器看到该记号就会将同名的</a:t>
            </a:r>
            <a:r>
              <a:rPr lang="en-US" altLang="zh-CN" b="0" i="0" dirty="0">
                <a:solidFill>
                  <a:srgbClr val="191B1F"/>
                </a:solidFill>
                <a:effectLst/>
                <a:latin typeface="-apple-system"/>
              </a:rPr>
              <a:t>inline variable </a:t>
            </a:r>
            <a:r>
              <a:rPr lang="zh-CN" altLang="en-US" b="0" i="0" dirty="0">
                <a:solidFill>
                  <a:srgbClr val="191B1F"/>
                </a:solidFill>
                <a:effectLst/>
                <a:latin typeface="-apple-system"/>
              </a:rPr>
              <a:t>再合并为一个变量。这样也就保证了每个有</a:t>
            </a:r>
            <a:r>
              <a:rPr lang="en-US" altLang="zh-CN" b="0" i="0" dirty="0">
                <a:solidFill>
                  <a:srgbClr val="191B1F"/>
                </a:solidFill>
                <a:effectLst/>
                <a:latin typeface="-apple-system"/>
              </a:rPr>
              <a:t>external linkage</a:t>
            </a:r>
            <a:r>
              <a:rPr lang="zh-CN" altLang="en-US" b="0" i="0" dirty="0">
                <a:solidFill>
                  <a:srgbClr val="191B1F"/>
                </a:solidFill>
                <a:effectLst/>
                <a:latin typeface="-apple-system"/>
              </a:rPr>
              <a:t>的</a:t>
            </a:r>
            <a:r>
              <a:rPr lang="en-US" altLang="zh-CN" b="0" i="0" dirty="0">
                <a:solidFill>
                  <a:srgbClr val="191B1F"/>
                </a:solidFill>
                <a:effectLst/>
                <a:latin typeface="-apple-system"/>
              </a:rPr>
              <a:t>inline variable</a:t>
            </a:r>
            <a:r>
              <a:rPr lang="zh-CN" altLang="en-US" b="0" i="0" dirty="0">
                <a:solidFill>
                  <a:srgbClr val="191B1F"/>
                </a:solidFill>
                <a:effectLst/>
                <a:latin typeface="-apple-system"/>
              </a:rPr>
              <a:t>都只会有一个地址。</a:t>
            </a:r>
          </a:p>
          <a:p>
            <a:endParaRPr lang="zh-CN" altLang="en-US" dirty="0"/>
          </a:p>
        </p:txBody>
      </p:sp>
      <p:sp>
        <p:nvSpPr>
          <p:cNvPr id="4" name="灯片编号占位符 3"/>
          <p:cNvSpPr>
            <a:spLocks noGrp="1"/>
          </p:cNvSpPr>
          <p:nvPr>
            <p:ph type="sldNum" sz="quarter" idx="5"/>
          </p:nvPr>
        </p:nvSpPr>
        <p:spPr/>
        <p:txBody>
          <a:bodyPr/>
          <a:lstStyle/>
          <a:p>
            <a:fld id="{684847B7-9B56-4659-A40D-E7ACFFC3AEC0}" type="slidenum">
              <a:rPr lang="zh-CN" altLang="en-US" smtClean="0"/>
              <a:t>19</a:t>
            </a:fld>
            <a:endParaRPr lang="zh-CN" altLang="en-US"/>
          </a:p>
        </p:txBody>
      </p:sp>
    </p:spTree>
    <p:extLst>
      <p:ext uri="{BB962C8B-B14F-4D97-AF65-F5344CB8AC3E}">
        <p14:creationId xmlns:p14="http://schemas.microsoft.com/office/powerpoint/2010/main" val="1674003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986801"/>
                </a:solidFill>
                <a:effectLst/>
                <a:latin typeface="-apple-system"/>
              </a:rPr>
              <a:t>可以绕着弯修改</a:t>
            </a:r>
            <a:r>
              <a:rPr lang="en-US" altLang="zh-CN" b="0" i="0" dirty="0">
                <a:solidFill>
                  <a:srgbClr val="986801"/>
                </a:solidFill>
                <a:effectLst/>
                <a:latin typeface="-apple-system"/>
              </a:rPr>
              <a:t>const</a:t>
            </a:r>
            <a:r>
              <a:rPr lang="zh-CN" altLang="en-US" b="0" i="0" dirty="0">
                <a:solidFill>
                  <a:srgbClr val="986801"/>
                </a:solidFill>
                <a:effectLst/>
                <a:latin typeface="-apple-system"/>
              </a:rPr>
              <a:t>变量的值</a:t>
            </a:r>
            <a:endParaRPr lang="en-US" altLang="zh-CN" b="0" i="0" dirty="0">
              <a:solidFill>
                <a:srgbClr val="986801"/>
              </a:solidFill>
              <a:effectLst/>
              <a:latin typeface="-apple-system"/>
            </a:endParaRPr>
          </a:p>
          <a:p>
            <a:pPr algn="l"/>
            <a:endParaRPr lang="en-US" altLang="zh-CN" b="0" i="0" dirty="0">
              <a:solidFill>
                <a:srgbClr val="986801"/>
              </a:solidFill>
              <a:effectLst/>
              <a:latin typeface="-apple-system"/>
            </a:endParaRPr>
          </a:p>
          <a:p>
            <a:pPr algn="l"/>
            <a:r>
              <a:rPr lang="en-US" altLang="zh-CN" b="0" i="0" dirty="0">
                <a:solidFill>
                  <a:srgbClr val="986801"/>
                </a:solidFill>
                <a:effectLst/>
                <a:latin typeface="-apple-system"/>
              </a:rPr>
              <a:t>const</a:t>
            </a:r>
            <a:r>
              <a:rPr lang="en-US" altLang="zh-CN" b="0" i="0" dirty="0">
                <a:solidFill>
                  <a:srgbClr val="333333"/>
                </a:solidFill>
                <a:effectLst/>
                <a:latin typeface="-apple-system"/>
              </a:rPr>
              <a:t> </a:t>
            </a:r>
            <a:r>
              <a:rPr lang="en-US" altLang="zh-CN" b="0" i="0" dirty="0">
                <a:solidFill>
                  <a:srgbClr val="986801"/>
                </a:solidFill>
                <a:effectLst/>
                <a:latin typeface="-apple-system"/>
              </a:rPr>
              <a:t>int</a:t>
            </a:r>
            <a:r>
              <a:rPr lang="en-US" altLang="zh-CN" b="0" i="0" dirty="0">
                <a:solidFill>
                  <a:srgbClr val="333333"/>
                </a:solidFill>
                <a:effectLst/>
                <a:latin typeface="-apple-system"/>
              </a:rPr>
              <a:t> constant = </a:t>
            </a:r>
            <a:r>
              <a:rPr lang="en-US" altLang="zh-CN" b="0" i="0" dirty="0">
                <a:solidFill>
                  <a:srgbClr val="986801"/>
                </a:solidFill>
                <a:effectLst/>
                <a:latin typeface="-apple-system"/>
              </a:rPr>
              <a:t>10</a:t>
            </a:r>
            <a:r>
              <a:rPr lang="en-US" altLang="zh-CN" b="0" i="0" dirty="0">
                <a:solidFill>
                  <a:srgbClr val="333333"/>
                </a:solidFill>
                <a:effectLst/>
                <a:latin typeface="-apple-system"/>
              </a:rPr>
              <a:t>;</a:t>
            </a:r>
          </a:p>
          <a:p>
            <a:pPr algn="l"/>
            <a:r>
              <a:rPr lang="en-US" altLang="zh-CN" b="0" i="0" dirty="0">
                <a:solidFill>
                  <a:srgbClr val="986801"/>
                </a:solidFill>
                <a:effectLst/>
                <a:latin typeface="-apple-system"/>
              </a:rPr>
              <a:t>int</a:t>
            </a:r>
            <a:r>
              <a:rPr lang="en-US" altLang="zh-CN" b="0" i="0" dirty="0">
                <a:solidFill>
                  <a:srgbClr val="333333"/>
                </a:solidFill>
                <a:effectLst/>
                <a:latin typeface="-apple-system"/>
              </a:rPr>
              <a:t> *ptr = </a:t>
            </a:r>
            <a:r>
              <a:rPr lang="en-US" altLang="zh-CN" b="0" i="0" dirty="0">
                <a:solidFill>
                  <a:srgbClr val="C18401"/>
                </a:solidFill>
                <a:effectLst/>
                <a:latin typeface="-apple-system"/>
              </a:rPr>
              <a:t>const_cast</a:t>
            </a:r>
            <a:r>
              <a:rPr lang="en-US" altLang="zh-CN" b="0" i="0" dirty="0">
                <a:solidFill>
                  <a:srgbClr val="333333"/>
                </a:solidFill>
                <a:effectLst/>
                <a:latin typeface="-apple-system"/>
              </a:rPr>
              <a:t>&lt;</a:t>
            </a:r>
            <a:r>
              <a:rPr lang="en-US" altLang="zh-CN" b="0" i="0" dirty="0">
                <a:solidFill>
                  <a:srgbClr val="986801"/>
                </a:solidFill>
                <a:effectLst/>
                <a:latin typeface="-apple-system"/>
              </a:rPr>
              <a:t>int</a:t>
            </a:r>
            <a:r>
              <a:rPr lang="en-US" altLang="zh-CN" b="0" i="0" dirty="0">
                <a:solidFill>
                  <a:srgbClr val="333333"/>
                </a:solidFill>
                <a:effectLst/>
                <a:latin typeface="-apple-system"/>
              </a:rPr>
              <a:t>*&gt;(&amp;constant);</a:t>
            </a:r>
          </a:p>
          <a:p>
            <a:pPr algn="l"/>
            <a:r>
              <a:rPr lang="en-US" altLang="zh-CN" b="0" i="0" dirty="0">
                <a:solidFill>
                  <a:srgbClr val="333333"/>
                </a:solidFill>
                <a:effectLst/>
                <a:latin typeface="-apple-system"/>
              </a:rPr>
              <a:t>std::cout &lt;&lt; </a:t>
            </a:r>
            <a:r>
              <a:rPr lang="en-US" altLang="zh-CN" b="0" i="0" dirty="0">
                <a:solidFill>
                  <a:srgbClr val="50A14F"/>
                </a:solidFill>
                <a:effectLst/>
                <a:latin typeface="-apple-system"/>
              </a:rPr>
              <a:t>"Before: "</a:t>
            </a:r>
            <a:r>
              <a:rPr lang="en-US" altLang="zh-CN" b="0" i="0" dirty="0">
                <a:solidFill>
                  <a:srgbClr val="333333"/>
                </a:solidFill>
                <a:effectLst/>
                <a:latin typeface="-apple-system"/>
              </a:rPr>
              <a:t> &lt;&lt; constant &lt;&lt; std::endl;</a:t>
            </a:r>
          </a:p>
          <a:p>
            <a:pPr algn="l"/>
            <a:r>
              <a:rPr lang="en-US" altLang="zh-CN" b="0" i="0" dirty="0">
                <a:solidFill>
                  <a:srgbClr val="333333"/>
                </a:solidFill>
                <a:effectLst/>
                <a:latin typeface="-apple-system"/>
              </a:rPr>
              <a:t>*ptr = </a:t>
            </a:r>
            <a:r>
              <a:rPr lang="en-US" altLang="zh-CN" b="0" i="0" dirty="0">
                <a:solidFill>
                  <a:srgbClr val="986801"/>
                </a:solidFill>
                <a:effectLst/>
                <a:latin typeface="-apple-system"/>
              </a:rPr>
              <a:t>20</a:t>
            </a:r>
            <a:r>
              <a:rPr lang="en-US" altLang="zh-CN" b="0" i="0" dirty="0">
                <a:solidFill>
                  <a:srgbClr val="333333"/>
                </a:solidFill>
                <a:effectLst/>
                <a:latin typeface="-apple-system"/>
              </a:rPr>
              <a:t>;</a:t>
            </a:r>
          </a:p>
          <a:p>
            <a:pPr algn="l"/>
            <a:r>
              <a:rPr lang="en-US" altLang="zh-CN" b="0" i="0" dirty="0">
                <a:solidFill>
                  <a:srgbClr val="333333"/>
                </a:solidFill>
                <a:effectLst/>
                <a:latin typeface="-apple-system"/>
              </a:rPr>
              <a:t>std::cout &lt;&lt; </a:t>
            </a:r>
            <a:r>
              <a:rPr lang="en-US" altLang="zh-CN" b="0" i="0" dirty="0">
                <a:solidFill>
                  <a:srgbClr val="50A14F"/>
                </a:solidFill>
                <a:effectLst/>
                <a:latin typeface="-apple-system"/>
              </a:rPr>
              <a:t>"After: "</a:t>
            </a:r>
            <a:r>
              <a:rPr lang="en-US" altLang="zh-CN" b="0" i="0" dirty="0">
                <a:solidFill>
                  <a:srgbClr val="333333"/>
                </a:solidFill>
                <a:effectLst/>
                <a:latin typeface="-apple-system"/>
              </a:rPr>
              <a:t> &lt;&lt; constant &lt;&lt; std::endl;</a:t>
            </a:r>
          </a:p>
          <a:p>
            <a:pPr algn="l"/>
            <a:r>
              <a:rPr lang="en-US" altLang="zh-CN" b="0" i="0" dirty="0">
                <a:solidFill>
                  <a:srgbClr val="A626A4"/>
                </a:solidFill>
                <a:effectLst/>
                <a:latin typeface="-apple-system"/>
              </a:rPr>
              <a:t>return</a:t>
            </a:r>
            <a:r>
              <a:rPr lang="en-US" altLang="zh-CN" b="0" i="0" dirty="0">
                <a:solidFill>
                  <a:srgbClr val="333333"/>
                </a:solidFill>
                <a:effectLst/>
                <a:latin typeface="-apple-system"/>
              </a:rPr>
              <a:t> </a:t>
            </a:r>
            <a:r>
              <a:rPr lang="en-US" altLang="zh-CN" b="0" i="0" dirty="0">
                <a:solidFill>
                  <a:srgbClr val="986801"/>
                </a:solidFill>
                <a:effectLst/>
                <a:latin typeface="-apple-system"/>
              </a:rPr>
              <a:t>0</a:t>
            </a:r>
            <a:r>
              <a:rPr lang="en-US" altLang="zh-CN" b="0" i="0" dirty="0">
                <a:solidFill>
                  <a:srgbClr val="333333"/>
                </a:solidFill>
                <a:effectLst/>
                <a:latin typeface="-apple-system"/>
              </a:rPr>
              <a:t>;</a:t>
            </a:r>
          </a:p>
          <a:p>
            <a:pPr algn="l"/>
            <a:r>
              <a:rPr lang="en-US" altLang="zh-CN" b="0" i="0" dirty="0">
                <a:solidFill>
                  <a:srgbClr val="333333"/>
                </a:solidFill>
                <a:effectLst/>
                <a:latin typeface="-apple-system"/>
              </a:rPr>
              <a:t>}</a:t>
            </a:r>
          </a:p>
          <a:p>
            <a:pPr algn="l"/>
            <a:r>
              <a:rPr lang="zh-CN" altLang="en-US" b="0" i="0" dirty="0">
                <a:solidFill>
                  <a:srgbClr val="333333"/>
                </a:solidFill>
                <a:effectLst/>
                <a:latin typeface="-apple-system"/>
              </a:rPr>
              <a:t>请注意，这种方法是不安全的，可能导致未定义行为。在实际编程中应尽量避免这样做。上面的代码只是为了演示如何绕过编译器的常量性检查，修改变量的值，并不建议在生产环境中使用。</a:t>
            </a:r>
          </a:p>
          <a:p>
            <a:br>
              <a:rPr lang="zh-CN" altLang="en-US" b="0" i="0" dirty="0">
                <a:solidFill>
                  <a:srgbClr val="333333"/>
                </a:solidFill>
                <a:effectLst/>
                <a:latin typeface="Arial" panose="020B0604020202020204" pitchFamily="34" charset="0"/>
              </a:rPr>
            </a:br>
            <a:endParaRPr lang="zh-CN" altLang="en-US" dirty="0"/>
          </a:p>
        </p:txBody>
      </p:sp>
      <p:sp>
        <p:nvSpPr>
          <p:cNvPr id="4" name="灯片编号占位符 3"/>
          <p:cNvSpPr>
            <a:spLocks noGrp="1"/>
          </p:cNvSpPr>
          <p:nvPr>
            <p:ph type="sldNum" sz="quarter" idx="5"/>
          </p:nvPr>
        </p:nvSpPr>
        <p:spPr/>
        <p:txBody>
          <a:bodyPr/>
          <a:lstStyle/>
          <a:p>
            <a:fld id="{684847B7-9B56-4659-A40D-E7ACFFC3AEC0}" type="slidenum">
              <a:rPr lang="zh-CN" altLang="en-US" smtClean="0"/>
              <a:t>26</a:t>
            </a:fld>
            <a:endParaRPr lang="zh-CN" altLang="en-US"/>
          </a:p>
        </p:txBody>
      </p:sp>
    </p:spTree>
    <p:extLst>
      <p:ext uri="{BB962C8B-B14F-4D97-AF65-F5344CB8AC3E}">
        <p14:creationId xmlns:p14="http://schemas.microsoft.com/office/powerpoint/2010/main" val="2175717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847B7-9B56-4659-A40D-E7ACFFC3AEC0}" type="slidenum">
              <a:rPr lang="zh-CN" altLang="en-US" smtClean="0"/>
              <a:t>40</a:t>
            </a:fld>
            <a:endParaRPr lang="zh-CN" altLang="en-US"/>
          </a:p>
        </p:txBody>
      </p:sp>
    </p:spTree>
    <p:extLst>
      <p:ext uri="{BB962C8B-B14F-4D97-AF65-F5344CB8AC3E}">
        <p14:creationId xmlns:p14="http://schemas.microsoft.com/office/powerpoint/2010/main" val="2350564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US" altLang="zh-CN" sz="1200" b="0" i="0" kern="1200" dirty="0" err="1">
                <a:solidFill>
                  <a:schemeClr val="tx1"/>
                </a:solidFill>
                <a:effectLst/>
                <a:latin typeface="+mn-lt"/>
                <a:ea typeface="+mn-ea"/>
                <a:cs typeface="+mn-cs"/>
              </a:rPr>
              <a:t>c++</a:t>
            </a:r>
            <a:r>
              <a:rPr lang="en-US" altLang="zh-CN" sz="1200" b="0" i="0" kern="1200" dirty="0">
                <a:solidFill>
                  <a:schemeClr val="tx1"/>
                </a:solidFill>
                <a:effectLst/>
                <a:latin typeface="+mn-lt"/>
                <a:ea typeface="+mn-ea"/>
                <a:cs typeface="+mn-cs"/>
              </a:rPr>
              <a:t>11</a:t>
            </a:r>
            <a:r>
              <a:rPr lang="zh-CN" altLang="en-US" sz="1200" b="0" i="0" kern="1200" dirty="0">
                <a:solidFill>
                  <a:schemeClr val="tx1"/>
                </a:solidFill>
                <a:effectLst/>
                <a:latin typeface="+mn-lt"/>
                <a:ea typeface="+mn-ea"/>
                <a:cs typeface="+mn-cs"/>
              </a:rPr>
              <a:t>标准中，除了传统的</a:t>
            </a:r>
            <a:r>
              <a:rPr lang="en-US" altLang="zh-CN" sz="1200" b="0" i="0" kern="1200" dirty="0">
                <a:solidFill>
                  <a:schemeClr val="tx1"/>
                </a:solidFill>
                <a:effectLst/>
                <a:latin typeface="+mn-lt"/>
                <a:ea typeface="+mn-ea"/>
                <a:cs typeface="+mn-cs"/>
              </a:rPr>
              <a:t>enum</a:t>
            </a:r>
            <a:r>
              <a:rPr lang="zh-CN" altLang="en-US" sz="1200" b="0" i="0" kern="1200" dirty="0">
                <a:solidFill>
                  <a:schemeClr val="tx1"/>
                </a:solidFill>
                <a:effectLst/>
                <a:latin typeface="+mn-lt"/>
                <a:ea typeface="+mn-ea"/>
                <a:cs typeface="+mn-cs"/>
              </a:rPr>
              <a:t>关键字之外， 还新增了一个概念： </a:t>
            </a:r>
            <a:r>
              <a:rPr lang="en-US" altLang="zh-CN" sz="1200" b="0" i="0" kern="1200" dirty="0">
                <a:solidFill>
                  <a:schemeClr val="tx1"/>
                </a:solidFill>
                <a:effectLst/>
                <a:latin typeface="+mn-lt"/>
                <a:ea typeface="+mn-ea"/>
                <a:cs typeface="+mn-cs"/>
              </a:rPr>
              <a:t>enum class</a:t>
            </a:r>
            <a:r>
              <a:rPr lang="zh-CN" altLang="en-US" sz="1200" b="0" i="0" kern="120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enum struct</a:t>
            </a:r>
            <a:r>
              <a:rPr lang="zh-CN" altLang="en-US" sz="1200" b="0" i="0" kern="1200" dirty="0">
                <a:solidFill>
                  <a:schemeClr val="tx1"/>
                </a:solidFill>
                <a:effectLst/>
                <a:latin typeface="+mn-lt"/>
                <a:ea typeface="+mn-ea"/>
                <a:cs typeface="+mn-cs"/>
              </a:rPr>
              <a:t>组合的形式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两者是等价的</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，当然单纯的</a:t>
            </a:r>
            <a:r>
              <a:rPr lang="en-US" altLang="zh-CN" sz="1200" b="0" i="0" kern="1200" dirty="0">
                <a:solidFill>
                  <a:schemeClr val="tx1"/>
                </a:solidFill>
                <a:effectLst/>
                <a:latin typeface="+mn-lt"/>
                <a:ea typeface="+mn-ea"/>
                <a:cs typeface="+mn-cs"/>
              </a:rPr>
              <a:t>enum</a:t>
            </a:r>
            <a:r>
              <a:rPr lang="zh-CN" altLang="en-US" sz="1200" b="0" i="0" kern="1200" dirty="0">
                <a:solidFill>
                  <a:schemeClr val="tx1"/>
                </a:solidFill>
                <a:effectLst/>
                <a:latin typeface="+mn-lt"/>
                <a:ea typeface="+mn-ea"/>
                <a:cs typeface="+mn-cs"/>
              </a:rPr>
              <a:t>关键字和</a:t>
            </a:r>
            <a:r>
              <a:rPr lang="en-US" altLang="zh-CN" sz="1200" b="0" i="0" kern="1200" dirty="0">
                <a:solidFill>
                  <a:schemeClr val="tx1"/>
                </a:solidFill>
                <a:effectLst/>
                <a:latin typeface="+mn-lt"/>
                <a:ea typeface="+mn-ea"/>
                <a:cs typeface="+mn-cs"/>
              </a:rPr>
              <a:t>enum class</a:t>
            </a:r>
            <a:r>
              <a:rPr lang="zh-CN" altLang="en-US" sz="1200" b="0" i="0" kern="1200" dirty="0">
                <a:solidFill>
                  <a:schemeClr val="tx1"/>
                </a:solidFill>
                <a:effectLst/>
                <a:latin typeface="+mn-lt"/>
                <a:ea typeface="+mn-ea"/>
                <a:cs typeface="+mn-cs"/>
              </a:rPr>
              <a:t>组合并不冲突，都能使用。 这一组合的出现就是为了解决传统</a:t>
            </a:r>
            <a:r>
              <a:rPr lang="en-US" altLang="zh-CN" sz="1200" b="0" i="0" kern="1200" dirty="0">
                <a:solidFill>
                  <a:schemeClr val="tx1"/>
                </a:solidFill>
                <a:effectLst/>
                <a:latin typeface="+mn-lt"/>
                <a:ea typeface="+mn-ea"/>
                <a:cs typeface="+mn-cs"/>
              </a:rPr>
              <a:t>enum</a:t>
            </a:r>
            <a:r>
              <a:rPr lang="zh-CN" altLang="en-US" sz="1200" b="0" i="0" kern="1200" dirty="0">
                <a:solidFill>
                  <a:schemeClr val="tx1"/>
                </a:solidFill>
                <a:effectLst/>
                <a:latin typeface="+mn-lt"/>
                <a:ea typeface="+mn-ea"/>
                <a:cs typeface="+mn-cs"/>
              </a:rPr>
              <a:t>关键字面临的问题：传统的</a:t>
            </a:r>
            <a:r>
              <a:rPr lang="en-US" altLang="zh-CN" sz="1200" b="0" i="0" kern="1200" dirty="0">
                <a:solidFill>
                  <a:schemeClr val="tx1"/>
                </a:solidFill>
                <a:effectLst/>
                <a:latin typeface="+mn-lt"/>
                <a:ea typeface="+mn-ea"/>
                <a:cs typeface="+mn-cs"/>
              </a:rPr>
              <a:t>enum</a:t>
            </a:r>
            <a:r>
              <a:rPr lang="zh-CN" altLang="en-US" sz="1200" b="0" i="0" kern="1200" dirty="0">
                <a:solidFill>
                  <a:schemeClr val="tx1"/>
                </a:solidFill>
                <a:effectLst/>
                <a:latin typeface="+mn-lt"/>
                <a:ea typeface="+mn-ea"/>
                <a:cs typeface="+mn-cs"/>
              </a:rPr>
              <a:t>关键字的作用域是全局的，也就是说，如果在</a:t>
            </a:r>
            <a:r>
              <a:rPr lang="en-US" altLang="zh-CN" sz="1200" b="0" i="0" kern="1200" dirty="0">
                <a:solidFill>
                  <a:schemeClr val="tx1"/>
                </a:solidFill>
                <a:effectLst/>
                <a:latin typeface="+mn-lt"/>
                <a:ea typeface="+mn-ea"/>
                <a:cs typeface="+mn-cs"/>
              </a:rPr>
              <a:t>enum A</a:t>
            </a:r>
            <a:r>
              <a:rPr lang="zh-CN" altLang="en-US" sz="1200" b="0" i="0" kern="1200" dirty="0">
                <a:solidFill>
                  <a:schemeClr val="tx1"/>
                </a:solidFill>
                <a:effectLst/>
                <a:latin typeface="+mn-lt"/>
                <a:ea typeface="+mn-ea"/>
                <a:cs typeface="+mn-cs"/>
              </a:rPr>
              <a:t>中声明的一个枚举类型</a:t>
            </a:r>
            <a:r>
              <a:rPr lang="en-US" altLang="zh-CN" sz="1200" b="0" i="0" kern="1200" dirty="0">
                <a:solidFill>
                  <a:schemeClr val="tx1"/>
                </a:solidFill>
                <a:effectLst/>
                <a:latin typeface="+mn-lt"/>
                <a:ea typeface="+mn-ea"/>
                <a:cs typeface="+mn-cs"/>
              </a:rPr>
              <a:t>my_enum3</a:t>
            </a:r>
            <a:r>
              <a:rPr lang="zh-CN" altLang="en-US" sz="1200" b="0" i="0" kern="1200" dirty="0">
                <a:solidFill>
                  <a:schemeClr val="tx1"/>
                </a:solidFill>
                <a:effectLst/>
                <a:latin typeface="+mn-lt"/>
                <a:ea typeface="+mn-ea"/>
                <a:cs typeface="+mn-cs"/>
              </a:rPr>
              <a:t>，无法在</a:t>
            </a:r>
            <a:r>
              <a:rPr lang="en-US" altLang="zh-CN" sz="1200" b="0" i="0" kern="1200" dirty="0">
                <a:solidFill>
                  <a:schemeClr val="tx1"/>
                </a:solidFill>
                <a:effectLst/>
                <a:latin typeface="+mn-lt"/>
                <a:ea typeface="+mn-ea"/>
                <a:cs typeface="+mn-cs"/>
              </a:rPr>
              <a:t>enum B</a:t>
            </a:r>
            <a:r>
              <a:rPr lang="zh-CN" altLang="en-US" sz="1200" b="0" i="0" kern="1200" dirty="0">
                <a:solidFill>
                  <a:schemeClr val="tx1"/>
                </a:solidFill>
                <a:effectLst/>
                <a:latin typeface="+mn-lt"/>
                <a:ea typeface="+mn-ea"/>
                <a:cs typeface="+mn-cs"/>
              </a:rPr>
              <a:t>中声明同样的枚举类型</a:t>
            </a:r>
            <a:endParaRPr lang="zh-CN" altLang="en-US" dirty="0"/>
          </a:p>
        </p:txBody>
      </p:sp>
      <p:sp>
        <p:nvSpPr>
          <p:cNvPr id="4" name="灯片编号占位符 3"/>
          <p:cNvSpPr>
            <a:spLocks noGrp="1"/>
          </p:cNvSpPr>
          <p:nvPr>
            <p:ph type="sldNum" sz="quarter" idx="5"/>
          </p:nvPr>
        </p:nvSpPr>
        <p:spPr/>
        <p:txBody>
          <a:bodyPr/>
          <a:lstStyle/>
          <a:p>
            <a:fld id="{684847B7-9B56-4659-A40D-E7ACFFC3AEC0}" type="slidenum">
              <a:rPr lang="zh-CN" altLang="en-US" smtClean="0"/>
              <a:t>50</a:t>
            </a:fld>
            <a:endParaRPr lang="zh-CN" altLang="en-US"/>
          </a:p>
        </p:txBody>
      </p:sp>
    </p:spTree>
    <p:extLst>
      <p:ext uri="{BB962C8B-B14F-4D97-AF65-F5344CB8AC3E}">
        <p14:creationId xmlns:p14="http://schemas.microsoft.com/office/powerpoint/2010/main" val="2324365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4847B7-9B56-4659-A40D-E7ACFFC3AEC0}" type="slidenum">
              <a:rPr lang="zh-CN" altLang="en-US" smtClean="0"/>
              <a:t>52</a:t>
            </a:fld>
            <a:endParaRPr lang="zh-CN" altLang="en-US"/>
          </a:p>
        </p:txBody>
      </p:sp>
    </p:spTree>
    <p:extLst>
      <p:ext uri="{BB962C8B-B14F-4D97-AF65-F5344CB8AC3E}">
        <p14:creationId xmlns:p14="http://schemas.microsoft.com/office/powerpoint/2010/main" val="788734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20CF0C-C475-4597-B975-761023AE09C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0B7B5FE-657F-4D8B-84E3-E536CCD64D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D5FAACB-5D95-4341-8E03-190B047667B0}"/>
              </a:ext>
            </a:extLst>
          </p:cNvPr>
          <p:cNvSpPr>
            <a:spLocks noGrp="1"/>
          </p:cNvSpPr>
          <p:nvPr>
            <p:ph type="dt" sz="half" idx="10"/>
          </p:nvPr>
        </p:nvSpPr>
        <p:spPr/>
        <p:txBody>
          <a:bodyPr/>
          <a:lstStyle/>
          <a:p>
            <a:fld id="{47732EFA-BE2A-40A7-A0E8-44F720E634FB}" type="datetimeFigureOut">
              <a:rPr lang="zh-CN" altLang="en-US" smtClean="0"/>
              <a:t>2024/9/13</a:t>
            </a:fld>
            <a:endParaRPr lang="zh-CN" altLang="en-US"/>
          </a:p>
        </p:txBody>
      </p:sp>
      <p:sp>
        <p:nvSpPr>
          <p:cNvPr id="5" name="页脚占位符 4">
            <a:extLst>
              <a:ext uri="{FF2B5EF4-FFF2-40B4-BE49-F238E27FC236}">
                <a16:creationId xmlns:a16="http://schemas.microsoft.com/office/drawing/2014/main" id="{104D607A-C6EE-4D13-8E7B-0EDF0431E4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48F028-0370-44F9-A9C1-3B00EA53F0C4}"/>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199071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B3D22-F3CA-4388-B307-CD410D37F41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48CEA9-13AA-475A-A86D-2F07E97FD5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77C104-755C-4E0D-9F81-A888604EC034}"/>
              </a:ext>
            </a:extLst>
          </p:cNvPr>
          <p:cNvSpPr>
            <a:spLocks noGrp="1"/>
          </p:cNvSpPr>
          <p:nvPr>
            <p:ph type="dt" sz="half" idx="10"/>
          </p:nvPr>
        </p:nvSpPr>
        <p:spPr/>
        <p:txBody>
          <a:bodyPr/>
          <a:lstStyle/>
          <a:p>
            <a:fld id="{47732EFA-BE2A-40A7-A0E8-44F720E634FB}" type="datetimeFigureOut">
              <a:rPr lang="zh-CN" altLang="en-US" smtClean="0"/>
              <a:t>2024/9/13</a:t>
            </a:fld>
            <a:endParaRPr lang="zh-CN" altLang="en-US"/>
          </a:p>
        </p:txBody>
      </p:sp>
      <p:sp>
        <p:nvSpPr>
          <p:cNvPr id="5" name="页脚占位符 4">
            <a:extLst>
              <a:ext uri="{FF2B5EF4-FFF2-40B4-BE49-F238E27FC236}">
                <a16:creationId xmlns:a16="http://schemas.microsoft.com/office/drawing/2014/main" id="{5900B4F1-94C5-4B38-8BBC-AB306924C9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0226C39-16EC-4296-BF5E-FEB96E718253}"/>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6072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380373B-42B1-4F77-9762-3C13FFB142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57513F6-E5B9-47AB-AE23-22C67255AF2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4E5392D-DCDE-4D68-B1E9-730B2BE2AFDD}"/>
              </a:ext>
            </a:extLst>
          </p:cNvPr>
          <p:cNvSpPr>
            <a:spLocks noGrp="1"/>
          </p:cNvSpPr>
          <p:nvPr>
            <p:ph type="dt" sz="half" idx="10"/>
          </p:nvPr>
        </p:nvSpPr>
        <p:spPr/>
        <p:txBody>
          <a:bodyPr/>
          <a:lstStyle/>
          <a:p>
            <a:fld id="{47732EFA-BE2A-40A7-A0E8-44F720E634FB}" type="datetimeFigureOut">
              <a:rPr lang="zh-CN" altLang="en-US" smtClean="0"/>
              <a:t>2024/9/13</a:t>
            </a:fld>
            <a:endParaRPr lang="zh-CN" altLang="en-US"/>
          </a:p>
        </p:txBody>
      </p:sp>
      <p:sp>
        <p:nvSpPr>
          <p:cNvPr id="5" name="页脚占位符 4">
            <a:extLst>
              <a:ext uri="{FF2B5EF4-FFF2-40B4-BE49-F238E27FC236}">
                <a16:creationId xmlns:a16="http://schemas.microsoft.com/office/drawing/2014/main" id="{6EE3CDE0-0D96-4F89-9406-346235743C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9C6AB-9F40-41ED-A2EF-05E4175879F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7618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FC112-8DDA-424A-8687-9B08C0F2600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0B34B4-F529-479F-8D3D-638208EC183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AF4AA9-D021-46EA-92FF-75A1EE98A414}"/>
              </a:ext>
            </a:extLst>
          </p:cNvPr>
          <p:cNvSpPr>
            <a:spLocks noGrp="1"/>
          </p:cNvSpPr>
          <p:nvPr>
            <p:ph type="dt" sz="half" idx="10"/>
          </p:nvPr>
        </p:nvSpPr>
        <p:spPr/>
        <p:txBody>
          <a:bodyPr/>
          <a:lstStyle/>
          <a:p>
            <a:fld id="{47732EFA-BE2A-40A7-A0E8-44F720E634FB}" type="datetimeFigureOut">
              <a:rPr lang="zh-CN" altLang="en-US" smtClean="0"/>
              <a:t>2024/9/13</a:t>
            </a:fld>
            <a:endParaRPr lang="zh-CN" altLang="en-US"/>
          </a:p>
        </p:txBody>
      </p:sp>
      <p:sp>
        <p:nvSpPr>
          <p:cNvPr id="5" name="页脚占位符 4">
            <a:extLst>
              <a:ext uri="{FF2B5EF4-FFF2-40B4-BE49-F238E27FC236}">
                <a16:creationId xmlns:a16="http://schemas.microsoft.com/office/drawing/2014/main" id="{52A398F7-9E36-4728-B2D9-613DBB61FE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3505C4-5F65-4F3A-BC56-CDC583E1641D}"/>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87820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3DAFFF-1FD0-49A4-ABC8-C6B3BCCF7D3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9E89BB2-69D8-4AEC-9DA6-59545E60D9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2721129-1CE0-4747-9A14-F9136DD56C80}"/>
              </a:ext>
            </a:extLst>
          </p:cNvPr>
          <p:cNvSpPr>
            <a:spLocks noGrp="1"/>
          </p:cNvSpPr>
          <p:nvPr>
            <p:ph type="dt" sz="half" idx="10"/>
          </p:nvPr>
        </p:nvSpPr>
        <p:spPr/>
        <p:txBody>
          <a:bodyPr/>
          <a:lstStyle/>
          <a:p>
            <a:fld id="{47732EFA-BE2A-40A7-A0E8-44F720E634FB}" type="datetimeFigureOut">
              <a:rPr lang="zh-CN" altLang="en-US" smtClean="0"/>
              <a:t>2024/9/13</a:t>
            </a:fld>
            <a:endParaRPr lang="zh-CN" altLang="en-US"/>
          </a:p>
        </p:txBody>
      </p:sp>
      <p:sp>
        <p:nvSpPr>
          <p:cNvPr id="5" name="页脚占位符 4">
            <a:extLst>
              <a:ext uri="{FF2B5EF4-FFF2-40B4-BE49-F238E27FC236}">
                <a16:creationId xmlns:a16="http://schemas.microsoft.com/office/drawing/2014/main" id="{FEFFE072-2FB1-43AE-920C-5C7CFCFBA96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9E1053-7032-4F3B-953F-99BEA376A53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98076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529E13-2A25-4E8A-8D6A-3D8F008741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77B380-0545-4A23-A627-821B53F647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FA65105-301E-4376-9902-AA7FB720EEA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69762A9-08E1-40A9-8209-F190BB324FD4}"/>
              </a:ext>
            </a:extLst>
          </p:cNvPr>
          <p:cNvSpPr>
            <a:spLocks noGrp="1"/>
          </p:cNvSpPr>
          <p:nvPr>
            <p:ph type="dt" sz="half" idx="10"/>
          </p:nvPr>
        </p:nvSpPr>
        <p:spPr/>
        <p:txBody>
          <a:bodyPr/>
          <a:lstStyle/>
          <a:p>
            <a:fld id="{47732EFA-BE2A-40A7-A0E8-44F720E634FB}" type="datetimeFigureOut">
              <a:rPr lang="zh-CN" altLang="en-US" smtClean="0"/>
              <a:t>2024/9/13</a:t>
            </a:fld>
            <a:endParaRPr lang="zh-CN" altLang="en-US"/>
          </a:p>
        </p:txBody>
      </p:sp>
      <p:sp>
        <p:nvSpPr>
          <p:cNvPr id="6" name="页脚占位符 5">
            <a:extLst>
              <a:ext uri="{FF2B5EF4-FFF2-40B4-BE49-F238E27FC236}">
                <a16:creationId xmlns:a16="http://schemas.microsoft.com/office/drawing/2014/main" id="{ADC84DA0-3903-4EED-941D-4CD4068BC8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F455038-3152-49B8-B12B-6C0C256125EB}"/>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587126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3C9AB-7816-46C9-8626-C82D5599E2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CB8DD6A-22B3-42BE-86F7-5571FCAF6F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4259E3-A6F7-4163-B36C-A0CD3161995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05018B-3435-4D69-9FE6-C24A90CA8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A8F1995-AA67-4C7F-953C-F1D51CF793D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ADC97C-91A9-41E5-BC8F-23F7B4CC2DED}"/>
              </a:ext>
            </a:extLst>
          </p:cNvPr>
          <p:cNvSpPr>
            <a:spLocks noGrp="1"/>
          </p:cNvSpPr>
          <p:nvPr>
            <p:ph type="dt" sz="half" idx="10"/>
          </p:nvPr>
        </p:nvSpPr>
        <p:spPr/>
        <p:txBody>
          <a:bodyPr/>
          <a:lstStyle/>
          <a:p>
            <a:fld id="{47732EFA-BE2A-40A7-A0E8-44F720E634FB}" type="datetimeFigureOut">
              <a:rPr lang="zh-CN" altLang="en-US" smtClean="0"/>
              <a:t>2024/9/13</a:t>
            </a:fld>
            <a:endParaRPr lang="zh-CN" altLang="en-US"/>
          </a:p>
        </p:txBody>
      </p:sp>
      <p:sp>
        <p:nvSpPr>
          <p:cNvPr id="8" name="页脚占位符 7">
            <a:extLst>
              <a:ext uri="{FF2B5EF4-FFF2-40B4-BE49-F238E27FC236}">
                <a16:creationId xmlns:a16="http://schemas.microsoft.com/office/drawing/2014/main" id="{1D59A81E-6710-4AB7-8C28-B9F5FAB188E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45CB70-63F3-44A8-AA4B-0F3D68985791}"/>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78902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52E9F9-1E38-4E49-80E4-243A184BB99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8ECDB1F-C0A8-481F-BC96-1D0BA310DA72}"/>
              </a:ext>
            </a:extLst>
          </p:cNvPr>
          <p:cNvSpPr>
            <a:spLocks noGrp="1"/>
          </p:cNvSpPr>
          <p:nvPr>
            <p:ph type="dt" sz="half" idx="10"/>
          </p:nvPr>
        </p:nvSpPr>
        <p:spPr/>
        <p:txBody>
          <a:bodyPr/>
          <a:lstStyle/>
          <a:p>
            <a:fld id="{47732EFA-BE2A-40A7-A0E8-44F720E634FB}" type="datetimeFigureOut">
              <a:rPr lang="zh-CN" altLang="en-US" smtClean="0"/>
              <a:t>2024/9/13</a:t>
            </a:fld>
            <a:endParaRPr lang="zh-CN" altLang="en-US"/>
          </a:p>
        </p:txBody>
      </p:sp>
      <p:sp>
        <p:nvSpPr>
          <p:cNvPr id="4" name="页脚占位符 3">
            <a:extLst>
              <a:ext uri="{FF2B5EF4-FFF2-40B4-BE49-F238E27FC236}">
                <a16:creationId xmlns:a16="http://schemas.microsoft.com/office/drawing/2014/main" id="{1D46FF67-8CFB-454F-B47C-BB280741EFE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9E252D3-E73D-48DD-9431-DE99E94CCEE7}"/>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700809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4654011-230D-4A0C-AF29-B14A77EF5B73}"/>
              </a:ext>
            </a:extLst>
          </p:cNvPr>
          <p:cNvSpPr>
            <a:spLocks noGrp="1"/>
          </p:cNvSpPr>
          <p:nvPr>
            <p:ph type="dt" sz="half" idx="10"/>
          </p:nvPr>
        </p:nvSpPr>
        <p:spPr/>
        <p:txBody>
          <a:bodyPr/>
          <a:lstStyle/>
          <a:p>
            <a:fld id="{47732EFA-BE2A-40A7-A0E8-44F720E634FB}" type="datetimeFigureOut">
              <a:rPr lang="zh-CN" altLang="en-US" smtClean="0"/>
              <a:t>2024/9/13</a:t>
            </a:fld>
            <a:endParaRPr lang="zh-CN" altLang="en-US"/>
          </a:p>
        </p:txBody>
      </p:sp>
      <p:sp>
        <p:nvSpPr>
          <p:cNvPr id="3" name="页脚占位符 2">
            <a:extLst>
              <a:ext uri="{FF2B5EF4-FFF2-40B4-BE49-F238E27FC236}">
                <a16:creationId xmlns:a16="http://schemas.microsoft.com/office/drawing/2014/main" id="{D198A4FE-5206-4BB1-AB85-473ED28897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F50D088-C531-48B5-AE41-2B221EC7856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324612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6C78DB-51CF-4FA9-B53E-FE1F9320ECC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69B8352-0694-4CBC-83D4-FAB432891F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99AA069-C76B-484B-AE2F-2B81413B1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EE3AAC2-59E6-47B2-A4C9-A7653A731587}"/>
              </a:ext>
            </a:extLst>
          </p:cNvPr>
          <p:cNvSpPr>
            <a:spLocks noGrp="1"/>
          </p:cNvSpPr>
          <p:nvPr>
            <p:ph type="dt" sz="half" idx="10"/>
          </p:nvPr>
        </p:nvSpPr>
        <p:spPr/>
        <p:txBody>
          <a:bodyPr/>
          <a:lstStyle/>
          <a:p>
            <a:fld id="{47732EFA-BE2A-40A7-A0E8-44F720E634FB}" type="datetimeFigureOut">
              <a:rPr lang="zh-CN" altLang="en-US" smtClean="0"/>
              <a:t>2024/9/13</a:t>
            </a:fld>
            <a:endParaRPr lang="zh-CN" altLang="en-US"/>
          </a:p>
        </p:txBody>
      </p:sp>
      <p:sp>
        <p:nvSpPr>
          <p:cNvPr id="6" name="页脚占位符 5">
            <a:extLst>
              <a:ext uri="{FF2B5EF4-FFF2-40B4-BE49-F238E27FC236}">
                <a16:creationId xmlns:a16="http://schemas.microsoft.com/office/drawing/2014/main" id="{4DA25DDE-C59F-48F4-B077-0BB817E3D2D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D0200E-8EA2-45D8-959D-94A1125601A5}"/>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87827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60032-65D6-4CF1-BE29-B7AAF20821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4ADBB6-84E9-4DFE-AF51-FD1D931C3C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7DDEF10-CA04-4BD5-9028-E99698393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871394-226A-4C6E-8662-5A59A2EC3328}"/>
              </a:ext>
            </a:extLst>
          </p:cNvPr>
          <p:cNvSpPr>
            <a:spLocks noGrp="1"/>
          </p:cNvSpPr>
          <p:nvPr>
            <p:ph type="dt" sz="half" idx="10"/>
          </p:nvPr>
        </p:nvSpPr>
        <p:spPr/>
        <p:txBody>
          <a:bodyPr/>
          <a:lstStyle/>
          <a:p>
            <a:fld id="{47732EFA-BE2A-40A7-A0E8-44F720E634FB}" type="datetimeFigureOut">
              <a:rPr lang="zh-CN" altLang="en-US" smtClean="0"/>
              <a:t>2024/9/13</a:t>
            </a:fld>
            <a:endParaRPr lang="zh-CN" altLang="en-US"/>
          </a:p>
        </p:txBody>
      </p:sp>
      <p:sp>
        <p:nvSpPr>
          <p:cNvPr id="6" name="页脚占位符 5">
            <a:extLst>
              <a:ext uri="{FF2B5EF4-FFF2-40B4-BE49-F238E27FC236}">
                <a16:creationId xmlns:a16="http://schemas.microsoft.com/office/drawing/2014/main" id="{2880503B-4B4C-4709-BEA5-E0D3B3E509F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56B1C9-2E73-40D7-84DE-8722119B604F}"/>
              </a:ext>
            </a:extLst>
          </p:cNvPr>
          <p:cNvSpPr>
            <a:spLocks noGrp="1"/>
          </p:cNvSpPr>
          <p:nvPr>
            <p:ph type="sldNum" sz="quarter" idx="12"/>
          </p:nvPr>
        </p:nvSpPr>
        <p:spPr/>
        <p:txBody>
          <a:body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205013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62292C-D63E-43C6-BEE6-7859A6158E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D22FE6-45C3-4A8F-957E-C710D2A1B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D21465-63E9-43E4-AFA8-64101752FA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32EFA-BE2A-40A7-A0E8-44F720E634FB}" type="datetimeFigureOut">
              <a:rPr lang="zh-CN" altLang="en-US" smtClean="0"/>
              <a:t>2024/9/13</a:t>
            </a:fld>
            <a:endParaRPr lang="zh-CN" altLang="en-US"/>
          </a:p>
        </p:txBody>
      </p:sp>
      <p:sp>
        <p:nvSpPr>
          <p:cNvPr id="5" name="页脚占位符 4">
            <a:extLst>
              <a:ext uri="{FF2B5EF4-FFF2-40B4-BE49-F238E27FC236}">
                <a16:creationId xmlns:a16="http://schemas.microsoft.com/office/drawing/2014/main" id="{A12B7F57-5C28-44F9-BD9D-A46592A845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1E604EA-7B0E-4EE1-90EB-A235A0EEC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813869-C08B-485D-8632-BA365BA2F4BA}" type="slidenum">
              <a:rPr lang="zh-CN" altLang="en-US" smtClean="0"/>
              <a:t>‹#›</a:t>
            </a:fld>
            <a:endParaRPr lang="zh-CN" altLang="en-US"/>
          </a:p>
        </p:txBody>
      </p:sp>
    </p:spTree>
    <p:extLst>
      <p:ext uri="{BB962C8B-B14F-4D97-AF65-F5344CB8AC3E}">
        <p14:creationId xmlns:p14="http://schemas.microsoft.com/office/powerpoint/2010/main" val="1025420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150-BEC9-4ECB-B4DD-8BAF2D565848}"/>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9B6D3A65-6862-43F3-B0B7-10205FFD71B9}"/>
              </a:ext>
            </a:extLst>
          </p:cNvPr>
          <p:cNvSpPr>
            <a:spLocks noGrp="1"/>
          </p:cNvSpPr>
          <p:nvPr>
            <p:ph type="subTitle" idx="1"/>
          </p:nvPr>
        </p:nvSpPr>
        <p:spPr/>
        <p:txBody>
          <a:bodyPr/>
          <a:lstStyle/>
          <a:p>
            <a:endParaRPr lang="zh-CN" altLang="en-US"/>
          </a:p>
        </p:txBody>
      </p:sp>
      <p:pic>
        <p:nvPicPr>
          <p:cNvPr id="6" name="图片 5">
            <a:extLst>
              <a:ext uri="{FF2B5EF4-FFF2-40B4-BE49-F238E27FC236}">
                <a16:creationId xmlns:a16="http://schemas.microsoft.com/office/drawing/2014/main" id="{470254CA-192B-4969-915C-E83C3C3AB8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F8C9F472-CBA2-4177-8CA7-DD302FC90870}"/>
              </a:ext>
            </a:extLst>
          </p:cNvPr>
          <p:cNvSpPr/>
          <p:nvPr/>
        </p:nvSpPr>
        <p:spPr>
          <a:xfrm>
            <a:off x="3573710" y="1359673"/>
            <a:ext cx="8380602" cy="1015663"/>
          </a:xfrm>
          <a:prstGeom prst="rect">
            <a:avLst/>
          </a:prstGeom>
          <a:noFill/>
        </p:spPr>
        <p:txBody>
          <a:bodyPr wrap="square" lIns="91440" tIns="45720" rIns="91440" bIns="45720">
            <a:spAutoFit/>
          </a:bodyPr>
          <a:lstStyle/>
          <a:p>
            <a:pPr algn="ctr"/>
            <a:r>
              <a:rPr lang="en-US" altLang="zh-CN" sz="6000" b="1" cap="none" spc="0" dirty="0">
                <a:ln w="12700">
                  <a:solidFill>
                    <a:schemeClr val="accent5"/>
                  </a:solidFill>
                  <a:prstDash val="solid"/>
                </a:ln>
                <a:pattFill prst="ltDnDiag">
                  <a:fgClr>
                    <a:schemeClr val="accent5">
                      <a:lumMod val="60000"/>
                      <a:lumOff val="40000"/>
                    </a:schemeClr>
                  </a:fgClr>
                  <a:bgClr>
                    <a:schemeClr val="bg1"/>
                  </a:bgClr>
                </a:pattFill>
                <a:effectLst/>
              </a:rPr>
              <a:t>C++</a:t>
            </a:r>
            <a:r>
              <a:rPr lang="zh-CN" altLang="en-US" sz="6000" b="1" cap="none" spc="0" dirty="0">
                <a:ln w="12700">
                  <a:solidFill>
                    <a:schemeClr val="accent5"/>
                  </a:solidFill>
                  <a:prstDash val="solid"/>
                </a:ln>
                <a:pattFill prst="ltDnDiag">
                  <a:fgClr>
                    <a:schemeClr val="accent5">
                      <a:lumMod val="60000"/>
                      <a:lumOff val="40000"/>
                    </a:schemeClr>
                  </a:fgClr>
                  <a:bgClr>
                    <a:schemeClr val="bg1"/>
                  </a:bgClr>
                </a:pattFill>
                <a:effectLst/>
              </a:rPr>
              <a:t>程序设计精要教程</a:t>
            </a:r>
          </a:p>
        </p:txBody>
      </p:sp>
      <p:sp>
        <p:nvSpPr>
          <p:cNvPr id="8" name="矩形 7">
            <a:extLst>
              <a:ext uri="{FF2B5EF4-FFF2-40B4-BE49-F238E27FC236}">
                <a16:creationId xmlns:a16="http://schemas.microsoft.com/office/drawing/2014/main" id="{06F85761-B2E6-4E27-8353-63D7D448F057}"/>
              </a:ext>
            </a:extLst>
          </p:cNvPr>
          <p:cNvSpPr/>
          <p:nvPr/>
        </p:nvSpPr>
        <p:spPr>
          <a:xfrm>
            <a:off x="6600253" y="4703544"/>
            <a:ext cx="2954655" cy="646331"/>
          </a:xfrm>
          <a:prstGeom prst="rect">
            <a:avLst/>
          </a:prstGeom>
          <a:noFill/>
        </p:spPr>
        <p:txBody>
          <a:bodyPr wrap="none" lIns="91440" tIns="45720" rIns="91440" bIns="45720">
            <a:spAutoFit/>
          </a:bodyPr>
          <a:lstStyle/>
          <a:p>
            <a:pPr algn="ctr"/>
            <a:r>
              <a:rPr lang="zh-CN" altLang="en-US" sz="3600" b="1" cap="none" spc="0" dirty="0">
                <a:ln w="12700">
                  <a:solidFill>
                    <a:schemeClr val="accent5"/>
                  </a:solidFill>
                  <a:prstDash val="solid"/>
                </a:ln>
                <a:pattFill prst="ltDnDiag">
                  <a:fgClr>
                    <a:schemeClr val="accent5">
                      <a:lumMod val="60000"/>
                      <a:lumOff val="40000"/>
                    </a:schemeClr>
                  </a:fgClr>
                  <a:bgClr>
                    <a:schemeClr val="bg1"/>
                  </a:bgClr>
                </a:pattFill>
                <a:effectLst/>
              </a:rPr>
              <a:t>华中科技大学</a:t>
            </a:r>
          </a:p>
        </p:txBody>
      </p:sp>
    </p:spTree>
    <p:extLst>
      <p:ext uri="{BB962C8B-B14F-4D97-AF65-F5344CB8AC3E}">
        <p14:creationId xmlns:p14="http://schemas.microsoft.com/office/powerpoint/2010/main" val="171399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2.3 </a:t>
            </a:r>
            <a:r>
              <a:rPr lang="zh-CN" altLang="en-US" dirty="0">
                <a:latin typeface="华文新魏" panose="02010800040101010101" pitchFamily="2" charset="-122"/>
                <a:ea typeface="华文新魏" panose="02010800040101010101" pitchFamily="2" charset="-122"/>
              </a:rPr>
              <a:t>变量及其类型解析</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4447500"/>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变量说明：描述变量的类型及名称，但没有初始化。</a:t>
            </a:r>
            <a:r>
              <a:rPr lang="zh-CN" altLang="en-US" sz="2400" dirty="0">
                <a:solidFill>
                  <a:srgbClr val="FF0000"/>
                </a:solidFill>
                <a:latin typeface="华文新魏" panose="02010800040101010101" pitchFamily="2" charset="-122"/>
                <a:ea typeface="华文新魏" panose="02010800040101010101" pitchFamily="2" charset="-122"/>
              </a:rPr>
              <a:t>可以说明多次</a:t>
            </a:r>
            <a:r>
              <a:rPr lang="zh-CN" altLang="en-US" sz="2400" dirty="0">
                <a:solidFill>
                  <a:prstClr val="black"/>
                </a:solidFill>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变量定义：描述变量的类型及名称，同时进行初始化。</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只能定义一次</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说明例子：</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extern int x;   extern int x;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变量</a:t>
            </a:r>
            <a:r>
              <a:rPr lang="zh-CN" altLang="en-US" sz="2400" dirty="0">
                <a:solidFill>
                  <a:prstClr val="black"/>
                </a:solidFill>
                <a:latin typeface="华文新魏" panose="02010800040101010101" pitchFamily="2" charset="-122"/>
                <a:ea typeface="华文新魏" panose="02010800040101010101" pitchFamily="2" charset="-122"/>
              </a:rPr>
              <a:t>可以说明多次</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定义例子：</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int x=3; extern int y=4; int z;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全局变量</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z</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的初始值为</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0</a:t>
            </a: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模块静态变量：使用</a:t>
            </a:r>
            <a:r>
              <a:rPr lang="en-US" altLang="zh-CN" sz="2400" dirty="0">
                <a:solidFill>
                  <a:prstClr val="black"/>
                </a:solidFill>
                <a:latin typeface="华文新魏" panose="02010800040101010101" pitchFamily="2" charset="-122"/>
                <a:ea typeface="华文新魏" panose="02010800040101010101" pitchFamily="2" charset="-122"/>
              </a:rPr>
              <a:t>static</a:t>
            </a:r>
            <a:r>
              <a:rPr lang="zh-CN" altLang="en-US" sz="2400" dirty="0">
                <a:solidFill>
                  <a:prstClr val="black"/>
                </a:solidFill>
                <a:latin typeface="华文新魏" panose="02010800040101010101" pitchFamily="2" charset="-122"/>
                <a:ea typeface="华文新魏" panose="02010800040101010101" pitchFamily="2" charset="-122"/>
              </a:rPr>
              <a:t>在函数外部定义的变量，只在当前文件（模块）可用。可通过单目</a:t>
            </a:r>
            <a:r>
              <a:rPr lang="en-US" altLang="zh-CN" sz="2400" dirty="0">
                <a:solidFill>
                  <a:srgbClr val="FF0000"/>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访问。</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局部</a:t>
            </a:r>
            <a:r>
              <a:rPr lang="zh-CN" altLang="en-US" sz="2400" dirty="0">
                <a:solidFill>
                  <a:prstClr val="black"/>
                </a:solidFill>
                <a:latin typeface="华文新魏" panose="02010800040101010101" pitchFamily="2" charset="-122"/>
                <a:ea typeface="华文新魏" panose="02010800040101010101" pitchFamily="2" charset="-122"/>
              </a:rPr>
              <a:t>静态变量：使用</a:t>
            </a:r>
            <a:r>
              <a:rPr lang="en-US" altLang="zh-CN" sz="2400" dirty="0">
                <a:solidFill>
                  <a:prstClr val="black"/>
                </a:solidFill>
                <a:latin typeface="华文新魏" panose="02010800040101010101" pitchFamily="2" charset="-122"/>
                <a:ea typeface="华文新魏" panose="02010800040101010101" pitchFamily="2" charset="-122"/>
              </a:rPr>
              <a:t>static</a:t>
            </a:r>
            <a:r>
              <a:rPr lang="zh-CN" altLang="en-US" sz="2400" dirty="0">
                <a:solidFill>
                  <a:prstClr val="black"/>
                </a:solidFill>
                <a:latin typeface="华文新魏" panose="02010800040101010101" pitchFamily="2" charset="-122"/>
                <a:ea typeface="华文新魏" panose="02010800040101010101" pitchFamily="2" charset="-122"/>
              </a:rPr>
              <a:t>在函数内部定义的变量。</a:t>
            </a:r>
            <a:endParaRPr lang="en-US" altLang="zh-CN" sz="2400" dirty="0">
              <a:solidFill>
                <a:prstClr val="black"/>
              </a:solidFill>
              <a:latin typeface="华文新魏" panose="02010800040101010101" pitchFamily="2" charset="-122"/>
              <a:ea typeface="华文新魏" panose="02010800040101010101" pitchFamily="2" charset="-122"/>
            </a:endParaRPr>
          </a:p>
          <a:p>
            <a:pPr lvl="1">
              <a:lnSpc>
                <a:spcPct val="90000"/>
              </a:lnSpc>
              <a:spcBef>
                <a:spcPts val="500"/>
              </a:spcBef>
              <a:defRPr/>
            </a:pP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static int x, y; //</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模块静态变量</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x</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y</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定义，默认初始值均为</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0</a:t>
            </a:r>
          </a:p>
          <a:p>
            <a:pPr lvl="1">
              <a:lnSpc>
                <a:spcPct val="90000"/>
              </a:lnSpc>
              <a:spcBef>
                <a:spcPts val="500"/>
              </a:spcBef>
              <a:defRPr/>
            </a:pP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int main( ){</a:t>
            </a:r>
            <a:r>
              <a:rPr lang="en-US" altLang="zh-CN" sz="2000" dirty="0">
                <a:solidFill>
                  <a:prstClr val="black"/>
                </a:solidFill>
                <a:latin typeface="华文新魏" panose="02010800040101010101" pitchFamily="2" charset="-122"/>
                <a:ea typeface="华文新魏" panose="02010800040101010101" pitchFamily="2" charset="-122"/>
              </a:rPr>
              <a:t>    </a:t>
            </a:r>
          </a:p>
          <a:p>
            <a:pPr lvl="1">
              <a:lnSpc>
                <a:spcPct val="90000"/>
              </a:lnSpc>
              <a:spcBef>
                <a:spcPts val="500"/>
              </a:spcBef>
              <a:defRPr/>
            </a:pPr>
            <a:r>
              <a:rPr lang="en-US" altLang="zh-CN" sz="2000" dirty="0">
                <a:solidFill>
                  <a:prstClr val="black"/>
                </a:solidFill>
                <a:latin typeface="华文新魏" panose="02010800040101010101" pitchFamily="2" charset="-122"/>
                <a:ea typeface="华文新魏" panose="02010800040101010101" pitchFamily="2" charset="-122"/>
              </a:rPr>
              <a:t>    static int y;       //</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局部</a:t>
            </a:r>
            <a:r>
              <a:rPr lang="zh-CN" altLang="en-US" sz="2000" dirty="0">
                <a:solidFill>
                  <a:prstClr val="black"/>
                </a:solidFill>
                <a:latin typeface="华文新魏" panose="02010800040101010101" pitchFamily="2" charset="-122"/>
                <a:ea typeface="华文新魏" panose="02010800040101010101" pitchFamily="2" charset="-122"/>
              </a:rPr>
              <a:t>静态变量</a:t>
            </a:r>
            <a:r>
              <a:rPr lang="en-US" altLang="zh-CN" sz="2000" dirty="0">
                <a:solidFill>
                  <a:prstClr val="black"/>
                </a:solidFill>
                <a:latin typeface="华文新魏" panose="02010800040101010101" pitchFamily="2" charset="-122"/>
                <a:ea typeface="华文新魏" panose="02010800040101010101" pitchFamily="2" charset="-122"/>
              </a:rPr>
              <a:t>y</a:t>
            </a:r>
            <a:r>
              <a:rPr lang="zh-CN" altLang="en-US" sz="2000" dirty="0">
                <a:solidFill>
                  <a:prstClr val="black"/>
                </a:solidFill>
                <a:latin typeface="华文新魏" panose="02010800040101010101" pitchFamily="2" charset="-122"/>
                <a:ea typeface="华文新魏" panose="02010800040101010101" pitchFamily="2" charset="-122"/>
              </a:rPr>
              <a:t>定义， 初始值</a:t>
            </a:r>
            <a:r>
              <a:rPr lang="en-US" altLang="zh-CN" sz="2000" dirty="0">
                <a:solidFill>
                  <a:prstClr val="black"/>
                </a:solidFill>
                <a:latin typeface="华文新魏" panose="02010800040101010101" pitchFamily="2" charset="-122"/>
                <a:ea typeface="华文新魏" panose="02010800040101010101" pitchFamily="2" charset="-122"/>
              </a:rPr>
              <a:t>y=0</a:t>
            </a:r>
          </a:p>
          <a:p>
            <a:pPr lvl="1">
              <a:lnSpc>
                <a:spcPct val="90000"/>
              </a:lnSpc>
              <a:spcBef>
                <a:spcPts val="500"/>
              </a:spcBef>
              <a:defRPr/>
            </a:pP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return  </a:t>
            </a:r>
            <a:r>
              <a:rPr kumimoji="0" lang="en-US" altLang="zh-CN" sz="20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en-US" altLang="zh-CN" sz="2000" b="0" i="0" u="none" strike="noStrike" kern="1200" cap="none" spc="0" normalizeH="0" baseline="0" noProof="0" dirty="0" err="1">
                <a:ln>
                  <a:noFill/>
                </a:ln>
                <a:solidFill>
                  <a:srgbClr val="FF0000"/>
                </a:solidFill>
                <a:effectLst/>
                <a:uLnTx/>
                <a:uFillTx/>
                <a:latin typeface="华文新魏" panose="02010800040101010101" pitchFamily="2" charset="-122"/>
                <a:ea typeface="华文新魏" panose="02010800040101010101" pitchFamily="2" charset="-122"/>
              </a:rPr>
              <a:t>y</a:t>
            </a:r>
            <a:r>
              <a:rPr kumimoji="0" lang="en-US" altLang="zh-CN" sz="2000"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+x+y</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分别访问模块静态变量</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y,</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模块静态变量</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x,</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局部</a:t>
            </a:r>
            <a:r>
              <a:rPr lang="zh-CN" altLang="en-US" sz="2000" dirty="0">
                <a:solidFill>
                  <a:prstClr val="black"/>
                </a:solidFill>
                <a:latin typeface="华文新魏" panose="02010800040101010101" pitchFamily="2" charset="-122"/>
                <a:ea typeface="华文新魏" panose="02010800040101010101" pitchFamily="2" charset="-122"/>
              </a:rPr>
              <a:t>静态变量</a:t>
            </a:r>
            <a:endPar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lvl="1">
              <a:lnSpc>
                <a:spcPct val="90000"/>
              </a:lnSpc>
              <a:spcBef>
                <a:spcPts val="500"/>
              </a:spcBef>
              <a:defRPr/>
            </a:pPr>
            <a:r>
              <a:rPr lang="en-US" altLang="zh-CN" sz="2000" dirty="0">
                <a:solidFill>
                  <a:prstClr val="black"/>
                </a:solidFill>
                <a:latin typeface="华文新魏" panose="02010800040101010101" pitchFamily="2" charset="-122"/>
                <a:ea typeface="华文新魏" panose="02010800040101010101" pitchFamily="2" charset="-122"/>
              </a:rPr>
              <a:t>}</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3560709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BBD65196-3890-4CED-A732-2BE6A33164A0}" type="slidenum">
              <a:rPr lang="en-US" altLang="zh-CN" smtClean="0"/>
              <a:pPr/>
              <a:t>11</a:t>
            </a:fld>
            <a:endParaRPr lang="en-US" altLang="zh-CN"/>
          </a:p>
        </p:txBody>
      </p:sp>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200" b="1" dirty="0">
                <a:solidFill>
                  <a:srgbClr val="FF0000"/>
                </a:solidFill>
                <a:latin typeface="微软雅黑" pitchFamily="34" charset="-122"/>
                <a:ea typeface="微软雅黑" pitchFamily="34" charset="-122"/>
              </a:rPr>
              <a:t>变量的声明和定义（</a:t>
            </a:r>
            <a:r>
              <a:rPr lang="en-US" altLang="zh-CN" sz="3200" b="1" dirty="0">
                <a:solidFill>
                  <a:srgbClr val="FF0000"/>
                </a:solidFill>
                <a:latin typeface="微软雅黑" pitchFamily="34" charset="-122"/>
                <a:ea typeface="微软雅黑" pitchFamily="34" charset="-122"/>
              </a:rPr>
              <a:t>C++</a:t>
            </a:r>
            <a:r>
              <a:rPr lang="zh-CN" altLang="en-US" sz="3200" b="1" dirty="0">
                <a:solidFill>
                  <a:srgbClr val="FF0000"/>
                </a:solidFill>
                <a:latin typeface="微软雅黑" pitchFamily="34" charset="-122"/>
                <a:ea typeface="微软雅黑" pitchFamily="34" charset="-122"/>
              </a:rPr>
              <a:t>标准</a:t>
            </a:r>
            <a:r>
              <a:rPr lang="en-US" altLang="zh-CN" sz="3200" b="1" dirty="0">
                <a:solidFill>
                  <a:srgbClr val="FF0000"/>
                </a:solidFill>
                <a:latin typeface="微软雅黑" pitchFamily="34" charset="-122"/>
                <a:ea typeface="微软雅黑" pitchFamily="34" charset="-122"/>
              </a:rPr>
              <a:t>3.1</a:t>
            </a:r>
            <a:r>
              <a:rPr lang="zh-CN" altLang="en-US" sz="3200" b="1" dirty="0">
                <a:solidFill>
                  <a:srgbClr val="FF0000"/>
                </a:solidFill>
                <a:latin typeface="微软雅黑" pitchFamily="34" charset="-122"/>
                <a:ea typeface="微软雅黑" pitchFamily="34" charset="-122"/>
              </a:rPr>
              <a:t>节）</a:t>
            </a:r>
          </a:p>
        </p:txBody>
      </p:sp>
      <p:sp>
        <p:nvSpPr>
          <p:cNvPr id="8196" name="Rectangle 7"/>
          <p:cNvSpPr>
            <a:spLocks noChangeArrowheads="1"/>
          </p:cNvSpPr>
          <p:nvPr/>
        </p:nvSpPr>
        <p:spPr bwMode="auto">
          <a:xfrm>
            <a:off x="1703512" y="1124744"/>
            <a:ext cx="8801992" cy="5400600"/>
          </a:xfrm>
          <a:prstGeom prst="rect">
            <a:avLst/>
          </a:prstGeom>
          <a:noFill/>
          <a:ln w="9525">
            <a:noFill/>
            <a:miter lim="800000"/>
            <a:headEnd/>
            <a:tailEnd/>
          </a:ln>
        </p:spPr>
        <p:txBody>
          <a:bodyPr>
            <a:noAutofit/>
          </a:bodyPr>
          <a:lstStyle/>
          <a:p>
            <a:pPr marL="0" lvl="1">
              <a:lnSpc>
                <a:spcPct val="145000"/>
              </a:lnSpc>
              <a:spcBef>
                <a:spcPct val="50000"/>
              </a:spcBef>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为了允许把程序拆分成多个逻辑部分来编写，</a:t>
            </a:r>
            <a:r>
              <a:rPr lang="en-US" altLang="zh-CN" sz="2400" b="1" dirty="0">
                <a:latin typeface="华文新魏" pitchFamily="2" charset="-122"/>
                <a:ea typeface="华文新魏" pitchFamily="2" charset="-122"/>
              </a:rPr>
              <a:t>C++</a:t>
            </a:r>
            <a:r>
              <a:rPr lang="zh-CN" altLang="en-US" sz="2400" b="1" dirty="0">
                <a:latin typeface="华文新魏" pitchFamily="2" charset="-122"/>
                <a:ea typeface="华文新魏" pitchFamily="2" charset="-122"/>
              </a:rPr>
              <a:t>支持分离式编译</a:t>
            </a:r>
            <a:r>
              <a:rPr lang="en-US" altLang="zh-CN" sz="2400" b="1" dirty="0">
                <a:latin typeface="华文新魏" pitchFamily="2" charset="-122"/>
                <a:ea typeface="华文新魏" pitchFamily="2" charset="-122"/>
              </a:rPr>
              <a:t>(separation compilation),</a:t>
            </a:r>
            <a:r>
              <a:rPr lang="zh-CN" altLang="en-US" sz="2400" b="1" dirty="0">
                <a:latin typeface="华文新魏" pitchFamily="2" charset="-122"/>
                <a:ea typeface="华文新魏" pitchFamily="2" charset="-122"/>
              </a:rPr>
              <a:t>即将程序分成多个文件，每个文件独立编译。</a:t>
            </a:r>
            <a:endParaRPr lang="en-US" altLang="zh-CN" sz="2400" b="1" dirty="0">
              <a:latin typeface="华文新魏" pitchFamily="2" charset="-122"/>
              <a:ea typeface="华文新魏" pitchFamily="2" charset="-122"/>
            </a:endParaRPr>
          </a:p>
          <a:p>
            <a:pPr marL="0" lvl="1">
              <a:lnSpc>
                <a:spcPct val="145000"/>
              </a:lnSpc>
              <a:spcBef>
                <a:spcPct val="50000"/>
              </a:spcBef>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为了支持分离式编译，必须将声明</a:t>
            </a:r>
            <a:r>
              <a:rPr lang="en-US" altLang="zh-CN" sz="2400" b="1" dirty="0">
                <a:latin typeface="华文新魏" pitchFamily="2" charset="-122"/>
                <a:ea typeface="华文新魏" pitchFamily="2" charset="-122"/>
              </a:rPr>
              <a:t>(Declaration)</a:t>
            </a:r>
            <a:r>
              <a:rPr lang="zh-CN" altLang="en-US" sz="2400" b="1" dirty="0">
                <a:latin typeface="华文新魏" pitchFamily="2" charset="-122"/>
                <a:ea typeface="华文新魏" pitchFamily="2" charset="-122"/>
              </a:rPr>
              <a:t>和定义</a:t>
            </a:r>
            <a:r>
              <a:rPr lang="en-US" altLang="zh-CN" sz="2400" b="1" dirty="0">
                <a:latin typeface="华文新魏" pitchFamily="2" charset="-122"/>
                <a:ea typeface="华文新魏" pitchFamily="2" charset="-122"/>
              </a:rPr>
              <a:t>(Definition)</a:t>
            </a:r>
            <a:r>
              <a:rPr lang="zh-CN" altLang="en-US" sz="2400" b="1" dirty="0">
                <a:latin typeface="华文新魏" pitchFamily="2" charset="-122"/>
                <a:ea typeface="华文新魏" pitchFamily="2" charset="-122"/>
              </a:rPr>
              <a:t>区分开来。</a:t>
            </a:r>
            <a:r>
              <a:rPr lang="zh-CN" altLang="en-US" sz="2400" b="1" dirty="0">
                <a:solidFill>
                  <a:srgbClr val="FF0000"/>
                </a:solidFill>
                <a:latin typeface="华文新魏" pitchFamily="2" charset="-122"/>
                <a:ea typeface="华文新魏" pitchFamily="2" charset="-122"/>
              </a:rPr>
              <a:t>声明</a:t>
            </a:r>
            <a:r>
              <a:rPr lang="zh-CN" altLang="en-US" sz="2400" b="1" dirty="0">
                <a:latin typeface="华文新魏" pitchFamily="2" charset="-122"/>
                <a:ea typeface="华文新魏" pitchFamily="2" charset="-122"/>
              </a:rPr>
              <a:t>是使得名字（</a:t>
            </a:r>
            <a:r>
              <a:rPr lang="en-US" altLang="zh-CN" sz="2400" b="1" dirty="0">
                <a:latin typeface="华文新魏" pitchFamily="2" charset="-122"/>
                <a:ea typeface="华文新魏" pitchFamily="2" charset="-122"/>
              </a:rPr>
              <a:t>Identifier</a:t>
            </a:r>
            <a:r>
              <a:rPr lang="zh-CN" altLang="en-US" sz="2400" b="1" dirty="0">
                <a:latin typeface="华文新魏" pitchFamily="2" charset="-122"/>
                <a:ea typeface="华文新魏" pitchFamily="2" charset="-122"/>
              </a:rPr>
              <a:t>，如变量名）为其它程序所知。而</a:t>
            </a:r>
            <a:r>
              <a:rPr lang="zh-CN" altLang="en-US" sz="2400" b="1" dirty="0">
                <a:solidFill>
                  <a:srgbClr val="FF0000"/>
                </a:solidFill>
                <a:latin typeface="华文新魏" pitchFamily="2" charset="-122"/>
                <a:ea typeface="华文新魏" pitchFamily="2" charset="-122"/>
              </a:rPr>
              <a:t>定义</a:t>
            </a:r>
            <a:r>
              <a:rPr lang="zh-CN" altLang="en-US" sz="2400" b="1" dirty="0">
                <a:latin typeface="华文新魏" pitchFamily="2" charset="-122"/>
                <a:ea typeface="华文新魏" pitchFamily="2" charset="-122"/>
              </a:rPr>
              <a:t>则负责创建与名字（</a:t>
            </a:r>
            <a:r>
              <a:rPr lang="en-US" altLang="zh-CN" sz="2400" b="1" dirty="0">
                <a:latin typeface="华文新魏" pitchFamily="2" charset="-122"/>
                <a:ea typeface="华文新魏" pitchFamily="2" charset="-122"/>
              </a:rPr>
              <a:t>Identifier</a:t>
            </a:r>
            <a:r>
              <a:rPr lang="zh-CN" altLang="en-US" sz="2400" b="1" dirty="0">
                <a:latin typeface="华文新魏" pitchFamily="2" charset="-122"/>
                <a:ea typeface="华文新魏" pitchFamily="2" charset="-122"/>
              </a:rPr>
              <a:t>）相关联的实体，如为一个变量分配内存单元。因此只有定义才会申请存储空间。</a:t>
            </a:r>
            <a:endParaRPr lang="en-US" altLang="zh-CN" sz="2400" b="1" dirty="0">
              <a:latin typeface="华文新魏" pitchFamily="2" charset="-122"/>
              <a:ea typeface="华文新魏" pitchFamily="2" charset="-122"/>
            </a:endParaRPr>
          </a:p>
          <a:p>
            <a:pPr marL="0" lvl="1">
              <a:lnSpc>
                <a:spcPct val="145000"/>
              </a:lnSpc>
              <a:spcBef>
                <a:spcPct val="50000"/>
              </a:spcBef>
            </a:pPr>
            <a:r>
              <a:rPr lang="en-US" altLang="zh-CN" sz="2400" b="1" dirty="0">
                <a:latin typeface="华文新魏" pitchFamily="2" charset="-122"/>
                <a:ea typeface="华文新魏" pitchFamily="2" charset="-122"/>
              </a:rPr>
              <a:t> </a:t>
            </a:r>
            <a:r>
              <a:rPr lang="en-US" altLang="zh-CN" sz="2400" b="1" dirty="0">
                <a:solidFill>
                  <a:srgbClr val="FF0000"/>
                </a:solidFill>
                <a:latin typeface="华文新魏" pitchFamily="2" charset="-122"/>
                <a:ea typeface="华文新魏" pitchFamily="2" charset="-122"/>
              </a:rPr>
              <a:t>One definition rule</a:t>
            </a:r>
            <a:r>
              <a:rPr lang="zh-CN" altLang="en-US" sz="2400" b="1" dirty="0">
                <a:solidFill>
                  <a:srgbClr val="FF0000"/>
                </a:solidFill>
                <a:latin typeface="华文新魏" pitchFamily="2" charset="-122"/>
                <a:ea typeface="华文新魏" pitchFamily="2" charset="-122"/>
              </a:rPr>
              <a:t>（</a:t>
            </a:r>
            <a:r>
              <a:rPr lang="en-US" altLang="zh-CN" sz="2400" b="1" dirty="0">
                <a:solidFill>
                  <a:srgbClr val="FF0000"/>
                </a:solidFill>
                <a:latin typeface="华文新魏" pitchFamily="2" charset="-122"/>
                <a:ea typeface="华文新魏" pitchFamily="2" charset="-122"/>
              </a:rPr>
              <a:t>ODR</a:t>
            </a:r>
            <a:r>
              <a:rPr lang="zh-CN" altLang="en-US" sz="2400" b="1" dirty="0">
                <a:solidFill>
                  <a:srgbClr val="FF0000"/>
                </a:solidFill>
                <a:latin typeface="华文新魏" pitchFamily="2" charset="-122"/>
                <a:ea typeface="华文新魏" pitchFamily="2" charset="-122"/>
              </a:rPr>
              <a:t>）：只能定义一次，但可以多次声明</a:t>
            </a:r>
            <a:endParaRPr lang="en-US" altLang="zh-CN" sz="2400" b="1"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136002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BBD65196-3890-4CED-A732-2BE6A33164A0}" type="slidenum">
              <a:rPr lang="en-US" altLang="zh-CN" smtClean="0"/>
              <a:pPr/>
              <a:t>12</a:t>
            </a:fld>
            <a:endParaRPr lang="en-US" altLang="zh-CN"/>
          </a:p>
        </p:txBody>
      </p:sp>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2800" b="1" dirty="0">
                <a:solidFill>
                  <a:srgbClr val="FF0000"/>
                </a:solidFill>
                <a:latin typeface="微软雅黑" pitchFamily="34" charset="-122"/>
                <a:ea typeface="微软雅黑" pitchFamily="34" charset="-122"/>
              </a:rPr>
              <a:t>变量的声明和定义（</a:t>
            </a:r>
            <a:r>
              <a:rPr lang="en-US" altLang="zh-CN" sz="2800" b="1" dirty="0">
                <a:solidFill>
                  <a:srgbClr val="FF0000"/>
                </a:solidFill>
                <a:latin typeface="微软雅黑" pitchFamily="34" charset="-122"/>
                <a:ea typeface="微软雅黑" pitchFamily="34" charset="-122"/>
              </a:rPr>
              <a:t>C++11</a:t>
            </a:r>
            <a:r>
              <a:rPr lang="zh-CN" altLang="en-US" sz="2800" b="1" dirty="0">
                <a:solidFill>
                  <a:srgbClr val="FF0000"/>
                </a:solidFill>
                <a:latin typeface="微软雅黑" pitchFamily="34" charset="-122"/>
                <a:ea typeface="微软雅黑" pitchFamily="34" charset="-122"/>
              </a:rPr>
              <a:t>标准</a:t>
            </a:r>
            <a:r>
              <a:rPr lang="en-US" altLang="zh-CN" sz="2800" b="1" dirty="0">
                <a:solidFill>
                  <a:srgbClr val="FF0000"/>
                </a:solidFill>
                <a:latin typeface="微软雅黑" pitchFamily="34" charset="-122"/>
                <a:ea typeface="微软雅黑" pitchFamily="34" charset="-122"/>
              </a:rPr>
              <a:t>3.1</a:t>
            </a:r>
            <a:r>
              <a:rPr lang="zh-CN" altLang="en-US" sz="2800" b="1" dirty="0">
                <a:solidFill>
                  <a:srgbClr val="FF0000"/>
                </a:solidFill>
                <a:latin typeface="微软雅黑" pitchFamily="34" charset="-122"/>
                <a:ea typeface="微软雅黑" pitchFamily="34" charset="-122"/>
              </a:rPr>
              <a:t>节）</a:t>
            </a:r>
          </a:p>
        </p:txBody>
      </p:sp>
      <p:sp>
        <p:nvSpPr>
          <p:cNvPr id="8196" name="Rectangle 7"/>
          <p:cNvSpPr>
            <a:spLocks noChangeArrowheads="1"/>
          </p:cNvSpPr>
          <p:nvPr/>
        </p:nvSpPr>
        <p:spPr bwMode="auto">
          <a:xfrm>
            <a:off x="1705244" y="1124744"/>
            <a:ext cx="8801992" cy="5400600"/>
          </a:xfrm>
          <a:prstGeom prst="rect">
            <a:avLst/>
          </a:prstGeom>
          <a:noFill/>
          <a:ln w="9525">
            <a:noFill/>
            <a:miter lim="800000"/>
            <a:headEnd/>
            <a:tailEnd/>
          </a:ln>
        </p:spPr>
        <p:txBody>
          <a:bodyPr>
            <a:noAutofit/>
          </a:bodyPr>
          <a:lstStyle/>
          <a:p>
            <a:pPr marL="0" lvl="1">
              <a:lnSpc>
                <a:spcPct val="120000"/>
              </a:lnSpc>
              <a:spcBef>
                <a:spcPct val="500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如果想要声明一个变量而非定义它，就在前面加关键字</a:t>
            </a:r>
            <a:r>
              <a:rPr lang="en-US" altLang="zh-CN" sz="2000" b="1" dirty="0">
                <a:latin typeface="华文新魏" pitchFamily="2" charset="-122"/>
                <a:ea typeface="华文新魏" pitchFamily="2" charset="-122"/>
              </a:rPr>
              <a:t>extern</a:t>
            </a:r>
            <a:r>
              <a:rPr lang="zh-CN" altLang="en-US" sz="2000" b="1" dirty="0">
                <a:latin typeface="华文新魏" pitchFamily="2" charset="-122"/>
                <a:ea typeface="华文新魏" pitchFamily="2" charset="-122"/>
              </a:rPr>
              <a:t>，而且不要显示地初始化变量：</a:t>
            </a:r>
            <a:endParaRPr lang="en-US" altLang="zh-CN" sz="2000" b="1" dirty="0">
              <a:latin typeface="华文新魏" pitchFamily="2" charset="-122"/>
              <a:ea typeface="华文新魏" pitchFamily="2" charset="-122"/>
            </a:endParaRPr>
          </a:p>
          <a:p>
            <a:pPr marL="0" lvl="1">
              <a:lnSpc>
                <a:spcPct val="145000"/>
              </a:lnSpc>
              <a:spcBef>
                <a:spcPct val="50000"/>
              </a:spcBef>
            </a:pPr>
            <a:endParaRPr lang="en-US" altLang="zh-CN" sz="2400" b="1" dirty="0">
              <a:solidFill>
                <a:srgbClr val="FF0000"/>
              </a:solidFill>
              <a:latin typeface="华文新魏" pitchFamily="2" charset="-122"/>
              <a:ea typeface="华文新魏" pitchFamily="2" charset="-122"/>
            </a:endParaRPr>
          </a:p>
          <a:p>
            <a:pPr marL="0" lvl="1">
              <a:lnSpc>
                <a:spcPct val="145000"/>
              </a:lnSpc>
              <a:spcBef>
                <a:spcPct val="50000"/>
              </a:spcBef>
            </a:pPr>
            <a:r>
              <a:rPr lang="en-US" altLang="zh-CN" sz="2400" b="1" dirty="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任何包含显式地初始化的声明成为定义</a:t>
            </a:r>
            <a:r>
              <a:rPr lang="zh-CN" altLang="en-US" sz="2000" b="1" dirty="0">
                <a:latin typeface="华文新魏" pitchFamily="2" charset="-122"/>
                <a:ea typeface="华文新魏" pitchFamily="2" charset="-122"/>
              </a:rPr>
              <a:t>。如果对</a:t>
            </a:r>
            <a:r>
              <a:rPr lang="en-US" altLang="zh-CN" sz="2000" b="1" dirty="0">
                <a:latin typeface="华文新魏" pitchFamily="2" charset="-122"/>
                <a:ea typeface="华文新魏" pitchFamily="2" charset="-122"/>
              </a:rPr>
              <a:t>extern</a:t>
            </a:r>
            <a:r>
              <a:rPr lang="zh-CN" altLang="en-US" sz="2000" b="1" dirty="0">
                <a:latin typeface="华文新魏" pitchFamily="2" charset="-122"/>
                <a:ea typeface="华文新魏" pitchFamily="2" charset="-122"/>
              </a:rPr>
              <a:t>的变量显式初始化，则</a:t>
            </a:r>
            <a:r>
              <a:rPr lang="en-US" altLang="zh-CN" sz="2000" b="1" dirty="0">
                <a:solidFill>
                  <a:srgbClr val="FF0000"/>
                </a:solidFill>
                <a:latin typeface="华文新魏" pitchFamily="2" charset="-122"/>
                <a:ea typeface="华文新魏" pitchFamily="2" charset="-122"/>
              </a:rPr>
              <a:t>extern</a:t>
            </a:r>
            <a:r>
              <a:rPr lang="zh-CN" altLang="en-US" sz="2000" b="1" dirty="0">
                <a:solidFill>
                  <a:srgbClr val="FF0000"/>
                </a:solidFill>
                <a:latin typeface="华文新魏" pitchFamily="2" charset="-122"/>
                <a:ea typeface="华文新魏" pitchFamily="2" charset="-122"/>
              </a:rPr>
              <a:t>的作用被抵消</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marL="0" lvl="1">
              <a:lnSpc>
                <a:spcPct val="145000"/>
              </a:lnSpc>
              <a:spcBef>
                <a:spcPct val="50000"/>
              </a:spcBef>
            </a:pPr>
            <a:endParaRPr lang="en-US" altLang="zh-CN" sz="2000" b="1" dirty="0">
              <a:latin typeface="华文新魏" pitchFamily="2" charset="-122"/>
              <a:ea typeface="华文新魏" pitchFamily="2" charset="-122"/>
            </a:endParaRPr>
          </a:p>
          <a:p>
            <a:pPr marL="0" lvl="1">
              <a:lnSpc>
                <a:spcPct val="145000"/>
              </a:lnSpc>
              <a:spcBef>
                <a:spcPct val="50000"/>
              </a:spcBef>
            </a:pPr>
            <a:r>
              <a:rPr lang="en-US" altLang="zh-CN" sz="2000" b="1" dirty="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声明和定义的区别非常重要</a:t>
            </a:r>
            <a:r>
              <a:rPr lang="zh-CN" altLang="en-US" sz="2000" b="1" dirty="0">
                <a:latin typeface="华文新魏" pitchFamily="2" charset="-122"/>
                <a:ea typeface="华文新魏" pitchFamily="2" charset="-122"/>
              </a:rPr>
              <a:t>，如果要在多个文件中使用同一个变量，就必须将声明和定义分离，变量的定义必须且只能出现在一个文件中，而其他用到该变量的文件必须对其声明，而不能定义。例如，</a:t>
            </a:r>
            <a:r>
              <a:rPr lang="zh-CN" altLang="en-US" sz="2000" b="1" dirty="0">
                <a:solidFill>
                  <a:srgbClr val="FF0000"/>
                </a:solidFill>
                <a:latin typeface="华文新魏" pitchFamily="2" charset="-122"/>
                <a:ea typeface="华文新魏" pitchFamily="2" charset="-122"/>
              </a:rPr>
              <a:t>头文件里不要放定义，因为头文件可能会被到处</a:t>
            </a:r>
            <a:r>
              <a:rPr lang="en-US" altLang="zh-CN" sz="2000" b="1" dirty="0">
                <a:solidFill>
                  <a:srgbClr val="FF0000"/>
                </a:solidFill>
                <a:latin typeface="华文新魏" pitchFamily="2" charset="-122"/>
                <a:ea typeface="华文新魏" pitchFamily="2" charset="-122"/>
              </a:rPr>
              <a:t>include</a:t>
            </a:r>
            <a:r>
              <a:rPr lang="zh-CN" altLang="en-US" sz="2000" b="1" dirty="0">
                <a:solidFill>
                  <a:srgbClr val="FF0000"/>
                </a:solidFill>
                <a:latin typeface="华文新魏" pitchFamily="2" charset="-122"/>
                <a:ea typeface="华文新魏" pitchFamily="2" charset="-122"/>
              </a:rPr>
              <a:t>，导致定义多次出现</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marL="0" lvl="1">
              <a:lnSpc>
                <a:spcPct val="145000"/>
              </a:lnSpc>
              <a:spcBef>
                <a:spcPct val="50000"/>
              </a:spcBef>
            </a:pPr>
            <a:endParaRPr lang="en-US" altLang="zh-CN" sz="2400" b="1" dirty="0">
              <a:latin typeface="华文新魏" pitchFamily="2" charset="-122"/>
              <a:ea typeface="华文新魏" pitchFamily="2" charset="-122"/>
            </a:endParaRPr>
          </a:p>
          <a:p>
            <a:pPr marL="0" lvl="1">
              <a:lnSpc>
                <a:spcPct val="145000"/>
              </a:lnSpc>
              <a:spcBef>
                <a:spcPct val="50000"/>
              </a:spcBef>
            </a:pPr>
            <a:endParaRPr lang="en-US" altLang="zh-CN" sz="2400" b="1" dirty="0">
              <a:latin typeface="华文新魏" pitchFamily="2" charset="-122"/>
              <a:ea typeface="华文新魏" pitchFamily="2" charset="-122"/>
            </a:endParaRPr>
          </a:p>
        </p:txBody>
      </p:sp>
      <p:sp>
        <p:nvSpPr>
          <p:cNvPr id="6" name="TextBox 5"/>
          <p:cNvSpPr txBox="1">
            <a:spLocks noChangeArrowheads="1"/>
          </p:cNvSpPr>
          <p:nvPr/>
        </p:nvSpPr>
        <p:spPr bwMode="auto">
          <a:xfrm>
            <a:off x="2002364" y="2132856"/>
            <a:ext cx="8645708" cy="648072"/>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a:latin typeface="华文新魏" pitchFamily="2" charset="-122"/>
                <a:ea typeface="华文新魏" pitchFamily="2" charset="-122"/>
              </a:rPr>
              <a:t>extern int i;   	//</a:t>
            </a:r>
            <a:r>
              <a:rPr lang="zh-CN" altLang="en-US" sz="1600" dirty="0">
                <a:latin typeface="华文新魏" pitchFamily="2" charset="-122"/>
                <a:ea typeface="华文新魏" pitchFamily="2" charset="-122"/>
              </a:rPr>
              <a:t>变量的声明</a:t>
            </a:r>
            <a:endParaRPr lang="en-US" altLang="zh-CN"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int i</a:t>
            </a:r>
            <a:r>
              <a:rPr lang="zh-CN" altLang="en-US" sz="1600" dirty="0">
                <a:latin typeface="华文新魏" pitchFamily="2" charset="-122"/>
                <a:ea typeface="华文新魏" pitchFamily="2" charset="-122"/>
              </a:rPr>
              <a:t>；</a:t>
            </a:r>
            <a:r>
              <a:rPr lang="en-US" altLang="zh-CN" sz="1600" dirty="0">
                <a:latin typeface="华文新魏" pitchFamily="2" charset="-122"/>
                <a:ea typeface="华文新魏" pitchFamily="2" charset="-122"/>
              </a:rPr>
              <a:t>//</a:t>
            </a:r>
            <a:r>
              <a:rPr lang="zh-CN" altLang="en-US" sz="1600" dirty="0">
                <a:latin typeface="华文新魏" pitchFamily="2" charset="-122"/>
                <a:ea typeface="华文新魏" pitchFamily="2" charset="-122"/>
              </a:rPr>
              <a:t>变量的定义（虽没有显示初始化，但会有初始值并分配内存单元存储，即使初始值随机）</a:t>
            </a:r>
            <a:r>
              <a:rPr lang="en-US" altLang="zh-CN" sz="1600" dirty="0">
                <a:latin typeface="华文新魏" pitchFamily="2" charset="-122"/>
                <a:ea typeface="华文新魏" pitchFamily="2" charset="-122"/>
              </a:rPr>
              <a:t>			</a:t>
            </a:r>
          </a:p>
        </p:txBody>
      </p:sp>
      <p:sp>
        <p:nvSpPr>
          <p:cNvPr id="7" name="TextBox 6"/>
          <p:cNvSpPr txBox="1">
            <a:spLocks noChangeArrowheads="1"/>
          </p:cNvSpPr>
          <p:nvPr/>
        </p:nvSpPr>
        <p:spPr bwMode="auto">
          <a:xfrm>
            <a:off x="1959288" y="4005064"/>
            <a:ext cx="8645708" cy="432048"/>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a:latin typeface="华文新魏" pitchFamily="2" charset="-122"/>
                <a:ea typeface="华文新魏" pitchFamily="2" charset="-122"/>
              </a:rPr>
              <a:t>extern int i = 0;   	//</a:t>
            </a:r>
            <a:r>
              <a:rPr lang="zh-CN" altLang="en-US" sz="1600" dirty="0">
                <a:latin typeface="华文新魏" pitchFamily="2" charset="-122"/>
                <a:ea typeface="华文新魏" pitchFamily="2" charset="-122"/>
              </a:rPr>
              <a:t>变量的定义</a:t>
            </a:r>
            <a:r>
              <a:rPr lang="en-US" altLang="zh-CN" sz="1600" dirty="0">
                <a:latin typeface="华文新魏" pitchFamily="2" charset="-122"/>
                <a:ea typeface="华文新魏" pitchFamily="2" charset="-122"/>
              </a:rPr>
              <a:t>			</a:t>
            </a:r>
          </a:p>
        </p:txBody>
      </p:sp>
    </p:spTree>
    <p:extLst>
      <p:ext uri="{BB962C8B-B14F-4D97-AF65-F5344CB8AC3E}">
        <p14:creationId xmlns:p14="http://schemas.microsoft.com/office/powerpoint/2010/main" val="3619120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p:spPr>
        <p:txBody>
          <a:bodyPr/>
          <a:lstStyle/>
          <a:p>
            <a:fld id="{BBD65196-3890-4CED-A732-2BE6A33164A0}" type="slidenum">
              <a:rPr lang="en-US" altLang="zh-CN" smtClean="0"/>
              <a:pPr/>
              <a:t>13</a:t>
            </a:fld>
            <a:endParaRPr lang="en-US" altLang="zh-CN"/>
          </a:p>
        </p:txBody>
      </p:sp>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2800" b="1" dirty="0">
                <a:solidFill>
                  <a:srgbClr val="FF0000"/>
                </a:solidFill>
                <a:latin typeface="微软雅黑" pitchFamily="34" charset="-122"/>
                <a:ea typeface="微软雅黑" pitchFamily="34" charset="-122"/>
              </a:rPr>
              <a:t>变量的声明和定义（</a:t>
            </a:r>
            <a:r>
              <a:rPr lang="en-US" altLang="zh-CN" sz="2800" b="1" dirty="0">
                <a:solidFill>
                  <a:srgbClr val="FF0000"/>
                </a:solidFill>
                <a:latin typeface="微软雅黑" pitchFamily="34" charset="-122"/>
                <a:ea typeface="微软雅黑" pitchFamily="34" charset="-122"/>
              </a:rPr>
              <a:t>C++11</a:t>
            </a:r>
            <a:r>
              <a:rPr lang="zh-CN" altLang="en-US" sz="2800" b="1" dirty="0">
                <a:solidFill>
                  <a:srgbClr val="FF0000"/>
                </a:solidFill>
                <a:latin typeface="微软雅黑" pitchFamily="34" charset="-122"/>
                <a:ea typeface="微软雅黑" pitchFamily="34" charset="-122"/>
              </a:rPr>
              <a:t>标准</a:t>
            </a:r>
            <a:r>
              <a:rPr lang="en-US" altLang="zh-CN" sz="2800" b="1" dirty="0">
                <a:solidFill>
                  <a:srgbClr val="FF0000"/>
                </a:solidFill>
                <a:latin typeface="微软雅黑" pitchFamily="34" charset="-122"/>
                <a:ea typeface="微软雅黑" pitchFamily="34" charset="-122"/>
              </a:rPr>
              <a:t>3.1</a:t>
            </a:r>
            <a:r>
              <a:rPr lang="zh-CN" altLang="en-US" sz="2800" b="1" dirty="0">
                <a:solidFill>
                  <a:srgbClr val="FF0000"/>
                </a:solidFill>
                <a:latin typeface="微软雅黑" pitchFamily="34" charset="-122"/>
                <a:ea typeface="微软雅黑" pitchFamily="34" charset="-122"/>
              </a:rPr>
              <a:t>节）</a:t>
            </a:r>
          </a:p>
        </p:txBody>
      </p:sp>
      <p:sp>
        <p:nvSpPr>
          <p:cNvPr id="6" name="TextBox 5"/>
          <p:cNvSpPr txBox="1">
            <a:spLocks noChangeArrowheads="1"/>
          </p:cNvSpPr>
          <p:nvPr/>
        </p:nvSpPr>
        <p:spPr bwMode="auto">
          <a:xfrm>
            <a:off x="1703512" y="980728"/>
            <a:ext cx="3312368" cy="108012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a:latin typeface="华文新魏" pitchFamily="2" charset="-122"/>
                <a:ea typeface="华文新魏" pitchFamily="2" charset="-122"/>
              </a:rPr>
              <a:t>#pragma once</a:t>
            </a:r>
          </a:p>
          <a:p>
            <a:endParaRPr lang="zh-CN" altLang="en-US"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int i = 0;  //</a:t>
            </a:r>
            <a:r>
              <a:rPr lang="zh-CN" altLang="en-US" sz="1600" dirty="0">
                <a:latin typeface="华文新魏" pitchFamily="2" charset="-122"/>
                <a:ea typeface="华文新魏" pitchFamily="2" charset="-122"/>
              </a:rPr>
              <a:t>在头文件里定义变量</a:t>
            </a:r>
            <a:r>
              <a:rPr lang="en-US" altLang="zh-CN" sz="1600" dirty="0">
                <a:latin typeface="华文新魏" pitchFamily="2" charset="-122"/>
                <a:ea typeface="华文新魏" pitchFamily="2" charset="-122"/>
              </a:rPr>
              <a:t>		</a:t>
            </a:r>
          </a:p>
        </p:txBody>
      </p:sp>
      <p:sp>
        <p:nvSpPr>
          <p:cNvPr id="7" name="TextBox 6"/>
          <p:cNvSpPr txBox="1">
            <a:spLocks noChangeArrowheads="1"/>
          </p:cNvSpPr>
          <p:nvPr/>
        </p:nvSpPr>
        <p:spPr bwMode="auto">
          <a:xfrm>
            <a:off x="5519936" y="980728"/>
            <a:ext cx="4712776" cy="108012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a:latin typeface="华文新魏" pitchFamily="2" charset="-122"/>
                <a:ea typeface="华文新魏" pitchFamily="2" charset="-122"/>
              </a:rPr>
              <a:t>#include "</a:t>
            </a:r>
            <a:r>
              <a:rPr lang="en-US" altLang="zh-CN" sz="1600" dirty="0" err="1">
                <a:latin typeface="华文新魏" pitchFamily="2" charset="-122"/>
                <a:ea typeface="华文新魏" pitchFamily="2" charset="-122"/>
              </a:rPr>
              <a:t>pch.h</a:t>
            </a:r>
            <a:r>
              <a:rPr lang="en-US" altLang="zh-CN" sz="1600" dirty="0">
                <a:latin typeface="华文新魏" pitchFamily="2" charset="-122"/>
                <a:ea typeface="华文新魏" pitchFamily="2" charset="-122"/>
              </a:rPr>
              <a:t>"</a:t>
            </a:r>
          </a:p>
          <a:p>
            <a:r>
              <a:rPr lang="en-US" altLang="zh-CN" sz="1600" dirty="0">
                <a:latin typeface="华文新魏" pitchFamily="2" charset="-122"/>
                <a:ea typeface="华文新魏" pitchFamily="2" charset="-122"/>
              </a:rPr>
              <a:t>#include &lt;</a:t>
            </a:r>
            <a:r>
              <a:rPr lang="en-US" altLang="zh-CN" sz="1600" dirty="0" err="1">
                <a:latin typeface="华文新魏" pitchFamily="2" charset="-122"/>
                <a:ea typeface="华文新魏" pitchFamily="2" charset="-122"/>
              </a:rPr>
              <a:t>iostream</a:t>
            </a:r>
            <a:r>
              <a:rPr lang="en-US" altLang="zh-CN" sz="1600" dirty="0">
                <a:latin typeface="华文新魏" pitchFamily="2" charset="-122"/>
                <a:ea typeface="华文新魏" pitchFamily="2" charset="-122"/>
              </a:rPr>
              <a:t>&gt;</a:t>
            </a:r>
          </a:p>
          <a:p>
            <a:r>
              <a:rPr lang="en-US" altLang="zh-CN" sz="1600" dirty="0">
                <a:solidFill>
                  <a:srgbClr val="FF0000"/>
                </a:solidFill>
                <a:latin typeface="华文新魏" pitchFamily="2" charset="-122"/>
                <a:ea typeface="华文新魏" pitchFamily="2" charset="-122"/>
              </a:rPr>
              <a:t>#include "</a:t>
            </a:r>
            <a:r>
              <a:rPr lang="en-US" altLang="zh-CN" sz="1600" dirty="0" err="1">
                <a:solidFill>
                  <a:srgbClr val="FF0000"/>
                </a:solidFill>
                <a:latin typeface="华文新魏" pitchFamily="2" charset="-122"/>
                <a:ea typeface="华文新魏" pitchFamily="2" charset="-122"/>
              </a:rPr>
              <a:t>Test.h</a:t>
            </a:r>
            <a:r>
              <a:rPr lang="en-US" altLang="zh-CN" sz="1600" dirty="0">
                <a:solidFill>
                  <a:srgbClr val="FF0000"/>
                </a:solidFill>
                <a:latin typeface="华文新魏" pitchFamily="2" charset="-122"/>
                <a:ea typeface="华文新魏" pitchFamily="2" charset="-122"/>
              </a:rPr>
              <a:t>"  </a:t>
            </a:r>
            <a:r>
              <a:rPr lang="en-US" altLang="zh-CN" sz="1600" dirty="0">
                <a:latin typeface="华文新魏" pitchFamily="2" charset="-122"/>
                <a:ea typeface="华文新魏" pitchFamily="2" charset="-122"/>
              </a:rPr>
              <a:t>	</a:t>
            </a:r>
            <a:r>
              <a:rPr lang="en-US" altLang="zh-CN" sz="1600" dirty="0">
                <a:solidFill>
                  <a:srgbClr val="FF0000"/>
                </a:solidFill>
                <a:latin typeface="华文新魏" pitchFamily="2" charset="-122"/>
                <a:ea typeface="华文新魏" pitchFamily="2" charset="-122"/>
              </a:rPr>
              <a:t>//Test.cpp</a:t>
            </a:r>
            <a:r>
              <a:rPr lang="zh-CN" altLang="en-US" sz="1600" dirty="0">
                <a:solidFill>
                  <a:srgbClr val="FF0000"/>
                </a:solidFill>
                <a:latin typeface="华文新魏" pitchFamily="2" charset="-122"/>
                <a:ea typeface="华文新魏" pitchFamily="2" charset="-122"/>
              </a:rPr>
              <a:t>包含了</a:t>
            </a:r>
            <a:r>
              <a:rPr lang="en-US" altLang="zh-CN" sz="1600" dirty="0" err="1">
                <a:solidFill>
                  <a:srgbClr val="FF0000"/>
                </a:solidFill>
                <a:latin typeface="华文新魏" pitchFamily="2" charset="-122"/>
                <a:ea typeface="华文新魏" pitchFamily="2" charset="-122"/>
              </a:rPr>
              <a:t>Test.h</a:t>
            </a:r>
            <a:r>
              <a:rPr lang="zh-CN" altLang="en-US" sz="1600" dirty="0">
                <a:solidFill>
                  <a:srgbClr val="FF0000"/>
                </a:solidFill>
                <a:latin typeface="华文新魏" pitchFamily="2" charset="-122"/>
                <a:ea typeface="华文新魏" pitchFamily="2" charset="-122"/>
              </a:rPr>
              <a:t>头文件</a:t>
            </a:r>
            <a:endParaRPr lang="zh-CN" altLang="en-US"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int j = ::i;			</a:t>
            </a:r>
          </a:p>
        </p:txBody>
      </p:sp>
      <p:sp>
        <p:nvSpPr>
          <p:cNvPr id="8" name="TextBox 7"/>
          <p:cNvSpPr txBox="1"/>
          <p:nvPr/>
        </p:nvSpPr>
        <p:spPr>
          <a:xfrm>
            <a:off x="4295801" y="980728"/>
            <a:ext cx="716863" cy="338554"/>
          </a:xfrm>
          <a:prstGeom prst="rect">
            <a:avLst/>
          </a:prstGeom>
          <a:noFill/>
        </p:spPr>
        <p:txBody>
          <a:bodyPr wrap="none" rtlCol="0">
            <a:spAutoFit/>
          </a:bodyPr>
          <a:lstStyle/>
          <a:p>
            <a:r>
              <a:rPr lang="en-US" altLang="zh-CN" sz="1600" b="1" dirty="0" err="1">
                <a:solidFill>
                  <a:srgbClr val="0070C0"/>
                </a:solidFill>
                <a:latin typeface="华文新魏" pitchFamily="2" charset="-122"/>
                <a:ea typeface="华文新魏" pitchFamily="2" charset="-122"/>
              </a:rPr>
              <a:t>Test.h</a:t>
            </a:r>
            <a:endParaRPr lang="zh-CN" altLang="en-US" sz="1600" b="1" dirty="0">
              <a:solidFill>
                <a:srgbClr val="0070C0"/>
              </a:solidFill>
              <a:latin typeface="华文新魏" pitchFamily="2" charset="-122"/>
              <a:ea typeface="华文新魏" pitchFamily="2" charset="-122"/>
            </a:endParaRPr>
          </a:p>
        </p:txBody>
      </p:sp>
      <p:sp>
        <p:nvSpPr>
          <p:cNvPr id="9" name="TextBox 8"/>
          <p:cNvSpPr txBox="1"/>
          <p:nvPr/>
        </p:nvSpPr>
        <p:spPr>
          <a:xfrm>
            <a:off x="9302490" y="980728"/>
            <a:ext cx="930063" cy="338554"/>
          </a:xfrm>
          <a:prstGeom prst="rect">
            <a:avLst/>
          </a:prstGeom>
          <a:noFill/>
        </p:spPr>
        <p:txBody>
          <a:bodyPr wrap="none" rtlCol="0">
            <a:spAutoFit/>
          </a:bodyPr>
          <a:lstStyle/>
          <a:p>
            <a:r>
              <a:rPr lang="en-US" altLang="zh-CN" sz="1600" b="1" dirty="0">
                <a:solidFill>
                  <a:srgbClr val="0070C0"/>
                </a:solidFill>
                <a:latin typeface="华文新魏" pitchFamily="2" charset="-122"/>
                <a:ea typeface="华文新魏" pitchFamily="2" charset="-122"/>
              </a:rPr>
              <a:t>Test.cpp</a:t>
            </a:r>
            <a:endParaRPr lang="zh-CN" altLang="en-US" sz="1600" b="1" dirty="0">
              <a:solidFill>
                <a:srgbClr val="0070C0"/>
              </a:solidFill>
              <a:latin typeface="华文新魏" pitchFamily="2" charset="-122"/>
              <a:ea typeface="华文新魏" pitchFamily="2" charset="-122"/>
            </a:endParaRPr>
          </a:p>
        </p:txBody>
      </p:sp>
      <p:sp>
        <p:nvSpPr>
          <p:cNvPr id="10" name="TextBox 9"/>
          <p:cNvSpPr txBox="1">
            <a:spLocks noChangeArrowheads="1"/>
          </p:cNvSpPr>
          <p:nvPr/>
        </p:nvSpPr>
        <p:spPr bwMode="auto">
          <a:xfrm>
            <a:off x="1706960" y="2132856"/>
            <a:ext cx="8515097" cy="180020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a:latin typeface="华文新魏" pitchFamily="2" charset="-122"/>
                <a:ea typeface="华文新魏" pitchFamily="2" charset="-122"/>
              </a:rPr>
              <a:t>#include "</a:t>
            </a:r>
            <a:r>
              <a:rPr lang="en-US" altLang="zh-CN" sz="1600" dirty="0" err="1">
                <a:latin typeface="华文新魏" pitchFamily="2" charset="-122"/>
                <a:ea typeface="华文新魏" pitchFamily="2" charset="-122"/>
              </a:rPr>
              <a:t>pch.h</a:t>
            </a:r>
            <a:r>
              <a:rPr lang="en-US" altLang="zh-CN" sz="1600" dirty="0">
                <a:latin typeface="华文新魏" pitchFamily="2" charset="-122"/>
                <a:ea typeface="华文新魏" pitchFamily="2" charset="-122"/>
              </a:rPr>
              <a:t>"</a:t>
            </a:r>
          </a:p>
          <a:p>
            <a:r>
              <a:rPr lang="en-US" altLang="zh-CN" sz="1600" dirty="0">
                <a:latin typeface="华文新魏" pitchFamily="2" charset="-122"/>
                <a:ea typeface="华文新魏" pitchFamily="2" charset="-122"/>
              </a:rPr>
              <a:t>#include &lt;</a:t>
            </a:r>
            <a:r>
              <a:rPr lang="en-US" altLang="zh-CN" sz="1600" dirty="0" err="1">
                <a:latin typeface="华文新魏" pitchFamily="2" charset="-122"/>
                <a:ea typeface="华文新魏" pitchFamily="2" charset="-122"/>
              </a:rPr>
              <a:t>iostream</a:t>
            </a:r>
            <a:r>
              <a:rPr lang="en-US" altLang="zh-CN" sz="1600" dirty="0">
                <a:latin typeface="华文新魏" pitchFamily="2" charset="-122"/>
                <a:ea typeface="华文新魏" pitchFamily="2" charset="-122"/>
              </a:rPr>
              <a:t>&gt;</a:t>
            </a:r>
          </a:p>
          <a:p>
            <a:r>
              <a:rPr lang="en-US" altLang="zh-CN" sz="1600" dirty="0">
                <a:solidFill>
                  <a:srgbClr val="FF0000"/>
                </a:solidFill>
                <a:latin typeface="华文新魏" pitchFamily="2" charset="-122"/>
                <a:ea typeface="华文新魏" pitchFamily="2" charset="-122"/>
              </a:rPr>
              <a:t>#include "</a:t>
            </a:r>
            <a:r>
              <a:rPr lang="en-US" altLang="zh-CN" sz="1600" dirty="0" err="1">
                <a:solidFill>
                  <a:srgbClr val="FF0000"/>
                </a:solidFill>
                <a:latin typeface="华文新魏" pitchFamily="2" charset="-122"/>
                <a:ea typeface="华文新魏" pitchFamily="2" charset="-122"/>
              </a:rPr>
              <a:t>Test.h</a:t>
            </a:r>
            <a:r>
              <a:rPr lang="en-US" altLang="zh-CN" sz="1600" dirty="0">
                <a:solidFill>
                  <a:srgbClr val="FF0000"/>
                </a:solidFill>
                <a:latin typeface="华文新魏" pitchFamily="2" charset="-122"/>
                <a:ea typeface="华文新魏" pitchFamily="2" charset="-122"/>
              </a:rPr>
              <a:t>"  //Ch2_Variable_Declaration_Definition.cpp</a:t>
            </a:r>
            <a:r>
              <a:rPr lang="zh-CN" altLang="en-US" sz="1600" dirty="0">
                <a:solidFill>
                  <a:srgbClr val="FF0000"/>
                </a:solidFill>
                <a:latin typeface="华文新魏" pitchFamily="2" charset="-122"/>
                <a:ea typeface="华文新魏" pitchFamily="2" charset="-122"/>
              </a:rPr>
              <a:t>也包含了</a:t>
            </a:r>
            <a:r>
              <a:rPr lang="en-US" altLang="zh-CN" sz="1600" dirty="0" err="1">
                <a:solidFill>
                  <a:srgbClr val="FF0000"/>
                </a:solidFill>
                <a:latin typeface="华文新魏" pitchFamily="2" charset="-122"/>
                <a:ea typeface="华文新魏" pitchFamily="2" charset="-122"/>
              </a:rPr>
              <a:t>Test.h</a:t>
            </a:r>
            <a:r>
              <a:rPr lang="zh-CN" altLang="en-US" sz="1600" dirty="0">
                <a:solidFill>
                  <a:srgbClr val="FF0000"/>
                </a:solidFill>
                <a:latin typeface="华文新魏" pitchFamily="2" charset="-122"/>
                <a:ea typeface="华文新魏" pitchFamily="2" charset="-122"/>
              </a:rPr>
              <a:t>头文件</a:t>
            </a:r>
          </a:p>
          <a:p>
            <a:endParaRPr lang="zh-CN" altLang="en-US"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int main(){</a:t>
            </a:r>
            <a:endParaRPr lang="zh-CN" altLang="en-US"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    std::cout &lt;&lt; "Hello World!\n"; </a:t>
            </a:r>
          </a:p>
          <a:p>
            <a:r>
              <a:rPr lang="en-US" altLang="zh-CN" sz="1600" dirty="0">
                <a:latin typeface="华文新魏" pitchFamily="2" charset="-122"/>
                <a:ea typeface="华文新魏" pitchFamily="2" charset="-122"/>
              </a:rPr>
              <a:t>}		</a:t>
            </a:r>
          </a:p>
        </p:txBody>
      </p:sp>
      <p:sp>
        <p:nvSpPr>
          <p:cNvPr id="11" name="TextBox 10"/>
          <p:cNvSpPr txBox="1"/>
          <p:nvPr/>
        </p:nvSpPr>
        <p:spPr>
          <a:xfrm>
            <a:off x="6344949" y="2132856"/>
            <a:ext cx="3887603" cy="338554"/>
          </a:xfrm>
          <a:prstGeom prst="rect">
            <a:avLst/>
          </a:prstGeom>
          <a:noFill/>
        </p:spPr>
        <p:txBody>
          <a:bodyPr wrap="none" rtlCol="0">
            <a:spAutoFit/>
          </a:bodyPr>
          <a:lstStyle/>
          <a:p>
            <a:r>
              <a:rPr lang="en-US" altLang="zh-CN" sz="1600" b="1" dirty="0">
                <a:solidFill>
                  <a:srgbClr val="0070C0"/>
                </a:solidFill>
                <a:latin typeface="华文新魏" pitchFamily="2" charset="-122"/>
                <a:ea typeface="华文新魏" pitchFamily="2" charset="-122"/>
              </a:rPr>
              <a:t>Ch2_Variable_Declaration_Definition.cpp</a:t>
            </a:r>
            <a:endParaRPr lang="zh-CN" altLang="en-US" sz="1600" b="1" dirty="0">
              <a:solidFill>
                <a:srgbClr val="0070C0"/>
              </a:solidFill>
              <a:latin typeface="华文新魏" pitchFamily="2" charset="-122"/>
              <a:ea typeface="华文新魏" pitchFamily="2" charset="-122"/>
            </a:endParaRPr>
          </a:p>
        </p:txBody>
      </p:sp>
      <p:sp>
        <p:nvSpPr>
          <p:cNvPr id="12" name="圆角矩形标注 11"/>
          <p:cNvSpPr/>
          <p:nvPr/>
        </p:nvSpPr>
        <p:spPr>
          <a:xfrm>
            <a:off x="2319224" y="4149081"/>
            <a:ext cx="7848872" cy="1127077"/>
          </a:xfrm>
          <a:prstGeom prst="wedgeRoundRectCallout">
            <a:avLst>
              <a:gd name="adj1" fmla="val -14294"/>
              <a:gd name="adj2" fmla="val -95836"/>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2000" b="1" dirty="0">
                <a:solidFill>
                  <a:schemeClr val="tx1"/>
                </a:solidFill>
                <a:latin typeface="华文新魏" pitchFamily="2" charset="-122"/>
                <a:ea typeface="华文新魏" pitchFamily="2" charset="-122"/>
                <a:sym typeface="Arial" pitchFamily="34" charset="0"/>
              </a:rPr>
              <a:t>由于头文件</a:t>
            </a:r>
            <a:r>
              <a:rPr lang="en-US" altLang="zh-CN" sz="2000" b="1" dirty="0" err="1">
                <a:solidFill>
                  <a:schemeClr val="tx1"/>
                </a:solidFill>
                <a:latin typeface="华文新魏" pitchFamily="2" charset="-122"/>
                <a:ea typeface="华文新魏" pitchFamily="2" charset="-122"/>
                <a:sym typeface="Arial" pitchFamily="34" charset="0"/>
              </a:rPr>
              <a:t>Test.h</a:t>
            </a:r>
            <a:r>
              <a:rPr lang="zh-CN" altLang="en-US" sz="2000" b="1" dirty="0">
                <a:solidFill>
                  <a:schemeClr val="tx1"/>
                </a:solidFill>
                <a:latin typeface="华文新魏" pitchFamily="2" charset="-122"/>
                <a:ea typeface="华文新魏" pitchFamily="2" charset="-122"/>
                <a:sym typeface="Arial" pitchFamily="34" charset="0"/>
              </a:rPr>
              <a:t>分别在二个</a:t>
            </a:r>
            <a:r>
              <a:rPr lang="en-US" altLang="zh-CN" sz="2000" b="1" dirty="0" err="1">
                <a:solidFill>
                  <a:schemeClr val="tx1"/>
                </a:solidFill>
                <a:latin typeface="华文新魏" pitchFamily="2" charset="-122"/>
                <a:ea typeface="华文新魏" pitchFamily="2" charset="-122"/>
                <a:sym typeface="Arial" pitchFamily="34" charset="0"/>
              </a:rPr>
              <a:t>cpp</a:t>
            </a:r>
            <a:r>
              <a:rPr lang="zh-CN" altLang="en-US" sz="2000" b="1" dirty="0">
                <a:solidFill>
                  <a:schemeClr val="tx1"/>
                </a:solidFill>
                <a:latin typeface="华文新魏" pitchFamily="2" charset="-122"/>
                <a:ea typeface="华文新魏" pitchFamily="2" charset="-122"/>
                <a:sym typeface="Arial" pitchFamily="34" charset="0"/>
              </a:rPr>
              <a:t>文件里二次被包含，因此头文件里定义 的变量在二个</a:t>
            </a:r>
            <a:r>
              <a:rPr lang="en-US" altLang="zh-CN" sz="2000" b="1" dirty="0" err="1">
                <a:solidFill>
                  <a:schemeClr val="tx1"/>
                </a:solidFill>
                <a:latin typeface="华文新魏" pitchFamily="2" charset="-122"/>
                <a:ea typeface="华文新魏" pitchFamily="2" charset="-122"/>
                <a:sym typeface="Arial" pitchFamily="34" charset="0"/>
              </a:rPr>
              <a:t>cpp</a:t>
            </a:r>
            <a:r>
              <a:rPr lang="zh-CN" altLang="en-US" sz="2000" b="1" dirty="0">
                <a:solidFill>
                  <a:schemeClr val="tx1"/>
                </a:solidFill>
                <a:latin typeface="华文新魏" pitchFamily="2" charset="-122"/>
                <a:ea typeface="华文新魏" pitchFamily="2" charset="-122"/>
                <a:sym typeface="Arial" pitchFamily="34" charset="0"/>
              </a:rPr>
              <a:t>文件里被定义二次，会报链接错误</a:t>
            </a:r>
            <a:endParaRPr lang="en-US" altLang="zh-CN" sz="2000" b="1" dirty="0">
              <a:solidFill>
                <a:schemeClr val="tx1"/>
              </a:solidFill>
              <a:latin typeface="华文新魏" pitchFamily="2" charset="-122"/>
              <a:ea typeface="华文新魏" pitchFamily="2" charset="-122"/>
              <a:sym typeface="Arial" pitchFamily="34"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642" y="5373216"/>
            <a:ext cx="7016750"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219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变量的初始化（</a:t>
            </a:r>
            <a:r>
              <a:rPr lang="en-US" altLang="zh-CN" sz="3600" b="1" dirty="0">
                <a:solidFill>
                  <a:srgbClr val="FF0000"/>
                </a:solidFill>
                <a:latin typeface="微软雅黑" pitchFamily="34" charset="-122"/>
                <a:ea typeface="微软雅黑" pitchFamily="34" charset="-122"/>
              </a:rPr>
              <a:t>C++11</a:t>
            </a:r>
            <a:r>
              <a:rPr lang="zh-CN" altLang="en-US" sz="3600" b="1" dirty="0">
                <a:solidFill>
                  <a:srgbClr val="FF0000"/>
                </a:solidFill>
                <a:latin typeface="微软雅黑" pitchFamily="34" charset="-122"/>
                <a:ea typeface="微软雅黑" pitchFamily="34" charset="-122"/>
              </a:rPr>
              <a:t>标准</a:t>
            </a:r>
            <a:r>
              <a:rPr lang="en-US" altLang="zh-CN" sz="3600" b="1" dirty="0">
                <a:solidFill>
                  <a:srgbClr val="FF0000"/>
                </a:solidFill>
                <a:latin typeface="微软雅黑" pitchFamily="34" charset="-122"/>
                <a:ea typeface="微软雅黑" pitchFamily="34" charset="-122"/>
              </a:rPr>
              <a:t>8.5</a:t>
            </a:r>
            <a:r>
              <a:rPr lang="zh-CN" altLang="en-US" sz="3600" b="1" dirty="0">
                <a:solidFill>
                  <a:srgbClr val="FF0000"/>
                </a:solidFill>
                <a:latin typeface="微软雅黑" pitchFamily="34" charset="-122"/>
                <a:ea typeface="微软雅黑" pitchFamily="34" charset="-122"/>
              </a:rPr>
              <a:t>节）</a:t>
            </a:r>
          </a:p>
        </p:txBody>
      </p:sp>
      <p:sp>
        <p:nvSpPr>
          <p:cNvPr id="3" name="Rectangle 7"/>
          <p:cNvSpPr>
            <a:spLocks noChangeArrowheads="1"/>
          </p:cNvSpPr>
          <p:nvPr/>
        </p:nvSpPr>
        <p:spPr bwMode="auto">
          <a:xfrm>
            <a:off x="1705244" y="1124744"/>
            <a:ext cx="8801992" cy="5400600"/>
          </a:xfrm>
          <a:prstGeom prst="rect">
            <a:avLst/>
          </a:prstGeom>
          <a:noFill/>
          <a:ln w="9525">
            <a:noFill/>
            <a:miter lim="800000"/>
            <a:headEnd/>
            <a:tailEnd/>
          </a:ln>
        </p:spPr>
        <p:txBody>
          <a:bodyPr>
            <a:noAutofit/>
          </a:bodyPr>
          <a:lstStyle/>
          <a:p>
            <a:pPr marL="0" lvl="1">
              <a:lnSpc>
                <a:spcPct val="120000"/>
              </a:lnSpc>
              <a:spcBef>
                <a:spcPts val="6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变量在创建时获得一个值，我们说这个变量被初始化了</a:t>
            </a:r>
            <a:r>
              <a:rPr lang="en-US" altLang="zh-CN" sz="2000" b="1" dirty="0">
                <a:latin typeface="华文新魏" pitchFamily="2" charset="-122"/>
                <a:ea typeface="华文新魏" pitchFamily="2" charset="-122"/>
              </a:rPr>
              <a:t>(initialized)</a:t>
            </a:r>
            <a:r>
              <a:rPr lang="zh-CN" altLang="en-US" sz="2000" b="1" dirty="0">
                <a:latin typeface="华文新魏" pitchFamily="2" charset="-122"/>
                <a:ea typeface="华文新魏" pitchFamily="2" charset="-122"/>
              </a:rPr>
              <a:t>。最常见的形式为：</a:t>
            </a:r>
            <a:endParaRPr lang="en-US" altLang="zh-CN" sz="2000" b="1" dirty="0">
              <a:latin typeface="华文新魏" pitchFamily="2" charset="-122"/>
              <a:ea typeface="华文新魏" pitchFamily="2" charset="-122"/>
            </a:endParaRPr>
          </a:p>
          <a:p>
            <a:pPr marL="0" lvl="1">
              <a:lnSpc>
                <a:spcPct val="120000"/>
              </a:lnSpc>
              <a:spcBef>
                <a:spcPts val="600"/>
              </a:spcBef>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类型 变量名</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表达式；</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表达式的求值结果为变量的初始值</a:t>
            </a:r>
            <a:endParaRPr lang="en-US" altLang="zh-CN" sz="2000" b="1" dirty="0">
              <a:latin typeface="华文新魏" pitchFamily="2" charset="-122"/>
              <a:ea typeface="华文新魏" pitchFamily="2" charset="-122"/>
            </a:endParaRPr>
          </a:p>
          <a:p>
            <a:pPr marL="0" lvl="1">
              <a:lnSpc>
                <a:spcPct val="120000"/>
              </a:lnSpc>
              <a:spcBef>
                <a:spcPts val="600"/>
              </a:spcBef>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用</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来初始化的形式让人误以为初始化是赋值的一种。其实完全不同：</a:t>
            </a:r>
            <a:r>
              <a:rPr lang="zh-CN" altLang="en-US" sz="2000" b="1" dirty="0">
                <a:solidFill>
                  <a:srgbClr val="FF0000"/>
                </a:solidFill>
                <a:latin typeface="华文新魏" pitchFamily="2" charset="-122"/>
                <a:ea typeface="华文新魏" pitchFamily="2" charset="-122"/>
              </a:rPr>
              <a:t>初始化的含义是创建变量时设定一个初始值；而赋值的含义是将变量的当前值擦除，而以一个新值来替代</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marL="0" lvl="1">
              <a:lnSpc>
                <a:spcPct val="120000"/>
              </a:lnSpc>
              <a:spcBef>
                <a:spcPts val="600"/>
              </a:spcBef>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实际上，</a:t>
            </a:r>
            <a:r>
              <a:rPr lang="en-US" altLang="zh-CN" sz="2000" b="1" dirty="0">
                <a:latin typeface="华文新魏" pitchFamily="2" charset="-122"/>
                <a:ea typeface="华文新魏" pitchFamily="2" charset="-122"/>
              </a:rPr>
              <a:t>C++</a:t>
            </a:r>
            <a:r>
              <a:rPr lang="zh-CN" altLang="en-US" sz="2000" b="1" dirty="0">
                <a:latin typeface="华文新魏" pitchFamily="2" charset="-122"/>
                <a:ea typeface="华文新魏" pitchFamily="2" charset="-122"/>
              </a:rPr>
              <a:t>定义了多种初始化的形式：</a:t>
            </a:r>
            <a:endParaRPr lang="en-US" altLang="zh-CN" sz="2000" b="1" dirty="0">
              <a:latin typeface="华文新魏" pitchFamily="2" charset="-122"/>
              <a:ea typeface="华文新魏" pitchFamily="2" charset="-122"/>
            </a:endParaRPr>
          </a:p>
          <a:p>
            <a:r>
              <a:rPr lang="en-US" altLang="zh-CN" sz="2000" b="1" dirty="0">
                <a:latin typeface="华文新魏" pitchFamily="2" charset="-122"/>
                <a:ea typeface="华文新魏" pitchFamily="2" charset="-122"/>
              </a:rPr>
              <a:t>		</a:t>
            </a:r>
          </a:p>
          <a:p>
            <a:endParaRPr lang="en-US" altLang="zh-CN" sz="2000" b="1" dirty="0">
              <a:latin typeface="华文新魏" pitchFamily="2" charset="-122"/>
              <a:ea typeface="华文新魏" pitchFamily="2" charset="-122"/>
            </a:endParaRPr>
          </a:p>
          <a:p>
            <a:endParaRPr lang="en-US" altLang="zh-CN" sz="2000" b="1" dirty="0">
              <a:latin typeface="华文新魏" pitchFamily="2" charset="-122"/>
              <a:ea typeface="华文新魏" pitchFamily="2" charset="-122"/>
            </a:endParaRPr>
          </a:p>
          <a:p>
            <a:endParaRPr lang="en-US" altLang="zh-CN" sz="2000" b="1" dirty="0">
              <a:latin typeface="华文新魏" pitchFamily="2" charset="-122"/>
              <a:ea typeface="华文新魏" pitchFamily="2" charset="-122"/>
            </a:endParaRPr>
          </a:p>
          <a:p>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其中用</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来初始化作为</a:t>
            </a:r>
            <a:r>
              <a:rPr lang="en-US" altLang="zh-CN" sz="2000" b="1" dirty="0">
                <a:latin typeface="华文新魏" pitchFamily="2" charset="-122"/>
                <a:ea typeface="华文新魏" pitchFamily="2" charset="-122"/>
              </a:rPr>
              <a:t>C++11</a:t>
            </a:r>
            <a:r>
              <a:rPr lang="zh-CN" altLang="en-US" sz="2000" b="1" dirty="0">
                <a:latin typeface="华文新魏" pitchFamily="2" charset="-122"/>
                <a:ea typeface="华文新魏" pitchFamily="2" charset="-122"/>
              </a:rPr>
              <a:t>的新标准一部分得到了全面应用（而以前只在一些场合使用，例如初始化结构变量）。这种初始化形式称为</a:t>
            </a:r>
            <a:r>
              <a:rPr lang="zh-CN" altLang="en-US" sz="2000" b="1" dirty="0">
                <a:solidFill>
                  <a:srgbClr val="FF0000"/>
                </a:solidFill>
                <a:latin typeface="华文新魏" pitchFamily="2" charset="-122"/>
                <a:ea typeface="华文新魏" pitchFamily="2" charset="-122"/>
              </a:rPr>
              <a:t>列表初始化</a:t>
            </a:r>
            <a:r>
              <a:rPr lang="en-US" altLang="zh-CN" sz="2000" b="1" dirty="0">
                <a:solidFill>
                  <a:srgbClr val="FF0000"/>
                </a:solidFill>
                <a:latin typeface="华文新魏" pitchFamily="2" charset="-122"/>
                <a:ea typeface="华文新魏" pitchFamily="2" charset="-122"/>
              </a:rPr>
              <a:t>(list initialization)</a:t>
            </a:r>
            <a:r>
              <a:rPr lang="zh-CN" altLang="en-US" sz="2000" b="1" dirty="0">
                <a:solidFill>
                  <a:srgbClr val="FF0000"/>
                </a:solidFill>
                <a:latin typeface="华文新魏" pitchFamily="2" charset="-122"/>
                <a:ea typeface="华文新魏" pitchFamily="2" charset="-122"/>
              </a:rPr>
              <a:t>。</a:t>
            </a:r>
            <a:endParaRPr lang="en-US" altLang="zh-CN" sz="2000" b="1" dirty="0">
              <a:solidFill>
                <a:srgbClr val="FF0000"/>
              </a:solidFill>
              <a:latin typeface="华文新魏" pitchFamily="2" charset="-122"/>
              <a:ea typeface="华文新魏" pitchFamily="2" charset="-122"/>
            </a:endParaRPr>
          </a:p>
          <a:p>
            <a:pPr marL="0" lvl="1">
              <a:lnSpc>
                <a:spcPct val="145000"/>
              </a:lnSpc>
              <a:spcBef>
                <a:spcPts val="600"/>
              </a:spcBef>
            </a:pPr>
            <a:r>
              <a:rPr lang="en-US" altLang="zh-CN" sz="2000" b="1" dirty="0">
                <a:latin typeface="华文新魏" pitchFamily="2" charset="-122"/>
                <a:ea typeface="华文新魏" pitchFamily="2" charset="-122"/>
              </a:rPr>
              <a:t>	</a:t>
            </a:r>
            <a:endParaRPr lang="en-US" altLang="zh-CN" sz="2400" b="1" dirty="0">
              <a:latin typeface="华文新魏" pitchFamily="2" charset="-122"/>
              <a:ea typeface="华文新魏" pitchFamily="2" charset="-122"/>
            </a:endParaRPr>
          </a:p>
          <a:p>
            <a:pPr marL="0" lvl="1">
              <a:lnSpc>
                <a:spcPct val="145000"/>
              </a:lnSpc>
              <a:spcBef>
                <a:spcPts val="600"/>
              </a:spcBef>
            </a:pPr>
            <a:endParaRPr lang="en-US" altLang="zh-CN" sz="2400" b="1" dirty="0">
              <a:latin typeface="华文新魏" pitchFamily="2" charset="-122"/>
              <a:ea typeface="华文新魏" pitchFamily="2" charset="-122"/>
            </a:endParaRPr>
          </a:p>
        </p:txBody>
      </p:sp>
      <p:sp>
        <p:nvSpPr>
          <p:cNvPr id="4" name="TextBox 3"/>
          <p:cNvSpPr txBox="1">
            <a:spLocks noChangeArrowheads="1"/>
          </p:cNvSpPr>
          <p:nvPr/>
        </p:nvSpPr>
        <p:spPr bwMode="auto">
          <a:xfrm>
            <a:off x="3647728" y="4052664"/>
            <a:ext cx="5813900" cy="108012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b="1" dirty="0">
                <a:latin typeface="华文新魏" pitchFamily="2" charset="-122"/>
                <a:ea typeface="华文新魏" pitchFamily="2" charset="-122"/>
              </a:rPr>
              <a:t>int a = 0;</a:t>
            </a:r>
          </a:p>
          <a:p>
            <a:r>
              <a:rPr lang="en-US" altLang="zh-CN" sz="1600" b="1" dirty="0">
                <a:latin typeface="华文新魏" pitchFamily="2" charset="-122"/>
                <a:ea typeface="华文新魏" pitchFamily="2" charset="-122"/>
              </a:rPr>
              <a:t>int b = { 0 };</a:t>
            </a:r>
          </a:p>
          <a:p>
            <a:r>
              <a:rPr lang="en-US" altLang="zh-CN" sz="1600" b="1" dirty="0">
                <a:latin typeface="华文新魏" pitchFamily="2" charset="-122"/>
                <a:ea typeface="华文新魏" pitchFamily="2" charset="-122"/>
              </a:rPr>
              <a:t>int c(0);</a:t>
            </a:r>
          </a:p>
          <a:p>
            <a:r>
              <a:rPr lang="en-US" altLang="zh-CN" sz="1600" b="1" dirty="0">
                <a:latin typeface="华文新魏" pitchFamily="2" charset="-122"/>
                <a:ea typeface="华文新魏" pitchFamily="2" charset="-122"/>
              </a:rPr>
              <a:t>int d{ 0 };</a:t>
            </a:r>
          </a:p>
          <a:p>
            <a:r>
              <a:rPr lang="en-US" altLang="zh-CN" sz="1600" dirty="0">
                <a:latin typeface="华文新魏" pitchFamily="2" charset="-122"/>
                <a:ea typeface="华文新魏" pitchFamily="2" charset="-122"/>
              </a:rPr>
              <a:t>		</a:t>
            </a:r>
          </a:p>
        </p:txBody>
      </p:sp>
    </p:spTree>
    <p:extLst>
      <p:ext uri="{BB962C8B-B14F-4D97-AF65-F5344CB8AC3E}">
        <p14:creationId xmlns:p14="http://schemas.microsoft.com/office/powerpoint/2010/main" val="3671273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变量的初始化（</a:t>
            </a:r>
            <a:r>
              <a:rPr lang="en-US" altLang="zh-CN" sz="3600" b="1" dirty="0">
                <a:solidFill>
                  <a:srgbClr val="FF0000"/>
                </a:solidFill>
                <a:latin typeface="微软雅黑" pitchFamily="34" charset="-122"/>
                <a:ea typeface="微软雅黑" pitchFamily="34" charset="-122"/>
              </a:rPr>
              <a:t>C++11</a:t>
            </a:r>
            <a:r>
              <a:rPr lang="zh-CN" altLang="en-US" sz="3600" b="1" dirty="0">
                <a:solidFill>
                  <a:srgbClr val="FF0000"/>
                </a:solidFill>
                <a:latin typeface="微软雅黑" pitchFamily="34" charset="-122"/>
                <a:ea typeface="微软雅黑" pitchFamily="34" charset="-122"/>
              </a:rPr>
              <a:t>标准</a:t>
            </a:r>
            <a:r>
              <a:rPr lang="en-US" altLang="zh-CN" sz="3600" b="1" dirty="0">
                <a:solidFill>
                  <a:srgbClr val="FF0000"/>
                </a:solidFill>
                <a:latin typeface="微软雅黑" pitchFamily="34" charset="-122"/>
                <a:ea typeface="微软雅黑" pitchFamily="34" charset="-122"/>
              </a:rPr>
              <a:t>8.5</a:t>
            </a:r>
            <a:r>
              <a:rPr lang="zh-CN" altLang="en-US" sz="3600" b="1" dirty="0">
                <a:solidFill>
                  <a:srgbClr val="FF0000"/>
                </a:solidFill>
                <a:latin typeface="微软雅黑" pitchFamily="34" charset="-122"/>
                <a:ea typeface="微软雅黑" pitchFamily="34" charset="-122"/>
              </a:rPr>
              <a:t>节）</a:t>
            </a:r>
          </a:p>
        </p:txBody>
      </p:sp>
      <p:sp>
        <p:nvSpPr>
          <p:cNvPr id="3" name="Rectangle 7"/>
          <p:cNvSpPr>
            <a:spLocks noChangeArrowheads="1"/>
          </p:cNvSpPr>
          <p:nvPr/>
        </p:nvSpPr>
        <p:spPr bwMode="auto">
          <a:xfrm>
            <a:off x="1705244" y="1124744"/>
            <a:ext cx="8801992" cy="5400600"/>
          </a:xfrm>
          <a:prstGeom prst="rect">
            <a:avLst/>
          </a:prstGeom>
          <a:noFill/>
          <a:ln w="9525">
            <a:noFill/>
            <a:miter lim="800000"/>
            <a:headEnd/>
            <a:tailEnd/>
          </a:ln>
        </p:spPr>
        <p:txBody>
          <a:bodyPr>
            <a:noAutofit/>
          </a:bodyPr>
          <a:lstStyle/>
          <a:p>
            <a:pPr marL="0" lvl="1">
              <a:lnSpc>
                <a:spcPct val="120000"/>
              </a:lnSpc>
              <a:spcBef>
                <a:spcPts val="6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对于内置数据类型，如果存在丢失信息（损失精度）的危险，</a:t>
            </a:r>
            <a:r>
              <a:rPr lang="zh-CN" altLang="en-US" sz="2000" b="1" dirty="0">
                <a:solidFill>
                  <a:srgbClr val="FF0000"/>
                </a:solidFill>
                <a:latin typeface="华文新魏" pitchFamily="2" charset="-122"/>
                <a:ea typeface="华文新魏" pitchFamily="2" charset="-122"/>
              </a:rPr>
              <a:t>列表初始化会报编译错误</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而其他形式只会报警告错误</a:t>
            </a:r>
          </a:p>
          <a:p>
            <a:pPr>
              <a:lnSpc>
                <a:spcPct val="150000"/>
              </a:lnSpc>
            </a:pPr>
            <a:r>
              <a:rPr lang="en-US" altLang="zh-CN" sz="2000" b="1" dirty="0">
                <a:latin typeface="华文新魏" pitchFamily="2" charset="-122"/>
                <a:ea typeface="华文新魏" pitchFamily="2" charset="-122"/>
              </a:rPr>
              <a:t>		</a:t>
            </a:r>
          </a:p>
        </p:txBody>
      </p:sp>
      <p:sp>
        <p:nvSpPr>
          <p:cNvPr id="4" name="TextBox 3"/>
          <p:cNvSpPr txBox="1">
            <a:spLocks noChangeArrowheads="1"/>
          </p:cNvSpPr>
          <p:nvPr/>
        </p:nvSpPr>
        <p:spPr bwMode="auto">
          <a:xfrm>
            <a:off x="2649856" y="2348880"/>
            <a:ext cx="6912768" cy="3168352"/>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sz="2400" b="1" dirty="0">
                <a:latin typeface="华文新魏" pitchFamily="2" charset="-122"/>
                <a:ea typeface="华文新魏" pitchFamily="2" charset="-122"/>
              </a:rPr>
              <a:t>long double </a:t>
            </a:r>
            <a:r>
              <a:rPr lang="en-US" altLang="zh-CN" sz="2400" b="1" dirty="0" err="1">
                <a:latin typeface="华文新魏" pitchFamily="2" charset="-122"/>
                <a:ea typeface="华文新魏" pitchFamily="2" charset="-122"/>
              </a:rPr>
              <a:t>ld</a:t>
            </a:r>
            <a:r>
              <a:rPr lang="en-US" altLang="zh-CN" sz="2400" b="1" dirty="0">
                <a:latin typeface="华文新魏" pitchFamily="2" charset="-122"/>
                <a:ea typeface="华文新魏" pitchFamily="2" charset="-122"/>
              </a:rPr>
              <a:t> = 3.1415926536;</a:t>
            </a:r>
          </a:p>
          <a:p>
            <a:pPr>
              <a:lnSpc>
                <a:spcPct val="150000"/>
              </a:lnSpc>
            </a:pPr>
            <a:r>
              <a:rPr lang="en-US" altLang="zh-CN" sz="2400" b="1" dirty="0">
                <a:latin typeface="华文新魏" pitchFamily="2" charset="-122"/>
                <a:ea typeface="华文新魏" pitchFamily="2" charset="-122"/>
              </a:rPr>
              <a:t>int m = </a:t>
            </a:r>
            <a:r>
              <a:rPr lang="en-US" altLang="zh-CN" sz="2400" b="1" dirty="0" err="1">
                <a:latin typeface="华文新魏" pitchFamily="2" charset="-122"/>
                <a:ea typeface="华文新魏" pitchFamily="2" charset="-122"/>
              </a:rPr>
              <a:t>ld</a:t>
            </a: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警告</a:t>
            </a:r>
          </a:p>
          <a:p>
            <a:pPr>
              <a:lnSpc>
                <a:spcPct val="150000"/>
              </a:lnSpc>
            </a:pPr>
            <a:r>
              <a:rPr lang="en-US" altLang="zh-CN" sz="2400" b="1" dirty="0">
                <a:latin typeface="华文新魏" pitchFamily="2" charset="-122"/>
                <a:ea typeface="华文新魏" pitchFamily="2" charset="-122"/>
              </a:rPr>
              <a:t>int n(</a:t>
            </a:r>
            <a:r>
              <a:rPr lang="en-US" altLang="zh-CN" sz="2400" b="1" dirty="0" err="1">
                <a:latin typeface="华文新魏" pitchFamily="2" charset="-122"/>
                <a:ea typeface="华文新魏" pitchFamily="2" charset="-122"/>
              </a:rPr>
              <a:t>ld</a:t>
            </a: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警告</a:t>
            </a:r>
          </a:p>
          <a:p>
            <a:pPr>
              <a:lnSpc>
                <a:spcPct val="150000"/>
              </a:lnSpc>
            </a:pPr>
            <a:r>
              <a:rPr lang="en-US" altLang="zh-CN" sz="2400" b="1" dirty="0">
                <a:latin typeface="华文新魏" pitchFamily="2" charset="-122"/>
                <a:ea typeface="华文新魏" pitchFamily="2" charset="-122"/>
              </a:rPr>
              <a:t>int k = { </a:t>
            </a:r>
            <a:r>
              <a:rPr lang="en-US" altLang="zh-CN" sz="2400" b="1" dirty="0" err="1">
                <a:latin typeface="华文新魏" pitchFamily="2" charset="-122"/>
                <a:ea typeface="华文新魏" pitchFamily="2" charset="-122"/>
              </a:rPr>
              <a:t>ld</a:t>
            </a:r>
            <a:r>
              <a:rPr lang="en-US" altLang="zh-CN" sz="2400" b="1" dirty="0">
                <a:latin typeface="华文新魏" pitchFamily="2" charset="-122"/>
                <a:ea typeface="华文新魏" pitchFamily="2" charset="-122"/>
              </a:rPr>
              <a:t> };	//</a:t>
            </a:r>
            <a:r>
              <a:rPr lang="zh-CN" altLang="en-US" sz="2400" b="1" dirty="0">
                <a:latin typeface="华文新魏" pitchFamily="2" charset="-122"/>
                <a:ea typeface="华文新魏" pitchFamily="2" charset="-122"/>
              </a:rPr>
              <a:t>错误，更安全</a:t>
            </a:r>
            <a:endParaRPr lang="en-US" altLang="zh-CN" sz="2400" b="1" dirty="0">
              <a:latin typeface="华文新魏" pitchFamily="2" charset="-122"/>
              <a:ea typeface="华文新魏" pitchFamily="2" charset="-122"/>
            </a:endParaRPr>
          </a:p>
          <a:p>
            <a:pPr>
              <a:lnSpc>
                <a:spcPct val="150000"/>
              </a:lnSpc>
            </a:pPr>
            <a:r>
              <a:rPr lang="en-US" altLang="zh-CN" sz="2400" b="1" dirty="0">
                <a:latin typeface="华文新魏" pitchFamily="2" charset="-122"/>
                <a:ea typeface="华文新魏" pitchFamily="2" charset="-122"/>
              </a:rPr>
              <a:t>int l{</a:t>
            </a:r>
            <a:r>
              <a:rPr lang="en-US" altLang="zh-CN" sz="2400" b="1" dirty="0" err="1">
                <a:latin typeface="华文新魏" pitchFamily="2" charset="-122"/>
                <a:ea typeface="华文新魏" pitchFamily="2" charset="-122"/>
              </a:rPr>
              <a:t>ld</a:t>
            </a: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错误，更安全</a:t>
            </a:r>
            <a:endParaRPr lang="en-US" altLang="zh-CN" sz="2400" b="1" dirty="0">
              <a:latin typeface="华文新魏" pitchFamily="2" charset="-122"/>
              <a:ea typeface="华文新魏" pitchFamily="2" charset="-122"/>
            </a:endParaRPr>
          </a:p>
          <a:p>
            <a:r>
              <a:rPr lang="en-US" altLang="zh-CN" sz="1600" dirty="0">
                <a:latin typeface="华文新魏" pitchFamily="2" charset="-122"/>
                <a:ea typeface="华文新魏" pitchFamily="2" charset="-122"/>
              </a:rPr>
              <a:t>		</a:t>
            </a:r>
          </a:p>
        </p:txBody>
      </p:sp>
    </p:spTree>
    <p:extLst>
      <p:ext uri="{BB962C8B-B14F-4D97-AF65-F5344CB8AC3E}">
        <p14:creationId xmlns:p14="http://schemas.microsoft.com/office/powerpoint/2010/main" val="3080544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变量的初始化（</a:t>
            </a:r>
            <a:r>
              <a:rPr lang="en-US" altLang="zh-CN" sz="3600" b="1" dirty="0">
                <a:solidFill>
                  <a:srgbClr val="FF0000"/>
                </a:solidFill>
                <a:latin typeface="微软雅黑" pitchFamily="34" charset="-122"/>
                <a:ea typeface="微软雅黑" pitchFamily="34" charset="-122"/>
              </a:rPr>
              <a:t>C++11</a:t>
            </a:r>
            <a:r>
              <a:rPr lang="zh-CN" altLang="en-US" sz="3600" b="1" dirty="0">
                <a:solidFill>
                  <a:srgbClr val="FF0000"/>
                </a:solidFill>
                <a:latin typeface="微软雅黑" pitchFamily="34" charset="-122"/>
                <a:ea typeface="微软雅黑" pitchFamily="34" charset="-122"/>
              </a:rPr>
              <a:t>标准</a:t>
            </a:r>
            <a:r>
              <a:rPr lang="en-US" altLang="zh-CN" sz="3600" b="1" dirty="0">
                <a:solidFill>
                  <a:srgbClr val="FF0000"/>
                </a:solidFill>
                <a:latin typeface="微软雅黑" pitchFamily="34" charset="-122"/>
                <a:ea typeface="微软雅黑" pitchFamily="34" charset="-122"/>
              </a:rPr>
              <a:t>8.5</a:t>
            </a:r>
            <a:r>
              <a:rPr lang="zh-CN" altLang="en-US" sz="3600" b="1" dirty="0">
                <a:solidFill>
                  <a:srgbClr val="FF0000"/>
                </a:solidFill>
                <a:latin typeface="微软雅黑" pitchFamily="34" charset="-122"/>
                <a:ea typeface="微软雅黑" pitchFamily="34" charset="-122"/>
              </a:rPr>
              <a:t>节）</a:t>
            </a:r>
          </a:p>
        </p:txBody>
      </p:sp>
      <p:sp>
        <p:nvSpPr>
          <p:cNvPr id="3" name="Rectangle 7"/>
          <p:cNvSpPr>
            <a:spLocks noChangeArrowheads="1"/>
          </p:cNvSpPr>
          <p:nvPr/>
        </p:nvSpPr>
        <p:spPr bwMode="auto">
          <a:xfrm>
            <a:off x="1426463" y="1027113"/>
            <a:ext cx="8801992" cy="5400600"/>
          </a:xfrm>
          <a:prstGeom prst="rect">
            <a:avLst/>
          </a:prstGeom>
          <a:noFill/>
          <a:ln w="9525">
            <a:noFill/>
            <a:miter lim="800000"/>
            <a:headEnd/>
            <a:tailEnd/>
          </a:ln>
        </p:spPr>
        <p:txBody>
          <a:bodyPr>
            <a:noAutofit/>
          </a:bodyPr>
          <a:lstStyle/>
          <a:p>
            <a:pPr marL="0" lvl="1">
              <a:lnSpc>
                <a:spcPct val="120000"/>
              </a:lnSpc>
              <a:spcBef>
                <a:spcPts val="6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如果定义变量时没有指定初值，则变量被赋予默认值</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称为</a:t>
            </a:r>
            <a:r>
              <a:rPr lang="zh-CN" altLang="en-US" sz="2000" b="1" dirty="0">
                <a:solidFill>
                  <a:srgbClr val="FF0000"/>
                </a:solidFill>
                <a:latin typeface="华文新魏" pitchFamily="2" charset="-122"/>
                <a:ea typeface="华文新魏" pitchFamily="2" charset="-122"/>
              </a:rPr>
              <a:t>默认初始化（</a:t>
            </a:r>
            <a:r>
              <a:rPr lang="en-US" altLang="zh-CN" sz="2000" b="1" dirty="0">
                <a:solidFill>
                  <a:srgbClr val="FF0000"/>
                </a:solidFill>
                <a:latin typeface="华文新魏" pitchFamily="2" charset="-122"/>
                <a:ea typeface="华文新魏" pitchFamily="2" charset="-122"/>
              </a:rPr>
              <a:t>default initialized</a:t>
            </a:r>
            <a:r>
              <a:rPr lang="zh-CN" altLang="en-US" sz="2000" b="1" dirty="0">
                <a:solidFill>
                  <a:srgbClr val="FF0000"/>
                </a:solidFill>
                <a:latin typeface="华文新魏" pitchFamily="2" charset="-122"/>
                <a:ea typeface="华文新魏" pitchFamily="2" charset="-122"/>
              </a:rPr>
              <a:t>），</a:t>
            </a:r>
            <a:r>
              <a:rPr lang="zh-CN" altLang="en-US" sz="2000" b="1" dirty="0">
                <a:latin typeface="华文新魏" pitchFamily="2" charset="-122"/>
                <a:ea typeface="华文新魏" pitchFamily="2" charset="-122"/>
              </a:rPr>
              <a:t>默认值取决于变量位置和变量类型。</a:t>
            </a:r>
            <a:endParaRPr lang="en-US" altLang="zh-CN" sz="2000" b="1" dirty="0">
              <a:latin typeface="华文新魏" pitchFamily="2" charset="-122"/>
              <a:ea typeface="华文新魏" pitchFamily="2" charset="-122"/>
            </a:endParaRPr>
          </a:p>
          <a:p>
            <a:pPr marL="252000" indent="-180000">
              <a:lnSpc>
                <a:spcPct val="150000"/>
              </a:lnSpc>
              <a:buFont typeface="Wingdings" pitchFamily="2" charset="2"/>
              <a:buChar char="u"/>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内置数据类型的全局变量（定义在任何函数体之外）被默认初始化为</a:t>
            </a:r>
            <a:r>
              <a:rPr lang="en-US" altLang="zh-CN" sz="2000" b="1" dirty="0">
                <a:latin typeface="华文新魏" pitchFamily="2" charset="-122"/>
                <a:ea typeface="华文新魏" pitchFamily="2" charset="-122"/>
              </a:rPr>
              <a:t>0</a:t>
            </a:r>
          </a:p>
          <a:p>
            <a:pPr marL="252000" indent="-180000">
              <a:lnSpc>
                <a:spcPct val="150000"/>
              </a:lnSpc>
              <a:buFont typeface="Wingdings" pitchFamily="2" charset="2"/>
              <a:buChar char="u"/>
            </a:pPr>
            <a:r>
              <a:rPr lang="zh-CN" altLang="en-US" sz="2000" b="1" dirty="0">
                <a:latin typeface="华文新魏" pitchFamily="2" charset="-122"/>
                <a:ea typeface="华文新魏" pitchFamily="2" charset="-122"/>
              </a:rPr>
              <a:t> 内置类型的局部静态变量默认初始化为</a:t>
            </a:r>
            <a:r>
              <a:rPr lang="en-US" altLang="zh-CN" sz="2000" b="1" dirty="0">
                <a:latin typeface="华文新魏" pitchFamily="2" charset="-122"/>
                <a:ea typeface="华文新魏" pitchFamily="2" charset="-122"/>
              </a:rPr>
              <a:t>0</a:t>
            </a:r>
          </a:p>
          <a:p>
            <a:pPr marL="252000" indent="-180000">
              <a:lnSpc>
                <a:spcPct val="150000"/>
              </a:lnSpc>
              <a:buFont typeface="Wingdings" pitchFamily="2" charset="2"/>
              <a:buChar char="u"/>
            </a:pPr>
            <a:r>
              <a:rPr lang="zh-CN" altLang="en-US" sz="2000" b="1" dirty="0">
                <a:latin typeface="华文新魏" pitchFamily="2" charset="-122"/>
                <a:ea typeface="华文新魏" pitchFamily="2" charset="-122"/>
              </a:rPr>
              <a:t>  函数内部的内置类型的局部变量不被初始化（</a:t>
            </a:r>
            <a:r>
              <a:rPr lang="en-US" altLang="zh-CN" sz="2000" b="1" dirty="0">
                <a:latin typeface="华文新魏" pitchFamily="2" charset="-122"/>
                <a:ea typeface="华文新魏" pitchFamily="2" charset="-122"/>
              </a:rPr>
              <a:t>uninitialized</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其值是未确定的，试图访问这样的未初始化的局部变量会报编译错误</a:t>
            </a:r>
            <a:endParaRPr lang="en-US" altLang="zh-CN" sz="2000" b="1" dirty="0">
              <a:latin typeface="华文新魏" pitchFamily="2" charset="-122"/>
              <a:ea typeface="华文新魏" pitchFamily="2" charset="-122"/>
            </a:endParaRPr>
          </a:p>
          <a:p>
            <a:pPr marL="252000" indent="-180000">
              <a:lnSpc>
                <a:spcPct val="150000"/>
              </a:lnSpc>
              <a:buFont typeface="Wingdings" pitchFamily="2" charset="2"/>
              <a:buChar char="u"/>
            </a:pPr>
            <a:r>
              <a:rPr lang="zh-CN" altLang="en-US" sz="2000" b="1" dirty="0">
                <a:latin typeface="华文新魏" pitchFamily="2" charset="-122"/>
                <a:ea typeface="华文新魏" pitchFamily="2" charset="-122"/>
              </a:rPr>
              <a:t>类对象的默认值取决于构造函数的定义</a:t>
            </a:r>
            <a:endParaRPr lang="en-US" altLang="zh-CN" sz="2000" b="1" dirty="0">
              <a:latin typeface="华文新魏" pitchFamily="2" charset="-122"/>
              <a:ea typeface="华文新魏" pitchFamily="2" charset="-122"/>
            </a:endParaRPr>
          </a:p>
          <a:p>
            <a:r>
              <a:rPr lang="en-US" altLang="zh-CN" sz="2000" b="1" dirty="0">
                <a:latin typeface="华文新魏" pitchFamily="2" charset="-122"/>
                <a:ea typeface="华文新魏" pitchFamily="2" charset="-122"/>
              </a:rPr>
              <a:t>	</a:t>
            </a:r>
          </a:p>
        </p:txBody>
      </p:sp>
      <p:sp>
        <p:nvSpPr>
          <p:cNvPr id="4" name="TextBox 3"/>
          <p:cNvSpPr txBox="1">
            <a:spLocks noChangeArrowheads="1"/>
          </p:cNvSpPr>
          <p:nvPr/>
        </p:nvSpPr>
        <p:spPr bwMode="auto">
          <a:xfrm>
            <a:off x="2027551" y="4330908"/>
            <a:ext cx="8200904" cy="2502272"/>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itchFamily="2" charset="-122"/>
                <a:ea typeface="华文新魏" pitchFamily="2" charset="-122"/>
              </a:rPr>
              <a:t>int </a:t>
            </a:r>
            <a:r>
              <a:rPr lang="en-US" altLang="zh-CN" b="1" dirty="0" err="1">
                <a:latin typeface="华文新魏" pitchFamily="2" charset="-122"/>
                <a:ea typeface="华文新魏" pitchFamily="2" charset="-122"/>
              </a:rPr>
              <a:t>ga</a:t>
            </a:r>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内置类型的全局变量默认初始化为</a:t>
            </a:r>
            <a:r>
              <a:rPr lang="en-US" altLang="zh-CN" b="1" dirty="0">
                <a:solidFill>
                  <a:srgbClr val="FF0000"/>
                </a:solidFill>
                <a:latin typeface="华文新魏" pitchFamily="2" charset="-122"/>
                <a:ea typeface="华文新魏" pitchFamily="2" charset="-122"/>
              </a:rPr>
              <a:t>0</a:t>
            </a:r>
            <a:endParaRPr lang="zh-CN" altLang="en-US"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void f() {</a:t>
            </a:r>
          </a:p>
          <a:p>
            <a:r>
              <a:rPr lang="en-US" altLang="zh-CN" b="1" dirty="0">
                <a:latin typeface="华文新魏" pitchFamily="2" charset="-122"/>
                <a:ea typeface="华文新魏" pitchFamily="2" charset="-122"/>
              </a:rPr>
              <a:t>	std::cout &lt;&lt; ga &lt;&lt; std::endl;	//</a:t>
            </a:r>
            <a:r>
              <a:rPr lang="zh-CN" altLang="en-US" b="1" dirty="0">
                <a:latin typeface="华文新魏" pitchFamily="2" charset="-122"/>
                <a:ea typeface="华文新魏" pitchFamily="2" charset="-122"/>
              </a:rPr>
              <a:t>输出</a:t>
            </a:r>
            <a:r>
              <a:rPr lang="en-US" altLang="zh-CN" b="1" dirty="0">
                <a:latin typeface="华文新魏" pitchFamily="2" charset="-122"/>
                <a:ea typeface="华文新魏" pitchFamily="2" charset="-122"/>
              </a:rPr>
              <a:t>0</a:t>
            </a:r>
            <a:endParaRPr lang="zh-CN" altLang="en-US" b="1" dirty="0">
              <a:latin typeface="华文新魏" pitchFamily="2" charset="-122"/>
              <a:ea typeface="华文新魏" pitchFamily="2" charset="-122"/>
            </a:endParaRPr>
          </a:p>
          <a:p>
            <a:r>
              <a:rPr lang="en-US" altLang="zh-CN" b="1" dirty="0">
                <a:latin typeface="华文新魏" pitchFamily="2" charset="-122"/>
                <a:ea typeface="华文新魏" pitchFamily="2" charset="-122"/>
              </a:rPr>
              <a:t>	int la;	//</a:t>
            </a:r>
            <a:r>
              <a:rPr lang="zh-CN" altLang="en-US" b="1" dirty="0">
                <a:latin typeface="华文新魏" pitchFamily="2" charset="-122"/>
                <a:ea typeface="华文新魏" pitchFamily="2" charset="-122"/>
              </a:rPr>
              <a:t>内置类型的局部变量未初始化，其值未定义</a:t>
            </a:r>
          </a:p>
          <a:p>
            <a:r>
              <a:rPr lang="en-US" altLang="zh-CN" b="1" dirty="0">
                <a:latin typeface="华文新魏" pitchFamily="2" charset="-122"/>
                <a:ea typeface="华文新魏" pitchFamily="2" charset="-122"/>
              </a:rPr>
              <a:t>	//std::cout &lt;&lt; la &lt;&lt; std::endl;//</a:t>
            </a:r>
            <a:r>
              <a:rPr lang="zh-CN" altLang="en-US" b="1" dirty="0">
                <a:latin typeface="华文新魏" pitchFamily="2" charset="-122"/>
                <a:ea typeface="华文新魏" pitchFamily="2" charset="-122"/>
              </a:rPr>
              <a:t>错误，未初始化的局部变量不能访问</a:t>
            </a:r>
          </a:p>
          <a:p>
            <a:r>
              <a:rPr lang="en-US" altLang="zh-CN" b="1" dirty="0">
                <a:latin typeface="华文新魏" pitchFamily="2" charset="-122"/>
                <a:ea typeface="华文新魏" pitchFamily="2" charset="-122"/>
              </a:rPr>
              <a:t>	static int </a:t>
            </a:r>
            <a:r>
              <a:rPr lang="en-US" altLang="zh-CN" b="1" dirty="0" err="1">
                <a:latin typeface="华文新魏" pitchFamily="2" charset="-122"/>
                <a:ea typeface="华文新魏" pitchFamily="2" charset="-122"/>
              </a:rPr>
              <a:t>sla</a:t>
            </a:r>
            <a:r>
              <a:rPr lang="en-US" altLang="zh-CN" b="1" dirty="0">
                <a:latin typeface="华文新魏" pitchFamily="2" charset="-122"/>
                <a:ea typeface="华文新魏" pitchFamily="2" charset="-122"/>
              </a:rPr>
              <a:t>;	</a:t>
            </a:r>
            <a:r>
              <a:rPr lang="en-US" altLang="zh-CN" b="1" dirty="0">
                <a:solidFill>
                  <a:srgbClr val="FF0000"/>
                </a:solidFill>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内置类型的局部静态变量默认初始化为</a:t>
            </a:r>
            <a:r>
              <a:rPr lang="en-US" altLang="zh-CN" b="1" dirty="0">
                <a:solidFill>
                  <a:srgbClr val="FF0000"/>
                </a:solidFill>
                <a:latin typeface="华文新魏" pitchFamily="2" charset="-122"/>
                <a:ea typeface="华文新魏" pitchFamily="2" charset="-122"/>
              </a:rPr>
              <a:t>0</a:t>
            </a:r>
            <a:endParaRPr lang="zh-CN" altLang="en-US"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	std::cout &lt;&lt; </a:t>
            </a:r>
            <a:r>
              <a:rPr lang="en-US" altLang="zh-CN" b="1" dirty="0" err="1">
                <a:latin typeface="华文新魏" pitchFamily="2" charset="-122"/>
                <a:ea typeface="华文新魏" pitchFamily="2" charset="-122"/>
              </a:rPr>
              <a:t>sla</a:t>
            </a:r>
            <a:r>
              <a:rPr lang="en-US" altLang="zh-CN" b="1" dirty="0">
                <a:latin typeface="华文新魏" pitchFamily="2" charset="-122"/>
                <a:ea typeface="华文新魏" pitchFamily="2" charset="-122"/>
              </a:rPr>
              <a:t> &lt;&lt; std::endl;	//</a:t>
            </a:r>
            <a:r>
              <a:rPr lang="zh-CN" altLang="en-US" b="1" dirty="0">
                <a:latin typeface="华文新魏" pitchFamily="2" charset="-122"/>
                <a:ea typeface="华文新魏" pitchFamily="2" charset="-122"/>
              </a:rPr>
              <a:t>输出</a:t>
            </a:r>
            <a:r>
              <a:rPr lang="en-US" altLang="zh-CN" b="1" dirty="0">
                <a:latin typeface="华文新魏" pitchFamily="2" charset="-122"/>
                <a:ea typeface="华文新魏" pitchFamily="2" charset="-122"/>
              </a:rPr>
              <a:t>0 </a:t>
            </a:r>
            <a:endParaRPr lang="zh-CN" altLang="en-US" b="1" dirty="0">
              <a:latin typeface="华文新魏" pitchFamily="2" charset="-122"/>
              <a:ea typeface="华文新魏" pitchFamily="2" charset="-122"/>
            </a:endParaRPr>
          </a:p>
          <a:p>
            <a:r>
              <a:rPr lang="en-US" altLang="zh-CN" b="1" dirty="0">
                <a:latin typeface="华文新魏" pitchFamily="2" charset="-122"/>
                <a:ea typeface="华文新魏" pitchFamily="2" charset="-122"/>
              </a:rPr>
              <a:t>}</a:t>
            </a:r>
            <a:r>
              <a:rPr lang="en-US" altLang="zh-CN" sz="1600" dirty="0">
                <a:latin typeface="华文新魏" pitchFamily="2" charset="-122"/>
                <a:ea typeface="华文新魏" pitchFamily="2" charset="-122"/>
              </a:rPr>
              <a:t>		</a:t>
            </a:r>
          </a:p>
        </p:txBody>
      </p:sp>
    </p:spTree>
    <p:extLst>
      <p:ext uri="{BB962C8B-B14F-4D97-AF65-F5344CB8AC3E}">
        <p14:creationId xmlns:p14="http://schemas.microsoft.com/office/powerpoint/2010/main" val="4147377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2.3 </a:t>
            </a:r>
            <a:r>
              <a:rPr lang="zh-CN" altLang="en-US" dirty="0">
                <a:latin typeface="华文新魏" panose="02010800040101010101" pitchFamily="2" charset="-122"/>
                <a:ea typeface="华文新魏" panose="02010800040101010101" pitchFamily="2" charset="-122"/>
              </a:rPr>
              <a:t>变量及其类型解析</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19" y="2447300"/>
            <a:ext cx="11271183" cy="3010632"/>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只读变量：使用</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const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或</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constexpr</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说明或定义的变量，定义时必须同时初始化。当前程序只能读不能修改其值。</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constexpr</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变量必须用编译时可计算表达式初始化。</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易变变量：使用</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volatile</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说明或定义的变量，可以后初始化。当前程序没有修改其值，但是变量的值变了。不排出其它程序修改。</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const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实例：</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extern </a:t>
            </a:r>
            <a:r>
              <a:rPr lang="en-US" altLang="zh-CN" sz="2400" dirty="0">
                <a:solidFill>
                  <a:prstClr val="black"/>
                </a:solidFill>
                <a:latin typeface="华文新魏" panose="02010800040101010101" pitchFamily="2" charset="-122"/>
                <a:ea typeface="华文新魏" panose="02010800040101010101" pitchFamily="2" charset="-122"/>
              </a:rPr>
              <a:t>const</a:t>
            </a:r>
            <a:r>
              <a:rPr lang="zh-CN" altLang="en-US" sz="2400" dirty="0">
                <a:solidFill>
                  <a:prstClr val="black"/>
                </a:solidFill>
                <a:latin typeface="华文新魏" panose="02010800040101010101" pitchFamily="2" charset="-122"/>
                <a:ea typeface="华文新魏" panose="0201080004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int x;   const int x=3;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定义</a:t>
            </a:r>
            <a:r>
              <a:rPr lang="zh-CN" altLang="en-US" sz="2400" dirty="0">
                <a:solidFill>
                  <a:prstClr val="black"/>
                </a:solidFill>
                <a:latin typeface="华文新魏" panose="02010800040101010101" pitchFamily="2" charset="-122"/>
                <a:ea typeface="华文新魏" panose="02010800040101010101" pitchFamily="2" charset="-122"/>
              </a:rPr>
              <a:t>必须显式初始化</a:t>
            </a:r>
            <a:r>
              <a:rPr lang="en-US" altLang="zh-CN" sz="2400" dirty="0">
                <a:solidFill>
                  <a:prstClr val="black"/>
                </a:solidFill>
                <a:latin typeface="华文新魏" panose="02010800040101010101" pitchFamily="2" charset="-122"/>
                <a:ea typeface="华文新魏" panose="02010800040101010101" pitchFamily="2" charset="-122"/>
              </a:rPr>
              <a:t>x</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volatile</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例：</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extern volatile</a:t>
            </a:r>
            <a:r>
              <a:rPr lang="zh-CN" altLang="en-US" sz="2400" dirty="0">
                <a:solidFill>
                  <a:prstClr val="black"/>
                </a:solidFill>
                <a:latin typeface="华文新魏" panose="02010800040101010101" pitchFamily="2" charset="-122"/>
                <a:ea typeface="华文新魏" panose="0201080004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int y;  volatile int y;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可不显式初始化</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y</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全局</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y=0</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srgbClr val="FF0000"/>
                </a:solidFill>
                <a:latin typeface="华文新魏" panose="02010800040101010101" pitchFamily="2" charset="-122"/>
                <a:ea typeface="华文新魏" panose="02010800040101010101" pitchFamily="2" charset="-122"/>
              </a:rPr>
              <a:t>若</a:t>
            </a:r>
            <a:r>
              <a:rPr lang="en-US" altLang="zh-CN" sz="2400" dirty="0">
                <a:solidFill>
                  <a:srgbClr val="FF0000"/>
                </a:solidFill>
                <a:latin typeface="华文新魏" panose="02010800040101010101" pitchFamily="2" charset="-122"/>
                <a:ea typeface="华文新魏" panose="02010800040101010101" pitchFamily="2" charset="-122"/>
              </a:rPr>
              <a:t>y=0</a:t>
            </a:r>
            <a:r>
              <a:rPr lang="zh-CN" altLang="en-US" sz="2400" dirty="0">
                <a:solidFill>
                  <a:srgbClr val="FF0000"/>
                </a:solidFill>
                <a:latin typeface="华文新魏" panose="02010800040101010101" pitchFamily="2" charset="-122"/>
                <a:ea typeface="华文新魏" panose="02010800040101010101" pitchFamily="2" charset="-122"/>
              </a:rPr>
              <a:t>，语句</a:t>
            </a:r>
            <a:r>
              <a:rPr lang="en-US" altLang="zh-CN" sz="2400" dirty="0">
                <a:solidFill>
                  <a:srgbClr val="FF0000"/>
                </a:solidFill>
                <a:latin typeface="华文新魏" panose="02010800040101010101" pitchFamily="2" charset="-122"/>
                <a:ea typeface="华文新魏" panose="02010800040101010101" pitchFamily="2" charset="-122"/>
              </a:rPr>
              <a:t>if(y==2)</a:t>
            </a:r>
            <a:r>
              <a:rPr lang="zh-CN" altLang="en-US" sz="2400" dirty="0">
                <a:solidFill>
                  <a:srgbClr val="FF0000"/>
                </a:solidFill>
                <a:latin typeface="华文新魏" panose="02010800040101010101" pitchFamily="2" charset="-122"/>
                <a:ea typeface="华文新魏" panose="02010800040101010101" pitchFamily="2" charset="-122"/>
              </a:rPr>
              <a:t>是有意义的</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，因为易变变量</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y</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可以变为</a:t>
            </a:r>
            <a:r>
              <a:rPr lang="zh-CN" altLang="en-US" sz="2400" dirty="0">
                <a:solidFill>
                  <a:srgbClr val="FF0000"/>
                </a:solidFill>
                <a:latin typeface="华文新魏" panose="02010800040101010101" pitchFamily="2" charset="-122"/>
                <a:ea typeface="华文新魏" panose="02010800040101010101" pitchFamily="2" charset="-122"/>
              </a:rPr>
              <a:t>任何值</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840234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8287072" cy="838200"/>
          </a:xfrm>
        </p:spPr>
        <p:txBody>
          <a:bodyPr>
            <a:normAutofit/>
          </a:bodyPr>
          <a:lstStyle/>
          <a:p>
            <a:pPr algn="l"/>
            <a:r>
              <a:rPr lang="en-US" altLang="zh-CN" sz="3600" b="1" dirty="0">
                <a:solidFill>
                  <a:srgbClr val="FF0000"/>
                </a:solidFill>
                <a:latin typeface="微软雅黑" pitchFamily="34" charset="-122"/>
                <a:ea typeface="微软雅黑" pitchFamily="34" charset="-122"/>
              </a:rPr>
              <a:t>constexpr</a:t>
            </a:r>
            <a:r>
              <a:rPr lang="zh-CN" altLang="en-US" sz="3600" b="1" dirty="0">
                <a:solidFill>
                  <a:srgbClr val="FF0000"/>
                </a:solidFill>
                <a:latin typeface="微软雅黑" pitchFamily="34" charset="-122"/>
                <a:ea typeface="微软雅黑" pitchFamily="34" charset="-122"/>
              </a:rPr>
              <a:t>（自学）</a:t>
            </a:r>
          </a:p>
        </p:txBody>
      </p:sp>
      <p:sp>
        <p:nvSpPr>
          <p:cNvPr id="3" name="Rectangle 7"/>
          <p:cNvSpPr>
            <a:spLocks noChangeArrowheads="1"/>
          </p:cNvSpPr>
          <p:nvPr/>
        </p:nvSpPr>
        <p:spPr bwMode="auto">
          <a:xfrm>
            <a:off x="1184273" y="931023"/>
            <a:ext cx="9778901" cy="5832648"/>
          </a:xfrm>
          <a:prstGeom prst="rect">
            <a:avLst/>
          </a:prstGeom>
          <a:noFill/>
          <a:ln w="9525">
            <a:noFill/>
            <a:miter lim="800000"/>
            <a:headEnd/>
            <a:tailEnd/>
          </a:ln>
        </p:spPr>
        <p:txBody>
          <a:bodyPr>
            <a:noAutofit/>
          </a:bodyPr>
          <a:lstStyle/>
          <a:p>
            <a:pPr>
              <a:lnSpc>
                <a:spcPct val="145000"/>
              </a:lnSpc>
            </a:pPr>
            <a:r>
              <a:rPr lang="en-US" altLang="zh-CN" sz="2000" b="1" dirty="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常量表达式</a:t>
            </a:r>
            <a:r>
              <a:rPr lang="zh-CN" altLang="en-US" sz="2000" b="1" dirty="0">
                <a:latin typeface="华文新魏" pitchFamily="2" charset="-122"/>
                <a:ea typeface="华文新魏" pitchFamily="2" charset="-122"/>
              </a:rPr>
              <a:t>：是指值不会改变而且在编译时可以求值的表达式，如</a:t>
            </a:r>
            <a:r>
              <a:rPr lang="zh-CN" altLang="en-US" sz="2000" b="1" dirty="0">
                <a:solidFill>
                  <a:srgbClr val="FF0000"/>
                </a:solidFill>
                <a:latin typeface="华文新魏" pitchFamily="2" charset="-122"/>
                <a:ea typeface="华文新魏" pitchFamily="2" charset="-122"/>
              </a:rPr>
              <a:t>字面量就是常量表达式，用常量表达式初始化的</a:t>
            </a:r>
            <a:r>
              <a:rPr lang="en-US" altLang="zh-CN" sz="2000" b="1" dirty="0">
                <a:solidFill>
                  <a:srgbClr val="FF0000"/>
                </a:solidFill>
                <a:latin typeface="华文新魏" pitchFamily="2" charset="-122"/>
                <a:ea typeface="华文新魏" pitchFamily="2" charset="-122"/>
              </a:rPr>
              <a:t>const</a:t>
            </a:r>
            <a:r>
              <a:rPr lang="zh-CN" altLang="en-US" sz="2000" b="1" dirty="0">
                <a:solidFill>
                  <a:srgbClr val="FF0000"/>
                </a:solidFill>
                <a:latin typeface="华文新魏" pitchFamily="2" charset="-122"/>
                <a:ea typeface="华文新魏" pitchFamily="2" charset="-122"/>
              </a:rPr>
              <a:t>变量也是常量表达式</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int max = 20</a:t>
            </a: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max</a:t>
            </a:r>
            <a:r>
              <a:rPr lang="zh-CN" altLang="en-US" sz="2000" b="1" dirty="0">
                <a:latin typeface="华文新魏" pitchFamily="2" charset="-122"/>
                <a:ea typeface="华文新魏" pitchFamily="2" charset="-122"/>
              </a:rPr>
              <a:t>是常量表达式</a:t>
            </a:r>
            <a:endParaRPr lang="en-US" altLang="zh-CN" sz="2000" b="1" dirty="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int limit = max + 1</a:t>
            </a: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limit</a:t>
            </a:r>
            <a:r>
              <a:rPr lang="zh-CN" altLang="en-US" sz="2000" b="1" dirty="0">
                <a:latin typeface="华文新魏" pitchFamily="2" charset="-122"/>
                <a:ea typeface="华文新魏" pitchFamily="2" charset="-122"/>
              </a:rPr>
              <a:t>是常量表达式</a:t>
            </a:r>
            <a:endParaRPr lang="en-US" altLang="zh-CN" sz="2000" b="1" dirty="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int i = 0</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	     	//i</a:t>
            </a:r>
            <a:r>
              <a:rPr lang="zh-CN" altLang="en-US" sz="2000" b="1" dirty="0">
                <a:latin typeface="华文新魏" pitchFamily="2" charset="-122"/>
                <a:ea typeface="华文新魏" pitchFamily="2" charset="-122"/>
              </a:rPr>
              <a:t>不是常量表达式，非</a:t>
            </a:r>
            <a:r>
              <a:rPr lang="en-US" altLang="zh-CN" sz="2000" b="1" dirty="0" err="1">
                <a:latin typeface="华文新魏" pitchFamily="2" charset="-122"/>
                <a:ea typeface="华文新魏" pitchFamily="2" charset="-122"/>
              </a:rPr>
              <a:t>const</a:t>
            </a:r>
            <a:endParaRPr lang="en-US" altLang="zh-CN" sz="2000" b="1" dirty="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int  min = </a:t>
            </a:r>
            <a:r>
              <a:rPr lang="en-US" altLang="zh-CN" sz="2000" b="1" dirty="0" err="1">
                <a:latin typeface="华文新魏" pitchFamily="2" charset="-122"/>
                <a:ea typeface="华文新魏" pitchFamily="2" charset="-122"/>
              </a:rPr>
              <a:t>get_min</a:t>
            </a:r>
            <a:r>
              <a:rPr lang="en-US" altLang="zh-CN" sz="2000" b="1" dirty="0">
                <a:latin typeface="华文新魏" pitchFamily="2" charset="-122"/>
                <a:ea typeface="华文新魏" pitchFamily="2" charset="-122"/>
              </a:rPr>
              <a:t>(); //min</a:t>
            </a:r>
            <a:r>
              <a:rPr lang="zh-CN" altLang="en-US" sz="2000" b="1" dirty="0">
                <a:latin typeface="华文新魏" pitchFamily="2" charset="-122"/>
                <a:ea typeface="华文新魏" pitchFamily="2" charset="-122"/>
              </a:rPr>
              <a:t>的值只有运行是才能确定，因此不是</a:t>
            </a:r>
            <a:endParaRPr lang="en-US" altLang="zh-CN" sz="2000" b="1" dirty="0">
              <a:latin typeface="华文新魏" pitchFamily="2" charset="-122"/>
              <a:ea typeface="华文新魏" pitchFamily="2" charset="-122"/>
            </a:endParaRPr>
          </a:p>
          <a:p>
            <a:pPr>
              <a:lnSpc>
                <a:spcPct val="145000"/>
              </a:lnSpc>
            </a:pPr>
            <a:r>
              <a:rPr lang="zh-CN" altLang="en-US" sz="2000" b="1" dirty="0">
                <a:latin typeface="华文新魏" pitchFamily="2" charset="-122"/>
                <a:ea typeface="华文新魏" pitchFamily="2" charset="-122"/>
              </a:rPr>
              <a:t>由于人有时很难判断一个表达式是否为常量表达式，因此</a:t>
            </a:r>
            <a:r>
              <a:rPr lang="en-US" altLang="zh-CN" sz="2000" b="1" dirty="0" err="1">
                <a:latin typeface="华文新魏" pitchFamily="2" charset="-122"/>
                <a:ea typeface="华文新魏" pitchFamily="2" charset="-122"/>
              </a:rPr>
              <a:t>costexper</a:t>
            </a:r>
            <a:r>
              <a:rPr lang="zh-CN" altLang="en-US" sz="2000" b="1" dirty="0">
                <a:latin typeface="华文新魏" pitchFamily="2" charset="-122"/>
                <a:ea typeface="华文新魏" pitchFamily="2" charset="-122"/>
              </a:rPr>
              <a:t>粉墨登场</a:t>
            </a:r>
            <a:endParaRPr lang="en-US" altLang="zh-CN" sz="2000" b="1" dirty="0">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constexpr</a:t>
            </a:r>
            <a:r>
              <a:rPr lang="zh-CN" altLang="en-US" sz="2000" b="1" dirty="0">
                <a:solidFill>
                  <a:srgbClr val="FF0000"/>
                </a:solidFill>
                <a:latin typeface="华文新魏" pitchFamily="2" charset="-122"/>
                <a:ea typeface="华文新魏" pitchFamily="2" charset="-122"/>
              </a:rPr>
              <a:t>变量</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11</a:t>
            </a:r>
            <a:r>
              <a:rPr lang="zh-CN" altLang="en-US" sz="2000" b="1" dirty="0">
                <a:latin typeface="华文新魏" pitchFamily="2" charset="-122"/>
                <a:ea typeface="华文新魏" pitchFamily="2" charset="-122"/>
              </a:rPr>
              <a:t>标准可以将变量声明为</a:t>
            </a:r>
            <a:r>
              <a:rPr lang="en-US" altLang="zh-CN" sz="2000" b="1" dirty="0">
                <a:latin typeface="华文新魏" pitchFamily="2" charset="-122"/>
                <a:ea typeface="华文新魏" pitchFamily="2" charset="-122"/>
              </a:rPr>
              <a:t>constexpr</a:t>
            </a:r>
            <a:r>
              <a:rPr lang="zh-CN" altLang="en-US" sz="2000" b="1" dirty="0">
                <a:latin typeface="华文新魏" pitchFamily="2" charset="-122"/>
                <a:ea typeface="华文新魏" pitchFamily="2" charset="-122"/>
              </a:rPr>
              <a:t>类型以便由编译器检测变量的值是否为常量表达式（由编译器帮助我们来判断）</a:t>
            </a:r>
            <a:r>
              <a:rPr lang="zh-CN" altLang="en-US" sz="2000" b="1" dirty="0">
                <a:solidFill>
                  <a:srgbClr val="FF0000"/>
                </a:solidFill>
                <a:latin typeface="华文新魏" pitchFamily="2" charset="-122"/>
                <a:ea typeface="华文新魏" pitchFamily="2" charset="-122"/>
              </a:rPr>
              <a:t>。</a:t>
            </a:r>
            <a:r>
              <a:rPr lang="en-US" altLang="zh-CN" sz="2000" b="1" dirty="0">
                <a:solidFill>
                  <a:srgbClr val="FF0000"/>
                </a:solidFill>
                <a:latin typeface="华文新魏" pitchFamily="2" charset="-122"/>
                <a:ea typeface="华文新魏" pitchFamily="2" charset="-122"/>
              </a:rPr>
              <a:t> constexpr</a:t>
            </a:r>
            <a:r>
              <a:rPr lang="zh-CN" altLang="en-US" sz="2000" b="1" dirty="0">
                <a:solidFill>
                  <a:srgbClr val="FF0000"/>
                </a:solidFill>
                <a:latin typeface="华文新魏" pitchFamily="2" charset="-122"/>
                <a:ea typeface="华文新魏" pitchFamily="2" charset="-122"/>
              </a:rPr>
              <a:t>变量必须用常量表达式初始化，且一定是常量</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constexpr int mf = 0;		//mf</a:t>
            </a:r>
            <a:r>
              <a:rPr lang="zh-CN" altLang="en-US" sz="2000" b="1" dirty="0">
                <a:latin typeface="华文新魏" pitchFamily="2" charset="-122"/>
                <a:ea typeface="华文新魏" pitchFamily="2" charset="-122"/>
              </a:rPr>
              <a:t>是常量表达式</a:t>
            </a:r>
          </a:p>
          <a:p>
            <a:pPr>
              <a:lnSpc>
                <a:spcPct val="120000"/>
              </a:lnSpc>
            </a:pPr>
            <a:r>
              <a:rPr lang="en-US" altLang="zh-CN" sz="2000" b="1" dirty="0">
                <a:latin typeface="华文新魏" pitchFamily="2" charset="-122"/>
                <a:ea typeface="华文新魏" pitchFamily="2" charset="-122"/>
              </a:rPr>
              <a:t>	constexpr int limit = mf + 1;	//limit</a:t>
            </a:r>
            <a:r>
              <a:rPr lang="zh-CN" altLang="en-US" sz="2000" b="1" dirty="0">
                <a:latin typeface="华文新魏" pitchFamily="2" charset="-122"/>
                <a:ea typeface="华文新魏" pitchFamily="2" charset="-122"/>
              </a:rPr>
              <a:t>是常量表达式</a:t>
            </a:r>
          </a:p>
          <a:p>
            <a:pPr>
              <a:lnSpc>
                <a:spcPct val="120000"/>
              </a:lnSpc>
            </a:pPr>
            <a:r>
              <a:rPr lang="en-US" altLang="zh-CN" sz="2000" b="1" dirty="0">
                <a:latin typeface="华文新魏" pitchFamily="2" charset="-122"/>
                <a:ea typeface="华文新魏" pitchFamily="2" charset="-122"/>
              </a:rPr>
              <a:t>	//constexpr int sz2 = f1();//</a:t>
            </a:r>
            <a:r>
              <a:rPr lang="zh-CN" altLang="en-US" sz="2000" b="1" dirty="0">
                <a:latin typeface="华文新魏" pitchFamily="2" charset="-122"/>
                <a:ea typeface="华文新魏" pitchFamily="2" charset="-122"/>
              </a:rPr>
              <a:t>编译报错，</a:t>
            </a:r>
            <a:r>
              <a:rPr lang="en-US" altLang="zh-CN" sz="2000" b="1" dirty="0">
                <a:latin typeface="华文新魏" pitchFamily="2" charset="-122"/>
                <a:ea typeface="华文新魏" pitchFamily="2" charset="-122"/>
              </a:rPr>
              <a:t>sz2</a:t>
            </a:r>
            <a:r>
              <a:rPr lang="zh-CN" altLang="en-US" sz="2000" b="1" dirty="0">
                <a:latin typeface="华文新魏" pitchFamily="2" charset="-122"/>
                <a:ea typeface="华文新魏" pitchFamily="2" charset="-122"/>
              </a:rPr>
              <a:t>不是常量表达式，只有当函数</a:t>
            </a:r>
            <a:r>
              <a:rPr lang="en-US" altLang="zh-CN" sz="2000" b="1" dirty="0">
                <a:latin typeface="华文新魏" pitchFamily="2" charset="-122"/>
                <a:ea typeface="华文新魏" pitchFamily="2" charset="-122"/>
              </a:rPr>
              <a:t>f1</a:t>
            </a:r>
            <a:r>
              <a:rPr lang="zh-CN" altLang="en-US" sz="2000" b="1" dirty="0">
                <a:latin typeface="华文新魏" pitchFamily="2" charset="-122"/>
                <a:ea typeface="华文新魏" pitchFamily="2" charset="-122"/>
              </a:rPr>
              <a:t>是</a:t>
            </a:r>
            <a:r>
              <a:rPr lang="en-US" altLang="zh-CN" sz="2000" b="1" dirty="0">
                <a:solidFill>
                  <a:srgbClr val="FF0000"/>
                </a:solidFill>
                <a:latin typeface="华文新魏" pitchFamily="2" charset="-122"/>
                <a:ea typeface="华文新魏" pitchFamily="2" charset="-122"/>
              </a:rPr>
              <a:t>constexpr</a:t>
            </a:r>
            <a:r>
              <a:rPr lang="zh-CN" altLang="en-US" sz="2000" b="1" dirty="0">
                <a:solidFill>
                  <a:srgbClr val="FF0000"/>
                </a:solidFill>
                <a:latin typeface="华文新魏" pitchFamily="2" charset="-122"/>
                <a:ea typeface="华文新魏" pitchFamily="2" charset="-122"/>
              </a:rPr>
              <a:t>函数</a:t>
            </a:r>
            <a:r>
              <a:rPr lang="zh-CN" altLang="en-US" sz="2000" b="1" dirty="0">
                <a:latin typeface="华文新魏" pitchFamily="2" charset="-122"/>
                <a:ea typeface="华文新魏" pitchFamily="2" charset="-122"/>
              </a:rPr>
              <a:t>时才正确</a:t>
            </a: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2807817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2.3 </a:t>
            </a:r>
            <a:r>
              <a:rPr lang="zh-CN" altLang="en-US" dirty="0">
                <a:latin typeface="华文新魏" panose="02010800040101010101" pitchFamily="2" charset="-122"/>
                <a:ea typeface="华文新魏" panose="02010800040101010101" pitchFamily="2" charset="-122"/>
              </a:rPr>
              <a:t>变量及其类型解析</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008003"/>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在多任务环境下，定义</a:t>
            </a:r>
            <a:r>
              <a:rPr lang="zh-CN" altLang="en-US" sz="2400" dirty="0">
                <a:solidFill>
                  <a:prstClr val="black"/>
                </a:solidFill>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const volatile in</a:t>
            </a:r>
            <a:r>
              <a:rPr lang="en-US" altLang="zh-CN" sz="2400" dirty="0">
                <a:solidFill>
                  <a:prstClr val="black"/>
                </a:solidFill>
                <a:latin typeface="华文新魏" panose="02010800040101010101" pitchFamily="2" charset="-122"/>
                <a:ea typeface="华文新魏" panose="02010800040101010101" pitchFamily="2" charset="-122"/>
              </a:rPr>
              <a:t>t</a:t>
            </a:r>
            <a:r>
              <a:rPr lang="zh-CN" altLang="en-US" sz="2400" dirty="0">
                <a:solidFill>
                  <a:prstClr val="black"/>
                </a:solidFill>
                <a:latin typeface="华文新魏" panose="02010800040101010101" pitchFamily="2" charset="-122"/>
                <a:ea typeface="华文新魏" panose="02010800040101010101" pitchFamily="2" charset="-122"/>
              </a:rPr>
              <a:t> </a:t>
            </a:r>
            <a:r>
              <a:rPr lang="en-US" altLang="zh-CN" sz="2400" dirty="0">
                <a:solidFill>
                  <a:prstClr val="black"/>
                </a:solidFill>
                <a:latin typeface="华文新魏" panose="02010800040101010101" pitchFamily="2" charset="-122"/>
                <a:ea typeface="华文新魏" panose="02010800040101010101" pitchFamily="2" charset="-122"/>
              </a:rPr>
              <a:t>z=0;</a:t>
            </a:r>
            <a:r>
              <a:rPr lang="zh-CN" altLang="en-US" sz="2400" dirty="0">
                <a:solidFill>
                  <a:prstClr val="black"/>
                </a:solidFill>
                <a:latin typeface="华文新魏" panose="02010800040101010101" pitchFamily="2" charset="-122"/>
                <a:ea typeface="华文新魏" panose="02010800040101010101" pitchFamily="2" charset="-122"/>
              </a:rPr>
              <a:t>”是由意义的，不排除其它程序修改</a:t>
            </a:r>
            <a:r>
              <a:rPr lang="en-US" altLang="zh-CN" sz="2400" dirty="0">
                <a:solidFill>
                  <a:prstClr val="black"/>
                </a:solidFill>
                <a:latin typeface="华文新魏" panose="02010800040101010101" pitchFamily="2" charset="-122"/>
                <a:ea typeface="华文新魏" panose="02010800040101010101" pitchFamily="2" charset="-122"/>
              </a:rPr>
              <a:t>z</a:t>
            </a:r>
            <a:r>
              <a:rPr lang="zh-CN" altLang="en-US" sz="2400" dirty="0">
                <a:solidFill>
                  <a:prstClr val="black"/>
                </a:solidFill>
                <a:latin typeface="华文新魏" panose="02010800040101010101" pitchFamily="2" charset="-122"/>
                <a:ea typeface="华文新魏" panose="02010800040101010101" pitchFamily="2" charset="-122"/>
              </a:rPr>
              <a:t>使其值易变</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srgbClr val="FF0000"/>
                </a:solidFill>
                <a:latin typeface="华文新魏" panose="02010800040101010101" pitchFamily="2" charset="-122"/>
                <a:ea typeface="华文新魏" panose="02010800040101010101" pitchFamily="2" charset="-122"/>
              </a:rPr>
              <a:t>作为类型修饰符，</a:t>
            </a:r>
            <a:r>
              <a:rPr lang="en-US" altLang="zh-CN" sz="2400" dirty="0">
                <a:solidFill>
                  <a:srgbClr val="FF0000"/>
                </a:solidFill>
                <a:latin typeface="华文新魏" panose="02010800040101010101" pitchFamily="2" charset="-122"/>
                <a:ea typeface="华文新魏" panose="02010800040101010101" pitchFamily="2" charset="-122"/>
              </a:rPr>
              <a:t>const</a:t>
            </a:r>
            <a:r>
              <a:rPr lang="zh-CN" altLang="en-US" sz="2400" dirty="0">
                <a:solidFill>
                  <a:srgbClr val="FF0000"/>
                </a:solidFill>
                <a:latin typeface="华文新魏" panose="02010800040101010101" pitchFamily="2" charset="-122"/>
                <a:ea typeface="华文新魏" panose="02010800040101010101" pitchFamily="2" charset="-122"/>
              </a:rPr>
              <a:t>和</a:t>
            </a:r>
            <a:r>
              <a:rPr lang="en-US" altLang="zh-CN" sz="2400" dirty="0">
                <a:solidFill>
                  <a:srgbClr val="FF0000"/>
                </a:solidFill>
                <a:latin typeface="华文新魏" panose="02010800040101010101" pitchFamily="2" charset="-122"/>
                <a:ea typeface="华文新魏" panose="02010800040101010101" pitchFamily="2" charset="-122"/>
              </a:rPr>
              <a:t>volatile</a:t>
            </a:r>
            <a:r>
              <a:rPr lang="zh-CN" altLang="en-US" sz="2400" dirty="0">
                <a:solidFill>
                  <a:srgbClr val="FF0000"/>
                </a:solidFill>
                <a:latin typeface="华文新魏" panose="02010800040101010101" pitchFamily="2" charset="-122"/>
                <a:ea typeface="华文新魏" panose="02010800040101010101" pitchFamily="2" charset="-122"/>
              </a:rPr>
              <a:t>可以定义函数参数和返回值。</a:t>
            </a:r>
            <a:endParaRPr lang="en-US" altLang="zh-CN" sz="2400" dirty="0">
              <a:solidFill>
                <a:srgbClr val="FF0000"/>
              </a:solidFill>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保留字</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inline</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用于定义函数外部变量或函数外部静态变量、类内部的静态数据成员。</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dirty="0">
                <a:solidFill>
                  <a:prstClr val="black"/>
                </a:solidFill>
                <a:latin typeface="华文新魏" panose="02010800040101010101" pitchFamily="2" charset="-122"/>
                <a:ea typeface="华文新魏" panose="02010800040101010101" pitchFamily="2" charset="-122"/>
              </a:rPr>
              <a:t>inline</a:t>
            </a:r>
            <a:r>
              <a:rPr lang="zh-CN" altLang="en-US" sz="2400" dirty="0">
                <a:solidFill>
                  <a:prstClr val="black"/>
                </a:solidFill>
                <a:latin typeface="华文新魏" panose="02010800040101010101" pitchFamily="2" charset="-122"/>
                <a:ea typeface="华文新魏" panose="02010800040101010101" pitchFamily="2" charset="-122"/>
              </a:rPr>
              <a:t>函数外部变量的作用域和</a:t>
            </a:r>
            <a:r>
              <a:rPr lang="en-US" altLang="zh-CN" sz="2400" dirty="0">
                <a:solidFill>
                  <a:prstClr val="black"/>
                </a:solidFill>
                <a:latin typeface="华文新魏" panose="02010800040101010101" pitchFamily="2" charset="-122"/>
                <a:ea typeface="华文新魏" panose="02010800040101010101" pitchFamily="2" charset="-122"/>
              </a:rPr>
              <a:t>inline</a:t>
            </a:r>
            <a:r>
              <a:rPr lang="zh-CN" altLang="en-US" sz="2400" dirty="0">
                <a:solidFill>
                  <a:prstClr val="black"/>
                </a:solidFill>
                <a:latin typeface="华文新魏" panose="02010800040101010101" pitchFamily="2" charset="-122"/>
                <a:ea typeface="华文新魏" panose="02010800040101010101" pitchFamily="2" charset="-122"/>
              </a:rPr>
              <a:t>函数外部静态变量一样</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zh-CN" sz="2400" dirty="0">
                <a:solidFill>
                  <a:prstClr val="black"/>
                </a:solidFill>
                <a:latin typeface="华文新魏" panose="02010800040101010101" pitchFamily="2" charset="-122"/>
                <a:ea typeface="华文新魏" panose="02010800040101010101" pitchFamily="2" charset="-122"/>
              </a:rPr>
              <a:t>都是</a:t>
            </a:r>
            <a:r>
              <a:rPr lang="zh-CN" altLang="zh-CN" sz="2400" dirty="0">
                <a:solidFill>
                  <a:srgbClr val="FF0000"/>
                </a:solidFill>
                <a:latin typeface="华文新魏" panose="02010800040101010101" pitchFamily="2" charset="-122"/>
                <a:ea typeface="华文新魏" panose="02010800040101010101" pitchFamily="2" charset="-122"/>
              </a:rPr>
              <a:t>局限于当前代码文件的</a:t>
            </a:r>
            <a:r>
              <a:rPr lang="zh-CN" altLang="en-US" sz="2400" dirty="0">
                <a:solidFill>
                  <a:prstClr val="black"/>
                </a:solidFill>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相当于默认加了</a:t>
            </a:r>
            <a:r>
              <a:rPr lang="en-US" altLang="zh-CN" sz="2400" dirty="0">
                <a:solidFill>
                  <a:srgbClr val="FF0000"/>
                </a:solidFill>
                <a:latin typeface="华文新魏" panose="02010800040101010101" pitchFamily="2" charset="-122"/>
                <a:ea typeface="华文新魏" panose="02010800040101010101" pitchFamily="2" charset="-122"/>
              </a:rPr>
              <a:t>static</a:t>
            </a:r>
            <a:r>
              <a:rPr lang="zh-CN" altLang="en-US" sz="2400" dirty="0">
                <a:solidFill>
                  <a:prstClr val="black"/>
                </a:solidFill>
                <a:latin typeface="华文新魏" panose="02010800040101010101" pitchFamily="2" charset="-122"/>
                <a:ea typeface="华文新魏" panose="02010800040101010101" pitchFamily="2" charset="-122"/>
              </a:rPr>
              <a:t>。</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用</a:t>
            </a:r>
            <a:r>
              <a:rPr lang="en-US" altLang="zh-CN" sz="2400" dirty="0">
                <a:solidFill>
                  <a:prstClr val="black"/>
                </a:solidFill>
                <a:latin typeface="华文新魏" panose="02010800040101010101" pitchFamily="2" charset="-122"/>
                <a:ea typeface="华文新魏" panose="02010800040101010101" pitchFamily="2" charset="-122"/>
              </a:rPr>
              <a:t>inline</a:t>
            </a:r>
            <a:r>
              <a:rPr lang="zh-CN" altLang="en-US" sz="2400" dirty="0">
                <a:solidFill>
                  <a:prstClr val="black"/>
                </a:solidFill>
                <a:latin typeface="华文新魏" panose="02010800040101010101" pitchFamily="2" charset="-122"/>
                <a:ea typeface="华文新魏" panose="02010800040101010101" pitchFamily="2" charset="-122"/>
              </a:rPr>
              <a:t>定义的变量可以使用任意表达式初始化。</a:t>
            </a:r>
            <a:endParaRPr lang="en-US" altLang="zh-CN" sz="2400" dirty="0">
              <a:solidFill>
                <a:prstClr val="black"/>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75020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2.1 C++</a:t>
            </a:r>
            <a:r>
              <a:rPr lang="zh-CN" altLang="en-US" dirty="0">
                <a:latin typeface="华文新魏" panose="02010800040101010101" pitchFamily="2" charset="-122"/>
                <a:ea typeface="华文新魏" panose="02010800040101010101" pitchFamily="2" charset="-122"/>
              </a:rPr>
              <a:t>的单词</a:t>
            </a:r>
          </a:p>
        </p:txBody>
      </p:sp>
      <p:sp>
        <p:nvSpPr>
          <p:cNvPr id="6" name="文本框 5">
            <a:extLst>
              <a:ext uri="{FF2B5EF4-FFF2-40B4-BE49-F238E27FC236}">
                <a16:creationId xmlns:a16="http://schemas.microsoft.com/office/drawing/2014/main" id="{02698DA0-1928-4C90-BEBD-26F3572FCE5D}"/>
              </a:ext>
            </a:extLst>
          </p:cNvPr>
          <p:cNvSpPr txBox="1"/>
          <p:nvPr/>
        </p:nvSpPr>
        <p:spPr>
          <a:xfrm>
            <a:off x="838200" y="2444620"/>
            <a:ext cx="4032380" cy="646331"/>
          </a:xfrm>
          <a:prstGeom prst="rect">
            <a:avLst/>
          </a:prstGeom>
          <a:noFill/>
        </p:spPr>
        <p:txBody>
          <a:bodyPr wrap="square" rtlCol="0">
            <a:spAutoFit/>
          </a:bodyPr>
          <a:lstStyle/>
          <a:p>
            <a:r>
              <a:rPr lang="zh-CN" altLang="en-US" dirty="0">
                <a:solidFill>
                  <a:srgbClr val="FF0000"/>
                </a:solidFill>
                <a:latin typeface="华文新魏" panose="02010800040101010101" pitchFamily="2" charset="-122"/>
                <a:ea typeface="华文新魏" panose="02010800040101010101" pitchFamily="2" charset="-122"/>
              </a:rPr>
              <a:t>单词</a:t>
            </a:r>
            <a:r>
              <a:rPr lang="zh-CN" altLang="en-US" dirty="0">
                <a:latin typeface="华文新魏" panose="02010800040101010101" pitchFamily="2" charset="-122"/>
                <a:ea typeface="华文新魏" panose="02010800040101010101" pitchFamily="2" charset="-122"/>
              </a:rPr>
              <a:t>包括常量、变量名、函数名、参数名、类型名、运算符、关键字等。</a:t>
            </a:r>
          </a:p>
        </p:txBody>
      </p:sp>
      <p:sp>
        <p:nvSpPr>
          <p:cNvPr id="7" name="文本框 6">
            <a:extLst>
              <a:ext uri="{FF2B5EF4-FFF2-40B4-BE49-F238E27FC236}">
                <a16:creationId xmlns:a16="http://schemas.microsoft.com/office/drawing/2014/main" id="{4C7FF0F6-D78B-4247-A606-85610911E7BB}"/>
              </a:ext>
            </a:extLst>
          </p:cNvPr>
          <p:cNvSpPr txBox="1"/>
          <p:nvPr/>
        </p:nvSpPr>
        <p:spPr>
          <a:xfrm>
            <a:off x="841307" y="3108776"/>
            <a:ext cx="4351478" cy="369332"/>
          </a:xfrm>
          <a:prstGeom prst="rect">
            <a:avLst/>
          </a:prstGeom>
          <a:noFill/>
        </p:spPr>
        <p:txBody>
          <a:bodyPr wrap="square" rtlCol="0">
            <a:spAutoFit/>
          </a:bodyPr>
          <a:lstStyle/>
          <a:p>
            <a:r>
              <a:rPr lang="zh-CN" altLang="en-US" dirty="0">
                <a:solidFill>
                  <a:srgbClr val="FF0000"/>
                </a:solidFill>
                <a:latin typeface="华文新魏" panose="02010800040101010101" pitchFamily="2" charset="-122"/>
                <a:ea typeface="华文新魏" panose="02010800040101010101" pitchFamily="2" charset="-122"/>
              </a:rPr>
              <a:t>关键字</a:t>
            </a:r>
            <a:r>
              <a:rPr lang="zh-CN" altLang="en-US" dirty="0">
                <a:latin typeface="华文新魏" panose="02010800040101010101" pitchFamily="2" charset="-122"/>
                <a:ea typeface="华文新魏" panose="02010800040101010101" pitchFamily="2" charset="-122"/>
              </a:rPr>
              <a:t>也被称为保留字，不能用作变量名。</a:t>
            </a:r>
            <a:endParaRPr lang="zh-CN" altLang="en-US" sz="2000" dirty="0">
              <a:latin typeface="华文新魏" panose="02010800040101010101" pitchFamily="2" charset="-122"/>
              <a:ea typeface="华文新魏" panose="02010800040101010101" pitchFamily="2" charset="-122"/>
            </a:endParaRPr>
          </a:p>
        </p:txBody>
      </p:sp>
      <p:sp>
        <p:nvSpPr>
          <p:cNvPr id="8" name="文本框 7">
            <a:extLst>
              <a:ext uri="{FF2B5EF4-FFF2-40B4-BE49-F238E27FC236}">
                <a16:creationId xmlns:a16="http://schemas.microsoft.com/office/drawing/2014/main" id="{648C9283-2D38-4B4A-B2CC-523348C4C97B}"/>
              </a:ext>
            </a:extLst>
          </p:cNvPr>
          <p:cNvSpPr txBox="1"/>
          <p:nvPr/>
        </p:nvSpPr>
        <p:spPr>
          <a:xfrm>
            <a:off x="844414" y="3498873"/>
            <a:ext cx="4032380" cy="369332"/>
          </a:xfrm>
          <a:prstGeom prst="rect">
            <a:avLst/>
          </a:prstGeom>
          <a:noFill/>
        </p:spPr>
        <p:txBody>
          <a:bodyPr wrap="square" rtlCol="0">
            <a:spAutoFit/>
          </a:bodyPr>
          <a:lstStyle/>
          <a:p>
            <a:r>
              <a:rPr lang="zh-CN" altLang="en-US" dirty="0">
                <a:solidFill>
                  <a:srgbClr val="FF0000"/>
                </a:solidFill>
                <a:latin typeface="华文新魏" panose="02010800040101010101" pitchFamily="2" charset="-122"/>
                <a:ea typeface="华文新魏" panose="02010800040101010101" pitchFamily="2" charset="-122"/>
              </a:rPr>
              <a:t>予定义类型</a:t>
            </a:r>
            <a:r>
              <a:rPr lang="zh-CN" altLang="en-US" dirty="0">
                <a:latin typeface="华文新魏" panose="02010800040101010101" pitchFamily="2" charset="-122"/>
                <a:ea typeface="华文新魏" panose="02010800040101010101" pitchFamily="2" charset="-122"/>
              </a:rPr>
              <a:t>如</a:t>
            </a:r>
            <a:r>
              <a:rPr lang="en-US" altLang="zh-CN" dirty="0">
                <a:latin typeface="华文新魏" panose="02010800040101010101" pitchFamily="2" charset="-122"/>
                <a:ea typeface="华文新魏" panose="02010800040101010101" pitchFamily="2" charset="-122"/>
              </a:rPr>
              <a:t>int</a:t>
            </a:r>
            <a:r>
              <a:rPr lang="zh-CN" altLang="en-US" dirty="0">
                <a:latin typeface="华文新魏" panose="02010800040101010101" pitchFamily="2" charset="-122"/>
                <a:ea typeface="华文新魏" panose="02010800040101010101" pitchFamily="2" charset="-122"/>
              </a:rPr>
              <a:t>等也被当作</a:t>
            </a:r>
            <a:r>
              <a:rPr lang="zh-CN" altLang="en-US" dirty="0">
                <a:solidFill>
                  <a:srgbClr val="FF0000"/>
                </a:solidFill>
                <a:latin typeface="华文新魏" panose="02010800040101010101" pitchFamily="2" charset="-122"/>
                <a:ea typeface="华文新魏" panose="02010800040101010101" pitchFamily="2" charset="-122"/>
              </a:rPr>
              <a:t>保留字</a:t>
            </a:r>
            <a:r>
              <a:rPr lang="zh-CN" altLang="en-US" dirty="0">
                <a:latin typeface="华文新魏" panose="02010800040101010101" pitchFamily="2" charset="-122"/>
                <a:ea typeface="华文新魏" panose="02010800040101010101" pitchFamily="2" charset="-122"/>
              </a:rPr>
              <a:t>。</a:t>
            </a:r>
            <a:endParaRPr lang="zh-CN" altLang="en-US" sz="2000" dirty="0">
              <a:latin typeface="华文新魏" panose="02010800040101010101" pitchFamily="2" charset="-122"/>
              <a:ea typeface="华文新魏" panose="02010800040101010101" pitchFamily="2" charset="-122"/>
            </a:endParaRPr>
          </a:p>
        </p:txBody>
      </p:sp>
      <p:sp>
        <p:nvSpPr>
          <p:cNvPr id="9" name="文本框 8">
            <a:extLst>
              <a:ext uri="{FF2B5EF4-FFF2-40B4-BE49-F238E27FC236}">
                <a16:creationId xmlns:a16="http://schemas.microsoft.com/office/drawing/2014/main" id="{343399E3-03DB-4441-984D-AFFB571F1FE7}"/>
              </a:ext>
            </a:extLst>
          </p:cNvPr>
          <p:cNvSpPr txBox="1"/>
          <p:nvPr/>
        </p:nvSpPr>
        <p:spPr>
          <a:xfrm>
            <a:off x="838190" y="4107084"/>
            <a:ext cx="4497208" cy="369332"/>
          </a:xfrm>
          <a:prstGeom prst="rect">
            <a:avLst/>
          </a:prstGeom>
          <a:noFill/>
        </p:spPr>
        <p:txBody>
          <a:bodyPr wrap="square" rtlCol="0">
            <a:spAutoFit/>
          </a:bodyPr>
          <a:lstStyle/>
          <a:p>
            <a:r>
              <a:rPr lang="en-US" altLang="zh-CN" dirty="0">
                <a:solidFill>
                  <a:srgbClr val="FF0000"/>
                </a:solidFill>
                <a:latin typeface="华文新魏" panose="02010800040101010101" pitchFamily="2" charset="-122"/>
                <a:ea typeface="华文新魏" panose="02010800040101010101" pitchFamily="2" charset="-122"/>
              </a:rPr>
              <a:t>char16_t</a:t>
            </a:r>
            <a:r>
              <a:rPr lang="zh-CN" altLang="en-US" dirty="0">
                <a:latin typeface="华文新魏" panose="02010800040101010101" pitchFamily="2" charset="-122"/>
                <a:ea typeface="华文新魏" panose="02010800040101010101" pitchFamily="2" charset="-122"/>
              </a:rPr>
              <a:t>表示双字节字符类型，支持</a:t>
            </a:r>
            <a:r>
              <a:rPr lang="en-US" altLang="zh-CN" dirty="0">
                <a:latin typeface="华文新魏" panose="02010800040101010101" pitchFamily="2" charset="-122"/>
                <a:ea typeface="华文新魏" panose="02010800040101010101" pitchFamily="2" charset="-122"/>
              </a:rPr>
              <a:t>UTF-16</a:t>
            </a:r>
            <a:r>
              <a:rPr lang="zh-CN" altLang="en-US" dirty="0">
                <a:latin typeface="华文新魏" panose="02010800040101010101" pitchFamily="2" charset="-122"/>
                <a:ea typeface="华文新魏" panose="02010800040101010101" pitchFamily="2" charset="-122"/>
              </a:rPr>
              <a:t>。</a:t>
            </a:r>
            <a:endParaRPr lang="zh-CN" altLang="en-US" sz="2000" dirty="0">
              <a:latin typeface="华文新魏" panose="02010800040101010101" pitchFamily="2" charset="-122"/>
              <a:ea typeface="华文新魏" panose="02010800040101010101" pitchFamily="2" charset="-122"/>
            </a:endParaRPr>
          </a:p>
        </p:txBody>
      </p:sp>
      <p:pic>
        <p:nvPicPr>
          <p:cNvPr id="15" name="图片 14">
            <a:extLst>
              <a:ext uri="{FF2B5EF4-FFF2-40B4-BE49-F238E27FC236}">
                <a16:creationId xmlns:a16="http://schemas.microsoft.com/office/drawing/2014/main" id="{6695C7CD-A5EA-49CF-BE6F-998EDCF3FB17}"/>
              </a:ext>
            </a:extLst>
          </p:cNvPr>
          <p:cNvPicPr>
            <a:picLocks noChangeAspect="1"/>
          </p:cNvPicPr>
          <p:nvPr/>
        </p:nvPicPr>
        <p:blipFill>
          <a:blip r:embed="rId2"/>
          <a:stretch>
            <a:fillRect/>
          </a:stretch>
        </p:blipFill>
        <p:spPr>
          <a:xfrm>
            <a:off x="5997711" y="2549760"/>
            <a:ext cx="4867154" cy="3483980"/>
          </a:xfrm>
          <a:prstGeom prst="rect">
            <a:avLst/>
          </a:prstGeom>
        </p:spPr>
      </p:pic>
      <p:sp>
        <p:nvSpPr>
          <p:cNvPr id="16" name="文本框 15">
            <a:extLst>
              <a:ext uri="{FF2B5EF4-FFF2-40B4-BE49-F238E27FC236}">
                <a16:creationId xmlns:a16="http://schemas.microsoft.com/office/drawing/2014/main" id="{0F5C89E7-C058-4B0D-8CF4-3895EC558748}"/>
              </a:ext>
            </a:extLst>
          </p:cNvPr>
          <p:cNvSpPr txBox="1"/>
          <p:nvPr/>
        </p:nvSpPr>
        <p:spPr>
          <a:xfrm>
            <a:off x="831198" y="4502765"/>
            <a:ext cx="4948165" cy="369332"/>
          </a:xfrm>
          <a:prstGeom prst="rect">
            <a:avLst/>
          </a:prstGeom>
          <a:noFill/>
        </p:spPr>
        <p:txBody>
          <a:bodyPr wrap="square" rtlCol="0">
            <a:spAutoFit/>
          </a:bodyPr>
          <a:lstStyle/>
          <a:p>
            <a:r>
              <a:rPr lang="en-US" altLang="zh-CN" dirty="0">
                <a:solidFill>
                  <a:srgbClr val="FF0000"/>
                </a:solidFill>
                <a:latin typeface="华文新魏" panose="02010800040101010101" pitchFamily="2" charset="-122"/>
                <a:ea typeface="华文新魏" panose="02010800040101010101" pitchFamily="2" charset="-122"/>
              </a:rPr>
              <a:t>char32_t</a:t>
            </a:r>
            <a:r>
              <a:rPr lang="zh-CN" altLang="en-US" dirty="0">
                <a:latin typeface="华文新魏" panose="02010800040101010101" pitchFamily="2" charset="-122"/>
                <a:ea typeface="华文新魏" panose="02010800040101010101" pitchFamily="2" charset="-122"/>
              </a:rPr>
              <a:t>表示四字节字符类型，支持</a:t>
            </a:r>
            <a:r>
              <a:rPr lang="en-US" altLang="zh-CN" sz="1800" kern="100" dirty="0">
                <a:solidFill>
                  <a:srgbClr val="000000"/>
                </a:solidFill>
                <a:effectLst/>
                <a:latin typeface="华文新魏" panose="02010800040101010101" pitchFamily="2" charset="-122"/>
                <a:ea typeface="华文新魏" panose="02010800040101010101" pitchFamily="2" charset="-122"/>
              </a:rPr>
              <a:t>UTF-32</a:t>
            </a:r>
            <a:r>
              <a:rPr lang="zh-CN" altLang="en-US" sz="1800" kern="100" dirty="0">
                <a:solidFill>
                  <a:srgbClr val="000000"/>
                </a:solidFill>
                <a:effectLst/>
                <a:latin typeface="华文新魏" panose="02010800040101010101" pitchFamily="2" charset="-122"/>
                <a:ea typeface="华文新魏" panose="02010800040101010101" pitchFamily="2" charset="-122"/>
              </a:rPr>
              <a:t>。</a:t>
            </a:r>
            <a:endParaRPr lang="zh-CN" altLang="en-US" sz="2000" dirty="0">
              <a:latin typeface="华文新魏" panose="02010800040101010101" pitchFamily="2" charset="-122"/>
              <a:ea typeface="华文新魏" panose="02010800040101010101" pitchFamily="2" charset="-122"/>
            </a:endParaRPr>
          </a:p>
        </p:txBody>
      </p:sp>
      <p:sp>
        <p:nvSpPr>
          <p:cNvPr id="18" name="文本框 17">
            <a:extLst>
              <a:ext uri="{FF2B5EF4-FFF2-40B4-BE49-F238E27FC236}">
                <a16:creationId xmlns:a16="http://schemas.microsoft.com/office/drawing/2014/main" id="{61C6BAC3-8423-45E3-85B3-44D17581E6D3}"/>
              </a:ext>
            </a:extLst>
          </p:cNvPr>
          <p:cNvSpPr txBox="1"/>
          <p:nvPr/>
        </p:nvSpPr>
        <p:spPr>
          <a:xfrm>
            <a:off x="838190" y="4900190"/>
            <a:ext cx="4354595" cy="369332"/>
          </a:xfrm>
          <a:prstGeom prst="rect">
            <a:avLst/>
          </a:prstGeom>
          <a:noFill/>
        </p:spPr>
        <p:txBody>
          <a:bodyPr wrap="square">
            <a:spAutoFit/>
          </a:bodyPr>
          <a:lstStyle/>
          <a:p>
            <a:r>
              <a:rPr lang="en-US" altLang="zh-CN" dirty="0">
                <a:solidFill>
                  <a:srgbClr val="7030A0"/>
                </a:solidFill>
                <a:latin typeface="华文新魏" panose="02010800040101010101" pitchFamily="2" charset="-122"/>
                <a:ea typeface="华文新魏" panose="02010800040101010101" pitchFamily="2" charset="-122"/>
              </a:rPr>
              <a:t>char16_t  x = u'</a:t>
            </a:r>
            <a:r>
              <a:rPr lang="zh-CN" altLang="en-US" dirty="0">
                <a:solidFill>
                  <a:srgbClr val="7030A0"/>
                </a:solidFill>
                <a:latin typeface="华文新魏" panose="02010800040101010101" pitchFamily="2" charset="-122"/>
                <a:ea typeface="华文新魏" panose="02010800040101010101" pitchFamily="2" charset="-122"/>
              </a:rPr>
              <a:t>马</a:t>
            </a:r>
            <a:r>
              <a:rPr lang="en-US" altLang="zh-CN" dirty="0">
                <a:solidFill>
                  <a:srgbClr val="7030A0"/>
                </a:solidFill>
                <a:latin typeface="华文新魏" panose="02010800040101010101" pitchFamily="2" charset="-122"/>
                <a:ea typeface="华文新魏" panose="02010800040101010101" pitchFamily="2" charset="-122"/>
              </a:rPr>
              <a:t>'; </a:t>
            </a:r>
            <a:r>
              <a:rPr lang="en-US" altLang="zh-CN" sz="1800" kern="100" dirty="0">
                <a:solidFill>
                  <a:srgbClr val="7030A0"/>
                </a:solidFill>
                <a:effectLst/>
                <a:latin typeface="华文新魏" panose="02010800040101010101" pitchFamily="2" charset="-122"/>
                <a:ea typeface="华文新魏" panose="02010800040101010101" pitchFamily="2" charset="-122"/>
              </a:rPr>
              <a:t> char32_t  y = U'</a:t>
            </a:r>
            <a:r>
              <a:rPr lang="zh-CN" altLang="zh-CN" sz="1800" kern="100" dirty="0">
                <a:solidFill>
                  <a:srgbClr val="7030A0"/>
                </a:solidFill>
                <a:effectLst/>
                <a:latin typeface="华文新魏" panose="02010800040101010101" pitchFamily="2" charset="-122"/>
                <a:ea typeface="华文新魏" panose="02010800040101010101" pitchFamily="2" charset="-122"/>
                <a:cs typeface="Times New Roman" panose="02020603050405020304" pitchFamily="18" charset="0"/>
              </a:rPr>
              <a:t>马</a:t>
            </a:r>
            <a:r>
              <a:rPr lang="en-US" altLang="zh-CN" sz="1800" kern="100" dirty="0">
                <a:solidFill>
                  <a:srgbClr val="7030A0"/>
                </a:solidFill>
                <a:effectLst/>
                <a:latin typeface="华文新魏" panose="02010800040101010101" pitchFamily="2" charset="-122"/>
                <a:ea typeface="华文新魏" panose="02010800040101010101" pitchFamily="2" charset="-122"/>
              </a:rPr>
              <a:t>';</a:t>
            </a:r>
            <a:endParaRPr lang="zh-CN" altLang="en-US" dirty="0">
              <a:solidFill>
                <a:srgbClr val="7030A0"/>
              </a:solidFill>
              <a:latin typeface="华文新魏" panose="02010800040101010101" pitchFamily="2" charset="-122"/>
              <a:ea typeface="华文新魏" panose="02010800040101010101" pitchFamily="2" charset="-122"/>
            </a:endParaRPr>
          </a:p>
        </p:txBody>
      </p:sp>
      <p:sp>
        <p:nvSpPr>
          <p:cNvPr id="19" name="文本框 18">
            <a:extLst>
              <a:ext uri="{FF2B5EF4-FFF2-40B4-BE49-F238E27FC236}">
                <a16:creationId xmlns:a16="http://schemas.microsoft.com/office/drawing/2014/main" id="{602B7217-5CC6-4A5B-AF46-26537414C1D6}"/>
              </a:ext>
            </a:extLst>
          </p:cNvPr>
          <p:cNvSpPr txBox="1"/>
          <p:nvPr/>
        </p:nvSpPr>
        <p:spPr>
          <a:xfrm>
            <a:off x="832596" y="5284340"/>
            <a:ext cx="4504199" cy="369332"/>
          </a:xfrm>
          <a:prstGeom prst="rect">
            <a:avLst/>
          </a:prstGeom>
          <a:noFill/>
        </p:spPr>
        <p:txBody>
          <a:bodyPr wrap="square" rtlCol="0">
            <a:spAutoFit/>
          </a:bodyPr>
          <a:lstStyle/>
          <a:p>
            <a:r>
              <a:rPr lang="en-US" altLang="zh-CN" dirty="0" err="1">
                <a:solidFill>
                  <a:srgbClr val="FF0000"/>
                </a:solidFill>
                <a:latin typeface="华文新魏" panose="02010800040101010101" pitchFamily="2" charset="-122"/>
                <a:ea typeface="华文新魏" panose="02010800040101010101" pitchFamily="2" charset="-122"/>
              </a:rPr>
              <a:t>wchar_t</a:t>
            </a:r>
            <a:r>
              <a:rPr lang="zh-CN" altLang="en-US" dirty="0">
                <a:latin typeface="华文新魏" panose="02010800040101010101" pitchFamily="2" charset="-122"/>
                <a:ea typeface="华文新魏" panose="02010800040101010101" pitchFamily="2" charset="-122"/>
              </a:rPr>
              <a:t>表示</a:t>
            </a:r>
            <a:r>
              <a:rPr lang="en-US" altLang="zh-CN" dirty="0">
                <a:solidFill>
                  <a:srgbClr val="FF0000"/>
                </a:solidFill>
                <a:latin typeface="华文新魏" panose="02010800040101010101" pitchFamily="2" charset="-122"/>
                <a:ea typeface="华文新魏" panose="02010800040101010101" pitchFamily="2" charset="-122"/>
              </a:rPr>
              <a:t>char16_t </a:t>
            </a:r>
            <a:r>
              <a:rPr lang="zh-CN" altLang="en-US" dirty="0">
                <a:latin typeface="华文新魏" panose="02010800040101010101" pitchFamily="2" charset="-122"/>
                <a:ea typeface="华文新魏" panose="02010800040101010101" pitchFamily="2" charset="-122"/>
              </a:rPr>
              <a:t>，或</a:t>
            </a:r>
            <a:r>
              <a:rPr lang="en-US" altLang="zh-CN" dirty="0">
                <a:solidFill>
                  <a:srgbClr val="FF0000"/>
                </a:solidFill>
                <a:latin typeface="华文新魏" panose="02010800040101010101" pitchFamily="2" charset="-122"/>
                <a:ea typeface="华文新魏" panose="02010800040101010101" pitchFamily="2" charset="-122"/>
              </a:rPr>
              <a:t>char32_t</a:t>
            </a:r>
            <a:r>
              <a:rPr lang="zh-CN" altLang="en-US" dirty="0">
                <a:solidFill>
                  <a:srgbClr val="FF0000"/>
                </a:solidFill>
                <a:latin typeface="华文新魏" panose="02010800040101010101" pitchFamily="2" charset="-122"/>
                <a:ea typeface="华文新魏" panose="02010800040101010101" pitchFamily="2" charset="-122"/>
              </a:rPr>
              <a:t>。</a:t>
            </a:r>
            <a:endParaRPr lang="zh-CN" altLang="en-US" sz="2000" dirty="0">
              <a:latin typeface="华文新魏" panose="02010800040101010101" pitchFamily="2" charset="-122"/>
              <a:ea typeface="华文新魏" panose="02010800040101010101" pitchFamily="2" charset="-122"/>
            </a:endParaRPr>
          </a:p>
        </p:txBody>
      </p:sp>
      <p:sp>
        <p:nvSpPr>
          <p:cNvPr id="20" name="文本框 19">
            <a:extLst>
              <a:ext uri="{FF2B5EF4-FFF2-40B4-BE49-F238E27FC236}">
                <a16:creationId xmlns:a16="http://schemas.microsoft.com/office/drawing/2014/main" id="{1B776E8F-36CF-4993-A663-210F6B581B89}"/>
              </a:ext>
            </a:extLst>
          </p:cNvPr>
          <p:cNvSpPr txBox="1"/>
          <p:nvPr/>
        </p:nvSpPr>
        <p:spPr>
          <a:xfrm>
            <a:off x="859161" y="5680021"/>
            <a:ext cx="4504199" cy="369332"/>
          </a:xfrm>
          <a:prstGeom prst="rect">
            <a:avLst/>
          </a:prstGeom>
          <a:noFill/>
        </p:spPr>
        <p:txBody>
          <a:bodyPr wrap="square" rtlCol="0">
            <a:spAutoFit/>
          </a:bodyPr>
          <a:lstStyle/>
          <a:p>
            <a:r>
              <a:rPr lang="en-US" altLang="zh-CN" dirty="0" err="1">
                <a:solidFill>
                  <a:srgbClr val="FF0000"/>
                </a:solidFill>
                <a:latin typeface="华文新魏" panose="02010800040101010101" pitchFamily="2" charset="-122"/>
                <a:ea typeface="华文新魏" panose="02010800040101010101" pitchFamily="2" charset="-122"/>
              </a:rPr>
              <a:t>nullptr</a:t>
            </a:r>
            <a:r>
              <a:rPr lang="zh-CN" altLang="en-US" dirty="0">
                <a:latin typeface="华文新魏" panose="02010800040101010101" pitchFamily="2" charset="-122"/>
                <a:ea typeface="华文新魏" panose="02010800040101010101" pitchFamily="2" charset="-122"/>
              </a:rPr>
              <a:t>表示</a:t>
            </a:r>
            <a:r>
              <a:rPr lang="zh-CN" altLang="en-US" dirty="0">
                <a:solidFill>
                  <a:srgbClr val="FF0000"/>
                </a:solidFill>
                <a:latin typeface="华文新魏" panose="02010800040101010101" pitchFamily="2" charset="-122"/>
                <a:ea typeface="华文新魏" panose="02010800040101010101" pitchFamily="2" charset="-122"/>
              </a:rPr>
              <a:t>空指针。</a:t>
            </a:r>
            <a:endParaRPr lang="zh-CN" altLang="en-US" sz="2000" dirty="0">
              <a:latin typeface="华文新魏" panose="02010800040101010101" pitchFamily="2" charset="-122"/>
              <a:ea typeface="华文新魏" panose="02010800040101010101" pitchFamily="2" charset="-122"/>
            </a:endParaRPr>
          </a:p>
        </p:txBody>
      </p:sp>
      <p:sp>
        <p:nvSpPr>
          <p:cNvPr id="5" name="箭头: 右 4">
            <a:extLst>
              <a:ext uri="{FF2B5EF4-FFF2-40B4-BE49-F238E27FC236}">
                <a16:creationId xmlns:a16="http://schemas.microsoft.com/office/drawing/2014/main" id="{FDB72DD1-1381-42F5-AFF8-87FD50E9A50C}"/>
              </a:ext>
            </a:extLst>
          </p:cNvPr>
          <p:cNvSpPr/>
          <p:nvPr/>
        </p:nvSpPr>
        <p:spPr>
          <a:xfrm>
            <a:off x="4512498" y="3549521"/>
            <a:ext cx="1376039" cy="254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9D87B202-8959-40A2-9641-12547230EE37}"/>
              </a:ext>
            </a:extLst>
          </p:cNvPr>
          <p:cNvSpPr/>
          <p:nvPr/>
        </p:nvSpPr>
        <p:spPr>
          <a:xfrm>
            <a:off x="7912346" y="2075288"/>
            <a:ext cx="1107996" cy="369332"/>
          </a:xfrm>
          <a:prstGeom prst="rect">
            <a:avLst/>
          </a:prstGeom>
        </p:spPr>
        <p:txBody>
          <a:bodyPr wrap="none">
            <a:spAutoFit/>
          </a:bodyPr>
          <a:lstStyle/>
          <a:p>
            <a:r>
              <a:rPr lang="zh-CN" altLang="en-US" b="1" dirty="0">
                <a:solidFill>
                  <a:srgbClr val="FF0000"/>
                </a:solidFill>
                <a:latin typeface="华文新魏" panose="02010800040101010101" pitchFamily="2" charset="-122"/>
                <a:ea typeface="华文新魏" panose="02010800040101010101" pitchFamily="2" charset="-122"/>
              </a:rPr>
              <a:t>保留字表</a:t>
            </a:r>
          </a:p>
        </p:txBody>
      </p:sp>
    </p:spTree>
    <p:extLst>
      <p:ext uri="{BB962C8B-B14F-4D97-AF65-F5344CB8AC3E}">
        <p14:creationId xmlns:p14="http://schemas.microsoft.com/office/powerpoint/2010/main" val="2309581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复合类型</a:t>
            </a:r>
            <a:r>
              <a:rPr lang="en-US" altLang="zh-CN" sz="3600" b="1" dirty="0">
                <a:solidFill>
                  <a:srgbClr val="FF0000"/>
                </a:solidFill>
                <a:latin typeface="微软雅黑" pitchFamily="34" charset="-122"/>
                <a:ea typeface="微软雅黑" pitchFamily="34" charset="-122"/>
              </a:rPr>
              <a:t>(C++11</a:t>
            </a:r>
            <a:r>
              <a:rPr lang="zh-CN" altLang="en-US" sz="3600" b="1" dirty="0">
                <a:solidFill>
                  <a:srgbClr val="FF0000"/>
                </a:solidFill>
                <a:latin typeface="微软雅黑" pitchFamily="34" charset="-122"/>
                <a:ea typeface="微软雅黑" pitchFamily="34" charset="-122"/>
              </a:rPr>
              <a:t>标准</a:t>
            </a:r>
            <a:r>
              <a:rPr lang="en-US" altLang="zh-CN" sz="3600" b="1" dirty="0">
                <a:solidFill>
                  <a:srgbClr val="FF0000"/>
                </a:solidFill>
                <a:latin typeface="微软雅黑" pitchFamily="34" charset="-122"/>
                <a:ea typeface="微软雅黑" pitchFamily="34" charset="-122"/>
              </a:rPr>
              <a:t>3.9.2)</a:t>
            </a:r>
            <a:endParaRPr lang="zh-CN" altLang="en-US" sz="3600" b="1" dirty="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542604" y="1088741"/>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复合类型</a:t>
            </a:r>
            <a:r>
              <a:rPr lang="en-US" altLang="zh-CN" sz="2000" b="1" dirty="0">
                <a:latin typeface="华文新魏" pitchFamily="2" charset="-122"/>
                <a:ea typeface="华文新魏" pitchFamily="2" charset="-122"/>
              </a:rPr>
              <a:t>(Compound Type)</a:t>
            </a:r>
            <a:r>
              <a:rPr lang="zh-CN" altLang="en-US" sz="2000" b="1" dirty="0">
                <a:latin typeface="华文新魏" pitchFamily="2" charset="-122"/>
                <a:ea typeface="华文新魏" pitchFamily="2" charset="-122"/>
              </a:rPr>
              <a:t>是指</a:t>
            </a:r>
            <a:r>
              <a:rPr lang="zh-CN" altLang="en-US" sz="2000" b="1" dirty="0">
                <a:solidFill>
                  <a:srgbClr val="7030A0"/>
                </a:solidFill>
                <a:latin typeface="华文新魏" pitchFamily="2" charset="-122"/>
                <a:ea typeface="华文新魏" pitchFamily="2" charset="-122"/>
              </a:rPr>
              <a:t>基于其他类型定义的类型</a:t>
            </a:r>
            <a:r>
              <a:rPr lang="zh-CN" altLang="en-US" sz="2000" b="1" dirty="0">
                <a:latin typeface="华文新魏" pitchFamily="2" charset="-122"/>
                <a:ea typeface="华文新魏" pitchFamily="2" charset="-122"/>
              </a:rPr>
              <a:t>，例如</a:t>
            </a:r>
            <a:r>
              <a:rPr lang="zh-CN" altLang="en-US" sz="2000" b="1" dirty="0">
                <a:solidFill>
                  <a:srgbClr val="FF0000"/>
                </a:solidFill>
                <a:latin typeface="华文新魏" pitchFamily="2" charset="-122"/>
                <a:ea typeface="华文新魏" pitchFamily="2" charset="-122"/>
              </a:rPr>
              <a:t>指针、引用</a:t>
            </a:r>
            <a:r>
              <a:rPr lang="zh-CN" altLang="en-US" sz="2000" b="1" dirty="0">
                <a:latin typeface="华文新魏" pitchFamily="2" charset="-122"/>
                <a:ea typeface="华文新魏" pitchFamily="2" charset="-122"/>
              </a:rPr>
              <a:t>。和内置数据类型变量一样，复合类型也是通过</a:t>
            </a:r>
            <a:r>
              <a:rPr lang="zh-CN" altLang="en-US" sz="2000" b="1" dirty="0">
                <a:solidFill>
                  <a:srgbClr val="FF0000"/>
                </a:solidFill>
                <a:latin typeface="华文新魏" pitchFamily="2" charset="-122"/>
                <a:ea typeface="华文新魏" pitchFamily="2" charset="-122"/>
              </a:rPr>
              <a:t>声明语句</a:t>
            </a:r>
            <a:r>
              <a:rPr lang="en-US" altLang="zh-CN" sz="2000" b="1" dirty="0">
                <a:solidFill>
                  <a:srgbClr val="FF0000"/>
                </a:solidFill>
                <a:latin typeface="华文新魏" pitchFamily="2" charset="-122"/>
                <a:ea typeface="华文新魏" pitchFamily="2" charset="-122"/>
              </a:rPr>
              <a:t>(declaration)</a:t>
            </a:r>
            <a:r>
              <a:rPr lang="zh-CN" altLang="en-US" sz="2000" b="1" dirty="0">
                <a:latin typeface="华文新魏" pitchFamily="2" charset="-122"/>
                <a:ea typeface="华文新魏" pitchFamily="2" charset="-122"/>
              </a:rPr>
              <a:t>来声明。</a:t>
            </a:r>
            <a:r>
              <a:rPr lang="zh-CN" altLang="en-US" sz="2000" b="1" dirty="0">
                <a:solidFill>
                  <a:srgbClr val="FF0000"/>
                </a:solidFill>
                <a:latin typeface="华文新魏" pitchFamily="2" charset="-122"/>
                <a:ea typeface="华文新魏" pitchFamily="2" charset="-122"/>
              </a:rPr>
              <a:t>一条声明语句由基本数据类型和跟在后面的声明符列表</a:t>
            </a:r>
            <a:r>
              <a:rPr lang="en-US" altLang="zh-CN" sz="2000" b="1" dirty="0">
                <a:solidFill>
                  <a:srgbClr val="FF0000"/>
                </a:solidFill>
                <a:latin typeface="华文新魏" pitchFamily="2" charset="-122"/>
                <a:ea typeface="华文新魏" pitchFamily="2" charset="-122"/>
              </a:rPr>
              <a:t>(declarator list)</a:t>
            </a:r>
            <a:r>
              <a:rPr lang="zh-CN" altLang="en-US" sz="2000" b="1" dirty="0">
                <a:solidFill>
                  <a:srgbClr val="FF0000"/>
                </a:solidFill>
                <a:latin typeface="华文新魏" pitchFamily="2" charset="-122"/>
                <a:ea typeface="华文新魏" pitchFamily="2" charset="-122"/>
              </a:rPr>
              <a:t>组成</a:t>
            </a:r>
            <a:r>
              <a:rPr lang="zh-CN" altLang="en-US" sz="2000" b="1" dirty="0">
                <a:latin typeface="华文新魏" pitchFamily="2" charset="-122"/>
                <a:ea typeface="华文新魏" pitchFamily="2" charset="-122"/>
              </a:rPr>
              <a:t>。每个声明符命名一个变量并指定该变量为与基本数据类型有关的某种类型。</a:t>
            </a: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int 	    i </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int </a:t>
            </a: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p; </a:t>
            </a:r>
          </a:p>
          <a:p>
            <a:pPr marL="0" lvl="1">
              <a:lnSpc>
                <a:spcPct val="140000"/>
              </a:lnSpc>
              <a:spcBef>
                <a:spcPts val="600"/>
              </a:spcBef>
            </a:pPr>
            <a:r>
              <a:rPr lang="en-US" altLang="zh-CN" sz="2000" b="1" dirty="0">
                <a:latin typeface="华文新魏" pitchFamily="2" charset="-122"/>
                <a:ea typeface="华文新魏" pitchFamily="2" charset="-122"/>
              </a:rPr>
              <a:t>                                                int </a:t>
            </a: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&amp;p; </a:t>
            </a:r>
          </a:p>
          <a:p>
            <a:pPr marL="0" lvl="1">
              <a:lnSpc>
                <a:spcPct val="140000"/>
              </a:lnSpc>
              <a:spcBef>
                <a:spcPts val="600"/>
              </a:spcBef>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复合类型的声明符基于基本数据类型得到更复杂的类型，如</a:t>
            </a:r>
            <a:r>
              <a:rPr lang="en-US" altLang="zh-CN" sz="2000" b="1" dirty="0">
                <a:latin typeface="华文新魏" pitchFamily="2" charset="-122"/>
                <a:ea typeface="华文新魏" pitchFamily="2" charset="-122"/>
              </a:rPr>
              <a:t>*p</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&amp;p</a:t>
            </a:r>
            <a:r>
              <a:rPr lang="zh-CN" altLang="en-US" sz="2000" b="1" dirty="0">
                <a:latin typeface="华文新魏" pitchFamily="2" charset="-122"/>
                <a:ea typeface="华文新魏" pitchFamily="2" charset="-122"/>
              </a:rPr>
              <a:t>，分别代表指向基本数据类型变量的</a:t>
            </a:r>
            <a:r>
              <a:rPr lang="zh-CN" altLang="en-US" sz="2000" b="1" dirty="0">
                <a:solidFill>
                  <a:srgbClr val="FF0000"/>
                </a:solidFill>
                <a:latin typeface="华文新魏" pitchFamily="2" charset="-122"/>
                <a:ea typeface="华文新魏" pitchFamily="2" charset="-122"/>
              </a:rPr>
              <a:t>指针</a:t>
            </a:r>
            <a:r>
              <a:rPr lang="zh-CN" altLang="en-US" sz="2000" b="1" dirty="0">
                <a:latin typeface="华文新魏" pitchFamily="2" charset="-122"/>
                <a:ea typeface="华文新魏" pitchFamily="2" charset="-122"/>
              </a:rPr>
              <a:t>和指向基本数据类型变量的</a:t>
            </a:r>
            <a:r>
              <a:rPr lang="zh-CN" altLang="en-US" sz="2000" b="1" dirty="0">
                <a:solidFill>
                  <a:srgbClr val="FF0000"/>
                </a:solidFill>
                <a:latin typeface="华文新魏" pitchFamily="2" charset="-122"/>
                <a:ea typeface="华文新魏" pitchFamily="2" charset="-122"/>
              </a:rPr>
              <a:t>引用。*，</a:t>
            </a:r>
            <a:r>
              <a:rPr lang="en-US" altLang="zh-CN" sz="2000" b="1" dirty="0">
                <a:solidFill>
                  <a:srgbClr val="FF0000"/>
                </a:solidFill>
                <a:latin typeface="华文新魏" pitchFamily="2" charset="-122"/>
                <a:ea typeface="华文新魏" pitchFamily="2" charset="-122"/>
              </a:rPr>
              <a:t>&amp;</a:t>
            </a:r>
            <a:r>
              <a:rPr lang="zh-CN" altLang="en-US" sz="2000" b="1" dirty="0">
                <a:solidFill>
                  <a:srgbClr val="FF0000"/>
                </a:solidFill>
                <a:latin typeface="华文新魏" pitchFamily="2" charset="-122"/>
                <a:ea typeface="华文新魏" pitchFamily="2" charset="-122"/>
              </a:rPr>
              <a:t>是类型修饰符。</a:t>
            </a:r>
            <a:r>
              <a:rPr lang="en-US" altLang="zh-CN" sz="2000" b="1" dirty="0">
                <a:latin typeface="华文新魏" pitchFamily="2" charset="-122"/>
                <a:ea typeface="华文新魏" pitchFamily="2" charset="-122"/>
              </a:rPr>
              <a:t>	</a:t>
            </a:r>
          </a:p>
        </p:txBody>
      </p:sp>
      <p:sp>
        <p:nvSpPr>
          <p:cNvPr id="5" name="圆角矩形标注 4"/>
          <p:cNvSpPr/>
          <p:nvPr/>
        </p:nvSpPr>
        <p:spPr>
          <a:xfrm>
            <a:off x="2639616" y="3140969"/>
            <a:ext cx="1728192" cy="504055"/>
          </a:xfrm>
          <a:prstGeom prst="wedgeRoundRectCallout">
            <a:avLst>
              <a:gd name="adj1" fmla="val 69041"/>
              <a:gd name="adj2" fmla="val 56610"/>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a:solidFill>
                  <a:schemeClr val="tx1"/>
                </a:solidFill>
                <a:latin typeface="华文新魏" pitchFamily="2" charset="-122"/>
                <a:ea typeface="华文新魏" pitchFamily="2" charset="-122"/>
                <a:sym typeface="Arial" pitchFamily="34" charset="0"/>
              </a:rPr>
              <a:t>基本数据类型</a:t>
            </a:r>
            <a:endParaRPr lang="en-US" altLang="zh-CN" b="1" dirty="0">
              <a:solidFill>
                <a:schemeClr val="tx1"/>
              </a:solidFill>
              <a:latin typeface="华文新魏" pitchFamily="2" charset="-122"/>
              <a:ea typeface="华文新魏" pitchFamily="2" charset="-122"/>
              <a:sym typeface="Arial" pitchFamily="34" charset="0"/>
            </a:endParaRPr>
          </a:p>
        </p:txBody>
      </p:sp>
      <p:sp>
        <p:nvSpPr>
          <p:cNvPr id="6" name="圆角矩形标注 5"/>
          <p:cNvSpPr/>
          <p:nvPr/>
        </p:nvSpPr>
        <p:spPr>
          <a:xfrm>
            <a:off x="6312024" y="3140969"/>
            <a:ext cx="3816424" cy="504055"/>
          </a:xfrm>
          <a:prstGeom prst="wedgeRoundRectCallout">
            <a:avLst>
              <a:gd name="adj1" fmla="val -59686"/>
              <a:gd name="adj2" fmla="val 50563"/>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a:solidFill>
                  <a:schemeClr val="tx1"/>
                </a:solidFill>
                <a:latin typeface="华文新魏" pitchFamily="2" charset="-122"/>
                <a:ea typeface="华文新魏" pitchFamily="2" charset="-122"/>
                <a:sym typeface="Arial" pitchFamily="34" charset="0"/>
              </a:rPr>
              <a:t>对于变量，声明符就是变量名</a:t>
            </a:r>
            <a:endParaRPr lang="en-US" altLang="zh-CN" b="1" dirty="0">
              <a:solidFill>
                <a:schemeClr val="tx1"/>
              </a:solidFill>
              <a:latin typeface="华文新魏" pitchFamily="2" charset="-122"/>
              <a:ea typeface="华文新魏" pitchFamily="2" charset="-122"/>
              <a:sym typeface="Arial" pitchFamily="34" charset="0"/>
            </a:endParaRPr>
          </a:p>
        </p:txBody>
      </p:sp>
      <p:sp>
        <p:nvSpPr>
          <p:cNvPr id="7" name="圆角矩形标注 6"/>
          <p:cNvSpPr/>
          <p:nvPr/>
        </p:nvSpPr>
        <p:spPr>
          <a:xfrm>
            <a:off x="2639616" y="3789041"/>
            <a:ext cx="1728192" cy="504055"/>
          </a:xfrm>
          <a:prstGeom prst="wedgeRoundRectCallout">
            <a:avLst>
              <a:gd name="adj1" fmla="val 70805"/>
              <a:gd name="adj2" fmla="val 36453"/>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a:solidFill>
                  <a:schemeClr val="tx1"/>
                </a:solidFill>
                <a:latin typeface="华文新魏" pitchFamily="2" charset="-122"/>
                <a:ea typeface="华文新魏" pitchFamily="2" charset="-122"/>
                <a:sym typeface="Arial" pitchFamily="34" charset="0"/>
              </a:rPr>
              <a:t>基本数据类型</a:t>
            </a:r>
            <a:endParaRPr lang="en-US" altLang="zh-CN" b="1" dirty="0">
              <a:solidFill>
                <a:schemeClr val="tx1"/>
              </a:solidFill>
              <a:latin typeface="华文新魏" pitchFamily="2" charset="-122"/>
              <a:ea typeface="华文新魏" pitchFamily="2" charset="-122"/>
              <a:sym typeface="Arial" pitchFamily="34" charset="0"/>
            </a:endParaRPr>
          </a:p>
        </p:txBody>
      </p:sp>
      <p:sp>
        <p:nvSpPr>
          <p:cNvPr id="8" name="圆角矩形标注 7"/>
          <p:cNvSpPr/>
          <p:nvPr/>
        </p:nvSpPr>
        <p:spPr>
          <a:xfrm>
            <a:off x="6312024" y="3789041"/>
            <a:ext cx="3816424" cy="504055"/>
          </a:xfrm>
          <a:prstGeom prst="wedgeRoundRectCallout">
            <a:avLst>
              <a:gd name="adj1" fmla="val -56758"/>
              <a:gd name="adj2" fmla="val 34438"/>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a:solidFill>
                  <a:schemeClr val="tx1"/>
                </a:solidFill>
                <a:latin typeface="华文新魏" pitchFamily="2" charset="-122"/>
                <a:ea typeface="华文新魏" pitchFamily="2" charset="-122"/>
                <a:sym typeface="Arial" pitchFamily="34" charset="0"/>
              </a:rPr>
              <a:t>对于指针复合类型，声明符是</a:t>
            </a:r>
            <a:r>
              <a:rPr lang="en-US" altLang="zh-CN" b="1" dirty="0">
                <a:solidFill>
                  <a:schemeClr val="tx1"/>
                </a:solidFill>
                <a:latin typeface="华文新魏" pitchFamily="2" charset="-122"/>
                <a:ea typeface="华文新魏" pitchFamily="2" charset="-122"/>
                <a:sym typeface="Arial" pitchFamily="34" charset="0"/>
              </a:rPr>
              <a:t>*p</a:t>
            </a:r>
          </a:p>
        </p:txBody>
      </p:sp>
      <p:sp>
        <p:nvSpPr>
          <p:cNvPr id="9" name="圆角矩形标注 8"/>
          <p:cNvSpPr/>
          <p:nvPr/>
        </p:nvSpPr>
        <p:spPr>
          <a:xfrm>
            <a:off x="2639616" y="4365106"/>
            <a:ext cx="1728192" cy="504055"/>
          </a:xfrm>
          <a:prstGeom prst="wedgeRoundRectCallout">
            <a:avLst>
              <a:gd name="adj1" fmla="val 69041"/>
              <a:gd name="adj2" fmla="val 24360"/>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a:solidFill>
                  <a:schemeClr val="tx1"/>
                </a:solidFill>
                <a:latin typeface="华文新魏" pitchFamily="2" charset="-122"/>
                <a:ea typeface="华文新魏" pitchFamily="2" charset="-122"/>
                <a:sym typeface="Arial" pitchFamily="34" charset="0"/>
              </a:rPr>
              <a:t>基本数据类型</a:t>
            </a:r>
            <a:endParaRPr lang="en-US" altLang="zh-CN" b="1" dirty="0">
              <a:solidFill>
                <a:schemeClr val="tx1"/>
              </a:solidFill>
              <a:latin typeface="华文新魏" pitchFamily="2" charset="-122"/>
              <a:ea typeface="华文新魏" pitchFamily="2" charset="-122"/>
              <a:sym typeface="Arial" pitchFamily="34" charset="0"/>
            </a:endParaRPr>
          </a:p>
        </p:txBody>
      </p:sp>
      <p:sp>
        <p:nvSpPr>
          <p:cNvPr id="10" name="圆角矩形标注 9"/>
          <p:cNvSpPr/>
          <p:nvPr/>
        </p:nvSpPr>
        <p:spPr>
          <a:xfrm>
            <a:off x="6312024" y="4437114"/>
            <a:ext cx="3816424" cy="504055"/>
          </a:xfrm>
          <a:prstGeom prst="wedgeRoundRectCallout">
            <a:avLst>
              <a:gd name="adj1" fmla="val -55959"/>
              <a:gd name="adj2" fmla="val 6219"/>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a:solidFill>
                  <a:schemeClr val="tx1"/>
                </a:solidFill>
                <a:latin typeface="华文新魏" pitchFamily="2" charset="-122"/>
                <a:ea typeface="华文新魏" pitchFamily="2" charset="-122"/>
                <a:sym typeface="Arial" pitchFamily="34" charset="0"/>
              </a:rPr>
              <a:t>对于引用复合类型，声明符是</a:t>
            </a:r>
            <a:r>
              <a:rPr lang="en-US" altLang="zh-CN" b="1" dirty="0">
                <a:solidFill>
                  <a:schemeClr val="tx1"/>
                </a:solidFill>
                <a:latin typeface="华文新魏" pitchFamily="2" charset="-122"/>
                <a:ea typeface="华文新魏" pitchFamily="2" charset="-122"/>
                <a:sym typeface="Arial" pitchFamily="34" charset="0"/>
              </a:rPr>
              <a:t>&amp;p</a:t>
            </a:r>
          </a:p>
        </p:txBody>
      </p:sp>
    </p:spTree>
    <p:extLst>
      <p:ext uri="{BB962C8B-B14F-4D97-AF65-F5344CB8AC3E}">
        <p14:creationId xmlns:p14="http://schemas.microsoft.com/office/powerpoint/2010/main" val="364108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复合类型</a:t>
            </a:r>
            <a:r>
              <a:rPr lang="en-US" altLang="zh-CN" sz="3600" b="1" dirty="0">
                <a:solidFill>
                  <a:srgbClr val="FF0000"/>
                </a:solidFill>
                <a:latin typeface="微软雅黑" pitchFamily="34" charset="-122"/>
                <a:ea typeface="微软雅黑" pitchFamily="34" charset="-122"/>
              </a:rPr>
              <a:t>(C++11</a:t>
            </a:r>
            <a:r>
              <a:rPr lang="zh-CN" altLang="en-US" sz="3600" b="1" dirty="0">
                <a:solidFill>
                  <a:srgbClr val="FF0000"/>
                </a:solidFill>
                <a:latin typeface="微软雅黑" pitchFamily="34" charset="-122"/>
                <a:ea typeface="微软雅黑" pitchFamily="34" charset="-122"/>
              </a:rPr>
              <a:t>标准</a:t>
            </a:r>
            <a:r>
              <a:rPr lang="en-US" altLang="zh-CN" sz="3600" b="1" dirty="0">
                <a:solidFill>
                  <a:srgbClr val="FF0000"/>
                </a:solidFill>
                <a:latin typeface="微软雅黑" pitchFamily="34" charset="-122"/>
                <a:ea typeface="微软雅黑" pitchFamily="34" charset="-122"/>
              </a:rPr>
              <a:t>3.9.2)</a:t>
            </a:r>
            <a:endParaRPr lang="zh-CN" altLang="en-US" sz="3600" b="1" dirty="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415312" y="1027113"/>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在同一条声明语句中，</a:t>
            </a:r>
            <a:r>
              <a:rPr lang="zh-CN" altLang="en-US" sz="2000" b="1" dirty="0">
                <a:solidFill>
                  <a:srgbClr val="FF0000"/>
                </a:solidFill>
                <a:latin typeface="华文新魏" pitchFamily="2" charset="-122"/>
                <a:ea typeface="华文新魏" pitchFamily="2" charset="-122"/>
              </a:rPr>
              <a:t>基本数据类型只有一个</a:t>
            </a:r>
            <a:r>
              <a:rPr lang="zh-CN" altLang="en-US" sz="2000" b="1" dirty="0">
                <a:latin typeface="华文新魏" pitchFamily="2" charset="-122"/>
                <a:ea typeface="华文新魏" pitchFamily="2" charset="-122"/>
              </a:rPr>
              <a:t>，但</a:t>
            </a:r>
            <a:r>
              <a:rPr lang="zh-CN" altLang="en-US" sz="2000" b="1" dirty="0">
                <a:solidFill>
                  <a:srgbClr val="FF0000"/>
                </a:solidFill>
                <a:latin typeface="华文新魏" pitchFamily="2" charset="-122"/>
                <a:ea typeface="华文新魏" pitchFamily="2" charset="-122"/>
              </a:rPr>
              <a:t>声明符可以有多个且形式可以不同</a:t>
            </a:r>
            <a:r>
              <a:rPr lang="zh-CN" altLang="en-US" sz="2000" b="1" dirty="0">
                <a:latin typeface="华文新魏" pitchFamily="2" charset="-122"/>
                <a:ea typeface="华文新魏" pitchFamily="2" charset="-122"/>
              </a:rPr>
              <a:t>，即一条声明语句中可以声明不同类型的变量：</a:t>
            </a: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int     i,  *p,  &amp;r;  //i</a:t>
            </a:r>
            <a:r>
              <a:rPr lang="zh-CN" altLang="en-US" sz="2000" b="1" dirty="0">
                <a:latin typeface="华文新魏" pitchFamily="2" charset="-122"/>
                <a:ea typeface="华文新魏" pitchFamily="2" charset="-122"/>
              </a:rPr>
              <a:t>是</a:t>
            </a:r>
            <a:r>
              <a:rPr lang="en-US" altLang="zh-CN" sz="2000" b="1" dirty="0">
                <a:latin typeface="华文新魏" pitchFamily="2" charset="-122"/>
                <a:ea typeface="华文新魏" pitchFamily="2" charset="-122"/>
              </a:rPr>
              <a:t>int</a:t>
            </a:r>
            <a:r>
              <a:rPr lang="zh-CN" altLang="en-US" sz="2000" b="1" dirty="0">
                <a:latin typeface="华文新魏" pitchFamily="2" charset="-122"/>
                <a:ea typeface="华文新魏" pitchFamily="2" charset="-122"/>
              </a:rPr>
              <a:t>变量，</a:t>
            </a:r>
            <a:r>
              <a:rPr lang="en-US" altLang="zh-CN" sz="2000" b="1" dirty="0">
                <a:latin typeface="华文新魏" pitchFamily="2" charset="-122"/>
                <a:ea typeface="华文新魏" pitchFamily="2" charset="-122"/>
              </a:rPr>
              <a:t>p</a:t>
            </a:r>
            <a:r>
              <a:rPr lang="zh-CN" altLang="en-US" sz="2000" b="1" dirty="0">
                <a:latin typeface="华文新魏" pitchFamily="2" charset="-122"/>
                <a:ea typeface="华文新魏" pitchFamily="2" charset="-122"/>
              </a:rPr>
              <a:t>是</a:t>
            </a:r>
            <a:r>
              <a:rPr lang="en-US" altLang="zh-CN" sz="2000" b="1" dirty="0">
                <a:latin typeface="华文新魏" pitchFamily="2" charset="-122"/>
                <a:ea typeface="华文新魏" pitchFamily="2" charset="-122"/>
              </a:rPr>
              <a:t>int</a:t>
            </a:r>
            <a:r>
              <a:rPr lang="zh-CN" altLang="en-US" sz="2000" b="1" dirty="0">
                <a:latin typeface="华文新魏" pitchFamily="2" charset="-122"/>
                <a:ea typeface="华文新魏" pitchFamily="2" charset="-122"/>
              </a:rPr>
              <a:t>指针，</a:t>
            </a:r>
            <a:r>
              <a:rPr lang="en-US" altLang="zh-CN" sz="2000" b="1" dirty="0">
                <a:latin typeface="华文新魏" pitchFamily="2" charset="-122"/>
                <a:ea typeface="华文新魏" pitchFamily="2" charset="-122"/>
              </a:rPr>
              <a:t>r</a:t>
            </a:r>
            <a:r>
              <a:rPr lang="zh-CN" altLang="en-US" sz="2000" b="1" dirty="0">
                <a:latin typeface="华文新魏" pitchFamily="2" charset="-122"/>
                <a:ea typeface="华文新魏" pitchFamily="2" charset="-122"/>
              </a:rPr>
              <a:t>是</a:t>
            </a:r>
            <a:r>
              <a:rPr lang="en-US" altLang="zh-CN" sz="2000" b="1" dirty="0">
                <a:latin typeface="华文新魏" pitchFamily="2" charset="-122"/>
                <a:ea typeface="华文新魏" pitchFamily="2" charset="-122"/>
              </a:rPr>
              <a:t>int</a:t>
            </a:r>
            <a:r>
              <a:rPr lang="zh-CN" altLang="en-US" sz="2000" b="1" dirty="0">
                <a:latin typeface="华文新魏" pitchFamily="2" charset="-122"/>
                <a:ea typeface="华文新魏" pitchFamily="2" charset="-122"/>
              </a:rPr>
              <a:t>引用</a:t>
            </a: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正确理解了上面的定义，就不会对下面的声明语句造成误解：</a:t>
            </a: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int  </a:t>
            </a: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p1</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p2;  //p1</a:t>
            </a:r>
            <a:r>
              <a:rPr lang="zh-CN" altLang="en-US" sz="2000" b="1" dirty="0">
                <a:latin typeface="华文新魏" pitchFamily="2" charset="-122"/>
                <a:ea typeface="华文新魏" pitchFamily="2" charset="-122"/>
              </a:rPr>
              <a:t>是</a:t>
            </a:r>
            <a:r>
              <a:rPr lang="en-US" altLang="zh-CN" sz="2000" b="1" dirty="0">
                <a:latin typeface="华文新魏" pitchFamily="2" charset="-122"/>
                <a:ea typeface="华文新魏" pitchFamily="2" charset="-122"/>
              </a:rPr>
              <a:t>int</a:t>
            </a:r>
            <a:r>
              <a:rPr lang="zh-CN" altLang="en-US" sz="2000" b="1" dirty="0">
                <a:latin typeface="华文新魏" pitchFamily="2" charset="-122"/>
                <a:ea typeface="华文新魏" pitchFamily="2" charset="-122"/>
              </a:rPr>
              <a:t>指针，</a:t>
            </a:r>
            <a:r>
              <a:rPr lang="en-US" altLang="zh-CN" sz="2000" b="1" dirty="0">
                <a:solidFill>
                  <a:srgbClr val="FF0000"/>
                </a:solidFill>
                <a:latin typeface="华文新魏" pitchFamily="2" charset="-122"/>
                <a:ea typeface="华文新魏" pitchFamily="2" charset="-122"/>
              </a:rPr>
              <a:t>p2</a:t>
            </a:r>
            <a:r>
              <a:rPr lang="zh-CN" altLang="en-US" sz="2000" b="1" dirty="0">
                <a:solidFill>
                  <a:srgbClr val="FF0000"/>
                </a:solidFill>
                <a:latin typeface="华文新魏" pitchFamily="2" charset="-122"/>
                <a:ea typeface="华文新魏" pitchFamily="2" charset="-122"/>
              </a:rPr>
              <a:t>不是</a:t>
            </a:r>
            <a:r>
              <a:rPr lang="en-US" altLang="zh-CN" sz="2000" b="1" dirty="0">
                <a:solidFill>
                  <a:srgbClr val="FF0000"/>
                </a:solidFill>
                <a:latin typeface="华文新魏" pitchFamily="2" charset="-122"/>
                <a:ea typeface="华文新魏" pitchFamily="2" charset="-122"/>
              </a:rPr>
              <a:t>int</a:t>
            </a:r>
            <a:r>
              <a:rPr lang="zh-CN" altLang="en-US" sz="2000" b="1" dirty="0">
                <a:solidFill>
                  <a:srgbClr val="FF0000"/>
                </a:solidFill>
                <a:latin typeface="华文新魏" pitchFamily="2" charset="-122"/>
                <a:ea typeface="华文新魏" pitchFamily="2" charset="-122"/>
              </a:rPr>
              <a:t>指针，而是</a:t>
            </a:r>
            <a:r>
              <a:rPr lang="en-US" altLang="zh-CN" sz="2000" b="1" dirty="0">
                <a:solidFill>
                  <a:srgbClr val="FF0000"/>
                </a:solidFill>
                <a:latin typeface="华文新魏" pitchFamily="2" charset="-122"/>
                <a:ea typeface="华文新魏" pitchFamily="2" charset="-122"/>
              </a:rPr>
              <a:t>int</a:t>
            </a:r>
            <a:r>
              <a:rPr lang="zh-CN" altLang="en-US" sz="2000" b="1" dirty="0">
                <a:solidFill>
                  <a:srgbClr val="FF0000"/>
                </a:solidFill>
                <a:latin typeface="华文新魏" pitchFamily="2" charset="-122"/>
                <a:ea typeface="华文新魏" pitchFamily="2" charset="-122"/>
              </a:rPr>
              <a:t>变量</a:t>
            </a:r>
            <a:endParaRPr lang="en-US" altLang="zh-CN" sz="2000" b="1" dirty="0">
              <a:solidFill>
                <a:srgbClr val="FF0000"/>
              </a:solidFill>
              <a:latin typeface="华文新魏" pitchFamily="2" charset="-122"/>
              <a:ea typeface="华文新魏" pitchFamily="2" charset="-122"/>
            </a:endParaRPr>
          </a:p>
          <a:p>
            <a:pPr marL="0" lvl="1">
              <a:lnSpc>
                <a:spcPct val="140000"/>
              </a:lnSpc>
              <a:spcBef>
                <a:spcPts val="600"/>
              </a:spcBef>
            </a:pPr>
            <a:r>
              <a:rPr lang="en-US" altLang="zh-CN" sz="2000" b="1" dirty="0">
                <a:solidFill>
                  <a:srgbClr val="FF0000"/>
                </a:solidFill>
                <a:latin typeface="华文新魏" pitchFamily="2" charset="-122"/>
                <a:ea typeface="华文新魏" pitchFamily="2" charset="-122"/>
              </a:rPr>
              <a:t>	</a:t>
            </a:r>
            <a:r>
              <a:rPr lang="zh-CN" altLang="en-US" sz="2000" b="1" dirty="0">
                <a:latin typeface="华文新魏" pitchFamily="2" charset="-122"/>
                <a:ea typeface="华文新魏" pitchFamily="2" charset="-122"/>
              </a:rPr>
              <a:t>为了避免类似的误解，一个好的书写习惯是把类型修饰符和变量名放连一起：</a:t>
            </a: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int   </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p1</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p2,  &amp;r1;  </a:t>
            </a:r>
          </a:p>
        </p:txBody>
      </p:sp>
    </p:spTree>
    <p:extLst>
      <p:ext uri="{BB962C8B-B14F-4D97-AF65-F5344CB8AC3E}">
        <p14:creationId xmlns:p14="http://schemas.microsoft.com/office/powerpoint/2010/main" val="1018564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latin typeface="华文新魏" panose="02010800040101010101" pitchFamily="2" charset="-122"/>
                <a:ea typeface="华文新魏" panose="02010800040101010101" pitchFamily="2" charset="-122"/>
              </a:rPr>
              <a:t>指针及其类型理解</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827202"/>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指针类型的变量使用</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说明和定义，例如：</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int x=0; int </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y=&amp;x;</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srgbClr val="FF0000"/>
                </a:solidFill>
                <a:latin typeface="华文新魏" panose="02010800040101010101" pitchFamily="2" charset="-122"/>
                <a:ea typeface="华文新魏" panose="02010800040101010101" pitchFamily="2" charset="-122"/>
              </a:rPr>
              <a:t>指针变量</a:t>
            </a:r>
            <a:r>
              <a:rPr lang="en-US" altLang="zh-CN" sz="2400" dirty="0">
                <a:solidFill>
                  <a:srgbClr val="FF0000"/>
                </a:solidFill>
                <a:latin typeface="华文新魏" panose="02010800040101010101" pitchFamily="2" charset="-122"/>
                <a:ea typeface="华文新魏" panose="02010800040101010101" pitchFamily="2" charset="-122"/>
              </a:rPr>
              <a:t>y</a:t>
            </a:r>
            <a:r>
              <a:rPr lang="zh-CN" altLang="en-US" sz="2400" dirty="0">
                <a:solidFill>
                  <a:srgbClr val="FF0000"/>
                </a:solidFill>
                <a:latin typeface="华文新魏" panose="02010800040101010101" pitchFamily="2" charset="-122"/>
                <a:ea typeface="华文新魏" panose="02010800040101010101" pitchFamily="2" charset="-122"/>
              </a:rPr>
              <a:t>存放的是变量</a:t>
            </a:r>
            <a:r>
              <a:rPr lang="en-US" altLang="zh-CN" sz="2400" dirty="0">
                <a:solidFill>
                  <a:srgbClr val="FF0000"/>
                </a:solidFill>
                <a:latin typeface="华文新魏" panose="02010800040101010101" pitchFamily="2" charset="-122"/>
                <a:ea typeface="华文新魏" panose="02010800040101010101" pitchFamily="2" charset="-122"/>
              </a:rPr>
              <a:t>x</a:t>
            </a:r>
            <a:r>
              <a:rPr lang="zh-CN" altLang="en-US" sz="2400" dirty="0">
                <a:solidFill>
                  <a:srgbClr val="FF0000"/>
                </a:solidFill>
                <a:latin typeface="华文新魏" panose="02010800040101010101" pitchFamily="2" charset="-122"/>
                <a:ea typeface="华文新魏" panose="02010800040101010101" pitchFamily="2" charset="-122"/>
              </a:rPr>
              <a:t>的地址，</a:t>
            </a:r>
            <a:r>
              <a:rPr lang="en-US" altLang="zh-CN" sz="2400" dirty="0">
                <a:solidFill>
                  <a:srgbClr val="FF0000"/>
                </a:solidFill>
                <a:latin typeface="华文新魏" panose="02010800040101010101" pitchFamily="2" charset="-122"/>
                <a:ea typeface="华文新魏" panose="02010800040101010101" pitchFamily="2" charset="-122"/>
              </a:rPr>
              <a:t>&amp;x</a:t>
            </a:r>
            <a:r>
              <a:rPr lang="zh-CN" altLang="en-US" sz="2400" dirty="0">
                <a:solidFill>
                  <a:srgbClr val="FF0000"/>
                </a:solidFill>
                <a:latin typeface="华文新魏" panose="02010800040101010101" pitchFamily="2" charset="-122"/>
                <a:ea typeface="华文新魏" panose="02010800040101010101" pitchFamily="2" charset="-122"/>
              </a:rPr>
              <a:t>表示获取</a:t>
            </a:r>
            <a:r>
              <a:rPr lang="en-US" altLang="zh-CN" sz="2400" dirty="0">
                <a:solidFill>
                  <a:srgbClr val="FF0000"/>
                </a:solidFill>
                <a:latin typeface="华文新魏" panose="02010800040101010101" pitchFamily="2" charset="-122"/>
                <a:ea typeface="华文新魏" panose="02010800040101010101" pitchFamily="2" charset="-122"/>
              </a:rPr>
              <a:t>x</a:t>
            </a:r>
            <a:r>
              <a:rPr lang="zh-CN" altLang="en-US" sz="2400" dirty="0">
                <a:solidFill>
                  <a:srgbClr val="FF0000"/>
                </a:solidFill>
                <a:latin typeface="华文新魏" panose="02010800040101010101" pitchFamily="2" charset="-122"/>
                <a:ea typeface="华文新魏" panose="02010800040101010101" pitchFamily="2" charset="-122"/>
              </a:rPr>
              <a:t>的地址运算，表示</a:t>
            </a:r>
            <a:r>
              <a:rPr lang="en-US" altLang="zh-CN" sz="2400" dirty="0">
                <a:solidFill>
                  <a:srgbClr val="FF0000"/>
                </a:solidFill>
                <a:latin typeface="华文新魏" panose="02010800040101010101" pitchFamily="2" charset="-122"/>
                <a:ea typeface="华文新魏" panose="02010800040101010101" pitchFamily="2" charset="-122"/>
              </a:rPr>
              <a:t>y</a:t>
            </a:r>
            <a:r>
              <a:rPr lang="zh-CN" altLang="en-US" sz="2400" dirty="0">
                <a:solidFill>
                  <a:srgbClr val="FF0000"/>
                </a:solidFill>
                <a:latin typeface="华文新魏" panose="02010800040101010101" pitchFamily="2" charset="-122"/>
                <a:ea typeface="华文新魏" panose="02010800040101010101" pitchFamily="2" charset="-122"/>
              </a:rPr>
              <a:t>指向</a:t>
            </a:r>
            <a:r>
              <a:rPr lang="en-US" altLang="zh-CN" sz="2400" dirty="0">
                <a:solidFill>
                  <a:srgbClr val="FF0000"/>
                </a:solidFill>
                <a:latin typeface="华文新魏" panose="02010800040101010101" pitchFamily="2" charset="-122"/>
                <a:ea typeface="华文新魏" panose="02010800040101010101" pitchFamily="2" charset="-122"/>
              </a:rPr>
              <a:t>x</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srgbClr val="FF0000"/>
                </a:solidFill>
                <a:latin typeface="华文新魏" panose="02010800040101010101" pitchFamily="2" charset="-122"/>
                <a:ea typeface="华文新魏" panose="02010800040101010101" pitchFamily="2" charset="-122"/>
              </a:rPr>
              <a:t>指针变量</a:t>
            </a:r>
            <a:r>
              <a:rPr lang="en-US" altLang="zh-CN" sz="2400" dirty="0">
                <a:solidFill>
                  <a:srgbClr val="FF0000"/>
                </a:solidFill>
                <a:latin typeface="华文新魏" panose="02010800040101010101" pitchFamily="2" charset="-122"/>
                <a:ea typeface="华文新魏" panose="02010800040101010101" pitchFamily="2" charset="-122"/>
              </a:rPr>
              <a:t>y</a:t>
            </a:r>
            <a:r>
              <a:rPr lang="zh-CN" altLang="en-US" sz="2400" dirty="0">
                <a:solidFill>
                  <a:srgbClr val="FF0000"/>
                </a:solidFill>
                <a:latin typeface="华文新魏" panose="02010800040101010101" pitchFamily="2" charset="-122"/>
                <a:ea typeface="华文新魏" panose="02010800040101010101" pitchFamily="2" charset="-122"/>
              </a:rPr>
              <a:t>涉及两个实体：变量</a:t>
            </a:r>
            <a:r>
              <a:rPr lang="en-US" altLang="zh-CN" sz="2400" dirty="0">
                <a:solidFill>
                  <a:srgbClr val="FF0000"/>
                </a:solidFill>
                <a:latin typeface="华文新魏" panose="02010800040101010101" pitchFamily="2" charset="-122"/>
                <a:ea typeface="华文新魏" panose="02010800040101010101" pitchFamily="2" charset="-122"/>
              </a:rPr>
              <a:t>y</a:t>
            </a:r>
            <a:r>
              <a:rPr lang="zh-CN" altLang="en-US" sz="2400" dirty="0">
                <a:solidFill>
                  <a:srgbClr val="FF0000"/>
                </a:solidFill>
                <a:latin typeface="华文新魏" panose="02010800040101010101" pitchFamily="2" charset="-122"/>
                <a:ea typeface="华文新魏" panose="02010800040101010101" pitchFamily="2" charset="-122"/>
              </a:rPr>
              <a:t>本身，</a:t>
            </a:r>
            <a:r>
              <a:rPr lang="en-US" altLang="zh-CN" sz="2400" dirty="0">
                <a:solidFill>
                  <a:srgbClr val="FF0000"/>
                </a:solidFill>
                <a:latin typeface="华文新魏" panose="02010800040101010101" pitchFamily="2" charset="-122"/>
                <a:ea typeface="华文新魏" panose="02010800040101010101" pitchFamily="2" charset="-122"/>
              </a:rPr>
              <a:t>y</a:t>
            </a:r>
            <a:r>
              <a:rPr lang="zh-CN" altLang="en-US" sz="2400" dirty="0">
                <a:solidFill>
                  <a:srgbClr val="FF0000"/>
                </a:solidFill>
                <a:latin typeface="华文新魏" panose="02010800040101010101" pitchFamily="2" charset="-122"/>
                <a:ea typeface="华文新魏" panose="02010800040101010101" pitchFamily="2" charset="-122"/>
              </a:rPr>
              <a:t>指向的变量</a:t>
            </a:r>
            <a:r>
              <a:rPr lang="en-US" altLang="zh-CN" sz="2400" dirty="0">
                <a:solidFill>
                  <a:srgbClr val="FF0000"/>
                </a:solidFill>
                <a:latin typeface="华文新魏" panose="02010800040101010101" pitchFamily="2" charset="-122"/>
                <a:ea typeface="华文新魏" panose="02010800040101010101" pitchFamily="2" charset="-122"/>
              </a:rPr>
              <a:t>x</a:t>
            </a:r>
            <a:r>
              <a:rPr lang="zh-CN" altLang="en-US" sz="2400" dirty="0">
                <a:solidFill>
                  <a:prstClr val="black"/>
                </a:solidFill>
                <a:latin typeface="华文新魏" panose="02010800040101010101" pitchFamily="2" charset="-122"/>
                <a:ea typeface="华文新魏" panose="02010800040101010101" pitchFamily="2" charset="-122"/>
              </a:rPr>
              <a:t>。</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变量</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x</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y</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的类型都可以使用</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const</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volatile</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以及</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const volatile</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修饰</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lvl="1">
              <a:lnSpc>
                <a:spcPct val="90000"/>
              </a:lnSpc>
              <a:spcBef>
                <a:spcPts val="500"/>
              </a:spcBef>
              <a:defRPr/>
            </a:pPr>
            <a:r>
              <a:rPr lang="en-US" altLang="zh-CN" sz="2000" dirty="0">
                <a:solidFill>
                  <a:prstClr val="black"/>
                </a:solidFill>
                <a:latin typeface="华文新魏" panose="02010800040101010101" pitchFamily="2" charset="-122"/>
                <a:ea typeface="华文新魏" panose="02010800040101010101" pitchFamily="2" charset="-122"/>
              </a:rPr>
              <a:t>    const int x=3; 		//</a:t>
            </a:r>
            <a:r>
              <a:rPr lang="zh-CN" altLang="en-US" sz="2000" dirty="0">
                <a:solidFill>
                  <a:prstClr val="black"/>
                </a:solidFill>
                <a:latin typeface="华文新魏" panose="02010800040101010101" pitchFamily="2" charset="-122"/>
                <a:ea typeface="华文新魏" panose="02010800040101010101" pitchFamily="2" charset="-122"/>
              </a:rPr>
              <a:t>不可修改</a:t>
            </a:r>
            <a:r>
              <a:rPr lang="en-US" altLang="zh-CN" sz="2000" dirty="0">
                <a:solidFill>
                  <a:prstClr val="black"/>
                </a:solidFill>
                <a:latin typeface="华文新魏" panose="02010800040101010101" pitchFamily="2" charset="-122"/>
                <a:ea typeface="华文新魏" panose="02010800040101010101" pitchFamily="2" charset="-122"/>
              </a:rPr>
              <a:t>x</a:t>
            </a:r>
            <a:r>
              <a:rPr lang="zh-CN" altLang="en-US" sz="2000" dirty="0">
                <a:solidFill>
                  <a:prstClr val="black"/>
                </a:solidFill>
                <a:latin typeface="华文新魏" panose="02010800040101010101" pitchFamily="2" charset="-122"/>
                <a:ea typeface="华文新魏" panose="02010800040101010101" pitchFamily="2" charset="-122"/>
              </a:rPr>
              <a:t>的值</a:t>
            </a:r>
            <a:endParaRPr lang="en-US" altLang="zh-CN" sz="2000" dirty="0">
              <a:solidFill>
                <a:prstClr val="black"/>
              </a:solidFill>
              <a:latin typeface="华文新魏" panose="02010800040101010101" pitchFamily="2" charset="-122"/>
              <a:ea typeface="华文新魏" panose="0201080004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lang="en-US" altLang="zh-CN" sz="2000" dirty="0">
                <a:solidFill>
                  <a:srgbClr val="FF0000"/>
                </a:solidFill>
                <a:latin typeface="华文新魏" panose="02010800040101010101" pitchFamily="2" charset="-122"/>
                <a:ea typeface="华文新魏" panose="02010800040101010101" pitchFamily="2" charset="-122"/>
              </a:rPr>
              <a:t>    const int </a:t>
            </a:r>
            <a:r>
              <a:rPr lang="en-US" altLang="zh-CN" sz="2000" dirty="0">
                <a:solidFill>
                  <a:prstClr val="black"/>
                </a:solidFill>
                <a:latin typeface="华文新魏" panose="02010800040101010101" pitchFamily="2" charset="-122"/>
                <a:ea typeface="华文新魏" panose="02010800040101010101" pitchFamily="2" charset="-122"/>
              </a:rPr>
              <a:t>*y=&amp;x;		//</a:t>
            </a:r>
            <a:r>
              <a:rPr lang="zh-CN" altLang="en-US" sz="2000" dirty="0">
                <a:solidFill>
                  <a:prstClr val="black"/>
                </a:solidFill>
                <a:latin typeface="华文新魏" panose="02010800040101010101" pitchFamily="2" charset="-122"/>
                <a:ea typeface="华文新魏" panose="02010800040101010101" pitchFamily="2" charset="-122"/>
              </a:rPr>
              <a:t>可以修改</a:t>
            </a:r>
            <a:r>
              <a:rPr lang="en-US" altLang="zh-CN" sz="2000" dirty="0">
                <a:solidFill>
                  <a:prstClr val="black"/>
                </a:solidFill>
                <a:latin typeface="华文新魏" panose="02010800040101010101" pitchFamily="2" charset="-122"/>
                <a:ea typeface="华文新魏" panose="02010800040101010101" pitchFamily="2" charset="-122"/>
              </a:rPr>
              <a:t>y</a:t>
            </a:r>
            <a:r>
              <a:rPr lang="zh-CN" altLang="en-US" sz="2000" dirty="0">
                <a:solidFill>
                  <a:prstClr val="black"/>
                </a:solidFill>
                <a:latin typeface="华文新魏" panose="02010800040101010101" pitchFamily="2" charset="-122"/>
                <a:ea typeface="华文新魏" panose="02010800040101010101" pitchFamily="2" charset="-122"/>
              </a:rPr>
              <a:t>的值，但是</a:t>
            </a:r>
            <a:r>
              <a:rPr lang="en-US" altLang="zh-CN" sz="2000" dirty="0">
                <a:solidFill>
                  <a:prstClr val="black"/>
                </a:solidFill>
                <a:latin typeface="华文新魏" panose="02010800040101010101" pitchFamily="2" charset="-122"/>
                <a:ea typeface="华文新魏" panose="02010800040101010101" pitchFamily="2" charset="-122"/>
              </a:rPr>
              <a:t>y</a:t>
            </a:r>
            <a:r>
              <a:rPr lang="zh-CN" altLang="en-US" sz="2000" dirty="0">
                <a:solidFill>
                  <a:prstClr val="black"/>
                </a:solidFill>
                <a:latin typeface="华文新魏" panose="02010800040101010101" pitchFamily="2" charset="-122"/>
                <a:ea typeface="华文新魏" panose="02010800040101010101" pitchFamily="2" charset="-122"/>
              </a:rPr>
              <a:t>指向的</a:t>
            </a:r>
            <a:r>
              <a:rPr lang="en-US" altLang="zh-CN" sz="2000" dirty="0">
                <a:solidFill>
                  <a:srgbClr val="FF0000"/>
                </a:solidFill>
                <a:latin typeface="华文新魏" panose="02010800040101010101" pitchFamily="2" charset="-122"/>
                <a:ea typeface="华文新魏" panose="02010800040101010101" pitchFamily="2" charset="-122"/>
              </a:rPr>
              <a:t>const int</a:t>
            </a:r>
            <a:r>
              <a:rPr lang="zh-CN" altLang="en-US" sz="2000" dirty="0">
                <a:solidFill>
                  <a:prstClr val="black"/>
                </a:solidFill>
                <a:latin typeface="华文新魏" panose="02010800040101010101" pitchFamily="2" charset="-122"/>
                <a:ea typeface="华文新魏" panose="02010800040101010101" pitchFamily="2" charset="-122"/>
              </a:rPr>
              <a:t>实体不可修改</a:t>
            </a:r>
            <a:endParaRPr lang="en-US" altLang="zh-CN" sz="2000" dirty="0">
              <a:solidFill>
                <a:prstClr val="black"/>
              </a:solidFill>
              <a:latin typeface="华文新魏" panose="02010800040101010101" pitchFamily="2" charset="-122"/>
              <a:ea typeface="华文新魏" panose="0201080004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lang="en-US" altLang="zh-CN" sz="2000" dirty="0">
                <a:solidFill>
                  <a:prstClr val="black"/>
                </a:solidFill>
                <a:latin typeface="华文新魏" panose="02010800040101010101" pitchFamily="2" charset="-122"/>
                <a:ea typeface="华文新魏" panose="02010800040101010101" pitchFamily="2" charset="-122"/>
              </a:rPr>
              <a:t>    </a:t>
            </a:r>
            <a:r>
              <a:rPr lang="en-US" altLang="zh-CN" sz="2000" dirty="0">
                <a:solidFill>
                  <a:srgbClr val="FF0000"/>
                </a:solidFill>
                <a:latin typeface="华文新魏" panose="02010800040101010101" pitchFamily="2" charset="-122"/>
                <a:ea typeface="华文新魏" panose="02010800040101010101" pitchFamily="2" charset="-122"/>
              </a:rPr>
              <a:t>const int </a:t>
            </a:r>
            <a:r>
              <a:rPr lang="en-US" altLang="zh-CN" sz="2000" dirty="0">
                <a:solidFill>
                  <a:prstClr val="black"/>
                </a:solidFill>
                <a:latin typeface="华文新魏" panose="02010800040101010101" pitchFamily="2" charset="-122"/>
                <a:ea typeface="华文新魏" panose="02010800040101010101" pitchFamily="2" charset="-122"/>
              </a:rPr>
              <a:t>*</a:t>
            </a:r>
            <a:r>
              <a:rPr lang="en-US" altLang="zh-CN" sz="2000" dirty="0">
                <a:solidFill>
                  <a:srgbClr val="7030A0"/>
                </a:solidFill>
                <a:latin typeface="华文新魏" panose="02010800040101010101" pitchFamily="2" charset="-122"/>
                <a:ea typeface="华文新魏" panose="02010800040101010101" pitchFamily="2" charset="-122"/>
              </a:rPr>
              <a:t>const z</a:t>
            </a:r>
            <a:r>
              <a:rPr lang="en-US" altLang="zh-CN" sz="2000" dirty="0">
                <a:solidFill>
                  <a:prstClr val="black"/>
                </a:solidFill>
                <a:latin typeface="华文新魏" panose="02010800040101010101" pitchFamily="2" charset="-122"/>
                <a:ea typeface="华文新魏" panose="02010800040101010101" pitchFamily="2" charset="-122"/>
              </a:rPr>
              <a:t>=&amp;x;	//</a:t>
            </a:r>
            <a:r>
              <a:rPr lang="zh-CN" altLang="en-US" sz="2000" dirty="0">
                <a:solidFill>
                  <a:prstClr val="black"/>
                </a:solidFill>
                <a:latin typeface="华文新魏" panose="02010800040101010101" pitchFamily="2" charset="-122"/>
                <a:ea typeface="华文新魏" panose="02010800040101010101" pitchFamily="2" charset="-122"/>
              </a:rPr>
              <a:t>不可修改</a:t>
            </a:r>
            <a:r>
              <a:rPr lang="en-US" altLang="zh-CN" sz="2000" dirty="0">
                <a:solidFill>
                  <a:prstClr val="black"/>
                </a:solidFill>
                <a:latin typeface="华文新魏" panose="02010800040101010101" pitchFamily="2" charset="-122"/>
                <a:ea typeface="华文新魏" panose="02010800040101010101" pitchFamily="2" charset="-122"/>
              </a:rPr>
              <a:t>z</a:t>
            </a:r>
            <a:r>
              <a:rPr lang="zh-CN" altLang="en-US" sz="2000" dirty="0">
                <a:solidFill>
                  <a:prstClr val="black"/>
                </a:solidFill>
                <a:latin typeface="华文新魏" panose="02010800040101010101" pitchFamily="2" charset="-122"/>
                <a:ea typeface="华文新魏" panose="02010800040101010101" pitchFamily="2" charset="-122"/>
              </a:rPr>
              <a:t>的值，且</a:t>
            </a:r>
            <a:r>
              <a:rPr lang="en-US" altLang="zh-CN" sz="2000" dirty="0">
                <a:solidFill>
                  <a:prstClr val="black"/>
                </a:solidFill>
                <a:latin typeface="华文新魏" panose="02010800040101010101" pitchFamily="2" charset="-122"/>
                <a:ea typeface="华文新魏" panose="02010800040101010101" pitchFamily="2" charset="-122"/>
              </a:rPr>
              <a:t>z</a:t>
            </a:r>
            <a:r>
              <a:rPr lang="zh-CN" altLang="en-US" sz="2000" dirty="0">
                <a:solidFill>
                  <a:prstClr val="black"/>
                </a:solidFill>
                <a:latin typeface="华文新魏" panose="02010800040101010101" pitchFamily="2" charset="-122"/>
                <a:ea typeface="华文新魏" panose="02010800040101010101" pitchFamily="2" charset="-122"/>
              </a:rPr>
              <a:t>指向的</a:t>
            </a:r>
            <a:r>
              <a:rPr lang="en-US" altLang="zh-CN" sz="2000" dirty="0">
                <a:solidFill>
                  <a:srgbClr val="FF0000"/>
                </a:solidFill>
                <a:latin typeface="华文新魏" panose="02010800040101010101" pitchFamily="2" charset="-122"/>
                <a:ea typeface="华文新魏" panose="02010800040101010101" pitchFamily="2" charset="-122"/>
              </a:rPr>
              <a:t>const int</a:t>
            </a:r>
            <a:r>
              <a:rPr lang="zh-CN" altLang="en-US" sz="2000" dirty="0">
                <a:solidFill>
                  <a:prstClr val="black"/>
                </a:solidFill>
                <a:latin typeface="华文新魏" panose="02010800040101010101" pitchFamily="2" charset="-122"/>
                <a:ea typeface="华文新魏" panose="02010800040101010101" pitchFamily="2" charset="-122"/>
              </a:rPr>
              <a:t>实体也不可改</a:t>
            </a:r>
            <a:r>
              <a:rPr lang="en-US" altLang="zh-CN" sz="2000" dirty="0">
                <a:solidFill>
                  <a:prstClr val="black"/>
                </a:solidFill>
                <a:latin typeface="华文新魏" panose="02010800040101010101" pitchFamily="2" charset="-122"/>
                <a:ea typeface="华文新魏" panose="02010800040101010101" pitchFamily="2" charset="-122"/>
              </a:rPr>
              <a:t>	 </a:t>
            </a:r>
            <a:endPar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华文新魏" panose="02010800040101010101" pitchFamily="2" charset="-122"/>
                <a:ea typeface="华文新魏" panose="02010800040101010101" pitchFamily="2" charset="-122"/>
              </a:rPr>
              <a:t>x</a:t>
            </a:r>
            <a:r>
              <a:rPr lang="zh-CN" altLang="en-US" sz="2400" dirty="0">
                <a:solidFill>
                  <a:prstClr val="black"/>
                </a:solidFill>
                <a:latin typeface="华文新魏" panose="02010800040101010101" pitchFamily="2" charset="-122"/>
                <a:ea typeface="华文新魏" panose="02010800040101010101" pitchFamily="2" charset="-122"/>
              </a:rPr>
              <a:t>的值为</a:t>
            </a:r>
            <a:r>
              <a:rPr lang="en-US" altLang="zh-CN" sz="2400" dirty="0">
                <a:solidFill>
                  <a:prstClr val="black"/>
                </a:solidFill>
                <a:latin typeface="华文新魏" panose="02010800040101010101" pitchFamily="2" charset="-122"/>
                <a:ea typeface="华文新魏" panose="02010800040101010101" pitchFamily="2" charset="-122"/>
              </a:rPr>
              <a:t>3</a:t>
            </a:r>
            <a:r>
              <a:rPr lang="zh-CN" altLang="en-US" sz="2400" dirty="0">
                <a:solidFill>
                  <a:prstClr val="black"/>
                </a:solidFill>
                <a:latin typeface="华文新魏" panose="02010800040101010101" pitchFamily="2" charset="-122"/>
                <a:ea typeface="华文新魏" panose="02010800040101010101" pitchFamily="2" charset="-122"/>
              </a:rPr>
              <a:t>，地址为</a:t>
            </a:r>
            <a:r>
              <a:rPr lang="en-US" altLang="zh-CN" sz="2400" dirty="0">
                <a:solidFill>
                  <a:prstClr val="black"/>
                </a:solidFill>
                <a:latin typeface="华文新魏" panose="02010800040101010101" pitchFamily="2" charset="-122"/>
                <a:ea typeface="华文新魏" panose="02010800040101010101" pitchFamily="2" charset="-122"/>
              </a:rPr>
              <a:t>2000</a:t>
            </a:r>
            <a:r>
              <a:rPr lang="zh-CN" altLang="en-US" sz="2400" dirty="0">
                <a:solidFill>
                  <a:prstClr val="black"/>
                </a:solidFill>
                <a:latin typeface="华文新魏" panose="02010800040101010101" pitchFamily="2" charset="-122"/>
                <a:ea typeface="华文新魏" panose="02010800040101010101" pitchFamily="2" charset="-122"/>
              </a:rPr>
              <a:t>。</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华文新魏" panose="02010800040101010101" pitchFamily="2" charset="-122"/>
                <a:ea typeface="华文新魏" panose="02010800040101010101" pitchFamily="2" charset="-122"/>
              </a:rPr>
              <a:t>y</a:t>
            </a:r>
            <a:r>
              <a:rPr lang="zh-CN" altLang="en-US" sz="2400" dirty="0">
                <a:solidFill>
                  <a:prstClr val="black"/>
                </a:solidFill>
                <a:latin typeface="华文新魏" panose="02010800040101010101" pitchFamily="2" charset="-122"/>
                <a:ea typeface="华文新魏" panose="02010800040101010101" pitchFamily="2" charset="-122"/>
              </a:rPr>
              <a:t>和</a:t>
            </a:r>
            <a:r>
              <a:rPr lang="en-US" altLang="zh-CN" sz="2400" dirty="0">
                <a:solidFill>
                  <a:prstClr val="black"/>
                </a:solidFill>
                <a:latin typeface="华文新魏" panose="02010800040101010101" pitchFamily="2" charset="-122"/>
                <a:ea typeface="华文新魏" panose="02010800040101010101" pitchFamily="2" charset="-122"/>
              </a:rPr>
              <a:t>z</a:t>
            </a:r>
            <a:r>
              <a:rPr lang="zh-CN" altLang="en-US" sz="2400" dirty="0">
                <a:solidFill>
                  <a:prstClr val="black"/>
                </a:solidFill>
                <a:latin typeface="华文新魏" panose="02010800040101010101" pitchFamily="2" charset="-122"/>
                <a:ea typeface="华文新魏" panose="02010800040101010101" pitchFamily="2" charset="-122"/>
              </a:rPr>
              <a:t>的值均为</a:t>
            </a:r>
            <a:r>
              <a:rPr lang="en-US" altLang="zh-CN" sz="2400" dirty="0">
                <a:solidFill>
                  <a:prstClr val="black"/>
                </a:solidFill>
                <a:latin typeface="华文新魏" panose="02010800040101010101" pitchFamily="2" charset="-122"/>
                <a:ea typeface="华文新魏" panose="02010800040101010101" pitchFamily="2" charset="-122"/>
              </a:rPr>
              <a:t>2000</a:t>
            </a:r>
            <a:r>
              <a:rPr lang="zh-CN" altLang="en-US" sz="2400" dirty="0">
                <a:solidFill>
                  <a:prstClr val="black"/>
                </a:solidFill>
                <a:latin typeface="华文新魏" panose="02010800040101010101" pitchFamily="2" charset="-122"/>
                <a:ea typeface="华文新魏" panose="02010800040101010101" pitchFamily="2" charset="-122"/>
              </a:rPr>
              <a:t>，表示</a:t>
            </a:r>
            <a:r>
              <a:rPr lang="en-US" altLang="zh-CN" sz="2400" dirty="0">
                <a:solidFill>
                  <a:prstClr val="black"/>
                </a:solidFill>
                <a:latin typeface="华文新魏" panose="02010800040101010101" pitchFamily="2" charset="-122"/>
                <a:ea typeface="华文新魏" panose="02010800040101010101" pitchFamily="2" charset="-122"/>
              </a:rPr>
              <a:t>y</a:t>
            </a:r>
            <a:r>
              <a:rPr lang="zh-CN" altLang="en-US" sz="2400" dirty="0">
                <a:solidFill>
                  <a:prstClr val="black"/>
                </a:solidFill>
                <a:latin typeface="华文新魏" panose="02010800040101010101" pitchFamily="2" charset="-122"/>
                <a:ea typeface="华文新魏" panose="02010800040101010101" pitchFamily="2" charset="-122"/>
              </a:rPr>
              <a:t>和</a:t>
            </a:r>
            <a:r>
              <a:rPr lang="en-US" altLang="zh-CN" sz="2400" dirty="0">
                <a:solidFill>
                  <a:prstClr val="black"/>
                </a:solidFill>
                <a:latin typeface="华文新魏" panose="02010800040101010101" pitchFamily="2" charset="-122"/>
                <a:ea typeface="华文新魏" panose="02010800040101010101" pitchFamily="2" charset="-122"/>
              </a:rPr>
              <a:t>z</a:t>
            </a:r>
            <a:r>
              <a:rPr lang="zh-CN" altLang="en-US" sz="2400" dirty="0">
                <a:solidFill>
                  <a:prstClr val="black"/>
                </a:solidFill>
                <a:latin typeface="华文新魏" panose="02010800040101010101" pitchFamily="2" charset="-122"/>
                <a:ea typeface="华文新魏" panose="02010800040101010101" pitchFamily="2" charset="-122"/>
              </a:rPr>
              <a:t>都指向</a:t>
            </a:r>
            <a:r>
              <a:rPr lang="en-US" altLang="zh-CN" sz="2400" dirty="0">
                <a:solidFill>
                  <a:prstClr val="black"/>
                </a:solidFill>
                <a:latin typeface="华文新魏" panose="02010800040101010101" pitchFamily="2" charset="-122"/>
                <a:ea typeface="华文新魏" panose="02010800040101010101" pitchFamily="2" charset="-122"/>
              </a:rPr>
              <a:t>x</a:t>
            </a:r>
            <a:r>
              <a:rPr lang="zh-CN" altLang="en-US" sz="2400" dirty="0">
                <a:solidFill>
                  <a:prstClr val="black"/>
                </a:solidFill>
                <a:latin typeface="华文新魏" panose="02010800040101010101" pitchFamily="2" charset="-122"/>
                <a:ea typeface="华文新魏" panose="02010800040101010101" pitchFamily="2" charset="-122"/>
              </a:rPr>
              <a:t>。</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华文新魏" panose="02010800040101010101" pitchFamily="2" charset="-122"/>
                <a:ea typeface="华文新魏" panose="02010800040101010101" pitchFamily="2" charset="-122"/>
              </a:rPr>
              <a:t>y</a:t>
            </a:r>
            <a:r>
              <a:rPr lang="zh-CN" altLang="en-US" sz="2400" dirty="0">
                <a:solidFill>
                  <a:prstClr val="black"/>
                </a:solidFill>
                <a:latin typeface="华文新魏" panose="02010800040101010101" pitchFamily="2" charset="-122"/>
                <a:ea typeface="华文新魏" panose="02010800040101010101" pitchFamily="2" charset="-122"/>
              </a:rPr>
              <a:t>可被修改指向别的变量，但</a:t>
            </a:r>
            <a:r>
              <a:rPr lang="en-US" altLang="zh-CN" sz="2400" dirty="0">
                <a:solidFill>
                  <a:prstClr val="black"/>
                </a:solidFill>
                <a:latin typeface="华文新魏" panose="02010800040101010101" pitchFamily="2" charset="-122"/>
                <a:ea typeface="华文新魏" panose="02010800040101010101" pitchFamily="2" charset="-122"/>
              </a:rPr>
              <a:t>z</a:t>
            </a:r>
            <a:r>
              <a:rPr lang="zh-CN" altLang="en-US" sz="2400" dirty="0">
                <a:solidFill>
                  <a:prstClr val="black"/>
                </a:solidFill>
                <a:latin typeface="华文新魏" panose="02010800040101010101" pitchFamily="2" charset="-122"/>
                <a:ea typeface="华文新魏" panose="02010800040101010101" pitchFamily="2" charset="-122"/>
              </a:rPr>
              <a:t>不行。</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p:txBody>
      </p:sp>
      <p:pic>
        <p:nvPicPr>
          <p:cNvPr id="9" name="图片 8">
            <a:extLst>
              <a:ext uri="{FF2B5EF4-FFF2-40B4-BE49-F238E27FC236}">
                <a16:creationId xmlns:a16="http://schemas.microsoft.com/office/drawing/2014/main" id="{41197E7A-7241-4DE2-9D7D-1D8D0BA06534}"/>
              </a:ext>
            </a:extLst>
          </p:cNvPr>
          <p:cNvPicPr>
            <a:picLocks noChangeAspect="1"/>
          </p:cNvPicPr>
          <p:nvPr/>
        </p:nvPicPr>
        <p:blipFill>
          <a:blip r:embed="rId2"/>
          <a:stretch>
            <a:fillRect/>
          </a:stretch>
        </p:blipFill>
        <p:spPr>
          <a:xfrm>
            <a:off x="6815528" y="5117284"/>
            <a:ext cx="4638940" cy="1043613"/>
          </a:xfrm>
          <a:prstGeom prst="rect">
            <a:avLst/>
          </a:prstGeom>
        </p:spPr>
      </p:pic>
    </p:spTree>
    <p:extLst>
      <p:ext uri="{BB962C8B-B14F-4D97-AF65-F5344CB8AC3E}">
        <p14:creationId xmlns:p14="http://schemas.microsoft.com/office/powerpoint/2010/main" val="1471077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369849" y="1448493"/>
            <a:ext cx="10515600" cy="4351338"/>
          </a:xfrm>
        </p:spPr>
        <p:txBody>
          <a:bodyPr/>
          <a:lstStyle/>
          <a:p>
            <a:pPr marL="0" indent="0">
              <a:buNone/>
            </a:pPr>
            <a:r>
              <a:rPr lang="zh-CN" altLang="en-US" dirty="0">
                <a:latin typeface="华文新魏" panose="02010800040101010101" pitchFamily="2" charset="-122"/>
                <a:ea typeface="华文新魏" panose="02010800040101010101" pitchFamily="2" charset="-122"/>
              </a:rPr>
              <a:t>指针及其类型理解</a:t>
            </a:r>
          </a:p>
        </p:txBody>
      </p:sp>
      <p:sp>
        <p:nvSpPr>
          <p:cNvPr id="6" name="文本框 5">
            <a:extLst>
              <a:ext uri="{FF2B5EF4-FFF2-40B4-BE49-F238E27FC236}">
                <a16:creationId xmlns:a16="http://schemas.microsoft.com/office/drawing/2014/main" id="{D3C88324-0EC8-4B4B-941F-FB5BFB4C559B}"/>
              </a:ext>
            </a:extLst>
          </p:cNvPr>
          <p:cNvSpPr txBox="1"/>
          <p:nvPr/>
        </p:nvSpPr>
        <p:spPr>
          <a:xfrm>
            <a:off x="171728" y="2055814"/>
            <a:ext cx="11514749" cy="2656753"/>
          </a:xfrm>
          <a:prstGeom prst="rect">
            <a:avLst/>
          </a:prstGeom>
          <a:noFill/>
        </p:spPr>
        <p:txBody>
          <a:bodyPr wrap="square">
            <a:spAutoFit/>
          </a:bodyPr>
          <a:lstStyle/>
          <a:p>
            <a:pPr>
              <a:lnSpc>
                <a:spcPct val="120000"/>
              </a:lnSpc>
            </a:pPr>
            <a:r>
              <a:rPr lang="en-US" altLang="zh-CN" sz="2000" b="1" dirty="0">
                <a:latin typeface="华文新魏" pitchFamily="2" charset="-122"/>
                <a:ea typeface="华文新魏" pitchFamily="2" charset="-122"/>
              </a:rPr>
              <a:t>	//p1</a:t>
            </a:r>
            <a:r>
              <a:rPr lang="zh-CN" altLang="en-US" sz="2000" b="1" dirty="0">
                <a:latin typeface="华文新魏" pitchFamily="2" charset="-122"/>
                <a:ea typeface="华文新魏" pitchFamily="2" charset="-122"/>
              </a:rPr>
              <a:t>是指针，</a:t>
            </a:r>
            <a:r>
              <a:rPr lang="en-US" altLang="zh-CN" sz="2000" b="1" dirty="0">
                <a:latin typeface="华文新魏" pitchFamily="2" charset="-122"/>
                <a:ea typeface="华文新魏" pitchFamily="2" charset="-122"/>
              </a:rPr>
              <a:t>p2</a:t>
            </a:r>
            <a:r>
              <a:rPr lang="zh-CN" altLang="en-US" sz="2000" b="1" dirty="0">
                <a:latin typeface="华文新魏" pitchFamily="2" charset="-122"/>
                <a:ea typeface="华文新魏" pitchFamily="2" charset="-122"/>
              </a:rPr>
              <a:t>是</a:t>
            </a:r>
            <a:r>
              <a:rPr lang="en-US" altLang="zh-CN" sz="2000" b="1" dirty="0">
                <a:latin typeface="华文新魏" pitchFamily="2" charset="-122"/>
                <a:ea typeface="华文新魏" pitchFamily="2" charset="-122"/>
              </a:rPr>
              <a:t>int</a:t>
            </a:r>
            <a:r>
              <a:rPr lang="zh-CN" altLang="en-US" sz="2000" b="1" dirty="0">
                <a:latin typeface="华文新魏" pitchFamily="2" charset="-122"/>
                <a:ea typeface="华文新魏" pitchFamily="2" charset="-122"/>
              </a:rPr>
              <a:t>变量</a:t>
            </a:r>
            <a:endParaRPr lang="en-US" altLang="zh-CN" sz="2000" b="1" dirty="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和引用不同，指针不用马上初始化，但很危险，不建议这样</a:t>
            </a:r>
            <a:endParaRPr lang="en-US" altLang="zh-CN" sz="2000" b="1" dirty="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int  </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p1,  p2;   </a:t>
            </a:r>
          </a:p>
          <a:p>
            <a:pPr>
              <a:lnSpc>
                <a:spcPct val="120000"/>
              </a:lnSpc>
            </a:pPr>
            <a:r>
              <a:rPr lang="en-US" altLang="zh-CN" sz="2000" b="1" dirty="0">
                <a:latin typeface="华文新魏" pitchFamily="2" charset="-122"/>
                <a:ea typeface="华文新魏" pitchFamily="2" charset="-122"/>
              </a:rPr>
              <a:t>	int i=0</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j= 0</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p1 = &amp;i; //p1</a:t>
            </a:r>
            <a:r>
              <a:rPr lang="zh-CN" altLang="en-US" sz="2000" b="1" dirty="0">
                <a:latin typeface="华文新魏" pitchFamily="2" charset="-122"/>
                <a:ea typeface="华文新魏" pitchFamily="2" charset="-122"/>
              </a:rPr>
              <a:t>这时指向（绑定到）</a:t>
            </a:r>
            <a:r>
              <a:rPr lang="en-US" altLang="zh-CN" sz="2000" b="1" dirty="0">
                <a:latin typeface="华文新魏" pitchFamily="2" charset="-122"/>
                <a:ea typeface="华文新魏" pitchFamily="2" charset="-122"/>
              </a:rPr>
              <a:t>i</a:t>
            </a:r>
            <a:r>
              <a:rPr lang="zh-CN" altLang="en-US" sz="2000" b="1" dirty="0">
                <a:latin typeface="华文新魏" pitchFamily="2" charset="-122"/>
                <a:ea typeface="华文新魏" pitchFamily="2" charset="-122"/>
              </a:rPr>
              <a:t>，注意</a:t>
            </a:r>
            <a:r>
              <a:rPr lang="en-US" altLang="zh-CN" sz="2000" b="1" dirty="0">
                <a:latin typeface="华文新魏" pitchFamily="2" charset="-122"/>
                <a:ea typeface="华文新魏" pitchFamily="2" charset="-122"/>
              </a:rPr>
              <a:t>&amp;i</a:t>
            </a:r>
            <a:r>
              <a:rPr lang="zh-CN" altLang="en-US" sz="2000" b="1" dirty="0">
                <a:latin typeface="华文新魏" pitchFamily="2" charset="-122"/>
                <a:ea typeface="华文新魏" pitchFamily="2" charset="-122"/>
              </a:rPr>
              <a:t>是右值</a:t>
            </a:r>
            <a:endParaRPr lang="en-US" altLang="zh-CN" sz="2000" b="1" dirty="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p1 = &amp;j ; //p1</a:t>
            </a:r>
            <a:r>
              <a:rPr lang="zh-CN" altLang="en-US" sz="2000" b="1" dirty="0">
                <a:latin typeface="华文新魏" pitchFamily="2" charset="-122"/>
                <a:ea typeface="华文新魏" pitchFamily="2" charset="-122"/>
              </a:rPr>
              <a:t>这时可重新指向（绑定到）</a:t>
            </a:r>
            <a:r>
              <a:rPr lang="en-US" altLang="zh-CN" sz="2000" b="1" dirty="0">
                <a:latin typeface="华文新魏" pitchFamily="2" charset="-122"/>
                <a:ea typeface="华文新魏" pitchFamily="2" charset="-122"/>
              </a:rPr>
              <a:t>j</a:t>
            </a:r>
            <a:r>
              <a:rPr lang="zh-CN" altLang="en-US" sz="2000" b="1" dirty="0">
                <a:latin typeface="华文新魏" pitchFamily="2" charset="-122"/>
                <a:ea typeface="华文新魏" pitchFamily="2" charset="-122"/>
              </a:rPr>
              <a:t>，这点和引用不同</a:t>
            </a:r>
            <a:endParaRPr lang="en-US" altLang="zh-CN" sz="2000" b="1" dirty="0">
              <a:latin typeface="华文新魏" pitchFamily="2" charset="-122"/>
              <a:ea typeface="华文新魏" pitchFamily="2" charset="-122"/>
            </a:endParaRP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p1 = 10; //</a:t>
            </a:r>
            <a:r>
              <a:rPr lang="zh-CN" altLang="en-US" sz="2000" b="1" dirty="0">
                <a:latin typeface="华文新魏" pitchFamily="2" charset="-122"/>
                <a:ea typeface="华文新魏" pitchFamily="2" charset="-122"/>
              </a:rPr>
              <a:t>改变被绑定对象的值，这时*为解引用操作符</a:t>
            </a: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221649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r>
              <a:rPr lang="en-US" altLang="zh-CN" b="1" dirty="0">
                <a:latin typeface="隶书" panose="02010509060101010101" pitchFamily="49" charset="-122"/>
                <a:ea typeface="隶书" panose="02010509060101010101" pitchFamily="49" charset="-122"/>
              </a:rPr>
              <a:t>(</a:t>
            </a:r>
            <a:r>
              <a:rPr lang="zh-CN" altLang="en-US" b="1" dirty="0">
                <a:latin typeface="隶书" panose="02010509060101010101" pitchFamily="49" charset="-122"/>
                <a:ea typeface="隶书" panose="02010509060101010101" pitchFamily="49" charset="-122"/>
              </a:rPr>
              <a:t>课堂略）</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548640" y="1568483"/>
            <a:ext cx="10515600" cy="4351338"/>
          </a:xfrm>
        </p:spPr>
        <p:txBody>
          <a:bodyPr/>
          <a:lstStyle/>
          <a:p>
            <a:pPr marL="0" indent="0">
              <a:buNone/>
            </a:pPr>
            <a:r>
              <a:rPr lang="zh-CN" altLang="en-US" dirty="0">
                <a:latin typeface="华文新魏" panose="02010800040101010101" pitchFamily="2" charset="-122"/>
                <a:ea typeface="华文新魏" panose="02010800040101010101" pitchFamily="2" charset="-122"/>
              </a:rPr>
              <a:t>指针及其类型理解</a:t>
            </a:r>
          </a:p>
        </p:txBody>
      </p:sp>
      <p:sp>
        <p:nvSpPr>
          <p:cNvPr id="6" name="文本框 5">
            <a:extLst>
              <a:ext uri="{FF2B5EF4-FFF2-40B4-BE49-F238E27FC236}">
                <a16:creationId xmlns:a16="http://schemas.microsoft.com/office/drawing/2014/main" id="{D3C88324-0EC8-4B4B-941F-FB5BFB4C559B}"/>
              </a:ext>
            </a:extLst>
          </p:cNvPr>
          <p:cNvSpPr txBox="1"/>
          <p:nvPr/>
        </p:nvSpPr>
        <p:spPr>
          <a:xfrm>
            <a:off x="152400" y="2380393"/>
            <a:ext cx="10911840" cy="4328429"/>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指针变量还可以指向指针变量，从而形成多重指针。</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华文新魏" panose="02010800040101010101" pitchFamily="2" charset="-122"/>
                <a:ea typeface="华文新魏" panose="02010800040101010101" pitchFamily="2" charset="-122"/>
              </a:rPr>
              <a:t>例如：</a:t>
            </a:r>
            <a:r>
              <a:rPr lang="en-US" altLang="zh-CN" sz="2400" dirty="0">
                <a:solidFill>
                  <a:prstClr val="black"/>
                </a:solidFill>
                <a:latin typeface="华文新魏" panose="02010800040101010101" pitchFamily="2" charset="-122"/>
                <a:ea typeface="华文新魏" panose="02010800040101010101" pitchFamily="2" charset="-122"/>
              </a:rPr>
              <a:t>	short *p=&amp;a</a:t>
            </a:r>
            <a:r>
              <a:rPr lang="zh-CN" altLang="en-US" sz="2400" dirty="0">
                <a:solidFill>
                  <a:prstClr val="black"/>
                </a:solidFill>
                <a:latin typeface="华文新魏" panose="02010800040101010101" pitchFamily="2" charset="-122"/>
                <a:ea typeface="华文新魏" panose="02010800040101010101" pitchFamily="2" charset="-122"/>
              </a:rPr>
              <a:t>定义</a:t>
            </a:r>
            <a:r>
              <a:rPr lang="en-US" altLang="zh-CN" sz="2400" dirty="0">
                <a:solidFill>
                  <a:prstClr val="black"/>
                </a:solidFill>
                <a:latin typeface="华文新魏" panose="02010800040101010101" pitchFamily="2" charset="-122"/>
                <a:ea typeface="华文新魏" panose="02010800040101010101" pitchFamily="2" charset="-122"/>
              </a:rPr>
              <a:t>p</a:t>
            </a:r>
            <a:r>
              <a:rPr lang="zh-CN" altLang="en-US" sz="2400" dirty="0">
                <a:solidFill>
                  <a:prstClr val="black"/>
                </a:solidFill>
                <a:latin typeface="华文新魏" panose="02010800040101010101" pitchFamily="2" charset="-122"/>
                <a:ea typeface="华文新魏" panose="02010800040101010101" pitchFamily="2" charset="-122"/>
              </a:rPr>
              <a:t>是一个指针变量</a:t>
            </a:r>
            <a:endParaRPr lang="en-US" altLang="zh-CN" sz="2400" dirty="0">
              <a:solidFill>
                <a:prstClr val="black"/>
              </a:solidFill>
              <a:latin typeface="华文新魏" panose="02010800040101010101" pitchFamily="2" charset="-122"/>
              <a:ea typeface="华文新魏" panose="0201080004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short *</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*r</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=&amp;p</a:t>
            </a:r>
            <a:r>
              <a:rPr lang="zh-CN" altLang="en-US" sz="2400" dirty="0">
                <a:solidFill>
                  <a:prstClr val="black"/>
                </a:solidFill>
                <a:latin typeface="华文新魏" panose="02010800040101010101" pitchFamily="2" charset="-122"/>
                <a:ea typeface="华文新魏" panose="02010800040101010101" pitchFamily="2" charset="-122"/>
              </a:rPr>
              <a:t>定义</a:t>
            </a:r>
            <a:r>
              <a:rPr lang="en-US" altLang="zh-CN" sz="2400" dirty="0">
                <a:solidFill>
                  <a:prstClr val="black"/>
                </a:solidFill>
                <a:latin typeface="华文新魏" panose="02010800040101010101" pitchFamily="2" charset="-122"/>
                <a:ea typeface="华文新魏" panose="02010800040101010101" pitchFamily="2" charset="-122"/>
              </a:rPr>
              <a:t>r</a:t>
            </a:r>
            <a:r>
              <a:rPr lang="zh-CN" altLang="en-US" sz="2400" dirty="0">
                <a:solidFill>
                  <a:prstClr val="black"/>
                </a:solidFill>
                <a:latin typeface="华文新魏" panose="02010800040101010101" pitchFamily="2" charset="-122"/>
                <a:ea typeface="华文新魏" panose="02010800040101010101" pitchFamily="2" charset="-122"/>
              </a:rPr>
              <a:t>是一个双重指针变量</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华文新魏" panose="02010800040101010101" pitchFamily="2" charset="-122"/>
                <a:ea typeface="华文新魏" panose="02010800040101010101" pitchFamily="2" charset="-122"/>
              </a:rPr>
              <a:t>                </a:t>
            </a:r>
            <a:r>
              <a:rPr lang="zh-CN" altLang="en-US" sz="2400" dirty="0">
                <a:solidFill>
                  <a:prstClr val="black"/>
                </a:solidFill>
                <a:latin typeface="华文新魏" panose="02010800040101010101" pitchFamily="2" charset="-122"/>
                <a:ea typeface="华文新魏" panose="02010800040101010101" pitchFamily="2" charset="-122"/>
              </a:rPr>
              <a:t>变量</a:t>
            </a:r>
            <a:r>
              <a:rPr lang="en-US" altLang="zh-CN" sz="2400" dirty="0">
                <a:solidFill>
                  <a:prstClr val="black"/>
                </a:solidFill>
                <a:latin typeface="华文新魏" panose="02010800040101010101" pitchFamily="2" charset="-122"/>
                <a:ea typeface="华文新魏" panose="02010800040101010101" pitchFamily="2" charset="-122"/>
              </a:rPr>
              <a:t>r</a:t>
            </a:r>
            <a:r>
              <a:rPr lang="zh-CN" altLang="en-US" sz="2400" dirty="0">
                <a:solidFill>
                  <a:prstClr val="black"/>
                </a:solidFill>
                <a:latin typeface="华文新魏" panose="02010800040101010101" pitchFamily="2" charset="-122"/>
                <a:ea typeface="华文新魏" panose="02010800040101010101" pitchFamily="2" charset="-122"/>
              </a:rPr>
              <a:t>存储的是</a:t>
            </a:r>
            <a:r>
              <a:rPr lang="en-US" altLang="zh-CN" sz="2400" dirty="0">
                <a:solidFill>
                  <a:prstClr val="black"/>
                </a:solidFill>
                <a:latin typeface="华文新魏" panose="02010800040101010101" pitchFamily="2" charset="-122"/>
                <a:ea typeface="华文新魏" panose="02010800040101010101" pitchFamily="2" charset="-122"/>
              </a:rPr>
              <a:t>p</a:t>
            </a:r>
            <a:r>
              <a:rPr lang="zh-CN" altLang="en-US" sz="2400" dirty="0">
                <a:solidFill>
                  <a:prstClr val="black"/>
                </a:solidFill>
                <a:latin typeface="华文新魏" panose="02010800040101010101" pitchFamily="2" charset="-122"/>
                <a:ea typeface="华文新魏" panose="02010800040101010101" pitchFamily="2" charset="-122"/>
              </a:rPr>
              <a:t>的地址</a:t>
            </a:r>
            <a:r>
              <a:rPr lang="en-US" altLang="zh-CN" sz="2400" dirty="0">
                <a:solidFill>
                  <a:prstClr val="black"/>
                </a:solidFill>
                <a:latin typeface="华文新魏" panose="02010800040101010101" pitchFamily="2" charset="-122"/>
                <a:ea typeface="华文新魏" panose="02010800040101010101" pitchFamily="2" charset="-122"/>
              </a:rPr>
              <a:t>00001028</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华文新魏" panose="02010800040101010101" pitchFamily="2" charset="-122"/>
                <a:ea typeface="华文新魏" panose="02010800040101010101" pitchFamily="2" charset="-122"/>
              </a:rPr>
              <a:t>VS2019</a:t>
            </a:r>
            <a:r>
              <a:rPr lang="zh-CN" altLang="en-US" sz="2400" dirty="0">
                <a:solidFill>
                  <a:prstClr val="black"/>
                </a:solidFill>
                <a:latin typeface="华文新魏" panose="02010800040101010101" pitchFamily="2" charset="-122"/>
                <a:ea typeface="华文新魏" panose="02010800040101010101" pitchFamily="2" charset="-122"/>
              </a:rPr>
              <a:t>在</a:t>
            </a:r>
            <a:r>
              <a:rPr lang="en-US" altLang="zh-CN" sz="2400" dirty="0">
                <a:solidFill>
                  <a:prstClr val="black"/>
                </a:solidFill>
                <a:latin typeface="华文新魏" panose="02010800040101010101" pitchFamily="2" charset="-122"/>
                <a:ea typeface="华文新魏" panose="02010800040101010101" pitchFamily="2" charset="-122"/>
              </a:rPr>
              <a:t>X86</a:t>
            </a:r>
            <a:r>
              <a:rPr lang="zh-CN" altLang="en-US" sz="2400" dirty="0">
                <a:solidFill>
                  <a:prstClr val="black"/>
                </a:solidFill>
                <a:latin typeface="华文新魏" panose="02010800040101010101" pitchFamily="2" charset="-122"/>
                <a:ea typeface="华文新魏" panose="02010800040101010101" pitchFamily="2" charset="-122"/>
              </a:rPr>
              <a:t>编译模式下，使用</a:t>
            </a:r>
            <a:r>
              <a:rPr lang="en-US" altLang="zh-CN" sz="2400" dirty="0">
                <a:solidFill>
                  <a:prstClr val="black"/>
                </a:solidFill>
                <a:latin typeface="华文新魏" panose="02010800040101010101" pitchFamily="2" charset="-122"/>
                <a:ea typeface="华文新魏" panose="02010800040101010101" pitchFamily="2" charset="-122"/>
              </a:rPr>
              <a:t>4</a:t>
            </a:r>
            <a:r>
              <a:rPr lang="zh-CN" altLang="en-US" sz="2400" dirty="0">
                <a:solidFill>
                  <a:prstClr val="black"/>
                </a:solidFill>
                <a:latin typeface="华文新魏" panose="02010800040101010101" pitchFamily="2" charset="-122"/>
                <a:ea typeface="华文新魏" panose="02010800040101010101" pitchFamily="2" charset="-122"/>
              </a:rPr>
              <a:t>个字节表示地址</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根据表</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2.7</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有关*</a:t>
            </a:r>
            <a:r>
              <a:rPr lang="zh-CN" altLang="en-US" sz="2400" dirty="0">
                <a:solidFill>
                  <a:prstClr val="black"/>
                </a:solidFill>
                <a:latin typeface="华文新魏" panose="02010800040101010101" pitchFamily="2" charset="-122"/>
                <a:ea typeface="华文新魏" panose="02010800040101010101" pitchFamily="2" charset="-122"/>
              </a:rPr>
              <a:t>的结合性“自右向左”，故先解释右</a:t>
            </a:r>
            <a:endParaRPr lang="en-US" altLang="zh-CN" sz="2400" dirty="0">
              <a:solidFill>
                <a:prstClr val="black"/>
              </a:solidFill>
              <a:latin typeface="华文新魏" panose="02010800040101010101" pitchFamily="2" charset="-122"/>
              <a:ea typeface="华文新魏" panose="0201080004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边的指针，再向左解释左边的指针，如下图所示：</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endParaRPr lang="en-US" altLang="zh-CN" sz="2400" dirty="0">
              <a:solidFill>
                <a:prstClr val="black"/>
              </a:solidFill>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r</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取</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r</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指向的单元的值</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00001020</a:t>
            </a:r>
            <a:r>
              <a:rPr lang="en-US" altLang="zh-CN" sz="2400" dirty="0">
                <a:solidFill>
                  <a:prstClr val="black"/>
                </a:solidFill>
                <a:latin typeface="华文新魏" panose="02010800040101010101" pitchFamily="2" charset="-122"/>
                <a:ea typeface="华文新魏" panose="02010800040101010101" pitchFamily="2" charset="-122"/>
              </a:rPr>
              <a:t>(a</a:t>
            </a:r>
            <a:r>
              <a:rPr lang="zh-CN" altLang="en-US" sz="2400" dirty="0">
                <a:solidFill>
                  <a:prstClr val="black"/>
                </a:solidFill>
                <a:latin typeface="华文新魏" panose="02010800040101010101" pitchFamily="2" charset="-122"/>
                <a:ea typeface="华文新魏" panose="02010800040101010101" pitchFamily="2" charset="-122"/>
              </a:rPr>
              <a:t>的地址</a:t>
            </a:r>
            <a:r>
              <a:rPr lang="en-US" altLang="zh-CN" sz="2400" dirty="0">
                <a:solidFill>
                  <a:prstClr val="black"/>
                </a:solidFill>
                <a:latin typeface="华文新魏" panose="02010800040101010101" pitchFamily="2" charset="-122"/>
                <a:ea typeface="华文新魏" panose="02010800040101010101" pitchFamily="2" charset="-122"/>
              </a:rPr>
              <a:t>), </a:t>
            </a:r>
            <a:r>
              <a:rPr lang="zh-CN" altLang="en-US" sz="2400" dirty="0">
                <a:solidFill>
                  <a:prstClr val="black"/>
                </a:solidFill>
                <a:latin typeface="华文新魏" panose="02010800040101010101" pitchFamily="2" charset="-122"/>
                <a:ea typeface="华文新魏" panose="02010800040101010101" pitchFamily="2" charset="-122"/>
              </a:rPr>
              <a:t>故**</a:t>
            </a:r>
            <a:r>
              <a:rPr lang="en-US" altLang="zh-CN" sz="2400" dirty="0">
                <a:solidFill>
                  <a:prstClr val="black"/>
                </a:solidFill>
                <a:latin typeface="华文新魏" panose="02010800040101010101" pitchFamily="2" charset="-122"/>
                <a:ea typeface="华文新魏" panose="02010800040101010101" pitchFamily="2" charset="-122"/>
              </a:rPr>
              <a:t>r</a:t>
            </a:r>
            <a:r>
              <a:rPr lang="zh-CN" altLang="en-US" sz="2400" dirty="0">
                <a:solidFill>
                  <a:prstClr val="black"/>
                </a:solidFill>
                <a:latin typeface="华文新魏" panose="02010800040101010101" pitchFamily="2" charset="-122"/>
                <a:ea typeface="华文新魏" panose="02010800040101010101" pitchFamily="2" charset="-122"/>
              </a:rPr>
              <a:t>才能取</a:t>
            </a:r>
            <a:r>
              <a:rPr lang="en-US" altLang="zh-CN" sz="2400" dirty="0">
                <a:solidFill>
                  <a:prstClr val="black"/>
                </a:solidFill>
                <a:latin typeface="华文新魏" panose="02010800040101010101" pitchFamily="2" charset="-122"/>
                <a:ea typeface="华文新魏" panose="02010800040101010101" pitchFamily="2" charset="-122"/>
              </a:rPr>
              <a:t>a</a:t>
            </a:r>
            <a:r>
              <a:rPr lang="zh-CN" altLang="en-US" sz="2400" dirty="0">
                <a:solidFill>
                  <a:prstClr val="black"/>
                </a:solidFill>
                <a:latin typeface="华文新魏" panose="02010800040101010101" pitchFamily="2" charset="-122"/>
                <a:ea typeface="华文新魏" panose="02010800040101010101" pitchFamily="2" charset="-122"/>
              </a:rPr>
              <a:t>的值</a:t>
            </a:r>
            <a:r>
              <a:rPr lang="en-US" altLang="zh-CN" sz="2400" dirty="0">
                <a:solidFill>
                  <a:prstClr val="black"/>
                </a:solidFill>
                <a:latin typeface="华文新魏" panose="02010800040101010101" pitchFamily="2" charset="-122"/>
                <a:ea typeface="华文新魏" panose="02010800040101010101" pitchFamily="2" charset="-122"/>
              </a:rPr>
              <a:t>1</a:t>
            </a:r>
            <a:r>
              <a:rPr lang="zh-CN" altLang="en-US" sz="2400" dirty="0">
                <a:solidFill>
                  <a:prstClr val="black"/>
                </a:solidFill>
                <a:latin typeface="华文新魏" panose="02010800040101010101" pitchFamily="2" charset="-122"/>
                <a:ea typeface="华文新魏" panose="02010800040101010101" pitchFamily="2" charset="-122"/>
              </a:rPr>
              <a:t>，而**</a:t>
            </a:r>
            <a:r>
              <a:rPr lang="en-US" altLang="zh-CN" sz="2400" dirty="0">
                <a:solidFill>
                  <a:prstClr val="black"/>
                </a:solidFill>
                <a:latin typeface="华文新魏" panose="02010800040101010101" pitchFamily="2" charset="-122"/>
                <a:ea typeface="华文新魏" panose="02010800040101010101" pitchFamily="2" charset="-122"/>
              </a:rPr>
              <a:t>r=7</a:t>
            </a:r>
            <a:r>
              <a:rPr lang="zh-CN" altLang="en-US" sz="2400" dirty="0">
                <a:solidFill>
                  <a:prstClr val="black"/>
                </a:solidFill>
                <a:latin typeface="华文新魏" panose="02010800040101010101" pitchFamily="2" charset="-122"/>
                <a:ea typeface="华文新魏" panose="02010800040101010101" pitchFamily="2" charset="-122"/>
              </a:rPr>
              <a:t>修改</a:t>
            </a:r>
            <a:r>
              <a:rPr lang="en-US" altLang="zh-CN" sz="2400" dirty="0">
                <a:solidFill>
                  <a:prstClr val="black"/>
                </a:solidFill>
                <a:latin typeface="华文新魏" panose="02010800040101010101" pitchFamily="2" charset="-122"/>
                <a:ea typeface="华文新魏" panose="02010800040101010101" pitchFamily="2" charset="-122"/>
              </a:rPr>
              <a:t>a</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p:txBody>
      </p:sp>
      <p:pic>
        <p:nvPicPr>
          <p:cNvPr id="7" name="图片 6">
            <a:extLst>
              <a:ext uri="{FF2B5EF4-FFF2-40B4-BE49-F238E27FC236}">
                <a16:creationId xmlns:a16="http://schemas.microsoft.com/office/drawing/2014/main" id="{4B6B8673-311C-4FED-90FB-6687D2E7FE6C}"/>
              </a:ext>
            </a:extLst>
          </p:cNvPr>
          <p:cNvPicPr>
            <a:picLocks noChangeAspect="1"/>
          </p:cNvPicPr>
          <p:nvPr/>
        </p:nvPicPr>
        <p:blipFill>
          <a:blip r:embed="rId2"/>
          <a:stretch>
            <a:fillRect/>
          </a:stretch>
        </p:blipFill>
        <p:spPr>
          <a:xfrm>
            <a:off x="8326056" y="1926420"/>
            <a:ext cx="3865944" cy="3993401"/>
          </a:xfrm>
          <a:prstGeom prst="rect">
            <a:avLst/>
          </a:prstGeom>
        </p:spPr>
      </p:pic>
      <p:pic>
        <p:nvPicPr>
          <p:cNvPr id="10" name="图片 9">
            <a:extLst>
              <a:ext uri="{FF2B5EF4-FFF2-40B4-BE49-F238E27FC236}">
                <a16:creationId xmlns:a16="http://schemas.microsoft.com/office/drawing/2014/main" id="{9F5D7EF2-92DB-4EB5-A1FE-798C243EAC76}"/>
              </a:ext>
            </a:extLst>
          </p:cNvPr>
          <p:cNvPicPr>
            <a:picLocks noChangeAspect="1"/>
          </p:cNvPicPr>
          <p:nvPr/>
        </p:nvPicPr>
        <p:blipFill>
          <a:blip r:embed="rId3"/>
          <a:stretch>
            <a:fillRect/>
          </a:stretch>
        </p:blipFill>
        <p:spPr>
          <a:xfrm>
            <a:off x="1557211" y="5279627"/>
            <a:ext cx="2181828" cy="643001"/>
          </a:xfrm>
          <a:prstGeom prst="rect">
            <a:avLst/>
          </a:prstGeom>
        </p:spPr>
      </p:pic>
    </p:spTree>
    <p:extLst>
      <p:ext uri="{BB962C8B-B14F-4D97-AF65-F5344CB8AC3E}">
        <p14:creationId xmlns:p14="http://schemas.microsoft.com/office/powerpoint/2010/main" val="2588212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369849" y="1448493"/>
            <a:ext cx="10515600" cy="4351338"/>
          </a:xfrm>
        </p:spPr>
        <p:txBody>
          <a:bodyPr/>
          <a:lstStyle/>
          <a:p>
            <a:pPr marL="0" indent="0">
              <a:buNone/>
            </a:pPr>
            <a:r>
              <a:rPr lang="zh-CN" altLang="en-US" dirty="0">
                <a:latin typeface="华文新魏" panose="02010800040101010101" pitchFamily="2" charset="-122"/>
                <a:ea typeface="华文新魏" panose="02010800040101010101" pitchFamily="2" charset="-122"/>
              </a:rPr>
              <a:t>指针及其类型理解</a:t>
            </a:r>
          </a:p>
        </p:txBody>
      </p:sp>
      <p:sp>
        <p:nvSpPr>
          <p:cNvPr id="6" name="文本框 5">
            <a:extLst>
              <a:ext uri="{FF2B5EF4-FFF2-40B4-BE49-F238E27FC236}">
                <a16:creationId xmlns:a16="http://schemas.microsoft.com/office/drawing/2014/main" id="{D3C88324-0EC8-4B4B-941F-FB5BFB4C559B}"/>
              </a:ext>
            </a:extLst>
          </p:cNvPr>
          <p:cNvSpPr txBox="1"/>
          <p:nvPr/>
        </p:nvSpPr>
        <p:spPr>
          <a:xfrm>
            <a:off x="171728" y="2055814"/>
            <a:ext cx="11514749" cy="4328429"/>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srgbClr val="FF0000"/>
                </a:solidFill>
                <a:latin typeface="华文新魏" panose="02010800040101010101" pitchFamily="2" charset="-122"/>
                <a:ea typeface="华文新魏" panose="02010800040101010101" pitchFamily="2" charset="-122"/>
              </a:rPr>
              <a:t>在一个类型表达式中，先解释优先级高的，若优先级相同，则按结合性解释</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如：</a:t>
            </a:r>
            <a:r>
              <a:rPr lang="en-US" altLang="zh-CN" sz="2400" dirty="0">
                <a:solidFill>
                  <a:srgbClr val="FF0000"/>
                </a:solidFill>
                <a:latin typeface="华文新魏" panose="02010800040101010101" pitchFamily="2" charset="-122"/>
                <a:ea typeface="华文新魏" panose="02010800040101010101" pitchFamily="2" charset="-122"/>
              </a:rPr>
              <a:t>int *y[10][20];</a:t>
            </a:r>
            <a:r>
              <a:rPr lang="zh-CN" altLang="en-US" sz="2400" dirty="0">
                <a:solidFill>
                  <a:srgbClr val="FF0000"/>
                </a:solidFill>
                <a:latin typeface="华文新魏" panose="02010800040101010101" pitchFamily="2" charset="-122"/>
                <a:ea typeface="华文新魏" panose="02010800040101010101" pitchFamily="2" charset="-122"/>
              </a:rPr>
              <a:t> 在</a:t>
            </a:r>
            <a:r>
              <a:rPr lang="en-US" altLang="zh-CN" sz="2400" dirty="0">
                <a:solidFill>
                  <a:srgbClr val="FF0000"/>
                </a:solidFill>
                <a:latin typeface="华文新魏" panose="02010800040101010101" pitchFamily="2" charset="-122"/>
                <a:ea typeface="华文新魏" panose="02010800040101010101" pitchFamily="2" charset="-122"/>
              </a:rPr>
              <a:t>y</a:t>
            </a:r>
            <a:r>
              <a:rPr lang="zh-CN" altLang="en-US" sz="2400" dirty="0">
                <a:solidFill>
                  <a:srgbClr val="FF0000"/>
                </a:solidFill>
                <a:latin typeface="华文新魏" panose="02010800040101010101" pitchFamily="2" charset="-122"/>
                <a:ea typeface="华文新魏" panose="02010800040101010101" pitchFamily="2" charset="-122"/>
              </a:rPr>
              <a:t>的左边是*，右边是</a:t>
            </a:r>
            <a:r>
              <a:rPr lang="en-US" altLang="zh-CN" sz="2400" dirty="0">
                <a:solidFill>
                  <a:srgbClr val="FF0000"/>
                </a:solidFill>
                <a:latin typeface="华文新魏" panose="02010800040101010101" pitchFamily="2" charset="-122"/>
                <a:ea typeface="华文新魏" panose="02010800040101010101" pitchFamily="2" charset="-122"/>
              </a:rPr>
              <a:t>[10]</a:t>
            </a:r>
            <a:r>
              <a:rPr lang="zh-CN" altLang="en-US" sz="2400" dirty="0">
                <a:solidFill>
                  <a:srgbClr val="FF0000"/>
                </a:solidFill>
                <a:latin typeface="华文新魏" panose="02010800040101010101" pitchFamily="2" charset="-122"/>
                <a:ea typeface="华文新魏" panose="02010800040101010101" pitchFamily="2" charset="-122"/>
              </a:rPr>
              <a:t>，据表</a:t>
            </a:r>
            <a:r>
              <a:rPr lang="en-US" altLang="zh-CN" sz="2400" dirty="0">
                <a:solidFill>
                  <a:srgbClr val="FF0000"/>
                </a:solidFill>
                <a:latin typeface="华文新魏" panose="02010800040101010101" pitchFamily="2" charset="-122"/>
                <a:ea typeface="华文新魏" panose="02010800040101010101" pitchFamily="2" charset="-122"/>
              </a:rPr>
              <a:t>2.7</a:t>
            </a:r>
            <a:r>
              <a:rPr lang="zh-CN" altLang="en-US" sz="2400" dirty="0">
                <a:solidFill>
                  <a:srgbClr val="FF0000"/>
                </a:solidFill>
                <a:latin typeface="华文新魏" panose="02010800040101010101" pitchFamily="2" charset="-122"/>
                <a:ea typeface="华文新魏" panose="02010800040101010101" pitchFamily="2" charset="-122"/>
              </a:rPr>
              <a:t>知</a:t>
            </a:r>
            <a:r>
              <a:rPr lang="en-US" altLang="zh-CN" sz="2400" dirty="0">
                <a:solidFill>
                  <a:srgbClr val="FF0000"/>
                </a:solidFill>
                <a:latin typeface="华文新魏" panose="02010800040101010101" pitchFamily="2" charset="-122"/>
                <a:ea typeface="华文新魏" panose="02010800040101010101" pitchFamily="2" charset="-122"/>
              </a:rPr>
              <a:t>[ ]</a:t>
            </a:r>
            <a:r>
              <a:rPr lang="zh-CN" altLang="en-US" sz="2400" dirty="0">
                <a:solidFill>
                  <a:srgbClr val="FF0000"/>
                </a:solidFill>
                <a:latin typeface="华文新魏" panose="02010800040101010101" pitchFamily="2" charset="-122"/>
                <a:ea typeface="华文新魏" panose="02010800040101010101" pitchFamily="2" charset="-122"/>
              </a:rPr>
              <a:t>的优先级更高</a:t>
            </a:r>
            <a:r>
              <a:rPr lang="zh-CN" altLang="en-US" sz="2400" dirty="0">
                <a:solidFill>
                  <a:prstClr val="black"/>
                </a:solidFill>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p>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解释</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sym typeface="Wingdings" panose="05000000000000000000" pitchFamily="2" charset="2"/>
              </a:rPr>
              <a: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sym typeface="Wingdings" panose="05000000000000000000" pitchFamily="2" charset="2"/>
              </a:rPr>
              <a:t> </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sym typeface="Wingdings" panose="05000000000000000000" pitchFamily="2" charset="2"/>
              </a:rPr>
              <a:t>(1)</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sym typeface="Wingdings" panose="05000000000000000000" pitchFamily="2" charset="2"/>
              </a:rPr>
              <a:t> </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sym typeface="Wingdings" panose="05000000000000000000" pitchFamily="2" charset="2"/>
              </a:rPr>
              <a:t>y</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sym typeface="Wingdings" panose="05000000000000000000" pitchFamily="2" charset="2"/>
              </a:rPr>
              <a:t>是一个</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sym typeface="Wingdings" panose="05000000000000000000" pitchFamily="2" charset="2"/>
              </a:rPr>
              <a:t>10</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sym typeface="Wingdings" panose="05000000000000000000" pitchFamily="2" charset="2"/>
              </a:rPr>
              <a:t>元素数组；</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sym typeface="Wingdings" panose="05000000000000000000" pitchFamily="2" charset="2"/>
              </a:rPr>
              <a:t>(2)</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sym typeface="Wingdings" panose="05000000000000000000" pitchFamily="2" charset="2"/>
              </a:rPr>
              <a:t>每个数组元素均为</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sym typeface="Wingdings" panose="05000000000000000000" pitchFamily="2" charset="2"/>
              </a:rPr>
              <a:t>20</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sym typeface="Wingdings" panose="05000000000000000000" pitchFamily="2" charset="2"/>
              </a:rPr>
              <a:t>元素数组</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sym typeface="Wingdings" panose="05000000000000000000" pitchFamily="2" charset="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            (3) 20</a:t>
            </a:r>
            <a:r>
              <a:rPr lang="zh-CN" altLang="en-US"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个元素中的每个元素均为指针</a:t>
            </a:r>
            <a:r>
              <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int </a:t>
            </a:r>
            <a:r>
              <a:rPr lang="zh-CN" altLang="en-US"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a:t>
            </a:r>
            <a:endPar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srgbClr val="FF0000"/>
                </a:solidFill>
                <a:latin typeface="华文新魏" panose="02010800040101010101" pitchFamily="2" charset="-122"/>
                <a:ea typeface="华文新魏" panose="02010800040101010101" pitchFamily="2" charset="-122"/>
              </a:rPr>
              <a:t>但括号</a:t>
            </a:r>
            <a:r>
              <a:rPr lang="en-US" altLang="zh-CN" sz="2400" dirty="0">
                <a:solidFill>
                  <a:srgbClr val="FF0000"/>
                </a:solidFill>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可提高运算符的优先级，如：</a:t>
            </a:r>
            <a:r>
              <a:rPr lang="en-US" altLang="zh-CN" sz="2400" dirty="0">
                <a:solidFill>
                  <a:srgbClr val="FF0000"/>
                </a:solidFill>
                <a:latin typeface="华文新魏" panose="02010800040101010101" pitchFamily="2" charset="-122"/>
                <a:ea typeface="华文新魏" panose="02010800040101010101" pitchFamily="2" charset="-122"/>
              </a:rPr>
              <a:t>int (*z)[10][20];</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a:t>
            </a:r>
            <a:r>
              <a:rPr lang="en-US" altLang="zh-CN" sz="2400" dirty="0">
                <a:solidFill>
                  <a:prstClr val="black"/>
                </a:solidFill>
                <a:latin typeface="华文新魏" panose="02010800040101010101" pitchFamily="2" charset="-122"/>
                <a:ea typeface="华文新魏" panose="02010800040101010101" pitchFamily="2" charset="-122"/>
              </a:rPr>
              <a:t>[10]</a:t>
            </a:r>
            <a:r>
              <a:rPr lang="zh-CN" altLang="en-US" sz="2400" dirty="0">
                <a:solidFill>
                  <a:prstClr val="black"/>
                </a:solidFill>
                <a:latin typeface="华文新魏" panose="02010800040101010101" pitchFamily="2" charset="-122"/>
                <a:ea typeface="华文新魏" panose="02010800040101010101" pitchFamily="2" charset="-122"/>
              </a:rPr>
              <a:t>、</a:t>
            </a:r>
            <a:r>
              <a:rPr lang="en-US" altLang="zh-CN" sz="2400" dirty="0">
                <a:solidFill>
                  <a:prstClr val="black"/>
                </a:solidFill>
                <a:latin typeface="华文新魏" panose="02010800040101010101" pitchFamily="2" charset="-122"/>
                <a:ea typeface="华文新魏" panose="02010800040101010101" pitchFamily="2" charset="-122"/>
              </a:rPr>
              <a:t>[20]</a:t>
            </a:r>
            <a:r>
              <a:rPr lang="zh-CN" altLang="en-US" sz="2400" dirty="0">
                <a:solidFill>
                  <a:prstClr val="black"/>
                </a:solidFill>
                <a:latin typeface="华文新魏" panose="02010800040101010101" pitchFamily="2" charset="-122"/>
                <a:ea typeface="华文新魏" panose="02010800040101010101" pitchFamily="2" charset="-122"/>
              </a:rPr>
              <a:t>的运算符优先级相同，按照结合性，应依次从左向右解释。</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华文新魏" panose="02010800040101010101" pitchFamily="2" charset="-122"/>
                <a:ea typeface="华文新魏" panose="02010800040101010101" pitchFamily="2" charset="-122"/>
              </a:rPr>
              <a:t>因此</a:t>
            </a:r>
            <a:r>
              <a:rPr lang="en-US" altLang="zh-CN" sz="2400" dirty="0">
                <a:solidFill>
                  <a:prstClr val="black"/>
                </a:solidFill>
                <a:latin typeface="华文新魏" panose="02010800040101010101" pitchFamily="2" charset="-122"/>
                <a:ea typeface="华文新魏" panose="02010800040101010101" pitchFamily="2" charset="-122"/>
              </a:rPr>
              <a:t>z</a:t>
            </a:r>
            <a:r>
              <a:rPr lang="zh-CN" altLang="en-US" sz="2400" dirty="0">
                <a:solidFill>
                  <a:prstClr val="black"/>
                </a:solidFill>
                <a:latin typeface="华文新魏" panose="02010800040101010101" pitchFamily="2" charset="-122"/>
                <a:ea typeface="华文新魏" panose="02010800040101010101" pitchFamily="2" charset="-122"/>
              </a:rPr>
              <a:t>是一个指针，指向一个</a:t>
            </a:r>
            <a:r>
              <a:rPr lang="en-US" altLang="zh-CN" sz="2400" dirty="0">
                <a:solidFill>
                  <a:prstClr val="black"/>
                </a:solidFill>
                <a:latin typeface="华文新魏" panose="02010800040101010101" pitchFamily="2" charset="-122"/>
                <a:ea typeface="华文新魏" panose="02010800040101010101" pitchFamily="2" charset="-122"/>
              </a:rPr>
              <a:t>int</a:t>
            </a:r>
            <a:r>
              <a:rPr lang="zh-CN" altLang="en-US" sz="2400" dirty="0">
                <a:solidFill>
                  <a:prstClr val="black"/>
                </a:solidFill>
                <a:latin typeface="华文新魏" panose="02010800040101010101" pitchFamily="2" charset="-122"/>
                <a:ea typeface="华文新魏" panose="02010800040101010101" pitchFamily="2" charset="-122"/>
              </a:rPr>
              <a:t>型的二维数组，注意</a:t>
            </a:r>
            <a:r>
              <a:rPr lang="en-US" altLang="zh-CN" sz="2400" dirty="0">
                <a:solidFill>
                  <a:prstClr val="black"/>
                </a:solidFill>
                <a:latin typeface="华文新魏" panose="02010800040101010101" pitchFamily="2" charset="-122"/>
                <a:ea typeface="华文新魏" panose="02010800040101010101" pitchFamily="2" charset="-122"/>
              </a:rPr>
              <a:t>z</a:t>
            </a:r>
            <a:r>
              <a:rPr lang="zh-CN" altLang="en-US" sz="2400" dirty="0">
                <a:solidFill>
                  <a:prstClr val="black"/>
                </a:solidFill>
                <a:latin typeface="华文新魏" panose="02010800040101010101" pitchFamily="2" charset="-122"/>
                <a:ea typeface="华文新魏" panose="02010800040101010101" pitchFamily="2" charset="-122"/>
              </a:rPr>
              <a:t>与</a:t>
            </a:r>
            <a:r>
              <a:rPr lang="en-US" altLang="zh-CN" sz="2400" dirty="0">
                <a:solidFill>
                  <a:prstClr val="black"/>
                </a:solidFill>
                <a:latin typeface="华文新魏" panose="02010800040101010101" pitchFamily="2" charset="-122"/>
                <a:ea typeface="华文新魏" panose="02010800040101010101" pitchFamily="2" charset="-122"/>
              </a:rPr>
              <a:t>y</a:t>
            </a:r>
            <a:r>
              <a:rPr lang="zh-CN" altLang="en-US" sz="2400" dirty="0">
                <a:solidFill>
                  <a:prstClr val="black"/>
                </a:solidFill>
                <a:latin typeface="华文新魏" panose="02010800040101010101" pitchFamily="2" charset="-122"/>
                <a:ea typeface="华文新魏" panose="02010800040101010101" pitchFamily="2" charset="-122"/>
              </a:rPr>
              <a:t>的解释的不同。</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指针移动：</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y[m][n]+</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1</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移动到</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int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指针指向的</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下一整数</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z+</a:t>
            </a:r>
            <a:r>
              <a:rPr kumimoji="0" lang="en-US" altLang="zh-CN" sz="2400" b="0" i="0" u="none" strike="noStrike" kern="1200" cap="none" spc="0" normalizeH="0" baseline="0" noProof="0" dirty="0">
                <a:ln>
                  <a:noFill/>
                </a:ln>
                <a:solidFill>
                  <a:srgbClr val="00B0F0"/>
                </a:solidFill>
                <a:effectLst/>
                <a:uLnTx/>
                <a:uFillTx/>
                <a:latin typeface="华文新魏" panose="02010800040101010101" pitchFamily="2" charset="-122"/>
                <a:ea typeface="华文新魏" panose="02010800040101010101" pitchFamily="2" charset="-122"/>
              </a:rPr>
              <a:t>1</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移动到</a:t>
            </a:r>
            <a:r>
              <a:rPr kumimoji="0" lang="zh-CN" altLang="en-US" sz="2400" b="0" i="0" u="none" strike="noStrike" kern="1200" cap="none" spc="0" normalizeH="0" baseline="0" noProof="0" dirty="0">
                <a:ln>
                  <a:noFill/>
                </a:ln>
                <a:solidFill>
                  <a:srgbClr val="00B0F0"/>
                </a:solidFill>
                <a:effectLst/>
                <a:uLnTx/>
                <a:uFillTx/>
                <a:latin typeface="华文新魏" panose="02010800040101010101" pitchFamily="2" charset="-122"/>
                <a:ea typeface="华文新魏" panose="02010800040101010101" pitchFamily="2" charset="-122"/>
              </a:rPr>
              <a:t>下一</a:t>
            </a:r>
            <a:r>
              <a:rPr kumimoji="0" lang="en-US" altLang="zh-CN" sz="2400" b="0" i="0" u="none" strike="noStrike" kern="1200" cap="none" spc="0" normalizeH="0" baseline="0" noProof="0" dirty="0">
                <a:ln>
                  <a:noFill/>
                </a:ln>
                <a:solidFill>
                  <a:srgbClr val="00B0F0"/>
                </a:solidFill>
                <a:effectLst/>
                <a:uLnTx/>
                <a:uFillTx/>
                <a:latin typeface="华文新魏" panose="02010800040101010101" pitchFamily="2" charset="-122"/>
                <a:ea typeface="华文新魏" panose="02010800040101010101" pitchFamily="2" charset="-122"/>
              </a:rPr>
              <a:t>10</a:t>
            </a:r>
            <a:r>
              <a:rPr kumimoji="0" lang="zh-CN" altLang="en-US" sz="2400" b="0" i="0" u="none" strike="noStrike" kern="1200" cap="none" spc="0" normalizeH="0" baseline="0" noProof="0" dirty="0">
                <a:ln>
                  <a:noFill/>
                </a:ln>
                <a:solidFill>
                  <a:srgbClr val="00B0F0"/>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srgbClr val="00B0F0"/>
                </a:solidFill>
                <a:effectLst/>
                <a:uLnTx/>
                <a:uFillTx/>
                <a:latin typeface="华文新魏" panose="02010800040101010101" pitchFamily="2" charset="-122"/>
                <a:ea typeface="华文新魏" panose="02010800040101010101" pitchFamily="2" charset="-122"/>
              </a:rPr>
              <a:t>20</a:t>
            </a:r>
            <a:r>
              <a:rPr kumimoji="0" lang="zh-CN" altLang="en-US" sz="2400" b="0" i="0" u="none" strike="noStrike" kern="1200" cap="none" spc="0" normalizeH="0" baseline="0" noProof="0" dirty="0">
                <a:ln>
                  <a:noFill/>
                </a:ln>
                <a:solidFill>
                  <a:srgbClr val="00B0F0"/>
                </a:solidFill>
                <a:effectLst/>
                <a:uLnTx/>
                <a:uFillTx/>
                <a:latin typeface="华文新魏" panose="02010800040101010101" pitchFamily="2" charset="-122"/>
                <a:ea typeface="华文新魏" panose="02010800040101010101" pitchFamily="2" charset="-122"/>
              </a:rPr>
              <a:t>整数数组</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p:txBody>
      </p:sp>
      <p:pic>
        <p:nvPicPr>
          <p:cNvPr id="8" name="图片 7">
            <a:extLst>
              <a:ext uri="{FF2B5EF4-FFF2-40B4-BE49-F238E27FC236}">
                <a16:creationId xmlns:a16="http://schemas.microsoft.com/office/drawing/2014/main" id="{B2894359-595A-431B-8E72-DD455C677CEF}"/>
              </a:ext>
            </a:extLst>
          </p:cNvPr>
          <p:cNvPicPr>
            <a:picLocks noChangeAspect="1"/>
          </p:cNvPicPr>
          <p:nvPr/>
        </p:nvPicPr>
        <p:blipFill>
          <a:blip r:embed="rId2"/>
          <a:stretch>
            <a:fillRect/>
          </a:stretch>
        </p:blipFill>
        <p:spPr>
          <a:xfrm>
            <a:off x="1831325" y="2912478"/>
            <a:ext cx="3241850" cy="513827"/>
          </a:xfrm>
          <a:prstGeom prst="rect">
            <a:avLst/>
          </a:prstGeom>
        </p:spPr>
      </p:pic>
      <p:pic>
        <p:nvPicPr>
          <p:cNvPr id="11" name="图片 10">
            <a:extLst>
              <a:ext uri="{FF2B5EF4-FFF2-40B4-BE49-F238E27FC236}">
                <a16:creationId xmlns:a16="http://schemas.microsoft.com/office/drawing/2014/main" id="{650F5C81-AAF5-4EE8-931B-754EA99CEB6A}"/>
              </a:ext>
            </a:extLst>
          </p:cNvPr>
          <p:cNvPicPr>
            <a:picLocks noChangeAspect="1"/>
          </p:cNvPicPr>
          <p:nvPr/>
        </p:nvPicPr>
        <p:blipFill>
          <a:blip r:embed="rId3"/>
          <a:stretch>
            <a:fillRect/>
          </a:stretch>
        </p:blipFill>
        <p:spPr>
          <a:xfrm>
            <a:off x="5929103" y="2912478"/>
            <a:ext cx="2635034" cy="667063"/>
          </a:xfrm>
          <a:prstGeom prst="rect">
            <a:avLst/>
          </a:prstGeom>
        </p:spPr>
      </p:pic>
    </p:spTree>
    <p:extLst>
      <p:ext uri="{BB962C8B-B14F-4D97-AF65-F5344CB8AC3E}">
        <p14:creationId xmlns:p14="http://schemas.microsoft.com/office/powerpoint/2010/main" val="1561973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latin typeface="华文新魏" panose="02010800040101010101" pitchFamily="2" charset="-122"/>
                <a:ea typeface="华文新魏" panose="02010800040101010101" pitchFamily="2" charset="-122"/>
              </a:rPr>
              <a:t>指针使用注意事项</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996030"/>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dirty="0">
                <a:solidFill>
                  <a:srgbClr val="FF0000"/>
                </a:solidFill>
                <a:latin typeface="华文新魏" panose="02010800040101010101" pitchFamily="2" charset="-122"/>
                <a:ea typeface="华文新魏" panose="02010800040101010101" pitchFamily="2" charset="-122"/>
              </a:rPr>
              <a:t>只读单元的指针</a:t>
            </a:r>
            <a:r>
              <a:rPr lang="en-US" altLang="zh-CN" sz="2400" dirty="0">
                <a:solidFill>
                  <a:srgbClr val="FF0000"/>
                </a:solidFill>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地址</a:t>
            </a:r>
            <a:r>
              <a:rPr lang="en-US" altLang="zh-CN" sz="2400" dirty="0">
                <a:solidFill>
                  <a:srgbClr val="FF0000"/>
                </a:solidFill>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不能赋给指向可写</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单元</a:t>
            </a:r>
            <a:r>
              <a:rPr lang="zh-CN" altLang="en-US" sz="2400" dirty="0">
                <a:solidFill>
                  <a:srgbClr val="FF0000"/>
                </a:solidFill>
                <a:latin typeface="华文新魏" panose="02010800040101010101" pitchFamily="2" charset="-122"/>
                <a:ea typeface="华文新魏" panose="02010800040101010101" pitchFamily="2" charset="-122"/>
              </a:rPr>
              <a:t>的指针变量</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例如：</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const int x=3;  const int *</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y=&amp;x</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//x</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是只读单元，</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y</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是</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x</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的地址</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lvl="1">
              <a:lnSpc>
                <a:spcPct val="90000"/>
              </a:lnSpc>
              <a:spcBef>
                <a:spcPts val="500"/>
              </a:spcBef>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int *z=</a:t>
            </a:r>
            <a:r>
              <a:rPr lang="en-US" altLang="zh-CN" sz="2400" dirty="0">
                <a:solidFill>
                  <a:prstClr val="black"/>
                </a:solidFill>
                <a:latin typeface="华文新魏" panose="02010800040101010101" pitchFamily="2" charset="-122"/>
                <a:ea typeface="华文新魏" panose="02010800040101010101" pitchFamily="2" charset="-122"/>
              </a:rPr>
              <a:t>y;</a:t>
            </a:r>
            <a:r>
              <a:rPr lang="zh-CN" altLang="en-US" sz="2400" dirty="0">
                <a:solidFill>
                  <a:prstClr val="black"/>
                </a:solidFill>
                <a:latin typeface="华文新魏" panose="02010800040101010101" pitchFamily="2" charset="-122"/>
                <a:ea typeface="华文新魏" panose="02010800040101010101" pitchFamily="2" charset="-122"/>
              </a:rPr>
              <a:t>  </a:t>
            </a:r>
            <a:r>
              <a:rPr lang="en-US" altLang="zh-CN" sz="2400" dirty="0">
                <a:solidFill>
                  <a:prstClr val="black"/>
                </a:solidFill>
                <a:latin typeface="华文新魏" panose="02010800040101010101" pitchFamily="2" charset="-122"/>
                <a:ea typeface="华文新魏" panose="02010800040101010101" pitchFamily="2" charset="-122"/>
              </a:rPr>
              <a:t>	//</a:t>
            </a:r>
            <a:r>
              <a:rPr lang="zh-CN" altLang="en-US" sz="2400" dirty="0">
                <a:solidFill>
                  <a:prstClr val="black"/>
                </a:solidFill>
                <a:latin typeface="华文新魏" panose="02010800040101010101" pitchFamily="2" charset="-122"/>
                <a:ea typeface="华文新魏" panose="02010800040101010101" pitchFamily="2" charset="-122"/>
              </a:rPr>
              <a:t>错：</a:t>
            </a:r>
            <a:r>
              <a:rPr lang="en-US" altLang="zh-CN" sz="2400" dirty="0">
                <a:solidFill>
                  <a:prstClr val="black"/>
                </a:solidFill>
                <a:latin typeface="华文新魏" panose="02010800040101010101" pitchFamily="2" charset="-122"/>
                <a:ea typeface="华文新魏" panose="02010800040101010101" pitchFamily="2" charset="-122"/>
              </a:rPr>
              <a:t>y</a:t>
            </a:r>
            <a:r>
              <a:rPr lang="zh-CN" altLang="en-US" sz="2400" dirty="0">
                <a:solidFill>
                  <a:prstClr val="black"/>
                </a:solidFill>
                <a:latin typeface="华文新魏" panose="02010800040101010101" pitchFamily="2" charset="-122"/>
                <a:ea typeface="华文新魏" panose="02010800040101010101" pitchFamily="2" charset="-122"/>
              </a:rPr>
              <a:t>是指向只读单元的指针</a:t>
            </a:r>
            <a:endParaRPr lang="en-US" altLang="zh-CN" sz="2400" dirty="0">
              <a:solidFill>
                <a:prstClr val="black"/>
              </a:solidFill>
              <a:latin typeface="华文新魏" panose="02010800040101010101" pitchFamily="2" charset="-122"/>
              <a:ea typeface="华文新魏" panose="02010800040101010101" pitchFamily="2" charset="-122"/>
            </a:endParaRPr>
          </a:p>
          <a:p>
            <a:pPr lvl="1">
              <a:lnSpc>
                <a:spcPct val="90000"/>
              </a:lnSpc>
              <a:spcBef>
                <a:spcPts val="500"/>
              </a:spcBef>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z=&amp;x;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错：</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&amp;x</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是</a:t>
            </a:r>
            <a:r>
              <a:rPr lang="zh-CN" altLang="en-US" sz="2400" dirty="0">
                <a:solidFill>
                  <a:prstClr val="black"/>
                </a:solidFill>
                <a:latin typeface="华文新魏" panose="02010800040101010101" pitchFamily="2" charset="-122"/>
                <a:ea typeface="华文新魏" panose="02010800040101010101" pitchFamily="2" charset="-122"/>
              </a:rPr>
              <a:t>是只读单元的地址</a:t>
            </a:r>
            <a:endParaRPr lang="en-US" altLang="zh-CN" sz="2400" dirty="0">
              <a:solidFill>
                <a:prstClr val="black"/>
              </a:solidFill>
              <a:latin typeface="华文新魏" panose="02010800040101010101" pitchFamily="2" charset="-122"/>
              <a:ea typeface="华文新魏" panose="0201080004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华文新魏" panose="02010800040101010101" pitchFamily="2" charset="-122"/>
                <a:ea typeface="华文新魏" panose="02010800040101010101" pitchFamily="2" charset="-122"/>
              </a:rPr>
              <a:t>   </a:t>
            </a:r>
            <a:r>
              <a:rPr lang="zh-CN" altLang="en-US" sz="2400" dirty="0">
                <a:solidFill>
                  <a:prstClr val="black"/>
                </a:solidFill>
                <a:latin typeface="华文新魏" panose="02010800040101010101" pitchFamily="2" charset="-122"/>
                <a:ea typeface="华文新魏" panose="02010800040101010101" pitchFamily="2" charset="-122"/>
              </a:rPr>
              <a:t>证明</a:t>
            </a:r>
            <a:r>
              <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a:t>
            </a:r>
            <a:r>
              <a:rPr lang="zh-CN" altLang="en-US"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 </a:t>
            </a:r>
            <a:r>
              <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(1)</a:t>
            </a:r>
            <a:r>
              <a:rPr lang="zh-CN" altLang="en-US"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假设</a:t>
            </a:r>
            <a:r>
              <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int *z=&amp;x</a:t>
            </a:r>
            <a:r>
              <a:rPr lang="zh-CN" altLang="en-US"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正确（应用反正法证明）</a:t>
            </a:r>
            <a:endPar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            (2)</a:t>
            </a:r>
            <a:r>
              <a:rPr lang="zh-CN" altLang="en-US"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由于</a:t>
            </a:r>
            <a:r>
              <a:rPr lang="en-US" altLang="zh-CN" sz="2400"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int *</a:t>
            </a:r>
            <a:r>
              <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z</a:t>
            </a:r>
            <a:r>
              <a:rPr lang="zh-CN" altLang="en-US"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表示</a:t>
            </a:r>
            <a:r>
              <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z</a:t>
            </a:r>
            <a:r>
              <a:rPr lang="zh-CN" altLang="en-US"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指向的</a:t>
            </a:r>
            <a:r>
              <a:rPr lang="zh-CN" altLang="en-US" sz="2400"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单元可写</a:t>
            </a:r>
            <a:r>
              <a:rPr lang="zh-CN" altLang="en-US"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，故</a:t>
            </a:r>
            <a:r>
              <a:rPr lang="zh-CN" altLang="en-US" sz="2400"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a:t>
            </a:r>
            <a:r>
              <a:rPr lang="en-US" altLang="zh-CN" sz="2400" dirty="0">
                <a:solidFill>
                  <a:srgbClr val="FF0000"/>
                </a:solidFill>
                <a:latin typeface="华文新魏" panose="02010800040101010101" pitchFamily="2" charset="-122"/>
                <a:ea typeface="华文新魏" panose="02010800040101010101" pitchFamily="2" charset="-122"/>
                <a:sym typeface="Wingdings" panose="05000000000000000000" pitchFamily="2" charset="2"/>
              </a:rPr>
              <a:t>z</a:t>
            </a:r>
            <a:r>
              <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=5</a:t>
            </a:r>
            <a:r>
              <a:rPr lang="zh-CN" altLang="en-US"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是正确的</a:t>
            </a:r>
            <a:endPar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            (3)</a:t>
            </a:r>
            <a:r>
              <a:rPr lang="zh-CN" altLang="en-US"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而*</a:t>
            </a:r>
            <a:r>
              <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z</a:t>
            </a:r>
            <a:r>
              <a:rPr lang="zh-CN" altLang="en-US"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修改的实际是变量</a:t>
            </a:r>
            <a:r>
              <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x</a:t>
            </a:r>
            <a:r>
              <a:rPr lang="zh-CN" altLang="en-US"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的值，</a:t>
            </a:r>
            <a:r>
              <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const int x</a:t>
            </a:r>
            <a:r>
              <a:rPr lang="zh-CN" altLang="en-US"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规定</a:t>
            </a:r>
            <a:r>
              <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x</a:t>
            </a:r>
            <a:r>
              <a:rPr lang="zh-CN" altLang="en-US"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是不可写的。矛盾。</a:t>
            </a:r>
            <a:r>
              <a:rPr lang="en-US" altLang="zh-CN" sz="2400" dirty="0">
                <a:solidFill>
                  <a:prstClr val="black"/>
                </a:solidFill>
                <a:latin typeface="华文新魏" panose="02010800040101010101" pitchFamily="2" charset="-122"/>
                <a:ea typeface="华文新魏" panose="02010800040101010101" pitchFamily="2" charset="-122"/>
                <a:sym typeface="Wingdings" panose="05000000000000000000" pitchFamily="2" charset="2"/>
              </a:rPr>
              <a:t> </a:t>
            </a:r>
            <a:r>
              <a:rPr lang="en-US" altLang="zh-CN" sz="2400" dirty="0">
                <a:solidFill>
                  <a:prstClr val="black"/>
                </a:solidFill>
                <a:latin typeface="华文新魏" panose="02010800040101010101" pitchFamily="2" charset="-122"/>
                <a:ea typeface="华文新魏" panose="02010800040101010101" pitchFamily="2" charset="-122"/>
              </a:rPr>
              <a:t> </a:t>
            </a: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可写单元的指针</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地址</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能赋给指向只读单元的指针变量</a:t>
            </a:r>
            <a:r>
              <a:rPr lang="en-US" altLang="zh-CN" sz="2400" dirty="0">
                <a:solidFill>
                  <a:prstClr val="black"/>
                </a:solidFill>
                <a:latin typeface="华文新魏" panose="02010800040101010101" pitchFamily="2" charset="-122"/>
                <a:ea typeface="华文新魏" panose="02010800040101010101" pitchFamily="2" charset="-122"/>
              </a:rPr>
              <a:t>: y=z;</a:t>
            </a:r>
          </a:p>
          <a:p>
            <a:pPr marL="685800" lvl="1" indent="-228600">
              <a:lnSpc>
                <a:spcPct val="90000"/>
              </a:lnSpc>
              <a:spcBef>
                <a:spcPts val="500"/>
              </a:spcBef>
              <a:buFont typeface="Wingdings" panose="05000000000000000000" pitchFamily="2" charset="2"/>
              <a:buChar char="l"/>
              <a:defRPr/>
            </a:pPr>
            <a:r>
              <a:rPr lang="zh-CN" altLang="en-US" sz="2400" dirty="0">
                <a:solidFill>
                  <a:srgbClr val="FF0000"/>
                </a:solidFill>
                <a:latin typeface="华文新魏" panose="02010800040101010101" pitchFamily="2" charset="-122"/>
                <a:ea typeface="华文新魏" panose="02010800040101010101" pitchFamily="2" charset="-122"/>
              </a:rPr>
              <a:t>前例的</a:t>
            </a:r>
            <a:r>
              <a:rPr lang="en-US" altLang="zh-CN" sz="2400" dirty="0">
                <a:solidFill>
                  <a:srgbClr val="FF0000"/>
                </a:solidFill>
                <a:latin typeface="华文新魏" panose="02010800040101010101" pitchFamily="2" charset="-122"/>
                <a:ea typeface="华文新魏" panose="02010800040101010101" pitchFamily="2" charset="-122"/>
              </a:rPr>
              <a:t>const</a:t>
            </a:r>
            <a:r>
              <a:rPr lang="zh-CN" altLang="en-US" sz="2400" dirty="0">
                <a:solidFill>
                  <a:srgbClr val="FF0000"/>
                </a:solidFill>
                <a:latin typeface="华文新魏" panose="02010800040101010101" pitchFamily="2" charset="-122"/>
                <a:ea typeface="华文新魏" panose="02010800040101010101" pitchFamily="2" charset="-122"/>
              </a:rPr>
              <a:t>换成</a:t>
            </a:r>
            <a:r>
              <a:rPr lang="en-US" altLang="zh-CN" sz="2400" dirty="0">
                <a:solidFill>
                  <a:srgbClr val="FF0000"/>
                </a:solidFill>
                <a:latin typeface="华文新魏" panose="02010800040101010101" pitchFamily="2" charset="-122"/>
                <a:ea typeface="华文新魏" panose="02010800040101010101" pitchFamily="2" charset="-122"/>
              </a:rPr>
              <a:t>volatile</a:t>
            </a:r>
            <a:r>
              <a:rPr lang="zh-CN" altLang="en-US" sz="2400" dirty="0">
                <a:solidFill>
                  <a:srgbClr val="FF0000"/>
                </a:solidFill>
                <a:latin typeface="华文新魏" panose="02010800040101010101" pitchFamily="2" charset="-122"/>
                <a:ea typeface="华文新魏" panose="02010800040101010101" pitchFamily="2" charset="-122"/>
              </a:rPr>
              <a:t>或者</a:t>
            </a:r>
            <a:r>
              <a:rPr lang="en-US" altLang="zh-CN" sz="2400" dirty="0">
                <a:solidFill>
                  <a:srgbClr val="FF0000"/>
                </a:solidFill>
                <a:latin typeface="华文新魏" panose="02010800040101010101" pitchFamily="2" charset="-122"/>
                <a:ea typeface="华文新魏" panose="02010800040101010101" pitchFamily="2" charset="-122"/>
              </a:rPr>
              <a:t>const volatile</a:t>
            </a:r>
            <a:r>
              <a:rPr lang="zh-CN" altLang="en-US" sz="2400" dirty="0">
                <a:solidFill>
                  <a:srgbClr val="FF0000"/>
                </a:solidFill>
                <a:latin typeface="华文新魏" panose="02010800040101010101" pitchFamily="2" charset="-122"/>
                <a:ea typeface="华文新魏" panose="02010800040101010101" pitchFamily="2" charset="-122"/>
              </a:rPr>
              <a:t>，结论一样</a:t>
            </a:r>
            <a:r>
              <a:rPr lang="zh-CN" altLang="en-US" sz="2400" dirty="0">
                <a:solidFill>
                  <a:prstClr val="black"/>
                </a:solidFill>
                <a:latin typeface="华文新魏" panose="02010800040101010101" pitchFamily="2" charset="-122"/>
                <a:ea typeface="华文新魏" panose="02010800040101010101" pitchFamily="2" charset="-122"/>
              </a:rPr>
              <a:t>。</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int *</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可以赋值给</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const int </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const int </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不能赋值给</a:t>
            </a:r>
            <a:r>
              <a:rPr lang="en-US" altLang="zh-CN" sz="2400" dirty="0">
                <a:solidFill>
                  <a:srgbClr val="FF0000"/>
                </a:solidFill>
                <a:latin typeface="华文新魏" panose="02010800040101010101" pitchFamily="2" charset="-122"/>
                <a:ea typeface="华文新魏" panose="02010800040101010101" pitchFamily="2" charset="-122"/>
              </a:rPr>
              <a:t>int </a:t>
            </a:r>
            <a:r>
              <a:rPr lang="zh-CN" altLang="en-US" sz="2400" dirty="0">
                <a:solidFill>
                  <a:srgbClr val="FF0000"/>
                </a:solidFill>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684689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640080" y="1491088"/>
            <a:ext cx="10515600" cy="4351338"/>
          </a:xfrm>
        </p:spPr>
        <p:txBody>
          <a:bodyPr/>
          <a:lstStyle/>
          <a:p>
            <a:pPr marL="0" indent="0">
              <a:buNone/>
            </a:pPr>
            <a:r>
              <a:rPr lang="zh-CN" altLang="en-US" dirty="0">
                <a:latin typeface="华文新魏" panose="02010800040101010101" pitchFamily="2" charset="-122"/>
                <a:ea typeface="华文新魏" panose="02010800040101010101" pitchFamily="2" charset="-122"/>
              </a:rPr>
              <a:t>指针使用注意事项</a:t>
            </a:r>
          </a:p>
        </p:txBody>
      </p:sp>
      <p:sp>
        <p:nvSpPr>
          <p:cNvPr id="6" name="文本框 5">
            <a:extLst>
              <a:ext uri="{FF2B5EF4-FFF2-40B4-BE49-F238E27FC236}">
                <a16:creationId xmlns:a16="http://schemas.microsoft.com/office/drawing/2014/main" id="{D3C88324-0EC8-4B4B-941F-FB5BFB4C559B}"/>
              </a:ext>
            </a:extLst>
          </p:cNvPr>
          <p:cNvSpPr txBox="1"/>
          <p:nvPr/>
        </p:nvSpPr>
        <p:spPr>
          <a:xfrm>
            <a:off x="100362" y="2040252"/>
            <a:ext cx="12091638" cy="1220399"/>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	除了二种例外情况，指针类型类型都要与指向</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绑定</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的对象严格匹配：二种例外是：</a:t>
            </a:r>
          </a:p>
          <a:p>
            <a:pPr marL="1257300" lvl="2" indent="-342900">
              <a:lnSpc>
                <a:spcPct val="90000"/>
              </a:lnSpc>
              <a:spcBef>
                <a:spcPts val="500"/>
              </a:spcBef>
              <a:buFont typeface="Wingdings" panose="05000000000000000000" pitchFamily="2" charset="2"/>
              <a:buChar char="u"/>
              <a:defRPr/>
            </a:pPr>
            <a:r>
              <a:rPr lang="zh-CN" altLang="en-US" sz="2400" dirty="0">
                <a:solidFill>
                  <a:prstClr val="black"/>
                </a:solidFill>
                <a:latin typeface="华文新魏" panose="02010800040101010101" pitchFamily="2" charset="-122"/>
                <a:ea typeface="华文新魏" panose="02010800040101010101" pitchFamily="2" charset="-122"/>
              </a:rPr>
              <a:t>指向常量的指针（如</a:t>
            </a:r>
            <a:r>
              <a:rPr lang="en-US" altLang="zh-CN" sz="2400" dirty="0">
                <a:solidFill>
                  <a:prstClr val="black"/>
                </a:solidFill>
                <a:latin typeface="华文新魏" panose="02010800040101010101" pitchFamily="2" charset="-122"/>
                <a:ea typeface="华文新魏" panose="02010800040101010101" pitchFamily="2" charset="-122"/>
              </a:rPr>
              <a:t>const int </a:t>
            </a:r>
            <a:r>
              <a:rPr lang="zh-CN" altLang="en-US" sz="2400" dirty="0">
                <a:solidFill>
                  <a:prstClr val="black"/>
                </a:solidFill>
                <a:latin typeface="华文新魏" panose="02010800040101010101" pitchFamily="2" charset="-122"/>
                <a:ea typeface="华文新魏" panose="02010800040101010101" pitchFamily="2" charset="-122"/>
              </a:rPr>
              <a:t>*）可以指向同类型非常量</a:t>
            </a:r>
            <a:endParaRPr lang="en-US" altLang="zh-CN" sz="2400" dirty="0">
              <a:solidFill>
                <a:prstClr val="black"/>
              </a:solidFill>
              <a:latin typeface="华文新魏" panose="02010800040101010101" pitchFamily="2" charset="-122"/>
              <a:ea typeface="华文新魏" panose="02010800040101010101" pitchFamily="2" charset="-122"/>
            </a:endParaRPr>
          </a:p>
          <a:p>
            <a:pPr marL="1257300" lvl="2" indent="-342900">
              <a:lnSpc>
                <a:spcPct val="90000"/>
              </a:lnSpc>
              <a:spcBef>
                <a:spcPts val="500"/>
              </a:spcBef>
              <a:buFont typeface="Wingdings" panose="05000000000000000000" pitchFamily="2" charset="2"/>
              <a:buChar char="u"/>
              <a:defRPr/>
            </a:pPr>
            <a:r>
              <a:rPr lang="zh-CN" altLang="en-US" sz="2400" dirty="0">
                <a:solidFill>
                  <a:prstClr val="black"/>
                </a:solidFill>
                <a:latin typeface="华文新魏" panose="02010800040101010101" pitchFamily="2" charset="-122"/>
                <a:ea typeface="华文新魏" panose="02010800040101010101" pitchFamily="2" charset="-122"/>
              </a:rPr>
              <a:t>父类指针指向子类对象</a:t>
            </a:r>
          </a:p>
        </p:txBody>
      </p:sp>
      <p:sp>
        <p:nvSpPr>
          <p:cNvPr id="5" name="TextBox 4">
            <a:extLst>
              <a:ext uri="{FF2B5EF4-FFF2-40B4-BE49-F238E27FC236}">
                <a16:creationId xmlns:a16="http://schemas.microsoft.com/office/drawing/2014/main" id="{8F485B8E-EB9D-41F7-AEAC-6049A3DB0CB7}"/>
              </a:ext>
            </a:extLst>
          </p:cNvPr>
          <p:cNvSpPr txBox="1">
            <a:spLocks noChangeArrowheads="1"/>
          </p:cNvSpPr>
          <p:nvPr/>
        </p:nvSpPr>
        <p:spPr bwMode="auto">
          <a:xfrm>
            <a:off x="2045729" y="3429000"/>
            <a:ext cx="8200904" cy="3096344"/>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dirty="0">
                <a:latin typeface="华文新魏" pitchFamily="2" charset="-122"/>
                <a:ea typeface="华文新魏" pitchFamily="2" charset="-122"/>
              </a:rPr>
              <a:t>double d = 0.0;</a:t>
            </a:r>
          </a:p>
          <a:p>
            <a:r>
              <a:rPr lang="en-US" altLang="zh-CN" dirty="0">
                <a:latin typeface="华文新魏" pitchFamily="2" charset="-122"/>
                <a:ea typeface="华文新魏" pitchFamily="2" charset="-122"/>
              </a:rPr>
              <a:t>int i = 0;</a:t>
            </a:r>
          </a:p>
          <a:p>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double *</a:t>
            </a:r>
            <a:r>
              <a:rPr lang="en-US" altLang="zh-CN" dirty="0" err="1">
                <a:latin typeface="华文新魏" pitchFamily="2" charset="-122"/>
                <a:ea typeface="华文新魏" pitchFamily="2" charset="-122"/>
              </a:rPr>
              <a:t>pd</a:t>
            </a:r>
            <a:r>
              <a:rPr lang="en-US" altLang="zh-CN" dirty="0">
                <a:latin typeface="华文新魏" pitchFamily="2" charset="-122"/>
                <a:ea typeface="华文新魏" pitchFamily="2" charset="-122"/>
              </a:rPr>
              <a:t> = &amp;d;		//</a:t>
            </a:r>
            <a:r>
              <a:rPr lang="zh-CN" altLang="en-US" dirty="0">
                <a:latin typeface="华文新魏" pitchFamily="2" charset="-122"/>
                <a:ea typeface="华文新魏" pitchFamily="2" charset="-122"/>
              </a:rPr>
              <a:t>正确，类型一致</a:t>
            </a:r>
          </a:p>
          <a:p>
            <a:r>
              <a:rPr lang="en-US" altLang="zh-CN" dirty="0">
                <a:latin typeface="华文新魏" pitchFamily="2" charset="-122"/>
                <a:ea typeface="华文新魏" pitchFamily="2" charset="-122"/>
              </a:rPr>
              <a:t>//int *pi = &amp;d;		//</a:t>
            </a:r>
            <a:r>
              <a:rPr lang="zh-CN" altLang="en-US" dirty="0">
                <a:latin typeface="华文新魏" pitchFamily="2" charset="-122"/>
                <a:ea typeface="华文新魏" pitchFamily="2" charset="-122"/>
              </a:rPr>
              <a:t>错误，类型不一致</a:t>
            </a:r>
          </a:p>
          <a:p>
            <a:endParaRPr lang="zh-CN" altLang="en-US" dirty="0">
              <a:latin typeface="华文新魏" pitchFamily="2" charset="-122"/>
              <a:ea typeface="华文新魏" pitchFamily="2" charset="-122"/>
            </a:endParaRPr>
          </a:p>
          <a:p>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*pc = &amp;i;		//</a:t>
            </a:r>
            <a:r>
              <a:rPr lang="zh-CN" altLang="en-US" dirty="0">
                <a:solidFill>
                  <a:srgbClr val="FF0000"/>
                </a:solidFill>
                <a:latin typeface="华文新魏" pitchFamily="2" charset="-122"/>
                <a:ea typeface="华文新魏" pitchFamily="2" charset="-122"/>
              </a:rPr>
              <a:t>正确，</a:t>
            </a:r>
            <a:r>
              <a:rPr lang="en-US" altLang="zh-CN" dirty="0" err="1">
                <a:solidFill>
                  <a:srgbClr val="FF0000"/>
                </a:solidFill>
                <a:latin typeface="华文新魏" pitchFamily="2" charset="-122"/>
                <a:ea typeface="华文新魏" pitchFamily="2" charset="-122"/>
              </a:rPr>
              <a:t>const</a:t>
            </a:r>
            <a:r>
              <a:rPr lang="en-US" altLang="zh-CN" dirty="0">
                <a:solidFill>
                  <a:srgbClr val="FF0000"/>
                </a:solidFill>
                <a:latin typeface="华文新魏" pitchFamily="2" charset="-122"/>
                <a:ea typeface="华文新魏" pitchFamily="2" charset="-122"/>
              </a:rPr>
              <a:t> int</a:t>
            </a:r>
            <a:r>
              <a:rPr lang="zh-CN" altLang="en-US" dirty="0">
                <a:solidFill>
                  <a:srgbClr val="FF0000"/>
                </a:solidFill>
                <a:latin typeface="华文新魏" pitchFamily="2" charset="-122"/>
                <a:ea typeface="华文新魏" pitchFamily="2" charset="-122"/>
              </a:rPr>
              <a:t>类型的指针可以指向</a:t>
            </a:r>
            <a:r>
              <a:rPr lang="en-US" altLang="zh-CN" dirty="0">
                <a:solidFill>
                  <a:srgbClr val="FF0000"/>
                </a:solidFill>
                <a:latin typeface="华文新魏" pitchFamily="2" charset="-122"/>
                <a:ea typeface="华文新魏" pitchFamily="2" charset="-122"/>
              </a:rPr>
              <a:t>int</a:t>
            </a:r>
            <a:r>
              <a:rPr lang="zh-CN" altLang="en-US" dirty="0">
                <a:solidFill>
                  <a:srgbClr val="FF0000"/>
                </a:solidFill>
                <a:latin typeface="华文新魏" pitchFamily="2" charset="-122"/>
                <a:ea typeface="华文新魏" pitchFamily="2" charset="-122"/>
              </a:rPr>
              <a:t>（例外）</a:t>
            </a:r>
          </a:p>
          <a:p>
            <a:r>
              <a:rPr lang="en-US" altLang="zh-CN" dirty="0">
                <a:latin typeface="华文新魏" pitchFamily="2" charset="-122"/>
                <a:ea typeface="华文新魏" pitchFamily="2" charset="-122"/>
              </a:rPr>
              <a:t>//</a:t>
            </a: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*pc2 = &amp;d;	//</a:t>
            </a:r>
            <a:r>
              <a:rPr lang="zh-CN" altLang="en-US" dirty="0">
                <a:latin typeface="华文新魏" pitchFamily="2" charset="-122"/>
                <a:ea typeface="华文新魏" pitchFamily="2" charset="-122"/>
              </a:rPr>
              <a:t>错误，</a:t>
            </a: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a:t>
            </a:r>
            <a:r>
              <a:rPr lang="zh-CN" altLang="en-US" dirty="0">
                <a:latin typeface="华文新魏" pitchFamily="2" charset="-122"/>
                <a:ea typeface="华文新魏" pitchFamily="2" charset="-122"/>
              </a:rPr>
              <a:t>类型的指针不能指向</a:t>
            </a:r>
            <a:r>
              <a:rPr lang="en-US" altLang="zh-CN" dirty="0">
                <a:latin typeface="华文新魏" pitchFamily="2" charset="-122"/>
                <a:ea typeface="华文新魏" pitchFamily="2" charset="-122"/>
              </a:rPr>
              <a:t>double</a:t>
            </a:r>
            <a:endParaRPr lang="en-US" altLang="zh-CN" sz="1600" dirty="0">
              <a:latin typeface="华文新魏" pitchFamily="2" charset="-122"/>
              <a:ea typeface="华文新魏" pitchFamily="2" charset="-122"/>
            </a:endParaRPr>
          </a:p>
        </p:txBody>
      </p:sp>
    </p:spTree>
    <p:extLst>
      <p:ext uri="{BB962C8B-B14F-4D97-AF65-F5344CB8AC3E}">
        <p14:creationId xmlns:p14="http://schemas.microsoft.com/office/powerpoint/2010/main" val="17473431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640080" y="1491088"/>
            <a:ext cx="10515600" cy="4351338"/>
          </a:xfrm>
        </p:spPr>
        <p:txBody>
          <a:bodyPr/>
          <a:lstStyle/>
          <a:p>
            <a:pPr marL="0" indent="0">
              <a:buNone/>
            </a:pPr>
            <a:r>
              <a:rPr lang="zh-CN" altLang="en-US" dirty="0">
                <a:latin typeface="华文新魏" panose="02010800040101010101" pitchFamily="2" charset="-122"/>
                <a:ea typeface="华文新魏" panose="02010800040101010101" pitchFamily="2" charset="-122"/>
              </a:rPr>
              <a:t>指针使用注意事项</a:t>
            </a:r>
          </a:p>
        </p:txBody>
      </p:sp>
      <p:sp>
        <p:nvSpPr>
          <p:cNvPr id="6" name="文本框 5">
            <a:extLst>
              <a:ext uri="{FF2B5EF4-FFF2-40B4-BE49-F238E27FC236}">
                <a16:creationId xmlns:a16="http://schemas.microsoft.com/office/drawing/2014/main" id="{D3C88324-0EC8-4B4B-941F-FB5BFB4C559B}"/>
              </a:ext>
            </a:extLst>
          </p:cNvPr>
          <p:cNvSpPr txBox="1"/>
          <p:nvPr/>
        </p:nvSpPr>
        <p:spPr>
          <a:xfrm>
            <a:off x="100362" y="2040252"/>
            <a:ext cx="12091638" cy="1949316"/>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dirty="0">
                <a:solidFill>
                  <a:srgbClr val="FF0000"/>
                </a:solidFill>
                <a:latin typeface="华文新魏" panose="02010800040101010101" pitchFamily="2" charset="-122"/>
                <a:ea typeface="华文新魏" panose="02010800040101010101" pitchFamily="2" charset="-122"/>
              </a:rPr>
              <a:t>一个没有初始化是非常危险的。当不清楚指针应该指向何处时，应该将指针初始化为空指针</a:t>
            </a:r>
            <a:r>
              <a:rPr lang="zh-CN" altLang="en-US" sz="2400" dirty="0">
                <a:solidFill>
                  <a:prstClr val="black"/>
                </a:solidFill>
                <a:latin typeface="华文新魏" panose="02010800040101010101" pitchFamily="2" charset="-122"/>
                <a:ea typeface="华文新魏" panose="02010800040101010101" pitchFamily="2" charset="-122"/>
              </a:rPr>
              <a:t>。可以用三种办法：</a:t>
            </a:r>
          </a:p>
          <a:p>
            <a:pPr marL="1257300" lvl="2" indent="-342900">
              <a:lnSpc>
                <a:spcPct val="90000"/>
              </a:lnSpc>
              <a:spcBef>
                <a:spcPts val="500"/>
              </a:spcBef>
              <a:buFont typeface="Wingdings" panose="05000000000000000000" pitchFamily="2" charset="2"/>
              <a:buChar char="u"/>
              <a:defRPr/>
            </a:pPr>
            <a:r>
              <a:rPr lang="zh-CN" altLang="en-US" sz="2400" dirty="0">
                <a:solidFill>
                  <a:prstClr val="black"/>
                </a:solidFill>
                <a:latin typeface="华文新魏" panose="02010800040101010101" pitchFamily="2" charset="-122"/>
                <a:ea typeface="华文新魏" panose="02010800040101010101" pitchFamily="2" charset="-122"/>
              </a:rPr>
              <a:t>用字面量</a:t>
            </a:r>
            <a:r>
              <a:rPr lang="en-US" altLang="zh-CN" sz="2400" dirty="0" err="1">
                <a:solidFill>
                  <a:prstClr val="black"/>
                </a:solidFill>
                <a:latin typeface="华文新魏" panose="02010800040101010101" pitchFamily="2" charset="-122"/>
                <a:ea typeface="华文新魏" panose="02010800040101010101" pitchFamily="2" charset="-122"/>
              </a:rPr>
              <a:t>nullptr</a:t>
            </a:r>
            <a:r>
              <a:rPr lang="zh-CN" altLang="en-US" sz="2400" dirty="0">
                <a:solidFill>
                  <a:prstClr val="black"/>
                </a:solidFill>
                <a:latin typeface="华文新魏" panose="02010800040101010101" pitchFamily="2" charset="-122"/>
                <a:ea typeface="华文新魏" panose="02010800040101010101" pitchFamily="2" charset="-122"/>
              </a:rPr>
              <a:t>来初始化，这是</a:t>
            </a:r>
            <a:r>
              <a:rPr lang="en-US" altLang="zh-CN" sz="2400" dirty="0">
                <a:solidFill>
                  <a:prstClr val="black"/>
                </a:solidFill>
                <a:latin typeface="华文新魏" panose="02010800040101010101" pitchFamily="2" charset="-122"/>
                <a:ea typeface="华文新魏" panose="02010800040101010101" pitchFamily="2" charset="-122"/>
              </a:rPr>
              <a:t>C++11</a:t>
            </a:r>
            <a:r>
              <a:rPr lang="zh-CN" altLang="en-US" sz="2400" dirty="0">
                <a:solidFill>
                  <a:prstClr val="black"/>
                </a:solidFill>
                <a:latin typeface="华文新魏" panose="02010800040101010101" pitchFamily="2" charset="-122"/>
                <a:ea typeface="华文新魏" panose="02010800040101010101" pitchFamily="2" charset="-122"/>
              </a:rPr>
              <a:t>新标准引入的</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推荐</a:t>
            </a:r>
            <a:endParaRPr lang="en-US" altLang="zh-CN" sz="2400" dirty="0">
              <a:solidFill>
                <a:prstClr val="black"/>
              </a:solidFill>
              <a:latin typeface="华文新魏" panose="02010800040101010101" pitchFamily="2" charset="-122"/>
              <a:ea typeface="华文新魏" panose="02010800040101010101" pitchFamily="2" charset="-122"/>
            </a:endParaRPr>
          </a:p>
          <a:p>
            <a:pPr marL="1257300" lvl="2" indent="-342900">
              <a:lnSpc>
                <a:spcPct val="90000"/>
              </a:lnSpc>
              <a:spcBef>
                <a:spcPts val="500"/>
              </a:spcBef>
              <a:buFont typeface="Wingdings" panose="05000000000000000000" pitchFamily="2" charset="2"/>
              <a:buChar char="u"/>
              <a:defRPr/>
            </a:pPr>
            <a:r>
              <a:rPr lang="zh-CN" altLang="en-US" sz="2400" dirty="0">
                <a:solidFill>
                  <a:prstClr val="black"/>
                </a:solidFill>
                <a:latin typeface="华文新魏" panose="02010800040101010101" pitchFamily="2" charset="-122"/>
                <a:ea typeface="华文新魏" panose="02010800040101010101" pitchFamily="2" charset="-122"/>
              </a:rPr>
              <a:t>用字面量</a:t>
            </a:r>
            <a:r>
              <a:rPr lang="en-US" altLang="zh-CN" sz="2400" dirty="0">
                <a:solidFill>
                  <a:prstClr val="black"/>
                </a:solidFill>
                <a:latin typeface="华文新魏" panose="02010800040101010101" pitchFamily="2" charset="-122"/>
                <a:ea typeface="华文新魏" panose="02010800040101010101" pitchFamily="2" charset="-122"/>
              </a:rPr>
              <a:t>0</a:t>
            </a:r>
            <a:r>
              <a:rPr lang="zh-CN" altLang="en-US" sz="2400" dirty="0">
                <a:solidFill>
                  <a:prstClr val="black"/>
                </a:solidFill>
                <a:latin typeface="华文新魏" panose="02010800040101010101" pitchFamily="2" charset="-122"/>
                <a:ea typeface="华文新魏" panose="02010800040101010101" pitchFamily="2" charset="-122"/>
              </a:rPr>
              <a:t>初始化</a:t>
            </a:r>
            <a:endParaRPr lang="en-US" altLang="zh-CN" sz="2400" dirty="0">
              <a:solidFill>
                <a:prstClr val="black"/>
              </a:solidFill>
              <a:latin typeface="华文新魏" panose="02010800040101010101" pitchFamily="2" charset="-122"/>
              <a:ea typeface="华文新魏" panose="02010800040101010101" pitchFamily="2" charset="-122"/>
            </a:endParaRPr>
          </a:p>
          <a:p>
            <a:pPr marL="1257300" lvl="2" indent="-342900">
              <a:lnSpc>
                <a:spcPct val="90000"/>
              </a:lnSpc>
              <a:spcBef>
                <a:spcPts val="500"/>
              </a:spcBef>
              <a:buFont typeface="Wingdings" panose="05000000000000000000" pitchFamily="2" charset="2"/>
              <a:buChar char="u"/>
              <a:defRPr/>
            </a:pPr>
            <a:r>
              <a:rPr lang="zh-CN" altLang="en-US" sz="2400" dirty="0">
                <a:solidFill>
                  <a:prstClr val="black"/>
                </a:solidFill>
                <a:latin typeface="华文新魏" panose="02010800040101010101" pitchFamily="2" charset="-122"/>
                <a:ea typeface="华文新魏" panose="02010800040101010101" pitchFamily="2" charset="-122"/>
              </a:rPr>
              <a:t>用预定义符号</a:t>
            </a:r>
            <a:r>
              <a:rPr lang="en-US" altLang="zh-CN" sz="2400" dirty="0">
                <a:solidFill>
                  <a:prstClr val="black"/>
                </a:solidFill>
                <a:latin typeface="华文新魏" panose="02010800040101010101" pitchFamily="2" charset="-122"/>
                <a:ea typeface="华文新魏" panose="02010800040101010101" pitchFamily="2" charset="-122"/>
              </a:rPr>
              <a:t>NULL</a:t>
            </a:r>
            <a:r>
              <a:rPr lang="zh-CN" altLang="en-US" sz="2400" dirty="0">
                <a:solidFill>
                  <a:prstClr val="black"/>
                </a:solidFill>
                <a:latin typeface="华文新魏" panose="02010800040101010101" pitchFamily="2" charset="-122"/>
                <a:ea typeface="华文新魏" panose="02010800040101010101" pitchFamily="2" charset="-122"/>
              </a:rPr>
              <a:t>来初始，但必须先</a:t>
            </a:r>
            <a:r>
              <a:rPr lang="en-US" altLang="zh-CN" sz="2400" dirty="0">
                <a:solidFill>
                  <a:prstClr val="black"/>
                </a:solidFill>
                <a:latin typeface="华文新魏" panose="02010800040101010101" pitchFamily="2" charset="-122"/>
                <a:ea typeface="华文新魏" panose="02010800040101010101" pitchFamily="2" charset="-122"/>
              </a:rPr>
              <a:t>include &lt;</a:t>
            </a:r>
            <a:r>
              <a:rPr lang="en-US" altLang="zh-CN" sz="2400" dirty="0" err="1">
                <a:solidFill>
                  <a:prstClr val="black"/>
                </a:solidFill>
                <a:latin typeface="华文新魏" panose="02010800040101010101" pitchFamily="2" charset="-122"/>
                <a:ea typeface="华文新魏" panose="02010800040101010101" pitchFamily="2" charset="-122"/>
              </a:rPr>
              <a:t>cstdlib</a:t>
            </a:r>
            <a:r>
              <a:rPr lang="en-US" altLang="zh-CN" sz="2400" dirty="0">
                <a:solidFill>
                  <a:prstClr val="black"/>
                </a:solidFill>
                <a:latin typeface="华文新魏" panose="02010800040101010101" pitchFamily="2" charset="-122"/>
                <a:ea typeface="华文新魏" panose="02010800040101010101" pitchFamily="2" charset="-122"/>
              </a:rPr>
              <a:t>&gt;,</a:t>
            </a:r>
            <a:r>
              <a:rPr lang="zh-CN" altLang="en-US" sz="2400" dirty="0">
                <a:solidFill>
                  <a:prstClr val="black"/>
                </a:solidFill>
                <a:latin typeface="华文新魏" panose="02010800040101010101" pitchFamily="2" charset="-122"/>
                <a:ea typeface="华文新魏" panose="02010800040101010101" pitchFamily="2" charset="-122"/>
              </a:rPr>
              <a:t>因此不推荐</a:t>
            </a:r>
          </a:p>
        </p:txBody>
      </p:sp>
      <p:sp>
        <p:nvSpPr>
          <p:cNvPr id="7" name="TextBox 4">
            <a:extLst>
              <a:ext uri="{FF2B5EF4-FFF2-40B4-BE49-F238E27FC236}">
                <a16:creationId xmlns:a16="http://schemas.microsoft.com/office/drawing/2014/main" id="{88771EB2-C880-4165-8D80-27C93F6FD133}"/>
              </a:ext>
            </a:extLst>
          </p:cNvPr>
          <p:cNvSpPr txBox="1">
            <a:spLocks noChangeArrowheads="1"/>
          </p:cNvSpPr>
          <p:nvPr/>
        </p:nvSpPr>
        <p:spPr bwMode="auto">
          <a:xfrm>
            <a:off x="1797428" y="4188619"/>
            <a:ext cx="8200904" cy="2304256"/>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dirty="0">
                <a:latin typeface="华文新魏" pitchFamily="2" charset="-122"/>
                <a:ea typeface="华文新魏" pitchFamily="2" charset="-122"/>
              </a:rPr>
              <a:t>int </a:t>
            </a:r>
            <a:r>
              <a:rPr lang="zh-CN" altLang="en-US" sz="2000" dirty="0">
                <a:latin typeface="华文新魏" pitchFamily="2" charset="-122"/>
                <a:ea typeface="华文新魏" pitchFamily="2" charset="-122"/>
              </a:rPr>
              <a:t>*</a:t>
            </a:r>
            <a:r>
              <a:rPr lang="en-US" altLang="zh-CN" sz="2000" dirty="0">
                <a:latin typeface="华文新魏" pitchFamily="2" charset="-122"/>
                <a:ea typeface="华文新魏" pitchFamily="2" charset="-122"/>
              </a:rPr>
              <a:t>p1 = </a:t>
            </a:r>
            <a:r>
              <a:rPr lang="en-US" altLang="zh-CN" sz="2000" dirty="0" err="1">
                <a:latin typeface="华文新魏" pitchFamily="2" charset="-122"/>
                <a:ea typeface="华文新魏" pitchFamily="2" charset="-122"/>
              </a:rPr>
              <a:t>nullptr</a:t>
            </a:r>
            <a:r>
              <a:rPr lang="en-US" altLang="zh-CN" sz="2000" dirty="0">
                <a:latin typeface="华文新魏" pitchFamily="2" charset="-122"/>
                <a:ea typeface="华文新魏" pitchFamily="2" charset="-122"/>
              </a:rPr>
              <a:t>;   //</a:t>
            </a:r>
            <a:r>
              <a:rPr lang="zh-CN" altLang="en-US" sz="2000" dirty="0">
                <a:latin typeface="华文新魏" pitchFamily="2" charset="-122"/>
                <a:ea typeface="华文新魏" pitchFamily="2" charset="-122"/>
              </a:rPr>
              <a:t>等价于</a:t>
            </a:r>
            <a:r>
              <a:rPr lang="en-US" altLang="zh-CN" sz="2000" dirty="0">
                <a:latin typeface="华文新魏" pitchFamily="2" charset="-122"/>
                <a:ea typeface="华文新魏" pitchFamily="2" charset="-122"/>
              </a:rPr>
              <a:t>int </a:t>
            </a:r>
            <a:r>
              <a:rPr lang="zh-CN" altLang="en-US" sz="2000" dirty="0">
                <a:latin typeface="华文新魏" pitchFamily="2" charset="-122"/>
                <a:ea typeface="华文新魏" pitchFamily="2" charset="-122"/>
              </a:rPr>
              <a:t>*</a:t>
            </a:r>
            <a:r>
              <a:rPr lang="en-US" altLang="zh-CN" sz="2000" dirty="0">
                <a:latin typeface="华文新魏" pitchFamily="2" charset="-122"/>
                <a:ea typeface="华文新魏" pitchFamily="2" charset="-122"/>
              </a:rPr>
              <a:t>p1 = 0;</a:t>
            </a:r>
          </a:p>
          <a:p>
            <a:endParaRPr lang="en-US" altLang="zh-CN" sz="2000" dirty="0">
              <a:latin typeface="华文新魏" pitchFamily="2" charset="-122"/>
              <a:ea typeface="华文新魏" pitchFamily="2" charset="-122"/>
            </a:endParaRPr>
          </a:p>
          <a:p>
            <a:r>
              <a:rPr lang="en-US" altLang="zh-CN" sz="2000" dirty="0">
                <a:latin typeface="华文新魏" pitchFamily="2" charset="-122"/>
                <a:ea typeface="华文新魏" pitchFamily="2" charset="-122"/>
              </a:rPr>
              <a:t>int *p2 = 0;</a:t>
            </a:r>
          </a:p>
          <a:p>
            <a:endParaRPr lang="en-US" altLang="zh-CN" sz="2000" dirty="0">
              <a:latin typeface="华文新魏" pitchFamily="2" charset="-122"/>
              <a:ea typeface="华文新魏" pitchFamily="2" charset="-122"/>
            </a:endParaRPr>
          </a:p>
          <a:p>
            <a:r>
              <a:rPr lang="en-US" altLang="zh-CN" sz="2000" dirty="0">
                <a:latin typeface="华文新魏" pitchFamily="2" charset="-122"/>
                <a:ea typeface="华文新魏" pitchFamily="2" charset="-122"/>
              </a:rPr>
              <a:t>int *p3 = NULL;</a:t>
            </a:r>
          </a:p>
          <a:p>
            <a:r>
              <a:rPr lang="zh-CN" altLang="en-US" sz="1600" dirty="0">
                <a:latin typeface="华文新魏" pitchFamily="2" charset="-122"/>
                <a:ea typeface="华文新魏" pitchFamily="2" charset="-122"/>
              </a:rPr>
              <a:t> </a:t>
            </a:r>
            <a:endParaRPr lang="en-US" altLang="zh-CN" sz="1600" dirty="0">
              <a:latin typeface="华文新魏" pitchFamily="2" charset="-122"/>
              <a:ea typeface="华文新魏" pitchFamily="2" charset="-122"/>
            </a:endParaRPr>
          </a:p>
        </p:txBody>
      </p:sp>
    </p:spTree>
    <p:extLst>
      <p:ext uri="{BB962C8B-B14F-4D97-AF65-F5344CB8AC3E}">
        <p14:creationId xmlns:p14="http://schemas.microsoft.com/office/powerpoint/2010/main" val="3011304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640080" y="1491088"/>
            <a:ext cx="10515600" cy="4351338"/>
          </a:xfrm>
        </p:spPr>
        <p:txBody>
          <a:bodyPr/>
          <a:lstStyle/>
          <a:p>
            <a:pPr marL="0" indent="0">
              <a:buNone/>
            </a:pPr>
            <a:r>
              <a:rPr lang="zh-CN" altLang="en-US" dirty="0">
                <a:latin typeface="华文新魏" panose="02010800040101010101" pitchFamily="2" charset="-122"/>
                <a:ea typeface="华文新魏" panose="02010800040101010101" pitchFamily="2" charset="-122"/>
              </a:rPr>
              <a:t>指针使用注意事项</a:t>
            </a:r>
          </a:p>
        </p:txBody>
      </p:sp>
      <p:sp>
        <p:nvSpPr>
          <p:cNvPr id="6" name="文本框 5">
            <a:extLst>
              <a:ext uri="{FF2B5EF4-FFF2-40B4-BE49-F238E27FC236}">
                <a16:creationId xmlns:a16="http://schemas.microsoft.com/office/drawing/2014/main" id="{D3C88324-0EC8-4B4B-941F-FB5BFB4C559B}"/>
              </a:ext>
            </a:extLst>
          </p:cNvPr>
          <p:cNvSpPr txBox="1"/>
          <p:nvPr/>
        </p:nvSpPr>
        <p:spPr>
          <a:xfrm>
            <a:off x="189572" y="1924938"/>
            <a:ext cx="12091638" cy="5400517"/>
          </a:xfrm>
          <a:prstGeom prst="rect">
            <a:avLst/>
          </a:prstGeom>
          <a:noFill/>
        </p:spPr>
        <p:txBody>
          <a:bodyPr wrap="square">
            <a:spAutoFit/>
          </a:bodyPr>
          <a:lstStyle/>
          <a:p>
            <a:pPr>
              <a:lnSpc>
                <a:spcPct val="145000"/>
              </a:lnSpc>
            </a:pPr>
            <a:r>
              <a:rPr lang="en-US" altLang="zh-CN" sz="2000" b="1" dirty="0">
                <a:solidFill>
                  <a:srgbClr val="FF0000"/>
                </a:solidFill>
                <a:latin typeface="华文新魏" pitchFamily="2" charset="-122"/>
                <a:ea typeface="华文新魏" pitchFamily="2" charset="-122"/>
              </a:rPr>
              <a:t>void</a:t>
            </a:r>
            <a:r>
              <a:rPr lang="zh-CN" altLang="en-US" sz="2000" b="1" dirty="0">
                <a:solidFill>
                  <a:srgbClr val="FF0000"/>
                </a:solidFill>
                <a:latin typeface="华文新魏" pitchFamily="2" charset="-122"/>
                <a:ea typeface="华文新魏" pitchFamily="2" charset="-122"/>
              </a:rPr>
              <a:t>用于表示函数无参或者无返回值。</a:t>
            </a:r>
            <a:r>
              <a:rPr lang="en-US" altLang="zh-CN" sz="2000" b="1" dirty="0">
                <a:solidFill>
                  <a:srgbClr val="FF0000"/>
                </a:solidFill>
                <a:latin typeface="华文新魏" pitchFamily="2" charset="-122"/>
                <a:ea typeface="华文新魏" pitchFamily="2" charset="-122"/>
              </a:rPr>
              <a:t>void *p</a:t>
            </a:r>
            <a:r>
              <a:rPr lang="zh-CN" altLang="en-US" sz="2000" b="1" dirty="0">
                <a:solidFill>
                  <a:srgbClr val="FF0000"/>
                </a:solidFill>
                <a:latin typeface="华文新魏" pitchFamily="2" charset="-122"/>
                <a:ea typeface="华文新魏" pitchFamily="2" charset="-122"/>
              </a:rPr>
              <a:t>所指向的实体单元字节数不定（泛型指针）。</a:t>
            </a:r>
          </a:p>
          <a:p>
            <a:pPr lvl="1">
              <a:lnSpc>
                <a:spcPct val="145000"/>
              </a:lnSpc>
              <a:buFont typeface="Wingdings" pitchFamily="2" charset="2"/>
              <a:buChar char="§"/>
            </a:pPr>
            <a:r>
              <a:rPr lang="zh-CN" altLang="en-US" sz="2000" b="1" dirty="0">
                <a:latin typeface="华文新魏" pitchFamily="2" charset="-122"/>
                <a:ea typeface="华文新魏" pitchFamily="2" charset="-122"/>
              </a:rPr>
              <a:t>因此，</a:t>
            </a:r>
            <a:r>
              <a:rPr lang="en-US" altLang="zh-CN" sz="2000" b="1" dirty="0">
                <a:solidFill>
                  <a:srgbClr val="FF0000"/>
                </a:solidFill>
                <a:latin typeface="华文新魏" pitchFamily="2" charset="-122"/>
                <a:ea typeface="华文新魏" pitchFamily="2" charset="-122"/>
              </a:rPr>
              <a:t>p</a:t>
            </a:r>
            <a:r>
              <a:rPr lang="zh-CN" altLang="en-US" sz="2000" b="1" dirty="0">
                <a:solidFill>
                  <a:srgbClr val="FF0000"/>
                </a:solidFill>
                <a:latin typeface="华文新魏" pitchFamily="2" charset="-122"/>
                <a:ea typeface="华文新魏" pitchFamily="2" charset="-122"/>
              </a:rPr>
              <a:t>可以指向任何实体，即可以将任何指针和任意类型变量的地址赋给</a:t>
            </a:r>
            <a:r>
              <a:rPr lang="en-US" altLang="zh-CN" sz="2000" b="1" dirty="0">
                <a:solidFill>
                  <a:srgbClr val="FF0000"/>
                </a:solidFill>
                <a:latin typeface="华文新魏" pitchFamily="2" charset="-122"/>
                <a:ea typeface="华文新魏" pitchFamily="2" charset="-122"/>
              </a:rPr>
              <a:t>p</a:t>
            </a:r>
            <a:r>
              <a:rPr lang="zh-CN" altLang="en-US" sz="2000" b="1" dirty="0">
                <a:latin typeface="华文新魏" pitchFamily="2" charset="-122"/>
                <a:ea typeface="华文新魏" pitchFamily="2" charset="-122"/>
              </a:rPr>
              <a:t>，或者调用时通过值参传递给参数</a:t>
            </a:r>
            <a:r>
              <a:rPr lang="en-US" altLang="zh-CN" sz="2000" b="1" dirty="0">
                <a:latin typeface="华文新魏" pitchFamily="2" charset="-122"/>
                <a:ea typeface="华文新魏" pitchFamily="2" charset="-122"/>
              </a:rPr>
              <a:t>p (</a:t>
            </a:r>
            <a:r>
              <a:rPr lang="zh-CN" altLang="en-US" sz="2000" b="1" dirty="0">
                <a:latin typeface="华文新魏" pitchFamily="2" charset="-122"/>
                <a:ea typeface="华文新魏" pitchFamily="2" charset="-122"/>
              </a:rPr>
              <a:t>如果</a:t>
            </a:r>
            <a:r>
              <a:rPr lang="en-US" altLang="zh-CN" sz="2000" b="1" dirty="0">
                <a:latin typeface="华文新魏" pitchFamily="2" charset="-122"/>
                <a:ea typeface="华文新魏" pitchFamily="2" charset="-122"/>
              </a:rPr>
              <a:t>p</a:t>
            </a:r>
            <a:r>
              <a:rPr lang="zh-CN" altLang="en-US" sz="2000" b="1" dirty="0">
                <a:latin typeface="华文新魏" pitchFamily="2" charset="-122"/>
                <a:ea typeface="华文新魏" pitchFamily="2" charset="-122"/>
              </a:rPr>
              <a:t>是函数参数</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lvl="1">
              <a:lnSpc>
                <a:spcPct val="145000"/>
              </a:lnSpc>
            </a:pPr>
            <a:r>
              <a:rPr lang="en-US" altLang="zh-CN" sz="2000" b="1" dirty="0">
                <a:latin typeface="华文新魏" pitchFamily="2" charset="-122"/>
                <a:ea typeface="华文新魏" pitchFamily="2" charset="-122"/>
              </a:rPr>
              <a:t>	void *p; int i = 0; int * q = &amp;i; p = q;</a:t>
            </a:r>
          </a:p>
          <a:p>
            <a:pPr lvl="1">
              <a:lnSpc>
                <a:spcPct val="145000"/>
              </a:lnSpc>
            </a:pPr>
            <a:r>
              <a:rPr lang="en-US" altLang="zh-CN" sz="2000" b="1" dirty="0">
                <a:latin typeface="华文新魏" pitchFamily="2" charset="-122"/>
                <a:ea typeface="华文新魏" pitchFamily="2" charset="-122"/>
              </a:rPr>
              <a:t>	void f(void *p); f(q);  //</a:t>
            </a:r>
            <a:r>
              <a:rPr lang="zh-CN" altLang="en-US" sz="2000" b="1" dirty="0">
                <a:latin typeface="华文新魏" pitchFamily="2" charset="-122"/>
                <a:ea typeface="华文新魏" pitchFamily="2" charset="-122"/>
              </a:rPr>
              <a:t>实参传递给形参等价于</a:t>
            </a:r>
            <a:r>
              <a:rPr lang="en-US" altLang="zh-CN" sz="2000" b="1" dirty="0">
                <a:latin typeface="华文新魏" pitchFamily="2" charset="-122"/>
                <a:ea typeface="华文新魏" pitchFamily="2" charset="-122"/>
              </a:rPr>
              <a:t>void *p = q;</a:t>
            </a:r>
          </a:p>
          <a:p>
            <a:pPr lvl="1">
              <a:lnSpc>
                <a:spcPct val="145000"/>
              </a:lnSpc>
            </a:pPr>
            <a:r>
              <a:rPr lang="en-US" altLang="zh-CN" sz="2000" b="1" dirty="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请大家查阅释放内存的函数</a:t>
            </a:r>
            <a:r>
              <a:rPr lang="en-US" altLang="zh-CN" sz="2000" b="1" dirty="0">
                <a:solidFill>
                  <a:srgbClr val="FF0000"/>
                </a:solidFill>
                <a:latin typeface="华文新魏" pitchFamily="2" charset="-122"/>
                <a:ea typeface="华文新魏" pitchFamily="2" charset="-122"/>
              </a:rPr>
              <a:t>free</a:t>
            </a:r>
            <a:r>
              <a:rPr lang="zh-CN" altLang="en-US" sz="2000" b="1" dirty="0">
                <a:solidFill>
                  <a:srgbClr val="FF0000"/>
                </a:solidFill>
                <a:latin typeface="华文新魏" pitchFamily="2" charset="-122"/>
                <a:ea typeface="华文新魏" pitchFamily="2" charset="-122"/>
              </a:rPr>
              <a:t>的原型，参数为</a:t>
            </a:r>
            <a:r>
              <a:rPr lang="en-US" altLang="zh-CN" sz="2000" b="1" dirty="0">
                <a:solidFill>
                  <a:srgbClr val="FF0000"/>
                </a:solidFill>
                <a:latin typeface="华文新魏" pitchFamily="2" charset="-122"/>
                <a:ea typeface="华文新魏" pitchFamily="2" charset="-122"/>
              </a:rPr>
              <a:t> void </a:t>
            </a:r>
            <a:r>
              <a:rPr lang="zh-CN" altLang="en-US" sz="2000" b="1" dirty="0">
                <a:solidFill>
                  <a:srgbClr val="FF0000"/>
                </a:solidFill>
                <a:latin typeface="华文新魏" pitchFamily="2" charset="-122"/>
                <a:ea typeface="华文新魏" pitchFamily="2" charset="-122"/>
              </a:rPr>
              <a:t>*</a:t>
            </a:r>
            <a:r>
              <a:rPr lang="en-US" altLang="zh-CN" sz="2000" b="1" dirty="0">
                <a:solidFill>
                  <a:srgbClr val="FF0000"/>
                </a:solidFill>
                <a:latin typeface="华文新魏" pitchFamily="2" charset="-122"/>
                <a:ea typeface="华文新魏" pitchFamily="2" charset="-122"/>
              </a:rPr>
              <a:t>p</a:t>
            </a:r>
            <a:endParaRPr lang="zh-CN" altLang="en-US" sz="2000" b="1" dirty="0">
              <a:solidFill>
                <a:srgbClr val="FF0000"/>
              </a:solidFill>
              <a:latin typeface="华文新魏" pitchFamily="2" charset="-122"/>
              <a:ea typeface="华文新魏" pitchFamily="2" charset="-122"/>
            </a:endParaRPr>
          </a:p>
          <a:p>
            <a:pPr lvl="1">
              <a:lnSpc>
                <a:spcPct val="145000"/>
              </a:lnSpc>
              <a:buFont typeface="Wingdings" pitchFamily="2" charset="2"/>
              <a:buChar char="§"/>
            </a:pPr>
            <a:r>
              <a:rPr lang="zh-CN" altLang="en-US" sz="2000" b="1" dirty="0">
                <a:solidFill>
                  <a:srgbClr val="FF0000"/>
                </a:solidFill>
                <a:latin typeface="华文新魏" pitchFamily="2" charset="-122"/>
                <a:ea typeface="华文新魏" pitchFamily="2" charset="-122"/>
              </a:rPr>
              <a:t>对</a:t>
            </a:r>
            <a:r>
              <a:rPr lang="en-US" altLang="zh-CN" sz="2000" b="1" dirty="0">
                <a:solidFill>
                  <a:srgbClr val="FF0000"/>
                </a:solidFill>
                <a:latin typeface="华文新魏" pitchFamily="2" charset="-122"/>
                <a:ea typeface="华文新魏" pitchFamily="2" charset="-122"/>
              </a:rPr>
              <a:t>void *p</a:t>
            </a:r>
            <a:r>
              <a:rPr lang="zh-CN" altLang="en-US" sz="2000" b="1" dirty="0">
                <a:solidFill>
                  <a:srgbClr val="FF0000"/>
                </a:solidFill>
                <a:latin typeface="华文新魏" pitchFamily="2" charset="-122"/>
                <a:ea typeface="华文新魏" pitchFamily="2" charset="-122"/>
              </a:rPr>
              <a:t>指向的实体单元赋值时，类型或字节数必须确定</a:t>
            </a:r>
            <a:r>
              <a:rPr lang="en-US" altLang="zh-CN" sz="2000" b="1" dirty="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所以必须进行强制类型转换 </a:t>
            </a:r>
          </a:p>
          <a:p>
            <a:pPr lvl="1">
              <a:lnSpc>
                <a:spcPct val="145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int x = 0;</a:t>
            </a:r>
          </a:p>
          <a:p>
            <a:pPr lvl="1">
              <a:lnSpc>
                <a:spcPct val="145000"/>
              </a:lnSpc>
            </a:pPr>
            <a:r>
              <a:rPr lang="en-US" altLang="zh-CN" sz="2000" b="1" dirty="0">
                <a:latin typeface="华文新魏" pitchFamily="2" charset="-122"/>
                <a:ea typeface="华文新魏" pitchFamily="2" charset="-122"/>
              </a:rPr>
              <a:t>	void *p = &amp;x;//</a:t>
            </a:r>
            <a:r>
              <a:rPr lang="zh-CN" altLang="en-US" sz="2000" b="1" dirty="0">
                <a:latin typeface="华文新魏" pitchFamily="2" charset="-122"/>
                <a:ea typeface="华文新魏" pitchFamily="2" charset="-122"/>
              </a:rPr>
              <a:t>可以将任意类型的指针或变量地址赋给</a:t>
            </a:r>
            <a:r>
              <a:rPr lang="en-US" altLang="zh-CN" sz="2000" b="1" dirty="0">
                <a:latin typeface="华文新魏" pitchFamily="2" charset="-122"/>
                <a:ea typeface="华文新魏" pitchFamily="2" charset="-122"/>
              </a:rPr>
              <a:t>p</a:t>
            </a:r>
          </a:p>
          <a:p>
            <a:pPr lvl="1">
              <a:lnSpc>
                <a:spcPct val="145000"/>
              </a:lnSpc>
            </a:pPr>
            <a:r>
              <a:rPr lang="en-US" altLang="zh-CN" sz="2000" b="1" dirty="0">
                <a:latin typeface="华文新魏" pitchFamily="2" charset="-122"/>
                <a:ea typeface="华文新魏" pitchFamily="2" charset="-122"/>
              </a:rPr>
              <a:t>	*p = 345</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错误，</a:t>
            </a:r>
            <a:r>
              <a:rPr lang="en-US" altLang="zh-CN" sz="2000" b="1" dirty="0">
                <a:latin typeface="华文新魏" pitchFamily="2" charset="-122"/>
                <a:ea typeface="华文新魏" pitchFamily="2" charset="-122"/>
              </a:rPr>
              <a:t>p</a:t>
            </a:r>
            <a:r>
              <a:rPr lang="zh-CN" altLang="en-US" sz="2000" b="1" dirty="0">
                <a:latin typeface="华文新魏" pitchFamily="2" charset="-122"/>
                <a:ea typeface="华文新魏" pitchFamily="2" charset="-122"/>
              </a:rPr>
              <a:t>指向的单元字节数不确定</a:t>
            </a:r>
          </a:p>
          <a:p>
            <a:pPr lvl="1">
              <a:lnSpc>
                <a:spcPct val="145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(int *)p = 345;  //OK 		*(double *)p = 12.3; //OK</a:t>
            </a:r>
          </a:p>
          <a:p>
            <a:pPr lvl="1">
              <a:lnSpc>
                <a:spcPct val="90000"/>
              </a:lnSpc>
              <a:spcBef>
                <a:spcPts val="500"/>
              </a:spcBef>
              <a:defRPr/>
            </a:pPr>
            <a:endParaRPr lang="zh-CN" altLang="en-US" sz="2400" dirty="0">
              <a:solidFill>
                <a:prstClr val="black"/>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644784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xfrm>
            <a:off x="8246615" y="6116650"/>
            <a:ext cx="2743200" cy="365125"/>
          </a:xfrm>
          <a:noFill/>
        </p:spPr>
        <p:txBody>
          <a:bodyPr/>
          <a:lstStyle/>
          <a:p>
            <a:fld id="{BBD65196-3890-4CED-A732-2BE6A33164A0}" type="slidenum">
              <a:rPr lang="en-US" altLang="zh-CN" smtClean="0"/>
              <a:pPr/>
              <a:t>3</a:t>
            </a:fld>
            <a:endParaRPr lang="en-US" altLang="zh-CN"/>
          </a:p>
        </p:txBody>
      </p:sp>
      <p:sp>
        <p:nvSpPr>
          <p:cNvPr id="8196" name="Rectangle 7"/>
          <p:cNvSpPr>
            <a:spLocks noChangeArrowheads="1"/>
          </p:cNvSpPr>
          <p:nvPr/>
        </p:nvSpPr>
        <p:spPr bwMode="auto">
          <a:xfrm>
            <a:off x="1394767" y="1317093"/>
            <a:ext cx="8382000" cy="4968775"/>
          </a:xfrm>
          <a:prstGeom prst="rect">
            <a:avLst/>
          </a:prstGeom>
          <a:noFill/>
          <a:ln w="9525">
            <a:noFill/>
            <a:miter lim="800000"/>
            <a:headEnd/>
            <a:tailEnd/>
          </a:ln>
        </p:spPr>
        <p:txBody>
          <a:bodyPr>
            <a:noAutofit/>
          </a:bodyPr>
          <a:lstStyle/>
          <a:p>
            <a:pPr marL="0" lvl="1">
              <a:lnSpc>
                <a:spcPct val="145000"/>
              </a:lnSpc>
              <a:spcBef>
                <a:spcPct val="50000"/>
              </a:spcBef>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数据类型是任何一种编程语言的基础，它告诉我们数据在内存中的</a:t>
            </a:r>
            <a:r>
              <a:rPr lang="zh-CN" altLang="en-US" sz="2400" b="1" dirty="0">
                <a:solidFill>
                  <a:srgbClr val="FF0000"/>
                </a:solidFill>
                <a:latin typeface="华文新魏" pitchFamily="2" charset="-122"/>
                <a:ea typeface="华文新魏" pitchFamily="2" charset="-122"/>
              </a:rPr>
              <a:t>表示方式</a:t>
            </a:r>
            <a:r>
              <a:rPr lang="zh-CN" altLang="en-US" sz="2400" b="1" dirty="0">
                <a:latin typeface="华文新魏" pitchFamily="2" charset="-122"/>
                <a:ea typeface="华文新魏" pitchFamily="2" charset="-122"/>
              </a:rPr>
              <a:t>，以及我们能在类型上做的操作。</a:t>
            </a:r>
          </a:p>
        </p:txBody>
      </p:sp>
      <p:sp>
        <p:nvSpPr>
          <p:cNvPr id="5" name="Rectangle 4"/>
          <p:cNvSpPr txBox="1">
            <a:spLocks noChangeArrowheads="1"/>
          </p:cNvSpPr>
          <p:nvPr/>
        </p:nvSpPr>
        <p:spPr>
          <a:xfrm>
            <a:off x="1584158" y="404677"/>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FF0000"/>
                </a:solidFill>
                <a:latin typeface="微软雅黑" pitchFamily="34" charset="-122"/>
                <a:ea typeface="微软雅黑" pitchFamily="34" charset="-122"/>
              </a:rPr>
              <a:t>类型的作用</a:t>
            </a:r>
          </a:p>
        </p:txBody>
      </p:sp>
      <p:graphicFrame>
        <p:nvGraphicFramePr>
          <p:cNvPr id="3" name="表格 2"/>
          <p:cNvGraphicFramePr>
            <a:graphicFrameLocks noGrp="1"/>
          </p:cNvGraphicFramePr>
          <p:nvPr/>
        </p:nvGraphicFramePr>
        <p:xfrm>
          <a:off x="4219847" y="3261308"/>
          <a:ext cx="4176464" cy="365760"/>
        </p:xfrm>
        <a:graphic>
          <a:graphicData uri="http://schemas.openxmlformats.org/drawingml/2006/table">
            <a:tbl>
              <a:tblPr firstRow="1" bandRow="1">
                <a:tableStyleId>{5C22544A-7EE6-4342-B048-85BDC9FD1C3A}</a:tableStyleId>
              </a:tblPr>
              <a:tblGrid>
                <a:gridCol w="522058">
                  <a:extLst>
                    <a:ext uri="{9D8B030D-6E8A-4147-A177-3AD203B41FA5}">
                      <a16:colId xmlns:a16="http://schemas.microsoft.com/office/drawing/2014/main" val="20000"/>
                    </a:ext>
                  </a:extLst>
                </a:gridCol>
                <a:gridCol w="522058">
                  <a:extLst>
                    <a:ext uri="{9D8B030D-6E8A-4147-A177-3AD203B41FA5}">
                      <a16:colId xmlns:a16="http://schemas.microsoft.com/office/drawing/2014/main" val="20001"/>
                    </a:ext>
                  </a:extLst>
                </a:gridCol>
                <a:gridCol w="522058">
                  <a:extLst>
                    <a:ext uri="{9D8B030D-6E8A-4147-A177-3AD203B41FA5}">
                      <a16:colId xmlns:a16="http://schemas.microsoft.com/office/drawing/2014/main" val="20002"/>
                    </a:ext>
                  </a:extLst>
                </a:gridCol>
                <a:gridCol w="522058">
                  <a:extLst>
                    <a:ext uri="{9D8B030D-6E8A-4147-A177-3AD203B41FA5}">
                      <a16:colId xmlns:a16="http://schemas.microsoft.com/office/drawing/2014/main" val="20003"/>
                    </a:ext>
                  </a:extLst>
                </a:gridCol>
                <a:gridCol w="522058">
                  <a:extLst>
                    <a:ext uri="{9D8B030D-6E8A-4147-A177-3AD203B41FA5}">
                      <a16:colId xmlns:a16="http://schemas.microsoft.com/office/drawing/2014/main" val="20004"/>
                    </a:ext>
                  </a:extLst>
                </a:gridCol>
                <a:gridCol w="522058">
                  <a:extLst>
                    <a:ext uri="{9D8B030D-6E8A-4147-A177-3AD203B41FA5}">
                      <a16:colId xmlns:a16="http://schemas.microsoft.com/office/drawing/2014/main" val="20005"/>
                    </a:ext>
                  </a:extLst>
                </a:gridCol>
                <a:gridCol w="522058">
                  <a:extLst>
                    <a:ext uri="{9D8B030D-6E8A-4147-A177-3AD203B41FA5}">
                      <a16:colId xmlns:a16="http://schemas.microsoft.com/office/drawing/2014/main" val="20006"/>
                    </a:ext>
                  </a:extLst>
                </a:gridCol>
                <a:gridCol w="522058">
                  <a:extLst>
                    <a:ext uri="{9D8B030D-6E8A-4147-A177-3AD203B41FA5}">
                      <a16:colId xmlns:a16="http://schemas.microsoft.com/office/drawing/2014/main" val="20007"/>
                    </a:ext>
                  </a:extLst>
                </a:gridCol>
              </a:tblGrid>
              <a:tr h="360040">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4219847" y="3621348"/>
          <a:ext cx="4176464" cy="365760"/>
        </p:xfrm>
        <a:graphic>
          <a:graphicData uri="http://schemas.openxmlformats.org/drawingml/2006/table">
            <a:tbl>
              <a:tblPr firstRow="1" bandRow="1">
                <a:tableStyleId>{5C22544A-7EE6-4342-B048-85BDC9FD1C3A}</a:tableStyleId>
              </a:tblPr>
              <a:tblGrid>
                <a:gridCol w="522058">
                  <a:extLst>
                    <a:ext uri="{9D8B030D-6E8A-4147-A177-3AD203B41FA5}">
                      <a16:colId xmlns:a16="http://schemas.microsoft.com/office/drawing/2014/main" val="20000"/>
                    </a:ext>
                  </a:extLst>
                </a:gridCol>
                <a:gridCol w="522058">
                  <a:extLst>
                    <a:ext uri="{9D8B030D-6E8A-4147-A177-3AD203B41FA5}">
                      <a16:colId xmlns:a16="http://schemas.microsoft.com/office/drawing/2014/main" val="20001"/>
                    </a:ext>
                  </a:extLst>
                </a:gridCol>
                <a:gridCol w="522058">
                  <a:extLst>
                    <a:ext uri="{9D8B030D-6E8A-4147-A177-3AD203B41FA5}">
                      <a16:colId xmlns:a16="http://schemas.microsoft.com/office/drawing/2014/main" val="20002"/>
                    </a:ext>
                  </a:extLst>
                </a:gridCol>
                <a:gridCol w="522058">
                  <a:extLst>
                    <a:ext uri="{9D8B030D-6E8A-4147-A177-3AD203B41FA5}">
                      <a16:colId xmlns:a16="http://schemas.microsoft.com/office/drawing/2014/main" val="20003"/>
                    </a:ext>
                  </a:extLst>
                </a:gridCol>
                <a:gridCol w="522058">
                  <a:extLst>
                    <a:ext uri="{9D8B030D-6E8A-4147-A177-3AD203B41FA5}">
                      <a16:colId xmlns:a16="http://schemas.microsoft.com/office/drawing/2014/main" val="20004"/>
                    </a:ext>
                  </a:extLst>
                </a:gridCol>
                <a:gridCol w="522058">
                  <a:extLst>
                    <a:ext uri="{9D8B030D-6E8A-4147-A177-3AD203B41FA5}">
                      <a16:colId xmlns:a16="http://schemas.microsoft.com/office/drawing/2014/main" val="20005"/>
                    </a:ext>
                  </a:extLst>
                </a:gridCol>
                <a:gridCol w="522058">
                  <a:extLst>
                    <a:ext uri="{9D8B030D-6E8A-4147-A177-3AD203B41FA5}">
                      <a16:colId xmlns:a16="http://schemas.microsoft.com/office/drawing/2014/main" val="20006"/>
                    </a:ext>
                  </a:extLst>
                </a:gridCol>
                <a:gridCol w="522058">
                  <a:extLst>
                    <a:ext uri="{9D8B030D-6E8A-4147-A177-3AD203B41FA5}">
                      <a16:colId xmlns:a16="http://schemas.microsoft.com/office/drawing/2014/main" val="20007"/>
                    </a:ext>
                  </a:extLst>
                </a:gridCol>
              </a:tblGrid>
              <a:tr h="360040">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9" name="表格 8"/>
          <p:cNvGraphicFramePr>
            <a:graphicFrameLocks noGrp="1"/>
          </p:cNvGraphicFramePr>
          <p:nvPr/>
        </p:nvGraphicFramePr>
        <p:xfrm>
          <a:off x="4219847" y="3981388"/>
          <a:ext cx="4176464" cy="365760"/>
        </p:xfrm>
        <a:graphic>
          <a:graphicData uri="http://schemas.openxmlformats.org/drawingml/2006/table">
            <a:tbl>
              <a:tblPr firstRow="1" bandRow="1">
                <a:tableStyleId>{5C22544A-7EE6-4342-B048-85BDC9FD1C3A}</a:tableStyleId>
              </a:tblPr>
              <a:tblGrid>
                <a:gridCol w="522058">
                  <a:extLst>
                    <a:ext uri="{9D8B030D-6E8A-4147-A177-3AD203B41FA5}">
                      <a16:colId xmlns:a16="http://schemas.microsoft.com/office/drawing/2014/main" val="20000"/>
                    </a:ext>
                  </a:extLst>
                </a:gridCol>
                <a:gridCol w="522058">
                  <a:extLst>
                    <a:ext uri="{9D8B030D-6E8A-4147-A177-3AD203B41FA5}">
                      <a16:colId xmlns:a16="http://schemas.microsoft.com/office/drawing/2014/main" val="20001"/>
                    </a:ext>
                  </a:extLst>
                </a:gridCol>
                <a:gridCol w="522058">
                  <a:extLst>
                    <a:ext uri="{9D8B030D-6E8A-4147-A177-3AD203B41FA5}">
                      <a16:colId xmlns:a16="http://schemas.microsoft.com/office/drawing/2014/main" val="20002"/>
                    </a:ext>
                  </a:extLst>
                </a:gridCol>
                <a:gridCol w="522058">
                  <a:extLst>
                    <a:ext uri="{9D8B030D-6E8A-4147-A177-3AD203B41FA5}">
                      <a16:colId xmlns:a16="http://schemas.microsoft.com/office/drawing/2014/main" val="20003"/>
                    </a:ext>
                  </a:extLst>
                </a:gridCol>
                <a:gridCol w="522058">
                  <a:extLst>
                    <a:ext uri="{9D8B030D-6E8A-4147-A177-3AD203B41FA5}">
                      <a16:colId xmlns:a16="http://schemas.microsoft.com/office/drawing/2014/main" val="20004"/>
                    </a:ext>
                  </a:extLst>
                </a:gridCol>
                <a:gridCol w="522058">
                  <a:extLst>
                    <a:ext uri="{9D8B030D-6E8A-4147-A177-3AD203B41FA5}">
                      <a16:colId xmlns:a16="http://schemas.microsoft.com/office/drawing/2014/main" val="20005"/>
                    </a:ext>
                  </a:extLst>
                </a:gridCol>
                <a:gridCol w="522058">
                  <a:extLst>
                    <a:ext uri="{9D8B030D-6E8A-4147-A177-3AD203B41FA5}">
                      <a16:colId xmlns:a16="http://schemas.microsoft.com/office/drawing/2014/main" val="20006"/>
                    </a:ext>
                  </a:extLst>
                </a:gridCol>
                <a:gridCol w="522058">
                  <a:extLst>
                    <a:ext uri="{9D8B030D-6E8A-4147-A177-3AD203B41FA5}">
                      <a16:colId xmlns:a16="http://schemas.microsoft.com/office/drawing/2014/main" val="20007"/>
                    </a:ext>
                  </a:extLst>
                </a:gridCol>
              </a:tblGrid>
              <a:tr h="360040">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4219847" y="4341428"/>
          <a:ext cx="4176464" cy="365760"/>
        </p:xfrm>
        <a:graphic>
          <a:graphicData uri="http://schemas.openxmlformats.org/drawingml/2006/table">
            <a:tbl>
              <a:tblPr firstRow="1" bandRow="1">
                <a:tableStyleId>{5C22544A-7EE6-4342-B048-85BDC9FD1C3A}</a:tableStyleId>
              </a:tblPr>
              <a:tblGrid>
                <a:gridCol w="522058">
                  <a:extLst>
                    <a:ext uri="{9D8B030D-6E8A-4147-A177-3AD203B41FA5}">
                      <a16:colId xmlns:a16="http://schemas.microsoft.com/office/drawing/2014/main" val="20000"/>
                    </a:ext>
                  </a:extLst>
                </a:gridCol>
                <a:gridCol w="522058">
                  <a:extLst>
                    <a:ext uri="{9D8B030D-6E8A-4147-A177-3AD203B41FA5}">
                      <a16:colId xmlns:a16="http://schemas.microsoft.com/office/drawing/2014/main" val="20001"/>
                    </a:ext>
                  </a:extLst>
                </a:gridCol>
                <a:gridCol w="522058">
                  <a:extLst>
                    <a:ext uri="{9D8B030D-6E8A-4147-A177-3AD203B41FA5}">
                      <a16:colId xmlns:a16="http://schemas.microsoft.com/office/drawing/2014/main" val="20002"/>
                    </a:ext>
                  </a:extLst>
                </a:gridCol>
                <a:gridCol w="522058">
                  <a:extLst>
                    <a:ext uri="{9D8B030D-6E8A-4147-A177-3AD203B41FA5}">
                      <a16:colId xmlns:a16="http://schemas.microsoft.com/office/drawing/2014/main" val="20003"/>
                    </a:ext>
                  </a:extLst>
                </a:gridCol>
                <a:gridCol w="522058">
                  <a:extLst>
                    <a:ext uri="{9D8B030D-6E8A-4147-A177-3AD203B41FA5}">
                      <a16:colId xmlns:a16="http://schemas.microsoft.com/office/drawing/2014/main" val="20004"/>
                    </a:ext>
                  </a:extLst>
                </a:gridCol>
                <a:gridCol w="522058">
                  <a:extLst>
                    <a:ext uri="{9D8B030D-6E8A-4147-A177-3AD203B41FA5}">
                      <a16:colId xmlns:a16="http://schemas.microsoft.com/office/drawing/2014/main" val="20005"/>
                    </a:ext>
                  </a:extLst>
                </a:gridCol>
                <a:gridCol w="522058">
                  <a:extLst>
                    <a:ext uri="{9D8B030D-6E8A-4147-A177-3AD203B41FA5}">
                      <a16:colId xmlns:a16="http://schemas.microsoft.com/office/drawing/2014/main" val="20006"/>
                    </a:ext>
                  </a:extLst>
                </a:gridCol>
                <a:gridCol w="522058">
                  <a:extLst>
                    <a:ext uri="{9D8B030D-6E8A-4147-A177-3AD203B41FA5}">
                      <a16:colId xmlns:a16="http://schemas.microsoft.com/office/drawing/2014/main" val="20007"/>
                    </a:ext>
                  </a:extLst>
                </a:gridCol>
              </a:tblGrid>
              <a:tr h="360040">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solidFill>
                            <a:schemeClr val="tx1"/>
                          </a:solidFill>
                          <a:latin typeface="华文新魏" pitchFamily="2" charset="-122"/>
                          <a:ea typeface="华文新魏" pitchFamily="2" charset="-122"/>
                        </a:rPr>
                        <a:t>0</a:t>
                      </a:r>
                      <a:endParaRPr lang="zh-CN" altLang="en-US" dirty="0">
                        <a:solidFill>
                          <a:schemeClr val="tx1"/>
                        </a:solidFill>
                        <a:latin typeface="华文新魏" pitchFamily="2" charset="-122"/>
                        <a:ea typeface="华文新魏" pitchFamily="2"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4" name="TextBox 3"/>
          <p:cNvSpPr txBox="1"/>
          <p:nvPr/>
        </p:nvSpPr>
        <p:spPr>
          <a:xfrm>
            <a:off x="3175385" y="3281628"/>
            <a:ext cx="973343" cy="369332"/>
          </a:xfrm>
          <a:prstGeom prst="rect">
            <a:avLst/>
          </a:prstGeom>
          <a:noFill/>
        </p:spPr>
        <p:txBody>
          <a:bodyPr wrap="none" rtlCol="0">
            <a:spAutoFit/>
          </a:bodyPr>
          <a:lstStyle/>
          <a:p>
            <a:r>
              <a:rPr lang="en-US" altLang="zh-CN" dirty="0">
                <a:latin typeface="华文新魏" pitchFamily="2" charset="-122"/>
                <a:ea typeface="华文新魏" pitchFamily="2" charset="-122"/>
              </a:rPr>
              <a:t>736424</a:t>
            </a:r>
            <a:endParaRPr lang="zh-CN" altLang="en-US" dirty="0">
              <a:latin typeface="华文新魏" pitchFamily="2" charset="-122"/>
              <a:ea typeface="华文新魏" pitchFamily="2" charset="-122"/>
            </a:endParaRPr>
          </a:p>
        </p:txBody>
      </p:sp>
      <p:sp>
        <p:nvSpPr>
          <p:cNvPr id="12" name="TextBox 11"/>
          <p:cNvSpPr txBox="1"/>
          <p:nvPr/>
        </p:nvSpPr>
        <p:spPr>
          <a:xfrm>
            <a:off x="3160048" y="3632376"/>
            <a:ext cx="973343" cy="369332"/>
          </a:xfrm>
          <a:prstGeom prst="rect">
            <a:avLst/>
          </a:prstGeom>
          <a:noFill/>
        </p:spPr>
        <p:txBody>
          <a:bodyPr wrap="none" rtlCol="0">
            <a:spAutoFit/>
          </a:bodyPr>
          <a:lstStyle/>
          <a:p>
            <a:r>
              <a:rPr lang="en-US" altLang="zh-CN" dirty="0">
                <a:latin typeface="华文新魏" pitchFamily="2" charset="-122"/>
                <a:ea typeface="华文新魏" pitchFamily="2" charset="-122"/>
              </a:rPr>
              <a:t>736425</a:t>
            </a:r>
            <a:endParaRPr lang="zh-CN" altLang="en-US" dirty="0">
              <a:latin typeface="华文新魏" pitchFamily="2" charset="-122"/>
              <a:ea typeface="华文新魏" pitchFamily="2" charset="-122"/>
            </a:endParaRPr>
          </a:p>
        </p:txBody>
      </p:sp>
      <p:sp>
        <p:nvSpPr>
          <p:cNvPr id="13" name="TextBox 12"/>
          <p:cNvSpPr txBox="1"/>
          <p:nvPr/>
        </p:nvSpPr>
        <p:spPr>
          <a:xfrm>
            <a:off x="3160048" y="3981388"/>
            <a:ext cx="973343" cy="369332"/>
          </a:xfrm>
          <a:prstGeom prst="rect">
            <a:avLst/>
          </a:prstGeom>
          <a:noFill/>
        </p:spPr>
        <p:txBody>
          <a:bodyPr wrap="none" rtlCol="0">
            <a:spAutoFit/>
          </a:bodyPr>
          <a:lstStyle/>
          <a:p>
            <a:r>
              <a:rPr lang="en-US" altLang="zh-CN" dirty="0">
                <a:latin typeface="华文新魏" pitchFamily="2" charset="-122"/>
                <a:ea typeface="华文新魏" pitchFamily="2" charset="-122"/>
              </a:rPr>
              <a:t>736426</a:t>
            </a:r>
            <a:endParaRPr lang="zh-CN" altLang="en-US" dirty="0">
              <a:latin typeface="华文新魏" pitchFamily="2" charset="-122"/>
              <a:ea typeface="华文新魏" pitchFamily="2" charset="-122"/>
            </a:endParaRPr>
          </a:p>
        </p:txBody>
      </p:sp>
      <p:sp>
        <p:nvSpPr>
          <p:cNvPr id="14" name="TextBox 13"/>
          <p:cNvSpPr txBox="1"/>
          <p:nvPr/>
        </p:nvSpPr>
        <p:spPr>
          <a:xfrm>
            <a:off x="3160048" y="4343184"/>
            <a:ext cx="973343" cy="369332"/>
          </a:xfrm>
          <a:prstGeom prst="rect">
            <a:avLst/>
          </a:prstGeom>
          <a:noFill/>
        </p:spPr>
        <p:txBody>
          <a:bodyPr wrap="none" rtlCol="0">
            <a:spAutoFit/>
          </a:bodyPr>
          <a:lstStyle/>
          <a:p>
            <a:r>
              <a:rPr lang="en-US" altLang="zh-CN" dirty="0">
                <a:latin typeface="华文新魏" pitchFamily="2" charset="-122"/>
                <a:ea typeface="华文新魏" pitchFamily="2" charset="-122"/>
              </a:rPr>
              <a:t>736427</a:t>
            </a:r>
            <a:endParaRPr lang="zh-CN" altLang="en-US" dirty="0">
              <a:latin typeface="华文新魏" pitchFamily="2" charset="-122"/>
              <a:ea typeface="华文新魏" pitchFamily="2" charset="-122"/>
            </a:endParaRPr>
          </a:p>
        </p:txBody>
      </p:sp>
      <p:sp>
        <p:nvSpPr>
          <p:cNvPr id="15" name="圆角矩形标注 14"/>
          <p:cNvSpPr/>
          <p:nvPr/>
        </p:nvSpPr>
        <p:spPr>
          <a:xfrm>
            <a:off x="5585767" y="2469220"/>
            <a:ext cx="3886200" cy="500066"/>
          </a:xfrm>
          <a:prstGeom prst="wedgeRoundRectCallout">
            <a:avLst>
              <a:gd name="adj1" fmla="val -47638"/>
              <a:gd name="adj2" fmla="val 97223"/>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400" b="1" dirty="0">
                <a:solidFill>
                  <a:schemeClr val="tx1"/>
                </a:solidFill>
                <a:latin typeface="华文新魏" pitchFamily="2" charset="-122"/>
                <a:ea typeface="华文新魏" pitchFamily="2" charset="-122"/>
                <a:sym typeface="Arial" pitchFamily="34" charset="0"/>
              </a:rPr>
              <a:t>内存最小可寻址的单位为字节</a:t>
            </a:r>
            <a:r>
              <a:rPr lang="en-US" altLang="zh-CN" sz="1400" b="1" dirty="0">
                <a:solidFill>
                  <a:schemeClr val="tx1"/>
                </a:solidFill>
                <a:latin typeface="华文新魏" pitchFamily="2" charset="-122"/>
                <a:ea typeface="华文新魏" pitchFamily="2" charset="-122"/>
                <a:sym typeface="Arial" pitchFamily="34" charset="0"/>
              </a:rPr>
              <a:t>(byte), 8</a:t>
            </a:r>
            <a:r>
              <a:rPr lang="zh-CN" altLang="en-US" sz="1400" b="1" dirty="0">
                <a:solidFill>
                  <a:schemeClr val="tx1"/>
                </a:solidFill>
                <a:latin typeface="华文新魏" pitchFamily="2" charset="-122"/>
                <a:ea typeface="华文新魏" pitchFamily="2" charset="-122"/>
                <a:sym typeface="Arial" pitchFamily="34" charset="0"/>
              </a:rPr>
              <a:t>个</a:t>
            </a:r>
            <a:r>
              <a:rPr lang="en-US" altLang="zh-CN" sz="1400" b="1" dirty="0">
                <a:solidFill>
                  <a:schemeClr val="tx1"/>
                </a:solidFill>
                <a:latin typeface="华文新魏" pitchFamily="2" charset="-122"/>
                <a:ea typeface="华文新魏" pitchFamily="2" charset="-122"/>
                <a:sym typeface="Arial" pitchFamily="34" charset="0"/>
              </a:rPr>
              <a:t>bit</a:t>
            </a:r>
            <a:endParaRPr lang="zh-CN" altLang="en-US" sz="1400" b="1" dirty="0">
              <a:solidFill>
                <a:schemeClr val="tx1"/>
              </a:solidFill>
              <a:latin typeface="华文新魏" pitchFamily="2" charset="-122"/>
              <a:ea typeface="华文新魏" pitchFamily="2" charset="-122"/>
              <a:sym typeface="Arial" pitchFamily="34" charset="0"/>
            </a:endParaRPr>
          </a:p>
        </p:txBody>
      </p:sp>
      <p:sp>
        <p:nvSpPr>
          <p:cNvPr id="16" name="圆角矩形标注 15"/>
          <p:cNvSpPr/>
          <p:nvPr/>
        </p:nvSpPr>
        <p:spPr>
          <a:xfrm>
            <a:off x="2074870" y="2467646"/>
            <a:ext cx="1553984" cy="500066"/>
          </a:xfrm>
          <a:prstGeom prst="wedgeRoundRectCallout">
            <a:avLst>
              <a:gd name="adj1" fmla="val 51740"/>
              <a:gd name="adj2" fmla="val 119572"/>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400" b="1" dirty="0">
                <a:solidFill>
                  <a:schemeClr val="tx1"/>
                </a:solidFill>
                <a:latin typeface="华文新魏" pitchFamily="2" charset="-122"/>
                <a:ea typeface="华文新魏" pitchFamily="2" charset="-122"/>
                <a:sym typeface="Arial" pitchFamily="34" charset="0"/>
              </a:rPr>
              <a:t>每个字节有地址</a:t>
            </a:r>
          </a:p>
        </p:txBody>
      </p:sp>
      <p:sp>
        <p:nvSpPr>
          <p:cNvPr id="17" name="圆角矩形标注 16"/>
          <p:cNvSpPr/>
          <p:nvPr/>
        </p:nvSpPr>
        <p:spPr>
          <a:xfrm>
            <a:off x="1555551" y="4917492"/>
            <a:ext cx="8352928" cy="1584176"/>
          </a:xfrm>
          <a:prstGeom prst="wedgeRoundRectCallout">
            <a:avLst>
              <a:gd name="adj1" fmla="val 20744"/>
              <a:gd name="adj2" fmla="val -66047"/>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600" b="1" dirty="0">
                <a:solidFill>
                  <a:schemeClr val="tx1"/>
                </a:solidFill>
                <a:latin typeface="华文新魏" pitchFamily="2" charset="-122"/>
                <a:ea typeface="华文新魏" pitchFamily="2" charset="-122"/>
                <a:sym typeface="Arial" pitchFamily="34" charset="0"/>
              </a:rPr>
              <a:t>数据类型决定了数据所占的字节数以及如何解释这些字节的内容。</a:t>
            </a:r>
            <a:endParaRPr lang="en-US" altLang="zh-CN" sz="1600" b="1" dirty="0">
              <a:solidFill>
                <a:schemeClr val="tx1"/>
              </a:solidFill>
              <a:latin typeface="华文新魏" pitchFamily="2" charset="-122"/>
              <a:ea typeface="华文新魏" pitchFamily="2" charset="-122"/>
              <a:sym typeface="Arial" pitchFamily="34" charset="0"/>
            </a:endParaRPr>
          </a:p>
          <a:p>
            <a:pPr>
              <a:lnSpc>
                <a:spcPct val="125000"/>
              </a:lnSpc>
            </a:pPr>
            <a:r>
              <a:rPr lang="zh-CN" altLang="en-US" sz="1600" b="1" dirty="0">
                <a:solidFill>
                  <a:schemeClr val="tx1"/>
                </a:solidFill>
                <a:latin typeface="华文新魏" pitchFamily="2" charset="-122"/>
                <a:ea typeface="华文新魏" pitchFamily="2" charset="-122"/>
                <a:sym typeface="Arial" pitchFamily="34" charset="0"/>
              </a:rPr>
              <a:t>如果定义变量</a:t>
            </a:r>
            <a:r>
              <a:rPr lang="en-US" altLang="zh-CN" sz="1600" b="1" dirty="0">
                <a:solidFill>
                  <a:schemeClr val="tx1"/>
                </a:solidFill>
                <a:latin typeface="华文新魏" pitchFamily="2" charset="-122"/>
                <a:ea typeface="华文新魏" pitchFamily="2" charset="-122"/>
                <a:sym typeface="Arial" pitchFamily="34" charset="0"/>
              </a:rPr>
              <a:t>short i = 0, </a:t>
            </a:r>
            <a:r>
              <a:rPr lang="zh-CN" altLang="en-US" sz="1600" b="1" dirty="0">
                <a:solidFill>
                  <a:schemeClr val="tx1"/>
                </a:solidFill>
                <a:latin typeface="华文新魏" pitchFamily="2" charset="-122"/>
                <a:ea typeface="华文新魏" pitchFamily="2" charset="-122"/>
                <a:sym typeface="Arial" pitchFamily="34" charset="0"/>
              </a:rPr>
              <a:t>并且变量</a:t>
            </a:r>
            <a:r>
              <a:rPr lang="en-US" altLang="zh-CN" sz="1600" b="1" dirty="0">
                <a:solidFill>
                  <a:schemeClr val="tx1"/>
                </a:solidFill>
                <a:latin typeface="华文新魏" pitchFamily="2" charset="-122"/>
                <a:ea typeface="华文新魏" pitchFamily="2" charset="-122"/>
                <a:sym typeface="Arial" pitchFamily="34" charset="0"/>
              </a:rPr>
              <a:t>i</a:t>
            </a:r>
            <a:r>
              <a:rPr lang="zh-CN" altLang="en-US" sz="1600" b="1" dirty="0">
                <a:solidFill>
                  <a:schemeClr val="tx1"/>
                </a:solidFill>
                <a:latin typeface="华文新魏" pitchFamily="2" charset="-122"/>
                <a:ea typeface="华文新魏" pitchFamily="2" charset="-122"/>
                <a:sym typeface="Arial" pitchFamily="34" charset="0"/>
              </a:rPr>
              <a:t>的首地址为</a:t>
            </a:r>
            <a:r>
              <a:rPr lang="en-US" altLang="zh-CN" sz="1600" b="1" dirty="0">
                <a:solidFill>
                  <a:schemeClr val="tx1"/>
                </a:solidFill>
                <a:latin typeface="华文新魏" pitchFamily="2" charset="-122"/>
                <a:ea typeface="华文新魏" pitchFamily="2" charset="-122"/>
                <a:sym typeface="Arial" pitchFamily="34" charset="0"/>
              </a:rPr>
              <a:t>736424</a:t>
            </a:r>
            <a:r>
              <a:rPr lang="zh-CN" altLang="en-US" sz="1600" b="1" dirty="0">
                <a:solidFill>
                  <a:schemeClr val="tx1"/>
                </a:solidFill>
                <a:latin typeface="华文新魏" pitchFamily="2" charset="-122"/>
                <a:ea typeface="华文新魏" pitchFamily="2" charset="-122"/>
                <a:sym typeface="Arial" pitchFamily="34" charset="0"/>
              </a:rPr>
              <a:t>，那么</a:t>
            </a:r>
            <a:r>
              <a:rPr lang="en-US" altLang="zh-CN" sz="1600" b="1" dirty="0">
                <a:solidFill>
                  <a:schemeClr val="tx1"/>
                </a:solidFill>
                <a:latin typeface="华文新魏" pitchFamily="2" charset="-122"/>
                <a:ea typeface="华文新魏" pitchFamily="2" charset="-122"/>
                <a:sym typeface="Arial" pitchFamily="34" charset="0"/>
              </a:rPr>
              <a:t>CPU</a:t>
            </a:r>
            <a:r>
              <a:rPr lang="zh-CN" altLang="en-US" sz="1600" b="1" dirty="0">
                <a:solidFill>
                  <a:schemeClr val="tx1"/>
                </a:solidFill>
                <a:latin typeface="华文新魏" pitchFamily="2" charset="-122"/>
                <a:ea typeface="华文新魏" pitchFamily="2" charset="-122"/>
                <a:sym typeface="Arial" pitchFamily="34" charset="0"/>
              </a:rPr>
              <a:t>会读取</a:t>
            </a:r>
            <a:r>
              <a:rPr lang="en-US" altLang="zh-CN" sz="1600" b="1" dirty="0">
                <a:solidFill>
                  <a:schemeClr val="tx1"/>
                </a:solidFill>
                <a:latin typeface="华文新魏" pitchFamily="2" charset="-122"/>
                <a:ea typeface="华文新魏" pitchFamily="2" charset="-122"/>
                <a:sym typeface="Arial" pitchFamily="34" charset="0"/>
              </a:rPr>
              <a:t>736424</a:t>
            </a:r>
            <a:r>
              <a:rPr lang="zh-CN" altLang="en-US" sz="1600" b="1" dirty="0">
                <a:solidFill>
                  <a:schemeClr val="tx1"/>
                </a:solidFill>
                <a:latin typeface="华文新魏" pitchFamily="2" charset="-122"/>
                <a:ea typeface="华文新魏" pitchFamily="2" charset="-122"/>
                <a:sym typeface="Arial" pitchFamily="34" charset="0"/>
              </a:rPr>
              <a:t>开始的</a:t>
            </a:r>
            <a:r>
              <a:rPr lang="en-US" altLang="zh-CN" sz="1600" b="1" dirty="0">
                <a:solidFill>
                  <a:schemeClr val="tx1"/>
                </a:solidFill>
                <a:latin typeface="华文新魏" pitchFamily="2" charset="-122"/>
                <a:ea typeface="华文新魏" pitchFamily="2" charset="-122"/>
                <a:sym typeface="Arial" pitchFamily="34" charset="0"/>
              </a:rPr>
              <a:t>2</a:t>
            </a:r>
            <a:r>
              <a:rPr lang="zh-CN" altLang="en-US" sz="1600" b="1" dirty="0">
                <a:solidFill>
                  <a:schemeClr val="tx1"/>
                </a:solidFill>
                <a:latin typeface="华文新魏" pitchFamily="2" charset="-122"/>
                <a:ea typeface="华文新魏" pitchFamily="2" charset="-122"/>
                <a:sym typeface="Arial" pitchFamily="34" charset="0"/>
              </a:rPr>
              <a:t>个字节的内容（假设</a:t>
            </a:r>
            <a:r>
              <a:rPr lang="en-US" altLang="zh-CN" sz="1600" b="1" dirty="0">
                <a:solidFill>
                  <a:schemeClr val="tx1"/>
                </a:solidFill>
                <a:latin typeface="华文新魏" pitchFamily="2" charset="-122"/>
                <a:ea typeface="华文新魏" pitchFamily="2" charset="-122"/>
                <a:sym typeface="Arial" pitchFamily="34" charset="0"/>
              </a:rPr>
              <a:t>short</a:t>
            </a:r>
            <a:r>
              <a:rPr lang="zh-CN" altLang="en-US" sz="1600" b="1" dirty="0">
                <a:solidFill>
                  <a:schemeClr val="tx1"/>
                </a:solidFill>
                <a:latin typeface="华文新魏" pitchFamily="2" charset="-122"/>
                <a:ea typeface="华文新魏" pitchFamily="2" charset="-122"/>
                <a:sym typeface="Arial" pitchFamily="34" charset="0"/>
              </a:rPr>
              <a:t>为</a:t>
            </a:r>
            <a:r>
              <a:rPr lang="en-US" altLang="zh-CN" sz="1600" b="1" dirty="0">
                <a:solidFill>
                  <a:schemeClr val="tx1"/>
                </a:solidFill>
                <a:latin typeface="华文新魏" pitchFamily="2" charset="-122"/>
                <a:ea typeface="华文新魏" pitchFamily="2" charset="-122"/>
                <a:sym typeface="Arial" pitchFamily="34" charset="0"/>
              </a:rPr>
              <a:t>2</a:t>
            </a:r>
            <a:r>
              <a:rPr lang="zh-CN" altLang="en-US" sz="1600" b="1" dirty="0">
                <a:solidFill>
                  <a:schemeClr val="tx1"/>
                </a:solidFill>
                <a:latin typeface="华文新魏" pitchFamily="2" charset="-122"/>
                <a:ea typeface="华文新魏" pitchFamily="2" charset="-122"/>
                <a:sym typeface="Arial" pitchFamily="34" charset="0"/>
              </a:rPr>
              <a:t>个字节）</a:t>
            </a:r>
            <a:endParaRPr lang="en-US" altLang="zh-CN" sz="1600" b="1" dirty="0">
              <a:solidFill>
                <a:schemeClr val="tx1"/>
              </a:solidFill>
              <a:latin typeface="华文新魏" pitchFamily="2" charset="-122"/>
              <a:ea typeface="华文新魏" pitchFamily="2" charset="-122"/>
              <a:sym typeface="Arial" pitchFamily="34" charset="0"/>
            </a:endParaRPr>
          </a:p>
          <a:p>
            <a:pPr>
              <a:lnSpc>
                <a:spcPct val="125000"/>
              </a:lnSpc>
            </a:pPr>
            <a:r>
              <a:rPr lang="zh-CN" altLang="en-US" sz="1600" b="1" dirty="0">
                <a:solidFill>
                  <a:schemeClr val="tx1"/>
                </a:solidFill>
                <a:latin typeface="华文新魏" pitchFamily="2" charset="-122"/>
                <a:ea typeface="华文新魏" pitchFamily="2" charset="-122"/>
                <a:sym typeface="Arial" pitchFamily="34" charset="0"/>
              </a:rPr>
              <a:t>如果定义变量</a:t>
            </a:r>
            <a:r>
              <a:rPr lang="en-US" altLang="zh-CN" sz="1600" b="1" dirty="0" err="1">
                <a:solidFill>
                  <a:schemeClr val="tx1"/>
                </a:solidFill>
                <a:latin typeface="华文新魏" pitchFamily="2" charset="-122"/>
                <a:ea typeface="华文新魏" pitchFamily="2" charset="-122"/>
                <a:sym typeface="Arial" pitchFamily="34" charset="0"/>
              </a:rPr>
              <a:t>inti</a:t>
            </a:r>
            <a:r>
              <a:rPr lang="en-US" altLang="zh-CN" sz="1600" b="1" dirty="0">
                <a:solidFill>
                  <a:schemeClr val="tx1"/>
                </a:solidFill>
                <a:latin typeface="华文新魏" pitchFamily="2" charset="-122"/>
                <a:ea typeface="华文新魏" pitchFamily="2" charset="-122"/>
                <a:sym typeface="Arial" pitchFamily="34" charset="0"/>
              </a:rPr>
              <a:t> = 0, </a:t>
            </a:r>
            <a:r>
              <a:rPr lang="zh-CN" altLang="en-US" sz="1600" b="1" dirty="0">
                <a:solidFill>
                  <a:schemeClr val="tx1"/>
                </a:solidFill>
                <a:latin typeface="华文新魏" pitchFamily="2" charset="-122"/>
                <a:ea typeface="华文新魏" pitchFamily="2" charset="-122"/>
                <a:sym typeface="Arial" pitchFamily="34" charset="0"/>
              </a:rPr>
              <a:t>并且变量</a:t>
            </a:r>
            <a:r>
              <a:rPr lang="en-US" altLang="zh-CN" sz="1600" b="1" dirty="0">
                <a:solidFill>
                  <a:schemeClr val="tx1"/>
                </a:solidFill>
                <a:latin typeface="华文新魏" pitchFamily="2" charset="-122"/>
                <a:ea typeface="华文新魏" pitchFamily="2" charset="-122"/>
                <a:sym typeface="Arial" pitchFamily="34" charset="0"/>
              </a:rPr>
              <a:t>i</a:t>
            </a:r>
            <a:r>
              <a:rPr lang="zh-CN" altLang="en-US" sz="1600" b="1" dirty="0">
                <a:solidFill>
                  <a:schemeClr val="tx1"/>
                </a:solidFill>
                <a:latin typeface="华文新魏" pitchFamily="2" charset="-122"/>
                <a:ea typeface="华文新魏" pitchFamily="2" charset="-122"/>
                <a:sym typeface="Arial" pitchFamily="34" charset="0"/>
              </a:rPr>
              <a:t>的首地址为</a:t>
            </a:r>
            <a:r>
              <a:rPr lang="en-US" altLang="zh-CN" sz="1600" b="1" dirty="0">
                <a:solidFill>
                  <a:schemeClr val="tx1"/>
                </a:solidFill>
                <a:latin typeface="华文新魏" pitchFamily="2" charset="-122"/>
                <a:ea typeface="华文新魏" pitchFamily="2" charset="-122"/>
                <a:sym typeface="Arial" pitchFamily="34" charset="0"/>
              </a:rPr>
              <a:t>736424</a:t>
            </a:r>
            <a:r>
              <a:rPr lang="zh-CN" altLang="en-US" sz="1600" b="1" dirty="0">
                <a:solidFill>
                  <a:schemeClr val="tx1"/>
                </a:solidFill>
                <a:latin typeface="华文新魏" pitchFamily="2" charset="-122"/>
                <a:ea typeface="华文新魏" pitchFamily="2" charset="-122"/>
                <a:sym typeface="Arial" pitchFamily="34" charset="0"/>
              </a:rPr>
              <a:t>，那么</a:t>
            </a:r>
            <a:r>
              <a:rPr lang="en-US" altLang="zh-CN" sz="1600" b="1" dirty="0">
                <a:solidFill>
                  <a:schemeClr val="tx1"/>
                </a:solidFill>
                <a:latin typeface="华文新魏" pitchFamily="2" charset="-122"/>
                <a:ea typeface="华文新魏" pitchFamily="2" charset="-122"/>
                <a:sym typeface="Arial" pitchFamily="34" charset="0"/>
              </a:rPr>
              <a:t>CPU</a:t>
            </a:r>
            <a:r>
              <a:rPr lang="zh-CN" altLang="en-US" sz="1600" b="1" dirty="0">
                <a:solidFill>
                  <a:schemeClr val="tx1"/>
                </a:solidFill>
                <a:latin typeface="华文新魏" pitchFamily="2" charset="-122"/>
                <a:ea typeface="华文新魏" pitchFamily="2" charset="-122"/>
                <a:sym typeface="Arial" pitchFamily="34" charset="0"/>
              </a:rPr>
              <a:t>会读取</a:t>
            </a:r>
            <a:r>
              <a:rPr lang="en-US" altLang="zh-CN" sz="1600" b="1" dirty="0">
                <a:solidFill>
                  <a:schemeClr val="tx1"/>
                </a:solidFill>
                <a:latin typeface="华文新魏" pitchFamily="2" charset="-122"/>
                <a:ea typeface="华文新魏" pitchFamily="2" charset="-122"/>
                <a:sym typeface="Arial" pitchFamily="34" charset="0"/>
              </a:rPr>
              <a:t>736424</a:t>
            </a:r>
            <a:r>
              <a:rPr lang="zh-CN" altLang="en-US" sz="1600" b="1" dirty="0">
                <a:solidFill>
                  <a:schemeClr val="tx1"/>
                </a:solidFill>
                <a:latin typeface="华文新魏" pitchFamily="2" charset="-122"/>
                <a:ea typeface="华文新魏" pitchFamily="2" charset="-122"/>
                <a:sym typeface="Arial" pitchFamily="34" charset="0"/>
              </a:rPr>
              <a:t>开始的</a:t>
            </a:r>
            <a:r>
              <a:rPr lang="en-US" altLang="zh-CN" sz="1600" b="1" dirty="0">
                <a:solidFill>
                  <a:schemeClr val="tx1"/>
                </a:solidFill>
                <a:latin typeface="华文新魏" pitchFamily="2" charset="-122"/>
                <a:ea typeface="华文新魏" pitchFamily="2" charset="-122"/>
                <a:sym typeface="Arial" pitchFamily="34" charset="0"/>
              </a:rPr>
              <a:t>4</a:t>
            </a:r>
            <a:r>
              <a:rPr lang="zh-CN" altLang="en-US" sz="1600" b="1" dirty="0">
                <a:solidFill>
                  <a:schemeClr val="tx1"/>
                </a:solidFill>
                <a:latin typeface="华文新魏" pitchFamily="2" charset="-122"/>
                <a:ea typeface="华文新魏" pitchFamily="2" charset="-122"/>
                <a:sym typeface="Arial" pitchFamily="34" charset="0"/>
              </a:rPr>
              <a:t>个字节的内容（假设</a:t>
            </a:r>
            <a:r>
              <a:rPr lang="en-US" altLang="zh-CN" sz="1600" b="1" dirty="0">
                <a:solidFill>
                  <a:schemeClr val="tx1"/>
                </a:solidFill>
                <a:latin typeface="华文新魏" pitchFamily="2" charset="-122"/>
                <a:ea typeface="华文新魏" pitchFamily="2" charset="-122"/>
                <a:sym typeface="Arial" pitchFamily="34" charset="0"/>
              </a:rPr>
              <a:t>int</a:t>
            </a:r>
            <a:r>
              <a:rPr lang="zh-CN" altLang="en-US" sz="1600" b="1" dirty="0">
                <a:solidFill>
                  <a:schemeClr val="tx1"/>
                </a:solidFill>
                <a:latin typeface="华文新魏" pitchFamily="2" charset="-122"/>
                <a:ea typeface="华文新魏" pitchFamily="2" charset="-122"/>
                <a:sym typeface="Arial" pitchFamily="34" charset="0"/>
              </a:rPr>
              <a:t>为</a:t>
            </a:r>
            <a:r>
              <a:rPr lang="en-US" altLang="zh-CN" sz="1600" b="1" dirty="0">
                <a:solidFill>
                  <a:schemeClr val="tx1"/>
                </a:solidFill>
                <a:latin typeface="华文新魏" pitchFamily="2" charset="-122"/>
                <a:ea typeface="华文新魏" pitchFamily="2" charset="-122"/>
                <a:sym typeface="Arial" pitchFamily="34" charset="0"/>
              </a:rPr>
              <a:t>4</a:t>
            </a:r>
            <a:r>
              <a:rPr lang="zh-CN" altLang="en-US" sz="1600" b="1" dirty="0">
                <a:solidFill>
                  <a:schemeClr val="tx1"/>
                </a:solidFill>
                <a:latin typeface="华文新魏" pitchFamily="2" charset="-122"/>
                <a:ea typeface="华文新魏" pitchFamily="2" charset="-122"/>
                <a:sym typeface="Arial" pitchFamily="34" charset="0"/>
              </a:rPr>
              <a:t>个字节）</a:t>
            </a:r>
          </a:p>
        </p:txBody>
      </p:sp>
    </p:spTree>
    <p:extLst>
      <p:ext uri="{BB962C8B-B14F-4D97-AF65-F5344CB8AC3E}">
        <p14:creationId xmlns:p14="http://schemas.microsoft.com/office/powerpoint/2010/main" val="390098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457635"/>
            <a:ext cx="10814824" cy="4351338"/>
          </a:xfrm>
        </p:spPr>
        <p:txBody>
          <a:bodyPr/>
          <a:lstStyle/>
          <a:p>
            <a:pPr marL="0" indent="0">
              <a:buNone/>
            </a:pPr>
            <a:r>
              <a:rPr lang="zh-CN" altLang="en-US" dirty="0">
                <a:latin typeface="华文新魏" panose="02010800040101010101" pitchFamily="2" charset="-122"/>
                <a:ea typeface="华文新魏" panose="02010800040101010101" pitchFamily="2" charset="-122"/>
              </a:rPr>
              <a:t>引用</a:t>
            </a:r>
          </a:p>
        </p:txBody>
      </p:sp>
      <p:sp>
        <p:nvSpPr>
          <p:cNvPr id="7" name="Rectangle 7">
            <a:extLst>
              <a:ext uri="{FF2B5EF4-FFF2-40B4-BE49-F238E27FC236}">
                <a16:creationId xmlns:a16="http://schemas.microsoft.com/office/drawing/2014/main" id="{698E1CF2-0626-4E2D-855C-7576CBA33DD8}"/>
              </a:ext>
            </a:extLst>
          </p:cNvPr>
          <p:cNvSpPr>
            <a:spLocks noChangeArrowheads="1"/>
          </p:cNvSpPr>
          <p:nvPr/>
        </p:nvSpPr>
        <p:spPr bwMode="auto">
          <a:xfrm>
            <a:off x="845904" y="1875077"/>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引用</a:t>
            </a:r>
            <a:r>
              <a:rPr lang="en-US" altLang="zh-CN" sz="2000" b="1" dirty="0">
                <a:latin typeface="华文新魏" pitchFamily="2" charset="-122"/>
                <a:ea typeface="华文新魏" pitchFamily="2" charset="-122"/>
              </a:rPr>
              <a:t>(reference)</a:t>
            </a:r>
            <a:r>
              <a:rPr lang="zh-CN" altLang="en-US" sz="2000" b="1" dirty="0">
                <a:latin typeface="华文新魏" pitchFamily="2" charset="-122"/>
                <a:ea typeface="华文新魏" pitchFamily="2" charset="-122"/>
              </a:rPr>
              <a:t>为变量起了一个别名，引用类型变量的声明符用</a:t>
            </a:r>
            <a:r>
              <a:rPr lang="en-US" altLang="zh-CN" sz="2000" b="1" dirty="0">
                <a:solidFill>
                  <a:srgbClr val="FF0000"/>
                </a:solidFill>
                <a:latin typeface="华文新魏" pitchFamily="2" charset="-122"/>
                <a:ea typeface="华文新魏" pitchFamily="2" charset="-122"/>
              </a:rPr>
              <a:t>&amp;</a:t>
            </a:r>
            <a:r>
              <a:rPr lang="zh-CN" altLang="en-US" sz="2000" b="1" dirty="0">
                <a:latin typeface="华文新魏" pitchFamily="2" charset="-122"/>
                <a:ea typeface="华文新魏" pitchFamily="2" charset="-122"/>
              </a:rPr>
              <a:t>来修饰变量名：</a:t>
            </a: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int  i = 10</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//i</a:t>
            </a:r>
            <a:r>
              <a:rPr lang="zh-CN" altLang="en-US" sz="2000" b="1" dirty="0">
                <a:latin typeface="华文新魏" pitchFamily="2" charset="-122"/>
                <a:ea typeface="华文新魏" pitchFamily="2" charset="-122"/>
              </a:rPr>
              <a:t>为一个整型变量</a:t>
            </a: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p>
          <a:p>
            <a:pPr marL="0" lvl="1">
              <a:lnSpc>
                <a:spcPct val="140000"/>
              </a:lnSpc>
              <a:spcBef>
                <a:spcPts val="600"/>
              </a:spcBef>
            </a:pPr>
            <a:r>
              <a:rPr lang="en-US" altLang="zh-CN" sz="2000" b="1" dirty="0">
                <a:latin typeface="华文新魏" pitchFamily="2" charset="-122"/>
                <a:ea typeface="华文新魏" pitchFamily="2" charset="-122"/>
              </a:rPr>
              <a:t>		int   </a:t>
            </a:r>
            <a:r>
              <a:rPr lang="en-US" altLang="zh-CN" sz="2000" b="1" dirty="0">
                <a:solidFill>
                  <a:srgbClr val="FF0000"/>
                </a:solidFill>
                <a:latin typeface="华文新魏" pitchFamily="2" charset="-122"/>
                <a:ea typeface="华文新魏" pitchFamily="2" charset="-122"/>
              </a:rPr>
              <a:t>&amp;</a:t>
            </a:r>
            <a:r>
              <a:rPr lang="en-US" altLang="zh-CN" sz="2000" b="1" dirty="0">
                <a:latin typeface="华文新魏" pitchFamily="2" charset="-122"/>
                <a:ea typeface="华文新魏" pitchFamily="2" charset="-122"/>
              </a:rPr>
              <a:t>r = i; //</a:t>
            </a:r>
            <a:r>
              <a:rPr lang="zh-CN" altLang="en-US" sz="2000" b="1" dirty="0">
                <a:latin typeface="华文新魏" pitchFamily="2" charset="-122"/>
                <a:ea typeface="华文新魏" pitchFamily="2" charset="-122"/>
              </a:rPr>
              <a:t>定义一个引用变量</a:t>
            </a:r>
            <a:r>
              <a:rPr lang="en-US" altLang="zh-CN" sz="2000" b="1" dirty="0">
                <a:latin typeface="华文新魏" pitchFamily="2" charset="-122"/>
                <a:ea typeface="华文新魏" pitchFamily="2" charset="-122"/>
              </a:rPr>
              <a:t>r</a:t>
            </a:r>
            <a:r>
              <a:rPr lang="zh-CN" altLang="en-US" sz="2000" b="1" dirty="0">
                <a:latin typeface="华文新魏" pitchFamily="2" charset="-122"/>
                <a:ea typeface="华文新魏" pitchFamily="2" charset="-122"/>
              </a:rPr>
              <a:t>，引用了变量</a:t>
            </a:r>
            <a:r>
              <a:rPr lang="en-US" altLang="zh-CN" sz="2000" b="1" dirty="0">
                <a:latin typeface="华文新魏" pitchFamily="2" charset="-122"/>
                <a:ea typeface="华文新魏" pitchFamily="2" charset="-122"/>
              </a:rPr>
              <a:t>i</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r</a:t>
            </a:r>
            <a:r>
              <a:rPr lang="zh-CN" altLang="en-US" sz="2000" b="1" dirty="0">
                <a:latin typeface="华文新魏" pitchFamily="2" charset="-122"/>
                <a:ea typeface="华文新魏" pitchFamily="2" charset="-122"/>
              </a:rPr>
              <a:t>是</a:t>
            </a:r>
            <a:r>
              <a:rPr lang="en-US" altLang="zh-CN" sz="2000" b="1" dirty="0">
                <a:latin typeface="华文新魏" pitchFamily="2" charset="-122"/>
                <a:ea typeface="华文新魏" pitchFamily="2" charset="-122"/>
              </a:rPr>
              <a:t>i</a:t>
            </a:r>
            <a:r>
              <a:rPr lang="zh-CN" altLang="en-US" sz="2000" b="1" dirty="0">
                <a:latin typeface="华文新魏" pitchFamily="2" charset="-122"/>
                <a:ea typeface="华文新魏" pitchFamily="2" charset="-122"/>
              </a:rPr>
              <a:t>的别名</a:t>
            </a: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定义引用变量时必须马上初始化，即马上指明被引用的变量。</a:t>
            </a: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int   &amp;r2;  //</a:t>
            </a:r>
            <a:r>
              <a:rPr lang="zh-CN" altLang="en-US" sz="2000" b="1" dirty="0">
                <a:latin typeface="华文新魏" pitchFamily="2" charset="-122"/>
                <a:ea typeface="华文新魏" pitchFamily="2" charset="-122"/>
              </a:rPr>
              <a:t>编译错误，引用必须初始化，即指定被引用变量</a:t>
            </a:r>
            <a:endParaRPr lang="en-US" altLang="zh-CN" sz="2000" b="1" dirty="0">
              <a:latin typeface="华文新魏" pitchFamily="2" charset="-122"/>
              <a:ea typeface="华文新魏" pitchFamily="2" charset="-122"/>
            </a:endParaRPr>
          </a:p>
        </p:txBody>
      </p:sp>
      <p:sp>
        <p:nvSpPr>
          <p:cNvPr id="8" name="圆角矩形标注 4">
            <a:extLst>
              <a:ext uri="{FF2B5EF4-FFF2-40B4-BE49-F238E27FC236}">
                <a16:creationId xmlns:a16="http://schemas.microsoft.com/office/drawing/2014/main" id="{F7E9B5C6-9CBD-43D2-B35E-FDA0A296B7CC}"/>
              </a:ext>
            </a:extLst>
          </p:cNvPr>
          <p:cNvSpPr/>
          <p:nvPr/>
        </p:nvSpPr>
        <p:spPr>
          <a:xfrm>
            <a:off x="838200" y="3387246"/>
            <a:ext cx="1728192" cy="504055"/>
          </a:xfrm>
          <a:prstGeom prst="wedgeRoundRectCallout">
            <a:avLst>
              <a:gd name="adj1" fmla="val 57283"/>
              <a:gd name="adj2" fmla="val 94907"/>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a:solidFill>
                  <a:schemeClr val="tx1"/>
                </a:solidFill>
                <a:latin typeface="华文新魏" pitchFamily="2" charset="-122"/>
                <a:ea typeface="华文新魏" pitchFamily="2" charset="-122"/>
                <a:sym typeface="Arial" pitchFamily="34" charset="0"/>
              </a:rPr>
              <a:t>基本数据类型</a:t>
            </a:r>
            <a:endParaRPr lang="en-US" altLang="zh-CN" b="1" dirty="0">
              <a:solidFill>
                <a:schemeClr val="tx1"/>
              </a:solidFill>
              <a:latin typeface="华文新魏" pitchFamily="2" charset="-122"/>
              <a:ea typeface="华文新魏" pitchFamily="2" charset="-122"/>
              <a:sym typeface="Arial" pitchFamily="34" charset="0"/>
            </a:endParaRPr>
          </a:p>
        </p:txBody>
      </p:sp>
      <p:sp>
        <p:nvSpPr>
          <p:cNvPr id="9" name="圆角矩形标注 5">
            <a:extLst>
              <a:ext uri="{FF2B5EF4-FFF2-40B4-BE49-F238E27FC236}">
                <a16:creationId xmlns:a16="http://schemas.microsoft.com/office/drawing/2014/main" id="{BACB8D66-CB90-4990-AE53-B76005B42BD8}"/>
              </a:ext>
            </a:extLst>
          </p:cNvPr>
          <p:cNvSpPr/>
          <p:nvPr/>
        </p:nvSpPr>
        <p:spPr>
          <a:xfrm>
            <a:off x="3940516" y="3459253"/>
            <a:ext cx="3816424" cy="504055"/>
          </a:xfrm>
          <a:prstGeom prst="wedgeRoundRectCallout">
            <a:avLst>
              <a:gd name="adj1" fmla="val -61283"/>
              <a:gd name="adj2" fmla="val 56610"/>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a:solidFill>
                  <a:schemeClr val="tx1"/>
                </a:solidFill>
                <a:latin typeface="华文新魏" pitchFamily="2" charset="-122"/>
                <a:ea typeface="华文新魏" pitchFamily="2" charset="-122"/>
                <a:sym typeface="Arial" pitchFamily="34" charset="0"/>
              </a:rPr>
              <a:t>引用声明符</a:t>
            </a:r>
            <a:endParaRPr lang="en-US" altLang="zh-CN" b="1" dirty="0">
              <a:solidFill>
                <a:schemeClr val="tx1"/>
              </a:solidFill>
              <a:latin typeface="华文新魏" pitchFamily="2" charset="-122"/>
              <a:ea typeface="华文新魏" pitchFamily="2" charset="-122"/>
              <a:sym typeface="Arial" pitchFamily="34" charset="0"/>
            </a:endParaRPr>
          </a:p>
        </p:txBody>
      </p:sp>
      <p:sp>
        <p:nvSpPr>
          <p:cNvPr id="10" name="TextBox 6">
            <a:extLst>
              <a:ext uri="{FF2B5EF4-FFF2-40B4-BE49-F238E27FC236}">
                <a16:creationId xmlns:a16="http://schemas.microsoft.com/office/drawing/2014/main" id="{2E662180-706B-4B7C-A969-83C4F6D49640}"/>
              </a:ext>
            </a:extLst>
          </p:cNvPr>
          <p:cNvSpPr txBox="1">
            <a:spLocks noChangeArrowheads="1"/>
          </p:cNvSpPr>
          <p:nvPr/>
        </p:nvSpPr>
        <p:spPr bwMode="auto">
          <a:xfrm>
            <a:off x="538976" y="5606221"/>
            <a:ext cx="11247863" cy="936104"/>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b="1" dirty="0">
                <a:latin typeface="华文新魏" pitchFamily="2" charset="-122"/>
                <a:ea typeface="华文新魏" pitchFamily="2" charset="-122"/>
              </a:rPr>
              <a:t>C++11</a:t>
            </a:r>
            <a:r>
              <a:rPr lang="zh-CN" altLang="en-US" sz="2000" b="1" dirty="0">
                <a:latin typeface="华文新魏" pitchFamily="2" charset="-122"/>
                <a:ea typeface="华文新魏" pitchFamily="2" charset="-122"/>
              </a:rPr>
              <a:t>增加了一种新的引用：</a:t>
            </a:r>
            <a:r>
              <a:rPr lang="zh-CN" altLang="en-US" sz="2000" b="1" dirty="0">
                <a:solidFill>
                  <a:srgbClr val="FF0000"/>
                </a:solidFill>
                <a:latin typeface="华文新魏" pitchFamily="2" charset="-122"/>
                <a:ea typeface="华文新魏" pitchFamily="2" charset="-122"/>
              </a:rPr>
              <a:t>右值引用</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rvalue</a:t>
            </a:r>
            <a:r>
              <a:rPr lang="en-US" altLang="zh-CN" sz="2000" b="1" dirty="0">
                <a:latin typeface="华文新魏" pitchFamily="2" charset="-122"/>
                <a:ea typeface="华文新魏" pitchFamily="2" charset="-122"/>
              </a:rPr>
              <a:t> reference)</a:t>
            </a:r>
            <a:r>
              <a:rPr lang="zh-CN" altLang="en-US" sz="2000" b="1" dirty="0">
                <a:latin typeface="华文新魏" pitchFamily="2" charset="-122"/>
                <a:ea typeface="华文新魏" pitchFamily="2" charset="-122"/>
              </a:rPr>
              <a:t>，课本上叫</a:t>
            </a:r>
            <a:r>
              <a:rPr lang="zh-CN" altLang="en-US" sz="2000" b="1" dirty="0">
                <a:solidFill>
                  <a:srgbClr val="FF0000"/>
                </a:solidFill>
                <a:latin typeface="华文新魏" pitchFamily="2" charset="-122"/>
                <a:ea typeface="华文新魏" pitchFamily="2" charset="-122"/>
              </a:rPr>
              <a:t>无址引用，用</a:t>
            </a:r>
            <a:r>
              <a:rPr lang="en-US" altLang="zh-CN" sz="2000" b="1" dirty="0">
                <a:solidFill>
                  <a:srgbClr val="FF0000"/>
                </a:solidFill>
                <a:latin typeface="华文新魏" pitchFamily="2" charset="-122"/>
                <a:ea typeface="华文新魏" pitchFamily="2" charset="-122"/>
              </a:rPr>
              <a:t>&amp;&amp;</a:t>
            </a:r>
            <a:r>
              <a:rPr lang="zh-CN" altLang="en-US" sz="2000" b="1" dirty="0">
                <a:solidFill>
                  <a:srgbClr val="FF0000"/>
                </a:solidFill>
                <a:latin typeface="华文新魏" pitchFamily="2" charset="-122"/>
                <a:ea typeface="华文新魏" pitchFamily="2" charset="-122"/>
              </a:rPr>
              <a:t>定义</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当采用术语</a:t>
            </a:r>
            <a:r>
              <a:rPr lang="zh-CN" altLang="en-US" sz="2000" b="1" dirty="0">
                <a:solidFill>
                  <a:srgbClr val="FF0000"/>
                </a:solidFill>
                <a:latin typeface="华文新魏" pitchFamily="2" charset="-122"/>
                <a:ea typeface="华文新魏" pitchFamily="2" charset="-122"/>
              </a:rPr>
              <a:t>引用</a:t>
            </a:r>
            <a:r>
              <a:rPr lang="zh-CN" altLang="en-US" sz="2000" b="1" dirty="0">
                <a:latin typeface="华文新魏" pitchFamily="2" charset="-122"/>
                <a:ea typeface="华文新魏" pitchFamily="2" charset="-122"/>
              </a:rPr>
              <a:t>时</a:t>
            </a:r>
            <a:r>
              <a:rPr lang="zh-CN" altLang="en-US" sz="2000" b="1" dirty="0">
                <a:solidFill>
                  <a:srgbClr val="FF0000"/>
                </a:solidFill>
                <a:latin typeface="华文新魏" pitchFamily="2" charset="-122"/>
                <a:ea typeface="华文新魏" pitchFamily="2" charset="-122"/>
              </a:rPr>
              <a:t>，我们约定都是指左值引用</a:t>
            </a:r>
            <a:r>
              <a:rPr lang="en-US" altLang="zh-CN" sz="2000" b="1" dirty="0">
                <a:solidFill>
                  <a:srgbClr val="FF0000"/>
                </a:solidFill>
                <a:latin typeface="华文新魏" pitchFamily="2" charset="-122"/>
                <a:ea typeface="华文新魏" pitchFamily="2" charset="-122"/>
              </a:rPr>
              <a:t>(</a:t>
            </a:r>
            <a:r>
              <a:rPr lang="en-US" altLang="zh-CN" sz="2000" b="1" dirty="0" err="1">
                <a:solidFill>
                  <a:srgbClr val="FF0000"/>
                </a:solidFill>
                <a:latin typeface="华文新魏" pitchFamily="2" charset="-122"/>
                <a:ea typeface="华文新魏" pitchFamily="2" charset="-122"/>
              </a:rPr>
              <a:t>lvalue</a:t>
            </a:r>
            <a:r>
              <a:rPr lang="en-US" altLang="zh-CN" sz="2000" b="1" dirty="0">
                <a:solidFill>
                  <a:srgbClr val="FF0000"/>
                </a:solidFill>
                <a:latin typeface="华文新魏" pitchFamily="2" charset="-122"/>
                <a:ea typeface="华文新魏" pitchFamily="2" charset="-122"/>
              </a:rPr>
              <a:t> reference)</a:t>
            </a:r>
            <a:r>
              <a:rPr lang="zh-CN" altLang="en-US" sz="2000" b="1" dirty="0">
                <a:solidFill>
                  <a:srgbClr val="FF0000"/>
                </a:solidFill>
                <a:latin typeface="华文新魏" pitchFamily="2" charset="-122"/>
                <a:ea typeface="华文新魏" pitchFamily="2" charset="-122"/>
              </a:rPr>
              <a:t>，课本上叫有址引用，用</a:t>
            </a:r>
            <a:r>
              <a:rPr lang="en-US" altLang="zh-CN" sz="2000" b="1" dirty="0">
                <a:solidFill>
                  <a:srgbClr val="FF0000"/>
                </a:solidFill>
                <a:latin typeface="华文新魏" pitchFamily="2" charset="-122"/>
                <a:ea typeface="华文新魏" pitchFamily="2" charset="-122"/>
              </a:rPr>
              <a:t>&amp;</a:t>
            </a:r>
            <a:r>
              <a:rPr lang="zh-CN" altLang="en-US" sz="2000" b="1" dirty="0">
                <a:solidFill>
                  <a:srgbClr val="FF0000"/>
                </a:solidFill>
                <a:latin typeface="华文新魏" pitchFamily="2" charset="-122"/>
                <a:ea typeface="华文新魏" pitchFamily="2" charset="-122"/>
              </a:rPr>
              <a:t>定义</a:t>
            </a:r>
            <a:r>
              <a:rPr lang="zh-CN" altLang="en-US" sz="2000" b="1" dirty="0">
                <a:latin typeface="华文新魏" pitchFamily="2" charset="-122"/>
                <a:ea typeface="华文新魏" pitchFamily="2" charset="-122"/>
              </a:rPr>
              <a:t>。关于右值引用，会在后续介绍。</a:t>
            </a: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3359242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左值和右值</a:t>
            </a:r>
            <a:r>
              <a:rPr lang="en-US" altLang="zh-CN" sz="3600" b="1" dirty="0">
                <a:solidFill>
                  <a:srgbClr val="FF0000"/>
                </a:solidFill>
                <a:latin typeface="微软雅黑" pitchFamily="34" charset="-122"/>
                <a:ea typeface="微软雅黑" pitchFamily="34" charset="-122"/>
              </a:rPr>
              <a:t>(C++11</a:t>
            </a:r>
            <a:r>
              <a:rPr lang="zh-CN" altLang="en-US" sz="3600" b="1" dirty="0">
                <a:solidFill>
                  <a:srgbClr val="FF0000"/>
                </a:solidFill>
                <a:latin typeface="微软雅黑" pitchFamily="34" charset="-122"/>
                <a:ea typeface="微软雅黑" pitchFamily="34" charset="-122"/>
              </a:rPr>
              <a:t>标准</a:t>
            </a:r>
            <a:r>
              <a:rPr lang="en-US" altLang="zh-CN" sz="3600" b="1" dirty="0">
                <a:solidFill>
                  <a:srgbClr val="FF0000"/>
                </a:solidFill>
                <a:latin typeface="微软雅黑" pitchFamily="34" charset="-122"/>
                <a:ea typeface="微软雅黑" pitchFamily="34" charset="-122"/>
              </a:rPr>
              <a:t>3.10)</a:t>
            </a:r>
            <a:endParaRPr lang="zh-CN" altLang="en-US" sz="3600" b="1" dirty="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705244" y="1124744"/>
            <a:ext cx="8801992" cy="5400600"/>
          </a:xfrm>
          <a:prstGeom prst="rect">
            <a:avLst/>
          </a:prstGeom>
          <a:noFill/>
          <a:ln w="9525">
            <a:noFill/>
            <a:miter lim="800000"/>
            <a:headEnd/>
            <a:tailEnd/>
          </a:ln>
        </p:spPr>
        <p:txBody>
          <a:bodyPr>
            <a:noAutofit/>
          </a:bodyPr>
          <a:lstStyle/>
          <a:p>
            <a:pPr marL="0" lvl="1">
              <a:lnSpc>
                <a:spcPct val="120000"/>
              </a:lnSpc>
              <a:spcBef>
                <a:spcPts val="600"/>
              </a:spcBef>
            </a:pPr>
            <a:r>
              <a:rPr lang="en-US" altLang="zh-CN" sz="24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C++</a:t>
            </a:r>
            <a:r>
              <a:rPr lang="zh-CN" altLang="en-US" sz="2000" b="1" dirty="0">
                <a:latin typeface="华文新魏" pitchFamily="2" charset="-122"/>
                <a:ea typeface="华文新魏" pitchFamily="2" charset="-122"/>
              </a:rPr>
              <a:t>表达式的求值结果要不是左值</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lvaue</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，要不是右值</a:t>
            </a:r>
            <a:r>
              <a:rPr lang="en-US" altLang="zh-CN" sz="2000" b="1" dirty="0">
                <a:latin typeface="华文新魏" pitchFamily="2" charset="-122"/>
                <a:ea typeface="华文新魏" pitchFamily="2" charset="-122"/>
              </a:rPr>
              <a:t>(</a:t>
            </a:r>
            <a:r>
              <a:rPr lang="en-US" altLang="zh-CN" sz="2000" b="1" dirty="0" err="1">
                <a:latin typeface="华文新魏" pitchFamily="2" charset="-122"/>
                <a:ea typeface="华文新魏" pitchFamily="2" charset="-122"/>
              </a:rPr>
              <a:t>rvalue</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在</a:t>
            </a:r>
            <a:r>
              <a:rPr lang="en-US" altLang="zh-CN" sz="2000" b="1" dirty="0">
                <a:solidFill>
                  <a:srgbClr val="FF0000"/>
                </a:solidFill>
                <a:latin typeface="华文新魏" pitchFamily="2" charset="-122"/>
                <a:ea typeface="华文新魏" pitchFamily="2" charset="-122"/>
              </a:rPr>
              <a:t>C</a:t>
            </a:r>
            <a:r>
              <a:rPr lang="zh-CN" altLang="en-US" sz="2000" b="1" dirty="0">
                <a:solidFill>
                  <a:srgbClr val="FF0000"/>
                </a:solidFill>
                <a:latin typeface="华文新魏" pitchFamily="2" charset="-122"/>
                <a:ea typeface="华文新魏" pitchFamily="2" charset="-122"/>
              </a:rPr>
              <a:t>语言里，左值可以出现在赋值语句的左侧</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当然也可以在右侧</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，右值只能出现在赋值语句的右侧</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marL="0" lvl="1">
              <a:lnSpc>
                <a:spcPct val="120000"/>
              </a:lnSpc>
              <a:spcBef>
                <a:spcPts val="600"/>
              </a:spcBef>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但是在</a:t>
            </a:r>
            <a:r>
              <a:rPr lang="en-US" altLang="zh-CN" sz="2000" b="1" dirty="0">
                <a:latin typeface="华文新魏" pitchFamily="2" charset="-122"/>
                <a:ea typeface="华文新魏" pitchFamily="2" charset="-122"/>
              </a:rPr>
              <a:t>C++</a:t>
            </a:r>
            <a:r>
              <a:rPr lang="zh-CN" altLang="en-US" sz="2000" b="1" dirty="0">
                <a:latin typeface="华文新魏" pitchFamily="2" charset="-122"/>
                <a:ea typeface="华文新魏" pitchFamily="2" charset="-122"/>
              </a:rPr>
              <a:t>中，情况就不是这样。</a:t>
            </a:r>
            <a:r>
              <a:rPr lang="en-US" altLang="zh-CN" sz="2000" b="1" dirty="0">
                <a:latin typeface="华文新魏" pitchFamily="2" charset="-122"/>
                <a:ea typeface="华文新魏" pitchFamily="2" charset="-122"/>
              </a:rPr>
              <a:t>C++</a:t>
            </a:r>
            <a:r>
              <a:rPr lang="zh-CN" altLang="en-US" sz="2000" b="1" dirty="0">
                <a:latin typeface="华文新魏" pitchFamily="2" charset="-122"/>
                <a:ea typeface="华文新魏" pitchFamily="2" charset="-122"/>
              </a:rPr>
              <a:t>中的左值与右值的区别在于是否可以寻址：</a:t>
            </a:r>
            <a:r>
              <a:rPr lang="zh-CN" altLang="en-US" sz="2000" b="1" dirty="0">
                <a:solidFill>
                  <a:srgbClr val="FF0000"/>
                </a:solidFill>
                <a:latin typeface="华文新魏" pitchFamily="2" charset="-122"/>
                <a:ea typeface="华文新魏" pitchFamily="2" charset="-122"/>
              </a:rPr>
              <a:t>可以寻址的对象（变量）是左值，不可以寻址的对象（变量）是右值</a:t>
            </a:r>
            <a:r>
              <a:rPr lang="zh-CN" altLang="en-US" sz="2000" b="1" dirty="0">
                <a:latin typeface="华文新魏" pitchFamily="2" charset="-122"/>
                <a:ea typeface="华文新魏" pitchFamily="2" charset="-122"/>
              </a:rPr>
              <a:t>。这里的可以寻址就是指是否可以用</a:t>
            </a:r>
            <a:r>
              <a:rPr lang="en-US" altLang="zh-CN" sz="2000" b="1" dirty="0">
                <a:latin typeface="华文新魏" pitchFamily="2" charset="-122"/>
                <a:ea typeface="华文新魏" pitchFamily="2" charset="-122"/>
              </a:rPr>
              <a:t>&amp;</a:t>
            </a:r>
            <a:r>
              <a:rPr lang="zh-CN" altLang="en-US" sz="2000" b="1" dirty="0">
                <a:latin typeface="华文新魏" pitchFamily="2" charset="-122"/>
                <a:ea typeface="华文新魏" pitchFamily="2" charset="-122"/>
              </a:rPr>
              <a:t>运算符取对象（变量）的地址。</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非常量左值可以出现在赋值运算符的左边，其余的只能出现在右边。右值出现的地方都可以用左值替代。</a:t>
            </a:r>
            <a:endParaRPr lang="en-US" altLang="zh-CN" sz="2000" b="1" dirty="0">
              <a:solidFill>
                <a:srgbClr val="FF0000"/>
              </a:solidFill>
              <a:latin typeface="华文新魏" pitchFamily="2" charset="-122"/>
              <a:ea typeface="华文新魏" pitchFamily="2" charset="-122"/>
            </a:endParaRPr>
          </a:p>
        </p:txBody>
      </p:sp>
      <p:sp>
        <p:nvSpPr>
          <p:cNvPr id="11" name="TextBox 10"/>
          <p:cNvSpPr txBox="1">
            <a:spLocks noChangeArrowheads="1"/>
          </p:cNvSpPr>
          <p:nvPr/>
        </p:nvSpPr>
        <p:spPr bwMode="auto">
          <a:xfrm>
            <a:off x="2215576" y="3573016"/>
            <a:ext cx="8200904" cy="20702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dirty="0">
                <a:latin typeface="华文新魏" pitchFamily="2" charset="-122"/>
                <a:ea typeface="华文新魏" pitchFamily="2" charset="-122"/>
              </a:rPr>
              <a:t>int i = 1;  	//i</a:t>
            </a:r>
            <a:r>
              <a:rPr lang="zh-CN" altLang="en-US" dirty="0">
                <a:latin typeface="华文新魏" pitchFamily="2" charset="-122"/>
                <a:ea typeface="华文新魏" pitchFamily="2" charset="-122"/>
              </a:rPr>
              <a:t>可以取地址，是左值；</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不可以取地址，是右值</a:t>
            </a:r>
          </a:p>
          <a:p>
            <a:pPr>
              <a:lnSpc>
                <a:spcPct val="150000"/>
              </a:lnSpc>
            </a:pPr>
            <a:r>
              <a:rPr lang="en-US" altLang="zh-CN" dirty="0">
                <a:latin typeface="华文新魏" pitchFamily="2" charset="-122"/>
                <a:ea typeface="华文新魏" pitchFamily="2" charset="-122"/>
              </a:rPr>
              <a:t>//3 = 4;		//</a:t>
            </a:r>
            <a:r>
              <a:rPr lang="zh-CN" altLang="en-US" dirty="0">
                <a:latin typeface="华文新魏" pitchFamily="2" charset="-122"/>
                <a:ea typeface="华文新魏" pitchFamily="2" charset="-122"/>
              </a:rPr>
              <a:t>错误：</a:t>
            </a:r>
            <a:r>
              <a:rPr lang="en-US" altLang="zh-CN" dirty="0">
                <a:latin typeface="华文新魏" pitchFamily="2" charset="-122"/>
                <a:ea typeface="华文新魏" pitchFamily="2" charset="-122"/>
              </a:rPr>
              <a:t>3</a:t>
            </a:r>
            <a:r>
              <a:rPr lang="zh-CN" altLang="en-US" dirty="0">
                <a:latin typeface="华文新魏" pitchFamily="2" charset="-122"/>
                <a:ea typeface="华文新魏" pitchFamily="2" charset="-122"/>
              </a:rPr>
              <a:t>是右值，不能出现在赋值语句左边</a:t>
            </a:r>
          </a:p>
          <a:p>
            <a:pPr>
              <a:lnSpc>
                <a:spcPct val="15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j = 10; 	//</a:t>
            </a:r>
            <a:r>
              <a:rPr lang="en-US" altLang="zh-CN" dirty="0">
                <a:solidFill>
                  <a:srgbClr val="FF0000"/>
                </a:solidFill>
                <a:latin typeface="华文新魏" pitchFamily="2" charset="-122"/>
                <a:ea typeface="华文新魏" pitchFamily="2" charset="-122"/>
              </a:rPr>
              <a:t>j</a:t>
            </a:r>
            <a:r>
              <a:rPr lang="zh-CN" altLang="en-US" dirty="0">
                <a:solidFill>
                  <a:srgbClr val="FF0000"/>
                </a:solidFill>
                <a:latin typeface="华文新魏" pitchFamily="2" charset="-122"/>
                <a:ea typeface="华文新魏" pitchFamily="2" charset="-122"/>
              </a:rPr>
              <a:t>是左值</a:t>
            </a:r>
            <a:r>
              <a:rPr lang="en-US" altLang="zh-CN" dirty="0">
                <a:solidFill>
                  <a:srgbClr val="FF0000"/>
                </a:solidFill>
                <a:latin typeface="华文新魏" pitchFamily="2" charset="-122"/>
                <a:ea typeface="华文新魏" pitchFamily="2" charset="-122"/>
              </a:rPr>
              <a:t>, j</a:t>
            </a:r>
            <a:r>
              <a:rPr lang="zh-CN" altLang="en-US" dirty="0">
                <a:solidFill>
                  <a:srgbClr val="FF0000"/>
                </a:solidFill>
                <a:latin typeface="华文新魏" pitchFamily="2" charset="-122"/>
                <a:ea typeface="华文新魏" pitchFamily="2" charset="-122"/>
              </a:rPr>
              <a:t>可以取地址</a:t>
            </a:r>
          </a:p>
          <a:p>
            <a:pPr>
              <a:lnSpc>
                <a:spcPct val="15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*p = &amp;j;</a:t>
            </a:r>
          </a:p>
          <a:p>
            <a:pPr>
              <a:lnSpc>
                <a:spcPct val="150000"/>
              </a:lnSpc>
            </a:pPr>
            <a:r>
              <a:rPr lang="en-US" altLang="zh-CN" dirty="0">
                <a:latin typeface="华文新魏" pitchFamily="2" charset="-122"/>
                <a:ea typeface="华文新魏" pitchFamily="2" charset="-122"/>
              </a:rPr>
              <a:t>// j = 20;	//</a:t>
            </a:r>
            <a:r>
              <a:rPr lang="zh-CN" altLang="en-US" dirty="0">
                <a:latin typeface="华文新魏" pitchFamily="2" charset="-122"/>
                <a:ea typeface="华文新魏" pitchFamily="2" charset="-122"/>
              </a:rPr>
              <a:t>错误：</a:t>
            </a:r>
            <a:r>
              <a:rPr lang="en-US" altLang="zh-CN" dirty="0" err="1">
                <a:latin typeface="华文新魏" pitchFamily="2" charset="-122"/>
                <a:ea typeface="华文新魏" pitchFamily="2" charset="-122"/>
              </a:rPr>
              <a:t>const</a:t>
            </a:r>
            <a:r>
              <a:rPr lang="zh-CN" altLang="en-US" dirty="0">
                <a:latin typeface="华文新魏" pitchFamily="2" charset="-122"/>
                <a:ea typeface="华文新魏" pitchFamily="2" charset="-122"/>
              </a:rPr>
              <a:t>左值（常量左值）不能出现在赋值语句左边</a:t>
            </a:r>
            <a:r>
              <a:rPr lang="en-US" altLang="zh-CN" sz="1600" dirty="0">
                <a:latin typeface="华文新魏" pitchFamily="2" charset="-122"/>
                <a:ea typeface="华文新魏" pitchFamily="2" charset="-122"/>
              </a:rPr>
              <a:t>		</a:t>
            </a:r>
          </a:p>
        </p:txBody>
      </p:sp>
    </p:spTree>
    <p:extLst>
      <p:ext uri="{BB962C8B-B14F-4D97-AF65-F5344CB8AC3E}">
        <p14:creationId xmlns:p14="http://schemas.microsoft.com/office/powerpoint/2010/main" val="4273583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左值和右值</a:t>
            </a:r>
            <a:r>
              <a:rPr lang="en-US" altLang="zh-CN" sz="3600" b="1" dirty="0">
                <a:solidFill>
                  <a:srgbClr val="FF0000"/>
                </a:solidFill>
                <a:latin typeface="微软雅黑" pitchFamily="34" charset="-122"/>
                <a:ea typeface="微软雅黑" pitchFamily="34" charset="-122"/>
              </a:rPr>
              <a:t>(C++11</a:t>
            </a:r>
            <a:r>
              <a:rPr lang="zh-CN" altLang="en-US" sz="3600" b="1" dirty="0">
                <a:solidFill>
                  <a:srgbClr val="FF0000"/>
                </a:solidFill>
                <a:latin typeface="微软雅黑" pitchFamily="34" charset="-122"/>
                <a:ea typeface="微软雅黑" pitchFamily="34" charset="-122"/>
              </a:rPr>
              <a:t>标准</a:t>
            </a:r>
            <a:r>
              <a:rPr lang="en-US" altLang="zh-CN" sz="3600" b="1" dirty="0">
                <a:solidFill>
                  <a:srgbClr val="FF0000"/>
                </a:solidFill>
                <a:latin typeface="微软雅黑" pitchFamily="34" charset="-122"/>
                <a:ea typeface="微软雅黑" pitchFamily="34" charset="-122"/>
              </a:rPr>
              <a:t>3.10)</a:t>
            </a:r>
            <a:endParaRPr lang="zh-CN" altLang="en-US" sz="3600" b="1" dirty="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542604" y="868266"/>
            <a:ext cx="8801992" cy="5400600"/>
          </a:xfrm>
          <a:prstGeom prst="rect">
            <a:avLst/>
          </a:prstGeom>
          <a:noFill/>
          <a:ln w="9525">
            <a:noFill/>
            <a:miter lim="800000"/>
            <a:headEnd/>
            <a:tailEnd/>
          </a:ln>
        </p:spPr>
        <p:txBody>
          <a:bodyPr>
            <a:noAutofit/>
          </a:bodyPr>
          <a:lstStyle/>
          <a:p>
            <a:pPr marL="0" lvl="1">
              <a:lnSpc>
                <a:spcPct val="120000"/>
              </a:lnSpc>
              <a:spcBef>
                <a:spcPts val="6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区分左值和右值的另一个原则就是：</a:t>
            </a:r>
            <a:r>
              <a:rPr lang="zh-CN" altLang="en-US" sz="2000" b="1" dirty="0">
                <a:solidFill>
                  <a:srgbClr val="FF0000"/>
                </a:solidFill>
                <a:latin typeface="华文新魏" pitchFamily="2" charset="-122"/>
                <a:ea typeface="华文新魏" pitchFamily="2" charset="-122"/>
              </a:rPr>
              <a:t>左值持久、右值短暂</a:t>
            </a:r>
            <a:r>
              <a:rPr lang="zh-CN" altLang="en-US" sz="2000" b="1" dirty="0">
                <a:latin typeface="华文新魏" pitchFamily="2" charset="-122"/>
                <a:ea typeface="华文新魏" pitchFamily="2" charset="-122"/>
              </a:rPr>
              <a:t>。左值具有持久的状态（取决于对象的生命周期），而右值要么是字面量，要么是在表达式求值过程中创建的临时对象。</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endParaRPr lang="en-US" altLang="zh-CN" sz="2000" b="1" dirty="0">
              <a:solidFill>
                <a:srgbClr val="FF0000"/>
              </a:solidFill>
              <a:latin typeface="华文新魏" pitchFamily="2" charset="-122"/>
              <a:ea typeface="华文新魏" pitchFamily="2" charset="-122"/>
            </a:endParaRPr>
          </a:p>
        </p:txBody>
      </p:sp>
      <p:sp>
        <p:nvSpPr>
          <p:cNvPr id="11" name="TextBox 10"/>
          <p:cNvSpPr txBox="1">
            <a:spLocks noChangeArrowheads="1"/>
          </p:cNvSpPr>
          <p:nvPr/>
        </p:nvSpPr>
        <p:spPr bwMode="auto">
          <a:xfrm>
            <a:off x="1995548" y="2118236"/>
            <a:ext cx="8200904" cy="131076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dirty="0">
                <a:latin typeface="华文新魏" pitchFamily="2" charset="-122"/>
                <a:ea typeface="华文新魏" pitchFamily="2" charset="-122"/>
              </a:rPr>
              <a:t>int i = 1;  	//i</a:t>
            </a:r>
            <a:r>
              <a:rPr lang="zh-CN" altLang="en-US" dirty="0">
                <a:latin typeface="华文新魏" pitchFamily="2" charset="-122"/>
                <a:ea typeface="华文新魏" pitchFamily="2" charset="-122"/>
              </a:rPr>
              <a:t>的状态持久，而字面量</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的生命周期随着语句的结束而结束</a:t>
            </a:r>
            <a:r>
              <a:rPr lang="en-US" altLang="zh-CN" sz="1600" dirty="0"/>
              <a:t>// </a:t>
            </a:r>
            <a:r>
              <a:rPr lang="en-US" altLang="zh-CN" dirty="0">
                <a:latin typeface="华文新魏" pitchFamily="2" charset="-122"/>
                <a:ea typeface="华文新魏" pitchFamily="2" charset="-122"/>
              </a:rPr>
              <a:t>i++ = 1</a:t>
            </a:r>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 </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错误：</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是右值。解释见下面</a:t>
            </a:r>
            <a:endParaRPr lang="en-US" altLang="zh-CN" dirty="0">
              <a:latin typeface="华文新魏" pitchFamily="2" charset="-122"/>
              <a:ea typeface="华文新魏" pitchFamily="2" charset="-122"/>
            </a:endParaRPr>
          </a:p>
          <a:p>
            <a:pPr>
              <a:lnSpc>
                <a:spcPct val="150000"/>
              </a:lnSpc>
            </a:pPr>
            <a:r>
              <a:rPr lang="en-US" altLang="zh-CN" dirty="0">
                <a:latin typeface="华文新魏" pitchFamily="2" charset="-122"/>
                <a:ea typeface="华文新魏" pitchFamily="2" charset="-122"/>
              </a:rPr>
              <a:t>++i = 1</a:t>
            </a:r>
            <a:r>
              <a:rPr lang="zh-CN" altLang="en-US" dirty="0">
                <a:latin typeface="华文新魏" pitchFamily="2" charset="-122"/>
                <a:ea typeface="华文新魏" pitchFamily="2" charset="-122"/>
              </a:rPr>
              <a:t>； </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正确：</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是左值</a:t>
            </a:r>
            <a:endParaRPr lang="en-US" altLang="zh-CN" dirty="0">
              <a:latin typeface="华文新魏" pitchFamily="2" charset="-122"/>
              <a:ea typeface="华文新魏" pitchFamily="2" charset="-122"/>
            </a:endParaRPr>
          </a:p>
          <a:p>
            <a:pPr>
              <a:lnSpc>
                <a:spcPct val="150000"/>
              </a:lnSpc>
            </a:pPr>
            <a:r>
              <a:rPr lang="en-US" altLang="zh-CN" dirty="0">
                <a:latin typeface="华文新魏" pitchFamily="2" charset="-122"/>
                <a:ea typeface="华文新魏" pitchFamily="2" charset="-122"/>
              </a:rPr>
              <a:t>	</a:t>
            </a:r>
            <a:r>
              <a:rPr lang="en-US" altLang="zh-CN" sz="1600" dirty="0">
                <a:latin typeface="华文新魏" pitchFamily="2" charset="-122"/>
                <a:ea typeface="华文新魏" pitchFamily="2" charset="-122"/>
              </a:rPr>
              <a:t>	</a:t>
            </a:r>
          </a:p>
        </p:txBody>
      </p:sp>
      <p:sp>
        <p:nvSpPr>
          <p:cNvPr id="2" name="矩形 1"/>
          <p:cNvSpPr/>
          <p:nvPr/>
        </p:nvSpPr>
        <p:spPr>
          <a:xfrm>
            <a:off x="200721" y="3429000"/>
            <a:ext cx="11842595" cy="3397533"/>
          </a:xfrm>
          <a:prstGeom prst="rect">
            <a:avLst/>
          </a:prstGeom>
          <a:solidFill>
            <a:schemeClr val="accent6">
              <a:lumMod val="60000"/>
              <a:lumOff val="40000"/>
            </a:schemeClr>
          </a:solidFill>
          <a:ln>
            <a:solidFill>
              <a:schemeClr val="accent1"/>
            </a:solidFill>
          </a:ln>
        </p:spPr>
        <p:txBody>
          <a:bodyPr wrap="square">
            <a:spAutoFit/>
          </a:bodyPr>
          <a:lstStyle/>
          <a:p>
            <a:pPr>
              <a:lnSpc>
                <a:spcPct val="120000"/>
              </a:lnSpc>
            </a:pP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等价于用</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作为实参调用下列函数</a:t>
            </a:r>
            <a:endParaRPr lang="en-US" altLang="zh-CN" dirty="0">
              <a:latin typeface="华文新魏" pitchFamily="2" charset="-122"/>
              <a:ea typeface="华文新魏" pitchFamily="2" charset="-122"/>
            </a:endParaRPr>
          </a:p>
          <a:p>
            <a:pPr>
              <a:lnSpc>
                <a:spcPct val="120000"/>
              </a:lnSpc>
            </a:pP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第一个参数为引用</a:t>
            </a:r>
            <a:r>
              <a:rPr lang="en-US" altLang="zh-CN" dirty="0">
                <a:latin typeface="华文新魏" pitchFamily="2" charset="-122"/>
                <a:ea typeface="华文新魏" pitchFamily="2" charset="-122"/>
              </a:rPr>
              <a:t>x</a:t>
            </a:r>
            <a:r>
              <a:rPr lang="zh-CN" altLang="en-US" dirty="0">
                <a:latin typeface="华文新魏" pitchFamily="2" charset="-122"/>
                <a:ea typeface="华文新魏" pitchFamily="2" charset="-122"/>
              </a:rPr>
              <a:t>，引用实参，因此</a:t>
            </a:r>
            <a:r>
              <a:rPr lang="en-US" altLang="zh-CN" dirty="0">
                <a:latin typeface="华文新魏" pitchFamily="2" charset="-122"/>
                <a:ea typeface="华文新魏" pitchFamily="2" charset="-122"/>
              </a:rPr>
              <a:t>x = x + 1</a:t>
            </a:r>
            <a:r>
              <a:rPr lang="zh-CN" altLang="en-US" dirty="0">
                <a:latin typeface="华文新魏" pitchFamily="2" charset="-122"/>
                <a:ea typeface="华文新魏" pitchFamily="2" charset="-122"/>
              </a:rPr>
              <a:t>就是将实参</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；第二个</a:t>
            </a:r>
            <a:r>
              <a:rPr lang="en-US" altLang="zh-CN" dirty="0">
                <a:latin typeface="华文新魏" pitchFamily="2" charset="-122"/>
                <a:ea typeface="华文新魏" pitchFamily="2" charset="-122"/>
              </a:rPr>
              <a:t>int</a:t>
            </a:r>
            <a:r>
              <a:rPr lang="zh-CN" altLang="en-US" dirty="0">
                <a:latin typeface="华文新魏" pitchFamily="2" charset="-122"/>
                <a:ea typeface="华文新魏" pitchFamily="2" charset="-122"/>
              </a:rPr>
              <a:t>参数只是告诉编译器是后置</a:t>
            </a:r>
            <a:r>
              <a:rPr lang="en-US" altLang="zh-CN" dirty="0">
                <a:latin typeface="华文新魏" pitchFamily="2" charset="-122"/>
                <a:ea typeface="华文新魏" pitchFamily="2" charset="-122"/>
              </a:rPr>
              <a:t>++</a:t>
            </a:r>
          </a:p>
          <a:p>
            <a:pPr>
              <a:lnSpc>
                <a:spcPct val="120000"/>
              </a:lnSpc>
            </a:pPr>
            <a:r>
              <a:rPr lang="en-US" altLang="zh-CN" dirty="0">
                <a:solidFill>
                  <a:srgbClr val="FF0000"/>
                </a:solidFill>
                <a:latin typeface="华文新魏" pitchFamily="2" charset="-122"/>
                <a:ea typeface="华文新魏" pitchFamily="2" charset="-122"/>
              </a:rPr>
              <a:t>int</a:t>
            </a:r>
            <a:r>
              <a:rPr lang="en-US" altLang="zh-CN" dirty="0">
                <a:latin typeface="华文新魏" pitchFamily="2" charset="-122"/>
                <a:ea typeface="华文新魏" pitchFamily="2" charset="-122"/>
              </a:rPr>
              <a:t> operator++(int &amp;x, int)   { </a:t>
            </a:r>
          </a:p>
          <a:p>
            <a:pPr>
              <a:lnSpc>
                <a:spcPct val="120000"/>
              </a:lnSpc>
            </a:pPr>
            <a:r>
              <a:rPr lang="en-US" altLang="zh-CN" dirty="0">
                <a:latin typeface="华文新魏" pitchFamily="2" charset="-122"/>
                <a:ea typeface="华文新魏" pitchFamily="2" charset="-122"/>
              </a:rPr>
              <a:t>    int </a:t>
            </a:r>
            <a:r>
              <a:rPr lang="en-US" altLang="zh-CN" dirty="0" err="1">
                <a:latin typeface="华文新魏" pitchFamily="2" charset="-122"/>
                <a:ea typeface="华文新魏" pitchFamily="2" charset="-122"/>
              </a:rPr>
              <a:t>tmp</a:t>
            </a:r>
            <a:r>
              <a:rPr lang="en-US" altLang="zh-CN" dirty="0">
                <a:latin typeface="华文新魏" pitchFamily="2" charset="-122"/>
                <a:ea typeface="华文新魏" pitchFamily="2" charset="-122"/>
              </a:rPr>
              <a:t>= i; //</a:t>
            </a:r>
            <a:r>
              <a:rPr lang="zh-CN" altLang="en-US" dirty="0">
                <a:latin typeface="华文新魏" pitchFamily="2" charset="-122"/>
                <a:ea typeface="华文新魏" pitchFamily="2" charset="-122"/>
              </a:rPr>
              <a:t>先取</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的值赋给</a:t>
            </a:r>
            <a:r>
              <a:rPr lang="en-US" altLang="zh-CN" dirty="0">
                <a:latin typeface="华文新魏" pitchFamily="2" charset="-122"/>
                <a:ea typeface="华文新魏" pitchFamily="2" charset="-122"/>
              </a:rPr>
              <a:t>temp</a:t>
            </a:r>
          </a:p>
          <a:p>
            <a:pPr>
              <a:lnSpc>
                <a:spcPct val="120000"/>
              </a:lnSpc>
            </a:pPr>
            <a:r>
              <a:rPr lang="en-US" altLang="zh-CN" dirty="0">
                <a:latin typeface="华文新魏" pitchFamily="2" charset="-122"/>
                <a:ea typeface="华文新魏" pitchFamily="2" charset="-122"/>
              </a:rPr>
              <a:t>    x = x + 1;</a:t>
            </a:r>
          </a:p>
          <a:p>
            <a:pPr>
              <a:lnSpc>
                <a:spcPct val="120000"/>
              </a:lnSpc>
            </a:pPr>
            <a:r>
              <a:rPr lang="en-US" altLang="zh-CN" dirty="0">
                <a:latin typeface="华文新魏" pitchFamily="2" charset="-122"/>
                <a:ea typeface="华文新魏" pitchFamily="2" charset="-122"/>
              </a:rPr>
              <a:t>    return </a:t>
            </a:r>
            <a:r>
              <a:rPr lang="en-US" altLang="zh-CN" dirty="0" err="1">
                <a:latin typeface="华文新魏" pitchFamily="2" charset="-122"/>
                <a:ea typeface="华文新魏" pitchFamily="2" charset="-122"/>
              </a:rPr>
              <a:t>tmp</a:t>
            </a:r>
            <a:r>
              <a:rPr lang="en-US" altLang="zh-CN" dirty="0">
                <a:latin typeface="华文新魏" pitchFamily="2" charset="-122"/>
                <a:ea typeface="华文新魏" pitchFamily="2" charset="-122"/>
              </a:rPr>
              <a:t>; </a:t>
            </a:r>
          </a:p>
          <a:p>
            <a:pPr>
              <a:lnSpc>
                <a:spcPct val="120000"/>
              </a:lnSpc>
            </a:pPr>
            <a:r>
              <a:rPr lang="en-US" altLang="zh-CN" dirty="0">
                <a:latin typeface="华文新魏" pitchFamily="2" charset="-122"/>
                <a:ea typeface="华文新魏" pitchFamily="2" charset="-122"/>
              </a:rPr>
              <a:t>}</a:t>
            </a:r>
          </a:p>
          <a:p>
            <a:pPr>
              <a:lnSpc>
                <a:spcPct val="120000"/>
              </a:lnSpc>
            </a:pPr>
            <a:r>
              <a:rPr lang="zh-CN" altLang="en-US" dirty="0">
                <a:latin typeface="华文新魏" pitchFamily="2" charset="-122"/>
                <a:ea typeface="华文新魏" pitchFamily="2" charset="-122"/>
              </a:rPr>
              <a:t>因此</a:t>
            </a:r>
            <a:r>
              <a:rPr lang="en-US" altLang="zh-CN" dirty="0">
                <a:latin typeface="华文新魏" pitchFamily="2" charset="-122"/>
                <a:ea typeface="华文新魏" pitchFamily="2" charset="-122"/>
              </a:rPr>
              <a:t>i++ = 1</a:t>
            </a:r>
            <a:r>
              <a:rPr lang="zh-CN" altLang="en-US" dirty="0">
                <a:latin typeface="华文新魏" pitchFamily="2" charset="-122"/>
                <a:ea typeface="华文新魏" pitchFamily="2" charset="-122"/>
              </a:rPr>
              <a:t>不成立，因为</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是要赋值给函数的返回值，而函数返回后，</a:t>
            </a:r>
            <a:r>
              <a:rPr lang="en-US" altLang="zh-CN" dirty="0" err="1">
                <a:latin typeface="华文新魏" pitchFamily="2" charset="-122"/>
                <a:ea typeface="华文新魏" pitchFamily="2" charset="-122"/>
              </a:rPr>
              <a:t>tmp</a:t>
            </a:r>
            <a:r>
              <a:rPr lang="zh-CN" altLang="en-US" dirty="0">
                <a:latin typeface="华文新魏" pitchFamily="2" charset="-122"/>
                <a:ea typeface="华文新魏" pitchFamily="2" charset="-122"/>
              </a:rPr>
              <a:t>生命周期已经结束，不能赋值给</a:t>
            </a:r>
            <a:r>
              <a:rPr lang="en-US" altLang="zh-CN" dirty="0" err="1">
                <a:latin typeface="华文新魏" pitchFamily="2" charset="-122"/>
                <a:ea typeface="华文新魏" pitchFamily="2" charset="-122"/>
              </a:rPr>
              <a:t>tmp</a:t>
            </a:r>
            <a:endParaRPr lang="en-US" altLang="zh-CN" dirty="0">
              <a:latin typeface="华文新魏" pitchFamily="2" charset="-122"/>
              <a:ea typeface="华文新魏" pitchFamily="2" charset="-122"/>
            </a:endParaRPr>
          </a:p>
          <a:p>
            <a:pPr>
              <a:lnSpc>
                <a:spcPct val="120000"/>
              </a:lnSpc>
            </a:pP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等价于</a:t>
            </a:r>
            <a:r>
              <a:rPr lang="en-US" altLang="zh-CN" dirty="0">
                <a:latin typeface="华文新魏" pitchFamily="2" charset="-122"/>
                <a:ea typeface="华文新魏" pitchFamily="2" charset="-122"/>
              </a:rPr>
              <a:t>operator++(i, int),</a:t>
            </a:r>
            <a:r>
              <a:rPr lang="zh-CN" altLang="en-US" dirty="0">
                <a:latin typeface="华文新魏" pitchFamily="2" charset="-122"/>
                <a:ea typeface="华文新魏" pitchFamily="2" charset="-122"/>
              </a:rPr>
              <a:t>实参</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传递给形参</a:t>
            </a:r>
            <a:r>
              <a:rPr lang="en-US" altLang="zh-CN" dirty="0">
                <a:latin typeface="华文新魏" pitchFamily="2" charset="-122"/>
                <a:ea typeface="华文新魏" pitchFamily="2" charset="-122"/>
              </a:rPr>
              <a:t>x</a:t>
            </a:r>
            <a:r>
              <a:rPr lang="zh-CN" altLang="en-US" dirty="0">
                <a:latin typeface="华文新魏" pitchFamily="2" charset="-122"/>
                <a:ea typeface="华文新魏" pitchFamily="2" charset="-122"/>
              </a:rPr>
              <a:t>等价于</a:t>
            </a:r>
            <a:r>
              <a:rPr lang="en-US" altLang="zh-CN" dirty="0">
                <a:latin typeface="华文新魏" pitchFamily="2" charset="-122"/>
                <a:ea typeface="华文新魏" pitchFamily="2" charset="-122"/>
              </a:rPr>
              <a:t>int &amp;x = i</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pPr>
              <a:lnSpc>
                <a:spcPct val="120000"/>
              </a:lnSpc>
            </a:pPr>
            <a:endParaRPr lang="zh-CN" altLang="en-US" dirty="0">
              <a:latin typeface="华文新魏" pitchFamily="2" charset="-122"/>
              <a:ea typeface="华文新魏" pitchFamily="2" charset="-122"/>
            </a:endParaRPr>
          </a:p>
        </p:txBody>
      </p:sp>
    </p:spTree>
    <p:extLst>
      <p:ext uri="{BB962C8B-B14F-4D97-AF65-F5344CB8AC3E}">
        <p14:creationId xmlns:p14="http://schemas.microsoft.com/office/powerpoint/2010/main" val="376636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左值和右值</a:t>
            </a:r>
            <a:r>
              <a:rPr lang="en-US" altLang="zh-CN" sz="3600" b="1" dirty="0">
                <a:solidFill>
                  <a:srgbClr val="FF0000"/>
                </a:solidFill>
                <a:latin typeface="微软雅黑" pitchFamily="34" charset="-122"/>
                <a:ea typeface="微软雅黑" pitchFamily="34" charset="-122"/>
              </a:rPr>
              <a:t>(C++11</a:t>
            </a:r>
            <a:r>
              <a:rPr lang="zh-CN" altLang="en-US" sz="3600" b="1" dirty="0">
                <a:solidFill>
                  <a:srgbClr val="FF0000"/>
                </a:solidFill>
                <a:latin typeface="微软雅黑" pitchFamily="34" charset="-122"/>
                <a:ea typeface="微软雅黑" pitchFamily="34" charset="-122"/>
              </a:rPr>
              <a:t>标准</a:t>
            </a:r>
            <a:r>
              <a:rPr lang="en-US" altLang="zh-CN" sz="3600" b="1" dirty="0">
                <a:solidFill>
                  <a:srgbClr val="FF0000"/>
                </a:solidFill>
                <a:latin typeface="微软雅黑" pitchFamily="34" charset="-122"/>
                <a:ea typeface="微软雅黑" pitchFamily="34" charset="-122"/>
              </a:rPr>
              <a:t>3.10)</a:t>
            </a:r>
            <a:endParaRPr lang="zh-CN" altLang="en-US" sz="3600" b="1" dirty="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705244" y="1124744"/>
            <a:ext cx="8801992" cy="5400600"/>
          </a:xfrm>
          <a:prstGeom prst="rect">
            <a:avLst/>
          </a:prstGeom>
          <a:noFill/>
          <a:ln w="9525">
            <a:noFill/>
            <a:miter lim="800000"/>
            <a:headEnd/>
            <a:tailEnd/>
          </a:ln>
        </p:spPr>
        <p:txBody>
          <a:bodyPr>
            <a:noAutofit/>
          </a:bodyPr>
          <a:lstStyle/>
          <a:p>
            <a:pPr marL="0" lvl="1">
              <a:lnSpc>
                <a:spcPct val="120000"/>
              </a:lnSpc>
              <a:spcBef>
                <a:spcPts val="6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区分左值和右值的另一个原则就是：</a:t>
            </a:r>
            <a:r>
              <a:rPr lang="zh-CN" altLang="en-US" sz="2000" b="1" dirty="0">
                <a:solidFill>
                  <a:srgbClr val="FF0000"/>
                </a:solidFill>
                <a:latin typeface="华文新魏" pitchFamily="2" charset="-122"/>
                <a:ea typeface="华文新魏" pitchFamily="2" charset="-122"/>
              </a:rPr>
              <a:t>左值持久、右值短暂</a:t>
            </a:r>
            <a:r>
              <a:rPr lang="zh-CN" altLang="en-US" sz="2000" b="1" dirty="0">
                <a:latin typeface="华文新魏" pitchFamily="2" charset="-122"/>
                <a:ea typeface="华文新魏" pitchFamily="2" charset="-122"/>
              </a:rPr>
              <a:t>。左值具有持久的状态（取决于对象的生命周期），而右值要么是字面量，要么是在表达式求值过程中创建的临时对象。</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endParaRPr lang="en-US" altLang="zh-CN" sz="2000" b="1" dirty="0">
              <a:solidFill>
                <a:srgbClr val="FF0000"/>
              </a:solidFill>
              <a:latin typeface="华文新魏" pitchFamily="2" charset="-122"/>
              <a:ea typeface="华文新魏" pitchFamily="2" charset="-122"/>
            </a:endParaRPr>
          </a:p>
        </p:txBody>
      </p:sp>
      <p:sp>
        <p:nvSpPr>
          <p:cNvPr id="11" name="TextBox 10"/>
          <p:cNvSpPr txBox="1">
            <a:spLocks noChangeArrowheads="1"/>
          </p:cNvSpPr>
          <p:nvPr/>
        </p:nvSpPr>
        <p:spPr bwMode="auto">
          <a:xfrm>
            <a:off x="2005788" y="2348880"/>
            <a:ext cx="8200904" cy="131076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dirty="0">
                <a:latin typeface="华文新魏" pitchFamily="2" charset="-122"/>
                <a:ea typeface="华文新魏" pitchFamily="2" charset="-122"/>
              </a:rPr>
              <a:t>int i = 1;  	//i</a:t>
            </a:r>
            <a:r>
              <a:rPr lang="zh-CN" altLang="en-US" dirty="0">
                <a:latin typeface="华文新魏" pitchFamily="2" charset="-122"/>
                <a:ea typeface="华文新魏" pitchFamily="2" charset="-122"/>
              </a:rPr>
              <a:t>的状态持久，而字面量</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的生命周期随着语句的结束而结束</a:t>
            </a:r>
            <a:r>
              <a:rPr lang="en-US" altLang="zh-CN" sz="1600" dirty="0"/>
              <a:t>// </a:t>
            </a:r>
            <a:r>
              <a:rPr lang="en-US" altLang="zh-CN" dirty="0">
                <a:latin typeface="华文新魏" pitchFamily="2" charset="-122"/>
                <a:ea typeface="华文新魏" pitchFamily="2" charset="-122"/>
              </a:rPr>
              <a:t>i++ = 1</a:t>
            </a:r>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 </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错误：</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是右值，因为</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等价于下列语句</a:t>
            </a:r>
            <a:endParaRPr lang="en-US" altLang="zh-CN" dirty="0">
              <a:latin typeface="华文新魏" pitchFamily="2" charset="-122"/>
              <a:ea typeface="华文新魏" pitchFamily="2" charset="-122"/>
            </a:endParaRPr>
          </a:p>
          <a:p>
            <a:pPr>
              <a:lnSpc>
                <a:spcPct val="150000"/>
              </a:lnSpc>
            </a:pPr>
            <a:r>
              <a:rPr lang="en-US" altLang="zh-CN" dirty="0">
                <a:latin typeface="华文新魏" pitchFamily="2" charset="-122"/>
                <a:ea typeface="华文新魏" pitchFamily="2" charset="-122"/>
              </a:rPr>
              <a:t>++i = 1</a:t>
            </a:r>
            <a:r>
              <a:rPr lang="zh-CN" altLang="en-US" dirty="0">
                <a:latin typeface="华文新魏" pitchFamily="2" charset="-122"/>
                <a:ea typeface="华文新魏" pitchFamily="2" charset="-122"/>
              </a:rPr>
              <a:t>； </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正确：</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是左值</a:t>
            </a:r>
            <a:endParaRPr lang="en-US" altLang="zh-CN" dirty="0">
              <a:latin typeface="华文新魏" pitchFamily="2" charset="-122"/>
              <a:ea typeface="华文新魏" pitchFamily="2" charset="-122"/>
            </a:endParaRPr>
          </a:p>
          <a:p>
            <a:pPr>
              <a:lnSpc>
                <a:spcPct val="150000"/>
              </a:lnSpc>
            </a:pPr>
            <a:r>
              <a:rPr lang="en-US" altLang="zh-CN" dirty="0">
                <a:latin typeface="华文新魏" pitchFamily="2" charset="-122"/>
                <a:ea typeface="华文新魏" pitchFamily="2" charset="-122"/>
              </a:rPr>
              <a:t>	</a:t>
            </a:r>
            <a:r>
              <a:rPr lang="en-US" altLang="zh-CN" sz="1600" dirty="0">
                <a:latin typeface="华文新魏" pitchFamily="2" charset="-122"/>
                <a:ea typeface="华文新魏" pitchFamily="2" charset="-122"/>
              </a:rPr>
              <a:t>	</a:t>
            </a:r>
          </a:p>
        </p:txBody>
      </p:sp>
      <p:sp>
        <p:nvSpPr>
          <p:cNvPr id="6" name="矩形 5"/>
          <p:cNvSpPr/>
          <p:nvPr/>
        </p:nvSpPr>
        <p:spPr>
          <a:xfrm>
            <a:off x="256478" y="3794856"/>
            <a:ext cx="11699485" cy="3063144"/>
          </a:xfrm>
          <a:prstGeom prst="rect">
            <a:avLst/>
          </a:prstGeom>
          <a:solidFill>
            <a:schemeClr val="accent6">
              <a:lumMod val="60000"/>
              <a:lumOff val="40000"/>
            </a:schemeClr>
          </a:solidFill>
          <a:ln>
            <a:solidFill>
              <a:schemeClr val="accent1"/>
            </a:solidFill>
          </a:ln>
        </p:spPr>
        <p:txBody>
          <a:bodyPr wrap="square">
            <a:noAutofit/>
          </a:bodyPr>
          <a:lstStyle/>
          <a:p>
            <a:pPr>
              <a:lnSpc>
                <a:spcPct val="120000"/>
              </a:lnSpc>
            </a:pP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等价于用</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作为实参调用下列函数</a:t>
            </a:r>
          </a:p>
          <a:p>
            <a:pPr>
              <a:lnSpc>
                <a:spcPct val="120000"/>
              </a:lnSpc>
            </a:pP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第一个参数为引用</a:t>
            </a:r>
            <a:r>
              <a:rPr lang="en-US" altLang="zh-CN" dirty="0">
                <a:latin typeface="华文新魏" pitchFamily="2" charset="-122"/>
                <a:ea typeface="华文新魏" pitchFamily="2" charset="-122"/>
              </a:rPr>
              <a:t>x</a:t>
            </a:r>
            <a:r>
              <a:rPr lang="zh-CN" altLang="en-US" dirty="0">
                <a:latin typeface="华文新魏" pitchFamily="2" charset="-122"/>
                <a:ea typeface="华文新魏" pitchFamily="2" charset="-122"/>
              </a:rPr>
              <a:t>，引用实参，因此</a:t>
            </a:r>
            <a:r>
              <a:rPr lang="en-US" altLang="zh-CN" dirty="0">
                <a:latin typeface="华文新魏" pitchFamily="2" charset="-122"/>
                <a:ea typeface="华文新魏" pitchFamily="2" charset="-122"/>
              </a:rPr>
              <a:t>x = x + 1</a:t>
            </a:r>
            <a:r>
              <a:rPr lang="zh-CN" altLang="en-US" dirty="0">
                <a:latin typeface="华文新魏" pitchFamily="2" charset="-122"/>
                <a:ea typeface="华文新魏" pitchFamily="2" charset="-122"/>
              </a:rPr>
              <a:t>就是将实参</a:t>
            </a:r>
            <a:r>
              <a:rPr lang="en-US" altLang="zh-CN" dirty="0">
                <a:latin typeface="华文新魏" pitchFamily="2" charset="-122"/>
                <a:ea typeface="华文新魏" pitchFamily="2" charset="-122"/>
              </a:rPr>
              <a:t>+1</a:t>
            </a:r>
          </a:p>
          <a:p>
            <a:pPr>
              <a:lnSpc>
                <a:spcPct val="120000"/>
              </a:lnSpc>
            </a:pPr>
            <a:r>
              <a:rPr lang="en-US" altLang="zh-CN" dirty="0">
                <a:solidFill>
                  <a:srgbClr val="FF0000"/>
                </a:solidFill>
                <a:latin typeface="华文新魏" pitchFamily="2" charset="-122"/>
                <a:ea typeface="华文新魏" pitchFamily="2" charset="-122"/>
              </a:rPr>
              <a:t>int&amp; </a:t>
            </a:r>
            <a:r>
              <a:rPr lang="en-US" altLang="zh-CN" dirty="0">
                <a:latin typeface="华文新魏" pitchFamily="2" charset="-122"/>
                <a:ea typeface="华文新魏" pitchFamily="2" charset="-122"/>
              </a:rPr>
              <a:t>operator++(int &amp;x)   </a:t>
            </a:r>
          </a:p>
          <a:p>
            <a:pPr>
              <a:lnSpc>
                <a:spcPct val="120000"/>
              </a:lnSpc>
            </a:pPr>
            <a:r>
              <a:rPr lang="en-US" altLang="zh-CN" dirty="0">
                <a:latin typeface="华文新魏" pitchFamily="2" charset="-122"/>
                <a:ea typeface="华文新魏" pitchFamily="2" charset="-122"/>
              </a:rPr>
              <a:t>{ </a:t>
            </a:r>
          </a:p>
          <a:p>
            <a:pPr>
              <a:lnSpc>
                <a:spcPct val="120000"/>
              </a:lnSpc>
            </a:pPr>
            <a:r>
              <a:rPr lang="en-US" altLang="zh-CN" dirty="0">
                <a:latin typeface="华文新魏" pitchFamily="2" charset="-122"/>
                <a:ea typeface="华文新魏" pitchFamily="2" charset="-122"/>
              </a:rPr>
              <a:t>    x = x + 1;</a:t>
            </a:r>
          </a:p>
          <a:p>
            <a:pPr>
              <a:lnSpc>
                <a:spcPct val="120000"/>
              </a:lnSpc>
            </a:pPr>
            <a:r>
              <a:rPr lang="en-US" altLang="zh-CN" dirty="0">
                <a:latin typeface="华文新魏" pitchFamily="2" charset="-122"/>
                <a:ea typeface="华文新魏" pitchFamily="2" charset="-122"/>
              </a:rPr>
              <a:t>    return x; </a:t>
            </a:r>
          </a:p>
          <a:p>
            <a:pPr>
              <a:lnSpc>
                <a:spcPct val="120000"/>
              </a:lnSpc>
            </a:pPr>
            <a:r>
              <a:rPr lang="en-US" altLang="zh-CN" dirty="0">
                <a:latin typeface="华文新魏" pitchFamily="2" charset="-122"/>
                <a:ea typeface="华文新魏" pitchFamily="2" charset="-122"/>
              </a:rPr>
              <a:t>}</a:t>
            </a:r>
          </a:p>
          <a:p>
            <a:pPr>
              <a:lnSpc>
                <a:spcPct val="120000"/>
              </a:lnSpc>
            </a:pPr>
            <a:r>
              <a:rPr lang="zh-CN" altLang="en-US" dirty="0">
                <a:latin typeface="华文新魏" pitchFamily="2" charset="-122"/>
                <a:ea typeface="华文新魏" pitchFamily="2" charset="-122"/>
              </a:rPr>
              <a:t>实参</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传递形参</a:t>
            </a:r>
            <a:r>
              <a:rPr lang="en-US" altLang="zh-CN" dirty="0">
                <a:latin typeface="华文新魏" pitchFamily="2" charset="-122"/>
                <a:ea typeface="华文新魏" pitchFamily="2" charset="-122"/>
              </a:rPr>
              <a:t>x</a:t>
            </a:r>
            <a:r>
              <a:rPr lang="zh-CN" altLang="en-US" dirty="0">
                <a:latin typeface="华文新魏" pitchFamily="2" charset="-122"/>
                <a:ea typeface="华文新魏" pitchFamily="2" charset="-122"/>
              </a:rPr>
              <a:t>，等价于</a:t>
            </a:r>
            <a:r>
              <a:rPr lang="en-US" altLang="zh-CN" dirty="0">
                <a:latin typeface="华文新魏" pitchFamily="2" charset="-122"/>
                <a:ea typeface="华文新魏" pitchFamily="2" charset="-122"/>
              </a:rPr>
              <a:t>int &amp;x = i; x</a:t>
            </a:r>
            <a:r>
              <a:rPr lang="zh-CN" altLang="en-US" dirty="0">
                <a:latin typeface="华文新魏" pitchFamily="2" charset="-122"/>
                <a:ea typeface="华文新魏" pitchFamily="2" charset="-122"/>
              </a:rPr>
              <a:t>引用了</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，所以</a:t>
            </a:r>
            <a:r>
              <a:rPr lang="en-US" altLang="zh-CN" dirty="0">
                <a:latin typeface="华文新魏" pitchFamily="2" charset="-122"/>
                <a:ea typeface="华文新魏" pitchFamily="2" charset="-122"/>
              </a:rPr>
              <a:t>x = x + 1</a:t>
            </a:r>
            <a:r>
              <a:rPr lang="zh-CN" altLang="en-US" dirty="0">
                <a:latin typeface="华文新魏" pitchFamily="2" charset="-122"/>
                <a:ea typeface="华文新魏" pitchFamily="2" charset="-122"/>
              </a:rPr>
              <a:t>就是将</a:t>
            </a:r>
            <a:r>
              <a:rPr lang="en-US" altLang="zh-CN" dirty="0">
                <a:latin typeface="华文新魏" pitchFamily="2" charset="-122"/>
                <a:ea typeface="华文新魏" pitchFamily="2" charset="-122"/>
              </a:rPr>
              <a:t>i+1</a:t>
            </a:r>
            <a:r>
              <a:rPr lang="zh-CN" altLang="en-US" dirty="0">
                <a:latin typeface="华文新魏" pitchFamily="2" charset="-122"/>
                <a:ea typeface="华文新魏" pitchFamily="2" charset="-122"/>
              </a:rPr>
              <a:t>，最后返回</a:t>
            </a:r>
            <a:r>
              <a:rPr lang="en-US" altLang="zh-CN" dirty="0">
                <a:latin typeface="华文新魏" pitchFamily="2" charset="-122"/>
                <a:ea typeface="华文新魏" pitchFamily="2" charset="-122"/>
              </a:rPr>
              <a:t>x</a:t>
            </a:r>
            <a:r>
              <a:rPr lang="zh-CN" altLang="en-US" dirty="0">
                <a:latin typeface="华文新魏" pitchFamily="2" charset="-122"/>
                <a:ea typeface="华文新魏" pitchFamily="2" charset="-122"/>
              </a:rPr>
              <a:t>就是返回</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的引用</a:t>
            </a:r>
          </a:p>
          <a:p>
            <a:pPr>
              <a:lnSpc>
                <a:spcPct val="120000"/>
              </a:lnSpc>
            </a:pPr>
            <a:r>
              <a:rPr lang="en-US" altLang="zh-CN" dirty="0">
                <a:latin typeface="华文新魏" pitchFamily="2" charset="-122"/>
                <a:ea typeface="华文新魏" pitchFamily="2" charset="-122"/>
              </a:rPr>
              <a:t>++i = 1</a:t>
            </a:r>
            <a:r>
              <a:rPr lang="zh-CN" altLang="en-US" dirty="0">
                <a:latin typeface="华文新魏" pitchFamily="2" charset="-122"/>
                <a:ea typeface="华文新魏" pitchFamily="2" charset="-122"/>
              </a:rPr>
              <a:t>就是将</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赋值给</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的引用，也就是把</a:t>
            </a:r>
            <a:r>
              <a:rPr lang="en-US" altLang="zh-CN" dirty="0">
                <a:latin typeface="华文新魏" pitchFamily="2" charset="-122"/>
                <a:ea typeface="华文新魏" pitchFamily="2" charset="-122"/>
              </a:rPr>
              <a:t>1</a:t>
            </a:r>
            <a:r>
              <a:rPr lang="zh-CN" altLang="en-US" dirty="0">
                <a:latin typeface="华文新魏" pitchFamily="2" charset="-122"/>
                <a:ea typeface="华文新魏" pitchFamily="2" charset="-122"/>
              </a:rPr>
              <a:t>赋值给</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，因此最后</a:t>
            </a:r>
            <a:r>
              <a:rPr lang="en-US" altLang="zh-CN" dirty="0">
                <a:latin typeface="华文新魏" pitchFamily="2" charset="-122"/>
                <a:ea typeface="华文新魏" pitchFamily="2" charset="-122"/>
              </a:rPr>
              <a:t>i= 1</a:t>
            </a:r>
            <a:endParaRPr lang="zh-CN" altLang="en-US" dirty="0"/>
          </a:p>
        </p:txBody>
      </p:sp>
    </p:spTree>
    <p:extLst>
      <p:ext uri="{BB962C8B-B14F-4D97-AF65-F5344CB8AC3E}">
        <p14:creationId xmlns:p14="http://schemas.microsoft.com/office/powerpoint/2010/main" val="298715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7772400" cy="838200"/>
          </a:xfrm>
        </p:spPr>
        <p:txBody>
          <a:bodyPr>
            <a:normAutofit/>
          </a:bodyPr>
          <a:lstStyle/>
          <a:p>
            <a:pPr algn="l"/>
            <a:r>
              <a:rPr lang="zh-CN" altLang="en-US" sz="3600" b="1" dirty="0">
                <a:solidFill>
                  <a:srgbClr val="FF0000"/>
                </a:solidFill>
                <a:latin typeface="微软雅黑" pitchFamily="34" charset="-122"/>
                <a:ea typeface="微软雅黑" pitchFamily="34" charset="-122"/>
              </a:rPr>
              <a:t>左值和右值</a:t>
            </a:r>
            <a:r>
              <a:rPr lang="en-US" altLang="zh-CN" sz="3600" b="1" dirty="0">
                <a:solidFill>
                  <a:srgbClr val="FF0000"/>
                </a:solidFill>
                <a:latin typeface="微软雅黑" pitchFamily="34" charset="-122"/>
                <a:ea typeface="微软雅黑" pitchFamily="34" charset="-122"/>
              </a:rPr>
              <a:t>(C++11</a:t>
            </a:r>
            <a:r>
              <a:rPr lang="zh-CN" altLang="en-US" sz="3600" b="1" dirty="0">
                <a:solidFill>
                  <a:srgbClr val="FF0000"/>
                </a:solidFill>
                <a:latin typeface="微软雅黑" pitchFamily="34" charset="-122"/>
                <a:ea typeface="微软雅黑" pitchFamily="34" charset="-122"/>
              </a:rPr>
              <a:t>标准</a:t>
            </a:r>
            <a:r>
              <a:rPr lang="en-US" altLang="zh-CN" sz="3600" b="1" dirty="0">
                <a:solidFill>
                  <a:srgbClr val="FF0000"/>
                </a:solidFill>
                <a:latin typeface="微软雅黑" pitchFamily="34" charset="-122"/>
                <a:ea typeface="微软雅黑" pitchFamily="34" charset="-122"/>
              </a:rPr>
              <a:t>3.10)</a:t>
            </a:r>
            <a:endParaRPr lang="zh-CN" altLang="en-US" sz="3600" b="1" dirty="0">
              <a:solidFill>
                <a:srgbClr val="FF0000"/>
              </a:solidFill>
              <a:latin typeface="微软雅黑" pitchFamily="34" charset="-122"/>
              <a:ea typeface="微软雅黑" pitchFamily="34" charset="-122"/>
            </a:endParaRPr>
          </a:p>
        </p:txBody>
      </p:sp>
      <p:sp>
        <p:nvSpPr>
          <p:cNvPr id="4" name="Rectangle 7"/>
          <p:cNvSpPr>
            <a:spLocks noChangeArrowheads="1"/>
          </p:cNvSpPr>
          <p:nvPr/>
        </p:nvSpPr>
        <p:spPr bwMode="auto">
          <a:xfrm>
            <a:off x="1695004" y="1268760"/>
            <a:ext cx="8801992" cy="5400600"/>
          </a:xfrm>
          <a:prstGeom prst="rect">
            <a:avLst/>
          </a:prstGeom>
          <a:noFill/>
          <a:ln w="9525">
            <a:noFill/>
            <a:miter lim="800000"/>
            <a:headEnd/>
            <a:tailEnd/>
          </a:ln>
        </p:spPr>
        <p:txBody>
          <a:bodyPr>
            <a:noAutofit/>
          </a:bodyPr>
          <a:lstStyle/>
          <a:p>
            <a:pPr marL="0" lvl="1">
              <a:lnSpc>
                <a:spcPct val="120000"/>
              </a:lnSpc>
              <a:spcBef>
                <a:spcPts val="6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区分左值和右值的另一个原则就是：</a:t>
            </a:r>
            <a:r>
              <a:rPr lang="zh-CN" altLang="en-US" sz="2000" b="1" dirty="0">
                <a:solidFill>
                  <a:srgbClr val="FF0000"/>
                </a:solidFill>
                <a:latin typeface="华文新魏" pitchFamily="2" charset="-122"/>
                <a:ea typeface="华文新魏" pitchFamily="2" charset="-122"/>
              </a:rPr>
              <a:t>左值持久、右值短暂</a:t>
            </a:r>
            <a:r>
              <a:rPr lang="zh-CN" altLang="en-US" sz="2000" b="1" dirty="0">
                <a:latin typeface="华文新魏" pitchFamily="2" charset="-122"/>
                <a:ea typeface="华文新魏" pitchFamily="2" charset="-122"/>
              </a:rPr>
              <a:t>。左值具有持久的状态（取决于对象的生命周期），而右值要么是字面量，要么是在表达式求值过程中创建的临时对象。</a:t>
            </a:r>
            <a:endParaRPr lang="en-US" altLang="zh-CN" sz="2000" b="1" dirty="0">
              <a:latin typeface="华文新魏" pitchFamily="2" charset="-122"/>
              <a:ea typeface="华文新魏" pitchFamily="2" charset="-122"/>
            </a:endParaRPr>
          </a:p>
          <a:p>
            <a:pPr marL="0" lvl="1">
              <a:lnSpc>
                <a:spcPct val="12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r>
              <a:rPr lang="en-US" altLang="zh-CN" sz="2000" b="1" dirty="0">
                <a:latin typeface="华文新魏" pitchFamily="2" charset="-122"/>
                <a:ea typeface="华文新魏" pitchFamily="2" charset="-122"/>
              </a:rPr>
              <a:t>	</a:t>
            </a:r>
            <a:r>
              <a:rPr lang="zh-CN" altLang="en-US" sz="2000" b="1" dirty="0">
                <a:solidFill>
                  <a:srgbClr val="0070C0"/>
                </a:solidFill>
                <a:latin typeface="华文新魏" pitchFamily="2" charset="-122"/>
                <a:ea typeface="华文新魏" pitchFamily="2" charset="-122"/>
              </a:rPr>
              <a:t>因此返回</a:t>
            </a:r>
            <a:r>
              <a:rPr lang="zh-CN" altLang="en-US" sz="2000" b="1" dirty="0">
                <a:solidFill>
                  <a:srgbClr val="FF0000"/>
                </a:solidFill>
                <a:latin typeface="华文新魏" pitchFamily="2" charset="-122"/>
                <a:ea typeface="华文新魏" pitchFamily="2" charset="-122"/>
              </a:rPr>
              <a:t>值类型</a:t>
            </a:r>
            <a:r>
              <a:rPr lang="zh-CN" altLang="en-US" sz="2000" b="1" dirty="0">
                <a:solidFill>
                  <a:srgbClr val="0070C0"/>
                </a:solidFill>
                <a:latin typeface="华文新魏" pitchFamily="2" charset="-122"/>
                <a:ea typeface="华文新魏" pitchFamily="2" charset="-122"/>
              </a:rPr>
              <a:t>的函数调用结果是</a:t>
            </a:r>
            <a:r>
              <a:rPr lang="zh-CN" altLang="en-US" sz="2000" b="1" dirty="0">
                <a:solidFill>
                  <a:srgbClr val="FF0000"/>
                </a:solidFill>
                <a:latin typeface="华文新魏" pitchFamily="2" charset="-122"/>
                <a:ea typeface="华文新魏" pitchFamily="2" charset="-122"/>
              </a:rPr>
              <a:t>右值</a:t>
            </a:r>
            <a:r>
              <a:rPr lang="zh-CN" altLang="en-US" sz="2000" b="1" dirty="0">
                <a:solidFill>
                  <a:srgbClr val="0070C0"/>
                </a:solidFill>
                <a:latin typeface="华文新魏" pitchFamily="2" charset="-122"/>
                <a:ea typeface="华文新魏" pitchFamily="2" charset="-122"/>
              </a:rPr>
              <a:t>，不能出现在赋值语句的左边。返回</a:t>
            </a:r>
            <a:r>
              <a:rPr lang="zh-CN" altLang="en-US" sz="2000" b="1" dirty="0">
                <a:solidFill>
                  <a:srgbClr val="FF0000"/>
                </a:solidFill>
                <a:latin typeface="华文新魏" pitchFamily="2" charset="-122"/>
                <a:ea typeface="华文新魏" pitchFamily="2" charset="-122"/>
              </a:rPr>
              <a:t>非</a:t>
            </a:r>
            <a:r>
              <a:rPr lang="en-US" altLang="zh-CN" sz="2000" b="1" dirty="0" err="1">
                <a:solidFill>
                  <a:srgbClr val="FF0000"/>
                </a:solidFill>
                <a:latin typeface="华文新魏" pitchFamily="2" charset="-122"/>
                <a:ea typeface="华文新魏" pitchFamily="2" charset="-122"/>
              </a:rPr>
              <a:t>const</a:t>
            </a:r>
            <a:r>
              <a:rPr lang="zh-CN" altLang="en-US" sz="2000" b="1" dirty="0">
                <a:solidFill>
                  <a:srgbClr val="FF0000"/>
                </a:solidFill>
                <a:latin typeface="华文新魏" pitchFamily="2" charset="-122"/>
                <a:ea typeface="华文新魏" pitchFamily="2" charset="-122"/>
              </a:rPr>
              <a:t>引用</a:t>
            </a:r>
            <a:r>
              <a:rPr lang="zh-CN" altLang="en-US" sz="2000" b="1" dirty="0">
                <a:solidFill>
                  <a:srgbClr val="0070C0"/>
                </a:solidFill>
                <a:latin typeface="华文新魏" pitchFamily="2" charset="-122"/>
                <a:ea typeface="华文新魏" pitchFamily="2" charset="-122"/>
              </a:rPr>
              <a:t>的函数调用结果是</a:t>
            </a:r>
            <a:r>
              <a:rPr lang="zh-CN" altLang="en-US" sz="2000" b="1" dirty="0">
                <a:solidFill>
                  <a:srgbClr val="FF0000"/>
                </a:solidFill>
                <a:latin typeface="华文新魏" pitchFamily="2" charset="-122"/>
                <a:ea typeface="华文新魏" pitchFamily="2" charset="-122"/>
              </a:rPr>
              <a:t>左值</a:t>
            </a:r>
            <a:r>
              <a:rPr lang="zh-CN" altLang="en-US" sz="2000" b="1" dirty="0">
                <a:solidFill>
                  <a:srgbClr val="0070C0"/>
                </a:solidFill>
                <a:latin typeface="华文新魏" pitchFamily="2" charset="-122"/>
                <a:ea typeface="华文新魏" pitchFamily="2" charset="-122"/>
              </a:rPr>
              <a:t>，可以出现在赋值语句的左边。</a:t>
            </a:r>
            <a:endParaRPr lang="en-US" altLang="zh-CN" sz="2000" b="1" dirty="0">
              <a:solidFill>
                <a:srgbClr val="0070C0"/>
              </a:solidFill>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endParaRPr lang="en-US" altLang="zh-CN" sz="2000" b="1" dirty="0">
              <a:solidFill>
                <a:srgbClr val="FF0000"/>
              </a:solidFill>
              <a:latin typeface="华文新魏" pitchFamily="2" charset="-122"/>
              <a:ea typeface="华文新魏" pitchFamily="2" charset="-122"/>
            </a:endParaRPr>
          </a:p>
        </p:txBody>
      </p:sp>
      <p:sp>
        <p:nvSpPr>
          <p:cNvPr id="2" name="矩形 1"/>
          <p:cNvSpPr/>
          <p:nvPr/>
        </p:nvSpPr>
        <p:spPr>
          <a:xfrm>
            <a:off x="1847528" y="2492896"/>
            <a:ext cx="4071956" cy="2952328"/>
          </a:xfrm>
          <a:prstGeom prst="rect">
            <a:avLst/>
          </a:prstGeom>
          <a:solidFill>
            <a:schemeClr val="accent6">
              <a:lumMod val="60000"/>
              <a:lumOff val="40000"/>
            </a:schemeClr>
          </a:solidFill>
          <a:ln>
            <a:solidFill>
              <a:schemeClr val="accent1"/>
            </a:solidFill>
          </a:ln>
        </p:spPr>
        <p:txBody>
          <a:bodyPr wrap="square">
            <a:noAutofit/>
          </a:bodyPr>
          <a:lstStyle/>
          <a:p>
            <a:pPr>
              <a:lnSpc>
                <a:spcPct val="120000"/>
              </a:lnSpc>
            </a:pPr>
            <a:r>
              <a:rPr lang="en-US" altLang="zh-CN" dirty="0">
                <a:latin typeface="华文新魏" pitchFamily="2" charset="-122"/>
                <a:ea typeface="华文新魏" pitchFamily="2" charset="-122"/>
              </a:rPr>
              <a:t>int i = 1;</a:t>
            </a:r>
          </a:p>
          <a:p>
            <a:pPr>
              <a:lnSpc>
                <a:spcPct val="120000"/>
              </a:lnSpc>
            </a:pPr>
            <a:r>
              <a:rPr lang="en-US" altLang="zh-CN" dirty="0">
                <a:latin typeface="华文新魏" pitchFamily="2" charset="-122"/>
                <a:ea typeface="华文新魏" pitchFamily="2" charset="-122"/>
              </a:rPr>
              <a:t>int f( ){</a:t>
            </a:r>
          </a:p>
          <a:p>
            <a:pPr>
              <a:lnSpc>
                <a:spcPct val="120000"/>
              </a:lnSpc>
            </a:pPr>
            <a:r>
              <a:rPr lang="en-US" altLang="zh-CN" dirty="0">
                <a:latin typeface="华文新魏" pitchFamily="2" charset="-122"/>
                <a:ea typeface="华文新魏" pitchFamily="2" charset="-122"/>
              </a:rPr>
              <a:t>    int </a:t>
            </a:r>
            <a:r>
              <a:rPr lang="en-US" altLang="zh-CN" dirty="0" err="1">
                <a:latin typeface="华文新魏" pitchFamily="2" charset="-122"/>
                <a:ea typeface="华文新魏" pitchFamily="2" charset="-122"/>
              </a:rPr>
              <a:t>tmp</a:t>
            </a:r>
            <a:r>
              <a:rPr lang="en-US" altLang="zh-CN" dirty="0">
                <a:latin typeface="华文新魏" pitchFamily="2" charset="-122"/>
                <a:ea typeface="华文新魏" pitchFamily="2" charset="-122"/>
              </a:rPr>
              <a:t> = i;</a:t>
            </a:r>
          </a:p>
          <a:p>
            <a:pPr>
              <a:lnSpc>
                <a:spcPct val="120000"/>
              </a:lnSpc>
            </a:pPr>
            <a:r>
              <a:rPr lang="en-US" altLang="zh-CN" dirty="0">
                <a:latin typeface="华文新魏" pitchFamily="2" charset="-122"/>
                <a:ea typeface="华文新魏" pitchFamily="2" charset="-122"/>
              </a:rPr>
              <a:t>    return </a:t>
            </a:r>
            <a:r>
              <a:rPr lang="en-US" altLang="zh-CN" dirty="0" err="1">
                <a:latin typeface="华文新魏" pitchFamily="2" charset="-122"/>
                <a:ea typeface="华文新魏" pitchFamily="2" charset="-122"/>
              </a:rPr>
              <a:t>tmp</a:t>
            </a:r>
            <a:r>
              <a:rPr lang="en-US" altLang="zh-CN" dirty="0">
                <a:latin typeface="华文新魏" pitchFamily="2" charset="-122"/>
                <a:ea typeface="华文新魏" pitchFamily="2" charset="-122"/>
              </a:rPr>
              <a:t>;</a:t>
            </a:r>
          </a:p>
          <a:p>
            <a:pPr>
              <a:lnSpc>
                <a:spcPct val="120000"/>
              </a:lnSpc>
            </a:pPr>
            <a:r>
              <a:rPr lang="en-US" altLang="zh-CN" dirty="0">
                <a:latin typeface="华文新魏" pitchFamily="2" charset="-122"/>
                <a:ea typeface="华文新魏" pitchFamily="2" charset="-122"/>
              </a:rPr>
              <a:t>}</a:t>
            </a:r>
          </a:p>
          <a:p>
            <a:pPr>
              <a:lnSpc>
                <a:spcPct val="120000"/>
              </a:lnSpc>
            </a:pPr>
            <a:r>
              <a:rPr lang="en-US" altLang="zh-CN" dirty="0">
                <a:latin typeface="华文新魏" pitchFamily="2" charset="-122"/>
                <a:ea typeface="华文新魏" pitchFamily="2" charset="-122"/>
              </a:rPr>
              <a:t>//f( ) = 10;  //</a:t>
            </a:r>
            <a:r>
              <a:rPr lang="zh-CN" altLang="en-US" dirty="0">
                <a:latin typeface="华文新魏" pitchFamily="2" charset="-122"/>
                <a:ea typeface="华文新魏" pitchFamily="2" charset="-122"/>
              </a:rPr>
              <a:t>错误</a:t>
            </a:r>
            <a:endParaRPr lang="en-US" altLang="zh-CN" dirty="0">
              <a:latin typeface="华文新魏" pitchFamily="2" charset="-122"/>
              <a:ea typeface="华文新魏" pitchFamily="2" charset="-122"/>
            </a:endParaRPr>
          </a:p>
          <a:p>
            <a:pPr>
              <a:lnSpc>
                <a:spcPct val="120000"/>
              </a:lnSpc>
            </a:pPr>
            <a:r>
              <a:rPr lang="zh-CN" altLang="en-US" dirty="0">
                <a:latin typeface="华文新魏" pitchFamily="2" charset="-122"/>
                <a:ea typeface="华文新魏" pitchFamily="2" charset="-122"/>
              </a:rPr>
              <a:t>由于返回的是值类型，因此当</a:t>
            </a:r>
            <a:r>
              <a:rPr lang="en-US" altLang="zh-CN" dirty="0">
                <a:latin typeface="华文新魏" pitchFamily="2" charset="-122"/>
                <a:ea typeface="华文新魏" pitchFamily="2" charset="-122"/>
              </a:rPr>
              <a:t>f</a:t>
            </a:r>
            <a:r>
              <a:rPr lang="zh-CN" altLang="en-US" dirty="0">
                <a:latin typeface="华文新魏" pitchFamily="2" charset="-122"/>
                <a:ea typeface="华文新魏" pitchFamily="2" charset="-122"/>
              </a:rPr>
              <a:t>结束后，</a:t>
            </a:r>
            <a:r>
              <a:rPr lang="en-US" altLang="zh-CN" dirty="0" err="1">
                <a:latin typeface="华文新魏" pitchFamily="2" charset="-122"/>
                <a:ea typeface="华文新魏" pitchFamily="2" charset="-122"/>
              </a:rPr>
              <a:t>tmp</a:t>
            </a:r>
            <a:r>
              <a:rPr lang="zh-CN" altLang="en-US" dirty="0">
                <a:latin typeface="华文新魏" pitchFamily="2" charset="-122"/>
                <a:ea typeface="华文新魏" pitchFamily="2" charset="-122"/>
              </a:rPr>
              <a:t>生命周期结束。所以函数</a:t>
            </a:r>
            <a:r>
              <a:rPr lang="en-US" altLang="zh-CN" dirty="0">
                <a:latin typeface="华文新魏" pitchFamily="2" charset="-122"/>
                <a:ea typeface="华文新魏" pitchFamily="2" charset="-122"/>
              </a:rPr>
              <a:t>f</a:t>
            </a:r>
            <a:r>
              <a:rPr lang="zh-CN" altLang="en-US" dirty="0">
                <a:latin typeface="华文新魏" pitchFamily="2" charset="-122"/>
                <a:ea typeface="华文新魏" pitchFamily="2" charset="-122"/>
              </a:rPr>
              <a:t>返回的是右值，因此</a:t>
            </a:r>
            <a:r>
              <a:rPr lang="en-US" altLang="zh-CN" dirty="0">
                <a:latin typeface="华文新魏" pitchFamily="2" charset="-122"/>
                <a:ea typeface="华文新魏" pitchFamily="2" charset="-122"/>
              </a:rPr>
              <a:t>f()</a:t>
            </a:r>
            <a:r>
              <a:rPr lang="zh-CN" altLang="en-US" dirty="0">
                <a:latin typeface="华文新魏" pitchFamily="2" charset="-122"/>
                <a:ea typeface="华文新魏" pitchFamily="2" charset="-122"/>
              </a:rPr>
              <a:t>只能在</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右边</a:t>
            </a:r>
            <a:endParaRPr lang="zh-CN" altLang="en-US" dirty="0"/>
          </a:p>
          <a:p>
            <a:pPr>
              <a:lnSpc>
                <a:spcPct val="120000"/>
              </a:lnSpc>
            </a:pPr>
            <a:endParaRPr lang="en-US" altLang="zh-CN" dirty="0">
              <a:latin typeface="华文新魏" pitchFamily="2" charset="-122"/>
              <a:ea typeface="华文新魏" pitchFamily="2" charset="-122"/>
            </a:endParaRPr>
          </a:p>
          <a:p>
            <a:pPr>
              <a:lnSpc>
                <a:spcPct val="120000"/>
              </a:lnSpc>
            </a:pPr>
            <a:endParaRPr lang="en-US" altLang="zh-CN" dirty="0">
              <a:latin typeface="华文新魏" pitchFamily="2" charset="-122"/>
              <a:ea typeface="华文新魏" pitchFamily="2" charset="-122"/>
            </a:endParaRPr>
          </a:p>
        </p:txBody>
      </p:sp>
      <p:sp>
        <p:nvSpPr>
          <p:cNvPr id="7" name="矩形 6"/>
          <p:cNvSpPr/>
          <p:nvPr/>
        </p:nvSpPr>
        <p:spPr>
          <a:xfrm>
            <a:off x="6312024" y="2492896"/>
            <a:ext cx="4071956" cy="2952328"/>
          </a:xfrm>
          <a:prstGeom prst="rect">
            <a:avLst/>
          </a:prstGeom>
          <a:solidFill>
            <a:schemeClr val="accent6">
              <a:lumMod val="60000"/>
              <a:lumOff val="40000"/>
            </a:schemeClr>
          </a:solidFill>
          <a:ln>
            <a:solidFill>
              <a:schemeClr val="accent1"/>
            </a:solidFill>
          </a:ln>
        </p:spPr>
        <p:txBody>
          <a:bodyPr wrap="square">
            <a:noAutofit/>
          </a:bodyPr>
          <a:lstStyle/>
          <a:p>
            <a:pPr>
              <a:lnSpc>
                <a:spcPct val="120000"/>
              </a:lnSpc>
            </a:pPr>
            <a:r>
              <a:rPr lang="en-US" altLang="zh-CN" dirty="0">
                <a:latin typeface="华文新魏" pitchFamily="2" charset="-122"/>
                <a:ea typeface="华文新魏" pitchFamily="2" charset="-122"/>
              </a:rPr>
              <a:t>int i = 1;</a:t>
            </a:r>
          </a:p>
          <a:p>
            <a:pPr>
              <a:lnSpc>
                <a:spcPct val="120000"/>
              </a:lnSpc>
            </a:pPr>
            <a:r>
              <a:rPr lang="en-US" altLang="zh-CN" dirty="0">
                <a:latin typeface="华文新魏" pitchFamily="2" charset="-122"/>
                <a:ea typeface="华文新魏" pitchFamily="2" charset="-122"/>
              </a:rPr>
              <a:t>int &amp;f( ){</a:t>
            </a:r>
          </a:p>
          <a:p>
            <a:pPr>
              <a:lnSpc>
                <a:spcPct val="120000"/>
              </a:lnSpc>
            </a:pPr>
            <a:r>
              <a:rPr lang="en-US" altLang="zh-CN" dirty="0">
                <a:latin typeface="华文新魏" pitchFamily="2" charset="-122"/>
                <a:ea typeface="华文新魏" pitchFamily="2" charset="-122"/>
              </a:rPr>
              <a:t>    return i;</a:t>
            </a:r>
          </a:p>
          <a:p>
            <a:pPr>
              <a:lnSpc>
                <a:spcPct val="120000"/>
              </a:lnSpc>
            </a:pPr>
            <a:r>
              <a:rPr lang="en-US" altLang="zh-CN" dirty="0">
                <a:latin typeface="华文新魏" pitchFamily="2" charset="-122"/>
                <a:ea typeface="华文新魏" pitchFamily="2" charset="-122"/>
              </a:rPr>
              <a:t>}</a:t>
            </a:r>
          </a:p>
          <a:p>
            <a:pPr>
              <a:lnSpc>
                <a:spcPct val="120000"/>
              </a:lnSpc>
            </a:pPr>
            <a:r>
              <a:rPr lang="en-US" altLang="zh-CN" dirty="0">
                <a:latin typeface="华文新魏" pitchFamily="2" charset="-122"/>
                <a:ea typeface="华文新魏" pitchFamily="2" charset="-122"/>
              </a:rPr>
              <a:t>f( ) = 10;  //</a:t>
            </a:r>
            <a:r>
              <a:rPr lang="zh-CN" altLang="en-US" dirty="0">
                <a:latin typeface="华文新魏" pitchFamily="2" charset="-122"/>
                <a:ea typeface="华文新魏" pitchFamily="2" charset="-122"/>
              </a:rPr>
              <a:t>正确 。最后</a:t>
            </a:r>
            <a:r>
              <a:rPr lang="en-US" altLang="zh-CN" dirty="0">
                <a:latin typeface="华文新魏" pitchFamily="2" charset="-122"/>
                <a:ea typeface="华文新魏" pitchFamily="2" charset="-122"/>
              </a:rPr>
              <a:t>i= 10</a:t>
            </a:r>
          </a:p>
          <a:p>
            <a:pPr>
              <a:lnSpc>
                <a:spcPct val="120000"/>
              </a:lnSpc>
            </a:pPr>
            <a:r>
              <a:rPr lang="zh-CN" altLang="en-US" dirty="0">
                <a:latin typeface="华文新魏" pitchFamily="2" charset="-122"/>
                <a:ea typeface="华文新魏" pitchFamily="2" charset="-122"/>
              </a:rPr>
              <a:t>由于返回的是引用类型，当</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结束后，</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的生命周期没有结束，是持久的，函数</a:t>
            </a:r>
            <a:r>
              <a:rPr lang="en-US" altLang="zh-CN" dirty="0">
                <a:latin typeface="华文新魏" pitchFamily="2" charset="-122"/>
                <a:ea typeface="华文新魏" pitchFamily="2" charset="-122"/>
              </a:rPr>
              <a:t>f</a:t>
            </a:r>
            <a:r>
              <a:rPr lang="zh-CN" altLang="en-US">
                <a:latin typeface="华文新魏" pitchFamily="2" charset="-122"/>
                <a:ea typeface="华文新魏" pitchFamily="2" charset="-122"/>
              </a:rPr>
              <a:t>返回的是</a:t>
            </a:r>
            <a:r>
              <a:rPr lang="zh-CN" altLang="en-US" dirty="0">
                <a:latin typeface="华文新魏" pitchFamily="2" charset="-122"/>
                <a:ea typeface="华文新魏" pitchFamily="2" charset="-122"/>
              </a:rPr>
              <a:t>左值</a:t>
            </a:r>
            <a:endParaRPr lang="zh-CN" altLang="en-US" dirty="0"/>
          </a:p>
          <a:p>
            <a:pPr>
              <a:lnSpc>
                <a:spcPct val="120000"/>
              </a:lnSpc>
            </a:pPr>
            <a:endParaRPr lang="en-US" altLang="zh-CN" dirty="0">
              <a:latin typeface="华文新魏" pitchFamily="2" charset="-122"/>
              <a:ea typeface="华文新魏" pitchFamily="2" charset="-122"/>
            </a:endParaRPr>
          </a:p>
          <a:p>
            <a:pPr>
              <a:lnSpc>
                <a:spcPct val="120000"/>
              </a:lnSpc>
            </a:pPr>
            <a:endParaRPr lang="en-US" altLang="zh-CN" dirty="0">
              <a:latin typeface="华文新魏" pitchFamily="2" charset="-122"/>
              <a:ea typeface="华文新魏" pitchFamily="2" charset="-122"/>
            </a:endParaRPr>
          </a:p>
        </p:txBody>
      </p:sp>
    </p:spTree>
    <p:extLst>
      <p:ext uri="{BB962C8B-B14F-4D97-AF65-F5344CB8AC3E}">
        <p14:creationId xmlns:p14="http://schemas.microsoft.com/office/powerpoint/2010/main" val="1377986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2063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FF0000"/>
                </a:solidFill>
                <a:latin typeface="微软雅黑" pitchFamily="34" charset="-122"/>
                <a:ea typeface="微软雅黑" pitchFamily="34" charset="-122"/>
              </a:rPr>
              <a:t>引用的本质</a:t>
            </a:r>
          </a:p>
        </p:txBody>
      </p:sp>
      <p:sp>
        <p:nvSpPr>
          <p:cNvPr id="4" name="Rectangle 7"/>
          <p:cNvSpPr>
            <a:spLocks noChangeArrowheads="1"/>
          </p:cNvSpPr>
          <p:nvPr/>
        </p:nvSpPr>
        <p:spPr bwMode="auto">
          <a:xfrm>
            <a:off x="1705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引用的本质还是指针，考查以下</a:t>
            </a:r>
            <a:r>
              <a:rPr lang="en-US" altLang="zh-CN" sz="2000" b="1" dirty="0">
                <a:latin typeface="华文新魏" pitchFamily="2" charset="-122"/>
                <a:ea typeface="华文新魏" pitchFamily="2" charset="-122"/>
              </a:rPr>
              <a:t>C++</a:t>
            </a:r>
            <a:r>
              <a:rPr lang="zh-CN" altLang="en-US" sz="2000" b="1" dirty="0">
                <a:latin typeface="华文新魏" pitchFamily="2" charset="-122"/>
                <a:ea typeface="华文新魏" pitchFamily="2" charset="-122"/>
              </a:rPr>
              <a:t>代码及其对应的汇编代码</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p>
          <a:p>
            <a:pPr marL="0" lvl="1">
              <a:lnSpc>
                <a:spcPct val="140000"/>
              </a:lnSpc>
              <a:spcBef>
                <a:spcPts val="600"/>
              </a:spcBef>
            </a:pPr>
            <a:endParaRPr lang="en-US" altLang="zh-CN" sz="2000" b="1" dirty="0">
              <a:latin typeface="华文新魏" pitchFamily="2" charset="-122"/>
              <a:ea typeface="华文新魏" pitchFamily="2" charset="-122"/>
            </a:endParaRPr>
          </a:p>
        </p:txBody>
      </p:sp>
      <p:sp>
        <p:nvSpPr>
          <p:cNvPr id="11" name="TextBox 10"/>
          <p:cNvSpPr txBox="1">
            <a:spLocks noChangeArrowheads="1"/>
          </p:cNvSpPr>
          <p:nvPr/>
        </p:nvSpPr>
        <p:spPr bwMode="auto">
          <a:xfrm>
            <a:off x="2038192" y="2132856"/>
            <a:ext cx="1944216" cy="108012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dirty="0">
                <a:latin typeface="华文新魏" pitchFamily="2" charset="-122"/>
                <a:ea typeface="华文新魏" pitchFamily="2" charset="-122"/>
              </a:rPr>
              <a:t>int i = 10;</a:t>
            </a:r>
          </a:p>
          <a:p>
            <a:r>
              <a:rPr lang="en-US" altLang="zh-CN" sz="2000" dirty="0">
                <a:latin typeface="华文新魏" pitchFamily="2" charset="-122"/>
                <a:ea typeface="华文新魏" pitchFamily="2" charset="-122"/>
              </a:rPr>
              <a:t>int &amp;</a:t>
            </a:r>
            <a:r>
              <a:rPr lang="en-US" altLang="zh-CN" sz="2000" dirty="0" err="1">
                <a:latin typeface="华文新魏" pitchFamily="2" charset="-122"/>
                <a:ea typeface="华文新魏" pitchFamily="2" charset="-122"/>
              </a:rPr>
              <a:t>ri</a:t>
            </a:r>
            <a:r>
              <a:rPr lang="en-US" altLang="zh-CN" sz="2000" dirty="0">
                <a:latin typeface="华文新魏" pitchFamily="2" charset="-122"/>
                <a:ea typeface="华文新魏" pitchFamily="2" charset="-122"/>
              </a:rPr>
              <a:t> = i;</a:t>
            </a:r>
          </a:p>
          <a:p>
            <a:r>
              <a:rPr lang="en-US" altLang="zh-CN" sz="2000" dirty="0" err="1">
                <a:latin typeface="华文新魏" pitchFamily="2" charset="-122"/>
                <a:ea typeface="华文新魏" pitchFamily="2" charset="-122"/>
              </a:rPr>
              <a:t>ri</a:t>
            </a:r>
            <a:r>
              <a:rPr lang="en-US" altLang="zh-CN" sz="2000" dirty="0">
                <a:latin typeface="华文新魏" pitchFamily="2" charset="-122"/>
                <a:ea typeface="华文新魏" pitchFamily="2" charset="-122"/>
              </a:rPr>
              <a:t> = 20;</a:t>
            </a:r>
            <a:endParaRPr lang="en-US" altLang="zh-CN" sz="2000" b="1" dirty="0">
              <a:latin typeface="华文新魏" pitchFamily="2" charset="-122"/>
              <a:ea typeface="华文新魏" pitchFamily="2" charset="-122"/>
            </a:endParaRPr>
          </a:p>
        </p:txBody>
      </p:sp>
      <p:sp>
        <p:nvSpPr>
          <p:cNvPr id="14" name="TextBox 13"/>
          <p:cNvSpPr txBox="1">
            <a:spLocks noChangeArrowheads="1"/>
          </p:cNvSpPr>
          <p:nvPr/>
        </p:nvSpPr>
        <p:spPr bwMode="auto">
          <a:xfrm>
            <a:off x="1847528" y="3645024"/>
            <a:ext cx="8368024" cy="2588096"/>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a:latin typeface="华文新魏" pitchFamily="2" charset="-122"/>
                <a:ea typeface="华文新魏" pitchFamily="2" charset="-122"/>
              </a:rPr>
              <a:t>	</a:t>
            </a:r>
            <a:r>
              <a:rPr lang="en-US" altLang="zh-CN" sz="1600" dirty="0">
                <a:solidFill>
                  <a:srgbClr val="FF0000"/>
                </a:solidFill>
                <a:latin typeface="华文新魏" pitchFamily="2" charset="-122"/>
                <a:ea typeface="华文新魏" pitchFamily="2" charset="-122"/>
              </a:rPr>
              <a:t>int i = 10;</a:t>
            </a:r>
          </a:p>
          <a:p>
            <a:r>
              <a:rPr lang="en-US" altLang="zh-CN" sz="1600" dirty="0">
                <a:latin typeface="华文新魏" pitchFamily="2" charset="-122"/>
                <a:ea typeface="华文新魏" pitchFamily="2" charset="-122"/>
              </a:rPr>
              <a:t> mov         </a:t>
            </a:r>
            <a:r>
              <a:rPr lang="en-US" altLang="zh-CN" sz="1600" dirty="0" err="1">
                <a:latin typeface="华文新魏" pitchFamily="2" charset="-122"/>
                <a:ea typeface="华文新魏" pitchFamily="2" charset="-122"/>
              </a:rPr>
              <a:t>dword</a:t>
            </a:r>
            <a:r>
              <a:rPr lang="en-US" altLang="zh-CN" sz="1600" dirty="0">
                <a:latin typeface="华文新魏" pitchFamily="2" charset="-122"/>
                <a:ea typeface="华文新魏" pitchFamily="2" charset="-122"/>
              </a:rPr>
              <a:t> ptr [i],0Ah 	 //</a:t>
            </a:r>
            <a:r>
              <a:rPr lang="zh-CN" altLang="en-US" sz="1600" dirty="0">
                <a:latin typeface="华文新魏" pitchFamily="2" charset="-122"/>
                <a:ea typeface="华文新魏" pitchFamily="2" charset="-122"/>
              </a:rPr>
              <a:t>将文字常量</a:t>
            </a:r>
            <a:r>
              <a:rPr lang="en-US" altLang="zh-CN" sz="1600" dirty="0">
                <a:latin typeface="华文新魏" pitchFamily="2" charset="-122"/>
                <a:ea typeface="华文新魏" pitchFamily="2" charset="-122"/>
              </a:rPr>
              <a:t>10</a:t>
            </a:r>
            <a:r>
              <a:rPr lang="zh-CN" altLang="en-US" sz="1600" dirty="0">
                <a:latin typeface="华文新魏" pitchFamily="2" charset="-122"/>
                <a:ea typeface="华文新魏" pitchFamily="2" charset="-122"/>
              </a:rPr>
              <a:t>送入变量</a:t>
            </a:r>
            <a:r>
              <a:rPr lang="en-US" altLang="zh-CN" sz="1600" dirty="0">
                <a:latin typeface="华文新魏" pitchFamily="2" charset="-122"/>
                <a:ea typeface="华文新魏" pitchFamily="2" charset="-122"/>
              </a:rPr>
              <a:t>i </a:t>
            </a:r>
          </a:p>
          <a:p>
            <a:endParaRPr lang="en-US" altLang="zh-CN"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	</a:t>
            </a:r>
            <a:r>
              <a:rPr lang="en-US" altLang="zh-CN" sz="1600" dirty="0">
                <a:solidFill>
                  <a:srgbClr val="FF0000"/>
                </a:solidFill>
                <a:latin typeface="华文新魏" pitchFamily="2" charset="-122"/>
                <a:ea typeface="华文新魏" pitchFamily="2" charset="-122"/>
              </a:rPr>
              <a:t>int &amp;</a:t>
            </a:r>
            <a:r>
              <a:rPr lang="en-US" altLang="zh-CN" sz="1600" dirty="0" err="1">
                <a:solidFill>
                  <a:srgbClr val="FF0000"/>
                </a:solidFill>
                <a:latin typeface="华文新魏" pitchFamily="2" charset="-122"/>
                <a:ea typeface="华文新魏" pitchFamily="2" charset="-122"/>
              </a:rPr>
              <a:t>ri</a:t>
            </a:r>
            <a:r>
              <a:rPr lang="en-US" altLang="zh-CN" sz="1600" dirty="0">
                <a:solidFill>
                  <a:srgbClr val="FF0000"/>
                </a:solidFill>
                <a:latin typeface="华文新魏" pitchFamily="2" charset="-122"/>
                <a:ea typeface="华文新魏" pitchFamily="2" charset="-122"/>
              </a:rPr>
              <a:t> = i;</a:t>
            </a:r>
          </a:p>
          <a:p>
            <a:r>
              <a:rPr lang="en-US" altLang="zh-CN" sz="1600" dirty="0">
                <a:latin typeface="华文新魏" pitchFamily="2" charset="-122"/>
                <a:ea typeface="华文新魏" pitchFamily="2" charset="-122"/>
              </a:rPr>
              <a:t> lea         	</a:t>
            </a:r>
            <a:r>
              <a:rPr lang="en-US" altLang="zh-CN" sz="1600" dirty="0" err="1">
                <a:latin typeface="华文新魏" pitchFamily="2" charset="-122"/>
                <a:ea typeface="华文新魏" pitchFamily="2" charset="-122"/>
              </a:rPr>
              <a:t>eax</a:t>
            </a:r>
            <a:r>
              <a:rPr lang="en-US" altLang="zh-CN" sz="1600" dirty="0">
                <a:latin typeface="华文新魏" pitchFamily="2" charset="-122"/>
                <a:ea typeface="华文新魏" pitchFamily="2" charset="-122"/>
              </a:rPr>
              <a:t>,[i] 		//</a:t>
            </a:r>
            <a:r>
              <a:rPr lang="zh-CN" altLang="en-US" sz="1600" dirty="0">
                <a:latin typeface="华文新魏" pitchFamily="2" charset="-122"/>
                <a:ea typeface="华文新魏" pitchFamily="2" charset="-122"/>
              </a:rPr>
              <a:t>将变量</a:t>
            </a:r>
            <a:r>
              <a:rPr lang="en-US" altLang="zh-CN" sz="1600" dirty="0">
                <a:latin typeface="华文新魏" pitchFamily="2" charset="-122"/>
                <a:ea typeface="华文新魏" pitchFamily="2" charset="-122"/>
              </a:rPr>
              <a:t>i</a:t>
            </a:r>
            <a:r>
              <a:rPr lang="zh-CN" altLang="en-US" sz="1600" dirty="0">
                <a:latin typeface="华文新魏" pitchFamily="2" charset="-122"/>
                <a:ea typeface="华文新魏" pitchFamily="2" charset="-122"/>
              </a:rPr>
              <a:t>的地址送入寄存器</a:t>
            </a:r>
            <a:r>
              <a:rPr lang="en-US" altLang="zh-CN" sz="1600" dirty="0" err="1">
                <a:latin typeface="华文新魏" pitchFamily="2" charset="-122"/>
                <a:ea typeface="华文新魏" pitchFamily="2" charset="-122"/>
              </a:rPr>
              <a:t>eax</a:t>
            </a:r>
            <a:endParaRPr lang="en-US" altLang="zh-CN" sz="1600" dirty="0">
              <a:latin typeface="华文新魏" pitchFamily="2" charset="-122"/>
              <a:ea typeface="华文新魏" pitchFamily="2" charset="-122"/>
            </a:endParaRPr>
          </a:p>
          <a:p>
            <a:r>
              <a:rPr lang="en-US" altLang="zh-CN" sz="1600" dirty="0">
                <a:solidFill>
                  <a:srgbClr val="002060"/>
                </a:solidFill>
                <a:latin typeface="华文新魏" pitchFamily="2" charset="-122"/>
                <a:ea typeface="华文新魏" pitchFamily="2" charset="-122"/>
              </a:rPr>
              <a:t> mov         </a:t>
            </a:r>
            <a:r>
              <a:rPr lang="en-US" altLang="zh-CN" sz="1600" dirty="0" err="1">
                <a:solidFill>
                  <a:srgbClr val="002060"/>
                </a:solidFill>
                <a:latin typeface="华文新魏" pitchFamily="2" charset="-122"/>
                <a:ea typeface="华文新魏" pitchFamily="2" charset="-122"/>
              </a:rPr>
              <a:t>dword</a:t>
            </a:r>
            <a:r>
              <a:rPr lang="en-US" altLang="zh-CN" sz="1600" dirty="0">
                <a:solidFill>
                  <a:srgbClr val="002060"/>
                </a:solidFill>
                <a:latin typeface="华文新魏" pitchFamily="2" charset="-122"/>
                <a:ea typeface="华文新魏" pitchFamily="2" charset="-122"/>
              </a:rPr>
              <a:t> ptr [</a:t>
            </a:r>
            <a:r>
              <a:rPr lang="en-US" altLang="zh-CN" sz="1600" dirty="0" err="1">
                <a:solidFill>
                  <a:srgbClr val="002060"/>
                </a:solidFill>
                <a:latin typeface="华文新魏" pitchFamily="2" charset="-122"/>
                <a:ea typeface="华文新魏" pitchFamily="2" charset="-122"/>
              </a:rPr>
              <a:t>ri</a:t>
            </a:r>
            <a:r>
              <a:rPr lang="en-US" altLang="zh-CN" sz="1600" dirty="0">
                <a:solidFill>
                  <a:srgbClr val="002060"/>
                </a:solidFill>
                <a:latin typeface="华文新魏" pitchFamily="2" charset="-122"/>
                <a:ea typeface="华文新魏" pitchFamily="2" charset="-122"/>
              </a:rPr>
              <a:t>],</a:t>
            </a:r>
            <a:r>
              <a:rPr lang="en-US" altLang="zh-CN" sz="1600" dirty="0" err="1">
                <a:solidFill>
                  <a:srgbClr val="002060"/>
                </a:solidFill>
                <a:latin typeface="华文新魏" pitchFamily="2" charset="-122"/>
                <a:ea typeface="华文新魏" pitchFamily="2" charset="-122"/>
              </a:rPr>
              <a:t>eax</a:t>
            </a:r>
            <a:r>
              <a:rPr lang="en-US" altLang="zh-CN" sz="1600" dirty="0">
                <a:solidFill>
                  <a:srgbClr val="002060"/>
                </a:solidFill>
                <a:latin typeface="华文新魏" pitchFamily="2" charset="-122"/>
                <a:ea typeface="华文新魏" pitchFamily="2" charset="-122"/>
              </a:rPr>
              <a:t>  	//</a:t>
            </a:r>
            <a:r>
              <a:rPr lang="zh-CN" altLang="en-US" sz="1600" dirty="0">
                <a:solidFill>
                  <a:srgbClr val="002060"/>
                </a:solidFill>
                <a:latin typeface="华文新魏" pitchFamily="2" charset="-122"/>
                <a:ea typeface="华文新魏" pitchFamily="2" charset="-122"/>
              </a:rPr>
              <a:t>将寄存器的内容（也就是变量</a:t>
            </a:r>
            <a:r>
              <a:rPr lang="en-US" altLang="zh-CN" sz="1600" dirty="0">
                <a:solidFill>
                  <a:srgbClr val="002060"/>
                </a:solidFill>
                <a:latin typeface="华文新魏" pitchFamily="2" charset="-122"/>
                <a:ea typeface="华文新魏" pitchFamily="2" charset="-122"/>
              </a:rPr>
              <a:t>i</a:t>
            </a:r>
            <a:r>
              <a:rPr lang="zh-CN" altLang="en-US" sz="1600" dirty="0">
                <a:solidFill>
                  <a:srgbClr val="002060"/>
                </a:solidFill>
                <a:latin typeface="华文新魏" pitchFamily="2" charset="-122"/>
                <a:ea typeface="华文新魏" pitchFamily="2" charset="-122"/>
              </a:rPr>
              <a:t>的地址）送入变量</a:t>
            </a:r>
            <a:r>
              <a:rPr lang="en-US" altLang="zh-CN" sz="1600" dirty="0" err="1">
                <a:solidFill>
                  <a:srgbClr val="002060"/>
                </a:solidFill>
                <a:latin typeface="华文新魏" pitchFamily="2" charset="-122"/>
                <a:ea typeface="华文新魏" pitchFamily="2" charset="-122"/>
              </a:rPr>
              <a:t>ri</a:t>
            </a:r>
            <a:endParaRPr lang="en-US" altLang="zh-CN" sz="1600" dirty="0">
              <a:solidFill>
                <a:srgbClr val="002060"/>
              </a:solidFill>
              <a:latin typeface="华文新魏" pitchFamily="2" charset="-122"/>
              <a:ea typeface="华文新魏" pitchFamily="2" charset="-122"/>
            </a:endParaRPr>
          </a:p>
          <a:p>
            <a:endParaRPr lang="en-US" altLang="zh-CN"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	</a:t>
            </a:r>
            <a:r>
              <a:rPr lang="en-US" altLang="zh-CN" sz="1600" dirty="0" err="1">
                <a:solidFill>
                  <a:srgbClr val="FF0000"/>
                </a:solidFill>
                <a:latin typeface="华文新魏" pitchFamily="2" charset="-122"/>
                <a:ea typeface="华文新魏" pitchFamily="2" charset="-122"/>
              </a:rPr>
              <a:t>ri</a:t>
            </a:r>
            <a:r>
              <a:rPr lang="en-US" altLang="zh-CN" sz="1600" dirty="0">
                <a:solidFill>
                  <a:srgbClr val="FF0000"/>
                </a:solidFill>
                <a:latin typeface="华文新魏" pitchFamily="2" charset="-122"/>
                <a:ea typeface="华文新魏" pitchFamily="2" charset="-122"/>
              </a:rPr>
              <a:t> = 20;</a:t>
            </a:r>
          </a:p>
          <a:p>
            <a:r>
              <a:rPr lang="en-US" altLang="zh-CN" sz="1600" dirty="0">
                <a:latin typeface="华文新魏" pitchFamily="2" charset="-122"/>
                <a:ea typeface="华文新魏" pitchFamily="2" charset="-122"/>
              </a:rPr>
              <a:t> mov         </a:t>
            </a:r>
            <a:r>
              <a:rPr lang="en-US" altLang="zh-CN" sz="1600" dirty="0" err="1">
                <a:latin typeface="华文新魏" pitchFamily="2" charset="-122"/>
                <a:ea typeface="华文新魏" pitchFamily="2" charset="-122"/>
              </a:rPr>
              <a:t>eax,dword</a:t>
            </a:r>
            <a:r>
              <a:rPr lang="en-US" altLang="zh-CN" sz="1600" dirty="0">
                <a:latin typeface="华文新魏" pitchFamily="2" charset="-122"/>
                <a:ea typeface="华文新魏" pitchFamily="2" charset="-122"/>
              </a:rPr>
              <a:t> ptr [</a:t>
            </a:r>
            <a:r>
              <a:rPr lang="en-US" altLang="zh-CN" sz="1600" dirty="0" err="1">
                <a:latin typeface="华文新魏" pitchFamily="2" charset="-122"/>
                <a:ea typeface="华文新魏" pitchFamily="2" charset="-122"/>
              </a:rPr>
              <a:t>ri</a:t>
            </a:r>
            <a:r>
              <a:rPr lang="en-US" altLang="zh-CN" sz="1600" dirty="0">
                <a:latin typeface="华文新魏" pitchFamily="2" charset="-122"/>
                <a:ea typeface="华文新魏" pitchFamily="2" charset="-122"/>
              </a:rPr>
              <a:t>]  	//</a:t>
            </a:r>
            <a:r>
              <a:rPr lang="zh-CN" altLang="en-US" sz="1600" dirty="0">
                <a:latin typeface="华文新魏" pitchFamily="2" charset="-122"/>
                <a:ea typeface="华文新魏" pitchFamily="2" charset="-122"/>
              </a:rPr>
              <a:t>将变量</a:t>
            </a:r>
            <a:r>
              <a:rPr lang="en-US" altLang="zh-CN" sz="1600" dirty="0" err="1">
                <a:latin typeface="华文新魏" pitchFamily="2" charset="-122"/>
                <a:ea typeface="华文新魏" pitchFamily="2" charset="-122"/>
              </a:rPr>
              <a:t>ri</a:t>
            </a:r>
            <a:r>
              <a:rPr lang="zh-CN" altLang="en-US" sz="1600" dirty="0">
                <a:latin typeface="华文新魏" pitchFamily="2" charset="-122"/>
                <a:ea typeface="华文新魏" pitchFamily="2" charset="-122"/>
              </a:rPr>
              <a:t>的值送入寄存器</a:t>
            </a:r>
            <a:r>
              <a:rPr lang="en-US" altLang="zh-CN" sz="1600" dirty="0" err="1">
                <a:latin typeface="华文新魏" pitchFamily="2" charset="-122"/>
                <a:ea typeface="华文新魏" pitchFamily="2" charset="-122"/>
              </a:rPr>
              <a:t>eax</a:t>
            </a:r>
            <a:endParaRPr lang="en-US" altLang="zh-CN"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 mov         </a:t>
            </a:r>
            <a:r>
              <a:rPr lang="en-US" altLang="zh-CN" sz="1600" dirty="0" err="1">
                <a:latin typeface="华文新魏" pitchFamily="2" charset="-122"/>
                <a:ea typeface="华文新魏" pitchFamily="2" charset="-122"/>
              </a:rPr>
              <a:t>dword</a:t>
            </a:r>
            <a:r>
              <a:rPr lang="en-US" altLang="zh-CN" sz="1600" dirty="0">
                <a:latin typeface="华文新魏" pitchFamily="2" charset="-122"/>
                <a:ea typeface="华文新魏" pitchFamily="2" charset="-122"/>
              </a:rPr>
              <a:t> ptr [</a:t>
            </a:r>
            <a:r>
              <a:rPr lang="en-US" altLang="zh-CN" sz="1600" dirty="0" err="1">
                <a:latin typeface="华文新魏" pitchFamily="2" charset="-122"/>
                <a:ea typeface="华文新魏" pitchFamily="2" charset="-122"/>
              </a:rPr>
              <a:t>eax</a:t>
            </a:r>
            <a:r>
              <a:rPr lang="en-US" altLang="zh-CN" sz="1600" dirty="0">
                <a:latin typeface="华文新魏" pitchFamily="2" charset="-122"/>
                <a:ea typeface="华文新魏" pitchFamily="2" charset="-122"/>
              </a:rPr>
              <a:t>],14h	//</a:t>
            </a:r>
            <a:r>
              <a:rPr lang="zh-CN" altLang="en-US" sz="1600" dirty="0">
                <a:latin typeface="华文新魏" pitchFamily="2" charset="-122"/>
                <a:ea typeface="华文新魏" pitchFamily="2" charset="-122"/>
              </a:rPr>
              <a:t>将数值</a:t>
            </a:r>
            <a:r>
              <a:rPr lang="en-US" altLang="zh-CN" sz="1600" dirty="0">
                <a:latin typeface="华文新魏" pitchFamily="2" charset="-122"/>
                <a:ea typeface="华文新魏" pitchFamily="2" charset="-122"/>
              </a:rPr>
              <a:t>20</a:t>
            </a:r>
            <a:r>
              <a:rPr lang="zh-CN" altLang="en-US" sz="1600" dirty="0">
                <a:latin typeface="华文新魏" pitchFamily="2" charset="-122"/>
                <a:ea typeface="华文新魏" pitchFamily="2" charset="-122"/>
              </a:rPr>
              <a:t>送入以</a:t>
            </a:r>
            <a:r>
              <a:rPr lang="en-US" altLang="zh-CN" sz="1600" dirty="0" err="1">
                <a:latin typeface="华文新魏" pitchFamily="2" charset="-122"/>
                <a:ea typeface="华文新魏" pitchFamily="2" charset="-122"/>
              </a:rPr>
              <a:t>eax</a:t>
            </a:r>
            <a:r>
              <a:rPr lang="zh-CN" altLang="en-US" sz="1600" dirty="0">
                <a:latin typeface="华文新魏" pitchFamily="2" charset="-122"/>
                <a:ea typeface="华文新魏" pitchFamily="2" charset="-122"/>
              </a:rPr>
              <a:t>的内容为地址的单元中</a:t>
            </a:r>
            <a:endParaRPr lang="en-US" altLang="zh-CN" sz="1600" dirty="0">
              <a:latin typeface="华文新魏" pitchFamily="2" charset="-122"/>
              <a:ea typeface="华文新魏" pitchFamily="2" charset="-122"/>
            </a:endParaRPr>
          </a:p>
        </p:txBody>
      </p:sp>
      <p:sp>
        <p:nvSpPr>
          <p:cNvPr id="15" name="圆角矩形标注 14"/>
          <p:cNvSpPr/>
          <p:nvPr/>
        </p:nvSpPr>
        <p:spPr>
          <a:xfrm>
            <a:off x="5303912" y="2236676"/>
            <a:ext cx="3816424" cy="904292"/>
          </a:xfrm>
          <a:prstGeom prst="wedgeRoundRectCallout">
            <a:avLst>
              <a:gd name="adj1" fmla="val -39453"/>
              <a:gd name="adj2" fmla="val 93687"/>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a:solidFill>
                  <a:schemeClr val="tx1"/>
                </a:solidFill>
                <a:latin typeface="华文新魏" pitchFamily="2" charset="-122"/>
                <a:ea typeface="华文新魏" pitchFamily="2" charset="-122"/>
                <a:sym typeface="Arial" pitchFamily="34" charset="0"/>
              </a:rPr>
              <a:t>从汇编代码可以看到，引用变量</a:t>
            </a:r>
            <a:r>
              <a:rPr lang="en-US" altLang="zh-CN" b="1" dirty="0" err="1">
                <a:solidFill>
                  <a:schemeClr val="tx1"/>
                </a:solidFill>
                <a:latin typeface="华文新魏" pitchFamily="2" charset="-122"/>
                <a:ea typeface="华文新魏" pitchFamily="2" charset="-122"/>
                <a:sym typeface="Arial" pitchFamily="34" charset="0"/>
              </a:rPr>
              <a:t>ri</a:t>
            </a:r>
            <a:r>
              <a:rPr lang="zh-CN" altLang="en-US" b="1" dirty="0">
                <a:solidFill>
                  <a:schemeClr val="tx1"/>
                </a:solidFill>
                <a:latin typeface="华文新魏" pitchFamily="2" charset="-122"/>
                <a:ea typeface="华文新魏" pitchFamily="2" charset="-122"/>
                <a:sym typeface="Arial" pitchFamily="34" charset="0"/>
              </a:rPr>
              <a:t>里存放的就是</a:t>
            </a:r>
            <a:r>
              <a:rPr lang="en-US" altLang="zh-CN" b="1" dirty="0">
                <a:solidFill>
                  <a:schemeClr val="tx1"/>
                </a:solidFill>
                <a:latin typeface="华文新魏" pitchFamily="2" charset="-122"/>
                <a:ea typeface="华文新魏" pitchFamily="2" charset="-122"/>
                <a:sym typeface="Arial" pitchFamily="34" charset="0"/>
              </a:rPr>
              <a:t>i</a:t>
            </a:r>
            <a:r>
              <a:rPr lang="zh-CN" altLang="en-US" b="1" dirty="0">
                <a:solidFill>
                  <a:schemeClr val="tx1"/>
                </a:solidFill>
                <a:latin typeface="华文新魏" pitchFamily="2" charset="-122"/>
                <a:ea typeface="华文新魏" pitchFamily="2" charset="-122"/>
                <a:sym typeface="Arial" pitchFamily="34" charset="0"/>
              </a:rPr>
              <a:t>的地址</a:t>
            </a:r>
            <a:endParaRPr lang="en-US" altLang="zh-CN" b="1" dirty="0">
              <a:solidFill>
                <a:schemeClr val="tx1"/>
              </a:solidFill>
              <a:latin typeface="华文新魏" pitchFamily="2" charset="-122"/>
              <a:ea typeface="华文新魏" pitchFamily="2" charset="-122"/>
              <a:sym typeface="Arial" pitchFamily="34" charset="0"/>
            </a:endParaRPr>
          </a:p>
        </p:txBody>
      </p:sp>
    </p:spTree>
    <p:extLst>
      <p:ext uri="{BB962C8B-B14F-4D97-AF65-F5344CB8AC3E}">
        <p14:creationId xmlns:p14="http://schemas.microsoft.com/office/powerpoint/2010/main" val="85115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2063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FF0000"/>
                </a:solidFill>
                <a:latin typeface="微软雅黑" pitchFamily="34" charset="-122"/>
                <a:ea typeface="微软雅黑" pitchFamily="34" charset="-122"/>
              </a:rPr>
              <a:t>引用的本质</a:t>
            </a:r>
          </a:p>
        </p:txBody>
      </p:sp>
      <p:sp>
        <p:nvSpPr>
          <p:cNvPr id="4" name="Rectangle 7"/>
          <p:cNvSpPr>
            <a:spLocks noChangeArrowheads="1"/>
          </p:cNvSpPr>
          <p:nvPr/>
        </p:nvSpPr>
        <p:spPr bwMode="auto">
          <a:xfrm>
            <a:off x="1705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引用的本质还是指针，考查以下</a:t>
            </a:r>
            <a:r>
              <a:rPr lang="en-US" altLang="zh-CN" sz="2000" b="1" dirty="0">
                <a:latin typeface="华文新魏" pitchFamily="2" charset="-122"/>
                <a:ea typeface="华文新魏" pitchFamily="2" charset="-122"/>
              </a:rPr>
              <a:t>C++</a:t>
            </a:r>
            <a:r>
              <a:rPr lang="zh-CN" altLang="en-US" sz="2000" b="1" dirty="0">
                <a:latin typeface="华文新魏" pitchFamily="2" charset="-122"/>
                <a:ea typeface="华文新魏" pitchFamily="2" charset="-122"/>
              </a:rPr>
              <a:t>代码及其对应的汇编代码</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p>
          <a:p>
            <a:pPr marL="0" lvl="1">
              <a:lnSpc>
                <a:spcPct val="140000"/>
              </a:lnSpc>
              <a:spcBef>
                <a:spcPts val="600"/>
              </a:spcBef>
            </a:pPr>
            <a:endParaRPr lang="en-US" altLang="zh-CN" sz="2000" b="1" dirty="0">
              <a:latin typeface="华文新魏" pitchFamily="2" charset="-122"/>
              <a:ea typeface="华文新魏" pitchFamily="2" charset="-122"/>
            </a:endParaRPr>
          </a:p>
        </p:txBody>
      </p:sp>
      <p:sp>
        <p:nvSpPr>
          <p:cNvPr id="11" name="TextBox 10"/>
          <p:cNvSpPr txBox="1">
            <a:spLocks noChangeArrowheads="1"/>
          </p:cNvSpPr>
          <p:nvPr/>
        </p:nvSpPr>
        <p:spPr bwMode="auto">
          <a:xfrm>
            <a:off x="2038192" y="2132856"/>
            <a:ext cx="2473632" cy="1080120"/>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2000" dirty="0">
                <a:latin typeface="华文新魏" pitchFamily="2" charset="-122"/>
                <a:ea typeface="华文新魏" pitchFamily="2" charset="-122"/>
              </a:rPr>
              <a:t>int j = 10;</a:t>
            </a:r>
          </a:p>
          <a:p>
            <a:r>
              <a:rPr lang="en-US" altLang="zh-CN" sz="2000" dirty="0">
                <a:latin typeface="华文新魏" pitchFamily="2" charset="-122"/>
                <a:ea typeface="华文新魏" pitchFamily="2" charset="-122"/>
              </a:rPr>
              <a:t>int  *</a:t>
            </a:r>
            <a:r>
              <a:rPr lang="en-US" altLang="zh-CN" sz="2000" dirty="0" err="1">
                <a:latin typeface="华文新魏" pitchFamily="2" charset="-122"/>
                <a:ea typeface="华文新魏" pitchFamily="2" charset="-122"/>
              </a:rPr>
              <a:t>const</a:t>
            </a:r>
            <a:r>
              <a:rPr lang="en-US" altLang="zh-CN" sz="2000" dirty="0">
                <a:latin typeface="华文新魏" pitchFamily="2" charset="-122"/>
                <a:ea typeface="华文新魏" pitchFamily="2" charset="-122"/>
              </a:rPr>
              <a:t> </a:t>
            </a:r>
            <a:r>
              <a:rPr lang="en-US" altLang="zh-CN" sz="2000" dirty="0" err="1">
                <a:latin typeface="华文新魏" pitchFamily="2" charset="-122"/>
                <a:ea typeface="华文新魏" pitchFamily="2" charset="-122"/>
              </a:rPr>
              <a:t>pj</a:t>
            </a:r>
            <a:r>
              <a:rPr lang="en-US" altLang="zh-CN" sz="2000" dirty="0">
                <a:latin typeface="华文新魏" pitchFamily="2" charset="-122"/>
                <a:ea typeface="华文新魏" pitchFamily="2" charset="-122"/>
              </a:rPr>
              <a:t> = &amp;j;</a:t>
            </a:r>
          </a:p>
          <a:p>
            <a:r>
              <a:rPr lang="en-US" altLang="zh-CN" sz="2000" dirty="0">
                <a:latin typeface="华文新魏" pitchFamily="2" charset="-122"/>
                <a:ea typeface="华文新魏" pitchFamily="2" charset="-122"/>
              </a:rPr>
              <a:t>*</a:t>
            </a:r>
            <a:r>
              <a:rPr lang="en-US" altLang="zh-CN" sz="2000" dirty="0" err="1">
                <a:latin typeface="华文新魏" pitchFamily="2" charset="-122"/>
                <a:ea typeface="华文新魏" pitchFamily="2" charset="-122"/>
              </a:rPr>
              <a:t>pj</a:t>
            </a:r>
            <a:r>
              <a:rPr lang="en-US" altLang="zh-CN" sz="2000" dirty="0">
                <a:latin typeface="华文新魏" pitchFamily="2" charset="-122"/>
                <a:ea typeface="华文新魏" pitchFamily="2" charset="-122"/>
              </a:rPr>
              <a:t> = 20;</a:t>
            </a:r>
            <a:endParaRPr lang="en-US" altLang="zh-CN" sz="2000" b="1" dirty="0">
              <a:latin typeface="华文新魏" pitchFamily="2" charset="-122"/>
              <a:ea typeface="华文新魏" pitchFamily="2" charset="-122"/>
            </a:endParaRPr>
          </a:p>
        </p:txBody>
      </p:sp>
      <p:sp>
        <p:nvSpPr>
          <p:cNvPr id="14" name="TextBox 13"/>
          <p:cNvSpPr txBox="1">
            <a:spLocks noChangeArrowheads="1"/>
          </p:cNvSpPr>
          <p:nvPr/>
        </p:nvSpPr>
        <p:spPr bwMode="auto">
          <a:xfrm>
            <a:off x="1847528" y="3645024"/>
            <a:ext cx="8368024" cy="2588096"/>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sz="1600" dirty="0">
                <a:latin typeface="华文新魏" pitchFamily="2" charset="-122"/>
                <a:ea typeface="华文新魏" pitchFamily="2" charset="-122"/>
              </a:rPr>
              <a:t>	</a:t>
            </a:r>
            <a:r>
              <a:rPr lang="en-US" altLang="zh-CN" sz="1600" dirty="0">
                <a:solidFill>
                  <a:srgbClr val="FF0000"/>
                </a:solidFill>
                <a:latin typeface="华文新魏" pitchFamily="2" charset="-122"/>
                <a:ea typeface="华文新魏" pitchFamily="2" charset="-122"/>
              </a:rPr>
              <a:t>int j = 10;</a:t>
            </a:r>
          </a:p>
          <a:p>
            <a:r>
              <a:rPr lang="en-US" altLang="zh-CN" sz="1600" dirty="0">
                <a:latin typeface="华文新魏" pitchFamily="2" charset="-122"/>
                <a:ea typeface="华文新魏" pitchFamily="2" charset="-122"/>
              </a:rPr>
              <a:t> mov         </a:t>
            </a:r>
            <a:r>
              <a:rPr lang="en-US" altLang="zh-CN" sz="1600" dirty="0" err="1">
                <a:latin typeface="华文新魏" pitchFamily="2" charset="-122"/>
                <a:ea typeface="华文新魏" pitchFamily="2" charset="-122"/>
              </a:rPr>
              <a:t>dword</a:t>
            </a:r>
            <a:r>
              <a:rPr lang="en-US" altLang="zh-CN" sz="1600" dirty="0">
                <a:latin typeface="华文新魏" pitchFamily="2" charset="-122"/>
                <a:ea typeface="华文新魏" pitchFamily="2" charset="-122"/>
              </a:rPr>
              <a:t> ptr [j],0Ah	 //</a:t>
            </a:r>
            <a:r>
              <a:rPr lang="zh-CN" altLang="en-US" sz="1600" dirty="0">
                <a:latin typeface="华文新魏" pitchFamily="2" charset="-122"/>
                <a:ea typeface="华文新魏" pitchFamily="2" charset="-122"/>
              </a:rPr>
              <a:t>将文字常量</a:t>
            </a:r>
            <a:r>
              <a:rPr lang="en-US" altLang="zh-CN" sz="1600" dirty="0">
                <a:latin typeface="华文新魏" pitchFamily="2" charset="-122"/>
                <a:ea typeface="华文新魏" pitchFamily="2" charset="-122"/>
              </a:rPr>
              <a:t>10</a:t>
            </a:r>
            <a:r>
              <a:rPr lang="zh-CN" altLang="en-US" sz="1600" dirty="0">
                <a:latin typeface="华文新魏" pitchFamily="2" charset="-122"/>
                <a:ea typeface="华文新魏" pitchFamily="2" charset="-122"/>
              </a:rPr>
              <a:t>送入变量</a:t>
            </a:r>
            <a:r>
              <a:rPr lang="en-US" altLang="zh-CN" sz="1600" dirty="0">
                <a:latin typeface="华文新魏" pitchFamily="2" charset="-122"/>
                <a:ea typeface="华文新魏" pitchFamily="2" charset="-122"/>
              </a:rPr>
              <a:t>j</a:t>
            </a:r>
          </a:p>
          <a:p>
            <a:endParaRPr lang="en-US" altLang="zh-CN"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	</a:t>
            </a:r>
            <a:r>
              <a:rPr lang="en-US" altLang="zh-CN" sz="1600" dirty="0">
                <a:solidFill>
                  <a:srgbClr val="FF0000"/>
                </a:solidFill>
                <a:latin typeface="华文新魏" pitchFamily="2" charset="-122"/>
                <a:ea typeface="华文新魏" pitchFamily="2" charset="-122"/>
              </a:rPr>
              <a:t>int *</a:t>
            </a:r>
            <a:r>
              <a:rPr lang="en-US" altLang="zh-CN" sz="1600" dirty="0" err="1">
                <a:solidFill>
                  <a:srgbClr val="FF0000"/>
                </a:solidFill>
                <a:latin typeface="华文新魏" pitchFamily="2" charset="-122"/>
                <a:ea typeface="华文新魏" pitchFamily="2" charset="-122"/>
              </a:rPr>
              <a:t>const</a:t>
            </a:r>
            <a:r>
              <a:rPr lang="en-US" altLang="zh-CN" sz="1600" dirty="0">
                <a:solidFill>
                  <a:srgbClr val="FF0000"/>
                </a:solidFill>
                <a:latin typeface="华文新魏" pitchFamily="2" charset="-122"/>
                <a:ea typeface="华文新魏" pitchFamily="2" charset="-122"/>
              </a:rPr>
              <a:t> </a:t>
            </a:r>
            <a:r>
              <a:rPr lang="en-US" altLang="zh-CN" sz="1600" dirty="0" err="1">
                <a:solidFill>
                  <a:srgbClr val="FF0000"/>
                </a:solidFill>
                <a:latin typeface="华文新魏" pitchFamily="2" charset="-122"/>
                <a:ea typeface="华文新魏" pitchFamily="2" charset="-122"/>
              </a:rPr>
              <a:t>pj</a:t>
            </a:r>
            <a:r>
              <a:rPr lang="en-US" altLang="zh-CN" sz="1600" dirty="0">
                <a:solidFill>
                  <a:srgbClr val="FF0000"/>
                </a:solidFill>
                <a:latin typeface="华文新魏" pitchFamily="2" charset="-122"/>
                <a:ea typeface="华文新魏" pitchFamily="2" charset="-122"/>
              </a:rPr>
              <a:t> = &amp;j;</a:t>
            </a:r>
          </a:p>
          <a:p>
            <a:r>
              <a:rPr lang="en-US" altLang="zh-CN" sz="1600" dirty="0">
                <a:latin typeface="华文新魏" pitchFamily="2" charset="-122"/>
                <a:ea typeface="华文新魏" pitchFamily="2" charset="-122"/>
              </a:rPr>
              <a:t> lea         	</a:t>
            </a:r>
            <a:r>
              <a:rPr lang="en-US" altLang="zh-CN" sz="1600" dirty="0" err="1">
                <a:latin typeface="华文新魏" pitchFamily="2" charset="-122"/>
                <a:ea typeface="华文新魏" pitchFamily="2" charset="-122"/>
              </a:rPr>
              <a:t>eax</a:t>
            </a:r>
            <a:r>
              <a:rPr lang="en-US" altLang="zh-CN" sz="1600" dirty="0">
                <a:latin typeface="华文新魏" pitchFamily="2" charset="-122"/>
                <a:ea typeface="华文新魏" pitchFamily="2" charset="-122"/>
              </a:rPr>
              <a:t>,[j] 		//</a:t>
            </a:r>
            <a:r>
              <a:rPr lang="zh-CN" altLang="en-US" sz="1600" dirty="0">
                <a:latin typeface="华文新魏" pitchFamily="2" charset="-122"/>
                <a:ea typeface="华文新魏" pitchFamily="2" charset="-122"/>
              </a:rPr>
              <a:t>将变量</a:t>
            </a:r>
            <a:r>
              <a:rPr lang="en-US" altLang="zh-CN" sz="1600" dirty="0">
                <a:latin typeface="华文新魏" pitchFamily="2" charset="-122"/>
                <a:ea typeface="华文新魏" pitchFamily="2" charset="-122"/>
              </a:rPr>
              <a:t>j</a:t>
            </a:r>
            <a:r>
              <a:rPr lang="zh-CN" altLang="en-US" sz="1600" dirty="0">
                <a:latin typeface="华文新魏" pitchFamily="2" charset="-122"/>
                <a:ea typeface="华文新魏" pitchFamily="2" charset="-122"/>
              </a:rPr>
              <a:t>的地址送入寄存器</a:t>
            </a:r>
            <a:r>
              <a:rPr lang="en-US" altLang="zh-CN" sz="1600" dirty="0" err="1">
                <a:latin typeface="华文新魏" pitchFamily="2" charset="-122"/>
                <a:ea typeface="华文新魏" pitchFamily="2" charset="-122"/>
              </a:rPr>
              <a:t>eax</a:t>
            </a:r>
            <a:endParaRPr lang="en-US" altLang="zh-CN" sz="1600" dirty="0">
              <a:latin typeface="华文新魏" pitchFamily="2" charset="-122"/>
              <a:ea typeface="华文新魏" pitchFamily="2" charset="-122"/>
            </a:endParaRPr>
          </a:p>
          <a:p>
            <a:r>
              <a:rPr lang="en-US" altLang="zh-CN" sz="1600" dirty="0">
                <a:solidFill>
                  <a:srgbClr val="002060"/>
                </a:solidFill>
                <a:latin typeface="华文新魏" pitchFamily="2" charset="-122"/>
                <a:ea typeface="华文新魏" pitchFamily="2" charset="-122"/>
              </a:rPr>
              <a:t> mov         </a:t>
            </a:r>
            <a:r>
              <a:rPr lang="en-US" altLang="zh-CN" sz="1600" dirty="0" err="1">
                <a:solidFill>
                  <a:srgbClr val="002060"/>
                </a:solidFill>
                <a:latin typeface="华文新魏" pitchFamily="2" charset="-122"/>
                <a:ea typeface="华文新魏" pitchFamily="2" charset="-122"/>
              </a:rPr>
              <a:t>dword</a:t>
            </a:r>
            <a:r>
              <a:rPr lang="en-US" altLang="zh-CN" sz="1600" dirty="0">
                <a:solidFill>
                  <a:srgbClr val="002060"/>
                </a:solidFill>
                <a:latin typeface="华文新魏" pitchFamily="2" charset="-122"/>
                <a:ea typeface="华文新魏" pitchFamily="2" charset="-122"/>
              </a:rPr>
              <a:t> ptr [</a:t>
            </a:r>
            <a:r>
              <a:rPr lang="en-US" altLang="zh-CN" sz="1600" dirty="0" err="1">
                <a:solidFill>
                  <a:srgbClr val="002060"/>
                </a:solidFill>
                <a:latin typeface="华文新魏" pitchFamily="2" charset="-122"/>
                <a:ea typeface="华文新魏" pitchFamily="2" charset="-122"/>
              </a:rPr>
              <a:t>pj</a:t>
            </a:r>
            <a:r>
              <a:rPr lang="en-US" altLang="zh-CN" sz="1600" dirty="0">
                <a:solidFill>
                  <a:srgbClr val="002060"/>
                </a:solidFill>
                <a:latin typeface="华文新魏" pitchFamily="2" charset="-122"/>
                <a:ea typeface="华文新魏" pitchFamily="2" charset="-122"/>
              </a:rPr>
              <a:t>],</a:t>
            </a:r>
            <a:r>
              <a:rPr lang="en-US" altLang="zh-CN" sz="1600" dirty="0" err="1">
                <a:solidFill>
                  <a:srgbClr val="002060"/>
                </a:solidFill>
                <a:latin typeface="华文新魏" pitchFamily="2" charset="-122"/>
                <a:ea typeface="华文新魏" pitchFamily="2" charset="-122"/>
              </a:rPr>
              <a:t>eax</a:t>
            </a:r>
            <a:r>
              <a:rPr lang="en-US" altLang="zh-CN" sz="1600" dirty="0">
                <a:solidFill>
                  <a:srgbClr val="002060"/>
                </a:solidFill>
                <a:latin typeface="华文新魏" pitchFamily="2" charset="-122"/>
                <a:ea typeface="华文新魏" pitchFamily="2" charset="-122"/>
              </a:rPr>
              <a:t>  	//</a:t>
            </a:r>
            <a:r>
              <a:rPr lang="zh-CN" altLang="en-US" sz="1600" dirty="0">
                <a:solidFill>
                  <a:srgbClr val="002060"/>
                </a:solidFill>
                <a:latin typeface="华文新魏" pitchFamily="2" charset="-122"/>
                <a:ea typeface="华文新魏" pitchFamily="2" charset="-122"/>
              </a:rPr>
              <a:t>将寄存器的内容（也就是变量</a:t>
            </a:r>
            <a:r>
              <a:rPr lang="en-US" altLang="zh-CN" sz="1600" dirty="0">
                <a:solidFill>
                  <a:srgbClr val="002060"/>
                </a:solidFill>
                <a:latin typeface="华文新魏" pitchFamily="2" charset="-122"/>
                <a:ea typeface="华文新魏" pitchFamily="2" charset="-122"/>
              </a:rPr>
              <a:t>j</a:t>
            </a:r>
            <a:r>
              <a:rPr lang="zh-CN" altLang="en-US" sz="1600" dirty="0">
                <a:solidFill>
                  <a:srgbClr val="002060"/>
                </a:solidFill>
                <a:latin typeface="华文新魏" pitchFamily="2" charset="-122"/>
                <a:ea typeface="华文新魏" pitchFamily="2" charset="-122"/>
              </a:rPr>
              <a:t>的地址）送入变量</a:t>
            </a:r>
            <a:r>
              <a:rPr lang="en-US" altLang="zh-CN" sz="1600" dirty="0" err="1">
                <a:solidFill>
                  <a:srgbClr val="002060"/>
                </a:solidFill>
                <a:latin typeface="华文新魏" pitchFamily="2" charset="-122"/>
                <a:ea typeface="华文新魏" pitchFamily="2" charset="-122"/>
              </a:rPr>
              <a:t>pj</a:t>
            </a:r>
            <a:endParaRPr lang="en-US" altLang="zh-CN" sz="1600" dirty="0">
              <a:solidFill>
                <a:srgbClr val="002060"/>
              </a:solidFill>
              <a:latin typeface="华文新魏" pitchFamily="2" charset="-122"/>
              <a:ea typeface="华文新魏" pitchFamily="2" charset="-122"/>
            </a:endParaRPr>
          </a:p>
          <a:p>
            <a:endParaRPr lang="en-US" altLang="zh-CN"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	</a:t>
            </a:r>
            <a:r>
              <a:rPr lang="en-US" altLang="zh-CN" sz="1600" dirty="0">
                <a:solidFill>
                  <a:srgbClr val="FF0000"/>
                </a:solidFill>
                <a:latin typeface="华文新魏" pitchFamily="2" charset="-122"/>
                <a:ea typeface="华文新魏" pitchFamily="2" charset="-122"/>
              </a:rPr>
              <a:t>*</a:t>
            </a:r>
            <a:r>
              <a:rPr lang="en-US" altLang="zh-CN" sz="1600" dirty="0" err="1">
                <a:solidFill>
                  <a:srgbClr val="FF0000"/>
                </a:solidFill>
                <a:latin typeface="华文新魏" pitchFamily="2" charset="-122"/>
                <a:ea typeface="华文新魏" pitchFamily="2" charset="-122"/>
              </a:rPr>
              <a:t>pj</a:t>
            </a:r>
            <a:r>
              <a:rPr lang="en-US" altLang="zh-CN" sz="1600" dirty="0">
                <a:solidFill>
                  <a:srgbClr val="FF0000"/>
                </a:solidFill>
                <a:latin typeface="华文新魏" pitchFamily="2" charset="-122"/>
                <a:ea typeface="华文新魏" pitchFamily="2" charset="-122"/>
              </a:rPr>
              <a:t> = 20;</a:t>
            </a:r>
          </a:p>
          <a:p>
            <a:r>
              <a:rPr lang="en-US" altLang="zh-CN" sz="1600" dirty="0">
                <a:latin typeface="华文新魏" pitchFamily="2" charset="-122"/>
                <a:ea typeface="华文新魏" pitchFamily="2" charset="-122"/>
              </a:rPr>
              <a:t> mov         </a:t>
            </a:r>
            <a:r>
              <a:rPr lang="en-US" altLang="zh-CN" sz="1600" dirty="0" err="1">
                <a:latin typeface="华文新魏" pitchFamily="2" charset="-122"/>
                <a:ea typeface="华文新魏" pitchFamily="2" charset="-122"/>
              </a:rPr>
              <a:t>eax,dword</a:t>
            </a:r>
            <a:r>
              <a:rPr lang="en-US" altLang="zh-CN" sz="1600" dirty="0">
                <a:latin typeface="华文新魏" pitchFamily="2" charset="-122"/>
                <a:ea typeface="华文新魏" pitchFamily="2" charset="-122"/>
              </a:rPr>
              <a:t> ptr [</a:t>
            </a:r>
            <a:r>
              <a:rPr lang="en-US" altLang="zh-CN" sz="1600" dirty="0" err="1">
                <a:latin typeface="华文新魏" pitchFamily="2" charset="-122"/>
                <a:ea typeface="华文新魏" pitchFamily="2" charset="-122"/>
              </a:rPr>
              <a:t>pj</a:t>
            </a:r>
            <a:r>
              <a:rPr lang="en-US" altLang="zh-CN" sz="1600" dirty="0">
                <a:latin typeface="华文新魏" pitchFamily="2" charset="-122"/>
                <a:ea typeface="华文新魏" pitchFamily="2" charset="-122"/>
              </a:rPr>
              <a:t>]  	//</a:t>
            </a:r>
            <a:r>
              <a:rPr lang="zh-CN" altLang="en-US" sz="1600" dirty="0">
                <a:latin typeface="华文新魏" pitchFamily="2" charset="-122"/>
                <a:ea typeface="华文新魏" pitchFamily="2" charset="-122"/>
              </a:rPr>
              <a:t>将变量</a:t>
            </a:r>
            <a:r>
              <a:rPr lang="en-US" altLang="zh-CN" sz="1600" dirty="0" err="1">
                <a:latin typeface="华文新魏" pitchFamily="2" charset="-122"/>
                <a:ea typeface="华文新魏" pitchFamily="2" charset="-122"/>
              </a:rPr>
              <a:t>pj</a:t>
            </a:r>
            <a:r>
              <a:rPr lang="zh-CN" altLang="en-US" sz="1600" dirty="0">
                <a:latin typeface="华文新魏" pitchFamily="2" charset="-122"/>
                <a:ea typeface="华文新魏" pitchFamily="2" charset="-122"/>
              </a:rPr>
              <a:t>的值送入寄存器</a:t>
            </a:r>
            <a:r>
              <a:rPr lang="en-US" altLang="zh-CN" sz="1600" dirty="0" err="1">
                <a:latin typeface="华文新魏" pitchFamily="2" charset="-122"/>
                <a:ea typeface="华文新魏" pitchFamily="2" charset="-122"/>
              </a:rPr>
              <a:t>eax</a:t>
            </a:r>
            <a:endParaRPr lang="en-US" altLang="zh-CN" sz="1600" dirty="0">
              <a:latin typeface="华文新魏" pitchFamily="2" charset="-122"/>
              <a:ea typeface="华文新魏" pitchFamily="2" charset="-122"/>
            </a:endParaRPr>
          </a:p>
          <a:p>
            <a:r>
              <a:rPr lang="en-US" altLang="zh-CN" sz="1600" dirty="0">
                <a:latin typeface="华文新魏" pitchFamily="2" charset="-122"/>
                <a:ea typeface="华文新魏" pitchFamily="2" charset="-122"/>
              </a:rPr>
              <a:t> mov         </a:t>
            </a:r>
            <a:r>
              <a:rPr lang="en-US" altLang="zh-CN" sz="1600" dirty="0" err="1">
                <a:latin typeface="华文新魏" pitchFamily="2" charset="-122"/>
                <a:ea typeface="华文新魏" pitchFamily="2" charset="-122"/>
              </a:rPr>
              <a:t>dword</a:t>
            </a:r>
            <a:r>
              <a:rPr lang="en-US" altLang="zh-CN" sz="1600" dirty="0">
                <a:latin typeface="华文新魏" pitchFamily="2" charset="-122"/>
                <a:ea typeface="华文新魏" pitchFamily="2" charset="-122"/>
              </a:rPr>
              <a:t> ptr [</a:t>
            </a:r>
            <a:r>
              <a:rPr lang="en-US" altLang="zh-CN" sz="1600" dirty="0" err="1">
                <a:latin typeface="华文新魏" pitchFamily="2" charset="-122"/>
                <a:ea typeface="华文新魏" pitchFamily="2" charset="-122"/>
              </a:rPr>
              <a:t>eax</a:t>
            </a:r>
            <a:r>
              <a:rPr lang="en-US" altLang="zh-CN" sz="1600" dirty="0">
                <a:latin typeface="华文新魏" pitchFamily="2" charset="-122"/>
                <a:ea typeface="华文新魏" pitchFamily="2" charset="-122"/>
              </a:rPr>
              <a:t>],14h	//</a:t>
            </a:r>
            <a:r>
              <a:rPr lang="zh-CN" altLang="en-US" sz="1600" dirty="0">
                <a:latin typeface="华文新魏" pitchFamily="2" charset="-122"/>
                <a:ea typeface="华文新魏" pitchFamily="2" charset="-122"/>
              </a:rPr>
              <a:t>将数值</a:t>
            </a:r>
            <a:r>
              <a:rPr lang="en-US" altLang="zh-CN" sz="1600" dirty="0">
                <a:latin typeface="华文新魏" pitchFamily="2" charset="-122"/>
                <a:ea typeface="华文新魏" pitchFamily="2" charset="-122"/>
              </a:rPr>
              <a:t>20</a:t>
            </a:r>
            <a:r>
              <a:rPr lang="zh-CN" altLang="en-US" sz="1600" dirty="0">
                <a:latin typeface="华文新魏" pitchFamily="2" charset="-122"/>
                <a:ea typeface="华文新魏" pitchFamily="2" charset="-122"/>
              </a:rPr>
              <a:t>送入以</a:t>
            </a:r>
            <a:r>
              <a:rPr lang="en-US" altLang="zh-CN" sz="1600" dirty="0" err="1">
                <a:latin typeface="华文新魏" pitchFamily="2" charset="-122"/>
                <a:ea typeface="华文新魏" pitchFamily="2" charset="-122"/>
              </a:rPr>
              <a:t>eax</a:t>
            </a:r>
            <a:r>
              <a:rPr lang="zh-CN" altLang="en-US" sz="1600" dirty="0">
                <a:latin typeface="华文新魏" pitchFamily="2" charset="-122"/>
                <a:ea typeface="华文新魏" pitchFamily="2" charset="-122"/>
              </a:rPr>
              <a:t>的内容为地址的单元中</a:t>
            </a:r>
            <a:endParaRPr lang="en-US" altLang="zh-CN" sz="1600" dirty="0">
              <a:latin typeface="华文新魏" pitchFamily="2" charset="-122"/>
              <a:ea typeface="华文新魏" pitchFamily="2" charset="-122"/>
            </a:endParaRPr>
          </a:p>
        </p:txBody>
      </p:sp>
      <p:sp>
        <p:nvSpPr>
          <p:cNvPr id="15" name="圆角矩形标注 14"/>
          <p:cNvSpPr/>
          <p:nvPr/>
        </p:nvSpPr>
        <p:spPr>
          <a:xfrm>
            <a:off x="5303912" y="2236676"/>
            <a:ext cx="5203324" cy="904292"/>
          </a:xfrm>
          <a:prstGeom prst="wedgeRoundRectCallout">
            <a:avLst>
              <a:gd name="adj1" fmla="val -39453"/>
              <a:gd name="adj2" fmla="val 93687"/>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b="1" dirty="0">
                <a:solidFill>
                  <a:schemeClr val="tx1"/>
                </a:solidFill>
                <a:latin typeface="华文新魏" pitchFamily="2" charset="-122"/>
                <a:ea typeface="华文新魏" pitchFamily="2" charset="-122"/>
                <a:sym typeface="Arial" pitchFamily="34" charset="0"/>
              </a:rPr>
              <a:t>从汇编代码可以看到，指针</a:t>
            </a:r>
            <a:r>
              <a:rPr lang="en-US" altLang="zh-CN" b="1" dirty="0" err="1">
                <a:solidFill>
                  <a:schemeClr val="tx1"/>
                </a:solidFill>
                <a:latin typeface="华文新魏" pitchFamily="2" charset="-122"/>
                <a:ea typeface="华文新魏" pitchFamily="2" charset="-122"/>
                <a:sym typeface="Arial" pitchFamily="34" charset="0"/>
              </a:rPr>
              <a:t>pj</a:t>
            </a:r>
            <a:r>
              <a:rPr lang="zh-CN" altLang="en-US" b="1" dirty="0">
                <a:solidFill>
                  <a:schemeClr val="tx1"/>
                </a:solidFill>
                <a:latin typeface="华文新魏" pitchFamily="2" charset="-122"/>
                <a:ea typeface="华文新魏" pitchFamily="2" charset="-122"/>
                <a:sym typeface="Arial" pitchFamily="34" charset="0"/>
              </a:rPr>
              <a:t>里存放的就是</a:t>
            </a:r>
            <a:r>
              <a:rPr lang="en-US" altLang="zh-CN" b="1" dirty="0">
                <a:solidFill>
                  <a:schemeClr val="tx1"/>
                </a:solidFill>
                <a:latin typeface="华文新魏" pitchFamily="2" charset="-122"/>
                <a:ea typeface="华文新魏" pitchFamily="2" charset="-122"/>
                <a:sym typeface="Arial" pitchFamily="34" charset="0"/>
              </a:rPr>
              <a:t>j</a:t>
            </a:r>
            <a:r>
              <a:rPr lang="zh-CN" altLang="en-US" b="1" dirty="0">
                <a:solidFill>
                  <a:schemeClr val="tx1"/>
                </a:solidFill>
                <a:latin typeface="华文新魏" pitchFamily="2" charset="-122"/>
                <a:ea typeface="华文新魏" pitchFamily="2" charset="-122"/>
                <a:sym typeface="Arial" pitchFamily="34" charset="0"/>
              </a:rPr>
              <a:t>的地址。二段汇编代码一样，</a:t>
            </a:r>
            <a:r>
              <a:rPr lang="zh-CN" altLang="en-US" b="1" dirty="0">
                <a:solidFill>
                  <a:schemeClr val="bg1"/>
                </a:solidFill>
                <a:latin typeface="华文新魏" pitchFamily="2" charset="-122"/>
                <a:ea typeface="华文新魏" pitchFamily="2" charset="-122"/>
              </a:rPr>
              <a:t>引用变量在功能上等于一个常量指针</a:t>
            </a:r>
            <a:endParaRPr lang="en-US" altLang="zh-CN" b="1" dirty="0">
              <a:solidFill>
                <a:schemeClr val="bg1"/>
              </a:solidFill>
              <a:latin typeface="华文新魏" pitchFamily="2" charset="-122"/>
              <a:ea typeface="华文新魏" pitchFamily="2" charset="-122"/>
              <a:sym typeface="Arial" pitchFamily="34" charset="0"/>
            </a:endParaRPr>
          </a:p>
        </p:txBody>
      </p:sp>
    </p:spTree>
    <p:extLst>
      <p:ext uri="{BB962C8B-B14F-4D97-AF65-F5344CB8AC3E}">
        <p14:creationId xmlns:p14="http://schemas.microsoft.com/office/powerpoint/2010/main" val="235171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2063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FF0000"/>
                </a:solidFill>
                <a:latin typeface="微软雅黑" pitchFamily="34" charset="-122"/>
                <a:ea typeface="微软雅黑" pitchFamily="34" charset="-122"/>
              </a:rPr>
              <a:t>引用的本质</a:t>
            </a:r>
          </a:p>
        </p:txBody>
      </p:sp>
      <p:sp>
        <p:nvSpPr>
          <p:cNvPr id="4" name="Rectangle 7"/>
          <p:cNvSpPr>
            <a:spLocks noChangeArrowheads="1"/>
          </p:cNvSpPr>
          <p:nvPr/>
        </p:nvSpPr>
        <p:spPr bwMode="auto">
          <a:xfrm>
            <a:off x="1705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因此，引用变量</a:t>
            </a:r>
            <a:r>
              <a:rPr lang="en-US" altLang="zh-CN" sz="2000" b="1" dirty="0" err="1">
                <a:latin typeface="华文新魏" pitchFamily="2" charset="-122"/>
                <a:ea typeface="华文新魏" pitchFamily="2" charset="-122"/>
              </a:rPr>
              <a:t>ri</a:t>
            </a:r>
            <a:r>
              <a:rPr lang="zh-CN" altLang="en-US" sz="2000" b="1" dirty="0">
                <a:latin typeface="华文新魏" pitchFamily="2" charset="-122"/>
                <a:ea typeface="华文新魏" pitchFamily="2" charset="-122"/>
              </a:rPr>
              <a:t>的内存布局如图所示。</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20000"/>
              </a:lnSpc>
              <a:spcBef>
                <a:spcPts val="600"/>
              </a:spcBef>
            </a:pPr>
            <a:r>
              <a:rPr lang="en-US" altLang="zh-CN" sz="2000" b="1" dirty="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但是，为了消除指针操作的风险（例如指针可以</a:t>
            </a:r>
            <a:r>
              <a:rPr lang="en-US" altLang="zh-CN" sz="2000" b="1" dirty="0">
                <a:solidFill>
                  <a:srgbClr val="FF0000"/>
                </a:solidFill>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a:t>
            </a:r>
            <a:r>
              <a:rPr lang="en-US" altLang="zh-CN" sz="2000" b="1" dirty="0">
                <a:solidFill>
                  <a:srgbClr val="FF0000"/>
                </a:solidFill>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），引用变量</a:t>
            </a:r>
            <a:r>
              <a:rPr lang="en-US" altLang="zh-CN" sz="2000" b="1" dirty="0" err="1">
                <a:solidFill>
                  <a:srgbClr val="FF0000"/>
                </a:solidFill>
                <a:latin typeface="华文新魏" pitchFamily="2" charset="-122"/>
                <a:ea typeface="华文新魏" pitchFamily="2" charset="-122"/>
              </a:rPr>
              <a:t>ri</a:t>
            </a:r>
            <a:r>
              <a:rPr lang="zh-CN" altLang="en-US" sz="2000" b="1" dirty="0">
                <a:solidFill>
                  <a:srgbClr val="FF0000"/>
                </a:solidFill>
                <a:latin typeface="华文新魏" pitchFamily="2" charset="-122"/>
                <a:ea typeface="华文新魏" pitchFamily="2" charset="-122"/>
              </a:rPr>
              <a:t>的地址不能由程序员获取，更不允许改变</a:t>
            </a:r>
            <a:r>
              <a:rPr lang="en-US" altLang="zh-CN" sz="2000" b="1" dirty="0" err="1">
                <a:solidFill>
                  <a:srgbClr val="FF0000"/>
                </a:solidFill>
                <a:latin typeface="华文新魏" pitchFamily="2" charset="-122"/>
                <a:ea typeface="华文新魏" pitchFamily="2" charset="-122"/>
              </a:rPr>
              <a:t>ri</a:t>
            </a:r>
            <a:r>
              <a:rPr lang="zh-CN" altLang="en-US" sz="2000" b="1" dirty="0">
                <a:solidFill>
                  <a:srgbClr val="FF0000"/>
                </a:solidFill>
                <a:latin typeface="华文新魏" pitchFamily="2" charset="-122"/>
                <a:ea typeface="华文新魏" pitchFamily="2" charset="-122"/>
              </a:rPr>
              <a:t>的内容。</a:t>
            </a:r>
            <a:endParaRPr lang="en-US" altLang="zh-CN" sz="2000" b="1" dirty="0">
              <a:solidFill>
                <a:srgbClr val="FF0000"/>
              </a:solidFill>
              <a:latin typeface="华文新魏" pitchFamily="2" charset="-122"/>
              <a:ea typeface="华文新魏" pitchFamily="2" charset="-122"/>
            </a:endParaRPr>
          </a:p>
          <a:p>
            <a:pPr marL="0" lvl="1">
              <a:lnSpc>
                <a:spcPct val="120000"/>
              </a:lnSpc>
              <a:spcBef>
                <a:spcPts val="600"/>
              </a:spcBef>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由于</a:t>
            </a:r>
            <a:r>
              <a:rPr lang="zh-CN" altLang="en-US" sz="2000" b="1" dirty="0">
                <a:solidFill>
                  <a:srgbClr val="FF0000"/>
                </a:solidFill>
                <a:latin typeface="华文新魏" pitchFamily="2" charset="-122"/>
                <a:ea typeface="华文新魏" pitchFamily="2" charset="-122"/>
              </a:rPr>
              <a:t>引用本质上是常量指针，因此凡是指针能使用的地方，都可以用引用来替代，而且使用引用比指针更安全</a:t>
            </a:r>
            <a:r>
              <a:rPr lang="zh-CN" altLang="en-US" sz="2000" b="1" dirty="0">
                <a:latin typeface="华文新魏" pitchFamily="2" charset="-122"/>
                <a:ea typeface="华文新魏" pitchFamily="2" charset="-122"/>
              </a:rPr>
              <a:t>。例如</a:t>
            </a:r>
            <a:r>
              <a:rPr lang="en-US" altLang="zh-CN" sz="2000" b="1" dirty="0">
                <a:latin typeface="华文新魏" pitchFamily="2" charset="-122"/>
                <a:ea typeface="华文新魏" pitchFamily="2" charset="-122"/>
              </a:rPr>
              <a:t>Java</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C#</a:t>
            </a:r>
            <a:r>
              <a:rPr lang="zh-CN" altLang="en-US" sz="2000" b="1" dirty="0">
                <a:latin typeface="华文新魏" pitchFamily="2" charset="-122"/>
                <a:ea typeface="华文新魏" pitchFamily="2" charset="-122"/>
              </a:rPr>
              <a:t>里面就取消了指针，全部用引用替代。</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p>
          <a:p>
            <a:pPr marL="0" lvl="1">
              <a:lnSpc>
                <a:spcPct val="140000"/>
              </a:lnSpc>
              <a:spcBef>
                <a:spcPts val="600"/>
              </a:spcBef>
            </a:pPr>
            <a:endParaRPr lang="en-US" altLang="zh-CN" sz="2000" b="1" dirty="0">
              <a:latin typeface="华文新魏" pitchFamily="2" charset="-122"/>
              <a:ea typeface="华文新魏" pitchFamily="2" charset="-122"/>
            </a:endParaRPr>
          </a:p>
        </p:txBody>
      </p:sp>
      <p:sp>
        <p:nvSpPr>
          <p:cNvPr id="8" name="TextBox 7"/>
          <p:cNvSpPr txBox="1">
            <a:spLocks noChangeArrowheads="1"/>
          </p:cNvSpPr>
          <p:nvPr/>
        </p:nvSpPr>
        <p:spPr bwMode="auto">
          <a:xfrm>
            <a:off x="6528048" y="2884874"/>
            <a:ext cx="1072112" cy="360040"/>
          </a:xfrm>
          <a:prstGeom prst="rect">
            <a:avLst/>
          </a:prstGeom>
          <a:solidFill>
            <a:schemeClr val="accent6">
              <a:lumMod val="75000"/>
              <a:alpha val="44000"/>
            </a:schemeClr>
          </a:solidFill>
          <a:ln w="9525">
            <a:solidFill>
              <a:schemeClr val="accent1"/>
            </a:solidFill>
            <a:miter lim="800000"/>
            <a:headEnd/>
            <a:tailEnd/>
          </a:ln>
        </p:spPr>
        <p:txBody>
          <a:bodyPr/>
          <a:lstStyle/>
          <a:p>
            <a:pPr algn="ctr"/>
            <a:r>
              <a:rPr lang="en-US" altLang="zh-CN" sz="2000" b="1" dirty="0">
                <a:latin typeface="华文新魏" pitchFamily="2" charset="-122"/>
                <a:ea typeface="华文新魏" pitchFamily="2" charset="-122"/>
              </a:rPr>
              <a:t>10</a:t>
            </a:r>
          </a:p>
        </p:txBody>
      </p:sp>
      <p:sp>
        <p:nvSpPr>
          <p:cNvPr id="2" name="TextBox 1"/>
          <p:cNvSpPr txBox="1"/>
          <p:nvPr/>
        </p:nvSpPr>
        <p:spPr>
          <a:xfrm>
            <a:off x="6240016" y="2884874"/>
            <a:ext cx="248786" cy="400110"/>
          </a:xfrm>
          <a:prstGeom prst="rect">
            <a:avLst/>
          </a:prstGeom>
          <a:noFill/>
        </p:spPr>
        <p:txBody>
          <a:bodyPr wrap="none" rtlCol="0">
            <a:spAutoFit/>
          </a:bodyPr>
          <a:lstStyle/>
          <a:p>
            <a:r>
              <a:rPr lang="en-US" altLang="zh-CN" sz="2000" b="1" dirty="0">
                <a:latin typeface="华文新魏" pitchFamily="2" charset="-122"/>
                <a:ea typeface="华文新魏" pitchFamily="2" charset="-122"/>
              </a:rPr>
              <a:t>i</a:t>
            </a:r>
            <a:endParaRPr lang="zh-CN" altLang="en-US" sz="2000" b="1" dirty="0">
              <a:latin typeface="华文新魏" pitchFamily="2" charset="-122"/>
              <a:ea typeface="华文新魏" pitchFamily="2" charset="-122"/>
            </a:endParaRPr>
          </a:p>
        </p:txBody>
      </p:sp>
      <p:sp>
        <p:nvSpPr>
          <p:cNvPr id="10" name="TextBox 9"/>
          <p:cNvSpPr txBox="1">
            <a:spLocks noChangeArrowheads="1"/>
          </p:cNvSpPr>
          <p:nvPr/>
        </p:nvSpPr>
        <p:spPr bwMode="auto">
          <a:xfrm>
            <a:off x="4079776" y="2276872"/>
            <a:ext cx="1072112" cy="360040"/>
          </a:xfrm>
          <a:prstGeom prst="rect">
            <a:avLst/>
          </a:prstGeom>
          <a:solidFill>
            <a:schemeClr val="accent6">
              <a:lumMod val="75000"/>
              <a:alpha val="44000"/>
            </a:schemeClr>
          </a:solidFill>
          <a:ln w="9525">
            <a:solidFill>
              <a:schemeClr val="accent1"/>
            </a:solidFill>
            <a:miter lim="800000"/>
            <a:headEnd/>
            <a:tailEnd/>
          </a:ln>
        </p:spPr>
        <p:txBody>
          <a:bodyPr/>
          <a:lstStyle/>
          <a:p>
            <a:pPr algn="ctr"/>
            <a:r>
              <a:rPr lang="en-US" altLang="zh-CN" sz="2000" b="1" dirty="0">
                <a:latin typeface="华文新魏" pitchFamily="2" charset="-122"/>
                <a:ea typeface="华文新魏" pitchFamily="2" charset="-122"/>
              </a:rPr>
              <a:t>i</a:t>
            </a:r>
            <a:r>
              <a:rPr lang="zh-CN" altLang="en-US" sz="2000" b="1" dirty="0">
                <a:latin typeface="华文新魏" pitchFamily="2" charset="-122"/>
                <a:ea typeface="华文新魏" pitchFamily="2" charset="-122"/>
              </a:rPr>
              <a:t>的地址</a:t>
            </a:r>
            <a:endParaRPr lang="en-US" altLang="zh-CN" sz="2000" b="1" dirty="0">
              <a:latin typeface="华文新魏" pitchFamily="2" charset="-122"/>
              <a:ea typeface="华文新魏" pitchFamily="2" charset="-122"/>
            </a:endParaRPr>
          </a:p>
        </p:txBody>
      </p:sp>
      <p:sp>
        <p:nvSpPr>
          <p:cNvPr id="12" name="TextBox 11"/>
          <p:cNvSpPr txBox="1"/>
          <p:nvPr/>
        </p:nvSpPr>
        <p:spPr>
          <a:xfrm>
            <a:off x="3719736" y="2282840"/>
            <a:ext cx="341760" cy="400110"/>
          </a:xfrm>
          <a:prstGeom prst="rect">
            <a:avLst/>
          </a:prstGeom>
          <a:noFill/>
        </p:spPr>
        <p:txBody>
          <a:bodyPr wrap="none" rtlCol="0">
            <a:spAutoFit/>
          </a:bodyPr>
          <a:lstStyle/>
          <a:p>
            <a:r>
              <a:rPr lang="en-US" altLang="zh-CN" sz="2000" b="1" dirty="0" err="1">
                <a:latin typeface="华文新魏" pitchFamily="2" charset="-122"/>
                <a:ea typeface="华文新魏" pitchFamily="2" charset="-122"/>
              </a:rPr>
              <a:t>ri</a:t>
            </a:r>
            <a:endParaRPr lang="zh-CN" altLang="en-US" sz="2000" b="1" dirty="0">
              <a:latin typeface="华文新魏" pitchFamily="2" charset="-122"/>
              <a:ea typeface="华文新魏" pitchFamily="2" charset="-122"/>
            </a:endParaRPr>
          </a:p>
        </p:txBody>
      </p:sp>
      <p:cxnSp>
        <p:nvCxnSpPr>
          <p:cNvPr id="13" name="直接箭头连接符 12"/>
          <p:cNvCxnSpPr>
            <a:stCxn id="10" idx="3"/>
            <a:endCxn id="8" idx="0"/>
          </p:cNvCxnSpPr>
          <p:nvPr/>
        </p:nvCxnSpPr>
        <p:spPr>
          <a:xfrm>
            <a:off x="5151888" y="2456892"/>
            <a:ext cx="1912216" cy="42798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615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2063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FF0000"/>
                </a:solidFill>
                <a:latin typeface="微软雅黑" pitchFamily="34" charset="-122"/>
                <a:ea typeface="微软雅黑" pitchFamily="34" charset="-122"/>
              </a:rPr>
              <a:t>引用的本质</a:t>
            </a:r>
          </a:p>
        </p:txBody>
      </p:sp>
      <p:sp>
        <p:nvSpPr>
          <p:cNvPr id="4" name="Rectangle 7"/>
          <p:cNvSpPr>
            <a:spLocks noChangeArrowheads="1"/>
          </p:cNvSpPr>
          <p:nvPr/>
        </p:nvSpPr>
        <p:spPr bwMode="auto">
          <a:xfrm>
            <a:off x="1705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引用与指针的区别是：</a:t>
            </a:r>
            <a:endParaRPr lang="en-US" altLang="zh-CN" sz="2000" b="1" dirty="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a:latin typeface="华文新魏" pitchFamily="2" charset="-122"/>
                <a:ea typeface="华文新魏" pitchFamily="2" charset="-122"/>
              </a:rPr>
              <a:t>引用在</a:t>
            </a:r>
            <a:r>
              <a:rPr lang="zh-CN" altLang="en-US" sz="2000" b="1" dirty="0">
                <a:solidFill>
                  <a:srgbClr val="FF0000"/>
                </a:solidFill>
                <a:latin typeface="华文新魏" pitchFamily="2" charset="-122"/>
                <a:ea typeface="华文新魏" pitchFamily="2" charset="-122"/>
              </a:rPr>
              <a:t>逻辑上是“幽灵”，是不分配物理内存的</a:t>
            </a:r>
            <a:r>
              <a:rPr lang="zh-CN" altLang="en-US" sz="2000" b="1" dirty="0">
                <a:latin typeface="华文新魏" pitchFamily="2" charset="-122"/>
                <a:ea typeface="华文新魏" pitchFamily="2" charset="-122"/>
              </a:rPr>
              <a:t>，因此无法取得引用的地址，也不能定义引用的引用，也</a:t>
            </a:r>
            <a:r>
              <a:rPr lang="zh-CN" altLang="en-US" sz="2000" b="1" dirty="0">
                <a:solidFill>
                  <a:srgbClr val="FF0000"/>
                </a:solidFill>
                <a:latin typeface="华文新魏" pitchFamily="2" charset="-122"/>
                <a:ea typeface="华文新魏" pitchFamily="2" charset="-122"/>
              </a:rPr>
              <a:t>不能定义引用类型的数组</a:t>
            </a:r>
            <a:r>
              <a:rPr lang="zh-CN" altLang="en-US"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引用定义时必须初始化</a:t>
            </a:r>
            <a:r>
              <a:rPr lang="zh-CN" altLang="en-US"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一旦绑定到一个变量，绑定关系再也不变</a:t>
            </a:r>
            <a:r>
              <a:rPr lang="zh-CN" altLang="en-US" sz="2000" b="1" dirty="0">
                <a:latin typeface="华文新魏" pitchFamily="2" charset="-122"/>
                <a:ea typeface="华文新魏" pitchFamily="2" charset="-122"/>
              </a:rPr>
              <a:t>（常量指针一样）。</a:t>
            </a:r>
            <a:endParaRPr lang="en-US" altLang="zh-CN" sz="2000" b="1" dirty="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a:latin typeface="华文新魏" pitchFamily="2" charset="-122"/>
                <a:ea typeface="华文新魏" pitchFamily="2" charset="-122"/>
              </a:rPr>
              <a:t>指针是分配物理内存的，</a:t>
            </a:r>
            <a:r>
              <a:rPr lang="zh-CN" altLang="en-US" sz="2000" b="1" dirty="0">
                <a:solidFill>
                  <a:srgbClr val="FF0000"/>
                </a:solidFill>
                <a:latin typeface="华文新魏" pitchFamily="2" charset="-122"/>
                <a:ea typeface="华文新魏" pitchFamily="2" charset="-122"/>
              </a:rPr>
              <a:t>可以取指针的地址，可以定义指针的指针</a:t>
            </a:r>
            <a:r>
              <a:rPr lang="zh-CN" altLang="en-US" sz="2000" b="1" dirty="0">
                <a:latin typeface="华文新魏" pitchFamily="2" charset="-122"/>
                <a:ea typeface="华文新魏" pitchFamily="2" charset="-122"/>
              </a:rPr>
              <a:t>（多级指针），</a:t>
            </a:r>
            <a:r>
              <a:rPr lang="zh-CN" altLang="en-US" sz="2000" b="1" dirty="0">
                <a:solidFill>
                  <a:srgbClr val="FF0000"/>
                </a:solidFill>
                <a:latin typeface="华文新魏" pitchFamily="2" charset="-122"/>
                <a:ea typeface="华文新魏" pitchFamily="2" charset="-122"/>
              </a:rPr>
              <a:t>指针在定义时无需初始化</a:t>
            </a:r>
            <a:r>
              <a:rPr lang="zh-CN" altLang="en-US" sz="2000" b="1" dirty="0">
                <a:latin typeface="华文新魏" pitchFamily="2" charset="-122"/>
                <a:ea typeface="华文新魏" pitchFamily="2" charset="-122"/>
              </a:rPr>
              <a:t>（但很危险）。对于非常量指针，</a:t>
            </a:r>
            <a:r>
              <a:rPr lang="zh-CN" altLang="en-US" sz="2000" b="1" dirty="0">
                <a:solidFill>
                  <a:srgbClr val="FF0000"/>
                </a:solidFill>
                <a:latin typeface="华文新魏" pitchFamily="2" charset="-122"/>
                <a:ea typeface="华文新魏" pitchFamily="2" charset="-122"/>
              </a:rPr>
              <a:t>可以被重新赋值（指向不同的对象，改变绑定关系），</a:t>
            </a:r>
            <a:r>
              <a:rPr lang="zh-CN" altLang="en-US" sz="2000" b="1" dirty="0">
                <a:latin typeface="华文新魏" pitchFamily="2" charset="-122"/>
                <a:ea typeface="华文新魏" pitchFamily="2" charset="-122"/>
              </a:rPr>
              <a:t>可以</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（有越界风险）</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p>
          <a:p>
            <a:pPr marL="0" lvl="1">
              <a:lnSpc>
                <a:spcPct val="140000"/>
              </a:lnSpc>
              <a:spcBef>
                <a:spcPts val="600"/>
              </a:spcBef>
            </a:pP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3143085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2063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FF0000"/>
                </a:solidFill>
                <a:latin typeface="微软雅黑" pitchFamily="34" charset="-122"/>
                <a:ea typeface="微软雅黑" pitchFamily="34" charset="-122"/>
              </a:rPr>
              <a:t>对引用的操作</a:t>
            </a:r>
          </a:p>
        </p:txBody>
      </p:sp>
      <p:sp>
        <p:nvSpPr>
          <p:cNvPr id="4" name="Rectangle 7"/>
          <p:cNvSpPr>
            <a:spLocks noChangeArrowheads="1"/>
          </p:cNvSpPr>
          <p:nvPr/>
        </p:nvSpPr>
        <p:spPr bwMode="auto">
          <a:xfrm>
            <a:off x="1705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定义了引用后，对引用进行的所有操作实际上都是作用在与之绑定的对象之上。</a:t>
            </a:r>
            <a:r>
              <a:rPr lang="zh-CN" altLang="en-US" sz="2000" b="1" dirty="0">
                <a:latin typeface="华文新魏" pitchFamily="2" charset="-122"/>
                <a:ea typeface="华文新魏" pitchFamily="2" charset="-122"/>
              </a:rPr>
              <a:t>被引用的实体必须是分配内存的实体（</a:t>
            </a:r>
            <a:r>
              <a:rPr lang="zh-CN" altLang="en-US" sz="2000" b="1" dirty="0">
                <a:solidFill>
                  <a:srgbClr val="FF0000"/>
                </a:solidFill>
                <a:latin typeface="华文新魏" pitchFamily="2" charset="-122"/>
                <a:ea typeface="华文新魏" pitchFamily="2" charset="-122"/>
              </a:rPr>
              <a:t>能按字节寻址</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marL="800100" lvl="1" indent="-342900" algn="just">
              <a:lnSpc>
                <a:spcPct val="150000"/>
              </a:lnSpc>
              <a:buFont typeface="Wingdings" pitchFamily="2" charset="2"/>
              <a:buChar char="u"/>
            </a:pPr>
            <a:r>
              <a:rPr lang="zh-CN" altLang="en-US" sz="2000" b="1" dirty="0">
                <a:latin typeface="华文新魏" pitchFamily="2" charset="-122"/>
                <a:ea typeface="华文新魏" pitchFamily="2" charset="-122"/>
              </a:rPr>
              <a:t>寄存器变量可被引用，因其可被编译为分配内存的自动变量。</a:t>
            </a:r>
            <a:endParaRPr lang="en-US" altLang="zh-CN" sz="2000" b="1" dirty="0">
              <a:latin typeface="华文新魏" pitchFamily="2" charset="-122"/>
              <a:ea typeface="华文新魏" pitchFamily="2" charset="-122"/>
            </a:endParaRPr>
          </a:p>
          <a:p>
            <a:pPr marL="800100" lvl="1" indent="-342900" algn="just">
              <a:lnSpc>
                <a:spcPct val="150000"/>
              </a:lnSpc>
              <a:buFont typeface="Wingdings" pitchFamily="2" charset="2"/>
              <a:buChar char="u"/>
            </a:pPr>
            <a:r>
              <a:rPr lang="zh-CN" altLang="en-US" sz="2000" b="1" dirty="0">
                <a:solidFill>
                  <a:srgbClr val="FF0000"/>
                </a:solidFill>
                <a:latin typeface="华文新魏" pitchFamily="2" charset="-122"/>
                <a:ea typeface="华文新魏" pitchFamily="2" charset="-122"/>
              </a:rPr>
              <a:t>位段成员不能被引用，计算机没有按位编址，而是按字节编址</a:t>
            </a:r>
            <a:r>
              <a:rPr lang="zh-CN" altLang="en-US" sz="2000" b="1" dirty="0">
                <a:latin typeface="华文新魏" pitchFamily="2" charset="-122"/>
                <a:ea typeface="华文新魏" pitchFamily="2" charset="-122"/>
              </a:rPr>
              <a:t>。注意有址引用被编译为指针，存放被引用实体内存地址。</a:t>
            </a:r>
            <a:endParaRPr lang="en-US" altLang="zh-CN" sz="2000" b="1" dirty="0">
              <a:latin typeface="华文新魏" pitchFamily="2" charset="-122"/>
              <a:ea typeface="华文新魏" pitchFamily="2" charset="-122"/>
            </a:endParaRPr>
          </a:p>
          <a:p>
            <a:pPr marL="800100" lvl="1" indent="-342900" algn="just">
              <a:lnSpc>
                <a:spcPct val="150000"/>
              </a:lnSpc>
              <a:buFont typeface="Wingdings" pitchFamily="2" charset="2"/>
              <a:buChar char="u"/>
            </a:pPr>
            <a:r>
              <a:rPr lang="zh-CN" altLang="en-US" sz="2000" b="1" dirty="0">
                <a:solidFill>
                  <a:srgbClr val="FF0000"/>
                </a:solidFill>
                <a:latin typeface="华文新魏" pitchFamily="2" charset="-122"/>
                <a:ea typeface="华文新魏" pitchFamily="2" charset="-122"/>
              </a:rPr>
              <a:t>引用变量不能被引用</a:t>
            </a:r>
            <a:r>
              <a:rPr lang="zh-CN" altLang="en-US" sz="2000" b="1" dirty="0">
                <a:latin typeface="华文新魏" pitchFamily="2" charset="-122"/>
                <a:ea typeface="华文新魏" pitchFamily="2" charset="-122"/>
              </a:rPr>
              <a:t>。对于</a:t>
            </a:r>
            <a:r>
              <a:rPr lang="en-US" altLang="zh-CN" sz="2000" b="1" dirty="0">
                <a:latin typeface="华文新魏" pitchFamily="2" charset="-122"/>
                <a:ea typeface="华文新魏" pitchFamily="2" charset="-122"/>
              </a:rPr>
              <a:t>int x; int &amp;y=x; int &amp;z=y; </a:t>
            </a:r>
            <a:r>
              <a:rPr lang="zh-CN" altLang="en-US" sz="2000" b="1" dirty="0">
                <a:latin typeface="华文新魏" pitchFamily="2" charset="-122"/>
                <a:ea typeface="华文新魏" pitchFamily="2" charset="-122"/>
              </a:rPr>
              <a:t>并非表示</a:t>
            </a:r>
            <a:r>
              <a:rPr lang="en-US" altLang="zh-CN" sz="2000" b="1" dirty="0">
                <a:latin typeface="华文新魏" pitchFamily="2" charset="-122"/>
                <a:ea typeface="华文新魏" pitchFamily="2" charset="-122"/>
              </a:rPr>
              <a:t>z</a:t>
            </a:r>
            <a:r>
              <a:rPr lang="zh-CN" altLang="en-US" sz="2000" b="1" dirty="0">
                <a:latin typeface="华文新魏" pitchFamily="2" charset="-122"/>
                <a:ea typeface="华文新魏" pitchFamily="2" charset="-122"/>
              </a:rPr>
              <a:t>引用</a:t>
            </a:r>
            <a:r>
              <a:rPr lang="en-US" altLang="zh-CN" sz="2000" b="1" dirty="0">
                <a:latin typeface="华文新魏" pitchFamily="2" charset="-122"/>
                <a:ea typeface="华文新魏" pitchFamily="2" charset="-122"/>
              </a:rPr>
              <a:t>y</a:t>
            </a:r>
            <a:r>
              <a:rPr lang="zh-CN" altLang="en-US" sz="2000" b="1" dirty="0">
                <a:latin typeface="华文新魏" pitchFamily="2" charset="-122"/>
                <a:ea typeface="华文新魏" pitchFamily="2" charset="-122"/>
              </a:rPr>
              <a:t>，</a:t>
            </a:r>
            <a:r>
              <a:rPr lang="en-US" altLang="zh-CN" sz="2000" b="1" dirty="0">
                <a:latin typeface="华文新魏" pitchFamily="2" charset="-122"/>
                <a:ea typeface="华文新魏" pitchFamily="2" charset="-122"/>
              </a:rPr>
              <a:t> int &amp;z=y</a:t>
            </a:r>
            <a:r>
              <a:rPr lang="zh-CN" altLang="en-US" sz="2000" b="1" dirty="0">
                <a:latin typeface="华文新魏" pitchFamily="2" charset="-122"/>
                <a:ea typeface="华文新魏" pitchFamily="2" charset="-122"/>
              </a:rPr>
              <a:t>表示</a:t>
            </a:r>
            <a:r>
              <a:rPr lang="en-US" altLang="zh-CN" sz="2000" b="1" dirty="0">
                <a:latin typeface="华文新魏" pitchFamily="2" charset="-122"/>
                <a:ea typeface="华文新魏" pitchFamily="2" charset="-122"/>
              </a:rPr>
              <a:t>z</a:t>
            </a:r>
            <a:r>
              <a:rPr lang="zh-CN" altLang="en-US" sz="2000" b="1" dirty="0">
                <a:latin typeface="华文新魏" pitchFamily="2" charset="-122"/>
                <a:ea typeface="华文新魏" pitchFamily="2" charset="-122"/>
              </a:rPr>
              <a:t>引用了</a:t>
            </a:r>
            <a:r>
              <a:rPr lang="en-US" altLang="zh-CN" sz="2000" b="1" dirty="0">
                <a:latin typeface="华文新魏" pitchFamily="2" charset="-122"/>
                <a:ea typeface="华文新魏" pitchFamily="2" charset="-122"/>
              </a:rPr>
              <a:t>y</a:t>
            </a:r>
            <a:r>
              <a:rPr lang="zh-CN" altLang="en-US" sz="2000" b="1" dirty="0">
                <a:latin typeface="华文新魏" pitchFamily="2" charset="-122"/>
                <a:ea typeface="华文新魏" pitchFamily="2" charset="-122"/>
              </a:rPr>
              <a:t>所引用的变量</a:t>
            </a:r>
            <a:r>
              <a:rPr lang="en-US" altLang="zh-CN" sz="2000" b="1" dirty="0">
                <a:latin typeface="华文新魏" pitchFamily="2" charset="-122"/>
                <a:ea typeface="华文新魏" pitchFamily="2" charset="-122"/>
              </a:rPr>
              <a:t>i</a:t>
            </a:r>
            <a:r>
              <a:rPr lang="zh-CN" altLang="en-US" sz="2000" b="1" dirty="0">
                <a:latin typeface="华文新魏" pitchFamily="2" charset="-122"/>
                <a:ea typeface="华文新魏" pitchFamily="2" charset="-122"/>
              </a:rPr>
              <a:t>。</a:t>
            </a:r>
          </a:p>
          <a:p>
            <a:pPr marL="0" lvl="1">
              <a:lnSpc>
                <a:spcPct val="140000"/>
              </a:lnSpc>
              <a:spcBef>
                <a:spcPts val="600"/>
              </a:spcBef>
            </a:pP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355907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7"/>
          <p:cNvSpPr>
            <a:spLocks noChangeArrowheads="1"/>
          </p:cNvSpPr>
          <p:nvPr/>
        </p:nvSpPr>
        <p:spPr bwMode="auto">
          <a:xfrm>
            <a:off x="1394766" y="1317093"/>
            <a:ext cx="9472155" cy="5382090"/>
          </a:xfrm>
          <a:prstGeom prst="rect">
            <a:avLst/>
          </a:prstGeom>
          <a:noFill/>
          <a:ln w="9525">
            <a:noFill/>
            <a:miter lim="800000"/>
            <a:headEnd/>
            <a:tailEnd/>
          </a:ln>
        </p:spPr>
        <p:txBody>
          <a:bodyPr>
            <a:noAutofit/>
          </a:bodyPr>
          <a:lstStyle/>
          <a:p>
            <a:pPr marL="0" lvl="1">
              <a:lnSpc>
                <a:spcPct val="145000"/>
              </a:lnSpc>
              <a:spcBef>
                <a:spcPct val="50000"/>
              </a:spcBef>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数据类型是任何一种编程语言的基础，它告诉我们数据在内存中的表示方式，以及我们能在类型上做的</a:t>
            </a:r>
            <a:r>
              <a:rPr lang="zh-CN" altLang="en-US" sz="2400" b="1" dirty="0">
                <a:solidFill>
                  <a:srgbClr val="FF0000"/>
                </a:solidFill>
                <a:latin typeface="华文新魏" pitchFamily="2" charset="-122"/>
                <a:ea typeface="华文新魏" pitchFamily="2" charset="-122"/>
              </a:rPr>
              <a:t>操作</a:t>
            </a:r>
            <a:r>
              <a:rPr lang="zh-CN" altLang="en-US" sz="2400" b="1" dirty="0">
                <a:latin typeface="华文新魏" pitchFamily="2" charset="-122"/>
                <a:ea typeface="华文新魏" pitchFamily="2" charset="-122"/>
              </a:rPr>
              <a:t>。</a:t>
            </a:r>
            <a:endParaRPr lang="en-US" altLang="zh-CN" sz="2400" b="1" dirty="0">
              <a:latin typeface="华文新魏" pitchFamily="2" charset="-122"/>
              <a:ea typeface="华文新魏" pitchFamily="2" charset="-122"/>
            </a:endParaRPr>
          </a:p>
          <a:p>
            <a:pPr marL="0" lvl="1">
              <a:lnSpc>
                <a:spcPct val="145000"/>
              </a:lnSpc>
              <a:spcBef>
                <a:spcPct val="50000"/>
              </a:spcBef>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对于表达式 </a:t>
            </a:r>
            <a:r>
              <a:rPr lang="en-US" altLang="zh-CN" sz="2400" b="1" dirty="0">
                <a:latin typeface="华文新魏" pitchFamily="2" charset="-122"/>
                <a:ea typeface="华文新魏" pitchFamily="2" charset="-122"/>
              </a:rPr>
              <a:t>i + j</a:t>
            </a:r>
            <a:r>
              <a:rPr lang="zh-CN" altLang="en-US" sz="2400" b="1" dirty="0">
                <a:latin typeface="华文新魏" pitchFamily="2" charset="-122"/>
                <a:ea typeface="华文新魏" pitchFamily="2" charset="-122"/>
              </a:rPr>
              <a:t>，如果</a:t>
            </a:r>
            <a:r>
              <a:rPr lang="en-US" altLang="zh-CN" sz="2400" b="1" dirty="0">
                <a:latin typeface="华文新魏" pitchFamily="2" charset="-122"/>
                <a:ea typeface="华文新魏" pitchFamily="2" charset="-122"/>
              </a:rPr>
              <a:t>i</a:t>
            </a:r>
            <a:r>
              <a:rPr lang="zh-CN" altLang="en-US" sz="2400" b="1" dirty="0">
                <a:latin typeface="华文新魏" pitchFamily="2" charset="-122"/>
                <a:ea typeface="华文新魏" pitchFamily="2" charset="-122"/>
              </a:rPr>
              <a:t>和</a:t>
            </a:r>
            <a:r>
              <a:rPr lang="en-US" altLang="zh-CN" sz="2400" b="1" dirty="0">
                <a:latin typeface="华文新魏" pitchFamily="2" charset="-122"/>
                <a:ea typeface="华文新魏" pitchFamily="2" charset="-122"/>
              </a:rPr>
              <a:t>j</a:t>
            </a:r>
            <a:r>
              <a:rPr lang="zh-CN" altLang="en-US" sz="2400" b="1" dirty="0">
                <a:latin typeface="华文新魏" pitchFamily="2" charset="-122"/>
                <a:ea typeface="华文新魏" pitchFamily="2" charset="-122"/>
              </a:rPr>
              <a:t>的类型是整型，那么这个表达式执行的是普通的的加法运算。</a:t>
            </a:r>
            <a:endParaRPr lang="en-US" altLang="zh-CN" sz="2400" b="1" dirty="0">
              <a:latin typeface="华文新魏" pitchFamily="2" charset="-122"/>
              <a:ea typeface="华文新魏" pitchFamily="2" charset="-122"/>
            </a:endParaRPr>
          </a:p>
          <a:p>
            <a:pPr marL="0" lvl="1">
              <a:lnSpc>
                <a:spcPct val="145000"/>
              </a:lnSpc>
              <a:spcBef>
                <a:spcPct val="50000"/>
              </a:spcBef>
            </a:pPr>
            <a:r>
              <a:rPr lang="en-US" altLang="zh-CN" sz="2400" b="1" dirty="0">
                <a:latin typeface="华文新魏" pitchFamily="2" charset="-122"/>
                <a:ea typeface="华文新魏" pitchFamily="2" charset="-122"/>
              </a:rPr>
              <a:t>	</a:t>
            </a:r>
            <a:r>
              <a:rPr lang="zh-CN" altLang="en-US" sz="2400" b="1" dirty="0">
                <a:latin typeface="华文新魏" pitchFamily="2" charset="-122"/>
                <a:ea typeface="华文新魏" pitchFamily="2" charset="-122"/>
              </a:rPr>
              <a:t>对于表达式 </a:t>
            </a:r>
            <a:r>
              <a:rPr lang="en-US" altLang="zh-CN" sz="2400" b="1" dirty="0">
                <a:latin typeface="华文新魏" pitchFamily="2" charset="-122"/>
                <a:ea typeface="华文新魏" pitchFamily="2" charset="-122"/>
              </a:rPr>
              <a:t>i + j </a:t>
            </a:r>
            <a:r>
              <a:rPr lang="zh-CN" altLang="en-US" sz="2400" b="1" dirty="0">
                <a:latin typeface="华文新魏" pitchFamily="2" charset="-122"/>
                <a:ea typeface="华文新魏" pitchFamily="2" charset="-122"/>
              </a:rPr>
              <a:t>，如果</a:t>
            </a:r>
            <a:r>
              <a:rPr lang="en-US" altLang="zh-CN" sz="2400" b="1" dirty="0">
                <a:latin typeface="华文新魏" pitchFamily="2" charset="-122"/>
                <a:ea typeface="华文新魏" pitchFamily="2" charset="-122"/>
              </a:rPr>
              <a:t>i</a:t>
            </a:r>
            <a:r>
              <a:rPr lang="zh-CN" altLang="en-US" sz="2400" b="1" dirty="0">
                <a:latin typeface="华文新魏" pitchFamily="2" charset="-122"/>
                <a:ea typeface="华文新魏" pitchFamily="2" charset="-122"/>
              </a:rPr>
              <a:t>和</a:t>
            </a:r>
            <a:r>
              <a:rPr lang="en-US" altLang="zh-CN" sz="2400" b="1" dirty="0">
                <a:latin typeface="华文新魏" pitchFamily="2" charset="-122"/>
                <a:ea typeface="华文新魏" pitchFamily="2" charset="-122"/>
              </a:rPr>
              <a:t>j</a:t>
            </a:r>
            <a:r>
              <a:rPr lang="zh-CN" altLang="en-US" sz="2400" b="1" dirty="0">
                <a:latin typeface="华文新魏" pitchFamily="2" charset="-122"/>
                <a:ea typeface="华文新魏" pitchFamily="2" charset="-122"/>
              </a:rPr>
              <a:t>的类型是对象类型（比如</a:t>
            </a:r>
            <a:r>
              <a:rPr lang="en-US" altLang="zh-CN" sz="2400" b="1" dirty="0">
                <a:latin typeface="华文新魏" pitchFamily="2" charset="-122"/>
                <a:ea typeface="华文新魏" pitchFamily="2" charset="-122"/>
              </a:rPr>
              <a:t>Circle</a:t>
            </a:r>
            <a:r>
              <a:rPr lang="zh-CN" altLang="en-US" sz="2400" b="1" dirty="0">
                <a:latin typeface="华文新魏" pitchFamily="2" charset="-122"/>
                <a:ea typeface="华文新魏" pitchFamily="2" charset="-122"/>
              </a:rPr>
              <a:t>类型），那么这个表达式执行的是</a:t>
            </a:r>
            <a:r>
              <a:rPr lang="en-US" altLang="zh-CN" sz="2400" b="1" dirty="0">
                <a:latin typeface="华文新魏" pitchFamily="2" charset="-122"/>
                <a:ea typeface="华文新魏" pitchFamily="2" charset="-122"/>
              </a:rPr>
              <a:t>Circle</a:t>
            </a:r>
            <a:r>
              <a:rPr lang="zh-CN" altLang="en-US" sz="2400" b="1" dirty="0">
                <a:latin typeface="华文新魏" pitchFamily="2" charset="-122"/>
                <a:ea typeface="华文新魏" pitchFamily="2" charset="-122"/>
              </a:rPr>
              <a:t>类重载的</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号运算符语义（</a:t>
            </a:r>
            <a:r>
              <a:rPr lang="en-US" altLang="zh-CN" sz="2400" b="1" dirty="0">
                <a:latin typeface="华文新魏" pitchFamily="2" charset="-122"/>
                <a:ea typeface="华文新魏" pitchFamily="2" charset="-122"/>
              </a:rPr>
              <a:t> Circle</a:t>
            </a:r>
            <a:r>
              <a:rPr lang="zh-CN" altLang="en-US" sz="2400" b="1" dirty="0">
                <a:latin typeface="华文新魏" pitchFamily="2" charset="-122"/>
                <a:ea typeface="华文新魏" pitchFamily="2" charset="-122"/>
              </a:rPr>
              <a:t>类必须要重载的</a:t>
            </a:r>
            <a:r>
              <a:rPr lang="en-US" altLang="zh-CN" sz="2400" b="1" dirty="0">
                <a:latin typeface="华文新魏" pitchFamily="2" charset="-122"/>
                <a:ea typeface="华文新魏" pitchFamily="2" charset="-122"/>
              </a:rPr>
              <a:t>+</a:t>
            </a:r>
            <a:r>
              <a:rPr lang="zh-CN" altLang="en-US" sz="2400" b="1" dirty="0">
                <a:latin typeface="华文新魏" pitchFamily="2" charset="-122"/>
                <a:ea typeface="华文新魏" pitchFamily="2" charset="-122"/>
              </a:rPr>
              <a:t>号运算符，否则表达式 </a:t>
            </a:r>
            <a:r>
              <a:rPr lang="en-US" altLang="zh-CN" sz="2400" b="1" dirty="0">
                <a:latin typeface="华文新魏" pitchFamily="2" charset="-122"/>
                <a:ea typeface="华文新魏" pitchFamily="2" charset="-122"/>
              </a:rPr>
              <a:t>i + j </a:t>
            </a:r>
            <a:r>
              <a:rPr lang="zh-CN" altLang="en-US" sz="2400" b="1" dirty="0">
                <a:latin typeface="华文新魏" pitchFamily="2" charset="-122"/>
                <a:ea typeface="华文新魏" pitchFamily="2" charset="-122"/>
              </a:rPr>
              <a:t>会报编译时错误）</a:t>
            </a:r>
            <a:endParaRPr lang="en-US" altLang="zh-CN" sz="2400" b="1" dirty="0">
              <a:latin typeface="华文新魏" pitchFamily="2" charset="-122"/>
              <a:ea typeface="华文新魏" pitchFamily="2" charset="-122"/>
            </a:endParaRPr>
          </a:p>
          <a:p>
            <a:pPr marL="0" lvl="1">
              <a:lnSpc>
                <a:spcPct val="145000"/>
              </a:lnSpc>
              <a:spcBef>
                <a:spcPct val="50000"/>
              </a:spcBef>
            </a:pPr>
            <a:r>
              <a:rPr lang="en-US" altLang="zh-CN" sz="2400" b="1" dirty="0">
                <a:latin typeface="华文新魏" pitchFamily="2" charset="-122"/>
                <a:ea typeface="华文新魏" pitchFamily="2" charset="-122"/>
              </a:rPr>
              <a:t>	std::string s1 = “ab”,s2 = “12”;std::string s3 = s1+s2;</a:t>
            </a:r>
          </a:p>
          <a:p>
            <a:pPr marL="0" lvl="1">
              <a:lnSpc>
                <a:spcPct val="145000"/>
              </a:lnSpc>
              <a:spcBef>
                <a:spcPct val="50000"/>
              </a:spcBef>
            </a:pPr>
            <a:endParaRPr lang="zh-CN" altLang="en-US" sz="2400" b="1" dirty="0">
              <a:latin typeface="华文新魏" pitchFamily="2" charset="-122"/>
              <a:ea typeface="华文新魏" pitchFamily="2" charset="-122"/>
            </a:endParaRPr>
          </a:p>
          <a:p>
            <a:pPr marL="0" lvl="1">
              <a:lnSpc>
                <a:spcPct val="145000"/>
              </a:lnSpc>
              <a:spcBef>
                <a:spcPct val="50000"/>
              </a:spcBef>
            </a:pPr>
            <a:endParaRPr lang="zh-CN" altLang="en-US" sz="2400" b="1" dirty="0">
              <a:latin typeface="华文新魏" pitchFamily="2" charset="-122"/>
              <a:ea typeface="华文新魏" pitchFamily="2" charset="-122"/>
            </a:endParaRPr>
          </a:p>
        </p:txBody>
      </p:sp>
      <p:sp>
        <p:nvSpPr>
          <p:cNvPr id="5" name="Rectangle 4"/>
          <p:cNvSpPr txBox="1">
            <a:spLocks noChangeArrowheads="1"/>
          </p:cNvSpPr>
          <p:nvPr/>
        </p:nvSpPr>
        <p:spPr>
          <a:xfrm>
            <a:off x="1584158" y="404677"/>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FF0000"/>
                </a:solidFill>
                <a:latin typeface="微软雅黑" pitchFamily="34" charset="-122"/>
                <a:ea typeface="微软雅黑" pitchFamily="34" charset="-122"/>
              </a:rPr>
              <a:t>类型的作用</a:t>
            </a:r>
          </a:p>
        </p:txBody>
      </p:sp>
    </p:spTree>
    <p:extLst>
      <p:ext uri="{BB962C8B-B14F-4D97-AF65-F5344CB8AC3E}">
        <p14:creationId xmlns:p14="http://schemas.microsoft.com/office/powerpoint/2010/main" val="916962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1631504" y="646584"/>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FF0000"/>
                </a:solidFill>
                <a:latin typeface="微软雅黑" pitchFamily="34" charset="-122"/>
                <a:ea typeface="微软雅黑" pitchFamily="34" charset="-122"/>
              </a:rPr>
              <a:t>对引用操作示例</a:t>
            </a:r>
          </a:p>
        </p:txBody>
      </p:sp>
      <p:sp>
        <p:nvSpPr>
          <p:cNvPr id="5" name="TextBox 4"/>
          <p:cNvSpPr txBox="1">
            <a:spLocks noChangeArrowheads="1"/>
          </p:cNvSpPr>
          <p:nvPr/>
        </p:nvSpPr>
        <p:spPr bwMode="auto">
          <a:xfrm>
            <a:off x="1703512" y="1484784"/>
            <a:ext cx="8856984" cy="5256584"/>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dirty="0" err="1">
                <a:latin typeface="华文新魏" pitchFamily="2" charset="-122"/>
                <a:ea typeface="华文新魏" pitchFamily="2" charset="-122"/>
              </a:rPr>
              <a:t>struct</a:t>
            </a:r>
            <a:r>
              <a:rPr lang="en-US" altLang="zh-CN" dirty="0">
                <a:latin typeface="华文新魏" pitchFamily="2" charset="-122"/>
                <a:ea typeface="华文新魏" pitchFamily="2" charset="-122"/>
              </a:rPr>
              <a:t> A {</a:t>
            </a:r>
          </a:p>
          <a:p>
            <a:r>
              <a:rPr lang="en-US" altLang="zh-CN" dirty="0">
                <a:latin typeface="华文新魏" pitchFamily="2" charset="-122"/>
                <a:ea typeface="华文新魏" pitchFamily="2" charset="-122"/>
              </a:rPr>
              <a:t>	int j : 4;     //j</a:t>
            </a:r>
            <a:r>
              <a:rPr lang="zh-CN" altLang="en-US" dirty="0">
                <a:latin typeface="华文新魏" pitchFamily="2" charset="-122"/>
                <a:ea typeface="华文新魏" pitchFamily="2" charset="-122"/>
              </a:rPr>
              <a:t>为位段成员</a:t>
            </a:r>
          </a:p>
          <a:p>
            <a:r>
              <a:rPr lang="en-US" altLang="zh-CN" dirty="0">
                <a:latin typeface="华文新魏" pitchFamily="2" charset="-122"/>
                <a:ea typeface="华文新魏" pitchFamily="2" charset="-122"/>
              </a:rPr>
              <a:t>	int k;</a:t>
            </a:r>
          </a:p>
          <a:p>
            <a:r>
              <a:rPr lang="en-US" altLang="zh-CN" dirty="0">
                <a:latin typeface="华文新魏" pitchFamily="2" charset="-122"/>
                <a:ea typeface="华文新魏" pitchFamily="2" charset="-122"/>
              </a:rPr>
              <a:t>} a;</a:t>
            </a:r>
          </a:p>
          <a:p>
            <a:r>
              <a:rPr lang="en-US" altLang="zh-CN" dirty="0">
                <a:latin typeface="华文新魏" pitchFamily="2" charset="-122"/>
                <a:ea typeface="华文新魏" pitchFamily="2" charset="-122"/>
              </a:rPr>
              <a:t>void f() {</a:t>
            </a:r>
          </a:p>
          <a:p>
            <a:r>
              <a:rPr lang="en-US" altLang="zh-CN" dirty="0">
                <a:latin typeface="华文新魏" pitchFamily="2" charset="-122"/>
                <a:ea typeface="华文新魏" pitchFamily="2" charset="-122"/>
              </a:rPr>
              <a:t>	int i = 10;</a:t>
            </a:r>
          </a:p>
          <a:p>
            <a:r>
              <a:rPr lang="en-US" altLang="zh-CN" dirty="0">
                <a:latin typeface="华文新魏" pitchFamily="2" charset="-122"/>
                <a:ea typeface="华文新魏" pitchFamily="2" charset="-122"/>
              </a:rPr>
              <a:t>	int &amp;</a:t>
            </a:r>
            <a:r>
              <a:rPr lang="en-US" altLang="zh-CN" dirty="0" err="1">
                <a:latin typeface="华文新魏" pitchFamily="2" charset="-122"/>
                <a:ea typeface="华文新魏" pitchFamily="2" charset="-122"/>
              </a:rPr>
              <a:t>ri</a:t>
            </a:r>
            <a:r>
              <a:rPr lang="en-US" altLang="zh-CN" dirty="0">
                <a:latin typeface="华文新魏" pitchFamily="2" charset="-122"/>
                <a:ea typeface="华文新魏" pitchFamily="2" charset="-122"/>
              </a:rPr>
              <a:t> = i;	//</a:t>
            </a:r>
            <a:r>
              <a:rPr lang="zh-CN" altLang="en-US" dirty="0">
                <a:latin typeface="华文新魏" pitchFamily="2" charset="-122"/>
                <a:ea typeface="华文新魏" pitchFamily="2" charset="-122"/>
              </a:rPr>
              <a:t>引用定义必须初始化，绑定被引用的变量</a:t>
            </a:r>
          </a:p>
          <a:p>
            <a:r>
              <a:rPr lang="en-US" altLang="zh-CN" dirty="0">
                <a:latin typeface="华文新魏" pitchFamily="2" charset="-122"/>
                <a:ea typeface="华文新魏" pitchFamily="2" charset="-122"/>
              </a:rPr>
              <a:t>	</a:t>
            </a:r>
            <a:r>
              <a:rPr lang="en-US" altLang="zh-CN" dirty="0" err="1">
                <a:latin typeface="华文新魏" pitchFamily="2" charset="-122"/>
                <a:ea typeface="华文新魏" pitchFamily="2" charset="-122"/>
              </a:rPr>
              <a:t>ri</a:t>
            </a:r>
            <a:r>
              <a:rPr lang="en-US" altLang="zh-CN" dirty="0">
                <a:latin typeface="华文新魏" pitchFamily="2" charset="-122"/>
                <a:ea typeface="华文新魏" pitchFamily="2" charset="-122"/>
              </a:rPr>
              <a:t> = 20;		//</a:t>
            </a:r>
            <a:r>
              <a:rPr lang="zh-CN" altLang="en-US" dirty="0">
                <a:latin typeface="华文新魏" pitchFamily="2" charset="-122"/>
                <a:ea typeface="华文新魏" pitchFamily="2" charset="-122"/>
              </a:rPr>
              <a:t>实际是对</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赋值</a:t>
            </a:r>
            <a:r>
              <a:rPr lang="en-US" altLang="zh-CN" dirty="0">
                <a:latin typeface="华文新魏" pitchFamily="2" charset="-122"/>
                <a:ea typeface="华文新魏" pitchFamily="2" charset="-122"/>
              </a:rPr>
              <a:t>20</a:t>
            </a:r>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	</a:t>
            </a:r>
            <a:r>
              <a:rPr lang="en-US" altLang="zh-CN" dirty="0">
                <a:solidFill>
                  <a:srgbClr val="FF0000"/>
                </a:solidFill>
                <a:latin typeface="华文新魏" pitchFamily="2" charset="-122"/>
                <a:ea typeface="华文新魏" pitchFamily="2" charset="-122"/>
              </a:rPr>
              <a:t>int *p = &amp;</a:t>
            </a:r>
            <a:r>
              <a:rPr lang="en-US" altLang="zh-CN" dirty="0" err="1">
                <a:solidFill>
                  <a:srgbClr val="FF0000"/>
                </a:solidFill>
                <a:latin typeface="华文新魏" pitchFamily="2" charset="-122"/>
                <a:ea typeface="华文新魏" pitchFamily="2" charset="-122"/>
              </a:rPr>
              <a:t>ri</a:t>
            </a:r>
            <a:r>
              <a:rPr lang="en-US" altLang="zh-CN" dirty="0">
                <a:solidFill>
                  <a:srgbClr val="FF0000"/>
                </a:solidFill>
                <a:latin typeface="华文新魏" pitchFamily="2" charset="-122"/>
                <a:ea typeface="华文新魏" pitchFamily="2" charset="-122"/>
              </a:rPr>
              <a:t>;	//</a:t>
            </a:r>
            <a:r>
              <a:rPr lang="zh-CN" altLang="en-US" dirty="0">
                <a:solidFill>
                  <a:srgbClr val="FF0000"/>
                </a:solidFill>
                <a:latin typeface="华文新魏" pitchFamily="2" charset="-122"/>
                <a:ea typeface="华文新魏" pitchFamily="2" charset="-122"/>
              </a:rPr>
              <a:t>实际是取</a:t>
            </a:r>
            <a:r>
              <a:rPr lang="en-US" altLang="zh-CN" dirty="0">
                <a:solidFill>
                  <a:srgbClr val="FF0000"/>
                </a:solidFill>
                <a:latin typeface="华文新魏" pitchFamily="2" charset="-122"/>
                <a:ea typeface="华文新魏" pitchFamily="2" charset="-122"/>
              </a:rPr>
              <a:t>i</a:t>
            </a:r>
            <a:r>
              <a:rPr lang="zh-CN" altLang="en-US" dirty="0">
                <a:solidFill>
                  <a:srgbClr val="FF0000"/>
                </a:solidFill>
                <a:latin typeface="华文新魏" pitchFamily="2" charset="-122"/>
                <a:ea typeface="华文新魏" pitchFamily="2" charset="-122"/>
              </a:rPr>
              <a:t>的地址，</a:t>
            </a:r>
            <a:r>
              <a:rPr lang="en-US" altLang="zh-CN" dirty="0">
                <a:solidFill>
                  <a:srgbClr val="FF0000"/>
                </a:solidFill>
                <a:latin typeface="华文新魏" pitchFamily="2" charset="-122"/>
                <a:ea typeface="华文新魏" pitchFamily="2" charset="-122"/>
              </a:rPr>
              <a:t>p</a:t>
            </a:r>
            <a:r>
              <a:rPr lang="zh-CN" altLang="en-US" dirty="0">
                <a:solidFill>
                  <a:srgbClr val="FF0000"/>
                </a:solidFill>
                <a:latin typeface="华文新魏" pitchFamily="2" charset="-122"/>
                <a:ea typeface="华文新魏" pitchFamily="2" charset="-122"/>
              </a:rPr>
              <a:t>指向</a:t>
            </a:r>
            <a:r>
              <a:rPr lang="en-US" altLang="zh-CN" dirty="0">
                <a:solidFill>
                  <a:srgbClr val="FF0000"/>
                </a:solidFill>
                <a:latin typeface="华文新魏" pitchFamily="2" charset="-122"/>
                <a:ea typeface="华文新魏" pitchFamily="2" charset="-122"/>
              </a:rPr>
              <a:t>i</a:t>
            </a:r>
            <a:r>
              <a:rPr lang="zh-CN" altLang="en-US" dirty="0">
                <a:solidFill>
                  <a:srgbClr val="FF0000"/>
                </a:solidFill>
                <a:latin typeface="华文新魏" pitchFamily="2" charset="-122"/>
                <a:ea typeface="华文新魏" pitchFamily="2" charset="-122"/>
              </a:rPr>
              <a:t>，注意这不是取引用</a:t>
            </a:r>
            <a:r>
              <a:rPr lang="en-US" altLang="zh-CN" dirty="0" err="1">
                <a:solidFill>
                  <a:srgbClr val="FF0000"/>
                </a:solidFill>
                <a:latin typeface="华文新魏" pitchFamily="2" charset="-122"/>
                <a:ea typeface="华文新魏" pitchFamily="2" charset="-122"/>
              </a:rPr>
              <a:t>ri</a:t>
            </a:r>
            <a:r>
              <a:rPr lang="zh-CN" altLang="en-US" dirty="0">
                <a:solidFill>
                  <a:srgbClr val="FF0000"/>
                </a:solidFill>
                <a:latin typeface="华文新魏" pitchFamily="2" charset="-122"/>
                <a:ea typeface="华文新魏" pitchFamily="2" charset="-122"/>
              </a:rPr>
              <a:t>的地址</a:t>
            </a:r>
          </a:p>
          <a:p>
            <a:r>
              <a:rPr lang="en-US" altLang="zh-CN" dirty="0">
                <a:latin typeface="华文新魏" pitchFamily="2" charset="-122"/>
                <a:ea typeface="华文新魏" pitchFamily="2" charset="-122"/>
              </a:rPr>
              <a:t>	</a:t>
            </a:r>
            <a:r>
              <a:rPr lang="en-US" altLang="zh-CN" dirty="0">
                <a:solidFill>
                  <a:srgbClr val="FF0000"/>
                </a:solidFill>
                <a:latin typeface="华文新魏" pitchFamily="2" charset="-122"/>
                <a:ea typeface="华文新魏" pitchFamily="2" charset="-122"/>
              </a:rPr>
              <a:t>//int &amp;*p = &amp;</a:t>
            </a:r>
            <a:r>
              <a:rPr lang="en-US" altLang="zh-CN" dirty="0" err="1">
                <a:solidFill>
                  <a:srgbClr val="FF0000"/>
                </a:solidFill>
                <a:latin typeface="华文新魏" pitchFamily="2" charset="-122"/>
                <a:ea typeface="华文新魏" pitchFamily="2" charset="-122"/>
              </a:rPr>
              <a:t>ri</a:t>
            </a:r>
            <a:r>
              <a:rPr lang="en-US" altLang="zh-CN" dirty="0">
                <a:solidFill>
                  <a:srgbClr val="FF0000"/>
                </a:solidFill>
                <a:latin typeface="华文新魏" pitchFamily="2" charset="-122"/>
                <a:ea typeface="华文新魏" pitchFamily="2" charset="-122"/>
              </a:rPr>
              <a:t>;  	//</a:t>
            </a:r>
            <a:r>
              <a:rPr lang="zh-CN" altLang="en-US" dirty="0">
                <a:solidFill>
                  <a:srgbClr val="FF0000"/>
                </a:solidFill>
                <a:latin typeface="华文新魏" pitchFamily="2" charset="-122"/>
                <a:ea typeface="华文新魏" pitchFamily="2" charset="-122"/>
              </a:rPr>
              <a:t>错误：不能声明指向引用的指针</a:t>
            </a:r>
          </a:p>
          <a:p>
            <a:r>
              <a:rPr lang="en-US" altLang="zh-CN" dirty="0">
                <a:latin typeface="华文新魏" pitchFamily="2" charset="-122"/>
                <a:ea typeface="华文新魏" pitchFamily="2" charset="-122"/>
              </a:rPr>
              <a:t>	</a:t>
            </a:r>
            <a:r>
              <a:rPr lang="en-US" altLang="zh-CN" dirty="0">
                <a:solidFill>
                  <a:srgbClr val="FF0000"/>
                </a:solidFill>
                <a:latin typeface="华文新魏" pitchFamily="2" charset="-122"/>
                <a:ea typeface="华文新魏" pitchFamily="2" charset="-122"/>
              </a:rPr>
              <a:t>//int &amp; &amp;</a:t>
            </a:r>
            <a:r>
              <a:rPr lang="en-US" altLang="zh-CN" dirty="0" err="1">
                <a:solidFill>
                  <a:srgbClr val="FF0000"/>
                </a:solidFill>
                <a:latin typeface="华文新魏" pitchFamily="2" charset="-122"/>
                <a:ea typeface="华文新魏" pitchFamily="2" charset="-122"/>
              </a:rPr>
              <a:t>rri</a:t>
            </a:r>
            <a:r>
              <a:rPr lang="en-US" altLang="zh-CN" dirty="0">
                <a:solidFill>
                  <a:srgbClr val="FF0000"/>
                </a:solidFill>
                <a:latin typeface="华文新魏" pitchFamily="2" charset="-122"/>
                <a:ea typeface="华文新魏" pitchFamily="2" charset="-122"/>
              </a:rPr>
              <a:t> = </a:t>
            </a:r>
            <a:r>
              <a:rPr lang="en-US" altLang="zh-CN" dirty="0" err="1">
                <a:solidFill>
                  <a:srgbClr val="FF0000"/>
                </a:solidFill>
                <a:latin typeface="华文新魏" pitchFamily="2" charset="-122"/>
                <a:ea typeface="华文新魏" pitchFamily="2" charset="-122"/>
              </a:rPr>
              <a:t>ri</a:t>
            </a:r>
            <a:r>
              <a:rPr lang="en-US" altLang="zh-CN" dirty="0">
                <a:solidFill>
                  <a:srgbClr val="FF0000"/>
                </a:solidFill>
                <a:latin typeface="华文新魏" pitchFamily="2" charset="-122"/>
                <a:ea typeface="华文新魏" pitchFamily="2" charset="-122"/>
              </a:rPr>
              <a:t>;	//</a:t>
            </a:r>
            <a:r>
              <a:rPr lang="zh-CN" altLang="en-US" dirty="0">
                <a:solidFill>
                  <a:srgbClr val="FF0000"/>
                </a:solidFill>
                <a:latin typeface="华文新魏" pitchFamily="2" charset="-122"/>
                <a:ea typeface="华文新魏" pitchFamily="2" charset="-122"/>
              </a:rPr>
              <a:t>错误：不能定义引用的引用</a:t>
            </a:r>
          </a:p>
          <a:p>
            <a:r>
              <a:rPr lang="en-US" altLang="zh-CN" dirty="0">
                <a:latin typeface="华文新魏" pitchFamily="2" charset="-122"/>
                <a:ea typeface="华文新魏" pitchFamily="2" charset="-122"/>
              </a:rPr>
              <a:t>	</a:t>
            </a:r>
            <a:r>
              <a:rPr lang="en-US" altLang="zh-CN" dirty="0">
                <a:solidFill>
                  <a:srgbClr val="FF0000"/>
                </a:solidFill>
                <a:latin typeface="华文新魏" pitchFamily="2" charset="-122"/>
                <a:ea typeface="华文新魏" pitchFamily="2" charset="-122"/>
              </a:rPr>
              <a:t>//int  &amp;s[4];	//</a:t>
            </a:r>
            <a:r>
              <a:rPr lang="zh-CN" altLang="en-US" dirty="0">
                <a:solidFill>
                  <a:srgbClr val="FF0000"/>
                </a:solidFill>
                <a:latin typeface="华文新魏" pitchFamily="2" charset="-122"/>
                <a:ea typeface="华文新魏" pitchFamily="2" charset="-122"/>
              </a:rPr>
              <a:t>错误：数组元素不能为引用类型，否则数组空间逻辑为</a:t>
            </a:r>
            <a:r>
              <a:rPr lang="en-US" altLang="zh-CN" dirty="0">
                <a:solidFill>
                  <a:srgbClr val="FF0000"/>
                </a:solidFill>
                <a:latin typeface="华文新魏" pitchFamily="2" charset="-122"/>
                <a:ea typeface="华文新魏" pitchFamily="2" charset="-122"/>
              </a:rPr>
              <a:t>0</a:t>
            </a:r>
            <a:endParaRPr lang="zh-CN" altLang="en-US" dirty="0">
              <a:solidFill>
                <a:srgbClr val="FF0000"/>
              </a:solidFill>
              <a:latin typeface="华文新魏" pitchFamily="2" charset="-122"/>
              <a:ea typeface="华文新魏" pitchFamily="2" charset="-122"/>
            </a:endParaRPr>
          </a:p>
          <a:p>
            <a:endParaRPr lang="zh-CN" altLang="en-US" dirty="0">
              <a:latin typeface="华文新魏" pitchFamily="2" charset="-122"/>
              <a:ea typeface="华文新魏" pitchFamily="2" charset="-122"/>
            </a:endParaRPr>
          </a:p>
          <a:p>
            <a:r>
              <a:rPr lang="en-US" altLang="zh-CN" dirty="0">
                <a:latin typeface="华文新魏" pitchFamily="2" charset="-122"/>
                <a:ea typeface="华文新魏" pitchFamily="2" charset="-122"/>
              </a:rPr>
              <a:t>	register int i = 0, &amp;j = i;	//</a:t>
            </a:r>
            <a:r>
              <a:rPr lang="zh-CN" altLang="en-US" dirty="0">
                <a:latin typeface="华文新魏" pitchFamily="2" charset="-122"/>
                <a:ea typeface="华文新魏" pitchFamily="2" charset="-122"/>
              </a:rPr>
              <a:t>正确：</a:t>
            </a:r>
            <a:r>
              <a:rPr lang="en-US" altLang="zh-CN" dirty="0">
                <a:latin typeface="华文新魏" pitchFamily="2" charset="-122"/>
                <a:ea typeface="华文新魏" pitchFamily="2" charset="-122"/>
              </a:rPr>
              <a:t>i</a:t>
            </a:r>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j</a:t>
            </a:r>
            <a:r>
              <a:rPr lang="zh-CN" altLang="en-US" dirty="0">
                <a:latin typeface="华文新魏" pitchFamily="2" charset="-122"/>
                <a:ea typeface="华文新魏" pitchFamily="2" charset="-122"/>
              </a:rPr>
              <a:t>都编译为</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基于栈的</a:t>
            </a:r>
            <a:r>
              <a:rPr lang="en-US" altLang="zh-CN" dirty="0">
                <a:latin typeface="华文新魏" pitchFamily="2" charset="-122"/>
                <a:ea typeface="华文新魏" pitchFamily="2" charset="-122"/>
              </a:rPr>
              <a:t>)</a:t>
            </a:r>
            <a:r>
              <a:rPr lang="zh-CN" altLang="en-US" dirty="0">
                <a:latin typeface="华文新魏" pitchFamily="2" charset="-122"/>
                <a:ea typeface="华文新魏" pitchFamily="2" charset="-122"/>
              </a:rPr>
              <a:t>自动变量</a:t>
            </a:r>
          </a:p>
          <a:p>
            <a:r>
              <a:rPr lang="en-US" altLang="zh-CN" dirty="0">
                <a:latin typeface="华文新魏" pitchFamily="2" charset="-122"/>
                <a:ea typeface="华文新魏" pitchFamily="2" charset="-122"/>
              </a:rPr>
              <a:t>	int  t[6], (&amp;u)[6] = t;	//</a:t>
            </a:r>
            <a:r>
              <a:rPr lang="zh-CN" altLang="en-US" dirty="0">
                <a:latin typeface="华文新魏" pitchFamily="2" charset="-122"/>
                <a:ea typeface="华文新魏" pitchFamily="2" charset="-122"/>
              </a:rPr>
              <a:t>正确：有址引用</a:t>
            </a:r>
            <a:r>
              <a:rPr lang="en-US" altLang="zh-CN" dirty="0">
                <a:latin typeface="华文新魏" pitchFamily="2" charset="-122"/>
                <a:ea typeface="华文新魏" pitchFamily="2" charset="-122"/>
              </a:rPr>
              <a:t>u</a:t>
            </a:r>
            <a:r>
              <a:rPr lang="zh-CN" altLang="en-US" dirty="0">
                <a:latin typeface="华文新魏" pitchFamily="2" charset="-122"/>
                <a:ea typeface="华文新魏" pitchFamily="2" charset="-122"/>
              </a:rPr>
              <a:t>可引用分配内存的数组</a:t>
            </a:r>
            <a:r>
              <a:rPr lang="en-US" altLang="zh-CN" dirty="0">
                <a:latin typeface="华文新魏" pitchFamily="2" charset="-122"/>
                <a:ea typeface="华文新魏" pitchFamily="2" charset="-122"/>
              </a:rPr>
              <a:t>t</a:t>
            </a:r>
          </a:p>
          <a:p>
            <a:r>
              <a:rPr lang="en-US" altLang="zh-CN" dirty="0">
                <a:latin typeface="华文新魏" pitchFamily="2" charset="-122"/>
                <a:ea typeface="华文新魏" pitchFamily="2" charset="-122"/>
              </a:rPr>
              <a:t>	int  &amp;v = t[0];	//</a:t>
            </a:r>
            <a:r>
              <a:rPr lang="zh-CN" altLang="en-US" dirty="0">
                <a:latin typeface="华文新魏" pitchFamily="2" charset="-122"/>
                <a:ea typeface="华文新魏" pitchFamily="2" charset="-122"/>
              </a:rPr>
              <a:t>正确：有址引用变量</a:t>
            </a:r>
            <a:r>
              <a:rPr lang="en-US" altLang="zh-CN" dirty="0">
                <a:latin typeface="华文新魏" pitchFamily="2" charset="-122"/>
                <a:ea typeface="华文新魏" pitchFamily="2" charset="-122"/>
              </a:rPr>
              <a:t>v</a:t>
            </a:r>
            <a:r>
              <a:rPr lang="zh-CN" altLang="en-US" dirty="0">
                <a:latin typeface="华文新魏" pitchFamily="2" charset="-122"/>
                <a:ea typeface="华文新魏" pitchFamily="2" charset="-122"/>
              </a:rPr>
              <a:t>可引用分配内存的数组元素</a:t>
            </a:r>
          </a:p>
          <a:p>
            <a:r>
              <a:rPr lang="en-US" altLang="zh-CN" dirty="0">
                <a:latin typeface="华文新魏" pitchFamily="2" charset="-122"/>
                <a:ea typeface="华文新魏" pitchFamily="2" charset="-122"/>
              </a:rPr>
              <a:t>	</a:t>
            </a:r>
            <a:r>
              <a:rPr lang="en-US" altLang="zh-CN" dirty="0">
                <a:solidFill>
                  <a:srgbClr val="FF0000"/>
                </a:solidFill>
                <a:latin typeface="华文新魏" pitchFamily="2" charset="-122"/>
                <a:ea typeface="华文新魏" pitchFamily="2" charset="-122"/>
              </a:rPr>
              <a:t>//int  &amp;w = </a:t>
            </a:r>
            <a:r>
              <a:rPr lang="en-US" altLang="zh-CN" dirty="0" err="1">
                <a:solidFill>
                  <a:srgbClr val="FF0000"/>
                </a:solidFill>
                <a:latin typeface="华文新魏" pitchFamily="2" charset="-122"/>
                <a:ea typeface="华文新魏" pitchFamily="2" charset="-122"/>
              </a:rPr>
              <a:t>a.j</a:t>
            </a:r>
            <a:r>
              <a:rPr lang="en-US" altLang="zh-CN" dirty="0">
                <a:solidFill>
                  <a:srgbClr val="FF0000"/>
                </a:solidFill>
                <a:latin typeface="华文新魏" pitchFamily="2" charset="-122"/>
                <a:ea typeface="华文新魏" pitchFamily="2" charset="-122"/>
              </a:rPr>
              <a:t>; 	//</a:t>
            </a:r>
            <a:r>
              <a:rPr lang="zh-CN" altLang="en-US" dirty="0">
                <a:solidFill>
                  <a:srgbClr val="FF0000"/>
                </a:solidFill>
                <a:latin typeface="华文新魏" pitchFamily="2" charset="-122"/>
                <a:ea typeface="华文新魏" pitchFamily="2" charset="-122"/>
              </a:rPr>
              <a:t>错误：位段不能被有址引用，按字节编址才算有内存</a:t>
            </a:r>
          </a:p>
          <a:p>
            <a:r>
              <a:rPr lang="en-US" altLang="zh-CN" dirty="0">
                <a:latin typeface="华文新魏" pitchFamily="2" charset="-122"/>
                <a:ea typeface="华文新魏" pitchFamily="2" charset="-122"/>
              </a:rPr>
              <a:t>	int  &amp;x = </a:t>
            </a:r>
            <a:r>
              <a:rPr lang="en-US" altLang="zh-CN" dirty="0" err="1">
                <a:latin typeface="华文新魏" pitchFamily="2" charset="-122"/>
                <a:ea typeface="华文新魏" pitchFamily="2" charset="-122"/>
              </a:rPr>
              <a:t>a.k</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正确：</a:t>
            </a:r>
            <a:r>
              <a:rPr lang="en-US" altLang="zh-CN" dirty="0" err="1">
                <a:latin typeface="华文新魏" pitchFamily="2" charset="-122"/>
                <a:ea typeface="华文新魏" pitchFamily="2" charset="-122"/>
              </a:rPr>
              <a:t>a.k</a:t>
            </a:r>
            <a:r>
              <a:rPr lang="zh-CN" altLang="en-US" dirty="0">
                <a:latin typeface="华文新魏" pitchFamily="2" charset="-122"/>
                <a:ea typeface="华文新魏" pitchFamily="2" charset="-122"/>
              </a:rPr>
              <a:t>不是位段有内存</a:t>
            </a:r>
          </a:p>
          <a:p>
            <a:r>
              <a:rPr lang="en-US" altLang="zh-CN" dirty="0">
                <a:latin typeface="华文新魏" pitchFamily="2" charset="-122"/>
                <a:ea typeface="华文新魏" pitchFamily="2" charset="-122"/>
              </a:rPr>
              <a:t>}</a:t>
            </a:r>
          </a:p>
        </p:txBody>
      </p:sp>
    </p:spTree>
    <p:extLst>
      <p:ext uri="{BB962C8B-B14F-4D97-AF65-F5344CB8AC3E}">
        <p14:creationId xmlns:p14="http://schemas.microsoft.com/office/powerpoint/2010/main" val="40526235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2063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FF0000"/>
                </a:solidFill>
                <a:latin typeface="微软雅黑" pitchFamily="34" charset="-122"/>
                <a:ea typeface="微软雅黑" pitchFamily="34" charset="-122"/>
              </a:rPr>
              <a:t>引用初始化</a:t>
            </a:r>
          </a:p>
        </p:txBody>
      </p:sp>
      <p:sp>
        <p:nvSpPr>
          <p:cNvPr id="6" name="Rectangle 7"/>
          <p:cNvSpPr>
            <a:spLocks noChangeArrowheads="1"/>
          </p:cNvSpPr>
          <p:nvPr/>
        </p:nvSpPr>
        <p:spPr bwMode="auto">
          <a:xfrm>
            <a:off x="1705244" y="1484784"/>
            <a:ext cx="8801992"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引用初始化时，除了二种例外情况，引用类型都要与绑定的对象严格匹配：即</a:t>
            </a:r>
            <a:r>
              <a:rPr lang="zh-CN" altLang="en-US" sz="2000" b="1" dirty="0">
                <a:solidFill>
                  <a:srgbClr val="FF0000"/>
                </a:solidFill>
                <a:latin typeface="华文新魏" pitchFamily="2" charset="-122"/>
                <a:ea typeface="华文新魏" pitchFamily="2" charset="-122"/>
              </a:rPr>
              <a:t>必须是用求值结果类型相同的左值表达式来初始化</a:t>
            </a:r>
            <a:r>
              <a:rPr lang="zh-CN" altLang="en-US" sz="2000" b="1" dirty="0">
                <a:latin typeface="华文新魏" pitchFamily="2" charset="-122"/>
                <a:ea typeface="华文新魏" pitchFamily="2" charset="-122"/>
              </a:rPr>
              <a:t>。二种例外是：</a:t>
            </a:r>
            <a:endParaRPr lang="en-US" altLang="zh-CN" sz="2000" b="1" dirty="0">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en-US" altLang="zh-CN" sz="2000" b="1" dirty="0" err="1">
                <a:solidFill>
                  <a:srgbClr val="FF0000"/>
                </a:solidFill>
                <a:latin typeface="华文新魏" pitchFamily="2" charset="-122"/>
                <a:ea typeface="华文新魏" pitchFamily="2" charset="-122"/>
              </a:rPr>
              <a:t>const</a:t>
            </a:r>
            <a:r>
              <a:rPr lang="zh-CN" altLang="en-US" sz="2000" b="1" dirty="0">
                <a:solidFill>
                  <a:srgbClr val="FF0000"/>
                </a:solidFill>
                <a:latin typeface="华文新魏" pitchFamily="2" charset="-122"/>
                <a:ea typeface="华文新魏" pitchFamily="2" charset="-122"/>
              </a:rPr>
              <a:t>引用</a:t>
            </a:r>
            <a:endParaRPr lang="en-US" altLang="zh-CN" sz="2000" b="1" dirty="0">
              <a:solidFill>
                <a:srgbClr val="FF0000"/>
              </a:solidFill>
              <a:latin typeface="华文新魏" pitchFamily="2" charset="-122"/>
              <a:ea typeface="华文新魏" pitchFamily="2" charset="-122"/>
            </a:endParaRPr>
          </a:p>
          <a:p>
            <a:pPr marL="800100" lvl="2" indent="-342900">
              <a:lnSpc>
                <a:spcPct val="120000"/>
              </a:lnSpc>
              <a:spcBef>
                <a:spcPts val="600"/>
              </a:spcBef>
              <a:buFont typeface="Wingdings" pitchFamily="2" charset="2"/>
              <a:buChar char="u"/>
            </a:pPr>
            <a:r>
              <a:rPr lang="zh-CN" altLang="en-US" sz="2000" b="1" dirty="0">
                <a:latin typeface="华文新魏" pitchFamily="2" charset="-122"/>
                <a:ea typeface="华文新魏" pitchFamily="2" charset="-122"/>
              </a:rPr>
              <a:t>父类引用绑定到子类对象</a:t>
            </a:r>
            <a:endParaRPr lang="en-US" altLang="zh-CN" sz="2000" b="1" dirty="0">
              <a:latin typeface="华文新魏" pitchFamily="2" charset="-122"/>
              <a:ea typeface="华文新魏" pitchFamily="2" charset="-122"/>
            </a:endParaRP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p>
          <a:p>
            <a:pPr marL="0" lvl="1">
              <a:lnSpc>
                <a:spcPct val="140000"/>
              </a:lnSpc>
              <a:spcBef>
                <a:spcPts val="600"/>
              </a:spcBef>
            </a:pPr>
            <a:endParaRPr lang="en-US" altLang="zh-CN" sz="2000" b="1" dirty="0">
              <a:latin typeface="华文新魏" pitchFamily="2" charset="-122"/>
              <a:ea typeface="华文新魏" pitchFamily="2" charset="-122"/>
            </a:endParaRPr>
          </a:p>
        </p:txBody>
      </p:sp>
      <p:sp>
        <p:nvSpPr>
          <p:cNvPr id="7" name="TextBox 6"/>
          <p:cNvSpPr txBox="1">
            <a:spLocks noChangeArrowheads="1"/>
          </p:cNvSpPr>
          <p:nvPr/>
        </p:nvSpPr>
        <p:spPr bwMode="auto">
          <a:xfrm>
            <a:off x="2071560" y="3429000"/>
            <a:ext cx="8200904" cy="309634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40000"/>
              </a:lnSpc>
            </a:pPr>
            <a:r>
              <a:rPr lang="en-US" altLang="zh-CN" dirty="0">
                <a:latin typeface="华文新魏" pitchFamily="2" charset="-122"/>
                <a:ea typeface="华文新魏" pitchFamily="2" charset="-122"/>
              </a:rPr>
              <a:t>int j = 0;</a:t>
            </a:r>
          </a:p>
          <a:p>
            <a:pPr>
              <a:lnSpc>
                <a:spcPct val="14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c = 100;</a:t>
            </a:r>
          </a:p>
          <a:p>
            <a:pPr>
              <a:lnSpc>
                <a:spcPct val="140000"/>
              </a:lnSpc>
            </a:pPr>
            <a:r>
              <a:rPr lang="en-US" altLang="zh-CN" dirty="0">
                <a:latin typeface="华文新魏" pitchFamily="2" charset="-122"/>
                <a:ea typeface="华文新魏" pitchFamily="2" charset="-122"/>
              </a:rPr>
              <a:t>double d = 3.14;</a:t>
            </a:r>
          </a:p>
          <a:p>
            <a:pPr>
              <a:lnSpc>
                <a:spcPct val="140000"/>
              </a:lnSpc>
            </a:pPr>
            <a:r>
              <a:rPr lang="en-US" altLang="zh-CN" dirty="0">
                <a:latin typeface="华文新魏" pitchFamily="2" charset="-122"/>
                <a:ea typeface="华文新魏" pitchFamily="2" charset="-122"/>
              </a:rPr>
              <a:t>int</a:t>
            </a:r>
            <a:r>
              <a:rPr lang="zh-CN" altLang="en-US" dirty="0">
                <a:latin typeface="华文新魏" pitchFamily="2" charset="-122"/>
                <a:ea typeface="华文新魏" pitchFamily="2" charset="-122"/>
              </a:rPr>
              <a:t> </a:t>
            </a:r>
            <a:r>
              <a:rPr lang="en-US" altLang="zh-CN" dirty="0">
                <a:latin typeface="华文新魏" pitchFamily="2" charset="-122"/>
                <a:ea typeface="华文新魏" pitchFamily="2" charset="-122"/>
              </a:rPr>
              <a:t>&amp;rj1 = j;		//</a:t>
            </a:r>
            <a:r>
              <a:rPr lang="zh-CN" altLang="en-US" dirty="0">
                <a:solidFill>
                  <a:srgbClr val="FF0000"/>
                </a:solidFill>
                <a:latin typeface="华文新魏" pitchFamily="2" charset="-122"/>
                <a:ea typeface="华文新魏" pitchFamily="2" charset="-122"/>
              </a:rPr>
              <a:t>用求值结果类型相同的左值表达式来初始化</a:t>
            </a:r>
          </a:p>
          <a:p>
            <a:pPr>
              <a:lnSpc>
                <a:spcPct val="140000"/>
              </a:lnSpc>
            </a:pPr>
            <a:r>
              <a:rPr lang="en-US" altLang="zh-CN" dirty="0">
                <a:latin typeface="华文新魏" pitchFamily="2" charset="-122"/>
                <a:ea typeface="华文新魏" pitchFamily="2" charset="-122"/>
              </a:rPr>
              <a:t>//int &amp;rj2 = j + 10;	//</a:t>
            </a:r>
            <a:r>
              <a:rPr lang="zh-CN" altLang="en-US" dirty="0">
                <a:latin typeface="华文新魏" pitchFamily="2" charset="-122"/>
                <a:ea typeface="华文新魏" pitchFamily="2" charset="-122"/>
              </a:rPr>
              <a:t>错误：</a:t>
            </a:r>
            <a:r>
              <a:rPr lang="en-US" altLang="zh-CN" dirty="0">
                <a:latin typeface="华文新魏" pitchFamily="2" charset="-122"/>
                <a:ea typeface="华文新魏" pitchFamily="2" charset="-122"/>
              </a:rPr>
              <a:t>j + 10</a:t>
            </a:r>
            <a:r>
              <a:rPr lang="zh-CN" altLang="en-US" dirty="0">
                <a:latin typeface="华文新魏" pitchFamily="2" charset="-122"/>
                <a:ea typeface="华文新魏" pitchFamily="2" charset="-122"/>
              </a:rPr>
              <a:t>是右值表达式</a:t>
            </a:r>
          </a:p>
          <a:p>
            <a:pPr>
              <a:lnSpc>
                <a:spcPct val="140000"/>
              </a:lnSpc>
            </a:pPr>
            <a:r>
              <a:rPr lang="en-US" altLang="zh-CN" dirty="0">
                <a:latin typeface="华文新魏" pitchFamily="2" charset="-122"/>
                <a:ea typeface="华文新魏" pitchFamily="2" charset="-122"/>
              </a:rPr>
              <a:t>//int &amp;rj3 = c;		//</a:t>
            </a:r>
            <a:r>
              <a:rPr lang="zh-CN" altLang="en-US" dirty="0">
                <a:latin typeface="华文新魏" pitchFamily="2" charset="-122"/>
                <a:ea typeface="华文新魏" pitchFamily="2" charset="-122"/>
              </a:rPr>
              <a:t>错误：</a:t>
            </a:r>
            <a:r>
              <a:rPr lang="en-US" altLang="zh-CN" dirty="0">
                <a:latin typeface="华文新魏" pitchFamily="2" charset="-122"/>
                <a:ea typeface="华文新魏" pitchFamily="2" charset="-122"/>
              </a:rPr>
              <a:t>c</a:t>
            </a:r>
            <a:r>
              <a:rPr lang="zh-CN" altLang="en-US" dirty="0">
                <a:latin typeface="华文新魏" pitchFamily="2" charset="-122"/>
                <a:ea typeface="华文新魏" pitchFamily="2" charset="-122"/>
              </a:rPr>
              <a:t>是左值，但类型是</a:t>
            </a: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a:t>
            </a:r>
            <a:r>
              <a:rPr lang="zh-CN" altLang="en-US" dirty="0">
                <a:latin typeface="华文新魏" pitchFamily="2" charset="-122"/>
                <a:ea typeface="华文新魏" pitchFamily="2" charset="-122"/>
              </a:rPr>
              <a:t>，类型不一致</a:t>
            </a:r>
            <a:endParaRPr lang="en-US" altLang="zh-CN" dirty="0">
              <a:latin typeface="华文新魏" pitchFamily="2" charset="-122"/>
              <a:ea typeface="华文新魏" pitchFamily="2" charset="-122"/>
            </a:endParaRPr>
          </a:p>
          <a:p>
            <a:pPr>
              <a:lnSpc>
                <a:spcPct val="140000"/>
              </a:lnSpc>
            </a:pPr>
            <a:r>
              <a:rPr lang="en-US" altLang="zh-CN" dirty="0">
                <a:latin typeface="华文新魏" pitchFamily="2" charset="-122"/>
                <a:ea typeface="华文新魏" pitchFamily="2" charset="-122"/>
              </a:rPr>
              <a:t>//int &amp;rj4 = j++;		//</a:t>
            </a:r>
            <a:r>
              <a:rPr lang="zh-CN" altLang="en-US" dirty="0">
                <a:latin typeface="华文新魏" pitchFamily="2" charset="-122"/>
                <a:ea typeface="华文新魏" pitchFamily="2" charset="-122"/>
              </a:rPr>
              <a:t>错误：</a:t>
            </a:r>
            <a:r>
              <a:rPr lang="en-US" altLang="zh-CN" dirty="0">
                <a:latin typeface="华文新魏" pitchFamily="2" charset="-122"/>
                <a:ea typeface="华文新魏" pitchFamily="2" charset="-122"/>
              </a:rPr>
              <a:t>j++</a:t>
            </a:r>
            <a:r>
              <a:rPr lang="zh-CN" altLang="en-US" dirty="0">
                <a:latin typeface="华文新魏" pitchFamily="2" charset="-122"/>
                <a:ea typeface="华文新魏" pitchFamily="2" charset="-122"/>
              </a:rPr>
              <a:t>是右值表达式</a:t>
            </a:r>
          </a:p>
          <a:p>
            <a:pPr>
              <a:lnSpc>
                <a:spcPct val="140000"/>
              </a:lnSpc>
            </a:pPr>
            <a:r>
              <a:rPr lang="en-US" altLang="zh-CN" dirty="0">
                <a:latin typeface="华文新魏" pitchFamily="2" charset="-122"/>
                <a:ea typeface="华文新魏" pitchFamily="2" charset="-122"/>
              </a:rPr>
              <a:t>//int &amp;</a:t>
            </a:r>
            <a:r>
              <a:rPr lang="en-US" altLang="zh-CN" dirty="0" err="1">
                <a:latin typeface="华文新魏" pitchFamily="2" charset="-122"/>
                <a:ea typeface="华文新魏" pitchFamily="2" charset="-122"/>
              </a:rPr>
              <a:t>rd</a:t>
            </a:r>
            <a:r>
              <a:rPr lang="en-US" altLang="zh-CN" dirty="0">
                <a:latin typeface="华文新魏" pitchFamily="2" charset="-122"/>
                <a:ea typeface="华文新魏" pitchFamily="2" charset="-122"/>
              </a:rPr>
              <a:t> = d;		//</a:t>
            </a:r>
            <a:r>
              <a:rPr lang="zh-CN" altLang="en-US" dirty="0">
                <a:latin typeface="华文新魏" pitchFamily="2" charset="-122"/>
                <a:ea typeface="华文新魏" pitchFamily="2" charset="-122"/>
              </a:rPr>
              <a:t>错误：</a:t>
            </a:r>
            <a:r>
              <a:rPr lang="en-US" altLang="zh-CN" dirty="0">
                <a:latin typeface="华文新魏" pitchFamily="2" charset="-122"/>
                <a:ea typeface="华文新魏" pitchFamily="2" charset="-122"/>
              </a:rPr>
              <a:t>d</a:t>
            </a:r>
            <a:r>
              <a:rPr lang="zh-CN" altLang="en-US" dirty="0">
                <a:latin typeface="华文新魏" pitchFamily="2" charset="-122"/>
                <a:ea typeface="华文新魏" pitchFamily="2" charset="-122"/>
              </a:rPr>
              <a:t>是</a:t>
            </a:r>
            <a:r>
              <a:rPr lang="en-US" altLang="zh-CN" dirty="0">
                <a:latin typeface="华文新魏" pitchFamily="2" charset="-122"/>
                <a:ea typeface="华文新魏" pitchFamily="2" charset="-122"/>
              </a:rPr>
              <a:t>double</a:t>
            </a:r>
            <a:r>
              <a:rPr lang="zh-CN" altLang="en-US" dirty="0">
                <a:latin typeface="华文新魏" pitchFamily="2" charset="-122"/>
                <a:ea typeface="华文新魏" pitchFamily="2" charset="-122"/>
              </a:rPr>
              <a:t>类型左值，类型不一致</a:t>
            </a:r>
            <a:r>
              <a:rPr lang="en-US" altLang="zh-CN" dirty="0">
                <a:latin typeface="华文新魏" pitchFamily="2" charset="-122"/>
                <a:ea typeface="华文新魏" pitchFamily="2" charset="-122"/>
              </a:rPr>
              <a:t>	</a:t>
            </a:r>
            <a:r>
              <a:rPr lang="en-US" altLang="zh-CN" sz="1600" dirty="0">
                <a:latin typeface="华文新魏" pitchFamily="2" charset="-122"/>
                <a:ea typeface="华文新魏" pitchFamily="2" charset="-122"/>
              </a:rPr>
              <a:t>	</a:t>
            </a:r>
          </a:p>
        </p:txBody>
      </p:sp>
    </p:spTree>
    <p:extLst>
      <p:ext uri="{BB962C8B-B14F-4D97-AF65-F5344CB8AC3E}">
        <p14:creationId xmlns:p14="http://schemas.microsoft.com/office/powerpoint/2010/main" val="25459078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2063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FF0000"/>
                </a:solidFill>
                <a:latin typeface="微软雅黑" pitchFamily="34" charset="-122"/>
                <a:ea typeface="微软雅黑" pitchFamily="34" charset="-122"/>
              </a:rPr>
              <a:t>引用初始化</a:t>
            </a:r>
          </a:p>
        </p:txBody>
      </p:sp>
      <p:sp>
        <p:nvSpPr>
          <p:cNvPr id="6" name="Rectangle 7"/>
          <p:cNvSpPr>
            <a:spLocks noChangeArrowheads="1"/>
          </p:cNvSpPr>
          <p:nvPr/>
        </p:nvSpPr>
        <p:spPr bwMode="auto">
          <a:xfrm>
            <a:off x="1705244" y="1484784"/>
            <a:ext cx="9445976" cy="5400600"/>
          </a:xfrm>
          <a:prstGeom prst="rect">
            <a:avLst/>
          </a:prstGeom>
          <a:noFill/>
          <a:ln w="9525">
            <a:noFill/>
            <a:miter lim="800000"/>
            <a:headEnd/>
            <a:tailEnd/>
          </a:ln>
        </p:spPr>
        <p:txBody>
          <a:bodyPr>
            <a:noAutofit/>
          </a:bodyPr>
          <a:lstStyle/>
          <a:p>
            <a:pPr marL="0" lvl="1">
              <a:lnSpc>
                <a:spcPct val="140000"/>
              </a:lnSpc>
              <a:spcBef>
                <a:spcPts val="600"/>
              </a:spcBef>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而</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引用则是万金油，</a:t>
            </a:r>
            <a:r>
              <a:rPr lang="zh-CN" altLang="en-US" sz="2000" b="1" dirty="0">
                <a:solidFill>
                  <a:srgbClr val="FF0000"/>
                </a:solidFill>
                <a:latin typeface="华文新魏" pitchFamily="2" charset="-122"/>
                <a:ea typeface="华文新魏" pitchFamily="2" charset="-122"/>
              </a:rPr>
              <a:t>可以用类型相同（如类型不同，看编译器）的左值表达式和右值表达式来初始化</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p>
          <a:p>
            <a:pPr marL="0" lvl="1">
              <a:lnSpc>
                <a:spcPct val="140000"/>
              </a:lnSpc>
              <a:spcBef>
                <a:spcPts val="600"/>
              </a:spcBef>
            </a:pPr>
            <a:endParaRPr lang="en-US" altLang="zh-CN" sz="2000" b="1" dirty="0">
              <a:latin typeface="华文新魏" pitchFamily="2" charset="-122"/>
              <a:ea typeface="华文新魏" pitchFamily="2" charset="-122"/>
            </a:endParaRPr>
          </a:p>
        </p:txBody>
      </p:sp>
      <p:sp>
        <p:nvSpPr>
          <p:cNvPr id="7" name="TextBox 6"/>
          <p:cNvSpPr txBox="1">
            <a:spLocks noChangeArrowheads="1"/>
          </p:cNvSpPr>
          <p:nvPr/>
        </p:nvSpPr>
        <p:spPr bwMode="auto">
          <a:xfrm>
            <a:off x="2063552" y="2708920"/>
            <a:ext cx="8200904" cy="3926056"/>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50000"/>
              </a:lnSpc>
            </a:pPr>
            <a:r>
              <a:rPr lang="en-US" altLang="zh-CN" dirty="0">
                <a:latin typeface="华文新魏" pitchFamily="2" charset="-122"/>
                <a:ea typeface="华文新魏" pitchFamily="2" charset="-122"/>
              </a:rPr>
              <a:t>int j = 0</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pPr>
              <a:lnSpc>
                <a:spcPct val="140000"/>
              </a:lnSpc>
            </a:pPr>
            <a:r>
              <a:rPr lang="en-US" altLang="zh-CN" dirty="0">
                <a:latin typeface="华文新魏" pitchFamily="2" charset="-122"/>
                <a:ea typeface="华文新魏" pitchFamily="2" charset="-122"/>
              </a:rPr>
              <a:t>const int c = 100;</a:t>
            </a:r>
          </a:p>
          <a:p>
            <a:pPr>
              <a:lnSpc>
                <a:spcPct val="140000"/>
              </a:lnSpc>
            </a:pPr>
            <a:r>
              <a:rPr lang="en-US" altLang="zh-CN" dirty="0">
                <a:latin typeface="华文新魏" pitchFamily="2" charset="-122"/>
                <a:ea typeface="华文新魏" pitchFamily="2" charset="-122"/>
              </a:rPr>
              <a:t>double d = 3.14;</a:t>
            </a:r>
          </a:p>
          <a:p>
            <a:pPr>
              <a:lnSpc>
                <a:spcPct val="15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&amp;cr1 = j;		//</a:t>
            </a:r>
            <a:r>
              <a:rPr lang="zh-CN" altLang="en-US" dirty="0">
                <a:latin typeface="华文新魏" pitchFamily="2" charset="-122"/>
                <a:ea typeface="华文新魏" pitchFamily="2" charset="-122"/>
              </a:rPr>
              <a:t>常量引用可以绑定非</a:t>
            </a:r>
            <a:r>
              <a:rPr lang="en-US" altLang="zh-CN" dirty="0" err="1">
                <a:latin typeface="华文新魏" pitchFamily="2" charset="-122"/>
                <a:ea typeface="华文新魏" pitchFamily="2" charset="-122"/>
              </a:rPr>
              <a:t>const</a:t>
            </a:r>
            <a:r>
              <a:rPr lang="zh-CN" altLang="en-US" dirty="0">
                <a:latin typeface="华文新魏" pitchFamily="2" charset="-122"/>
                <a:ea typeface="华文新魏" pitchFamily="2" charset="-122"/>
              </a:rPr>
              <a:t>左值</a:t>
            </a:r>
          </a:p>
          <a:p>
            <a:pPr>
              <a:lnSpc>
                <a:spcPct val="15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&amp;cr2 = c;		//</a:t>
            </a:r>
            <a:r>
              <a:rPr lang="zh-CN" altLang="en-US" dirty="0">
                <a:latin typeface="华文新魏" pitchFamily="2" charset="-122"/>
                <a:ea typeface="华文新魏" pitchFamily="2" charset="-122"/>
              </a:rPr>
              <a:t>常量引用可以绑定</a:t>
            </a:r>
            <a:r>
              <a:rPr lang="en-US" altLang="zh-CN" dirty="0" err="1">
                <a:latin typeface="华文新魏" pitchFamily="2" charset="-122"/>
                <a:ea typeface="华文新魏" pitchFamily="2" charset="-122"/>
              </a:rPr>
              <a:t>const</a:t>
            </a:r>
            <a:r>
              <a:rPr lang="zh-CN" altLang="en-US" dirty="0">
                <a:latin typeface="华文新魏" pitchFamily="2" charset="-122"/>
                <a:ea typeface="华文新魏" pitchFamily="2" charset="-122"/>
              </a:rPr>
              <a:t>左值</a:t>
            </a:r>
          </a:p>
          <a:p>
            <a:pPr>
              <a:lnSpc>
                <a:spcPct val="15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&amp;cr3 = j + 10;	//</a:t>
            </a:r>
            <a:r>
              <a:rPr lang="zh-CN" altLang="en-US" dirty="0">
                <a:latin typeface="华文新魏" pitchFamily="2" charset="-122"/>
                <a:ea typeface="华文新魏" pitchFamily="2" charset="-122"/>
              </a:rPr>
              <a:t>常量引用可以绑定右值</a:t>
            </a:r>
          </a:p>
          <a:p>
            <a:pPr>
              <a:lnSpc>
                <a:spcPct val="150000"/>
              </a:lnSpc>
            </a:pPr>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&amp;cr4 = d;	//</a:t>
            </a:r>
            <a:r>
              <a:rPr lang="zh-CN" altLang="en-US" dirty="0">
                <a:latin typeface="华文新魏" pitchFamily="2" charset="-122"/>
                <a:ea typeface="华文新魏" pitchFamily="2" charset="-122"/>
              </a:rPr>
              <a:t>类型不一致，报警告错误</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a:t>
            </a:r>
            <a:r>
              <a:rPr lang="en-US" altLang="zh-CN" dirty="0">
                <a:latin typeface="华文新魏" pitchFamily="2" charset="-122"/>
                <a:ea typeface="华文新魏" pitchFamily="2" charset="-122"/>
              </a:rPr>
              <a:t>VS2017</a:t>
            </a:r>
            <a:r>
              <a:rPr lang="zh-CN" altLang="en-US" dirty="0">
                <a:latin typeface="华文新魏" pitchFamily="2" charset="-122"/>
                <a:ea typeface="华文新魏" pitchFamily="2" charset="-122"/>
              </a:rPr>
              <a:t>）</a:t>
            </a:r>
            <a:endParaRPr lang="en-US" altLang="zh-CN" dirty="0">
              <a:latin typeface="华文新魏" pitchFamily="2" charset="-122"/>
              <a:ea typeface="华文新魏" pitchFamily="2" charset="-122"/>
            </a:endParaRPr>
          </a:p>
          <a:p>
            <a:pPr>
              <a:lnSpc>
                <a:spcPct val="150000"/>
              </a:lnSpc>
            </a:pPr>
            <a:endParaRPr lang="en-US" altLang="zh-CN" sz="1600" dirty="0">
              <a:latin typeface="华文新魏" pitchFamily="2" charset="-122"/>
              <a:ea typeface="华文新魏" pitchFamily="2" charset="-122"/>
            </a:endParaRPr>
          </a:p>
          <a:p>
            <a:r>
              <a:rPr lang="en-US" altLang="zh-CN" dirty="0">
                <a:latin typeface="华文新魏" pitchFamily="2" charset="-122"/>
                <a:ea typeface="华文新魏" pitchFamily="2" charset="-122"/>
              </a:rPr>
              <a:t>int &amp;&amp;</a:t>
            </a:r>
            <a:r>
              <a:rPr lang="en-US" altLang="zh-CN" dirty="0" err="1">
                <a:latin typeface="华文新魏" pitchFamily="2" charset="-122"/>
                <a:ea typeface="华文新魏" pitchFamily="2" charset="-122"/>
              </a:rPr>
              <a:t>rr</a:t>
            </a:r>
            <a:r>
              <a:rPr lang="en-US" altLang="zh-CN" dirty="0">
                <a:latin typeface="华文新魏" pitchFamily="2" charset="-122"/>
                <a:ea typeface="华文新魏" pitchFamily="2" charset="-122"/>
              </a:rPr>
              <a:t> = 1;		//</a:t>
            </a:r>
            <a:r>
              <a:rPr lang="en-US" altLang="zh-CN" dirty="0" err="1">
                <a:latin typeface="华文新魏" pitchFamily="2" charset="-122"/>
                <a:ea typeface="华文新魏" pitchFamily="2" charset="-122"/>
              </a:rPr>
              <a:t>rr</a:t>
            </a:r>
            <a:r>
              <a:rPr lang="zh-CN" altLang="en-US" dirty="0">
                <a:latin typeface="华文新魏" pitchFamily="2" charset="-122"/>
                <a:ea typeface="华文新魏" pitchFamily="2" charset="-122"/>
              </a:rPr>
              <a:t>为右值引用</a:t>
            </a:r>
          </a:p>
          <a:p>
            <a:r>
              <a:rPr lang="en-US" altLang="zh-CN" dirty="0" err="1">
                <a:latin typeface="华文新魏" pitchFamily="2" charset="-122"/>
                <a:ea typeface="华文新魏" pitchFamily="2" charset="-122"/>
              </a:rPr>
              <a:t>const</a:t>
            </a:r>
            <a:r>
              <a:rPr lang="en-US" altLang="zh-CN" dirty="0">
                <a:latin typeface="华文新魏" pitchFamily="2" charset="-122"/>
                <a:ea typeface="华文新魏" pitchFamily="2" charset="-122"/>
              </a:rPr>
              <a:t> int &amp;cr5 = </a:t>
            </a:r>
            <a:r>
              <a:rPr lang="en-US" altLang="zh-CN" dirty="0" err="1">
                <a:latin typeface="华文新魏" pitchFamily="2" charset="-122"/>
                <a:ea typeface="华文新魏" pitchFamily="2" charset="-122"/>
              </a:rPr>
              <a:t>rr</a:t>
            </a:r>
            <a:r>
              <a:rPr lang="en-US" altLang="zh-CN" dirty="0">
                <a:latin typeface="华文新魏" pitchFamily="2" charset="-122"/>
                <a:ea typeface="华文新魏" pitchFamily="2" charset="-122"/>
              </a:rPr>
              <a:t>;	//</a:t>
            </a:r>
            <a:r>
              <a:rPr lang="zh-CN" altLang="en-US" dirty="0">
                <a:latin typeface="华文新魏" pitchFamily="2" charset="-122"/>
                <a:ea typeface="华文新魏" pitchFamily="2" charset="-122"/>
              </a:rPr>
              <a:t>常量引用可以绑定同类型右值引用</a:t>
            </a:r>
            <a:r>
              <a:rPr lang="en-US" altLang="zh-CN" sz="1600" dirty="0">
                <a:latin typeface="华文新魏" pitchFamily="2" charset="-122"/>
                <a:ea typeface="华文新魏" pitchFamily="2" charset="-122"/>
              </a:rPr>
              <a:t>	</a:t>
            </a:r>
          </a:p>
        </p:txBody>
      </p:sp>
    </p:spTree>
    <p:extLst>
      <p:ext uri="{BB962C8B-B14F-4D97-AF65-F5344CB8AC3E}">
        <p14:creationId xmlns:p14="http://schemas.microsoft.com/office/powerpoint/2010/main" val="7179322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2063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FF0000"/>
                </a:solidFill>
                <a:latin typeface="微软雅黑" pitchFamily="34" charset="-122"/>
                <a:ea typeface="微软雅黑" pitchFamily="34" charset="-122"/>
              </a:rPr>
              <a:t>引用指针</a:t>
            </a:r>
            <a:r>
              <a:rPr lang="en-US" altLang="zh-CN" sz="2800" b="1" dirty="0">
                <a:solidFill>
                  <a:srgbClr val="FF0000"/>
                </a:solidFill>
                <a:latin typeface="微软雅黑" pitchFamily="34" charset="-122"/>
                <a:ea typeface="微软雅黑" pitchFamily="34" charset="-122"/>
              </a:rPr>
              <a:t>(</a:t>
            </a:r>
            <a:r>
              <a:rPr lang="zh-CN" altLang="en-US" sz="2800" b="1" dirty="0">
                <a:solidFill>
                  <a:srgbClr val="FF0000"/>
                </a:solidFill>
                <a:latin typeface="微软雅黑" pitchFamily="34" charset="-122"/>
                <a:ea typeface="微软雅黑" pitchFamily="34" charset="-122"/>
              </a:rPr>
              <a:t>自学）</a:t>
            </a:r>
          </a:p>
        </p:txBody>
      </p:sp>
      <p:sp>
        <p:nvSpPr>
          <p:cNvPr id="6" name="Rectangle 7"/>
          <p:cNvSpPr>
            <a:spLocks noChangeArrowheads="1"/>
          </p:cNvSpPr>
          <p:nvPr/>
        </p:nvSpPr>
        <p:spPr bwMode="auto">
          <a:xfrm>
            <a:off x="345688" y="1444144"/>
            <a:ext cx="10161548" cy="5297224"/>
          </a:xfrm>
          <a:prstGeom prst="rect">
            <a:avLst/>
          </a:prstGeom>
          <a:noFill/>
          <a:ln w="9525">
            <a:noFill/>
            <a:miter lim="800000"/>
            <a:headEnd/>
            <a:tailEnd/>
          </a:ln>
        </p:spPr>
        <p:txBody>
          <a:bodyPr>
            <a:noAutofit/>
          </a:bodyPr>
          <a:lstStyle/>
          <a:p>
            <a:pPr>
              <a:lnSpc>
                <a:spcPct val="150000"/>
              </a:lnSpc>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如何引用指针</a:t>
            </a:r>
          </a:p>
          <a:p>
            <a:pPr>
              <a:lnSpc>
                <a:spcPct val="15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int </a:t>
            </a:r>
            <a:r>
              <a:rPr lang="en-US" altLang="zh-CN" sz="2000" b="1" dirty="0" err="1">
                <a:latin typeface="华文新魏" pitchFamily="2" charset="-122"/>
                <a:ea typeface="华文新魏" pitchFamily="2" charset="-122"/>
              </a:rPr>
              <a:t>ival</a:t>
            </a:r>
            <a:r>
              <a:rPr lang="en-US" altLang="zh-CN" sz="2000" b="1" dirty="0">
                <a:latin typeface="华文新魏" pitchFamily="2" charset="-122"/>
                <a:ea typeface="华文新魏" pitchFamily="2" charset="-122"/>
              </a:rPr>
              <a:t> = 1024;</a:t>
            </a:r>
          </a:p>
          <a:p>
            <a:pPr>
              <a:lnSpc>
                <a:spcPct val="150000"/>
              </a:lnSpc>
            </a:pPr>
            <a:r>
              <a:rPr lang="en-US" altLang="zh-CN" sz="2000" b="1" dirty="0">
                <a:latin typeface="华文新魏" pitchFamily="2" charset="-122"/>
                <a:ea typeface="华文新魏" pitchFamily="2" charset="-122"/>
              </a:rPr>
              <a:t>    		int * &amp;</a:t>
            </a:r>
            <a:r>
              <a:rPr lang="en-US" altLang="zh-CN" sz="2000" b="1" dirty="0" err="1">
                <a:latin typeface="华文新魏" pitchFamily="2" charset="-122"/>
                <a:ea typeface="华文新魏" pitchFamily="2" charset="-122"/>
              </a:rPr>
              <a:t>pi_ref</a:t>
            </a:r>
            <a:r>
              <a:rPr lang="en-US" altLang="zh-CN" sz="2000" b="1" dirty="0">
                <a:latin typeface="华文新魏" pitchFamily="2" charset="-122"/>
                <a:ea typeface="华文新魏" pitchFamily="2" charset="-122"/>
              </a:rPr>
              <a:t> = &amp;</a:t>
            </a:r>
            <a:r>
              <a:rPr lang="en-US" altLang="zh-CN" sz="2000" b="1" dirty="0" err="1">
                <a:latin typeface="华文新魏" pitchFamily="2" charset="-122"/>
                <a:ea typeface="华文新魏" pitchFamily="2" charset="-122"/>
              </a:rPr>
              <a:t>ival</a:t>
            </a:r>
            <a:r>
              <a:rPr lang="en-US" altLang="zh-CN" sz="2000" b="1" dirty="0">
                <a:latin typeface="华文新魏" pitchFamily="2" charset="-122"/>
                <a:ea typeface="华文新魏" pitchFamily="2" charset="-122"/>
              </a:rPr>
              <a:t>; </a:t>
            </a:r>
          </a:p>
          <a:p>
            <a:pPr>
              <a:lnSpc>
                <a:spcPct val="15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错误</a:t>
            </a:r>
            <a:r>
              <a:rPr lang="zh-CN" altLang="en-US" sz="2000" b="1" dirty="0">
                <a:solidFill>
                  <a:srgbClr val="FF0000"/>
                </a:solidFill>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&amp;</a:t>
            </a:r>
            <a:r>
              <a:rPr lang="en-US" altLang="zh-CN" sz="2000" b="1" dirty="0" err="1">
                <a:solidFill>
                  <a:srgbClr val="FF0000"/>
                </a:solidFill>
                <a:latin typeface="华文新魏" pitchFamily="2" charset="-122"/>
                <a:ea typeface="华文新魏" pitchFamily="2" charset="-122"/>
              </a:rPr>
              <a:t>ival</a:t>
            </a:r>
            <a:r>
              <a:rPr lang="zh-CN" altLang="en-US" sz="2000" b="1" dirty="0">
                <a:solidFill>
                  <a:srgbClr val="FF0000"/>
                </a:solidFill>
                <a:latin typeface="华文新魏" pitchFamily="2" charset="-122"/>
                <a:ea typeface="华文新魏" pitchFamily="2" charset="-122"/>
              </a:rPr>
              <a:t>为右值</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不能初始化非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a:t>
            </a:r>
          </a:p>
          <a:p>
            <a:pPr>
              <a:lnSpc>
                <a:spcPct val="15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因为只有</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类型引用才能用右值初始化，因此必须要把</a:t>
            </a:r>
            <a:r>
              <a:rPr lang="en-US" altLang="zh-CN" sz="2000" b="1" dirty="0" err="1">
                <a:latin typeface="华文新魏" pitchFamily="2" charset="-122"/>
                <a:ea typeface="华文新魏" pitchFamily="2" charset="-122"/>
              </a:rPr>
              <a:t>pi_ref</a:t>
            </a:r>
            <a:r>
              <a:rPr lang="zh-CN" altLang="en-US" sz="2000" b="1" dirty="0">
                <a:latin typeface="华文新魏" pitchFamily="2" charset="-122"/>
                <a:ea typeface="华文新魏" pitchFamily="2" charset="-122"/>
              </a:rPr>
              <a:t>声明为</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a:t>
            </a:r>
          </a:p>
          <a:p>
            <a:pPr>
              <a:lnSpc>
                <a:spcPct val="15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int * &amp;</a:t>
            </a:r>
            <a:r>
              <a:rPr lang="en-US" altLang="zh-CN" sz="2000" b="1" dirty="0" err="1">
                <a:latin typeface="华文新魏" pitchFamily="2" charset="-122"/>
                <a:ea typeface="华文新魏" pitchFamily="2" charset="-122"/>
              </a:rPr>
              <a:t>pi_ref</a:t>
            </a:r>
            <a:r>
              <a:rPr lang="en-US" altLang="zh-CN" sz="2000" b="1" dirty="0">
                <a:latin typeface="华文新魏" pitchFamily="2" charset="-122"/>
                <a:ea typeface="华文新魏" pitchFamily="2" charset="-122"/>
              </a:rPr>
              <a:t> = &amp;</a:t>
            </a:r>
            <a:r>
              <a:rPr lang="en-US" altLang="zh-CN" sz="2000" b="1" dirty="0" err="1">
                <a:latin typeface="华文新魏" pitchFamily="2" charset="-122"/>
                <a:ea typeface="华文新魏" pitchFamily="2" charset="-122"/>
              </a:rPr>
              <a:t>ival</a:t>
            </a:r>
            <a:r>
              <a:rPr lang="en-US" altLang="zh-CN" sz="2000" b="1" dirty="0">
                <a:latin typeface="华文新魏" pitchFamily="2" charset="-122"/>
                <a:ea typeface="华文新魏" pitchFamily="2" charset="-122"/>
              </a:rPr>
              <a:t>; // </a:t>
            </a:r>
            <a:r>
              <a:rPr lang="zh-CN" altLang="en-US" sz="2000" b="1" dirty="0">
                <a:latin typeface="华文新魏" pitchFamily="2" charset="-122"/>
                <a:ea typeface="华文新魏" pitchFamily="2" charset="-122"/>
              </a:rPr>
              <a:t>错误，为什么？</a:t>
            </a:r>
          </a:p>
          <a:p>
            <a:pPr>
              <a:lnSpc>
                <a:spcPct val="15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pi_ref</a:t>
            </a:r>
            <a:r>
              <a:rPr lang="zh-CN" altLang="en-US" sz="2000" b="1" dirty="0">
                <a:latin typeface="华文新魏" pitchFamily="2" charset="-122"/>
                <a:ea typeface="华文新魏" pitchFamily="2" charset="-122"/>
              </a:rPr>
              <a:t>还是非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引用，引用了一个</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int *</a:t>
            </a:r>
            <a:r>
              <a:rPr lang="zh-CN" altLang="en-US" sz="2000" b="1" dirty="0">
                <a:latin typeface="华文新魏" pitchFamily="2" charset="-122"/>
                <a:ea typeface="华文新魏" pitchFamily="2" charset="-122"/>
              </a:rPr>
              <a:t>指针，该指针指向了</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对象</a:t>
            </a:r>
          </a:p>
          <a:p>
            <a:pPr>
              <a:lnSpc>
                <a:spcPct val="15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a:t>
            </a:r>
            <a:r>
              <a:rPr lang="en-US" altLang="zh-CN" sz="2000" b="1" noProof="1">
                <a:latin typeface="华文新魏" pitchFamily="2" charset="-122"/>
                <a:ea typeface="华文新魏" pitchFamily="2" charset="-122"/>
              </a:rPr>
              <a:t>int *  const &amp;pi_ref = &amp;ival;</a:t>
            </a:r>
            <a:r>
              <a:rPr lang="en-US" altLang="zh-CN" sz="2000" b="1" dirty="0">
                <a:latin typeface="华文新魏" pitchFamily="2" charset="-122"/>
                <a:ea typeface="华文新魏" pitchFamily="2" charset="-122"/>
              </a:rPr>
              <a:t> //OK</a:t>
            </a:r>
            <a:r>
              <a:rPr lang="zh-CN" altLang="en-US" sz="2000" b="1" dirty="0">
                <a:latin typeface="华文新魏" pitchFamily="2" charset="-122"/>
                <a:ea typeface="华文新魏" pitchFamily="2" charset="-122"/>
              </a:rPr>
              <a:t>，这时</a:t>
            </a:r>
            <a:r>
              <a:rPr lang="en-US" altLang="zh-CN" sz="2000" b="1" dirty="0" err="1">
                <a:latin typeface="华文新魏" pitchFamily="2" charset="-122"/>
                <a:ea typeface="华文新魏" pitchFamily="2" charset="-122"/>
              </a:rPr>
              <a:t>pi_ref</a:t>
            </a:r>
            <a:r>
              <a:rPr lang="zh-CN" altLang="en-US" sz="2000" b="1" dirty="0">
                <a:latin typeface="华文新魏" pitchFamily="2" charset="-122"/>
                <a:ea typeface="华文新魏" pitchFamily="2" charset="-122"/>
              </a:rPr>
              <a:t>才是</a:t>
            </a:r>
            <a:r>
              <a:rPr lang="en-US" altLang="zh-CN" sz="2000" b="1" dirty="0" err="1">
                <a:latin typeface="华文新魏" pitchFamily="2" charset="-122"/>
                <a:ea typeface="华文新魏" pitchFamily="2" charset="-122"/>
              </a:rPr>
              <a:t>const</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引用</a:t>
            </a:r>
          </a:p>
          <a:p>
            <a:pPr marL="0" lvl="1">
              <a:lnSpc>
                <a:spcPct val="140000"/>
              </a:lnSpc>
              <a:spcBef>
                <a:spcPts val="600"/>
              </a:spcBef>
            </a:pP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p>
          <a:p>
            <a:pPr marL="0" lvl="1">
              <a:lnSpc>
                <a:spcPct val="140000"/>
              </a:lnSpc>
              <a:spcBef>
                <a:spcPts val="600"/>
              </a:spcBef>
            </a:pP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953443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1705244" y="305047"/>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FF0000"/>
                </a:solidFill>
                <a:latin typeface="微软雅黑" pitchFamily="34" charset="-122"/>
                <a:ea typeface="微软雅黑" pitchFamily="34" charset="-122"/>
              </a:rPr>
              <a:t>引用初始化（自学）</a:t>
            </a:r>
          </a:p>
        </p:txBody>
      </p:sp>
      <p:sp>
        <p:nvSpPr>
          <p:cNvPr id="6" name="Rectangle 7"/>
          <p:cNvSpPr>
            <a:spLocks noChangeArrowheads="1"/>
          </p:cNvSpPr>
          <p:nvPr/>
        </p:nvSpPr>
        <p:spPr bwMode="auto">
          <a:xfrm>
            <a:off x="1593732" y="1143247"/>
            <a:ext cx="8801992" cy="5297224"/>
          </a:xfrm>
          <a:prstGeom prst="rect">
            <a:avLst/>
          </a:prstGeom>
          <a:noFill/>
          <a:ln w="9525">
            <a:noFill/>
            <a:miter lim="800000"/>
            <a:headEnd/>
            <a:tailEnd/>
          </a:ln>
        </p:spPr>
        <p:txBody>
          <a:bodyPr>
            <a:noAutofit/>
          </a:bodyPr>
          <a:lstStyle/>
          <a:p>
            <a:pPr>
              <a:lnSpc>
                <a:spcPct val="120000"/>
              </a:lnSpc>
            </a:pPr>
            <a:r>
              <a:rPr lang="en-US" altLang="zh-CN" sz="24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为什么非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引用不能用右值或不同类型的对象初始化？</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对不可寻址的右值或不同类型对象，编译器为了实现引用，必须生成一个临时（如常量）或不同类型的值，对象，引用实际上指向该临时对象，但用户不能通过引用访问。如当我们写</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double </a:t>
            </a:r>
            <a:r>
              <a:rPr lang="en-US" altLang="zh-CN" sz="2000" b="1" dirty="0" err="1">
                <a:latin typeface="华文新魏" pitchFamily="2" charset="-122"/>
                <a:ea typeface="华文新魏" pitchFamily="2" charset="-122"/>
              </a:rPr>
              <a:t>dval</a:t>
            </a:r>
            <a:r>
              <a:rPr lang="en-US" altLang="zh-CN" sz="2000" b="1" dirty="0">
                <a:latin typeface="华文新魏" pitchFamily="2" charset="-122"/>
                <a:ea typeface="华文新魏" pitchFamily="2" charset="-122"/>
              </a:rPr>
              <a:t> = 3.14</a:t>
            </a:r>
            <a:r>
              <a:rPr lang="zh-CN" altLang="en-US" sz="2000" b="1" dirty="0">
                <a:latin typeface="华文新魏" pitchFamily="2" charset="-122"/>
                <a:ea typeface="华文新魏" pitchFamily="2" charset="-122"/>
              </a:rPr>
              <a:t>；</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int &amp;</a:t>
            </a:r>
            <a:r>
              <a:rPr lang="en-US" altLang="zh-CN" sz="2000" b="1" dirty="0" err="1">
                <a:latin typeface="华文新魏" pitchFamily="2" charset="-122"/>
                <a:ea typeface="华文新魏" pitchFamily="2" charset="-122"/>
              </a:rPr>
              <a:t>ri</a:t>
            </a:r>
            <a:r>
              <a:rPr lang="en-US" altLang="zh-CN" sz="2000" b="1" dirty="0">
                <a:latin typeface="华文新魏" pitchFamily="2" charset="-122"/>
                <a:ea typeface="华文新魏" pitchFamily="2" charset="-122"/>
              </a:rPr>
              <a:t> = </a:t>
            </a:r>
            <a:r>
              <a:rPr lang="en-US" altLang="zh-CN" sz="2000" b="1" dirty="0" err="1">
                <a:latin typeface="华文新魏" pitchFamily="2" charset="-122"/>
                <a:ea typeface="华文新魏" pitchFamily="2" charset="-122"/>
              </a:rPr>
              <a:t>dval</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a:lnSpc>
                <a:spcPct val="120000"/>
              </a:lnSpc>
            </a:pPr>
            <a:r>
              <a:rPr lang="zh-CN" altLang="en-US" sz="2000" b="1" dirty="0">
                <a:latin typeface="华文新魏" pitchFamily="2" charset="-122"/>
                <a:ea typeface="华文新魏" pitchFamily="2" charset="-122"/>
              </a:rPr>
              <a:t>编译器将其转换成</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int temp = </a:t>
            </a:r>
            <a:r>
              <a:rPr lang="en-US" altLang="zh-CN" sz="2000" b="1" dirty="0" err="1">
                <a:latin typeface="华文新魏" pitchFamily="2" charset="-122"/>
                <a:ea typeface="华文新魏" pitchFamily="2" charset="-122"/>
              </a:rPr>
              <a:t>dval</a:t>
            </a: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a:t>
            </a:r>
            <a:r>
              <a:rPr lang="zh-CN" altLang="en-US" sz="2000" b="1" dirty="0">
                <a:latin typeface="华文新魏" pitchFamily="2" charset="-122"/>
                <a:ea typeface="华文新魏" pitchFamily="2" charset="-122"/>
              </a:rPr>
              <a:t>注意将</a:t>
            </a:r>
            <a:r>
              <a:rPr lang="en-US" altLang="zh-CN" sz="2000" b="1" dirty="0" err="1">
                <a:latin typeface="华文新魏" pitchFamily="2" charset="-122"/>
                <a:ea typeface="华文新魏" pitchFamily="2" charset="-122"/>
              </a:rPr>
              <a:t>dval</a:t>
            </a:r>
            <a:r>
              <a:rPr lang="zh-CN" altLang="en-US" sz="2000" b="1" dirty="0">
                <a:latin typeface="华文新魏" pitchFamily="2" charset="-122"/>
                <a:ea typeface="华文新魏" pitchFamily="2" charset="-122"/>
              </a:rPr>
              <a:t>转换成</a:t>
            </a:r>
            <a:r>
              <a:rPr lang="en-US" altLang="zh-CN" sz="2000" b="1" dirty="0">
                <a:latin typeface="华文新魏" pitchFamily="2" charset="-122"/>
                <a:ea typeface="华文新魏" pitchFamily="2" charset="-122"/>
              </a:rPr>
              <a:t>int</a:t>
            </a:r>
            <a:r>
              <a:rPr lang="zh-CN" altLang="en-US" sz="2000" b="1" dirty="0">
                <a:latin typeface="华文新魏" pitchFamily="2" charset="-122"/>
                <a:ea typeface="华文新魏" pitchFamily="2" charset="-122"/>
              </a:rPr>
              <a:t>类型</a:t>
            </a:r>
          </a:p>
          <a:p>
            <a:pPr>
              <a:lnSpc>
                <a:spcPct val="120000"/>
              </a:lnSpc>
            </a:pPr>
            <a:r>
              <a:rPr lang="zh-CN" altLang="en-US" sz="2000" b="1" dirty="0">
                <a:latin typeface="华文新魏" pitchFamily="2" charset="-122"/>
                <a:ea typeface="华文新魏" pitchFamily="2" charset="-122"/>
              </a:rPr>
              <a:t>             </a:t>
            </a:r>
            <a:r>
              <a:rPr lang="en-US" altLang="zh-CN" sz="2000" b="1" dirty="0">
                <a:latin typeface="华文新魏" pitchFamily="2" charset="-122"/>
                <a:ea typeface="华文新魏" pitchFamily="2" charset="-122"/>
              </a:rPr>
              <a:t>		int &amp;</a:t>
            </a:r>
            <a:r>
              <a:rPr lang="en-US" altLang="zh-CN" sz="2000" b="1" dirty="0" err="1">
                <a:latin typeface="华文新魏" pitchFamily="2" charset="-122"/>
                <a:ea typeface="华文新魏" pitchFamily="2" charset="-122"/>
              </a:rPr>
              <a:t>ri</a:t>
            </a:r>
            <a:r>
              <a:rPr lang="en-US" altLang="zh-CN" sz="2000" b="1" dirty="0">
                <a:latin typeface="华文新魏" pitchFamily="2" charset="-122"/>
                <a:ea typeface="华文新魏" pitchFamily="2" charset="-122"/>
              </a:rPr>
              <a:t> = temp;</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如果我们给</a:t>
            </a:r>
            <a:r>
              <a:rPr lang="en-US" altLang="zh-CN" sz="2000" b="1" dirty="0" err="1">
                <a:latin typeface="华文新魏" pitchFamily="2" charset="-122"/>
                <a:ea typeface="华文新魏" pitchFamily="2" charset="-122"/>
              </a:rPr>
              <a:t>ri</a:t>
            </a:r>
            <a:r>
              <a:rPr lang="zh-CN" altLang="en-US" sz="2000" b="1" dirty="0">
                <a:latin typeface="华文新魏" pitchFamily="2" charset="-122"/>
                <a:ea typeface="华文新魏" pitchFamily="2" charset="-122"/>
              </a:rPr>
              <a:t>赋给新值，改变的是</a:t>
            </a:r>
            <a:r>
              <a:rPr lang="en-US" altLang="zh-CN" sz="2000" b="1" dirty="0">
                <a:latin typeface="华文新魏" pitchFamily="2" charset="-122"/>
                <a:ea typeface="华文新魏" pitchFamily="2" charset="-122"/>
              </a:rPr>
              <a:t>temp</a:t>
            </a:r>
            <a:r>
              <a:rPr lang="zh-CN" altLang="en-US" sz="2000" b="1" dirty="0">
                <a:latin typeface="华文新魏" pitchFamily="2" charset="-122"/>
                <a:ea typeface="华文新魏" pitchFamily="2" charset="-122"/>
              </a:rPr>
              <a:t>而不是</a:t>
            </a:r>
            <a:r>
              <a:rPr lang="en-US" altLang="zh-CN" sz="2000" b="1" dirty="0" err="1">
                <a:latin typeface="华文新魏" pitchFamily="2" charset="-122"/>
                <a:ea typeface="华文新魏" pitchFamily="2" charset="-122"/>
              </a:rPr>
              <a:t>dval</a:t>
            </a:r>
            <a:r>
              <a:rPr lang="zh-CN" altLang="en-US" sz="2000" b="1" dirty="0">
                <a:latin typeface="华文新魏" pitchFamily="2" charset="-122"/>
                <a:ea typeface="华文新魏" pitchFamily="2" charset="-122"/>
              </a:rPr>
              <a:t>。对用户来说，感觉赋值没有生效（这不是好事）。</a:t>
            </a:r>
          </a:p>
          <a:p>
            <a:pPr>
              <a:lnSpc>
                <a:spcPct val="120000"/>
              </a:lnSpc>
            </a:pPr>
            <a:r>
              <a:rPr lang="en-US" altLang="zh-CN" sz="2000" b="1" dirty="0">
                <a:latin typeface="华文新魏" pitchFamily="2" charset="-122"/>
                <a:ea typeface="华文新魏" pitchFamily="2" charset="-122"/>
              </a:rPr>
              <a:t>	</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引用不会暴露这个问题，因为它本来就是只读的。</a:t>
            </a:r>
          </a:p>
          <a:p>
            <a:pPr>
              <a:lnSpc>
                <a:spcPct val="120000"/>
              </a:lnSpc>
            </a:pPr>
            <a:r>
              <a:rPr lang="en-US" altLang="zh-CN" sz="2000" b="1" dirty="0">
                <a:latin typeface="华文新魏" pitchFamily="2" charset="-122"/>
                <a:ea typeface="华文新魏" pitchFamily="2" charset="-122"/>
              </a:rPr>
              <a:t>	</a:t>
            </a:r>
            <a:r>
              <a:rPr lang="zh-CN" altLang="en-US" sz="2000" b="1" dirty="0">
                <a:latin typeface="华文新魏" pitchFamily="2" charset="-122"/>
                <a:ea typeface="华文新魏" pitchFamily="2" charset="-122"/>
              </a:rPr>
              <a:t>干脆禁止用右值或不同类型的变量来初始化非</a:t>
            </a:r>
            <a:r>
              <a:rPr lang="en-US" altLang="zh-CN" sz="2000" b="1" dirty="0" err="1">
                <a:latin typeface="华文新魏" pitchFamily="2" charset="-122"/>
                <a:ea typeface="华文新魏" pitchFamily="2" charset="-122"/>
              </a:rPr>
              <a:t>const</a:t>
            </a:r>
            <a:r>
              <a:rPr lang="zh-CN" altLang="en-US" sz="2000" b="1" dirty="0">
                <a:latin typeface="华文新魏" pitchFamily="2" charset="-122"/>
                <a:ea typeface="华文新魏" pitchFamily="2" charset="-122"/>
              </a:rPr>
              <a:t>引用比“允许这样做，但实际上不会生效”的方案好得多</a:t>
            </a:r>
            <a:r>
              <a:rPr lang="zh-CN" altLang="en-US" sz="2000" dirty="0">
                <a:latin typeface="华文新魏" pitchFamily="2" charset="-122"/>
                <a:ea typeface="华文新魏" pitchFamily="2" charset="-122"/>
              </a:rPr>
              <a:t>。</a:t>
            </a:r>
          </a:p>
          <a:p>
            <a:pPr>
              <a:lnSpc>
                <a:spcPct val="120000"/>
              </a:lnSpc>
            </a:pPr>
            <a:endParaRPr lang="en-US" altLang="zh-CN" sz="2000" b="1" dirty="0">
              <a:latin typeface="华文新魏" pitchFamily="2" charset="-122"/>
              <a:ea typeface="华文新魏" pitchFamily="2" charset="-122"/>
            </a:endParaRPr>
          </a:p>
          <a:p>
            <a:pPr marL="0" lvl="1">
              <a:lnSpc>
                <a:spcPct val="140000"/>
              </a:lnSpc>
              <a:spcBef>
                <a:spcPts val="600"/>
              </a:spcBef>
            </a:pPr>
            <a:r>
              <a:rPr lang="en-US" altLang="zh-CN" sz="2000" b="1" dirty="0">
                <a:latin typeface="华文新魏" pitchFamily="2" charset="-122"/>
                <a:ea typeface="华文新魏" pitchFamily="2" charset="-122"/>
              </a:rPr>
              <a:t>	</a:t>
            </a:r>
          </a:p>
          <a:p>
            <a:pPr marL="0" lvl="1">
              <a:lnSpc>
                <a:spcPct val="140000"/>
              </a:lnSpc>
              <a:spcBef>
                <a:spcPts val="600"/>
              </a:spcBef>
            </a:pPr>
            <a:endParaRPr lang="en-US" altLang="zh-CN" sz="2000" b="1" dirty="0">
              <a:latin typeface="华文新魏" pitchFamily="2" charset="-122"/>
              <a:ea typeface="华文新魏" pitchFamily="2" charset="-122"/>
            </a:endParaRPr>
          </a:p>
        </p:txBody>
      </p:sp>
    </p:spTree>
    <p:extLst>
      <p:ext uri="{BB962C8B-B14F-4D97-AF65-F5344CB8AC3E}">
        <p14:creationId xmlns:p14="http://schemas.microsoft.com/office/powerpoint/2010/main" val="10893508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825625"/>
            <a:ext cx="10515600" cy="4351338"/>
          </a:xfrm>
        </p:spPr>
        <p:txBody>
          <a:bodyPr/>
          <a:lstStyle/>
          <a:p>
            <a:pPr marL="0" indent="0">
              <a:buNone/>
            </a:pPr>
            <a:r>
              <a:rPr lang="en-US" altLang="zh-CN" dirty="0">
                <a:latin typeface="华文新魏" panose="02010800040101010101" pitchFamily="2" charset="-122"/>
                <a:ea typeface="华文新魏" panose="02010800040101010101" pitchFamily="2" charset="-122"/>
              </a:rPr>
              <a:t>&amp;</a:t>
            </a:r>
            <a:r>
              <a:rPr lang="zh-CN" altLang="en-US" dirty="0">
                <a:latin typeface="华文新魏" panose="02010800040101010101" pitchFamily="2" charset="-122"/>
                <a:ea typeface="华文新魏" panose="02010800040101010101" pitchFamily="2" charset="-122"/>
              </a:rPr>
              <a:t>定义的有址引用（左值引用）</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867790"/>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en-US" altLang="zh-CN" sz="2400" dirty="0">
                <a:solidFill>
                  <a:srgbClr val="FF0000"/>
                </a:solidFill>
                <a:latin typeface="华文新魏" panose="02010800040101010101" pitchFamily="2" charset="-122"/>
                <a:ea typeface="华文新魏" panose="02010800040101010101" pitchFamily="2" charset="-122"/>
              </a:rPr>
              <a:t>c</a:t>
            </a:r>
            <a:r>
              <a:rPr kumimoji="0" lang="en-US" altLang="zh-CN" sz="2400" b="0" i="0" u="none" strike="noStrike" kern="1200" cap="none" spc="0" normalizeH="0" baseline="0" noProof="0" dirty="0" err="1">
                <a:ln>
                  <a:noFill/>
                </a:ln>
                <a:solidFill>
                  <a:srgbClr val="FF0000"/>
                </a:solidFill>
                <a:effectLst/>
                <a:uLnTx/>
                <a:uFillTx/>
                <a:latin typeface="华文新魏" panose="02010800040101010101" pitchFamily="2" charset="-122"/>
                <a:ea typeface="华文新魏" panose="02010800040101010101" pitchFamily="2" charset="-122"/>
              </a:rPr>
              <a:t>onst</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和</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volatile</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有关指针的用法可推广至</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&amp;</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定义的</a:t>
            </a:r>
            <a:r>
              <a:rPr lang="en-US" altLang="zh-CN" sz="2400" dirty="0">
                <a:solidFill>
                  <a:srgbClr val="FF0000"/>
                </a:solidFill>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左值）引用</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变量</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 </a:t>
            </a: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例如：“只读单元的指针</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地址</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不能赋给</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指向</a:t>
            </a:r>
            <a:r>
              <a:rPr lang="zh-CN" altLang="en-US" sz="2400" dirty="0">
                <a:solidFill>
                  <a:prstClr val="black"/>
                </a:solidFill>
                <a:latin typeface="华文新魏" panose="02010800040101010101" pitchFamily="2" charset="-122"/>
                <a:ea typeface="华文新魏" panose="02010800040101010101" pitchFamily="2" charset="-122"/>
              </a:rPr>
              <a:t>可写</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单元值</a:t>
            </a:r>
            <a:r>
              <a:rPr lang="zh-CN" altLang="en-US" sz="2400" dirty="0">
                <a:solidFill>
                  <a:prstClr val="black"/>
                </a:solidFill>
                <a:latin typeface="华文新魏" panose="02010800040101010101" pitchFamily="2" charset="-122"/>
                <a:ea typeface="华文新魏" panose="02010800040101010101" pitchFamily="2" charset="-122"/>
              </a:rPr>
              <a:t>的指针变量”推广至引用为“</a:t>
            </a:r>
            <a:r>
              <a:rPr lang="zh-CN" altLang="en-US" sz="2400" dirty="0">
                <a:solidFill>
                  <a:srgbClr val="FF0000"/>
                </a:solidFill>
                <a:latin typeface="华文新魏" panose="02010800040101010101" pitchFamily="2" charset="-122"/>
                <a:ea typeface="华文新魏" panose="02010800040101010101" pitchFamily="2" charset="-122"/>
              </a:rPr>
              <a:t>只读单元的引用不能初始化</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引用</a:t>
            </a:r>
            <a:r>
              <a:rPr lang="zh-CN" altLang="en-US" sz="2400" dirty="0">
                <a:solidFill>
                  <a:srgbClr val="FF0000"/>
                </a:solidFill>
                <a:latin typeface="华文新魏" panose="02010800040101010101" pitchFamily="2" charset="-122"/>
                <a:ea typeface="华文新魏" panose="02010800040101010101" pitchFamily="2" charset="-122"/>
              </a:rPr>
              <a:t>可写</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单元</a:t>
            </a:r>
            <a:r>
              <a:rPr lang="zh-CN" altLang="en-US" sz="2400" dirty="0">
                <a:solidFill>
                  <a:srgbClr val="FF0000"/>
                </a:solidFill>
                <a:latin typeface="华文新魏" panose="02010800040101010101" pitchFamily="2" charset="-122"/>
                <a:ea typeface="华文新魏" panose="02010800040101010101" pitchFamily="2" charset="-122"/>
              </a:rPr>
              <a:t>的引用变量</a:t>
            </a:r>
            <a:r>
              <a:rPr lang="zh-CN" altLang="en-US" sz="2400" dirty="0">
                <a:solidFill>
                  <a:prstClr val="black"/>
                </a:solidFill>
                <a:latin typeface="华文新魏" panose="02010800040101010101" pitchFamily="2" charset="-122"/>
                <a:ea typeface="华文新魏" panose="02010800040101010101" pitchFamily="2" charset="-122"/>
              </a:rPr>
              <a:t>”。如前所述，</a:t>
            </a:r>
            <a:r>
              <a:rPr lang="zh-CN" altLang="en-US" sz="2400" dirty="0">
                <a:solidFill>
                  <a:srgbClr val="FF0000"/>
                </a:solidFill>
                <a:latin typeface="华文新魏" panose="02010800040101010101" pitchFamily="2" charset="-122"/>
                <a:ea typeface="华文新魏" panose="02010800040101010101" pitchFamily="2" charset="-122"/>
              </a:rPr>
              <a:t>反之是成立的</a:t>
            </a:r>
            <a:r>
              <a:rPr lang="zh-CN" altLang="en-US" sz="2400" dirty="0">
                <a:solidFill>
                  <a:prstClr val="black"/>
                </a:solidFill>
                <a:latin typeface="华文新魏" panose="02010800040101010101" pitchFamily="2" charset="-122"/>
                <a:ea typeface="华文新魏" panose="02010800040101010101" pitchFamily="2" charset="-122"/>
              </a:rPr>
              <a:t>。</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dirty="0">
                <a:solidFill>
                  <a:srgbClr val="FF0000"/>
                </a:solidFill>
                <a:latin typeface="华文新魏" panose="02010800040101010101" pitchFamily="2" charset="-122"/>
                <a:ea typeface="华文新魏" panose="02010800040101010101" pitchFamily="2" charset="-122"/>
              </a:rPr>
              <a:t>int &amp;</a:t>
            </a:r>
            <a:r>
              <a:rPr lang="zh-CN" altLang="en-US" sz="2400" dirty="0">
                <a:solidFill>
                  <a:srgbClr val="FF0000"/>
                </a:solidFill>
                <a:latin typeface="华文新魏" panose="02010800040101010101" pitchFamily="2" charset="-122"/>
                <a:ea typeface="华文新魏" panose="02010800040101010101" pitchFamily="2" charset="-122"/>
              </a:rPr>
              <a:t>可以赋值给</a:t>
            </a:r>
            <a:r>
              <a:rPr lang="en-US" altLang="zh-CN" sz="2400" dirty="0">
                <a:solidFill>
                  <a:srgbClr val="FF0000"/>
                </a:solidFill>
                <a:latin typeface="华文新魏" panose="02010800040101010101" pitchFamily="2" charset="-122"/>
                <a:ea typeface="华文新魏" panose="02010800040101010101" pitchFamily="2" charset="-122"/>
              </a:rPr>
              <a:t>const int &amp;</a:t>
            </a:r>
            <a:r>
              <a:rPr lang="zh-CN" altLang="en-US" sz="2400" dirty="0">
                <a:solidFill>
                  <a:srgbClr val="FF0000"/>
                </a:solidFill>
                <a:latin typeface="华文新魏" panose="02010800040101010101" pitchFamily="2" charset="-122"/>
                <a:ea typeface="华文新魏" panose="02010800040101010101" pitchFamily="2" charset="-122"/>
              </a:rPr>
              <a:t>，</a:t>
            </a:r>
            <a:r>
              <a:rPr lang="en-US" altLang="zh-CN" sz="2400" dirty="0">
                <a:solidFill>
                  <a:srgbClr val="FF0000"/>
                </a:solidFill>
                <a:latin typeface="华文新魏" panose="02010800040101010101" pitchFamily="2" charset="-122"/>
                <a:ea typeface="华文新魏" panose="02010800040101010101" pitchFamily="2" charset="-122"/>
              </a:rPr>
              <a:t>const int &amp;</a:t>
            </a:r>
            <a:r>
              <a:rPr lang="zh-CN" altLang="en-US" sz="2400" dirty="0">
                <a:solidFill>
                  <a:srgbClr val="FF0000"/>
                </a:solidFill>
                <a:latin typeface="华文新魏" panose="02010800040101010101" pitchFamily="2" charset="-122"/>
                <a:ea typeface="华文新魏" panose="02010800040101010101" pitchFamily="2" charset="-122"/>
              </a:rPr>
              <a:t>不能赋值给</a:t>
            </a:r>
            <a:r>
              <a:rPr lang="en-US" altLang="zh-CN" sz="2400" dirty="0">
                <a:solidFill>
                  <a:srgbClr val="FF0000"/>
                </a:solidFill>
                <a:latin typeface="华文新魏" panose="02010800040101010101" pitchFamily="2" charset="-122"/>
                <a:ea typeface="华文新魏" panose="02010800040101010101" pitchFamily="2" charset="-122"/>
              </a:rPr>
              <a:t>int &amp;</a:t>
            </a:r>
            <a:endParaRPr lang="en-US" altLang="zh-CN" sz="2400" dirty="0">
              <a:solidFill>
                <a:prstClr val="black"/>
              </a:solidFill>
              <a:latin typeface="华文新魏" panose="02010800040101010101" pitchFamily="2" charset="-122"/>
              <a:ea typeface="华文新魏" panose="02010800040101010101" pitchFamily="2" charset="-122"/>
            </a:endParaRPr>
          </a:p>
          <a:p>
            <a:pPr lvl="1">
              <a:lnSpc>
                <a:spcPct val="90000"/>
              </a:lnSpc>
              <a:spcBef>
                <a:spcPts val="500"/>
              </a:spcBef>
              <a:defRPr/>
            </a:pPr>
            <a:r>
              <a:rPr lang="en-US" altLang="zh-CN" sz="2400" dirty="0">
                <a:solidFill>
                  <a:prstClr val="black"/>
                </a:solidFill>
                <a:latin typeface="华文新魏" panose="02010800040101010101" pitchFamily="2" charset="-122"/>
                <a:ea typeface="华文新魏" panose="02010800040101010101" pitchFamily="2" charset="-122"/>
              </a:rPr>
              <a:t>          const int &amp;u=3;   //u</a:t>
            </a:r>
            <a:r>
              <a:rPr lang="zh-CN" altLang="en-US" sz="2400" dirty="0">
                <a:solidFill>
                  <a:prstClr val="black"/>
                </a:solidFill>
                <a:latin typeface="华文新魏" panose="02010800040101010101" pitchFamily="2" charset="-122"/>
                <a:ea typeface="华文新魏" panose="02010800040101010101" pitchFamily="2" charset="-122"/>
              </a:rPr>
              <a:t>是只读单元的引用</a:t>
            </a:r>
            <a:endPar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endParaRPr>
          </a:p>
          <a:p>
            <a:pPr lvl="1">
              <a:lnSpc>
                <a:spcPct val="90000"/>
              </a:lnSpc>
              <a:spcBef>
                <a:spcPts val="500"/>
              </a:spcBef>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int &amp;v=u</a:t>
            </a:r>
            <a:r>
              <a:rPr lang="en-US" altLang="zh-CN" sz="2400" dirty="0">
                <a:solidFill>
                  <a:prstClr val="black"/>
                </a:solidFill>
                <a:latin typeface="华文新魏" panose="02010800040101010101" pitchFamily="2" charset="-122"/>
                <a:ea typeface="华文新魏" panose="02010800040101010101" pitchFamily="2" charset="-122"/>
              </a:rPr>
              <a:t>;	          //</a:t>
            </a:r>
            <a:r>
              <a:rPr lang="zh-CN" altLang="en-US" sz="2400" dirty="0">
                <a:solidFill>
                  <a:prstClr val="black"/>
                </a:solidFill>
                <a:latin typeface="华文新魏" panose="02010800040101010101" pitchFamily="2" charset="-122"/>
                <a:ea typeface="华文新魏" panose="02010800040101010101" pitchFamily="2" charset="-122"/>
              </a:rPr>
              <a:t>错：</a:t>
            </a:r>
            <a:r>
              <a:rPr lang="en-US" altLang="zh-CN" sz="2400" dirty="0">
                <a:solidFill>
                  <a:prstClr val="black"/>
                </a:solidFill>
                <a:latin typeface="华文新魏" panose="02010800040101010101" pitchFamily="2" charset="-122"/>
                <a:ea typeface="华文新魏" panose="02010800040101010101" pitchFamily="2" charset="-122"/>
              </a:rPr>
              <a:t>u</a:t>
            </a:r>
            <a:r>
              <a:rPr lang="zh-CN" altLang="en-US" sz="2400" dirty="0">
                <a:solidFill>
                  <a:prstClr val="black"/>
                </a:solidFill>
                <a:latin typeface="华文新魏" panose="02010800040101010101" pitchFamily="2" charset="-122"/>
                <a:ea typeface="华文新魏" panose="02010800040101010101" pitchFamily="2" charset="-122"/>
              </a:rPr>
              <a:t>不能初始化</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引用</a:t>
            </a:r>
            <a:r>
              <a:rPr lang="zh-CN" altLang="en-US" sz="2400" dirty="0">
                <a:solidFill>
                  <a:prstClr val="black"/>
                </a:solidFill>
                <a:latin typeface="华文新魏" panose="02010800040101010101" pitchFamily="2" charset="-122"/>
                <a:ea typeface="华文新魏" panose="02010800040101010101" pitchFamily="2" charset="-122"/>
              </a:rPr>
              <a:t>可写</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单元</a:t>
            </a:r>
            <a:r>
              <a:rPr lang="zh-CN" altLang="en-US" sz="2400" dirty="0">
                <a:solidFill>
                  <a:prstClr val="black"/>
                </a:solidFill>
                <a:latin typeface="华文新魏" panose="02010800040101010101" pitchFamily="2" charset="-122"/>
                <a:ea typeface="华文新魏" panose="02010800040101010101" pitchFamily="2" charset="-122"/>
              </a:rPr>
              <a:t>的引用变量</a:t>
            </a:r>
            <a:r>
              <a:rPr lang="en-US" altLang="zh-CN" sz="2400" dirty="0">
                <a:solidFill>
                  <a:prstClr val="black"/>
                </a:solidFill>
                <a:latin typeface="华文新魏" panose="02010800040101010101" pitchFamily="2" charset="-122"/>
                <a:ea typeface="华文新魏" panose="02010800040101010101" pitchFamily="2" charset="-122"/>
              </a:rPr>
              <a:t>v	        </a:t>
            </a:r>
          </a:p>
          <a:p>
            <a:pPr lvl="1">
              <a:lnSpc>
                <a:spcPct val="90000"/>
              </a:lnSpc>
              <a:spcBef>
                <a:spcPts val="500"/>
              </a:spcBef>
              <a:defRPr/>
            </a:pPr>
            <a:r>
              <a:rPr lang="en-US" altLang="zh-CN" sz="2400" dirty="0">
                <a:solidFill>
                  <a:prstClr val="black"/>
                </a:solidFill>
                <a:latin typeface="华文新魏" panose="02010800040101010101" pitchFamily="2" charset="-122"/>
                <a:ea typeface="华文新魏" panose="02010800040101010101" pitchFamily="2" charset="-122"/>
              </a:rPr>
              <a:t>          int x=3; int &amp;y=x;//</a:t>
            </a:r>
            <a:r>
              <a:rPr lang="zh-CN" altLang="en-US" sz="2400" dirty="0">
                <a:solidFill>
                  <a:prstClr val="black"/>
                </a:solidFill>
                <a:latin typeface="华文新魏" panose="02010800040101010101" pitchFamily="2" charset="-122"/>
                <a:ea typeface="华文新魏" panose="02010800040101010101" pitchFamily="2" charset="-122"/>
              </a:rPr>
              <a:t>对：可进行</a:t>
            </a:r>
            <a:r>
              <a:rPr lang="en-US" altLang="zh-CN" sz="2400" dirty="0">
                <a:solidFill>
                  <a:prstClr val="black"/>
                </a:solidFill>
                <a:latin typeface="华文新魏" panose="02010800040101010101" pitchFamily="2" charset="-122"/>
                <a:ea typeface="华文新魏" panose="02010800040101010101" pitchFamily="2" charset="-122"/>
              </a:rPr>
              <a:t>y=4</a:t>
            </a:r>
            <a:r>
              <a:rPr lang="zh-CN" altLang="en-US" sz="2400" dirty="0">
                <a:solidFill>
                  <a:prstClr val="black"/>
                </a:solidFill>
                <a:latin typeface="华文新魏" panose="02010800040101010101" pitchFamily="2" charset="-122"/>
                <a:ea typeface="华文新魏" panose="02010800040101010101" pitchFamily="2" charset="-122"/>
              </a:rPr>
              <a:t>，则</a:t>
            </a:r>
            <a:r>
              <a:rPr lang="en-US" altLang="zh-CN" sz="2400" dirty="0">
                <a:solidFill>
                  <a:prstClr val="black"/>
                </a:solidFill>
                <a:latin typeface="华文新魏" panose="02010800040101010101" pitchFamily="2" charset="-122"/>
                <a:ea typeface="华文新魏" panose="02010800040101010101" pitchFamily="2" charset="-122"/>
              </a:rPr>
              <a:t>x=4</a:t>
            </a:r>
            <a:r>
              <a:rPr lang="zh-CN" altLang="en-US" sz="2400" dirty="0">
                <a:solidFill>
                  <a:prstClr val="black"/>
                </a:solidFill>
                <a:latin typeface="华文新魏" panose="02010800040101010101" pitchFamily="2" charset="-122"/>
                <a:ea typeface="华文新魏" panose="02010800040101010101" pitchFamily="2" charset="-122"/>
              </a:rPr>
              <a:t>。</a:t>
            </a:r>
            <a:r>
              <a:rPr lang="en-US" altLang="zh-CN" sz="2400" dirty="0">
                <a:solidFill>
                  <a:prstClr val="black"/>
                </a:solidFill>
                <a:latin typeface="华文新魏" panose="02010800040101010101" pitchFamily="2" charset="-122"/>
                <a:ea typeface="华文新魏" panose="02010800040101010101" pitchFamily="2" charset="-122"/>
              </a:rPr>
              <a:t> </a:t>
            </a: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华文新魏" panose="02010800040101010101" pitchFamily="2" charset="-122"/>
                <a:ea typeface="华文新魏" panose="02010800040101010101" pitchFamily="2" charset="-122"/>
              </a:rPr>
              <a:t>          </a:t>
            </a:r>
            <a:r>
              <a:rPr lang="en-US" altLang="zh-CN" sz="2400" dirty="0">
                <a:solidFill>
                  <a:srgbClr val="FF0000"/>
                </a:solidFill>
                <a:latin typeface="华文新魏" panose="02010800040101010101" pitchFamily="2" charset="-122"/>
                <a:ea typeface="华文新魏" panose="02010800040101010101" pitchFamily="2" charset="-122"/>
              </a:rPr>
              <a:t>const int &amp;z=y</a:t>
            </a:r>
            <a:r>
              <a:rPr lang="en-US" altLang="zh-CN" sz="2400" dirty="0">
                <a:solidFill>
                  <a:prstClr val="black"/>
                </a:solidFill>
                <a:latin typeface="华文新魏" panose="02010800040101010101" pitchFamily="2" charset="-122"/>
                <a:ea typeface="华文新魏" panose="02010800040101010101" pitchFamily="2" charset="-122"/>
              </a:rPr>
              <a:t>;    //</a:t>
            </a:r>
            <a:r>
              <a:rPr lang="zh-CN" altLang="en-US" sz="2400" dirty="0">
                <a:solidFill>
                  <a:prstClr val="black"/>
                </a:solidFill>
                <a:latin typeface="华文新魏" panose="02010800040101010101" pitchFamily="2" charset="-122"/>
                <a:ea typeface="华文新魏" panose="02010800040101010101" pitchFamily="2" charset="-122"/>
              </a:rPr>
              <a:t>对：不可进行</a:t>
            </a:r>
            <a:r>
              <a:rPr lang="en-US" altLang="zh-CN" sz="2400" dirty="0">
                <a:solidFill>
                  <a:prstClr val="black"/>
                </a:solidFill>
                <a:latin typeface="华文新魏" panose="02010800040101010101" pitchFamily="2" charset="-122"/>
                <a:ea typeface="华文新魏" panose="02010800040101010101" pitchFamily="2" charset="-122"/>
              </a:rPr>
              <a:t>z=4</a:t>
            </a:r>
            <a:r>
              <a:rPr lang="zh-CN" altLang="en-US" sz="2400" dirty="0">
                <a:solidFill>
                  <a:prstClr val="black"/>
                </a:solidFill>
                <a:latin typeface="华文新魏" panose="02010800040101010101" pitchFamily="2" charset="-122"/>
                <a:ea typeface="华文新魏" panose="02010800040101010101" pitchFamily="2" charset="-122"/>
              </a:rPr>
              <a:t>。但若</a:t>
            </a:r>
            <a:r>
              <a:rPr lang="en-US" altLang="zh-CN" sz="2400" dirty="0">
                <a:solidFill>
                  <a:prstClr val="black"/>
                </a:solidFill>
                <a:latin typeface="华文新魏" panose="02010800040101010101" pitchFamily="2" charset="-122"/>
                <a:ea typeface="华文新魏" panose="02010800040101010101" pitchFamily="2" charset="-122"/>
              </a:rPr>
              <a:t>y=5</a:t>
            </a:r>
            <a:r>
              <a:rPr lang="zh-CN" altLang="en-US" sz="2400" dirty="0">
                <a:solidFill>
                  <a:prstClr val="black"/>
                </a:solidFill>
                <a:latin typeface="华文新魏" panose="02010800040101010101" pitchFamily="2" charset="-122"/>
                <a:ea typeface="华文新魏" panose="02010800040101010101" pitchFamily="2" charset="-122"/>
              </a:rPr>
              <a:t>，则</a:t>
            </a:r>
            <a:r>
              <a:rPr lang="en-US" altLang="zh-CN" sz="2400" dirty="0">
                <a:solidFill>
                  <a:prstClr val="black"/>
                </a:solidFill>
                <a:latin typeface="华文新魏" panose="02010800040101010101" pitchFamily="2" charset="-122"/>
                <a:ea typeface="华文新魏" panose="02010800040101010101" pitchFamily="2" charset="-122"/>
              </a:rPr>
              <a:t>x=5, z=5</a:t>
            </a:r>
            <a:r>
              <a:rPr lang="zh-CN" altLang="en-US" sz="2400" dirty="0">
                <a:solidFill>
                  <a:prstClr val="black"/>
                </a:solidFill>
                <a:latin typeface="华文新魏" panose="02010800040101010101" pitchFamily="2" charset="-122"/>
                <a:ea typeface="华文新魏" panose="02010800040101010101" pitchFamily="2" charset="-122"/>
              </a:rPr>
              <a:t>。</a:t>
            </a:r>
            <a:endParaRPr lang="en-US" altLang="zh-CN" sz="2400" dirty="0">
              <a:solidFill>
                <a:prstClr val="black"/>
              </a:solidFill>
              <a:latin typeface="华文新魏" panose="02010800040101010101" pitchFamily="2" charset="-122"/>
              <a:ea typeface="华文新魏" panose="0201080004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volatile int &amp;m=y;//</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对，</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m</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引用</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x</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p:txBody>
      </p:sp>
      <p:cxnSp>
        <p:nvCxnSpPr>
          <p:cNvPr id="7" name="直接箭头连接符 6">
            <a:extLst>
              <a:ext uri="{FF2B5EF4-FFF2-40B4-BE49-F238E27FC236}">
                <a16:creationId xmlns:a16="http://schemas.microsoft.com/office/drawing/2014/main" id="{42D86E05-90FC-48F7-9209-246D1BF2B8F9}"/>
              </a:ext>
            </a:extLst>
          </p:cNvPr>
          <p:cNvCxnSpPr>
            <a:cxnSpLocks/>
          </p:cNvCxnSpPr>
          <p:nvPr/>
        </p:nvCxnSpPr>
        <p:spPr>
          <a:xfrm flipV="1">
            <a:off x="3120705" y="4148254"/>
            <a:ext cx="269266" cy="1220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12884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en-US" altLang="zh-CN" dirty="0">
                <a:solidFill>
                  <a:srgbClr val="FF0000"/>
                </a:solidFill>
                <a:latin typeface="华文新魏" panose="02010800040101010101" pitchFamily="2" charset="-122"/>
                <a:ea typeface="华文新魏" panose="02010800040101010101" pitchFamily="2" charset="-122"/>
              </a:rPr>
              <a:t>&amp;&amp;</a:t>
            </a:r>
            <a:r>
              <a:rPr lang="zh-CN" altLang="en-US" dirty="0">
                <a:latin typeface="华文新魏" panose="02010800040101010101" pitchFamily="2" charset="-122"/>
                <a:ea typeface="华文新魏" panose="02010800040101010101" pitchFamily="2" charset="-122"/>
              </a:rPr>
              <a:t>定义的无址引用（右值引用）</a:t>
            </a:r>
          </a:p>
        </p:txBody>
      </p:sp>
      <p:sp>
        <p:nvSpPr>
          <p:cNvPr id="6" name="文本框 5">
            <a:extLst>
              <a:ext uri="{FF2B5EF4-FFF2-40B4-BE49-F238E27FC236}">
                <a16:creationId xmlns:a16="http://schemas.microsoft.com/office/drawing/2014/main" id="{D3C88324-0EC8-4B4B-941F-FB5BFB4C559B}"/>
              </a:ext>
            </a:extLst>
          </p:cNvPr>
          <p:cNvSpPr txBox="1"/>
          <p:nvPr/>
        </p:nvSpPr>
        <p:spPr>
          <a:xfrm>
            <a:off x="441960" y="2463918"/>
            <a:ext cx="10911840" cy="4071949"/>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右值引用：就是必须</a:t>
            </a:r>
            <a:r>
              <a:rPr lang="zh-CN" altLang="en-US" sz="2400" dirty="0">
                <a:solidFill>
                  <a:srgbClr val="FF0000"/>
                </a:solidFill>
                <a:latin typeface="华文新魏" panose="02010800040101010101" pitchFamily="2" charset="-122"/>
                <a:ea typeface="华文新魏" panose="02010800040101010101" pitchFamily="2" charset="-122"/>
              </a:rPr>
              <a:t>绑定到右值的引用</a:t>
            </a:r>
            <a:r>
              <a:rPr lang="zh-CN" altLang="en-US" sz="2400" dirty="0">
                <a:solidFill>
                  <a:prstClr val="black"/>
                </a:solidFill>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右值引用的重要性质：</a:t>
            </a:r>
            <a:r>
              <a:rPr lang="zh-CN" altLang="en-US" sz="2400" dirty="0">
                <a:solidFill>
                  <a:srgbClr val="FF0000"/>
                </a:solidFill>
                <a:latin typeface="华文新魏" panose="02010800040101010101" pitchFamily="2" charset="-122"/>
                <a:ea typeface="华文新魏" panose="02010800040101010101" pitchFamily="2" charset="-122"/>
              </a:rPr>
              <a:t>只能绑定到即将销毁的对象</a:t>
            </a:r>
            <a:r>
              <a:rPr lang="zh-CN" altLang="en-US" sz="2400" dirty="0">
                <a:solidFill>
                  <a:prstClr val="black"/>
                </a:solidFill>
                <a:latin typeface="华文新魏" panose="02010800040101010101" pitchFamily="2" charset="-122"/>
                <a:ea typeface="华文新魏" panose="02010800040101010101" pitchFamily="2" charset="-122"/>
              </a:rPr>
              <a:t>，包括字面量，表达式求值过程中创建的临时对象。</a:t>
            </a: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	</a:t>
            </a:r>
            <a:r>
              <a:rPr lang="zh-CN" altLang="en-US" sz="2400" dirty="0">
                <a:solidFill>
                  <a:srgbClr val="FF0000"/>
                </a:solidFill>
                <a:latin typeface="华文新魏" panose="02010800040101010101" pitchFamily="2" charset="-122"/>
                <a:ea typeface="华文新魏" panose="02010800040101010101" pitchFamily="2" charset="-122"/>
              </a:rPr>
              <a:t>返回非引用类型的函数、算术运算、布尔运算、位运算、后置</a:t>
            </a:r>
            <a:r>
              <a:rPr lang="en-US" altLang="zh-CN" sz="2400" dirty="0">
                <a:solidFill>
                  <a:srgbClr val="FF0000"/>
                </a:solidFill>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，后置</a:t>
            </a:r>
            <a:r>
              <a:rPr lang="en-US" altLang="zh-CN" sz="2400" dirty="0">
                <a:solidFill>
                  <a:srgbClr val="FF0000"/>
                </a:solidFill>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都生成右值，右值引用和</a:t>
            </a:r>
            <a:r>
              <a:rPr lang="en-US" altLang="zh-CN" sz="2400" dirty="0">
                <a:solidFill>
                  <a:srgbClr val="FF0000"/>
                </a:solidFill>
                <a:latin typeface="华文新魏" panose="02010800040101010101" pitchFamily="2" charset="-122"/>
                <a:ea typeface="华文新魏" panose="02010800040101010101" pitchFamily="2" charset="-122"/>
              </a:rPr>
              <a:t>const</a:t>
            </a:r>
            <a:r>
              <a:rPr lang="zh-CN" altLang="en-US" sz="2400" dirty="0">
                <a:solidFill>
                  <a:srgbClr val="FF0000"/>
                </a:solidFill>
                <a:latin typeface="华文新魏" panose="02010800040101010101" pitchFamily="2" charset="-122"/>
                <a:ea typeface="华文新魏" panose="02010800040101010101" pitchFamily="2" charset="-122"/>
              </a:rPr>
              <a:t>左值引用可以绑定到这些运算的结果上</a:t>
            </a:r>
            <a:r>
              <a:rPr lang="zh-CN" altLang="en-US" sz="2400" dirty="0">
                <a:solidFill>
                  <a:prstClr val="black"/>
                </a:solidFill>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	</a:t>
            </a:r>
            <a:r>
              <a:rPr lang="en-US" altLang="zh-CN" sz="2400" dirty="0" err="1">
                <a:solidFill>
                  <a:prstClr val="black"/>
                </a:solidFill>
                <a:latin typeface="华文新魏" panose="02010800040101010101" pitchFamily="2" charset="-122"/>
                <a:ea typeface="华文新魏" panose="02010800040101010101" pitchFamily="2" charset="-122"/>
              </a:rPr>
              <a:t>c++</a:t>
            </a:r>
            <a:r>
              <a:rPr lang="en-US" altLang="zh-CN" sz="2400" dirty="0">
                <a:solidFill>
                  <a:prstClr val="black"/>
                </a:solidFill>
                <a:latin typeface="华文新魏" panose="02010800040101010101" pitchFamily="2" charset="-122"/>
                <a:ea typeface="华文新魏" panose="02010800040101010101" pitchFamily="2" charset="-122"/>
              </a:rPr>
              <a:t> 11</a:t>
            </a:r>
            <a:r>
              <a:rPr lang="zh-CN" altLang="en-US" sz="2400" dirty="0">
                <a:solidFill>
                  <a:prstClr val="black"/>
                </a:solidFill>
                <a:latin typeface="华文新魏" panose="02010800040101010101" pitchFamily="2" charset="-122"/>
                <a:ea typeface="华文新魏" panose="02010800040101010101" pitchFamily="2" charset="-122"/>
              </a:rPr>
              <a:t>中的右值引用使用的修饰符是</a:t>
            </a:r>
            <a:r>
              <a:rPr lang="en-US" altLang="zh-CN" sz="2400" dirty="0">
                <a:solidFill>
                  <a:prstClr val="black"/>
                </a:solidFill>
                <a:latin typeface="华文新魏" panose="02010800040101010101" pitchFamily="2" charset="-122"/>
                <a:ea typeface="华文新魏" panose="02010800040101010101" pitchFamily="2" charset="-122"/>
              </a:rPr>
              <a:t>&amp;&amp;</a:t>
            </a:r>
            <a:r>
              <a:rPr lang="zh-CN" altLang="en-US" sz="2400" dirty="0">
                <a:solidFill>
                  <a:prstClr val="black"/>
                </a:solidFill>
                <a:latin typeface="华文新魏" panose="02010800040101010101" pitchFamily="2" charset="-122"/>
                <a:ea typeface="华文新魏" panose="02010800040101010101" pitchFamily="2" charset="-122"/>
              </a:rPr>
              <a:t>，如：</a:t>
            </a: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	</a:t>
            </a:r>
            <a:r>
              <a:rPr lang="en-US" altLang="zh-CN" sz="2400" dirty="0">
                <a:solidFill>
                  <a:prstClr val="black"/>
                </a:solidFill>
                <a:latin typeface="华文新魏" panose="02010800040101010101" pitchFamily="2" charset="-122"/>
                <a:ea typeface="华文新魏" panose="02010800040101010101" pitchFamily="2" charset="-122"/>
              </a:rPr>
              <a:t>int  &amp;&amp;aa = 1; //</a:t>
            </a:r>
            <a:r>
              <a:rPr lang="zh-CN" altLang="en-US" sz="2400" dirty="0">
                <a:solidFill>
                  <a:prstClr val="black"/>
                </a:solidFill>
                <a:latin typeface="华文新魏" panose="02010800040101010101" pitchFamily="2" charset="-122"/>
                <a:ea typeface="华文新魏" panose="02010800040101010101" pitchFamily="2" charset="-122"/>
              </a:rPr>
              <a:t>实质上就是将不具名</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匿名</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变量取了个别名</a:t>
            </a: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	</a:t>
            </a:r>
            <a:r>
              <a:rPr lang="en-US" altLang="zh-CN" sz="2400" dirty="0">
                <a:solidFill>
                  <a:prstClr val="black"/>
                </a:solidFill>
                <a:latin typeface="华文新魏" panose="02010800040101010101" pitchFamily="2" charset="-122"/>
                <a:ea typeface="华文新魏" panose="02010800040101010101" pitchFamily="2" charset="-122"/>
              </a:rPr>
              <a:t>aa = 2; //</a:t>
            </a:r>
            <a:r>
              <a:rPr lang="zh-CN" altLang="en-US" sz="2400" dirty="0">
                <a:solidFill>
                  <a:prstClr val="black"/>
                </a:solidFill>
                <a:latin typeface="华文新魏" panose="02010800040101010101" pitchFamily="2" charset="-122"/>
                <a:ea typeface="华文新魏" panose="02010800040101010101" pitchFamily="2" charset="-122"/>
              </a:rPr>
              <a:t>可以。</a:t>
            </a:r>
            <a:r>
              <a:rPr lang="zh-CN" altLang="en-US" sz="2400" dirty="0">
                <a:solidFill>
                  <a:srgbClr val="FF0000"/>
                </a:solidFill>
                <a:latin typeface="华文新魏" panose="02010800040101010101" pitchFamily="2" charset="-122"/>
                <a:ea typeface="华文新魏" panose="02010800040101010101" pitchFamily="2" charset="-122"/>
              </a:rPr>
              <a:t>匿名变量</a:t>
            </a:r>
            <a:r>
              <a:rPr lang="en-US" altLang="zh-CN" sz="2400" dirty="0">
                <a:solidFill>
                  <a:srgbClr val="FF0000"/>
                </a:solidFill>
                <a:latin typeface="华文新魏" panose="02010800040101010101" pitchFamily="2" charset="-122"/>
                <a:ea typeface="华文新魏" panose="02010800040101010101" pitchFamily="2" charset="-122"/>
              </a:rPr>
              <a:t>1</a:t>
            </a:r>
            <a:r>
              <a:rPr lang="zh-CN" altLang="en-US" sz="2400" dirty="0">
                <a:solidFill>
                  <a:srgbClr val="FF0000"/>
                </a:solidFill>
                <a:latin typeface="华文新魏" panose="02010800040101010101" pitchFamily="2" charset="-122"/>
                <a:ea typeface="华文新魏" panose="02010800040101010101" pitchFamily="2" charset="-122"/>
              </a:rPr>
              <a:t>的生命周期本来应该在语句结束后马上结束，但是由于被右值引用变量引用，其生命期将与右值引用类型变量</a:t>
            </a:r>
            <a:r>
              <a:rPr lang="en-US" altLang="zh-CN" sz="2400" dirty="0">
                <a:solidFill>
                  <a:srgbClr val="FF0000"/>
                </a:solidFill>
                <a:latin typeface="华文新魏" panose="02010800040101010101" pitchFamily="2" charset="-122"/>
                <a:ea typeface="华文新魏" panose="02010800040101010101" pitchFamily="2" charset="-122"/>
              </a:rPr>
              <a:t>aa</a:t>
            </a:r>
            <a:r>
              <a:rPr lang="zh-CN" altLang="en-US" sz="2400" dirty="0">
                <a:solidFill>
                  <a:srgbClr val="FF0000"/>
                </a:solidFill>
                <a:latin typeface="华文新魏" panose="02010800040101010101" pitchFamily="2" charset="-122"/>
                <a:ea typeface="华文新魏" panose="02010800040101010101" pitchFamily="2" charset="-122"/>
              </a:rPr>
              <a:t>的生命期一样。这里</a:t>
            </a:r>
            <a:r>
              <a:rPr lang="en-US" altLang="zh-CN" sz="2400" dirty="0">
                <a:solidFill>
                  <a:srgbClr val="FF0000"/>
                </a:solidFill>
                <a:latin typeface="华文新魏" panose="02010800040101010101" pitchFamily="2" charset="-122"/>
                <a:ea typeface="华文新魏" panose="02010800040101010101" pitchFamily="2" charset="-122"/>
              </a:rPr>
              <a:t>aa</a:t>
            </a:r>
            <a:r>
              <a:rPr lang="zh-CN" altLang="en-US" sz="2400" dirty="0">
                <a:solidFill>
                  <a:srgbClr val="FF0000"/>
                </a:solidFill>
                <a:latin typeface="华文新魏" panose="02010800040101010101" pitchFamily="2" charset="-122"/>
                <a:ea typeface="华文新魏" panose="02010800040101010101" pitchFamily="2" charset="-122"/>
              </a:rPr>
              <a:t>的类型是右值引用类型</a:t>
            </a:r>
            <a:r>
              <a:rPr lang="en-US" altLang="zh-CN" sz="2400" dirty="0">
                <a:solidFill>
                  <a:srgbClr val="FF0000"/>
                </a:solidFill>
                <a:latin typeface="华文新魏" panose="02010800040101010101" pitchFamily="2" charset="-122"/>
                <a:ea typeface="华文新魏" panose="02010800040101010101" pitchFamily="2" charset="-122"/>
              </a:rPr>
              <a:t>(int &amp;&amp;)</a:t>
            </a:r>
            <a:r>
              <a:rPr lang="zh-CN" altLang="en-US" sz="2400" dirty="0">
                <a:solidFill>
                  <a:srgbClr val="FF0000"/>
                </a:solidFill>
                <a:latin typeface="华文新魏" panose="02010800040101010101" pitchFamily="2" charset="-122"/>
                <a:ea typeface="华文新魏" panose="02010800040101010101" pitchFamily="2" charset="-122"/>
              </a:rPr>
              <a:t>，但是如果从左值和右值的角度区分它，它实际上是个左值</a:t>
            </a:r>
          </a:p>
        </p:txBody>
      </p:sp>
    </p:spTree>
    <p:extLst>
      <p:ext uri="{BB962C8B-B14F-4D97-AF65-F5344CB8AC3E}">
        <p14:creationId xmlns:p14="http://schemas.microsoft.com/office/powerpoint/2010/main" val="5000962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en-US" altLang="zh-CN" dirty="0">
                <a:latin typeface="华文新魏" panose="02010800040101010101" pitchFamily="2" charset="-122"/>
                <a:ea typeface="华文新魏" panose="02010800040101010101" pitchFamily="2" charset="-122"/>
              </a:rPr>
              <a:t>&amp;&amp;</a:t>
            </a:r>
            <a:r>
              <a:rPr lang="zh-CN" altLang="en-US" dirty="0">
                <a:latin typeface="华文新魏" panose="02010800040101010101" pitchFamily="2" charset="-122"/>
                <a:ea typeface="华文新魏" panose="02010800040101010101" pitchFamily="2" charset="-122"/>
              </a:rPr>
              <a:t>定义的无址引用（右值引用）</a:t>
            </a:r>
          </a:p>
        </p:txBody>
      </p:sp>
      <p:sp>
        <p:nvSpPr>
          <p:cNvPr id="6" name="文本框 5">
            <a:extLst>
              <a:ext uri="{FF2B5EF4-FFF2-40B4-BE49-F238E27FC236}">
                <a16:creationId xmlns:a16="http://schemas.microsoft.com/office/drawing/2014/main" id="{D3C88324-0EC8-4B4B-941F-FB5BFB4C559B}"/>
              </a:ext>
            </a:extLst>
          </p:cNvPr>
          <p:cNvSpPr txBox="1"/>
          <p:nvPr/>
        </p:nvSpPr>
        <p:spPr>
          <a:xfrm>
            <a:off x="211873" y="2402695"/>
            <a:ext cx="11980127" cy="3935436"/>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&amp;&amp;</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定义</a:t>
            </a:r>
            <a:r>
              <a:rPr lang="zh-CN" altLang="en-US" sz="2400" dirty="0">
                <a:solidFill>
                  <a:prstClr val="black"/>
                </a:solidFill>
                <a:latin typeface="华文新魏" panose="02010800040101010101" pitchFamily="2" charset="-122"/>
                <a:ea typeface="华文新魏" panose="02010800040101010101" pitchFamily="2" charset="-122"/>
              </a:rPr>
              <a:t>右</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值引用变量，必须引用右值。如</a:t>
            </a:r>
            <a:r>
              <a:rPr kumimoji="0" lang="en-US" altLang="zh-CN" sz="2400" b="0" i="0" u="none" strike="noStrike" kern="1200" cap="none" spc="0" normalizeH="0" baseline="0" noProof="0" dirty="0">
                <a:ln>
                  <a:noFill/>
                </a:ln>
                <a:solidFill>
                  <a:srgbClr val="0070C0"/>
                </a:solidFill>
                <a:effectLst/>
                <a:uLnTx/>
                <a:uFillTx/>
                <a:latin typeface="华文新魏" panose="02010800040101010101" pitchFamily="2" charset="-122"/>
                <a:ea typeface="华文新魏" panose="02010800040101010101" pitchFamily="2" charset="-122"/>
              </a:rPr>
              <a:t>int </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&amp;&amp;x=2</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华文新魏" panose="02010800040101010101" pitchFamily="2" charset="-122"/>
                <a:ea typeface="华文新魏" panose="02010800040101010101" pitchFamily="2" charset="-122"/>
              </a:rPr>
              <a:t>注意，以上</a:t>
            </a:r>
            <a:r>
              <a:rPr lang="en-US" altLang="zh-CN" sz="2400" dirty="0">
                <a:solidFill>
                  <a:prstClr val="black"/>
                </a:solidFill>
                <a:latin typeface="华文新魏" panose="02010800040101010101" pitchFamily="2" charset="-122"/>
                <a:ea typeface="华文新魏" panose="02010800040101010101" pitchFamily="2" charset="-122"/>
              </a:rPr>
              <a:t>x</a:t>
            </a:r>
            <a:r>
              <a:rPr lang="zh-CN" altLang="en-US" sz="2400" dirty="0">
                <a:solidFill>
                  <a:prstClr val="black"/>
                </a:solidFill>
                <a:latin typeface="华文新魏" panose="02010800040101010101" pitchFamily="2" charset="-122"/>
                <a:ea typeface="华文新魏" panose="02010800040101010101" pitchFamily="2" charset="-122"/>
              </a:rPr>
              <a:t>是</a:t>
            </a:r>
            <a:r>
              <a:rPr lang="zh-CN" altLang="en-US" sz="2400" dirty="0">
                <a:solidFill>
                  <a:srgbClr val="0070C0"/>
                </a:solidFill>
                <a:latin typeface="华文新魏" panose="02010800040101010101" pitchFamily="2" charset="-122"/>
                <a:ea typeface="华文新魏" panose="02010800040101010101" pitchFamily="2" charset="-122"/>
              </a:rPr>
              <a:t>右值引用（引用了右值），但它本身是左值</a:t>
            </a:r>
            <a:r>
              <a:rPr lang="zh-CN" altLang="en-US" sz="2400" dirty="0">
                <a:solidFill>
                  <a:prstClr val="black"/>
                </a:solidFill>
                <a:latin typeface="华文新魏" panose="02010800040101010101" pitchFamily="2" charset="-122"/>
                <a:ea typeface="华文新魏" panose="02010800040101010101" pitchFamily="2" charset="-122"/>
              </a:rPr>
              <a:t>，即可进行赋值：</a:t>
            </a:r>
            <a:r>
              <a:rPr lang="en-US" altLang="zh-CN" sz="2400" dirty="0">
                <a:solidFill>
                  <a:srgbClr val="FF0000"/>
                </a:solidFill>
                <a:latin typeface="华文新魏" panose="02010800040101010101" pitchFamily="2" charset="-122"/>
                <a:ea typeface="华文新魏" panose="02010800040101010101" pitchFamily="2" charset="-122"/>
              </a:rPr>
              <a:t>x=3</a:t>
            </a:r>
            <a:r>
              <a:rPr lang="en-US" altLang="zh-CN" sz="2400" dirty="0">
                <a:solidFill>
                  <a:prstClr val="black"/>
                </a:solidFill>
                <a:latin typeface="华文新魏" panose="02010800040101010101" pitchFamily="2" charset="-122"/>
                <a:ea typeface="华文新魏" panose="02010800040101010101" pitchFamily="2" charset="-122"/>
              </a:rPr>
              <a:t>;</a:t>
            </a: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但：</a:t>
            </a:r>
            <a:r>
              <a:rPr lang="en-US" altLang="zh-CN" sz="2400" dirty="0">
                <a:solidFill>
                  <a:srgbClr val="FF0000"/>
                </a:solidFill>
                <a:latin typeface="华文新魏" panose="02010800040101010101" pitchFamily="2" charset="-122"/>
                <a:ea typeface="华文新魏" panose="02010800040101010101" pitchFamily="2" charset="-122"/>
              </a:rPr>
              <a:t>const</a:t>
            </a:r>
            <a:r>
              <a:rPr lang="en-US" altLang="zh-CN" sz="2400" dirty="0">
                <a:solidFill>
                  <a:prstClr val="black"/>
                </a:solidFill>
                <a:latin typeface="华文新魏" panose="02010800040101010101" pitchFamily="2" charset="-122"/>
                <a:ea typeface="华文新魏" panose="0201080004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int &amp;&amp;y=2</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不可赋值</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y=3;</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srgbClr val="FF0000"/>
                </a:solidFill>
                <a:latin typeface="华文新魏" panose="02010800040101010101" pitchFamily="2" charset="-122"/>
                <a:ea typeface="华文新魏" panose="02010800040101010101" pitchFamily="2" charset="-122"/>
              </a:rPr>
              <a:t>同理：右值引用共享被引用对象的“缓存”</a:t>
            </a:r>
            <a:r>
              <a:rPr lang="zh-CN" altLang="en-US" sz="2400" dirty="0">
                <a:solidFill>
                  <a:prstClr val="black"/>
                </a:solidFill>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本身不分配内存</a:t>
            </a:r>
            <a:r>
              <a:rPr lang="zh-CN" altLang="en-US" sz="2400" dirty="0">
                <a:solidFill>
                  <a:prstClr val="black"/>
                </a:solidFill>
                <a:latin typeface="华文新魏" panose="02010800040101010101" pitchFamily="2" charset="-122"/>
                <a:ea typeface="华文新魏" panose="02010800040101010101" pitchFamily="2" charset="-122"/>
              </a:rPr>
              <a:t>。</a:t>
            </a:r>
            <a:endParaRPr lang="en-US" altLang="zh-CN" sz="2400" dirty="0">
              <a:solidFill>
                <a:prstClr val="black"/>
              </a:solidFill>
              <a:latin typeface="华文新魏" panose="02010800040101010101" pitchFamily="2" charset="-122"/>
              <a:ea typeface="华文新魏" panose="02010800040101010101" pitchFamily="2" charset="-122"/>
            </a:endParaRPr>
          </a:p>
          <a:p>
            <a:pPr lvl="2">
              <a:lnSpc>
                <a:spcPct val="90000"/>
              </a:lnSpc>
              <a:spcBef>
                <a:spcPts val="500"/>
              </a:spcBef>
              <a:defRPr/>
            </a:pPr>
            <a:r>
              <a:rPr lang="en-US" altLang="zh-CN" sz="2000" dirty="0">
                <a:solidFill>
                  <a:prstClr val="black"/>
                </a:solidFill>
                <a:latin typeface="华文新魏" panose="02010800040101010101" pitchFamily="2" charset="-122"/>
                <a:ea typeface="华文新魏" panose="02010800040101010101" pitchFamily="2" charset="-122"/>
              </a:rPr>
              <a:t>int &amp;&amp;  *p;	//</a:t>
            </a:r>
            <a:r>
              <a:rPr lang="zh-CN" altLang="en-US" sz="2000" dirty="0">
                <a:solidFill>
                  <a:prstClr val="black"/>
                </a:solidFill>
                <a:latin typeface="华文新魏" panose="02010800040101010101" pitchFamily="2" charset="-122"/>
                <a:ea typeface="华文新魏" panose="02010800040101010101" pitchFamily="2" charset="-122"/>
              </a:rPr>
              <a:t>错：</a:t>
            </a:r>
            <a:r>
              <a:rPr lang="en-US" altLang="zh-CN" sz="2000" dirty="0">
                <a:solidFill>
                  <a:prstClr val="black"/>
                </a:solidFill>
                <a:latin typeface="华文新魏" panose="02010800040101010101" pitchFamily="2" charset="-122"/>
                <a:ea typeface="华文新魏" panose="02010800040101010101" pitchFamily="2" charset="-122"/>
              </a:rPr>
              <a:t>p</a:t>
            </a:r>
            <a:r>
              <a:rPr lang="zh-CN" altLang="en-US" sz="2000" dirty="0">
                <a:solidFill>
                  <a:prstClr val="black"/>
                </a:solidFill>
                <a:latin typeface="华文新魏" panose="02010800040101010101" pitchFamily="2" charset="-122"/>
                <a:ea typeface="华文新魏" panose="02010800040101010101" pitchFamily="2" charset="-122"/>
              </a:rPr>
              <a:t>不能指向没有内存的无址引用</a:t>
            </a:r>
            <a:endParaRPr lang="en-US" altLang="zh-CN" sz="2000" dirty="0">
              <a:solidFill>
                <a:prstClr val="black"/>
              </a:solidFill>
              <a:latin typeface="华文新魏" panose="02010800040101010101" pitchFamily="2" charset="-122"/>
              <a:ea typeface="华文新魏" panose="02010800040101010101" pitchFamily="2" charset="-122"/>
            </a:endParaRPr>
          </a:p>
          <a:p>
            <a:pPr marL="457200" marR="0" lvl="1" indent="0" algn="l" defTabSz="914400" rtl="0" eaLnBrk="1" fontAlgn="auto" latinLnBrk="0" hangingPunct="1">
              <a:lnSpc>
                <a:spcPct val="90000"/>
              </a:lnSpc>
              <a:spcBef>
                <a:spcPts val="500"/>
              </a:spcBef>
              <a:spcAft>
                <a:spcPts val="0"/>
              </a:spcAft>
              <a:buClrTx/>
              <a:buSzTx/>
              <a:buFontTx/>
              <a:buNone/>
              <a:tabLst/>
              <a:defRPr/>
            </a:pPr>
            <a:r>
              <a:rPr lang="en-US" altLang="zh-CN" sz="2000" dirty="0">
                <a:solidFill>
                  <a:prstClr val="black"/>
                </a:solidFill>
                <a:latin typeface="华文新魏" panose="02010800040101010101" pitchFamily="2" charset="-122"/>
                <a:ea typeface="华文新魏" panose="02010800040101010101" pitchFamily="2" charset="-122"/>
              </a:rPr>
              <a:t>     	int &amp;&amp;  &amp;q;	//</a:t>
            </a:r>
            <a:r>
              <a:rPr lang="zh-CN" altLang="en-US" sz="2000" dirty="0">
                <a:solidFill>
                  <a:prstClr val="black"/>
                </a:solidFill>
                <a:latin typeface="华文新魏" panose="02010800040101010101" pitchFamily="2" charset="-122"/>
                <a:ea typeface="华文新魏" panose="02010800040101010101" pitchFamily="2" charset="-122"/>
              </a:rPr>
              <a:t>错：</a:t>
            </a:r>
            <a:r>
              <a:rPr lang="en-US" altLang="zh-CN" sz="2000" dirty="0">
                <a:solidFill>
                  <a:prstClr val="black"/>
                </a:solidFill>
                <a:latin typeface="华文新魏" panose="02010800040101010101" pitchFamily="2" charset="-122"/>
                <a:ea typeface="华文新魏" panose="02010800040101010101" pitchFamily="2" charset="-122"/>
              </a:rPr>
              <a:t>int &amp;&amp;</a:t>
            </a:r>
            <a:r>
              <a:rPr lang="zh-CN" altLang="en-US" sz="2000" dirty="0">
                <a:solidFill>
                  <a:prstClr val="black"/>
                </a:solidFill>
                <a:latin typeface="华文新魏" panose="02010800040101010101" pitchFamily="2" charset="-122"/>
                <a:ea typeface="华文新魏" panose="02010800040101010101" pitchFamily="2" charset="-122"/>
              </a:rPr>
              <a:t>没有内存，不能被</a:t>
            </a:r>
            <a:r>
              <a:rPr lang="en-US" altLang="zh-CN" sz="2000" dirty="0">
                <a:solidFill>
                  <a:prstClr val="black"/>
                </a:solidFill>
                <a:latin typeface="华文新魏" panose="02010800040101010101" pitchFamily="2" charset="-122"/>
                <a:ea typeface="华文新魏" panose="02010800040101010101" pitchFamily="2" charset="-122"/>
              </a:rPr>
              <a:t>q</a:t>
            </a:r>
            <a:r>
              <a:rPr lang="zh-CN" altLang="en-US" sz="2000" dirty="0">
                <a:solidFill>
                  <a:prstClr val="black"/>
                </a:solidFill>
                <a:latin typeface="华文新魏" panose="02010800040101010101" pitchFamily="2" charset="-122"/>
                <a:ea typeface="华文新魏" panose="02010800040101010101" pitchFamily="2" charset="-122"/>
              </a:rPr>
              <a:t>引用</a:t>
            </a:r>
            <a:endParaRPr lang="en-US" altLang="zh-CN" sz="2000" dirty="0">
              <a:solidFill>
                <a:prstClr val="black"/>
              </a:solidFill>
              <a:latin typeface="华文新魏" panose="02010800040101010101" pitchFamily="2" charset="-122"/>
              <a:ea typeface="华文新魏" panose="02010800040101010101" pitchFamily="2" charset="-122"/>
            </a:endParaRPr>
          </a:p>
          <a:p>
            <a:pPr marL="457200" marR="0" lvl="1" indent="0" algn="l" defTabSz="914400" rtl="0" eaLnBrk="1" fontAlgn="auto" latinLnBrk="0" hangingPunct="1">
              <a:lnSpc>
                <a:spcPct val="90000"/>
              </a:lnSpc>
              <a:spcBef>
                <a:spcPts val="500"/>
              </a:spcBef>
              <a:spcAft>
                <a:spcPts val="0"/>
              </a:spcAft>
              <a:buClrTx/>
              <a:buSzTx/>
              <a:buFontTx/>
              <a:buNone/>
              <a:tabLst/>
              <a:defRPr/>
            </a:pPr>
            <a:r>
              <a:rPr lang="en-US" altLang="zh-CN" sz="2000" dirty="0">
                <a:solidFill>
                  <a:prstClr val="black"/>
                </a:solidFill>
                <a:latin typeface="华文新魏" panose="02010800040101010101" pitchFamily="2" charset="-122"/>
                <a:ea typeface="华文新魏" panose="02010800040101010101" pitchFamily="2" charset="-122"/>
              </a:rPr>
              <a:t>     	int &amp;  &amp;&amp;r;	//</a:t>
            </a:r>
            <a:r>
              <a:rPr lang="zh-CN" altLang="en-US" sz="2000" dirty="0">
                <a:solidFill>
                  <a:prstClr val="black"/>
                </a:solidFill>
                <a:latin typeface="华文新魏" panose="02010800040101010101" pitchFamily="2" charset="-122"/>
                <a:ea typeface="华文新魏" panose="02010800040101010101" pitchFamily="2" charset="-122"/>
              </a:rPr>
              <a:t>错：</a:t>
            </a:r>
            <a:r>
              <a:rPr lang="en-US" altLang="zh-CN" sz="2000" dirty="0">
                <a:solidFill>
                  <a:prstClr val="black"/>
                </a:solidFill>
                <a:latin typeface="华文新魏" panose="02010800040101010101" pitchFamily="2" charset="-122"/>
                <a:ea typeface="华文新魏" panose="02010800040101010101" pitchFamily="2" charset="-122"/>
              </a:rPr>
              <a:t>int &amp;</a:t>
            </a:r>
            <a:r>
              <a:rPr lang="zh-CN" altLang="en-US" sz="2000" dirty="0">
                <a:solidFill>
                  <a:prstClr val="black"/>
                </a:solidFill>
                <a:latin typeface="华文新魏" panose="02010800040101010101" pitchFamily="2" charset="-122"/>
                <a:ea typeface="华文新魏" panose="02010800040101010101" pitchFamily="2" charset="-122"/>
              </a:rPr>
              <a:t>没有内存，不能被</a:t>
            </a:r>
            <a:r>
              <a:rPr lang="en-US" altLang="zh-CN" sz="2000" dirty="0">
                <a:solidFill>
                  <a:prstClr val="black"/>
                </a:solidFill>
                <a:latin typeface="华文新魏" panose="02010800040101010101" pitchFamily="2" charset="-122"/>
                <a:ea typeface="华文新魏" panose="02010800040101010101" pitchFamily="2" charset="-122"/>
              </a:rPr>
              <a:t>r</a:t>
            </a:r>
            <a:r>
              <a:rPr lang="zh-CN" altLang="en-US" sz="2000" dirty="0">
                <a:solidFill>
                  <a:prstClr val="black"/>
                </a:solidFill>
                <a:latin typeface="华文新魏" panose="02010800040101010101" pitchFamily="2" charset="-122"/>
                <a:ea typeface="华文新魏" panose="02010800040101010101" pitchFamily="2" charset="-122"/>
              </a:rPr>
              <a:t>引用。</a:t>
            </a:r>
            <a:endParaRPr lang="en-US" altLang="zh-CN" sz="2000" dirty="0">
              <a:solidFill>
                <a:prstClr val="black"/>
              </a:solidFill>
              <a:latin typeface="华文新魏" panose="02010800040101010101" pitchFamily="2" charset="-122"/>
              <a:ea typeface="华文新魏" panose="02010800040101010101" pitchFamily="2" charset="-122"/>
            </a:endParaRPr>
          </a:p>
          <a:p>
            <a:pPr marL="457200" marR="0" lvl="1" indent="0" algn="l" defTabSz="914400" rtl="0" eaLnBrk="1" fontAlgn="auto" latinLnBrk="0" hangingPunct="1">
              <a:lnSpc>
                <a:spcPct val="90000"/>
              </a:lnSpc>
              <a:spcBef>
                <a:spcPts val="500"/>
              </a:spcBef>
              <a:spcAft>
                <a:spcPts val="0"/>
              </a:spcAft>
              <a:buClrTx/>
              <a:buSzTx/>
              <a:buFontTx/>
              <a:buNone/>
              <a:tabLst/>
              <a:defRPr/>
            </a:pPr>
            <a:r>
              <a:rPr lang="en-US" altLang="zh-CN" sz="2000" dirty="0">
                <a:solidFill>
                  <a:prstClr val="black"/>
                </a:solidFill>
                <a:latin typeface="华文新魏" panose="02010800040101010101" pitchFamily="2" charset="-122"/>
                <a:ea typeface="华文新魏" panose="02010800040101010101" pitchFamily="2" charset="-122"/>
              </a:rPr>
              <a:t>     	int &amp;&amp;  &amp;&amp;s;	//</a:t>
            </a:r>
            <a:r>
              <a:rPr lang="zh-CN" altLang="en-US" sz="2000" dirty="0">
                <a:solidFill>
                  <a:prstClr val="black"/>
                </a:solidFill>
                <a:latin typeface="华文新魏" panose="02010800040101010101" pitchFamily="2" charset="-122"/>
                <a:ea typeface="华文新魏" panose="02010800040101010101" pitchFamily="2" charset="-122"/>
              </a:rPr>
              <a:t>错：</a:t>
            </a:r>
            <a:r>
              <a:rPr lang="en-US" altLang="zh-CN" sz="2000" dirty="0">
                <a:solidFill>
                  <a:prstClr val="black"/>
                </a:solidFill>
                <a:latin typeface="华文新魏" panose="02010800040101010101" pitchFamily="2" charset="-122"/>
                <a:ea typeface="华文新魏" panose="02010800040101010101" pitchFamily="2" charset="-122"/>
              </a:rPr>
              <a:t>int &amp;&amp;</a:t>
            </a:r>
            <a:r>
              <a:rPr lang="zh-CN" altLang="en-US" sz="2000" dirty="0">
                <a:solidFill>
                  <a:prstClr val="black"/>
                </a:solidFill>
                <a:latin typeface="华文新魏" panose="02010800040101010101" pitchFamily="2" charset="-122"/>
                <a:ea typeface="华文新魏" panose="02010800040101010101" pitchFamily="2" charset="-122"/>
              </a:rPr>
              <a:t>没有内存，不能被</a:t>
            </a:r>
            <a:r>
              <a:rPr lang="en-US" altLang="zh-CN" sz="2000" dirty="0">
                <a:solidFill>
                  <a:prstClr val="black"/>
                </a:solidFill>
                <a:latin typeface="华文新魏" panose="02010800040101010101" pitchFamily="2" charset="-122"/>
                <a:ea typeface="华文新魏" panose="02010800040101010101" pitchFamily="2" charset="-122"/>
              </a:rPr>
              <a:t>s</a:t>
            </a:r>
            <a:r>
              <a:rPr lang="zh-CN" altLang="en-US" sz="2000" dirty="0">
                <a:solidFill>
                  <a:prstClr val="black"/>
                </a:solidFill>
                <a:latin typeface="华文新魏" panose="02010800040101010101" pitchFamily="2" charset="-122"/>
                <a:ea typeface="华文新魏" panose="02010800040101010101" pitchFamily="2" charset="-122"/>
              </a:rPr>
              <a:t>引用</a:t>
            </a:r>
            <a:endParaRPr lang="en-US" altLang="zh-CN" sz="2000" dirty="0">
              <a:solidFill>
                <a:prstClr val="black"/>
              </a:solidFill>
              <a:latin typeface="华文新魏" panose="02010800040101010101" pitchFamily="2" charset="-122"/>
              <a:ea typeface="华文新魏" panose="02010800040101010101" pitchFamily="2" charset="-122"/>
            </a:endParaRPr>
          </a:p>
          <a:p>
            <a:pPr marL="457200" marR="0" lvl="1" indent="0" algn="l" defTabSz="914400" rtl="0" eaLnBrk="1" fontAlgn="auto" latinLnBrk="0" hangingPunct="1">
              <a:lnSpc>
                <a:spcPct val="90000"/>
              </a:lnSpc>
              <a:spcBef>
                <a:spcPts val="500"/>
              </a:spcBef>
              <a:spcAft>
                <a:spcPts val="0"/>
              </a:spcAft>
              <a:buClrTx/>
              <a:buSzTx/>
              <a:buFontTx/>
              <a:buNone/>
              <a:tabLst/>
              <a:defRPr/>
            </a:pPr>
            <a:r>
              <a:rPr lang="en-US" altLang="zh-CN" sz="2000" dirty="0">
                <a:solidFill>
                  <a:prstClr val="black"/>
                </a:solidFill>
                <a:latin typeface="华文新魏" panose="02010800040101010101" pitchFamily="2" charset="-122"/>
                <a:ea typeface="华文新魏" panose="02010800040101010101" pitchFamily="2" charset="-122"/>
              </a:rPr>
              <a:t>      	int &amp;&amp;t[4];    	//</a:t>
            </a:r>
            <a:r>
              <a:rPr lang="zh-CN" altLang="en-US" sz="2000" dirty="0">
                <a:solidFill>
                  <a:prstClr val="black"/>
                </a:solidFill>
                <a:latin typeface="华文新魏" panose="02010800040101010101" pitchFamily="2" charset="-122"/>
                <a:ea typeface="华文新魏" panose="02010800040101010101" pitchFamily="2" charset="-122"/>
              </a:rPr>
              <a:t>错：数组的元素不能为</a:t>
            </a:r>
            <a:r>
              <a:rPr lang="en-US" altLang="zh-CN" sz="2000" dirty="0">
                <a:solidFill>
                  <a:prstClr val="black"/>
                </a:solidFill>
                <a:latin typeface="华文新魏" panose="02010800040101010101" pitchFamily="2" charset="-122"/>
                <a:ea typeface="华文新魏" panose="02010800040101010101" pitchFamily="2" charset="-122"/>
              </a:rPr>
              <a:t>int &amp;&amp;</a:t>
            </a:r>
            <a:r>
              <a:rPr lang="zh-CN" altLang="en-US" sz="2000" dirty="0">
                <a:solidFill>
                  <a:prstClr val="black"/>
                </a:solidFill>
                <a:latin typeface="华文新魏" panose="02010800040101010101" pitchFamily="2" charset="-122"/>
                <a:ea typeface="华文新魏" panose="02010800040101010101" pitchFamily="2" charset="-122"/>
              </a:rPr>
              <a:t>：数组内存空间为</a:t>
            </a:r>
            <a:r>
              <a:rPr lang="en-US" altLang="zh-CN" sz="2000" dirty="0">
                <a:solidFill>
                  <a:prstClr val="black"/>
                </a:solidFill>
                <a:latin typeface="华文新魏" panose="02010800040101010101" pitchFamily="2" charset="-122"/>
                <a:ea typeface="华文新魏" panose="02010800040101010101" pitchFamily="2" charset="-122"/>
              </a:rPr>
              <a:t>0</a:t>
            </a:r>
            <a:r>
              <a:rPr lang="zh-CN" altLang="en-US" sz="2000" dirty="0">
                <a:solidFill>
                  <a:prstClr val="black"/>
                </a:solidFill>
                <a:latin typeface="华文新魏" panose="02010800040101010101" pitchFamily="2" charset="-122"/>
                <a:ea typeface="华文新魏" panose="02010800040101010101" pitchFamily="2" charset="-122"/>
              </a:rPr>
              <a:t>。</a:t>
            </a:r>
            <a:endParaRPr lang="en-US" altLang="zh-CN" sz="2000" dirty="0">
              <a:solidFill>
                <a:prstClr val="black"/>
              </a:solidFill>
              <a:latin typeface="华文新魏" panose="02010800040101010101" pitchFamily="2" charset="-122"/>
              <a:ea typeface="华文新魏" panose="02010800040101010101" pitchFamily="2" charset="-122"/>
            </a:endParaRPr>
          </a:p>
          <a:p>
            <a:r>
              <a:rPr lang="en-US" altLang="zh-CN" sz="2000" dirty="0">
                <a:solidFill>
                  <a:prstClr val="black"/>
                </a:solidFill>
                <a:latin typeface="华文新魏" panose="02010800040101010101" pitchFamily="2" charset="-122"/>
                <a:ea typeface="华文新魏" panose="02010800040101010101" pitchFamily="2" charset="-122"/>
              </a:rPr>
              <a:t> 	const int a[3]={1,2,3};   int(&amp;&amp; t)[3]=a;</a:t>
            </a:r>
            <a:r>
              <a:rPr lang="zh-CN" altLang="en-US" sz="2000" dirty="0">
                <a:solidFill>
                  <a:prstClr val="black"/>
                </a:solidFill>
                <a:latin typeface="华文新魏" panose="02010800040101010101" pitchFamily="2" charset="-122"/>
                <a:ea typeface="华文新魏" panose="02010800040101010101" pitchFamily="2" charset="-122"/>
              </a:rPr>
              <a:t> </a:t>
            </a:r>
            <a:r>
              <a:rPr lang="en-US" altLang="zh-CN" sz="2000" dirty="0">
                <a:solidFill>
                  <a:prstClr val="black"/>
                </a:solidFill>
                <a:latin typeface="华文新魏" panose="02010800040101010101" pitchFamily="2" charset="-122"/>
                <a:ea typeface="华文新魏" panose="02010800040101010101" pitchFamily="2" charset="-122"/>
              </a:rPr>
              <a:t>//</a:t>
            </a:r>
            <a:r>
              <a:rPr lang="zh-CN" altLang="en-US" sz="2000" dirty="0">
                <a:solidFill>
                  <a:prstClr val="black"/>
                </a:solidFill>
                <a:latin typeface="华文新魏" panose="02010800040101010101" pitchFamily="2" charset="-122"/>
                <a:ea typeface="华文新魏" panose="02010800040101010101" pitchFamily="2" charset="-122"/>
              </a:rPr>
              <a:t>错：</a:t>
            </a:r>
            <a:r>
              <a:rPr lang="en-US" altLang="zh-CN" sz="2000" dirty="0">
                <a:solidFill>
                  <a:srgbClr val="FF0000"/>
                </a:solidFill>
                <a:latin typeface="华文新魏" panose="02010800040101010101" pitchFamily="2" charset="-122"/>
                <a:ea typeface="华文新魏" panose="02010800040101010101" pitchFamily="2" charset="-122"/>
              </a:rPr>
              <a:t>a</a:t>
            </a:r>
            <a:r>
              <a:rPr lang="zh-CN" altLang="en-US" sz="2000" dirty="0">
                <a:solidFill>
                  <a:srgbClr val="FF0000"/>
                </a:solidFill>
                <a:latin typeface="华文新魏" panose="02010800040101010101" pitchFamily="2" charset="-122"/>
                <a:ea typeface="华文新魏" panose="02010800040101010101" pitchFamily="2" charset="-122"/>
              </a:rPr>
              <a:t>是有址的</a:t>
            </a:r>
            <a:r>
              <a:rPr lang="en-US" altLang="zh-CN" sz="2000" dirty="0">
                <a:solidFill>
                  <a:srgbClr val="FF0000"/>
                </a:solidFill>
                <a:latin typeface="华文新魏" panose="02010800040101010101" pitchFamily="2" charset="-122"/>
                <a:ea typeface="华文新魏" panose="02010800040101010101" pitchFamily="2" charset="-122"/>
              </a:rPr>
              <a:t>, </a:t>
            </a:r>
            <a:r>
              <a:rPr lang="zh-CN" altLang="en-US" sz="2000" dirty="0">
                <a:solidFill>
                  <a:srgbClr val="FF0000"/>
                </a:solidFill>
                <a:latin typeface="华文新魏" panose="02010800040101010101" pitchFamily="2" charset="-122"/>
                <a:ea typeface="华文新魏" panose="02010800040101010101" pitchFamily="2" charset="-122"/>
              </a:rPr>
              <a:t>有名的均是有址的。</a:t>
            </a:r>
            <a:r>
              <a:rPr lang="en-US" altLang="zh-CN" sz="2000" dirty="0">
                <a:solidFill>
                  <a:srgbClr val="FF0000"/>
                </a:solidFill>
                <a:latin typeface="华文新魏" panose="02010800040101010101" pitchFamily="2" charset="-122"/>
                <a:ea typeface="华文新魏" panose="02010800040101010101" pitchFamily="2" charset="-122"/>
              </a:rPr>
              <a:t>&amp;&amp;</a:t>
            </a:r>
            <a:r>
              <a:rPr lang="zh-CN" altLang="en-US" sz="2000" dirty="0">
                <a:solidFill>
                  <a:srgbClr val="FF0000"/>
                </a:solidFill>
                <a:latin typeface="华文新魏" panose="02010800040101010101" pitchFamily="2" charset="-122"/>
                <a:ea typeface="华文新魏" panose="02010800040101010101" pitchFamily="2" charset="-122"/>
              </a:rPr>
              <a:t>不能引用有址的</a:t>
            </a:r>
            <a:r>
              <a:rPr lang="en-US" altLang="zh-CN" sz="2000" dirty="0">
                <a:solidFill>
                  <a:srgbClr val="FF0000"/>
                </a:solidFill>
                <a:latin typeface="华文新魏" panose="02010800040101010101" pitchFamily="2" charset="-122"/>
                <a:ea typeface="华文新魏" panose="02010800040101010101" pitchFamily="2" charset="-122"/>
              </a:rPr>
              <a:t> </a:t>
            </a:r>
          </a:p>
          <a:p>
            <a:r>
              <a:rPr lang="en-US" altLang="zh-CN" sz="2000" dirty="0">
                <a:solidFill>
                  <a:prstClr val="black"/>
                </a:solidFill>
                <a:latin typeface="华文新魏" panose="02010800040101010101" pitchFamily="2" charset="-122"/>
                <a:ea typeface="华文新魏" panose="02010800040101010101" pitchFamily="2" charset="-122"/>
              </a:rPr>
              <a:t>          	int(&amp;&amp; u)[3]= {1,2,3};    //</a:t>
            </a:r>
            <a:r>
              <a:rPr lang="zh-CN" altLang="en-US" sz="2000" dirty="0">
                <a:solidFill>
                  <a:prstClr val="black"/>
                </a:solidFill>
                <a:latin typeface="华文新魏" panose="02010800040101010101" pitchFamily="2" charset="-122"/>
                <a:ea typeface="华文新魏" panose="02010800040101010101" pitchFamily="2" charset="-122"/>
              </a:rPr>
              <a:t>正确，</a:t>
            </a:r>
            <a:r>
              <a:rPr lang="en-US" altLang="zh-CN" sz="2000" dirty="0">
                <a:solidFill>
                  <a:prstClr val="black"/>
                </a:solidFill>
                <a:latin typeface="华文新魏" panose="02010800040101010101" pitchFamily="2" charset="-122"/>
                <a:ea typeface="华文新魏" panose="02010800040101010101" pitchFamily="2" charset="-122"/>
              </a:rPr>
              <a:t>{1</a:t>
            </a:r>
            <a:r>
              <a:rPr lang="zh-CN" altLang="en-US" sz="2000" dirty="0">
                <a:solidFill>
                  <a:prstClr val="black"/>
                </a:solidFill>
                <a:latin typeface="华文新魏" panose="02010800040101010101" pitchFamily="2" charset="-122"/>
                <a:ea typeface="华文新魏" panose="02010800040101010101" pitchFamily="2" charset="-122"/>
              </a:rPr>
              <a:t>，</a:t>
            </a:r>
            <a:r>
              <a:rPr lang="en-US" altLang="zh-CN" sz="2000" dirty="0">
                <a:solidFill>
                  <a:prstClr val="black"/>
                </a:solidFill>
                <a:latin typeface="华文新魏" panose="02010800040101010101" pitchFamily="2" charset="-122"/>
                <a:ea typeface="华文新魏" panose="02010800040101010101" pitchFamily="2" charset="-122"/>
              </a:rPr>
              <a:t>2</a:t>
            </a:r>
            <a:r>
              <a:rPr lang="zh-CN" altLang="en-US" sz="2000" dirty="0">
                <a:solidFill>
                  <a:prstClr val="black"/>
                </a:solidFill>
                <a:latin typeface="华文新魏" panose="02010800040101010101" pitchFamily="2" charset="-122"/>
                <a:ea typeface="华文新魏" panose="02010800040101010101" pitchFamily="2" charset="-122"/>
              </a:rPr>
              <a:t>，</a:t>
            </a:r>
            <a:r>
              <a:rPr lang="en-US" altLang="zh-CN" sz="2000" dirty="0">
                <a:solidFill>
                  <a:prstClr val="black"/>
                </a:solidFill>
                <a:latin typeface="华文新魏" panose="02010800040101010101" pitchFamily="2" charset="-122"/>
                <a:ea typeface="华文新魏" panose="02010800040101010101" pitchFamily="2" charset="-122"/>
              </a:rPr>
              <a:t>3}</a:t>
            </a:r>
            <a:r>
              <a:rPr lang="zh-CN" altLang="en-US" sz="2000" dirty="0">
                <a:solidFill>
                  <a:prstClr val="black"/>
                </a:solidFill>
                <a:latin typeface="华文新魏" panose="02010800040101010101" pitchFamily="2" charset="-122"/>
                <a:ea typeface="华文新魏" panose="02010800040101010101" pitchFamily="2" charset="-122"/>
              </a:rPr>
              <a:t>是无址右值</a:t>
            </a:r>
            <a:endParaRPr lang="en-US" altLang="zh-CN" sz="2000" dirty="0">
              <a:solidFill>
                <a:prstClr val="black"/>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955350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4"/>
          <p:cNvSpPr txBox="1">
            <a:spLocks noChangeArrowheads="1"/>
          </p:cNvSpPr>
          <p:nvPr/>
        </p:nvSpPr>
        <p:spPr>
          <a:xfrm>
            <a:off x="1550595" y="394256"/>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2800" b="1" dirty="0">
                <a:solidFill>
                  <a:srgbClr val="FF0000"/>
                </a:solidFill>
                <a:latin typeface="微软雅黑" pitchFamily="34" charset="-122"/>
                <a:ea typeface="微软雅黑" pitchFamily="34" charset="-122"/>
              </a:rPr>
              <a:t>右值引用</a:t>
            </a:r>
          </a:p>
        </p:txBody>
      </p:sp>
      <p:sp>
        <p:nvSpPr>
          <p:cNvPr id="5" name="TextBox 4"/>
          <p:cNvSpPr txBox="1">
            <a:spLocks noChangeArrowheads="1"/>
          </p:cNvSpPr>
          <p:nvPr/>
        </p:nvSpPr>
        <p:spPr bwMode="auto">
          <a:xfrm>
            <a:off x="486937" y="1328667"/>
            <a:ext cx="11218126" cy="5256584"/>
          </a:xfrm>
          <a:prstGeom prst="rect">
            <a:avLst/>
          </a:prstGeom>
          <a:solidFill>
            <a:schemeClr val="accent6">
              <a:lumMod val="75000"/>
              <a:alpha val="44000"/>
            </a:schemeClr>
          </a:solidFill>
          <a:ln w="9525">
            <a:solidFill>
              <a:schemeClr val="accent1"/>
            </a:solidFill>
            <a:miter lim="800000"/>
            <a:headEnd/>
            <a:tailEnd/>
          </a:ln>
        </p:spPr>
        <p:txBody>
          <a:bodyPr/>
          <a:lstStyle/>
          <a:p>
            <a:r>
              <a:rPr lang="en-US" altLang="zh-CN" b="1" dirty="0">
                <a:latin typeface="华文新魏" pitchFamily="2" charset="-122"/>
                <a:ea typeface="华文新魏" pitchFamily="2" charset="-122"/>
              </a:rPr>
              <a:t>int b = 1;</a:t>
            </a:r>
          </a:p>
          <a:p>
            <a:r>
              <a:rPr lang="en-US" altLang="zh-CN" b="1" dirty="0">
                <a:latin typeface="华文新魏" pitchFamily="2" charset="-122"/>
                <a:ea typeface="华文新魏" pitchFamily="2" charset="-122"/>
              </a:rPr>
              <a:t>//int &amp;&amp; c = b; //</a:t>
            </a:r>
            <a:r>
              <a:rPr lang="zh-CN" altLang="en-US" b="1" dirty="0">
                <a:latin typeface="华文新魏" pitchFamily="2" charset="-122"/>
                <a:ea typeface="华文新魏" pitchFamily="2" charset="-122"/>
              </a:rPr>
              <a:t>编译错误！ </a:t>
            </a:r>
            <a:r>
              <a:rPr lang="zh-CN" altLang="en-US" b="1" dirty="0">
                <a:solidFill>
                  <a:srgbClr val="FF0000"/>
                </a:solidFill>
                <a:latin typeface="华文新魏" pitchFamily="2" charset="-122"/>
                <a:ea typeface="华文新魏" pitchFamily="2" charset="-122"/>
              </a:rPr>
              <a:t>右值引用不能引用左值</a:t>
            </a:r>
            <a:endParaRPr lang="en-US" altLang="zh-CN" b="1" dirty="0">
              <a:solidFill>
                <a:srgbClr val="FF0000"/>
              </a:solidFill>
              <a:latin typeface="华文新魏" pitchFamily="2" charset="-122"/>
              <a:ea typeface="华文新魏" pitchFamily="2" charset="-122"/>
            </a:endParaRPr>
          </a:p>
          <a:p>
            <a:endParaRPr lang="en-US" altLang="zh-CN" b="1" dirty="0">
              <a:latin typeface="华文新魏" pitchFamily="2" charset="-122"/>
              <a:ea typeface="华文新魏" pitchFamily="2" charset="-122"/>
            </a:endParaRPr>
          </a:p>
          <a:p>
            <a:r>
              <a:rPr lang="en-US" altLang="zh-CN" b="1" dirty="0">
                <a:latin typeface="华文新魏" pitchFamily="2" charset="-122"/>
                <a:ea typeface="华文新魏" pitchFamily="2" charset="-122"/>
              </a:rPr>
              <a:t>A </a:t>
            </a:r>
            <a:r>
              <a:rPr lang="en-US" altLang="zh-CN" b="1" dirty="0" err="1">
                <a:latin typeface="华文新魏" pitchFamily="2" charset="-122"/>
                <a:ea typeface="华文新魏" pitchFamily="2" charset="-122"/>
              </a:rPr>
              <a:t>getTemp</a:t>
            </a:r>
            <a:r>
              <a:rPr lang="en-US" altLang="zh-CN" b="1" dirty="0">
                <a:latin typeface="华文新魏" pitchFamily="2" charset="-122"/>
                <a:ea typeface="华文新魏" pitchFamily="2" charset="-122"/>
              </a:rPr>
              <a:t>() { return A( ); }</a:t>
            </a:r>
          </a:p>
          <a:p>
            <a:r>
              <a:rPr lang="en-US" altLang="zh-CN" b="1" dirty="0">
                <a:latin typeface="华文新魏" pitchFamily="2" charset="-122"/>
                <a:ea typeface="华文新魏" pitchFamily="2" charset="-122"/>
              </a:rPr>
              <a:t>A o = </a:t>
            </a:r>
            <a:r>
              <a:rPr lang="en-US" altLang="zh-CN" b="1" dirty="0" err="1">
                <a:latin typeface="华文新魏" pitchFamily="2" charset="-122"/>
                <a:ea typeface="华文新魏" pitchFamily="2" charset="-122"/>
              </a:rPr>
              <a:t>getTemp</a:t>
            </a:r>
            <a:r>
              <a:rPr lang="en-US" altLang="zh-CN" b="1" dirty="0">
                <a:latin typeface="华文新魏" pitchFamily="2" charset="-122"/>
                <a:ea typeface="华文新魏" pitchFamily="2" charset="-122"/>
              </a:rPr>
              <a:t>();   // o</a:t>
            </a:r>
            <a:r>
              <a:rPr lang="zh-CN" altLang="en-US" b="1" dirty="0">
                <a:latin typeface="华文新魏" pitchFamily="2" charset="-122"/>
                <a:ea typeface="华文新魏" pitchFamily="2" charset="-122"/>
              </a:rPr>
              <a:t>是左值  </a:t>
            </a:r>
            <a:r>
              <a:rPr lang="en-US" altLang="zh-CN" b="1" dirty="0" err="1">
                <a:latin typeface="华文新魏" pitchFamily="2" charset="-122"/>
                <a:ea typeface="华文新魏" pitchFamily="2" charset="-122"/>
              </a:rPr>
              <a:t>getTemp</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的返回值是右值（临时变量），被拷贝给</a:t>
            </a:r>
            <a:r>
              <a:rPr lang="en-US" altLang="zh-CN" b="1" dirty="0">
                <a:latin typeface="华文新魏" pitchFamily="2" charset="-122"/>
                <a:ea typeface="华文新魏" pitchFamily="2" charset="-122"/>
              </a:rPr>
              <a:t>o</a:t>
            </a:r>
            <a:r>
              <a:rPr lang="zh-CN" altLang="en-US" b="1" dirty="0">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会引起对象的拷贝</a:t>
            </a:r>
            <a:endParaRPr lang="en-US" altLang="zh-CN" b="1" dirty="0">
              <a:solidFill>
                <a:srgbClr val="FF0000"/>
              </a:solidFill>
              <a:latin typeface="华文新魏" pitchFamily="2" charset="-122"/>
              <a:ea typeface="华文新魏" pitchFamily="2" charset="-122"/>
            </a:endParaRPr>
          </a:p>
          <a:p>
            <a:endParaRPr lang="en-US" altLang="zh-CN" b="1" dirty="0">
              <a:latin typeface="华文新魏" pitchFamily="2" charset="-122"/>
              <a:ea typeface="华文新魏" pitchFamily="2" charset="-122"/>
            </a:endParaRPr>
          </a:p>
          <a:p>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getTemp</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返回的右值本来在表达式语句结束后，其生命也就该终结了，而通过右值引用，该右值又重获新生，其生命期将与右值引用类型变量</a:t>
            </a:r>
            <a:r>
              <a:rPr lang="en-US" altLang="zh-CN" b="1" dirty="0" err="1">
                <a:latin typeface="华文新魏" pitchFamily="2" charset="-122"/>
                <a:ea typeface="华文新魏" pitchFamily="2" charset="-122"/>
              </a:rPr>
              <a:t>refO</a:t>
            </a:r>
            <a:r>
              <a:rPr lang="zh-CN" altLang="en-US" b="1" dirty="0">
                <a:latin typeface="华文新魏" pitchFamily="2" charset="-122"/>
                <a:ea typeface="华文新魏" pitchFamily="2" charset="-122"/>
              </a:rPr>
              <a:t>的生命期一样，只要</a:t>
            </a:r>
            <a:r>
              <a:rPr lang="en-US" altLang="zh-CN" b="1" dirty="0" err="1">
                <a:latin typeface="华文新魏" pitchFamily="2" charset="-122"/>
                <a:ea typeface="华文新魏" pitchFamily="2" charset="-122"/>
              </a:rPr>
              <a:t>refO</a:t>
            </a:r>
            <a:r>
              <a:rPr lang="zh-CN" altLang="en-US" b="1" dirty="0">
                <a:latin typeface="华文新魏" pitchFamily="2" charset="-122"/>
                <a:ea typeface="华文新魏" pitchFamily="2" charset="-122"/>
              </a:rPr>
              <a:t>还活着，该右值临时变量将会一直存活下去。</a:t>
            </a:r>
            <a:endParaRPr lang="en-US" altLang="zh-CN" b="1" dirty="0">
              <a:latin typeface="华文新魏" pitchFamily="2" charset="-122"/>
              <a:ea typeface="华文新魏" pitchFamily="2" charset="-122"/>
            </a:endParaRPr>
          </a:p>
          <a:p>
            <a:r>
              <a:rPr lang="en-US" altLang="zh-CN" b="1" dirty="0">
                <a:latin typeface="华文新魏" pitchFamily="2" charset="-122"/>
                <a:ea typeface="华文新魏" pitchFamily="2" charset="-122"/>
              </a:rPr>
              <a:t>A &amp;&amp; </a:t>
            </a:r>
            <a:r>
              <a:rPr lang="en-US" altLang="zh-CN" b="1" dirty="0" err="1">
                <a:latin typeface="华文新魏" pitchFamily="2" charset="-122"/>
                <a:ea typeface="华文新魏" pitchFamily="2" charset="-122"/>
              </a:rPr>
              <a:t>refO</a:t>
            </a:r>
            <a:r>
              <a:rPr lang="en-US" altLang="zh-CN" b="1" dirty="0">
                <a:latin typeface="华文新魏" pitchFamily="2" charset="-122"/>
                <a:ea typeface="华文新魏" pitchFamily="2" charset="-122"/>
              </a:rPr>
              <a:t> = </a:t>
            </a:r>
            <a:r>
              <a:rPr lang="en-US" altLang="zh-CN" b="1" dirty="0" err="1">
                <a:latin typeface="华文新魏" pitchFamily="2" charset="-122"/>
                <a:ea typeface="华文新魏" pitchFamily="2" charset="-122"/>
              </a:rPr>
              <a:t>getTemp</a:t>
            </a:r>
            <a:r>
              <a:rPr lang="en-US" altLang="zh-CN" b="1" dirty="0">
                <a:latin typeface="华文新魏" pitchFamily="2" charset="-122"/>
                <a:ea typeface="华文新魏" pitchFamily="2" charset="-122"/>
              </a:rPr>
              <a:t>();   //</a:t>
            </a:r>
            <a:r>
              <a:rPr lang="en-US" altLang="zh-CN" b="1" dirty="0" err="1">
                <a:latin typeface="华文新魏" pitchFamily="2" charset="-122"/>
                <a:ea typeface="华文新魏" pitchFamily="2" charset="-122"/>
              </a:rPr>
              <a:t>getTemp</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的返回值是右值（临时变量）</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可以用右值引用</a:t>
            </a:r>
            <a:r>
              <a:rPr lang="en-US" altLang="zh-CN" b="1" dirty="0">
                <a:latin typeface="华文新魏" pitchFamily="2" charset="-122"/>
                <a:ea typeface="华文新魏" pitchFamily="2" charset="-122"/>
              </a:rPr>
              <a:t>,</a:t>
            </a:r>
            <a:r>
              <a:rPr lang="zh-CN" altLang="en-US" b="1" dirty="0">
                <a:solidFill>
                  <a:srgbClr val="FF0000"/>
                </a:solidFill>
                <a:latin typeface="华文新魏" pitchFamily="2" charset="-122"/>
                <a:ea typeface="华文新魏" pitchFamily="2" charset="-122"/>
              </a:rPr>
              <a:t>但不会引起对象的拷贝</a:t>
            </a:r>
            <a:endParaRPr lang="en-US" altLang="zh-CN" b="1" dirty="0">
              <a:solidFill>
                <a:srgbClr val="FF0000"/>
              </a:solidFill>
              <a:latin typeface="华文新魏" pitchFamily="2" charset="-122"/>
              <a:ea typeface="华文新魏" pitchFamily="2" charset="-122"/>
            </a:endParaRPr>
          </a:p>
          <a:p>
            <a:endParaRPr lang="en-US" altLang="zh-CN" b="1" dirty="0">
              <a:solidFill>
                <a:srgbClr val="FF0000"/>
              </a:solidFill>
              <a:latin typeface="华文新魏" pitchFamily="2" charset="-122"/>
              <a:ea typeface="华文新魏" pitchFamily="2" charset="-122"/>
            </a:endParaRPr>
          </a:p>
          <a:p>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注意：这里</a:t>
            </a:r>
            <a:r>
              <a:rPr lang="en-US" altLang="zh-CN" b="1" dirty="0" err="1">
                <a:latin typeface="华文新魏" pitchFamily="2" charset="-122"/>
                <a:ea typeface="华文新魏" pitchFamily="2" charset="-122"/>
              </a:rPr>
              <a:t>refO</a:t>
            </a:r>
            <a:r>
              <a:rPr lang="zh-CN" altLang="en-US" b="1" dirty="0">
                <a:latin typeface="华文新魏" pitchFamily="2" charset="-122"/>
                <a:ea typeface="华文新魏" pitchFamily="2" charset="-122"/>
              </a:rPr>
              <a:t>的类型是右值引用类型</a:t>
            </a:r>
            <a:r>
              <a:rPr lang="en-US" altLang="zh-CN" b="1" dirty="0">
                <a:latin typeface="华文新魏" pitchFamily="2" charset="-122"/>
                <a:ea typeface="华文新魏" pitchFamily="2" charset="-122"/>
              </a:rPr>
              <a:t>(A &amp;&amp;)</a:t>
            </a:r>
            <a:r>
              <a:rPr lang="zh-CN" altLang="en-US" b="1" dirty="0">
                <a:latin typeface="华文新魏" pitchFamily="2" charset="-122"/>
                <a:ea typeface="华文新魏" pitchFamily="2" charset="-122"/>
              </a:rPr>
              <a:t>，但是如果从左值和右值的角度区分它，它实际上是个左值</a:t>
            </a:r>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其生命周期取决于</a:t>
            </a:r>
            <a:r>
              <a:rPr lang="en-US" altLang="zh-CN" b="1" dirty="0" err="1">
                <a:latin typeface="华文新魏" pitchFamily="2" charset="-122"/>
                <a:ea typeface="华文新魏" pitchFamily="2" charset="-122"/>
              </a:rPr>
              <a:t>refO</a:t>
            </a:r>
            <a:r>
              <a:rPr lang="zh-CN" altLang="en-US" b="1" dirty="0">
                <a:latin typeface="华文新魏" pitchFamily="2" charset="-122"/>
                <a:ea typeface="华文新魏" pitchFamily="2" charset="-122"/>
              </a:rPr>
              <a:t>）。因为可以对它取地址，而且它还有名字，是一个已经命名的左值。因此</a:t>
            </a:r>
          </a:p>
          <a:p>
            <a:r>
              <a:rPr lang="en-US" altLang="zh-CN" b="1" dirty="0">
                <a:latin typeface="华文新魏" pitchFamily="2" charset="-122"/>
                <a:ea typeface="华文新魏" pitchFamily="2" charset="-122"/>
              </a:rPr>
              <a:t>A *p = &amp;</a:t>
            </a:r>
            <a:r>
              <a:rPr lang="en-US" altLang="zh-CN" b="1" dirty="0" err="1">
                <a:latin typeface="华文新魏" pitchFamily="2" charset="-122"/>
                <a:ea typeface="华文新魏" pitchFamily="2" charset="-122"/>
              </a:rPr>
              <a:t>refO</a:t>
            </a:r>
            <a:r>
              <a:rPr lang="en-US" altLang="zh-CN" b="1" dirty="0">
                <a:latin typeface="华文新魏" pitchFamily="2" charset="-122"/>
                <a:ea typeface="华文新魏" pitchFamily="2" charset="-122"/>
              </a:rPr>
              <a:t>;</a:t>
            </a:r>
          </a:p>
          <a:p>
            <a:r>
              <a:rPr lang="en-US" altLang="zh-CN" b="1" dirty="0">
                <a:latin typeface="华文新魏" pitchFamily="2" charset="-122"/>
                <a:ea typeface="华文新魏" pitchFamily="2" charset="-122"/>
              </a:rPr>
              <a:t>//</a:t>
            </a:r>
            <a:r>
              <a:rPr lang="zh-CN" altLang="en-US" b="1" dirty="0">
                <a:latin typeface="华文新魏" pitchFamily="2" charset="-122"/>
                <a:ea typeface="华文新魏" pitchFamily="2" charset="-122"/>
              </a:rPr>
              <a:t>不能将一个右值引用绑定到一个右值引用类型的变量上</a:t>
            </a:r>
          </a:p>
          <a:p>
            <a:r>
              <a:rPr lang="en-US" altLang="zh-CN" b="1" dirty="0">
                <a:latin typeface="华文新魏" pitchFamily="2" charset="-122"/>
                <a:ea typeface="华文新魏" pitchFamily="2" charset="-122"/>
              </a:rPr>
              <a:t>//A &amp;&amp;</a:t>
            </a:r>
            <a:r>
              <a:rPr lang="en-US" altLang="zh-CN" b="1" dirty="0" err="1">
                <a:latin typeface="华文新魏" pitchFamily="2" charset="-122"/>
                <a:ea typeface="华文新魏" pitchFamily="2" charset="-122"/>
              </a:rPr>
              <a:t>refOther</a:t>
            </a:r>
            <a:r>
              <a:rPr lang="en-US" altLang="zh-CN" b="1" dirty="0">
                <a:latin typeface="华文新魏" pitchFamily="2" charset="-122"/>
                <a:ea typeface="华文新魏" pitchFamily="2" charset="-122"/>
              </a:rPr>
              <a:t> = </a:t>
            </a:r>
            <a:r>
              <a:rPr lang="en-US" altLang="zh-CN" b="1" dirty="0" err="1">
                <a:latin typeface="华文新魏" pitchFamily="2" charset="-122"/>
                <a:ea typeface="华文新魏" pitchFamily="2" charset="-122"/>
              </a:rPr>
              <a:t>refO</a:t>
            </a:r>
            <a:r>
              <a:rPr lang="en-US" altLang="zh-CN" b="1" dirty="0">
                <a:latin typeface="华文新魏" pitchFamily="2" charset="-122"/>
                <a:ea typeface="华文新魏" pitchFamily="2" charset="-122"/>
              </a:rPr>
              <a:t>; //</a:t>
            </a:r>
            <a:r>
              <a:rPr lang="zh-CN" altLang="en-US" b="1" dirty="0">
                <a:latin typeface="华文新魏" pitchFamily="2" charset="-122"/>
                <a:ea typeface="华文新魏" pitchFamily="2" charset="-122"/>
              </a:rPr>
              <a:t>编译错误，</a:t>
            </a:r>
            <a:r>
              <a:rPr lang="en-US" altLang="zh-CN" b="1" dirty="0" err="1">
                <a:latin typeface="华文新魏" pitchFamily="2" charset="-122"/>
                <a:ea typeface="华文新魏" pitchFamily="2" charset="-122"/>
              </a:rPr>
              <a:t>refO</a:t>
            </a:r>
            <a:r>
              <a:rPr lang="zh-CN" altLang="en-US" b="1" dirty="0">
                <a:latin typeface="华文新魏" pitchFamily="2" charset="-122"/>
                <a:ea typeface="华文新魏" pitchFamily="2" charset="-122"/>
              </a:rPr>
              <a:t>是左值</a:t>
            </a:r>
            <a:endParaRPr lang="en-US" altLang="zh-CN" b="1" dirty="0">
              <a:latin typeface="华文新魏" pitchFamily="2" charset="-122"/>
              <a:ea typeface="华文新魏" pitchFamily="2" charset="-122"/>
            </a:endParaRPr>
          </a:p>
          <a:p>
            <a:endParaRPr lang="en-US" altLang="zh-CN" sz="2000" dirty="0">
              <a:solidFill>
                <a:srgbClr val="FF0000"/>
              </a:solidFill>
              <a:latin typeface="华文新魏" pitchFamily="2" charset="-122"/>
              <a:ea typeface="华文新魏" pitchFamily="2" charset="-122"/>
            </a:endParaRPr>
          </a:p>
          <a:p>
            <a:endParaRPr lang="en-US" altLang="zh-CN" sz="2000"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12083879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en-US" altLang="zh-CN" dirty="0">
                <a:latin typeface="华文新魏" panose="02010800040101010101" pitchFamily="2" charset="-122"/>
                <a:ea typeface="华文新魏" panose="02010800040101010101" pitchFamily="2" charset="-122"/>
              </a:rPr>
              <a:t>&amp;&amp;</a:t>
            </a:r>
            <a:r>
              <a:rPr lang="zh-CN" altLang="en-US" dirty="0">
                <a:latin typeface="华文新魏" panose="02010800040101010101" pitchFamily="2" charset="-122"/>
                <a:ea typeface="华文新魏" panose="02010800040101010101" pitchFamily="2" charset="-122"/>
              </a:rPr>
              <a:t>定义的无址引用（右值引用）</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1267192" cy="3330592"/>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华文新魏" panose="02010800040101010101" pitchFamily="2" charset="-122"/>
                <a:ea typeface="华文新魏" panose="02010800040101010101" pitchFamily="2" charset="-122"/>
              </a:rPr>
              <a:t>若函数不返回（左值）引用类型，则该函数调用的返回值是无址（右值）的</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lang="en-US" altLang="zh-CN" b="1" dirty="0">
                <a:solidFill>
                  <a:prstClr val="black"/>
                </a:solidFill>
                <a:latin typeface="华文新魏" panose="02010800040101010101" pitchFamily="2" charset="-122"/>
                <a:ea typeface="华文新魏" panose="02010800040101010101" pitchFamily="2" charset="-122"/>
              </a:rPr>
              <a:t>	int &amp;&amp;x=</a:t>
            </a:r>
            <a:r>
              <a:rPr lang="en-US" altLang="zh-CN" b="1" dirty="0" err="1">
                <a:solidFill>
                  <a:prstClr val="black"/>
                </a:solidFill>
                <a:latin typeface="华文新魏" panose="02010800040101010101" pitchFamily="2" charset="-122"/>
                <a:ea typeface="华文新魏" panose="02010800040101010101" pitchFamily="2" charset="-122"/>
              </a:rPr>
              <a:t>printf</a:t>
            </a:r>
            <a:r>
              <a:rPr lang="en-US" altLang="zh-CN" b="1" dirty="0">
                <a:solidFill>
                  <a:prstClr val="black"/>
                </a:solidFill>
                <a:latin typeface="华文新魏" panose="02010800040101010101" pitchFamily="2" charset="-122"/>
                <a:ea typeface="华文新魏" panose="02010800040101010101" pitchFamily="2" charset="-122"/>
              </a:rPr>
              <a:t>(“</a:t>
            </a:r>
            <a:r>
              <a:rPr lang="en-US" altLang="zh-CN" b="1" dirty="0" err="1">
                <a:solidFill>
                  <a:prstClr val="black"/>
                </a:solidFill>
                <a:latin typeface="华文新魏" panose="02010800040101010101" pitchFamily="2" charset="-122"/>
                <a:ea typeface="华文新魏" panose="02010800040101010101" pitchFamily="2" charset="-122"/>
              </a:rPr>
              <a:t>abcdefg</a:t>
            </a:r>
            <a:r>
              <a:rPr lang="en-US" altLang="zh-CN" b="1" dirty="0">
                <a:solidFill>
                  <a:prstClr val="black"/>
                </a:solidFill>
                <a:latin typeface="华文新魏" panose="02010800040101010101" pitchFamily="2" charset="-122"/>
                <a:ea typeface="华文新魏" panose="02010800040101010101" pitchFamily="2" charset="-122"/>
              </a:rPr>
              <a:t>”);  //</a:t>
            </a:r>
            <a:r>
              <a:rPr lang="zh-CN" altLang="en-US" b="1" dirty="0">
                <a:solidFill>
                  <a:prstClr val="black"/>
                </a:solidFill>
                <a:latin typeface="华文新魏" panose="02010800040101010101" pitchFamily="2" charset="-122"/>
                <a:ea typeface="华文新魏" panose="02010800040101010101" pitchFamily="2" charset="-122"/>
              </a:rPr>
              <a:t>对：</a:t>
            </a:r>
            <a:r>
              <a:rPr lang="en-US" altLang="zh-CN" b="1" dirty="0" err="1">
                <a:solidFill>
                  <a:prstClr val="black"/>
                </a:solidFill>
                <a:latin typeface="华文新魏" panose="02010800040101010101" pitchFamily="2" charset="-122"/>
                <a:ea typeface="华文新魏" panose="02010800040101010101" pitchFamily="2" charset="-122"/>
              </a:rPr>
              <a:t>printf</a:t>
            </a:r>
            <a:r>
              <a:rPr lang="en-US" altLang="zh-CN" b="1" dirty="0">
                <a:solidFill>
                  <a:prstClr val="black"/>
                </a:solidFill>
                <a:latin typeface="华文新魏" panose="02010800040101010101" pitchFamily="2" charset="-122"/>
                <a:ea typeface="华文新魏" panose="02010800040101010101" pitchFamily="2" charset="-122"/>
              </a:rPr>
              <a:t>( )</a:t>
            </a:r>
            <a:r>
              <a:rPr lang="zh-CN" altLang="en-US" b="1" dirty="0">
                <a:solidFill>
                  <a:prstClr val="black"/>
                </a:solidFill>
                <a:latin typeface="华文新魏" panose="02010800040101010101" pitchFamily="2" charset="-122"/>
                <a:ea typeface="华文新魏" panose="02010800040101010101" pitchFamily="2" charset="-122"/>
              </a:rPr>
              <a:t>返回无址右值</a:t>
            </a:r>
            <a:endParaRPr lang="en-US" altLang="zh-CN" b="1" dirty="0">
              <a:solidFill>
                <a:prstClr val="black"/>
              </a:solidFill>
              <a:latin typeface="华文新魏" panose="02010800040101010101" pitchFamily="2" charset="-122"/>
              <a:ea typeface="华文新魏" panose="02010800040101010101" pitchFamily="2" charset="-122"/>
            </a:endParaRPr>
          </a:p>
          <a:p>
            <a:pPr lvl="1">
              <a:lnSpc>
                <a:spcPct val="90000"/>
              </a:lnSpc>
              <a:spcBef>
                <a:spcPts val="500"/>
              </a:spcBef>
              <a:defRPr/>
            </a:pPr>
            <a:r>
              <a:rPr lang="en-US" altLang="zh-CN" b="1" dirty="0">
                <a:solidFill>
                  <a:prstClr val="black"/>
                </a:solidFill>
                <a:latin typeface="华文新魏" panose="02010800040101010101" pitchFamily="2" charset="-122"/>
                <a:ea typeface="华文新魏" panose="02010800040101010101" pitchFamily="2" charset="-122"/>
              </a:rPr>
              <a:t>     	int &amp;&amp;a=2;	//</a:t>
            </a:r>
            <a:r>
              <a:rPr lang="zh-CN" altLang="en-US" b="1" dirty="0">
                <a:solidFill>
                  <a:prstClr val="black"/>
                </a:solidFill>
                <a:latin typeface="华文新魏" panose="02010800040101010101" pitchFamily="2" charset="-122"/>
                <a:ea typeface="华文新魏" panose="02010800040101010101" pitchFamily="2" charset="-122"/>
              </a:rPr>
              <a:t>对：引用无址右值</a:t>
            </a:r>
            <a:endParaRPr lang="en-US" altLang="zh-CN" b="1" dirty="0">
              <a:solidFill>
                <a:prstClr val="black"/>
              </a:solidFill>
              <a:latin typeface="华文新魏" panose="02010800040101010101" pitchFamily="2" charset="-122"/>
              <a:ea typeface="华文新魏" panose="02010800040101010101" pitchFamily="2" charset="-122"/>
            </a:endParaRPr>
          </a:p>
          <a:p>
            <a:pPr lvl="1">
              <a:lnSpc>
                <a:spcPct val="90000"/>
              </a:lnSpc>
              <a:spcBef>
                <a:spcPts val="500"/>
              </a:spcBef>
              <a:defRPr/>
            </a:pPr>
            <a:r>
              <a:rPr lang="en-US" altLang="zh-CN" b="1" dirty="0">
                <a:solidFill>
                  <a:prstClr val="black"/>
                </a:solidFill>
                <a:latin typeface="华文新魏" panose="02010800040101010101" pitchFamily="2" charset="-122"/>
                <a:ea typeface="华文新魏" panose="02010800040101010101" pitchFamily="2" charset="-122"/>
              </a:rPr>
              <a:t>     	int &amp;&amp;b=a; 	//</a:t>
            </a:r>
            <a:r>
              <a:rPr lang="zh-CN" altLang="en-US" b="1" dirty="0">
                <a:solidFill>
                  <a:prstClr val="black"/>
                </a:solidFill>
                <a:latin typeface="华文新魏" panose="02010800040101010101" pitchFamily="2" charset="-122"/>
                <a:ea typeface="华文新魏" panose="02010800040101010101" pitchFamily="2" charset="-122"/>
              </a:rPr>
              <a:t>错：</a:t>
            </a:r>
            <a:r>
              <a:rPr lang="en-US" altLang="zh-CN" b="1" dirty="0">
                <a:solidFill>
                  <a:prstClr val="black"/>
                </a:solidFill>
                <a:latin typeface="华文新魏" panose="02010800040101010101" pitchFamily="2" charset="-122"/>
                <a:ea typeface="华文新魏" panose="02010800040101010101" pitchFamily="2" charset="-122"/>
              </a:rPr>
              <a:t>a</a:t>
            </a:r>
            <a:r>
              <a:rPr lang="zh-CN" altLang="en-US" b="1" dirty="0">
                <a:solidFill>
                  <a:prstClr val="black"/>
                </a:solidFill>
                <a:latin typeface="华文新魏" panose="02010800040101010101" pitchFamily="2" charset="-122"/>
                <a:ea typeface="华文新魏" panose="02010800040101010101" pitchFamily="2" charset="-122"/>
              </a:rPr>
              <a:t>是有名有址的，</a:t>
            </a:r>
            <a:r>
              <a:rPr lang="en-US" altLang="zh-CN" b="1" dirty="0">
                <a:solidFill>
                  <a:prstClr val="black"/>
                </a:solidFill>
                <a:latin typeface="华文新魏" panose="02010800040101010101" pitchFamily="2" charset="-122"/>
                <a:ea typeface="华文新魏" panose="02010800040101010101" pitchFamily="2" charset="-122"/>
              </a:rPr>
              <a:t>a</a:t>
            </a:r>
            <a:r>
              <a:rPr lang="zh-CN" altLang="en-US" b="1" dirty="0">
                <a:solidFill>
                  <a:prstClr val="black"/>
                </a:solidFill>
                <a:latin typeface="华文新魏" panose="02010800040101010101" pitchFamily="2" charset="-122"/>
                <a:ea typeface="华文新魏" panose="02010800040101010101" pitchFamily="2" charset="-122"/>
              </a:rPr>
              <a:t>是左值</a:t>
            </a:r>
            <a:endParaRPr lang="en-US" altLang="zh-CN" b="1" dirty="0">
              <a:solidFill>
                <a:prstClr val="black"/>
              </a:solidFill>
              <a:latin typeface="华文新魏" panose="02010800040101010101" pitchFamily="2" charset="-122"/>
              <a:ea typeface="华文新魏" panose="02010800040101010101" pitchFamily="2" charset="-122"/>
            </a:endParaRPr>
          </a:p>
          <a:p>
            <a:pPr lvl="1">
              <a:lnSpc>
                <a:spcPct val="90000"/>
              </a:lnSpc>
              <a:spcBef>
                <a:spcPts val="500"/>
              </a:spcBef>
              <a:defRPr/>
            </a:pPr>
            <a:r>
              <a:rPr lang="en-US" altLang="zh-CN" b="1" dirty="0">
                <a:solidFill>
                  <a:prstClr val="black"/>
                </a:solidFill>
                <a:latin typeface="华文新魏" panose="02010800040101010101" pitchFamily="2" charset="-122"/>
                <a:ea typeface="华文新魏" panose="02010800040101010101" pitchFamily="2" charset="-122"/>
              </a:rPr>
              <a:t>     	int&amp;&amp; f( ) { return 2; }</a:t>
            </a:r>
          </a:p>
          <a:p>
            <a:pPr lvl="1">
              <a:lnSpc>
                <a:spcPct val="90000"/>
              </a:lnSpc>
              <a:spcBef>
                <a:spcPts val="500"/>
              </a:spcBef>
              <a:defRPr/>
            </a:pPr>
            <a:r>
              <a:rPr lang="en-US" altLang="zh-CN" b="1" dirty="0">
                <a:solidFill>
                  <a:prstClr val="black"/>
                </a:solidFill>
                <a:latin typeface="华文新魏" panose="02010800040101010101" pitchFamily="2" charset="-122"/>
                <a:ea typeface="华文新魏" panose="02010800040101010101" pitchFamily="2" charset="-122"/>
              </a:rPr>
              <a:t>	int &amp;&amp;c=f( );   	//</a:t>
            </a:r>
            <a:r>
              <a:rPr lang="zh-CN" altLang="en-US" b="1" dirty="0">
                <a:solidFill>
                  <a:prstClr val="black"/>
                </a:solidFill>
                <a:latin typeface="华文新魏" panose="02010800040101010101" pitchFamily="2" charset="-122"/>
                <a:ea typeface="华文新魏" panose="02010800040101010101" pitchFamily="2" charset="-122"/>
              </a:rPr>
              <a:t>对：</a:t>
            </a:r>
            <a:r>
              <a:rPr lang="en-US" altLang="zh-CN" b="1" dirty="0">
                <a:solidFill>
                  <a:prstClr val="black"/>
                </a:solidFill>
                <a:latin typeface="华文新魏" panose="02010800040101010101" pitchFamily="2" charset="-122"/>
                <a:ea typeface="华文新魏" panose="02010800040101010101" pitchFamily="2" charset="-122"/>
              </a:rPr>
              <a:t>f</a:t>
            </a:r>
            <a:r>
              <a:rPr lang="zh-CN" altLang="en-US" b="1" dirty="0">
                <a:solidFill>
                  <a:prstClr val="black"/>
                </a:solidFill>
                <a:latin typeface="华文新魏" panose="02010800040101010101" pitchFamily="2" charset="-122"/>
                <a:ea typeface="华文新魏" panose="02010800040101010101" pitchFamily="2" charset="-122"/>
              </a:rPr>
              <a:t>返回的是无址引用，是无址的</a:t>
            </a:r>
            <a:endParaRPr lang="en-US" altLang="zh-CN" b="1" dirty="0">
              <a:solidFill>
                <a:prstClr val="black"/>
              </a:solidFill>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华文新魏" panose="02010800040101010101" pitchFamily="2" charset="-122"/>
                <a:ea typeface="华文新魏" panose="02010800040101010101" pitchFamily="2" charset="-122"/>
              </a:rPr>
              <a:t>位段成员是无址的。</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lvl="1">
              <a:lnSpc>
                <a:spcPct val="90000"/>
              </a:lnSpc>
              <a:spcBef>
                <a:spcPts val="500"/>
              </a:spcBef>
              <a:defRPr/>
            </a:pPr>
            <a:r>
              <a:rPr lang="en-US" altLang="zh-CN" b="1" dirty="0">
                <a:solidFill>
                  <a:prstClr val="black"/>
                </a:solidFill>
                <a:latin typeface="华文新魏" panose="02010800040101010101" pitchFamily="2" charset="-122"/>
                <a:ea typeface="华文新魏" panose="02010800040101010101" pitchFamily="2" charset="-122"/>
              </a:rPr>
              <a:t>	struct A {   int a;	/</a:t>
            </a:r>
            <a:r>
              <a:rPr lang="zh-CN" altLang="en-US" b="1" dirty="0">
                <a:solidFill>
                  <a:prstClr val="black"/>
                </a:solidFill>
                <a:latin typeface="华文新魏" panose="02010800040101010101" pitchFamily="2" charset="-122"/>
                <a:ea typeface="华文新魏" panose="02010800040101010101" pitchFamily="2" charset="-122"/>
              </a:rPr>
              <a:t>*普通成员：有址*</a:t>
            </a:r>
            <a:r>
              <a:rPr lang="en-US" altLang="zh-CN" b="1" dirty="0">
                <a:solidFill>
                  <a:prstClr val="black"/>
                </a:solidFill>
                <a:latin typeface="华文新魏" panose="02010800040101010101" pitchFamily="2" charset="-122"/>
                <a:ea typeface="华文新魏" panose="02010800040101010101" pitchFamily="2" charset="-122"/>
              </a:rPr>
              <a:t>/     int b : 3; /</a:t>
            </a:r>
            <a:r>
              <a:rPr lang="zh-CN" altLang="en-US" b="1" dirty="0">
                <a:solidFill>
                  <a:prstClr val="black"/>
                </a:solidFill>
                <a:latin typeface="华文新魏" panose="02010800040101010101" pitchFamily="2" charset="-122"/>
                <a:ea typeface="华文新魏" panose="02010800040101010101" pitchFamily="2" charset="-122"/>
              </a:rPr>
              <a:t>*位段成员：无址*</a:t>
            </a:r>
            <a:r>
              <a:rPr lang="en-US" altLang="zh-CN" b="1" dirty="0">
                <a:solidFill>
                  <a:prstClr val="black"/>
                </a:solidFill>
                <a:latin typeface="华文新魏" panose="02010800040101010101" pitchFamily="2" charset="-122"/>
                <a:ea typeface="华文新魏" panose="02010800040101010101" pitchFamily="2" charset="-122"/>
              </a:rPr>
              <a:t>/ }p = { 1,2 };</a:t>
            </a:r>
          </a:p>
          <a:p>
            <a:pPr lvl="1">
              <a:lnSpc>
                <a:spcPct val="90000"/>
              </a:lnSpc>
              <a:spcBef>
                <a:spcPts val="500"/>
              </a:spcBef>
              <a:defRPr/>
            </a:pPr>
            <a:r>
              <a:rPr lang="en-US" altLang="zh-CN" b="1" dirty="0">
                <a:solidFill>
                  <a:prstClr val="black"/>
                </a:solidFill>
                <a:latin typeface="华文新魏" panose="02010800040101010101" pitchFamily="2" charset="-122"/>
                <a:ea typeface="华文新魏" panose="02010800040101010101" pitchFamily="2" charset="-122"/>
              </a:rPr>
              <a:t>    	int &amp;&amp;q=</a:t>
            </a:r>
            <a:r>
              <a:rPr lang="en-US" altLang="zh-CN" b="1" dirty="0" err="1">
                <a:solidFill>
                  <a:prstClr val="black"/>
                </a:solidFill>
                <a:latin typeface="华文新魏" panose="02010800040101010101" pitchFamily="2" charset="-122"/>
                <a:ea typeface="华文新魏" panose="02010800040101010101" pitchFamily="2" charset="-122"/>
              </a:rPr>
              <a:t>p.a</a:t>
            </a:r>
            <a:r>
              <a:rPr lang="en-US" altLang="zh-CN" b="1" dirty="0">
                <a:solidFill>
                  <a:prstClr val="black"/>
                </a:solidFill>
                <a:latin typeface="华文新魏" panose="02010800040101010101" pitchFamily="2" charset="-122"/>
                <a:ea typeface="华文新魏" panose="02010800040101010101" pitchFamily="2" charset="-122"/>
              </a:rPr>
              <a:t>;	//</a:t>
            </a:r>
            <a:r>
              <a:rPr lang="zh-CN" altLang="en-US" b="1" dirty="0">
                <a:solidFill>
                  <a:prstClr val="black"/>
                </a:solidFill>
                <a:latin typeface="华文新魏" panose="02010800040101010101" pitchFamily="2" charset="-122"/>
                <a:ea typeface="华文新魏" panose="02010800040101010101" pitchFamily="2" charset="-122"/>
              </a:rPr>
              <a:t>错：不能引用有址的变量，</a:t>
            </a:r>
            <a:r>
              <a:rPr lang="en-US" altLang="zh-CN" b="1" dirty="0" err="1">
                <a:solidFill>
                  <a:prstClr val="black"/>
                </a:solidFill>
                <a:latin typeface="华文新魏" panose="02010800040101010101" pitchFamily="2" charset="-122"/>
                <a:ea typeface="华文新魏" panose="02010800040101010101" pitchFamily="2" charset="-122"/>
              </a:rPr>
              <a:t>p.a</a:t>
            </a:r>
            <a:r>
              <a:rPr lang="zh-CN" altLang="en-US" b="1" dirty="0">
                <a:solidFill>
                  <a:prstClr val="black"/>
                </a:solidFill>
                <a:latin typeface="华文新魏" panose="02010800040101010101" pitchFamily="2" charset="-122"/>
                <a:ea typeface="华文新魏" panose="02010800040101010101" pitchFamily="2" charset="-122"/>
              </a:rPr>
              <a:t>是左值</a:t>
            </a:r>
            <a:endParaRPr lang="en-US" altLang="zh-CN" b="1" dirty="0">
              <a:solidFill>
                <a:prstClr val="black"/>
              </a:solidFill>
              <a:latin typeface="华文新魏" panose="02010800040101010101" pitchFamily="2" charset="-122"/>
              <a:ea typeface="华文新魏" panose="02010800040101010101" pitchFamily="2" charset="-122"/>
            </a:endParaRPr>
          </a:p>
          <a:p>
            <a:pPr lvl="1">
              <a:lnSpc>
                <a:spcPct val="90000"/>
              </a:lnSpc>
              <a:spcBef>
                <a:spcPts val="500"/>
              </a:spcBef>
              <a:defRPr/>
            </a:pPr>
            <a:r>
              <a:rPr lang="en-US" altLang="zh-CN" b="1" dirty="0">
                <a:solidFill>
                  <a:prstClr val="black"/>
                </a:solidFill>
                <a:latin typeface="华文新魏" panose="02010800040101010101" pitchFamily="2" charset="-122"/>
                <a:ea typeface="华文新魏" panose="02010800040101010101" pitchFamily="2" charset="-122"/>
              </a:rPr>
              <a:t>     	int &amp;&amp;r=</a:t>
            </a:r>
            <a:r>
              <a:rPr lang="en-US" altLang="zh-CN" b="1" dirty="0" err="1">
                <a:solidFill>
                  <a:prstClr val="black"/>
                </a:solidFill>
                <a:latin typeface="华文新魏" panose="02010800040101010101" pitchFamily="2" charset="-122"/>
                <a:ea typeface="华文新魏" panose="02010800040101010101" pitchFamily="2" charset="-122"/>
              </a:rPr>
              <a:t>p.b</a:t>
            </a:r>
            <a:r>
              <a:rPr lang="en-US" altLang="zh-CN" b="1" dirty="0">
                <a:solidFill>
                  <a:prstClr val="black"/>
                </a:solidFill>
                <a:latin typeface="华文新魏" panose="02010800040101010101" pitchFamily="2" charset="-122"/>
                <a:ea typeface="华文新魏" panose="02010800040101010101" pitchFamily="2" charset="-122"/>
              </a:rPr>
              <a:t>;	//</a:t>
            </a:r>
            <a:r>
              <a:rPr lang="zh-CN" altLang="en-US" b="1" dirty="0">
                <a:solidFill>
                  <a:prstClr val="black"/>
                </a:solidFill>
                <a:latin typeface="华文新魏" panose="02010800040101010101" pitchFamily="2" charset="-122"/>
                <a:ea typeface="华文新魏" panose="02010800040101010101" pitchFamily="2" charset="-122"/>
              </a:rPr>
              <a:t>对：引用无址左值</a:t>
            </a:r>
            <a:endParaRPr lang="en-US" altLang="zh-CN" b="1" dirty="0">
              <a:solidFill>
                <a:prstClr val="black"/>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267367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7"/>
          <p:cNvSpPr>
            <a:spLocks noChangeArrowheads="1"/>
          </p:cNvSpPr>
          <p:nvPr/>
        </p:nvSpPr>
        <p:spPr bwMode="auto">
          <a:xfrm>
            <a:off x="1758752" y="1556793"/>
            <a:ext cx="8382000" cy="4968775"/>
          </a:xfrm>
          <a:prstGeom prst="rect">
            <a:avLst/>
          </a:prstGeom>
          <a:noFill/>
          <a:ln w="9525">
            <a:noFill/>
            <a:miter lim="800000"/>
            <a:headEnd/>
            <a:tailEnd/>
          </a:ln>
        </p:spPr>
        <p:txBody>
          <a:bodyPr>
            <a:noAutofit/>
          </a:bodyPr>
          <a:lstStyle/>
          <a:p>
            <a:pPr marL="0" lvl="1">
              <a:lnSpc>
                <a:spcPct val="120000"/>
              </a:lnSpc>
              <a:spcBef>
                <a:spcPct val="50000"/>
              </a:spcBef>
            </a:pPr>
            <a:r>
              <a:rPr lang="en-US" altLang="zh-CN" sz="2400" b="1" dirty="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p:txBody>
      </p:sp>
      <p:sp>
        <p:nvSpPr>
          <p:cNvPr id="5" name="Rectangle 4"/>
          <p:cNvSpPr txBox="1">
            <a:spLocks noChangeArrowheads="1"/>
          </p:cNvSpPr>
          <p:nvPr/>
        </p:nvSpPr>
        <p:spPr>
          <a:xfrm>
            <a:off x="2063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solidFill>
                  <a:srgbClr val="FF0000"/>
                </a:solidFill>
                <a:latin typeface="微软雅黑" pitchFamily="34" charset="-122"/>
                <a:ea typeface="微软雅黑" pitchFamily="34" charset="-122"/>
              </a:rPr>
              <a:t>C++</a:t>
            </a:r>
            <a:r>
              <a:rPr lang="zh-CN" altLang="en-US" sz="2800" b="1" dirty="0">
                <a:solidFill>
                  <a:srgbClr val="FF0000"/>
                </a:solidFill>
                <a:latin typeface="微软雅黑" pitchFamily="34" charset="-122"/>
                <a:ea typeface="微软雅黑" pitchFamily="34" charset="-122"/>
              </a:rPr>
              <a:t>内置数据类型</a:t>
            </a:r>
            <a:r>
              <a:rPr lang="en-US" altLang="zh-CN" sz="2800" b="1" dirty="0">
                <a:solidFill>
                  <a:srgbClr val="FF0000"/>
                </a:solidFill>
                <a:latin typeface="微软雅黑" pitchFamily="34" charset="-122"/>
                <a:ea typeface="微软雅黑" pitchFamily="34" charset="-122"/>
              </a:rPr>
              <a:t>(C++11</a:t>
            </a:r>
            <a:r>
              <a:rPr lang="zh-CN" altLang="en-US" sz="2800" b="1" dirty="0">
                <a:solidFill>
                  <a:srgbClr val="FF0000"/>
                </a:solidFill>
                <a:latin typeface="微软雅黑" pitchFamily="34" charset="-122"/>
                <a:ea typeface="微软雅黑" pitchFamily="34" charset="-122"/>
              </a:rPr>
              <a:t>标准</a:t>
            </a:r>
            <a:r>
              <a:rPr lang="en-US" altLang="zh-CN" sz="2800" b="1" dirty="0">
                <a:solidFill>
                  <a:srgbClr val="FF0000"/>
                </a:solidFill>
                <a:latin typeface="微软雅黑" pitchFamily="34" charset="-122"/>
                <a:ea typeface="微软雅黑" pitchFamily="34" charset="-122"/>
              </a:rPr>
              <a:t>3.9</a:t>
            </a:r>
            <a:r>
              <a:rPr lang="zh-CN" altLang="en-US" sz="2800" b="1" dirty="0">
                <a:solidFill>
                  <a:srgbClr val="FF0000"/>
                </a:solidFill>
                <a:latin typeface="微软雅黑" pitchFamily="34" charset="-122"/>
                <a:ea typeface="微软雅黑" pitchFamily="34" charset="-122"/>
              </a:rPr>
              <a:t>节</a:t>
            </a:r>
            <a:r>
              <a:rPr lang="en-US" altLang="zh-CN" sz="2800" b="1" dirty="0">
                <a:solidFill>
                  <a:srgbClr val="FF0000"/>
                </a:solidFill>
                <a:latin typeface="微软雅黑" pitchFamily="34" charset="-122"/>
                <a:ea typeface="微软雅黑" pitchFamily="34" charset="-122"/>
              </a:rPr>
              <a:t>)</a:t>
            </a:r>
            <a:endParaRPr lang="zh-CN" altLang="en-US" sz="2800" b="1" dirty="0">
              <a:solidFill>
                <a:srgbClr val="FF0000"/>
              </a:solidFill>
              <a:latin typeface="微软雅黑" pitchFamily="34" charset="-122"/>
              <a:ea typeface="微软雅黑" pitchFamily="34" charset="-122"/>
            </a:endParaRPr>
          </a:p>
        </p:txBody>
      </p:sp>
      <p:graphicFrame>
        <p:nvGraphicFramePr>
          <p:cNvPr id="2" name="表格 1"/>
          <p:cNvGraphicFramePr>
            <a:graphicFrameLocks noGrp="1"/>
          </p:cNvGraphicFramePr>
          <p:nvPr/>
        </p:nvGraphicFramePr>
        <p:xfrm>
          <a:off x="3143672" y="2156864"/>
          <a:ext cx="6096000" cy="4368481"/>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36037">
                <a:tc>
                  <a:txBody>
                    <a:bodyPr/>
                    <a:lstStyle/>
                    <a:p>
                      <a:r>
                        <a:rPr lang="zh-CN" altLang="en-US" sz="1400" dirty="0">
                          <a:solidFill>
                            <a:schemeClr val="tx1"/>
                          </a:solidFill>
                          <a:latin typeface="华文新魏" pitchFamily="2" charset="-122"/>
                          <a:ea typeface="华文新魏" pitchFamily="2" charset="-122"/>
                        </a:rPr>
                        <a:t>类型</a:t>
                      </a:r>
                    </a:p>
                  </a:txBody>
                  <a:tcPr/>
                </a:tc>
                <a:tc>
                  <a:txBody>
                    <a:bodyPr/>
                    <a:lstStyle/>
                    <a:p>
                      <a:r>
                        <a:rPr lang="zh-CN" altLang="en-US" sz="1400" dirty="0">
                          <a:solidFill>
                            <a:schemeClr val="tx1"/>
                          </a:solidFill>
                          <a:latin typeface="华文新魏" pitchFamily="2" charset="-122"/>
                          <a:ea typeface="华文新魏" pitchFamily="2" charset="-122"/>
                        </a:rPr>
                        <a:t>含义</a:t>
                      </a:r>
                    </a:p>
                  </a:txBody>
                  <a:tcPr/>
                </a:tc>
                <a:tc>
                  <a:txBody>
                    <a:bodyPr/>
                    <a:lstStyle/>
                    <a:p>
                      <a:r>
                        <a:rPr lang="zh-CN" altLang="en-US" sz="1400" dirty="0">
                          <a:solidFill>
                            <a:schemeClr val="tx1"/>
                          </a:solidFill>
                          <a:latin typeface="华文新魏" pitchFamily="2" charset="-122"/>
                          <a:ea typeface="华文新魏" pitchFamily="2" charset="-122"/>
                        </a:rPr>
                        <a:t>最小尺寸</a:t>
                      </a:r>
                    </a:p>
                  </a:txBody>
                  <a:tcPr/>
                </a:tc>
                <a:extLst>
                  <a:ext uri="{0D108BD9-81ED-4DB2-BD59-A6C34878D82A}">
                    <a16:rowId xmlns:a16="http://schemas.microsoft.com/office/drawing/2014/main" val="10000"/>
                  </a:ext>
                </a:extLst>
              </a:tr>
              <a:tr h="336037">
                <a:tc>
                  <a:txBody>
                    <a:bodyPr/>
                    <a:lstStyle/>
                    <a:p>
                      <a:r>
                        <a:rPr lang="en-US" altLang="zh-CN" sz="1400" dirty="0" err="1">
                          <a:solidFill>
                            <a:schemeClr val="tx1"/>
                          </a:solidFill>
                          <a:latin typeface="华文新魏" pitchFamily="2" charset="-122"/>
                          <a:ea typeface="华文新魏" pitchFamily="2" charset="-122"/>
                        </a:rPr>
                        <a:t>bool</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a:solidFill>
                            <a:schemeClr val="tx1"/>
                          </a:solidFill>
                          <a:latin typeface="华文新魏" pitchFamily="2" charset="-122"/>
                          <a:ea typeface="华文新魏" pitchFamily="2" charset="-122"/>
                        </a:rPr>
                        <a:t>布尔类型</a:t>
                      </a:r>
                    </a:p>
                  </a:txBody>
                  <a:tcPr/>
                </a:tc>
                <a:tc>
                  <a:txBody>
                    <a:bodyPr/>
                    <a:lstStyle/>
                    <a:p>
                      <a:r>
                        <a:rPr lang="zh-CN" altLang="en-US" sz="1400" dirty="0">
                          <a:solidFill>
                            <a:schemeClr val="tx1"/>
                          </a:solidFill>
                          <a:latin typeface="华文新魏" pitchFamily="2" charset="-122"/>
                          <a:ea typeface="华文新魏" pitchFamily="2" charset="-122"/>
                        </a:rPr>
                        <a:t>未定义</a:t>
                      </a:r>
                    </a:p>
                  </a:txBody>
                  <a:tcPr/>
                </a:tc>
                <a:extLst>
                  <a:ext uri="{0D108BD9-81ED-4DB2-BD59-A6C34878D82A}">
                    <a16:rowId xmlns:a16="http://schemas.microsoft.com/office/drawing/2014/main" val="10001"/>
                  </a:ext>
                </a:extLst>
              </a:tr>
              <a:tr h="336037">
                <a:tc>
                  <a:txBody>
                    <a:bodyPr/>
                    <a:lstStyle/>
                    <a:p>
                      <a:r>
                        <a:rPr lang="en-US" altLang="zh-CN" sz="1400" dirty="0">
                          <a:solidFill>
                            <a:schemeClr val="tx1"/>
                          </a:solidFill>
                          <a:latin typeface="华文新魏" pitchFamily="2" charset="-122"/>
                          <a:ea typeface="华文新魏" pitchFamily="2" charset="-122"/>
                        </a:rPr>
                        <a:t>char</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a:solidFill>
                            <a:schemeClr val="tx1"/>
                          </a:solidFill>
                          <a:latin typeface="华文新魏" pitchFamily="2" charset="-122"/>
                          <a:ea typeface="华文新魏" pitchFamily="2" charset="-122"/>
                        </a:rPr>
                        <a:t>字符</a:t>
                      </a:r>
                    </a:p>
                  </a:txBody>
                  <a:tcPr/>
                </a:tc>
                <a:tc>
                  <a:txBody>
                    <a:bodyPr/>
                    <a:lstStyle/>
                    <a:p>
                      <a:r>
                        <a:rPr lang="en-US" altLang="zh-CN" sz="1400" dirty="0">
                          <a:solidFill>
                            <a:schemeClr val="tx1"/>
                          </a:solidFill>
                          <a:latin typeface="华文新魏" pitchFamily="2" charset="-122"/>
                          <a:ea typeface="华文新魏" pitchFamily="2" charset="-122"/>
                        </a:rPr>
                        <a:t>8</a:t>
                      </a:r>
                      <a:r>
                        <a:rPr lang="zh-CN" altLang="en-US" sz="1400" dirty="0">
                          <a:solidFill>
                            <a:schemeClr val="tx1"/>
                          </a:solidFill>
                          <a:latin typeface="华文新魏" pitchFamily="2" charset="-122"/>
                          <a:ea typeface="华文新魏" pitchFamily="2" charset="-122"/>
                        </a:rPr>
                        <a:t>位</a:t>
                      </a:r>
                    </a:p>
                  </a:txBody>
                  <a:tcPr/>
                </a:tc>
                <a:extLst>
                  <a:ext uri="{0D108BD9-81ED-4DB2-BD59-A6C34878D82A}">
                    <a16:rowId xmlns:a16="http://schemas.microsoft.com/office/drawing/2014/main" val="10002"/>
                  </a:ext>
                </a:extLst>
              </a:tr>
              <a:tr h="336037">
                <a:tc>
                  <a:txBody>
                    <a:bodyPr/>
                    <a:lstStyle/>
                    <a:p>
                      <a:r>
                        <a:rPr lang="en-US" altLang="zh-CN" sz="1400" dirty="0" err="1">
                          <a:solidFill>
                            <a:schemeClr val="tx1"/>
                          </a:solidFill>
                          <a:latin typeface="华文新魏" pitchFamily="2" charset="-122"/>
                          <a:ea typeface="华文新魏" pitchFamily="2" charset="-122"/>
                        </a:rPr>
                        <a:t>wchat_t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a:solidFill>
                            <a:schemeClr val="tx1"/>
                          </a:solidFill>
                          <a:latin typeface="华文新魏" pitchFamily="2" charset="-122"/>
                          <a:ea typeface="华文新魏" pitchFamily="2" charset="-122"/>
                        </a:rPr>
                        <a:t>宽字符</a:t>
                      </a:r>
                    </a:p>
                  </a:txBody>
                  <a:tcPr/>
                </a:tc>
                <a:tc>
                  <a:txBody>
                    <a:bodyPr/>
                    <a:lstStyle/>
                    <a:p>
                      <a:r>
                        <a:rPr lang="en-US" altLang="zh-CN" sz="1400" dirty="0">
                          <a:solidFill>
                            <a:schemeClr val="tx1"/>
                          </a:solidFill>
                          <a:latin typeface="华文新魏" pitchFamily="2" charset="-122"/>
                          <a:ea typeface="华文新魏" pitchFamily="2" charset="-122"/>
                        </a:rPr>
                        <a:t>16</a:t>
                      </a:r>
                      <a:r>
                        <a:rPr lang="zh-CN" altLang="en-US" sz="1400" dirty="0">
                          <a:solidFill>
                            <a:schemeClr val="tx1"/>
                          </a:solidFill>
                          <a:latin typeface="华文新魏" pitchFamily="2" charset="-122"/>
                          <a:ea typeface="华文新魏" pitchFamily="2" charset="-122"/>
                        </a:rPr>
                        <a:t>位</a:t>
                      </a:r>
                    </a:p>
                  </a:txBody>
                  <a:tcPr/>
                </a:tc>
                <a:extLst>
                  <a:ext uri="{0D108BD9-81ED-4DB2-BD59-A6C34878D82A}">
                    <a16:rowId xmlns:a16="http://schemas.microsoft.com/office/drawing/2014/main" val="10003"/>
                  </a:ext>
                </a:extLst>
              </a:tr>
              <a:tr h="336037">
                <a:tc>
                  <a:txBody>
                    <a:bodyPr/>
                    <a:lstStyle/>
                    <a:p>
                      <a:r>
                        <a:rPr lang="en-US" altLang="zh-CN" sz="1400" dirty="0">
                          <a:solidFill>
                            <a:schemeClr val="tx1"/>
                          </a:solidFill>
                          <a:latin typeface="华文新魏" pitchFamily="2" charset="-122"/>
                          <a:ea typeface="华文新魏" pitchFamily="2" charset="-122"/>
                        </a:rPr>
                        <a:t>char16_t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a:solidFill>
                            <a:schemeClr val="tx1"/>
                          </a:solidFill>
                          <a:latin typeface="华文新魏" pitchFamily="2" charset="-122"/>
                          <a:ea typeface="华文新魏" pitchFamily="2" charset="-122"/>
                        </a:rPr>
                        <a:t>Unicode</a:t>
                      </a:r>
                      <a:r>
                        <a:rPr lang="zh-CN" altLang="en-US" sz="1400" dirty="0">
                          <a:solidFill>
                            <a:schemeClr val="tx1"/>
                          </a:solidFill>
                          <a:latin typeface="华文新魏" pitchFamily="2" charset="-122"/>
                          <a:ea typeface="华文新魏" pitchFamily="2" charset="-122"/>
                        </a:rPr>
                        <a:t>字符</a:t>
                      </a:r>
                    </a:p>
                  </a:txBody>
                  <a:tcPr/>
                </a:tc>
                <a:tc>
                  <a:txBody>
                    <a:bodyPr/>
                    <a:lstStyle/>
                    <a:p>
                      <a:r>
                        <a:rPr lang="en-US" altLang="zh-CN" sz="1400" dirty="0">
                          <a:solidFill>
                            <a:schemeClr val="tx1"/>
                          </a:solidFill>
                          <a:latin typeface="华文新魏" pitchFamily="2" charset="-122"/>
                          <a:ea typeface="华文新魏" pitchFamily="2" charset="-122"/>
                        </a:rPr>
                        <a:t>16</a:t>
                      </a:r>
                      <a:r>
                        <a:rPr lang="zh-CN" altLang="en-US" sz="1400" dirty="0">
                          <a:solidFill>
                            <a:schemeClr val="tx1"/>
                          </a:solidFill>
                          <a:latin typeface="华文新魏" pitchFamily="2" charset="-122"/>
                          <a:ea typeface="华文新魏" pitchFamily="2" charset="-122"/>
                        </a:rPr>
                        <a:t>位</a:t>
                      </a:r>
                    </a:p>
                  </a:txBody>
                  <a:tcPr/>
                </a:tc>
                <a:extLst>
                  <a:ext uri="{0D108BD9-81ED-4DB2-BD59-A6C34878D82A}">
                    <a16:rowId xmlns:a16="http://schemas.microsoft.com/office/drawing/2014/main" val="10004"/>
                  </a:ext>
                </a:extLst>
              </a:tr>
              <a:tr h="336037">
                <a:tc>
                  <a:txBody>
                    <a:bodyPr/>
                    <a:lstStyle/>
                    <a:p>
                      <a:r>
                        <a:rPr lang="en-US" altLang="zh-CN" sz="1400" dirty="0">
                          <a:solidFill>
                            <a:schemeClr val="tx1"/>
                          </a:solidFill>
                          <a:latin typeface="华文新魏" pitchFamily="2" charset="-122"/>
                          <a:ea typeface="华文新魏" pitchFamily="2" charset="-122"/>
                        </a:rPr>
                        <a:t>char32_t</a:t>
                      </a:r>
                      <a:endParaRPr lang="zh-CN" altLang="en-US" sz="1400" dirty="0">
                        <a:solidFill>
                          <a:schemeClr val="tx1"/>
                        </a:solidFill>
                        <a:latin typeface="华文新魏" pitchFamily="2" charset="-122"/>
                        <a:ea typeface="华文新魏" pitchFamily="2" charset="-122"/>
                      </a:endParaRPr>
                    </a:p>
                  </a:txBody>
                  <a:tcPr/>
                </a:tc>
                <a:tc>
                  <a:txBody>
                    <a:bodyPr/>
                    <a:lstStyle/>
                    <a:p>
                      <a:r>
                        <a:rPr lang="en-US" altLang="zh-CN" sz="1400" dirty="0">
                          <a:solidFill>
                            <a:schemeClr val="tx1"/>
                          </a:solidFill>
                          <a:latin typeface="华文新魏" pitchFamily="2" charset="-122"/>
                          <a:ea typeface="华文新魏" pitchFamily="2" charset="-122"/>
                        </a:rPr>
                        <a:t>Unicode</a:t>
                      </a:r>
                      <a:r>
                        <a:rPr lang="zh-CN" altLang="en-US" sz="1400" dirty="0">
                          <a:solidFill>
                            <a:schemeClr val="tx1"/>
                          </a:solidFill>
                          <a:latin typeface="华文新魏" pitchFamily="2" charset="-122"/>
                          <a:ea typeface="华文新魏" pitchFamily="2" charset="-122"/>
                        </a:rPr>
                        <a:t>字符</a:t>
                      </a:r>
                    </a:p>
                  </a:txBody>
                  <a:tcPr/>
                </a:tc>
                <a:tc>
                  <a:txBody>
                    <a:bodyPr/>
                    <a:lstStyle/>
                    <a:p>
                      <a:r>
                        <a:rPr lang="en-US" altLang="zh-CN" sz="1400" dirty="0">
                          <a:solidFill>
                            <a:schemeClr val="tx1"/>
                          </a:solidFill>
                          <a:latin typeface="华文新魏" pitchFamily="2" charset="-122"/>
                          <a:ea typeface="华文新魏" pitchFamily="2" charset="-122"/>
                        </a:rPr>
                        <a:t>32</a:t>
                      </a:r>
                      <a:r>
                        <a:rPr lang="zh-CN" altLang="en-US" sz="1400" dirty="0">
                          <a:solidFill>
                            <a:schemeClr val="tx1"/>
                          </a:solidFill>
                          <a:latin typeface="华文新魏" pitchFamily="2" charset="-122"/>
                          <a:ea typeface="华文新魏" pitchFamily="2" charset="-122"/>
                        </a:rPr>
                        <a:t>位</a:t>
                      </a:r>
                    </a:p>
                  </a:txBody>
                  <a:tcPr/>
                </a:tc>
                <a:extLst>
                  <a:ext uri="{0D108BD9-81ED-4DB2-BD59-A6C34878D82A}">
                    <a16:rowId xmlns:a16="http://schemas.microsoft.com/office/drawing/2014/main" val="10005"/>
                  </a:ext>
                </a:extLst>
              </a:tr>
              <a:tr h="336037">
                <a:tc>
                  <a:txBody>
                    <a:bodyPr/>
                    <a:lstStyle/>
                    <a:p>
                      <a:r>
                        <a:rPr lang="en-US" altLang="zh-CN" sz="1400" dirty="0">
                          <a:solidFill>
                            <a:schemeClr val="tx1"/>
                          </a:solidFill>
                          <a:latin typeface="华文新魏" pitchFamily="2" charset="-122"/>
                          <a:ea typeface="华文新魏" pitchFamily="2" charset="-122"/>
                        </a:rPr>
                        <a:t>short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a:solidFill>
                            <a:schemeClr val="tx1"/>
                          </a:solidFill>
                          <a:latin typeface="华文新魏" pitchFamily="2" charset="-122"/>
                          <a:ea typeface="华文新魏" pitchFamily="2" charset="-122"/>
                        </a:rPr>
                        <a:t>短整型</a:t>
                      </a:r>
                    </a:p>
                  </a:txBody>
                  <a:tcPr/>
                </a:tc>
                <a:tc>
                  <a:txBody>
                    <a:bodyPr/>
                    <a:lstStyle/>
                    <a:p>
                      <a:r>
                        <a:rPr lang="en-US" altLang="zh-CN" sz="1400" dirty="0">
                          <a:solidFill>
                            <a:schemeClr val="tx1"/>
                          </a:solidFill>
                          <a:latin typeface="华文新魏" pitchFamily="2" charset="-122"/>
                          <a:ea typeface="华文新魏" pitchFamily="2" charset="-122"/>
                        </a:rPr>
                        <a:t>16</a:t>
                      </a:r>
                      <a:r>
                        <a:rPr lang="zh-CN" altLang="en-US" sz="1400" dirty="0">
                          <a:solidFill>
                            <a:schemeClr val="tx1"/>
                          </a:solidFill>
                          <a:latin typeface="华文新魏" pitchFamily="2" charset="-122"/>
                          <a:ea typeface="华文新魏" pitchFamily="2" charset="-122"/>
                        </a:rPr>
                        <a:t>位</a:t>
                      </a:r>
                    </a:p>
                  </a:txBody>
                  <a:tcPr/>
                </a:tc>
                <a:extLst>
                  <a:ext uri="{0D108BD9-81ED-4DB2-BD59-A6C34878D82A}">
                    <a16:rowId xmlns:a16="http://schemas.microsoft.com/office/drawing/2014/main" val="10006"/>
                  </a:ext>
                </a:extLst>
              </a:tr>
              <a:tr h="336037">
                <a:tc>
                  <a:txBody>
                    <a:bodyPr/>
                    <a:lstStyle/>
                    <a:p>
                      <a:r>
                        <a:rPr lang="en-US" altLang="zh-CN" sz="1400" dirty="0">
                          <a:solidFill>
                            <a:schemeClr val="tx1"/>
                          </a:solidFill>
                          <a:latin typeface="华文新魏" pitchFamily="2" charset="-122"/>
                          <a:ea typeface="华文新魏" pitchFamily="2" charset="-122"/>
                        </a:rPr>
                        <a:t>int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a:solidFill>
                            <a:schemeClr val="tx1"/>
                          </a:solidFill>
                          <a:latin typeface="华文新魏" pitchFamily="2" charset="-122"/>
                          <a:ea typeface="华文新魏" pitchFamily="2" charset="-122"/>
                        </a:rPr>
                        <a:t>整型</a:t>
                      </a:r>
                    </a:p>
                  </a:txBody>
                  <a:tcPr/>
                </a:tc>
                <a:tc>
                  <a:txBody>
                    <a:bodyPr/>
                    <a:lstStyle/>
                    <a:p>
                      <a:r>
                        <a:rPr lang="en-US" altLang="zh-CN" sz="1400" dirty="0">
                          <a:solidFill>
                            <a:schemeClr val="tx1"/>
                          </a:solidFill>
                          <a:latin typeface="华文新魏" pitchFamily="2" charset="-122"/>
                          <a:ea typeface="华文新魏" pitchFamily="2" charset="-122"/>
                        </a:rPr>
                        <a:t>16</a:t>
                      </a:r>
                      <a:r>
                        <a:rPr lang="zh-CN" altLang="en-US" sz="1400" dirty="0">
                          <a:solidFill>
                            <a:schemeClr val="tx1"/>
                          </a:solidFill>
                          <a:latin typeface="华文新魏" pitchFamily="2" charset="-122"/>
                          <a:ea typeface="华文新魏" pitchFamily="2" charset="-122"/>
                        </a:rPr>
                        <a:t>位</a:t>
                      </a:r>
                    </a:p>
                  </a:txBody>
                  <a:tcPr/>
                </a:tc>
                <a:extLst>
                  <a:ext uri="{0D108BD9-81ED-4DB2-BD59-A6C34878D82A}">
                    <a16:rowId xmlns:a16="http://schemas.microsoft.com/office/drawing/2014/main" val="10007"/>
                  </a:ext>
                </a:extLst>
              </a:tr>
              <a:tr h="336037">
                <a:tc>
                  <a:txBody>
                    <a:bodyPr/>
                    <a:lstStyle/>
                    <a:p>
                      <a:r>
                        <a:rPr lang="en-US" altLang="zh-CN" sz="1400" dirty="0">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a:solidFill>
                            <a:schemeClr val="tx1"/>
                          </a:solidFill>
                          <a:latin typeface="华文新魏" pitchFamily="2" charset="-122"/>
                          <a:ea typeface="华文新魏" pitchFamily="2" charset="-122"/>
                        </a:rPr>
                        <a:t>长整型</a:t>
                      </a:r>
                    </a:p>
                  </a:txBody>
                  <a:tcPr/>
                </a:tc>
                <a:tc>
                  <a:txBody>
                    <a:bodyPr/>
                    <a:lstStyle/>
                    <a:p>
                      <a:r>
                        <a:rPr lang="en-US" altLang="zh-CN" sz="1400" dirty="0">
                          <a:solidFill>
                            <a:schemeClr val="tx1"/>
                          </a:solidFill>
                          <a:latin typeface="华文新魏" pitchFamily="2" charset="-122"/>
                          <a:ea typeface="华文新魏" pitchFamily="2" charset="-122"/>
                        </a:rPr>
                        <a:t>32</a:t>
                      </a:r>
                      <a:r>
                        <a:rPr lang="zh-CN" altLang="en-US" sz="1400" dirty="0">
                          <a:solidFill>
                            <a:schemeClr val="tx1"/>
                          </a:solidFill>
                          <a:latin typeface="华文新魏" pitchFamily="2" charset="-122"/>
                          <a:ea typeface="华文新魏" pitchFamily="2" charset="-122"/>
                        </a:rPr>
                        <a:t>位</a:t>
                      </a:r>
                    </a:p>
                  </a:txBody>
                  <a:tcPr/>
                </a:tc>
                <a:extLst>
                  <a:ext uri="{0D108BD9-81ED-4DB2-BD59-A6C34878D82A}">
                    <a16:rowId xmlns:a16="http://schemas.microsoft.com/office/drawing/2014/main" val="10008"/>
                  </a:ext>
                </a:extLst>
              </a:tr>
              <a:tr h="336037">
                <a:tc>
                  <a:txBody>
                    <a:bodyPr/>
                    <a:lstStyle/>
                    <a:p>
                      <a:r>
                        <a:rPr lang="en-US" altLang="zh-CN" sz="1400" dirty="0">
                          <a:solidFill>
                            <a:schemeClr val="tx1"/>
                          </a:solidFill>
                          <a:latin typeface="华文新魏" pitchFamily="2" charset="-122"/>
                          <a:ea typeface="华文新魏" pitchFamily="2" charset="-122"/>
                        </a:rPr>
                        <a:t>long </a:t>
                      </a:r>
                      <a:r>
                        <a:rPr lang="en-US" altLang="zh-CN" sz="1400" dirty="0" err="1">
                          <a:solidFill>
                            <a:schemeClr val="tx1"/>
                          </a:solidFill>
                          <a:latin typeface="华文新魏" pitchFamily="2" charset="-122"/>
                          <a:ea typeface="华文新魏" pitchFamily="2" charset="-122"/>
                        </a:rPr>
                        <a:t>long</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a:solidFill>
                            <a:schemeClr val="tx1"/>
                          </a:solidFill>
                          <a:latin typeface="华文新魏" pitchFamily="2" charset="-122"/>
                          <a:ea typeface="华文新魏" pitchFamily="2" charset="-122"/>
                        </a:rPr>
                        <a:t>长整型</a:t>
                      </a:r>
                    </a:p>
                  </a:txBody>
                  <a:tcPr/>
                </a:tc>
                <a:tc>
                  <a:txBody>
                    <a:bodyPr/>
                    <a:lstStyle/>
                    <a:p>
                      <a:r>
                        <a:rPr lang="en-US" altLang="zh-CN" sz="1400" dirty="0">
                          <a:solidFill>
                            <a:schemeClr val="tx1"/>
                          </a:solidFill>
                          <a:latin typeface="华文新魏" pitchFamily="2" charset="-122"/>
                          <a:ea typeface="华文新魏" pitchFamily="2" charset="-122"/>
                        </a:rPr>
                        <a:t>64</a:t>
                      </a:r>
                      <a:r>
                        <a:rPr lang="zh-CN" altLang="en-US" sz="1400" dirty="0">
                          <a:solidFill>
                            <a:schemeClr val="tx1"/>
                          </a:solidFill>
                          <a:latin typeface="华文新魏" pitchFamily="2" charset="-122"/>
                          <a:ea typeface="华文新魏" pitchFamily="2" charset="-122"/>
                        </a:rPr>
                        <a:t>位</a:t>
                      </a:r>
                    </a:p>
                  </a:txBody>
                  <a:tcPr/>
                </a:tc>
                <a:extLst>
                  <a:ext uri="{0D108BD9-81ED-4DB2-BD59-A6C34878D82A}">
                    <a16:rowId xmlns:a16="http://schemas.microsoft.com/office/drawing/2014/main" val="10009"/>
                  </a:ext>
                </a:extLst>
              </a:tr>
              <a:tr h="336037">
                <a:tc>
                  <a:txBody>
                    <a:bodyPr/>
                    <a:lstStyle/>
                    <a:p>
                      <a:r>
                        <a:rPr lang="en-US" altLang="zh-CN" sz="1400" dirty="0">
                          <a:solidFill>
                            <a:schemeClr val="tx1"/>
                          </a:solidFill>
                          <a:latin typeface="华文新魏" pitchFamily="2" charset="-122"/>
                          <a:ea typeface="华文新魏" pitchFamily="2" charset="-122"/>
                        </a:rPr>
                        <a:t>float</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a:solidFill>
                            <a:schemeClr val="tx1"/>
                          </a:solidFill>
                          <a:latin typeface="华文新魏" pitchFamily="2" charset="-122"/>
                          <a:ea typeface="华文新魏" pitchFamily="2" charset="-122"/>
                        </a:rPr>
                        <a:t>单精度浮点数</a:t>
                      </a:r>
                    </a:p>
                  </a:txBody>
                  <a:tcPr/>
                </a:tc>
                <a:tc>
                  <a:txBody>
                    <a:bodyPr/>
                    <a:lstStyle/>
                    <a:p>
                      <a:r>
                        <a:rPr lang="en-US" altLang="zh-CN" sz="1400" dirty="0">
                          <a:solidFill>
                            <a:schemeClr val="tx1"/>
                          </a:solidFill>
                          <a:latin typeface="华文新魏" pitchFamily="2" charset="-122"/>
                          <a:ea typeface="华文新魏" pitchFamily="2" charset="-122"/>
                        </a:rPr>
                        <a:t>6</a:t>
                      </a:r>
                      <a:r>
                        <a:rPr lang="zh-CN" altLang="en-US" sz="1400" dirty="0">
                          <a:solidFill>
                            <a:schemeClr val="tx1"/>
                          </a:solidFill>
                          <a:latin typeface="华文新魏" pitchFamily="2" charset="-122"/>
                          <a:ea typeface="华文新魏" pitchFamily="2" charset="-122"/>
                        </a:rPr>
                        <a:t>位有效数字</a:t>
                      </a:r>
                    </a:p>
                  </a:txBody>
                  <a:tcPr/>
                </a:tc>
                <a:extLst>
                  <a:ext uri="{0D108BD9-81ED-4DB2-BD59-A6C34878D82A}">
                    <a16:rowId xmlns:a16="http://schemas.microsoft.com/office/drawing/2014/main" val="10010"/>
                  </a:ext>
                </a:extLst>
              </a:tr>
              <a:tr h="336037">
                <a:tc>
                  <a:txBody>
                    <a:bodyPr/>
                    <a:lstStyle/>
                    <a:p>
                      <a:r>
                        <a:rPr lang="en-US" altLang="zh-CN" sz="1400" dirty="0">
                          <a:solidFill>
                            <a:schemeClr val="tx1"/>
                          </a:solidFill>
                          <a:latin typeface="华文新魏" pitchFamily="2" charset="-122"/>
                          <a:ea typeface="华文新魏" pitchFamily="2" charset="-122"/>
                        </a:rPr>
                        <a:t>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a:solidFill>
                            <a:schemeClr val="tx1"/>
                          </a:solidFill>
                          <a:latin typeface="华文新魏" pitchFamily="2" charset="-122"/>
                          <a:ea typeface="华文新魏" pitchFamily="2" charset="-122"/>
                        </a:rPr>
                        <a:t>双精度浮点数</a:t>
                      </a:r>
                    </a:p>
                  </a:txBody>
                  <a:tcPr/>
                </a:tc>
                <a:tc>
                  <a:txBody>
                    <a:bodyPr/>
                    <a:lstStyle/>
                    <a:p>
                      <a:r>
                        <a:rPr lang="en-US" altLang="zh-CN" sz="1400" dirty="0">
                          <a:solidFill>
                            <a:schemeClr val="tx1"/>
                          </a:solidFill>
                          <a:latin typeface="华文新魏" pitchFamily="2" charset="-122"/>
                          <a:ea typeface="华文新魏" pitchFamily="2" charset="-122"/>
                        </a:rPr>
                        <a:t>10</a:t>
                      </a:r>
                      <a:r>
                        <a:rPr lang="zh-CN" altLang="en-US" sz="1400" dirty="0">
                          <a:solidFill>
                            <a:schemeClr val="tx1"/>
                          </a:solidFill>
                          <a:latin typeface="华文新魏" pitchFamily="2" charset="-122"/>
                          <a:ea typeface="华文新魏" pitchFamily="2" charset="-122"/>
                        </a:rPr>
                        <a:t>位有效数字</a:t>
                      </a:r>
                    </a:p>
                  </a:txBody>
                  <a:tcPr/>
                </a:tc>
                <a:extLst>
                  <a:ext uri="{0D108BD9-81ED-4DB2-BD59-A6C34878D82A}">
                    <a16:rowId xmlns:a16="http://schemas.microsoft.com/office/drawing/2014/main" val="10011"/>
                  </a:ext>
                </a:extLst>
              </a:tr>
              <a:tr h="336037">
                <a:tc>
                  <a:txBody>
                    <a:bodyPr/>
                    <a:lstStyle/>
                    <a:p>
                      <a:r>
                        <a:rPr lang="en-US" altLang="zh-CN" sz="1400" dirty="0">
                          <a:solidFill>
                            <a:schemeClr val="tx1"/>
                          </a:solidFill>
                          <a:latin typeface="华文新魏" pitchFamily="2" charset="-122"/>
                          <a:ea typeface="华文新魏" pitchFamily="2" charset="-122"/>
                        </a:rPr>
                        <a:t>long double</a:t>
                      </a:r>
                      <a:endParaRPr lang="zh-CN" altLang="en-US" sz="1400" dirty="0">
                        <a:solidFill>
                          <a:schemeClr val="tx1"/>
                        </a:solidFill>
                        <a:latin typeface="华文新魏" pitchFamily="2" charset="-122"/>
                        <a:ea typeface="华文新魏" pitchFamily="2" charset="-122"/>
                      </a:endParaRPr>
                    </a:p>
                  </a:txBody>
                  <a:tcPr/>
                </a:tc>
                <a:tc>
                  <a:txBody>
                    <a:bodyPr/>
                    <a:lstStyle/>
                    <a:p>
                      <a:r>
                        <a:rPr lang="zh-CN" altLang="en-US" sz="1400" dirty="0">
                          <a:solidFill>
                            <a:schemeClr val="tx1"/>
                          </a:solidFill>
                          <a:latin typeface="华文新魏" pitchFamily="2" charset="-122"/>
                          <a:ea typeface="华文新魏" pitchFamily="2" charset="-122"/>
                        </a:rPr>
                        <a:t>扩展精度浮点数</a:t>
                      </a:r>
                    </a:p>
                  </a:txBody>
                  <a:tcPr/>
                </a:tc>
                <a:tc>
                  <a:txBody>
                    <a:bodyPr/>
                    <a:lstStyle/>
                    <a:p>
                      <a:r>
                        <a:rPr lang="en-US" altLang="zh-CN" sz="1400" dirty="0">
                          <a:solidFill>
                            <a:schemeClr val="tx1"/>
                          </a:solidFill>
                          <a:latin typeface="华文新魏" pitchFamily="2" charset="-122"/>
                          <a:ea typeface="华文新魏" pitchFamily="2" charset="-122"/>
                        </a:rPr>
                        <a:t>10</a:t>
                      </a:r>
                      <a:r>
                        <a:rPr lang="zh-CN" altLang="en-US" sz="1400" dirty="0">
                          <a:solidFill>
                            <a:schemeClr val="tx1"/>
                          </a:solidFill>
                          <a:latin typeface="华文新魏" pitchFamily="2" charset="-122"/>
                          <a:ea typeface="华文新魏" pitchFamily="2" charset="-122"/>
                        </a:rPr>
                        <a:t>位有效数字</a:t>
                      </a:r>
                    </a:p>
                  </a:txBody>
                  <a:tcPr/>
                </a:tc>
                <a:extLst>
                  <a:ext uri="{0D108BD9-81ED-4DB2-BD59-A6C34878D82A}">
                    <a16:rowId xmlns:a16="http://schemas.microsoft.com/office/drawing/2014/main" val="10012"/>
                  </a:ext>
                </a:extLst>
              </a:tr>
            </a:tbl>
          </a:graphicData>
        </a:graphic>
      </p:graphicFrame>
      <p:sp>
        <p:nvSpPr>
          <p:cNvPr id="3" name="TextBox 2"/>
          <p:cNvSpPr txBox="1"/>
          <p:nvPr/>
        </p:nvSpPr>
        <p:spPr>
          <a:xfrm>
            <a:off x="4409876" y="1700808"/>
            <a:ext cx="3187091" cy="369332"/>
          </a:xfrm>
          <a:prstGeom prst="rect">
            <a:avLst/>
          </a:prstGeom>
          <a:noFill/>
        </p:spPr>
        <p:txBody>
          <a:bodyPr wrap="none" rtlCol="0">
            <a:spAutoFit/>
          </a:bodyPr>
          <a:lstStyle/>
          <a:p>
            <a:r>
              <a:rPr lang="en-US" altLang="zh-CN" dirty="0">
                <a:latin typeface="华文新魏" pitchFamily="2" charset="-122"/>
                <a:ea typeface="华文新魏" pitchFamily="2" charset="-122"/>
              </a:rPr>
              <a:t>C++</a:t>
            </a:r>
            <a:r>
              <a:rPr lang="zh-CN" altLang="en-US" dirty="0">
                <a:latin typeface="华文新魏" pitchFamily="2" charset="-122"/>
                <a:ea typeface="华文新魏" pitchFamily="2" charset="-122"/>
              </a:rPr>
              <a:t>标准规定的内置数据类型</a:t>
            </a:r>
          </a:p>
        </p:txBody>
      </p:sp>
      <p:sp>
        <p:nvSpPr>
          <p:cNvPr id="7" name="圆角矩形标注 6"/>
          <p:cNvSpPr/>
          <p:nvPr/>
        </p:nvSpPr>
        <p:spPr>
          <a:xfrm>
            <a:off x="8921080" y="830048"/>
            <a:ext cx="3024336" cy="911053"/>
          </a:xfrm>
          <a:prstGeom prst="wedgeRoundRectCallout">
            <a:avLst>
              <a:gd name="adj1" fmla="val -41769"/>
              <a:gd name="adj2" fmla="val 109265"/>
              <a:gd name="adj3" fmla="val 16667"/>
            </a:avLst>
          </a:prstGeom>
          <a:solidFill>
            <a:srgbClr val="E8684E"/>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25000"/>
              </a:lnSpc>
            </a:pPr>
            <a:r>
              <a:rPr lang="zh-CN" altLang="en-US" sz="1400" b="1" dirty="0">
                <a:solidFill>
                  <a:schemeClr val="tx1"/>
                </a:solidFill>
                <a:latin typeface="华文新魏" pitchFamily="2" charset="-122"/>
                <a:ea typeface="华文新魏" pitchFamily="2" charset="-122"/>
                <a:sym typeface="Arial" pitchFamily="34" charset="0"/>
              </a:rPr>
              <a:t>标准只规定了每种数据类型的最小尺寸，每种类型的具体字节数依赖于不同平台上的编译器实现</a:t>
            </a:r>
          </a:p>
        </p:txBody>
      </p:sp>
    </p:spTree>
    <p:extLst>
      <p:ext uri="{BB962C8B-B14F-4D97-AF65-F5344CB8AC3E}">
        <p14:creationId xmlns:p14="http://schemas.microsoft.com/office/powerpoint/2010/main" val="385580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latin typeface="华文新魏" panose="02010800040101010101" pitchFamily="2" charset="-122"/>
                <a:ea typeface="华文新魏" panose="02010800040101010101" pitchFamily="2" charset="-122"/>
              </a:rPr>
              <a:t>枚举</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933321"/>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枚举一般被编译为整型，而枚举元素有相应的整型常量值</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第一个枚举元素的值默认为</a:t>
            </a:r>
            <a:r>
              <a:rPr lang="en-US" altLang="zh-CN" sz="2400" dirty="0">
                <a:solidFill>
                  <a:srgbClr val="FF0000"/>
                </a:solidFill>
                <a:latin typeface="华文新魏" panose="02010800040101010101" pitchFamily="2" charset="-122"/>
                <a:ea typeface="华文新魏" panose="02010800040101010101" pitchFamily="2" charset="-122"/>
              </a:rPr>
              <a:t>0</a:t>
            </a:r>
            <a:r>
              <a:rPr lang="zh-CN" altLang="en-US" sz="2400" dirty="0">
                <a:solidFill>
                  <a:srgbClr val="FF0000"/>
                </a:solidFill>
                <a:latin typeface="华文新魏" panose="02010800040101010101" pitchFamily="2" charset="-122"/>
                <a:ea typeface="华文新魏" panose="02010800040101010101" pitchFamily="2" charset="-122"/>
              </a:rPr>
              <a:t>，后一个元素的值默认在前一个基础上加</a:t>
            </a:r>
            <a:r>
              <a:rPr lang="en-US" altLang="zh-CN" sz="2400" dirty="0">
                <a:solidFill>
                  <a:srgbClr val="FF0000"/>
                </a:solidFill>
                <a:latin typeface="华文新魏" panose="02010800040101010101" pitchFamily="2" charset="-122"/>
                <a:ea typeface="华文新魏" panose="02010800040101010101" pitchFamily="2" charset="-122"/>
              </a:rPr>
              <a:t>1</a:t>
            </a:r>
          </a:p>
          <a:p>
            <a:pPr algn="just"/>
            <a:r>
              <a:rPr lang="en-US" altLang="zh-CN" sz="1800" kern="100" dirty="0">
                <a:effectLst/>
                <a:latin typeface="华文新魏" panose="02010800040101010101" pitchFamily="2" charset="-122"/>
                <a:ea typeface="华文新魏" panose="02010800040101010101" pitchFamily="2" charset="-122"/>
                <a:cs typeface="Times New Roman" panose="02020603050405020304" pitchFamily="18" charset="0"/>
              </a:rPr>
              <a:t>	enum  WEEKDAY {Sun, Mon, Tue, Wed, Thu, Fri, Sat</a:t>
            </a:r>
            <a:r>
              <a:rPr lang="en-US" altLang="zh-CN" kern="100" dirty="0">
                <a:latin typeface="华文新魏" panose="02010800040101010101" pitchFamily="2" charset="-122"/>
                <a:ea typeface="华文新魏" panose="02010800040101010101" pitchFamily="2" charset="-122"/>
                <a:cs typeface="Times New Roman" panose="02020603050405020304" pitchFamily="18" charset="0"/>
              </a:rPr>
              <a:t>};  //Sun=0, mon=1</a:t>
            </a:r>
            <a:endParaRPr lang="zh-CN" altLang="zh-CN" sz="1800"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algn="just">
              <a:spcAft>
                <a:spcPts val="0"/>
              </a:spcAft>
            </a:pPr>
            <a:r>
              <a:rPr lang="en-US" altLang="zh-CN" sz="1800" kern="100" dirty="0">
                <a:effectLst/>
                <a:latin typeface="华文新魏" panose="02010800040101010101" pitchFamily="2" charset="-122"/>
                <a:ea typeface="华文新魏" panose="02010800040101010101" pitchFamily="2" charset="-122"/>
                <a:cs typeface="Times New Roman" panose="02020603050405020304" pitchFamily="18" charset="0"/>
              </a:rPr>
              <a:t>	WEEKDAY  w1=Sun, </a:t>
            </a:r>
            <a:r>
              <a:rPr lang="en-US" altLang="zh-CN" sz="1800" kern="0" dirty="0">
                <a:effectLst/>
                <a:latin typeface="华文新魏" panose="02010800040101010101" pitchFamily="2" charset="-122"/>
                <a:ea typeface="华文新魏" panose="02010800040101010101" pitchFamily="2" charset="-122"/>
                <a:cs typeface="Times New Roman" panose="02020603050405020304" pitchFamily="18" charset="0"/>
              </a:rPr>
              <a:t>w2(Mon); 	//</a:t>
            </a:r>
            <a:r>
              <a:rPr lang="zh-CN" altLang="zh-CN" sz="1800" kern="100" dirty="0">
                <a:effectLst/>
                <a:latin typeface="华文新魏" panose="02010800040101010101" pitchFamily="2" charset="-122"/>
                <a:ea typeface="华文新魏" panose="02010800040101010101" pitchFamily="2" charset="-122"/>
                <a:cs typeface="Times New Roman" panose="02020603050405020304" pitchFamily="18" charset="0"/>
              </a:rPr>
              <a:t>可用限定名</a:t>
            </a:r>
            <a:r>
              <a:rPr lang="en-US" altLang="zh-CN" sz="1800" kern="100" dirty="0">
                <a:effectLst/>
                <a:latin typeface="华文新魏" panose="02010800040101010101" pitchFamily="2" charset="-122"/>
                <a:ea typeface="华文新魏" panose="02010800040101010101" pitchFamily="2" charset="-122"/>
                <a:cs typeface="Times New Roman" panose="02020603050405020304" pitchFamily="18" charset="0"/>
              </a:rPr>
              <a:t>WEEKDAY::Sun</a:t>
            </a:r>
            <a:r>
              <a:rPr lang="zh-CN" altLang="en-US" sz="1800" kern="100" dirty="0">
                <a:effectLst/>
                <a:latin typeface="华文新魏" panose="02010800040101010101" pitchFamily="2" charset="-122"/>
                <a:ea typeface="华文新魏" panose="02010800040101010101" pitchFamily="2" charset="-122"/>
                <a:cs typeface="Times New Roman" panose="02020603050405020304" pitchFamily="18" charset="0"/>
              </a:rPr>
              <a:t>，</a:t>
            </a:r>
            <a:endParaRPr lang="en-US" altLang="zh-CN" sz="1800" kern="100" dirty="0">
              <a:effectLst/>
              <a:latin typeface="华文新魏" panose="02010800040101010101" pitchFamily="2" charset="-122"/>
              <a:ea typeface="华文新魏" panose="02010800040101010101" pitchFamily="2" charset="-122"/>
              <a:cs typeface="Times New Roman" panose="02020603050405020304" pitchFamily="18" charset="0"/>
            </a:endParaRPr>
          </a:p>
          <a:p>
            <a:pPr marL="800100" lvl="1" indent="-342900" algn="just">
              <a:buFont typeface="Wingdings" panose="05000000000000000000" pitchFamily="2" charset="2"/>
              <a:buChar char="l"/>
            </a:pP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也可以为枚举元素指定值，哪怕</a:t>
            </a:r>
            <a:r>
              <a:rPr lang="zh-CN" altLang="en-US" sz="2400" dirty="0">
                <a:solidFill>
                  <a:srgbClr val="FF0000"/>
                </a:solidFill>
                <a:latin typeface="华文新魏" panose="02010800040101010101" pitchFamily="2" charset="-122"/>
                <a:ea typeface="华文新魏" panose="02010800040101010101" pitchFamily="2" charset="-122"/>
              </a:rPr>
              <a:t>是</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重复的整数值</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lvl="2">
              <a:lnSpc>
                <a:spcPct val="90000"/>
              </a:lnSpc>
              <a:spcBef>
                <a:spcPts val="500"/>
              </a:spcBef>
              <a:defRPr/>
            </a:pPr>
            <a:r>
              <a:rPr lang="en-US" altLang="zh-CN" b="1" dirty="0">
                <a:latin typeface="华文新魏" pitchFamily="2" charset="-122"/>
                <a:ea typeface="华文新魏" pitchFamily="2" charset="-122"/>
              </a:rPr>
              <a:t>enum  E{</a:t>
            </a:r>
            <a:r>
              <a:rPr lang="en-US" altLang="zh-CN" b="1" dirty="0">
                <a:solidFill>
                  <a:srgbClr val="FF0000"/>
                </a:solidFill>
                <a:latin typeface="华文新魏" pitchFamily="2" charset="-122"/>
                <a:ea typeface="华文新魏" pitchFamily="2" charset="-122"/>
              </a:rPr>
              <a:t>e=1</a:t>
            </a:r>
            <a:r>
              <a:rPr lang="en-US" altLang="zh-CN" b="1" dirty="0">
                <a:latin typeface="华文新魏" pitchFamily="2" charset="-122"/>
                <a:ea typeface="华文新魏" pitchFamily="2" charset="-122"/>
              </a:rPr>
              <a:t>,  s,  w= –1,  n,  p};   //</a:t>
            </a:r>
            <a:r>
              <a:rPr lang="zh-CN" altLang="en-US" b="1" dirty="0">
                <a:latin typeface="华文新魏" pitchFamily="2" charset="-122"/>
                <a:ea typeface="华文新魏" pitchFamily="2" charset="-122"/>
              </a:rPr>
              <a:t>正确</a:t>
            </a:r>
            <a:r>
              <a:rPr lang="en-US" altLang="zh-CN" b="1" dirty="0">
                <a:latin typeface="华文新魏" pitchFamily="2" charset="-122"/>
                <a:ea typeface="华文新魏" pitchFamily="2" charset="-122"/>
              </a:rPr>
              <a:t>, s=2, </a:t>
            </a:r>
            <a:r>
              <a:rPr lang="en-US" altLang="zh-CN" b="1" dirty="0">
                <a:solidFill>
                  <a:srgbClr val="FF0000"/>
                </a:solidFill>
                <a:latin typeface="华文新魏" pitchFamily="2" charset="-122"/>
                <a:ea typeface="华文新魏" pitchFamily="2" charset="-122"/>
              </a:rPr>
              <a:t>p= 1</a:t>
            </a:r>
            <a:r>
              <a:rPr lang="zh-CN" altLang="en-US" b="1" dirty="0">
                <a:solidFill>
                  <a:srgbClr val="FF0000"/>
                </a:solidFill>
                <a:latin typeface="华文新魏" pitchFamily="2" charset="-122"/>
                <a:ea typeface="华文新魏" pitchFamily="2" charset="-122"/>
              </a:rPr>
              <a:t>和</a:t>
            </a:r>
            <a:r>
              <a:rPr lang="en-US" altLang="zh-CN" b="1" dirty="0">
                <a:solidFill>
                  <a:srgbClr val="FF0000"/>
                </a:solidFill>
                <a:latin typeface="华文新魏" pitchFamily="2" charset="-122"/>
                <a:ea typeface="华文新魏" pitchFamily="2" charset="-122"/>
              </a:rPr>
              <a:t>e</a:t>
            </a:r>
            <a:r>
              <a:rPr lang="zh-CN" altLang="en-US" b="1" dirty="0">
                <a:solidFill>
                  <a:srgbClr val="FF0000"/>
                </a:solidFill>
                <a:latin typeface="华文新魏" pitchFamily="2" charset="-122"/>
                <a:ea typeface="华文新魏" pitchFamily="2" charset="-122"/>
              </a:rPr>
              <a:t>相等</a:t>
            </a:r>
            <a:endParaRPr kumimoji="0" lang="en-US" altLang="zh-CN"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srgbClr val="FF0000"/>
                </a:solidFill>
                <a:latin typeface="华文新魏" panose="02010800040101010101" pitchFamily="2" charset="-122"/>
                <a:ea typeface="华文新魏" panose="02010800040101010101" pitchFamily="2" charset="-122"/>
              </a:rPr>
              <a:t>如果使用“</a:t>
            </a:r>
            <a:r>
              <a:rPr lang="en-US" altLang="zh-CN" sz="2400" dirty="0" err="1">
                <a:solidFill>
                  <a:srgbClr val="FF0000"/>
                </a:solidFill>
                <a:latin typeface="华文新魏" panose="02010800040101010101" pitchFamily="2" charset="-122"/>
                <a:ea typeface="华文新魏" panose="02010800040101010101" pitchFamily="2" charset="-122"/>
              </a:rPr>
              <a:t>enum</a:t>
            </a:r>
            <a:r>
              <a:rPr lang="en-US" altLang="zh-CN" sz="2400" dirty="0">
                <a:solidFill>
                  <a:srgbClr val="FF0000"/>
                </a:solidFill>
                <a:latin typeface="华文新魏" panose="02010800040101010101" pitchFamily="2" charset="-122"/>
                <a:ea typeface="华文新魏" panose="02010800040101010101" pitchFamily="2" charset="-122"/>
              </a:rPr>
              <a:t> class”</a:t>
            </a:r>
            <a:r>
              <a:rPr lang="zh-CN" altLang="en-US" sz="2400" dirty="0">
                <a:solidFill>
                  <a:srgbClr val="FF0000"/>
                </a:solidFill>
                <a:latin typeface="华文新魏" panose="02010800040101010101" pitchFamily="2" charset="-122"/>
                <a:ea typeface="华文新魏" panose="02010800040101010101" pitchFamily="2" charset="-122"/>
              </a:rPr>
              <a:t>或者“</a:t>
            </a:r>
            <a:r>
              <a:rPr lang="en-US" altLang="zh-CN" sz="2400" dirty="0">
                <a:solidFill>
                  <a:srgbClr val="FF0000"/>
                </a:solidFill>
                <a:latin typeface="华文新魏" panose="02010800040101010101" pitchFamily="2" charset="-122"/>
                <a:ea typeface="华文新魏" panose="02010800040101010101" pitchFamily="2" charset="-122"/>
              </a:rPr>
              <a:t>enum struct”</a:t>
            </a:r>
            <a:r>
              <a:rPr lang="zh-CN" altLang="en-US" sz="2400" dirty="0">
                <a:solidFill>
                  <a:srgbClr val="FF0000"/>
                </a:solidFill>
                <a:latin typeface="华文新魏" panose="02010800040101010101" pitchFamily="2" charset="-122"/>
                <a:ea typeface="华文新魏" panose="02010800040101010101" pitchFamily="2" charset="-122"/>
              </a:rPr>
              <a:t>定义枚举类型，则其元素必须使用类型名限定元素名</a:t>
            </a:r>
            <a:endParaRPr lang="en-US" altLang="zh-CN" sz="2400" dirty="0">
              <a:solidFill>
                <a:srgbClr val="FF0000"/>
              </a:solidFill>
              <a:latin typeface="华文新魏" panose="02010800040101010101" pitchFamily="2" charset="-122"/>
              <a:ea typeface="华文新魏" panose="02010800040101010101" pitchFamily="2" charset="-122"/>
            </a:endParaRPr>
          </a:p>
          <a:p>
            <a:pPr indent="269875" algn="just"/>
            <a:r>
              <a:rPr lang="en-US" altLang="zh-CN" kern="100" dirty="0">
                <a:latin typeface="华文新魏" panose="02010800040101010101" pitchFamily="2" charset="-122"/>
                <a:ea typeface="华文新魏" panose="02010800040101010101" pitchFamily="2" charset="-122"/>
                <a:cs typeface="Times New Roman" panose="02020603050405020304" pitchFamily="18" charset="0"/>
              </a:rPr>
              <a:t>	enum struct RND{e=2, f=0, g, h};	//</a:t>
            </a:r>
            <a:r>
              <a:rPr lang="zh-CN" altLang="zh-CN" kern="100" dirty="0">
                <a:latin typeface="华文新魏" panose="02010800040101010101" pitchFamily="2" charset="-122"/>
                <a:ea typeface="华文新魏" panose="02010800040101010101" pitchFamily="2" charset="-122"/>
                <a:cs typeface="Times New Roman" panose="02020603050405020304" pitchFamily="18" charset="0"/>
              </a:rPr>
              <a:t>正确：</a:t>
            </a:r>
            <a:r>
              <a:rPr lang="en-US" altLang="zh-CN" kern="100" dirty="0">
                <a:latin typeface="华文新魏" panose="02010800040101010101" pitchFamily="2" charset="-122"/>
                <a:ea typeface="华文新魏" panose="02010800040101010101" pitchFamily="2" charset="-122"/>
                <a:cs typeface="Times New Roman" panose="02020603050405020304" pitchFamily="18" charset="0"/>
              </a:rPr>
              <a:t>e=2</a:t>
            </a:r>
            <a:r>
              <a:rPr lang="zh-CN" altLang="zh-CN" kern="100" dirty="0">
                <a:latin typeface="华文新魏" panose="02010800040101010101" pitchFamily="2" charset="-122"/>
                <a:ea typeface="华文新魏" panose="02010800040101010101" pitchFamily="2" charset="-122"/>
                <a:cs typeface="Times New Roman" panose="02020603050405020304" pitchFamily="18" charset="0"/>
              </a:rPr>
              <a:t>，</a:t>
            </a:r>
            <a:r>
              <a:rPr lang="en-US" altLang="zh-CN" kern="100" dirty="0">
                <a:latin typeface="华文新魏" panose="02010800040101010101" pitchFamily="2" charset="-122"/>
                <a:ea typeface="华文新魏" panose="02010800040101010101" pitchFamily="2" charset="-122"/>
                <a:cs typeface="Times New Roman" panose="02020603050405020304" pitchFamily="18" charset="0"/>
              </a:rPr>
              <a:t>f=0</a:t>
            </a:r>
            <a:r>
              <a:rPr lang="zh-CN" altLang="zh-CN" kern="100" dirty="0">
                <a:latin typeface="华文新魏" panose="02010800040101010101" pitchFamily="2" charset="-122"/>
                <a:ea typeface="华文新魏" panose="02010800040101010101" pitchFamily="2" charset="-122"/>
                <a:cs typeface="Times New Roman" panose="02020603050405020304" pitchFamily="18" charset="0"/>
              </a:rPr>
              <a:t>，</a:t>
            </a:r>
            <a:r>
              <a:rPr lang="en-US" altLang="zh-CN" kern="100" dirty="0">
                <a:latin typeface="华文新魏" panose="02010800040101010101" pitchFamily="2" charset="-122"/>
                <a:ea typeface="华文新魏" panose="02010800040101010101" pitchFamily="2" charset="-122"/>
                <a:cs typeface="Times New Roman" panose="02020603050405020304" pitchFamily="18" charset="0"/>
              </a:rPr>
              <a:t>g=1</a:t>
            </a:r>
            <a:r>
              <a:rPr lang="zh-CN" altLang="zh-CN" kern="100" dirty="0">
                <a:latin typeface="华文新魏" panose="02010800040101010101" pitchFamily="2" charset="-122"/>
                <a:ea typeface="华文新魏" panose="02010800040101010101" pitchFamily="2" charset="-122"/>
                <a:cs typeface="Times New Roman" panose="02020603050405020304" pitchFamily="18" charset="0"/>
              </a:rPr>
              <a:t>，</a:t>
            </a:r>
            <a:r>
              <a:rPr lang="en-US" altLang="zh-CN" kern="100" dirty="0">
                <a:latin typeface="华文新魏" panose="02010800040101010101" pitchFamily="2" charset="-122"/>
                <a:ea typeface="华文新魏" panose="02010800040101010101" pitchFamily="2" charset="-122"/>
                <a:cs typeface="Times New Roman" panose="02020603050405020304" pitchFamily="18" charset="0"/>
              </a:rPr>
              <a:t>h= 2</a:t>
            </a:r>
            <a:endParaRPr lang="zh-CN" altLang="zh-CN" kern="100" dirty="0">
              <a:latin typeface="华文新魏" panose="02010800040101010101" pitchFamily="2" charset="-122"/>
              <a:ea typeface="华文新魏" panose="02010800040101010101" pitchFamily="2" charset="-122"/>
              <a:cs typeface="Times New Roman" panose="02020603050405020304" pitchFamily="18" charset="0"/>
            </a:endParaRPr>
          </a:p>
          <a:p>
            <a:pPr algn="just"/>
            <a:r>
              <a:rPr lang="en-US" altLang="zh-CN" kern="100" dirty="0">
                <a:latin typeface="华文新魏" panose="02010800040101010101" pitchFamily="2" charset="-122"/>
                <a:ea typeface="华文新魏" panose="02010800040101010101" pitchFamily="2" charset="-122"/>
                <a:cs typeface="Times New Roman" panose="02020603050405020304" pitchFamily="18" charset="0"/>
              </a:rPr>
              <a:t>	RND m= RND::h;	</a:t>
            </a:r>
            <a:r>
              <a:rPr lang="en-US" altLang="zh-CN" sz="1800" kern="100" dirty="0">
                <a:effectLst/>
                <a:latin typeface="华文新魏" panose="02010800040101010101" pitchFamily="2" charset="-122"/>
                <a:ea typeface="华文新魏" panose="02010800040101010101" pitchFamily="2" charset="-122"/>
              </a:rPr>
              <a:t>		//</a:t>
            </a:r>
            <a:r>
              <a:rPr lang="zh-CN" altLang="zh-CN" sz="1800" kern="100" dirty="0">
                <a:effectLst/>
                <a:latin typeface="华文新魏" panose="02010800040101010101" pitchFamily="2" charset="-122"/>
                <a:ea typeface="华文新魏" panose="02010800040101010101" pitchFamily="2" charset="-122"/>
                <a:cs typeface="Times New Roman" panose="02020603050405020304" pitchFamily="18" charset="0"/>
              </a:rPr>
              <a:t>必须用限定名</a:t>
            </a:r>
            <a:r>
              <a:rPr lang="en-US" altLang="zh-CN" sz="1800" kern="100" dirty="0">
                <a:effectLst/>
                <a:latin typeface="华文新魏" panose="02010800040101010101" pitchFamily="2" charset="-122"/>
                <a:ea typeface="华文新魏" panose="02010800040101010101" pitchFamily="2" charset="-122"/>
              </a:rPr>
              <a:t>RND::h</a:t>
            </a:r>
          </a:p>
          <a:p>
            <a:pPr algn="just"/>
            <a:r>
              <a:rPr lang="en-US" altLang="zh-CN" kern="100" dirty="0">
                <a:solidFill>
                  <a:prstClr val="black"/>
                </a:solidFill>
                <a:latin typeface="华文新魏" panose="02010800040101010101" pitchFamily="2" charset="-122"/>
                <a:ea typeface="华文新魏" panose="02010800040101010101" pitchFamily="2" charset="-122"/>
              </a:rPr>
              <a:t>	</a:t>
            </a:r>
            <a:r>
              <a:rPr lang="en-US" altLang="zh-CN" kern="100" dirty="0">
                <a:latin typeface="华文新魏" panose="02010800040101010101" pitchFamily="2" charset="-122"/>
                <a:ea typeface="华文新魏" panose="02010800040101010101" pitchFamily="2" charset="-122"/>
                <a:cs typeface="Times New Roman" panose="02020603050405020304" pitchFamily="18" charset="0"/>
              </a:rPr>
              <a:t>int  n=</a:t>
            </a:r>
            <a:r>
              <a:rPr lang="en-US" altLang="zh-CN" kern="100" dirty="0" err="1">
                <a:latin typeface="华文新魏" panose="02010800040101010101" pitchFamily="2" charset="-122"/>
                <a:ea typeface="华文新魏" panose="02010800040101010101" pitchFamily="2" charset="-122"/>
                <a:cs typeface="Times New Roman" panose="02020603050405020304" pitchFamily="18" charset="0"/>
              </a:rPr>
              <a:t>sizeof</a:t>
            </a:r>
            <a:r>
              <a:rPr lang="en-US" altLang="zh-CN" kern="100" dirty="0">
                <a:latin typeface="华文新魏" panose="02010800040101010101" pitchFamily="2" charset="-122"/>
                <a:ea typeface="华文新魏" panose="02010800040101010101" pitchFamily="2" charset="-122"/>
                <a:cs typeface="Times New Roman" panose="02020603050405020304" pitchFamily="18" charset="0"/>
              </a:rPr>
              <a:t>(RND::h);		//n=4, </a:t>
            </a:r>
            <a:r>
              <a:rPr lang="zh-CN" altLang="en-US" kern="100" dirty="0">
                <a:latin typeface="华文新魏" panose="02010800040101010101" pitchFamily="2" charset="-122"/>
                <a:ea typeface="华文新魏" panose="02010800040101010101" pitchFamily="2" charset="-122"/>
                <a:cs typeface="Times New Roman" panose="02020603050405020304" pitchFamily="18" charset="0"/>
              </a:rPr>
              <a:t>枚举元素实现为整数</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8189573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marL="0" indent="0">
              <a:buNone/>
            </a:pPr>
            <a:r>
              <a:rPr lang="zh-CN" altLang="en-US" dirty="0">
                <a:latin typeface="华文新魏" panose="02010800040101010101" pitchFamily="2" charset="-122"/>
                <a:ea typeface="华文新魏" panose="02010800040101010101" pitchFamily="2" charset="-122"/>
              </a:rPr>
              <a:t>元素、下标及数组</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471271"/>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数组元素按行存储</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对于“</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int a[2][3]={{1,2,3},{4,5,6}};</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”，先存第</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1</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行再存第</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2</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行</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华文新魏" panose="02010800040101010101" pitchFamily="2" charset="-122"/>
                <a:ea typeface="华文新魏" panose="02010800040101010101" pitchFamily="2" charset="-122"/>
              </a:rPr>
              <a:t>   a: 1, 2, 3, 4, 5, 6    //</a:t>
            </a:r>
            <a:r>
              <a:rPr lang="zh-CN" altLang="en-US" sz="2400" dirty="0">
                <a:solidFill>
                  <a:prstClr val="black"/>
                </a:solidFill>
                <a:latin typeface="华文新魏" panose="02010800040101010101" pitchFamily="2" charset="-122"/>
                <a:ea typeface="华文新魏" panose="02010800040101010101" pitchFamily="2" charset="-122"/>
              </a:rPr>
              <a:t>第</a:t>
            </a:r>
            <a:r>
              <a:rPr lang="en-US" altLang="zh-CN" sz="2400" dirty="0">
                <a:solidFill>
                  <a:prstClr val="black"/>
                </a:solidFill>
                <a:latin typeface="华文新魏" panose="02010800040101010101" pitchFamily="2" charset="-122"/>
                <a:ea typeface="华文新魏" panose="02010800040101010101" pitchFamily="2" charset="-122"/>
              </a:rPr>
              <a:t>1</a:t>
            </a:r>
            <a:r>
              <a:rPr lang="zh-CN" altLang="en-US" sz="2400" dirty="0">
                <a:solidFill>
                  <a:prstClr val="black"/>
                </a:solidFill>
                <a:latin typeface="华文新魏" panose="02010800040101010101" pitchFamily="2" charset="-122"/>
                <a:ea typeface="华文新魏" panose="02010800040101010101" pitchFamily="2" charset="-122"/>
              </a:rPr>
              <a:t>个元素为</a:t>
            </a:r>
            <a:r>
              <a:rPr lang="en-US" altLang="zh-CN" sz="2400" dirty="0">
                <a:solidFill>
                  <a:prstClr val="black"/>
                </a:solidFill>
                <a:latin typeface="华文新魏" panose="02010800040101010101" pitchFamily="2" charset="-122"/>
                <a:ea typeface="华文新魏" panose="02010800040101010101" pitchFamily="2" charset="-122"/>
              </a:rPr>
              <a:t>a[0][0], </a:t>
            </a:r>
            <a:r>
              <a:rPr lang="zh-CN" altLang="en-US" sz="2400" dirty="0">
                <a:solidFill>
                  <a:prstClr val="black"/>
                </a:solidFill>
                <a:latin typeface="华文新魏" panose="02010800040101010101" pitchFamily="2" charset="-122"/>
                <a:ea typeface="华文新魏" panose="02010800040101010101" pitchFamily="2" charset="-122"/>
              </a:rPr>
              <a:t>第</a:t>
            </a:r>
            <a:r>
              <a:rPr lang="en-US" altLang="zh-CN" sz="2400" dirty="0">
                <a:solidFill>
                  <a:prstClr val="black"/>
                </a:solidFill>
                <a:latin typeface="华文新魏" panose="02010800040101010101" pitchFamily="2" charset="-122"/>
                <a:ea typeface="华文新魏" panose="02010800040101010101" pitchFamily="2" charset="-122"/>
              </a:rPr>
              <a:t>2</a:t>
            </a:r>
            <a:r>
              <a:rPr lang="zh-CN" altLang="en-US" sz="2400" dirty="0">
                <a:solidFill>
                  <a:prstClr val="black"/>
                </a:solidFill>
                <a:latin typeface="华文新魏" panose="02010800040101010101" pitchFamily="2" charset="-122"/>
                <a:ea typeface="华文新魏" panose="02010800040101010101" pitchFamily="2" charset="-122"/>
              </a:rPr>
              <a:t>个为</a:t>
            </a:r>
            <a:r>
              <a:rPr lang="en-US" altLang="zh-CN" sz="2400" dirty="0">
                <a:solidFill>
                  <a:prstClr val="black"/>
                </a:solidFill>
                <a:latin typeface="华文新魏" panose="02010800040101010101" pitchFamily="2" charset="-122"/>
                <a:ea typeface="华文新魏" panose="02010800040101010101" pitchFamily="2" charset="-122"/>
              </a:rPr>
              <a:t>a[0][1],</a:t>
            </a:r>
            <a:r>
              <a:rPr lang="zh-CN" altLang="en-US" sz="2400" dirty="0">
                <a:solidFill>
                  <a:prstClr val="black"/>
                </a:solidFill>
                <a:latin typeface="华文新魏" panose="02010800040101010101" pitchFamily="2" charset="-122"/>
                <a:ea typeface="华文新魏" panose="02010800040101010101" pitchFamily="2" charset="-122"/>
              </a:rPr>
              <a:t>第</a:t>
            </a:r>
            <a:r>
              <a:rPr lang="en-US" altLang="zh-CN" sz="2400" dirty="0">
                <a:solidFill>
                  <a:prstClr val="black"/>
                </a:solidFill>
                <a:latin typeface="华文新魏" panose="02010800040101010101" pitchFamily="2" charset="-122"/>
                <a:ea typeface="华文新魏" panose="02010800040101010101" pitchFamily="2" charset="-122"/>
              </a:rPr>
              <a:t>4</a:t>
            </a:r>
            <a:r>
              <a:rPr lang="zh-CN" altLang="en-US" sz="2400" dirty="0">
                <a:solidFill>
                  <a:prstClr val="black"/>
                </a:solidFill>
                <a:latin typeface="华文新魏" panose="02010800040101010101" pitchFamily="2" charset="-122"/>
                <a:ea typeface="华文新魏" panose="02010800040101010101" pitchFamily="2" charset="-122"/>
              </a:rPr>
              <a:t>个为</a:t>
            </a:r>
            <a:r>
              <a:rPr lang="en-US" altLang="zh-CN" sz="2400" dirty="0">
                <a:solidFill>
                  <a:prstClr val="black"/>
                </a:solidFill>
                <a:latin typeface="华文新魏" panose="02010800040101010101" pitchFamily="2" charset="-122"/>
                <a:ea typeface="华文新魏" panose="02010800040101010101" pitchFamily="2" charset="-122"/>
              </a:rPr>
              <a:t>a[1][0]</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srgbClr val="FF0000"/>
                </a:solidFill>
                <a:latin typeface="华文新魏" panose="02010800040101010101" pitchFamily="2" charset="-122"/>
                <a:ea typeface="华文新魏" panose="02010800040101010101" pitchFamily="2" charset="-122"/>
              </a:rPr>
              <a:t>若上述</a:t>
            </a:r>
            <a:r>
              <a:rPr lang="en-US" altLang="zh-CN" sz="2400" dirty="0">
                <a:solidFill>
                  <a:srgbClr val="FF0000"/>
                </a:solidFill>
                <a:latin typeface="华文新魏" panose="02010800040101010101" pitchFamily="2" charset="-122"/>
                <a:ea typeface="华文新魏" panose="02010800040101010101" pitchFamily="2" charset="-122"/>
              </a:rPr>
              <a:t>a</a:t>
            </a:r>
            <a:r>
              <a:rPr lang="zh-CN" altLang="en-US" sz="2400" dirty="0">
                <a:solidFill>
                  <a:srgbClr val="FF0000"/>
                </a:solidFill>
                <a:latin typeface="华文新魏" panose="02010800040101010101" pitchFamily="2" charset="-122"/>
                <a:ea typeface="华文新魏" panose="02010800040101010101" pitchFamily="2" charset="-122"/>
              </a:rPr>
              <a:t>为全局变量</a:t>
            </a:r>
            <a:r>
              <a:rPr lang="zh-CN" altLang="en-US" sz="2400" dirty="0">
                <a:solidFill>
                  <a:prstClr val="black"/>
                </a:solidFill>
                <a:latin typeface="华文新魏" panose="02010800040101010101" pitchFamily="2" charset="-122"/>
                <a:ea typeface="华文新魏" panose="02010800040101010101" pitchFamily="2" charset="-122"/>
              </a:rPr>
              <a:t>，则</a:t>
            </a:r>
            <a:r>
              <a:rPr lang="en-US" altLang="zh-CN" sz="2400" dirty="0">
                <a:solidFill>
                  <a:prstClr val="black"/>
                </a:solidFill>
                <a:latin typeface="华文新魏" panose="02010800040101010101" pitchFamily="2" charset="-122"/>
                <a:ea typeface="华文新魏" panose="02010800040101010101" pitchFamily="2" charset="-122"/>
              </a:rPr>
              <a:t>a</a:t>
            </a:r>
            <a:r>
              <a:rPr lang="zh-CN" altLang="en-US" sz="2400" dirty="0">
                <a:solidFill>
                  <a:prstClr val="black"/>
                </a:solidFill>
                <a:latin typeface="华文新魏" panose="02010800040101010101" pitchFamily="2" charset="-122"/>
                <a:ea typeface="华文新魏" panose="02010800040101010101" pitchFamily="2" charset="-122"/>
              </a:rPr>
              <a:t>在数据段分配内存，</a:t>
            </a:r>
            <a:r>
              <a:rPr lang="en-US" altLang="zh-CN" sz="2400" dirty="0">
                <a:solidFill>
                  <a:prstClr val="black"/>
                </a:solidFill>
                <a:latin typeface="华文新魏" panose="02010800040101010101" pitchFamily="2" charset="-122"/>
                <a:ea typeface="华文新魏" panose="02010800040101010101" pitchFamily="2" charset="-122"/>
              </a:rPr>
              <a:t>1,2…6</a:t>
            </a:r>
            <a:r>
              <a:rPr lang="zh-CN" altLang="en-US" sz="2400" dirty="0">
                <a:solidFill>
                  <a:prstClr val="black"/>
                </a:solidFill>
                <a:latin typeface="华文新魏" panose="02010800040101010101" pitchFamily="2" charset="-122"/>
                <a:ea typeface="华文新魏" panose="02010800040101010101" pitchFamily="2" charset="-122"/>
              </a:rPr>
              <a:t>等初始值存放于该内存。</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dirty="0">
                <a:solidFill>
                  <a:srgbClr val="FF0000"/>
                </a:solidFill>
                <a:latin typeface="华文新魏" panose="02010800040101010101" pitchFamily="2" charset="-122"/>
                <a:ea typeface="华文新魏" panose="02010800040101010101" pitchFamily="2" charset="-122"/>
              </a:rPr>
              <a:t>若上述</a:t>
            </a:r>
            <a:r>
              <a:rPr lang="en-US" altLang="zh-CN" sz="2400" dirty="0">
                <a:solidFill>
                  <a:srgbClr val="FF0000"/>
                </a:solidFill>
                <a:latin typeface="华文新魏" panose="02010800040101010101" pitchFamily="2" charset="-122"/>
                <a:ea typeface="华文新魏" panose="02010800040101010101" pitchFamily="2" charset="-122"/>
              </a:rPr>
              <a:t>a</a:t>
            </a:r>
            <a:r>
              <a:rPr lang="zh-CN" altLang="en-US" sz="2400" dirty="0">
                <a:solidFill>
                  <a:srgbClr val="FF0000"/>
                </a:solidFill>
                <a:latin typeface="华文新魏" panose="02010800040101010101" pitchFamily="2" charset="-122"/>
                <a:ea typeface="华文新魏" panose="02010800040101010101" pitchFamily="2" charset="-122"/>
              </a:rPr>
              <a:t>为静态变量</a:t>
            </a:r>
            <a:r>
              <a:rPr lang="zh-CN" altLang="en-US" sz="2400" dirty="0">
                <a:solidFill>
                  <a:prstClr val="black"/>
                </a:solidFill>
                <a:latin typeface="华文新魏" panose="02010800040101010101" pitchFamily="2" charset="-122"/>
                <a:ea typeface="华文新魏" panose="02010800040101010101" pitchFamily="2" charset="-122"/>
              </a:rPr>
              <a:t>，则</a:t>
            </a:r>
            <a:r>
              <a:rPr lang="en-US" altLang="zh-CN" sz="2400" dirty="0">
                <a:solidFill>
                  <a:prstClr val="black"/>
                </a:solidFill>
                <a:latin typeface="华文新魏" panose="02010800040101010101" pitchFamily="2" charset="-122"/>
                <a:ea typeface="华文新魏" panose="02010800040101010101" pitchFamily="2" charset="-122"/>
              </a:rPr>
              <a:t>a</a:t>
            </a:r>
            <a:r>
              <a:rPr lang="zh-CN" altLang="en-US" sz="2400" dirty="0">
                <a:solidFill>
                  <a:prstClr val="black"/>
                </a:solidFill>
                <a:latin typeface="华文新魏" panose="02010800040101010101" pitchFamily="2" charset="-122"/>
                <a:ea typeface="华文新魏" panose="02010800040101010101" pitchFamily="2" charset="-122"/>
              </a:rPr>
              <a:t>的内存分配及初始化值存放情况同上。</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若上述</a:t>
            </a:r>
            <a:r>
              <a:rPr lang="en-US" altLang="zh-CN" sz="2400" dirty="0">
                <a:solidFill>
                  <a:prstClr val="black"/>
                </a:solidFill>
                <a:latin typeface="华文新魏" panose="02010800040101010101" pitchFamily="2" charset="-122"/>
                <a:ea typeface="华文新魏" panose="02010800040101010101" pitchFamily="2" charset="-122"/>
              </a:rPr>
              <a:t>a</a:t>
            </a:r>
            <a:r>
              <a:rPr lang="zh-CN" altLang="en-US" sz="2400" dirty="0">
                <a:solidFill>
                  <a:prstClr val="black"/>
                </a:solidFill>
                <a:latin typeface="华文新魏" panose="02010800040101010101" pitchFamily="2" charset="-122"/>
                <a:ea typeface="华文新魏" panose="02010800040101010101" pitchFamily="2" charset="-122"/>
              </a:rPr>
              <a:t>函数内定义的</a:t>
            </a:r>
            <a:r>
              <a:rPr lang="zh-CN" altLang="en-US" sz="2400" dirty="0">
                <a:solidFill>
                  <a:srgbClr val="FF0000"/>
                </a:solidFill>
                <a:latin typeface="华文新魏" panose="02010800040101010101" pitchFamily="2" charset="-122"/>
                <a:ea typeface="华文新魏" panose="02010800040101010101" pitchFamily="2" charset="-122"/>
              </a:rPr>
              <a:t>局部非静态变量</a:t>
            </a:r>
            <a:r>
              <a:rPr lang="zh-CN" altLang="en-US" sz="2400" dirty="0">
                <a:solidFill>
                  <a:prstClr val="black"/>
                </a:solidFill>
                <a:latin typeface="华文新魏" panose="02010800040101010101" pitchFamily="2" charset="-122"/>
                <a:ea typeface="华文新魏" panose="02010800040101010101" pitchFamily="2" charset="-122"/>
              </a:rPr>
              <a:t>，则</a:t>
            </a:r>
            <a:r>
              <a:rPr lang="en-US" altLang="zh-CN" sz="2400" dirty="0">
                <a:solidFill>
                  <a:prstClr val="black"/>
                </a:solidFill>
                <a:latin typeface="华文新魏" panose="02010800040101010101" pitchFamily="2" charset="-122"/>
                <a:ea typeface="华文新魏" panose="02010800040101010101" pitchFamily="2" charset="-122"/>
              </a:rPr>
              <a:t>a</a:t>
            </a:r>
            <a:r>
              <a:rPr lang="zh-CN" altLang="en-US" sz="2400" dirty="0">
                <a:solidFill>
                  <a:prstClr val="black"/>
                </a:solidFill>
                <a:latin typeface="华文新魏" panose="02010800040101010101" pitchFamily="2" charset="-122"/>
                <a:ea typeface="华文新魏" panose="02010800040101010101" pitchFamily="2" charset="-122"/>
              </a:rPr>
              <a:t>的内存在</a:t>
            </a:r>
            <a:r>
              <a:rPr lang="zh-CN" altLang="en-US" sz="2400" dirty="0">
                <a:solidFill>
                  <a:srgbClr val="FF0000"/>
                </a:solidFill>
                <a:latin typeface="华文新魏" panose="02010800040101010101" pitchFamily="2" charset="-122"/>
                <a:ea typeface="华文新魏" panose="02010800040101010101" pitchFamily="2" charset="-122"/>
              </a:rPr>
              <a:t>栈段</a:t>
            </a:r>
            <a:r>
              <a:rPr lang="zh-CN" altLang="en-US" sz="2400" dirty="0">
                <a:solidFill>
                  <a:prstClr val="black"/>
                </a:solidFill>
                <a:latin typeface="华文新魏" panose="02010800040101010101" pitchFamily="2" charset="-122"/>
                <a:ea typeface="华文新魏" panose="02010800040101010101" pitchFamily="2" charset="-122"/>
              </a:rPr>
              <a:t>分配</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C++</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数组并不存放每维的长度信息</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，因此也没有办法自动实现下标越界判断。每维下标的起始值默认为</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0</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srgbClr val="FF0000"/>
                </a:solidFill>
                <a:latin typeface="华文新魏" panose="02010800040101010101" pitchFamily="2" charset="-122"/>
                <a:ea typeface="华文新魏" panose="02010800040101010101" pitchFamily="2" charset="-122"/>
              </a:rPr>
              <a:t>数组名</a:t>
            </a:r>
            <a:r>
              <a:rPr lang="en-US" altLang="zh-CN" sz="2400" dirty="0">
                <a:solidFill>
                  <a:srgbClr val="FF0000"/>
                </a:solidFill>
                <a:latin typeface="华文新魏" panose="02010800040101010101" pitchFamily="2" charset="-122"/>
                <a:ea typeface="华文新魏" panose="02010800040101010101" pitchFamily="2" charset="-122"/>
              </a:rPr>
              <a:t>a</a:t>
            </a:r>
            <a:r>
              <a:rPr lang="zh-CN" altLang="en-US" sz="2400" dirty="0">
                <a:solidFill>
                  <a:srgbClr val="FF0000"/>
                </a:solidFill>
                <a:latin typeface="华文新魏" panose="02010800040101010101" pitchFamily="2" charset="-122"/>
                <a:ea typeface="华文新魏" panose="02010800040101010101" pitchFamily="2" charset="-122"/>
              </a:rPr>
              <a:t>代表数组的首地址</a:t>
            </a:r>
            <a:r>
              <a:rPr lang="zh-CN" altLang="en-US" sz="2400" dirty="0">
                <a:solidFill>
                  <a:prstClr val="black"/>
                </a:solidFill>
                <a:latin typeface="华文新魏" panose="02010800040101010101" pitchFamily="2" charset="-122"/>
                <a:ea typeface="华文新魏" panose="02010800040101010101" pitchFamily="2" charset="-122"/>
              </a:rPr>
              <a:t>，其代表的类型为</a:t>
            </a:r>
            <a:r>
              <a:rPr lang="en-US" altLang="zh-CN" sz="2400" dirty="0">
                <a:solidFill>
                  <a:prstClr val="black"/>
                </a:solidFill>
                <a:latin typeface="华文新魏" panose="02010800040101010101" pitchFamily="2" charset="-122"/>
                <a:ea typeface="华文新魏" panose="02010800040101010101" pitchFamily="2" charset="-122"/>
              </a:rPr>
              <a:t>int [2][3]</a:t>
            </a:r>
            <a:r>
              <a:rPr lang="zh-CN" altLang="en-US" sz="2400" dirty="0">
                <a:solidFill>
                  <a:prstClr val="black"/>
                </a:solidFill>
                <a:latin typeface="华文新魏" panose="02010800040101010101" pitchFamily="2" charset="-122"/>
                <a:ea typeface="华文新魏" panose="02010800040101010101" pitchFamily="2" charset="-122"/>
              </a:rPr>
              <a:t>或</a:t>
            </a:r>
            <a:r>
              <a:rPr lang="en-US" altLang="zh-CN" sz="2400" dirty="0">
                <a:solidFill>
                  <a:prstClr val="black"/>
                </a:solidFill>
                <a:latin typeface="华文新魏" panose="02010800040101010101" pitchFamily="2" charset="-122"/>
                <a:ea typeface="华文新魏" panose="02010800040101010101" pitchFamily="2" charset="-122"/>
              </a:rPr>
              <a:t>int(*)[3]</a:t>
            </a:r>
            <a:r>
              <a:rPr lang="zh-CN" altLang="en-US" sz="2400" dirty="0">
                <a:solidFill>
                  <a:prstClr val="black"/>
                </a:solidFill>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25097981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573841" y="1825625"/>
            <a:ext cx="11308676" cy="4351338"/>
          </a:xfrm>
        </p:spPr>
        <p:txBody>
          <a:bodyPr/>
          <a:lstStyle/>
          <a:p>
            <a:pPr marL="0" indent="0">
              <a:buNone/>
            </a:pPr>
            <a:r>
              <a:rPr lang="zh-CN" altLang="en-US" dirty="0">
                <a:latin typeface="华文新魏" panose="02010800040101010101" pitchFamily="2" charset="-122"/>
                <a:ea typeface="华文新魏" panose="02010800040101010101" pitchFamily="2" charset="-122"/>
              </a:rPr>
              <a:t>元素、下标及数组</a:t>
            </a:r>
          </a:p>
        </p:txBody>
      </p:sp>
      <p:sp>
        <p:nvSpPr>
          <p:cNvPr id="6" name="文本框 5">
            <a:extLst>
              <a:ext uri="{FF2B5EF4-FFF2-40B4-BE49-F238E27FC236}">
                <a16:creationId xmlns:a16="http://schemas.microsoft.com/office/drawing/2014/main" id="{D3C88324-0EC8-4B4B-941F-FB5BFB4C559B}"/>
              </a:ext>
            </a:extLst>
          </p:cNvPr>
          <p:cNvSpPr txBox="1"/>
          <p:nvPr/>
        </p:nvSpPr>
        <p:spPr>
          <a:xfrm>
            <a:off x="457200" y="2447300"/>
            <a:ext cx="11734800" cy="3931910"/>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华文新魏" panose="02010800040101010101" pitchFamily="2" charset="-122"/>
                <a:ea typeface="华文新魏" panose="02010800040101010101" pitchFamily="2" charset="-122"/>
              </a:rPr>
              <a:t>一维数组可看作单重指针，反之也成立。例如：</a:t>
            </a:r>
            <a:endParaRPr lang="en-US" altLang="zh-CN" sz="2400" dirty="0">
              <a:solidFill>
                <a:prstClr val="black"/>
              </a:solidFill>
              <a:latin typeface="华文新魏" panose="02010800040101010101" pitchFamily="2" charset="-122"/>
              <a:ea typeface="华文新魏" panose="0201080004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int b[3];    		</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//*(b+1</a:t>
            </a:r>
            <a:r>
              <a:rPr lang="en-US" altLang="zh-CN" sz="2400" dirty="0">
                <a:solidFill>
                  <a:srgbClr val="FF0000"/>
                </a:solidFill>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等价于访问</a:t>
            </a:r>
            <a:r>
              <a:rPr lang="en-US" altLang="zh-CN" sz="2400" dirty="0">
                <a:solidFill>
                  <a:srgbClr val="FF0000"/>
                </a:solidFill>
                <a:latin typeface="华文新魏" panose="02010800040101010101" pitchFamily="2" charset="-122"/>
                <a:ea typeface="华文新魏" panose="02010800040101010101" pitchFamily="2" charset="-122"/>
              </a:rPr>
              <a:t>b[1]</a:t>
            </a:r>
            <a:endPar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int *p=&amp;b[0]; 	</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(p+2</a:t>
            </a:r>
            <a:r>
              <a:rPr lang="en-US" altLang="zh-CN" sz="2400" dirty="0">
                <a:solidFill>
                  <a:srgbClr val="FF0000"/>
                </a:solidFill>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等价访问</a:t>
            </a:r>
            <a:r>
              <a:rPr lang="en-US" altLang="zh-CN" sz="2400" dirty="0">
                <a:solidFill>
                  <a:srgbClr val="FF0000"/>
                </a:solidFill>
                <a:latin typeface="华文新魏" panose="02010800040101010101" pitchFamily="2" charset="-122"/>
                <a:ea typeface="华文新魏" panose="02010800040101010101" pitchFamily="2" charset="-122"/>
              </a:rPr>
              <a:t>p[2]</a:t>
            </a:r>
            <a:r>
              <a:rPr lang="zh-CN" altLang="en-US" sz="2400" dirty="0">
                <a:solidFill>
                  <a:srgbClr val="FF0000"/>
                </a:solidFill>
                <a:latin typeface="华文新魏" panose="02010800040101010101" pitchFamily="2" charset="-122"/>
                <a:ea typeface="华文新魏" panose="02010800040101010101" pitchFamily="2" charset="-122"/>
              </a:rPr>
              <a:t>，也即访问</a:t>
            </a:r>
            <a:r>
              <a:rPr lang="en-US" altLang="zh-CN" sz="2400" dirty="0">
                <a:solidFill>
                  <a:srgbClr val="FF0000"/>
                </a:solidFill>
                <a:latin typeface="华文新魏" panose="02010800040101010101" pitchFamily="2" charset="-122"/>
                <a:ea typeface="华文新魏" panose="02010800040101010101" pitchFamily="2" charset="-122"/>
              </a:rPr>
              <a:t>b[2]</a:t>
            </a:r>
            <a:endPar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srgbClr val="FF0000"/>
                </a:solidFill>
                <a:latin typeface="华文新魏" panose="02010800040101010101" pitchFamily="2" charset="-122"/>
                <a:ea typeface="华文新魏" panose="02010800040101010101" pitchFamily="2" charset="-122"/>
              </a:rPr>
              <a:t>字符串常量可</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看做以</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’\0’</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结束存储的字符数组</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。例如“</a:t>
            </a:r>
            <a:r>
              <a:rPr kumimoji="0" lang="en-US" altLang="zh-CN" sz="2400"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abc</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的存储为</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华文新魏" panose="02010800040101010101" pitchFamily="2" charset="-122"/>
                <a:ea typeface="华文新魏" panose="02010800040101010101" pitchFamily="2" charset="-122"/>
              </a:rPr>
              <a:t>   				//</a:t>
            </a:r>
            <a:r>
              <a:rPr lang="zh-CN" altLang="en-US" sz="2400" dirty="0">
                <a:solidFill>
                  <a:prstClr val="black"/>
                </a:solidFill>
                <a:latin typeface="华文新魏" panose="02010800040101010101" pitchFamily="2" charset="-122"/>
                <a:ea typeface="华文新魏" panose="02010800040101010101" pitchFamily="2" charset="-122"/>
              </a:rPr>
              <a:t>字符串长度即</a:t>
            </a:r>
            <a:r>
              <a:rPr lang="en-US" altLang="zh-CN" sz="2400" dirty="0" err="1">
                <a:solidFill>
                  <a:srgbClr val="FF0000"/>
                </a:solidFill>
                <a:latin typeface="华文新魏" panose="02010800040101010101" pitchFamily="2" charset="-122"/>
                <a:ea typeface="华文新魏" panose="02010800040101010101" pitchFamily="2" charset="-122"/>
              </a:rPr>
              <a:t>strlen</a:t>
            </a:r>
            <a:r>
              <a:rPr lang="en-US" altLang="zh-CN" sz="2400" dirty="0">
                <a:solidFill>
                  <a:srgbClr val="FF0000"/>
                </a:solidFill>
                <a:latin typeface="华文新魏" panose="02010800040101010101" pitchFamily="2" charset="-122"/>
                <a:ea typeface="华文新魏" panose="02010800040101010101" pitchFamily="2" charset="-122"/>
              </a:rPr>
              <a:t>(“</a:t>
            </a:r>
            <a:r>
              <a:rPr lang="en-US" altLang="zh-CN" sz="2400" dirty="0" err="1">
                <a:solidFill>
                  <a:srgbClr val="FF0000"/>
                </a:solidFill>
                <a:latin typeface="华文新魏" panose="02010800040101010101" pitchFamily="2" charset="-122"/>
                <a:ea typeface="华文新魏" panose="02010800040101010101" pitchFamily="2" charset="-122"/>
              </a:rPr>
              <a:t>abc</a:t>
            </a:r>
            <a:r>
              <a:rPr lang="en-US" altLang="zh-CN" sz="2400" dirty="0">
                <a:solidFill>
                  <a:srgbClr val="FF0000"/>
                </a:solidFill>
                <a:latin typeface="华文新魏" panose="02010800040101010101" pitchFamily="2" charset="-122"/>
                <a:ea typeface="华文新魏" panose="02010800040101010101" pitchFamily="2" charset="-122"/>
              </a:rPr>
              <a:t>”)=3</a:t>
            </a:r>
            <a:r>
              <a:rPr lang="zh-CN" altLang="en-US" sz="2400" dirty="0">
                <a:solidFill>
                  <a:srgbClr val="FF0000"/>
                </a:solidFill>
                <a:latin typeface="华文新魏" panose="02010800040101010101" pitchFamily="2" charset="-122"/>
                <a:ea typeface="华文新魏" panose="02010800040101010101" pitchFamily="2" charset="-122"/>
              </a:rPr>
              <a:t>，但需要</a:t>
            </a:r>
            <a:r>
              <a:rPr lang="en-US" altLang="zh-CN" sz="2400" dirty="0">
                <a:solidFill>
                  <a:srgbClr val="FF0000"/>
                </a:solidFill>
                <a:latin typeface="华文新魏" panose="02010800040101010101" pitchFamily="2" charset="-122"/>
                <a:ea typeface="华文新魏" panose="02010800040101010101" pitchFamily="2" charset="-122"/>
              </a:rPr>
              <a:t>4</a:t>
            </a:r>
            <a:r>
              <a:rPr lang="zh-CN" altLang="en-US" sz="2400" dirty="0">
                <a:solidFill>
                  <a:srgbClr val="FF0000"/>
                </a:solidFill>
                <a:latin typeface="华文新魏" panose="02010800040101010101" pitchFamily="2" charset="-122"/>
                <a:ea typeface="华文新魏" panose="02010800040101010101" pitchFamily="2" charset="-122"/>
              </a:rPr>
              <a:t>个字节存储</a:t>
            </a:r>
            <a:r>
              <a:rPr lang="zh-CN" altLang="en-US" sz="2400" dirty="0">
                <a:solidFill>
                  <a:prstClr val="black"/>
                </a:solidFill>
                <a:latin typeface="华文新魏" panose="02010800040101010101" pitchFamily="2" charset="-122"/>
                <a:ea typeface="华文新魏" panose="02010800040101010101" pitchFamily="2" charset="-122"/>
              </a:rPr>
              <a:t>。</a:t>
            </a:r>
            <a:endParaRPr lang="en-US" altLang="zh-CN" sz="2400" dirty="0">
              <a:solidFill>
                <a:prstClr val="black"/>
              </a:solidFill>
              <a:latin typeface="华文新魏" panose="02010800040101010101" pitchFamily="2" charset="-122"/>
              <a:ea typeface="华文新魏" panose="0201080004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华文新魏" panose="02010800040101010101" pitchFamily="2" charset="-122"/>
                <a:ea typeface="华文新魏" panose="02010800040101010101" pitchFamily="2" charset="-122"/>
              </a:rPr>
              <a:t>      char c[6]=“</a:t>
            </a:r>
            <a:r>
              <a:rPr lang="en-US" altLang="zh-CN" sz="2400" dirty="0" err="1">
                <a:solidFill>
                  <a:prstClr val="black"/>
                </a:solidFill>
                <a:latin typeface="华文新魏" panose="02010800040101010101" pitchFamily="2" charset="-122"/>
                <a:ea typeface="华文新魏" panose="02010800040101010101" pitchFamily="2" charset="-122"/>
              </a:rPr>
              <a:t>abc</a:t>
            </a:r>
            <a:r>
              <a:rPr lang="en-US" altLang="zh-CN" sz="2400" dirty="0">
                <a:solidFill>
                  <a:srgbClr val="FF0000"/>
                </a:solidFill>
                <a:latin typeface="华文新魏" panose="02010800040101010101" pitchFamily="2" charset="-122"/>
                <a:ea typeface="华文新魏" panose="02010800040101010101" pitchFamily="2" charset="-122"/>
              </a:rPr>
              <a:t>”;      //</a:t>
            </a:r>
            <a:r>
              <a:rPr lang="en-US" altLang="zh-CN" sz="2400" dirty="0" err="1">
                <a:solidFill>
                  <a:srgbClr val="FF0000"/>
                </a:solidFill>
                <a:latin typeface="华文新魏" panose="02010800040101010101" pitchFamily="2" charset="-122"/>
                <a:ea typeface="华文新魏" panose="02010800040101010101" pitchFamily="2" charset="-122"/>
              </a:rPr>
              <a:t>sizeof</a:t>
            </a:r>
            <a:r>
              <a:rPr lang="en-US" altLang="zh-CN" sz="2400" dirty="0">
                <a:solidFill>
                  <a:srgbClr val="FF0000"/>
                </a:solidFill>
                <a:latin typeface="华文新魏" panose="02010800040101010101" pitchFamily="2" charset="-122"/>
                <a:ea typeface="华文新魏" panose="02010800040101010101" pitchFamily="2" charset="-122"/>
              </a:rPr>
              <a:t>(c)=6</a:t>
            </a:r>
            <a:r>
              <a:rPr lang="zh-CN" altLang="en-US" sz="2400" dirty="0">
                <a:solidFill>
                  <a:srgbClr val="FF0000"/>
                </a:solidFill>
                <a:latin typeface="华文新魏" panose="02010800040101010101" pitchFamily="2" charset="-122"/>
                <a:ea typeface="华文新魏" panose="02010800040101010101" pitchFamily="2" charset="-122"/>
              </a:rPr>
              <a:t>，</a:t>
            </a:r>
            <a:r>
              <a:rPr lang="en-US" altLang="zh-CN" sz="2400" dirty="0" err="1">
                <a:solidFill>
                  <a:srgbClr val="FF0000"/>
                </a:solidFill>
                <a:latin typeface="华文新魏" panose="02010800040101010101" pitchFamily="2" charset="-122"/>
                <a:ea typeface="华文新魏" panose="02010800040101010101" pitchFamily="2" charset="-122"/>
              </a:rPr>
              <a:t>strlen</a:t>
            </a:r>
            <a:r>
              <a:rPr lang="en-US" altLang="zh-CN" sz="2400" dirty="0">
                <a:solidFill>
                  <a:srgbClr val="FF0000"/>
                </a:solidFill>
                <a:latin typeface="华文新魏" panose="02010800040101010101" pitchFamily="2" charset="-122"/>
                <a:ea typeface="华文新魏" panose="02010800040101010101" pitchFamily="2" charset="-122"/>
              </a:rPr>
              <a:t>(c)=3</a:t>
            </a:r>
            <a:r>
              <a:rPr lang="en-US" altLang="zh-CN" sz="2400" dirty="0">
                <a:solidFill>
                  <a:prstClr val="black"/>
                </a:solidFill>
                <a:latin typeface="华文新魏" panose="02010800040101010101" pitchFamily="2" charset="-122"/>
                <a:ea typeface="华文新魏" panose="02010800040101010101" pitchFamily="2" charset="-122"/>
              </a:rPr>
              <a:t>, “</a:t>
            </a:r>
            <a:r>
              <a:rPr lang="en-US" altLang="zh-CN" sz="2400" dirty="0" err="1">
                <a:solidFill>
                  <a:prstClr val="black"/>
                </a:solidFill>
                <a:latin typeface="华文新魏" panose="02010800040101010101" pitchFamily="2" charset="-122"/>
                <a:ea typeface="华文新魏" panose="02010800040101010101" pitchFamily="2" charset="-122"/>
              </a:rPr>
              <a:t>abc</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可看作字符数组</a:t>
            </a:r>
            <a:endParaRPr lang="en-US" altLang="zh-CN" sz="2400" dirty="0">
              <a:solidFill>
                <a:prstClr val="black"/>
              </a:solidFill>
              <a:latin typeface="华文新魏" panose="02010800040101010101" pitchFamily="2" charset="-122"/>
              <a:ea typeface="华文新魏" panose="0201080004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char d[ ]=“</a:t>
            </a:r>
            <a:r>
              <a:rPr kumimoji="0" lang="en-US" altLang="zh-CN" sz="2400"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abc</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err="1">
                <a:ln>
                  <a:noFill/>
                </a:ln>
                <a:solidFill>
                  <a:srgbClr val="FF0000"/>
                </a:solidFill>
                <a:effectLst/>
                <a:uLnTx/>
                <a:uFillTx/>
                <a:latin typeface="华文新魏" panose="02010800040101010101" pitchFamily="2" charset="-122"/>
                <a:ea typeface="华文新魏" panose="02010800040101010101" pitchFamily="2" charset="-122"/>
              </a:rPr>
              <a:t>sizeof</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(d)=4</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，编译自动计算数组的大小</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r>
              <a:rPr kumimoji="0" lang="en-US" altLang="zh-CN" sz="2400" b="0" i="0" u="none" strike="noStrike" kern="1200" cap="none" spc="0" normalizeH="0" baseline="0" noProof="0" dirty="0" err="1">
                <a:ln>
                  <a:noFill/>
                </a:ln>
                <a:solidFill>
                  <a:srgbClr val="FF0000"/>
                </a:solidFill>
                <a:effectLst/>
                <a:uLnTx/>
                <a:uFillTx/>
                <a:latin typeface="华文新魏" panose="02010800040101010101" pitchFamily="2" charset="-122"/>
                <a:ea typeface="华文新魏" panose="02010800040101010101" pitchFamily="2" charset="-122"/>
              </a:rPr>
              <a:t>strlen</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(d)=3</a:t>
            </a: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华文新魏" panose="02010800040101010101" pitchFamily="2" charset="-122"/>
                <a:ea typeface="华文新魏" panose="02010800040101010101" pitchFamily="2" charset="-122"/>
              </a:rPr>
              <a:t>      </a:t>
            </a:r>
            <a:r>
              <a:rPr lang="en-US" altLang="zh-CN" sz="2400" dirty="0">
                <a:solidFill>
                  <a:srgbClr val="FF0000"/>
                </a:solidFill>
                <a:latin typeface="华文新魏" panose="02010800040101010101" pitchFamily="2" charset="-122"/>
                <a:ea typeface="华文新魏" panose="02010800040101010101" pitchFamily="2" charset="-122"/>
              </a:rPr>
              <a:t>const char*</a:t>
            </a:r>
            <a:r>
              <a:rPr lang="en-US" altLang="zh-CN" sz="2400" dirty="0">
                <a:solidFill>
                  <a:prstClr val="black"/>
                </a:solidFill>
                <a:latin typeface="华文新魏" panose="02010800040101010101" pitchFamily="2" charset="-122"/>
                <a:ea typeface="华文新魏" panose="02010800040101010101" pitchFamily="2" charset="-122"/>
              </a:rPr>
              <a:t>p=“</a:t>
            </a:r>
            <a:r>
              <a:rPr lang="en-US" altLang="zh-CN" sz="2400" dirty="0" err="1">
                <a:solidFill>
                  <a:prstClr val="black"/>
                </a:solidFill>
                <a:latin typeface="华文新魏" panose="02010800040101010101" pitchFamily="2" charset="-122"/>
                <a:ea typeface="华文新魏" panose="02010800040101010101" pitchFamily="2" charset="-122"/>
              </a:rPr>
              <a:t>abc</a:t>
            </a:r>
            <a:r>
              <a:rPr lang="en-US" altLang="zh-CN" sz="2400" dirty="0">
                <a:solidFill>
                  <a:prstClr val="black"/>
                </a:solidFill>
                <a:latin typeface="华文新魏" panose="02010800040101010101" pitchFamily="2" charset="-122"/>
                <a:ea typeface="华文新魏" panose="02010800040101010101" pitchFamily="2" charset="-122"/>
              </a:rPr>
              <a:t>”;//</a:t>
            </a:r>
            <a:r>
              <a:rPr lang="en-US" altLang="zh-CN" sz="2400" dirty="0" err="1">
                <a:solidFill>
                  <a:prstClr val="black"/>
                </a:solidFill>
                <a:latin typeface="华文新魏" panose="02010800040101010101" pitchFamily="2" charset="-122"/>
                <a:ea typeface="华文新魏" panose="02010800040101010101" pitchFamily="2" charset="-122"/>
              </a:rPr>
              <a:t>sieof</a:t>
            </a:r>
            <a:r>
              <a:rPr lang="en-US" altLang="zh-CN" sz="2400" dirty="0">
                <a:solidFill>
                  <a:prstClr val="black"/>
                </a:solidFill>
                <a:latin typeface="华文新魏" panose="02010800040101010101" pitchFamily="2" charset="-122"/>
                <a:ea typeface="华文新魏" panose="02010800040101010101" pitchFamily="2" charset="-122"/>
              </a:rPr>
              <a:t>(p)=4, p[0]=‘a’,</a:t>
            </a:r>
            <a:r>
              <a:rPr lang="zh-CN" altLang="en-US" sz="2400" dirty="0">
                <a:solidFill>
                  <a:prstClr val="black"/>
                </a:solidFill>
                <a:latin typeface="华文新魏" panose="02010800040101010101" pitchFamily="2" charset="-122"/>
                <a:ea typeface="华文新魏" panose="02010800040101010101" pitchFamily="2" charset="-122"/>
              </a:rPr>
              <a:t>“</a:t>
            </a:r>
            <a:r>
              <a:rPr lang="en-US" altLang="zh-CN" sz="2400" dirty="0" err="1">
                <a:solidFill>
                  <a:srgbClr val="FF0000"/>
                </a:solidFill>
                <a:latin typeface="华文新魏" panose="02010800040101010101" pitchFamily="2" charset="-122"/>
                <a:ea typeface="华文新魏" panose="02010800040101010101" pitchFamily="2" charset="-122"/>
              </a:rPr>
              <a:t>abc</a:t>
            </a:r>
            <a:r>
              <a:rPr lang="en-US" altLang="zh-CN" sz="2400" dirty="0">
                <a:solidFill>
                  <a:srgbClr val="FF0000"/>
                </a:solidFill>
                <a:latin typeface="华文新魏" panose="02010800040101010101" pitchFamily="2" charset="-122"/>
                <a:ea typeface="华文新魏" panose="02010800040101010101" pitchFamily="2" charset="-122"/>
              </a:rPr>
              <a:t>”</a:t>
            </a:r>
            <a:r>
              <a:rPr lang="zh-CN" altLang="en-US" sz="2400" dirty="0">
                <a:solidFill>
                  <a:srgbClr val="FF0000"/>
                </a:solidFill>
                <a:latin typeface="华文新魏" panose="02010800040101010101" pitchFamily="2" charset="-122"/>
                <a:ea typeface="华文新魏" panose="02010800040101010101" pitchFamily="2" charset="-122"/>
              </a:rPr>
              <a:t>看作</a:t>
            </a:r>
            <a:r>
              <a:rPr lang="en-US" altLang="zh-CN" sz="2400" dirty="0">
                <a:solidFill>
                  <a:srgbClr val="FF0000"/>
                </a:solidFill>
                <a:latin typeface="华文新魏" panose="02010800040101010101" pitchFamily="2" charset="-122"/>
                <a:ea typeface="华文新魏" panose="02010800040101010101" pitchFamily="2" charset="-122"/>
              </a:rPr>
              <a:t>const char</a:t>
            </a:r>
            <a:r>
              <a:rPr lang="zh-CN" altLang="en-US" sz="2400" dirty="0">
                <a:solidFill>
                  <a:srgbClr val="FF0000"/>
                </a:solidFill>
                <a:latin typeface="华文新魏" panose="02010800040101010101" pitchFamily="2" charset="-122"/>
                <a:ea typeface="华文新魏" panose="02010800040101010101" pitchFamily="2" charset="-122"/>
              </a:rPr>
              <a:t>指针，注意必须加</a:t>
            </a:r>
            <a:r>
              <a:rPr lang="en-US" altLang="zh-CN" sz="2400" dirty="0">
                <a:solidFill>
                  <a:srgbClr val="FF0000"/>
                </a:solidFill>
                <a:latin typeface="华文新魏" panose="02010800040101010101" pitchFamily="2" charset="-122"/>
                <a:ea typeface="华文新魏" panose="02010800040101010101" pitchFamily="2" charset="-122"/>
              </a:rPr>
              <a:t>const</a:t>
            </a:r>
            <a:endPar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故可以写：</a:t>
            </a:r>
            <a:r>
              <a:rPr lang="en-US" altLang="zh-CN" sz="2400" dirty="0">
                <a:solidFill>
                  <a:prstClr val="black"/>
                </a:solidFill>
                <a:latin typeface="华文新魏" panose="02010800040101010101" pitchFamily="2" charset="-122"/>
                <a:ea typeface="华文新魏" panose="02010800040101010101" pitchFamily="2" charset="-122"/>
              </a:rPr>
              <a:t> cout &lt;&lt; “</a:t>
            </a:r>
            <a:r>
              <a:rPr lang="en-US" altLang="zh-CN" sz="2400" dirty="0" err="1">
                <a:solidFill>
                  <a:prstClr val="black"/>
                </a:solidFill>
                <a:latin typeface="华文新魏" panose="02010800040101010101" pitchFamily="2" charset="-122"/>
                <a:ea typeface="华文新魏" panose="02010800040101010101" pitchFamily="2" charset="-122"/>
              </a:rPr>
              <a:t>abc</a:t>
            </a:r>
            <a:r>
              <a:rPr lang="en-US" altLang="zh-CN" sz="2400" dirty="0">
                <a:solidFill>
                  <a:prstClr val="black"/>
                </a:solidFill>
                <a:latin typeface="华文新魏" panose="02010800040101010101" pitchFamily="2" charset="-122"/>
                <a:ea typeface="华文新魏" panose="02010800040101010101" pitchFamily="2" charset="-122"/>
              </a:rPr>
              <a:t>”[1]; </a:t>
            </a:r>
            <a:r>
              <a:rPr lang="zh-CN" altLang="en-US" sz="2400" dirty="0">
                <a:solidFill>
                  <a:prstClr val="black"/>
                </a:solidFill>
                <a:latin typeface="华文新魏" panose="02010800040101010101" pitchFamily="2" charset="-122"/>
                <a:ea typeface="华文新魏" panose="02010800040101010101" pitchFamily="2" charset="-122"/>
              </a:rPr>
              <a:t> </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输出</a:t>
            </a:r>
            <a:r>
              <a:rPr lang="en-US" altLang="zh-CN" sz="2400" dirty="0">
                <a:solidFill>
                  <a:prstClr val="black"/>
                </a:solidFill>
                <a:latin typeface="华文新魏" panose="02010800040101010101" pitchFamily="2" charset="-122"/>
                <a:ea typeface="华文新魏" panose="02010800040101010101" pitchFamily="2" charset="-122"/>
              </a:rPr>
              <a:t>b</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p:txBody>
      </p:sp>
      <p:graphicFrame>
        <p:nvGraphicFramePr>
          <p:cNvPr id="5" name="表格 6">
            <a:extLst>
              <a:ext uri="{FF2B5EF4-FFF2-40B4-BE49-F238E27FC236}">
                <a16:creationId xmlns:a16="http://schemas.microsoft.com/office/drawing/2014/main" id="{A63E4F7E-95EA-4A42-8880-D0053CD860EB}"/>
              </a:ext>
            </a:extLst>
          </p:cNvPr>
          <p:cNvGraphicFramePr>
            <a:graphicFrameLocks noGrp="1"/>
          </p:cNvGraphicFramePr>
          <p:nvPr>
            <p:extLst>
              <p:ext uri="{D42A27DB-BD31-4B8C-83A1-F6EECF244321}">
                <p14:modId xmlns:p14="http://schemas.microsoft.com/office/powerpoint/2010/main" val="2725049619"/>
              </p:ext>
            </p:extLst>
          </p:nvPr>
        </p:nvGraphicFramePr>
        <p:xfrm>
          <a:off x="1724336" y="4001294"/>
          <a:ext cx="2493172" cy="370840"/>
        </p:xfrm>
        <a:graphic>
          <a:graphicData uri="http://schemas.openxmlformats.org/drawingml/2006/table">
            <a:tbl>
              <a:tblPr firstRow="1" bandRow="1">
                <a:tableStyleId>{5C22544A-7EE6-4342-B048-85BDC9FD1C3A}</a:tableStyleId>
              </a:tblPr>
              <a:tblGrid>
                <a:gridCol w="623293">
                  <a:extLst>
                    <a:ext uri="{9D8B030D-6E8A-4147-A177-3AD203B41FA5}">
                      <a16:colId xmlns:a16="http://schemas.microsoft.com/office/drawing/2014/main" val="2375089832"/>
                    </a:ext>
                  </a:extLst>
                </a:gridCol>
                <a:gridCol w="623293">
                  <a:extLst>
                    <a:ext uri="{9D8B030D-6E8A-4147-A177-3AD203B41FA5}">
                      <a16:colId xmlns:a16="http://schemas.microsoft.com/office/drawing/2014/main" val="1808653508"/>
                    </a:ext>
                  </a:extLst>
                </a:gridCol>
                <a:gridCol w="623293">
                  <a:extLst>
                    <a:ext uri="{9D8B030D-6E8A-4147-A177-3AD203B41FA5}">
                      <a16:colId xmlns:a16="http://schemas.microsoft.com/office/drawing/2014/main" val="935841805"/>
                    </a:ext>
                  </a:extLst>
                </a:gridCol>
                <a:gridCol w="623293">
                  <a:extLst>
                    <a:ext uri="{9D8B030D-6E8A-4147-A177-3AD203B41FA5}">
                      <a16:colId xmlns:a16="http://schemas.microsoft.com/office/drawing/2014/main" val="881446042"/>
                    </a:ext>
                  </a:extLst>
                </a:gridCol>
              </a:tblGrid>
              <a:tr h="370840">
                <a:tc>
                  <a:txBody>
                    <a:bodyPr/>
                    <a:lstStyle/>
                    <a:p>
                      <a:r>
                        <a:rPr lang="zh-CN" altLang="en-US" dirty="0"/>
                        <a:t>‘</a:t>
                      </a:r>
                      <a:r>
                        <a:rPr lang="en-US" altLang="zh-CN" dirty="0"/>
                        <a:t>a’</a:t>
                      </a:r>
                      <a:endParaRPr lang="zh-CN" altLang="en-US" dirty="0"/>
                    </a:p>
                  </a:txBody>
                  <a:tcPr/>
                </a:tc>
                <a:tc>
                  <a:txBody>
                    <a:bodyPr/>
                    <a:lstStyle/>
                    <a:p>
                      <a:r>
                        <a:rPr lang="en-US" altLang="zh-CN" dirty="0"/>
                        <a:t>‘b’</a:t>
                      </a:r>
                      <a:endParaRPr lang="zh-CN" altLang="en-US" dirty="0"/>
                    </a:p>
                  </a:txBody>
                  <a:tcPr/>
                </a:tc>
                <a:tc>
                  <a:txBody>
                    <a:bodyPr/>
                    <a:lstStyle/>
                    <a:p>
                      <a:r>
                        <a:rPr lang="en-US" altLang="zh-CN" dirty="0"/>
                        <a:t>‘c’</a:t>
                      </a:r>
                      <a:endParaRPr lang="zh-CN" altLang="en-US" dirty="0"/>
                    </a:p>
                  </a:txBody>
                  <a:tcPr/>
                </a:tc>
                <a:tc>
                  <a:txBody>
                    <a:bodyPr/>
                    <a:lstStyle/>
                    <a:p>
                      <a:r>
                        <a:rPr lang="en-US" altLang="zh-CN" dirty="0"/>
                        <a:t>‘\0’</a:t>
                      </a:r>
                      <a:endParaRPr lang="zh-CN" altLang="en-US" dirty="0"/>
                    </a:p>
                  </a:txBody>
                  <a:tcPr/>
                </a:tc>
                <a:extLst>
                  <a:ext uri="{0D108BD9-81ED-4DB2-BD59-A6C34878D82A}">
                    <a16:rowId xmlns:a16="http://schemas.microsoft.com/office/drawing/2014/main" val="3681699081"/>
                  </a:ext>
                </a:extLst>
              </a:tr>
            </a:tbl>
          </a:graphicData>
        </a:graphic>
      </p:graphicFrame>
    </p:spTree>
    <p:extLst>
      <p:ext uri="{BB962C8B-B14F-4D97-AF65-F5344CB8AC3E}">
        <p14:creationId xmlns:p14="http://schemas.microsoft.com/office/powerpoint/2010/main" val="39449409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2.4 </a:t>
            </a:r>
            <a:r>
              <a:rPr lang="zh-CN" altLang="en-US" dirty="0">
                <a:latin typeface="华文新魏" panose="02010800040101010101" pitchFamily="2" charset="-122"/>
                <a:ea typeface="华文新魏" panose="02010800040101010101" pitchFamily="2" charset="-122"/>
              </a:rPr>
              <a:t>运算符及表达式</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4255589"/>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运算符、优先级、结合性见表</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2.7</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。优先级高的先计算，相同时按结合性规定的计算顺序计算。可分如下几类：</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1143000" lvl="2" indent="-228600">
              <a:lnSpc>
                <a:spcPct val="90000"/>
              </a:lnSpc>
              <a:spcBef>
                <a:spcPts val="500"/>
              </a:spcBef>
              <a:buFont typeface="Wingdings" panose="05000000000000000000" pitchFamily="2" charset="2"/>
              <a:buChar char="l"/>
              <a:defRPr/>
            </a:pP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位运算：按位与</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&amp;</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、按位或</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、按位异或</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、左移、右移。左移</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1</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位相当于乘于</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2</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，右移</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1</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位相当于除于</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2</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1143000" lvl="2" indent="-228600">
              <a:lnSpc>
                <a:spcPct val="90000"/>
              </a:lnSpc>
              <a:spcBef>
                <a:spcPts val="500"/>
              </a:spcBef>
              <a:buFont typeface="Wingdings" panose="05000000000000000000" pitchFamily="2" charset="2"/>
              <a:buChar char="l"/>
              <a:defRPr/>
            </a:pP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算数运算：加</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、减</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、乘*、除</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、模</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1143000" lvl="2" indent="-228600">
              <a:lnSpc>
                <a:spcPct val="90000"/>
              </a:lnSpc>
              <a:spcBef>
                <a:spcPts val="500"/>
              </a:spcBef>
              <a:buFont typeface="Wingdings" panose="05000000000000000000" pitchFamily="2" charset="2"/>
              <a:buChar char="l"/>
              <a:defRPr/>
            </a:pP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关系运算：大于</a:t>
            </a:r>
            <a:r>
              <a:rPr lang="zh-CN" altLang="en-US" sz="2000" dirty="0">
                <a:solidFill>
                  <a:prstClr val="black"/>
                </a:solidFill>
                <a:latin typeface="华文新魏" panose="02010800040101010101" pitchFamily="2" charset="-122"/>
                <a:ea typeface="华文新魏" panose="02010800040101010101" pitchFamily="2" charset="-122"/>
              </a:rPr>
              <a:t>、大等于、等于、小于、小等于</a:t>
            </a:r>
            <a:endParaRPr lang="en-US" altLang="zh-CN" sz="2000" dirty="0">
              <a:solidFill>
                <a:prstClr val="black"/>
              </a:solidFill>
              <a:latin typeface="华文新魏" panose="02010800040101010101" pitchFamily="2" charset="-122"/>
              <a:ea typeface="华文新魏" panose="02010800040101010101" pitchFamily="2" charset="-122"/>
            </a:endParaRPr>
          </a:p>
          <a:p>
            <a:pPr marL="1143000" lvl="2" indent="-228600">
              <a:lnSpc>
                <a:spcPct val="90000"/>
              </a:lnSpc>
              <a:spcBef>
                <a:spcPts val="500"/>
              </a:spcBef>
              <a:buFont typeface="Wingdings" panose="05000000000000000000" pitchFamily="2" charset="2"/>
              <a:buChar char="l"/>
              <a:defRPr/>
            </a:pP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逻辑运算：逻辑与</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&amp;&amp;</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、逻辑或</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由于</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C++</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逻辑值可以自动转换为整数</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0</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或</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1</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，因此，数学表达式的关系运算在转换为</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C++</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表达式容易混淆整数值和逻辑值</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。假如</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x=3</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，则数学表达式</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R="0" lvl="1" algn="l" defTabSz="914400" rtl="0" eaLnBrk="1" fontAlgn="auto" latinLnBrk="0" hangingPunct="1">
              <a:lnSpc>
                <a:spcPct val="90000"/>
              </a:lnSpc>
              <a:spcBef>
                <a:spcPts val="500"/>
              </a:spcBef>
              <a:spcAft>
                <a:spcPts val="0"/>
              </a:spcAft>
              <a:buClrTx/>
              <a:buSzTx/>
              <a:tabLst/>
              <a:defRPr/>
            </a:pPr>
            <a:r>
              <a:rPr lang="en-US" altLang="zh-CN" sz="2400" dirty="0">
                <a:solidFill>
                  <a:prstClr val="black"/>
                </a:solidFill>
                <a:latin typeface="华文新魏" panose="02010800040101010101" pitchFamily="2" charset="-122"/>
                <a:ea typeface="华文新魏" panose="02010800040101010101" pitchFamily="2" charset="-122"/>
              </a:rPr>
              <a:t>   </a:t>
            </a:r>
            <a:r>
              <a:rPr lang="zh-CN" altLang="en-US" sz="2400" dirty="0">
                <a:solidFill>
                  <a:prstClr val="black"/>
                </a:solidFill>
                <a:latin typeface="华文新魏" panose="02010800040101010101" pitchFamily="2" charset="-122"/>
                <a:ea typeface="华文新魏" panose="02010800040101010101" pitchFamily="2" charset="-122"/>
              </a:rPr>
              <a:t>“</a:t>
            </a:r>
            <a:r>
              <a:rPr lang="en-US" altLang="zh-CN" sz="2400" dirty="0">
                <a:solidFill>
                  <a:prstClr val="black"/>
                </a:solidFill>
                <a:latin typeface="华文新魏" panose="02010800040101010101" pitchFamily="2" charset="-122"/>
                <a:ea typeface="华文新魏" panose="02010800040101010101" pitchFamily="2" charset="-122"/>
              </a:rPr>
              <a:t>1&lt;x&lt;2</a:t>
            </a:r>
            <a:r>
              <a:rPr lang="zh-CN" altLang="en-US" sz="2400" dirty="0">
                <a:solidFill>
                  <a:prstClr val="black"/>
                </a:solidFill>
                <a:latin typeface="华文新魏" panose="02010800040101010101" pitchFamily="2" charset="-122"/>
                <a:ea typeface="华文新魏" panose="02010800040101010101" pitchFamily="2" charset="-122"/>
              </a:rPr>
              <a:t>”的结果为假，</a:t>
            </a:r>
            <a:r>
              <a:rPr lang="zh-CN" altLang="en-US" sz="2400" dirty="0">
                <a:solidFill>
                  <a:srgbClr val="FF0000"/>
                </a:solidFill>
                <a:latin typeface="华文新魏" panose="02010800040101010101" pitchFamily="2" charset="-122"/>
                <a:ea typeface="华文新魏" panose="02010800040101010101" pitchFamily="2" charset="-122"/>
              </a:rPr>
              <a:t>但若</a:t>
            </a:r>
            <a:r>
              <a:rPr lang="en-US" altLang="zh-CN" sz="2400" dirty="0">
                <a:solidFill>
                  <a:srgbClr val="FF0000"/>
                </a:solidFill>
                <a:latin typeface="华文新魏" panose="02010800040101010101" pitchFamily="2" charset="-122"/>
                <a:ea typeface="华文新魏" panose="02010800040101010101" pitchFamily="2" charset="-122"/>
              </a:rPr>
              <a:t>C++</a:t>
            </a:r>
            <a:r>
              <a:rPr lang="zh-CN" altLang="en-US" sz="2400" dirty="0">
                <a:solidFill>
                  <a:srgbClr val="FF0000"/>
                </a:solidFill>
                <a:latin typeface="华文新魏" panose="02010800040101010101" pitchFamily="2" charset="-122"/>
                <a:ea typeface="华文新魏" panose="02010800040101010101" pitchFamily="2" charset="-122"/>
              </a:rPr>
              <a:t>计算则</a:t>
            </a:r>
            <a:r>
              <a:rPr lang="en-US" altLang="zh-CN" sz="2400" dirty="0">
                <a:solidFill>
                  <a:srgbClr val="FF0000"/>
                </a:solidFill>
                <a:latin typeface="华文新魏" panose="02010800040101010101" pitchFamily="2" charset="-122"/>
                <a:ea typeface="华文新魏" panose="02010800040101010101" pitchFamily="2" charset="-122"/>
              </a:rPr>
              <a:t>1&lt;x&lt;2</a:t>
            </a:r>
            <a:r>
              <a:rPr lang="en-US" altLang="zh-CN" sz="1800" kern="100" dirty="0">
                <a:solidFill>
                  <a:srgbClr val="FF0000"/>
                </a:solidFill>
                <a:effectLst/>
                <a:latin typeface="华文新魏" panose="02010800040101010101" pitchFamily="2" charset="-122"/>
                <a:ea typeface="华文新魏" panose="02010800040101010101" pitchFamily="2" charset="-122"/>
                <a:cs typeface="Cambria Math" panose="02040503050406030204" pitchFamily="18" charset="0"/>
              </a:rPr>
              <a:t>⇔</a:t>
            </a:r>
            <a:r>
              <a:rPr lang="en-US" altLang="zh-CN" sz="2400" dirty="0">
                <a:solidFill>
                  <a:srgbClr val="FF0000"/>
                </a:solidFill>
                <a:latin typeface="华文新魏" panose="02010800040101010101" pitchFamily="2" charset="-122"/>
                <a:ea typeface="华文新魏" panose="02010800040101010101" pitchFamily="2" charset="-122"/>
              </a:rPr>
              <a:t>1&lt;3&lt;2</a:t>
            </a:r>
            <a:r>
              <a:rPr lang="en-US" altLang="zh-CN" sz="2400" kern="100" dirty="0">
                <a:solidFill>
                  <a:srgbClr val="FF0000"/>
                </a:solidFill>
                <a:effectLst/>
                <a:latin typeface="华文新魏" panose="02010800040101010101" pitchFamily="2" charset="-122"/>
                <a:ea typeface="华文新魏" panose="02010800040101010101" pitchFamily="2" charset="-122"/>
                <a:cs typeface="Cambria Math" panose="02040503050406030204" pitchFamily="18" charset="0"/>
              </a:rPr>
              <a:t>⇔1</a:t>
            </a:r>
            <a:r>
              <a:rPr lang="en-US" altLang="zh-CN" sz="2400" dirty="0">
                <a:solidFill>
                  <a:srgbClr val="FF0000"/>
                </a:solidFill>
                <a:latin typeface="华文新魏" panose="02010800040101010101" pitchFamily="2" charset="-122"/>
                <a:ea typeface="华文新魏" panose="02010800040101010101" pitchFamily="2" charset="-122"/>
              </a:rPr>
              <a:t>&lt;2</a:t>
            </a:r>
            <a:r>
              <a:rPr lang="en-US" altLang="zh-CN" sz="2400" kern="100" dirty="0">
                <a:solidFill>
                  <a:srgbClr val="FF0000"/>
                </a:solidFill>
                <a:effectLst/>
                <a:latin typeface="华文新魏" panose="02010800040101010101" pitchFamily="2" charset="-122"/>
                <a:ea typeface="华文新魏" panose="02010800040101010101" pitchFamily="2" charset="-122"/>
                <a:cs typeface="Cambria Math" panose="02040503050406030204" pitchFamily="18" charset="0"/>
              </a:rPr>
              <a:t>⇔</a:t>
            </a:r>
            <a:r>
              <a:rPr lang="zh-CN" altLang="en-US" sz="2400" dirty="0">
                <a:solidFill>
                  <a:srgbClr val="FF0000"/>
                </a:solidFill>
                <a:latin typeface="华文新魏" panose="02010800040101010101" pitchFamily="2" charset="-122"/>
                <a:ea typeface="华文新魏" panose="02010800040101010101" pitchFamily="2" charset="-122"/>
              </a:rPr>
              <a:t>真，</a:t>
            </a:r>
            <a:endParaRPr lang="en-US" altLang="zh-CN" sz="2400" dirty="0">
              <a:solidFill>
                <a:srgbClr val="FF0000"/>
              </a:solidFill>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华文新魏" panose="02010800040101010101" pitchFamily="2" charset="-122"/>
                <a:ea typeface="华文新魏" panose="02010800040101010101" pitchFamily="2" charset="-122"/>
              </a:rPr>
              <a:t>数学表达式实际上是两个关系运算的逻辑与，相当于</a:t>
            </a:r>
            <a:r>
              <a:rPr lang="en-US" altLang="zh-CN" sz="2400" dirty="0">
                <a:solidFill>
                  <a:prstClr val="black"/>
                </a:solidFill>
                <a:latin typeface="华文新魏" panose="02010800040101010101" pitchFamily="2" charset="-122"/>
                <a:ea typeface="华文新魏" panose="02010800040101010101" pitchFamily="2" charset="-122"/>
              </a:rPr>
              <a:t>C++</a:t>
            </a:r>
            <a:r>
              <a:rPr lang="zh-CN" altLang="en-US" sz="2400" dirty="0">
                <a:solidFill>
                  <a:prstClr val="black"/>
                </a:solidFill>
                <a:latin typeface="华文新魏" panose="02010800040101010101" pitchFamily="2" charset="-122"/>
                <a:ea typeface="华文新魏" panose="02010800040101010101" pitchFamily="2" charset="-122"/>
              </a:rPr>
              <a:t>的“</a:t>
            </a:r>
            <a:r>
              <a:rPr lang="en-US" altLang="zh-CN" sz="2400" dirty="0">
                <a:solidFill>
                  <a:prstClr val="black"/>
                </a:solidFill>
                <a:latin typeface="华文新魏" panose="02010800040101010101" pitchFamily="2" charset="-122"/>
                <a:ea typeface="华文新魏" panose="02010800040101010101" pitchFamily="2" charset="-122"/>
              </a:rPr>
              <a:t>1&lt;x&amp;&amp;x&lt;2</a:t>
            </a:r>
            <a:r>
              <a:rPr lang="zh-CN" altLang="en-US" sz="2400" dirty="0">
                <a:solidFill>
                  <a:prstClr val="black"/>
                </a:solidFill>
                <a:latin typeface="华文新魏" panose="02010800040101010101" pitchFamily="2" charset="-122"/>
                <a:ea typeface="华文新魏" panose="02010800040101010101" pitchFamily="2" charset="-122"/>
              </a:rPr>
              <a:t>”。</a:t>
            </a:r>
            <a:r>
              <a:rPr lang="en-US" altLang="zh-CN" sz="2400" dirty="0">
                <a:solidFill>
                  <a:prstClr val="black"/>
                </a:solidFill>
                <a:latin typeface="华文新魏" panose="02010800040101010101" pitchFamily="2" charset="-122"/>
                <a:ea typeface="华文新魏" panose="02010800040101010101" pitchFamily="2" charset="-122"/>
              </a:rPr>
              <a:t>         </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5233105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838200" y="1413030"/>
            <a:ext cx="10515600" cy="4351338"/>
          </a:xfrm>
        </p:spPr>
        <p:txBody>
          <a:bodyPr/>
          <a:lstStyle/>
          <a:p>
            <a:pPr marL="0" indent="0">
              <a:buNone/>
            </a:pPr>
            <a:r>
              <a:rPr lang="zh-CN" altLang="en-US" dirty="0">
                <a:latin typeface="华文新魏" panose="02010800040101010101" pitchFamily="2" charset="-122"/>
                <a:ea typeface="华文新魏" panose="02010800040101010101" pitchFamily="2" charset="-122"/>
              </a:rPr>
              <a:t>赋值、选择与自增和自减运算</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1990100"/>
            <a:ext cx="10911840" cy="5039906"/>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赋值表达式也是</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一种表达式。对于</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int x(2); x=x+3;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赋值语句中的表达式：</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x+3</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是加法运算表达式，其计算结果为传统右值</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5</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x=5</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是赋值运算表达式，其计算结果为传统左值</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x(x</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的值为</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5) </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由于计算结果为传统左值</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x</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，故还可对</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x</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赋值</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7</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，相当于运算：</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(x=x+3)=7</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；结果为左值</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x</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选择运算使用</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构成</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例如：</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y=(x&gt;0)?1:0;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翻译成等价的</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语句如下。</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if(x&gt;0) y=1;</a:t>
            </a:r>
          </a:p>
          <a:p>
            <a:pPr marL="457200" marR="0" lvl="1" indent="0" algn="l" defTabSz="914400" rtl="0" eaLnBrk="1" fontAlgn="auto" latinLnBrk="0" hangingPunct="1">
              <a:lnSpc>
                <a:spcPct val="90000"/>
              </a:lnSpc>
              <a:spcBef>
                <a:spcPts val="50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else     y=0;</a:t>
            </a:r>
          </a:p>
          <a:p>
            <a:pPr marL="685800" lvl="1"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前置运算“</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”、后置运算“</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”为自增运算；相当于</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c=c+1</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，前置运算“</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”、后置运算“</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”为自减运算，相当于</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c=c-1</a:t>
            </a:r>
            <a:r>
              <a:rPr lang="zh-CN" altLang="en-US" sz="2400" dirty="0">
                <a:solidFill>
                  <a:prstClr val="black"/>
                </a:solidFill>
                <a:latin typeface="华文新魏" panose="02010800040101010101" pitchFamily="2" charset="-122"/>
                <a:ea typeface="华文新魏" panose="02010800040101010101" pitchFamily="2" charset="-122"/>
              </a:rPr>
              <a:t>。前置运算先运算后取值，结果为传统左值；后置运算先取值后运算，结果为传统右值。 </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5466288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2.5 </a:t>
            </a:r>
            <a:r>
              <a:rPr lang="zh-CN" altLang="en-US" dirty="0">
                <a:latin typeface="华文新魏" panose="02010800040101010101" pitchFamily="2" charset="-122"/>
                <a:ea typeface="华文新魏" panose="02010800040101010101" pitchFamily="2" charset="-122"/>
              </a:rPr>
              <a:t>结构与联合</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0911840" cy="3771802"/>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结构是使用</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struct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定义的一组数据成员，每个成员都要分配相应的内存。</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数据成员可以是基本数据类型如</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char</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int</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等。</a:t>
            </a:r>
            <a:endPar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数据成员也可以是复杂的结构或联合成员。</a:t>
            </a:r>
            <a:endPar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所有成员都可被任意函数访问。</a:t>
            </a:r>
            <a:endPar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1143000" marR="0" lvl="2"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类型不大于</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int</a:t>
            </a:r>
            <a:r>
              <a:rPr kumimoji="0" lang="zh-CN" altLang="en-US"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的成员可以定义为使用若干位二进制的位段类型。</a:t>
            </a:r>
            <a:r>
              <a:rPr kumimoji="0" lang="en-US" altLang="zh-CN" sz="20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联合是使用</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union</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定义的一组数据成员，</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所有成员共用最大成员分配的内存</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1143000" lvl="2"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数据成员可以是基本数据类型、结构或联合类型</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1143000" lvl="2"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所有成员都可被任意函数访问</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1143000" lvl="2" indent="-228600">
              <a:lnSpc>
                <a:spcPct val="90000"/>
              </a:lnSpc>
              <a:spcBef>
                <a:spcPts val="500"/>
              </a:spcBef>
              <a:buFont typeface="Wingdings" panose="05000000000000000000" pitchFamily="2" charset="2"/>
              <a:buChar char="l"/>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类型不大于</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int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的成员可以定义为使用若干位二进制的位段类型</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结构和联合还可以包含函数成员</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13030419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2.5 </a:t>
            </a:r>
            <a:r>
              <a:rPr lang="zh-CN" altLang="en-US" dirty="0">
                <a:latin typeface="华文新魏" panose="02010800040101010101" pitchFamily="2" charset="-122"/>
                <a:ea typeface="华文新魏" panose="02010800040101010101" pitchFamily="2" charset="-122"/>
              </a:rPr>
              <a:t>结构与联合</a:t>
            </a:r>
          </a:p>
        </p:txBody>
      </p:sp>
      <p:sp>
        <p:nvSpPr>
          <p:cNvPr id="6" name="文本框 5">
            <a:extLst>
              <a:ext uri="{FF2B5EF4-FFF2-40B4-BE49-F238E27FC236}">
                <a16:creationId xmlns:a16="http://schemas.microsoft.com/office/drawing/2014/main" id="{D3C88324-0EC8-4B4B-941F-FB5BFB4C559B}"/>
              </a:ext>
            </a:extLst>
          </p:cNvPr>
          <p:cNvSpPr txBox="1"/>
          <p:nvPr/>
        </p:nvSpPr>
        <p:spPr>
          <a:xfrm>
            <a:off x="334537" y="2447300"/>
            <a:ext cx="11308823" cy="3773341"/>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在</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vs2019</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a:t>
            </a:r>
            <a:r>
              <a:rPr lang="en-US" altLang="zh-CN" sz="2400" dirty="0">
                <a:solidFill>
                  <a:prstClr val="black"/>
                </a:solidFill>
                <a:latin typeface="华文新魏" panose="02010800040101010101" pitchFamily="2" charset="-122"/>
                <a:ea typeface="华文新魏" panose="02010800040101010101" pitchFamily="2" charset="-122"/>
              </a:rPr>
              <a:t>x86</a:t>
            </a:r>
            <a:r>
              <a:rPr lang="zh-CN" altLang="en-US" sz="2400" dirty="0">
                <a:solidFill>
                  <a:prstClr val="black"/>
                </a:solidFill>
                <a:latin typeface="华文新魏" panose="02010800040101010101" pitchFamily="2" charset="-122"/>
                <a:ea typeface="华文新魏" panose="02010800040101010101" pitchFamily="2" charset="-122"/>
              </a:rPr>
              <a:t>编译模式下，定义如下结构</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lvl="2">
              <a:lnSpc>
                <a:spcPct val="90000"/>
              </a:lnSpc>
              <a:spcBef>
                <a:spcPts val="500"/>
              </a:spcBef>
              <a:defRPr/>
            </a:pPr>
            <a:r>
              <a:rPr kumimoji="0" lang="en-US" altLang="zh-CN"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struct Person{	       	//</a:t>
            </a:r>
            <a:r>
              <a:rPr lang="en-US" altLang="zh-CN" dirty="0" err="1">
                <a:solidFill>
                  <a:prstClr val="black"/>
                </a:solidFill>
                <a:latin typeface="华文新魏" panose="02010800040101010101" pitchFamily="2" charset="-122"/>
                <a:ea typeface="华文新魏" panose="02010800040101010101" pitchFamily="2" charset="-122"/>
              </a:rPr>
              <a:t>sizeof</a:t>
            </a:r>
            <a:r>
              <a:rPr lang="en-US" altLang="zh-CN" dirty="0">
                <a:solidFill>
                  <a:prstClr val="black"/>
                </a:solidFill>
                <a:latin typeface="华文新魏" panose="02010800040101010101" pitchFamily="2" charset="-122"/>
                <a:ea typeface="华文新魏" panose="02010800040101010101" pitchFamily="2" charset="-122"/>
              </a:rPr>
              <a:t>(Person)=</a:t>
            </a:r>
            <a:r>
              <a:rPr lang="en-US" altLang="zh-CN" dirty="0" err="1">
                <a:solidFill>
                  <a:prstClr val="black"/>
                </a:solidFill>
                <a:latin typeface="华文新魏" panose="02010800040101010101" pitchFamily="2" charset="-122"/>
                <a:ea typeface="华文新魏" panose="02010800040101010101" pitchFamily="2" charset="-122"/>
              </a:rPr>
              <a:t>sizeof</a:t>
            </a:r>
            <a:r>
              <a:rPr lang="en-US" altLang="zh-CN" dirty="0">
                <a:solidFill>
                  <a:prstClr val="black"/>
                </a:solidFill>
                <a:latin typeface="华文新魏" panose="02010800040101010101" pitchFamily="2" charset="-122"/>
                <a:ea typeface="华文新魏" panose="02010800040101010101" pitchFamily="2" charset="-122"/>
              </a:rPr>
              <a:t>(const char*)+</a:t>
            </a:r>
            <a:r>
              <a:rPr lang="en-US" altLang="zh-CN" dirty="0" err="1">
                <a:solidFill>
                  <a:prstClr val="black"/>
                </a:solidFill>
                <a:latin typeface="华文新魏" panose="02010800040101010101" pitchFamily="2" charset="-122"/>
                <a:ea typeface="华文新魏" panose="02010800040101010101" pitchFamily="2" charset="-122"/>
              </a:rPr>
              <a:t>sizeof</a:t>
            </a:r>
            <a:r>
              <a:rPr lang="en-US" altLang="zh-CN" dirty="0">
                <a:solidFill>
                  <a:prstClr val="black"/>
                </a:solidFill>
                <a:latin typeface="华文新魏" panose="02010800040101010101" pitchFamily="2" charset="-122"/>
                <a:ea typeface="华文新魏" panose="02010800040101010101" pitchFamily="2" charset="-122"/>
              </a:rPr>
              <a:t>(int)</a:t>
            </a:r>
            <a:endParaRPr kumimoji="0" lang="en-US" altLang="zh-CN"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R="0" lvl="2" algn="l" defTabSz="914400" rtl="0" eaLnBrk="1" fontAlgn="auto" latinLnBrk="0" hangingPunct="1">
              <a:lnSpc>
                <a:spcPct val="90000"/>
              </a:lnSpc>
              <a:spcBef>
                <a:spcPts val="500"/>
              </a:spcBef>
              <a:spcAft>
                <a:spcPts val="0"/>
              </a:spcAft>
              <a:buClrTx/>
              <a:buSzTx/>
              <a:tabLst/>
              <a:defRPr/>
            </a:pPr>
            <a:r>
              <a:rPr kumimoji="0" lang="en-US" altLang="zh-CN"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const char *name;	//</a:t>
            </a:r>
            <a:r>
              <a:rPr kumimoji="0" lang="zh-CN" altLang="en-US"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定义实例数据成员</a:t>
            </a:r>
            <a:r>
              <a:rPr kumimoji="0" lang="en-US" altLang="zh-CN"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name</a:t>
            </a:r>
            <a:r>
              <a:rPr kumimoji="0" lang="zh-CN" altLang="en-US"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，不允许修改</a:t>
            </a:r>
            <a:r>
              <a:rPr kumimoji="0" lang="en-US" altLang="zh-CN"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name</a:t>
            </a:r>
            <a:r>
              <a:rPr kumimoji="0" lang="zh-CN" altLang="en-US"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指向的姓名 </a:t>
            </a:r>
            <a:endParaRPr kumimoji="0" lang="en-US" altLang="zh-CN"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R="0" lvl="2" algn="l" defTabSz="914400" rtl="0" eaLnBrk="1" fontAlgn="auto" latinLnBrk="0" hangingPunct="1">
              <a:lnSpc>
                <a:spcPct val="90000"/>
              </a:lnSpc>
              <a:spcBef>
                <a:spcPts val="500"/>
              </a:spcBef>
              <a:spcAft>
                <a:spcPts val="0"/>
              </a:spcAft>
              <a:buClrTx/>
              <a:buSzTx/>
              <a:tabLst/>
              <a:defRPr/>
            </a:pPr>
            <a:r>
              <a:rPr lang="en-US" altLang="zh-CN" dirty="0">
                <a:solidFill>
                  <a:prstClr val="black"/>
                </a:solidFill>
                <a:latin typeface="华文新魏" panose="02010800040101010101" pitchFamily="2" charset="-122"/>
                <a:ea typeface="华文新魏" panose="02010800040101010101" pitchFamily="2" charset="-122"/>
              </a:rPr>
              <a:t>     </a:t>
            </a:r>
            <a:r>
              <a:rPr kumimoji="0" lang="en-US" altLang="zh-CN"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int </a:t>
            </a:r>
            <a:r>
              <a:rPr kumimoji="0" lang="en-US" altLang="zh-CN"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birthYear</a:t>
            </a:r>
            <a:r>
              <a:rPr kumimoji="0" lang="en-US" altLang="zh-CN"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r>
              <a:rPr kumimoji="0" lang="zh-CN" altLang="en-US"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定义实例数据成员</a:t>
            </a:r>
            <a:r>
              <a:rPr kumimoji="0" lang="en-US" altLang="zh-CN"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birthYear</a:t>
            </a:r>
            <a:endParaRPr kumimoji="0" lang="en-US" altLang="zh-CN"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R="0" lvl="2" algn="l" defTabSz="914400" rtl="0" eaLnBrk="1" fontAlgn="auto" latinLnBrk="0" hangingPunct="1">
              <a:lnSpc>
                <a:spcPct val="90000"/>
              </a:lnSpc>
              <a:spcBef>
                <a:spcPts val="500"/>
              </a:spcBef>
              <a:spcAft>
                <a:spcPts val="0"/>
              </a:spcAft>
              <a:buClrTx/>
              <a:buSzTx/>
              <a:tabLst/>
              <a:defRPr/>
            </a:pPr>
            <a:r>
              <a:rPr kumimoji="0" lang="en-US" altLang="zh-CN"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liShiZhen</a:t>
            </a:r>
            <a:r>
              <a:rPr kumimoji="0" lang="en-US" altLang="zh-CN"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r>
              <a:rPr kumimoji="0" lang="zh-CN" altLang="en-US"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定义</a:t>
            </a:r>
            <a:r>
              <a:rPr kumimoji="0" lang="en-US" altLang="zh-CN"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Person</a:t>
            </a:r>
            <a:r>
              <a:rPr kumimoji="0" lang="zh-CN" altLang="en-US"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类型的同时定义该类型的变量</a:t>
            </a:r>
            <a:r>
              <a:rPr kumimoji="0" lang="en-US" altLang="zh-CN"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liShiZhen</a:t>
            </a:r>
            <a:endParaRPr kumimoji="0" lang="en-US" altLang="zh-CN"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R="0" lvl="2" algn="l" defTabSz="914400" rtl="0" eaLnBrk="1" fontAlgn="auto" latinLnBrk="0" hangingPunct="1">
              <a:lnSpc>
                <a:spcPct val="90000"/>
              </a:lnSpc>
              <a:spcBef>
                <a:spcPts val="500"/>
              </a:spcBef>
              <a:spcAft>
                <a:spcPts val="0"/>
              </a:spcAft>
              <a:buClrTx/>
              <a:buSzTx/>
              <a:tabLst/>
              <a:defRPr/>
            </a:pPr>
            <a:r>
              <a:rPr kumimoji="0" lang="en-US" altLang="zh-CN"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struct Person </a:t>
            </a:r>
            <a:r>
              <a:rPr kumimoji="0" lang="en-US" altLang="zh-CN"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huaTuo</a:t>
            </a:r>
            <a:r>
              <a:rPr kumimoji="0" lang="en-US" altLang="zh-CN"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r>
              <a:rPr kumimoji="0" lang="zh-CN" altLang="en-US"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定义</a:t>
            </a:r>
            <a:r>
              <a:rPr kumimoji="0" lang="en-US" altLang="zh-CN"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Person</a:t>
            </a:r>
            <a:r>
              <a:rPr kumimoji="0" lang="zh-CN" altLang="en-US"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类型后，</a:t>
            </a:r>
            <a:r>
              <a:rPr kumimoji="0" lang="en-US" altLang="zh-CN"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struct</a:t>
            </a:r>
            <a:r>
              <a:rPr kumimoji="0" lang="zh-CN" altLang="en-US"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可省略</a:t>
            </a:r>
            <a:endParaRPr kumimoji="0" lang="en-US" altLang="zh-CN"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在</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vs2019</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a:t>
            </a:r>
            <a:r>
              <a:rPr lang="en-US" altLang="zh-CN" sz="2400" dirty="0">
                <a:solidFill>
                  <a:prstClr val="black"/>
                </a:solidFill>
                <a:latin typeface="华文新魏" panose="02010800040101010101" pitchFamily="2" charset="-122"/>
                <a:ea typeface="华文新魏" panose="02010800040101010101" pitchFamily="2" charset="-122"/>
              </a:rPr>
              <a:t>x86</a:t>
            </a:r>
            <a:r>
              <a:rPr lang="zh-CN" altLang="en-US" sz="2400" dirty="0">
                <a:solidFill>
                  <a:prstClr val="black"/>
                </a:solidFill>
                <a:latin typeface="华文新魏" panose="02010800040101010101" pitchFamily="2" charset="-122"/>
                <a:ea typeface="华文新魏" panose="02010800040101010101" pitchFamily="2" charset="-122"/>
              </a:rPr>
              <a:t>编译模式下，定义如下联合</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indent="269875" algn="just">
              <a:spcAft>
                <a:spcPts val="0"/>
              </a:spcAft>
            </a:pPr>
            <a:r>
              <a:rPr lang="en-US" altLang="zh-CN" sz="1800" kern="100" dirty="0">
                <a:effectLst/>
                <a:latin typeface="华文新魏" panose="02010800040101010101" pitchFamily="2" charset="-122"/>
                <a:ea typeface="华文新魏" panose="02010800040101010101" pitchFamily="2" charset="-122"/>
              </a:rPr>
              <a:t>	union Long {  //</a:t>
            </a:r>
            <a:r>
              <a:rPr lang="zh-CN" altLang="zh-CN" sz="1800" kern="100" dirty="0">
                <a:effectLst/>
                <a:latin typeface="华文新魏" panose="02010800040101010101" pitchFamily="2" charset="-122"/>
                <a:ea typeface="华文新魏" panose="02010800040101010101" pitchFamily="2" charset="-122"/>
              </a:rPr>
              <a:t>自定义</a:t>
            </a:r>
            <a:r>
              <a:rPr lang="en-US" altLang="zh-CN" sz="1800" kern="100" dirty="0">
                <a:effectLst/>
                <a:latin typeface="华文新魏" panose="02010800040101010101" pitchFamily="2" charset="-122"/>
                <a:ea typeface="华文新魏" panose="02010800040101010101" pitchFamily="2" charset="-122"/>
              </a:rPr>
              <a:t>union</a:t>
            </a:r>
            <a:r>
              <a:rPr lang="zh-CN" altLang="zh-CN" sz="1800" kern="100" dirty="0">
                <a:effectLst/>
                <a:latin typeface="华文新魏" panose="02010800040101010101" pitchFamily="2" charset="-122"/>
                <a:ea typeface="华文新魏" panose="02010800040101010101" pitchFamily="2" charset="-122"/>
              </a:rPr>
              <a:t>类型</a:t>
            </a:r>
            <a:r>
              <a:rPr lang="en-US" altLang="zh-CN" sz="1800" kern="100" dirty="0">
                <a:effectLst/>
                <a:latin typeface="华文新魏" panose="02010800040101010101" pitchFamily="2" charset="-122"/>
                <a:ea typeface="华文新魏" panose="02010800040101010101" pitchFamily="2" charset="-122"/>
              </a:rPr>
              <a:t>Long</a:t>
            </a:r>
            <a:r>
              <a:rPr lang="zh-CN" altLang="zh-CN" sz="1800" kern="100" dirty="0">
                <a:effectLst/>
                <a:latin typeface="华文新魏" panose="02010800040101010101" pitchFamily="2" charset="-122"/>
                <a:ea typeface="华文新魏" panose="02010800040101010101" pitchFamily="2" charset="-122"/>
              </a:rPr>
              <a:t>。成员</a:t>
            </a:r>
            <a:r>
              <a:rPr lang="en-US" altLang="zh-CN" sz="1800" kern="100" dirty="0">
                <a:effectLst/>
                <a:latin typeface="华文新魏" panose="02010800040101010101" pitchFamily="2" charset="-122"/>
                <a:ea typeface="华文新魏" panose="02010800040101010101" pitchFamily="2" charset="-122"/>
              </a:rPr>
              <a:t>c</a:t>
            </a:r>
            <a:r>
              <a:rPr lang="zh-CN" altLang="zh-CN" sz="1800" kern="100" dirty="0">
                <a:effectLst/>
                <a:latin typeface="华文新魏" panose="02010800040101010101" pitchFamily="2" charset="-122"/>
                <a:ea typeface="华文新魏" panose="02010800040101010101" pitchFamily="2" charset="-122"/>
              </a:rPr>
              <a:t>、</a:t>
            </a:r>
            <a:r>
              <a:rPr lang="en-US" altLang="zh-CN" sz="1800" kern="100" dirty="0">
                <a:effectLst/>
                <a:latin typeface="华文新魏" panose="02010800040101010101" pitchFamily="2" charset="-122"/>
                <a:ea typeface="华文新魏" panose="02010800040101010101" pitchFamily="2" charset="-122"/>
              </a:rPr>
              <a:t>s</a:t>
            </a:r>
            <a:r>
              <a:rPr lang="zh-CN" altLang="zh-CN" sz="1800" kern="100" dirty="0">
                <a:effectLst/>
                <a:latin typeface="华文新魏" panose="02010800040101010101" pitchFamily="2" charset="-122"/>
                <a:ea typeface="华文新魏" panose="02010800040101010101" pitchFamily="2" charset="-122"/>
              </a:rPr>
              <a:t>、</a:t>
            </a:r>
            <a:r>
              <a:rPr lang="en-US" altLang="zh-CN" sz="1800" kern="100" dirty="0">
                <a:effectLst/>
                <a:latin typeface="华文新魏" panose="02010800040101010101" pitchFamily="2" charset="-122"/>
                <a:ea typeface="华文新魏" panose="02010800040101010101" pitchFamily="2" charset="-122"/>
              </a:rPr>
              <a:t>x</a:t>
            </a:r>
            <a:r>
              <a:rPr lang="zh-CN" altLang="zh-CN" sz="1800" kern="100" dirty="0">
                <a:effectLst/>
                <a:latin typeface="华文新魏" panose="02010800040101010101" pitchFamily="2" charset="-122"/>
                <a:ea typeface="华文新魏" panose="02010800040101010101" pitchFamily="2" charset="-122"/>
              </a:rPr>
              <a:t>共享内存</a:t>
            </a:r>
          </a:p>
          <a:p>
            <a:pPr indent="269875" algn="just">
              <a:spcAft>
                <a:spcPts val="0"/>
              </a:spcAft>
            </a:pPr>
            <a:r>
              <a:rPr lang="en-US" altLang="zh-CN" sz="1800" kern="100" dirty="0">
                <a:effectLst/>
                <a:latin typeface="华文新魏" panose="02010800040101010101" pitchFamily="2" charset="-122"/>
                <a:ea typeface="华文新魏" panose="02010800040101010101" pitchFamily="2" charset="-122"/>
              </a:rPr>
              <a:t>	      char	c;	 	//c</a:t>
            </a:r>
            <a:r>
              <a:rPr lang="zh-CN" altLang="zh-CN" sz="1800" kern="100" dirty="0">
                <a:effectLst/>
                <a:latin typeface="华文新魏" panose="02010800040101010101" pitchFamily="2" charset="-122"/>
                <a:ea typeface="华文新魏" panose="02010800040101010101" pitchFamily="2" charset="-122"/>
              </a:rPr>
              <a:t>共享</a:t>
            </a:r>
            <a:r>
              <a:rPr lang="en-US" altLang="zh-CN" sz="1800" kern="100" dirty="0">
                <a:effectLst/>
                <a:latin typeface="华文新魏" panose="02010800040101010101" pitchFamily="2" charset="-122"/>
                <a:ea typeface="华文新魏" panose="02010800040101010101" pitchFamily="2" charset="-122"/>
              </a:rPr>
              <a:t>x</a:t>
            </a:r>
            <a:r>
              <a:rPr lang="zh-CN" altLang="zh-CN" sz="1800" kern="100" dirty="0">
                <a:effectLst/>
                <a:latin typeface="华文新魏" panose="02010800040101010101" pitchFamily="2" charset="-122"/>
                <a:ea typeface="华文新魏" panose="02010800040101010101" pitchFamily="2" charset="-122"/>
              </a:rPr>
              <a:t>的内存</a:t>
            </a:r>
          </a:p>
          <a:p>
            <a:pPr indent="269875" algn="just">
              <a:spcAft>
                <a:spcPts val="0"/>
              </a:spcAft>
            </a:pPr>
            <a:r>
              <a:rPr lang="en-US" altLang="zh-CN" sz="1800" kern="100" dirty="0">
                <a:effectLst/>
                <a:latin typeface="华文新魏" panose="02010800040101010101" pitchFamily="2" charset="-122"/>
                <a:ea typeface="华文新魏" panose="02010800040101010101" pitchFamily="2" charset="-122"/>
              </a:rPr>
              <a:t>	      short	s;		//s</a:t>
            </a:r>
            <a:r>
              <a:rPr lang="zh-CN" altLang="zh-CN" sz="1800" kern="100" dirty="0">
                <a:effectLst/>
                <a:latin typeface="华文新魏" panose="02010800040101010101" pitchFamily="2" charset="-122"/>
                <a:ea typeface="华文新魏" panose="02010800040101010101" pitchFamily="2" charset="-122"/>
              </a:rPr>
              <a:t>共享</a:t>
            </a:r>
            <a:r>
              <a:rPr lang="en-US" altLang="zh-CN" sz="1800" kern="100" dirty="0">
                <a:effectLst/>
                <a:latin typeface="华文新魏" panose="02010800040101010101" pitchFamily="2" charset="-122"/>
                <a:ea typeface="华文新魏" panose="02010800040101010101" pitchFamily="2" charset="-122"/>
              </a:rPr>
              <a:t>x</a:t>
            </a:r>
            <a:r>
              <a:rPr lang="zh-CN" altLang="zh-CN" sz="1800" kern="100" dirty="0">
                <a:effectLst/>
                <a:latin typeface="华文新魏" panose="02010800040101010101" pitchFamily="2" charset="-122"/>
                <a:ea typeface="华文新魏" panose="02010800040101010101" pitchFamily="2" charset="-122"/>
              </a:rPr>
              <a:t>的内存</a:t>
            </a:r>
          </a:p>
          <a:p>
            <a:pPr indent="269875" algn="just">
              <a:spcAft>
                <a:spcPts val="0"/>
              </a:spcAft>
            </a:pPr>
            <a:r>
              <a:rPr lang="en-US" altLang="zh-CN" sz="1800" kern="100" dirty="0">
                <a:effectLst/>
                <a:latin typeface="华文新魏" panose="02010800040101010101" pitchFamily="2" charset="-122"/>
                <a:ea typeface="华文新魏" panose="02010800040101010101" pitchFamily="2" charset="-122"/>
              </a:rPr>
              <a:t>	      long	x;		//</a:t>
            </a:r>
            <a:r>
              <a:rPr lang="en-US" altLang="zh-CN" sz="1800" kern="100" dirty="0" err="1">
                <a:effectLst/>
                <a:latin typeface="华文新魏" panose="02010800040101010101" pitchFamily="2" charset="-122"/>
                <a:ea typeface="华文新魏" panose="02010800040101010101" pitchFamily="2" charset="-122"/>
              </a:rPr>
              <a:t>sizeof</a:t>
            </a:r>
            <a:r>
              <a:rPr lang="en-US" altLang="zh-CN" sz="1800" kern="100" dirty="0">
                <a:effectLst/>
                <a:latin typeface="华文新魏" panose="02010800040101010101" pitchFamily="2" charset="-122"/>
                <a:ea typeface="华文新魏" panose="02010800040101010101" pitchFamily="2" charset="-122"/>
              </a:rPr>
              <a:t>(Long)</a:t>
            </a:r>
            <a:r>
              <a:rPr lang="zh-CN" altLang="zh-CN" sz="1800" kern="100" dirty="0">
                <a:effectLst/>
                <a:latin typeface="华文新魏" panose="02010800040101010101" pitchFamily="2" charset="-122"/>
                <a:ea typeface="华文新魏" panose="02010800040101010101" pitchFamily="2" charset="-122"/>
              </a:rPr>
              <a:t>＝</a:t>
            </a:r>
            <a:r>
              <a:rPr lang="en-US" altLang="zh-CN" sz="1800" kern="100" dirty="0">
                <a:effectLst/>
                <a:latin typeface="华文新魏" panose="02010800040101010101" pitchFamily="2" charset="-122"/>
                <a:ea typeface="华文新魏" panose="02010800040101010101" pitchFamily="2" charset="-122"/>
              </a:rPr>
              <a:t>max(</a:t>
            </a:r>
            <a:r>
              <a:rPr lang="en-US" altLang="zh-CN" sz="1800" kern="100" dirty="0" err="1">
                <a:effectLst/>
                <a:latin typeface="华文新魏" panose="02010800040101010101" pitchFamily="2" charset="-122"/>
                <a:ea typeface="华文新魏" panose="02010800040101010101" pitchFamily="2" charset="-122"/>
              </a:rPr>
              <a:t>sizeof</a:t>
            </a:r>
            <a:r>
              <a:rPr lang="en-US" altLang="zh-CN" sz="1800" kern="100" dirty="0">
                <a:effectLst/>
                <a:latin typeface="华文新魏" panose="02010800040101010101" pitchFamily="2" charset="-122"/>
                <a:ea typeface="华文新魏" panose="02010800040101010101" pitchFamily="2" charset="-122"/>
              </a:rPr>
              <a:t>(char), </a:t>
            </a:r>
            <a:r>
              <a:rPr lang="en-US" altLang="zh-CN" sz="1800" kern="100" dirty="0" err="1">
                <a:effectLst/>
                <a:latin typeface="华文新魏" panose="02010800040101010101" pitchFamily="2" charset="-122"/>
                <a:ea typeface="华文新魏" panose="02010800040101010101" pitchFamily="2" charset="-122"/>
              </a:rPr>
              <a:t>sizeof</a:t>
            </a:r>
            <a:r>
              <a:rPr lang="en-US" altLang="zh-CN" sz="1800" kern="100" dirty="0">
                <a:effectLst/>
                <a:latin typeface="华文新魏" panose="02010800040101010101" pitchFamily="2" charset="-122"/>
                <a:ea typeface="华文新魏" panose="02010800040101010101" pitchFamily="2" charset="-122"/>
              </a:rPr>
              <a:t>(short), </a:t>
            </a:r>
            <a:r>
              <a:rPr lang="en-US" altLang="zh-CN" sz="1800" kern="100" dirty="0" err="1">
                <a:effectLst/>
                <a:latin typeface="华文新魏" panose="02010800040101010101" pitchFamily="2" charset="-122"/>
                <a:ea typeface="华文新魏" panose="02010800040101010101" pitchFamily="2" charset="-122"/>
              </a:rPr>
              <a:t>sizeof</a:t>
            </a:r>
            <a:r>
              <a:rPr lang="en-US" altLang="zh-CN" sz="1800" kern="100" dirty="0">
                <a:effectLst/>
                <a:latin typeface="华文新魏" panose="02010800040101010101" pitchFamily="2" charset="-122"/>
                <a:ea typeface="华文新魏" panose="02010800040101010101" pitchFamily="2" charset="-122"/>
              </a:rPr>
              <a:t>(long))=</a:t>
            </a:r>
            <a:r>
              <a:rPr lang="en-US" altLang="zh-CN" sz="1800" kern="100" dirty="0" err="1">
                <a:effectLst/>
                <a:latin typeface="华文新魏" panose="02010800040101010101" pitchFamily="2" charset="-122"/>
                <a:ea typeface="华文新魏" panose="02010800040101010101" pitchFamily="2" charset="-122"/>
              </a:rPr>
              <a:t>sizeof</a:t>
            </a:r>
            <a:r>
              <a:rPr lang="en-US" altLang="zh-CN" sz="1800" kern="100" dirty="0">
                <a:effectLst/>
                <a:latin typeface="华文新魏" panose="02010800040101010101" pitchFamily="2" charset="-122"/>
                <a:ea typeface="华文新魏" panose="02010800040101010101" pitchFamily="2" charset="-122"/>
              </a:rPr>
              <a:t>(long)</a:t>
            </a:r>
          </a:p>
          <a:p>
            <a:pPr indent="269875" algn="just">
              <a:spcAft>
                <a:spcPts val="0"/>
              </a:spcAft>
            </a:pPr>
            <a:r>
              <a:rPr lang="en-US" altLang="zh-CN" kern="100" dirty="0">
                <a:latin typeface="华文新魏" panose="02010800040101010101" pitchFamily="2" charset="-122"/>
                <a:ea typeface="华文新魏" panose="02010800040101010101" pitchFamily="2" charset="-122"/>
              </a:rPr>
              <a:t>	}a;    Long b;		//</a:t>
            </a:r>
            <a:r>
              <a:rPr lang="zh-CN" altLang="en-US" kern="100" dirty="0">
                <a:solidFill>
                  <a:srgbClr val="FF0000"/>
                </a:solidFill>
                <a:latin typeface="华文新魏" panose="02010800040101010101" pitchFamily="2" charset="-122"/>
                <a:ea typeface="华文新魏" panose="02010800040101010101" pitchFamily="2" charset="-122"/>
              </a:rPr>
              <a:t>修改任意成员，都会同时修改其它成员</a:t>
            </a:r>
            <a:endParaRPr lang="zh-CN" altLang="zh-CN" sz="1800" kern="100" dirty="0">
              <a:solidFill>
                <a:srgbClr val="FF0000"/>
              </a:solidFill>
              <a:effectLst/>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18105558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Grp="1" noChangeArrowheads="1"/>
          </p:cNvSpPr>
          <p:nvPr>
            <p:ph type="title"/>
          </p:nvPr>
        </p:nvSpPr>
        <p:spPr>
          <a:xfrm>
            <a:off x="2057400" y="188913"/>
            <a:ext cx="8287072" cy="838200"/>
          </a:xfrm>
        </p:spPr>
        <p:txBody>
          <a:bodyPr>
            <a:normAutofit/>
          </a:bodyPr>
          <a:lstStyle/>
          <a:p>
            <a:r>
              <a:rPr lang="en-US" altLang="zh-CN" sz="3600" b="1" dirty="0">
                <a:solidFill>
                  <a:srgbClr val="FF0000"/>
                </a:solidFill>
                <a:latin typeface="微软雅黑" pitchFamily="34" charset="-122"/>
                <a:ea typeface="微软雅黑" pitchFamily="34" charset="-122"/>
              </a:rPr>
              <a:t>constexpr</a:t>
            </a:r>
            <a:r>
              <a:rPr lang="zh-CN" altLang="en-US" sz="3600" b="1" dirty="0">
                <a:solidFill>
                  <a:srgbClr val="FF0000"/>
                </a:solidFill>
                <a:latin typeface="微软雅黑" pitchFamily="34" charset="-122"/>
                <a:ea typeface="微软雅黑" pitchFamily="34" charset="-122"/>
              </a:rPr>
              <a:t>（自学）</a:t>
            </a:r>
          </a:p>
        </p:txBody>
      </p:sp>
      <p:sp>
        <p:nvSpPr>
          <p:cNvPr id="3" name="Rectangle 7"/>
          <p:cNvSpPr>
            <a:spLocks noChangeArrowheads="1"/>
          </p:cNvSpPr>
          <p:nvPr/>
        </p:nvSpPr>
        <p:spPr bwMode="auto">
          <a:xfrm>
            <a:off x="1197511" y="917971"/>
            <a:ext cx="9875649" cy="5544616"/>
          </a:xfrm>
          <a:prstGeom prst="rect">
            <a:avLst/>
          </a:prstGeom>
          <a:noFill/>
          <a:ln w="9525">
            <a:noFill/>
            <a:miter lim="800000"/>
            <a:headEnd/>
            <a:tailEnd/>
          </a:ln>
        </p:spPr>
        <p:txBody>
          <a:bodyPr>
            <a:noAutofit/>
          </a:bodyPr>
          <a:lstStyle/>
          <a:p>
            <a:pPr>
              <a:lnSpc>
                <a:spcPct val="145000"/>
              </a:lnSpc>
            </a:pPr>
            <a:r>
              <a:rPr lang="en-US" altLang="zh-CN" sz="2000" b="1" dirty="0">
                <a:latin typeface="华文新魏" pitchFamily="2" charset="-122"/>
                <a:ea typeface="华文新魏" pitchFamily="2" charset="-122"/>
              </a:rPr>
              <a:t>	</a:t>
            </a:r>
            <a:r>
              <a:rPr lang="zh-CN" altLang="en-US" sz="2000" b="1" dirty="0">
                <a:solidFill>
                  <a:srgbClr val="FF0000"/>
                </a:solidFill>
                <a:latin typeface="华文新魏" pitchFamily="2" charset="-122"/>
                <a:ea typeface="华文新魏" pitchFamily="2" charset="-122"/>
              </a:rPr>
              <a:t>字面值类型</a:t>
            </a:r>
            <a:r>
              <a:rPr lang="zh-CN" altLang="en-US" sz="2000" b="1" dirty="0">
                <a:latin typeface="华文新魏" pitchFamily="2" charset="-122"/>
                <a:ea typeface="华文新魏" pitchFamily="2" charset="-122"/>
              </a:rPr>
              <a:t>：对声明</a:t>
            </a:r>
            <a:r>
              <a:rPr lang="en-US" altLang="zh-CN" sz="2000" b="1" dirty="0">
                <a:latin typeface="华文新魏" pitchFamily="2" charset="-122"/>
                <a:ea typeface="华文新魏" pitchFamily="2" charset="-122"/>
              </a:rPr>
              <a:t>constexpr</a:t>
            </a:r>
            <a:r>
              <a:rPr lang="zh-CN" altLang="en-US" sz="2000" b="1" dirty="0">
                <a:latin typeface="华文新魏" pitchFamily="2" charset="-122"/>
                <a:ea typeface="华文新魏" pitchFamily="2" charset="-122"/>
              </a:rPr>
              <a:t>用到的类型必须有限制，这样的类型称为字面值类型（</a:t>
            </a:r>
            <a:r>
              <a:rPr lang="en-US" altLang="zh-CN" sz="2000" b="1" dirty="0">
                <a:latin typeface="华文新魏" pitchFamily="2" charset="-122"/>
                <a:ea typeface="华文新魏" pitchFamily="2" charset="-122"/>
              </a:rPr>
              <a:t>literal type</a:t>
            </a:r>
            <a:r>
              <a:rPr lang="zh-CN" altLang="en-US" sz="2000" b="1"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a:p>
            <a:pPr marL="1116000" lvl="2" indent="-342900">
              <a:lnSpc>
                <a:spcPct val="145000"/>
              </a:lnSpc>
              <a:buFont typeface="Wingdings" pitchFamily="2" charset="2"/>
              <a:buChar char="u"/>
            </a:pPr>
            <a:r>
              <a:rPr lang="zh-CN" altLang="en-US" sz="2000" b="1" dirty="0">
                <a:latin typeface="华文新魏" pitchFamily="2" charset="-122"/>
                <a:ea typeface="华文新魏" pitchFamily="2" charset="-122"/>
              </a:rPr>
              <a:t>算术类型（字符、布尔值、整型数、浮点数）、引用、指针都是字面值类型</a:t>
            </a:r>
            <a:endParaRPr lang="en-US" altLang="zh-CN" sz="2000" b="1" dirty="0">
              <a:latin typeface="华文新魏" pitchFamily="2" charset="-122"/>
              <a:ea typeface="华文新魏" pitchFamily="2" charset="-122"/>
            </a:endParaRPr>
          </a:p>
          <a:p>
            <a:pPr marL="1116000" lvl="2" indent="-342900">
              <a:lnSpc>
                <a:spcPct val="145000"/>
              </a:lnSpc>
              <a:buFont typeface="Wingdings" pitchFamily="2" charset="2"/>
              <a:buChar char="u"/>
            </a:pPr>
            <a:r>
              <a:rPr lang="zh-CN" altLang="en-US" sz="2000" b="1" dirty="0">
                <a:latin typeface="华文新魏" pitchFamily="2" charset="-122"/>
                <a:ea typeface="华文新魏" pitchFamily="2" charset="-122"/>
              </a:rPr>
              <a:t>自定义类型（类）都不是字面值类型，因此不能被定义成</a:t>
            </a:r>
            <a:r>
              <a:rPr lang="en-US" altLang="zh-CN" sz="2000" b="1" dirty="0">
                <a:latin typeface="华文新魏" pitchFamily="2" charset="-122"/>
                <a:ea typeface="华文新魏" pitchFamily="2" charset="-122"/>
              </a:rPr>
              <a:t>constexpr</a:t>
            </a:r>
          </a:p>
          <a:p>
            <a:pPr marL="1116000" lvl="2" indent="-342900">
              <a:lnSpc>
                <a:spcPct val="145000"/>
              </a:lnSpc>
              <a:buFont typeface="Wingdings" pitchFamily="2" charset="2"/>
              <a:buChar char="u"/>
            </a:pPr>
            <a:r>
              <a:rPr lang="zh-CN" altLang="en-US" sz="2000" b="1" dirty="0">
                <a:latin typeface="华文新魏" pitchFamily="2" charset="-122"/>
                <a:ea typeface="华文新魏" pitchFamily="2" charset="-122"/>
              </a:rPr>
              <a:t>其他的字面值类型包括</a:t>
            </a:r>
            <a:r>
              <a:rPr lang="zh-CN" altLang="en-US" sz="2000" b="1" dirty="0">
                <a:solidFill>
                  <a:srgbClr val="FF0000"/>
                </a:solidFill>
                <a:latin typeface="华文新魏" pitchFamily="2" charset="-122"/>
                <a:ea typeface="华文新魏" pitchFamily="2" charset="-122"/>
              </a:rPr>
              <a:t>字面值常量类</a:t>
            </a:r>
            <a:r>
              <a:rPr lang="zh-CN" altLang="en-US" sz="2000" b="1" dirty="0">
                <a:latin typeface="华文新魏" pitchFamily="2" charset="-122"/>
                <a:ea typeface="华文新魏" pitchFamily="2" charset="-122"/>
              </a:rPr>
              <a:t>、</a:t>
            </a:r>
            <a:r>
              <a:rPr lang="zh-CN" altLang="en-US" sz="2000" b="1" dirty="0">
                <a:solidFill>
                  <a:srgbClr val="FF0000"/>
                </a:solidFill>
                <a:latin typeface="华文新魏" pitchFamily="2" charset="-122"/>
                <a:ea typeface="华文新魏" pitchFamily="2" charset="-122"/>
              </a:rPr>
              <a:t>枚举</a:t>
            </a:r>
            <a:endParaRPr lang="en-US" altLang="zh-CN" sz="2000" b="1" dirty="0">
              <a:solidFill>
                <a:srgbClr val="FF0000"/>
              </a:solidFill>
              <a:latin typeface="华文新魏" pitchFamily="2" charset="-122"/>
              <a:ea typeface="华文新魏" pitchFamily="2" charset="-122"/>
            </a:endParaRPr>
          </a:p>
          <a:p>
            <a:pPr>
              <a:lnSpc>
                <a:spcPct val="145000"/>
              </a:lnSpc>
            </a:pPr>
            <a:r>
              <a:rPr lang="en-US" altLang="zh-CN" sz="2000" b="1" dirty="0">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constexpr</a:t>
            </a:r>
            <a:r>
              <a:rPr lang="zh-CN" altLang="en-US" sz="2000" b="1" dirty="0">
                <a:solidFill>
                  <a:srgbClr val="FF0000"/>
                </a:solidFill>
                <a:latin typeface="华文新魏" pitchFamily="2" charset="-122"/>
                <a:ea typeface="华文新魏" pitchFamily="2" charset="-122"/>
              </a:rPr>
              <a:t>类型的指针</a:t>
            </a:r>
            <a:r>
              <a:rPr lang="zh-CN" altLang="en-US" sz="2000" b="1" dirty="0">
                <a:latin typeface="华文新魏" pitchFamily="2" charset="-122"/>
                <a:ea typeface="华文新魏" pitchFamily="2" charset="-122"/>
              </a:rPr>
              <a:t>的初始值必须是</a:t>
            </a:r>
            <a:endParaRPr lang="en-US" altLang="zh-CN" sz="2000" b="1" dirty="0">
              <a:latin typeface="华文新魏" pitchFamily="2" charset="-122"/>
              <a:ea typeface="华文新魏" pitchFamily="2" charset="-122"/>
            </a:endParaRPr>
          </a:p>
          <a:p>
            <a:pPr marL="1116000" lvl="2" indent="-342900">
              <a:lnSpc>
                <a:spcPct val="145000"/>
              </a:lnSpc>
              <a:buFont typeface="Wingdings" pitchFamily="2" charset="2"/>
              <a:buChar char="u"/>
            </a:pPr>
            <a:r>
              <a:rPr lang="en-US" altLang="zh-CN" sz="2000" b="1" dirty="0" err="1">
                <a:latin typeface="华文新魏" pitchFamily="2" charset="-122"/>
                <a:ea typeface="华文新魏" pitchFamily="2" charset="-122"/>
              </a:rPr>
              <a:t>nullptr</a:t>
            </a:r>
            <a:endParaRPr lang="en-US" altLang="zh-CN" sz="2000" b="1" dirty="0">
              <a:latin typeface="华文新魏" pitchFamily="2" charset="-122"/>
              <a:ea typeface="华文新魏" pitchFamily="2" charset="-122"/>
            </a:endParaRPr>
          </a:p>
          <a:p>
            <a:pPr marL="1116000" lvl="2" indent="-342900">
              <a:lnSpc>
                <a:spcPct val="145000"/>
              </a:lnSpc>
              <a:buFont typeface="Wingdings" pitchFamily="2" charset="2"/>
              <a:buChar char="u"/>
            </a:pPr>
            <a:r>
              <a:rPr lang="en-US" altLang="zh-CN" sz="2000" b="1" dirty="0">
                <a:latin typeface="华文新魏" pitchFamily="2" charset="-122"/>
                <a:ea typeface="华文新魏" pitchFamily="2" charset="-122"/>
              </a:rPr>
              <a:t>0</a:t>
            </a:r>
          </a:p>
          <a:p>
            <a:pPr marL="1116000" lvl="2" indent="-342900">
              <a:lnSpc>
                <a:spcPct val="145000"/>
              </a:lnSpc>
              <a:buFont typeface="Wingdings" pitchFamily="2" charset="2"/>
              <a:buChar char="u"/>
            </a:pPr>
            <a:r>
              <a:rPr lang="zh-CN" altLang="en-US" sz="2000" b="1" dirty="0">
                <a:latin typeface="华文新魏" pitchFamily="2" charset="-122"/>
                <a:ea typeface="华文新魏" pitchFamily="2" charset="-122"/>
              </a:rPr>
              <a:t>指向具有固定地址的对象（全局、局部静态）。注意局部变量在堆栈里，地址不固定，因此不能被</a:t>
            </a:r>
            <a:r>
              <a:rPr lang="en-US" altLang="zh-CN" sz="2000" b="1" dirty="0">
                <a:solidFill>
                  <a:srgbClr val="FF0000"/>
                </a:solidFill>
                <a:latin typeface="华文新魏" pitchFamily="2" charset="-122"/>
                <a:ea typeface="华文新魏" pitchFamily="2" charset="-122"/>
              </a:rPr>
              <a:t>constexpr</a:t>
            </a:r>
            <a:r>
              <a:rPr lang="zh-CN" altLang="en-US" sz="2000" b="1" dirty="0">
                <a:solidFill>
                  <a:srgbClr val="FF0000"/>
                </a:solidFill>
                <a:latin typeface="华文新魏" pitchFamily="2" charset="-122"/>
                <a:ea typeface="华文新魏" pitchFamily="2" charset="-122"/>
              </a:rPr>
              <a:t>类型的指针</a:t>
            </a:r>
            <a:r>
              <a:rPr lang="zh-CN" altLang="en-US" sz="2000" b="1" dirty="0">
                <a:latin typeface="华文新魏" pitchFamily="2" charset="-122"/>
                <a:ea typeface="华文新魏" pitchFamily="2" charset="-122"/>
              </a:rPr>
              <a:t>指向</a:t>
            </a:r>
            <a:r>
              <a:rPr lang="en-US" altLang="zh-CN" sz="2000" b="1" dirty="0">
                <a:latin typeface="华文新魏" pitchFamily="2" charset="-122"/>
                <a:ea typeface="华文新魏" pitchFamily="2" charset="-122"/>
              </a:rPr>
              <a:t>	</a:t>
            </a:r>
          </a:p>
          <a:p>
            <a:pPr marL="773100" lvl="2">
              <a:lnSpc>
                <a:spcPct val="145000"/>
              </a:lnSpc>
            </a:pPr>
            <a:r>
              <a:rPr lang="zh-CN" altLang="en-US" sz="2000" b="1" dirty="0">
                <a:solidFill>
                  <a:srgbClr val="FF0000"/>
                </a:solidFill>
                <a:latin typeface="华文新魏" pitchFamily="2" charset="-122"/>
                <a:ea typeface="华文新魏" pitchFamily="2" charset="-122"/>
              </a:rPr>
              <a:t>当用</a:t>
            </a:r>
            <a:r>
              <a:rPr lang="en-US" altLang="zh-CN" sz="2000" b="1" dirty="0">
                <a:solidFill>
                  <a:srgbClr val="FF0000"/>
                </a:solidFill>
                <a:latin typeface="华文新魏" pitchFamily="2" charset="-122"/>
                <a:ea typeface="华文新魏" pitchFamily="2" charset="-122"/>
              </a:rPr>
              <a:t>constexpr</a:t>
            </a:r>
            <a:r>
              <a:rPr lang="zh-CN" altLang="en-US" sz="2000" b="1" dirty="0">
                <a:solidFill>
                  <a:srgbClr val="FF0000"/>
                </a:solidFill>
                <a:latin typeface="华文新魏" pitchFamily="2" charset="-122"/>
                <a:ea typeface="华文新魏" pitchFamily="2" charset="-122"/>
              </a:rPr>
              <a:t>声明或定义一个指针时，</a:t>
            </a:r>
            <a:r>
              <a:rPr lang="en-US" altLang="zh-CN" sz="2000" b="1" dirty="0">
                <a:solidFill>
                  <a:srgbClr val="FF0000"/>
                </a:solidFill>
                <a:latin typeface="华文新魏" pitchFamily="2" charset="-122"/>
                <a:ea typeface="华文新魏" pitchFamily="2" charset="-122"/>
              </a:rPr>
              <a:t> constexpr</a:t>
            </a:r>
            <a:r>
              <a:rPr lang="zh-CN" altLang="en-US" sz="2000" b="1" dirty="0">
                <a:solidFill>
                  <a:srgbClr val="FF0000"/>
                </a:solidFill>
                <a:latin typeface="华文新魏" pitchFamily="2" charset="-122"/>
                <a:ea typeface="华文新魏" pitchFamily="2" charset="-122"/>
              </a:rPr>
              <a:t>仅对指针有效，即指针是</a:t>
            </a:r>
            <a:r>
              <a:rPr lang="en-US" altLang="zh-CN" sz="2000" b="1" dirty="0" err="1">
                <a:solidFill>
                  <a:srgbClr val="FF0000"/>
                </a:solidFill>
                <a:latin typeface="华文新魏" pitchFamily="2" charset="-122"/>
                <a:ea typeface="华文新魏" pitchFamily="2" charset="-122"/>
              </a:rPr>
              <a:t>const</a:t>
            </a:r>
            <a:r>
              <a:rPr lang="zh-CN" altLang="en-US" sz="2000" b="1" dirty="0">
                <a:solidFill>
                  <a:srgbClr val="FF0000"/>
                </a:solidFill>
                <a:latin typeface="华文新魏" pitchFamily="2" charset="-122"/>
                <a:ea typeface="华文新魏" pitchFamily="2" charset="-122"/>
              </a:rPr>
              <a:t>的，</a:t>
            </a:r>
            <a:endParaRPr lang="en-US" altLang="zh-CN" sz="2000" b="1" dirty="0">
              <a:solidFill>
                <a:srgbClr val="FF0000"/>
              </a:solidFill>
              <a:latin typeface="华文新魏" pitchFamily="2" charset="-122"/>
              <a:ea typeface="华文新魏" pitchFamily="2" charset="-122"/>
            </a:endParaRPr>
          </a:p>
        </p:txBody>
      </p:sp>
    </p:spTree>
    <p:extLst>
      <p:ext uri="{BB962C8B-B14F-4D97-AF65-F5344CB8AC3E}">
        <p14:creationId xmlns:p14="http://schemas.microsoft.com/office/powerpoint/2010/main" val="25056471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847528" y="1052736"/>
            <a:ext cx="8712968" cy="5616624"/>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sz="2000" dirty="0">
                <a:latin typeface="华文新魏" pitchFamily="2" charset="-122"/>
                <a:ea typeface="华文新魏" pitchFamily="2" charset="-122"/>
              </a:rPr>
              <a:t>int i=0</a:t>
            </a:r>
            <a:r>
              <a:rPr lang="zh-CN" altLang="en-US" sz="2000" dirty="0">
                <a:latin typeface="华文新魏" pitchFamily="2" charset="-122"/>
                <a:ea typeface="华文新魏" pitchFamily="2" charset="-122"/>
              </a:rPr>
              <a:t>；</a:t>
            </a:r>
            <a:endParaRPr lang="en-US" altLang="zh-CN" sz="2000" dirty="0">
              <a:latin typeface="华文新魏" pitchFamily="2" charset="-122"/>
              <a:ea typeface="华文新魏" pitchFamily="2" charset="-122"/>
            </a:endParaRPr>
          </a:p>
          <a:p>
            <a:pPr>
              <a:lnSpc>
                <a:spcPct val="120000"/>
              </a:lnSpc>
            </a:pPr>
            <a:r>
              <a:rPr lang="en-US" altLang="zh-CN" sz="2000" dirty="0">
                <a:latin typeface="华文新魏" pitchFamily="2" charset="-122"/>
                <a:ea typeface="华文新魏" pitchFamily="2" charset="-122"/>
              </a:rPr>
              <a:t>//constexpr</a:t>
            </a:r>
            <a:r>
              <a:rPr lang="zh-CN" altLang="en-US" sz="2000" dirty="0">
                <a:latin typeface="华文新魏" pitchFamily="2" charset="-122"/>
                <a:ea typeface="华文新魏" pitchFamily="2" charset="-122"/>
              </a:rPr>
              <a:t>指针</a:t>
            </a:r>
          </a:p>
          <a:p>
            <a:pPr>
              <a:lnSpc>
                <a:spcPct val="120000"/>
              </a:lnSpc>
            </a:pPr>
            <a:r>
              <a:rPr lang="en-US" altLang="zh-CN" sz="2000" dirty="0" err="1">
                <a:latin typeface="华文新魏" pitchFamily="2" charset="-122"/>
                <a:ea typeface="华文新魏" pitchFamily="2" charset="-122"/>
              </a:rPr>
              <a:t>const</a:t>
            </a:r>
            <a:r>
              <a:rPr lang="en-US" altLang="zh-CN" sz="2000" dirty="0">
                <a:latin typeface="华文新魏" pitchFamily="2" charset="-122"/>
                <a:ea typeface="华文新魏" pitchFamily="2" charset="-122"/>
              </a:rPr>
              <a:t> int *p = </a:t>
            </a:r>
            <a:r>
              <a:rPr lang="en-US" altLang="zh-CN" sz="2000" dirty="0" err="1">
                <a:latin typeface="华文新魏" pitchFamily="2" charset="-122"/>
                <a:ea typeface="华文新魏" pitchFamily="2" charset="-122"/>
              </a:rPr>
              <a:t>nullptr</a:t>
            </a:r>
            <a:r>
              <a:rPr lang="en-US" altLang="zh-CN" sz="2000" dirty="0">
                <a:latin typeface="华文新魏" pitchFamily="2" charset="-122"/>
                <a:ea typeface="华文新魏" pitchFamily="2" charset="-122"/>
              </a:rPr>
              <a:t>;		</a:t>
            </a:r>
            <a:r>
              <a:rPr lang="en-US" altLang="zh-CN" sz="2000" dirty="0">
                <a:solidFill>
                  <a:srgbClr val="FF0000"/>
                </a:solidFill>
                <a:latin typeface="华文新魏" pitchFamily="2" charset="-122"/>
                <a:ea typeface="华文新魏" pitchFamily="2" charset="-122"/>
              </a:rPr>
              <a:t>//p</a:t>
            </a:r>
            <a:r>
              <a:rPr lang="zh-CN" altLang="en-US" sz="2000" dirty="0">
                <a:solidFill>
                  <a:srgbClr val="FF0000"/>
                </a:solidFill>
                <a:latin typeface="华文新魏" pitchFamily="2" charset="-122"/>
                <a:ea typeface="华文新魏" pitchFamily="2" charset="-122"/>
              </a:rPr>
              <a:t>是一个指向整型常量的指针</a:t>
            </a:r>
          </a:p>
          <a:p>
            <a:pPr>
              <a:lnSpc>
                <a:spcPct val="120000"/>
              </a:lnSpc>
            </a:pPr>
            <a:r>
              <a:rPr lang="en-US" altLang="zh-CN" sz="2000" dirty="0">
                <a:latin typeface="华文新魏" pitchFamily="2" charset="-122"/>
                <a:ea typeface="华文新魏" pitchFamily="2" charset="-122"/>
              </a:rPr>
              <a:t>constexpr int *q = </a:t>
            </a:r>
            <a:r>
              <a:rPr lang="en-US" altLang="zh-CN" sz="2000" dirty="0" err="1">
                <a:latin typeface="华文新魏" pitchFamily="2" charset="-122"/>
                <a:ea typeface="华文新魏" pitchFamily="2" charset="-122"/>
              </a:rPr>
              <a:t>nullptr</a:t>
            </a:r>
            <a:r>
              <a:rPr lang="en-US" altLang="zh-CN" sz="2000" dirty="0">
                <a:latin typeface="华文新魏" pitchFamily="2" charset="-122"/>
                <a:ea typeface="华文新魏" pitchFamily="2" charset="-122"/>
              </a:rPr>
              <a:t>;</a:t>
            </a:r>
            <a:r>
              <a:rPr lang="en-US" altLang="zh-CN" sz="2000" dirty="0">
                <a:solidFill>
                  <a:srgbClr val="FF0000"/>
                </a:solidFill>
                <a:latin typeface="华文新魏" pitchFamily="2" charset="-122"/>
                <a:ea typeface="华文新魏" pitchFamily="2" charset="-122"/>
              </a:rPr>
              <a:t>	//q</a:t>
            </a:r>
            <a:r>
              <a:rPr lang="zh-CN" altLang="en-US" sz="2000" dirty="0">
                <a:solidFill>
                  <a:srgbClr val="FF0000"/>
                </a:solidFill>
                <a:latin typeface="华文新魏" pitchFamily="2" charset="-122"/>
                <a:ea typeface="华文新魏" pitchFamily="2" charset="-122"/>
              </a:rPr>
              <a:t>是一个指向整数的</a:t>
            </a:r>
            <a:r>
              <a:rPr lang="en-US" altLang="zh-CN" sz="2000" dirty="0">
                <a:latin typeface="华文新魏" pitchFamily="2" charset="-122"/>
                <a:ea typeface="华文新魏" pitchFamily="2" charset="-122"/>
              </a:rPr>
              <a:t>constexpr</a:t>
            </a:r>
            <a:r>
              <a:rPr lang="zh-CN" altLang="en-US" sz="2000" dirty="0">
                <a:solidFill>
                  <a:srgbClr val="FF0000"/>
                </a:solidFill>
                <a:latin typeface="华文新魏" pitchFamily="2" charset="-122"/>
                <a:ea typeface="华文新魏" pitchFamily="2" charset="-122"/>
              </a:rPr>
              <a:t>指针</a:t>
            </a:r>
            <a:endParaRPr lang="zh-CN" altLang="en-US" sz="2000" dirty="0">
              <a:latin typeface="华文新魏" pitchFamily="2" charset="-122"/>
              <a:ea typeface="华文新魏" pitchFamily="2" charset="-122"/>
            </a:endParaRPr>
          </a:p>
          <a:p>
            <a:pPr>
              <a:lnSpc>
                <a:spcPct val="120000"/>
              </a:lnSpc>
            </a:pPr>
            <a:r>
              <a:rPr lang="en-US" altLang="zh-CN" sz="2000" dirty="0">
                <a:latin typeface="华文新魏" pitchFamily="2" charset="-122"/>
                <a:ea typeface="华文新魏" pitchFamily="2" charset="-122"/>
              </a:rPr>
              <a:t>constexpr int *q2 = 0;</a:t>
            </a:r>
          </a:p>
          <a:p>
            <a:pPr>
              <a:lnSpc>
                <a:spcPct val="120000"/>
              </a:lnSpc>
            </a:pPr>
            <a:r>
              <a:rPr lang="en-US" altLang="zh-CN" sz="2000" dirty="0">
                <a:latin typeface="华文新魏" pitchFamily="2" charset="-122"/>
                <a:ea typeface="华文新魏" pitchFamily="2" charset="-122"/>
              </a:rPr>
              <a:t>constexpr int *q3 = &amp;i; //constexpr</a:t>
            </a:r>
            <a:r>
              <a:rPr lang="zh-CN" altLang="en-US" sz="2000" dirty="0">
                <a:latin typeface="华文新魏" pitchFamily="2" charset="-122"/>
                <a:ea typeface="华文新魏" pitchFamily="2" charset="-122"/>
              </a:rPr>
              <a:t>指针初始值可以指向全局变量</a:t>
            </a:r>
            <a:r>
              <a:rPr lang="en-US" altLang="zh-CN" sz="2000" dirty="0">
                <a:latin typeface="华文新魏" pitchFamily="2" charset="-122"/>
                <a:ea typeface="华文新魏" pitchFamily="2" charset="-122"/>
              </a:rPr>
              <a:t>i</a:t>
            </a:r>
            <a:endParaRPr lang="zh-CN" altLang="en-US" sz="2000" dirty="0">
              <a:latin typeface="华文新魏" pitchFamily="2" charset="-122"/>
              <a:ea typeface="华文新魏" pitchFamily="2" charset="-122"/>
            </a:endParaRPr>
          </a:p>
          <a:p>
            <a:pPr>
              <a:lnSpc>
                <a:spcPct val="120000"/>
              </a:lnSpc>
            </a:pPr>
            <a:endParaRPr lang="zh-CN" altLang="en-US" sz="2000" dirty="0">
              <a:latin typeface="华文新魏" pitchFamily="2" charset="-122"/>
              <a:ea typeface="华文新魏" pitchFamily="2" charset="-122"/>
            </a:endParaRPr>
          </a:p>
          <a:p>
            <a:pPr>
              <a:lnSpc>
                <a:spcPct val="120000"/>
              </a:lnSpc>
            </a:pPr>
            <a:r>
              <a:rPr lang="en-US" altLang="zh-CN" sz="2000" dirty="0">
                <a:latin typeface="华文新魏" pitchFamily="2" charset="-122"/>
                <a:ea typeface="华文新魏" pitchFamily="2" charset="-122"/>
              </a:rPr>
              <a:t>int f2() {</a:t>
            </a:r>
          </a:p>
          <a:p>
            <a:pPr>
              <a:lnSpc>
                <a:spcPct val="120000"/>
              </a:lnSpc>
            </a:pPr>
            <a:r>
              <a:rPr lang="en-US" altLang="zh-CN" sz="2000" dirty="0">
                <a:latin typeface="华文新魏" pitchFamily="2" charset="-122"/>
                <a:ea typeface="华文新魏" pitchFamily="2" charset="-122"/>
              </a:rPr>
              <a:t>    static int ii = 0;</a:t>
            </a:r>
          </a:p>
          <a:p>
            <a:pPr>
              <a:lnSpc>
                <a:spcPct val="120000"/>
              </a:lnSpc>
            </a:pPr>
            <a:r>
              <a:rPr lang="en-US" altLang="zh-CN" sz="2000" dirty="0">
                <a:latin typeface="华文新魏" pitchFamily="2" charset="-122"/>
                <a:ea typeface="华文新魏" pitchFamily="2" charset="-122"/>
              </a:rPr>
              <a:t>    int </a:t>
            </a:r>
            <a:r>
              <a:rPr lang="en-US" altLang="zh-CN" sz="2000" dirty="0" err="1">
                <a:latin typeface="华文新魏" pitchFamily="2" charset="-122"/>
                <a:ea typeface="华文新魏" pitchFamily="2" charset="-122"/>
              </a:rPr>
              <a:t>jj</a:t>
            </a:r>
            <a:r>
              <a:rPr lang="en-US" altLang="zh-CN" sz="2000" dirty="0">
                <a:latin typeface="华文新魏" pitchFamily="2" charset="-122"/>
                <a:ea typeface="华文新魏" pitchFamily="2" charset="-122"/>
              </a:rPr>
              <a:t> = 0;</a:t>
            </a:r>
          </a:p>
          <a:p>
            <a:pPr>
              <a:lnSpc>
                <a:spcPct val="120000"/>
              </a:lnSpc>
            </a:pPr>
            <a:r>
              <a:rPr lang="en-US" altLang="zh-CN" sz="2000" dirty="0">
                <a:latin typeface="华文新魏" pitchFamily="2" charset="-122"/>
                <a:ea typeface="华文新魏" pitchFamily="2" charset="-122"/>
              </a:rPr>
              <a:t>    constexpr int *q4 = &amp;ii;//constexpr</a:t>
            </a:r>
            <a:r>
              <a:rPr lang="zh-CN" altLang="en-US" sz="2000" dirty="0">
                <a:latin typeface="华文新魏" pitchFamily="2" charset="-122"/>
                <a:ea typeface="华文新魏" pitchFamily="2" charset="-122"/>
              </a:rPr>
              <a:t>指针初始值可以指向局部静态变量</a:t>
            </a:r>
          </a:p>
          <a:p>
            <a:pPr>
              <a:lnSpc>
                <a:spcPct val="120000"/>
              </a:lnSpc>
            </a:pPr>
            <a:r>
              <a:rPr lang="en-US" altLang="zh-CN" sz="2000" dirty="0">
                <a:latin typeface="华文新魏" pitchFamily="2" charset="-122"/>
                <a:ea typeface="华文新魏" pitchFamily="2" charset="-122"/>
              </a:rPr>
              <a:t>//constexpr int *q5 = &amp;</a:t>
            </a:r>
            <a:r>
              <a:rPr lang="en-US" altLang="zh-CN" sz="2000" dirty="0" err="1">
                <a:latin typeface="华文新魏" pitchFamily="2" charset="-122"/>
                <a:ea typeface="华文新魏" pitchFamily="2" charset="-122"/>
              </a:rPr>
              <a:t>jj</a:t>
            </a:r>
            <a:r>
              <a:rPr lang="en-US" altLang="zh-CN" sz="2000" dirty="0">
                <a:latin typeface="华文新魏" pitchFamily="2" charset="-122"/>
                <a:ea typeface="华文新魏" pitchFamily="2" charset="-122"/>
              </a:rPr>
              <a:t>;//</a:t>
            </a:r>
            <a:r>
              <a:rPr lang="zh-CN" altLang="en-US" sz="2000" dirty="0">
                <a:latin typeface="华文新魏" pitchFamily="2" charset="-122"/>
                <a:ea typeface="华文新魏" pitchFamily="2" charset="-122"/>
              </a:rPr>
              <a:t>错误：</a:t>
            </a:r>
            <a:r>
              <a:rPr lang="en-US" altLang="zh-CN" sz="2000" dirty="0">
                <a:latin typeface="华文新魏" pitchFamily="2" charset="-122"/>
                <a:ea typeface="华文新魏" pitchFamily="2" charset="-122"/>
              </a:rPr>
              <a:t>constexpr</a:t>
            </a:r>
            <a:r>
              <a:rPr lang="zh-CN" altLang="en-US" sz="2000" dirty="0">
                <a:latin typeface="华文新魏" pitchFamily="2" charset="-122"/>
                <a:ea typeface="华文新魏" pitchFamily="2" charset="-122"/>
              </a:rPr>
              <a:t>指针初始值不可以指向局部变量，局部变量在堆栈，非固定地址</a:t>
            </a:r>
          </a:p>
          <a:p>
            <a:pPr>
              <a:lnSpc>
                <a:spcPct val="120000"/>
              </a:lnSpc>
            </a:pPr>
            <a:r>
              <a:rPr lang="en-US" altLang="zh-CN" sz="2000" dirty="0">
                <a:latin typeface="华文新魏" pitchFamily="2" charset="-122"/>
                <a:ea typeface="华文新魏" pitchFamily="2" charset="-122"/>
              </a:rPr>
              <a:t>   return ++i;</a:t>
            </a:r>
          </a:p>
          <a:p>
            <a:pPr>
              <a:lnSpc>
                <a:spcPct val="120000"/>
              </a:lnSpc>
            </a:pPr>
            <a:r>
              <a:rPr lang="en-US" altLang="zh-CN" sz="2000" dirty="0">
                <a:latin typeface="华文新魏" pitchFamily="2" charset="-122"/>
                <a:ea typeface="华文新魏" pitchFamily="2" charset="-122"/>
              </a:rPr>
              <a:t>}</a:t>
            </a:r>
            <a:endParaRPr lang="en-US" altLang="zh-CN" sz="2000" b="1" dirty="0">
              <a:latin typeface="华文新魏" pitchFamily="2" charset="-122"/>
              <a:ea typeface="华文新魏" pitchFamily="2" charset="-122"/>
            </a:endParaRPr>
          </a:p>
        </p:txBody>
      </p:sp>
      <p:sp>
        <p:nvSpPr>
          <p:cNvPr id="6" name="Rectangle 4">
            <a:extLst>
              <a:ext uri="{FF2B5EF4-FFF2-40B4-BE49-F238E27FC236}">
                <a16:creationId xmlns:a16="http://schemas.microsoft.com/office/drawing/2014/main" id="{888D3B9E-31B9-47D8-9D0C-728C258A16A1}"/>
              </a:ext>
            </a:extLst>
          </p:cNvPr>
          <p:cNvSpPr>
            <a:spLocks noGrp="1" noChangeArrowheads="1"/>
          </p:cNvSpPr>
          <p:nvPr>
            <p:ph type="title"/>
          </p:nvPr>
        </p:nvSpPr>
        <p:spPr>
          <a:xfrm>
            <a:off x="1689410" y="188640"/>
            <a:ext cx="8287072" cy="838200"/>
          </a:xfrm>
        </p:spPr>
        <p:txBody>
          <a:bodyPr>
            <a:normAutofit/>
          </a:bodyPr>
          <a:lstStyle/>
          <a:p>
            <a:r>
              <a:rPr lang="en-US" altLang="zh-CN" sz="3600" b="1" dirty="0">
                <a:solidFill>
                  <a:srgbClr val="FF0000"/>
                </a:solidFill>
                <a:latin typeface="微软雅黑" pitchFamily="34" charset="-122"/>
                <a:ea typeface="微软雅黑" pitchFamily="34" charset="-122"/>
              </a:rPr>
              <a:t>constexpr</a:t>
            </a:r>
            <a:r>
              <a:rPr lang="zh-CN" altLang="en-US" sz="3600" b="1" dirty="0">
                <a:solidFill>
                  <a:srgbClr val="FF0000"/>
                </a:solidFill>
                <a:latin typeface="微软雅黑" pitchFamily="34" charset="-122"/>
                <a:ea typeface="微软雅黑" pitchFamily="34" charset="-122"/>
              </a:rPr>
              <a:t>（自学）</a:t>
            </a:r>
          </a:p>
        </p:txBody>
      </p:sp>
    </p:spTree>
    <p:extLst>
      <p:ext uri="{BB962C8B-B14F-4D97-AF65-F5344CB8AC3E}">
        <p14:creationId xmlns:p14="http://schemas.microsoft.com/office/powerpoint/2010/main" val="21374917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7"/>
          <p:cNvSpPr>
            <a:spLocks noChangeArrowheads="1"/>
          </p:cNvSpPr>
          <p:nvPr/>
        </p:nvSpPr>
        <p:spPr bwMode="auto">
          <a:xfrm>
            <a:off x="873221" y="1114521"/>
            <a:ext cx="8922036" cy="5544616"/>
          </a:xfrm>
          <a:prstGeom prst="rect">
            <a:avLst/>
          </a:prstGeom>
          <a:noFill/>
          <a:ln w="9525">
            <a:noFill/>
            <a:miter lim="800000"/>
            <a:headEnd/>
            <a:tailEnd/>
          </a:ln>
        </p:spPr>
        <p:txBody>
          <a:bodyPr>
            <a:noAutofit/>
          </a:bodyPr>
          <a:lstStyle/>
          <a:p>
            <a:pPr>
              <a:lnSpc>
                <a:spcPct val="145000"/>
              </a:lnSpc>
            </a:pPr>
            <a:r>
              <a:rPr lang="en-US" altLang="zh-CN" sz="2000" b="1" dirty="0">
                <a:latin typeface="华文新魏" pitchFamily="2" charset="-122"/>
                <a:ea typeface="华文新魏" pitchFamily="2" charset="-122"/>
              </a:rPr>
              <a:t>	</a:t>
            </a:r>
            <a:r>
              <a:rPr lang="en-US" altLang="zh-CN" sz="2000" b="1" dirty="0">
                <a:solidFill>
                  <a:srgbClr val="FF0000"/>
                </a:solidFill>
                <a:latin typeface="华文新魏" pitchFamily="2" charset="-122"/>
                <a:ea typeface="华文新魏" pitchFamily="2" charset="-122"/>
              </a:rPr>
              <a:t>constexpr</a:t>
            </a:r>
            <a:r>
              <a:rPr lang="zh-CN" altLang="en-US" sz="2000" b="1" dirty="0">
                <a:solidFill>
                  <a:srgbClr val="FF0000"/>
                </a:solidFill>
                <a:latin typeface="华文新魏" pitchFamily="2" charset="-122"/>
                <a:ea typeface="华文新魏" pitchFamily="2" charset="-122"/>
              </a:rPr>
              <a:t>函数</a:t>
            </a:r>
            <a:r>
              <a:rPr lang="zh-CN" altLang="en-US" sz="2000" b="1" dirty="0">
                <a:latin typeface="华文新魏" pitchFamily="2" charset="-122"/>
                <a:ea typeface="华文新魏" pitchFamily="2" charset="-122"/>
              </a:rPr>
              <a:t>：是指能用于常量表达式的函数，规定：</a:t>
            </a:r>
            <a:endParaRPr lang="en-US" altLang="zh-CN" sz="2000" b="1" dirty="0">
              <a:latin typeface="华文新魏" pitchFamily="2" charset="-122"/>
              <a:ea typeface="华文新魏" pitchFamily="2" charset="-122"/>
            </a:endParaRPr>
          </a:p>
          <a:p>
            <a:pPr marL="1257300" lvl="2" indent="-342900">
              <a:lnSpc>
                <a:spcPct val="145000"/>
              </a:lnSpc>
              <a:buFont typeface="Wingdings" pitchFamily="2" charset="2"/>
              <a:buChar char="u"/>
            </a:pPr>
            <a:r>
              <a:rPr lang="zh-CN" altLang="en-US" sz="2000" b="1" dirty="0">
                <a:latin typeface="华文新魏" pitchFamily="2" charset="-122"/>
                <a:ea typeface="华文新魏" pitchFamily="2" charset="-122"/>
              </a:rPr>
              <a:t>函数返回类型和形参类型都必须是</a:t>
            </a:r>
            <a:r>
              <a:rPr lang="zh-CN" altLang="en-US" sz="2000" b="1" dirty="0">
                <a:solidFill>
                  <a:srgbClr val="FF0000"/>
                </a:solidFill>
                <a:latin typeface="华文新魏" pitchFamily="2" charset="-122"/>
                <a:ea typeface="华文新魏" pitchFamily="2" charset="-122"/>
              </a:rPr>
              <a:t>字面值类型</a:t>
            </a:r>
            <a:endParaRPr lang="en-US" altLang="zh-CN" sz="2000" b="1" dirty="0">
              <a:solidFill>
                <a:srgbClr val="FF0000"/>
              </a:solidFill>
              <a:latin typeface="华文新魏" pitchFamily="2" charset="-122"/>
              <a:ea typeface="华文新魏" pitchFamily="2" charset="-122"/>
            </a:endParaRPr>
          </a:p>
          <a:p>
            <a:pPr marL="1257300" lvl="2" indent="-342900">
              <a:lnSpc>
                <a:spcPct val="145000"/>
              </a:lnSpc>
              <a:buFont typeface="Wingdings" pitchFamily="2" charset="2"/>
              <a:buChar char="u"/>
            </a:pPr>
            <a:r>
              <a:rPr lang="zh-CN" altLang="en-US" sz="2000" b="1" dirty="0">
                <a:latin typeface="华文新魏" pitchFamily="2" charset="-122"/>
                <a:ea typeface="华文新魏" pitchFamily="2" charset="-122"/>
              </a:rPr>
              <a:t>函数体有且只有一条</a:t>
            </a:r>
            <a:r>
              <a:rPr lang="en-US" altLang="zh-CN" sz="2000" b="1" dirty="0">
                <a:latin typeface="华文新魏" pitchFamily="2" charset="-122"/>
                <a:ea typeface="华文新魏" pitchFamily="2" charset="-122"/>
              </a:rPr>
              <a:t>return</a:t>
            </a:r>
            <a:r>
              <a:rPr lang="zh-CN" altLang="en-US" sz="2000" b="1" dirty="0">
                <a:latin typeface="华文新魏" pitchFamily="2" charset="-122"/>
                <a:ea typeface="华文新魏" pitchFamily="2" charset="-122"/>
              </a:rPr>
              <a:t>语句</a:t>
            </a:r>
            <a:endParaRPr lang="en-US" altLang="zh-CN" sz="2000" b="1" dirty="0">
              <a:latin typeface="华文新魏" pitchFamily="2" charset="-122"/>
              <a:ea typeface="华文新魏" pitchFamily="2" charset="-122"/>
            </a:endParaRPr>
          </a:p>
          <a:p>
            <a:pPr marL="1257300" lvl="2" indent="-342900">
              <a:lnSpc>
                <a:spcPct val="145000"/>
              </a:lnSpc>
              <a:buFont typeface="Wingdings" pitchFamily="2" charset="2"/>
              <a:buChar char="u"/>
            </a:pPr>
            <a:r>
              <a:rPr lang="en-US" altLang="zh-CN" sz="2000" b="1" dirty="0">
                <a:latin typeface="华文新魏" pitchFamily="2" charset="-122"/>
                <a:ea typeface="华文新魏" pitchFamily="2" charset="-122"/>
              </a:rPr>
              <a:t>constexpr</a:t>
            </a:r>
            <a:r>
              <a:rPr lang="zh-CN" altLang="en-US" sz="2000" b="1" dirty="0">
                <a:latin typeface="华文新魏" pitchFamily="2" charset="-122"/>
                <a:ea typeface="华文新魏" pitchFamily="2" charset="-122"/>
              </a:rPr>
              <a:t>函数被隐式地指定为内联函数，因此函数定义可放头文件</a:t>
            </a:r>
            <a:endParaRPr lang="en-US" altLang="zh-CN" sz="2000" b="1" dirty="0">
              <a:latin typeface="华文新魏" pitchFamily="2" charset="-122"/>
              <a:ea typeface="华文新魏" pitchFamily="2" charset="-122"/>
            </a:endParaRPr>
          </a:p>
          <a:p>
            <a:pPr marL="1257300" lvl="2" indent="-342900">
              <a:lnSpc>
                <a:spcPct val="145000"/>
              </a:lnSpc>
              <a:buFont typeface="Wingdings" pitchFamily="2" charset="2"/>
              <a:buChar char="u"/>
            </a:pPr>
            <a:r>
              <a:rPr lang="en-US" altLang="zh-CN" sz="2000" b="1" dirty="0">
                <a:latin typeface="华文新魏" pitchFamily="2" charset="-122"/>
                <a:ea typeface="华文新魏" pitchFamily="2" charset="-122"/>
              </a:rPr>
              <a:t>constexpr</a:t>
            </a:r>
            <a:r>
              <a:rPr lang="zh-CN" altLang="en-US" sz="2000" b="1" dirty="0">
                <a:latin typeface="华文新魏" pitchFamily="2" charset="-122"/>
                <a:ea typeface="华文新魏" pitchFamily="2" charset="-122"/>
              </a:rPr>
              <a:t>函数体内也可以包括其他非可执行语句，包括空语句，类型别名，</a:t>
            </a:r>
            <a:r>
              <a:rPr lang="en-US" altLang="zh-CN" sz="2000" b="1" dirty="0">
                <a:latin typeface="华文新魏" pitchFamily="2" charset="-122"/>
                <a:ea typeface="华文新魏" pitchFamily="2" charset="-122"/>
              </a:rPr>
              <a:t>using</a:t>
            </a:r>
            <a:r>
              <a:rPr lang="zh-CN" altLang="en-US" sz="2000" b="1" dirty="0">
                <a:latin typeface="华文新魏" pitchFamily="2" charset="-122"/>
                <a:ea typeface="华文新魏" pitchFamily="2" charset="-122"/>
              </a:rPr>
              <a:t>声明</a:t>
            </a:r>
            <a:endParaRPr lang="en-US" altLang="zh-CN" sz="2000" b="1" dirty="0">
              <a:latin typeface="华文新魏" pitchFamily="2" charset="-122"/>
              <a:ea typeface="华文新魏" pitchFamily="2" charset="-122"/>
            </a:endParaRPr>
          </a:p>
          <a:p>
            <a:pPr marL="1257300" lvl="2" indent="-342900">
              <a:lnSpc>
                <a:spcPct val="145000"/>
              </a:lnSpc>
              <a:buFont typeface="Wingdings" pitchFamily="2" charset="2"/>
              <a:buChar char="u"/>
            </a:pPr>
            <a:r>
              <a:rPr lang="zh-CN" altLang="en-US" sz="2000" b="1" dirty="0">
                <a:latin typeface="华文新魏" pitchFamily="2" charset="-122"/>
                <a:ea typeface="华文新魏" pitchFamily="2" charset="-122"/>
              </a:rPr>
              <a:t>在编译时，编译器会将函数调用替换成其结果值，即</a:t>
            </a:r>
            <a:r>
              <a:rPr lang="zh-CN" altLang="en-US" sz="2000" b="1" dirty="0">
                <a:solidFill>
                  <a:srgbClr val="FF0000"/>
                </a:solidFill>
                <a:latin typeface="华文新魏" pitchFamily="2" charset="-122"/>
                <a:ea typeface="华文新魏" pitchFamily="2" charset="-122"/>
              </a:rPr>
              <a:t>这种函数在编译时就求值</a:t>
            </a:r>
            <a:r>
              <a:rPr lang="en-US" altLang="zh-CN" sz="2000" b="1" dirty="0">
                <a:solidFill>
                  <a:srgbClr val="FF0000"/>
                </a:solidFill>
                <a:latin typeface="华文新魏" pitchFamily="2" charset="-122"/>
                <a:ea typeface="华文新魏" pitchFamily="2" charset="-122"/>
              </a:rPr>
              <a:t>	</a:t>
            </a:r>
          </a:p>
          <a:p>
            <a:pPr marL="1257300" lvl="2" indent="-342900">
              <a:lnSpc>
                <a:spcPct val="145000"/>
              </a:lnSpc>
              <a:buFont typeface="Wingdings" pitchFamily="2" charset="2"/>
              <a:buChar char="u"/>
            </a:pPr>
            <a:r>
              <a:rPr lang="en-US" altLang="zh-CN" sz="2000" b="1" dirty="0">
                <a:latin typeface="华文新魏" pitchFamily="2" charset="-122"/>
                <a:ea typeface="华文新魏" pitchFamily="2" charset="-122"/>
              </a:rPr>
              <a:t>constexpr</a:t>
            </a:r>
            <a:r>
              <a:rPr lang="zh-CN" altLang="en-US" sz="2000" b="1" dirty="0">
                <a:latin typeface="华文新魏" pitchFamily="2" charset="-122"/>
                <a:ea typeface="华文新魏" pitchFamily="2" charset="-122"/>
              </a:rPr>
              <a:t>函数返回的不一定是常量表达式</a:t>
            </a:r>
            <a:endParaRPr lang="en-US" altLang="zh-CN" sz="2000" b="1" dirty="0">
              <a:latin typeface="华文新魏" pitchFamily="2" charset="-122"/>
              <a:ea typeface="华文新魏" pitchFamily="2" charset="-122"/>
            </a:endParaRPr>
          </a:p>
        </p:txBody>
      </p:sp>
      <p:sp>
        <p:nvSpPr>
          <p:cNvPr id="6" name="Rectangle 4">
            <a:extLst>
              <a:ext uri="{FF2B5EF4-FFF2-40B4-BE49-F238E27FC236}">
                <a16:creationId xmlns:a16="http://schemas.microsoft.com/office/drawing/2014/main" id="{EA300D3E-3A5F-4594-A41D-27C35D1210F4}"/>
              </a:ext>
            </a:extLst>
          </p:cNvPr>
          <p:cNvSpPr>
            <a:spLocks noGrp="1" noChangeArrowheads="1"/>
          </p:cNvSpPr>
          <p:nvPr>
            <p:ph type="title"/>
          </p:nvPr>
        </p:nvSpPr>
        <p:spPr>
          <a:xfrm>
            <a:off x="1689410" y="188640"/>
            <a:ext cx="8287072" cy="838200"/>
          </a:xfrm>
        </p:spPr>
        <p:txBody>
          <a:bodyPr>
            <a:normAutofit/>
          </a:bodyPr>
          <a:lstStyle/>
          <a:p>
            <a:r>
              <a:rPr lang="en-US" altLang="zh-CN" sz="3600" b="1" dirty="0">
                <a:solidFill>
                  <a:srgbClr val="FF0000"/>
                </a:solidFill>
                <a:latin typeface="微软雅黑" pitchFamily="34" charset="-122"/>
                <a:ea typeface="微软雅黑" pitchFamily="34" charset="-122"/>
              </a:rPr>
              <a:t>constexpr</a:t>
            </a:r>
            <a:r>
              <a:rPr lang="zh-CN" altLang="en-US" sz="3600" b="1" dirty="0">
                <a:solidFill>
                  <a:srgbClr val="FF0000"/>
                </a:solidFill>
                <a:latin typeface="微软雅黑" pitchFamily="34" charset="-122"/>
                <a:ea typeface="微软雅黑" pitchFamily="34" charset="-122"/>
              </a:rPr>
              <a:t>函数（自学）</a:t>
            </a:r>
          </a:p>
        </p:txBody>
      </p:sp>
    </p:spTree>
    <p:extLst>
      <p:ext uri="{BB962C8B-B14F-4D97-AF65-F5344CB8AC3E}">
        <p14:creationId xmlns:p14="http://schemas.microsoft.com/office/powerpoint/2010/main" val="301281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7"/>
          <p:cNvSpPr>
            <a:spLocks noChangeArrowheads="1"/>
          </p:cNvSpPr>
          <p:nvPr/>
        </p:nvSpPr>
        <p:spPr bwMode="auto">
          <a:xfrm>
            <a:off x="1758752" y="1556793"/>
            <a:ext cx="8382000" cy="4968775"/>
          </a:xfrm>
          <a:prstGeom prst="rect">
            <a:avLst/>
          </a:prstGeom>
          <a:noFill/>
          <a:ln w="9525">
            <a:noFill/>
            <a:miter lim="800000"/>
            <a:headEnd/>
            <a:tailEnd/>
          </a:ln>
        </p:spPr>
        <p:txBody>
          <a:bodyPr>
            <a:noAutofit/>
          </a:bodyPr>
          <a:lstStyle/>
          <a:p>
            <a:pPr marL="0" lvl="1">
              <a:lnSpc>
                <a:spcPct val="120000"/>
              </a:lnSpc>
              <a:spcBef>
                <a:spcPct val="50000"/>
              </a:spcBef>
            </a:pPr>
            <a:r>
              <a:rPr lang="en-US" altLang="zh-CN" sz="2400" b="1" dirty="0">
                <a:latin typeface="华文新魏" pitchFamily="2" charset="-122"/>
                <a:ea typeface="华文新魏" pitchFamily="2" charset="-122"/>
              </a:rPr>
              <a:t>	</a:t>
            </a:r>
            <a:endParaRPr lang="zh-CN" altLang="en-US" sz="2000" b="1" dirty="0">
              <a:latin typeface="华文新魏" pitchFamily="2" charset="-122"/>
              <a:ea typeface="华文新魏" pitchFamily="2" charset="-122"/>
            </a:endParaRPr>
          </a:p>
        </p:txBody>
      </p:sp>
      <p:sp>
        <p:nvSpPr>
          <p:cNvPr id="5" name="Rectangle 4"/>
          <p:cNvSpPr txBox="1">
            <a:spLocks noChangeArrowheads="1"/>
          </p:cNvSpPr>
          <p:nvPr/>
        </p:nvSpPr>
        <p:spPr>
          <a:xfrm>
            <a:off x="2063552" y="862608"/>
            <a:ext cx="7772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800" b="1" dirty="0">
                <a:solidFill>
                  <a:srgbClr val="FF0000"/>
                </a:solidFill>
                <a:latin typeface="微软雅黑" pitchFamily="34" charset="-122"/>
                <a:ea typeface="微软雅黑" pitchFamily="34" charset="-122"/>
              </a:rPr>
              <a:t>C++</a:t>
            </a:r>
            <a:r>
              <a:rPr lang="zh-CN" altLang="en-US" sz="2800" b="1" dirty="0">
                <a:solidFill>
                  <a:srgbClr val="FF0000"/>
                </a:solidFill>
                <a:latin typeface="微软雅黑" pitchFamily="34" charset="-122"/>
                <a:ea typeface="微软雅黑" pitchFamily="34" charset="-122"/>
              </a:rPr>
              <a:t>内置数据类型</a:t>
            </a:r>
          </a:p>
        </p:txBody>
      </p:sp>
      <p:sp>
        <p:nvSpPr>
          <p:cNvPr id="8" name="Rectangle 7"/>
          <p:cNvSpPr>
            <a:spLocks noChangeArrowheads="1"/>
          </p:cNvSpPr>
          <p:nvPr/>
        </p:nvSpPr>
        <p:spPr bwMode="auto">
          <a:xfrm>
            <a:off x="1758752" y="1556793"/>
            <a:ext cx="8657728" cy="4968775"/>
          </a:xfrm>
          <a:prstGeom prst="rect">
            <a:avLst/>
          </a:prstGeom>
          <a:noFill/>
          <a:ln w="9525">
            <a:noFill/>
            <a:miter lim="800000"/>
            <a:headEnd/>
            <a:tailEnd/>
          </a:ln>
        </p:spPr>
        <p:txBody>
          <a:bodyPr>
            <a:noAutofit/>
          </a:bodyPr>
          <a:lstStyle/>
          <a:p>
            <a:pPr marL="0" lvl="1">
              <a:lnSpc>
                <a:spcPct val="120000"/>
              </a:lnSpc>
              <a:spcBef>
                <a:spcPct val="50000"/>
              </a:spcBef>
            </a:pPr>
            <a:r>
              <a:rPr lang="zh-CN" altLang="en-US" sz="2800" b="1" dirty="0">
                <a:latin typeface="华文新魏" pitchFamily="2" charset="-122"/>
                <a:ea typeface="华文新魏" pitchFamily="2" charset="-122"/>
              </a:rPr>
              <a:t>需要特别注意的是：</a:t>
            </a:r>
            <a:r>
              <a:rPr lang="en-US" altLang="zh-CN" sz="2800" b="1" dirty="0">
                <a:latin typeface="华文新魏" pitchFamily="2" charset="-122"/>
                <a:ea typeface="华文新魏" pitchFamily="2" charset="-122"/>
              </a:rPr>
              <a:t>char</a:t>
            </a:r>
            <a:r>
              <a:rPr lang="zh-CN" altLang="en-US" sz="2800" b="1" dirty="0">
                <a:latin typeface="华文新魏" pitchFamily="2" charset="-122"/>
                <a:ea typeface="华文新魏" pitchFamily="2" charset="-122"/>
              </a:rPr>
              <a:t>可以显示地声明为带符号的和无符号的。因此</a:t>
            </a:r>
            <a:r>
              <a:rPr lang="en-US" altLang="zh-CN" sz="2800" b="1" dirty="0">
                <a:latin typeface="华文新魏" pitchFamily="2" charset="-122"/>
                <a:ea typeface="华文新魏" pitchFamily="2" charset="-122"/>
              </a:rPr>
              <a:t>C++11</a:t>
            </a:r>
            <a:r>
              <a:rPr lang="zh-CN" altLang="en-US" sz="2800" b="1" dirty="0">
                <a:latin typeface="华文新魏" pitchFamily="2" charset="-122"/>
                <a:ea typeface="华文新魏" pitchFamily="2" charset="-122"/>
              </a:rPr>
              <a:t>标准规定</a:t>
            </a:r>
            <a:r>
              <a:rPr lang="en-US" altLang="zh-CN" sz="2800" b="1" dirty="0">
                <a:latin typeface="华文新魏" pitchFamily="2" charset="-122"/>
                <a:ea typeface="华文新魏" pitchFamily="2" charset="-122"/>
              </a:rPr>
              <a:t>char</a:t>
            </a:r>
            <a:r>
              <a:rPr lang="zh-CN" altLang="en-US" sz="2800" b="1" dirty="0">
                <a:latin typeface="华文新魏" pitchFamily="2" charset="-122"/>
                <a:ea typeface="华文新魏" pitchFamily="2" charset="-122"/>
              </a:rPr>
              <a:t>，</a:t>
            </a:r>
            <a:r>
              <a:rPr lang="en-US" altLang="zh-CN" sz="2800" b="1" dirty="0">
                <a:latin typeface="华文新魏" pitchFamily="2" charset="-122"/>
                <a:ea typeface="华文新魏" pitchFamily="2" charset="-122"/>
              </a:rPr>
              <a:t>signed char</a:t>
            </a:r>
            <a:r>
              <a:rPr lang="zh-CN" altLang="en-US" sz="2800" b="1" dirty="0">
                <a:latin typeface="华文新魏" pitchFamily="2" charset="-122"/>
                <a:ea typeface="华文新魏" pitchFamily="2" charset="-122"/>
              </a:rPr>
              <a:t>和</a:t>
            </a:r>
            <a:r>
              <a:rPr lang="en-US" altLang="zh-CN" sz="2800" b="1" dirty="0">
                <a:latin typeface="华文新魏" pitchFamily="2" charset="-122"/>
                <a:ea typeface="华文新魏" pitchFamily="2" charset="-122"/>
              </a:rPr>
              <a:t>unsigned char</a:t>
            </a:r>
            <a:r>
              <a:rPr lang="zh-CN" altLang="en-US" sz="2800" b="1" dirty="0">
                <a:latin typeface="华文新魏" pitchFamily="2" charset="-122"/>
                <a:ea typeface="华文新魏" pitchFamily="2" charset="-122"/>
              </a:rPr>
              <a:t>是三种不同的类型。</a:t>
            </a:r>
            <a:endParaRPr lang="en-US" altLang="zh-CN" sz="2800" b="1" dirty="0">
              <a:latin typeface="华文新魏" pitchFamily="2" charset="-122"/>
              <a:ea typeface="华文新魏" pitchFamily="2" charset="-122"/>
            </a:endParaRPr>
          </a:p>
          <a:p>
            <a:pPr marL="0" lvl="1">
              <a:lnSpc>
                <a:spcPct val="120000"/>
              </a:lnSpc>
              <a:spcBef>
                <a:spcPct val="50000"/>
              </a:spcBef>
            </a:pPr>
            <a:r>
              <a:rPr lang="zh-CN" altLang="en-US" sz="2800" b="1" dirty="0">
                <a:solidFill>
                  <a:srgbClr val="FF0000"/>
                </a:solidFill>
                <a:latin typeface="华文新魏" pitchFamily="2" charset="-122"/>
                <a:ea typeface="华文新魏" pitchFamily="2" charset="-122"/>
              </a:rPr>
              <a:t>但每个具体的编译器实现中，</a:t>
            </a:r>
            <a:r>
              <a:rPr lang="en-US" altLang="zh-CN" sz="2800" b="1" dirty="0">
                <a:solidFill>
                  <a:srgbClr val="FF0000"/>
                </a:solidFill>
                <a:latin typeface="华文新魏" pitchFamily="2" charset="-122"/>
                <a:ea typeface="华文新魏" pitchFamily="2" charset="-122"/>
              </a:rPr>
              <a:t>char</a:t>
            </a:r>
            <a:r>
              <a:rPr lang="zh-CN" altLang="en-US" sz="2800" b="1" dirty="0">
                <a:solidFill>
                  <a:srgbClr val="FF0000"/>
                </a:solidFill>
                <a:latin typeface="华文新魏" pitchFamily="2" charset="-122"/>
                <a:ea typeface="华文新魏" pitchFamily="2" charset="-122"/>
              </a:rPr>
              <a:t>会表现为</a:t>
            </a:r>
            <a:r>
              <a:rPr lang="en-US" altLang="zh-CN" sz="2800" b="1" dirty="0">
                <a:solidFill>
                  <a:srgbClr val="FF0000"/>
                </a:solidFill>
                <a:latin typeface="华文新魏" pitchFamily="2" charset="-122"/>
                <a:ea typeface="华文新魏" pitchFamily="2" charset="-122"/>
              </a:rPr>
              <a:t>signed char</a:t>
            </a:r>
            <a:r>
              <a:rPr lang="zh-CN" altLang="en-US" sz="2800" b="1" dirty="0">
                <a:solidFill>
                  <a:srgbClr val="FF0000"/>
                </a:solidFill>
                <a:latin typeface="华文新魏" pitchFamily="2" charset="-122"/>
                <a:ea typeface="华文新魏" pitchFamily="2" charset="-122"/>
              </a:rPr>
              <a:t>和</a:t>
            </a:r>
            <a:r>
              <a:rPr lang="en-US" altLang="zh-CN" sz="2800" b="1" dirty="0">
                <a:solidFill>
                  <a:srgbClr val="FF0000"/>
                </a:solidFill>
                <a:latin typeface="华文新魏" pitchFamily="2" charset="-122"/>
                <a:ea typeface="华文新魏" pitchFamily="2" charset="-122"/>
              </a:rPr>
              <a:t>unsigned char</a:t>
            </a:r>
            <a:r>
              <a:rPr lang="zh-CN" altLang="en-US" sz="2800" b="1" dirty="0">
                <a:solidFill>
                  <a:srgbClr val="FF0000"/>
                </a:solidFill>
                <a:latin typeface="华文新魏" pitchFamily="2" charset="-122"/>
                <a:ea typeface="华文新魏" pitchFamily="2" charset="-122"/>
              </a:rPr>
              <a:t>中的一种。</a:t>
            </a:r>
          </a:p>
        </p:txBody>
      </p:sp>
    </p:spTree>
    <p:extLst>
      <p:ext uri="{BB962C8B-B14F-4D97-AF65-F5344CB8AC3E}">
        <p14:creationId xmlns:p14="http://schemas.microsoft.com/office/powerpoint/2010/main" val="26199578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408989" y="836712"/>
            <a:ext cx="8712968" cy="5832648"/>
          </a:xfrm>
          <a:prstGeom prst="rect">
            <a:avLst/>
          </a:prstGeom>
          <a:solidFill>
            <a:schemeClr val="accent6">
              <a:lumMod val="75000"/>
              <a:alpha val="44000"/>
            </a:schemeClr>
          </a:solidFill>
          <a:ln w="9525">
            <a:solidFill>
              <a:schemeClr val="accent1"/>
            </a:solidFill>
            <a:miter lim="800000"/>
            <a:headEnd/>
            <a:tailEnd/>
          </a:ln>
        </p:spPr>
        <p:txBody>
          <a:bodyPr/>
          <a:lstStyle/>
          <a:p>
            <a:pPr>
              <a:lnSpc>
                <a:spcPct val="120000"/>
              </a:lnSpc>
            </a:pPr>
            <a:r>
              <a:rPr lang="en-US" altLang="zh-CN" sz="2000" dirty="0">
                <a:latin typeface="华文新魏" pitchFamily="2" charset="-122"/>
                <a:ea typeface="华文新魏" pitchFamily="2" charset="-122"/>
              </a:rPr>
              <a:t>//constexpr</a:t>
            </a:r>
            <a:r>
              <a:rPr lang="zh-CN" altLang="en-US" sz="2000" dirty="0">
                <a:latin typeface="华文新魏" pitchFamily="2" charset="-122"/>
                <a:ea typeface="华文新魏" pitchFamily="2" charset="-122"/>
              </a:rPr>
              <a:t>函数</a:t>
            </a:r>
          </a:p>
          <a:p>
            <a:pPr>
              <a:lnSpc>
                <a:spcPct val="120000"/>
              </a:lnSpc>
            </a:pPr>
            <a:r>
              <a:rPr lang="en-US" altLang="zh-CN" sz="2000" dirty="0">
                <a:latin typeface="华文新魏" pitchFamily="2" charset="-122"/>
                <a:ea typeface="华文新魏" pitchFamily="2" charset="-122"/>
              </a:rPr>
              <a:t>constexpr int </a:t>
            </a:r>
            <a:r>
              <a:rPr lang="en-US" altLang="zh-CN" sz="2000" dirty="0" err="1">
                <a:latin typeface="华文新魏" pitchFamily="2" charset="-122"/>
                <a:ea typeface="华文新魏" pitchFamily="2" charset="-122"/>
              </a:rPr>
              <a:t>new_size</a:t>
            </a:r>
            <a:r>
              <a:rPr lang="en-US" altLang="zh-CN" sz="2000" dirty="0">
                <a:latin typeface="华文新魏" pitchFamily="2" charset="-122"/>
                <a:ea typeface="华文新魏" pitchFamily="2" charset="-122"/>
              </a:rPr>
              <a:t>() { return 42; }</a:t>
            </a:r>
          </a:p>
          <a:p>
            <a:pPr>
              <a:lnSpc>
                <a:spcPct val="120000"/>
              </a:lnSpc>
            </a:pPr>
            <a:r>
              <a:rPr lang="en-US" altLang="zh-CN" sz="2000" dirty="0">
                <a:latin typeface="华文新魏" pitchFamily="2" charset="-122"/>
                <a:ea typeface="华文新魏" pitchFamily="2" charset="-122"/>
              </a:rPr>
              <a:t>constexpr int size = </a:t>
            </a:r>
            <a:r>
              <a:rPr lang="en-US" altLang="zh-CN" sz="2000" dirty="0" err="1">
                <a:latin typeface="华文新魏" pitchFamily="2" charset="-122"/>
                <a:ea typeface="华文新魏" pitchFamily="2" charset="-122"/>
              </a:rPr>
              <a:t>new_size</a:t>
            </a:r>
            <a:r>
              <a:rPr lang="en-US" altLang="zh-CN" sz="2000" dirty="0">
                <a:latin typeface="华文新魏" pitchFamily="2" charset="-122"/>
                <a:ea typeface="华文新魏" pitchFamily="2" charset="-122"/>
              </a:rPr>
              <a:t>() * 2;  //</a:t>
            </a:r>
            <a:r>
              <a:rPr lang="zh-CN" altLang="en-US" sz="2000" dirty="0">
                <a:latin typeface="华文新魏" pitchFamily="2" charset="-122"/>
                <a:ea typeface="华文新魏" pitchFamily="2" charset="-122"/>
              </a:rPr>
              <a:t>函数</a:t>
            </a:r>
            <a:r>
              <a:rPr lang="en-US" altLang="zh-CN" sz="2000" dirty="0" err="1">
                <a:latin typeface="华文新魏" pitchFamily="2" charset="-122"/>
                <a:ea typeface="华文新魏" pitchFamily="2" charset="-122"/>
              </a:rPr>
              <a:t>new_size</a:t>
            </a:r>
            <a:r>
              <a:rPr lang="zh-CN" altLang="en-US" sz="2000" dirty="0">
                <a:latin typeface="华文新魏" pitchFamily="2" charset="-122"/>
                <a:ea typeface="华文新魏" pitchFamily="2" charset="-122"/>
              </a:rPr>
              <a:t>是</a:t>
            </a:r>
            <a:r>
              <a:rPr lang="en-US" altLang="zh-CN" sz="2000" dirty="0">
                <a:latin typeface="华文新魏" pitchFamily="2" charset="-122"/>
                <a:ea typeface="华文新魏" pitchFamily="2" charset="-122"/>
              </a:rPr>
              <a:t>constexpr</a:t>
            </a:r>
            <a:r>
              <a:rPr lang="zh-CN" altLang="en-US" sz="2000" dirty="0">
                <a:latin typeface="华文新魏" pitchFamily="2" charset="-122"/>
                <a:ea typeface="华文新魏" pitchFamily="2" charset="-122"/>
              </a:rPr>
              <a:t>函数，因此</a:t>
            </a:r>
            <a:r>
              <a:rPr lang="en-US" altLang="zh-CN" sz="2000" dirty="0">
                <a:latin typeface="华文新魏" pitchFamily="2" charset="-122"/>
                <a:ea typeface="华文新魏" pitchFamily="2" charset="-122"/>
              </a:rPr>
              <a:t>size</a:t>
            </a:r>
            <a:r>
              <a:rPr lang="zh-CN" altLang="en-US" sz="2000" dirty="0">
                <a:latin typeface="华文新魏" pitchFamily="2" charset="-122"/>
                <a:ea typeface="华文新魏" pitchFamily="2" charset="-122"/>
              </a:rPr>
              <a:t>是常量表达式</a:t>
            </a:r>
          </a:p>
          <a:p>
            <a:pPr>
              <a:lnSpc>
                <a:spcPct val="120000"/>
              </a:lnSpc>
            </a:pPr>
            <a:endParaRPr lang="zh-CN" altLang="en-US" sz="2000" dirty="0">
              <a:latin typeface="华文新魏" pitchFamily="2" charset="-122"/>
              <a:ea typeface="华文新魏" pitchFamily="2" charset="-122"/>
            </a:endParaRPr>
          </a:p>
          <a:p>
            <a:pPr>
              <a:lnSpc>
                <a:spcPct val="120000"/>
              </a:lnSpc>
            </a:pPr>
            <a:r>
              <a:rPr lang="en-US" altLang="zh-CN" sz="2000" dirty="0">
                <a:latin typeface="华文新魏" pitchFamily="2" charset="-122"/>
                <a:ea typeface="华文新魏" pitchFamily="2" charset="-122"/>
              </a:rPr>
              <a:t>//</a:t>
            </a:r>
            <a:r>
              <a:rPr lang="zh-CN" altLang="en-US" sz="2000" dirty="0">
                <a:latin typeface="华文新魏" pitchFamily="2" charset="-122"/>
                <a:ea typeface="华文新魏" pitchFamily="2" charset="-122"/>
              </a:rPr>
              <a:t>允许</a:t>
            </a:r>
            <a:r>
              <a:rPr lang="en-US" altLang="zh-CN" sz="2000" dirty="0">
                <a:latin typeface="华文新魏" pitchFamily="2" charset="-122"/>
                <a:ea typeface="华文新魏" pitchFamily="2" charset="-122"/>
              </a:rPr>
              <a:t>constexpr</a:t>
            </a:r>
            <a:r>
              <a:rPr lang="zh-CN" altLang="en-US" sz="2000" dirty="0">
                <a:latin typeface="华文新魏" pitchFamily="2" charset="-122"/>
                <a:ea typeface="华文新魏" pitchFamily="2" charset="-122"/>
              </a:rPr>
              <a:t>返回的是非常量</a:t>
            </a:r>
          </a:p>
          <a:p>
            <a:pPr>
              <a:lnSpc>
                <a:spcPct val="120000"/>
              </a:lnSpc>
            </a:pPr>
            <a:r>
              <a:rPr lang="en-US" altLang="zh-CN" sz="2000" dirty="0">
                <a:latin typeface="华文新魏" pitchFamily="2" charset="-122"/>
                <a:ea typeface="华文新魏" pitchFamily="2" charset="-122"/>
              </a:rPr>
              <a:t>constexpr int scale(int </a:t>
            </a:r>
            <a:r>
              <a:rPr lang="en-US" altLang="zh-CN" sz="2000" dirty="0" err="1">
                <a:latin typeface="华文新魏" pitchFamily="2" charset="-122"/>
                <a:ea typeface="华文新魏" pitchFamily="2" charset="-122"/>
              </a:rPr>
              <a:t>cnt</a:t>
            </a:r>
            <a:r>
              <a:rPr lang="en-US" altLang="zh-CN" sz="2000" dirty="0">
                <a:latin typeface="华文新魏" pitchFamily="2" charset="-122"/>
                <a:ea typeface="华文新魏" pitchFamily="2" charset="-122"/>
              </a:rPr>
              <a:t>) { return </a:t>
            </a:r>
            <a:r>
              <a:rPr lang="en-US" altLang="zh-CN" sz="2000" dirty="0" err="1">
                <a:latin typeface="华文新魏" pitchFamily="2" charset="-122"/>
                <a:ea typeface="华文新魏" pitchFamily="2" charset="-122"/>
              </a:rPr>
              <a:t>new_size</a:t>
            </a:r>
            <a:r>
              <a:rPr lang="en-US" altLang="zh-CN" sz="2000" dirty="0">
                <a:latin typeface="华文新魏" pitchFamily="2" charset="-122"/>
                <a:ea typeface="华文新魏" pitchFamily="2" charset="-122"/>
              </a:rPr>
              <a:t>() * </a:t>
            </a:r>
            <a:r>
              <a:rPr lang="en-US" altLang="zh-CN" sz="2000" dirty="0" err="1">
                <a:latin typeface="华文新魏" pitchFamily="2" charset="-122"/>
                <a:ea typeface="华文新魏" pitchFamily="2" charset="-122"/>
              </a:rPr>
              <a:t>cnt</a:t>
            </a:r>
            <a:r>
              <a:rPr lang="en-US" altLang="zh-CN" sz="2000" dirty="0">
                <a:latin typeface="华文新魏" pitchFamily="2" charset="-122"/>
                <a:ea typeface="华文新魏" pitchFamily="2" charset="-122"/>
              </a:rPr>
              <a:t>;}</a:t>
            </a:r>
          </a:p>
          <a:p>
            <a:pPr>
              <a:lnSpc>
                <a:spcPct val="120000"/>
              </a:lnSpc>
            </a:pPr>
            <a:endParaRPr lang="zh-CN" altLang="en-US" sz="2000" dirty="0">
              <a:latin typeface="华文新魏" pitchFamily="2" charset="-122"/>
              <a:ea typeface="华文新魏" pitchFamily="2" charset="-122"/>
            </a:endParaRPr>
          </a:p>
          <a:p>
            <a:pPr>
              <a:lnSpc>
                <a:spcPct val="120000"/>
              </a:lnSpc>
            </a:pPr>
            <a:r>
              <a:rPr lang="en-US" altLang="zh-CN" sz="2000" dirty="0">
                <a:latin typeface="华文新魏" pitchFamily="2" charset="-122"/>
                <a:ea typeface="华文新魏" pitchFamily="2" charset="-122"/>
              </a:rPr>
              <a:t>//</a:t>
            </a:r>
            <a:r>
              <a:rPr lang="zh-CN" altLang="en-US" sz="2000" dirty="0">
                <a:latin typeface="华文新魏" pitchFamily="2" charset="-122"/>
                <a:ea typeface="华文新魏" pitchFamily="2" charset="-122"/>
              </a:rPr>
              <a:t>这时</a:t>
            </a:r>
            <a:r>
              <a:rPr lang="en-US" altLang="zh-CN" sz="2000" dirty="0">
                <a:latin typeface="华文新魏" pitchFamily="2" charset="-122"/>
                <a:ea typeface="华文新魏" pitchFamily="2" charset="-122"/>
              </a:rPr>
              <a:t>scale</a:t>
            </a:r>
            <a:r>
              <a:rPr lang="zh-CN" altLang="en-US" sz="2000" dirty="0">
                <a:latin typeface="华文新魏" pitchFamily="2" charset="-122"/>
                <a:ea typeface="华文新魏" pitchFamily="2" charset="-122"/>
              </a:rPr>
              <a:t>是否为</a:t>
            </a:r>
            <a:r>
              <a:rPr lang="en-US" altLang="zh-CN" sz="2000" dirty="0">
                <a:latin typeface="华文新魏" pitchFamily="2" charset="-122"/>
                <a:ea typeface="华文新魏" pitchFamily="2" charset="-122"/>
              </a:rPr>
              <a:t>constexpr</a:t>
            </a:r>
            <a:r>
              <a:rPr lang="zh-CN" altLang="en-US" sz="2000" dirty="0">
                <a:latin typeface="华文新魏" pitchFamily="2" charset="-122"/>
                <a:ea typeface="华文新魏" pitchFamily="2" charset="-122"/>
              </a:rPr>
              <a:t>取决于实参</a:t>
            </a:r>
          </a:p>
          <a:p>
            <a:pPr>
              <a:lnSpc>
                <a:spcPct val="120000"/>
              </a:lnSpc>
            </a:pPr>
            <a:r>
              <a:rPr lang="en-US" altLang="zh-CN" sz="2000" dirty="0">
                <a:latin typeface="华文新魏" pitchFamily="2" charset="-122"/>
                <a:ea typeface="华文新魏" pitchFamily="2" charset="-122"/>
              </a:rPr>
              <a:t>//</a:t>
            </a:r>
            <a:r>
              <a:rPr lang="zh-CN" altLang="en-US" sz="2000" dirty="0">
                <a:latin typeface="华文新魏" pitchFamily="2" charset="-122"/>
                <a:ea typeface="华文新魏" pitchFamily="2" charset="-122"/>
              </a:rPr>
              <a:t>当实参是常量表达式时， </a:t>
            </a:r>
            <a:r>
              <a:rPr lang="en-US" altLang="zh-CN" sz="2000" dirty="0">
                <a:latin typeface="华文新魏" pitchFamily="2" charset="-122"/>
                <a:ea typeface="华文新魏" pitchFamily="2" charset="-122"/>
              </a:rPr>
              <a:t>scale</a:t>
            </a:r>
            <a:r>
              <a:rPr lang="zh-CN" altLang="en-US" sz="2000" dirty="0">
                <a:latin typeface="华文新魏" pitchFamily="2" charset="-122"/>
                <a:ea typeface="华文新魏" pitchFamily="2" charset="-122"/>
              </a:rPr>
              <a:t>返回的也是</a:t>
            </a:r>
            <a:r>
              <a:rPr lang="en-US" altLang="zh-CN" sz="2000" dirty="0">
                <a:latin typeface="华文新魏" pitchFamily="2" charset="-122"/>
                <a:ea typeface="华文新魏" pitchFamily="2" charset="-122"/>
              </a:rPr>
              <a:t>constexpr</a:t>
            </a:r>
          </a:p>
          <a:p>
            <a:pPr>
              <a:lnSpc>
                <a:spcPct val="120000"/>
              </a:lnSpc>
            </a:pPr>
            <a:r>
              <a:rPr lang="en-US" altLang="zh-CN" sz="2000" dirty="0">
                <a:latin typeface="华文新魏" pitchFamily="2" charset="-122"/>
                <a:ea typeface="华文新魏" pitchFamily="2" charset="-122"/>
              </a:rPr>
              <a:t>constexpr int rtn1 = scale(</a:t>
            </a:r>
            <a:r>
              <a:rPr lang="en-US" altLang="zh-CN" sz="2000" dirty="0" err="1">
                <a:latin typeface="华文新魏" pitchFamily="2" charset="-122"/>
                <a:ea typeface="华文新魏" pitchFamily="2" charset="-122"/>
              </a:rPr>
              <a:t>sizeof</a:t>
            </a:r>
            <a:r>
              <a:rPr lang="en-US" altLang="zh-CN" sz="2000" dirty="0">
                <a:latin typeface="华文新魏" pitchFamily="2" charset="-122"/>
                <a:ea typeface="华文新魏" pitchFamily="2" charset="-122"/>
              </a:rPr>
              <a:t>(int));  //</a:t>
            </a:r>
            <a:r>
              <a:rPr lang="zh-CN" altLang="en-US" sz="2000" dirty="0">
                <a:latin typeface="华文新魏" pitchFamily="2" charset="-122"/>
                <a:ea typeface="华文新魏" pitchFamily="2" charset="-122"/>
              </a:rPr>
              <a:t>实参</a:t>
            </a:r>
            <a:r>
              <a:rPr lang="en-US" altLang="zh-CN" sz="2000" dirty="0" err="1">
                <a:latin typeface="华文新魏" pitchFamily="2" charset="-122"/>
                <a:ea typeface="华文新魏" pitchFamily="2" charset="-122"/>
              </a:rPr>
              <a:t>sizeof</a:t>
            </a:r>
            <a:r>
              <a:rPr lang="en-US" altLang="zh-CN" sz="2000" dirty="0">
                <a:latin typeface="华文新魏" pitchFamily="2" charset="-122"/>
                <a:ea typeface="华文新魏" pitchFamily="2" charset="-122"/>
              </a:rPr>
              <a:t>(int)</a:t>
            </a:r>
            <a:r>
              <a:rPr lang="zh-CN" altLang="en-US" sz="2000" dirty="0">
                <a:latin typeface="华文新魏" pitchFamily="2" charset="-122"/>
                <a:ea typeface="华文新魏" pitchFamily="2" charset="-122"/>
              </a:rPr>
              <a:t>是常量表达式，因此</a:t>
            </a:r>
            <a:r>
              <a:rPr lang="en-US" altLang="zh-CN" sz="2000" dirty="0">
                <a:latin typeface="华文新魏" pitchFamily="2" charset="-122"/>
                <a:ea typeface="华文新魏" pitchFamily="2" charset="-122"/>
              </a:rPr>
              <a:t>rtn1</a:t>
            </a:r>
            <a:r>
              <a:rPr lang="zh-CN" altLang="en-US" sz="2000" dirty="0">
                <a:latin typeface="华文新魏" pitchFamily="2" charset="-122"/>
                <a:ea typeface="华文新魏" pitchFamily="2" charset="-122"/>
              </a:rPr>
              <a:t>也是</a:t>
            </a:r>
            <a:endParaRPr lang="en-US" altLang="zh-CN" sz="2000" dirty="0">
              <a:latin typeface="华文新魏" pitchFamily="2" charset="-122"/>
              <a:ea typeface="华文新魏" pitchFamily="2" charset="-122"/>
            </a:endParaRPr>
          </a:p>
          <a:p>
            <a:pPr>
              <a:lnSpc>
                <a:spcPct val="120000"/>
              </a:lnSpc>
            </a:pPr>
            <a:endParaRPr lang="zh-CN" altLang="en-US" sz="2000" dirty="0">
              <a:latin typeface="华文新魏" pitchFamily="2" charset="-122"/>
              <a:ea typeface="华文新魏" pitchFamily="2" charset="-122"/>
            </a:endParaRPr>
          </a:p>
          <a:p>
            <a:pPr>
              <a:lnSpc>
                <a:spcPct val="120000"/>
              </a:lnSpc>
            </a:pPr>
            <a:r>
              <a:rPr lang="en-US" altLang="zh-CN" sz="2000" dirty="0">
                <a:latin typeface="华文新魏" pitchFamily="2" charset="-122"/>
                <a:ea typeface="华文新魏" pitchFamily="2" charset="-122"/>
              </a:rPr>
              <a:t>int i = 2;</a:t>
            </a:r>
          </a:p>
          <a:p>
            <a:pPr>
              <a:lnSpc>
                <a:spcPct val="120000"/>
              </a:lnSpc>
            </a:pPr>
            <a:r>
              <a:rPr lang="en-US" altLang="zh-CN" sz="2000" dirty="0">
                <a:latin typeface="华文新魏" pitchFamily="2" charset="-122"/>
                <a:ea typeface="华文新魏" pitchFamily="2" charset="-122"/>
              </a:rPr>
              <a:t>//constexpr int rtn2 = scale(i);  //</a:t>
            </a:r>
            <a:r>
              <a:rPr lang="zh-CN" altLang="en-US" sz="2000" dirty="0">
                <a:latin typeface="华文新魏" pitchFamily="2" charset="-122"/>
                <a:ea typeface="华文新魏" pitchFamily="2" charset="-122"/>
              </a:rPr>
              <a:t>编译错：实参</a:t>
            </a:r>
            <a:r>
              <a:rPr lang="en-US" altLang="zh-CN" sz="2000" dirty="0">
                <a:latin typeface="华文新魏" pitchFamily="2" charset="-122"/>
                <a:ea typeface="华文新魏" pitchFamily="2" charset="-122"/>
              </a:rPr>
              <a:t>i</a:t>
            </a:r>
            <a:r>
              <a:rPr lang="zh-CN" altLang="en-US" sz="2000" dirty="0">
                <a:latin typeface="华文新魏" pitchFamily="2" charset="-122"/>
                <a:ea typeface="华文新魏" pitchFamily="2" charset="-122"/>
              </a:rPr>
              <a:t>不是是常量表达式，因此</a:t>
            </a:r>
            <a:r>
              <a:rPr lang="en-US" altLang="zh-CN" sz="2000" dirty="0">
                <a:latin typeface="华文新魏" pitchFamily="2" charset="-122"/>
                <a:ea typeface="华文新魏" pitchFamily="2" charset="-122"/>
              </a:rPr>
              <a:t>scale</a:t>
            </a:r>
            <a:r>
              <a:rPr lang="zh-CN" altLang="en-US" sz="2000" dirty="0">
                <a:latin typeface="华文新魏" pitchFamily="2" charset="-122"/>
                <a:ea typeface="华文新魏" pitchFamily="2" charset="-122"/>
              </a:rPr>
              <a:t>返回的不是常量表达式</a:t>
            </a:r>
            <a:endParaRPr lang="en-US" altLang="zh-CN" sz="2000" b="1" dirty="0">
              <a:latin typeface="华文新魏" pitchFamily="2" charset="-122"/>
              <a:ea typeface="华文新魏" pitchFamily="2" charset="-122"/>
            </a:endParaRPr>
          </a:p>
        </p:txBody>
      </p:sp>
      <p:sp>
        <p:nvSpPr>
          <p:cNvPr id="6" name="Rectangle 4">
            <a:extLst>
              <a:ext uri="{FF2B5EF4-FFF2-40B4-BE49-F238E27FC236}">
                <a16:creationId xmlns:a16="http://schemas.microsoft.com/office/drawing/2014/main" id="{C9FA257F-FFC4-426E-96D4-C8F45E6377A0}"/>
              </a:ext>
            </a:extLst>
          </p:cNvPr>
          <p:cNvSpPr>
            <a:spLocks noGrp="1" noChangeArrowheads="1"/>
          </p:cNvSpPr>
          <p:nvPr>
            <p:ph type="title"/>
          </p:nvPr>
        </p:nvSpPr>
        <p:spPr>
          <a:xfrm>
            <a:off x="1689410" y="188640"/>
            <a:ext cx="8287072" cy="838200"/>
          </a:xfrm>
        </p:spPr>
        <p:txBody>
          <a:bodyPr>
            <a:normAutofit/>
          </a:bodyPr>
          <a:lstStyle/>
          <a:p>
            <a:r>
              <a:rPr lang="en-US" altLang="zh-CN" sz="3600" b="1" dirty="0">
                <a:solidFill>
                  <a:srgbClr val="FF0000"/>
                </a:solidFill>
                <a:latin typeface="微软雅黑" pitchFamily="34" charset="-122"/>
                <a:ea typeface="微软雅黑" pitchFamily="34" charset="-122"/>
              </a:rPr>
              <a:t>constexpr</a:t>
            </a:r>
            <a:r>
              <a:rPr lang="zh-CN" altLang="en-US" sz="3600" b="1" dirty="0">
                <a:solidFill>
                  <a:srgbClr val="FF0000"/>
                </a:solidFill>
                <a:latin typeface="微软雅黑" pitchFamily="34" charset="-122"/>
                <a:ea typeface="微软雅黑" pitchFamily="34" charset="-122"/>
              </a:rPr>
              <a:t>函数</a:t>
            </a:r>
          </a:p>
        </p:txBody>
      </p:sp>
    </p:spTree>
    <p:extLst>
      <p:ext uri="{BB962C8B-B14F-4D97-AF65-F5344CB8AC3E}">
        <p14:creationId xmlns:p14="http://schemas.microsoft.com/office/powerpoint/2010/main" val="2113672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2.2 </a:t>
            </a:r>
            <a:r>
              <a:rPr lang="zh-CN" altLang="en-US" dirty="0">
                <a:latin typeface="华文新魏" panose="02010800040101010101" pitchFamily="2" charset="-122"/>
                <a:ea typeface="华文新魏" panose="02010800040101010101" pitchFamily="2" charset="-122"/>
              </a:rPr>
              <a:t>预定义类型（内置数据类型）及值域和常量</a:t>
            </a:r>
          </a:p>
        </p:txBody>
      </p:sp>
      <p:sp>
        <p:nvSpPr>
          <p:cNvPr id="6" name="文本框 5">
            <a:extLst>
              <a:ext uri="{FF2B5EF4-FFF2-40B4-BE49-F238E27FC236}">
                <a16:creationId xmlns:a16="http://schemas.microsoft.com/office/drawing/2014/main" id="{D3C88324-0EC8-4B4B-941F-FB5BFB4C559B}"/>
              </a:ext>
            </a:extLst>
          </p:cNvPr>
          <p:cNvSpPr txBox="1"/>
          <p:nvPr/>
        </p:nvSpPr>
        <p:spPr>
          <a:xfrm>
            <a:off x="731520" y="2447300"/>
            <a:ext cx="11200068" cy="3996030"/>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lang="zh-CN" altLang="en-US" sz="2400" dirty="0">
                <a:solidFill>
                  <a:prstClr val="black"/>
                </a:solidFill>
                <a:latin typeface="华文新魏" panose="02010800040101010101" pitchFamily="2" charset="-122"/>
                <a:ea typeface="华文新魏" panose="02010800040101010101" pitchFamily="2" charset="-122"/>
              </a:rPr>
              <a:t>类型的字节数与硬件、操作系统、编译有关。假定</a:t>
            </a:r>
            <a:r>
              <a:rPr lang="en-US" altLang="zh-CN" sz="2400" dirty="0">
                <a:solidFill>
                  <a:prstClr val="black"/>
                </a:solidFill>
                <a:latin typeface="华文新魏" panose="02010800040101010101" pitchFamily="2" charset="-122"/>
                <a:ea typeface="华文新魏" panose="02010800040101010101" pitchFamily="2" charset="-122"/>
              </a:rPr>
              <a:t>VS2019</a:t>
            </a:r>
            <a:r>
              <a:rPr lang="zh-CN" altLang="en-US" sz="2400" dirty="0">
                <a:solidFill>
                  <a:prstClr val="black"/>
                </a:solidFill>
                <a:latin typeface="华文新魏" panose="02010800040101010101" pitchFamily="2" charset="-122"/>
                <a:ea typeface="华文新魏" panose="02010800040101010101" pitchFamily="2" charset="-122"/>
              </a:rPr>
              <a:t>采用</a:t>
            </a:r>
            <a:r>
              <a:rPr lang="en-US" altLang="zh-CN" sz="2400" dirty="0">
                <a:solidFill>
                  <a:prstClr val="black"/>
                </a:solidFill>
                <a:latin typeface="华文新魏" panose="02010800040101010101" pitchFamily="2" charset="-122"/>
                <a:ea typeface="华文新魏" panose="02010800040101010101" pitchFamily="2" charset="-122"/>
              </a:rPr>
              <a:t>X86</a:t>
            </a:r>
            <a:r>
              <a:rPr lang="zh-CN" altLang="en-US" sz="2400" dirty="0">
                <a:solidFill>
                  <a:prstClr val="black"/>
                </a:solidFill>
                <a:latin typeface="华文新魏" panose="02010800040101010101" pitchFamily="2" charset="-122"/>
                <a:ea typeface="华文新魏" panose="02010800040101010101" pitchFamily="2" charset="-122"/>
              </a:rPr>
              <a:t>编译模式。</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void</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：字节数不定</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,void *p</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。常表示函数无参或无返回值</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华文新魏" panose="02010800040101010101" pitchFamily="2" charset="-122"/>
                <a:ea typeface="华文新魏" panose="02010800040101010101" pitchFamily="2" charset="-122"/>
              </a:rPr>
              <a:t>bool</a:t>
            </a:r>
            <a:r>
              <a:rPr lang="zh-CN" altLang="en-US" sz="2400" dirty="0">
                <a:solidFill>
                  <a:prstClr val="black"/>
                </a:solidFill>
                <a:latin typeface="华文新魏" panose="02010800040101010101" pitchFamily="2" charset="-122"/>
                <a:ea typeface="华文新魏" panose="02010800040101010101" pitchFamily="2" charset="-122"/>
              </a:rPr>
              <a:t>：单字节布尔类型，取值</a:t>
            </a:r>
            <a:r>
              <a:rPr lang="en-US" altLang="zh-CN" sz="2400" dirty="0">
                <a:solidFill>
                  <a:prstClr val="black"/>
                </a:solidFill>
                <a:latin typeface="华文新魏" panose="02010800040101010101" pitchFamily="2" charset="-122"/>
                <a:ea typeface="华文新魏" panose="02010800040101010101" pitchFamily="2" charset="-122"/>
              </a:rPr>
              <a:t>false</a:t>
            </a:r>
            <a:r>
              <a:rPr lang="zh-CN" altLang="en-US" sz="2400" dirty="0">
                <a:solidFill>
                  <a:prstClr val="black"/>
                </a:solidFill>
                <a:latin typeface="华文新魏" panose="02010800040101010101" pitchFamily="2" charset="-122"/>
                <a:ea typeface="华文新魏" panose="02010800040101010101" pitchFamily="2" charset="-122"/>
              </a:rPr>
              <a:t>和</a:t>
            </a:r>
            <a:r>
              <a:rPr lang="en-US" altLang="zh-CN" sz="2400" dirty="0">
                <a:solidFill>
                  <a:prstClr val="black"/>
                </a:solidFill>
                <a:latin typeface="华文新魏" panose="02010800040101010101" pitchFamily="2" charset="-122"/>
                <a:ea typeface="华文新魏" panose="02010800040101010101" pitchFamily="2" charset="-122"/>
              </a:rPr>
              <a:t>true</a:t>
            </a:r>
            <a:r>
              <a:rPr lang="zh-CN" altLang="en-US" sz="2400" dirty="0">
                <a:solidFill>
                  <a:prstClr val="black"/>
                </a:solidFill>
                <a:latin typeface="华文新魏" panose="02010800040101010101" pitchFamily="2" charset="-122"/>
                <a:ea typeface="华文新魏" panose="02010800040101010101" pitchFamily="2" charset="-122"/>
              </a:rPr>
              <a:t>。</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华文新魏" panose="02010800040101010101" pitchFamily="2" charset="-122"/>
                <a:ea typeface="华文新魏" panose="02010800040101010101" pitchFamily="2" charset="-122"/>
              </a:rPr>
              <a:t>c</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har</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：单字节有符号字符类型，取值</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-128~127</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short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：两字节有符号整数类型，取值</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-32768~32767</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int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：四字节有符号整数类型，取值</a:t>
            </a:r>
            <a:r>
              <a:rPr lang="en-US" altLang="zh-CN" sz="24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2400" kern="100" dirty="0">
                <a:effectLst/>
                <a:latin typeface="华文新魏" panose="02010800040101010101" pitchFamily="2" charset="-122"/>
                <a:ea typeface="华文新魏" panose="02010800040101010101" pitchFamily="2" charset="-122"/>
              </a:rPr>
              <a:t>2</a:t>
            </a:r>
            <a:r>
              <a:rPr lang="en-US" altLang="zh-CN" sz="2400" kern="100" baseline="30000" dirty="0">
                <a:effectLst/>
                <a:latin typeface="华文新魏" panose="02010800040101010101" pitchFamily="2" charset="-122"/>
                <a:ea typeface="华文新魏" panose="02010800040101010101" pitchFamily="2" charset="-122"/>
              </a:rPr>
              <a:t>31</a:t>
            </a:r>
            <a:r>
              <a:rPr lang="en-US" altLang="zh-CN" sz="2400" kern="100" dirty="0">
                <a:effectLst/>
                <a:latin typeface="华文新魏" panose="02010800040101010101" pitchFamily="2" charset="-122"/>
                <a:ea typeface="华文新魏" panose="02010800040101010101" pitchFamily="2" charset="-122"/>
              </a:rPr>
              <a:t>~2</a:t>
            </a:r>
            <a:r>
              <a:rPr lang="en-US" altLang="zh-CN" sz="2400" kern="100" baseline="30000" dirty="0">
                <a:effectLst/>
                <a:latin typeface="华文新魏" panose="02010800040101010101" pitchFamily="2" charset="-122"/>
                <a:ea typeface="华文新魏" panose="02010800040101010101" pitchFamily="2" charset="-122"/>
              </a:rPr>
              <a:t>31</a:t>
            </a:r>
            <a:r>
              <a:rPr lang="en-US" altLang="zh-CN" sz="2400" kern="100" dirty="0">
                <a:effectLst/>
                <a:latin typeface="华文新魏" panose="02010800040101010101" pitchFamily="2" charset="-122"/>
                <a:ea typeface="华文新魏" panose="02010800040101010101" pitchFamily="2" charset="-122"/>
              </a:rPr>
              <a:t>-1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long</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：四字节有符号整数类型，取值</a:t>
            </a:r>
            <a:r>
              <a:rPr lang="en-US" altLang="zh-CN" sz="24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2400" kern="100" dirty="0">
                <a:effectLst/>
                <a:latin typeface="华文新魏" panose="02010800040101010101" pitchFamily="2" charset="-122"/>
                <a:ea typeface="华文新魏" panose="02010800040101010101" pitchFamily="2" charset="-122"/>
              </a:rPr>
              <a:t>2</a:t>
            </a:r>
            <a:r>
              <a:rPr lang="en-US" altLang="zh-CN" sz="2400" kern="100" baseline="30000" dirty="0">
                <a:effectLst/>
                <a:latin typeface="华文新魏" panose="02010800040101010101" pitchFamily="2" charset="-122"/>
                <a:ea typeface="华文新魏" panose="02010800040101010101" pitchFamily="2" charset="-122"/>
              </a:rPr>
              <a:t>31</a:t>
            </a:r>
            <a:r>
              <a:rPr lang="en-US" altLang="zh-CN" sz="2400" kern="100" dirty="0">
                <a:effectLst/>
                <a:latin typeface="华文新魏" panose="02010800040101010101" pitchFamily="2" charset="-122"/>
                <a:ea typeface="华文新魏" panose="02010800040101010101" pitchFamily="2" charset="-122"/>
              </a:rPr>
              <a:t>~2</a:t>
            </a:r>
            <a:r>
              <a:rPr lang="en-US" altLang="zh-CN" sz="2400" kern="100" baseline="30000" dirty="0">
                <a:effectLst/>
                <a:latin typeface="华文新魏" panose="02010800040101010101" pitchFamily="2" charset="-122"/>
                <a:ea typeface="华文新魏" panose="02010800040101010101" pitchFamily="2" charset="-122"/>
              </a:rPr>
              <a:t>31</a:t>
            </a:r>
            <a:r>
              <a:rPr lang="en-US" altLang="zh-CN" sz="2400" kern="100" dirty="0">
                <a:effectLst/>
                <a:latin typeface="华文新魏" panose="02010800040101010101" pitchFamily="2" charset="-122"/>
                <a:ea typeface="华文新魏" panose="02010800040101010101" pitchFamily="2" charset="-122"/>
              </a:rPr>
              <a:t>-1 </a:t>
            </a:r>
            <a:r>
              <a:rPr lang="zh-CN" altLang="en-US" sz="2400" dirty="0">
                <a:solidFill>
                  <a:prstClr val="black"/>
                </a:solidFill>
                <a:latin typeface="华文新魏" panose="02010800040101010101" pitchFamily="2" charset="-122"/>
                <a:ea typeface="华文新魏" panose="02010800040101010101" pitchFamily="2" charset="-122"/>
              </a:rPr>
              <a:t>。</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华文新魏" panose="02010800040101010101" pitchFamily="2" charset="-122"/>
                <a:ea typeface="华文新魏" panose="02010800040101010101" pitchFamily="2" charset="-122"/>
              </a:rPr>
              <a:t>float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：四字节有符号</a:t>
            </a:r>
            <a:r>
              <a:rPr lang="zh-CN" altLang="en-US" sz="2400" dirty="0">
                <a:solidFill>
                  <a:prstClr val="black"/>
                </a:solidFill>
                <a:latin typeface="华文新魏" panose="02010800040101010101" pitchFamily="2" charset="-122"/>
                <a:ea typeface="华文新魏" panose="02010800040101010101" pitchFamily="2" charset="-122"/>
              </a:rPr>
              <a:t>单精度浮点</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数类型，取值</a:t>
            </a:r>
            <a:r>
              <a:rPr lang="en-US" altLang="zh-CN" sz="24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2400" kern="100" dirty="0">
                <a:effectLst/>
                <a:latin typeface="华文新魏" panose="02010800040101010101" pitchFamily="2" charset="-122"/>
                <a:ea typeface="华文新魏" panose="02010800040101010101" pitchFamily="2" charset="-122"/>
              </a:rPr>
              <a:t>10</a:t>
            </a:r>
            <a:r>
              <a:rPr lang="en-US" altLang="zh-CN" sz="2400" kern="100" baseline="30000" dirty="0">
                <a:effectLst/>
                <a:latin typeface="华文新魏" panose="02010800040101010101" pitchFamily="2" charset="-122"/>
                <a:ea typeface="华文新魏" panose="02010800040101010101" pitchFamily="2" charset="-122"/>
              </a:rPr>
              <a:t>38</a:t>
            </a:r>
            <a:r>
              <a:rPr lang="en-US" altLang="zh-CN" sz="2400" kern="100" dirty="0">
                <a:effectLst/>
                <a:latin typeface="华文新魏" panose="02010800040101010101" pitchFamily="2" charset="-122"/>
                <a:ea typeface="华文新魏" panose="02010800040101010101" pitchFamily="2" charset="-122"/>
              </a:rPr>
              <a:t>~10</a:t>
            </a:r>
            <a:r>
              <a:rPr lang="en-US" altLang="zh-CN" sz="2400" kern="100" baseline="30000" dirty="0">
                <a:effectLst/>
                <a:latin typeface="华文新魏" panose="02010800040101010101" pitchFamily="2" charset="-122"/>
                <a:ea typeface="华文新魏" panose="02010800040101010101" pitchFamily="2" charset="-122"/>
              </a:rPr>
              <a:t>38</a:t>
            </a:r>
            <a:r>
              <a:rPr lang="zh-CN" altLang="en-US" sz="2400" dirty="0">
                <a:solidFill>
                  <a:prstClr val="black"/>
                </a:solidFill>
                <a:latin typeface="华文新魏" panose="02010800040101010101" pitchFamily="2" charset="-122"/>
                <a:ea typeface="华文新魏" panose="02010800040101010101" pitchFamily="2" charset="-122"/>
              </a:rPr>
              <a:t>。</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lvl="1" indent="-228600">
              <a:lnSpc>
                <a:spcPct val="90000"/>
              </a:lnSpc>
              <a:spcBef>
                <a:spcPts val="500"/>
              </a:spcBef>
              <a:buFont typeface="Wingdings" panose="05000000000000000000" pitchFamily="2" charset="2"/>
              <a:buChar char="l"/>
              <a:defRPr/>
            </a:pPr>
            <a:r>
              <a:rPr lang="en-US" altLang="zh-CN" sz="2400" dirty="0">
                <a:solidFill>
                  <a:prstClr val="black"/>
                </a:solidFill>
                <a:latin typeface="华文新魏" panose="02010800040101010101" pitchFamily="2" charset="-122"/>
                <a:ea typeface="华文新魏" panose="02010800040101010101" pitchFamily="2" charset="-122"/>
              </a:rPr>
              <a:t>double</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八</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字节有符号</a:t>
            </a:r>
            <a:r>
              <a:rPr lang="zh-CN" altLang="en-US" sz="2400" dirty="0">
                <a:solidFill>
                  <a:prstClr val="black"/>
                </a:solidFill>
                <a:latin typeface="华文新魏" panose="02010800040101010101" pitchFamily="2" charset="-122"/>
                <a:ea typeface="华文新魏" panose="02010800040101010101" pitchFamily="2" charset="-122"/>
              </a:rPr>
              <a:t>双精度浮点</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数类型，取值</a:t>
            </a:r>
            <a:r>
              <a:rPr lang="en-US" altLang="zh-CN" sz="2400" dirty="0">
                <a:effectLst/>
                <a:latin typeface="华文新魏" panose="02010800040101010101" pitchFamily="2" charset="-122"/>
                <a:ea typeface="华文新魏" panose="02010800040101010101" pitchFamily="2" charset="-122"/>
                <a:cs typeface="Times New Roman" panose="02020603050405020304" pitchFamily="18" charset="0"/>
              </a:rPr>
              <a:t>-</a:t>
            </a:r>
            <a:r>
              <a:rPr lang="en-US" altLang="zh-CN" sz="2400" kern="100" dirty="0">
                <a:effectLst/>
                <a:latin typeface="华文新魏" panose="02010800040101010101" pitchFamily="2" charset="-122"/>
                <a:ea typeface="华文新魏" panose="02010800040101010101" pitchFamily="2" charset="-122"/>
              </a:rPr>
              <a:t>10</a:t>
            </a:r>
            <a:r>
              <a:rPr lang="en-US" altLang="zh-CN" sz="2400" kern="100" baseline="30000" dirty="0">
                <a:effectLst/>
                <a:latin typeface="华文新魏" panose="02010800040101010101" pitchFamily="2" charset="-122"/>
                <a:ea typeface="华文新魏" panose="02010800040101010101" pitchFamily="2" charset="-122"/>
              </a:rPr>
              <a:t>308</a:t>
            </a:r>
            <a:r>
              <a:rPr lang="en-US" altLang="zh-CN" sz="2400" kern="100" dirty="0">
                <a:effectLst/>
                <a:latin typeface="华文新魏" panose="02010800040101010101" pitchFamily="2" charset="-122"/>
                <a:ea typeface="华文新魏" panose="02010800040101010101" pitchFamily="2" charset="-122"/>
              </a:rPr>
              <a:t>~10</a:t>
            </a:r>
            <a:r>
              <a:rPr lang="en-US" altLang="zh-CN" sz="2400" kern="100" baseline="30000" dirty="0">
                <a:effectLst/>
                <a:latin typeface="华文新魏" panose="02010800040101010101" pitchFamily="2" charset="-122"/>
                <a:ea typeface="华文新魏" panose="02010800040101010101" pitchFamily="2" charset="-122"/>
              </a:rPr>
              <a:t>308</a:t>
            </a:r>
            <a:r>
              <a:rPr lang="zh-CN" altLang="en-US" sz="2400" dirty="0">
                <a:solidFill>
                  <a:prstClr val="black"/>
                </a:solidFill>
                <a:latin typeface="华文新魏" panose="02010800040101010101" pitchFamily="2" charset="-122"/>
                <a:ea typeface="华文新魏" panose="02010800040101010101" pitchFamily="2" charset="-122"/>
              </a:rPr>
              <a:t>。</a:t>
            </a:r>
            <a:endParaRPr lang="en-US" altLang="zh-CN" sz="2400" dirty="0">
              <a:solidFill>
                <a:prstClr val="black"/>
              </a:solidFill>
              <a:latin typeface="华文新魏" panose="02010800040101010101" pitchFamily="2" charset="-122"/>
              <a:ea typeface="华文新魏" panose="02010800040101010101" pitchFamily="2" charset="-122"/>
            </a:endParaRPr>
          </a:p>
          <a:p>
            <a:pPr lvl="1">
              <a:lnSpc>
                <a:spcPct val="90000"/>
              </a:lnSpc>
              <a:spcBef>
                <a:spcPts val="500"/>
              </a:spcBef>
              <a:defRPr/>
            </a:pPr>
            <a:r>
              <a:rPr lang="zh-CN" altLang="en-US" sz="2400" dirty="0">
                <a:solidFill>
                  <a:prstClr val="black"/>
                </a:solidFill>
                <a:latin typeface="华文新魏" panose="02010800040101010101" pitchFamily="2" charset="-122"/>
                <a:ea typeface="华文新魏" panose="02010800040101010101" pitchFamily="2" charset="-122"/>
              </a:rPr>
              <a:t>注意：默认一般整数常量当作为</a:t>
            </a:r>
            <a:r>
              <a:rPr lang="en-US" altLang="zh-CN" sz="2400" dirty="0">
                <a:solidFill>
                  <a:prstClr val="black"/>
                </a:solidFill>
                <a:latin typeface="华文新魏" panose="02010800040101010101" pitchFamily="2" charset="-122"/>
                <a:ea typeface="华文新魏" panose="02010800040101010101" pitchFamily="2" charset="-122"/>
              </a:rPr>
              <a:t>int</a:t>
            </a:r>
            <a:r>
              <a:rPr lang="zh-CN" altLang="en-US" sz="2400" dirty="0">
                <a:solidFill>
                  <a:prstClr val="black"/>
                </a:solidFill>
                <a:latin typeface="华文新魏" panose="02010800040101010101" pitchFamily="2" charset="-122"/>
                <a:ea typeface="华文新魏" panose="02010800040101010101" pitchFamily="2" charset="-122"/>
              </a:rPr>
              <a:t>类型，浮点常量当作</a:t>
            </a:r>
            <a:r>
              <a:rPr lang="en-US" altLang="zh-CN" sz="2400" dirty="0">
                <a:solidFill>
                  <a:prstClr val="black"/>
                </a:solidFill>
                <a:latin typeface="华文新魏" panose="02010800040101010101" pitchFamily="2" charset="-122"/>
                <a:ea typeface="华文新魏" panose="02010800040101010101" pitchFamily="2" charset="-122"/>
              </a:rPr>
              <a:t>double</a:t>
            </a:r>
            <a:r>
              <a:rPr lang="zh-CN" altLang="en-US" sz="2400" dirty="0">
                <a:solidFill>
                  <a:prstClr val="black"/>
                </a:solidFill>
                <a:latin typeface="华文新魏" panose="02010800040101010101" pitchFamily="2" charset="-122"/>
                <a:ea typeface="华文新魏" panose="02010800040101010101" pitchFamily="2" charset="-122"/>
              </a:rPr>
              <a:t>类型。</a:t>
            </a:r>
            <a:endParaRPr lang="en-US" altLang="zh-CN" sz="2400" dirty="0">
              <a:solidFill>
                <a:prstClr val="black"/>
              </a:solidFill>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30316780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722790" y="1497151"/>
            <a:ext cx="10515600" cy="4351338"/>
          </a:xfrm>
        </p:spPr>
        <p:txBody>
          <a:bodyPr/>
          <a:lstStyle/>
          <a:p>
            <a:pPr>
              <a:buFont typeface="Wingdings" panose="05000000000000000000" pitchFamily="2" charset="2"/>
              <a:buChar char="u"/>
            </a:pPr>
            <a:r>
              <a:rPr lang="en-US" altLang="zh-CN" dirty="0">
                <a:latin typeface="华文新魏" panose="02010800040101010101" pitchFamily="2" charset="-122"/>
                <a:ea typeface="华文新魏" panose="02010800040101010101" pitchFamily="2" charset="-122"/>
              </a:rPr>
              <a:t>2.2 </a:t>
            </a:r>
            <a:r>
              <a:rPr lang="zh-CN" altLang="en-US" dirty="0">
                <a:latin typeface="华文新魏" panose="02010800040101010101" pitchFamily="2" charset="-122"/>
                <a:ea typeface="华文新魏" panose="02010800040101010101" pitchFamily="2" charset="-122"/>
              </a:rPr>
              <a:t>预定义类型及值域和常量</a:t>
            </a:r>
          </a:p>
        </p:txBody>
      </p:sp>
      <p:sp>
        <p:nvSpPr>
          <p:cNvPr id="6" name="文本框 5">
            <a:extLst>
              <a:ext uri="{FF2B5EF4-FFF2-40B4-BE49-F238E27FC236}">
                <a16:creationId xmlns:a16="http://schemas.microsoft.com/office/drawing/2014/main" id="{D3C88324-0EC8-4B4B-941F-FB5BFB4C559B}"/>
              </a:ext>
            </a:extLst>
          </p:cNvPr>
          <p:cNvSpPr txBox="1"/>
          <p:nvPr/>
        </p:nvSpPr>
        <p:spPr>
          <a:xfrm>
            <a:off x="616110" y="2118826"/>
            <a:ext cx="11360300" cy="4136069"/>
          </a:xfrm>
          <a:prstGeom prst="rect">
            <a:avLst/>
          </a:prstGeom>
          <a:noFill/>
        </p:spPr>
        <p:txBody>
          <a:bodyPr wrap="square">
            <a:spAutoFit/>
          </a:bodyPr>
          <a:lstStyle/>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char</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short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int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long</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前可加</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unsigned</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表示无符号数。</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long int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等价于</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long</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long </a:t>
            </a:r>
            <a:r>
              <a:rPr kumimoji="0" lang="en-US" altLang="zh-CN" sz="2400"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long</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占用八字节。</a:t>
            </a:r>
            <a:endPar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自动类型转换</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路径（数值表示范围从小到大）：</a:t>
            </a:r>
            <a:r>
              <a:rPr kumimoji="0" lang="en-US" altLang="zh-CN" sz="2400"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char→unsigned</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char→ </a:t>
            </a:r>
            <a:r>
              <a:rPr kumimoji="0" lang="en-US" altLang="zh-CN" sz="2400"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short→unsigned</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short→ </a:t>
            </a:r>
            <a:r>
              <a:rPr kumimoji="0" lang="en-US" altLang="zh-CN" sz="2400"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int→unsigned</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r>
              <a:rPr kumimoji="0" lang="en-US" altLang="zh-CN" sz="2400"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int→long→unsigned</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r>
              <a:rPr kumimoji="0" lang="en-US" altLang="zh-CN" sz="2400"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long→float→double→long</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double</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数值零自动转换为布尔值</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false</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，数值非零转换为布尔值</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true</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强制类型转换</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的格式为： </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类型表达式</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数值表达式</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字符常量：</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‘A’,‘a’,‘9’,‘\’’(</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单引号</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斜线</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),‘\n’(</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换新行</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制表符</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),‘\b’(</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退格</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整型常量：</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9,04,0xA(int); 9U,04U,0xA</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U</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unsigned int</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9L,04L,0xA</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L</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long</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9UL, 04UL,0xA</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UL</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unsigned long</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9LL,04LL,0xA</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LL</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long long</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p>
        </p:txBody>
      </p:sp>
    </p:spTree>
    <p:extLst>
      <p:ext uri="{BB962C8B-B14F-4D97-AF65-F5344CB8AC3E}">
        <p14:creationId xmlns:p14="http://schemas.microsoft.com/office/powerpoint/2010/main" val="3118583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BBE29E-E315-47C6-B12E-3D62DC91D999}"/>
              </a:ext>
            </a:extLst>
          </p:cNvPr>
          <p:cNvSpPr>
            <a:spLocks noGrp="1"/>
          </p:cNvSpPr>
          <p:nvPr>
            <p:ph type="title"/>
          </p:nvPr>
        </p:nvSpPr>
        <p:spPr/>
        <p:txBody>
          <a:bodyPr/>
          <a:lstStyle/>
          <a:p>
            <a:r>
              <a:rPr lang="zh-CN" altLang="en-US" b="1" dirty="0">
                <a:latin typeface="隶书" panose="02010509060101010101" pitchFamily="49" charset="-122"/>
                <a:ea typeface="隶书" panose="02010509060101010101" pitchFamily="49" charset="-122"/>
              </a:rPr>
              <a:t>第</a:t>
            </a:r>
            <a:r>
              <a:rPr lang="en-US" altLang="zh-CN" b="1" dirty="0">
                <a:latin typeface="隶书" panose="02010509060101010101" pitchFamily="49" charset="-122"/>
                <a:ea typeface="隶书" panose="02010509060101010101" pitchFamily="49" charset="-122"/>
              </a:rPr>
              <a:t>2</a:t>
            </a:r>
            <a:r>
              <a:rPr lang="zh-CN" altLang="en-US" b="1" dirty="0">
                <a:latin typeface="隶书" panose="02010509060101010101" pitchFamily="49" charset="-122"/>
                <a:ea typeface="隶书" panose="02010509060101010101" pitchFamily="49" charset="-122"/>
              </a:rPr>
              <a:t>章  类型、常量及变量（课堂略）</a:t>
            </a:r>
          </a:p>
        </p:txBody>
      </p:sp>
      <p:sp>
        <p:nvSpPr>
          <p:cNvPr id="3" name="内容占位符 2">
            <a:extLst>
              <a:ext uri="{FF2B5EF4-FFF2-40B4-BE49-F238E27FC236}">
                <a16:creationId xmlns:a16="http://schemas.microsoft.com/office/drawing/2014/main" id="{229B3C59-E86A-42CE-AD4E-B4715CB927B8}"/>
              </a:ext>
            </a:extLst>
          </p:cNvPr>
          <p:cNvSpPr>
            <a:spLocks noGrp="1"/>
          </p:cNvSpPr>
          <p:nvPr>
            <p:ph idx="1"/>
          </p:nvPr>
        </p:nvSpPr>
        <p:spPr>
          <a:xfrm>
            <a:off x="470210" y="1253331"/>
            <a:ext cx="11721790" cy="4351338"/>
          </a:xfrm>
        </p:spPr>
        <p:txBody>
          <a:bodyPr/>
          <a:lstStyle/>
          <a:p>
            <a:pPr marL="0" indent="0">
              <a:buNone/>
            </a:pPr>
            <a:r>
              <a:rPr lang="zh-CN" altLang="en-US" dirty="0">
                <a:latin typeface="华文新魏" panose="02010800040101010101" pitchFamily="2" charset="-122"/>
                <a:ea typeface="华文新魏" panose="02010800040101010101" pitchFamily="2" charset="-122"/>
              </a:rPr>
              <a:t>预定义类型的数值</a:t>
            </a:r>
            <a:r>
              <a:rPr lang="zh-CN" altLang="en-US" dirty="0">
                <a:solidFill>
                  <a:srgbClr val="FF0000"/>
                </a:solidFill>
                <a:latin typeface="华文新魏" panose="02010800040101010101" pitchFamily="2" charset="-122"/>
                <a:ea typeface="华文新魏" panose="02010800040101010101" pitchFamily="2" charset="-122"/>
              </a:rPr>
              <a:t>输出格式化</a:t>
            </a:r>
            <a:r>
              <a:rPr lang="zh-CN" altLang="en-US" dirty="0">
                <a:latin typeface="华文新魏" panose="02010800040101010101" pitchFamily="2" charset="-122"/>
                <a:ea typeface="华文新魏" panose="02010800040101010101" pitchFamily="2" charset="-122"/>
              </a:rPr>
              <a:t>，如</a:t>
            </a:r>
            <a:r>
              <a:rPr lang="en-US" altLang="zh-CN" dirty="0">
                <a:latin typeface="华文新魏" panose="02010800040101010101" pitchFamily="2" charset="-122"/>
                <a:ea typeface="华文新魏" panose="02010800040101010101" pitchFamily="2" charset="-122"/>
              </a:rPr>
              <a:t>:#include&lt;</a:t>
            </a:r>
            <a:r>
              <a:rPr lang="en-US" altLang="zh-CN" dirty="0" err="1">
                <a:latin typeface="华文新魏" panose="02010800040101010101" pitchFamily="2" charset="-122"/>
                <a:ea typeface="华文新魏" panose="02010800040101010101" pitchFamily="2" charset="-122"/>
              </a:rPr>
              <a:t>stdio.h</a:t>
            </a:r>
            <a:r>
              <a:rPr lang="en-US" altLang="zh-CN" dirty="0">
                <a:latin typeface="华文新魏" panose="02010800040101010101" pitchFamily="2" charset="-122"/>
                <a:ea typeface="华文新魏" panose="02010800040101010101" pitchFamily="2" charset="-122"/>
              </a:rPr>
              <a:t>&gt;</a:t>
            </a:r>
            <a:r>
              <a:rPr lang="zh-CN" altLang="en-US" dirty="0">
                <a:latin typeface="华文新魏" panose="02010800040101010101" pitchFamily="2" charset="-122"/>
                <a:ea typeface="华文新魏" panose="02010800040101010101" pitchFamily="2" charset="-122"/>
              </a:rPr>
              <a:t>后</a:t>
            </a:r>
            <a:r>
              <a:rPr lang="en-US" altLang="zh-CN" dirty="0" err="1">
                <a:latin typeface="华文新魏" panose="02010800040101010101" pitchFamily="2" charset="-122"/>
                <a:ea typeface="华文新魏" panose="02010800040101010101" pitchFamily="2" charset="-122"/>
              </a:rPr>
              <a:t>printf</a:t>
            </a:r>
            <a:r>
              <a:rPr lang="en-US" altLang="zh-CN" dirty="0">
                <a:latin typeface="华文新魏" panose="02010800040101010101" pitchFamily="2" charset="-122"/>
                <a:ea typeface="华文新魏" panose="02010800040101010101" pitchFamily="2" charset="-122"/>
              </a:rPr>
              <a:t>(“</a:t>
            </a:r>
            <a:r>
              <a:rPr lang="en-US" altLang="zh-CN" dirty="0">
                <a:solidFill>
                  <a:srgbClr val="FF0000"/>
                </a:solidFill>
                <a:latin typeface="华文新魏" panose="02010800040101010101" pitchFamily="2" charset="-122"/>
                <a:ea typeface="华文新魏" panose="02010800040101010101" pitchFamily="2" charset="-122"/>
              </a:rPr>
              <a:t>%d</a:t>
            </a:r>
            <a:r>
              <a:rPr lang="en-US" altLang="zh-CN" dirty="0">
                <a:latin typeface="华文新魏" panose="02010800040101010101" pitchFamily="2" charset="-122"/>
                <a:ea typeface="华文新魏" panose="02010800040101010101" pitchFamily="2" charset="-122"/>
              </a:rPr>
              <a:t>”,4);</a:t>
            </a:r>
            <a:endParaRPr lang="zh-CN" altLang="en-US" dirty="0">
              <a:latin typeface="华文新魏" panose="02010800040101010101" pitchFamily="2" charset="-122"/>
              <a:ea typeface="华文新魏" panose="02010800040101010101" pitchFamily="2" charset="-122"/>
            </a:endParaRPr>
          </a:p>
        </p:txBody>
      </p:sp>
      <p:sp>
        <p:nvSpPr>
          <p:cNvPr id="6" name="文本框 5">
            <a:extLst>
              <a:ext uri="{FF2B5EF4-FFF2-40B4-BE49-F238E27FC236}">
                <a16:creationId xmlns:a16="http://schemas.microsoft.com/office/drawing/2014/main" id="{D3C88324-0EC8-4B4B-941F-FB5BFB4C559B}"/>
              </a:ext>
            </a:extLst>
          </p:cNvPr>
          <p:cNvSpPr txBox="1"/>
          <p:nvPr/>
        </p:nvSpPr>
        <p:spPr>
          <a:xfrm>
            <a:off x="235105" y="1867437"/>
            <a:ext cx="11721790" cy="4264309"/>
          </a:xfrm>
          <a:prstGeom prst="rect">
            <a:avLst/>
          </a:prstGeom>
          <a:noFill/>
        </p:spPr>
        <p:txBody>
          <a:bodyPr wrap="square">
            <a:spAutoFit/>
          </a:bodyPr>
          <a:lstStyle/>
          <a:p>
            <a:pPr marL="685800" lvl="1" indent="-228600">
              <a:lnSpc>
                <a:spcPct val="90000"/>
              </a:lnSpc>
              <a:spcBef>
                <a:spcPts val="500"/>
              </a:spcBef>
              <a:buFont typeface="Wingdings" panose="05000000000000000000" pitchFamily="2" charset="2"/>
              <a:buChar char="l"/>
              <a:defRPr/>
            </a:pP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double</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常量：</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0.9, 3., .3, 2E10, 2.E10, .2E10, -2.5E-10</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华文新魏" panose="02010800040101010101" pitchFamily="2" charset="-122"/>
                <a:ea typeface="华文新魏" panose="02010800040101010101" pitchFamily="2" charset="-122"/>
              </a:rPr>
              <a:t>c</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har: </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%c</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r>
              <a:rPr lang="en-US" altLang="zh-CN" sz="2400" dirty="0">
                <a:solidFill>
                  <a:prstClr val="black"/>
                </a:solidFill>
                <a:latin typeface="华文新魏" panose="02010800040101010101" pitchFamily="2" charset="-122"/>
                <a:ea typeface="华文新魏" panose="02010800040101010101" pitchFamily="2" charset="-122"/>
              </a:rPr>
              <a:t>s</a:t>
            </a:r>
            <a:r>
              <a:rPr kumimoji="0" lang="en-US" altLang="zh-CN" sz="2400"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hort</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int: </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%d</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r>
              <a:rPr lang="en-US" altLang="zh-CN" sz="2400" dirty="0">
                <a:solidFill>
                  <a:prstClr val="black"/>
                </a:solidFill>
                <a:latin typeface="华文新魏" panose="02010800040101010101" pitchFamily="2" charset="-122"/>
                <a:ea typeface="华文新魏" panose="02010800040101010101" pitchFamily="2" charset="-122"/>
              </a:rPr>
              <a:t>l</a:t>
            </a:r>
            <a:r>
              <a:rPr kumimoji="0" lang="en-US" altLang="zh-CN" sz="2400"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ong</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err="1">
                <a:ln>
                  <a:noFill/>
                </a:ln>
                <a:solidFill>
                  <a:srgbClr val="FF0000"/>
                </a:solidFill>
                <a:effectLst/>
                <a:uLnTx/>
                <a:uFillTx/>
                <a:latin typeface="华文新魏" panose="02010800040101010101" pitchFamily="2" charset="-122"/>
                <a:ea typeface="华文新魏" panose="02010800040101010101" pitchFamily="2" charset="-122"/>
              </a:rPr>
              <a:t>ld</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其中</a:t>
            </a:r>
            <a:r>
              <a:rPr kumimoji="0" lang="en-US" altLang="zh-CN"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rPr>
              <a:t>开始的输出格式符</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称为占位符。</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输出无符号数用</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u</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代替</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d(</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十进制</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，八进制数用</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o</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代替</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d</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，十六进制用</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x</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代替</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d</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华文新魏" panose="02010800040101010101" pitchFamily="2" charset="-122"/>
                <a:ea typeface="华文新魏" panose="02010800040101010101" pitchFamily="2" charset="-122"/>
              </a:rPr>
              <a:t>整数表示宽度如</a:t>
            </a:r>
            <a:r>
              <a:rPr lang="en-US" altLang="zh-CN" sz="2400" dirty="0" err="1">
                <a:solidFill>
                  <a:prstClr val="black"/>
                </a:solidFill>
                <a:latin typeface="华文新魏" panose="02010800040101010101" pitchFamily="2" charset="-122"/>
                <a:ea typeface="华文新魏" panose="02010800040101010101" pitchFamily="2" charset="-122"/>
              </a:rPr>
              <a:t>printf</a:t>
            </a:r>
            <a:r>
              <a:rPr lang="en-US" altLang="zh-CN" sz="2400" dirty="0">
                <a:solidFill>
                  <a:prstClr val="black"/>
                </a:solidFill>
                <a:latin typeface="华文新魏" panose="02010800040101010101" pitchFamily="2" charset="-122"/>
                <a:ea typeface="华文新魏" panose="02010800040101010101" pitchFamily="2" charset="-122"/>
              </a:rPr>
              <a:t>(“%5c”, ‘A</a:t>
            </a:r>
            <a:r>
              <a:rPr lang="zh-CN" altLang="en-US" sz="2400" dirty="0">
                <a:solidFill>
                  <a:prstClr val="black"/>
                </a:solidFill>
                <a:latin typeface="华文新魏" panose="02010800040101010101" pitchFamily="2" charset="-122"/>
                <a:ea typeface="华文新魏" panose="02010800040101010101" pitchFamily="2" charset="-122"/>
              </a:rPr>
              <a:t>’</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打印字符占</a:t>
            </a:r>
            <a:r>
              <a:rPr lang="en-US" altLang="zh-CN" sz="2400" dirty="0">
                <a:solidFill>
                  <a:prstClr val="black"/>
                </a:solidFill>
                <a:latin typeface="华文新魏" panose="02010800040101010101" pitchFamily="2" charset="-122"/>
                <a:ea typeface="华文新魏" panose="02010800040101010101" pitchFamily="2" charset="-122"/>
              </a:rPr>
              <a:t>5</a:t>
            </a:r>
            <a:r>
              <a:rPr lang="zh-CN" altLang="en-US" sz="2400" dirty="0">
                <a:solidFill>
                  <a:prstClr val="black"/>
                </a:solidFill>
                <a:latin typeface="华文新魏" panose="02010800040101010101" pitchFamily="2" charset="-122"/>
                <a:ea typeface="华文新魏" panose="02010800040101010101" pitchFamily="2" charset="-122"/>
              </a:rPr>
              <a:t>格</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右对齐</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a:t>
            </a:r>
            <a:r>
              <a:rPr lang="en-US" altLang="zh-CN" sz="2400" dirty="0">
                <a:solidFill>
                  <a:prstClr val="black"/>
                </a:solidFill>
                <a:latin typeface="华文新魏" panose="02010800040101010101" pitchFamily="2" charset="-122"/>
                <a:ea typeface="华文新魏" panose="02010800040101010101" pitchFamily="2" charset="-122"/>
              </a:rPr>
              <a:t>%-5d</a:t>
            </a:r>
            <a:r>
              <a:rPr lang="zh-CN" altLang="en-US" sz="2400" dirty="0">
                <a:solidFill>
                  <a:prstClr val="black"/>
                </a:solidFill>
                <a:latin typeface="华文新魏" panose="02010800040101010101" pitchFamily="2" charset="-122"/>
                <a:ea typeface="华文新魏" panose="02010800040101010101" pitchFamily="2" charset="-122"/>
              </a:rPr>
              <a:t>表示左对齐。</a:t>
            </a:r>
            <a:r>
              <a:rPr lang="en-US" altLang="zh-CN" sz="2400" dirty="0">
                <a:solidFill>
                  <a:prstClr val="black"/>
                </a:solidFill>
                <a:latin typeface="华文新魏" panose="02010800040101010101" pitchFamily="2" charset="-122"/>
                <a:ea typeface="华文新魏" panose="0201080004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en-US" altLang="zh-CN" sz="2400" dirty="0">
                <a:solidFill>
                  <a:prstClr val="black"/>
                </a:solidFill>
                <a:latin typeface="华文新魏" panose="02010800040101010101" pitchFamily="2" charset="-122"/>
                <a:ea typeface="华文新魏" panose="02010800040101010101" pitchFamily="2" charset="-122"/>
              </a:rPr>
              <a:t>f</a:t>
            </a:r>
            <a:r>
              <a:rPr kumimoji="0" lang="en-US" altLang="zh-CN" sz="2400"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loat</a:t>
            </a:r>
            <a:r>
              <a:rPr lang="zh-CN" altLang="en-US" sz="2400" dirty="0">
                <a:solidFill>
                  <a:prstClr val="black"/>
                </a:solidFill>
                <a:latin typeface="华文新魏" panose="02010800040101010101" pitchFamily="2" charset="-122"/>
                <a:ea typeface="华文新魏" panose="02010800040101010101" pitchFamily="2" charset="-122"/>
              </a:rPr>
              <a:t>：</a:t>
            </a:r>
            <a:r>
              <a:rPr lang="en-US" altLang="zh-CN" sz="2400" dirty="0">
                <a:solidFill>
                  <a:prstClr val="black"/>
                </a:solidFill>
                <a:latin typeface="华文新魏" panose="02010800040101010101" pitchFamily="2" charset="-122"/>
                <a:ea typeface="华文新魏" panose="02010800040101010101" pitchFamily="2" charset="-122"/>
              </a:rPr>
              <a:t>%f; </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double</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lf</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lang="en-US" altLang="zh-CN" sz="2400" dirty="0">
                <a:solidFill>
                  <a:prstClr val="black"/>
                </a:solidFill>
                <a:latin typeface="华文新魏" panose="02010800040101010101" pitchFamily="2" charset="-122"/>
                <a:ea typeface="华文新魏" panose="02010800040101010101" pitchFamily="2" charset="-122"/>
              </a:rPr>
              <a:t>f</a:t>
            </a:r>
            <a:r>
              <a:rPr kumimoji="0" lang="en-US" altLang="zh-CN" sz="2400" b="0" i="0" u="none" strike="noStrike" kern="1200" cap="none" spc="0" normalizeH="0" baseline="0" noProof="0" dirty="0" err="1">
                <a:ln>
                  <a:noFill/>
                </a:ln>
                <a:solidFill>
                  <a:prstClr val="black"/>
                </a:solidFill>
                <a:effectLst/>
                <a:uLnTx/>
                <a:uFillTx/>
                <a:latin typeface="华文新魏" panose="02010800040101010101" pitchFamily="2" charset="-122"/>
                <a:ea typeface="华文新魏" panose="02010800040101010101" pitchFamily="2" charset="-122"/>
              </a:rPr>
              <a:t>loat</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 </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double</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%e</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科学计数。</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%g</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自动选宽度小的</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e</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或</a:t>
            </a:r>
            <a:r>
              <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f</a:t>
            </a:r>
            <a:r>
              <a:rPr kumimoji="0" lang="zh-CN" altLang="en-US"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rPr>
              <a:t>。</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华文新魏" panose="02010800040101010101" pitchFamily="2" charset="-122"/>
                <a:ea typeface="华文新魏" panose="02010800040101010101" pitchFamily="2" charset="-122"/>
              </a:rPr>
              <a:t>可对</a:t>
            </a:r>
            <a:r>
              <a:rPr lang="en-US" altLang="zh-CN" sz="2400" dirty="0">
                <a:solidFill>
                  <a:prstClr val="black"/>
                </a:solidFill>
                <a:latin typeface="华文新魏" panose="02010800040101010101" pitchFamily="2" charset="-122"/>
                <a:ea typeface="华文新魏" panose="02010800040101010101" pitchFamily="2" charset="-122"/>
              </a:rPr>
              <a:t>%f</a:t>
            </a:r>
            <a:r>
              <a:rPr lang="zh-CN" altLang="en-US" sz="2400" dirty="0">
                <a:solidFill>
                  <a:prstClr val="black"/>
                </a:solidFill>
                <a:latin typeface="华文新魏" panose="02010800040101010101" pitchFamily="2" charset="-122"/>
                <a:ea typeface="华文新魏" panose="02010800040101010101" pitchFamily="2" charset="-122"/>
              </a:rPr>
              <a:t>或</a:t>
            </a:r>
            <a:r>
              <a:rPr lang="en-US" altLang="zh-CN" sz="2400" dirty="0">
                <a:solidFill>
                  <a:prstClr val="black"/>
                </a:solidFill>
                <a:latin typeface="华文新魏" panose="02010800040101010101" pitchFamily="2" charset="-122"/>
                <a:ea typeface="华文新魏" panose="02010800040101010101" pitchFamily="2" charset="-122"/>
              </a:rPr>
              <a:t>%</a:t>
            </a:r>
            <a:r>
              <a:rPr lang="en-US" altLang="zh-CN" sz="2400" dirty="0" err="1">
                <a:solidFill>
                  <a:prstClr val="black"/>
                </a:solidFill>
                <a:latin typeface="华文新魏" panose="02010800040101010101" pitchFamily="2" charset="-122"/>
                <a:ea typeface="华文新魏" panose="02010800040101010101" pitchFamily="2" charset="-122"/>
              </a:rPr>
              <a:t>lf</a:t>
            </a:r>
            <a:r>
              <a:rPr lang="zh-CN" altLang="en-US" sz="2400" dirty="0">
                <a:solidFill>
                  <a:prstClr val="black"/>
                </a:solidFill>
                <a:latin typeface="华文新魏" panose="02010800040101010101" pitchFamily="2" charset="-122"/>
                <a:ea typeface="华文新魏" panose="02010800040101010101" pitchFamily="2" charset="-122"/>
              </a:rPr>
              <a:t>设定宽度和精度及对齐方式。“</a:t>
            </a:r>
            <a:r>
              <a:rPr lang="en-US" altLang="zh-CN" sz="2400" dirty="0">
                <a:solidFill>
                  <a:prstClr val="black"/>
                </a:solidFill>
                <a:latin typeface="华文新魏" panose="02010800040101010101" pitchFamily="2" charset="-122"/>
                <a:ea typeface="华文新魏" panose="02010800040101010101" pitchFamily="2" charset="-122"/>
              </a:rPr>
              <a:t>%-8.2f”</a:t>
            </a:r>
            <a:r>
              <a:rPr lang="zh-CN" altLang="en-US" sz="2400" dirty="0">
                <a:solidFill>
                  <a:prstClr val="black"/>
                </a:solidFill>
                <a:latin typeface="华文新魏" panose="02010800040101010101" pitchFamily="2" charset="-122"/>
                <a:ea typeface="华文新魏" panose="02010800040101010101" pitchFamily="2" charset="-122"/>
              </a:rPr>
              <a:t>表示左对齐、总宽度</a:t>
            </a:r>
            <a:r>
              <a:rPr lang="en-US" altLang="zh-CN" sz="2400" dirty="0">
                <a:solidFill>
                  <a:prstClr val="black"/>
                </a:solidFill>
                <a:latin typeface="华文新魏" panose="02010800040101010101" pitchFamily="2" charset="-122"/>
                <a:ea typeface="华文新魏" panose="02010800040101010101" pitchFamily="2" charset="-122"/>
              </a:rPr>
              <a:t>8(</a:t>
            </a:r>
            <a:r>
              <a:rPr lang="zh-CN" altLang="en-US" sz="2400" dirty="0">
                <a:solidFill>
                  <a:prstClr val="black"/>
                </a:solidFill>
                <a:latin typeface="华文新魏" panose="02010800040101010101" pitchFamily="2" charset="-122"/>
                <a:ea typeface="华文新魏" panose="02010800040101010101" pitchFamily="2" charset="-122"/>
              </a:rPr>
              <a:t>包括符号位和小数部分</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，其中精度为</a:t>
            </a:r>
            <a:r>
              <a:rPr lang="en-US" altLang="zh-CN" sz="2400" dirty="0">
                <a:solidFill>
                  <a:prstClr val="black"/>
                </a:solidFill>
                <a:latin typeface="华文新魏" panose="02010800040101010101" pitchFamily="2" charset="-122"/>
                <a:ea typeface="华文新魏" panose="02010800040101010101" pitchFamily="2" charset="-122"/>
              </a:rPr>
              <a:t>2</a:t>
            </a:r>
            <a:r>
              <a:rPr lang="zh-CN" altLang="en-US" sz="2400" dirty="0">
                <a:solidFill>
                  <a:prstClr val="black"/>
                </a:solidFill>
                <a:latin typeface="华文新魏" panose="02010800040101010101" pitchFamily="2" charset="-122"/>
                <a:ea typeface="华文新魏" panose="02010800040101010101" pitchFamily="2" charset="-122"/>
              </a:rPr>
              <a:t>位小数。</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华文新魏" panose="02010800040101010101" pitchFamily="2" charset="-122"/>
                <a:ea typeface="华文新魏" panose="02010800040101010101" pitchFamily="2" charset="-122"/>
              </a:rPr>
              <a:t>字符串输出：</a:t>
            </a:r>
            <a:r>
              <a:rPr lang="en-US" altLang="zh-CN" sz="2400" dirty="0">
                <a:solidFill>
                  <a:prstClr val="black"/>
                </a:solidFill>
                <a:latin typeface="华文新魏" panose="02010800040101010101" pitchFamily="2" charset="-122"/>
                <a:ea typeface="华文新魏" panose="02010800040101010101" pitchFamily="2" charset="-122"/>
              </a:rPr>
              <a:t>%s</a:t>
            </a:r>
            <a:r>
              <a:rPr lang="zh-CN" altLang="en-US" sz="2400" dirty="0">
                <a:solidFill>
                  <a:prstClr val="black"/>
                </a:solidFill>
                <a:latin typeface="华文新魏" panose="02010800040101010101" pitchFamily="2" charset="-122"/>
                <a:ea typeface="华文新魏" panose="02010800040101010101" pitchFamily="2" charset="-122"/>
              </a:rPr>
              <a:t>。可设定宽度和对齐：</a:t>
            </a:r>
            <a:r>
              <a:rPr lang="en-US" altLang="zh-CN" sz="2400" dirty="0" err="1">
                <a:solidFill>
                  <a:prstClr val="black"/>
                </a:solidFill>
                <a:latin typeface="华文新魏" panose="02010800040101010101" pitchFamily="2" charset="-122"/>
                <a:ea typeface="华文新魏" panose="02010800040101010101" pitchFamily="2" charset="-122"/>
              </a:rPr>
              <a:t>printf</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a:t>
            </a:r>
            <a:r>
              <a:rPr lang="en-US" altLang="zh-CN" sz="2400" dirty="0">
                <a:solidFill>
                  <a:prstClr val="black"/>
                </a:solidFill>
                <a:latin typeface="华文新魏" panose="02010800040101010101" pitchFamily="2" charset="-122"/>
                <a:ea typeface="华文新魏" panose="02010800040101010101" pitchFamily="2" charset="-122"/>
              </a:rPr>
              <a:t>%5s”,”abc”)</a:t>
            </a:r>
            <a:r>
              <a:rPr lang="zh-CN" altLang="en-US" sz="2400" dirty="0">
                <a:solidFill>
                  <a:prstClr val="black"/>
                </a:solidFill>
                <a:latin typeface="华文新魏" panose="02010800040101010101" pitchFamily="2" charset="-122"/>
                <a:ea typeface="华文新魏" panose="02010800040101010101" pitchFamily="2" charset="-122"/>
              </a:rPr>
              <a:t>。</a:t>
            </a:r>
            <a:endParaRPr lang="en-US" altLang="zh-CN" sz="2400" dirty="0">
              <a:solidFill>
                <a:prstClr val="black"/>
              </a:solidFill>
              <a:latin typeface="华文新魏" panose="02010800040101010101" pitchFamily="2" charset="-122"/>
              <a:ea typeface="华文新魏" panose="02010800040101010101" pitchFamily="2" charset="-122"/>
            </a:endParaRP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华文新魏" panose="02010800040101010101" pitchFamily="2" charset="-122"/>
                <a:ea typeface="华文新魏" panose="02010800040101010101" pitchFamily="2" charset="-122"/>
              </a:rPr>
              <a:t>字符串常量的类型：指向只读字符的指针即</a:t>
            </a:r>
            <a:r>
              <a:rPr lang="en-US" altLang="zh-CN" sz="2400" dirty="0">
                <a:solidFill>
                  <a:prstClr val="black"/>
                </a:solidFill>
                <a:latin typeface="华文新魏" panose="02010800040101010101" pitchFamily="2" charset="-122"/>
                <a:ea typeface="华文新魏" panose="02010800040101010101" pitchFamily="2" charset="-122"/>
              </a:rPr>
              <a:t>const char *, </a:t>
            </a:r>
            <a:r>
              <a:rPr lang="zh-CN" altLang="en-US" sz="2400" dirty="0">
                <a:solidFill>
                  <a:prstClr val="black"/>
                </a:solidFill>
                <a:latin typeface="华文新魏" panose="02010800040101010101" pitchFamily="2" charset="-122"/>
                <a:ea typeface="华文新魏" panose="02010800040101010101" pitchFamily="2" charset="-122"/>
              </a:rPr>
              <a:t>上述</a:t>
            </a:r>
            <a:r>
              <a:rPr lang="en-US" altLang="zh-CN" sz="2400" dirty="0">
                <a:solidFill>
                  <a:prstClr val="black"/>
                </a:solidFill>
                <a:latin typeface="华文新魏" panose="02010800040101010101" pitchFamily="2" charset="-122"/>
                <a:ea typeface="华文新魏" panose="02010800040101010101" pitchFamily="2" charset="-122"/>
              </a:rPr>
              <a:t>”</a:t>
            </a:r>
            <a:r>
              <a:rPr lang="en-US" altLang="zh-CN" sz="2400" dirty="0" err="1">
                <a:solidFill>
                  <a:prstClr val="black"/>
                </a:solidFill>
                <a:latin typeface="华文新魏" panose="02010800040101010101" pitchFamily="2" charset="-122"/>
                <a:ea typeface="华文新魏" panose="02010800040101010101" pitchFamily="2" charset="-122"/>
              </a:rPr>
              <a:t>abc</a:t>
            </a:r>
            <a:r>
              <a:rPr lang="zh-CN" altLang="en-US" sz="2400" dirty="0">
                <a:solidFill>
                  <a:prstClr val="black"/>
                </a:solidFill>
                <a:latin typeface="华文新魏" panose="02010800040101010101" pitchFamily="2" charset="-122"/>
                <a:ea typeface="华文新魏" panose="02010800040101010101" pitchFamily="2" charset="-122"/>
              </a:rPr>
              <a:t>“的类型。</a:t>
            </a:r>
            <a:r>
              <a:rPr lang="en-US" altLang="zh-CN" sz="2400" dirty="0">
                <a:solidFill>
                  <a:prstClr val="black"/>
                </a:solidFill>
                <a:latin typeface="华文新魏" panose="02010800040101010101" pitchFamily="2" charset="-122"/>
                <a:ea typeface="华文新魏" panose="02010800040101010101" pitchFamily="2" charset="-122"/>
              </a:rPr>
              <a:t> </a:t>
            </a:r>
          </a:p>
          <a:p>
            <a:pPr marL="685800" marR="0" lvl="1" indent="-228600" algn="l" defTabSz="914400" rtl="0" eaLnBrk="1" fontAlgn="auto" latinLnBrk="0" hangingPunct="1">
              <a:lnSpc>
                <a:spcPct val="90000"/>
              </a:lnSpc>
              <a:spcBef>
                <a:spcPts val="500"/>
              </a:spcBef>
              <a:spcAft>
                <a:spcPts val="0"/>
              </a:spcAft>
              <a:buClrTx/>
              <a:buSzTx/>
              <a:buFont typeface="Wingdings" panose="05000000000000000000" pitchFamily="2" charset="2"/>
              <a:buChar char="l"/>
              <a:tabLst/>
              <a:defRPr/>
            </a:pPr>
            <a:r>
              <a:rPr lang="zh-CN" altLang="en-US" sz="2400" dirty="0">
                <a:solidFill>
                  <a:prstClr val="black"/>
                </a:solidFill>
                <a:latin typeface="华文新魏" panose="02010800040101010101" pitchFamily="2" charset="-122"/>
                <a:ea typeface="华文新魏" panose="02010800040101010101" pitchFamily="2" charset="-122"/>
              </a:rPr>
              <a:t>注意</a:t>
            </a:r>
            <a:r>
              <a:rPr lang="en-US" altLang="zh-CN" sz="2400" dirty="0" err="1">
                <a:solidFill>
                  <a:prstClr val="black"/>
                </a:solidFill>
                <a:latin typeface="华文新魏" panose="02010800040101010101" pitchFamily="2" charset="-122"/>
                <a:ea typeface="华文新魏" panose="02010800040101010101" pitchFamily="2" charset="-122"/>
              </a:rPr>
              <a:t>strlen</a:t>
            </a:r>
            <a:r>
              <a:rPr lang="en-US" altLang="zh-CN" sz="2400" dirty="0">
                <a:solidFill>
                  <a:prstClr val="black"/>
                </a:solidFill>
                <a:latin typeface="华文新魏" panose="02010800040101010101" pitchFamily="2" charset="-122"/>
                <a:ea typeface="华文新魏" panose="02010800040101010101" pitchFamily="2" charset="-122"/>
              </a:rPr>
              <a:t>(</a:t>
            </a:r>
            <a:r>
              <a:rPr lang="zh-CN" altLang="en-US" sz="2400" dirty="0">
                <a:solidFill>
                  <a:prstClr val="black"/>
                </a:solidFill>
                <a:latin typeface="华文新魏" panose="02010800040101010101" pitchFamily="2" charset="-122"/>
                <a:ea typeface="华文新魏" panose="02010800040101010101" pitchFamily="2" charset="-122"/>
              </a:rPr>
              <a:t>“</a:t>
            </a:r>
            <a:r>
              <a:rPr lang="en-US" altLang="zh-CN" sz="2400" dirty="0" err="1">
                <a:solidFill>
                  <a:prstClr val="black"/>
                </a:solidFill>
                <a:latin typeface="华文新魏" panose="02010800040101010101" pitchFamily="2" charset="-122"/>
                <a:ea typeface="华文新魏" panose="02010800040101010101" pitchFamily="2" charset="-122"/>
              </a:rPr>
              <a:t>abc</a:t>
            </a:r>
            <a:r>
              <a:rPr lang="en-US" altLang="zh-CN" sz="2400" dirty="0">
                <a:solidFill>
                  <a:prstClr val="black"/>
                </a:solidFill>
                <a:latin typeface="华文新魏" panose="02010800040101010101" pitchFamily="2" charset="-122"/>
                <a:ea typeface="华文新魏" panose="02010800040101010101" pitchFamily="2" charset="-122"/>
              </a:rPr>
              <a:t>”)=3</a:t>
            </a:r>
            <a:r>
              <a:rPr lang="zh-CN" altLang="en-US" sz="2400" dirty="0">
                <a:solidFill>
                  <a:prstClr val="black"/>
                </a:solidFill>
                <a:latin typeface="华文新魏" panose="02010800040101010101" pitchFamily="2" charset="-122"/>
                <a:ea typeface="华文新魏" panose="02010800040101010101" pitchFamily="2" charset="-122"/>
              </a:rPr>
              <a:t>，但要</a:t>
            </a:r>
            <a:r>
              <a:rPr lang="en-US" altLang="zh-CN" sz="2400" dirty="0">
                <a:solidFill>
                  <a:prstClr val="black"/>
                </a:solidFill>
                <a:latin typeface="华文新魏" panose="02010800040101010101" pitchFamily="2" charset="-122"/>
                <a:ea typeface="华文新魏" panose="02010800040101010101" pitchFamily="2" charset="-122"/>
              </a:rPr>
              <a:t>4</a:t>
            </a:r>
            <a:r>
              <a:rPr lang="zh-CN" altLang="en-US" sz="2400" dirty="0">
                <a:solidFill>
                  <a:prstClr val="black"/>
                </a:solidFill>
                <a:latin typeface="华文新魏" panose="02010800040101010101" pitchFamily="2" charset="-122"/>
                <a:ea typeface="华文新魏" panose="02010800040101010101" pitchFamily="2" charset="-122"/>
              </a:rPr>
              <a:t>个字节存储，最后存储字符‘</a:t>
            </a:r>
            <a:r>
              <a:rPr lang="en-US" altLang="zh-CN" sz="2400" dirty="0">
                <a:solidFill>
                  <a:prstClr val="black"/>
                </a:solidFill>
                <a:latin typeface="华文新魏" panose="02010800040101010101" pitchFamily="2" charset="-122"/>
                <a:ea typeface="华文新魏" panose="02010800040101010101" pitchFamily="2" charset="-122"/>
              </a:rPr>
              <a:t>\0</a:t>
            </a:r>
            <a:r>
              <a:rPr lang="zh-CN" altLang="en-US" sz="2400" dirty="0">
                <a:solidFill>
                  <a:prstClr val="black"/>
                </a:solidFill>
                <a:latin typeface="华文新魏" panose="02010800040101010101" pitchFamily="2" charset="-122"/>
                <a:ea typeface="华文新魏" panose="02010800040101010101" pitchFamily="2" charset="-122"/>
              </a:rPr>
              <a:t>’，表示串结束。</a:t>
            </a:r>
            <a:endParaRPr kumimoji="0" lang="en-US" altLang="zh-CN" sz="2400" b="0" i="0" u="none" strike="noStrike" kern="1200" cap="none" spc="0" normalizeH="0" baseline="0" noProof="0" dirty="0">
              <a:ln>
                <a:noFill/>
              </a:ln>
              <a:solidFill>
                <a:prstClr val="black"/>
              </a:solidFill>
              <a:effectLst/>
              <a:uLnTx/>
              <a:uFillTx/>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65314026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3101</TotalTime>
  <Words>11252</Words>
  <Application>Microsoft Office PowerPoint</Application>
  <PresentationFormat>宽屏</PresentationFormat>
  <Paragraphs>796</Paragraphs>
  <Slides>60</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60</vt:i4>
      </vt:variant>
    </vt:vector>
  </HeadingPairs>
  <TitlesOfParts>
    <vt:vector size="69" baseType="lpstr">
      <vt:lpstr>华文新魏</vt:lpstr>
      <vt:lpstr>Wingdings</vt:lpstr>
      <vt:lpstr>Arial</vt:lpstr>
      <vt:lpstr>隶书</vt:lpstr>
      <vt:lpstr>微软雅黑</vt:lpstr>
      <vt:lpstr>等线</vt:lpstr>
      <vt:lpstr>等线 Light</vt:lpstr>
      <vt:lpstr>-apple-system</vt:lpstr>
      <vt:lpstr>Office 主题​​</vt:lpstr>
      <vt:lpstr>PowerPoint 演示文稿</vt:lpstr>
      <vt:lpstr>第2章  类型、常量及变量</vt:lpstr>
      <vt:lpstr>PowerPoint 演示文稿</vt:lpstr>
      <vt:lpstr>PowerPoint 演示文稿</vt:lpstr>
      <vt:lpstr>PowerPoint 演示文稿</vt:lpstr>
      <vt:lpstr>PowerPoint 演示文稿</vt:lpstr>
      <vt:lpstr>第2章  类型、常量及变量</vt:lpstr>
      <vt:lpstr>第2章  类型、常量及变量</vt:lpstr>
      <vt:lpstr>第2章  类型、常量及变量（课堂略）</vt:lpstr>
      <vt:lpstr>第2章  类型、常量及变量</vt:lpstr>
      <vt:lpstr>变量的声明和定义（C++标准3.1节）</vt:lpstr>
      <vt:lpstr>变量的声明和定义（C++11标准3.1节）</vt:lpstr>
      <vt:lpstr>变量的声明和定义（C++11标准3.1节）</vt:lpstr>
      <vt:lpstr>变量的初始化（C++11标准8.5节）</vt:lpstr>
      <vt:lpstr>变量的初始化（C++11标准8.5节）</vt:lpstr>
      <vt:lpstr>变量的初始化（C++11标准8.5节）</vt:lpstr>
      <vt:lpstr>第2章  类型、常量及变量</vt:lpstr>
      <vt:lpstr>constexpr（自学）</vt:lpstr>
      <vt:lpstr>第2章  类型、常量及变量</vt:lpstr>
      <vt:lpstr>复合类型(C++11标准3.9.2)</vt:lpstr>
      <vt:lpstr>复合类型(C++11标准3.9.2)</vt:lpstr>
      <vt:lpstr>第2章  类型、常量及变量</vt:lpstr>
      <vt:lpstr>第2章  类型、常量及变量</vt:lpstr>
      <vt:lpstr>第2章  类型、常量及变量(课堂略）</vt:lpstr>
      <vt:lpstr>第2章  类型、常量及变量</vt:lpstr>
      <vt:lpstr>第2章  类型、常量及变量</vt:lpstr>
      <vt:lpstr>第2章  类型、常量及变量</vt:lpstr>
      <vt:lpstr>第2章  类型、常量及变量</vt:lpstr>
      <vt:lpstr>第2章  类型、常量及变量</vt:lpstr>
      <vt:lpstr>第2章  类型、常量及变量</vt:lpstr>
      <vt:lpstr>左值和右值(C++11标准3.10)</vt:lpstr>
      <vt:lpstr>左值和右值(C++11标准3.10)</vt:lpstr>
      <vt:lpstr>左值和右值(C++11标准3.10)</vt:lpstr>
      <vt:lpstr>左值和右值(C++11标准3.10)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第2章  类型、常量及变量</vt:lpstr>
      <vt:lpstr>第2章  类型、常量及变量</vt:lpstr>
      <vt:lpstr>第2章  类型、常量及变量</vt:lpstr>
      <vt:lpstr>PowerPoint 演示文稿</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第2章  类型、常量及变量</vt:lpstr>
      <vt:lpstr>constexpr（自学）</vt:lpstr>
      <vt:lpstr>constexpr（自学）</vt:lpstr>
      <vt:lpstr>constexpr函数（自学）</vt:lpstr>
      <vt:lpstr>constexpr函数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guangzhi ma</dc:creator>
  <cp:lastModifiedBy>辜 希武</cp:lastModifiedBy>
  <cp:revision>308</cp:revision>
  <dcterms:created xsi:type="dcterms:W3CDTF">2020-04-22T10:23:54Z</dcterms:created>
  <dcterms:modified xsi:type="dcterms:W3CDTF">2024-09-13T11:48:01Z</dcterms:modified>
</cp:coreProperties>
</file>