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56" r:id="rId4"/>
    <p:sldId id="357" r:id="rId5"/>
    <p:sldId id="359" r:id="rId6"/>
    <p:sldId id="360" r:id="rId7"/>
    <p:sldId id="361" r:id="rId8"/>
    <p:sldId id="363" r:id="rId9"/>
    <p:sldId id="362" r:id="rId10"/>
    <p:sldId id="364" r:id="rId11"/>
    <p:sldId id="365" r:id="rId12"/>
    <p:sldId id="367" r:id="rId13"/>
    <p:sldId id="366" r:id="rId14"/>
    <p:sldId id="351" r:id="rId15"/>
    <p:sldId id="368" r:id="rId16"/>
    <p:sldId id="354" r:id="rId17"/>
    <p:sldId id="313" r:id="rId18"/>
    <p:sldId id="350" r:id="rId19"/>
    <p:sldId id="352" r:id="rId20"/>
    <p:sldId id="372" r:id="rId21"/>
    <p:sldId id="306" r:id="rId22"/>
    <p:sldId id="318" r:id="rId23"/>
    <p:sldId id="376" r:id="rId24"/>
    <p:sldId id="379" r:id="rId25"/>
    <p:sldId id="377" r:id="rId26"/>
  </p:sldIdLst>
  <p:sldSz cx="12192000" cy="6858000"/>
  <p:notesSz cx="6858000" cy="9144000"/>
  <p:embeddedFontLst>
    <p:embeddedFont>
      <p:font typeface="等线" panose="02010600030101010101" pitchFamily="2" charset="-122"/>
      <p:regular r:id="rId28"/>
      <p:bold r:id="rId29"/>
    </p:embeddedFont>
    <p:embeddedFont>
      <p:font typeface="等线 Light" panose="02010600030101010101" pitchFamily="2" charset="-122"/>
      <p:regular r:id="rId30"/>
    </p:embeddedFont>
    <p:embeddedFont>
      <p:font typeface="华文新魏" panose="02010800040101010101" pitchFamily="2" charset="-122"/>
      <p:regular r:id="rId31"/>
    </p:embeddedFont>
    <p:embeddedFont>
      <p:font typeface="隶书" panose="02010509060101010101" pitchFamily="49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23" autoAdjust="0"/>
  </p:normalViewPr>
  <p:slideViewPr>
    <p:cSldViewPr snapToGrid="0">
      <p:cViewPr varScale="1">
        <p:scale>
          <a:sx n="97" d="100"/>
          <a:sy n="97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F3003-A851-46E7-B119-1C46D350FBF7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12E7A-B65A-47A6-A3D9-B51B8B62C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7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一些老的</a:t>
            </a:r>
            <a:r>
              <a:rPr lang="en-US" altLang="zh-CN" dirty="0"/>
              <a:t>.c</a:t>
            </a:r>
            <a:r>
              <a:rPr lang="zh-CN" altLang="en-US" dirty="0"/>
              <a:t>文件使用了</a:t>
            </a:r>
            <a:r>
              <a:rPr lang="en-US" altLang="zh-CN" dirty="0" err="1"/>
              <a:t>strcpy,scanf</a:t>
            </a:r>
            <a:r>
              <a:rPr lang="zh-CN" altLang="en-US" dirty="0"/>
              <a:t>等不安全的函数，而报警告和错误，而导致无法编译通过。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_CRT_SECURE_NO_WARNINGS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（只会在该文件里起作用）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12E7A-B65A-47A6-A3D9-B51B8B62CF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6279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1174944" cy="4136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是程序入口，它接受来自操作系统的参数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命令行参数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可以返回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给操作系统，表示程序正常执行，返回其它值表示异常。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的定义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格式为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main(int 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char*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 ])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表示参数个数，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存储若干个参数。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函数必须先说明或定义才能调用，如果有标准库函数则可以通过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说明要使用的库函数的参数。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中声明了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scanf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函数，分别返回成功输入的变量个数以及成功打印的字符个数：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(const char*, ...);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中声明了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函数，返回字符串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的长度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不包括字符串借宿标志字符‘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\0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(const char *s);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注意在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之前，必须使用</a:t>
            </a:r>
            <a:r>
              <a:rPr lang="en-US" altLang="zh-CN" sz="1800" dirty="0">
                <a:solidFill>
                  <a:srgbClr val="8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_CRT_SECURE_NO_WARNINGS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8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1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628515-9D4E-4697-B5D9-7097398732F7}"/>
              </a:ext>
            </a:extLst>
          </p:cNvPr>
          <p:cNvSpPr txBox="1"/>
          <p:nvPr/>
        </p:nvSpPr>
        <p:spPr>
          <a:xfrm>
            <a:off x="1191236" y="2248249"/>
            <a:ext cx="97312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8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_CRT_SECURE_NO_WARNINGS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r>
              <a:rPr lang="en-US" altLang="zh-CN" sz="1800" dirty="0">
                <a:solidFill>
                  <a:srgbClr val="8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1800" dirty="0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en-US" altLang="zh-CN" sz="1800" dirty="0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main(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 </a:t>
            </a:r>
            <a:r>
              <a:rPr lang="en-US" altLang="zh-CN" sz="1800" dirty="0" err="1">
                <a:solidFill>
                  <a:srgbClr val="8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[]) //</a:t>
            </a:r>
            <a:r>
              <a:rPr lang="zh-CN" altLang="en-US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char**</a:t>
            </a:r>
            <a:r>
              <a:rPr lang="en-US" altLang="zh-CN" sz="18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zh-CN" altLang="en-US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也可</a:t>
            </a:r>
            <a:endParaRPr lang="en-US" altLang="zh-CN" sz="1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{//</a:t>
            </a:r>
            <a:r>
              <a:rPr lang="zh-CN" altLang="en-US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注意第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个参数为可执行程序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.EXE</a:t>
            </a: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的绝对路径名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个参数是传入的要求字符串长度的串</a:t>
            </a:r>
            <a:endParaRPr lang="en-US" altLang="zh-CN" sz="1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1800" dirty="0" err="1">
                <a:solidFill>
                  <a:srgbClr val="8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!= 2) {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"The number of input string is wrong\n"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1; 		//</a:t>
            </a:r>
            <a:r>
              <a:rPr lang="zh-CN" altLang="en-US" sz="1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告知操作系统运行异常：可用于批命令程序的转移语句</a:t>
            </a:r>
            <a:endParaRPr lang="en-US" altLang="zh-CN" sz="1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x = </a:t>
            </a:r>
            <a:r>
              <a:rPr lang="en-US" altLang="zh-CN" sz="18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[1]);	</a:t>
            </a:r>
            <a:r>
              <a:rPr lang="en-US" altLang="zh-CN" sz="1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个参数</a:t>
            </a:r>
            <a:r>
              <a:rPr lang="en-US" altLang="zh-CN" sz="1800" dirty="0" err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1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[0]</a:t>
            </a:r>
            <a:r>
              <a:rPr lang="zh-CN" altLang="en-US" sz="1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存放的是当前</a:t>
            </a:r>
            <a:r>
              <a:rPr lang="en-US" altLang="zh-CN" sz="1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.EXE</a:t>
            </a:r>
            <a:r>
              <a:rPr lang="zh-CN" altLang="en-US" sz="1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程序绝对路径名称</a:t>
            </a:r>
            <a:endParaRPr lang="zh-CN" altLang="en-US" sz="1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"The </a:t>
            </a:r>
            <a:r>
              <a:rPr lang="en-US" altLang="zh-CN" sz="1800" dirty="0" err="1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lenth</a:t>
            </a:r>
            <a:r>
              <a:rPr lang="en-US" altLang="zh-CN" sz="1800" dirty="0">
                <a:solidFill>
                  <a:srgbClr val="A3151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of the string is %d\n"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x);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0;			</a:t>
            </a:r>
            <a:r>
              <a:rPr lang="en-US" altLang="zh-CN" sz="1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告知操作系统运行正常</a:t>
            </a:r>
            <a:endParaRPr lang="zh-CN" altLang="en-US" sz="1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83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38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省略参数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...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表示可以接受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至任意个任意类型的参数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。通常须提供一个参数表示省略了多少个实参。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long sum(int n, ...)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      long s = 0; int* p = &amp;n + 1;    //p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指向第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个省略参数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      for (int k = 0; k &lt; n; k++)  s += p[k];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     return s;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}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void main( 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      int a = 4;  long s = sum(3, a, 2, 3);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执行完后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s=9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：参数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和省略参数连续存放，故可通过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&amp;n+1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得到第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个省略参数的地址；若省略参数为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类型，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则应进行强制类型转换。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    double *p=(double *)(&amp;n+1);</a:t>
            </a:r>
          </a:p>
        </p:txBody>
      </p:sp>
    </p:spTree>
    <p:extLst>
      <p:ext uri="{BB962C8B-B14F-4D97-AF65-F5344CB8AC3E}">
        <p14:creationId xmlns:p14="http://schemas.microsoft.com/office/powerpoint/2010/main" val="97911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声明或定义函数时也可定义参数默认值，调用时若未传实参则用默认值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函数说明或者函数定义只能定义一次默认值。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默认值所用的表达式不能出现同参数表的参数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所有默认值必须出现在参数表的右边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，默认值参数中间不能出现没有默认值的参数。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的实参传递是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自右至左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的，即先传递最右边的实参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int u=3;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  int 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f(int x, int y=u+2, int z=3) { return 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x+y+z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w=f(3)+f(2,6)+f(1,4,7);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w=f(3,5,3)+f(2,6,3)+f(1,4,7);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若同时定义有函数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则调用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f(3)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可解释为调用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或调用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f(int x, int y=u+2, int z=3)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均可，故编译会报二义性错误。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09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8287072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函数缺省参数</a:t>
            </a:r>
          </a:p>
        </p:txBody>
      </p:sp>
      <p:sp>
        <p:nvSpPr>
          <p:cNvPr id="2" name="矩形 1"/>
          <p:cNvSpPr/>
          <p:nvPr/>
        </p:nvSpPr>
        <p:spPr>
          <a:xfrm>
            <a:off x="1703512" y="1010734"/>
            <a:ext cx="8640960" cy="5170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缺省参数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：函数声明或定义时参数有缺省值。调用时若没有传入实参，就取参数的缺省值传给形参。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可用任意类型的表达式指定参数的缺省值，但表达式中不能出现同一参数表的参数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；否则，由于参数的计算顺序问题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国际标准每规定自左至右或自右至左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，对不同编译会带来可移植性问题。 </a:t>
            </a:r>
          </a:p>
          <a:p>
            <a:pPr lvl="2" algn="just">
              <a:lnSpc>
                <a:spcPct val="12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f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(int x, int y=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x++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); 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错误：表达式有同参数表的参数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x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对于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x=3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表示使用参数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的缺省值进行调用，等价于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f(x, x++)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。自左至右计算参数等价于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f(3, 3)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，自右至左计算参数等价于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f(4, 3)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，故对不同的编译器来说是不可移植的。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所有缺省参数必须出现在非缺省参数的右部；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不能同时在声明和定义中定义缺省参数的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即使表达式相同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值。</a:t>
            </a:r>
          </a:p>
          <a:p>
            <a:pPr lvl="2" algn="just">
              <a:lnSpc>
                <a:spcPct val="12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int  w=3, 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b(int x=w);	//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声明正确，指定缺省值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x=w</a:t>
            </a:r>
          </a:p>
          <a:p>
            <a:pPr lvl="2" algn="just">
              <a:lnSpc>
                <a:spcPct val="12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int  u=++w;</a:t>
            </a:r>
          </a:p>
          <a:p>
            <a:pPr lvl="2" algn="just">
              <a:lnSpc>
                <a:spcPct val="12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b(int x=w)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{return x;}	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再次定义则错，两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w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的值相等吗？</a:t>
            </a:r>
          </a:p>
        </p:txBody>
      </p:sp>
    </p:spTree>
    <p:extLst>
      <p:ext uri="{BB962C8B-B14F-4D97-AF65-F5344CB8AC3E}">
        <p14:creationId xmlns:p14="http://schemas.microsoft.com/office/powerpoint/2010/main" val="56478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01" y="1578199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464830" y="2014457"/>
            <a:ext cx="10609271" cy="429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编译会对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内联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inline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函数调用进行优化，即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直接将其函数体插入到调用处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而不是编译为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，这样可以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减少调用开销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提高程序执行效率。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调用开销是指为完成调用所进行的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实参传递、重要寄存器保护及恢复以及返回时的栈指针恢复到调用前的值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所额外编译或执行的指令。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f1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f2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的调用开销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个指令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，函数体指令数分别为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，程序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f2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均有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个位置调用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。则调用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f2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指令数：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f1=10*100+5=1005: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函数体小，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内联合算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f1=7*100+20=720</a:t>
            </a:r>
            <a:r>
              <a:rPr lang="en-US" altLang="zh-CN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函数体大，调用合算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由此可见：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函数体相对较小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的函数，使用内联更合算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若函数为虚函数、或包含分支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(if, switch,?:,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，或取过函数地址，或调用时未见函数体（函数体定义在调用处后面），则内联失败。失败不代表程序有错，只是被编译为函数调用指令。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03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8287072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内联函数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6132" y="1052736"/>
            <a:ext cx="8496328" cy="540060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inline  double  girth (double r) ; //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函数原型声明：无函数体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inline  double  area (double r) {    //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函数定义：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包括函数体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return  3.1416*r*r;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} //inline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函数只在当前文件可见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void main (void)   {//main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内联不能做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OS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入口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(OS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要求全局作用域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main)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double   m;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m=girth (5.0) ;  //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内联失败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编译为函数调用指令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m=area (5.0) ;  //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内联成功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编译为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m= 3.1416*5*5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double girth (double r)    { return  3.1416*2*r;  }//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声明时用了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inline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//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定义时可不用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inline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修饰</a:t>
            </a:r>
          </a:p>
        </p:txBody>
      </p:sp>
    </p:spTree>
    <p:extLst>
      <p:ext uri="{BB962C8B-B14F-4D97-AF65-F5344CB8AC3E}">
        <p14:creationId xmlns:p14="http://schemas.microsoft.com/office/powerpoint/2010/main" val="360214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8287072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函数重载</a:t>
            </a:r>
          </a:p>
        </p:txBody>
      </p:sp>
      <p:sp>
        <p:nvSpPr>
          <p:cNvPr id="2" name="矩形 1"/>
          <p:cNvSpPr/>
          <p:nvPr/>
        </p:nvSpPr>
        <p:spPr>
          <a:xfrm>
            <a:off x="1664165" y="1421327"/>
            <a:ext cx="8868367" cy="309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函数原型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：用于描述函数的名称、参数和返回类型。参数只须说明参数类型，参数名称可不说明。调用时根据函数原型检查实参和形参是否相容。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double  sin(double x); 		//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有参数名的原型声明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double  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cos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(double);  		//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无参数名的原型声明 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重载函数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：通过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参数差异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识别重载函数，即若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参数的个数或者类型有所不同（至少一个参数类型不一致），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则同名的函数被自动视为重载函数。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重载只与参数类型有关，与返回类型无关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，若参数个数和类型完全相同、仅仅返回类型不同是不允许的。</a:t>
            </a:r>
          </a:p>
        </p:txBody>
      </p:sp>
    </p:spTree>
    <p:extLst>
      <p:ext uri="{BB962C8B-B14F-4D97-AF65-F5344CB8AC3E}">
        <p14:creationId xmlns:p14="http://schemas.microsoft.com/office/powerpoint/2010/main" val="191427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8287072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函数重载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6132" y="1556792"/>
            <a:ext cx="8496328" cy="4248472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iostream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using  namespace 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long 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GetTime</a:t>
            </a:r>
            <a:r>
              <a:rPr lang="en-US" altLang="zh-CN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(void)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{ return 1; 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long 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GetTime</a:t>
            </a:r>
            <a:r>
              <a:rPr lang="en-US" altLang="zh-CN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(int &amp;hours, int &amp;minutes, int &amp;seconds)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{… ; return 1; 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void main(void){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int  h, m, s;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&lt;&lt;"Now is "&lt;&lt;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GetTime</a:t>
            </a:r>
            <a:r>
              <a:rPr lang="en-US" altLang="zh-CN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(h, m, s)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&lt;&lt;" seconds from midnight,";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&lt;&lt;"Or "&lt;&lt;h&lt;&lt;":"&lt;&lt;m&lt;&lt;":"&lt;&lt;s&lt;&lt;"\n";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45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8287072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函数重载</a:t>
            </a:r>
          </a:p>
        </p:txBody>
      </p:sp>
      <p:sp>
        <p:nvSpPr>
          <p:cNvPr id="2" name="矩形 1"/>
          <p:cNvSpPr/>
          <p:nvPr/>
        </p:nvSpPr>
        <p:spPr>
          <a:xfrm>
            <a:off x="1991544" y="1556793"/>
            <a:ext cx="8496944" cy="4056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当使用缺省参数和省略号时，函数重载容易引起歧义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	void show (char * message){ … }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		void show (char * message ,int code = 0){ …}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		void show (char * message , …){ …}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		show (“Hello”); //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到底调用哪个？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在编译时编译器根据调用函数的实参决定使用哪个版本的重载函数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静态绑定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，这也是为什么重载也被称为静态多态）。但这个例子编译器无法找到合适的函数入口地址，因此静态绑定失败。编译器会报错。</a:t>
            </a:r>
          </a:p>
        </p:txBody>
      </p:sp>
    </p:spTree>
    <p:extLst>
      <p:ext uri="{BB962C8B-B14F-4D97-AF65-F5344CB8AC3E}">
        <p14:creationId xmlns:p14="http://schemas.microsoft.com/office/powerpoint/2010/main" val="15397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270932" y="2261883"/>
            <a:ext cx="11593689" cy="4264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是用于完成函数功能的基本命令。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包括空语句、值表达式语句、复合语句、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continue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语句、标号语句、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goto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空语句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仅由分号“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;”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构成的语句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值表达式语句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由数值表达式（求值结果为数值）加上分号“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;”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构成的语句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x=1; y=2;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复合语句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：复合语句是由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“{ }“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括起的若干语句。例如：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{ x=1; y=2; 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：也称分支语句，根据满足的条件转向不同的分支。两种形式：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if(x&gt;1)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y=3;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	//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单分支：当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x&gt;1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时，使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y=3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if(x&gt;1)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y=3;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y=4;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双分支：当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x&gt;1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时，使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y=3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，否则使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y=4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上述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语句红色部分可以是任何语句，包括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新的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语句：称之为嵌套的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3.3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作用域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8" y="2261883"/>
            <a:ext cx="11120093" cy="386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程序可由若干代码文件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构成，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整个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为全局作用域：全局变量和函数属于此作用域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稍小的作用域是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代码当前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文件作用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：函数外的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变量和函数属此作用域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更小的作用域是函数体：函数局部变量和函数参数属于此作用域。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在函数体内又有更小的复合语句块作用域。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最小的作用域是数值表达式：常量在此作用域。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除全局作用域外，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同层不同作用域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可以定义同名的常量、变量、函数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。但他们为不同的实体。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如果变量和常量是对象，则进入面向对象的作用域。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同名变量、函数的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作用域越小、被访问的优先级越高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7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名字的作用域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04800" y="1124744"/>
            <a:ext cx="113792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lvl="1"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每个名字（标识符：由程序员命名的名字）都会指向一个实体：变量、函数、类型等。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 marL="0" lvl="1">
              <a:lnSpc>
                <a:spcPct val="140000"/>
              </a:lnSpc>
              <a:spcBef>
                <a:spcPts val="600"/>
              </a:spcBef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但同一个名字处于不同的位置，也可能指向不同的实体，这是由名字 的作用域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(scope)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决定的。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C++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绝大多数作用域用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{ }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分割。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 marL="709200" lvl="1" indent="-180000">
              <a:lnSpc>
                <a:spcPct val="140000"/>
              </a:lnSpc>
              <a:buFont typeface="Wingdings" pitchFamily="2" charset="2"/>
              <a:buChar char="u"/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定义于所有花括号之外名字具有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全局作用域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，在整个程序范围内可见；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 marL="709200" lvl="1" indent="-18000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  定义于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{ }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之内的名字，其作用域始于名字的声明语句，结束于所在的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{}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的最后一条语句；这样的名字的作用域是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块作用域</a:t>
            </a:r>
            <a:r>
              <a:rPr lang="en-US" altLang="zh-CN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(block scope);</a:t>
            </a:r>
          </a:p>
          <a:p>
            <a:pPr marL="709200" lvl="1" indent="-18000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作用域可以嵌套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作用域一旦申明了一个名字，它所嵌套的所有作用域都能访问该名字，同时允许在内部嵌套作用域内定义同名名字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 marL="1166400" lvl="2" indent="-18000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作用域越小，访问优先级越高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；因此内部嵌套作用域内的名字会隐藏外层作用域里同名名字；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marL="1166400" lvl="2" indent="-180000"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函数的形参相当于函数里定义的局部变量，其作用域是函数体；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279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名字的作用域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47528" y="1340768"/>
            <a:ext cx="8640960" cy="518457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iostream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r>
              <a:rPr lang="nb-NO" altLang="zh-CN" dirty="0">
                <a:latin typeface="华文新魏" pitchFamily="2" charset="-122"/>
                <a:ea typeface="华文新魏" pitchFamily="2" charset="-122"/>
              </a:rPr>
              <a:t>int </a:t>
            </a:r>
            <a:r>
              <a:rPr lang="nb-NO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gi </a:t>
            </a:r>
            <a:r>
              <a:rPr lang="nb-NO" altLang="zh-CN" dirty="0">
                <a:latin typeface="华文新魏" pitchFamily="2" charset="-122"/>
                <a:ea typeface="华文新魏" pitchFamily="2" charset="-122"/>
              </a:rPr>
              <a:t>= 1; //i</a:t>
            </a:r>
            <a:r>
              <a:rPr lang="zh-CN" altLang="nb-NO" dirty="0">
                <a:latin typeface="华文新魏" pitchFamily="2" charset="-122"/>
                <a:ea typeface="华文新魏" pitchFamily="2" charset="-122"/>
              </a:rPr>
              <a:t>具有全局作用域</a:t>
            </a:r>
            <a:endParaRPr lang="nb-NO" altLang="zh-CN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func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(){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 //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具有全局作用域的变量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gi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到处可以访问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输出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&lt;&lt; 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gi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&lt;&lt;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; 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int </a:t>
            </a:r>
            <a:r>
              <a:rPr lang="en-US" altLang="zh-CN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= 10; //j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的作用域是函数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{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	int</a:t>
            </a:r>
            <a:r>
              <a:rPr lang="en-US" altLang="zh-CN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 j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= 100; //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嵌套作用域，可以定义同名变量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j</a:t>
            </a:r>
          </a:p>
          <a:p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	//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嵌套作用域里的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隐藏了外面作用域里的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，输出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100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&lt;&lt; </a:t>
            </a:r>
            <a:r>
              <a:rPr lang="en-US" altLang="zh-CN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&lt;&lt;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;	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&lt;&lt;</a:t>
            </a:r>
            <a:r>
              <a:rPr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j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&lt;&lt;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std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; //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这时访问的是外层作用域里的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，输出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10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}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862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3.4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生命期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zh-CN" altLang="en-US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作用域是变量等可使用的空间，生命期是变量等存在的时间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变量的生命期从其被运行到的位置开始，直到其生命结束（如被析构或函数返回等）为止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常量的生命期即其所在表达式。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函数参数或自动变量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的生命期当退出其作用域时结束。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静态变量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的生命期从其被运行到的位置开始，直到整个程序结束。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全局变量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的生命期从其初始化位置开始，直到整个程序结束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产生的对象如果不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，则永远生存（内存泄漏）。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外层作用域变量不要引用内层作用域自动变量（包括函数参数），否则导致变量的值不确定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：因为内存变量的生命已经结束（内存已做他用）。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04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8328378" cy="8382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外层作用域变量不要引用内层作用域自动变量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47528" y="1340768"/>
            <a:ext cx="8640960" cy="3423143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#include &lt;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iostream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&gt;</a:t>
            </a:r>
          </a:p>
          <a:p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返回内层作用域的自动变量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int &amp; g() {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int x = 10;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	return x;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 main()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{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 &amp; r = g();  //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外层作用域引用变量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引用了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里面的自动变量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std::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cout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&lt;&lt; r &lt;&lt; std::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endl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  //g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返回后，自动变量弹出堆栈，生命周期已经结束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//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打印的是不确定的值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814A73-7E6A-4F3D-8F6A-A774F274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39" y="4885442"/>
            <a:ext cx="99441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3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</a:t>
            </a:r>
            <a:r>
              <a:rPr lang="zh-CN" altLang="en-US" b="1">
                <a:latin typeface="隶书" panose="02010509060101010101" pitchFamily="49" charset="-122"/>
                <a:ea typeface="隶书" panose="02010509060101010101" pitchFamily="49" charset="-122"/>
              </a:rPr>
              <a:t>及程序设计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FCD2B-7940-492F-B2B6-FB281D1C9921}"/>
              </a:ext>
            </a:extLst>
          </p:cNvPr>
          <p:cNvSpPr txBox="1"/>
          <p:nvPr/>
        </p:nvSpPr>
        <p:spPr>
          <a:xfrm>
            <a:off x="750276" y="1690688"/>
            <a:ext cx="9583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3.24】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试分析常量、变量和函数的生命期和作用域。代码文件“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A.cpp”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86A6F-1DD5-45DF-97D1-A21F784A4F3A}"/>
              </a:ext>
            </a:extLst>
          </p:cNvPr>
          <p:cNvSpPr txBox="1"/>
          <p:nvPr/>
        </p:nvSpPr>
        <p:spPr>
          <a:xfrm>
            <a:off x="908539" y="2319548"/>
            <a:ext cx="102752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x=2;	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全局变量：生命期和作用域为整个程序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 int y=3;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模块静态变量：生命期自第一次访问开始至整个程序结束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f( ) 	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：其作用域为整个程序，生命期从调用时开始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 	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u=4;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函数自动变量：生命期和作用域为当前函数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 int v=5;	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函数静态变量：生命期自第一次调用开始至整个程序结束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v++;				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u+v+x+y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 	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 int g( ) { return x; }	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静态函数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g()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：其作用域为“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A.cpp”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949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29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语句：也称多路分支语句，可提供比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更多的分支。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括号中的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expression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只能是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小于等于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的类型包括枚举。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进入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swtich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的“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可以定义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新的类型和局部变量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bool, 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har, short, 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等值均可。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default”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可出现在任何位置。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未在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中的值均匹配“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default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若当前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的语句没有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，则继续执行下一个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直到遇到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或结束。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switch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”( )”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及“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}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”中均可定义变量，但必须先初始化再被访问。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13D9E-8D69-4C48-ABBF-2922DEAD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37" y="2621669"/>
            <a:ext cx="5858379" cy="27640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0BE93E-4881-41AD-ACBB-27569B767C3C}"/>
              </a:ext>
            </a:extLst>
          </p:cNvPr>
          <p:cNvSpPr/>
          <p:nvPr/>
        </p:nvSpPr>
        <p:spPr>
          <a:xfrm>
            <a:off x="6051033" y="9688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巴科斯范式</a:t>
            </a:r>
            <a:r>
              <a:rPr lang="zh-CN" altLang="en-US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 以美国人巴科斯</a:t>
            </a:r>
            <a:r>
              <a:rPr lang="en-US" altLang="zh-CN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(Backus)</a:t>
            </a:r>
            <a:r>
              <a:rPr lang="zh-CN" altLang="en-US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和丹麦人诺尔</a:t>
            </a:r>
            <a:r>
              <a:rPr lang="en-US" altLang="zh-CN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Naur</a:t>
            </a:r>
            <a:r>
              <a:rPr lang="en-US" altLang="zh-CN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的名字命名的一种形式化的语法表示方法，用来描述语法的一种形式体系，是一种典型的元语言。又称巴科斯</a:t>
            </a:r>
            <a:r>
              <a:rPr lang="en-US" altLang="zh-CN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诺尔形式</a:t>
            </a:r>
            <a:r>
              <a:rPr lang="en-US" altLang="zh-CN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(Backus-Naur form)</a:t>
            </a:r>
            <a:r>
              <a:rPr lang="zh-CN" altLang="en-US" dirty="0">
                <a:solidFill>
                  <a:srgbClr val="3333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语句、函数及程序设计（课堂略）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432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循环语句共三种类型：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循环，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while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循环和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循环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。可相互转换。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语句常用于循环次数明确的循环，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仅有一个条件表达式。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条件满足时执行；而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先执行一次，再在条件满足下执行。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循环体是一条语句，可以是一条复合语句，或另一个循环语句。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当条件表达式永真或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无表达式，循环可以一直进行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第一个表达式可以定义变量。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3D3673-8CC6-41D2-8844-88F517C8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42" y="3127405"/>
            <a:ext cx="8414795" cy="17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语句、函数及程序设计（课堂略）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872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计算累加和         ，其中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N≥1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	//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由于要用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，须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include&lt;iostream&gt;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	//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在名字空间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中定义，须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using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main( ) {		//OS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型返回值知道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的执行状况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 N, X, S;	//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定义累加边界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、循环变量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以及累加和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&lt;&lt;"Please input N: ";	//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输出提示要输入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cin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&gt;&gt; N;		//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通过运算符重载函数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&gt;&gt;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for(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S=0, X=1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X&lt;=N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X=X+1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)//X=X+1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可用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++X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X++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S = S + X;	//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累加至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，循环体是一条语句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&lt;&lt;"\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nThe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cumulative sum S is "&lt;&lt; S &lt;&lt; </a:t>
            </a:r>
            <a:r>
              <a:rPr lang="en-US" altLang="zh-CN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return  0;		//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返回执行状态给操作系统，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表示成功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52B83-52E1-4622-A746-7A96D9F5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3" y="2243038"/>
            <a:ext cx="58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2DB6EA-CB0D-46A8-AD67-FC9E741F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14" y="1690688"/>
            <a:ext cx="4140515" cy="4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语句、函数及程序设计（课堂略）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51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循环语句可以相互转换。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“for(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S=0, X=1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X&lt;=N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X=X+1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S=S+X;”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; 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while(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X&lt;=N)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{//N=0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不执行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{//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也执行一次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    S = S + X;			    S = S + X;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X=X+1;			    X=X+1;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       }				}while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(X&lt;=N)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X=X+1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X+=1 </a:t>
            </a:r>
            <a:r>
              <a:rPr lang="zh-CN" altLang="en-US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或者后置运算</a:t>
            </a:r>
            <a:r>
              <a:rPr lang="en-US" altLang="zh-CN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X++</a:t>
            </a:r>
            <a:r>
              <a:rPr lang="zh-CN" altLang="en-US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及前置运算</a:t>
            </a:r>
            <a:r>
              <a:rPr lang="en-US" altLang="zh-CN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++X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可中断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及循环语句的执行，转移至循环体外或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的下一条语句执行。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continue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用于跳过后续语句，立即进入下一次循环。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3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497103" y="2272640"/>
            <a:ext cx="11002822" cy="407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函数用于“分而治之”的软件设计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，以将大的程序分解为小的模块或任务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函数说明（声明）不定义函数体，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函数定义必须定义函数体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说明可多次，定义仅能实施一次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函数可说明或定义为四种作用域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）全局函数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；（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）内联即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inline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函数；（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）外部即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extern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函数；（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）静态即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可被任何程序文件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(.</a:t>
            </a:r>
            <a:r>
              <a:rPr lang="en-US" altLang="zh-CN" sz="2400" dirty="0" err="1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的程序用，只有全局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函数不可被调用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新标准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。故它是全局作用域的。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内联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函数可在程序文件内或类内说明或定义，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只能被当前程序文件的程序调用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。它是局部文件作用域的，可被编译优化</a:t>
            </a:r>
            <a:r>
              <a:rPr lang="en-US" altLang="zh-CN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掉）。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静态函数可在程序文件内或类内说明或定义。类内的静态函数不是局部文件作用域的，程序文件内的静态函数是局部文件作用域的。</a:t>
            </a:r>
            <a:endParaRPr lang="en-US" altLang="zh-CN" sz="24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07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F5C35E-F062-45BE-9EC3-4AFB097D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16" y="2470232"/>
            <a:ext cx="9818241" cy="32091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480B58-CC99-42B5-A942-B33DEFF7A66C}"/>
              </a:ext>
            </a:extLst>
          </p:cNvPr>
          <p:cNvSpPr txBox="1"/>
          <p:nvPr/>
        </p:nvSpPr>
        <p:spPr>
          <a:xfrm flipH="1">
            <a:off x="1359668" y="5712902"/>
            <a:ext cx="957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注意：没有函数体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block_statment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为函数说明，否则为函数定义</a:t>
            </a:r>
          </a:p>
        </p:txBody>
      </p:sp>
    </p:spTree>
    <p:extLst>
      <p:ext uri="{BB962C8B-B14F-4D97-AF65-F5344CB8AC3E}">
        <p14:creationId xmlns:p14="http://schemas.microsoft.com/office/powerpoint/2010/main" val="349729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497"/>
            <a:ext cx="11815482" cy="4315116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C++</a:t>
            </a:r>
            <a:r>
              <a:rPr lang="zh-CN" altLang="en-US" sz="11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endParaRPr lang="en-US" altLang="zh-CN" sz="1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int d( ) { return 0; }		//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默认定义全局函数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：有函数体</a:t>
            </a:r>
            <a:endParaRPr lang="en-US" altLang="zh-CN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extern int e(int x);		//</a:t>
            </a:r>
            <a:r>
              <a:rPr lang="zh-CN" altLang="en-US" sz="6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：无函数体。可以先说明再定义，且可以说明多次</a:t>
            </a:r>
            <a:endParaRPr lang="en-US" altLang="zh-CN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extern int e(int x) { return x; }	//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定义全局函数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：有函数体</a:t>
            </a:r>
            <a:endParaRPr lang="en-US" altLang="zh-CN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6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inline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f( ) { } //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定义程序文件</a:t>
            </a:r>
            <a:r>
              <a:rPr lang="zh-CN" altLang="en-US" sz="6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局部作用域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：有函数体，可优化，</a:t>
            </a:r>
            <a:r>
              <a:rPr lang="zh-CN" altLang="en-US" sz="6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内联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6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仅当前程序文件可调用</a:t>
            </a:r>
            <a:endParaRPr lang="en-US" altLang="zh-CN" sz="6400" b="1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void g( ) { }	       //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定义全局函数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：有函数体，无优化。</a:t>
            </a:r>
            <a:endParaRPr lang="en-US" altLang="zh-CN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6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h( ){ } //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定义程序文件</a:t>
            </a:r>
            <a:r>
              <a:rPr lang="zh-CN" altLang="en-US" sz="6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局部作用域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：有函数体，无优化，</a:t>
            </a:r>
            <a:r>
              <a:rPr lang="zh-CN" altLang="en-US" sz="6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6400" b="1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仅当前程序文件可调用</a:t>
            </a:r>
            <a:endParaRPr lang="en-US" altLang="zh-CN" sz="6400" b="1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void main(void) {	</a:t>
            </a: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extern int d( ),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e(int);   //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说明要使用外部函数：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d, e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均来自于全局函数。可以说明多次。</a:t>
            </a:r>
            <a:endParaRPr lang="en-US" altLang="zh-CN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extern void f( ),   g( );    //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说明要使用外部函数：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来自于局部函数（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inline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g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来自于全局函数</a:t>
            </a:r>
            <a:endParaRPr lang="en-US" altLang="zh-CN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extern void h( );	      //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说明要使用外部函数：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来自于局部函数（</a:t>
            </a: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6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}</a:t>
            </a:r>
            <a:endParaRPr lang="zh-CN" altLang="en-US" sz="6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1153429" cy="427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函数说明（声明）可以进行多次，但定义只能在某个程序文件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进行一次</a:t>
            </a:r>
            <a:r>
              <a:rPr lang="zh-CN" altLang="en-US" sz="24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29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4279</Words>
  <Application>Microsoft Office PowerPoint</Application>
  <PresentationFormat>宽屏</PresentationFormat>
  <Paragraphs>293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华文新魏</vt:lpstr>
      <vt:lpstr>Wingdings</vt:lpstr>
      <vt:lpstr>Arial</vt:lpstr>
      <vt:lpstr>隶书</vt:lpstr>
      <vt:lpstr>微软雅黑</vt:lpstr>
      <vt:lpstr>等线</vt:lpstr>
      <vt:lpstr>等线 Light</vt:lpstr>
      <vt:lpstr>Office 主题​​</vt:lpstr>
      <vt:lpstr>PowerPoint 演示文稿</vt:lpstr>
      <vt:lpstr>第3章  语句、函数及程序设计</vt:lpstr>
      <vt:lpstr>第3章  语句、函数及程序设计</vt:lpstr>
      <vt:lpstr>第3章  语句、函数及程序设计（课堂略）</vt:lpstr>
      <vt:lpstr>第3章  语句、函数及程序设计（课堂略）</vt:lpstr>
      <vt:lpstr>第3章  语句、函数及程序设计（课堂略）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函数缺省参数</vt:lpstr>
      <vt:lpstr>第3章  语句、函数及程序设计</vt:lpstr>
      <vt:lpstr>内联函数</vt:lpstr>
      <vt:lpstr>函数重载</vt:lpstr>
      <vt:lpstr>函数重载</vt:lpstr>
      <vt:lpstr>函数重载</vt:lpstr>
      <vt:lpstr>第3章  语句、函数及程序设计</vt:lpstr>
      <vt:lpstr>名字的作用域</vt:lpstr>
      <vt:lpstr>名字的作用域</vt:lpstr>
      <vt:lpstr>第3章  语句、函数及程序设计</vt:lpstr>
      <vt:lpstr>外层作用域变量不要引用内层作用域自动变量</vt:lpstr>
      <vt:lpstr>第3章  语句、函数及程序设计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辜 希武</cp:lastModifiedBy>
  <cp:revision>316</cp:revision>
  <dcterms:created xsi:type="dcterms:W3CDTF">2020-04-22T10:23:54Z</dcterms:created>
  <dcterms:modified xsi:type="dcterms:W3CDTF">2024-08-28T12:22:22Z</dcterms:modified>
</cp:coreProperties>
</file>