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5"/>
  </p:notesMasterIdLst>
  <p:sldIdLst>
    <p:sldId id="256" r:id="rId2"/>
    <p:sldId id="356" r:id="rId3"/>
    <p:sldId id="361" r:id="rId4"/>
    <p:sldId id="368" r:id="rId5"/>
    <p:sldId id="371" r:id="rId6"/>
    <p:sldId id="390" r:id="rId7"/>
    <p:sldId id="372" r:id="rId8"/>
    <p:sldId id="373" r:id="rId9"/>
    <p:sldId id="354" r:id="rId10"/>
    <p:sldId id="362" r:id="rId11"/>
    <p:sldId id="391" r:id="rId12"/>
    <p:sldId id="392" r:id="rId13"/>
    <p:sldId id="393" r:id="rId14"/>
    <p:sldId id="395" r:id="rId15"/>
    <p:sldId id="394" r:id="rId16"/>
    <p:sldId id="374" r:id="rId17"/>
    <p:sldId id="364" r:id="rId18"/>
    <p:sldId id="375" r:id="rId19"/>
    <p:sldId id="376" r:id="rId20"/>
    <p:sldId id="363" r:id="rId21"/>
    <p:sldId id="377" r:id="rId22"/>
    <p:sldId id="378" r:id="rId23"/>
    <p:sldId id="396" r:id="rId24"/>
    <p:sldId id="381" r:id="rId25"/>
    <p:sldId id="382" r:id="rId26"/>
    <p:sldId id="370" r:id="rId27"/>
    <p:sldId id="369" r:id="rId28"/>
    <p:sldId id="397" r:id="rId29"/>
    <p:sldId id="398" r:id="rId30"/>
    <p:sldId id="383" r:id="rId31"/>
    <p:sldId id="367" r:id="rId32"/>
    <p:sldId id="399" r:id="rId33"/>
    <p:sldId id="384" r:id="rId34"/>
    <p:sldId id="385" r:id="rId35"/>
    <p:sldId id="400" r:id="rId36"/>
    <p:sldId id="401" r:id="rId37"/>
    <p:sldId id="402" r:id="rId38"/>
    <p:sldId id="403" r:id="rId39"/>
    <p:sldId id="404" r:id="rId40"/>
    <p:sldId id="389" r:id="rId41"/>
    <p:sldId id="405" r:id="rId42"/>
    <p:sldId id="407" r:id="rId43"/>
    <p:sldId id="406" r:id="rId44"/>
    <p:sldId id="386"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387" r:id="rId59"/>
    <p:sldId id="388" r:id="rId60"/>
    <p:sldId id="421" r:id="rId61"/>
    <p:sldId id="422" r:id="rId62"/>
    <p:sldId id="423" r:id="rId63"/>
    <p:sldId id="424" r:id="rId64"/>
    <p:sldId id="425" r:id="rId65"/>
    <p:sldId id="457" r:id="rId66"/>
    <p:sldId id="426" r:id="rId67"/>
    <p:sldId id="427" r:id="rId68"/>
    <p:sldId id="284" r:id="rId69"/>
    <p:sldId id="285" r:id="rId70"/>
    <p:sldId id="428" r:id="rId71"/>
    <p:sldId id="429" r:id="rId72"/>
    <p:sldId id="290" r:id="rId73"/>
    <p:sldId id="430" r:id="rId74"/>
    <p:sldId id="431" r:id="rId75"/>
    <p:sldId id="432" r:id="rId76"/>
    <p:sldId id="433" r:id="rId77"/>
    <p:sldId id="434" r:id="rId78"/>
    <p:sldId id="435" r:id="rId79"/>
    <p:sldId id="436" r:id="rId80"/>
    <p:sldId id="437" r:id="rId81"/>
    <p:sldId id="438" r:id="rId82"/>
    <p:sldId id="439" r:id="rId83"/>
    <p:sldId id="440" r:id="rId84"/>
    <p:sldId id="456" r:id="rId85"/>
    <p:sldId id="458" r:id="rId86"/>
    <p:sldId id="459" r:id="rId87"/>
    <p:sldId id="460" r:id="rId88"/>
    <p:sldId id="441" r:id="rId89"/>
    <p:sldId id="442" r:id="rId90"/>
    <p:sldId id="443" r:id="rId91"/>
    <p:sldId id="461" r:id="rId92"/>
    <p:sldId id="444" r:id="rId93"/>
    <p:sldId id="445" r:id="rId94"/>
    <p:sldId id="446" r:id="rId95"/>
    <p:sldId id="447" r:id="rId96"/>
    <p:sldId id="448" r:id="rId97"/>
    <p:sldId id="449" r:id="rId98"/>
    <p:sldId id="450" r:id="rId99"/>
    <p:sldId id="451" r:id="rId100"/>
    <p:sldId id="452" r:id="rId101"/>
    <p:sldId id="453" r:id="rId102"/>
    <p:sldId id="454" r:id="rId103"/>
    <p:sldId id="455" r:id="rId104"/>
  </p:sldIdLst>
  <p:sldSz cx="12192000" cy="6858000"/>
  <p:notesSz cx="6858000" cy="9144000"/>
  <p:embeddedFontLst>
    <p:embeddedFont>
      <p:font typeface="等线" panose="02010600030101010101" pitchFamily="2" charset="-122"/>
      <p:regular r:id="rId106"/>
      <p:bold r:id="rId107"/>
    </p:embeddedFont>
    <p:embeddedFont>
      <p:font typeface="等线 Light" panose="02010600030101010101" pitchFamily="2" charset="-122"/>
      <p:regular r:id="rId108"/>
    </p:embeddedFont>
    <p:embeddedFont>
      <p:font typeface="华文新魏" panose="02010800040101010101" pitchFamily="2" charset="-122"/>
      <p:regular r:id="rId109"/>
    </p:embeddedFont>
    <p:embeddedFont>
      <p:font typeface="隶书" panose="02010509060101010101" pitchFamily="49" charset="-122"/>
      <p:regular r:id="rId110"/>
    </p:embeddedFont>
    <p:embeddedFont>
      <p:font typeface="微软雅黑" panose="020B0503020204020204" pitchFamily="34" charset="-122"/>
      <p:regular r:id="rId111"/>
      <p:bold r:id="rId11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591" autoAdjust="0"/>
  </p:normalViewPr>
  <p:slideViewPr>
    <p:cSldViewPr snapToGrid="0">
      <p:cViewPr varScale="1">
        <p:scale>
          <a:sx n="99" d="100"/>
          <a:sy n="99" d="100"/>
        </p:scale>
        <p:origin x="9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7.fntdata"/><Relationship Id="rId16" Type="http://schemas.openxmlformats.org/officeDocument/2006/relationships/slide" Target="slides/slide15.xml"/><Relationship Id="rId107"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5.fntdata"/><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3.fntdata"/><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BCBBE-FECC-4DA2-88F2-C8FE0F7A2465}" type="datetimeFigureOut">
              <a:rPr lang="zh-CN" altLang="en-US" smtClean="0"/>
              <a:t>2024/10/10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63648-EAF9-4C77-8510-54363A60A84D}" type="slidenum">
              <a:rPr lang="zh-CN" altLang="en-US" smtClean="0"/>
              <a:t>‹#›</a:t>
            </a:fld>
            <a:endParaRPr lang="zh-CN" altLang="en-US"/>
          </a:p>
        </p:txBody>
      </p:sp>
    </p:spTree>
    <p:extLst>
      <p:ext uri="{BB962C8B-B14F-4D97-AF65-F5344CB8AC3E}">
        <p14:creationId xmlns:p14="http://schemas.microsoft.com/office/powerpoint/2010/main" val="354718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163648-EAF9-4C77-8510-54363A60A84D}" type="slidenum">
              <a:rPr lang="zh-CN" altLang="en-US" smtClean="0"/>
              <a:t>41</a:t>
            </a:fld>
            <a:endParaRPr lang="zh-CN" altLang="en-US"/>
          </a:p>
        </p:txBody>
      </p:sp>
    </p:spTree>
    <p:extLst>
      <p:ext uri="{BB962C8B-B14F-4D97-AF65-F5344CB8AC3E}">
        <p14:creationId xmlns:p14="http://schemas.microsoft.com/office/powerpoint/2010/main" val="392016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91</a:t>
            </a:fld>
            <a:endParaRPr lang="zh-CN" altLang="en-US"/>
          </a:p>
        </p:txBody>
      </p:sp>
    </p:spTree>
    <p:extLst>
      <p:ext uri="{BB962C8B-B14F-4D97-AF65-F5344CB8AC3E}">
        <p14:creationId xmlns:p14="http://schemas.microsoft.com/office/powerpoint/2010/main" val="87230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92</a:t>
            </a:fld>
            <a:endParaRPr lang="zh-CN" altLang="en-US"/>
          </a:p>
        </p:txBody>
      </p:sp>
    </p:spTree>
    <p:extLst>
      <p:ext uri="{BB962C8B-B14F-4D97-AF65-F5344CB8AC3E}">
        <p14:creationId xmlns:p14="http://schemas.microsoft.com/office/powerpoint/2010/main" val="244725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93</a:t>
            </a:fld>
            <a:endParaRPr lang="zh-CN" altLang="en-US"/>
          </a:p>
        </p:txBody>
      </p:sp>
    </p:spTree>
    <p:extLst>
      <p:ext uri="{BB962C8B-B14F-4D97-AF65-F5344CB8AC3E}">
        <p14:creationId xmlns:p14="http://schemas.microsoft.com/office/powerpoint/2010/main" val="3962064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95</a:t>
            </a:fld>
            <a:endParaRPr lang="zh-CN" altLang="en-US"/>
          </a:p>
        </p:txBody>
      </p:sp>
    </p:spTree>
    <p:extLst>
      <p:ext uri="{BB962C8B-B14F-4D97-AF65-F5344CB8AC3E}">
        <p14:creationId xmlns:p14="http://schemas.microsoft.com/office/powerpoint/2010/main" val="2072950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96</a:t>
            </a:fld>
            <a:endParaRPr lang="zh-CN" altLang="en-US"/>
          </a:p>
        </p:txBody>
      </p:sp>
    </p:spTree>
    <p:extLst>
      <p:ext uri="{BB962C8B-B14F-4D97-AF65-F5344CB8AC3E}">
        <p14:creationId xmlns:p14="http://schemas.microsoft.com/office/powerpoint/2010/main" val="234797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97</a:t>
            </a:fld>
            <a:endParaRPr lang="zh-CN" altLang="en-US"/>
          </a:p>
        </p:txBody>
      </p:sp>
    </p:spTree>
    <p:extLst>
      <p:ext uri="{BB962C8B-B14F-4D97-AF65-F5344CB8AC3E}">
        <p14:creationId xmlns:p14="http://schemas.microsoft.com/office/powerpoint/2010/main" val="419817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由于编译器</a:t>
            </a:r>
            <a:r>
              <a:rPr lang="zh-CN" altLang="en-US" b="0" i="0" dirty="0">
                <a:solidFill>
                  <a:srgbClr val="F73131"/>
                </a:solidFill>
                <a:effectLst/>
                <a:latin typeface="Arial" panose="020B0604020202020204" pitchFamily="34" charset="0"/>
              </a:rPr>
              <a:t>默认开启了</a:t>
            </a:r>
            <a:r>
              <a:rPr lang="zh-CN" altLang="en-US" b="0" i="0" dirty="0">
                <a:solidFill>
                  <a:srgbClr val="333333"/>
                </a:solidFill>
                <a:effectLst/>
                <a:latin typeface="Arial" panose="020B0604020202020204" pitchFamily="34" charset="0"/>
              </a:rPr>
              <a:t>返回值优化</a:t>
            </a:r>
            <a:r>
              <a:rPr lang="en-US" altLang="zh-CN" b="0" i="0" dirty="0">
                <a:solidFill>
                  <a:srgbClr val="333333"/>
                </a:solidFill>
                <a:effectLst/>
                <a:latin typeface="Arial" panose="020B0604020202020204" pitchFamily="34" charset="0"/>
              </a:rPr>
              <a:t>(</a:t>
            </a:r>
            <a:r>
              <a:rPr lang="en-US" altLang="zh-CN" b="0" i="0" dirty="0">
                <a:solidFill>
                  <a:srgbClr val="F73131"/>
                </a:solidFill>
                <a:effectLst/>
                <a:latin typeface="Arial" panose="020B0604020202020204" pitchFamily="34" charset="0"/>
              </a:rPr>
              <a:t>RVO/NRVO</a:t>
            </a:r>
            <a:r>
              <a:rPr lang="en-US" altLang="zh-CN" b="0" i="0" dirty="0">
                <a:solidFill>
                  <a:srgbClr val="333333"/>
                </a:solidFill>
                <a:effectLst/>
                <a:latin typeface="Arial" panose="020B0604020202020204" pitchFamily="34" charset="0"/>
              </a:rPr>
              <a:t>, RVO, Return Value Optimization </a:t>
            </a:r>
            <a:r>
              <a:rPr lang="zh-CN" altLang="en-US" b="0" i="0" dirty="0">
                <a:solidFill>
                  <a:srgbClr val="333333"/>
                </a:solidFill>
                <a:effectLst/>
                <a:latin typeface="Arial" panose="020B0604020202020204" pitchFamily="34" charset="0"/>
              </a:rPr>
              <a:t>返回值优化</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或者</a:t>
            </a:r>
            <a:r>
              <a:rPr lang="en-US" altLang="zh-CN" b="0" i="0" dirty="0">
                <a:solidFill>
                  <a:srgbClr val="333333"/>
                </a:solidFill>
                <a:effectLst/>
                <a:latin typeface="Arial" panose="020B0604020202020204" pitchFamily="34" charset="0"/>
              </a:rPr>
              <a:t>NRVO, Named Return Value Optimization</a:t>
            </a:r>
            <a:endParaRPr lang="zh-CN" altLang="en-US" dirty="0"/>
          </a:p>
        </p:txBody>
      </p:sp>
      <p:sp>
        <p:nvSpPr>
          <p:cNvPr id="4" name="灯片编号占位符 3"/>
          <p:cNvSpPr>
            <a:spLocks noGrp="1"/>
          </p:cNvSpPr>
          <p:nvPr>
            <p:ph type="sldNum" sz="quarter" idx="5"/>
          </p:nvPr>
        </p:nvSpPr>
        <p:spPr/>
        <p:txBody>
          <a:bodyPr/>
          <a:lstStyle/>
          <a:p>
            <a:fld id="{E8163648-EAF9-4C77-8510-54363A60A84D}" type="slidenum">
              <a:rPr lang="zh-CN" altLang="en-US" smtClean="0"/>
              <a:t>64</a:t>
            </a:fld>
            <a:endParaRPr lang="zh-CN" altLang="en-US"/>
          </a:p>
        </p:txBody>
      </p:sp>
    </p:spTree>
    <p:extLst>
      <p:ext uri="{BB962C8B-B14F-4D97-AF65-F5344CB8AC3E}">
        <p14:creationId xmlns:p14="http://schemas.microsoft.com/office/powerpoint/2010/main" val="71769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由于编译器</a:t>
            </a:r>
            <a:r>
              <a:rPr lang="zh-CN" altLang="en-US" b="0" i="0" dirty="0">
                <a:solidFill>
                  <a:srgbClr val="F73131"/>
                </a:solidFill>
                <a:effectLst/>
                <a:latin typeface="Arial" panose="020B0604020202020204" pitchFamily="34" charset="0"/>
              </a:rPr>
              <a:t>默认开启了</a:t>
            </a:r>
            <a:r>
              <a:rPr lang="zh-CN" altLang="en-US" b="0" i="0" dirty="0">
                <a:solidFill>
                  <a:srgbClr val="333333"/>
                </a:solidFill>
                <a:effectLst/>
                <a:latin typeface="Arial" panose="020B0604020202020204" pitchFamily="34" charset="0"/>
              </a:rPr>
              <a:t>返回值优化</a:t>
            </a:r>
            <a:r>
              <a:rPr lang="en-US" altLang="zh-CN" b="0" i="0" dirty="0">
                <a:solidFill>
                  <a:srgbClr val="333333"/>
                </a:solidFill>
                <a:effectLst/>
                <a:latin typeface="Arial" panose="020B0604020202020204" pitchFamily="34" charset="0"/>
              </a:rPr>
              <a:t>(</a:t>
            </a:r>
            <a:r>
              <a:rPr lang="en-US" altLang="zh-CN" b="0" i="0" dirty="0">
                <a:solidFill>
                  <a:srgbClr val="F73131"/>
                </a:solidFill>
                <a:effectLst/>
                <a:latin typeface="Arial" panose="020B0604020202020204" pitchFamily="34" charset="0"/>
              </a:rPr>
              <a:t>RVO/NRVO</a:t>
            </a:r>
            <a:r>
              <a:rPr lang="en-US" altLang="zh-CN" b="0" i="0" dirty="0">
                <a:solidFill>
                  <a:srgbClr val="333333"/>
                </a:solidFill>
                <a:effectLst/>
                <a:latin typeface="Arial" panose="020B0604020202020204" pitchFamily="34" charset="0"/>
              </a:rPr>
              <a:t>, RVO, Return Value Optimization </a:t>
            </a:r>
            <a:r>
              <a:rPr lang="zh-CN" altLang="en-US" b="0" i="0" dirty="0">
                <a:solidFill>
                  <a:srgbClr val="333333"/>
                </a:solidFill>
                <a:effectLst/>
                <a:latin typeface="Arial" panose="020B0604020202020204" pitchFamily="34" charset="0"/>
              </a:rPr>
              <a:t>返回值优化</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或者</a:t>
            </a:r>
            <a:r>
              <a:rPr lang="en-US" altLang="zh-CN" b="0" i="0" dirty="0">
                <a:solidFill>
                  <a:srgbClr val="333333"/>
                </a:solidFill>
                <a:effectLst/>
                <a:latin typeface="Arial" panose="020B0604020202020204" pitchFamily="34" charset="0"/>
              </a:rPr>
              <a:t>NRVO, Named Return Value Optimization</a:t>
            </a:r>
            <a:endParaRPr lang="zh-CN" altLang="en-US" dirty="0"/>
          </a:p>
        </p:txBody>
      </p:sp>
      <p:sp>
        <p:nvSpPr>
          <p:cNvPr id="4" name="灯片编号占位符 3"/>
          <p:cNvSpPr>
            <a:spLocks noGrp="1"/>
          </p:cNvSpPr>
          <p:nvPr>
            <p:ph type="sldNum" sz="quarter" idx="5"/>
          </p:nvPr>
        </p:nvSpPr>
        <p:spPr/>
        <p:txBody>
          <a:bodyPr/>
          <a:lstStyle/>
          <a:p>
            <a:fld id="{E8163648-EAF9-4C77-8510-54363A60A84D}" type="slidenum">
              <a:rPr lang="zh-CN" altLang="en-US" smtClean="0"/>
              <a:t>65</a:t>
            </a:fld>
            <a:endParaRPr lang="zh-CN" altLang="en-US"/>
          </a:p>
        </p:txBody>
      </p:sp>
    </p:spTree>
    <p:extLst>
      <p:ext uri="{BB962C8B-B14F-4D97-AF65-F5344CB8AC3E}">
        <p14:creationId xmlns:p14="http://schemas.microsoft.com/office/powerpoint/2010/main" val="338448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因为移动构造后，临时对象</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(“Hello”)</a:t>
            </a:r>
            <a:r>
              <a:rPr lang="zh-CN" altLang="en-US" sz="1200" b="1" dirty="0">
                <a:latin typeface="华文新魏" panose="02010800040101010101" pitchFamily="2" charset="-122"/>
                <a:ea typeface="华文新魏" panose="02010800040101010101" pitchFamily="2" charset="-122"/>
              </a:rPr>
              <a:t>的</a:t>
            </a:r>
            <a:r>
              <a:rPr lang="en-US" altLang="zh-CN" sz="1200" b="1" dirty="0">
                <a:latin typeface="华文新魏" panose="02010800040101010101" pitchFamily="2" charset="-122"/>
                <a:ea typeface="华文新魏" panose="02010800040101010101" pitchFamily="2" charset="-122"/>
              </a:rPr>
              <a:t>s=0</a:t>
            </a:r>
            <a:r>
              <a:rPr lang="zh-CN" altLang="en-US" sz="1200" b="1" dirty="0">
                <a:latin typeface="华文新魏" panose="02010800040101010101" pitchFamily="2" charset="-122"/>
                <a:ea typeface="华文新魏" panose="02010800040101010101" pitchFamily="2" charset="-122"/>
              </a:rPr>
              <a:t>了，因此进入到这个对象的析构函数后，什么都没做，所以没有输出</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如果没有移动构造函数</a:t>
            </a:r>
            <a:r>
              <a:rPr lang="zh-CN" altLang="en-US" sz="1200" b="1" dirty="0">
                <a:latin typeface="华文新魏" panose="02010800040101010101" pitchFamily="2" charset="-122"/>
                <a:ea typeface="华文新魏" panose="02010800040101010101" pitchFamily="2" charset="-122"/>
                <a:cs typeface="Courier New" panose="02070309020205020404" pitchFamily="49" charset="0"/>
              </a:rPr>
              <a:t>，则</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 s14 = </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a:t>
            </a:r>
            <a:r>
              <a:rPr lang="en-US" altLang="zh-CN" sz="1200" b="1" dirty="0" err="1">
                <a:latin typeface="华文新魏" panose="02010800040101010101" pitchFamily="2" charset="-122"/>
                <a:ea typeface="华文新魏" panose="02010800040101010101" pitchFamily="2" charset="-122"/>
              </a:rPr>
              <a:t>TempHello</a:t>
            </a:r>
            <a:r>
              <a:rPr lang="en-US" altLang="zh-CN" sz="1200" b="1" dirty="0">
                <a:latin typeface="华文新魏" panose="02010800040101010101" pitchFamily="2" charset="-122"/>
                <a:ea typeface="华文新魏" panose="02010800040101010101" pitchFamily="2" charset="-122"/>
              </a:rPr>
              <a:t>”); </a:t>
            </a:r>
            <a:r>
              <a:rPr lang="zh-CN" altLang="en-US" sz="1200" b="1" dirty="0">
                <a:latin typeface="华文新魏" panose="02010800040101010101" pitchFamily="2" charset="-122"/>
                <a:ea typeface="华文新魏" panose="02010800040101010101" pitchFamily="2" charset="-122"/>
              </a:rPr>
              <a:t>会调用拷贝构造，输出结果</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请大家自己运行代码并测试</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83</a:t>
            </a:fld>
            <a:endParaRPr lang="zh-CN" altLang="en-US"/>
          </a:p>
        </p:txBody>
      </p:sp>
    </p:spTree>
    <p:extLst>
      <p:ext uri="{BB962C8B-B14F-4D97-AF65-F5344CB8AC3E}">
        <p14:creationId xmlns:p14="http://schemas.microsoft.com/office/powerpoint/2010/main" val="201367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84</a:t>
            </a:fld>
            <a:endParaRPr lang="zh-CN" altLang="en-US"/>
          </a:p>
        </p:txBody>
      </p:sp>
    </p:spTree>
    <p:extLst>
      <p:ext uri="{BB962C8B-B14F-4D97-AF65-F5344CB8AC3E}">
        <p14:creationId xmlns:p14="http://schemas.microsoft.com/office/powerpoint/2010/main" val="2774383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因为移动构造后，临时对象</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(“Hello”)</a:t>
            </a:r>
            <a:r>
              <a:rPr lang="zh-CN" altLang="en-US" sz="1200" b="1" dirty="0">
                <a:latin typeface="华文新魏" panose="02010800040101010101" pitchFamily="2" charset="-122"/>
                <a:ea typeface="华文新魏" panose="02010800040101010101" pitchFamily="2" charset="-122"/>
              </a:rPr>
              <a:t>的</a:t>
            </a:r>
            <a:r>
              <a:rPr lang="en-US" altLang="zh-CN" sz="1200" b="1" dirty="0">
                <a:latin typeface="华文新魏" panose="02010800040101010101" pitchFamily="2" charset="-122"/>
                <a:ea typeface="华文新魏" panose="02010800040101010101" pitchFamily="2" charset="-122"/>
              </a:rPr>
              <a:t>s=0</a:t>
            </a:r>
            <a:r>
              <a:rPr lang="zh-CN" altLang="en-US" sz="1200" b="1" dirty="0">
                <a:latin typeface="华文新魏" panose="02010800040101010101" pitchFamily="2" charset="-122"/>
                <a:ea typeface="华文新魏" panose="02010800040101010101" pitchFamily="2" charset="-122"/>
              </a:rPr>
              <a:t>了，因此进入到这个对象的析构函数后，什么都没做，所以没有输出</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如果没有移动构造函数</a:t>
            </a:r>
            <a:r>
              <a:rPr lang="zh-CN" altLang="en-US" sz="1200" b="1" dirty="0">
                <a:latin typeface="华文新魏" panose="02010800040101010101" pitchFamily="2" charset="-122"/>
                <a:ea typeface="华文新魏" panose="02010800040101010101" pitchFamily="2" charset="-122"/>
                <a:cs typeface="Courier New" panose="02070309020205020404" pitchFamily="49" charset="0"/>
              </a:rPr>
              <a:t>，则</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 s14 = </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a:t>
            </a:r>
            <a:r>
              <a:rPr lang="en-US" altLang="zh-CN" sz="1200" b="1" dirty="0" err="1">
                <a:latin typeface="华文新魏" panose="02010800040101010101" pitchFamily="2" charset="-122"/>
                <a:ea typeface="华文新魏" panose="02010800040101010101" pitchFamily="2" charset="-122"/>
              </a:rPr>
              <a:t>TempHello</a:t>
            </a:r>
            <a:r>
              <a:rPr lang="en-US" altLang="zh-CN" sz="1200" b="1" dirty="0">
                <a:latin typeface="华文新魏" panose="02010800040101010101" pitchFamily="2" charset="-122"/>
                <a:ea typeface="华文新魏" panose="02010800040101010101" pitchFamily="2" charset="-122"/>
              </a:rPr>
              <a:t>”); </a:t>
            </a:r>
            <a:r>
              <a:rPr lang="zh-CN" altLang="en-US" sz="1200" b="1" dirty="0">
                <a:latin typeface="华文新魏" panose="02010800040101010101" pitchFamily="2" charset="-122"/>
                <a:ea typeface="华文新魏" panose="02010800040101010101" pitchFamily="2" charset="-122"/>
              </a:rPr>
              <a:t>会调用拷贝构造，输出结果</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请大家自己运行代码并测试</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85</a:t>
            </a:fld>
            <a:endParaRPr lang="zh-CN" altLang="en-US"/>
          </a:p>
        </p:txBody>
      </p:sp>
    </p:spTree>
    <p:extLst>
      <p:ext uri="{BB962C8B-B14F-4D97-AF65-F5344CB8AC3E}">
        <p14:creationId xmlns:p14="http://schemas.microsoft.com/office/powerpoint/2010/main" val="1721003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因为移动构造后，临时对象</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(“Hello”)</a:t>
            </a:r>
            <a:r>
              <a:rPr lang="zh-CN" altLang="en-US" sz="1200" b="1" dirty="0">
                <a:latin typeface="华文新魏" panose="02010800040101010101" pitchFamily="2" charset="-122"/>
                <a:ea typeface="华文新魏" panose="02010800040101010101" pitchFamily="2" charset="-122"/>
              </a:rPr>
              <a:t>的</a:t>
            </a:r>
            <a:r>
              <a:rPr lang="en-US" altLang="zh-CN" sz="1200" b="1" dirty="0">
                <a:latin typeface="华文新魏" panose="02010800040101010101" pitchFamily="2" charset="-122"/>
                <a:ea typeface="华文新魏" panose="02010800040101010101" pitchFamily="2" charset="-122"/>
              </a:rPr>
              <a:t>s=0</a:t>
            </a:r>
            <a:r>
              <a:rPr lang="zh-CN" altLang="en-US" sz="1200" b="1" dirty="0">
                <a:latin typeface="华文新魏" panose="02010800040101010101" pitchFamily="2" charset="-122"/>
                <a:ea typeface="华文新魏" panose="02010800040101010101" pitchFamily="2" charset="-122"/>
              </a:rPr>
              <a:t>了，因此进入到这个对象的析构函数后，什么都没做，所以没有输出</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如果没有移动构造函数</a:t>
            </a:r>
            <a:r>
              <a:rPr lang="zh-CN" altLang="en-US" sz="1200" b="1" dirty="0">
                <a:latin typeface="华文新魏" panose="02010800040101010101" pitchFamily="2" charset="-122"/>
                <a:ea typeface="华文新魏" panose="02010800040101010101" pitchFamily="2" charset="-122"/>
                <a:cs typeface="Courier New" panose="02070309020205020404" pitchFamily="49" charset="0"/>
              </a:rPr>
              <a:t>，则</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 s14 = </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a:t>
            </a:r>
            <a:r>
              <a:rPr lang="en-US" altLang="zh-CN" sz="1200" b="1" dirty="0" err="1">
                <a:latin typeface="华文新魏" panose="02010800040101010101" pitchFamily="2" charset="-122"/>
                <a:ea typeface="华文新魏" panose="02010800040101010101" pitchFamily="2" charset="-122"/>
              </a:rPr>
              <a:t>TempHello</a:t>
            </a:r>
            <a:r>
              <a:rPr lang="en-US" altLang="zh-CN" sz="1200" b="1" dirty="0">
                <a:latin typeface="华文新魏" panose="02010800040101010101" pitchFamily="2" charset="-122"/>
                <a:ea typeface="华文新魏" panose="02010800040101010101" pitchFamily="2" charset="-122"/>
              </a:rPr>
              <a:t>”); </a:t>
            </a:r>
            <a:r>
              <a:rPr lang="zh-CN" altLang="en-US" sz="1200" b="1" dirty="0">
                <a:latin typeface="华文新魏" panose="02010800040101010101" pitchFamily="2" charset="-122"/>
                <a:ea typeface="华文新魏" panose="02010800040101010101" pitchFamily="2" charset="-122"/>
              </a:rPr>
              <a:t>会调用拷贝构造，输出结果</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请大家自己运行代码并测试</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86</a:t>
            </a:fld>
            <a:endParaRPr lang="zh-CN" altLang="en-US"/>
          </a:p>
        </p:txBody>
      </p:sp>
    </p:spTree>
    <p:extLst>
      <p:ext uri="{BB962C8B-B14F-4D97-AF65-F5344CB8AC3E}">
        <p14:creationId xmlns:p14="http://schemas.microsoft.com/office/powerpoint/2010/main" val="4005451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因为此时 </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s15.s =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nullptr</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，所以是</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a:t>
            </a:r>
            <a:r>
              <a:rPr lang="zh-CN" altLang="en-US" b="1" dirty="0">
                <a:latin typeface="Courier New" panose="02070309020205020404" pitchFamily="49" charset="0"/>
                <a:ea typeface="华文新魏" panose="02010800040101010101" pitchFamily="2" charset="-122"/>
                <a:cs typeface="Courier New" panose="02070309020205020404" pitchFamily="49" charset="0"/>
              </a:rPr>
              <a:t>的析构函数不执行任何事情</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我们可以销毁移动源对象</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a:t>
            </a:r>
            <a:r>
              <a:rPr lang="zh-CN" altLang="en-US" b="1" dirty="0">
                <a:latin typeface="Courier New" panose="02070309020205020404" pitchFamily="49" charset="0"/>
                <a:ea typeface="华文新魏" panose="02010800040101010101" pitchFamily="2" charset="-122"/>
                <a:cs typeface="Courier New" panose="02070309020205020404" pitchFamily="49" charset="0"/>
              </a:rPr>
              <a:t>，可以对其赋值，但不能使用它的值。因为此时 </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s15.s =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nullptr</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89</a:t>
            </a:fld>
            <a:endParaRPr lang="zh-CN" altLang="en-US"/>
          </a:p>
        </p:txBody>
      </p:sp>
    </p:spTree>
    <p:extLst>
      <p:ext uri="{BB962C8B-B14F-4D97-AF65-F5344CB8AC3E}">
        <p14:creationId xmlns:p14="http://schemas.microsoft.com/office/powerpoint/2010/main" val="3644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90</a:t>
            </a:fld>
            <a:endParaRPr lang="zh-CN" altLang="en-US"/>
          </a:p>
        </p:txBody>
      </p:sp>
    </p:spTree>
    <p:extLst>
      <p:ext uri="{BB962C8B-B14F-4D97-AF65-F5344CB8AC3E}">
        <p14:creationId xmlns:p14="http://schemas.microsoft.com/office/powerpoint/2010/main" val="2218051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2024/10/10</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2024/10/10</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2024/10/10</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8" Type="http://schemas.openxmlformats.org/officeDocument/2006/relationships/hyperlink" Target="https://www.baidu.com/s?sa=re_dqa_generate&amp;wd=Debug&amp;rsv_pq=a40ab7c900ff423c&amp;oq=visualStudio%20%E5%85%B3%E9%97%ADRVO%2FNRVO&amp;rsv_t=86aaylGSLXhcAcvwl6KU/qGjoo3KECdG9o+VH80/tw/jnnSGIY7jL3MFmoNNCq6M0TAL&amp;tn=baiduhome_pg&amp;ie=utf-8" TargetMode="External"/><Relationship Id="rId3" Type="http://schemas.openxmlformats.org/officeDocument/2006/relationships/hyperlink" Target="https://www.baidu.com/s?sa=re_dqa_generate&amp;wd=Visual%20Studio&amp;rsv_pq=a40ab7c900ff423c&amp;oq=visualStudio%20%E5%85%B3%E9%97%ADRVO%2FNRVO&amp;rsv_t=86aaylGSLXhcAcvwl6KU/qGjoo3KECdG9o+VH80/tw/jnnSGIY7jL3MFmoNNCq6M0TAL&amp;tn=baiduhome_pg&amp;ie=utf-8" TargetMode="External"/><Relationship Id="rId7" Type="http://schemas.openxmlformats.org/officeDocument/2006/relationships/hyperlink" Target="https://www.baidu.com/s?sa=re_dqa_generate&amp;wd=Named%20Return%20Value%20Optimization&amp;rsv_pq=a40ab7c900ff423c&amp;oq=visualStudio%20%E5%85%B3%E9%97%ADRVO%2FNRVO&amp;rsv_t=86aaylGSLXhcAcvwl6KU/qGjoo3KECdG9o+VH80/tw/jnnSGIY7jL3MFmoNNCq6M0TAL&amp;tn=baiduhome_pg&amp;ie=utf-8"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baidu.com/s?sa=re_dqa_generate&amp;wd=NRVO&amp;rsv_pq=a40ab7c900ff423c&amp;oq=visualStudio%20%E5%85%B3%E9%97%ADRVO%2FNRVO&amp;rsv_t=86aaylGSLXhcAcvwl6KU/qGjoo3KECdG9o+VH80/tw/jnnSGIY7jL3MFmoNNCq6M0TAL&amp;tn=baiduhome_pg&amp;ie=utf-8" TargetMode="External"/><Relationship Id="rId5" Type="http://schemas.openxmlformats.org/officeDocument/2006/relationships/hyperlink" Target="https://www.baidu.com/s?sa=re_dqa_generate&amp;wd=Return%20Value%20Optimization&amp;rsv_pq=a40ab7c900ff423c&amp;oq=visualStudio%20%E5%85%B3%E9%97%ADRVO%2FNRVO&amp;rsv_t=86aaylGSLXhcAcvwl6KU/qGjoo3KECdG9o+VH80/tw/jnnSGIY7jL3MFmoNNCq6M0TAL&amp;tn=baiduhome_pg&amp;ie=utf-8" TargetMode="External"/><Relationship Id="rId4" Type="http://schemas.openxmlformats.org/officeDocument/2006/relationships/hyperlink" Target="https://www.baidu.com/s?sa=re_dqa_generate&amp;wd=RVO&amp;rsv_pq=a40ab7c900ff423c&amp;oq=visualStudio%20%E5%85%B3%E9%97%ADRVO%2FNRVO&amp;rsv_t=86aaylGSLXhcAcvwl6KU/qGjoo3KECdG9o+VH80/tw/jnnSGIY7jL3MFmoNNCq6M0TAL&amp;tn=baiduhome_pg&amp;ie=utf-8" TargetMode="External"/><Relationship Id="rId9" Type="http://schemas.openxmlformats.org/officeDocument/2006/relationships/hyperlink" Target="https://www.baidu.com/s?sa=re_dqa_generate&amp;wd=Release&amp;rsv_pq=a40ab7c900ff423c&amp;oq=visualStudio%20%E5%85%B3%E9%97%ADRVO%2FNRVO&amp;rsv_t=86aaylGSLXhcAcvwl6KU/qGjoo3KECdG9o+VH80/tw/jnnSGIY7jL3MFmoNNCq6M0TAL&amp;tn=baiduhome_pg&amp;ie=utf-8"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5" name="Rectangle 3">
            <a:extLst>
              <a:ext uri="{FF2B5EF4-FFF2-40B4-BE49-F238E27FC236}">
                <a16:creationId xmlns:a16="http://schemas.microsoft.com/office/drawing/2014/main" id="{93B06EBF-323D-427C-8764-6571DDA575B6}"/>
              </a:ext>
            </a:extLst>
          </p:cNvPr>
          <p:cNvSpPr txBox="1">
            <a:spLocks noChangeArrowheads="1"/>
          </p:cNvSpPr>
          <p:nvPr/>
        </p:nvSpPr>
        <p:spPr>
          <a:xfrm>
            <a:off x="659234" y="1468877"/>
            <a:ext cx="10303837" cy="475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 MYSTRING :: MYSTRING</a:t>
            </a:r>
            <a:r>
              <a:rPr lang="en-US" altLang="zh-CN" sz="1800" b="1" dirty="0">
                <a:latin typeface="华文新魏" panose="02010800040101010101" pitchFamily="2" charset="-122"/>
                <a:ea typeface="华文新魏" panose="02010800040101010101" pitchFamily="2" charset="-122"/>
              </a:rPr>
              <a:t>(</a:t>
            </a:r>
            <a:r>
              <a:rPr lang="en-US" altLang="zh-CN" sz="1800" b="1" dirty="0">
                <a:solidFill>
                  <a:srgbClr val="FF0000"/>
                </a:solidFill>
                <a:latin typeface="华文新魏" panose="02010800040101010101" pitchFamily="2" charset="-122"/>
                <a:ea typeface="华文新魏" panose="02010800040101010101" pitchFamily="2" charset="-122"/>
              </a:rPr>
              <a:t>const</a:t>
            </a:r>
            <a:r>
              <a:rPr lang="en-US" altLang="zh-CN" sz="1800" b="1" dirty="0">
                <a:latin typeface="华文新魏" panose="02010800040101010101" pitchFamily="2" charset="-122"/>
                <a:ea typeface="华文新魏" panose="02010800040101010101" pitchFamily="2" charset="-122"/>
              </a:rPr>
              <a:t> char *t)</a:t>
            </a:r>
            <a:r>
              <a:rPr lang="zh-CN" altLang="en-US" sz="1800" b="1" dirty="0">
                <a:latin typeface="华文新魏" panose="02010800040101010101" pitchFamily="2" charset="-122"/>
                <a:ea typeface="华文新魏" panose="02010800040101010101"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a:t>
            </a:r>
            <a:r>
              <a:rPr lang="zh-CN" altLang="en-US" sz="1800" b="1" dirty="0">
                <a:solidFill>
                  <a:schemeClr val="hlink"/>
                </a:solidFill>
                <a:latin typeface="华文新魏" panose="02010800040101010101" pitchFamily="2" charset="-122"/>
                <a:ea typeface="华文新魏" panose="02010800040101010101" pitchFamily="2" charset="-122"/>
              </a:rPr>
              <a:t>在类体外定义构造函数, 必须加类名</a:t>
            </a:r>
            <a:r>
              <a:rPr lang="en-US" altLang="zh-CN" sz="1800" b="1" dirty="0">
                <a:solidFill>
                  <a:schemeClr val="hlink"/>
                </a:solidFill>
                <a:latin typeface="华文新魏" panose="02010800040101010101" pitchFamily="2" charset="-122"/>
                <a:ea typeface="华文新魏" panose="02010800040101010101" pitchFamily="2" charset="-122"/>
              </a:rPr>
              <a:t>::</a:t>
            </a:r>
            <a:r>
              <a:rPr lang="zh-CN" altLang="en-US" sz="1800" b="1" dirty="0">
                <a:solidFill>
                  <a:schemeClr val="hlink"/>
                </a:solidFill>
                <a:latin typeface="华文新魏" panose="02010800040101010101" pitchFamily="2" charset="-122"/>
                <a:ea typeface="华文新魏" panose="02010800040101010101" pitchFamily="2" charset="-122"/>
              </a:rPr>
              <a:t>限定，无返回类型</a:t>
            </a:r>
          </a:p>
          <a:p>
            <a:pPr>
              <a:lnSpc>
                <a:spcPct val="80000"/>
              </a:lnSpc>
              <a:buFont typeface="Wingdings" panose="05000000000000000000" pitchFamily="2" charset="2"/>
              <a:buNone/>
            </a:pPr>
            <a:r>
              <a:rPr lang="en-US" altLang="zh-CN" sz="1800" b="1" dirty="0">
                <a:solidFill>
                  <a:schemeClr val="hlink"/>
                </a:solidFill>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int  k;</a:t>
            </a:r>
            <a:endParaRPr lang="en-US" altLang="zh-CN" sz="1800" b="1" dirty="0">
              <a:solidFill>
                <a:schemeClr val="hlink"/>
              </a:solidFill>
              <a:latin typeface="华文新魏" panose="02010800040101010101" pitchFamily="2" charset="-122"/>
              <a:ea typeface="华文新魏" panose="02010800040101010101" pitchFamily="2" charset="-122"/>
            </a:endParaRPr>
          </a:p>
          <a:p>
            <a:pPr>
              <a:lnSpc>
                <a:spcPct val="80000"/>
              </a:lnSpc>
              <a:buFont typeface="Wingdings" panose="05000000000000000000" pitchFamily="2" charset="2"/>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   for(k =0; t[k]!=0; k++);</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s=(char *)malloc(k+1);         </a:t>
            </a:r>
            <a:r>
              <a:rPr lang="en-US" altLang="zh-CN" sz="1800" b="1" dirty="0">
                <a:solidFill>
                  <a:schemeClr val="hlink"/>
                </a:solidFill>
                <a:latin typeface="华文新魏" panose="02010800040101010101" pitchFamily="2" charset="-122"/>
                <a:ea typeface="华文新魏" panose="02010800040101010101" pitchFamily="2" charset="-122"/>
              </a:rPr>
              <a:t>//s</a:t>
            </a:r>
            <a:r>
              <a:rPr lang="zh-CN" altLang="en-US" sz="1800" b="1" dirty="0">
                <a:solidFill>
                  <a:schemeClr val="hlink"/>
                </a:solidFill>
                <a:latin typeface="华文新魏" panose="02010800040101010101" pitchFamily="2" charset="-122"/>
                <a:ea typeface="华文新魏" panose="02010800040101010101" pitchFamily="2" charset="-122"/>
              </a:rPr>
              <a:t>等价于</a:t>
            </a:r>
            <a:r>
              <a:rPr lang="en-US" altLang="zh-CN" sz="1800" b="1" dirty="0">
                <a:solidFill>
                  <a:schemeClr val="hlink"/>
                </a:solidFill>
                <a:latin typeface="华文新魏" panose="02010800040101010101" pitchFamily="2" charset="-122"/>
                <a:ea typeface="华文新魏" panose="02010800040101010101" pitchFamily="2" charset="-122"/>
              </a:rPr>
              <a:t>this-&gt;s</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for(k=0; (s[k]=t[k])!=0; k++);</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 MYSTRING ::</a:t>
            </a:r>
            <a:r>
              <a:rPr lang="en-US" altLang="zh-CN" sz="1800" b="1" dirty="0">
                <a:latin typeface="华文新魏" panose="02010800040101010101" pitchFamily="2" charset="-122"/>
                <a:ea typeface="华文新魏" panose="02010800040101010101"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sz="1800" b="1" dirty="0">
                <a:latin typeface="华文新魏" panose="02010800040101010101" pitchFamily="2" charset="-122"/>
                <a:ea typeface="华文新魏" panose="02010800040101010101" pitchFamily="2" charset="-122"/>
              </a:rPr>
              <a:t>( ) </a:t>
            </a:r>
            <a:r>
              <a:rPr lang="zh-CN" altLang="en-US" sz="1800" b="1" dirty="0">
                <a:latin typeface="华文新魏" panose="02010800040101010101" pitchFamily="2" charset="-122"/>
                <a:ea typeface="华文新魏" panose="02010800040101010101"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a:t>
            </a:r>
            <a:r>
              <a:rPr lang="zh-CN" altLang="en-US" sz="1800" b="1" dirty="0">
                <a:solidFill>
                  <a:schemeClr val="hlink"/>
                </a:solidFill>
                <a:latin typeface="华文新魏" panose="02010800040101010101" pitchFamily="2" charset="-122"/>
                <a:ea typeface="华文新魏" panose="02010800040101010101" pitchFamily="2" charset="-122"/>
              </a:rPr>
              <a:t>在类体外定义析构函数, 必须加类名</a:t>
            </a:r>
            <a:r>
              <a:rPr lang="en-US" altLang="zh-CN" sz="1800" b="1" dirty="0">
                <a:solidFill>
                  <a:schemeClr val="hlink"/>
                </a:solidFill>
                <a:latin typeface="华文新魏" panose="02010800040101010101" pitchFamily="2" charset="-122"/>
                <a:ea typeface="华文新魏" panose="02010800040101010101" pitchFamily="2" charset="-122"/>
              </a:rPr>
              <a:t>::</a:t>
            </a:r>
            <a:r>
              <a:rPr lang="zh-CN" altLang="en-US" sz="1800" b="1" dirty="0">
                <a:solidFill>
                  <a:schemeClr val="hlink"/>
                </a:solidFill>
                <a:latin typeface="华文新魏" panose="02010800040101010101" pitchFamily="2" charset="-122"/>
                <a:ea typeface="华文新魏" panose="02010800040101010101" pitchFamily="2" charset="-122"/>
              </a:rPr>
              <a:t>限定，无返回类型</a:t>
            </a:r>
            <a:r>
              <a:rPr lang="zh-CN" altLang="en-US" sz="1800" b="1" dirty="0">
                <a:latin typeface="华文新魏" panose="02010800040101010101" pitchFamily="2" charset="-122"/>
                <a:ea typeface="华文新魏" panose="02010800040101010101" pitchFamily="2" charset="-122"/>
              </a:rPr>
              <a:t>	   </a:t>
            </a:r>
            <a:endParaRPr lang="en-US" altLang="zh-CN" sz="1800" b="1" dirty="0">
              <a:latin typeface="华文新魏" panose="02010800040101010101" pitchFamily="2" charset="-122"/>
              <a:ea typeface="华文新魏" panose="02010800040101010101" pitchFamily="2" charset="-122"/>
            </a:endParaRP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free(s);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struct</a:t>
            </a:r>
            <a:r>
              <a:rPr lang="en-US" altLang="zh-CN" sz="1800" b="1" dirty="0">
                <a:solidFill>
                  <a:schemeClr val="hlink"/>
                </a:solidFill>
                <a:latin typeface="华文新魏" panose="02010800040101010101" pitchFamily="2" charset="-122"/>
                <a:ea typeface="华文新魏" panose="02010800040101010101" pitchFamily="2" charset="-122"/>
              </a:rPr>
              <a:t> MYSTRING  x(“simple”)</a:t>
            </a:r>
            <a:r>
              <a:rPr lang="en-US" altLang="zh-CN" sz="1800" b="1" dirty="0">
                <a:latin typeface="华文新魏" panose="02010800040101010101" pitchFamily="2" charset="-122"/>
                <a:ea typeface="华文新魏" panose="02010800040101010101"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//struct</a:t>
            </a:r>
            <a:r>
              <a:rPr lang="zh-CN" altLang="en-US" sz="1800" b="1" dirty="0">
                <a:solidFill>
                  <a:schemeClr val="hlink"/>
                </a:solidFill>
                <a:latin typeface="华文新魏" panose="02010800040101010101" pitchFamily="2" charset="-122"/>
                <a:ea typeface="华文新魏" panose="02010800040101010101" pitchFamily="2" charset="-122"/>
              </a:rPr>
              <a:t>可以省略，</a:t>
            </a:r>
            <a:r>
              <a:rPr lang="zh-CN" altLang="en-US" sz="1800" b="1" dirty="0">
                <a:solidFill>
                  <a:srgbClr val="FF0000"/>
                </a:solidFill>
                <a:latin typeface="华文新魏" panose="02010800040101010101" pitchFamily="2" charset="-122"/>
                <a:ea typeface="华文新魏" panose="02010800040101010101" pitchFamily="2" charset="-122"/>
              </a:rPr>
              <a:t>程序结束时自动调用</a:t>
            </a:r>
            <a:r>
              <a:rPr lang="en-US" altLang="zh-CN" sz="1800" b="1" dirty="0">
                <a:solidFill>
                  <a:srgbClr val="FF0000"/>
                </a:solidFill>
                <a:latin typeface="华文新魏" panose="02010800040101010101" pitchFamily="2" charset="-122"/>
                <a:ea typeface="华文新魏" panose="02010800040101010101" pitchFamily="2" charset="-122"/>
              </a:rPr>
              <a:t>x</a:t>
            </a:r>
            <a:r>
              <a:rPr lang="zh-CN" altLang="en-US" sz="1800" b="1" dirty="0">
                <a:solidFill>
                  <a:srgbClr val="FF0000"/>
                </a:solidFill>
                <a:latin typeface="华文新魏" panose="02010800040101010101" pitchFamily="2" charset="-122"/>
                <a:ea typeface="华文新魏" panose="02010800040101010101" pitchFamily="2" charset="-122"/>
              </a:rPr>
              <a:t>的析构函数</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void main( ){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  y</a:t>
            </a:r>
            <a:r>
              <a:rPr lang="en-US" altLang="zh-CN" sz="1800" b="1" dirty="0">
                <a:latin typeface="华文新魏" panose="02010800040101010101" pitchFamily="2" charset="-122"/>
                <a:ea typeface="华文新魏" panose="02010800040101010101" pitchFamily="2" charset="-122"/>
              </a:rPr>
              <a:t>("complex"), </a:t>
            </a:r>
            <a:r>
              <a:rPr lang="en-US" altLang="zh-CN" sz="1800" b="1" dirty="0">
                <a:solidFill>
                  <a:schemeClr val="hlink"/>
                </a:solidFill>
                <a:latin typeface="华文新魏" panose="02010800040101010101" pitchFamily="2" charset="-122"/>
                <a:ea typeface="华文新魏" panose="02010800040101010101" pitchFamily="2" charset="-122"/>
              </a:rPr>
              <a:t>*z</a:t>
            </a:r>
            <a:r>
              <a:rPr lang="en-US" altLang="zh-CN" sz="1800" b="1" dirty="0">
                <a:latin typeface="华文新魏" panose="02010800040101010101" pitchFamily="2" charset="-122"/>
                <a:ea typeface="华文新魏" panose="02010800040101010101" pitchFamily="2" charset="-122"/>
              </a:rPr>
              <a:t>=&amp;y;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m=</a:t>
            </a:r>
            <a:r>
              <a:rPr lang="en-US" altLang="zh-CN" sz="1800" b="1" dirty="0" err="1">
                <a:solidFill>
                  <a:schemeClr val="hlink"/>
                </a:solidFill>
                <a:latin typeface="华文新魏" panose="02010800040101010101" pitchFamily="2" charset="-122"/>
                <a:ea typeface="华文新魏" panose="02010800040101010101" pitchFamily="2" charset="-122"/>
              </a:rPr>
              <a:t>y.strlen</a:t>
            </a:r>
            <a:r>
              <a:rPr lang="en-US" altLang="zh-CN" sz="1800" b="1" dirty="0">
                <a:solidFill>
                  <a:schemeClr val="hlink"/>
                </a:solidFill>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a:t>
            </a:r>
            <a:r>
              <a:rPr lang="zh-CN" altLang="en-US" sz="1800" b="1" dirty="0">
                <a:solidFill>
                  <a:schemeClr val="hlink"/>
                </a:solidFill>
                <a:latin typeface="华文新魏" panose="02010800040101010101" pitchFamily="2" charset="-122"/>
                <a:ea typeface="华文新魏" panose="02010800040101010101" pitchFamily="2" charset="-122"/>
              </a:rPr>
              <a:t>当前对象包含的字符串的长度</a:t>
            </a:r>
            <a:r>
              <a:rPr lang="zh-CN" altLang="en-US" sz="1800" b="1" dirty="0">
                <a:latin typeface="华文新魏" panose="02010800040101010101" pitchFamily="2" charset="-122"/>
                <a:ea typeface="华文新魏" panose="02010800040101010101" pitchFamily="2" charset="-122"/>
              </a:rPr>
              <a:t>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m=</a:t>
            </a:r>
            <a:r>
              <a:rPr lang="en-US" altLang="zh-CN" sz="1800" b="1" dirty="0">
                <a:solidFill>
                  <a:schemeClr val="hlink"/>
                </a:solidFill>
                <a:latin typeface="华文新魏" panose="02010800040101010101" pitchFamily="2" charset="-122"/>
                <a:ea typeface="华文新魏" panose="02010800040101010101" pitchFamily="2" charset="-122"/>
              </a:rPr>
              <a:t>z-&gt;</a:t>
            </a:r>
            <a:r>
              <a:rPr lang="en-US" altLang="zh-CN" sz="1800" b="1" dirty="0" err="1">
                <a:solidFill>
                  <a:schemeClr val="hlink"/>
                </a:solidFill>
                <a:latin typeface="华文新魏" panose="02010800040101010101" pitchFamily="2" charset="-122"/>
                <a:ea typeface="华文新魏" panose="02010800040101010101" pitchFamily="2" charset="-122"/>
              </a:rPr>
              <a:t>strlen</a:t>
            </a:r>
            <a:r>
              <a:rPr lang="en-US" altLang="zh-CN" sz="1800" b="1" dirty="0">
                <a:solidFill>
                  <a:schemeClr val="hlink"/>
                </a:solidFill>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   //</a:t>
            </a:r>
            <a:r>
              <a:rPr lang="zh-CN" altLang="en-US" sz="1800" b="1" dirty="0">
                <a:solidFill>
                  <a:srgbClr val="FF0000"/>
                </a:solidFill>
                <a:latin typeface="华文新魏" panose="02010800040101010101" pitchFamily="2" charset="-122"/>
                <a:ea typeface="华文新魏" panose="02010800040101010101" pitchFamily="2" charset="-122"/>
              </a:rPr>
              <a:t>返回时自动调用</a:t>
            </a:r>
            <a:r>
              <a:rPr lang="en-US" altLang="zh-CN" sz="1800" b="1" dirty="0">
                <a:solidFill>
                  <a:srgbClr val="FF0000"/>
                </a:solidFill>
                <a:latin typeface="华文新魏" panose="02010800040101010101" pitchFamily="2" charset="-122"/>
                <a:ea typeface="华文新魏" panose="02010800040101010101" pitchFamily="2" charset="-122"/>
              </a:rPr>
              <a:t>y</a:t>
            </a:r>
            <a:r>
              <a:rPr lang="zh-CN" altLang="en-US" sz="1800" b="1" dirty="0">
                <a:solidFill>
                  <a:srgbClr val="FF0000"/>
                </a:solidFill>
                <a:latin typeface="华文新魏" panose="02010800040101010101" pitchFamily="2" charset="-122"/>
                <a:ea typeface="华文新魏" panose="02010800040101010101" pitchFamily="2" charset="-122"/>
              </a:rPr>
              <a:t>的析构</a:t>
            </a:r>
            <a:r>
              <a:rPr lang="zh-CN" altLang="en-US" sz="2000" b="1" dirty="0">
                <a:solidFill>
                  <a:srgbClr val="FF0000"/>
                </a:solidFill>
                <a:latin typeface="华文新魏" panose="02010800040101010101" pitchFamily="2" charset="-122"/>
                <a:ea typeface="华文新魏" panose="02010800040101010101" pitchFamily="2" charset="-122"/>
              </a:rPr>
              <a:t>函数</a:t>
            </a:r>
          </a:p>
        </p:txBody>
      </p:sp>
    </p:spTree>
    <p:extLst>
      <p:ext uri="{BB962C8B-B14F-4D97-AF65-F5344CB8AC3E}">
        <p14:creationId xmlns:p14="http://schemas.microsoft.com/office/powerpoint/2010/main" val="29835812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100" b="1" dirty="0">
                <a:latin typeface="华文新魏" panose="02010800040101010101" pitchFamily="2" charset="-122"/>
                <a:ea typeface="华文新魏" panose="02010800040101010101" pitchFamily="2" charset="-122"/>
              </a:rPr>
              <a:t>一个类的以下六个函数（称为</a:t>
            </a:r>
            <a:r>
              <a:rPr lang="en-US" altLang="zh-CN" sz="2100" b="1" dirty="0">
                <a:latin typeface="华文新魏" panose="02010800040101010101" pitchFamily="2" charset="-122"/>
                <a:ea typeface="华文新魏" panose="02010800040101010101" pitchFamily="2" charset="-122"/>
              </a:rPr>
              <a:t>Big Six</a:t>
            </a:r>
            <a:r>
              <a:rPr lang="zh-CN" altLang="en-US" sz="2100" b="1" dirty="0">
                <a:latin typeface="华文新魏" panose="02010800040101010101" pitchFamily="2" charset="-122"/>
                <a:ea typeface="华文新魏" panose="02010800040101010101" pitchFamily="2" charset="-122"/>
              </a:rPr>
              <a:t>）可以用</a:t>
            </a:r>
            <a:r>
              <a:rPr lang="en-US" altLang="zh-CN" sz="2100" b="1" dirty="0">
                <a:latin typeface="华文新魏" panose="02010800040101010101" pitchFamily="2" charset="-122"/>
                <a:ea typeface="华文新魏" panose="02010800040101010101" pitchFamily="2" charset="-122"/>
              </a:rPr>
              <a:t>=default</a:t>
            </a:r>
            <a:r>
              <a:rPr lang="zh-CN" altLang="en-US" sz="2100" b="1" dirty="0">
                <a:latin typeface="华文新魏" panose="02010800040101010101" pitchFamily="2" charset="-122"/>
                <a:ea typeface="华文新魏" panose="02010800040101010101" pitchFamily="2" charset="-122"/>
              </a:rPr>
              <a:t>显式要求编译器提供默认版本。除了</a:t>
            </a:r>
            <a:r>
              <a:rPr lang="en-US" altLang="zh-CN" sz="2100" b="1" dirty="0">
                <a:latin typeface="华文新魏" panose="02010800040101010101" pitchFamily="2" charset="-122"/>
                <a:ea typeface="华文新魏" panose="02010800040101010101" pitchFamily="2" charset="-122"/>
              </a:rPr>
              <a:t>Big Six</a:t>
            </a:r>
            <a:r>
              <a:rPr lang="zh-CN" altLang="en-US" sz="2100" b="1" dirty="0">
                <a:latin typeface="华文新魏" panose="02010800040101010101" pitchFamily="2" charset="-122"/>
                <a:ea typeface="华文新魏" panose="02010800040101010101" pitchFamily="2" charset="-122"/>
              </a:rPr>
              <a:t>之外的其他成员函数不能</a:t>
            </a:r>
            <a:r>
              <a:rPr lang="en-US" altLang="zh-CN" sz="2100" b="1" dirty="0">
                <a:latin typeface="华文新魏" panose="02010800040101010101" pitchFamily="2" charset="-122"/>
                <a:ea typeface="华文新魏" panose="02010800040101010101" pitchFamily="2" charset="-122"/>
              </a:rPr>
              <a:t>=default</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832432" y="1916832"/>
            <a:ext cx="8712968" cy="446449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class A{</a:t>
            </a:r>
          </a:p>
          <a:p>
            <a:pPr>
              <a:lnSpc>
                <a:spcPct val="130000"/>
              </a:lnSpc>
            </a:pPr>
            <a:r>
              <a:rPr lang="en-US" altLang="zh-CN" sz="2000" b="1" dirty="0">
                <a:latin typeface="华文新魏" panose="02010800040101010101" pitchFamily="2" charset="-122"/>
                <a:ea typeface="华文新魏" panose="02010800040101010101" pitchFamily="2" charset="-122"/>
              </a:rPr>
              <a:t>    public:</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以下</a:t>
            </a:r>
            <a:r>
              <a:rPr lang="en-US" altLang="zh-CN" sz="2000" b="1" dirty="0">
                <a:latin typeface="华文新魏" panose="02010800040101010101" pitchFamily="2" charset="-122"/>
                <a:ea typeface="华文新魏" panose="02010800040101010101" pitchFamily="2" charset="-122"/>
              </a:rPr>
              <a:t>6</a:t>
            </a:r>
            <a:r>
              <a:rPr lang="zh-CN" altLang="en-US" sz="2000" b="1" dirty="0">
                <a:latin typeface="华文新魏" panose="02010800040101010101" pitchFamily="2" charset="-122"/>
                <a:ea typeface="华文新魏" panose="02010800040101010101" pitchFamily="2" charset="-122"/>
              </a:rPr>
              <a:t>个函数都可以要求编译器提供默认版本</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 = default;				//</a:t>
            </a:r>
            <a:r>
              <a:rPr lang="zh-CN" altLang="en-US" sz="2000" b="1" dirty="0">
                <a:latin typeface="华文新魏" panose="02010800040101010101" pitchFamily="2" charset="-122"/>
                <a:ea typeface="华文新魏" panose="02010800040101010101" pitchFamily="2" charset="-122"/>
              </a:rPr>
              <a:t>默认构造</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A(const A &amp;) = default;			//</a:t>
            </a:r>
            <a:r>
              <a:rPr lang="zh-CN" altLang="en-US" sz="2000" b="1" dirty="0">
                <a:latin typeface="华文新魏" panose="02010800040101010101" pitchFamily="2" charset="-122"/>
                <a:ea typeface="华文新魏" panose="02010800040101010101" pitchFamily="2" charset="-122"/>
              </a:rPr>
              <a:t>拷贝构造</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 &amp;operator=(const A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 default;	//</a:t>
            </a:r>
            <a:r>
              <a:rPr lang="zh-CN" altLang="en-US" sz="2000" b="1" dirty="0">
                <a:latin typeface="华文新魏" panose="02010800040101010101" pitchFamily="2" charset="-122"/>
                <a:ea typeface="华文新魏" panose="02010800040101010101" pitchFamily="2" charset="-122"/>
              </a:rPr>
              <a:t>拷贝赋值</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A(A &amp;&amp;) = default;				//</a:t>
            </a:r>
            <a:r>
              <a:rPr lang="zh-CN" altLang="en-US" sz="2000" b="1" dirty="0">
                <a:latin typeface="华文新魏" panose="02010800040101010101" pitchFamily="2" charset="-122"/>
                <a:ea typeface="华文新魏" panose="02010800040101010101" pitchFamily="2" charset="-122"/>
              </a:rPr>
              <a:t>移动构造</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 &amp;operator=(A &amp;&amp;) = default;		//</a:t>
            </a:r>
            <a:r>
              <a:rPr lang="zh-CN" altLang="en-US" sz="2000" b="1" dirty="0">
                <a:latin typeface="华文新魏" panose="02010800040101010101" pitchFamily="2" charset="-122"/>
                <a:ea typeface="华文新魏" panose="02010800040101010101" pitchFamily="2" charset="-122"/>
              </a:rPr>
              <a:t>移动赋值</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 = default;				//</a:t>
            </a:r>
            <a:r>
              <a:rPr lang="zh-CN" altLang="en-US" sz="2000" b="1" dirty="0">
                <a:latin typeface="华文新魏" panose="02010800040101010101" pitchFamily="2" charset="-122"/>
                <a:ea typeface="华文新魏" panose="02010800040101010101" pitchFamily="2" charset="-122"/>
              </a:rPr>
              <a:t>析构</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void f() = default; //</a:t>
            </a:r>
            <a:r>
              <a:rPr lang="zh-CN" altLang="en-US" sz="2000" b="1" dirty="0">
                <a:latin typeface="华文新魏" panose="02010800040101010101" pitchFamily="2" charset="-122"/>
                <a:ea typeface="华文新魏" panose="02010800040101010101" pitchFamily="2" charset="-122"/>
              </a:rPr>
              <a:t>编译错：其他成员函数定义成</a:t>
            </a:r>
            <a:r>
              <a:rPr lang="en-US" altLang="zh-CN" sz="2000" b="1" dirty="0">
                <a:latin typeface="华文新魏" panose="02010800040101010101" pitchFamily="2" charset="-122"/>
                <a:ea typeface="华文新魏" panose="02010800040101010101" pitchFamily="2" charset="-122"/>
              </a:rPr>
              <a:t>default</a:t>
            </a:r>
            <a:r>
              <a:rPr lang="zh-CN" altLang="en-US" sz="2000" b="1" dirty="0">
                <a:latin typeface="华文新魏" panose="02010800040101010101" pitchFamily="2" charset="-122"/>
                <a:ea typeface="华文新魏" panose="02010800040101010101" pitchFamily="2" charset="-122"/>
              </a:rPr>
              <a:t>没有意义</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3002922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764704"/>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一个类的任何函数都可以用</a:t>
            </a:r>
            <a:r>
              <a:rPr lang="en-US" altLang="zh-CN" sz="2000" b="1" dirty="0">
                <a:latin typeface="华文新魏" panose="02010800040101010101" pitchFamily="2" charset="-122"/>
                <a:ea typeface="华文新魏" panose="02010800040101010101" pitchFamily="2" charset="-122"/>
              </a:rPr>
              <a:t>=delete</a:t>
            </a:r>
            <a:r>
              <a:rPr lang="zh-CN" altLang="en-US" sz="2000" b="1" dirty="0">
                <a:latin typeface="华文新魏" panose="02010800040101010101" pitchFamily="2" charset="-122"/>
                <a:ea typeface="华文新魏" panose="02010800040101010101" pitchFamily="2" charset="-122"/>
              </a:rPr>
              <a:t>定义为删除的。例如有时为了阻止对象的赋值和拷贝，需要将拷贝构造函数和赋值运算函数定义为删除的。被定义为删除的函数相当于给出了函数定义。</a:t>
            </a:r>
            <a:endParaRPr lang="en-US" altLang="zh-CN" sz="2000" b="1" dirty="0">
              <a:latin typeface="华文新魏" panose="02010800040101010101" pitchFamily="2" charset="-122"/>
              <a:ea typeface="华文新魏" panose="02010800040101010101" pitchFamily="2" charset="-122"/>
            </a:endParaRP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832432" y="1988840"/>
            <a:ext cx="8712968" cy="468052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 default; 	//</a:t>
            </a:r>
            <a:r>
              <a:rPr lang="zh-CN" altLang="en-US" b="1" dirty="0">
                <a:latin typeface="华文新魏" panose="02010800040101010101" pitchFamily="2" charset="-122"/>
                <a:ea typeface="华文新魏" panose="02010800040101010101" pitchFamily="2" charset="-122"/>
              </a:rPr>
              <a:t>要求编译器合成默认构造函数</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(const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&amp;) = delete; //</a:t>
            </a:r>
            <a:r>
              <a:rPr lang="zh-CN" altLang="en-US" b="1" dirty="0">
                <a:latin typeface="华文新魏" panose="02010800040101010101" pitchFamily="2" charset="-122"/>
                <a:ea typeface="华文新魏" panose="02010800040101010101" pitchFamily="2" charset="-122"/>
              </a:rPr>
              <a:t>拷贝构造函数定义为删除的，禁止拷贝构造</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&amp;operator=(const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&amp;) = delete; //</a:t>
            </a:r>
            <a:r>
              <a:rPr lang="zh-CN" altLang="en-US" b="1" dirty="0">
                <a:latin typeface="华文新魏" panose="02010800040101010101" pitchFamily="2" charset="-122"/>
                <a:ea typeface="华文新魏" panose="02010800040101010101" pitchFamily="2" charset="-122"/>
              </a:rPr>
              <a:t>禁止</a:t>
            </a:r>
            <a:r>
              <a:rPr lang="en-US" altLang="zh-CN" b="1" dirty="0" err="1">
                <a:latin typeface="华文新魏" panose="02010800040101010101" pitchFamily="2" charset="-122"/>
                <a:ea typeface="华文新魏" panose="02010800040101010101" pitchFamily="2" charset="-122"/>
              </a:rPr>
              <a:t>NoCopy</a:t>
            </a:r>
            <a:r>
              <a:rPr lang="zh-CN" altLang="en-US" b="1" dirty="0">
                <a:latin typeface="华文新魏" panose="02010800040101010101" pitchFamily="2" charset="-122"/>
                <a:ea typeface="华文新魏" panose="02010800040101010101" pitchFamily="2" charset="-122"/>
              </a:rPr>
              <a:t>对象的相互赋值</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 default; //</a:t>
            </a:r>
            <a:r>
              <a:rPr lang="zh-CN" altLang="en-US" b="1" dirty="0">
                <a:latin typeface="华文新魏" panose="02010800040101010101" pitchFamily="2" charset="-122"/>
                <a:ea typeface="华文新魏" panose="02010800040101010101" pitchFamily="2" charset="-122"/>
              </a:rPr>
              <a:t>要求编译器合成默认析构函数</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void f(</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o){ }  //</a:t>
            </a:r>
            <a:r>
              <a:rPr lang="zh-CN" altLang="en-US" b="1" dirty="0">
                <a:latin typeface="华文新魏" panose="02010800040101010101" pitchFamily="2" charset="-122"/>
                <a:ea typeface="华文新魏" panose="02010800040101010101" pitchFamily="2" charset="-122"/>
              </a:rPr>
              <a:t>值参要求拷贝构造</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注意这时编译不报错</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void t1(){</a:t>
            </a:r>
          </a:p>
          <a:p>
            <a:pPr>
              <a:lnSpc>
                <a:spcPct val="130000"/>
              </a:lnSpc>
            </a:pPr>
            <a:r>
              <a:rPr lang="en-US" altLang="zh-CN" b="1" dirty="0">
                <a:latin typeface="华文新魏" panose="02010800040101010101" pitchFamily="2" charset="-122"/>
                <a:ea typeface="华文新魏" panose="02010800040101010101" pitchFamily="2" charset="-122"/>
              </a:rPr>
              <a:t>//    f(</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如果调用</a:t>
            </a:r>
            <a:r>
              <a:rPr lang="en-US" altLang="zh-CN" b="1" dirty="0">
                <a:latin typeface="华文新魏" panose="02010800040101010101" pitchFamily="2" charset="-122"/>
                <a:ea typeface="华文新魏" panose="02010800040101010101" pitchFamily="2" charset="-122"/>
              </a:rPr>
              <a:t>f</a:t>
            </a:r>
            <a:r>
              <a:rPr lang="zh-CN" altLang="en-US" b="1" dirty="0">
                <a:latin typeface="华文新魏" panose="02010800040101010101" pitchFamily="2" charset="-122"/>
                <a:ea typeface="华文新魏" panose="02010800040101010101" pitchFamily="2" charset="-122"/>
              </a:rPr>
              <a:t>则编译错，拷贝构造函数是删除的，无法传递值参</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o1, o2;</a:t>
            </a:r>
          </a:p>
          <a:p>
            <a:pPr>
              <a:lnSpc>
                <a:spcPct val="130000"/>
              </a:lnSpc>
            </a:pPr>
            <a:r>
              <a:rPr lang="en-US" altLang="zh-CN" b="1" dirty="0">
                <a:latin typeface="华文新魏" panose="02010800040101010101" pitchFamily="2" charset="-122"/>
                <a:ea typeface="华文新魏" panose="02010800040101010101" pitchFamily="2" charset="-122"/>
              </a:rPr>
              <a:t>//    o1 = o2;       		 //</a:t>
            </a:r>
            <a:r>
              <a:rPr lang="zh-CN" altLang="en-US" b="1" dirty="0">
                <a:latin typeface="华文新魏" panose="02010800040101010101" pitchFamily="2" charset="-122"/>
                <a:ea typeface="华文新魏" panose="02010800040101010101" pitchFamily="2" charset="-122"/>
              </a:rPr>
              <a:t>编译错，</a:t>
            </a:r>
            <a:r>
              <a:rPr lang="en-US" altLang="zh-CN" b="1" dirty="0">
                <a:latin typeface="华文新魏" panose="02010800040101010101" pitchFamily="2" charset="-122"/>
                <a:ea typeface="华文新魏" panose="02010800040101010101" pitchFamily="2" charset="-122"/>
              </a:rPr>
              <a:t>operator=</a:t>
            </a:r>
            <a:r>
              <a:rPr lang="zh-CN" altLang="en-US" b="1" dirty="0">
                <a:latin typeface="华文新魏" panose="02010800040101010101" pitchFamily="2" charset="-122"/>
                <a:ea typeface="华文新魏" panose="02010800040101010101" pitchFamily="2" charset="-122"/>
              </a:rPr>
              <a:t>是删除的，无法赋值</a:t>
            </a:r>
          </a:p>
          <a:p>
            <a:pPr>
              <a:lnSpc>
                <a:spcPct val="13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7622495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764704"/>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832432" y="764704"/>
            <a:ext cx="8712968" cy="590465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 delete;  //</a:t>
            </a:r>
            <a:r>
              <a:rPr lang="zh-CN" altLang="en-US" b="1" dirty="0">
                <a:latin typeface="华文新魏" panose="02010800040101010101" pitchFamily="2" charset="-122"/>
                <a:ea typeface="华文新魏" panose="02010800040101010101" pitchFamily="2" charset="-122"/>
              </a:rPr>
              <a:t>析构函数也可以是删除的</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void f() = delete;  //</a:t>
            </a:r>
            <a:r>
              <a:rPr lang="zh-CN" altLang="en-US" b="1" dirty="0">
                <a:latin typeface="华文新魏" panose="02010800040101010101" pitchFamily="2" charset="-122"/>
                <a:ea typeface="华文新魏" panose="02010800040101010101" pitchFamily="2" charset="-122"/>
              </a:rPr>
              <a:t>可以将任何成员函数指定为删除的</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这时相当于定义了函数</a:t>
            </a:r>
            <a:r>
              <a:rPr lang="en-US" altLang="zh-CN" b="1" dirty="0">
                <a:latin typeface="华文新魏" panose="02010800040101010101" pitchFamily="2" charset="-122"/>
                <a:ea typeface="华文新魏" panose="02010800040101010101" pitchFamily="2" charset="-122"/>
              </a:rPr>
              <a:t>f</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void t2(){</a:t>
            </a: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o; //</a:t>
            </a:r>
            <a:r>
              <a:rPr lang="zh-CN" altLang="en-US" b="1" dirty="0">
                <a:latin typeface="华文新魏" panose="02010800040101010101" pitchFamily="2" charset="-122"/>
                <a:ea typeface="华文新魏" panose="02010800040101010101" pitchFamily="2" charset="-122"/>
              </a:rPr>
              <a:t>编译报错，</a:t>
            </a:r>
            <a:r>
              <a:rPr lang="en-US" altLang="zh-CN" b="1" dirty="0">
                <a:latin typeface="华文新魏" panose="02010800040101010101" pitchFamily="2" charset="-122"/>
                <a:ea typeface="华文新魏" panose="02010800040101010101" pitchFamily="2" charset="-122"/>
              </a:rPr>
              <a:t>o</a:t>
            </a:r>
            <a:r>
              <a:rPr lang="zh-CN" altLang="en-US" b="1" dirty="0">
                <a:latin typeface="华文新魏" panose="02010800040101010101" pitchFamily="2" charset="-122"/>
                <a:ea typeface="华文新魏" panose="02010800040101010101" pitchFamily="2" charset="-122"/>
              </a:rPr>
              <a:t>无法被自动析构</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*p = new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可</a:t>
            </a:r>
            <a:r>
              <a:rPr lang="en-US" altLang="zh-CN" b="1" dirty="0">
                <a:latin typeface="华文新魏" panose="02010800040101010101" pitchFamily="2" charset="-122"/>
                <a:ea typeface="华文新魏" panose="02010800040101010101" pitchFamily="2" charset="-122"/>
              </a:rPr>
              <a:t>new</a:t>
            </a:r>
            <a:r>
              <a:rPr lang="zh-CN" altLang="en-US" b="1" dirty="0">
                <a:latin typeface="华文新魏" panose="02010800040101010101" pitchFamily="2" charset="-122"/>
                <a:ea typeface="华文新魏" panose="02010800040101010101" pitchFamily="2" charset="-122"/>
              </a:rPr>
              <a:t>一个对象，因为生命周期由程序控制</a:t>
            </a:r>
          </a:p>
          <a:p>
            <a:pPr>
              <a:lnSpc>
                <a:spcPct val="130000"/>
              </a:lnSpc>
            </a:pP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    p-&gt;f(); //</a:t>
            </a:r>
            <a:r>
              <a:rPr lang="zh-CN" altLang="en-US" b="1" dirty="0">
                <a:latin typeface="华文新魏" panose="02010800040101010101" pitchFamily="2" charset="-122"/>
                <a:ea typeface="华文新魏" panose="02010800040101010101" pitchFamily="2" charset="-122"/>
              </a:rPr>
              <a:t>编译错，调用删除的函数</a:t>
            </a:r>
          </a:p>
          <a:p>
            <a:pPr>
              <a:lnSpc>
                <a:spcPct val="130000"/>
              </a:lnSpc>
            </a:pPr>
            <a:r>
              <a:rPr lang="en-US" altLang="zh-CN" b="1" dirty="0">
                <a:latin typeface="华文新魏" panose="02010800040101010101" pitchFamily="2" charset="-122"/>
                <a:ea typeface="华文新魏" panose="02010800040101010101" pitchFamily="2" charset="-122"/>
              </a:rPr>
              <a:t>//    delete p; //</a:t>
            </a:r>
            <a:r>
              <a:rPr lang="zh-CN" altLang="en-US" b="1" dirty="0">
                <a:latin typeface="华文新魏" panose="02010800040101010101" pitchFamily="2" charset="-122"/>
                <a:ea typeface="华文新魏" panose="02010800040101010101" pitchFamily="2" charset="-122"/>
              </a:rPr>
              <a:t>只要</a:t>
            </a:r>
            <a:r>
              <a:rPr lang="en-US" altLang="zh-CN" b="1" dirty="0">
                <a:latin typeface="华文新魏" panose="02010800040101010101" pitchFamily="2" charset="-122"/>
                <a:ea typeface="华文新魏" panose="02010800040101010101" pitchFamily="2" charset="-122"/>
              </a:rPr>
              <a:t>delete p</a:t>
            </a:r>
            <a:r>
              <a:rPr lang="zh-CN" altLang="en-US" b="1" dirty="0">
                <a:latin typeface="华文新魏" panose="02010800040101010101" pitchFamily="2" charset="-122"/>
                <a:ea typeface="华文新魏" panose="02010800040101010101" pitchFamily="2" charset="-122"/>
              </a:rPr>
              <a:t>则编译错，无法</a:t>
            </a:r>
            <a:r>
              <a:rPr lang="en-US" altLang="zh-CN" b="1" dirty="0">
                <a:latin typeface="华文新魏" panose="02010800040101010101" pitchFamily="2" charset="-122"/>
                <a:ea typeface="华文新魏" panose="02010800040101010101" pitchFamily="2" charset="-122"/>
              </a:rPr>
              <a:t>delete</a:t>
            </a:r>
            <a:r>
              <a:rPr lang="zh-CN" altLang="en-US" b="1" dirty="0">
                <a:latin typeface="华文新魏" panose="02010800040101010101" pitchFamily="2" charset="-122"/>
                <a:ea typeface="华文新魏" panose="02010800040101010101" pitchFamily="2" charset="-122"/>
              </a:rPr>
              <a:t>对象，因为析构函数是删除的</a:t>
            </a:r>
          </a:p>
          <a:p>
            <a:pPr>
              <a:lnSpc>
                <a:spcPct val="13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9896567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764704"/>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703512" y="764704"/>
            <a:ext cx="8712968" cy="590465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40000"/>
              </a:lnSpc>
            </a:pPr>
            <a:r>
              <a:rPr lang="en-US" altLang="zh-CN" b="1" dirty="0">
                <a:latin typeface="华文新魏" panose="02010800040101010101" pitchFamily="2" charset="-122"/>
                <a:ea typeface="华文新魏" panose="02010800040101010101" pitchFamily="2" charset="-122"/>
              </a:rPr>
              <a:t>class Foo{</a:t>
            </a:r>
          </a:p>
          <a:p>
            <a:pPr>
              <a:lnSpc>
                <a:spcPct val="140000"/>
              </a:lnSpc>
            </a:pPr>
            <a:r>
              <a:rPr lang="en-US" altLang="zh-CN" b="1" dirty="0">
                <a:latin typeface="华文新魏" panose="02010800040101010101" pitchFamily="2" charset="-122"/>
                <a:ea typeface="华文新魏" panose="02010800040101010101" pitchFamily="2" charset="-122"/>
              </a:rPr>
              <a:t>private: </a:t>
            </a:r>
          </a:p>
          <a:p>
            <a:pPr>
              <a:lnSpc>
                <a:spcPct val="140000"/>
              </a:lnSpc>
            </a:pPr>
            <a:r>
              <a:rPr lang="en-US" altLang="zh-CN" b="1" dirty="0">
                <a:latin typeface="华文新魏" panose="02010800040101010101" pitchFamily="2" charset="-122"/>
                <a:ea typeface="华文新魏" panose="02010800040101010101" pitchFamily="2" charset="-122"/>
              </a:rPr>
              <a:t>   int _i;</a:t>
            </a:r>
          </a:p>
          <a:p>
            <a:pPr>
              <a:lnSpc>
                <a:spcPct val="140000"/>
              </a:lnSpc>
            </a:pPr>
            <a:r>
              <a:rPr lang="en-US" altLang="zh-CN" b="1" dirty="0">
                <a:latin typeface="华文新魏" panose="02010800040101010101" pitchFamily="2" charset="-122"/>
                <a:ea typeface="华文新魏" panose="02010800040101010101" pitchFamily="2" charset="-122"/>
              </a:rPr>
              <a:t>public:</a:t>
            </a:r>
          </a:p>
          <a:p>
            <a:pPr>
              <a:lnSpc>
                <a:spcPct val="140000"/>
              </a:lnSpc>
            </a:pPr>
            <a:r>
              <a:rPr lang="en-US" altLang="zh-CN" b="1" dirty="0">
                <a:latin typeface="华文新魏" panose="02010800040101010101" pitchFamily="2" charset="-122"/>
                <a:ea typeface="华文新魏" panose="02010800040101010101" pitchFamily="2" charset="-122"/>
              </a:rPr>
              <a:t>    Foo(int i):_i(i) {}</a:t>
            </a:r>
          </a:p>
          <a:p>
            <a:pPr>
              <a:lnSpc>
                <a:spcPct val="140000"/>
              </a:lnSpc>
            </a:pPr>
            <a:r>
              <a:rPr lang="en-US" altLang="zh-CN" b="1" dirty="0">
                <a:latin typeface="华文新魏" panose="02010800040101010101" pitchFamily="2" charset="-122"/>
                <a:ea typeface="华文新魏" panose="02010800040101010101" pitchFamily="2" charset="-122"/>
              </a:rPr>
              <a:t>    Foo() = default;  //</a:t>
            </a:r>
            <a:r>
              <a:rPr lang="zh-CN" altLang="en-US" b="1" dirty="0">
                <a:latin typeface="华文新魏" panose="02010800040101010101" pitchFamily="2" charset="-122"/>
                <a:ea typeface="华文新魏" panose="02010800040101010101" pitchFamily="2" charset="-122"/>
              </a:rPr>
              <a:t>与</a:t>
            </a:r>
            <a:r>
              <a:rPr lang="en-US" altLang="zh-CN" b="1" dirty="0">
                <a:latin typeface="华文新魏" panose="02010800040101010101" pitchFamily="2" charset="-122"/>
                <a:ea typeface="华文新魏" panose="02010800040101010101" pitchFamily="2" charset="-122"/>
              </a:rPr>
              <a:t>Foo(int i)</a:t>
            </a:r>
            <a:r>
              <a:rPr lang="zh-CN" altLang="en-US" b="1" dirty="0">
                <a:latin typeface="华文新魏" panose="02010800040101010101" pitchFamily="2" charset="-122"/>
                <a:ea typeface="华文新魏" panose="02010800040101010101" pitchFamily="2" charset="-122"/>
              </a:rPr>
              <a:t>重载</a:t>
            </a:r>
          </a:p>
          <a:p>
            <a:pPr>
              <a:lnSpc>
                <a:spcPct val="14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Foo(const Foo &amp;x):_i(</a:t>
            </a:r>
            <a:r>
              <a:rPr lang="en-US" altLang="zh-CN" b="1" dirty="0" err="1">
                <a:latin typeface="华文新魏" panose="02010800040101010101" pitchFamily="2" charset="-122"/>
                <a:ea typeface="华文新魏" panose="02010800040101010101" pitchFamily="2" charset="-122"/>
              </a:rPr>
              <a:t>x._i</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自定义拷贝构造</a:t>
            </a:r>
          </a:p>
          <a:p>
            <a:pPr>
              <a:lnSpc>
                <a:spcPct val="140000"/>
              </a:lnSpc>
            </a:pPr>
            <a:r>
              <a:rPr lang="en-US" altLang="zh-CN" b="1" dirty="0">
                <a:latin typeface="华文新魏" panose="02010800040101010101" pitchFamily="2" charset="-122"/>
                <a:ea typeface="华文新魏" panose="02010800040101010101" pitchFamily="2" charset="-122"/>
              </a:rPr>
              <a:t>//    Foo(const Foo &amp;x) = default; //</a:t>
            </a:r>
            <a:r>
              <a:rPr lang="zh-CN" altLang="en-US" b="1" dirty="0">
                <a:latin typeface="华文新魏" panose="02010800040101010101" pitchFamily="2" charset="-122"/>
                <a:ea typeface="华文新魏" panose="02010800040101010101" pitchFamily="2" charset="-122"/>
              </a:rPr>
              <a:t>编译器报错：相同名称相同参数的函数不能重载</a:t>
            </a:r>
          </a:p>
          <a:p>
            <a:pPr>
              <a:lnSpc>
                <a:spcPct val="140000"/>
              </a:lnSpc>
            </a:pPr>
            <a:r>
              <a:rPr lang="en-US" altLang="zh-CN" b="1" dirty="0">
                <a:latin typeface="华文新魏" panose="02010800040101010101" pitchFamily="2" charset="-122"/>
                <a:ea typeface="华文新魏" panose="02010800040101010101" pitchFamily="2" charset="-122"/>
              </a:rPr>
              <a:t>//    Foo(const Foo &amp;x) = delete; //</a:t>
            </a:r>
            <a:r>
              <a:rPr lang="zh-CN" altLang="en-US" b="1" dirty="0">
                <a:latin typeface="华文新魏" panose="02010800040101010101" pitchFamily="2" charset="-122"/>
                <a:ea typeface="华文新魏" panose="02010800040101010101" pitchFamily="2" charset="-122"/>
              </a:rPr>
              <a:t>编译器报错：相同名称相同参数的函数不能重载</a:t>
            </a:r>
          </a:p>
          <a:p>
            <a:pPr>
              <a:lnSpc>
                <a:spcPct val="14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Foo &amp;operator=(const Foo &amp;x){ _i = </a:t>
            </a:r>
            <a:r>
              <a:rPr lang="en-US" altLang="zh-CN" b="1" dirty="0" err="1">
                <a:latin typeface="华文新魏" panose="02010800040101010101" pitchFamily="2" charset="-122"/>
                <a:ea typeface="华文新魏" panose="02010800040101010101" pitchFamily="2" charset="-122"/>
              </a:rPr>
              <a:t>x._i</a:t>
            </a:r>
            <a:r>
              <a:rPr lang="en-US" altLang="zh-CN" b="1" dirty="0">
                <a:latin typeface="华文新魏" panose="02010800040101010101" pitchFamily="2" charset="-122"/>
                <a:ea typeface="华文新魏" panose="02010800040101010101" pitchFamily="2" charset="-122"/>
              </a:rPr>
              <a:t>; return *this;} //</a:t>
            </a:r>
            <a:r>
              <a:rPr lang="zh-CN" altLang="en-US" b="1" dirty="0">
                <a:latin typeface="华文新魏" panose="02010800040101010101" pitchFamily="2" charset="-122"/>
                <a:ea typeface="华文新魏" panose="02010800040101010101" pitchFamily="2" charset="-122"/>
              </a:rPr>
              <a:t>自定义拷贝赋值</a:t>
            </a:r>
          </a:p>
          <a:p>
            <a:pPr>
              <a:lnSpc>
                <a:spcPct val="140000"/>
              </a:lnSpc>
            </a:pPr>
            <a:r>
              <a:rPr lang="en-US" altLang="zh-CN" b="1" dirty="0">
                <a:latin typeface="华文新魏" panose="02010800040101010101" pitchFamily="2" charset="-122"/>
                <a:ea typeface="华文新魏" panose="02010800040101010101" pitchFamily="2" charset="-122"/>
              </a:rPr>
              <a:t>//    Foo &amp;operator=(const Foo &amp;x) = default;//</a:t>
            </a:r>
            <a:r>
              <a:rPr lang="zh-CN" altLang="en-US" b="1" dirty="0">
                <a:latin typeface="华文新魏" panose="02010800040101010101" pitchFamily="2" charset="-122"/>
                <a:ea typeface="华文新魏" panose="02010800040101010101" pitchFamily="2" charset="-122"/>
              </a:rPr>
              <a:t>编译器报错：原因同上</a:t>
            </a:r>
          </a:p>
          <a:p>
            <a:pPr>
              <a:lnSpc>
                <a:spcPct val="140000"/>
              </a:lnSpc>
            </a:pPr>
            <a:r>
              <a:rPr lang="en-US" altLang="zh-CN" b="1" dirty="0">
                <a:latin typeface="华文新魏" panose="02010800040101010101" pitchFamily="2" charset="-122"/>
                <a:ea typeface="华文新魏" panose="02010800040101010101" pitchFamily="2" charset="-122"/>
              </a:rPr>
              <a:t>//    Foo &amp;operator=(const Foo &amp;x) = delete; //</a:t>
            </a:r>
            <a:r>
              <a:rPr lang="zh-CN" altLang="en-US" b="1" dirty="0">
                <a:latin typeface="华文新魏" panose="02010800040101010101" pitchFamily="2" charset="-122"/>
                <a:ea typeface="华文新魏" panose="02010800040101010101" pitchFamily="2" charset="-122"/>
              </a:rPr>
              <a:t>编译器报错：原因同上</a:t>
            </a:r>
          </a:p>
          <a:p>
            <a:pPr>
              <a:lnSpc>
                <a:spcPct val="140000"/>
              </a:lnSpc>
            </a:pPr>
            <a:r>
              <a:rPr lang="en-US" altLang="zh-CN" b="1" dirty="0">
                <a:latin typeface="华文新魏" panose="02010800040101010101" pitchFamily="2" charset="-122"/>
                <a:ea typeface="华文新魏" panose="02010800040101010101" pitchFamily="2" charset="-122"/>
              </a:rPr>
              <a:t>//    ~Foo() = delete; //</a:t>
            </a:r>
            <a:r>
              <a:rPr lang="zh-CN" altLang="en-US" b="1" dirty="0">
                <a:latin typeface="华文新魏" panose="02010800040101010101" pitchFamily="2" charset="-122"/>
                <a:ea typeface="华文新魏" panose="02010800040101010101" pitchFamily="2" charset="-122"/>
              </a:rPr>
              <a:t>允许，但是</a:t>
            </a:r>
            <a:r>
              <a:rPr lang="en-US" altLang="zh-CN" b="1" dirty="0">
                <a:latin typeface="华文新魏" panose="02010800040101010101" pitchFamily="2" charset="-122"/>
                <a:ea typeface="华文新魏" panose="02010800040101010101" pitchFamily="2" charset="-122"/>
              </a:rPr>
              <a:t>Foo object;</a:t>
            </a:r>
            <a:r>
              <a:rPr lang="zh-CN" altLang="en-US" b="1" dirty="0">
                <a:latin typeface="华文新魏" panose="02010800040101010101" pitchFamily="2" charset="-122"/>
                <a:ea typeface="华文新魏" panose="02010800040101010101" pitchFamily="2" charset="-122"/>
              </a:rPr>
              <a:t>语句会报错</a:t>
            </a:r>
          </a:p>
          <a:p>
            <a:pPr>
              <a:lnSpc>
                <a:spcPct val="14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~Foo() = default; //</a:t>
            </a:r>
            <a:r>
              <a:rPr lang="zh-CN" altLang="en-US" b="1" dirty="0">
                <a:latin typeface="华文新魏" panose="02010800040101010101" pitchFamily="2" charset="-122"/>
                <a:ea typeface="华文新魏" panose="02010800040101010101" pitchFamily="2" charset="-122"/>
              </a:rPr>
              <a:t>要求编译器提供默认版本</a:t>
            </a:r>
          </a:p>
          <a:p>
            <a:pPr>
              <a:lnSpc>
                <a:spcPct val="140000"/>
              </a:lnSpc>
            </a:pPr>
            <a:r>
              <a:rPr lang="en-US" altLang="zh-CN" b="1" dirty="0">
                <a:latin typeface="华文新魏" panose="02010800040101010101" pitchFamily="2" charset="-122"/>
                <a:ea typeface="华文新魏" panose="02010800040101010101" pitchFamily="2" charset="-122"/>
              </a:rPr>
              <a:t>};</a:t>
            </a:r>
          </a:p>
        </p:txBody>
      </p:sp>
      <p:sp>
        <p:nvSpPr>
          <p:cNvPr id="2" name="文本框 1">
            <a:extLst>
              <a:ext uri="{FF2B5EF4-FFF2-40B4-BE49-F238E27FC236}">
                <a16:creationId xmlns:a16="http://schemas.microsoft.com/office/drawing/2014/main" id="{9A126BB8-10ED-481A-B601-BD638522C875}"/>
              </a:ext>
            </a:extLst>
          </p:cNvPr>
          <p:cNvSpPr txBox="1"/>
          <p:nvPr/>
        </p:nvSpPr>
        <p:spPr>
          <a:xfrm>
            <a:off x="4007768" y="879808"/>
            <a:ext cx="6126832" cy="1469072"/>
          </a:xfrm>
          <a:prstGeom prst="rect">
            <a:avLst/>
          </a:prstGeom>
          <a:noFill/>
          <a:ln w="28575">
            <a:solidFill>
              <a:schemeClr val="accent1"/>
            </a:solidFill>
          </a:ln>
        </p:spPr>
        <p:txBody>
          <a:bodyPr wrap="none" rtlCol="0">
            <a:noAutofit/>
          </a:bodyPr>
          <a:lstStyle/>
          <a:p>
            <a:pPr>
              <a:lnSpc>
                <a:spcPct val="120000"/>
              </a:lnSpc>
            </a:pPr>
            <a:r>
              <a:rPr lang="en-US" altLang="zh-CN" b="1" dirty="0">
                <a:latin typeface="华文新魏" panose="02010800040101010101" pitchFamily="2" charset="-122"/>
                <a:ea typeface="华文新魏" panose="02010800040101010101" pitchFamily="2" charset="-122"/>
              </a:rPr>
              <a:t>Foo f1(5);</a:t>
            </a:r>
            <a:r>
              <a:rPr lang="zh-CN" altLang="en-US" b="1" dirty="0">
                <a:latin typeface="华文新魏" panose="02010800040101010101" pitchFamily="2" charset="-122"/>
                <a:ea typeface="华文新魏" panose="02010800040101010101" pitchFamily="2" charset="-122"/>
              </a:rPr>
              <a:t> </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Foo f2; 	  //</a:t>
            </a:r>
            <a:r>
              <a:rPr lang="zh-CN" altLang="en-US" b="1" dirty="0">
                <a:latin typeface="华文新魏" panose="02010800040101010101" pitchFamily="2" charset="-122"/>
                <a:ea typeface="华文新魏" panose="02010800040101010101" pitchFamily="2" charset="-122"/>
              </a:rPr>
              <a:t>如果没有写出</a:t>
            </a:r>
            <a:r>
              <a:rPr lang="en-US" altLang="zh-CN" b="1" dirty="0">
                <a:latin typeface="华文新魏" panose="02010800040101010101" pitchFamily="2" charset="-122"/>
                <a:ea typeface="华文新魏" panose="02010800040101010101" pitchFamily="2" charset="-122"/>
              </a:rPr>
              <a:t>Foo() = default; </a:t>
            </a:r>
            <a:r>
              <a:rPr lang="zh-CN" altLang="en-US" b="1" dirty="0">
                <a:latin typeface="华文新魏" panose="02010800040101010101" pitchFamily="2" charset="-122"/>
                <a:ea typeface="华文新魏" panose="02010800040101010101" pitchFamily="2" charset="-122"/>
              </a:rPr>
              <a:t>，会编译报错</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Foo f3(f1);</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如果拷贝构造</a:t>
            </a:r>
            <a:r>
              <a:rPr lang="en-US" altLang="zh-CN" b="1" dirty="0">
                <a:latin typeface="华文新魏" panose="02010800040101010101" pitchFamily="2" charset="-122"/>
                <a:ea typeface="华文新魏" panose="02010800040101010101" pitchFamily="2" charset="-122"/>
              </a:rPr>
              <a:t>=delete</a:t>
            </a:r>
            <a:r>
              <a:rPr lang="zh-CN" altLang="en-US" b="1" dirty="0">
                <a:latin typeface="华文新魏" panose="02010800040101010101" pitchFamily="2" charset="-122"/>
                <a:ea typeface="华文新魏" panose="02010800040101010101" pitchFamily="2" charset="-122"/>
              </a:rPr>
              <a:t>。会编译报错</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f3</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f2; 		//</a:t>
            </a:r>
            <a:r>
              <a:rPr lang="zh-CN" altLang="en-US" b="1" dirty="0">
                <a:latin typeface="华文新魏" panose="02010800040101010101" pitchFamily="2" charset="-122"/>
                <a:ea typeface="华文新魏" panose="02010800040101010101" pitchFamily="2" charset="-122"/>
              </a:rPr>
              <a:t>如果拷贝赋值</a:t>
            </a:r>
            <a:r>
              <a:rPr lang="en-US" altLang="zh-CN" b="1" dirty="0">
                <a:latin typeface="华文新魏" panose="02010800040101010101" pitchFamily="2" charset="-122"/>
                <a:ea typeface="华文新魏" panose="02010800040101010101" pitchFamily="2" charset="-122"/>
              </a:rPr>
              <a:t>=delete</a:t>
            </a:r>
            <a:r>
              <a:rPr lang="zh-CN" altLang="en-US" b="1" dirty="0">
                <a:latin typeface="华文新魏" panose="02010800040101010101" pitchFamily="2" charset="-122"/>
                <a:ea typeface="华文新魏" panose="02010800040101010101" pitchFamily="2" charset="-122"/>
              </a:rPr>
              <a:t>，会编译报错</a:t>
            </a:r>
          </a:p>
        </p:txBody>
      </p:sp>
      <p:cxnSp>
        <p:nvCxnSpPr>
          <p:cNvPr id="7" name="连接符: 曲线 6">
            <a:extLst>
              <a:ext uri="{FF2B5EF4-FFF2-40B4-BE49-F238E27FC236}">
                <a16:creationId xmlns:a16="http://schemas.microsoft.com/office/drawing/2014/main" id="{9A0882D7-F722-4729-A067-8DEF714989CF}"/>
              </a:ext>
            </a:extLst>
          </p:cNvPr>
          <p:cNvCxnSpPr>
            <a:cxnSpLocks/>
          </p:cNvCxnSpPr>
          <p:nvPr/>
        </p:nvCxnSpPr>
        <p:spPr>
          <a:xfrm flipV="1">
            <a:off x="3575720" y="1484784"/>
            <a:ext cx="1512168" cy="1368152"/>
          </a:xfrm>
          <a:prstGeom prst="curvedConnector3">
            <a:avLst>
              <a:gd name="adj1" fmla="val 50000"/>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4C9CA532-028C-424A-AC83-E684D7AEAD29}"/>
              </a:ext>
            </a:extLst>
          </p:cNvPr>
          <p:cNvCxnSpPr>
            <a:cxnSpLocks/>
          </p:cNvCxnSpPr>
          <p:nvPr/>
        </p:nvCxnSpPr>
        <p:spPr>
          <a:xfrm rot="5400000" flipH="1" flipV="1">
            <a:off x="4043772" y="2096854"/>
            <a:ext cx="2232250" cy="1584177"/>
          </a:xfrm>
          <a:prstGeom prst="curvedConnector3">
            <a:avLst>
              <a:gd name="adj1" fmla="val 79129"/>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0D18DD32-5649-4430-86BD-DF155F940711}"/>
              </a:ext>
            </a:extLst>
          </p:cNvPr>
          <p:cNvCxnSpPr>
            <a:cxnSpLocks/>
          </p:cNvCxnSpPr>
          <p:nvPr/>
        </p:nvCxnSpPr>
        <p:spPr>
          <a:xfrm rot="5400000" flipH="1" flipV="1">
            <a:off x="4465288" y="3194062"/>
            <a:ext cx="3017780" cy="1052496"/>
          </a:xfrm>
          <a:prstGeom prst="curvedConnector3">
            <a:avLst>
              <a:gd name="adj1" fmla="val 50000"/>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24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8" name="Rectangle 3">
            <a:extLst>
              <a:ext uri="{FF2B5EF4-FFF2-40B4-BE49-F238E27FC236}">
                <a16:creationId xmlns:a16="http://schemas.microsoft.com/office/drawing/2014/main" id="{E6739B92-394D-4861-8917-81F3A8BBDE32}"/>
              </a:ext>
            </a:extLst>
          </p:cNvPr>
          <p:cNvSpPr txBox="1">
            <a:spLocks noChangeArrowheads="1"/>
          </p:cNvSpPr>
          <p:nvPr/>
        </p:nvSpPr>
        <p:spPr>
          <a:xfrm>
            <a:off x="718225" y="1488089"/>
            <a:ext cx="10755549" cy="50047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例</a:t>
            </a:r>
            <a:r>
              <a:rPr lang="en-US" altLang="zh-CN" sz="2000" b="1" dirty="0">
                <a:latin typeface="华文新魏" panose="02010800040101010101" pitchFamily="2" charset="-122"/>
                <a:ea typeface="华文新魏" panose="02010800040101010101" pitchFamily="2" charset="-122"/>
              </a:rPr>
              <a:t>4</a:t>
            </a:r>
            <a:r>
              <a:rPr lang="zh-CN" altLang="en-US" sz="2000" b="1" dirty="0">
                <a:latin typeface="华文新魏" panose="02010800040101010101" pitchFamily="2" charset="-122"/>
                <a:ea typeface="华文新魏" panose="02010800040101010101" pitchFamily="2" charset="-122"/>
              </a:rPr>
              <a:t>.1】定义字符串类型和字符串对象。</a:t>
            </a:r>
          </a:p>
          <a:p>
            <a:pPr>
              <a:lnSpc>
                <a:spcPct val="85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#include &lt;</a:t>
            </a:r>
            <a:r>
              <a:rPr lang="en-US" altLang="zh-CN" sz="1600" b="1" dirty="0" err="1">
                <a:latin typeface="华文新魏" panose="02010800040101010101" pitchFamily="2" charset="-122"/>
                <a:ea typeface="华文新魏" panose="02010800040101010101" pitchFamily="2" charset="-122"/>
              </a:rPr>
              <a:t>stdlib.h</a:t>
            </a:r>
            <a:r>
              <a:rPr lang="en-US" altLang="zh-CN" sz="1600" b="1" dirty="0">
                <a:latin typeface="华文新魏" panose="02010800040101010101" pitchFamily="2" charset="-122"/>
                <a:ea typeface="华文新魏" panose="02010800040101010101" pitchFamily="2" charset="-122"/>
              </a:rPr>
              <a:t>&gt;</a:t>
            </a:r>
          </a:p>
          <a:p>
            <a:pPr>
              <a:lnSpc>
                <a:spcPct val="85000"/>
              </a:lnSpc>
              <a:buNone/>
            </a:pPr>
            <a:r>
              <a:rPr lang="en-US" altLang="zh-CN" sz="1600" b="1" dirty="0">
                <a:latin typeface="华文新魏" panose="02010800040101010101" pitchFamily="2" charset="-122"/>
                <a:ea typeface="华文新魏" panose="02010800040101010101" pitchFamily="2" charset="-122"/>
              </a:rPr>
              <a:t>    #include &lt;string.h&gt; //</a:t>
            </a:r>
            <a:r>
              <a:rPr lang="zh-CN" altLang="en-US" sz="1600" b="1" dirty="0">
                <a:latin typeface="华文新魏" pitchFamily="2" charset="-122"/>
                <a:ea typeface="华文新魏" pitchFamily="2" charset="-122"/>
              </a:rPr>
              <a:t>如果函数同名</a:t>
            </a:r>
            <a:r>
              <a:rPr lang="en-US" altLang="zh-CN" sz="1600" b="1" dirty="0">
                <a:latin typeface="华文新魏" pitchFamily="2" charset="-122"/>
                <a:ea typeface="华文新魏" pitchFamily="2" charset="-122"/>
              </a:rPr>
              <a:t>, </a:t>
            </a:r>
            <a:r>
              <a:rPr lang="zh-CN" altLang="en-US" sz="1600" b="1" dirty="0">
                <a:latin typeface="华文新魏" pitchFamily="2" charset="-122"/>
                <a:ea typeface="华文新魏" pitchFamily="2" charset="-122"/>
              </a:rPr>
              <a:t>可用</a:t>
            </a:r>
            <a:r>
              <a:rPr lang="zh-CN" altLang="en-US" sz="1600" b="1" dirty="0">
                <a:solidFill>
                  <a:srgbClr val="FF0000"/>
                </a:solidFill>
                <a:latin typeface="华文新魏" pitchFamily="2" charset="-122"/>
                <a:ea typeface="华文新魏" pitchFamily="2" charset="-122"/>
              </a:rPr>
              <a:t>单目</a:t>
            </a:r>
            <a:r>
              <a:rPr lang="en-US" altLang="zh-CN" sz="1600" b="1" dirty="0">
                <a:solidFill>
                  <a:srgbClr val="FF0000"/>
                </a:solidFill>
                <a:latin typeface="华文新魏" pitchFamily="2" charset="-122"/>
                <a:ea typeface="华文新魏" pitchFamily="2" charset="-122"/>
              </a:rPr>
              <a:t>::</a:t>
            </a:r>
            <a:r>
              <a:rPr lang="zh-CN" altLang="en-US" sz="1600" b="1" dirty="0">
                <a:latin typeface="华文新魏" pitchFamily="2" charset="-122"/>
                <a:ea typeface="华文新魏" pitchFamily="2" charset="-122"/>
              </a:rPr>
              <a:t>访问</a:t>
            </a:r>
            <a:r>
              <a:rPr lang="en-US" altLang="zh-CN" sz="1600" b="1" dirty="0">
                <a:latin typeface="华文新魏" panose="02010800040101010101" pitchFamily="2" charset="-122"/>
                <a:ea typeface="华文新魏" panose="02010800040101010101" pitchFamily="2" charset="-122"/>
              </a:rPr>
              <a:t>string.h</a:t>
            </a:r>
            <a:r>
              <a:rPr lang="zh-CN" altLang="en-US" sz="1600" b="1" dirty="0">
                <a:latin typeface="华文新魏" pitchFamily="2" charset="-122"/>
                <a:ea typeface="华文新魏" pitchFamily="2" charset="-122"/>
              </a:rPr>
              <a:t>里的全局函数</a:t>
            </a:r>
            <a:endParaRPr lang="en-US" altLang="zh-CN" sz="16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struct </a:t>
            </a:r>
            <a:r>
              <a:rPr lang="en-US" altLang="zh-CN" sz="1600" b="1" dirty="0">
                <a:solidFill>
                  <a:schemeClr val="hlink"/>
                </a:solidFill>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typedef  char * CHARPTR;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定义类型成员</a:t>
            </a: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 CHARPTR  s;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定义数据成员，等价于</a:t>
            </a:r>
            <a:r>
              <a:rPr lang="en-US" altLang="zh-CN" sz="1600" b="1" dirty="0">
                <a:solidFill>
                  <a:srgbClr val="FF0000"/>
                </a:solidFill>
                <a:latin typeface="华文新魏" panose="02010800040101010101" pitchFamily="2" charset="-122"/>
                <a:ea typeface="华文新魏" panose="02010800040101010101" pitchFamily="2" charset="-122"/>
              </a:rPr>
              <a:t>char *s; </a:t>
            </a:r>
            <a:endParaRPr lang="zh-CN" altLang="en-US" sz="16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int  </a:t>
            </a:r>
            <a:r>
              <a:rPr lang="en-US" altLang="zh-CN" sz="1600" b="1" dirty="0" err="1">
                <a:latin typeface="华文新魏" panose="02010800040101010101" pitchFamily="2" charset="-122"/>
                <a:ea typeface="华文新魏" panose="02010800040101010101" pitchFamily="2" charset="-122"/>
              </a:rPr>
              <a:t>strlen</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声明函数成员，</a:t>
            </a:r>
            <a:r>
              <a:rPr lang="zh-CN" altLang="en-US" sz="1600" b="1" dirty="0">
                <a:solidFill>
                  <a:schemeClr val="hlink"/>
                </a:solidFill>
                <a:latin typeface="华文新魏" panose="02010800040101010101" pitchFamily="2" charset="-122"/>
                <a:ea typeface="华文新魏" panose="02010800040101010101" pitchFamily="2" charset="-122"/>
              </a:rPr>
              <a:t>求字符串对象的的长读(有隐含</a:t>
            </a:r>
            <a:r>
              <a:rPr lang="en-US" altLang="zh-CN" sz="1600" b="1" dirty="0">
                <a:solidFill>
                  <a:schemeClr val="hlink"/>
                </a:solidFill>
                <a:latin typeface="华文新魏" panose="02010800040101010101" pitchFamily="2" charset="-122"/>
                <a:ea typeface="华文新魏" panose="02010800040101010101" pitchFamily="2" charset="-122"/>
              </a:rPr>
              <a:t>this</a:t>
            </a:r>
            <a:r>
              <a:rPr lang="zh-CN" altLang="en-US" sz="1600" b="1" dirty="0">
                <a:solidFill>
                  <a:schemeClr val="hlink"/>
                </a:solidFill>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solidFill>
                  <a:schemeClr val="hlink"/>
                </a:solidFill>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(const char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声明构造函数，无返回类型，</a:t>
            </a:r>
            <a:r>
              <a:rPr lang="zh-CN" altLang="en-US" sz="1600" b="1" dirty="0">
                <a:solidFill>
                  <a:schemeClr val="hlink"/>
                </a:solidFill>
                <a:latin typeface="华文新魏" panose="02010800040101010101" pitchFamily="2" charset="-122"/>
                <a:ea typeface="华文新魏" panose="02010800040101010101" pitchFamily="2" charset="-122"/>
              </a:rPr>
              <a:t>有隐含</a:t>
            </a:r>
            <a:r>
              <a:rPr lang="en-US" altLang="zh-CN" sz="1600" b="1" dirty="0">
                <a:solidFill>
                  <a:schemeClr val="hlink"/>
                </a:solidFill>
                <a:latin typeface="华文新魏" panose="02010800040101010101" pitchFamily="2" charset="-122"/>
                <a:ea typeface="华文新魏" panose="02010800040101010101" pitchFamily="2" charset="-122"/>
              </a:rPr>
              <a:t>this</a:t>
            </a:r>
            <a:endParaRPr lang="zh-CN" altLang="en-US" sz="16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zh-CN" altLang="en-US" sz="1600" b="1" dirty="0">
                <a:solidFill>
                  <a:schemeClr val="hlink"/>
                </a:solidFill>
                <a:latin typeface="华文新魏" panose="02010800040101010101" pitchFamily="2" charset="-122"/>
                <a:ea typeface="华文新魏" panose="02010800040101010101" pitchFamily="2" charset="-122"/>
              </a:rPr>
              <a:t>~</a:t>
            </a:r>
            <a:r>
              <a:rPr lang="en-US" altLang="zh-CN" sz="1600" b="1" dirty="0">
                <a:solidFill>
                  <a:schemeClr val="hlink"/>
                </a:solidFill>
                <a:latin typeface="华文新魏" panose="02010800040101010101" pitchFamily="2" charset="-122"/>
                <a:ea typeface="华文新魏" panose="02010800040101010101" pitchFamily="2" charset="-122"/>
              </a:rPr>
              <a:t> MYSTRING</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声明析构函数，</a:t>
            </a:r>
            <a:r>
              <a:rPr lang="zh-CN" altLang="en-US" sz="1600" b="1" dirty="0">
                <a:solidFill>
                  <a:schemeClr val="hlink"/>
                </a:solidFill>
                <a:latin typeface="华文新魏" panose="02010800040101010101" pitchFamily="2" charset="-122"/>
                <a:ea typeface="华文新魏" panose="02010800040101010101" pitchFamily="2" charset="-122"/>
              </a:rPr>
              <a:t>有</a:t>
            </a:r>
            <a:r>
              <a:rPr lang="en-US" altLang="zh-CN" sz="1600" b="1" dirty="0">
                <a:solidFill>
                  <a:schemeClr val="hlink"/>
                </a:solidFill>
                <a:latin typeface="华文新魏" panose="02010800040101010101" pitchFamily="2" charset="-122"/>
                <a:ea typeface="华文新魏" panose="02010800040101010101" pitchFamily="2" charset="-122"/>
              </a:rPr>
              <a:t>this</a:t>
            </a:r>
            <a:endParaRPr lang="zh-CN" altLang="en-US" sz="16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zh-CN" altLang="en-US" sz="1600" b="1" dirty="0">
                <a:solidFill>
                  <a:srgbClr val="FF0000"/>
                </a:solidFill>
                <a:latin typeface="华文新魏" panose="02010800040101010101" pitchFamily="2" charset="-122"/>
                <a:ea typeface="华文新魏" panose="02010800040101010101" pitchFamily="2" charset="-122"/>
              </a:rPr>
              <a:t>;</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85000"/>
              </a:lnSpc>
              <a:buNone/>
            </a:pPr>
            <a:r>
              <a:rPr lang="en-US" altLang="zh-CN" sz="1600" b="1" dirty="0">
                <a:solidFill>
                  <a:srgbClr val="FF0000"/>
                </a:solidFill>
                <a:latin typeface="华文新魏" panose="02010800040101010101" pitchFamily="2" charset="-122"/>
                <a:ea typeface="华文新魏" panose="02010800040101010101" pitchFamily="2" charset="-122"/>
              </a:rPr>
              <a:t>  //</a:t>
            </a:r>
            <a:r>
              <a:rPr lang="zh-CN" altLang="en-US" sz="1600" b="1" dirty="0">
                <a:solidFill>
                  <a:srgbClr val="FF0000"/>
                </a:solidFill>
                <a:latin typeface="华文新魏" pitchFamily="2" charset="-122"/>
                <a:ea typeface="华文新魏" pitchFamily="2" charset="-122"/>
              </a:rPr>
              <a:t>另外一种实现，必须用</a:t>
            </a:r>
            <a:r>
              <a:rPr lang="en-US" altLang="zh-CN" sz="1600" b="1" dirty="0">
                <a:solidFill>
                  <a:schemeClr val="hlink"/>
                </a:solidFill>
                <a:latin typeface="华文新魏" panose="02010800040101010101" pitchFamily="2" charset="-122"/>
                <a:ea typeface="华文新魏" panose="02010800040101010101" pitchFamily="2" charset="-122"/>
              </a:rPr>
              <a:t>MYSTRING </a:t>
            </a:r>
            <a:r>
              <a:rPr lang="en-US" altLang="zh-CN" sz="1600" b="1" dirty="0">
                <a:solidFill>
                  <a:srgbClr val="FF0000"/>
                </a:solidFill>
                <a:latin typeface="华文新魏" pitchFamily="2" charset="-122"/>
                <a:ea typeface="华文新魏" pitchFamily="2" charset="-122"/>
              </a:rPr>
              <a:t>::</a:t>
            </a:r>
            <a:r>
              <a:rPr lang="zh-CN" altLang="en-US" sz="1600" b="1" dirty="0">
                <a:solidFill>
                  <a:srgbClr val="FF0000"/>
                </a:solidFill>
                <a:latin typeface="华文新魏" pitchFamily="2" charset="-122"/>
                <a:ea typeface="华文新魏" pitchFamily="2" charset="-122"/>
              </a:rPr>
              <a:t>限制</a:t>
            </a:r>
            <a:r>
              <a:rPr lang="en-US" altLang="zh-CN" sz="1600" b="1" dirty="0" err="1">
                <a:solidFill>
                  <a:srgbClr val="FF0000"/>
                </a:solidFill>
                <a:latin typeface="华文新魏" pitchFamily="2" charset="-122"/>
                <a:ea typeface="华文新魏" pitchFamily="2" charset="-122"/>
              </a:rPr>
              <a:t>strlen</a:t>
            </a:r>
            <a:r>
              <a:rPr lang="en-US" altLang="zh-CN" sz="1600" b="1" dirty="0">
                <a:solidFill>
                  <a:srgbClr val="FF0000"/>
                </a:solidFill>
                <a:latin typeface="华文新魏" pitchFamily="2" charset="-122"/>
                <a:ea typeface="华文新魏" pitchFamily="2" charset="-122"/>
              </a:rPr>
              <a:t>, </a:t>
            </a:r>
            <a:r>
              <a:rPr lang="zh-CN" altLang="en-US" sz="1600" b="1" dirty="0">
                <a:solidFill>
                  <a:srgbClr val="FF0000"/>
                </a:solidFill>
                <a:latin typeface="华文新魏" pitchFamily="2" charset="-122"/>
                <a:ea typeface="华文新魏" pitchFamily="2" charset="-122"/>
              </a:rPr>
              <a:t>否则递归</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int </a:t>
            </a:r>
            <a:r>
              <a:rPr lang="en-US" altLang="zh-CN" sz="1600" b="1" dirty="0">
                <a:solidFill>
                  <a:schemeClr val="hlink"/>
                </a:solidFill>
                <a:latin typeface="华文新魏" panose="02010800040101010101" pitchFamily="2" charset="-122"/>
                <a:ea typeface="华文新魏" panose="02010800040101010101" pitchFamily="2" charset="-122"/>
              </a:rPr>
              <a:t>MYSTRING ::</a:t>
            </a:r>
            <a:r>
              <a:rPr lang="en-US" altLang="zh-CN" sz="1600" b="1" dirty="0" err="1">
                <a:latin typeface="华文新魏" panose="02010800040101010101" pitchFamily="2" charset="-122"/>
                <a:ea typeface="华文新魏" panose="02010800040101010101" pitchFamily="2" charset="-122"/>
              </a:rPr>
              <a:t>strlen</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chemeClr val="hlink"/>
                </a:solidFill>
                <a:latin typeface="华文新魏" panose="02010800040101010101" pitchFamily="2" charset="-122"/>
                <a:ea typeface="华文新魏" panose="02010800040101010101" pitchFamily="2" charset="-122"/>
              </a:rPr>
              <a:t>//</a:t>
            </a:r>
            <a:r>
              <a:rPr lang="zh-CN" altLang="en-US" sz="1600" b="1" dirty="0">
                <a:solidFill>
                  <a:schemeClr val="hlink"/>
                </a:solidFill>
                <a:latin typeface="华文新魏" panose="02010800040101010101" pitchFamily="2" charset="-122"/>
                <a:ea typeface="华文新魏" panose="02010800040101010101" pitchFamily="2" charset="-122"/>
              </a:rPr>
              <a:t>用运算符::在类体外定义</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return   ::</a:t>
            </a:r>
            <a:r>
              <a:rPr lang="en-US" altLang="zh-CN" sz="1600" b="1" dirty="0" err="1">
                <a:latin typeface="华文新魏" panose="02010800040101010101" pitchFamily="2" charset="-122"/>
                <a:ea typeface="华文新魏" panose="02010800040101010101" pitchFamily="2" charset="-122"/>
              </a:rPr>
              <a:t>strlen</a:t>
            </a:r>
            <a:r>
              <a:rPr lang="en-US" altLang="zh-CN" sz="1600" b="1" dirty="0">
                <a:latin typeface="华文新魏" panose="02010800040101010101" pitchFamily="2" charset="-122"/>
                <a:ea typeface="华文新魏" panose="02010800040101010101" pitchFamily="2" charset="-122"/>
              </a:rPr>
              <a:t> (s); 	</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a:t>
            </a:r>
            <a:endParaRPr lang="zh-CN" altLang="en-US" sz="16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0558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不同对象的构造和析构</a:t>
            </a:r>
          </a:p>
        </p:txBody>
      </p:sp>
      <p:sp>
        <p:nvSpPr>
          <p:cNvPr id="8196" name="Rectangle 7"/>
          <p:cNvSpPr>
            <a:spLocks noChangeArrowheads="1"/>
          </p:cNvSpPr>
          <p:nvPr/>
        </p:nvSpPr>
        <p:spPr bwMode="auto">
          <a:xfrm>
            <a:off x="1758752" y="980729"/>
            <a:ext cx="8585720" cy="4968775"/>
          </a:xfrm>
          <a:prstGeom prst="rect">
            <a:avLst/>
          </a:prstGeom>
          <a:noFill/>
          <a:ln w="9525">
            <a:noFill/>
            <a:miter lim="800000"/>
            <a:headEnd/>
            <a:tailEnd/>
          </a:ln>
        </p:spPr>
        <p:txBody>
          <a:bodyPr>
            <a:noAutofit/>
          </a:bodyPr>
          <a:lstStyle/>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构造函数在自动变量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对象</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被实例化或通过</a:t>
            </a:r>
            <a:r>
              <a:rPr lang="en-US" altLang="zh-CN" sz="2000" b="1" dirty="0">
                <a:solidFill>
                  <a:srgbClr val="FF0000"/>
                </a:solidFill>
                <a:latin typeface="华文新魏" pitchFamily="2" charset="-122"/>
                <a:ea typeface="华文新魏" pitchFamily="2" charset="-122"/>
              </a:rPr>
              <a:t>new</a:t>
            </a:r>
            <a:r>
              <a:rPr lang="zh-CN" altLang="en-US" sz="2000" b="1" dirty="0">
                <a:latin typeface="华文新魏" pitchFamily="2" charset="-122"/>
                <a:ea typeface="华文新魏" pitchFamily="2" charset="-122"/>
              </a:rPr>
              <a:t>产生对象时被自动调用一次，是</a:t>
            </a:r>
            <a:r>
              <a:rPr lang="zh-CN" altLang="en-US" sz="2000" b="1" dirty="0">
                <a:solidFill>
                  <a:srgbClr val="FF0000"/>
                </a:solidFill>
                <a:latin typeface="华文新魏" pitchFamily="2" charset="-122"/>
                <a:ea typeface="华文新魏" pitchFamily="2" charset="-122"/>
              </a:rPr>
              <a:t>唯一不能被显式调用的函数成员</a:t>
            </a:r>
            <a:r>
              <a:rPr lang="zh-CN" altLang="en-US" sz="2000" b="1" dirty="0">
                <a:latin typeface="华文新魏" pitchFamily="2" charset="-122"/>
                <a:ea typeface="华文新魏" pitchFamily="2" charset="-122"/>
              </a:rPr>
              <a:t>。</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析构函数在变量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对象</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的生命期结束时被自动调用一次，通过</a:t>
            </a:r>
            <a:r>
              <a:rPr lang="en-US" altLang="zh-CN" sz="2000" b="1" dirty="0">
                <a:solidFill>
                  <a:srgbClr val="FF0000"/>
                </a:solidFill>
                <a:latin typeface="华文新魏" pitchFamily="2" charset="-122"/>
                <a:ea typeface="华文新魏" pitchFamily="2" charset="-122"/>
              </a:rPr>
              <a:t>new</a:t>
            </a:r>
            <a:r>
              <a:rPr lang="zh-CN" altLang="en-US" sz="2000" b="1" dirty="0">
                <a:latin typeface="华文新魏" pitchFamily="2" charset="-122"/>
                <a:ea typeface="华文新魏" pitchFamily="2" charset="-122"/>
              </a:rPr>
              <a:t>产生的对象需要用</a:t>
            </a:r>
            <a:r>
              <a:rPr lang="en-US" altLang="zh-CN" sz="2000" b="1" dirty="0">
                <a:latin typeface="华文新魏" pitchFamily="2" charset="-122"/>
                <a:ea typeface="华文新魏" pitchFamily="2" charset="-122"/>
              </a:rPr>
              <a:t>delete</a:t>
            </a:r>
            <a:r>
              <a:rPr lang="zh-CN" altLang="en-US" sz="2000" b="1" dirty="0">
                <a:latin typeface="华文新魏" pitchFamily="2" charset="-122"/>
                <a:ea typeface="华文新魏" pitchFamily="2" charset="-122"/>
              </a:rPr>
              <a:t>手动释放</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自动调用析构</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。由于</a:t>
            </a:r>
            <a:r>
              <a:rPr lang="zh-CN" altLang="en-US" sz="2000" b="1" dirty="0">
                <a:solidFill>
                  <a:srgbClr val="FF0000"/>
                </a:solidFill>
                <a:latin typeface="华文新魏" pitchFamily="2" charset="-122"/>
                <a:ea typeface="华文新魏" pitchFamily="2" charset="-122"/>
              </a:rPr>
              <a:t>析构函数可被显式反复调用，而</a:t>
            </a:r>
            <a:r>
              <a:rPr lang="zh-CN" altLang="en-US" sz="2000" b="1" dirty="0">
                <a:latin typeface="华文新魏" pitchFamily="2" charset="-122"/>
                <a:ea typeface="华文新魏" pitchFamily="2" charset="-122"/>
              </a:rPr>
              <a:t>有些资源是不能反复析构的，例如不能反复关闭文件，因此，必要时要防止对象反复释放资源。</a:t>
            </a:r>
          </a:p>
          <a:p>
            <a:pPr>
              <a:lnSpc>
                <a:spcPct val="120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全局变量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对象</a:t>
            </a:r>
            <a:r>
              <a:rPr lang="en-US" altLang="zh-CN" sz="20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main</a:t>
            </a:r>
            <a:r>
              <a:rPr lang="zh-CN" altLang="en-US" sz="2000" b="1" dirty="0">
                <a:latin typeface="华文新魏" pitchFamily="2" charset="-122"/>
                <a:ea typeface="华文新魏" pitchFamily="2" charset="-122"/>
              </a:rPr>
              <a:t>执行之前由开工函数调用构造函数，</a:t>
            </a:r>
            <a:r>
              <a:rPr lang="en-US" altLang="zh-CN" sz="2000" b="1" dirty="0">
                <a:latin typeface="华文新魏" pitchFamily="2" charset="-122"/>
                <a:ea typeface="华文新魏" pitchFamily="2" charset="-122"/>
              </a:rPr>
              <a:t>main</a:t>
            </a:r>
            <a:r>
              <a:rPr lang="zh-CN" altLang="en-US" sz="2000" b="1" dirty="0">
                <a:latin typeface="华文新魏" pitchFamily="2" charset="-122"/>
                <a:ea typeface="华文新魏" pitchFamily="2" charset="-122"/>
              </a:rPr>
              <a:t>执行之后由收工函数调用析构函数。</a:t>
            </a:r>
          </a:p>
          <a:p>
            <a:pPr>
              <a:lnSpc>
                <a:spcPct val="120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局部自动对象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非</a:t>
            </a:r>
            <a:r>
              <a:rPr lang="en-US" altLang="zh-CN" sz="2000" b="1" dirty="0">
                <a:solidFill>
                  <a:srgbClr val="FF0000"/>
                </a:solidFill>
                <a:latin typeface="华文新魏" pitchFamily="2" charset="-122"/>
                <a:ea typeface="华文新魏" pitchFamily="2" charset="-122"/>
              </a:rPr>
              <a:t>static</a:t>
            </a:r>
            <a:r>
              <a:rPr lang="zh-CN" altLang="en-US" sz="2000" b="1" dirty="0">
                <a:solidFill>
                  <a:srgbClr val="FF0000"/>
                </a:solidFill>
                <a:latin typeface="华文新魏" pitchFamily="2" charset="-122"/>
                <a:ea typeface="华文新魏" pitchFamily="2" charset="-122"/>
              </a:rPr>
              <a:t>变量</a:t>
            </a:r>
            <a:r>
              <a:rPr lang="en-US" altLang="zh-CN" sz="20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：在当前函数内对象实例化时自动调用构造函数</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在当前函数</a:t>
            </a:r>
            <a:r>
              <a:rPr lang="zh-CN" altLang="en-US" sz="2000" b="1" dirty="0">
                <a:solidFill>
                  <a:srgbClr val="FF0000"/>
                </a:solidFill>
                <a:latin typeface="华文新魏" pitchFamily="2" charset="-122"/>
                <a:ea typeface="华文新魏" pitchFamily="2" charset="-122"/>
              </a:rPr>
              <a:t>正常返回</a:t>
            </a:r>
            <a:r>
              <a:rPr lang="zh-CN" altLang="en-US" sz="2000" b="1" dirty="0">
                <a:latin typeface="华文新魏" pitchFamily="2" charset="-122"/>
                <a:ea typeface="华文新魏" pitchFamily="2" charset="-122"/>
              </a:rPr>
              <a:t>时自动调用析构函数。</a:t>
            </a:r>
          </a:p>
          <a:p>
            <a:pPr>
              <a:lnSpc>
                <a:spcPct val="120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局部静态对象  </a:t>
            </a:r>
            <a:r>
              <a:rPr lang="en-US" altLang="zh-CN" sz="2000" b="1" dirty="0">
                <a:solidFill>
                  <a:srgbClr val="FF0000"/>
                </a:solidFill>
                <a:latin typeface="华文新魏" pitchFamily="2" charset="-122"/>
                <a:ea typeface="华文新魏" pitchFamily="2" charset="-122"/>
              </a:rPr>
              <a:t>(static</a:t>
            </a:r>
            <a:r>
              <a:rPr lang="zh-CN" altLang="en-US" sz="2000" b="1" dirty="0">
                <a:solidFill>
                  <a:srgbClr val="FF0000"/>
                </a:solidFill>
                <a:latin typeface="华文新魏" pitchFamily="2" charset="-122"/>
                <a:ea typeface="华文新魏" pitchFamily="2" charset="-122"/>
              </a:rPr>
              <a:t>变量</a:t>
            </a:r>
            <a:r>
              <a:rPr lang="en-US" altLang="zh-CN" sz="20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：定义时自动调用构造函数</a:t>
            </a:r>
            <a:r>
              <a:rPr lang="en-US" altLang="zh-CN" sz="2000" b="1" dirty="0">
                <a:latin typeface="华文新魏" pitchFamily="2" charset="-122"/>
                <a:ea typeface="华文新魏" pitchFamily="2" charset="-122"/>
              </a:rPr>
              <a:t>, main</a:t>
            </a:r>
            <a:r>
              <a:rPr lang="zh-CN" altLang="en-US" sz="2000" b="1" dirty="0">
                <a:latin typeface="华文新魏" pitchFamily="2" charset="-122"/>
                <a:ea typeface="华文新魏" pitchFamily="2" charset="-122"/>
              </a:rPr>
              <a:t>执行之后由收工函数调用析构函数。</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常量对象：在当前表达式语句定义时自动调用构造函数，语句结束时自动调用析构函数</a:t>
            </a:r>
          </a:p>
        </p:txBody>
      </p:sp>
    </p:spTree>
    <p:extLst>
      <p:ext uri="{BB962C8B-B14F-4D97-AF65-F5344CB8AC3E}">
        <p14:creationId xmlns:p14="http://schemas.microsoft.com/office/powerpoint/2010/main" val="119988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235413" y="1052736"/>
            <a:ext cx="10204315" cy="5616624"/>
          </a:xfrm>
          <a:prstGeom prst="rect">
            <a:avLst/>
          </a:prstGeom>
          <a:solidFill>
            <a:schemeClr val="accent6">
              <a:lumMod val="75000"/>
              <a:alpha val="44000"/>
            </a:schemeClr>
          </a:solidFill>
          <a:ln w="9525">
            <a:solidFill>
              <a:schemeClr val="accent1"/>
            </a:solidFill>
            <a:miter lim="800000"/>
            <a:headEnd/>
            <a:tailEnd/>
          </a:ln>
        </p:spPr>
        <p:txBody>
          <a:bodyPr/>
          <a:lstStyle/>
          <a:p>
            <a:pPr>
              <a:buNone/>
            </a:pPr>
            <a:endParaRPr lang="en-US" altLang="zh-CN" dirty="0">
              <a:latin typeface="华文新魏" pitchFamily="2" charset="-122"/>
              <a:ea typeface="华文新魏" pitchFamily="2" charset="-122"/>
            </a:endParaRPr>
          </a:p>
          <a:p>
            <a:pPr>
              <a:buNone/>
            </a:pP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全局对象</a:t>
            </a:r>
            <a:r>
              <a:rPr lang="en-US" altLang="zh-CN" dirty="0">
                <a:solidFill>
                  <a:srgbClr val="FF0000"/>
                </a:solidFill>
                <a:latin typeface="华文新魏" pitchFamily="2" charset="-122"/>
                <a:ea typeface="华文新魏" pitchFamily="2" charset="-122"/>
              </a:rPr>
              <a:t>,</a:t>
            </a:r>
            <a:r>
              <a:rPr lang="en-US" altLang="zh-CN" dirty="0" err="1">
                <a:solidFill>
                  <a:srgbClr val="FF0000"/>
                </a:solidFill>
                <a:latin typeface="华文新魏" pitchFamily="2" charset="-122"/>
                <a:ea typeface="华文新魏" pitchFamily="2" charset="-122"/>
              </a:rPr>
              <a:t>mian</a:t>
            </a:r>
            <a:r>
              <a:rPr lang="zh-CN" altLang="en-US" dirty="0">
                <a:solidFill>
                  <a:srgbClr val="FF0000"/>
                </a:solidFill>
                <a:latin typeface="华文新魏" pitchFamily="2" charset="-122"/>
                <a:ea typeface="华文新魏" pitchFamily="2" charset="-122"/>
              </a:rPr>
              <a:t>函数之前被开工函数构造，由收工函数自动析构，全局对象在数据段里</a:t>
            </a:r>
            <a:endParaRPr lang="en-US" altLang="zh-CN" dirty="0">
              <a:solidFill>
                <a:srgbClr val="FF0000"/>
              </a:solidFill>
              <a:latin typeface="华文新魏" pitchFamily="2" charset="-122"/>
              <a:ea typeface="华文新魏" pitchFamily="2" charset="-122"/>
            </a:endParaRPr>
          </a:p>
          <a:p>
            <a:pPr>
              <a:buNone/>
            </a:pP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 </a:t>
            </a:r>
            <a:r>
              <a:rPr lang="en-US" altLang="zh-CN" dirty="0" err="1">
                <a:latin typeface="华文新魏" pitchFamily="2" charset="-122"/>
                <a:ea typeface="华文新魏" pitchFamily="2" charset="-122"/>
              </a:rPr>
              <a:t>gs</a:t>
            </a:r>
            <a:r>
              <a:rPr lang="en-US" altLang="zh-CN" dirty="0">
                <a:latin typeface="华文新魏" pitchFamily="2" charset="-122"/>
                <a:ea typeface="华文新魏" pitchFamily="2" charset="-122"/>
              </a:rPr>
              <a:t>(“Global String”); </a:t>
            </a:r>
            <a:endParaRPr lang="en-US" altLang="zh-CN" dirty="0">
              <a:solidFill>
                <a:srgbClr val="FF0000"/>
              </a:solidFill>
              <a:latin typeface="华文新魏" pitchFamily="2" charset="-122"/>
              <a:ea typeface="华文新魏" pitchFamily="2" charset="-122"/>
            </a:endParaRPr>
          </a:p>
          <a:p>
            <a:pPr>
              <a:buNone/>
            </a:pPr>
            <a:endParaRPr lang="en-US" altLang="zh-CN" dirty="0">
              <a:solidFill>
                <a:srgbClr val="FF0000"/>
              </a:solidFill>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void</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f(){</a:t>
            </a:r>
          </a:p>
          <a:p>
            <a:pPr>
              <a:buNone/>
            </a:pPr>
            <a:r>
              <a:rPr lang="en-US" altLang="zh-CN" dirty="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局部自动变量</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函数返回后自动析构，局部对象在堆栈里</a:t>
            </a: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dirty="0">
                <a:latin typeface="华文新魏" pitchFamily="2" charset="-122"/>
                <a:ea typeface="华文新魏" pitchFamily="2" charset="-122"/>
              </a:rPr>
              <a:t> x(“Auto local variable”); </a:t>
            </a:r>
          </a:p>
          <a:p>
            <a:pPr>
              <a:buNone/>
            </a:pP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静态局部变量，由收工函数自动析构</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静态局部对象在数据段里</a:t>
            </a: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	static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dirty="0">
                <a:latin typeface="华文新魏" pitchFamily="2" charset="-122"/>
                <a:ea typeface="华文新魏" pitchFamily="2" charset="-122"/>
              </a:rPr>
              <a:t> y(“Static local variable”); </a:t>
            </a:r>
          </a:p>
          <a:p>
            <a:pPr>
              <a:buNone/>
            </a:pPr>
            <a:r>
              <a:rPr lang="en-US" altLang="zh-CN" dirty="0">
                <a:solidFill>
                  <a:srgbClr val="FF0000"/>
                </a:solidFill>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//new</a:t>
            </a:r>
            <a:r>
              <a:rPr lang="zh-CN" altLang="en-US" dirty="0">
                <a:solidFill>
                  <a:srgbClr val="FF0000"/>
                </a:solidFill>
                <a:latin typeface="华文新魏" pitchFamily="2" charset="-122"/>
                <a:ea typeface="华文新魏" pitchFamily="2" charset="-122"/>
              </a:rPr>
              <a:t>出来的对象在堆里（</a:t>
            </a:r>
            <a:r>
              <a:rPr lang="en-US" altLang="zh-CN" dirty="0">
                <a:solidFill>
                  <a:srgbClr val="FF0000"/>
                </a:solidFill>
                <a:latin typeface="华文新魏" pitchFamily="2" charset="-122"/>
                <a:ea typeface="华文新魏" pitchFamily="2" charset="-122"/>
              </a:rPr>
              <a:t>Heap</a:t>
            </a:r>
            <a:r>
              <a:rPr lang="zh-CN" altLang="en-US" dirty="0">
                <a:solidFill>
                  <a:srgbClr val="FF0000"/>
                </a:solidFill>
                <a:latin typeface="华文新魏" pitchFamily="2" charset="-122"/>
                <a:ea typeface="华文新魏" pitchFamily="2" charset="-122"/>
              </a:rPr>
              <a:t>）</a:t>
            </a:r>
            <a:endParaRPr lang="en-US" altLang="zh-CN" dirty="0">
              <a:solidFill>
                <a:srgbClr val="FF0000"/>
              </a:solidFill>
              <a:latin typeface="华文新魏" pitchFamily="2" charset="-122"/>
              <a:ea typeface="华文新魏" pitchFamily="2" charset="-122"/>
            </a:endParaRPr>
          </a:p>
          <a:p>
            <a:pPr>
              <a:buNone/>
            </a:pPr>
            <a:r>
              <a:rPr lang="en-US" altLang="zh-CN" dirty="0">
                <a:solidFill>
                  <a:srgbClr val="FF0000"/>
                </a:solidFill>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dirty="0">
                <a:latin typeface="华文新魏" pitchFamily="2" charset="-122"/>
                <a:ea typeface="华文新魏" pitchFamily="2" charset="-122"/>
              </a:rPr>
              <a:t> *p = new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dirty="0">
                <a:latin typeface="华文新魏" pitchFamily="2" charset="-122"/>
                <a:ea typeface="华文新魏" pitchFamily="2" charset="-122"/>
              </a:rPr>
              <a:t>(“ABC”); </a:t>
            </a:r>
            <a:r>
              <a:rPr lang="en-US" altLang="zh-CN" dirty="0">
                <a:solidFill>
                  <a:srgbClr val="FF0000"/>
                </a:solidFill>
                <a:latin typeface="华文新魏" pitchFamily="2" charset="-122"/>
                <a:ea typeface="华文新魏" pitchFamily="2" charset="-122"/>
              </a:rPr>
              <a:t>	</a:t>
            </a:r>
          </a:p>
          <a:p>
            <a:pPr>
              <a:buNone/>
            </a:pPr>
            <a:r>
              <a:rPr lang="en-US" altLang="zh-CN" dirty="0">
                <a:solidFill>
                  <a:srgbClr val="FF0000"/>
                </a:solidFill>
                <a:latin typeface="华文新魏" pitchFamily="2" charset="-122"/>
                <a:ea typeface="华文新魏" pitchFamily="2" charset="-122"/>
              </a:rPr>
              <a:t>	</a:t>
            </a:r>
            <a:r>
              <a:rPr lang="en-US" altLang="zh-CN" dirty="0">
                <a:latin typeface="华文新魏" pitchFamily="2" charset="-122"/>
                <a:ea typeface="华文新魏" pitchFamily="2" charset="-122"/>
              </a:rPr>
              <a:t>delete(p); </a:t>
            </a:r>
            <a:r>
              <a:rPr lang="en-US" altLang="zh-CN" dirty="0">
                <a:solidFill>
                  <a:srgbClr val="FF0000"/>
                </a:solidFill>
                <a:latin typeface="华文新魏" pitchFamily="2" charset="-122"/>
                <a:ea typeface="华文新魏" pitchFamily="2" charset="-122"/>
              </a:rPr>
              <a:t>//delete new</a:t>
            </a:r>
            <a:r>
              <a:rPr lang="zh-CN" altLang="en-US" dirty="0">
                <a:solidFill>
                  <a:srgbClr val="FF0000"/>
                </a:solidFill>
                <a:latin typeface="华文新魏" pitchFamily="2" charset="-122"/>
                <a:ea typeface="华文新魏" pitchFamily="2" charset="-122"/>
              </a:rPr>
              <a:t>出来的对象的析构是程序员的责任，</a:t>
            </a:r>
            <a:r>
              <a:rPr lang="en-US" altLang="zh-CN" dirty="0">
                <a:solidFill>
                  <a:srgbClr val="FF0000"/>
                </a:solidFill>
                <a:latin typeface="华文新魏" pitchFamily="2" charset="-122"/>
                <a:ea typeface="华文新魏" pitchFamily="2" charset="-122"/>
              </a:rPr>
              <a:t>delete</a:t>
            </a:r>
            <a:r>
              <a:rPr lang="zh-CN" altLang="en-US" dirty="0">
                <a:solidFill>
                  <a:srgbClr val="FF0000"/>
                </a:solidFill>
                <a:latin typeface="华文新魏" pitchFamily="2" charset="-122"/>
                <a:ea typeface="华文新魏" pitchFamily="2" charset="-122"/>
              </a:rPr>
              <a:t>会自动调用析构函数</a:t>
            </a: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a:t>
            </a:r>
          </a:p>
          <a:p>
            <a:pPr>
              <a:buNone/>
            </a:pP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C++11</a:t>
            </a:r>
            <a:r>
              <a:rPr lang="zh-CN" altLang="en-US" dirty="0">
                <a:latin typeface="华文新魏" pitchFamily="2" charset="-122"/>
                <a:ea typeface="华文新魏" pitchFamily="2" charset="-122"/>
              </a:rPr>
              <a:t>新标准中出现了智能指针的概念，就是要减轻程序员的必须承担的手动</a:t>
            </a:r>
            <a:r>
              <a:rPr lang="en-US" altLang="zh-CN" dirty="0">
                <a:latin typeface="华文新魏" pitchFamily="2" charset="-122"/>
                <a:ea typeface="华文新魏" pitchFamily="2" charset="-122"/>
              </a:rPr>
              <a:t>delete</a:t>
            </a:r>
            <a:r>
              <a:rPr lang="zh-CN" altLang="en-US" dirty="0">
                <a:latin typeface="华文新魏" pitchFamily="2" charset="-122"/>
                <a:ea typeface="华文新魏" pitchFamily="2" charset="-122"/>
              </a:rPr>
              <a:t>动态分配的内存（</a:t>
            </a:r>
            <a:r>
              <a:rPr lang="en-US" altLang="zh-CN" dirty="0">
                <a:latin typeface="华文新魏" pitchFamily="2" charset="-122"/>
                <a:ea typeface="华文新魏" pitchFamily="2" charset="-122"/>
              </a:rPr>
              <a:t>new</a:t>
            </a:r>
            <a:r>
              <a:rPr lang="zh-CN" altLang="en-US" dirty="0">
                <a:latin typeface="华文新魏" pitchFamily="2" charset="-122"/>
                <a:ea typeface="华文新魏" pitchFamily="2" charset="-122"/>
              </a:rPr>
              <a:t>出来的东西）的负担，后面会介绍。</a:t>
            </a:r>
            <a:endParaRPr lang="en-US" altLang="zh-CN" dirty="0">
              <a:latin typeface="华文新魏" pitchFamily="2" charset="-122"/>
              <a:ea typeface="华文新魏" pitchFamily="2" charset="-122"/>
            </a:endParaRPr>
          </a:p>
          <a:p>
            <a:pPr>
              <a:spcBef>
                <a:spcPct val="0"/>
              </a:spcBef>
            </a:pPr>
            <a:endParaRPr lang="zh-CN" altLang="en-US" b="1" dirty="0">
              <a:latin typeface="华文新魏" pitchFamily="2" charset="-122"/>
              <a:ea typeface="华文新魏" pitchFamily="2" charset="-122"/>
            </a:endParaRPr>
          </a:p>
        </p:txBody>
      </p:sp>
      <p:sp>
        <p:nvSpPr>
          <p:cNvPr id="7" name="Rectangle 4">
            <a:extLst>
              <a:ext uri="{FF2B5EF4-FFF2-40B4-BE49-F238E27FC236}">
                <a16:creationId xmlns:a16="http://schemas.microsoft.com/office/drawing/2014/main" id="{28408564-DD62-452F-9A96-86E6A5E73F62}"/>
              </a:ext>
            </a:extLst>
          </p:cNvPr>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不同对象的构造和析构</a:t>
            </a:r>
          </a:p>
        </p:txBody>
      </p:sp>
    </p:spTree>
    <p:extLst>
      <p:ext uri="{BB962C8B-B14F-4D97-AF65-F5344CB8AC3E}">
        <p14:creationId xmlns:p14="http://schemas.microsoft.com/office/powerpoint/2010/main" val="381701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991544" y="44624"/>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析构函数要防止反复释放资源</a:t>
            </a:r>
          </a:p>
        </p:txBody>
      </p:sp>
      <p:sp>
        <p:nvSpPr>
          <p:cNvPr id="6" name="TextBox 5"/>
          <p:cNvSpPr txBox="1">
            <a:spLocks noChangeArrowheads="1"/>
          </p:cNvSpPr>
          <p:nvPr/>
        </p:nvSpPr>
        <p:spPr bwMode="auto">
          <a:xfrm>
            <a:off x="1102412" y="836712"/>
            <a:ext cx="4993588" cy="5904656"/>
          </a:xfrm>
          <a:prstGeom prst="rect">
            <a:avLst/>
          </a:prstGeom>
          <a:solidFill>
            <a:schemeClr val="accent6">
              <a:lumMod val="75000"/>
              <a:alpha val="44000"/>
            </a:schemeClr>
          </a:solidFill>
          <a:ln w="9525">
            <a:solidFill>
              <a:schemeClr val="accent1"/>
            </a:solidFill>
            <a:miter lim="800000"/>
            <a:headEnd/>
            <a:tailEnd/>
          </a:ln>
        </p:spPr>
        <p:txBody>
          <a:bodyPr/>
          <a:lstStyle/>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string.h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stdlib.h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iostream.h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struct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a:t>
            </a:r>
          </a:p>
          <a:p>
            <a:pPr>
              <a:spcBef>
                <a:spcPct val="10000"/>
              </a:spcBef>
              <a:buClr>
                <a:schemeClr val="folHlink"/>
              </a:buClr>
            </a:pPr>
            <a:r>
              <a:rPr lang="en-US" altLang="zh-CN" b="1" dirty="0">
                <a:latin typeface="华文新魏" pitchFamily="2" charset="-122"/>
                <a:ea typeface="华文新魏" pitchFamily="2" charset="-122"/>
              </a:rPr>
              <a:t>    char *s;       </a:t>
            </a:r>
          </a:p>
          <a:p>
            <a:pPr>
              <a:spcBef>
                <a:spcPct val="1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solidFill>
                  <a:srgbClr val="FF0000"/>
                </a:solidFill>
                <a:latin typeface="华文新魏" pitchFamily="2" charset="-122"/>
                <a:ea typeface="华文新魏" pitchFamily="2" charset="-122"/>
              </a:rPr>
              <a:t> (const char *)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solidFill>
                  <a:srgbClr val="FF0000"/>
                </a:solidFill>
                <a:latin typeface="华文新魏" pitchFamily="2" charset="-122"/>
                <a:ea typeface="华文新魏" pitchFamily="2" charset="-122"/>
              </a:rPr>
              <a:t> ( ) ; </a:t>
            </a:r>
          </a:p>
          <a:p>
            <a:pPr>
              <a:spcBef>
                <a:spcPct val="10000"/>
              </a:spcBef>
              <a:buClr>
                <a:schemeClr val="folHlink"/>
              </a:buClr>
            </a:pPr>
            <a:r>
              <a:rPr lang="en-US" altLang="zh-CN" b="1" dirty="0">
                <a:latin typeface="华文新魏" pitchFamily="2" charset="-122"/>
                <a:ea typeface="华文新魏" pitchFamily="2" charset="-122"/>
              </a:rPr>
              <a:t>}; </a:t>
            </a:r>
          </a:p>
          <a:p>
            <a:pPr>
              <a:spcBef>
                <a:spcPct val="10000"/>
              </a:spcBef>
              <a:buClr>
                <a:schemeClr val="folHlink"/>
              </a:buClr>
            </a:pPr>
            <a:r>
              <a:rPr lang="en-US" altLang="zh-CN" sz="1800" b="1" dirty="0">
                <a:solidFill>
                  <a:schemeClr val="hlink"/>
                </a:solidFill>
                <a:latin typeface="华文新魏" panose="02010800040101010101" pitchFamily="2" charset="-122"/>
                <a:ea typeface="华文新魏" panose="02010800040101010101" pitchFamily="2" charset="-122"/>
              </a:rPr>
              <a:t>MYSTRING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latin typeface="华文新魏" pitchFamily="2" charset="-122"/>
                <a:ea typeface="华文新魏" pitchFamily="2" charset="-122"/>
              </a:rPr>
              <a:t> (const char *t)   {  </a:t>
            </a:r>
          </a:p>
          <a:p>
            <a:pPr>
              <a:spcBef>
                <a:spcPct val="10000"/>
              </a:spcBef>
              <a:buClr>
                <a:schemeClr val="folHlink"/>
              </a:buClr>
            </a:pPr>
            <a:r>
              <a:rPr lang="en-US" altLang="zh-CN" b="1" dirty="0">
                <a:latin typeface="华文新魏" pitchFamily="2" charset="-122"/>
                <a:ea typeface="华文新魏" pitchFamily="2" charset="-122"/>
              </a:rPr>
              <a:t>   s= (char *) </a:t>
            </a:r>
            <a:r>
              <a:rPr lang="en-US" altLang="zh-CN" b="1" dirty="0" err="1">
                <a:latin typeface="华文新魏" pitchFamily="2" charset="-122"/>
                <a:ea typeface="华文新魏" pitchFamily="2" charset="-122"/>
              </a:rPr>
              <a:t>malloc</a:t>
            </a: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strlen</a:t>
            </a:r>
            <a:r>
              <a:rPr lang="en-US" altLang="zh-CN" b="1" dirty="0">
                <a:latin typeface="华文新魏" pitchFamily="2" charset="-122"/>
                <a:ea typeface="华文新魏" pitchFamily="2" charset="-122"/>
              </a:rPr>
              <a:t> (t) +1)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strcpy</a:t>
            </a:r>
            <a:r>
              <a:rPr lang="en-US" altLang="zh-CN" b="1" dirty="0">
                <a:latin typeface="华文新魏" pitchFamily="2" charset="-122"/>
                <a:ea typeface="华文新魏" pitchFamily="2" charset="-122"/>
              </a:rPr>
              <a:t> (s, t)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&lt;&lt;"Construct: "&lt;&lt;s; </a:t>
            </a:r>
          </a:p>
          <a:p>
            <a:pPr>
              <a:spcBef>
                <a:spcPct val="10000"/>
              </a:spcBef>
              <a:buClr>
                <a:schemeClr val="folHlink"/>
              </a:buClr>
            </a:pPr>
            <a:r>
              <a:rPr lang="en-US" altLang="zh-CN" b="1" dirty="0">
                <a:latin typeface="华文新魏" pitchFamily="2" charset="-122"/>
                <a:ea typeface="华文新魏" pitchFamily="2" charset="-122"/>
              </a:rPr>
              <a:t>}</a:t>
            </a:r>
          </a:p>
          <a:p>
            <a:pPr marL="342900" indent="-342900">
              <a:lnSpc>
                <a:spcPct val="80000"/>
              </a:lnSpc>
              <a:spcBef>
                <a:spcPct val="20000"/>
              </a:spcBef>
              <a:buClr>
                <a:schemeClr val="folHlink"/>
              </a:buClr>
            </a:pPr>
            <a:r>
              <a:rPr lang="en-US" altLang="zh-CN" sz="1800" b="1" dirty="0">
                <a:solidFill>
                  <a:schemeClr val="hlink"/>
                </a:solidFill>
                <a:latin typeface="华文新魏" panose="02010800040101010101" pitchFamily="2" charset="-122"/>
                <a:ea typeface="华文新魏" panose="02010800040101010101" pitchFamily="2" charset="-122"/>
              </a:rPr>
              <a:t>MYSTRING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solidFill>
                  <a:srgbClr val="FF0000"/>
                </a:solidFill>
                <a:latin typeface="华文新魏" pitchFamily="2" charset="-122"/>
                <a:ea typeface="华文新魏" pitchFamily="2" charset="-122"/>
              </a:rPr>
              <a:t> ( )   </a:t>
            </a:r>
            <a:r>
              <a:rPr lang="en-US" altLang="zh-CN" b="1" dirty="0">
                <a:latin typeface="华文新魏" pitchFamily="2" charset="-122"/>
                <a:ea typeface="华文新魏" pitchFamily="2" charset="-122"/>
              </a:rPr>
              <a:t>{</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&lt;&lt;"Deconstruct:"&lt;&lt;s;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free (s)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p>
          <a:p>
            <a:pPr>
              <a:buNone/>
            </a:pPr>
            <a:endParaRPr lang="en-US" altLang="zh-CN" dirty="0">
              <a:latin typeface="华文新魏" pitchFamily="2" charset="-122"/>
              <a:ea typeface="华文新魏" pitchFamily="2" charset="-122"/>
            </a:endParaRPr>
          </a:p>
        </p:txBody>
      </p:sp>
      <p:sp>
        <p:nvSpPr>
          <p:cNvPr id="4" name="TextBox 3"/>
          <p:cNvSpPr txBox="1">
            <a:spLocks noChangeArrowheads="1"/>
          </p:cNvSpPr>
          <p:nvPr/>
        </p:nvSpPr>
        <p:spPr bwMode="auto">
          <a:xfrm>
            <a:off x="6172527" y="819984"/>
            <a:ext cx="5734127" cy="5904656"/>
          </a:xfrm>
          <a:prstGeom prst="rect">
            <a:avLst/>
          </a:prstGeom>
          <a:solidFill>
            <a:schemeClr val="accent6">
              <a:lumMod val="75000"/>
              <a:alpha val="44000"/>
            </a:schemeClr>
          </a:solidFill>
          <a:ln w="9525">
            <a:solidFill>
              <a:schemeClr val="accent1"/>
            </a:solidFill>
            <a:miter lim="800000"/>
            <a:headEnd/>
            <a:tailEnd/>
          </a:ln>
        </p:spPr>
        <p:txBody>
          <a:bodyPr/>
          <a:lstStyle/>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void main (void)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 s1 ("String 1\n")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s1.~</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latin typeface="华文新魏" pitchFamily="2" charset="-122"/>
                <a:ea typeface="华文新魏" pitchFamily="2" charset="-122"/>
              </a:rPr>
              <a:t> ( ) ; //</a:t>
            </a:r>
            <a:r>
              <a:rPr lang="zh-CN" altLang="en-US" b="1" dirty="0">
                <a:latin typeface="华文新魏" pitchFamily="2" charset="-122"/>
                <a:ea typeface="华文新魏" pitchFamily="2" charset="-122"/>
              </a:rPr>
              <a:t>显式析构</a:t>
            </a:r>
            <a:r>
              <a:rPr lang="en-US" altLang="zh-CN" b="1" dirty="0">
                <a:latin typeface="华文新魏" pitchFamily="2" charset="-122"/>
                <a:ea typeface="华文新魏" pitchFamily="2" charset="-122"/>
              </a:rPr>
              <a:t>s1</a:t>
            </a:r>
            <a:r>
              <a:rPr lang="zh-CN" altLang="en-US" b="1" dirty="0">
                <a:latin typeface="华文新魏" pitchFamily="2" charset="-122"/>
                <a:ea typeface="华文新魏" pitchFamily="2" charset="-122"/>
              </a:rPr>
              <a:t>，会</a:t>
            </a:r>
            <a:r>
              <a:rPr lang="en-US" altLang="zh-CN" b="1" dirty="0">
                <a:latin typeface="华文新魏" pitchFamily="2" charset="-122"/>
                <a:ea typeface="华文新魏" pitchFamily="2" charset="-122"/>
              </a:rPr>
              <a:t>free(s)</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自动析构</a:t>
            </a:r>
            <a:r>
              <a:rPr lang="en-US" altLang="zh-CN" b="1" dirty="0">
                <a:latin typeface="华文新魏" pitchFamily="2" charset="-122"/>
                <a:ea typeface="华文新魏" pitchFamily="2" charset="-122"/>
              </a:rPr>
              <a:t>s1,</a:t>
            </a:r>
            <a:r>
              <a:rPr lang="zh-CN" altLang="en-US" b="1" dirty="0">
                <a:latin typeface="华文新魏" pitchFamily="2" charset="-122"/>
                <a:ea typeface="华文新魏" pitchFamily="2" charset="-122"/>
              </a:rPr>
              <a:t>会导致</a:t>
            </a:r>
            <a:r>
              <a:rPr lang="en-US" altLang="zh-CN" b="1" dirty="0">
                <a:latin typeface="华文新魏" pitchFamily="2" charset="-122"/>
                <a:ea typeface="华文新魏" pitchFamily="2" charset="-122"/>
              </a:rPr>
              <a:t>s1</a:t>
            </a:r>
            <a:r>
              <a:rPr lang="zh-CN" altLang="en-US" b="1" dirty="0">
                <a:latin typeface="华文新魏" pitchFamily="2" charset="-122"/>
                <a:ea typeface="华文新魏" pitchFamily="2" charset="-122"/>
              </a:rPr>
              <a:t>的</a:t>
            </a:r>
            <a:r>
              <a:rPr lang="en-US" altLang="zh-CN" b="1" dirty="0">
                <a:latin typeface="华文新魏" pitchFamily="2" charset="-122"/>
                <a:ea typeface="华文新魏" pitchFamily="2" charset="-122"/>
              </a:rPr>
              <a:t>s</a:t>
            </a:r>
            <a:r>
              <a:rPr lang="zh-CN" altLang="en-US" b="1" dirty="0">
                <a:latin typeface="华文新魏" pitchFamily="2" charset="-122"/>
                <a:ea typeface="华文新魏" pitchFamily="2" charset="-122"/>
              </a:rPr>
              <a:t>指针指向内存又释放，会出现运行时错误</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endParaRPr lang="en-US" altLang="zh-CN" b="1" dirty="0">
              <a:latin typeface="华文新魏" pitchFamily="2" charset="-122"/>
              <a:ea typeface="华文新魏" pitchFamily="2" charset="-122"/>
            </a:endParaRPr>
          </a:p>
          <a:p>
            <a:pPr>
              <a:buNone/>
            </a:pPr>
            <a:r>
              <a:rPr lang="zh-CN" altLang="en-US" dirty="0">
                <a:latin typeface="华文新魏" pitchFamily="2" charset="-122"/>
                <a:ea typeface="华文新魏" pitchFamily="2" charset="-122"/>
              </a:rPr>
              <a:t>构造</a:t>
            </a:r>
            <a:r>
              <a:rPr lang="en-US" altLang="zh-CN" dirty="0">
                <a:latin typeface="华文新魏" pitchFamily="2" charset="-122"/>
                <a:ea typeface="华文新魏" pitchFamily="2" charset="-122"/>
              </a:rPr>
              <a:t>s1</a:t>
            </a:r>
            <a:r>
              <a:rPr lang="zh-CN" altLang="en-US" dirty="0">
                <a:latin typeface="华文新魏" pitchFamily="2" charset="-122"/>
                <a:ea typeface="华文新魏" pitchFamily="2" charset="-122"/>
              </a:rPr>
              <a:t>时，传进去的是字符串字面量</a:t>
            </a:r>
            <a:r>
              <a:rPr lang="en-US" altLang="zh-CN" b="1" dirty="0">
                <a:latin typeface="华文新魏" pitchFamily="2" charset="-122"/>
                <a:ea typeface="华文新魏" pitchFamily="2" charset="-122"/>
              </a:rPr>
              <a:t>“String 1\n”</a:t>
            </a:r>
            <a:r>
              <a:rPr lang="zh-CN" altLang="en-US" b="1" dirty="0">
                <a:latin typeface="华文新魏" pitchFamily="2" charset="-122"/>
                <a:ea typeface="华文新魏" pitchFamily="2" charset="-122"/>
              </a:rPr>
              <a:t>，</a:t>
            </a:r>
            <a:r>
              <a:rPr lang="zh-CN" altLang="en-US" dirty="0">
                <a:latin typeface="华文新魏" pitchFamily="2" charset="-122"/>
                <a:ea typeface="华文新魏" pitchFamily="2" charset="-122"/>
              </a:rPr>
              <a:t>类型被编译器解释为</a:t>
            </a:r>
            <a:r>
              <a:rPr lang="en-US" altLang="zh-CN" dirty="0">
                <a:latin typeface="华文新魏" pitchFamily="2" charset="-122"/>
                <a:ea typeface="华文新魏" pitchFamily="2" charset="-122"/>
              </a:rPr>
              <a:t>const char *</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const char *</a:t>
            </a:r>
            <a:r>
              <a:rPr lang="zh-CN" altLang="en-US" dirty="0">
                <a:latin typeface="华文新魏" pitchFamily="2" charset="-122"/>
                <a:ea typeface="华文新魏" pitchFamily="2" charset="-122"/>
              </a:rPr>
              <a:t>是不能传给构造函数的参数</a:t>
            </a:r>
            <a:r>
              <a:rPr lang="en-US" altLang="zh-CN" dirty="0">
                <a:latin typeface="华文新魏" pitchFamily="2" charset="-122"/>
                <a:ea typeface="华文新魏" pitchFamily="2" charset="-122"/>
              </a:rPr>
              <a:t>char *</a:t>
            </a:r>
            <a:r>
              <a:rPr lang="zh-CN" altLang="en-US" dirty="0">
                <a:latin typeface="华文新魏" pitchFamily="2" charset="-122"/>
                <a:ea typeface="华文新魏" pitchFamily="2" charset="-122"/>
              </a:rPr>
              <a:t>的（课堂上讲过，</a:t>
            </a:r>
            <a:r>
              <a:rPr lang="en-US" altLang="zh-CN" dirty="0">
                <a:latin typeface="华文新魏" pitchFamily="2" charset="-122"/>
                <a:ea typeface="华文新魏" pitchFamily="2" charset="-122"/>
              </a:rPr>
              <a:t>int * = const int *</a:t>
            </a:r>
            <a:r>
              <a:rPr lang="zh-CN" altLang="en-US" dirty="0">
                <a:latin typeface="华文新魏" pitchFamily="2" charset="-122"/>
                <a:ea typeface="华文新魏" pitchFamily="2" charset="-122"/>
              </a:rPr>
              <a:t>是不成立的，换成</a:t>
            </a:r>
            <a:r>
              <a:rPr lang="en-US" altLang="zh-CN" dirty="0">
                <a:latin typeface="华文新魏" pitchFamily="2" charset="-122"/>
                <a:ea typeface="华文新魏" pitchFamily="2" charset="-122"/>
              </a:rPr>
              <a:t>char</a:t>
            </a:r>
            <a:r>
              <a:rPr lang="zh-CN" altLang="en-US" dirty="0">
                <a:latin typeface="华文新魏" pitchFamily="2" charset="-122"/>
                <a:ea typeface="华文新魏" pitchFamily="2" charset="-122"/>
              </a:rPr>
              <a:t>类型是一样的）</a:t>
            </a:r>
            <a:endParaRPr lang="en-US" altLang="zh-CN" dirty="0">
              <a:latin typeface="华文新魏" pitchFamily="2" charset="-122"/>
              <a:ea typeface="华文新魏" pitchFamily="2" charset="-122"/>
            </a:endParaRPr>
          </a:p>
          <a:p>
            <a:pPr>
              <a:buNone/>
            </a:pPr>
            <a:r>
              <a:rPr lang="zh-CN" altLang="en-US" dirty="0">
                <a:latin typeface="华文新魏" pitchFamily="2" charset="-122"/>
                <a:ea typeface="华文新魏" pitchFamily="2" charset="-122"/>
              </a:rPr>
              <a:t>因此构造函数参数必须是</a:t>
            </a:r>
            <a:r>
              <a:rPr lang="en-US" altLang="zh-CN" dirty="0">
                <a:latin typeface="华文新魏" pitchFamily="2" charset="-122"/>
                <a:ea typeface="华文新魏" pitchFamily="2" charset="-122"/>
              </a:rPr>
              <a:t>const char *</a:t>
            </a:r>
          </a:p>
          <a:p>
            <a:pPr>
              <a:buNone/>
            </a:pPr>
            <a:endParaRPr lang="en-US" altLang="zh-CN" dirty="0">
              <a:latin typeface="华文新魏" pitchFamily="2" charset="-122"/>
              <a:ea typeface="华文新魏" pitchFamily="2" charset="-122"/>
            </a:endParaRPr>
          </a:p>
          <a:p>
            <a:pPr>
              <a:buNone/>
            </a:pPr>
            <a:endParaRPr lang="en-US" altLang="zh-CN" dirty="0">
              <a:latin typeface="华文新魏" pitchFamily="2" charset="-122"/>
              <a:ea typeface="华文新魏" pitchFamily="2" charset="-122"/>
            </a:endParaRPr>
          </a:p>
        </p:txBody>
      </p:sp>
      <p:sp>
        <p:nvSpPr>
          <p:cNvPr id="2" name="矩形 1"/>
          <p:cNvSpPr/>
          <p:nvPr/>
        </p:nvSpPr>
        <p:spPr>
          <a:xfrm>
            <a:off x="6172527" y="5251598"/>
            <a:ext cx="4752528" cy="674031"/>
          </a:xfrm>
          <a:prstGeom prst="rect">
            <a:avLst/>
          </a:prstGeom>
        </p:spPr>
        <p:txBody>
          <a:bodyPr wrap="square">
            <a:spAutoFit/>
          </a:bodyPr>
          <a:lstStyle/>
          <a:p>
            <a:pPr algn="just">
              <a:lnSpc>
                <a:spcPct val="105000"/>
              </a:lnSpc>
            </a:pPr>
            <a:r>
              <a:rPr lang="zh-CN" altLang="en-US" b="1" dirty="0">
                <a:latin typeface="华文新魏" pitchFamily="2" charset="-122"/>
                <a:ea typeface="华文新魏" pitchFamily="2" charset="-122"/>
              </a:rPr>
              <a:t>最先定义的自动对象最后</a:t>
            </a:r>
            <a:r>
              <a:rPr lang="zh-CN" altLang="en-US" b="1" dirty="0">
                <a:solidFill>
                  <a:srgbClr val="FF0000"/>
                </a:solidFill>
                <a:latin typeface="华文新魏" pitchFamily="2" charset="-122"/>
                <a:ea typeface="华文新魏" pitchFamily="2" charset="-122"/>
              </a:rPr>
              <a:t>自动</a:t>
            </a:r>
            <a:r>
              <a:rPr lang="zh-CN" altLang="en-US" b="1" dirty="0">
                <a:latin typeface="华文新魏" pitchFamily="2" charset="-122"/>
                <a:ea typeface="华文新魏" pitchFamily="2" charset="-122"/>
              </a:rPr>
              <a:t>析构。可</a:t>
            </a:r>
            <a:r>
              <a:rPr lang="zh-CN" altLang="en-US" b="1" dirty="0">
                <a:solidFill>
                  <a:srgbClr val="FF0000"/>
                </a:solidFill>
                <a:latin typeface="华文新魏" pitchFamily="2" charset="-122"/>
                <a:ea typeface="华文新魏" pitchFamily="2" charset="-122"/>
              </a:rPr>
              <a:t>随时</a:t>
            </a:r>
            <a:r>
              <a:rPr lang="zh-CN" altLang="en-US" b="1" dirty="0">
                <a:latin typeface="华文新魏" pitchFamily="2" charset="-122"/>
                <a:ea typeface="华文新魏" pitchFamily="2" charset="-122"/>
              </a:rPr>
              <a:t>手动调用析构函数，但要防止反复释放资源。</a:t>
            </a:r>
            <a:endParaRPr lang="en-US" altLang="zh-CN" b="1" dirty="0">
              <a:latin typeface="华文新魏" pitchFamily="2" charset="-122"/>
              <a:ea typeface="华文新魏" pitchFamily="2" charset="-122"/>
            </a:endParaRPr>
          </a:p>
        </p:txBody>
      </p:sp>
    </p:spTree>
    <p:extLst>
      <p:ext uri="{BB962C8B-B14F-4D97-AF65-F5344CB8AC3E}">
        <p14:creationId xmlns:p14="http://schemas.microsoft.com/office/powerpoint/2010/main" val="4063179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991544" y="44624"/>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析构函数要防止反复释放资源</a:t>
            </a:r>
          </a:p>
        </p:txBody>
      </p:sp>
      <p:sp>
        <p:nvSpPr>
          <p:cNvPr id="6" name="TextBox 5"/>
          <p:cNvSpPr txBox="1">
            <a:spLocks noChangeArrowheads="1"/>
          </p:cNvSpPr>
          <p:nvPr/>
        </p:nvSpPr>
        <p:spPr bwMode="auto">
          <a:xfrm>
            <a:off x="433019" y="832100"/>
            <a:ext cx="4464496" cy="5904656"/>
          </a:xfrm>
          <a:prstGeom prst="rect">
            <a:avLst/>
          </a:prstGeom>
          <a:solidFill>
            <a:schemeClr val="accent6">
              <a:lumMod val="75000"/>
              <a:alpha val="44000"/>
            </a:schemeClr>
          </a:solidFill>
          <a:ln w="9525">
            <a:solidFill>
              <a:schemeClr val="accent1"/>
            </a:solidFill>
            <a:miter lim="800000"/>
            <a:headEnd/>
            <a:tailEnd/>
          </a:ln>
        </p:spPr>
        <p:txBody>
          <a:bodyPr/>
          <a:lstStyle/>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string.h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solidFill>
                  <a:srgbClr val="FF0000"/>
                </a:solidFill>
                <a:latin typeface="华文新魏" pitchFamily="2" charset="-122"/>
                <a:ea typeface="华文新魏" pitchFamily="2" charset="-122"/>
              </a:rPr>
              <a:t>stdlib</a:t>
            </a:r>
            <a:r>
              <a:rPr lang="en-US" altLang="zh-CN" b="1" dirty="0" err="1">
                <a:latin typeface="华文新魏" pitchFamily="2" charset="-122"/>
                <a:ea typeface="华文新魏" pitchFamily="2" charset="-122"/>
              </a:rPr>
              <a:t>.h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iostream.h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struct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a:t>
            </a:r>
          </a:p>
          <a:p>
            <a:pPr>
              <a:spcBef>
                <a:spcPct val="10000"/>
              </a:spcBef>
              <a:buClr>
                <a:schemeClr val="folHlink"/>
              </a:buClr>
            </a:pPr>
            <a:r>
              <a:rPr lang="en-US" altLang="zh-CN" b="1" dirty="0">
                <a:latin typeface="华文新魏" pitchFamily="2" charset="-122"/>
                <a:ea typeface="华文新魏" pitchFamily="2" charset="-122"/>
              </a:rPr>
              <a:t>    char *s;       </a:t>
            </a:r>
          </a:p>
          <a:p>
            <a:pPr>
              <a:spcBef>
                <a:spcPct val="1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solidFill>
                  <a:srgbClr val="FF0000"/>
                </a:solidFill>
                <a:latin typeface="华文新魏" pitchFamily="2" charset="-122"/>
                <a:ea typeface="华文新魏" pitchFamily="2" charset="-122"/>
              </a:rPr>
              <a:t> (const char *)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solidFill>
                  <a:srgbClr val="FF0000"/>
                </a:solidFill>
                <a:latin typeface="华文新魏" pitchFamily="2" charset="-122"/>
                <a:ea typeface="华文新魏" pitchFamily="2" charset="-122"/>
              </a:rPr>
              <a:t> ( ) ; </a:t>
            </a:r>
          </a:p>
          <a:p>
            <a:pPr>
              <a:spcBef>
                <a:spcPct val="10000"/>
              </a:spcBef>
              <a:buClr>
                <a:schemeClr val="folHlink"/>
              </a:buClr>
            </a:pPr>
            <a:r>
              <a:rPr lang="en-US" altLang="zh-CN" b="1" dirty="0">
                <a:latin typeface="华文新魏" pitchFamily="2" charset="-122"/>
                <a:ea typeface="华文新魏" pitchFamily="2" charset="-122"/>
              </a:rPr>
              <a:t>}; </a:t>
            </a:r>
          </a:p>
          <a:p>
            <a:pPr>
              <a:spcBef>
                <a:spcPct val="10000"/>
              </a:spcBef>
              <a:buClr>
                <a:schemeClr val="folHlink"/>
              </a:buClr>
            </a:pPr>
            <a:r>
              <a:rPr lang="en-US" altLang="zh-CN" sz="1800" b="1" dirty="0">
                <a:solidFill>
                  <a:schemeClr val="hlink"/>
                </a:solidFill>
                <a:latin typeface="华文新魏" panose="02010800040101010101" pitchFamily="2" charset="-122"/>
                <a:ea typeface="华文新魏" panose="02010800040101010101" pitchFamily="2" charset="-122"/>
              </a:rPr>
              <a:t>MYSTRING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latin typeface="华文新魏" pitchFamily="2" charset="-122"/>
                <a:ea typeface="华文新魏" pitchFamily="2" charset="-122"/>
              </a:rPr>
              <a:t> (const char *t)   {  </a:t>
            </a:r>
          </a:p>
          <a:p>
            <a:pPr>
              <a:spcBef>
                <a:spcPct val="10000"/>
              </a:spcBef>
              <a:buClr>
                <a:schemeClr val="folHlink"/>
              </a:buClr>
            </a:pPr>
            <a:r>
              <a:rPr lang="en-US" altLang="zh-CN" b="1" dirty="0">
                <a:latin typeface="华文新魏" pitchFamily="2" charset="-122"/>
                <a:ea typeface="华文新魏" pitchFamily="2" charset="-122"/>
              </a:rPr>
              <a:t>   s= (char *) </a:t>
            </a:r>
            <a:r>
              <a:rPr lang="en-US" altLang="zh-CN" b="1" dirty="0" err="1">
                <a:latin typeface="华文新魏" pitchFamily="2" charset="-122"/>
                <a:ea typeface="华文新魏" pitchFamily="2" charset="-122"/>
              </a:rPr>
              <a:t>malloc</a:t>
            </a: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strlen</a:t>
            </a:r>
            <a:r>
              <a:rPr lang="en-US" altLang="zh-CN" b="1" dirty="0">
                <a:latin typeface="华文新魏" pitchFamily="2" charset="-122"/>
                <a:ea typeface="华文新魏" pitchFamily="2" charset="-122"/>
              </a:rPr>
              <a:t> (t) +1)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strcpy</a:t>
            </a:r>
            <a:r>
              <a:rPr lang="en-US" altLang="zh-CN" b="1" dirty="0">
                <a:latin typeface="华文新魏" pitchFamily="2" charset="-122"/>
                <a:ea typeface="华文新魏" pitchFamily="2" charset="-122"/>
              </a:rPr>
              <a:t> (s, t)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&lt;&lt;"Construct: "&lt;&lt;s; </a:t>
            </a:r>
          </a:p>
          <a:p>
            <a:pPr>
              <a:spcBef>
                <a:spcPct val="10000"/>
              </a:spcBef>
              <a:buClr>
                <a:schemeClr val="folHlink"/>
              </a:buClr>
            </a:pPr>
            <a:r>
              <a:rPr lang="en-US" altLang="zh-CN" b="1" dirty="0">
                <a:latin typeface="华文新魏" pitchFamily="2" charset="-122"/>
                <a:ea typeface="华文新魏" pitchFamily="2" charset="-122"/>
              </a:rPr>
              <a:t>}</a:t>
            </a:r>
          </a:p>
          <a:p>
            <a:pPr marL="342900" indent="-342900">
              <a:lnSpc>
                <a:spcPct val="80000"/>
              </a:lnSpc>
              <a:spcBef>
                <a:spcPct val="20000"/>
              </a:spcBef>
              <a:buClr>
                <a:schemeClr val="folHlink"/>
              </a:buClr>
            </a:pPr>
            <a:r>
              <a:rPr lang="en-US" altLang="zh-CN" sz="1800" b="1" dirty="0">
                <a:solidFill>
                  <a:schemeClr val="hlink"/>
                </a:solidFill>
                <a:latin typeface="华文新魏" panose="02010800040101010101" pitchFamily="2" charset="-122"/>
                <a:ea typeface="华文新魏" panose="02010800040101010101" pitchFamily="2" charset="-122"/>
              </a:rPr>
              <a:t>MYSTRING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solidFill>
                  <a:srgbClr val="FF0000"/>
                </a:solidFill>
                <a:latin typeface="华文新魏" pitchFamily="2" charset="-122"/>
                <a:ea typeface="华文新魏" pitchFamily="2" charset="-122"/>
              </a:rPr>
              <a:t> ( )   </a:t>
            </a:r>
            <a:r>
              <a:rPr lang="en-US" altLang="zh-CN" b="1" dirty="0">
                <a:latin typeface="华文新魏" pitchFamily="2" charset="-122"/>
                <a:ea typeface="华文新魏" pitchFamily="2" charset="-122"/>
              </a:rPr>
              <a:t>{</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防止反复释放内存</a:t>
            </a:r>
          </a:p>
          <a:p>
            <a:pPr marL="342900" indent="-342900">
              <a:lnSpc>
                <a:spcPct val="80000"/>
              </a:lnSpc>
              <a:spcBef>
                <a:spcPct val="20000"/>
              </a:spcBef>
              <a:buClr>
                <a:schemeClr val="folHlink"/>
              </a:buClr>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if (s==</a:t>
            </a:r>
            <a:r>
              <a:rPr lang="en-US" altLang="zh-CN" b="1" dirty="0">
                <a:solidFill>
                  <a:srgbClr val="FF0000"/>
                </a:solidFill>
                <a:latin typeface="华文新魏" pitchFamily="2" charset="-122"/>
                <a:ea typeface="华文新魏" pitchFamily="2" charset="-122"/>
              </a:rPr>
              <a:t>0</a:t>
            </a:r>
            <a:r>
              <a:rPr lang="en-US" altLang="zh-CN" b="1" dirty="0">
                <a:latin typeface="华文新魏" pitchFamily="2" charset="-122"/>
                <a:ea typeface="华文新魏" pitchFamily="2" charset="-122"/>
              </a:rPr>
              <a:t>)    return;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&lt;&lt;"Deconstruct:"&lt;&lt;s;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free (s)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s=</a:t>
            </a:r>
            <a:r>
              <a:rPr lang="en-US" altLang="zh-CN" b="1" dirty="0">
                <a:solidFill>
                  <a:srgbClr val="FF0000"/>
                </a:solidFill>
                <a:latin typeface="华文新魏" pitchFamily="2" charset="-122"/>
                <a:ea typeface="华文新魏" pitchFamily="2" charset="-122"/>
              </a:rPr>
              <a:t>0</a:t>
            </a:r>
            <a:r>
              <a:rPr lang="en-US" altLang="zh-CN" b="1" dirty="0">
                <a:latin typeface="华文新魏" pitchFamily="2" charset="-122"/>
                <a:ea typeface="华文新魏" pitchFamily="2" charset="-122"/>
              </a:rPr>
              <a:t>;  //</a:t>
            </a:r>
            <a:r>
              <a:rPr lang="zh-CN" altLang="en-US" b="1" dirty="0">
                <a:solidFill>
                  <a:srgbClr val="FF0000"/>
                </a:solidFill>
                <a:latin typeface="华文新魏" pitchFamily="2" charset="-122"/>
                <a:ea typeface="华文新魏" pitchFamily="2" charset="-122"/>
              </a:rPr>
              <a:t>提倡</a:t>
            </a:r>
            <a:r>
              <a:rPr lang="en-US" altLang="zh-CN" b="1" dirty="0">
                <a:solidFill>
                  <a:srgbClr val="FF0000"/>
                </a:solidFill>
                <a:latin typeface="华文新魏" pitchFamily="2" charset="-122"/>
                <a:ea typeface="华文新魏" pitchFamily="2" charset="-122"/>
              </a:rPr>
              <a:t>0</a:t>
            </a:r>
            <a:r>
              <a:rPr lang="zh-CN" altLang="en-US" b="1" dirty="0">
                <a:solidFill>
                  <a:srgbClr val="FF0000"/>
                </a:solidFill>
                <a:latin typeface="华文新魏" pitchFamily="2" charset="-122"/>
                <a:ea typeface="华文新魏" pitchFamily="2" charset="-122"/>
              </a:rPr>
              <a:t>代替</a:t>
            </a:r>
            <a:r>
              <a:rPr lang="en-US" altLang="zh-CN" b="1" dirty="0">
                <a:solidFill>
                  <a:srgbClr val="FF0000"/>
                </a:solidFill>
                <a:latin typeface="华文新魏" pitchFamily="2" charset="-122"/>
                <a:ea typeface="华文新魏" pitchFamily="2" charset="-122"/>
              </a:rPr>
              <a:t>NULL</a:t>
            </a:r>
            <a:r>
              <a:rPr lang="zh-CN" altLang="en-US" b="1" dirty="0">
                <a:solidFill>
                  <a:srgbClr val="FF0000"/>
                </a:solidFill>
                <a:latin typeface="华文新魏" pitchFamily="2" charset="-122"/>
                <a:ea typeface="华文新魏" pitchFamily="2" charset="-122"/>
              </a:rPr>
              <a:t>指针</a:t>
            </a:r>
            <a:endParaRPr lang="zh-CN" altLang="en-US" b="1" dirty="0">
              <a:solidFill>
                <a:schemeClr val="hlink"/>
              </a:solidFill>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p>
          <a:p>
            <a:pPr>
              <a:buNone/>
            </a:pPr>
            <a:endParaRPr lang="en-US" altLang="zh-CN" dirty="0">
              <a:latin typeface="华文新魏" pitchFamily="2" charset="-122"/>
              <a:ea typeface="华文新魏" pitchFamily="2" charset="-122"/>
            </a:endParaRPr>
          </a:p>
        </p:txBody>
      </p:sp>
      <p:sp>
        <p:nvSpPr>
          <p:cNvPr id="4" name="TextBox 3"/>
          <p:cNvSpPr txBox="1">
            <a:spLocks noChangeArrowheads="1"/>
          </p:cNvSpPr>
          <p:nvPr/>
        </p:nvSpPr>
        <p:spPr bwMode="auto">
          <a:xfrm>
            <a:off x="5107206" y="832100"/>
            <a:ext cx="6824382" cy="5904656"/>
          </a:xfrm>
          <a:prstGeom prst="rect">
            <a:avLst/>
          </a:prstGeom>
          <a:solidFill>
            <a:schemeClr val="accent6">
              <a:lumMod val="75000"/>
              <a:alpha val="44000"/>
            </a:schemeClr>
          </a:solidFill>
          <a:ln w="9525">
            <a:solidFill>
              <a:schemeClr val="accent1"/>
            </a:solidFill>
            <a:miter lim="800000"/>
            <a:headEnd/>
            <a:tailEnd/>
          </a:ln>
        </p:spPr>
        <p:txBody>
          <a:bodyPr/>
          <a:lstStyle/>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void main (void)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 s1 ("String 1\n")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 s2 ("String 2\n")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 ("Constant\n")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 "RETURN\n";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s1.~</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latin typeface="华文新魏" pitchFamily="2" charset="-122"/>
                <a:ea typeface="华文新魏" pitchFamily="2" charset="-122"/>
              </a:rPr>
              <a:t> ( ) ; //</a:t>
            </a:r>
            <a:r>
              <a:rPr lang="zh-CN" altLang="en-US" b="1" dirty="0">
                <a:latin typeface="华文新魏" pitchFamily="2" charset="-122"/>
                <a:ea typeface="华文新魏" pitchFamily="2" charset="-122"/>
              </a:rPr>
              <a:t>显式析构</a:t>
            </a:r>
            <a:r>
              <a:rPr lang="en-US" altLang="zh-CN" b="1" dirty="0">
                <a:latin typeface="华文新魏" pitchFamily="2" charset="-122"/>
                <a:ea typeface="华文新魏" pitchFamily="2" charset="-122"/>
              </a:rPr>
              <a:t>s1</a:t>
            </a:r>
            <a:endParaRPr lang="en-US" altLang="zh-CN" b="1" dirty="0">
              <a:solidFill>
                <a:srgbClr val="FF0000"/>
              </a:solidFill>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自动析够</a:t>
            </a:r>
            <a:r>
              <a:rPr lang="en-US" altLang="zh-CN" b="1" dirty="0">
                <a:latin typeface="华文新魏" pitchFamily="2" charset="-122"/>
                <a:ea typeface="华文新魏" pitchFamily="2" charset="-122"/>
              </a:rPr>
              <a:t>s2,  s1</a:t>
            </a:r>
            <a:r>
              <a:rPr lang="zh-CN" altLang="en-US" b="1" dirty="0">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不会出错</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zh-CN" altLang="en-US" b="1" dirty="0">
                <a:latin typeface="华文新魏" pitchFamily="2" charset="-122"/>
                <a:ea typeface="华文新魏" pitchFamily="2" charset="-122"/>
              </a:rPr>
              <a:t>显示内容：</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Construct:String1</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Construct:String2</a:t>
            </a:r>
          </a:p>
          <a:p>
            <a:pPr marL="342900" indent="-342900">
              <a:lnSpc>
                <a:spcPct val="80000"/>
              </a:lnSpc>
              <a:spcBef>
                <a:spcPct val="20000"/>
              </a:spcBef>
              <a:buClr>
                <a:schemeClr val="folHlink"/>
              </a:buClr>
            </a:pPr>
            <a:r>
              <a:rPr lang="en-US" altLang="zh-CN" b="1" dirty="0" err="1">
                <a:latin typeface="华文新魏" pitchFamily="2" charset="-122"/>
                <a:ea typeface="华文新魏" pitchFamily="2" charset="-122"/>
              </a:rPr>
              <a:t>Construct:Constant</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err="1">
                <a:latin typeface="华文新魏" pitchFamily="2" charset="-122"/>
                <a:ea typeface="华文新魏" pitchFamily="2" charset="-122"/>
              </a:rPr>
              <a:t>Deconstruct:Constant</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RETURN</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Deconstruct:String2</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Deconstruct:String1  //</a:t>
            </a:r>
            <a:r>
              <a:rPr lang="zh-CN" altLang="en-US" b="1" dirty="0">
                <a:latin typeface="华文新魏" pitchFamily="2" charset="-122"/>
                <a:ea typeface="华文新魏" pitchFamily="2" charset="-122"/>
              </a:rPr>
              <a:t>是显示调用</a:t>
            </a:r>
            <a:r>
              <a:rPr lang="en-US" altLang="zh-CN" b="1" dirty="0">
                <a:latin typeface="华文新魏" pitchFamily="2" charset="-122"/>
                <a:ea typeface="华文新魏" pitchFamily="2" charset="-122"/>
              </a:rPr>
              <a:t>s1.~</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latin typeface="华文新魏" pitchFamily="2" charset="-122"/>
                <a:ea typeface="华文新魏" pitchFamily="2" charset="-122"/>
              </a:rPr>
              <a:t> ( )</a:t>
            </a:r>
            <a:r>
              <a:rPr lang="zh-CN" altLang="en-US" b="1" dirty="0">
                <a:latin typeface="华文新魏" pitchFamily="2" charset="-122"/>
                <a:ea typeface="华文新魏" pitchFamily="2" charset="-122"/>
              </a:rPr>
              <a:t>的输出</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solidFill>
                  <a:srgbClr val="FF0000"/>
                </a:solidFill>
                <a:latin typeface="华文新魏" pitchFamily="2" charset="-122"/>
                <a:ea typeface="华文新魏" pitchFamily="2" charset="-122"/>
              </a:rPr>
              <a:t>//s1</a:t>
            </a:r>
            <a:r>
              <a:rPr lang="zh-CN" altLang="en-US" b="1" dirty="0">
                <a:solidFill>
                  <a:srgbClr val="FF0000"/>
                </a:solidFill>
                <a:latin typeface="华文新魏" pitchFamily="2" charset="-122"/>
                <a:ea typeface="华文新魏" pitchFamily="2" charset="-122"/>
              </a:rPr>
              <a:t>的自动析构没有输出，因为</a:t>
            </a:r>
            <a:r>
              <a:rPr lang="en-US" altLang="zh-CN" b="1" dirty="0">
                <a:solidFill>
                  <a:srgbClr val="FF0000"/>
                </a:solidFill>
                <a:latin typeface="华文新魏" pitchFamily="2" charset="-122"/>
                <a:ea typeface="华文新魏" pitchFamily="2" charset="-122"/>
              </a:rPr>
              <a:t>s==0 </a:t>
            </a:r>
          </a:p>
          <a:p>
            <a:pPr>
              <a:buNone/>
            </a:pPr>
            <a:endParaRPr lang="en-US" altLang="zh-CN" dirty="0">
              <a:latin typeface="华文新魏" pitchFamily="2" charset="-122"/>
              <a:ea typeface="华文新魏" pitchFamily="2" charset="-122"/>
            </a:endParaRPr>
          </a:p>
        </p:txBody>
      </p:sp>
      <p:sp>
        <p:nvSpPr>
          <p:cNvPr id="2" name="矩形 1"/>
          <p:cNvSpPr/>
          <p:nvPr/>
        </p:nvSpPr>
        <p:spPr>
          <a:xfrm>
            <a:off x="5519936" y="5638224"/>
            <a:ext cx="4752528" cy="674031"/>
          </a:xfrm>
          <a:prstGeom prst="rect">
            <a:avLst/>
          </a:prstGeom>
        </p:spPr>
        <p:txBody>
          <a:bodyPr wrap="square">
            <a:spAutoFit/>
          </a:bodyPr>
          <a:lstStyle/>
          <a:p>
            <a:pPr algn="just">
              <a:lnSpc>
                <a:spcPct val="105000"/>
              </a:lnSpc>
            </a:pPr>
            <a:r>
              <a:rPr lang="zh-CN" altLang="en-US" b="1" dirty="0">
                <a:latin typeface="华文新魏" pitchFamily="2" charset="-122"/>
                <a:ea typeface="华文新魏" pitchFamily="2" charset="-122"/>
              </a:rPr>
              <a:t>最先定义的自动对象最后</a:t>
            </a:r>
            <a:r>
              <a:rPr lang="zh-CN" altLang="en-US" b="1" dirty="0">
                <a:solidFill>
                  <a:srgbClr val="FF0000"/>
                </a:solidFill>
                <a:latin typeface="华文新魏" pitchFamily="2" charset="-122"/>
                <a:ea typeface="华文新魏" pitchFamily="2" charset="-122"/>
              </a:rPr>
              <a:t>自动</a:t>
            </a:r>
            <a:r>
              <a:rPr lang="zh-CN" altLang="en-US" b="1" dirty="0">
                <a:latin typeface="华文新魏" pitchFamily="2" charset="-122"/>
                <a:ea typeface="华文新魏" pitchFamily="2" charset="-122"/>
              </a:rPr>
              <a:t>析构。可</a:t>
            </a:r>
            <a:r>
              <a:rPr lang="zh-CN" altLang="en-US" b="1" dirty="0">
                <a:solidFill>
                  <a:srgbClr val="FF0000"/>
                </a:solidFill>
                <a:latin typeface="华文新魏" pitchFamily="2" charset="-122"/>
                <a:ea typeface="华文新魏" pitchFamily="2" charset="-122"/>
              </a:rPr>
              <a:t>随时</a:t>
            </a:r>
            <a:r>
              <a:rPr lang="zh-CN" altLang="en-US" b="1" dirty="0">
                <a:latin typeface="华文新魏" pitchFamily="2" charset="-122"/>
                <a:ea typeface="华文新魏" pitchFamily="2" charset="-122"/>
              </a:rPr>
              <a:t>手动调用析构函数，但要防止反复释放资源。</a:t>
            </a:r>
            <a:endParaRPr lang="en-US" altLang="zh-CN" b="1" dirty="0">
              <a:latin typeface="华文新魏" pitchFamily="2" charset="-122"/>
              <a:ea typeface="华文新魏" pitchFamily="2" charset="-122"/>
            </a:endParaRPr>
          </a:p>
        </p:txBody>
      </p:sp>
    </p:spTree>
    <p:extLst>
      <p:ext uri="{BB962C8B-B14F-4D97-AF65-F5344CB8AC3E}">
        <p14:creationId xmlns:p14="http://schemas.microsoft.com/office/powerpoint/2010/main" val="2669601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404522"/>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程序不同结束形式对对象的影响</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solidFill>
                  <a:srgbClr val="FF0000"/>
                </a:solidFill>
                <a:latin typeface="华文新魏" panose="02010800040101010101" pitchFamily="2" charset="-122"/>
                <a:ea typeface="华文新魏" panose="02010800040101010101" pitchFamily="2" charset="-122"/>
              </a:rPr>
              <a:t>exit</a:t>
            </a:r>
            <a:r>
              <a:rPr lang="zh-CN" altLang="en-US" sz="2400" b="1" dirty="0">
                <a:latin typeface="华文新魏" panose="02010800040101010101" pitchFamily="2" charset="-122"/>
                <a:ea typeface="华文新魏" panose="02010800040101010101" pitchFamily="2" charset="-122"/>
              </a:rPr>
              <a:t>退出：局部自动对象不能自动执行析构函数，故此类对象资源不能被释放。静态和全局对象在</a:t>
            </a:r>
            <a:r>
              <a:rPr lang="en-US" altLang="zh-CN" sz="2400" b="1" dirty="0">
                <a:latin typeface="华文新魏" panose="02010800040101010101" pitchFamily="2" charset="-122"/>
                <a:ea typeface="华文新魏" panose="02010800040101010101" pitchFamily="2" charset="-122"/>
              </a:rPr>
              <a:t>exit</a:t>
            </a:r>
            <a:r>
              <a:rPr lang="zh-CN" altLang="en-US" sz="2400" b="1" dirty="0">
                <a:latin typeface="华文新魏" panose="02010800040101010101" pitchFamily="2" charset="-122"/>
                <a:ea typeface="华文新魏" panose="02010800040101010101" pitchFamily="2" charset="-122"/>
              </a:rPr>
              <a:t>退出</a:t>
            </a:r>
            <a:r>
              <a:rPr lang="en-US" altLang="zh-CN" sz="2400" b="1" dirty="0">
                <a:latin typeface="华文新魏" panose="02010800040101010101" pitchFamily="2" charset="-122"/>
                <a:ea typeface="华文新魏" panose="02010800040101010101" pitchFamily="2" charset="-122"/>
              </a:rPr>
              <a:t>main</a:t>
            </a:r>
            <a:r>
              <a:rPr lang="zh-CN" altLang="en-US" sz="2400" b="1" dirty="0">
                <a:latin typeface="华文新魏" panose="02010800040101010101" pitchFamily="2" charset="-122"/>
                <a:ea typeface="华文新魏" panose="02010800040101010101" pitchFamily="2" charset="-122"/>
              </a:rPr>
              <a:t>时自动执行收工函数析构。</a:t>
            </a:r>
          </a:p>
          <a:p>
            <a:pPr marL="685800" lvl="1" indent="-228600">
              <a:lnSpc>
                <a:spcPct val="90000"/>
              </a:lnSpc>
              <a:spcBef>
                <a:spcPts val="500"/>
              </a:spcBef>
              <a:buFont typeface="Wingdings" panose="05000000000000000000" pitchFamily="2" charset="2"/>
              <a:buChar char="l"/>
              <a:defRPr/>
            </a:pPr>
            <a:r>
              <a:rPr lang="en-US" altLang="zh-CN" sz="2400" b="1" dirty="0">
                <a:solidFill>
                  <a:srgbClr val="FF0000"/>
                </a:solidFill>
                <a:latin typeface="华文新魏" panose="02010800040101010101" pitchFamily="2" charset="-122"/>
                <a:ea typeface="华文新魏" panose="02010800040101010101" pitchFamily="2" charset="-122"/>
              </a:rPr>
              <a:t>abor</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退出：所有对象自动调用的析构函数都不能执行。局部和全局对象的资源都不能被释放，即</a:t>
            </a:r>
            <a:r>
              <a:rPr lang="en-US" altLang="zh-CN" sz="2400" b="1" dirty="0">
                <a:latin typeface="华文新魏" panose="02010800040101010101" pitchFamily="2" charset="-122"/>
                <a:ea typeface="华文新魏" panose="02010800040101010101" pitchFamily="2" charset="-122"/>
              </a:rPr>
              <a:t>abort</a:t>
            </a:r>
            <a:r>
              <a:rPr lang="zh-CN" altLang="en-US" sz="2400" b="1" dirty="0">
                <a:latin typeface="华文新魏" panose="02010800040101010101" pitchFamily="2" charset="-122"/>
                <a:ea typeface="华文新魏" panose="02010800040101010101" pitchFamily="2" charset="-122"/>
              </a:rPr>
              <a:t>退出</a:t>
            </a:r>
            <a:r>
              <a:rPr lang="en-US" altLang="zh-CN" sz="2400" b="1" dirty="0">
                <a:latin typeface="华文新魏" panose="02010800040101010101" pitchFamily="2" charset="-122"/>
                <a:ea typeface="华文新魏" panose="02010800040101010101" pitchFamily="2" charset="-122"/>
              </a:rPr>
              <a:t>main</a:t>
            </a:r>
            <a:r>
              <a:rPr lang="zh-CN" altLang="en-US" sz="2400" b="1" dirty="0">
                <a:latin typeface="华文新魏" panose="02010800040101010101" pitchFamily="2" charset="-122"/>
                <a:ea typeface="华文新魏" panose="02010800040101010101" pitchFamily="2" charset="-122"/>
              </a:rPr>
              <a:t>后不执行收工函数。</a:t>
            </a:r>
          </a:p>
          <a:p>
            <a:pPr marL="685800" lvl="1" indent="-228600">
              <a:lnSpc>
                <a:spcPct val="90000"/>
              </a:lnSpc>
              <a:spcBef>
                <a:spcPts val="500"/>
              </a:spcBef>
              <a:buFont typeface="Wingdings" panose="05000000000000000000" pitchFamily="2" charset="2"/>
              <a:buChar char="l"/>
              <a:defRPr/>
            </a:pPr>
            <a:r>
              <a:rPr lang="en-US" altLang="zh-CN" sz="2400" b="1" dirty="0">
                <a:solidFill>
                  <a:srgbClr val="FF0000"/>
                </a:solidFill>
                <a:latin typeface="华文新魏" panose="02010800040101010101" pitchFamily="2" charset="-122"/>
                <a:ea typeface="华文新魏" panose="02010800040101010101" pitchFamily="2" charset="-122"/>
              </a:rPr>
              <a:t>return</a:t>
            </a:r>
            <a:r>
              <a:rPr lang="zh-CN" altLang="en-US" sz="2400" b="1" dirty="0">
                <a:latin typeface="华文新魏" panose="02010800040101010101" pitchFamily="2" charset="-122"/>
                <a:ea typeface="华文新魏" panose="02010800040101010101" pitchFamily="2" charset="-122"/>
              </a:rPr>
              <a:t>返回：隐式调用的析构函数得以执行。局部和全局对象的资源被释放。</a:t>
            </a:r>
          </a:p>
          <a:p>
            <a:pPr lvl="1">
              <a:lnSpc>
                <a:spcPct val="90000"/>
              </a:lnSpc>
              <a:spcBef>
                <a:spcPts val="500"/>
              </a:spcBef>
              <a:defRPr/>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int main( ){ …; if (error) return  1; …;}</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提倡使用</a:t>
            </a:r>
            <a:r>
              <a:rPr lang="en-US" altLang="zh-CN" sz="2400" b="1" dirty="0">
                <a:solidFill>
                  <a:srgbClr val="FF0000"/>
                </a:solidFill>
                <a:latin typeface="华文新魏" panose="02010800040101010101" pitchFamily="2" charset="-122"/>
                <a:ea typeface="华文新魏" panose="02010800040101010101" pitchFamily="2" charset="-122"/>
              </a:rPr>
              <a:t>return</a:t>
            </a:r>
            <a:r>
              <a:rPr lang="zh-CN" altLang="en-US" sz="2400" b="1" dirty="0">
                <a:latin typeface="华文新魏" panose="02010800040101010101" pitchFamily="2" charset="-122"/>
                <a:ea typeface="华文新魏" panose="02010800040101010101" pitchFamily="2" charset="-122"/>
              </a:rPr>
              <a:t>。如果用</a:t>
            </a:r>
            <a:r>
              <a:rPr lang="en-US" altLang="zh-CN" sz="2400" b="1" dirty="0">
                <a:latin typeface="华文新魏" panose="02010800040101010101" pitchFamily="2" charset="-122"/>
                <a:ea typeface="华文新魏" panose="02010800040101010101" pitchFamily="2" charset="-122"/>
              </a:rPr>
              <a:t>abort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exit</a:t>
            </a:r>
            <a:r>
              <a:rPr lang="zh-CN" altLang="en-US" sz="2400" b="1" dirty="0">
                <a:latin typeface="华文新魏" panose="02010800040101010101" pitchFamily="2" charset="-122"/>
                <a:ea typeface="华文新魏" panose="02010800040101010101" pitchFamily="2" charset="-122"/>
              </a:rPr>
              <a:t>，则要显式调用析构函数。另外，使用异常处理时，自动调用的析构函数都会执行。</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83891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5" name="文本框 4">
            <a:extLst>
              <a:ext uri="{FF2B5EF4-FFF2-40B4-BE49-F238E27FC236}">
                <a16:creationId xmlns:a16="http://schemas.microsoft.com/office/drawing/2014/main" id="{6F4A61E7-02B3-4CFF-A772-DF21D18DA15B}"/>
              </a:ext>
            </a:extLst>
          </p:cNvPr>
          <p:cNvSpPr txBox="1"/>
          <p:nvPr/>
        </p:nvSpPr>
        <p:spPr>
          <a:xfrm>
            <a:off x="920692" y="1631664"/>
            <a:ext cx="10515600" cy="4524315"/>
          </a:xfrm>
          <a:prstGeom prst="rect">
            <a:avLst/>
          </a:prstGeom>
          <a:noFill/>
        </p:spPr>
        <p:txBody>
          <a:bodyPr wrap="square">
            <a:spAutoFit/>
          </a:bodyPr>
          <a:lstStyle/>
          <a:p>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4.2</a:t>
            </a:r>
            <a:r>
              <a:rPr lang="zh-CN" altLang="en-US" b="1" dirty="0">
                <a:latin typeface="华文新魏" panose="02010800040101010101" pitchFamily="2" charset="-122"/>
                <a:ea typeface="华文新魏" panose="02010800040101010101" pitchFamily="2" charset="-122"/>
              </a:rPr>
              <a:t>本例说明</a:t>
            </a:r>
            <a:r>
              <a:rPr lang="en-US" altLang="zh-CN" b="1" dirty="0">
                <a:latin typeface="华文新魏" panose="02010800040101010101" pitchFamily="2" charset="-122"/>
                <a:ea typeface="华文新魏" panose="02010800040101010101" pitchFamily="2" charset="-122"/>
              </a:rPr>
              <a:t>exit</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abort</a:t>
            </a:r>
            <a:r>
              <a:rPr lang="zh-CN" altLang="en-US" b="1" dirty="0">
                <a:latin typeface="华文新魏" panose="02010800040101010101" pitchFamily="2" charset="-122"/>
                <a:ea typeface="华文新魏" panose="02010800040101010101" pitchFamily="2" charset="-122"/>
              </a:rPr>
              <a:t>的正确使用方法。</a:t>
            </a:r>
          </a:p>
          <a:p>
            <a:r>
              <a:rPr lang="en-US" altLang="zh-CN" b="1" dirty="0">
                <a:latin typeface="华文新魏" panose="02010800040101010101" pitchFamily="2" charset="-122"/>
                <a:ea typeface="华文新魏" panose="02010800040101010101" pitchFamily="2" charset="-122"/>
              </a:rPr>
              <a:t>#include &lt;</a:t>
            </a:r>
            <a:r>
              <a:rPr lang="en-US" altLang="zh-CN" b="1" dirty="0" err="1">
                <a:latin typeface="华文新魏" panose="02010800040101010101" pitchFamily="2" charset="-122"/>
                <a:ea typeface="华文新魏" panose="02010800040101010101" pitchFamily="2" charset="-122"/>
              </a:rPr>
              <a:t>process.h</a:t>
            </a:r>
            <a:r>
              <a:rPr lang="en-US" altLang="zh-CN" b="1" dirty="0">
                <a:latin typeface="华文新魏" panose="02010800040101010101" pitchFamily="2" charset="-122"/>
                <a:ea typeface="华文新魏" panose="02010800040101010101" pitchFamily="2" charset="-122"/>
              </a:rPr>
              <a:t>&gt;</a:t>
            </a:r>
          </a:p>
          <a:p>
            <a:r>
              <a:rPr lang="en-US" altLang="zh-CN" b="1" dirty="0">
                <a:latin typeface="华文新魏" panose="02010800040101010101" pitchFamily="2" charset="-122"/>
                <a:ea typeface="华文新魏" panose="02010800040101010101" pitchFamily="2" charset="-122"/>
              </a:rPr>
              <a:t>#include “string.cpp”  	//</a:t>
            </a:r>
            <a:r>
              <a:rPr lang="zh-CN" altLang="en-US" b="1" dirty="0">
                <a:latin typeface="华文新魏" panose="02010800040101010101" pitchFamily="2" charset="-122"/>
                <a:ea typeface="华文新魏" panose="02010800040101010101" pitchFamily="2" charset="-122"/>
              </a:rPr>
              <a:t>不提倡这样</a:t>
            </a:r>
            <a:r>
              <a:rPr lang="en-US" altLang="zh-CN" b="1" dirty="0">
                <a:latin typeface="华文新魏" panose="02010800040101010101" pitchFamily="2" charset="-122"/>
                <a:ea typeface="华文新魏" panose="02010800040101010101" pitchFamily="2" charset="-122"/>
              </a:rPr>
              <a:t>include</a:t>
            </a:r>
            <a:r>
              <a:rPr lang="zh-CN" altLang="en-US" b="1" dirty="0">
                <a:latin typeface="华文新魏" panose="02010800040101010101" pitchFamily="2" charset="-122"/>
                <a:ea typeface="华文新魏" panose="02010800040101010101" pitchFamily="2" charset="-122"/>
              </a:rPr>
              <a:t>：因为</a:t>
            </a:r>
            <a:r>
              <a:rPr lang="en-US" altLang="zh-CN" b="1" dirty="0">
                <a:latin typeface="华文新魏" panose="02010800040101010101" pitchFamily="2" charset="-122"/>
                <a:ea typeface="华文新魏" panose="02010800040101010101" pitchFamily="2" charset="-122"/>
              </a:rPr>
              <a:t>string.cpp</a:t>
            </a:r>
            <a:r>
              <a:rPr lang="zh-CN" altLang="en-US" b="1" dirty="0">
                <a:latin typeface="华文新魏" panose="02010800040101010101" pitchFamily="2" charset="-122"/>
                <a:ea typeface="华文新魏" panose="02010800040101010101" pitchFamily="2" charset="-122"/>
              </a:rPr>
              <a:t>内有函数定义</a:t>
            </a:r>
          </a:p>
          <a:p>
            <a:r>
              <a:rPr lang="en-US" altLang="zh-CN" b="1" dirty="0">
                <a:latin typeface="华文新魏" panose="02010800040101010101" pitchFamily="2" charset="-122"/>
                <a:ea typeface="华文新魏" panose="02010800040101010101" pitchFamily="2" charset="-122"/>
              </a:rPr>
              <a:t>STRING x("global");	//</a:t>
            </a:r>
            <a:r>
              <a:rPr lang="zh-CN" altLang="en-US" b="1" dirty="0">
                <a:latin typeface="华文新魏" panose="02010800040101010101" pitchFamily="2" charset="-122"/>
                <a:ea typeface="华文新魏" panose="02010800040101010101" pitchFamily="2" charset="-122"/>
              </a:rPr>
              <a:t>自动调用构造函数初始化</a:t>
            </a:r>
            <a:r>
              <a:rPr lang="en-US" altLang="zh-CN" b="1" dirty="0">
                <a:latin typeface="华文新魏" panose="02010800040101010101" pitchFamily="2" charset="-122"/>
                <a:ea typeface="华文新魏" panose="02010800040101010101" pitchFamily="2" charset="-122"/>
              </a:rPr>
              <a:t>x</a:t>
            </a:r>
          </a:p>
          <a:p>
            <a:r>
              <a:rPr lang="en-US" altLang="zh-CN" b="1" dirty="0">
                <a:latin typeface="华文新魏" panose="02010800040101010101" pitchFamily="2" charset="-122"/>
                <a:ea typeface="华文新魏" panose="02010800040101010101" pitchFamily="2" charset="-122"/>
              </a:rPr>
              <a:t>void main(void){</a:t>
            </a:r>
          </a:p>
          <a:p>
            <a:r>
              <a:rPr lang="en-US" altLang="zh-CN" b="1" dirty="0">
                <a:latin typeface="华文新魏" panose="02010800040101010101" pitchFamily="2" charset="-122"/>
                <a:ea typeface="华文新魏" panose="02010800040101010101" pitchFamily="2" charset="-122"/>
              </a:rPr>
              <a:t>      short error=0;</a:t>
            </a:r>
          </a:p>
          <a:p>
            <a:r>
              <a:rPr lang="en-US" altLang="zh-CN" b="1" dirty="0">
                <a:latin typeface="华文新魏" panose="02010800040101010101" pitchFamily="2" charset="-122"/>
                <a:ea typeface="华文新魏" panose="02010800040101010101" pitchFamily="2" charset="-122"/>
              </a:rPr>
              <a:t>      STRING y("local");	//</a:t>
            </a:r>
            <a:r>
              <a:rPr lang="zh-CN" altLang="en-US" b="1" dirty="0">
                <a:latin typeface="华文新魏" panose="02010800040101010101" pitchFamily="2" charset="-122"/>
                <a:ea typeface="华文新魏" panose="02010800040101010101" pitchFamily="2" charset="-122"/>
              </a:rPr>
              <a:t>自动调用构造函数初始化</a:t>
            </a:r>
            <a:r>
              <a:rPr lang="en-US" altLang="zh-CN" b="1" dirty="0">
                <a:latin typeface="华文新魏" panose="02010800040101010101" pitchFamily="2" charset="-122"/>
                <a:ea typeface="华文新魏" panose="02010800040101010101" pitchFamily="2" charset="-122"/>
              </a:rPr>
              <a:t>y</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switch(error) {</a:t>
            </a:r>
          </a:p>
          <a:p>
            <a:r>
              <a:rPr lang="en-US" altLang="zh-CN" b="1" dirty="0">
                <a:latin typeface="华文新魏" panose="02010800040101010101" pitchFamily="2" charset="-122"/>
                <a:ea typeface="华文新魏" panose="02010800040101010101" pitchFamily="2" charset="-122"/>
              </a:rPr>
              <a:t>      case  0: return;  	//</a:t>
            </a:r>
            <a:r>
              <a:rPr lang="zh-CN" altLang="en-US" b="1" dirty="0">
                <a:latin typeface="华文新魏" panose="02010800040101010101" pitchFamily="2" charset="-122"/>
                <a:ea typeface="华文新魏" panose="02010800040101010101" pitchFamily="2" charset="-122"/>
              </a:rPr>
              <a:t>正常返回时自动析构</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y</a:t>
            </a:r>
          </a:p>
          <a:p>
            <a:r>
              <a:rPr lang="en-US" altLang="zh-CN" b="1" dirty="0">
                <a:latin typeface="华文新魏" panose="02010800040101010101" pitchFamily="2" charset="-122"/>
                <a:ea typeface="华文新魏" panose="02010800040101010101" pitchFamily="2" charset="-122"/>
              </a:rPr>
              <a:t>      case  1: </a:t>
            </a:r>
            <a:r>
              <a:rPr lang="en-US" altLang="zh-CN" b="1" dirty="0" err="1">
                <a:latin typeface="华文新魏" panose="02010800040101010101" pitchFamily="2" charset="-122"/>
                <a:ea typeface="华文新魏" panose="02010800040101010101" pitchFamily="2" charset="-122"/>
              </a:rPr>
              <a:t>y.~STRING</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为防内存泄漏，</a:t>
            </a:r>
            <a:r>
              <a:rPr lang="en-US" altLang="zh-CN" b="1" dirty="0">
                <a:latin typeface="华文新魏" panose="02010800040101010101" pitchFamily="2" charset="-122"/>
                <a:ea typeface="华文新魏" panose="02010800040101010101" pitchFamily="2" charset="-122"/>
              </a:rPr>
              <a:t>exit</a:t>
            </a:r>
            <a:r>
              <a:rPr lang="zh-CN" altLang="en-US" b="1" dirty="0">
                <a:latin typeface="华文新魏" panose="02010800040101010101" pitchFamily="2" charset="-122"/>
                <a:ea typeface="华文新魏" panose="02010800040101010101" pitchFamily="2" charset="-122"/>
              </a:rPr>
              <a:t>退出前必须显式析构</a:t>
            </a:r>
            <a:r>
              <a:rPr lang="en-US" altLang="zh-CN" b="1" dirty="0">
                <a:latin typeface="华文新魏" panose="02010800040101010101" pitchFamily="2" charset="-122"/>
                <a:ea typeface="华文新魏" panose="02010800040101010101" pitchFamily="2" charset="-122"/>
              </a:rPr>
              <a:t>y</a:t>
            </a:r>
          </a:p>
          <a:p>
            <a:r>
              <a:rPr lang="en-US" altLang="zh-CN" b="1" dirty="0">
                <a:latin typeface="华文新魏" panose="02010800040101010101" pitchFamily="2" charset="-122"/>
                <a:ea typeface="华文新魏" panose="02010800040101010101" pitchFamily="2" charset="-122"/>
              </a:rPr>
              <a:t>            	    exit(1);		    </a:t>
            </a:r>
          </a:p>
          <a:p>
            <a:r>
              <a:rPr lang="en-US" altLang="zh-CN" b="1" dirty="0">
                <a:latin typeface="华文新魏" panose="02010800040101010101" pitchFamily="2" charset="-122"/>
                <a:ea typeface="华文新魏" panose="02010800040101010101" pitchFamily="2" charset="-122"/>
              </a:rPr>
              <a:t>      default: </a:t>
            </a:r>
            <a:r>
              <a:rPr lang="en-US" altLang="zh-CN" b="1" dirty="0" err="1">
                <a:latin typeface="华文新魏" panose="02010800040101010101" pitchFamily="2" charset="-122"/>
                <a:ea typeface="华文新魏" panose="02010800040101010101" pitchFamily="2" charset="-122"/>
              </a:rPr>
              <a:t>x.~STRING</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为防内存泄漏，</a:t>
            </a:r>
            <a:r>
              <a:rPr lang="en-US" altLang="zh-CN" b="1" dirty="0">
                <a:latin typeface="华文新魏" panose="02010800040101010101" pitchFamily="2" charset="-122"/>
                <a:ea typeface="华文新魏" panose="02010800040101010101" pitchFamily="2" charset="-122"/>
              </a:rPr>
              <a:t>abort</a:t>
            </a:r>
            <a:r>
              <a:rPr lang="zh-CN" altLang="en-US" b="1" dirty="0">
                <a:latin typeface="华文新魏" panose="02010800040101010101" pitchFamily="2" charset="-122"/>
                <a:ea typeface="华文新魏" panose="02010800040101010101" pitchFamily="2" charset="-122"/>
              </a:rPr>
              <a:t>退出前须显式析构</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y</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y.~STRING</a:t>
            </a:r>
            <a:r>
              <a:rPr lang="en-US" altLang="zh-CN" b="1" dirty="0">
                <a:latin typeface="华文新魏" panose="02010800040101010101" pitchFamily="2" charset="-122"/>
                <a:ea typeface="华文新魏" panose="02010800040101010101" pitchFamily="2" charset="-122"/>
              </a:rPr>
              <a:t>( ); </a:t>
            </a:r>
          </a:p>
          <a:p>
            <a:r>
              <a:rPr lang="en-US" altLang="zh-CN" b="1" dirty="0">
                <a:latin typeface="华文新魏" panose="02010800040101010101" pitchFamily="2" charset="-122"/>
                <a:ea typeface="华文新魏" panose="02010800040101010101" pitchFamily="2" charset="-122"/>
              </a:rPr>
              <a:t>	    abort( );</a:t>
            </a:r>
          </a:p>
          <a:p>
            <a:r>
              <a:rPr lang="en-US" altLang="zh-CN" b="1" dirty="0">
                <a:latin typeface="华文新魏" panose="02010800040101010101" pitchFamily="2" charset="-122"/>
                <a:ea typeface="华文新魏" panose="02010800040101010101" pitchFamily="2" charset="-122"/>
              </a:rPr>
              <a:t>       }</a:t>
            </a:r>
          </a:p>
          <a:p>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78988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913804"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1344202" cy="424732"/>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接受与删除编译自动生成的函数</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default</a:t>
            </a:r>
            <a:r>
              <a:rPr lang="zh-CN" altLang="en-US" sz="2400" b="1" dirty="0">
                <a:latin typeface="华文新魏" panose="02010800040101010101" pitchFamily="2" charset="-122"/>
                <a:ea typeface="华文新魏" panose="02010800040101010101" pitchFamily="2" charset="-122"/>
              </a:rPr>
              <a:t>接受</a:t>
            </a:r>
            <a:r>
              <a:rPr lang="en-US" altLang="zh-CN" sz="2400" b="1" dirty="0">
                <a:latin typeface="华文新魏" panose="02010800040101010101" pitchFamily="2" charset="-122"/>
                <a:ea typeface="华文新魏" panose="02010800040101010101" pitchFamily="2" charset="-122"/>
              </a:rPr>
              <a:t>, delete</a:t>
            </a:r>
            <a:r>
              <a:rPr lang="zh-CN" altLang="en-US" sz="2400" b="1" dirty="0">
                <a:latin typeface="华文新魏" panose="02010800040101010101" pitchFamily="2" charset="-122"/>
                <a:ea typeface="华文新魏" panose="02010800040101010101" pitchFamily="2" charset="-122"/>
              </a:rPr>
              <a:t>：删除。</a:t>
            </a:r>
          </a:p>
        </p:txBody>
      </p:sp>
      <p:sp>
        <p:nvSpPr>
          <p:cNvPr id="7" name="文本框 6">
            <a:extLst>
              <a:ext uri="{FF2B5EF4-FFF2-40B4-BE49-F238E27FC236}">
                <a16:creationId xmlns:a16="http://schemas.microsoft.com/office/drawing/2014/main" id="{57A90801-7738-40A8-8C81-BF6ABC596AEE}"/>
              </a:ext>
            </a:extLst>
          </p:cNvPr>
          <p:cNvSpPr txBox="1"/>
          <p:nvPr/>
        </p:nvSpPr>
        <p:spPr>
          <a:xfrm>
            <a:off x="838199" y="2838476"/>
            <a:ext cx="11136549" cy="3693319"/>
          </a:xfrm>
          <a:prstGeom prst="rect">
            <a:avLst/>
          </a:prstGeom>
          <a:noFill/>
        </p:spPr>
        <p:txBody>
          <a:bodyPr wrap="square">
            <a:spAutoFit/>
          </a:bodyPr>
          <a:lstStyle/>
          <a:p>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4.4</a:t>
            </a:r>
            <a:r>
              <a:rPr lang="zh-CN" altLang="en-US" b="1" dirty="0">
                <a:latin typeface="华文新魏" panose="02010800040101010101" pitchFamily="2" charset="-122"/>
                <a:ea typeface="华文新魏" panose="02010800040101010101" pitchFamily="2" charset="-122"/>
              </a:rPr>
              <a:t>使用</a:t>
            </a:r>
            <a:r>
              <a:rPr lang="en-US" altLang="zh-CN" b="1" dirty="0">
                <a:latin typeface="华文新魏" panose="02010800040101010101" pitchFamily="2" charset="-122"/>
                <a:ea typeface="华文新魏" panose="02010800040101010101" pitchFamily="2" charset="-122"/>
              </a:rPr>
              <a:t>delete</a:t>
            </a:r>
            <a:r>
              <a:rPr lang="zh-CN" altLang="en-US" b="1" dirty="0">
                <a:latin typeface="华文新魏" panose="02010800040101010101" pitchFamily="2" charset="-122"/>
                <a:ea typeface="华文新魏" panose="02010800040101010101" pitchFamily="2" charset="-122"/>
              </a:rPr>
              <a:t>禁止构造函数以及</a:t>
            </a:r>
            <a:r>
              <a:rPr lang="en-US" altLang="zh-CN" b="1" dirty="0">
                <a:latin typeface="华文新魏" panose="02010800040101010101" pitchFamily="2" charset="-122"/>
                <a:ea typeface="华文新魏" panose="02010800040101010101" pitchFamily="2" charset="-122"/>
              </a:rPr>
              <a:t>default</a:t>
            </a:r>
            <a:r>
              <a:rPr lang="zh-CN" altLang="en-US" b="1" dirty="0">
                <a:latin typeface="华文新魏" panose="02010800040101010101" pitchFamily="2" charset="-122"/>
                <a:ea typeface="华文新魏" panose="02010800040101010101" pitchFamily="2" charset="-122"/>
              </a:rPr>
              <a:t>接受构造函数。</a:t>
            </a:r>
          </a:p>
          <a:p>
            <a:r>
              <a:rPr lang="en-US" altLang="zh-CN" b="1" dirty="0">
                <a:latin typeface="华文新魏" panose="02010800040101010101" pitchFamily="2" charset="-122"/>
                <a:ea typeface="华文新魏" panose="02010800040101010101" pitchFamily="2" charset="-122"/>
              </a:rPr>
              <a:t>struct A {</a:t>
            </a:r>
          </a:p>
          <a:p>
            <a:r>
              <a:rPr lang="en-US" altLang="zh-CN" b="1" dirty="0">
                <a:latin typeface="华文新魏" panose="02010800040101010101" pitchFamily="2" charset="-122"/>
                <a:ea typeface="华文新魏" panose="02010800040101010101" pitchFamily="2" charset="-122"/>
              </a:rPr>
              <a:t>    int x=0;</a:t>
            </a:r>
          </a:p>
          <a:p>
            <a:r>
              <a:rPr lang="en-US" altLang="zh-CN" b="1" dirty="0">
                <a:latin typeface="华文新魏" panose="02010800040101010101" pitchFamily="2" charset="-122"/>
                <a:ea typeface="华文新魏" panose="02010800040101010101" pitchFamily="2" charset="-122"/>
              </a:rPr>
              <a:t>    A( ) = delete;		//</a:t>
            </a:r>
            <a:r>
              <a:rPr lang="zh-CN" altLang="en-US" b="1" dirty="0">
                <a:latin typeface="华文新魏" panose="02010800040101010101" pitchFamily="2" charset="-122"/>
                <a:ea typeface="华文新魏" panose="02010800040101010101" pitchFamily="2" charset="-122"/>
              </a:rPr>
              <a:t>删除由编译器产生构造函数</a:t>
            </a:r>
            <a:r>
              <a:rPr lang="en-US" altLang="zh-CN" b="1" dirty="0">
                <a:latin typeface="华文新魏" panose="02010800040101010101" pitchFamily="2" charset="-122"/>
                <a:ea typeface="华文新魏" panose="02010800040101010101" pitchFamily="2" charset="-122"/>
              </a:rPr>
              <a:t>A( )</a:t>
            </a:r>
          </a:p>
          <a:p>
            <a:r>
              <a:rPr lang="en-US" altLang="zh-CN" b="1" dirty="0">
                <a:latin typeface="华文新魏" panose="02010800040101010101" pitchFamily="2" charset="-122"/>
                <a:ea typeface="华文新魏" panose="02010800040101010101" pitchFamily="2" charset="-122"/>
              </a:rPr>
              <a:t>    A(int m): x(m) { }</a:t>
            </a:r>
          </a:p>
          <a:p>
            <a:r>
              <a:rPr lang="en-US" altLang="zh-CN" b="1" dirty="0">
                <a:latin typeface="华文新魏" panose="02010800040101010101" pitchFamily="2" charset="-122"/>
                <a:ea typeface="华文新魏" panose="02010800040101010101" pitchFamily="2" charset="-122"/>
              </a:rPr>
              <a:t>    A(const </a:t>
            </a:r>
            <a:r>
              <a:rPr lang="en-US" altLang="zh-CN" b="1" dirty="0" err="1">
                <a:latin typeface="华文新魏" panose="02010800040101010101" pitchFamily="2" charset="-122"/>
                <a:ea typeface="华文新魏" panose="02010800040101010101" pitchFamily="2" charset="-122"/>
              </a:rPr>
              <a:t>A&amp;a</a:t>
            </a:r>
            <a:r>
              <a:rPr lang="en-US" altLang="zh-CN" b="1" dirty="0">
                <a:latin typeface="华文新魏" panose="02010800040101010101" pitchFamily="2" charset="-122"/>
                <a:ea typeface="华文新魏" panose="02010800040101010101" pitchFamily="2" charset="-122"/>
              </a:rPr>
              <a:t>) = default;	//</a:t>
            </a:r>
            <a:r>
              <a:rPr lang="zh-CN" altLang="en-US" b="1" dirty="0">
                <a:latin typeface="华文新魏" panose="02010800040101010101" pitchFamily="2" charset="-122"/>
                <a:ea typeface="华文新魏" panose="02010800040101010101" pitchFamily="2" charset="-122"/>
              </a:rPr>
              <a:t>接受编译生成的拷贝构造函数</a:t>
            </a:r>
            <a:r>
              <a:rPr lang="en-US" altLang="zh-CN" b="1" dirty="0">
                <a:latin typeface="华文新魏" panose="02010800040101010101" pitchFamily="2" charset="-122"/>
                <a:ea typeface="华文新魏" panose="02010800040101010101" pitchFamily="2" charset="-122"/>
              </a:rPr>
              <a:t>A(const A&amp;)</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main(void) {</a:t>
            </a:r>
          </a:p>
          <a:p>
            <a:r>
              <a:rPr lang="en-US" altLang="zh-CN" b="1" dirty="0">
                <a:latin typeface="华文新魏" panose="02010800040101010101" pitchFamily="2" charset="-122"/>
                <a:ea typeface="华文新魏" panose="02010800040101010101" pitchFamily="2" charset="-122"/>
              </a:rPr>
              <a:t>    A x(2);			//</a:t>
            </a:r>
            <a:r>
              <a:rPr lang="zh-CN" altLang="en-US" b="1" dirty="0">
                <a:latin typeface="华文新魏" panose="02010800040101010101" pitchFamily="2" charset="-122"/>
                <a:ea typeface="华文新魏" panose="02010800040101010101" pitchFamily="2" charset="-122"/>
              </a:rPr>
              <a:t>调用程序员自定义的单参构造函数</a:t>
            </a:r>
            <a:r>
              <a:rPr lang="en-US" altLang="zh-CN" b="1" dirty="0">
                <a:latin typeface="华文新魏" panose="02010800040101010101" pitchFamily="2" charset="-122"/>
                <a:ea typeface="华文新魏" panose="02010800040101010101" pitchFamily="2" charset="-122"/>
              </a:rPr>
              <a:t>A(int)</a:t>
            </a:r>
          </a:p>
          <a:p>
            <a:r>
              <a:rPr lang="en-US" altLang="zh-CN" b="1" dirty="0">
                <a:latin typeface="华文新魏" panose="02010800040101010101" pitchFamily="2" charset="-122"/>
                <a:ea typeface="华文新魏" panose="02010800040101010101" pitchFamily="2" charset="-122"/>
              </a:rPr>
              <a:t>    A y(x);			//</a:t>
            </a:r>
            <a:r>
              <a:rPr lang="zh-CN" altLang="en-US" b="1" dirty="0">
                <a:latin typeface="华文新魏" panose="02010800040101010101" pitchFamily="2" charset="-122"/>
                <a:ea typeface="华文新魏" panose="02010800040101010101" pitchFamily="2" charset="-122"/>
              </a:rPr>
              <a:t>调用编译生成的拷贝构造函数</a:t>
            </a:r>
            <a:r>
              <a:rPr lang="en-US" altLang="zh-CN" b="1" dirty="0">
                <a:latin typeface="华文新魏" panose="02010800040101010101" pitchFamily="2" charset="-122"/>
                <a:ea typeface="华文新魏" panose="02010800040101010101" pitchFamily="2" charset="-122"/>
              </a:rPr>
              <a:t>A(const A&amp;)</a:t>
            </a:r>
          </a:p>
          <a:p>
            <a:r>
              <a:rPr lang="en-US" altLang="zh-CN" b="1" dirty="0">
                <a:latin typeface="华文新魏" panose="02010800040101010101" pitchFamily="2" charset="-122"/>
                <a:ea typeface="华文新魏" panose="02010800040101010101" pitchFamily="2" charset="-122"/>
              </a:rPr>
              <a:t>    //A u;			//</a:t>
            </a:r>
            <a:r>
              <a:rPr lang="zh-CN" altLang="en-US" b="1" dirty="0">
                <a:latin typeface="华文新魏" panose="02010800040101010101" pitchFamily="2" charset="-122"/>
                <a:ea typeface="华文新魏" panose="02010800040101010101" pitchFamily="2" charset="-122"/>
              </a:rPr>
              <a:t>错误：</a:t>
            </a:r>
            <a:r>
              <a:rPr lang="en-US" altLang="zh-CN" b="1" dirty="0">
                <a:latin typeface="华文新魏" panose="02010800040101010101" pitchFamily="2" charset="-122"/>
                <a:ea typeface="华文新魏" panose="02010800040101010101" pitchFamily="2" charset="-122"/>
              </a:rPr>
              <a:t>u</a:t>
            </a:r>
            <a:r>
              <a:rPr lang="zh-CN" altLang="en-US" b="1" dirty="0">
                <a:latin typeface="华文新魏" panose="02010800040101010101" pitchFamily="2" charset="-122"/>
                <a:ea typeface="华文新魏" panose="02010800040101010101" pitchFamily="2" charset="-122"/>
              </a:rPr>
              <a:t>要调用构造函数</a:t>
            </a:r>
            <a:r>
              <a:rPr lang="en-US" altLang="zh-CN" b="1" dirty="0">
                <a:latin typeface="华文新魏" panose="02010800040101010101" pitchFamily="2" charset="-122"/>
                <a:ea typeface="华文新魏" panose="02010800040101010101" pitchFamily="2" charset="-122"/>
              </a:rPr>
              <a:t>A( )</a:t>
            </a:r>
            <a:r>
              <a:rPr lang="zh-CN" altLang="en-US" b="1" dirty="0">
                <a:latin typeface="华文新魏" panose="02010800040101010101" pitchFamily="2" charset="-122"/>
                <a:ea typeface="华文新魏" panose="02010800040101010101" pitchFamily="2" charset="-122"/>
              </a:rPr>
              <a:t>，但</a:t>
            </a:r>
            <a:r>
              <a:rPr lang="en-US" altLang="zh-CN" b="1" dirty="0">
                <a:latin typeface="华文新魏" panose="02010800040101010101" pitchFamily="2" charset="-122"/>
                <a:ea typeface="华文新魏" panose="02010800040101010101" pitchFamily="2" charset="-122"/>
              </a:rPr>
              <a:t>A( )</a:t>
            </a:r>
            <a:r>
              <a:rPr lang="zh-CN" altLang="en-US" b="1" dirty="0">
                <a:latin typeface="华文新魏" panose="02010800040101010101" pitchFamily="2" charset="-122"/>
                <a:ea typeface="华文新魏" panose="02010800040101010101" pitchFamily="2" charset="-122"/>
              </a:rPr>
              <a:t>被删除	</a:t>
            </a:r>
          </a:p>
          <a:p>
            <a:r>
              <a:rPr lang="en-US" altLang="zh-CN" b="1" dirty="0">
                <a:latin typeface="华文新魏" panose="02010800040101010101" pitchFamily="2" charset="-122"/>
                <a:ea typeface="华文新魏" panose="02010800040101010101" pitchFamily="2" charset="-122"/>
              </a:rPr>
              <a:t>    A v( );			//</a:t>
            </a:r>
            <a:r>
              <a:rPr lang="zh-CN" altLang="en-US" b="1" dirty="0">
                <a:latin typeface="华文新魏" panose="02010800040101010101" pitchFamily="2" charset="-122"/>
                <a:ea typeface="华文新魏" panose="02010800040101010101" pitchFamily="2" charset="-122"/>
              </a:rPr>
              <a:t>正确：声明外部无参非成员函数</a:t>
            </a:r>
            <a:r>
              <a:rPr lang="en-US" altLang="zh-CN" b="1" dirty="0">
                <a:latin typeface="华文新魏" panose="02010800040101010101" pitchFamily="2" charset="-122"/>
                <a:ea typeface="华文新魏" panose="02010800040101010101" pitchFamily="2" charset="-122"/>
              </a:rPr>
              <a:t>v</a:t>
            </a:r>
            <a:r>
              <a:rPr lang="zh-CN" altLang="en-US" b="1" dirty="0">
                <a:latin typeface="华文新魏" panose="02010800040101010101" pitchFamily="2" charset="-122"/>
                <a:ea typeface="华文新魏" panose="02010800040101010101" pitchFamily="2" charset="-122"/>
              </a:rPr>
              <a:t>，且返回类型为</a:t>
            </a:r>
            <a:r>
              <a:rPr lang="en-US" altLang="zh-CN" b="1" dirty="0">
                <a:latin typeface="华文新魏" panose="02010800040101010101" pitchFamily="2" charset="-122"/>
                <a:ea typeface="华文新魏" panose="02010800040101010101" pitchFamily="2" charset="-122"/>
              </a:rPr>
              <a:t>A</a:t>
            </a:r>
          </a:p>
          <a:p>
            <a:r>
              <a:rPr lang="en-US" altLang="zh-CN" b="1" dirty="0">
                <a:latin typeface="华文新魏" panose="02010800040101010101" pitchFamily="2" charset="-122"/>
                <a:ea typeface="华文新魏" panose="02010800040101010101" pitchFamily="2" charset="-122"/>
              </a:rPr>
              <a:t>}//“A v( );”</a:t>
            </a:r>
            <a:r>
              <a:rPr lang="zh-CN" altLang="en-US" b="1" dirty="0">
                <a:latin typeface="华文新魏" panose="02010800040101010101" pitchFamily="2" charset="-122"/>
                <a:ea typeface="华文新魏" panose="02010800040101010101" pitchFamily="2" charset="-122"/>
              </a:rPr>
              <a:t>等价于“</a:t>
            </a:r>
            <a:r>
              <a:rPr lang="en-US" altLang="zh-CN" b="1" dirty="0">
                <a:latin typeface="华文新魏" panose="02010800040101010101" pitchFamily="2" charset="-122"/>
                <a:ea typeface="华文新魏" panose="02010800040101010101" pitchFamily="2" charset="-122"/>
              </a:rPr>
              <a:t>extern  A v( );”</a:t>
            </a:r>
          </a:p>
        </p:txBody>
      </p:sp>
    </p:spTree>
    <p:extLst>
      <p:ext uri="{BB962C8B-B14F-4D97-AF65-F5344CB8AC3E}">
        <p14:creationId xmlns:p14="http://schemas.microsoft.com/office/powerpoint/2010/main" val="3071510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682558" y="1553251"/>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4.2 </a:t>
            </a:r>
            <a:r>
              <a:rPr lang="zh-CN" altLang="en-US" dirty="0">
                <a:latin typeface="华文新魏" panose="02010800040101010101" pitchFamily="2" charset="-122"/>
                <a:ea typeface="华文新魏" panose="02010800040101010101" pitchFamily="2" charset="-122"/>
              </a:rPr>
              <a:t>成员访问权限及其访问</a:t>
            </a:r>
          </a:p>
        </p:txBody>
      </p:sp>
      <p:sp>
        <p:nvSpPr>
          <p:cNvPr id="6" name="文本框 5">
            <a:extLst>
              <a:ext uri="{FF2B5EF4-FFF2-40B4-BE49-F238E27FC236}">
                <a16:creationId xmlns:a16="http://schemas.microsoft.com/office/drawing/2014/main" id="{2845B5B1-E0D9-48D9-A8B5-77F96D442EE8}"/>
              </a:ext>
            </a:extLst>
          </p:cNvPr>
          <p:cNvSpPr txBox="1"/>
          <p:nvPr/>
        </p:nvSpPr>
        <p:spPr>
          <a:xfrm>
            <a:off x="682558" y="2141370"/>
            <a:ext cx="10941995" cy="4523867"/>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封装机制规定了数据成员、函数成员和类型成员的访问权限。包括三类：</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000" b="1" dirty="0">
                <a:latin typeface="华文新魏" panose="02010800040101010101" pitchFamily="2" charset="-122"/>
                <a:ea typeface="华文新魏" panose="02010800040101010101" pitchFamily="2" charset="-122"/>
              </a:rPr>
              <a:t>private</a:t>
            </a:r>
            <a:r>
              <a:rPr lang="zh-CN" altLang="en-US" sz="2000" b="1" dirty="0">
                <a:latin typeface="华文新魏" panose="02010800040101010101" pitchFamily="2" charset="-122"/>
                <a:ea typeface="华文新魏" panose="02010800040101010101" pitchFamily="2" charset="-122"/>
              </a:rPr>
              <a:t>：私有成员，本类函数成员可以访问；派生类函数成员、其他类函数成员和普通函数都不能访问。</a:t>
            </a:r>
          </a:p>
          <a:p>
            <a:pPr marL="685800" lvl="1" indent="-228600">
              <a:lnSpc>
                <a:spcPct val="90000"/>
              </a:lnSpc>
              <a:spcBef>
                <a:spcPts val="500"/>
              </a:spcBef>
              <a:buFont typeface="Wingdings" panose="05000000000000000000" pitchFamily="2" charset="2"/>
              <a:buChar char="l"/>
              <a:defRPr/>
            </a:pPr>
            <a:r>
              <a:rPr lang="en-US" altLang="zh-CN" sz="2000" b="1" dirty="0">
                <a:latin typeface="华文新魏" panose="02010800040101010101" pitchFamily="2" charset="-122"/>
                <a:ea typeface="华文新魏" panose="02010800040101010101" pitchFamily="2" charset="-122"/>
              </a:rPr>
              <a:t>protected</a:t>
            </a:r>
            <a:r>
              <a:rPr lang="zh-CN" altLang="en-US" sz="2000" b="1" dirty="0">
                <a:latin typeface="华文新魏" panose="02010800040101010101" pitchFamily="2" charset="-122"/>
                <a:ea typeface="华文新魏" panose="02010800040101010101" pitchFamily="2" charset="-122"/>
              </a:rPr>
              <a:t>：保护成员，本类和派生类的函数成员可以访问，其他类函数成员和普通函数都不能访问。</a:t>
            </a:r>
          </a:p>
          <a:p>
            <a:pPr marL="685800" lvl="1" indent="-228600">
              <a:lnSpc>
                <a:spcPct val="90000"/>
              </a:lnSpc>
              <a:spcBef>
                <a:spcPts val="500"/>
              </a:spcBef>
              <a:buFont typeface="Wingdings" panose="05000000000000000000" pitchFamily="2" charset="2"/>
              <a:buChar char="l"/>
              <a:defRPr/>
            </a:pP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：公有成员，任何函数均可访问。</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类的友元不受这些限制，可以访问类的所有成员。可以在</a:t>
            </a:r>
            <a:r>
              <a:rPr lang="en-US" altLang="zh-CN" sz="2400" b="1" dirty="0">
                <a:latin typeface="华文新魏" pitchFamily="2" charset="-122"/>
                <a:ea typeface="华文新魏" pitchFamily="2" charset="-122"/>
              </a:rPr>
              <a:t>private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itchFamily="2" charset="-122"/>
                <a:ea typeface="华文新魏" pitchFamily="2" charset="-122"/>
              </a:rPr>
              <a:t>protected</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itchFamily="2" charset="-122"/>
                <a:ea typeface="华文新魏" pitchFamily="2" charset="-122"/>
              </a:rPr>
              <a:t>public</a:t>
            </a:r>
            <a:r>
              <a:rPr lang="zh-CN" altLang="en-US" sz="2400" b="1" dirty="0">
                <a:latin typeface="华文新魏" panose="02010800040101010101" pitchFamily="2" charset="-122"/>
                <a:ea typeface="华文新魏" panose="02010800040101010101" pitchFamily="2" charset="-122"/>
              </a:rPr>
              <a:t>等任意位置说明，友元可以</a:t>
            </a:r>
            <a:r>
              <a:rPr lang="zh-CN" altLang="en-US" sz="2400" b="1" dirty="0">
                <a:solidFill>
                  <a:srgbClr val="FF0000"/>
                </a:solidFill>
                <a:latin typeface="华文新魏" pitchFamily="2" charset="-122"/>
                <a:ea typeface="华文新魏" pitchFamily="2" charset="-122"/>
              </a:rPr>
              <a:t>像类自己的</a:t>
            </a:r>
            <a:r>
              <a:rPr lang="zh-CN" altLang="en-US" sz="2400" b="1" dirty="0">
                <a:latin typeface="华文新魏" panose="02010800040101010101" pitchFamily="2" charset="-122"/>
                <a:ea typeface="华文新魏" panose="02010800040101010101" pitchFamily="2" charset="-122"/>
              </a:rPr>
              <a:t>函数成员一样访问类的所有成员。另外，通过强制类型转换可突破访问权限的限制。</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构造函数和析构函数可以定义为任何访问权限。不能访问构造函数则无法用其初始化对象。</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进入</a:t>
            </a:r>
            <a:r>
              <a:rPr lang="en-US" altLang="zh-CN" sz="2400" b="1" dirty="0">
                <a:latin typeface="华文新魏" pitchFamily="2" charset="-122"/>
                <a:ea typeface="华文新魏" pitchFamily="2" charset="-122"/>
              </a:rPr>
              <a:t>class</a:t>
            </a:r>
            <a:r>
              <a:rPr lang="zh-CN" altLang="en-US" sz="2400" b="1" dirty="0">
                <a:latin typeface="华文新魏" panose="02010800040101010101" pitchFamily="2" charset="-122"/>
                <a:ea typeface="华文新魏" panose="02010800040101010101" pitchFamily="2" charset="-122"/>
              </a:rPr>
              <a:t>定义的类时，缺省访问权限为</a:t>
            </a:r>
            <a:r>
              <a:rPr lang="en-US" altLang="zh-CN" sz="2400" b="1" dirty="0">
                <a:latin typeface="华文新魏" pitchFamily="2" charset="-122"/>
                <a:ea typeface="华文新魏" pitchFamily="2" charset="-122"/>
              </a:rPr>
              <a:t>private</a:t>
            </a:r>
            <a:r>
              <a:rPr lang="zh-CN" altLang="en-US" sz="2400" b="1" dirty="0">
                <a:latin typeface="华文新魏" panose="02010800040101010101" pitchFamily="2" charset="-122"/>
                <a:ea typeface="华文新魏" panose="02010800040101010101" pitchFamily="2" charset="-122"/>
              </a:rPr>
              <a:t>；进入</a:t>
            </a:r>
            <a:r>
              <a:rPr lang="en-US" altLang="zh-CN" sz="2400" b="1" dirty="0">
                <a:latin typeface="华文新魏" pitchFamily="2" charset="-122"/>
                <a:ea typeface="华文新魏" pitchFamily="2" charset="-122"/>
              </a:rPr>
              <a:t>struct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itchFamily="2" charset="-122"/>
                <a:ea typeface="华文新魏" pitchFamily="2" charset="-122"/>
              </a:rPr>
              <a:t>union</a:t>
            </a:r>
            <a:r>
              <a:rPr lang="zh-CN" altLang="en-US" sz="2400" b="1" dirty="0">
                <a:latin typeface="华文新魏" panose="02010800040101010101" pitchFamily="2" charset="-122"/>
                <a:ea typeface="华文新魏" panose="02010800040101010101" pitchFamily="2" charset="-122"/>
              </a:rPr>
              <a:t>定义的类时，缺省访问权限为</a:t>
            </a:r>
            <a:r>
              <a:rPr lang="en-US" altLang="zh-CN" sz="2400" b="1" dirty="0">
                <a:latin typeface="华文新魏" pitchFamily="2" charset="-122"/>
                <a:ea typeface="华文新魏" pitchFamily="2" charset="-122"/>
              </a:rPr>
              <a:t>public</a:t>
            </a: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3178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4.1  </a:t>
            </a:r>
            <a:r>
              <a:rPr lang="zh-CN" altLang="en-US" dirty="0"/>
              <a:t>类的声明及定义</a:t>
            </a:r>
          </a:p>
        </p:txBody>
      </p:sp>
      <p:sp>
        <p:nvSpPr>
          <p:cNvPr id="7" name="Rectangle 3">
            <a:extLst>
              <a:ext uri="{FF2B5EF4-FFF2-40B4-BE49-F238E27FC236}">
                <a16:creationId xmlns:a16="http://schemas.microsoft.com/office/drawing/2014/main" id="{5E808FB0-F56F-4338-9452-6CB234A8A7FD}"/>
              </a:ext>
            </a:extLst>
          </p:cNvPr>
          <p:cNvSpPr txBox="1">
            <a:spLocks noChangeArrowheads="1"/>
          </p:cNvSpPr>
          <p:nvPr/>
        </p:nvSpPr>
        <p:spPr>
          <a:xfrm>
            <a:off x="1119346" y="2456577"/>
            <a:ext cx="8771273" cy="622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b="1" dirty="0">
                <a:solidFill>
                  <a:schemeClr val="hlink"/>
                </a:solidFill>
                <a:latin typeface="华文新魏" panose="02010800040101010101" pitchFamily="2" charset="-122"/>
                <a:ea typeface="华文新魏" panose="02010800040101010101" pitchFamily="2" charset="-122"/>
              </a:rPr>
              <a:t>类保留字</a:t>
            </a:r>
            <a:r>
              <a:rPr lang="zh-CN" altLang="en-US" b="1"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class、struct</a:t>
            </a:r>
            <a:r>
              <a:rPr lang="zh-CN" altLang="en-US" dirty="0">
                <a:latin typeface="华文新魏" panose="02010800040101010101" pitchFamily="2" charset="-122"/>
                <a:ea typeface="华文新魏" panose="02010800040101010101" pitchFamily="2" charset="-122"/>
              </a:rPr>
              <a:t>或</a:t>
            </a:r>
            <a:r>
              <a:rPr lang="en-US" altLang="zh-CN" dirty="0">
                <a:latin typeface="华文新魏" panose="02010800040101010101" pitchFamily="2" charset="-122"/>
                <a:ea typeface="华文新魏" panose="02010800040101010101" pitchFamily="2" charset="-122"/>
              </a:rPr>
              <a:t>union</a:t>
            </a:r>
            <a:r>
              <a:rPr lang="zh-CN" altLang="en-US" dirty="0">
                <a:latin typeface="华文新魏" panose="02010800040101010101" pitchFamily="2" charset="-122"/>
                <a:ea typeface="华文新魏" panose="02010800040101010101" pitchFamily="2" charset="-122"/>
              </a:rPr>
              <a:t>可用来声明和定义类。</a:t>
            </a:r>
          </a:p>
        </p:txBody>
      </p:sp>
      <p:sp>
        <p:nvSpPr>
          <p:cNvPr id="10" name="Text Box 5">
            <a:extLst>
              <a:ext uri="{FF2B5EF4-FFF2-40B4-BE49-F238E27FC236}">
                <a16:creationId xmlns:a16="http://schemas.microsoft.com/office/drawing/2014/main" id="{D418EE37-D050-4C97-8C3B-5899FC3139B7}"/>
              </a:ext>
            </a:extLst>
          </p:cNvPr>
          <p:cNvSpPr txBox="1">
            <a:spLocks noChangeArrowheads="1"/>
          </p:cNvSpPr>
          <p:nvPr/>
        </p:nvSpPr>
        <p:spPr bwMode="auto">
          <a:xfrm>
            <a:off x="1442115" y="3002120"/>
            <a:ext cx="3733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20000"/>
              </a:spcBef>
              <a:buClr>
                <a:schemeClr val="folHlink"/>
              </a:buClr>
              <a:buFont typeface="Wingdings" pitchFamily="2" charset="2"/>
              <a:buNone/>
            </a:pPr>
            <a:r>
              <a:rPr kumimoji="0" lang="zh-CN" altLang="en-US" sz="2000" b="1" dirty="0">
                <a:solidFill>
                  <a:srgbClr val="FF0000"/>
                </a:solidFill>
                <a:latin typeface="华文新魏" pitchFamily="2" charset="-122"/>
                <a:ea typeface="华文新魏" pitchFamily="2" charset="-122"/>
              </a:rPr>
              <a:t>类的声明：</a:t>
            </a:r>
            <a:r>
              <a:rPr kumimoji="0" lang="zh-CN" altLang="en-US" sz="2000" b="1" dirty="0">
                <a:latin typeface="华文新魏" pitchFamily="2" charset="-122"/>
                <a:ea typeface="华文新魏" pitchFamily="2" charset="-122"/>
              </a:rPr>
              <a:t>由保留字</a:t>
            </a:r>
            <a:r>
              <a:rPr kumimoji="0" lang="en-US" altLang="zh-CN" sz="2000" b="1" dirty="0">
                <a:latin typeface="华文新魏" pitchFamily="2" charset="-122"/>
                <a:ea typeface="华文新魏" pitchFamily="2" charset="-122"/>
              </a:rPr>
              <a:t>class</a:t>
            </a:r>
            <a:r>
              <a:rPr kumimoji="0" lang="zh-CN" altLang="en-US" sz="2000" b="1" dirty="0">
                <a:latin typeface="华文新魏" pitchFamily="2" charset="-122"/>
                <a:ea typeface="华文新魏" pitchFamily="2" charset="-122"/>
              </a:rPr>
              <a:t>、</a:t>
            </a:r>
            <a:r>
              <a:rPr kumimoji="0" lang="en-US" altLang="zh-CN" sz="2000" b="1" dirty="0" err="1">
                <a:latin typeface="华文新魏" pitchFamily="2" charset="-122"/>
                <a:ea typeface="华文新魏" pitchFamily="2" charset="-122"/>
              </a:rPr>
              <a:t>struct</a:t>
            </a:r>
            <a:r>
              <a:rPr kumimoji="0" lang="zh-CN" altLang="en-US" sz="2000" b="1" dirty="0">
                <a:latin typeface="华文新魏" pitchFamily="2" charset="-122"/>
                <a:ea typeface="华文新魏" pitchFamily="2" charset="-122"/>
              </a:rPr>
              <a:t>或</a:t>
            </a:r>
            <a:r>
              <a:rPr kumimoji="0" lang="en-US" altLang="zh-CN" sz="2000" b="1" dirty="0">
                <a:latin typeface="华文新魏" pitchFamily="2" charset="-122"/>
                <a:ea typeface="华文新魏" pitchFamily="2" charset="-122"/>
              </a:rPr>
              <a:t>union</a:t>
            </a:r>
            <a:r>
              <a:rPr kumimoji="0" lang="zh-CN" altLang="en-US" sz="2000" b="1" dirty="0">
                <a:latin typeface="华文新魏" pitchFamily="2" charset="-122"/>
                <a:ea typeface="华文新魏" pitchFamily="2" charset="-122"/>
              </a:rPr>
              <a:t>加上类的名称构成。</a:t>
            </a:r>
          </a:p>
          <a:p>
            <a:pPr algn="just" eaLnBrk="1" hangingPunct="1">
              <a:spcBef>
                <a:spcPct val="20000"/>
              </a:spcBef>
              <a:buClr>
                <a:schemeClr val="folHlink"/>
              </a:buClr>
              <a:buFont typeface="Wingdings" pitchFamily="2" charset="2"/>
              <a:buNone/>
            </a:pPr>
            <a:r>
              <a:rPr kumimoji="0" lang="zh-CN" altLang="en-US" sz="2000" b="1" dirty="0">
                <a:solidFill>
                  <a:srgbClr val="FF0000"/>
                </a:solidFill>
                <a:latin typeface="华文新魏" pitchFamily="2" charset="-122"/>
                <a:ea typeface="华文新魏" pitchFamily="2" charset="-122"/>
              </a:rPr>
              <a:t>类的定义：</a:t>
            </a:r>
            <a:r>
              <a:rPr kumimoji="0" lang="zh-CN" altLang="en-US" sz="2000" b="1" dirty="0">
                <a:latin typeface="华文新魏" pitchFamily="2" charset="-122"/>
                <a:ea typeface="华文新魏" pitchFamily="2" charset="-122"/>
              </a:rPr>
              <a:t>包括类名的声明部分和由</a:t>
            </a:r>
            <a:r>
              <a:rPr kumimoji="0" lang="en-US" altLang="zh-CN" sz="2000" b="1" dirty="0">
                <a:latin typeface="华文新魏" pitchFamily="2" charset="-122"/>
                <a:ea typeface="华文新魏" pitchFamily="2" charset="-122"/>
              </a:rPr>
              <a:t>{ }</a:t>
            </a:r>
            <a:r>
              <a:rPr kumimoji="0" lang="zh-CN" altLang="en-US" sz="2000" b="1" dirty="0">
                <a:latin typeface="华文新魏" pitchFamily="2" charset="-122"/>
                <a:ea typeface="华文新魏" pitchFamily="2" charset="-122"/>
              </a:rPr>
              <a:t>括起来的主体两部分构成。</a:t>
            </a:r>
          </a:p>
          <a:p>
            <a:pPr algn="just" eaLnBrk="1" hangingPunct="1">
              <a:spcBef>
                <a:spcPct val="20000"/>
              </a:spcBef>
              <a:buClr>
                <a:schemeClr val="folHlink"/>
              </a:buClr>
              <a:buFont typeface="Wingdings" pitchFamily="2" charset="2"/>
              <a:buNone/>
            </a:pPr>
            <a:r>
              <a:rPr kumimoji="0" lang="zh-CN" altLang="en-US" sz="2000" b="1" dirty="0">
                <a:solidFill>
                  <a:srgbClr val="FF0000"/>
                </a:solidFill>
                <a:latin typeface="华文新魏" pitchFamily="2" charset="-122"/>
                <a:ea typeface="华文新魏" pitchFamily="2" charset="-122"/>
              </a:rPr>
              <a:t>类的实现：</a:t>
            </a:r>
            <a:r>
              <a:rPr kumimoji="0" lang="zh-CN" altLang="en-US" sz="2000" b="1" dirty="0">
                <a:latin typeface="华文新魏" pitchFamily="2" charset="-122"/>
                <a:ea typeface="华文新魏" pitchFamily="2" charset="-122"/>
              </a:rPr>
              <a:t>通常指类的函数成员的实现：即定义类的函数成员的函数体。</a:t>
            </a:r>
          </a:p>
        </p:txBody>
      </p:sp>
      <p:sp>
        <p:nvSpPr>
          <p:cNvPr id="11" name="Text Box 6">
            <a:extLst>
              <a:ext uri="{FF2B5EF4-FFF2-40B4-BE49-F238E27FC236}">
                <a16:creationId xmlns:a16="http://schemas.microsoft.com/office/drawing/2014/main" id="{40CBDEB6-8AC5-4B4B-AE83-8D58856CA428}"/>
              </a:ext>
            </a:extLst>
          </p:cNvPr>
          <p:cNvSpPr txBox="1">
            <a:spLocks noChangeArrowheads="1"/>
          </p:cNvSpPr>
          <p:nvPr/>
        </p:nvSpPr>
        <p:spPr bwMode="auto">
          <a:xfrm>
            <a:off x="5762595" y="3099325"/>
            <a:ext cx="4248472"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class </a:t>
            </a:r>
            <a:r>
              <a:rPr kumimoji="0" lang="zh-CN" altLang="en-US" sz="2000" b="1" dirty="0">
                <a:solidFill>
                  <a:srgbClr val="FF0000"/>
                </a:solidFill>
                <a:latin typeface="华文新魏" pitchFamily="2" charset="-122"/>
                <a:ea typeface="华文新魏" pitchFamily="2" charset="-122"/>
              </a:rPr>
              <a:t>类型名</a:t>
            </a:r>
            <a:r>
              <a:rPr kumimoji="0" lang="en-US" altLang="zh-CN" sz="2000" b="1" dirty="0">
                <a:solidFill>
                  <a:srgbClr val="FF0000"/>
                </a:solidFill>
                <a:latin typeface="华文新魏" pitchFamily="2" charset="-122"/>
                <a:ea typeface="华文新魏" pitchFamily="2" charset="-122"/>
              </a:rPr>
              <a:t>;//</a:t>
            </a:r>
            <a:r>
              <a:rPr kumimoji="0" lang="zh-CN" altLang="en-US" sz="2000" b="1" dirty="0">
                <a:solidFill>
                  <a:srgbClr val="FF0000"/>
                </a:solidFill>
                <a:latin typeface="华文新魏" pitchFamily="2" charset="-122"/>
                <a:ea typeface="华文新魏" pitchFamily="2" charset="-122"/>
              </a:rPr>
              <a:t>前向声明</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class </a:t>
            </a:r>
            <a:r>
              <a:rPr kumimoji="0" lang="zh-CN" altLang="en-US" sz="2000" b="1" dirty="0">
                <a:solidFill>
                  <a:srgbClr val="FF0000"/>
                </a:solidFill>
                <a:latin typeface="华文新魏" pitchFamily="2" charset="-122"/>
                <a:ea typeface="华文新魏" pitchFamily="2" charset="-122"/>
              </a:rPr>
              <a:t>类型名</a:t>
            </a:r>
            <a:r>
              <a:rPr kumimoji="0" lang="en-US" altLang="zh-CN" sz="2000" b="1" dirty="0">
                <a:solidFill>
                  <a:srgbClr val="FF0000"/>
                </a:solidFill>
                <a:latin typeface="华文新魏" pitchFamily="2" charset="-122"/>
                <a:ea typeface="华文新魏" pitchFamily="2" charset="-122"/>
              </a:rPr>
              <a:t>{//</a:t>
            </a:r>
            <a:r>
              <a:rPr kumimoji="0" lang="zh-CN" altLang="en-US" sz="2000" b="1" dirty="0">
                <a:solidFill>
                  <a:srgbClr val="FF0000"/>
                </a:solidFill>
                <a:latin typeface="华文新魏" pitchFamily="2" charset="-122"/>
                <a:ea typeface="华文新魏" pitchFamily="2" charset="-122"/>
              </a:rPr>
              <a:t>类的定义</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private:</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    </a:t>
            </a:r>
            <a:r>
              <a:rPr kumimoji="0" lang="zh-CN" altLang="en-US" sz="2000" b="1" dirty="0">
                <a:solidFill>
                  <a:srgbClr val="FF0000"/>
                </a:solidFill>
                <a:latin typeface="华文新魏" pitchFamily="2" charset="-122"/>
                <a:ea typeface="华文新魏" pitchFamily="2" charset="-122"/>
              </a:rPr>
              <a:t>私有成员声明或定义</a:t>
            </a:r>
            <a:r>
              <a:rPr kumimoji="0" lang="en-US" altLang="zh-CN" sz="2000" b="1" dirty="0">
                <a:solidFill>
                  <a:srgbClr val="FF0000"/>
                </a:solidFill>
                <a:latin typeface="华文新魏" pitchFamily="2" charset="-122"/>
                <a:ea typeface="华文新魏" pitchFamily="2" charset="-122"/>
              </a:rPr>
              <a:t>;</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protected:</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    </a:t>
            </a:r>
            <a:r>
              <a:rPr kumimoji="0" lang="zh-CN" altLang="en-US" sz="2000" b="1" dirty="0">
                <a:solidFill>
                  <a:srgbClr val="FF0000"/>
                </a:solidFill>
                <a:latin typeface="华文新魏" pitchFamily="2" charset="-122"/>
                <a:ea typeface="华文新魏" pitchFamily="2" charset="-122"/>
              </a:rPr>
              <a:t>保护成员声明或定义</a:t>
            </a:r>
            <a:r>
              <a:rPr kumimoji="0" lang="en-US" altLang="zh-CN" sz="2000" b="1" dirty="0">
                <a:solidFill>
                  <a:srgbClr val="FF0000"/>
                </a:solidFill>
                <a:latin typeface="华文新魏" pitchFamily="2" charset="-122"/>
                <a:ea typeface="华文新魏" pitchFamily="2" charset="-122"/>
              </a:rPr>
              <a:t>;</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public:</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    </a:t>
            </a:r>
            <a:r>
              <a:rPr kumimoji="0" lang="zh-CN" altLang="en-US" sz="2000" b="1" dirty="0">
                <a:solidFill>
                  <a:srgbClr val="FF0000"/>
                </a:solidFill>
                <a:latin typeface="华文新魏" pitchFamily="2" charset="-122"/>
                <a:ea typeface="华文新魏" pitchFamily="2" charset="-122"/>
              </a:rPr>
              <a:t>公有成员声明或定义</a:t>
            </a:r>
            <a:r>
              <a:rPr kumimoji="0" lang="en-US" altLang="zh-CN" sz="2000" b="1" dirty="0">
                <a:solidFill>
                  <a:srgbClr val="FF0000"/>
                </a:solidFill>
                <a:latin typeface="华文新魏" pitchFamily="2" charset="-122"/>
                <a:ea typeface="华文新魏" pitchFamily="2" charset="-122"/>
              </a:rPr>
              <a:t>;</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a:t>
            </a:r>
          </a:p>
        </p:txBody>
      </p:sp>
    </p:spTree>
    <p:extLst>
      <p:ext uri="{BB962C8B-B14F-4D97-AF65-F5344CB8AC3E}">
        <p14:creationId xmlns:p14="http://schemas.microsoft.com/office/powerpoint/2010/main" val="15973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5" name="Rectangle 3">
            <a:extLst>
              <a:ext uri="{FF2B5EF4-FFF2-40B4-BE49-F238E27FC236}">
                <a16:creationId xmlns:a16="http://schemas.microsoft.com/office/drawing/2014/main" id="{F03750D5-8D35-449A-86C0-843316AA63FD}"/>
              </a:ext>
            </a:extLst>
          </p:cNvPr>
          <p:cNvSpPr txBox="1">
            <a:spLocks noChangeArrowheads="1"/>
          </p:cNvSpPr>
          <p:nvPr/>
        </p:nvSpPr>
        <p:spPr>
          <a:xfrm>
            <a:off x="533400" y="1752600"/>
            <a:ext cx="9748736" cy="4114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4</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5</a:t>
            </a:r>
            <a:r>
              <a:rPr lang="zh-CN" altLang="en-US" b="1" dirty="0">
                <a:latin typeface="华文新魏" panose="02010800040101010101" pitchFamily="2" charset="-122"/>
                <a:ea typeface="华文新魏" panose="02010800040101010101" pitchFamily="2" charset="-122"/>
              </a:rPr>
              <a:t>】为女性定义</a:t>
            </a:r>
            <a:r>
              <a:rPr lang="en-US" altLang="zh-CN" b="1" dirty="0">
                <a:latin typeface="华文新魏" panose="02010800040101010101" pitchFamily="2" charset="-122"/>
                <a:ea typeface="华文新魏" panose="02010800040101010101" pitchFamily="2" charset="-122"/>
              </a:rPr>
              <a:t>FEMALE</a:t>
            </a:r>
            <a:r>
              <a:rPr lang="zh-CN" altLang="en-US" b="1" dirty="0">
                <a:latin typeface="华文新魏" panose="02010800040101010101" pitchFamily="2" charset="-122"/>
                <a:ea typeface="华文新魏" panose="02010800040101010101" pitchFamily="2" charset="-122"/>
              </a:rPr>
              <a:t>类。</a:t>
            </a:r>
          </a:p>
          <a:p>
            <a:pPr>
              <a:lnSpc>
                <a:spcPct val="85000"/>
              </a:lnSpc>
              <a:buFont typeface="Wingdings" panose="05000000000000000000" pitchFamily="2" charset="2"/>
              <a:buNone/>
            </a:pPr>
            <a:r>
              <a:rPr lang="en-US" altLang="zh-CN" sz="2400"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class  FEMALE{	    </a:t>
            </a:r>
            <a:r>
              <a:rPr lang="en-US" altLang="zh-CN"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chemeClr val="hlink"/>
                </a:solidFill>
                <a:latin typeface="华文新魏" panose="02010800040101010101" pitchFamily="2" charset="-122"/>
                <a:ea typeface="华文新魏" panose="02010800040101010101" pitchFamily="2" charset="-122"/>
              </a:rPr>
              <a:t>缺省访问权限为</a:t>
            </a:r>
            <a:r>
              <a:rPr lang="en-US" altLang="zh-CN" sz="2400" b="1" dirty="0">
                <a:solidFill>
                  <a:schemeClr val="hlink"/>
                </a:solidFill>
                <a:latin typeface="华文新魏" panose="02010800040101010101" pitchFamily="2" charset="-122"/>
                <a:ea typeface="华文新魏" panose="02010800040101010101" pitchFamily="2" charset="-122"/>
              </a:rPr>
              <a:t>private</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int  age;  	    //</a:t>
            </a:r>
            <a:r>
              <a:rPr lang="zh-CN" altLang="en-US" sz="2400" b="1" dirty="0">
                <a:latin typeface="华文新魏" panose="02010800040101010101" pitchFamily="2" charset="-122"/>
                <a:ea typeface="华文新魏" panose="02010800040101010101" pitchFamily="2" charset="-122"/>
              </a:rPr>
              <a:t>私有的</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自己的成员和友员可访问</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public:</a:t>
            </a:r>
            <a:r>
              <a:rPr lang="en-US" altLang="zh-CN" sz="2400" b="1" dirty="0">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chemeClr val="hlink"/>
                </a:solidFill>
                <a:latin typeface="华文新魏" panose="02010800040101010101" pitchFamily="2" charset="-122"/>
                <a:ea typeface="华文新魏" panose="02010800040101010101" pitchFamily="2" charset="-122"/>
              </a:rPr>
              <a:t>访问权限改为</a:t>
            </a:r>
            <a:r>
              <a:rPr lang="en-US" altLang="zh-CN" sz="2400" b="1" dirty="0">
                <a:solidFill>
                  <a:schemeClr val="hlink"/>
                </a:solidFill>
                <a:latin typeface="华文新魏" panose="02010800040101010101" pitchFamily="2" charset="-122"/>
                <a:ea typeface="华文新魏" panose="02010800040101010101" pitchFamily="2" charset="-122"/>
              </a:rPr>
              <a:t>public</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typedef char *NAME;     //</a:t>
            </a:r>
            <a:r>
              <a:rPr lang="zh-CN" altLang="en-US" sz="2400" b="1" dirty="0">
                <a:latin typeface="华文新魏" panose="02010800040101010101" pitchFamily="2" charset="-122"/>
                <a:ea typeface="华文新魏" panose="02010800040101010101" pitchFamily="2" charset="-122"/>
              </a:rPr>
              <a:t>公有的，都能访问</a:t>
            </a:r>
          </a:p>
          <a:p>
            <a:pPr>
              <a:lnSpc>
                <a:spcPct val="85000"/>
              </a:lnSpc>
              <a:buFont typeface="Wingdings" panose="05000000000000000000" pitchFamily="2" charset="2"/>
              <a:buNone/>
            </a:pPr>
            <a:r>
              <a:rPr lang="en-US" altLang="zh-CN" sz="2400" b="1" dirty="0">
                <a:solidFill>
                  <a:schemeClr val="hlink"/>
                </a:solidFill>
                <a:latin typeface="华文新魏" panose="02010800040101010101" pitchFamily="2" charset="-122"/>
                <a:ea typeface="华文新魏" panose="02010800040101010101" pitchFamily="2" charset="-122"/>
              </a:rPr>
              <a:t>	protected:	</a:t>
            </a:r>
            <a:r>
              <a:rPr lang="en-US" altLang="zh-CN" sz="2400" b="1" dirty="0">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chemeClr val="hlink"/>
                </a:solidFill>
                <a:latin typeface="华文新魏" panose="02010800040101010101" pitchFamily="2" charset="-122"/>
                <a:ea typeface="华文新魏" panose="02010800040101010101" pitchFamily="2" charset="-122"/>
              </a:rPr>
              <a:t>访问权限改为</a:t>
            </a:r>
            <a:r>
              <a:rPr lang="en-US" altLang="zh-CN" sz="2400" b="1" dirty="0">
                <a:solidFill>
                  <a:schemeClr val="hlink"/>
                </a:solidFill>
                <a:latin typeface="华文新魏" panose="02010800040101010101" pitchFamily="2" charset="-122"/>
                <a:ea typeface="华文新魏" panose="02010800040101010101" pitchFamily="2" charset="-122"/>
              </a:rPr>
              <a:t>protected</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NAME nickname;  //</a:t>
            </a:r>
            <a:r>
              <a:rPr lang="zh-CN" altLang="en-US" sz="2400" b="1" dirty="0">
                <a:latin typeface="华文新魏" panose="02010800040101010101" pitchFamily="2" charset="-122"/>
                <a:ea typeface="华文新魏" panose="02010800040101010101" pitchFamily="2" charset="-122"/>
              </a:rPr>
              <a:t>自己的和派生类成员、友员可访问</a:t>
            </a:r>
          </a:p>
          <a:p>
            <a:pPr>
              <a:lnSpc>
                <a:spcPct val="85000"/>
              </a:lnSpc>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NAME </a:t>
            </a:r>
            <a:r>
              <a:rPr lang="en-US" altLang="zh-CN" sz="2400" b="1" dirty="0" err="1">
                <a:latin typeface="华文新魏" panose="02010800040101010101" pitchFamily="2" charset="-122"/>
                <a:ea typeface="华文新魏" panose="02010800040101010101" pitchFamily="2" charset="-122"/>
              </a:rPr>
              <a:t>getnickname</a:t>
            </a:r>
            <a:r>
              <a:rPr lang="en-US" altLang="zh-CN" sz="24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public:	</a:t>
            </a:r>
            <a:r>
              <a:rPr lang="en-US" altLang="zh-CN" sz="2400" b="1" dirty="0">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chemeClr val="hlink"/>
                </a:solidFill>
                <a:latin typeface="华文新魏" panose="02010800040101010101" pitchFamily="2" charset="-122"/>
                <a:ea typeface="华文新魏" panose="02010800040101010101" pitchFamily="2" charset="-122"/>
              </a:rPr>
              <a:t>访问权限改为</a:t>
            </a:r>
            <a:r>
              <a:rPr lang="en-US" altLang="zh-CN" sz="2400" b="1" dirty="0">
                <a:solidFill>
                  <a:schemeClr val="hlink"/>
                </a:solidFill>
                <a:latin typeface="华文新魏" panose="02010800040101010101" pitchFamily="2" charset="-122"/>
                <a:ea typeface="华文新魏" panose="02010800040101010101" pitchFamily="2" charset="-122"/>
              </a:rPr>
              <a:t>public</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NAME </a:t>
            </a:r>
            <a:r>
              <a:rPr lang="en-US" altLang="zh-CN" sz="2400" b="1" dirty="0" err="1">
                <a:latin typeface="华文新魏" panose="02010800040101010101" pitchFamily="2" charset="-122"/>
                <a:ea typeface="华文新魏" panose="02010800040101010101" pitchFamily="2" charset="-122"/>
              </a:rPr>
              <a:t>name</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公有的，都能访问</a:t>
            </a:r>
          </a:p>
          <a:p>
            <a:pPr>
              <a:lnSpc>
                <a:spcPct val="85000"/>
              </a:lnSpc>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28764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6" name="Rectangle 1027">
            <a:extLst>
              <a:ext uri="{FF2B5EF4-FFF2-40B4-BE49-F238E27FC236}">
                <a16:creationId xmlns:a16="http://schemas.microsoft.com/office/drawing/2014/main" id="{1B3B36F9-876F-44D1-96FF-09616DCB3274}"/>
              </a:ext>
            </a:extLst>
          </p:cNvPr>
          <p:cNvSpPr txBox="1">
            <a:spLocks noChangeArrowheads="1"/>
          </p:cNvSpPr>
          <p:nvPr/>
        </p:nvSpPr>
        <p:spPr>
          <a:xfrm>
            <a:off x="194387" y="1412646"/>
            <a:ext cx="11767457"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spcBef>
                <a:spcPct val="15000"/>
              </a:spcBef>
              <a:buFont typeface="Wingdings" panose="05000000000000000000" pitchFamily="2" charset="2"/>
              <a:buNone/>
            </a:pPr>
            <a:r>
              <a:rPr lang="en-US" altLang="zh-CN" sz="2000" b="1" dirty="0">
                <a:solidFill>
                  <a:srgbClr val="FF0000"/>
                </a:solidFill>
                <a:latin typeface="华文新魏" panose="02010800040101010101" pitchFamily="2" charset="-122"/>
                <a:ea typeface="华文新魏" panose="02010800040101010101" pitchFamily="2" charset="-122"/>
              </a:rPr>
              <a:t>FEMALE::NAME </a:t>
            </a:r>
            <a:r>
              <a:rPr lang="en-US" altLang="zh-CN" sz="2000" b="1" dirty="0">
                <a:latin typeface="华文新魏" panose="02010800040101010101" pitchFamily="2" charset="-122"/>
                <a:ea typeface="华文新魏" panose="02010800040101010101" pitchFamily="2" charset="-122"/>
              </a:rPr>
              <a:t>FEMALE::</a:t>
            </a:r>
            <a:r>
              <a:rPr lang="en-US" altLang="zh-CN" sz="2000" b="1" dirty="0" err="1">
                <a:latin typeface="华文新魏" panose="02010800040101010101" pitchFamily="2" charset="-122"/>
                <a:ea typeface="华文新魏" panose="02010800040101010101" pitchFamily="2" charset="-122"/>
              </a:rPr>
              <a:t>getnickname</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类型成员</a:t>
            </a:r>
            <a:r>
              <a:rPr lang="en-US" altLang="zh-CN" sz="2000" b="1" dirty="0">
                <a:solidFill>
                  <a:srgbClr val="FF0000"/>
                </a:solidFill>
                <a:latin typeface="华文新魏" panose="02010800040101010101" pitchFamily="2" charset="-122"/>
                <a:ea typeface="华文新魏" panose="02010800040101010101" pitchFamily="2" charset="-122"/>
              </a:rPr>
              <a:t>FEMALE::NAME </a:t>
            </a:r>
            <a:r>
              <a:rPr lang="zh-CN" altLang="en-US" sz="2000" b="1" dirty="0">
                <a:solidFill>
                  <a:srgbClr val="FF0000"/>
                </a:solidFill>
                <a:latin typeface="华文新魏" panose="02010800040101010101" pitchFamily="2" charset="-122"/>
                <a:ea typeface="华文新魏" panose="02010800040101010101" pitchFamily="2" charset="-122"/>
              </a:rPr>
              <a:t>是公有的，可以到处访问（使用）</a:t>
            </a:r>
            <a:endParaRPr lang="en-US" altLang="zh-CN" sz="2000" b="1" dirty="0">
              <a:latin typeface="华文新魏" panose="02010800040101010101" pitchFamily="2" charset="-122"/>
              <a:ea typeface="华文新魏" panose="02010800040101010101" pitchFamily="2" charset="-122"/>
            </a:endParaRP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nickname;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自己的函数成员访问自己的成员</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	</a:t>
            </a:r>
            <a:r>
              <a:rPr lang="en-US" altLang="zh-CN" sz="2000" b="1" dirty="0">
                <a:solidFill>
                  <a:schemeClr val="hlink"/>
                </a:solidFill>
                <a:latin typeface="华文新魏" panose="02010800040101010101" pitchFamily="2" charset="-122"/>
                <a:ea typeface="华文新魏" panose="02010800040101010101" pitchFamily="2" charset="-122"/>
              </a:rPr>
              <a:t>//main</a:t>
            </a:r>
            <a:r>
              <a:rPr lang="zh-CN" altLang="en-US" sz="2000" b="1" dirty="0">
                <a:solidFill>
                  <a:schemeClr val="hlink"/>
                </a:solidFill>
                <a:latin typeface="华文新魏" panose="02010800040101010101" pitchFamily="2" charset="-122"/>
                <a:ea typeface="华文新魏" panose="02010800040101010101" pitchFamily="2" charset="-122"/>
              </a:rPr>
              <a:t>没有定义为类</a:t>
            </a:r>
            <a:r>
              <a:rPr lang="en-US" altLang="zh-CN" sz="2000" b="1" dirty="0">
                <a:solidFill>
                  <a:schemeClr val="hlink"/>
                </a:solidFill>
                <a:latin typeface="华文新魏" panose="02010800040101010101" pitchFamily="2" charset="-122"/>
                <a:ea typeface="华文新魏" panose="02010800040101010101" pitchFamily="2" charset="-122"/>
              </a:rPr>
              <a:t>FEMALE</a:t>
            </a:r>
            <a:r>
              <a:rPr lang="zh-CN" altLang="en-US" sz="2000" b="1" dirty="0">
                <a:solidFill>
                  <a:schemeClr val="hlink"/>
                </a:solidFill>
                <a:latin typeface="华文新魏" panose="02010800040101010101" pitchFamily="2" charset="-122"/>
                <a:ea typeface="华文新魏" panose="02010800040101010101" pitchFamily="2" charset="-122"/>
              </a:rPr>
              <a:t>的友员</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FEMALE  w; </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FEMALE::NAME(</a:t>
            </a:r>
            <a:r>
              <a:rPr lang="en-US" altLang="zh-CN" sz="2000" dirty="0">
                <a:solidFill>
                  <a:schemeClr val="hlink"/>
                </a:solidFill>
                <a:latin typeface="华文新魏" panose="02010800040101010101" pitchFamily="2" charset="-122"/>
                <a:ea typeface="华文新魏" panose="02010800040101010101" pitchFamily="2" charset="-122"/>
              </a:rPr>
              <a:t>FEMALE::</a:t>
            </a:r>
            <a:r>
              <a:rPr lang="en-US" altLang="zh-CN" sz="2000" b="1" dirty="0">
                <a:latin typeface="华文新魏" panose="02010800040101010101" pitchFamily="2" charset="-122"/>
                <a:ea typeface="华文新魏" panose="02010800040101010101" pitchFamily="2" charset="-122"/>
              </a:rPr>
              <a:t>*f)( );   //</a:t>
            </a:r>
            <a:r>
              <a:rPr lang="zh-CN" altLang="en-US" sz="2000" b="1" dirty="0">
                <a:latin typeface="华文新魏" panose="02010800040101010101" pitchFamily="2" charset="-122"/>
                <a:ea typeface="华文新魏" panose="02010800040101010101" pitchFamily="2" charset="-122"/>
              </a:rPr>
              <a:t>实例成员函数指针</a:t>
            </a:r>
            <a:r>
              <a:rPr lang="en-US" altLang="zh-CN" sz="2000" b="1" dirty="0">
                <a:latin typeface="华文新魏" panose="02010800040101010101" pitchFamily="2" charset="-122"/>
                <a:ea typeface="华文新魏" panose="02010800040101010101" pitchFamily="2" charset="-122"/>
              </a:rPr>
              <a:t>f</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FEMALE::NAME n;</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n=w.name;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任何函数都能访问公有</a:t>
            </a:r>
            <a:r>
              <a:rPr lang="en-US" altLang="zh-CN" sz="2000" b="1" dirty="0">
                <a:solidFill>
                  <a:schemeClr val="hlink"/>
                </a:solidFill>
                <a:latin typeface="华文新魏" panose="02010800040101010101" pitchFamily="2" charset="-122"/>
                <a:ea typeface="华文新魏" panose="02010800040101010101" pitchFamily="2" charset="-122"/>
              </a:rPr>
              <a:t>name</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n=</a:t>
            </a:r>
            <a:r>
              <a:rPr lang="en-US" altLang="zh-CN" sz="2000" b="1" dirty="0" err="1">
                <a:latin typeface="华文新魏" panose="02010800040101010101" pitchFamily="2" charset="-122"/>
                <a:ea typeface="华文新魏" panose="02010800040101010101" pitchFamily="2" charset="-122"/>
              </a:rPr>
              <a:t>w.nickname</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main</a:t>
            </a:r>
            <a:r>
              <a:rPr lang="zh-CN" altLang="en-US" sz="2000" b="1" dirty="0">
                <a:solidFill>
                  <a:schemeClr val="hlink"/>
                </a:solidFill>
                <a:latin typeface="华文新魏" panose="02010800040101010101" pitchFamily="2" charset="-122"/>
                <a:ea typeface="华文新魏" panose="02010800040101010101" pitchFamily="2" charset="-122"/>
              </a:rPr>
              <a:t>不得访问保护成员</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n=</a:t>
            </a:r>
            <a:r>
              <a:rPr lang="en-US" altLang="zh-CN" sz="2000" b="1" dirty="0" err="1">
                <a:latin typeface="华文新魏" panose="02010800040101010101" pitchFamily="2" charset="-122"/>
                <a:ea typeface="华文新魏" panose="02010800040101010101" pitchFamily="2" charset="-122"/>
              </a:rPr>
              <a:t>w.getnickname</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main</a:t>
            </a:r>
            <a:r>
              <a:rPr lang="zh-CN" altLang="en-US" sz="2000" b="1" dirty="0">
                <a:solidFill>
                  <a:schemeClr val="hlink"/>
                </a:solidFill>
                <a:latin typeface="华文新魏" panose="02010800040101010101" pitchFamily="2" charset="-122"/>
                <a:ea typeface="华文新魏" panose="02010800040101010101" pitchFamily="2" charset="-122"/>
              </a:rPr>
              <a:t>不得调用保护成员</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d=</a:t>
            </a:r>
            <a:r>
              <a:rPr lang="en-US" altLang="zh-CN" sz="2000" b="1" dirty="0" err="1">
                <a:latin typeface="华文新魏" panose="02010800040101010101" pitchFamily="2" charset="-122"/>
                <a:ea typeface="华文新魏" panose="02010800040101010101" pitchFamily="2" charset="-122"/>
              </a:rPr>
              <a:t>w.age</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main</a:t>
            </a:r>
            <a:r>
              <a:rPr lang="zh-CN" altLang="en-US" sz="2000" b="1" dirty="0">
                <a:solidFill>
                  <a:schemeClr val="hlink"/>
                </a:solidFill>
                <a:latin typeface="华文新魏" panose="02010800040101010101" pitchFamily="2" charset="-122"/>
                <a:ea typeface="华文新魏" panose="02010800040101010101" pitchFamily="2" charset="-122"/>
              </a:rPr>
              <a:t>不得访问私有</a:t>
            </a:r>
            <a:r>
              <a:rPr lang="en-US" altLang="zh-CN" sz="2000" b="1" dirty="0">
                <a:solidFill>
                  <a:schemeClr val="hlink"/>
                </a:solidFill>
                <a:latin typeface="华文新魏" panose="02010800040101010101" pitchFamily="2" charset="-122"/>
                <a:ea typeface="华文新魏" panose="02010800040101010101" pitchFamily="2" charset="-122"/>
              </a:rPr>
              <a:t>age</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f=&amp;</a:t>
            </a:r>
            <a:r>
              <a:rPr lang="en-US" altLang="zh-CN" sz="2000" dirty="0">
                <a:solidFill>
                  <a:schemeClr val="hlink"/>
                </a:solidFill>
                <a:latin typeface="华文新魏" panose="02010800040101010101" pitchFamily="2" charset="-122"/>
                <a:ea typeface="华文新魏" panose="02010800040101010101" pitchFamily="2" charset="-122"/>
              </a:rPr>
              <a:t>FEMALE::</a:t>
            </a:r>
            <a:r>
              <a:rPr lang="en-US" altLang="zh-CN" sz="2000" b="1" dirty="0" err="1">
                <a:latin typeface="华文新魏" panose="02010800040101010101" pitchFamily="2" charset="-122"/>
                <a:ea typeface="华文新魏" panose="02010800040101010101" pitchFamily="2" charset="-122"/>
              </a:rPr>
              <a:t>getnickname</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错误,不得取保护成员地址</a:t>
            </a:r>
          </a:p>
          <a:p>
            <a:pPr>
              <a:lnSpc>
                <a:spcPct val="85000"/>
              </a:lnSpc>
              <a:spcBef>
                <a:spcPct val="15000"/>
              </a:spcBef>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375715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4.3  </a:t>
            </a:r>
            <a:r>
              <a:rPr lang="zh-CN" altLang="en-US" dirty="0">
                <a:latin typeface="华文新魏" panose="02010800040101010101" pitchFamily="2" charset="-122"/>
                <a:ea typeface="华文新魏" panose="02010800040101010101" pitchFamily="2" charset="-122"/>
              </a:rPr>
              <a:t>内联、匿名类及位段</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461211" cy="313624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函数成员的内联说明：</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在类体内定义的任何函数成员都会自动内联。</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如果在类外实现函数，在类内或类外使用</a:t>
            </a:r>
            <a:r>
              <a:rPr lang="en-US" altLang="zh-CN" sz="2400" b="1" dirty="0">
                <a:solidFill>
                  <a:srgbClr val="FF0000"/>
                </a:solidFill>
                <a:latin typeface="华文新魏" panose="02010800040101010101" pitchFamily="2" charset="-122"/>
                <a:ea typeface="华文新魏" panose="02010800040101010101" pitchFamily="2" charset="-122"/>
              </a:rPr>
              <a:t>inline</a:t>
            </a:r>
            <a:r>
              <a:rPr lang="zh-CN" altLang="en-US" sz="2400" b="1" dirty="0">
                <a:solidFill>
                  <a:srgbClr val="FF0000"/>
                </a:solidFill>
                <a:latin typeface="华文新魏" panose="02010800040101010101" pitchFamily="2" charset="-122"/>
                <a:ea typeface="华文新魏" panose="02010800040101010101" pitchFamily="2" charset="-122"/>
              </a:rPr>
              <a:t>保留字说明函数成员。</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内联失败：有分支类语句、定义在使用后，取函数地址，定义</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纯</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虚函数。 </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内联函数成员的作用域局限于当前代码文件</a:t>
            </a:r>
            <a:r>
              <a:rPr lang="zh-CN" altLang="en-US" sz="2400" b="1" dirty="0">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匿名类函数成员只能在类体内定义</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内联</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函数局部类的函数成员只能在类体内定义</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内联</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，某些编译器不支持局部类。 	</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17484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内联</a:t>
            </a:r>
          </a:p>
        </p:txBody>
      </p:sp>
      <p:sp>
        <p:nvSpPr>
          <p:cNvPr id="4" name="TextBox 3"/>
          <p:cNvSpPr txBox="1">
            <a:spLocks noChangeArrowheads="1"/>
          </p:cNvSpPr>
          <p:nvPr/>
        </p:nvSpPr>
        <p:spPr bwMode="auto">
          <a:xfrm>
            <a:off x="1847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b="1" dirty="0">
                <a:latin typeface="华文新魏" pitchFamily="2" charset="-122"/>
                <a:ea typeface="华文新魏" pitchFamily="2" charset="-122"/>
              </a:rPr>
              <a:t>class COMP {</a:t>
            </a:r>
          </a:p>
          <a:p>
            <a:pPr>
              <a:lnSpc>
                <a:spcPct val="120000"/>
              </a:lnSpc>
            </a:pPr>
            <a:r>
              <a:rPr lang="en-US" altLang="zh-CN" sz="2000" b="1" dirty="0">
                <a:latin typeface="华文新魏" pitchFamily="2" charset="-122"/>
                <a:ea typeface="华文新魏" pitchFamily="2" charset="-122"/>
              </a:rPr>
              <a:t>	double  r,  v; </a:t>
            </a:r>
          </a:p>
          <a:p>
            <a:pPr>
              <a:lnSpc>
                <a:spcPct val="120000"/>
              </a:lnSpc>
            </a:pPr>
            <a:r>
              <a:rPr lang="en-US" altLang="zh-CN" sz="2000" b="1" dirty="0">
                <a:latin typeface="华文新魏" pitchFamily="2" charset="-122"/>
                <a:ea typeface="华文新魏" pitchFamily="2" charset="-122"/>
              </a:rPr>
              <a:t>public</a:t>
            </a:r>
            <a:r>
              <a:rPr lang="zh-CN" altLang="en-US" sz="2000" b="1" dirty="0">
                <a:latin typeface="华文新魏" pitchFamily="2" charset="-122"/>
                <a:ea typeface="华文新魏" pitchFamily="2" charset="-122"/>
              </a:rPr>
              <a:t>：</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COMP (double </a:t>
            </a:r>
            <a:r>
              <a:rPr lang="en-US" altLang="zh-CN" sz="2000" b="1" dirty="0" err="1">
                <a:latin typeface="华文新魏" pitchFamily="2" charset="-122"/>
                <a:ea typeface="华文新魏" pitchFamily="2" charset="-122"/>
              </a:rPr>
              <a:t>rp</a:t>
            </a:r>
            <a:r>
              <a:rPr lang="en-US" altLang="zh-CN" sz="2000" b="1" dirty="0">
                <a:latin typeface="华文新魏" pitchFamily="2" charset="-122"/>
                <a:ea typeface="华文新魏" pitchFamily="2" charset="-122"/>
              </a:rPr>
              <a:t>, double </a:t>
            </a:r>
            <a:r>
              <a:rPr lang="en-US" altLang="zh-CN" sz="2000" b="1" dirty="0" err="1">
                <a:latin typeface="华文新魏" pitchFamily="2" charset="-122"/>
                <a:ea typeface="华文新魏" pitchFamily="2" charset="-122"/>
              </a:rPr>
              <a:t>vp</a:t>
            </a:r>
            <a:r>
              <a:rPr lang="en-US" altLang="zh-CN" sz="2000" b="1" dirty="0">
                <a:latin typeface="华文新魏" pitchFamily="2" charset="-122"/>
                <a:ea typeface="华文新魏" pitchFamily="2" charset="-122"/>
              </a:rPr>
              <a:t>)   { r=</a:t>
            </a:r>
            <a:r>
              <a:rPr lang="en-US" altLang="zh-CN" sz="2000" b="1" dirty="0" err="1">
                <a:latin typeface="华文新魏" pitchFamily="2" charset="-122"/>
                <a:ea typeface="华文新魏" pitchFamily="2" charset="-122"/>
              </a:rPr>
              <a:t>rp</a:t>
            </a:r>
            <a:r>
              <a:rPr lang="en-US" altLang="zh-CN" sz="2000" b="1" dirty="0">
                <a:latin typeface="华文新魏" pitchFamily="2" charset="-122"/>
                <a:ea typeface="华文新魏" pitchFamily="2" charset="-122"/>
              </a:rPr>
              <a:t>; v=</a:t>
            </a:r>
            <a:r>
              <a:rPr lang="en-US" altLang="zh-CN" sz="2000" b="1" dirty="0" err="1">
                <a:latin typeface="华文新魏" pitchFamily="2" charset="-122"/>
                <a:ea typeface="华文新魏" pitchFamily="2" charset="-122"/>
              </a:rPr>
              <a:t>vp</a:t>
            </a:r>
            <a:r>
              <a:rPr lang="en-US" altLang="zh-CN" sz="2000" b="1" dirty="0">
                <a:latin typeface="华文新魏" pitchFamily="2" charset="-122"/>
                <a:ea typeface="华文新魏" pitchFamily="2" charset="-122"/>
              </a:rPr>
              <a:t>;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自动内联</a:t>
            </a:r>
          </a:p>
          <a:p>
            <a:pPr>
              <a:lnSpc>
                <a:spcPct val="120000"/>
              </a:lnSpc>
            </a:pPr>
            <a:r>
              <a:rPr lang="zh-CN" altLang="en-US" sz="2000" b="1" dirty="0">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inline</a:t>
            </a:r>
            <a:r>
              <a:rPr lang="en-US" altLang="zh-CN" sz="2000" b="1" dirty="0">
                <a:latin typeface="华文新魏" pitchFamily="2" charset="-122"/>
                <a:ea typeface="华文新魏" pitchFamily="2" charset="-122"/>
              </a:rPr>
              <a:t> double </a:t>
            </a:r>
            <a:r>
              <a:rPr lang="en-US" altLang="zh-CN" sz="2000" b="1" dirty="0" err="1">
                <a:latin typeface="华文新魏" pitchFamily="2" charset="-122"/>
                <a:ea typeface="华文新魏" pitchFamily="2" charset="-122"/>
              </a:rPr>
              <a:t>getr</a:t>
            </a:r>
            <a:r>
              <a:rPr lang="en-US" altLang="zh-CN" sz="2000" b="1" dirty="0">
                <a:latin typeface="华文新魏" pitchFamily="2" charset="-122"/>
                <a:ea typeface="华文新魏" pitchFamily="2" charset="-122"/>
              </a:rPr>
              <a:t> ( );  </a:t>
            </a:r>
            <a:r>
              <a:rPr lang="en-US" altLang="zh-CN" sz="2000" b="1" dirty="0">
                <a:solidFill>
                  <a:srgbClr val="FF0000"/>
                </a:solidFill>
                <a:latin typeface="华文新魏" pitchFamily="2" charset="-122"/>
                <a:ea typeface="华文新魏" pitchFamily="2" charset="-122"/>
              </a:rPr>
              <a:t>//inline</a:t>
            </a:r>
            <a:r>
              <a:rPr lang="zh-CN" altLang="en-US" sz="2000" b="1" dirty="0">
                <a:solidFill>
                  <a:srgbClr val="FF0000"/>
                </a:solidFill>
                <a:latin typeface="华文新魏" pitchFamily="2" charset="-122"/>
                <a:ea typeface="华文新魏" pitchFamily="2" charset="-122"/>
              </a:rPr>
              <a:t>保留字可以省略</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后面又定义</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double </a:t>
            </a:r>
            <a:r>
              <a:rPr lang="en-US" altLang="zh-CN" sz="2000" b="1" dirty="0" err="1">
                <a:latin typeface="华文新魏" pitchFamily="2" charset="-122"/>
                <a:ea typeface="华文新魏" pitchFamily="2" charset="-122"/>
              </a:rPr>
              <a:t>getv</a:t>
            </a:r>
            <a:r>
              <a:rPr lang="en-US" altLang="zh-CN" sz="2000" b="1" dirty="0">
                <a:latin typeface="华文新魏" pitchFamily="2" charset="-122"/>
                <a:ea typeface="华文新魏" pitchFamily="2" charset="-122"/>
              </a:rPr>
              <a:t> ( )   ; </a:t>
            </a:r>
          </a:p>
          <a:p>
            <a:pPr>
              <a:lnSpc>
                <a:spcPct val="120000"/>
              </a:lnSpc>
            </a:pPr>
            <a:r>
              <a:rPr lang="en-US" altLang="zh-CN" sz="2000" b="1" dirty="0">
                <a:latin typeface="华文新魏" pitchFamily="2" charset="-122"/>
                <a:ea typeface="华文新魏" pitchFamily="2" charset="-122"/>
              </a:rPr>
              <a:t>}; </a:t>
            </a:r>
          </a:p>
          <a:p>
            <a:pPr>
              <a:lnSpc>
                <a:spcPct val="120000"/>
              </a:lnSpc>
            </a:pPr>
            <a:r>
              <a:rPr lang="en-US" altLang="zh-CN" sz="2000" b="1" dirty="0">
                <a:solidFill>
                  <a:srgbClr val="FF0000"/>
                </a:solidFill>
                <a:latin typeface="华文新魏" pitchFamily="2" charset="-122"/>
                <a:ea typeface="华文新魏" pitchFamily="2" charset="-122"/>
              </a:rPr>
              <a:t>inline</a:t>
            </a:r>
            <a:r>
              <a:rPr lang="en-US" altLang="zh-CN" sz="2000" b="1" dirty="0">
                <a:latin typeface="华文新魏" pitchFamily="2" charset="-122"/>
                <a:ea typeface="华文新魏" pitchFamily="2" charset="-122"/>
              </a:rPr>
              <a:t> double COMP::</a:t>
            </a:r>
            <a:r>
              <a:rPr lang="en-US" altLang="zh-CN" sz="2000" b="1" dirty="0" err="1">
                <a:latin typeface="华文新魏" pitchFamily="2" charset="-122"/>
                <a:ea typeface="华文新魏" pitchFamily="2" charset="-122"/>
              </a:rPr>
              <a:t>getv</a:t>
            </a:r>
            <a:r>
              <a:rPr lang="en-US" altLang="zh-CN" sz="2000" b="1" dirty="0">
                <a:latin typeface="华文新魏" pitchFamily="2" charset="-122"/>
                <a:ea typeface="华文新魏" pitchFamily="2" charset="-122"/>
              </a:rPr>
              <a:t> ( )   { return v;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定义内联</a:t>
            </a:r>
          </a:p>
          <a:p>
            <a:pPr>
              <a:lnSpc>
                <a:spcPct val="120000"/>
              </a:lnSpc>
            </a:pPr>
            <a:r>
              <a:rPr lang="en-US" altLang="zh-CN" sz="2000" b="1" dirty="0">
                <a:latin typeface="华文新魏" pitchFamily="2" charset="-122"/>
                <a:ea typeface="华文新魏" pitchFamily="2" charset="-122"/>
              </a:rPr>
              <a:t>void main (void)   {        </a:t>
            </a:r>
          </a:p>
          <a:p>
            <a:pPr>
              <a:lnSpc>
                <a:spcPct val="120000"/>
              </a:lnSpc>
            </a:pPr>
            <a:r>
              <a:rPr lang="en-US" altLang="zh-CN" sz="2000" b="1" dirty="0">
                <a:latin typeface="华文新魏" pitchFamily="2" charset="-122"/>
                <a:ea typeface="华文新魏" pitchFamily="2" charset="-122"/>
              </a:rPr>
              <a:t>	COMP  c(3,  4)   ; </a:t>
            </a:r>
          </a:p>
          <a:p>
            <a:pPr>
              <a:lnSpc>
                <a:spcPct val="120000"/>
              </a:lnSpc>
            </a:pPr>
            <a:r>
              <a:rPr lang="en-US" altLang="zh-CN" sz="2000" b="1" dirty="0">
                <a:latin typeface="华文新魏" pitchFamily="2" charset="-122"/>
                <a:ea typeface="华文新魏" pitchFamily="2" charset="-122"/>
              </a:rPr>
              <a:t>	double  r=</a:t>
            </a:r>
            <a:r>
              <a:rPr lang="en-US" altLang="zh-CN" sz="2000" b="1" dirty="0" err="1">
                <a:latin typeface="华文新魏" pitchFamily="2" charset="-122"/>
                <a:ea typeface="华文新魏" pitchFamily="2" charset="-122"/>
              </a:rPr>
              <a:t>c.getr</a:t>
            </a:r>
            <a:r>
              <a:rPr lang="en-US" altLang="zh-CN" sz="2000" b="1" dirty="0">
                <a:latin typeface="华文新魏" pitchFamily="2" charset="-122"/>
                <a:ea typeface="华文新魏" pitchFamily="2" charset="-122"/>
              </a:rPr>
              <a:t> ( )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此时</a:t>
            </a:r>
            <a:r>
              <a:rPr lang="en-US" altLang="zh-CN" sz="2000" b="1" dirty="0" err="1">
                <a:solidFill>
                  <a:srgbClr val="FF0000"/>
                </a:solidFill>
                <a:latin typeface="华文新魏" pitchFamily="2" charset="-122"/>
                <a:ea typeface="华文新魏" pitchFamily="2" charset="-122"/>
              </a:rPr>
              <a:t>getr</a:t>
            </a:r>
            <a:r>
              <a:rPr lang="zh-CN" altLang="en-US" sz="2000" b="1" dirty="0">
                <a:solidFill>
                  <a:srgbClr val="FF0000"/>
                </a:solidFill>
                <a:latin typeface="华文新魏" pitchFamily="2" charset="-122"/>
                <a:ea typeface="华文新魏" pitchFamily="2" charset="-122"/>
              </a:rPr>
              <a:t>的函数体未定义</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内联失败</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double  v=</a:t>
            </a:r>
            <a:r>
              <a:rPr lang="en-US" altLang="zh-CN" sz="2000" b="1" dirty="0" err="1">
                <a:latin typeface="华文新魏" pitchFamily="2" charset="-122"/>
                <a:ea typeface="华文新魏" pitchFamily="2" charset="-122"/>
              </a:rPr>
              <a:t>c.getv</a:t>
            </a:r>
            <a:r>
              <a:rPr lang="en-US" altLang="zh-CN" sz="2000" b="1" dirty="0">
                <a:latin typeface="华文新魏" pitchFamily="2" charset="-122"/>
                <a:ea typeface="华文新魏" pitchFamily="2" charset="-122"/>
              </a:rPr>
              <a:t> ( )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函数定义在调用之前</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内联成功</a:t>
            </a:r>
          </a:p>
          <a:p>
            <a:pPr>
              <a:lnSpc>
                <a:spcPct val="120000"/>
              </a:lnSpc>
            </a:pPr>
            <a:r>
              <a:rPr lang="en-US" altLang="zh-CN" sz="2000" b="1" dirty="0">
                <a:latin typeface="华文新魏" pitchFamily="2" charset="-122"/>
                <a:ea typeface="华文新魏" pitchFamily="2" charset="-122"/>
              </a:rPr>
              <a:t>}</a:t>
            </a:r>
          </a:p>
          <a:p>
            <a:pPr>
              <a:lnSpc>
                <a:spcPct val="120000"/>
              </a:lnSpc>
            </a:pPr>
            <a:r>
              <a:rPr lang="en-US" altLang="zh-CN" sz="2000" b="1" dirty="0">
                <a:solidFill>
                  <a:srgbClr val="FF0000"/>
                </a:solidFill>
                <a:latin typeface="华文新魏" pitchFamily="2" charset="-122"/>
                <a:ea typeface="华文新魏" pitchFamily="2" charset="-122"/>
              </a:rPr>
              <a:t>inline</a:t>
            </a:r>
            <a:r>
              <a:rPr lang="en-US" altLang="zh-CN" sz="2000" b="1" dirty="0">
                <a:latin typeface="华文新魏" pitchFamily="2" charset="-122"/>
                <a:ea typeface="华文新魏" pitchFamily="2" charset="-122"/>
              </a:rPr>
              <a:t> double COMP::</a:t>
            </a:r>
            <a:r>
              <a:rPr lang="en-US" altLang="zh-CN" sz="2000" b="1" dirty="0" err="1">
                <a:latin typeface="华文新魏" pitchFamily="2" charset="-122"/>
                <a:ea typeface="华文新魏" pitchFamily="2" charset="-122"/>
              </a:rPr>
              <a:t>getr</a:t>
            </a:r>
            <a:r>
              <a:rPr lang="en-US" altLang="zh-CN" sz="2000" b="1" dirty="0">
                <a:latin typeface="华文新魏" pitchFamily="2" charset="-122"/>
                <a:ea typeface="华文新魏" pitchFamily="2" charset="-122"/>
              </a:rPr>
              <a:t> ( )   { return r;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定义内联</a:t>
            </a:r>
          </a:p>
          <a:p>
            <a:pPr>
              <a:spcBef>
                <a:spcPct val="0"/>
              </a:spcBef>
            </a:pP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val="693229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337981" y="1524068"/>
            <a:ext cx="11364394"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4.4  new</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delete</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40469" y="2112187"/>
            <a:ext cx="11305614" cy="3865161"/>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内存管理的区别：</a:t>
            </a:r>
          </a:p>
          <a:p>
            <a:pPr marL="685800" lvl="1" indent="-228600">
              <a:lnSpc>
                <a:spcPct val="90000"/>
              </a:lnSpc>
              <a:spcBef>
                <a:spcPts val="500"/>
              </a:spcBef>
              <a:buFont typeface="Wingdings" panose="05000000000000000000" pitchFamily="2" charset="2"/>
              <a:buChar char="l"/>
              <a:defRPr/>
            </a:pPr>
            <a:r>
              <a:rPr lang="en-US" altLang="zh-CN" sz="2000" b="1" dirty="0">
                <a:latin typeface="华文新魏" panose="02010800040101010101" pitchFamily="2" charset="-122"/>
                <a:ea typeface="华文新魏" panose="02010800040101010101" pitchFamily="2" charset="-122"/>
              </a:rPr>
              <a:t>C</a:t>
            </a:r>
            <a:r>
              <a:rPr lang="zh-CN" altLang="en-US" sz="2000" b="1" dirty="0">
                <a:latin typeface="华文新魏" panose="02010800040101010101" pitchFamily="2" charset="-122"/>
                <a:ea typeface="华文新魏" panose="02010800040101010101" pitchFamily="2" charset="-122"/>
              </a:rPr>
              <a:t>：函数</a:t>
            </a:r>
            <a:r>
              <a:rPr lang="en-US" altLang="zh-CN" sz="2000" b="1" dirty="0">
                <a:latin typeface="华文新魏" panose="02010800040101010101" pitchFamily="2" charset="-122"/>
                <a:ea typeface="华文新魏" panose="02010800040101010101" pitchFamily="2" charset="-122"/>
              </a:rPr>
              <a:t>malloc</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free</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C++</a:t>
            </a:r>
            <a:r>
              <a:rPr lang="zh-CN" altLang="en-US" sz="2000" b="1" dirty="0">
                <a:latin typeface="华文新魏" panose="02010800040101010101" pitchFamily="2" charset="-122"/>
                <a:ea typeface="华文新魏" panose="02010800040101010101" pitchFamily="2" charset="-122"/>
              </a:rPr>
              <a:t>：运算符</a:t>
            </a:r>
            <a:r>
              <a:rPr lang="en-US" altLang="zh-CN" sz="2000" b="1" dirty="0">
                <a:latin typeface="华文新魏" panose="02010800040101010101" pitchFamily="2" charset="-122"/>
                <a:ea typeface="华文新魏" panose="02010800040101010101" pitchFamily="2" charset="-122"/>
              </a:rPr>
              <a:t>new</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delete</a:t>
            </a:r>
            <a:r>
              <a:rPr lang="zh-CN" altLang="en-US" sz="20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内存分配：</a:t>
            </a:r>
            <a:r>
              <a:rPr lang="en-US" altLang="zh-CN" sz="2000" b="1" dirty="0">
                <a:latin typeface="华文新魏" panose="02010800040101010101" pitchFamily="2" charset="-122"/>
                <a:ea typeface="华文新魏" panose="02010800040101010101" pitchFamily="2" charset="-122"/>
              </a:rPr>
              <a:t>malloc</a:t>
            </a:r>
            <a:r>
              <a:rPr lang="zh-CN" altLang="en-US" sz="2000" b="1" dirty="0">
                <a:latin typeface="华文新魏" panose="02010800040101010101" pitchFamily="2" charset="-122"/>
                <a:ea typeface="华文新魏" panose="02010800040101010101" pitchFamily="2" charset="-122"/>
              </a:rPr>
              <a:t>为函数，参数为值表达式，分配后内存初始化为</a:t>
            </a:r>
            <a:r>
              <a:rPr lang="en-US" altLang="zh-CN" sz="2000" b="1" dirty="0">
                <a:latin typeface="华文新魏" panose="02010800040101010101" pitchFamily="2" charset="-122"/>
                <a:ea typeface="华文新魏" panose="02010800040101010101" pitchFamily="2" charset="-122"/>
              </a:rPr>
              <a:t>0</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new</a:t>
            </a:r>
            <a:r>
              <a:rPr lang="zh-CN" altLang="en-US" sz="2000" b="1" dirty="0">
                <a:latin typeface="华文新魏" panose="02010800040101010101" pitchFamily="2" charset="-122"/>
                <a:ea typeface="华文新魏" panose="02010800040101010101" pitchFamily="2" charset="-122"/>
              </a:rPr>
              <a:t>为运算符，操作数为类型表达式，</a:t>
            </a:r>
            <a:r>
              <a:rPr lang="zh-CN" altLang="en-US" sz="2000" b="1" dirty="0">
                <a:solidFill>
                  <a:srgbClr val="FF0000"/>
                </a:solidFill>
                <a:latin typeface="华文新魏" panose="02010800040101010101" pitchFamily="2" charset="-122"/>
                <a:ea typeface="华文新魏" panose="02010800040101010101" pitchFamily="2" charset="-122"/>
              </a:rPr>
              <a:t>先底层调用</a:t>
            </a:r>
            <a:r>
              <a:rPr lang="en-US" altLang="zh-CN" sz="2000" b="1" dirty="0">
                <a:solidFill>
                  <a:srgbClr val="FF0000"/>
                </a:solidFill>
                <a:latin typeface="华文新魏" panose="02010800040101010101" pitchFamily="2" charset="-122"/>
                <a:ea typeface="华文新魏" panose="02010800040101010101" pitchFamily="2" charset="-122"/>
              </a:rPr>
              <a:t>malloc</a:t>
            </a:r>
            <a:r>
              <a:rPr lang="zh-CN" altLang="en-US" sz="2000" b="1" dirty="0">
                <a:solidFill>
                  <a:srgbClr val="FF0000"/>
                </a:solidFill>
                <a:latin typeface="华文新魏" panose="02010800040101010101" pitchFamily="2" charset="-122"/>
                <a:ea typeface="华文新魏" panose="02010800040101010101" pitchFamily="2" charset="-122"/>
              </a:rPr>
              <a:t>，然后调用构造函数</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用“</a:t>
            </a:r>
            <a:r>
              <a:rPr lang="en-US" altLang="zh-CN" sz="2000" b="1" dirty="0">
                <a:latin typeface="华文新魏" panose="02010800040101010101" pitchFamily="2" charset="-122"/>
                <a:ea typeface="华文新魏" panose="02010800040101010101" pitchFamily="2" charset="-122"/>
              </a:rPr>
              <a:t>new </a:t>
            </a:r>
            <a:r>
              <a:rPr lang="zh-CN" altLang="en-US" sz="2000" b="1" dirty="0">
                <a:latin typeface="华文新魏" panose="02010800040101010101" pitchFamily="2" charset="-122"/>
                <a:ea typeface="华文新魏" panose="02010800040101010101" pitchFamily="2" charset="-122"/>
              </a:rPr>
              <a:t>类型表达式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”可使分配的内存清零，若“</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”中有数值可用于初始化。</a:t>
            </a:r>
            <a:r>
              <a:rPr lang="en-US" altLang="zh-CN" sz="2000" b="1" dirty="0">
                <a:latin typeface="华文新魏" panose="02010800040101010101" pitchFamily="2" charset="-122"/>
                <a:ea typeface="华文新魏" panose="02010800040101010101" pitchFamily="2" charset="-122"/>
              </a:rPr>
              <a:t> </a:t>
            </a:r>
            <a:endParaRPr lang="zh-CN" altLang="en-US" sz="20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内存释放：</a:t>
            </a:r>
            <a:r>
              <a:rPr lang="en-US" altLang="zh-CN" sz="2000" b="1" dirty="0">
                <a:latin typeface="华文新魏" panose="02010800040101010101" pitchFamily="2" charset="-122"/>
                <a:ea typeface="华文新魏" panose="02010800040101010101" pitchFamily="2" charset="-122"/>
              </a:rPr>
              <a:t>free</a:t>
            </a:r>
            <a:r>
              <a:rPr lang="zh-CN" altLang="en-US" sz="2000" b="1" dirty="0">
                <a:latin typeface="华文新魏" panose="02010800040101010101" pitchFamily="2" charset="-122"/>
                <a:ea typeface="华文新魏" panose="02010800040101010101" pitchFamily="2" charset="-122"/>
              </a:rPr>
              <a:t>为函数，参数为指针类型值表达式，直接释放内存；</a:t>
            </a:r>
            <a:r>
              <a:rPr lang="en-US" altLang="zh-CN" sz="2000" b="1" dirty="0">
                <a:latin typeface="华文新魏" panose="02010800040101010101" pitchFamily="2" charset="-122"/>
                <a:ea typeface="华文新魏" panose="02010800040101010101" pitchFamily="2" charset="-122"/>
              </a:rPr>
              <a:t>delete</a:t>
            </a:r>
            <a:r>
              <a:rPr lang="zh-CN" altLang="en-US" sz="2000" b="1" dirty="0">
                <a:latin typeface="华文新魏" panose="02010800040101010101" pitchFamily="2" charset="-122"/>
                <a:ea typeface="华文新魏" panose="02010800040101010101" pitchFamily="2" charset="-122"/>
              </a:rPr>
              <a:t>为运算符，操作数为指针类型值表达式，</a:t>
            </a:r>
            <a:r>
              <a:rPr lang="zh-CN" altLang="en-US" sz="2000" b="1" dirty="0">
                <a:solidFill>
                  <a:srgbClr val="FF0000"/>
                </a:solidFill>
                <a:latin typeface="华文新魏" panose="02010800040101010101" pitchFamily="2" charset="-122"/>
                <a:ea typeface="华文新魏" panose="02010800040101010101" pitchFamily="2" charset="-122"/>
              </a:rPr>
              <a:t>先调用析构函数，然后底层调用</a:t>
            </a:r>
            <a:r>
              <a:rPr lang="en-US" altLang="zh-CN" sz="2000" b="1" dirty="0">
                <a:solidFill>
                  <a:srgbClr val="FF0000"/>
                </a:solidFill>
                <a:latin typeface="华文新魏" panose="02010800040101010101" pitchFamily="2" charset="-122"/>
                <a:ea typeface="华文新魏" panose="02010800040101010101" pitchFamily="2" charset="-122"/>
              </a:rPr>
              <a:t>free</a:t>
            </a:r>
            <a:r>
              <a:rPr lang="zh-CN" altLang="en-US" sz="2000" b="1" dirty="0">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如为简单类型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没有构造、析构函数</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分配和释放内存，则</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malloc</a:t>
            </a: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free</a:t>
            </a:r>
            <a:r>
              <a:rPr lang="zh-CN" altLang="en-US" sz="2400" b="1" dirty="0">
                <a:latin typeface="华文新魏" panose="02010800040101010101" pitchFamily="2" charset="-122"/>
                <a:ea typeface="华文新魏" panose="02010800040101010101" pitchFamily="2" charset="-122"/>
              </a:rPr>
              <a:t>没有区别，可混合使用：比如</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分配的内存用</a:t>
            </a:r>
            <a:r>
              <a:rPr lang="en-US" altLang="zh-CN" sz="2400" b="1" dirty="0">
                <a:latin typeface="华文新魏" panose="02010800040101010101" pitchFamily="2" charset="-122"/>
                <a:ea typeface="华文新魏" panose="02010800040101010101" pitchFamily="2" charset="-122"/>
              </a:rPr>
              <a:t>free</a:t>
            </a:r>
            <a:r>
              <a:rPr lang="zh-CN" altLang="en-US" sz="2400" b="1" dirty="0">
                <a:latin typeface="华文新魏" panose="02010800040101010101" pitchFamily="2" charset="-122"/>
                <a:ea typeface="华文新魏" panose="02010800040101010101" pitchFamily="2" charset="-122"/>
              </a:rPr>
              <a:t>释放。</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无法用</a:t>
            </a:r>
            <a:r>
              <a:rPr lang="en-US" altLang="zh-CN" sz="2400" b="1" dirty="0">
                <a:latin typeface="华文新魏" panose="02010800040101010101" pitchFamily="2" charset="-122"/>
                <a:ea typeface="华文新魏" panose="02010800040101010101" pitchFamily="2" charset="-122"/>
              </a:rPr>
              <a:t>malloc</a:t>
            </a:r>
            <a:r>
              <a:rPr lang="zh-CN" altLang="en-US" sz="2400" b="1" dirty="0">
                <a:latin typeface="华文新魏" panose="02010800040101010101" pitchFamily="2" charset="-122"/>
                <a:ea typeface="华文新魏" panose="02010800040101010101" pitchFamily="2" charset="-122"/>
              </a:rPr>
              <a:t>代替</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初始化</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注意</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的形参类型应为</a:t>
            </a:r>
            <a:r>
              <a:rPr lang="en-US" altLang="zh-CN" sz="2400" b="1" dirty="0">
                <a:latin typeface="华文新魏" panose="02010800040101010101" pitchFamily="2" charset="-122"/>
                <a:ea typeface="华文新魏" panose="02010800040101010101" pitchFamily="2" charset="-122"/>
              </a:rPr>
              <a:t>const void*</a:t>
            </a:r>
            <a:r>
              <a:rPr lang="zh-CN" altLang="en-US" sz="2400" b="1" dirty="0">
                <a:latin typeface="华文新魏" panose="02010800040101010101" pitchFamily="2" charset="-122"/>
                <a:ea typeface="华文新魏" panose="02010800040101010101" pitchFamily="2" charset="-122"/>
              </a:rPr>
              <a:t>，因为它可接受任意指针实参。	</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44887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346398" y="1514340"/>
            <a:ext cx="11499204"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4.4  new</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delete</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48682" y="2102459"/>
            <a:ext cx="11439728" cy="4558748"/>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new &lt;</a:t>
            </a:r>
            <a:r>
              <a:rPr lang="zh-CN" altLang="en-US" sz="2400" b="1" dirty="0">
                <a:latin typeface="华文新魏" panose="02010800040101010101" pitchFamily="2" charset="-122"/>
                <a:ea typeface="华文新魏" panose="02010800040101010101" pitchFamily="2" charset="-122"/>
              </a:rPr>
              <a:t>类型表达式</a:t>
            </a:r>
            <a:r>
              <a:rPr lang="en-US" altLang="zh-CN" sz="2400" b="1" dirty="0">
                <a:latin typeface="华文新魏" panose="02010800040101010101" pitchFamily="2" charset="-122"/>
                <a:ea typeface="华文新魏" panose="02010800040101010101" pitchFamily="2" charset="-122"/>
              </a:rPr>
              <a:t>&gt; //</a:t>
            </a:r>
            <a:r>
              <a:rPr lang="zh-CN" altLang="en-US" sz="2400" b="1" dirty="0">
                <a:latin typeface="华文新魏" panose="02010800040101010101" pitchFamily="2" charset="-122"/>
                <a:ea typeface="华文新魏" panose="02010800040101010101" pitchFamily="2" charset="-122"/>
              </a:rPr>
              <a:t>后接</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用于初始化或构造。</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可用于数组元素</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类型表达式：</a:t>
            </a:r>
            <a:r>
              <a:rPr lang="en-US" altLang="zh-CN" sz="2000" b="1" dirty="0">
                <a:latin typeface="华文新魏" panose="02010800040101010101" pitchFamily="2" charset="-122"/>
                <a:ea typeface="华文新魏" panose="02010800040101010101" pitchFamily="2" charset="-122"/>
              </a:rPr>
              <a:t>int *p=new int;  //</a:t>
            </a:r>
            <a:r>
              <a:rPr lang="zh-CN" altLang="en-US" sz="2000" b="1" dirty="0">
                <a:latin typeface="华文新魏" panose="02010800040101010101" pitchFamily="2" charset="-122"/>
                <a:ea typeface="华文新魏" panose="02010800040101010101" pitchFamily="2" charset="-122"/>
              </a:rPr>
              <a:t>等价</a:t>
            </a:r>
            <a:r>
              <a:rPr lang="en-US" altLang="zh-CN" sz="2000" b="1" dirty="0">
                <a:latin typeface="华文新魏" panose="02010800040101010101" pitchFamily="2" charset="-122"/>
                <a:ea typeface="华文新魏" panose="02010800040101010101" pitchFamily="2" charset="-122"/>
              </a:rPr>
              <a:t>int *p=new int(0); </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数组形式仅第一维下标可为任意表达式，其它维为常量表达式：</a:t>
            </a:r>
            <a:r>
              <a:rPr lang="en-US" altLang="zh-CN" sz="2000" b="1" dirty="0">
                <a:latin typeface="华文新魏" panose="02010800040101010101" pitchFamily="2" charset="-122"/>
                <a:ea typeface="华文新魏" panose="02010800040101010101" pitchFamily="2" charset="-122"/>
              </a:rPr>
              <a:t>int (*q)[6][8]=new int[x+20][6][8];</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为对象数组分配内存时，必须调用默认构造函数，</a:t>
            </a:r>
            <a:r>
              <a:rPr lang="zh-CN" altLang="en-US" sz="2000" b="1" dirty="0">
                <a:solidFill>
                  <a:srgbClr val="FF0000"/>
                </a:solidFill>
                <a:latin typeface="华文新魏" panose="02010800040101010101" pitchFamily="2" charset="-122"/>
                <a:ea typeface="华文新魏" panose="02010800040101010101" pitchFamily="2" charset="-122"/>
              </a:rPr>
              <a:t>如</a:t>
            </a:r>
            <a:r>
              <a:rPr lang="en-US" altLang="zh-CN" sz="2000" b="1" dirty="0">
                <a:solidFill>
                  <a:srgbClr val="FF0000"/>
                </a:solidFill>
                <a:latin typeface="华文新魏" panose="02010800040101010101" pitchFamily="2" charset="-122"/>
                <a:ea typeface="华文新魏" panose="02010800040101010101" pitchFamily="2" charset="-122"/>
              </a:rPr>
              <a:t>Circle *p =new Circle[10],</a:t>
            </a:r>
            <a:r>
              <a:rPr lang="zh-CN" altLang="en-US" sz="2000" b="1" dirty="0">
                <a:solidFill>
                  <a:srgbClr val="FF0000"/>
                </a:solidFill>
                <a:latin typeface="华文新魏" panose="02010800040101010101" pitchFamily="2" charset="-122"/>
                <a:ea typeface="华文新魏" panose="02010800040101010101" pitchFamily="2" charset="-122"/>
              </a:rPr>
              <a:t>如</a:t>
            </a:r>
            <a:r>
              <a:rPr lang="en-US" altLang="zh-CN" sz="2000" b="1" dirty="0">
                <a:solidFill>
                  <a:srgbClr val="FF0000"/>
                </a:solidFill>
                <a:latin typeface="华文新魏" panose="02010800040101010101" pitchFamily="2" charset="-122"/>
                <a:ea typeface="华文新魏" panose="02010800040101010101" pitchFamily="2" charset="-122"/>
              </a:rPr>
              <a:t>Circle</a:t>
            </a:r>
            <a:r>
              <a:rPr lang="zh-CN" altLang="en-US" sz="2000" b="1" dirty="0">
                <a:solidFill>
                  <a:srgbClr val="FF0000"/>
                </a:solidFill>
                <a:latin typeface="华文新魏" panose="02010800040101010101" pitchFamily="2" charset="-122"/>
                <a:ea typeface="华文新魏" panose="02010800040101010101" pitchFamily="2" charset="-122"/>
              </a:rPr>
              <a:t>无默认构造函数如何？编译器报错。因此保证一个类有默认构造函数非常重要</a:t>
            </a:r>
            <a:endParaRPr lang="en-US" altLang="zh-CN" sz="20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itchFamily="2" charset="-122"/>
                <a:ea typeface="华文新魏" pitchFamily="2" charset="-122"/>
              </a:rPr>
              <a:t>注意</a:t>
            </a:r>
            <a:r>
              <a:rPr lang="en-US" altLang="zh-CN" sz="2000" b="1" dirty="0">
                <a:latin typeface="华文新魏" pitchFamily="2" charset="-122"/>
                <a:ea typeface="华文新魏" pitchFamily="2" charset="-122"/>
              </a:rPr>
              <a:t>int *p=new int (10) ; </a:t>
            </a:r>
            <a:r>
              <a:rPr lang="zh-CN" altLang="en-US" sz="2000" b="1" dirty="0">
                <a:latin typeface="华文新魏" pitchFamily="2" charset="-122"/>
                <a:ea typeface="华文新魏" pitchFamily="2" charset="-122"/>
              </a:rPr>
              <a:t>和</a:t>
            </a:r>
            <a:r>
              <a:rPr lang="en-US" altLang="zh-CN" sz="2000" b="1" dirty="0">
                <a:latin typeface="华文新魏" pitchFamily="2" charset="-122"/>
                <a:ea typeface="华文新魏" pitchFamily="2" charset="-122"/>
              </a:rPr>
              <a:t>int *p=new int [10] ;</a:t>
            </a:r>
            <a:r>
              <a:rPr lang="zh-CN" altLang="en-US" sz="2000" b="1" dirty="0">
                <a:latin typeface="华文新魏" pitchFamily="2" charset="-122"/>
                <a:ea typeface="华文新魏" pitchFamily="2" charset="-122"/>
              </a:rPr>
              <a:t>的区别</a:t>
            </a:r>
            <a:r>
              <a:rPr lang="en-US" altLang="zh-CN" sz="2000" b="1" dirty="0">
                <a:latin typeface="华文新魏" pitchFamily="2" charset="-122"/>
                <a:ea typeface="华文新魏" pitchFamily="2" charset="-122"/>
              </a:rPr>
              <a:t> </a:t>
            </a:r>
            <a:endParaRPr lang="zh-CN" altLang="en-US" sz="20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delete &lt;</a:t>
            </a:r>
            <a:r>
              <a:rPr lang="zh-CN" altLang="en-US" sz="2400" b="1" dirty="0">
                <a:latin typeface="华文新魏" panose="02010800040101010101" pitchFamily="2" charset="-122"/>
                <a:ea typeface="华文新魏" panose="02010800040101010101" pitchFamily="2" charset="-122"/>
              </a:rPr>
              <a:t>指针</a:t>
            </a:r>
            <a:r>
              <a:rPr lang="en-US" altLang="zh-CN" sz="2400" b="1" dirty="0">
                <a:latin typeface="华文新魏" panose="02010800040101010101" pitchFamily="2" charset="-122"/>
                <a:ea typeface="华文新魏" panose="02010800040101010101" pitchFamily="2" charset="-122"/>
              </a:rPr>
              <a:t>&gt;</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指针指向非数组的单个实体：</a:t>
            </a:r>
            <a:r>
              <a:rPr lang="en-US" altLang="zh-CN" sz="2000" b="1" dirty="0">
                <a:latin typeface="华文新魏" panose="02010800040101010101" pitchFamily="2" charset="-122"/>
                <a:ea typeface="华文新魏" panose="02010800040101010101" pitchFamily="2" charset="-122"/>
              </a:rPr>
              <a:t>delete p; </a:t>
            </a:r>
            <a:r>
              <a:rPr lang="zh-CN" altLang="en-US" sz="2000" b="1" dirty="0">
                <a:latin typeface="华文新魏" panose="02010800040101010101" pitchFamily="2" charset="-122"/>
                <a:ea typeface="华文新魏" panose="02010800040101010101" pitchFamily="2" charset="-122"/>
              </a:rPr>
              <a:t>可能调析构函数。</a:t>
            </a:r>
          </a:p>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delete [ ]&lt;</a:t>
            </a:r>
            <a:r>
              <a:rPr lang="zh-CN" altLang="en-US" sz="2400" b="1" dirty="0">
                <a:latin typeface="华文新魏" panose="02010800040101010101" pitchFamily="2" charset="-122"/>
                <a:ea typeface="华文新魏" panose="02010800040101010101" pitchFamily="2" charset="-122"/>
              </a:rPr>
              <a:t>数组指针</a:t>
            </a:r>
            <a:r>
              <a:rPr lang="en-US" altLang="zh-CN" sz="2400" b="1" dirty="0">
                <a:latin typeface="华文新魏" panose="02010800040101010101" pitchFamily="2" charset="-122"/>
                <a:ea typeface="华文新魏" panose="02010800040101010101" pitchFamily="2" charset="-122"/>
              </a:rPr>
              <a:t>&gt;</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指针指向任意维的数组时：</a:t>
            </a:r>
            <a:r>
              <a:rPr lang="en-US" altLang="zh-CN" sz="2000" b="1" dirty="0">
                <a:latin typeface="华文新魏" panose="02010800040101010101" pitchFamily="2" charset="-122"/>
                <a:ea typeface="华文新魏" panose="02010800040101010101" pitchFamily="2" charset="-122"/>
              </a:rPr>
              <a:t>delete [ ]q;</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如为对象数组，对所有对象</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元素</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调用析构函数，然后释放对象数组占有的内存。</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若数组元素为简单类型，则可用</a:t>
            </a:r>
            <a:r>
              <a:rPr lang="en-US" altLang="zh-CN" sz="2000" b="1" dirty="0">
                <a:latin typeface="华文新魏" panose="02010800040101010101" pitchFamily="2" charset="-122"/>
                <a:ea typeface="华文新魏" panose="02010800040101010101" pitchFamily="2" charset="-122"/>
              </a:rPr>
              <a:t>delete &lt;</a:t>
            </a:r>
            <a:r>
              <a:rPr lang="zh-CN" altLang="en-US" sz="2000" b="1" dirty="0">
                <a:latin typeface="华文新魏" panose="02010800040101010101" pitchFamily="2" charset="-122"/>
                <a:ea typeface="华文新魏" panose="02010800040101010101" pitchFamily="2" charset="-122"/>
              </a:rPr>
              <a:t>指针</a:t>
            </a:r>
            <a:r>
              <a:rPr lang="en-US" altLang="zh-CN" sz="2000" b="1" dirty="0">
                <a:latin typeface="华文新魏" panose="02010800040101010101" pitchFamily="2" charset="-122"/>
                <a:ea typeface="华文新魏" panose="02010800040101010101" pitchFamily="2" charset="-122"/>
              </a:rPr>
              <a:t>&gt;</a:t>
            </a:r>
            <a:r>
              <a:rPr lang="zh-CN" altLang="en-US" sz="2000" b="1" dirty="0">
                <a:latin typeface="华文新魏" panose="02010800040101010101" pitchFamily="2" charset="-122"/>
                <a:ea typeface="华文新魏" panose="02010800040101010101" pitchFamily="2" charset="-122"/>
              </a:rPr>
              <a:t>代替。</a:t>
            </a:r>
            <a:r>
              <a:rPr lang="zh-CN" altLang="en-US" sz="2400" b="1" dirty="0">
                <a:latin typeface="华文新魏" panose="02010800040101010101" pitchFamily="2" charset="-122"/>
                <a:ea typeface="华文新魏" panose="02010800040101010101" pitchFamily="2" charset="-122"/>
              </a:rPr>
              <a:t>	</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46037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7" name="Rectangle 3">
            <a:extLst>
              <a:ext uri="{FF2B5EF4-FFF2-40B4-BE49-F238E27FC236}">
                <a16:creationId xmlns:a16="http://schemas.microsoft.com/office/drawing/2014/main" id="{42A26966-2D91-4017-8DBD-5E4DFF37607E}"/>
              </a:ext>
            </a:extLst>
          </p:cNvPr>
          <p:cNvSpPr txBox="1">
            <a:spLocks noChangeArrowheads="1"/>
          </p:cNvSpPr>
          <p:nvPr/>
        </p:nvSpPr>
        <p:spPr>
          <a:xfrm>
            <a:off x="751513" y="1573635"/>
            <a:ext cx="9443074" cy="44196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4</a:t>
            </a:r>
            <a:r>
              <a:rPr lang="zh-CN" altLang="en-US" sz="2400" b="1" dirty="0">
                <a:latin typeface="华文新魏" panose="02010800040101010101" pitchFamily="2" charset="-122"/>
                <a:ea typeface="华文新魏" panose="02010800040101010101" pitchFamily="2" charset="-122"/>
              </a:rPr>
              <a:t>.1</a:t>
            </a:r>
            <a:r>
              <a:rPr lang="en-US" altLang="zh-CN" sz="2400" b="1" dirty="0">
                <a:latin typeface="华文新魏" panose="02010800040101010101" pitchFamily="2" charset="-122"/>
                <a:ea typeface="华文新魏" panose="02010800040101010101" pitchFamily="2" charset="-122"/>
              </a:rPr>
              <a:t>3</a:t>
            </a:r>
            <a:r>
              <a:rPr lang="zh-CN" altLang="en-US" sz="2400" b="1" dirty="0">
                <a:latin typeface="华文新魏" panose="02010800040101010101" pitchFamily="2" charset="-122"/>
                <a:ea typeface="华文新魏" panose="02010800040101010101" pitchFamily="2" charset="-122"/>
              </a:rPr>
              <a:t>】定义二维整型动态数组的类。</a:t>
            </a:r>
          </a:p>
          <a:p>
            <a:pPr>
              <a:buFont typeface="Wingdings" panose="05000000000000000000" pitchFamily="2" charset="2"/>
              <a:buNone/>
            </a:pPr>
            <a:r>
              <a:rPr lang="zh-CN" altLang="en-US"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alloc.h</a:t>
            </a:r>
            <a:r>
              <a:rPr lang="en-US" altLang="zh-CN" sz="2000" b="1" dirty="0">
                <a:latin typeface="华文新魏" panose="02010800040101010101" pitchFamily="2" charset="-122"/>
                <a:ea typeface="华文新魏" panose="02010800040101010101" pitchFamily="2" charset="-122"/>
              </a:rPr>
              <a:t>&gt;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class  ARRAY{			//class</a:t>
            </a:r>
            <a:r>
              <a:rPr lang="zh-CN" altLang="en-US" sz="2000" b="1" dirty="0">
                <a:latin typeface="华文新魏" panose="02010800040101010101" pitchFamily="2" charset="-122"/>
                <a:ea typeface="华文新魏" panose="02010800040101010101" pitchFamily="2" charset="-122"/>
              </a:rPr>
              <a:t>体的缺省访问权限为</a:t>
            </a:r>
            <a:r>
              <a:rPr lang="en-US" altLang="zh-CN" sz="2000" b="1" dirty="0">
                <a:latin typeface="华文新魏" panose="02010800040101010101" pitchFamily="2" charset="-122"/>
                <a:ea typeface="华文新魏" panose="02010800040101010101" pitchFamily="2" charset="-122"/>
              </a:rPr>
              <a:t>private</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 r, c;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public:     			//</a:t>
            </a:r>
            <a:r>
              <a:rPr lang="zh-CN" altLang="en-US" sz="2000" b="1" dirty="0">
                <a:latin typeface="华文新魏" panose="02010800040101010101" pitchFamily="2" charset="-122"/>
                <a:ea typeface="华文新魏" panose="02010800040101010101" pitchFamily="2" charset="-122"/>
              </a:rPr>
              <a:t>访问权限改为</a:t>
            </a:r>
            <a:r>
              <a:rPr lang="en-US" altLang="zh-CN" sz="2000" b="1" dirty="0">
                <a:latin typeface="华文新魏" panose="02010800040101010101" pitchFamily="2" charset="-122"/>
                <a:ea typeface="华文新魏" panose="02010800040101010101" pitchFamily="2" charset="-122"/>
              </a:rPr>
              <a:t>public</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ARRAY(int x, int y);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~ARRAY( );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ARRAY::ARRAY(int x, int y){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a=new int[(r=x)*(c=y)];	//</a:t>
            </a:r>
            <a:r>
              <a:rPr lang="zh-CN" altLang="en-US" sz="2000" b="1" dirty="0">
                <a:latin typeface="华文新魏" panose="02010800040101010101" pitchFamily="2" charset="-122"/>
                <a:ea typeface="华文新魏" panose="02010800040101010101" pitchFamily="2" charset="-122"/>
              </a:rPr>
              <a:t>可用</a:t>
            </a:r>
            <a:r>
              <a:rPr lang="en-US" altLang="zh-CN" sz="2000" b="1" dirty="0" err="1">
                <a:latin typeface="华文新魏" panose="02010800040101010101" pitchFamily="2" charset="-122"/>
                <a:ea typeface="华文新魏" panose="02010800040101010101" pitchFamily="2" charset="-122"/>
              </a:rPr>
              <a:t>malloc：int</a:t>
            </a:r>
            <a:r>
              <a:rPr lang="zh-CN" altLang="en-US" sz="2000" b="1" dirty="0">
                <a:latin typeface="华文新魏" panose="02010800040101010101" pitchFamily="2" charset="-122"/>
                <a:ea typeface="华文新魏" panose="02010800040101010101" pitchFamily="2" charset="-122"/>
              </a:rPr>
              <a:t>为简单类型</a:t>
            </a:r>
          </a:p>
          <a:p>
            <a:pP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406766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7" name="Rectangle 3">
            <a:extLst>
              <a:ext uri="{FF2B5EF4-FFF2-40B4-BE49-F238E27FC236}">
                <a16:creationId xmlns:a16="http://schemas.microsoft.com/office/drawing/2014/main" id="{26D147D5-9E6C-4674-B98F-CF466AB2ED7F}"/>
              </a:ext>
            </a:extLst>
          </p:cNvPr>
          <p:cNvSpPr txBox="1">
            <a:spLocks noChangeArrowheads="1"/>
          </p:cNvSpPr>
          <p:nvPr/>
        </p:nvSpPr>
        <p:spPr>
          <a:xfrm>
            <a:off x="887835" y="1557556"/>
            <a:ext cx="7772400"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ARRAY::~ARRAY(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在析构函数里释放指针</a:t>
            </a:r>
            <a:r>
              <a:rPr lang="en-US" altLang="zh-CN" sz="2000" b="1" dirty="0">
                <a:solidFill>
                  <a:schemeClr val="hlink"/>
                </a:solidFill>
                <a:latin typeface="华文新魏" panose="02010800040101010101" pitchFamily="2" charset="-122"/>
                <a:ea typeface="华文新魏" panose="02010800040101010101" pitchFamily="2" charset="-122"/>
              </a:rPr>
              <a:t>a</a:t>
            </a:r>
            <a:r>
              <a:rPr lang="zh-CN" altLang="en-US" sz="2000" b="1" dirty="0">
                <a:solidFill>
                  <a:schemeClr val="hlink"/>
                </a:solidFill>
                <a:latin typeface="华文新魏" panose="02010800040101010101" pitchFamily="2" charset="-122"/>
                <a:ea typeface="华文新魏" panose="02010800040101010101" pitchFamily="2" charset="-122"/>
              </a:rPr>
              <a:t>指向的内存</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if(a){ delete [ ]a; a=0;}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可用</a:t>
            </a:r>
            <a:r>
              <a:rPr lang="en-US" altLang="zh-CN" sz="2000" b="1" dirty="0">
                <a:solidFill>
                  <a:schemeClr val="hlink"/>
                </a:solidFill>
                <a:latin typeface="华文新魏" panose="02010800040101010101" pitchFamily="2" charset="-122"/>
                <a:ea typeface="华文新魏" panose="02010800040101010101" pitchFamily="2" charset="-122"/>
              </a:rPr>
              <a:t>free(a), </a:t>
            </a:r>
            <a:r>
              <a:rPr lang="zh-CN" altLang="en-US" sz="2000" b="1" dirty="0">
                <a:solidFill>
                  <a:schemeClr val="hlink"/>
                </a:solidFill>
                <a:latin typeface="华文新魏" panose="02010800040101010101" pitchFamily="2" charset="-122"/>
                <a:ea typeface="华文新魏" panose="02010800040101010101" pitchFamily="2" charset="-122"/>
              </a:rPr>
              <a:t>也可用</a:t>
            </a:r>
            <a:r>
              <a:rPr lang="en-US" altLang="zh-CN" sz="2000" b="1" dirty="0">
                <a:solidFill>
                  <a:schemeClr val="hlink"/>
                </a:solidFill>
                <a:latin typeface="华文新魏" panose="02010800040101010101" pitchFamily="2" charset="-122"/>
                <a:ea typeface="华文新魏" panose="02010800040101010101" pitchFamily="2" charset="-122"/>
              </a:rPr>
              <a:t>delete a</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ARRAY  x(3, 5);               //</a:t>
            </a:r>
            <a:r>
              <a:rPr lang="zh-CN" altLang="en-US" sz="2000" b="1" dirty="0">
                <a:latin typeface="华文新魏" panose="02010800040101010101" pitchFamily="2" charset="-122"/>
                <a:ea typeface="华文新魏" panose="02010800040101010101" pitchFamily="2" charset="-122"/>
              </a:rPr>
              <a:t>开工函数构造，收工函数析构</a:t>
            </a:r>
            <a:r>
              <a:rPr lang="en-US" altLang="zh-CN" sz="2000" b="1" dirty="0">
                <a:latin typeface="华文新魏" panose="02010800040101010101" pitchFamily="2" charset="-122"/>
                <a:ea typeface="华文新魏" panose="02010800040101010101" pitchFamily="2" charset="-122"/>
              </a:rPr>
              <a:t>x</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ARRAY  y(3, 5), *p;      //</a:t>
            </a:r>
            <a:r>
              <a:rPr lang="zh-CN" altLang="en-US" sz="2000" b="1" dirty="0">
                <a:latin typeface="华文新魏" panose="02010800040101010101" pitchFamily="2" charset="-122"/>
                <a:ea typeface="华文新魏" panose="02010800040101010101" pitchFamily="2" charset="-122"/>
              </a:rPr>
              <a:t>退出</a:t>
            </a:r>
            <a:r>
              <a:rPr lang="en-US" altLang="zh-CN" sz="2000" b="1" dirty="0">
                <a:latin typeface="华文新魏" panose="02010800040101010101" pitchFamily="2" charset="-122"/>
                <a:ea typeface="华文新魏" panose="02010800040101010101" pitchFamily="2" charset="-122"/>
              </a:rPr>
              <a:t>main</a:t>
            </a:r>
            <a:r>
              <a:rPr lang="zh-CN" altLang="en-US" sz="2000" b="1" dirty="0">
                <a:latin typeface="华文新魏" panose="02010800040101010101" pitchFamily="2" charset="-122"/>
                <a:ea typeface="华文新魏" panose="02010800040101010101" pitchFamily="2" charset="-122"/>
              </a:rPr>
              <a:t>时析构</a:t>
            </a:r>
            <a:r>
              <a:rPr lang="en-US" altLang="zh-CN" sz="2000" b="1" dirty="0">
                <a:latin typeface="华文新魏" panose="02010800040101010101" pitchFamily="2" charset="-122"/>
                <a:ea typeface="华文新魏" panose="02010800040101010101" pitchFamily="2" charset="-122"/>
              </a:rPr>
              <a:t>y</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p=new ARRAY(5, 7);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不能用</a:t>
            </a:r>
            <a:r>
              <a:rPr lang="en-US" altLang="zh-CN" sz="2000" b="1" dirty="0" err="1">
                <a:solidFill>
                  <a:schemeClr val="hlink"/>
                </a:solidFill>
                <a:latin typeface="华文新魏" panose="02010800040101010101" pitchFamily="2" charset="-122"/>
                <a:ea typeface="华文新魏" panose="02010800040101010101" pitchFamily="2" charset="-122"/>
              </a:rPr>
              <a:t>malloc，ARRAY</a:t>
            </a:r>
            <a:r>
              <a:rPr lang="zh-CN" altLang="en-US" sz="2000" b="1" dirty="0">
                <a:solidFill>
                  <a:schemeClr val="hlink"/>
                </a:solidFill>
                <a:latin typeface="华文新魏" panose="02010800040101010101" pitchFamily="2" charset="-122"/>
                <a:ea typeface="华文新魏" panose="02010800040101010101" pitchFamily="2" charset="-122"/>
              </a:rPr>
              <a:t>有构造函数</a:t>
            </a:r>
          </a:p>
          <a:p>
            <a:pP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delete  p;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不能用</a:t>
            </a:r>
            <a:r>
              <a:rPr lang="en-US" altLang="zh-CN" sz="2000" b="1" dirty="0">
                <a:solidFill>
                  <a:schemeClr val="hlink"/>
                </a:solidFill>
                <a:latin typeface="华文新魏" panose="02010800040101010101" pitchFamily="2" charset="-122"/>
                <a:ea typeface="华文新魏" panose="02010800040101010101" pitchFamily="2" charset="-122"/>
              </a:rPr>
              <a:t>free，</a:t>
            </a:r>
            <a:r>
              <a:rPr lang="zh-CN" altLang="en-US" sz="2000" b="1" dirty="0">
                <a:solidFill>
                  <a:schemeClr val="hlink"/>
                </a:solidFill>
                <a:latin typeface="华文新魏" panose="02010800040101010101" pitchFamily="2" charset="-122"/>
                <a:ea typeface="华文新魏" panose="02010800040101010101" pitchFamily="2" charset="-122"/>
              </a:rPr>
              <a:t>否则未调用析构函数</a:t>
            </a:r>
          </a:p>
          <a:p>
            <a:pP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//退出</a:t>
            </a:r>
            <a:r>
              <a:rPr lang="en-US" altLang="zh-CN" sz="2000" b="1" dirty="0">
                <a:latin typeface="华文新魏" panose="02010800040101010101" pitchFamily="2" charset="-122"/>
                <a:ea typeface="华文新魏" panose="02010800040101010101" pitchFamily="2" charset="-122"/>
              </a:rPr>
              <a:t>main</a:t>
            </a:r>
            <a:r>
              <a:rPr lang="zh-CN" altLang="en-US" sz="2000" b="1" dirty="0">
                <a:latin typeface="华文新魏" panose="02010800040101010101" pitchFamily="2" charset="-122"/>
                <a:ea typeface="华文新魏" panose="02010800040101010101" pitchFamily="2" charset="-122"/>
              </a:rPr>
              <a:t>时，</a:t>
            </a:r>
            <a:r>
              <a:rPr lang="en-US" altLang="zh-CN" sz="2000" b="1" dirty="0">
                <a:latin typeface="华文新魏" panose="02010800040101010101" pitchFamily="2" charset="-122"/>
                <a:ea typeface="华文新魏" panose="02010800040101010101" pitchFamily="2" charset="-122"/>
              </a:rPr>
              <a:t>y</a:t>
            </a:r>
            <a:r>
              <a:rPr lang="zh-CN" altLang="en-US" sz="2000" b="1" dirty="0">
                <a:latin typeface="华文新魏" panose="02010800040101010101" pitchFamily="2" charset="-122"/>
                <a:ea typeface="华文新魏" panose="02010800040101010101" pitchFamily="2" charset="-122"/>
              </a:rPr>
              <a:t>被自动析构</a:t>
            </a:r>
          </a:p>
          <a:p>
            <a:pP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//程序结束时，收工函数析构全局对象</a:t>
            </a:r>
            <a:r>
              <a:rPr lang="en-US" altLang="zh-CN" sz="2000" b="1" dirty="0">
                <a:latin typeface="华文新魏" panose="02010800040101010101" pitchFamily="2" charset="-122"/>
                <a:ea typeface="华文新魏" panose="02010800040101010101" pitchFamily="2" charset="-122"/>
              </a:rPr>
              <a:t>x</a:t>
            </a:r>
          </a:p>
        </p:txBody>
      </p:sp>
    </p:spTree>
    <p:extLst>
      <p:ext uri="{BB962C8B-B14F-4D97-AF65-F5344CB8AC3E}">
        <p14:creationId xmlns:p14="http://schemas.microsoft.com/office/powerpoint/2010/main" val="3094086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384551" y="29130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a</a:t>
            </a:r>
          </a:p>
        </p:txBody>
      </p:sp>
      <p:sp>
        <p:nvSpPr>
          <p:cNvPr id="6" name="Text Box 5"/>
          <p:cNvSpPr txBox="1">
            <a:spLocks noChangeArrowheads="1"/>
          </p:cNvSpPr>
          <p:nvPr/>
        </p:nvSpPr>
        <p:spPr bwMode="auto">
          <a:xfrm>
            <a:off x="3384551" y="33194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r=0</a:t>
            </a:r>
          </a:p>
        </p:txBody>
      </p:sp>
      <p:sp>
        <p:nvSpPr>
          <p:cNvPr id="7" name="Text Box 6"/>
          <p:cNvSpPr txBox="1">
            <a:spLocks noChangeArrowheads="1"/>
          </p:cNvSpPr>
          <p:nvPr/>
        </p:nvSpPr>
        <p:spPr bwMode="auto">
          <a:xfrm>
            <a:off x="3384551" y="37258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c=0</a:t>
            </a:r>
          </a:p>
        </p:txBody>
      </p:sp>
      <p:sp>
        <p:nvSpPr>
          <p:cNvPr id="8" name="Text Box 8"/>
          <p:cNvSpPr txBox="1">
            <a:spLocks noChangeArrowheads="1"/>
          </p:cNvSpPr>
          <p:nvPr/>
        </p:nvSpPr>
        <p:spPr bwMode="auto">
          <a:xfrm>
            <a:off x="4905375" y="3090864"/>
            <a:ext cx="1435100" cy="7143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r.C =35</a:t>
            </a:r>
            <a:r>
              <a:rPr lang="zh-CN" altLang="en-US" sz="2000">
                <a:latin typeface="华文新魏" pitchFamily="2" charset="-122"/>
                <a:ea typeface="华文新魏" pitchFamily="2" charset="-122"/>
              </a:rPr>
              <a:t>个</a:t>
            </a:r>
          </a:p>
          <a:p>
            <a:pPr algn="l"/>
            <a:r>
              <a:rPr lang="zh-CN" altLang="en-US" sz="2000">
                <a:latin typeface="华文新魏" pitchFamily="2" charset="-122"/>
                <a:ea typeface="华文新魏" pitchFamily="2" charset="-122"/>
              </a:rPr>
              <a:t>整型元素</a:t>
            </a:r>
            <a:endParaRPr lang="zh-CN" altLang="en-US">
              <a:latin typeface="华文新魏" pitchFamily="2" charset="-122"/>
              <a:ea typeface="华文新魏" pitchFamily="2" charset="-122"/>
            </a:endParaRPr>
          </a:p>
        </p:txBody>
      </p:sp>
      <p:sp>
        <p:nvSpPr>
          <p:cNvPr id="9" name="Text Box 9"/>
          <p:cNvSpPr txBox="1">
            <a:spLocks noChangeArrowheads="1"/>
          </p:cNvSpPr>
          <p:nvPr/>
        </p:nvSpPr>
        <p:spPr bwMode="auto">
          <a:xfrm>
            <a:off x="2208213" y="2684463"/>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10" name="Line 10"/>
          <p:cNvSpPr>
            <a:spLocks noChangeShapeType="1"/>
          </p:cNvSpPr>
          <p:nvPr/>
        </p:nvSpPr>
        <p:spPr bwMode="auto">
          <a:xfrm>
            <a:off x="2447926" y="2925763"/>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11" name="Line 11"/>
          <p:cNvSpPr>
            <a:spLocks noChangeShapeType="1"/>
          </p:cNvSpPr>
          <p:nvPr/>
        </p:nvSpPr>
        <p:spPr bwMode="auto">
          <a:xfrm>
            <a:off x="4273550" y="3094038"/>
            <a:ext cx="647700"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12" name="Text Box 12"/>
          <p:cNvSpPr txBox="1">
            <a:spLocks noChangeArrowheads="1"/>
          </p:cNvSpPr>
          <p:nvPr/>
        </p:nvSpPr>
        <p:spPr bwMode="auto">
          <a:xfrm>
            <a:off x="2590801" y="2139950"/>
            <a:ext cx="2752677"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(a) p = new Array(5,7)</a:t>
            </a:r>
          </a:p>
        </p:txBody>
      </p:sp>
      <p:sp>
        <p:nvSpPr>
          <p:cNvPr id="13" name="Text Box 13"/>
          <p:cNvSpPr txBox="1">
            <a:spLocks noChangeArrowheads="1"/>
          </p:cNvSpPr>
          <p:nvPr/>
        </p:nvSpPr>
        <p:spPr bwMode="auto">
          <a:xfrm>
            <a:off x="1919288" y="5167314"/>
            <a:ext cx="2520950" cy="1190625"/>
          </a:xfrm>
          <a:prstGeom prst="rect">
            <a:avLst/>
          </a:prstGeom>
          <a:noFill/>
          <a:ln w="12700">
            <a:noFill/>
            <a:miter lim="800000"/>
            <a:headEnd/>
            <a:tailEnd/>
          </a:ln>
        </p:spPr>
        <p:txBody>
          <a:bodyPr>
            <a:spAutoFit/>
          </a:bodyPr>
          <a:lstStyle/>
          <a:p>
            <a:pPr algn="l"/>
            <a:r>
              <a:rPr lang="en-US" altLang="zh-CN">
                <a:latin typeface="华文新魏" pitchFamily="2" charset="-122"/>
                <a:ea typeface="华文新魏" pitchFamily="2" charset="-122"/>
              </a:rPr>
              <a:t>Step 1: </a:t>
            </a:r>
          </a:p>
          <a:p>
            <a:pPr algn="l"/>
            <a:r>
              <a:rPr lang="zh-CN" altLang="en-US">
                <a:latin typeface="华文新魏" pitchFamily="2" charset="-122"/>
                <a:ea typeface="华文新魏" pitchFamily="2" charset="-122"/>
              </a:rPr>
              <a:t>为对象分配内存</a:t>
            </a:r>
          </a:p>
          <a:p>
            <a:pPr algn="l"/>
            <a:r>
              <a:rPr lang="en-US" altLang="zh-CN">
                <a:latin typeface="华文新魏" pitchFamily="2" charset="-122"/>
                <a:ea typeface="华文新魏" pitchFamily="2" charset="-122"/>
              </a:rPr>
              <a:t>p=(Array *)</a:t>
            </a:r>
          </a:p>
          <a:p>
            <a:pPr algn="l"/>
            <a:r>
              <a:rPr lang="en-US" altLang="zh-CN">
                <a:latin typeface="华文新魏" pitchFamily="2" charset="-122"/>
                <a:ea typeface="华文新魏" pitchFamily="2" charset="-122"/>
              </a:rPr>
              <a:t>malloc(sizeof(Array))</a:t>
            </a:r>
          </a:p>
        </p:txBody>
      </p:sp>
      <p:sp>
        <p:nvSpPr>
          <p:cNvPr id="14" name="Text Box 14"/>
          <p:cNvSpPr txBox="1">
            <a:spLocks noChangeArrowheads="1"/>
          </p:cNvSpPr>
          <p:nvPr/>
        </p:nvSpPr>
        <p:spPr bwMode="auto">
          <a:xfrm>
            <a:off x="4656138" y="5370514"/>
            <a:ext cx="1873250" cy="915987"/>
          </a:xfrm>
          <a:prstGeom prst="rect">
            <a:avLst/>
          </a:prstGeom>
          <a:noFill/>
          <a:ln w="12700">
            <a:noFill/>
            <a:miter lim="800000"/>
            <a:headEnd/>
            <a:tailEnd/>
          </a:ln>
        </p:spPr>
        <p:txBody>
          <a:bodyPr>
            <a:spAutoFit/>
          </a:bodyPr>
          <a:lstStyle/>
          <a:p>
            <a:pPr algn="l"/>
            <a:r>
              <a:rPr lang="en-US" altLang="zh-CN">
                <a:latin typeface="华文新魏" pitchFamily="2" charset="-122"/>
                <a:ea typeface="华文新魏" pitchFamily="2" charset="-122"/>
              </a:rPr>
              <a:t>Step 2: </a:t>
            </a:r>
          </a:p>
          <a:p>
            <a:pPr algn="l"/>
            <a:r>
              <a:rPr lang="zh-CN" altLang="en-US">
                <a:latin typeface="华文新魏" pitchFamily="2" charset="-122"/>
                <a:ea typeface="华文新魏" pitchFamily="2" charset="-122"/>
              </a:rPr>
              <a:t>调用构造函数</a:t>
            </a:r>
          </a:p>
          <a:p>
            <a:pPr algn="l"/>
            <a:r>
              <a:rPr lang="en-US" altLang="zh-CN">
                <a:latin typeface="华文新魏" pitchFamily="2" charset="-122"/>
                <a:ea typeface="华文新魏" pitchFamily="2" charset="-122"/>
              </a:rPr>
              <a:t>a=new </a:t>
            </a:r>
            <a:r>
              <a:rPr lang="en-US" altLang="zh-CN">
                <a:solidFill>
                  <a:srgbClr val="FF0000"/>
                </a:solidFill>
                <a:latin typeface="华文新魏" pitchFamily="2" charset="-122"/>
                <a:ea typeface="华文新魏" pitchFamily="2" charset="-122"/>
              </a:rPr>
              <a:t>int</a:t>
            </a:r>
            <a:r>
              <a:rPr lang="en-US" altLang="zh-CN">
                <a:latin typeface="华文新魏" pitchFamily="2" charset="-122"/>
                <a:ea typeface="华文新魏" pitchFamily="2" charset="-122"/>
              </a:rPr>
              <a:t>[ r * c]</a:t>
            </a:r>
          </a:p>
        </p:txBody>
      </p:sp>
      <p:sp>
        <p:nvSpPr>
          <p:cNvPr id="15" name="Text Box 15"/>
          <p:cNvSpPr txBox="1">
            <a:spLocks noChangeArrowheads="1"/>
          </p:cNvSpPr>
          <p:nvPr/>
        </p:nvSpPr>
        <p:spPr bwMode="auto">
          <a:xfrm>
            <a:off x="6219825" y="2139950"/>
            <a:ext cx="4597734"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(b) p = (Array *)malloc(sizeof(ARRAY))</a:t>
            </a:r>
          </a:p>
        </p:txBody>
      </p:sp>
      <p:sp>
        <p:nvSpPr>
          <p:cNvPr id="16" name="Text Box 17"/>
          <p:cNvSpPr txBox="1">
            <a:spLocks noChangeArrowheads="1"/>
          </p:cNvSpPr>
          <p:nvPr/>
        </p:nvSpPr>
        <p:spPr bwMode="auto">
          <a:xfrm>
            <a:off x="8378826" y="3128963"/>
            <a:ext cx="1101551" cy="400110"/>
          </a:xfrm>
          <a:prstGeom prst="rect">
            <a:avLst/>
          </a:prstGeom>
          <a:noFill/>
          <a:ln w="12700">
            <a:solidFill>
              <a:schemeClr val="tx1"/>
            </a:solidFill>
            <a:miter lim="800000"/>
            <a:headEnd/>
            <a:tailEnd/>
          </a:ln>
        </p:spPr>
        <p:txBody>
          <a:bodyPr wrap="square">
            <a:spAutoFit/>
          </a:bodyPr>
          <a:lstStyle/>
          <a:p>
            <a:pPr algn="l"/>
            <a:r>
              <a:rPr lang="en-US" altLang="zh-CN" sz="2000">
                <a:latin typeface="华文新魏" pitchFamily="2" charset="-122"/>
                <a:ea typeface="华文新魏" pitchFamily="2" charset="-122"/>
              </a:rPr>
              <a:t>a=null</a:t>
            </a:r>
          </a:p>
        </p:txBody>
      </p:sp>
      <p:sp>
        <p:nvSpPr>
          <p:cNvPr id="17" name="Text Box 18"/>
          <p:cNvSpPr txBox="1">
            <a:spLocks noChangeArrowheads="1"/>
          </p:cNvSpPr>
          <p:nvPr/>
        </p:nvSpPr>
        <p:spPr bwMode="auto">
          <a:xfrm>
            <a:off x="8378826" y="3535364"/>
            <a:ext cx="1101551" cy="409575"/>
          </a:xfrm>
          <a:prstGeom prst="rect">
            <a:avLst/>
          </a:prstGeom>
          <a:noFill/>
          <a:ln w="12700">
            <a:solidFill>
              <a:schemeClr val="tx1"/>
            </a:solidFill>
            <a:miter lim="800000"/>
            <a:headEnd/>
            <a:tailEnd/>
          </a:ln>
        </p:spPr>
        <p:txBody>
          <a:bodyPr wrap="square">
            <a:spAutoFit/>
          </a:bodyPr>
          <a:lstStyle/>
          <a:p>
            <a:pPr algn="l"/>
            <a:r>
              <a:rPr lang="en-US" altLang="zh-CN" sz="2000" dirty="0">
                <a:latin typeface="华文新魏" pitchFamily="2" charset="-122"/>
                <a:ea typeface="华文新魏" pitchFamily="2" charset="-122"/>
              </a:rPr>
              <a:t>r=0</a:t>
            </a:r>
          </a:p>
        </p:txBody>
      </p:sp>
      <p:sp>
        <p:nvSpPr>
          <p:cNvPr id="18" name="Text Box 19"/>
          <p:cNvSpPr txBox="1">
            <a:spLocks noChangeArrowheads="1"/>
          </p:cNvSpPr>
          <p:nvPr/>
        </p:nvSpPr>
        <p:spPr bwMode="auto">
          <a:xfrm>
            <a:off x="8378826" y="3954464"/>
            <a:ext cx="1101551" cy="409575"/>
          </a:xfrm>
          <a:prstGeom prst="rect">
            <a:avLst/>
          </a:prstGeom>
          <a:noFill/>
          <a:ln w="12700">
            <a:solidFill>
              <a:schemeClr val="tx1"/>
            </a:solidFill>
            <a:miter lim="800000"/>
            <a:headEnd/>
            <a:tailEnd/>
          </a:ln>
        </p:spPr>
        <p:txBody>
          <a:bodyPr wrap="square">
            <a:spAutoFit/>
          </a:bodyPr>
          <a:lstStyle/>
          <a:p>
            <a:pPr algn="l"/>
            <a:r>
              <a:rPr lang="en-US" altLang="zh-CN" sz="2000">
                <a:latin typeface="华文新魏" pitchFamily="2" charset="-122"/>
                <a:ea typeface="华文新魏" pitchFamily="2" charset="-122"/>
              </a:rPr>
              <a:t>c=0</a:t>
            </a:r>
          </a:p>
        </p:txBody>
      </p:sp>
      <p:sp>
        <p:nvSpPr>
          <p:cNvPr id="19" name="Text Box 20"/>
          <p:cNvSpPr txBox="1">
            <a:spLocks noChangeArrowheads="1"/>
          </p:cNvSpPr>
          <p:nvPr/>
        </p:nvSpPr>
        <p:spPr bwMode="auto">
          <a:xfrm>
            <a:off x="7202488" y="2900363"/>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20" name="Line 21"/>
          <p:cNvSpPr>
            <a:spLocks noChangeShapeType="1"/>
          </p:cNvSpPr>
          <p:nvPr/>
        </p:nvSpPr>
        <p:spPr bwMode="auto">
          <a:xfrm>
            <a:off x="7442201" y="3141663"/>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21" name="Text Box 5"/>
          <p:cNvSpPr txBox="1">
            <a:spLocks noChangeArrowheads="1"/>
          </p:cNvSpPr>
          <p:nvPr/>
        </p:nvSpPr>
        <p:spPr bwMode="auto">
          <a:xfrm>
            <a:off x="3381376" y="3324226"/>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r=5</a:t>
            </a:r>
          </a:p>
        </p:txBody>
      </p:sp>
      <p:sp>
        <p:nvSpPr>
          <p:cNvPr id="22" name="Text Box 6"/>
          <p:cNvSpPr txBox="1">
            <a:spLocks noChangeArrowheads="1"/>
          </p:cNvSpPr>
          <p:nvPr/>
        </p:nvSpPr>
        <p:spPr bwMode="auto">
          <a:xfrm>
            <a:off x="3384551" y="373221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c=7</a:t>
            </a:r>
          </a:p>
        </p:txBody>
      </p:sp>
      <p:sp>
        <p:nvSpPr>
          <p:cNvPr id="23" name="Rectangle 2"/>
          <p:cNvSpPr txBox="1">
            <a:spLocks noChangeArrowheads="1"/>
          </p:cNvSpPr>
          <p:nvPr/>
        </p:nvSpPr>
        <p:spPr>
          <a:xfrm>
            <a:off x="2333625" y="1125221"/>
            <a:ext cx="7772400" cy="9477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华文新魏" pitchFamily="2" charset="-122"/>
                <a:ea typeface="华文新魏" pitchFamily="2" charset="-122"/>
              </a:rPr>
              <a:t>两种内存管理方式的区别</a:t>
            </a:r>
          </a:p>
        </p:txBody>
      </p:sp>
    </p:spTree>
    <p:extLst>
      <p:ext uri="{BB962C8B-B14F-4D97-AF65-F5344CB8AC3E}">
        <p14:creationId xmlns:p14="http://schemas.microsoft.com/office/powerpoint/2010/main" val="34195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blinds(horizontal)">
                                      <p:cBhvr>
                                        <p:cTn id="15" dur="500"/>
                                        <p:tgtEl>
                                          <p:spTgt spid="6">
                                            <p:bg/>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blinds(horizontal)">
                                      <p:cBhvr>
                                        <p:cTn id="18" dur="500"/>
                                        <p:tgtEl>
                                          <p:spTgt spid="6">
                                            <p:txEl>
                                              <p:pRg st="0" end="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par>
                                <p:cTn id="39" presetID="3" presetClass="entr" presetSubtype="10" fill="hold" grpId="1"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par>
                                <p:cTn id="51" presetID="3" presetClass="exit" presetSubtype="10" fill="hold" grpId="1" nodeType="withEffect">
                                  <p:stCondLst>
                                    <p:cond delay="0"/>
                                  </p:stCondLst>
                                  <p:childTnLst>
                                    <p:animEffect transition="out" filter="blinds(horizontal)">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6">
                                            <p:txEl>
                                              <p:pRg st="0" end="0"/>
                                            </p:txEl>
                                          </p:spTgt>
                                        </p:tgtEl>
                                      </p:cBhvr>
                                    </p:animEffect>
                                    <p:set>
                                      <p:cBhvr>
                                        <p:cTn id="56" dur="1" fill="hold">
                                          <p:stCondLst>
                                            <p:cond delay="499"/>
                                          </p:stCondLst>
                                        </p:cTn>
                                        <p:tgtEl>
                                          <p:spTgt spid="6">
                                            <p:txEl>
                                              <p:pRg st="0" end="0"/>
                                            </p:txEl>
                                          </p:spTgt>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6">
                                            <p:bg/>
                                          </p:spTgt>
                                        </p:tgtEl>
                                      </p:cBhvr>
                                    </p:animEffect>
                                    <p:set>
                                      <p:cBhvr>
                                        <p:cTn id="59" dur="1" fill="hold">
                                          <p:stCondLst>
                                            <p:cond delay="499"/>
                                          </p:stCondLst>
                                        </p:cTn>
                                        <p:tgtEl>
                                          <p:spTgt spid="6">
                                            <p:bg/>
                                          </p:spTgt>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linds(horizontal)">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blinds(horizontal)">
                                      <p:cBhvr>
                                        <p:cTn id="69" dur="500"/>
                                        <p:tgtEl>
                                          <p:spTgt spid="1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linds(horizontal)">
                                      <p:cBhvr>
                                        <p:cTn id="75" dur="500"/>
                                        <p:tgtEl>
                                          <p:spTgt spid="1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blinds(horizontal)">
                                      <p:cBhvr>
                                        <p:cTn id="78" dur="500"/>
                                        <p:tgtEl>
                                          <p:spTgt spid="19"/>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blinds(horizontal)">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xit" presetSubtype="4" fill="hold" nodeType="clickEffect">
                                  <p:stCondLst>
                                    <p:cond delay="0"/>
                                  </p:stCondLst>
                                  <p:childTnLst>
                                    <p:anim calcmode="lin" valueType="num">
                                      <p:cBhvr additive="base">
                                        <p:cTn id="85"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6" dur="500"/>
                                        <p:tgtEl>
                                          <p:spTgt spid="6">
                                            <p:txEl>
                                              <p:pRg st="0" end="0"/>
                                            </p:txEl>
                                          </p:spTgt>
                                        </p:tgtEl>
                                        <p:attrNameLst>
                                          <p:attrName>ppt_y</p:attrName>
                                        </p:attrNameLst>
                                      </p:cBhvr>
                                      <p:tavLst>
                                        <p:tav tm="0">
                                          <p:val>
                                            <p:strVal val="ppt_y"/>
                                          </p:val>
                                        </p:tav>
                                        <p:tav tm="100000">
                                          <p:val>
                                            <p:strVal val="1+ppt_h/2"/>
                                          </p:val>
                                        </p:tav>
                                      </p:tavLst>
                                    </p:anim>
                                    <p:set>
                                      <p:cBhvr>
                                        <p:cTn id="87"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allAtOnce" animBg="1"/>
      <p:bldP spid="6" grpId="1" build="allAtOnce" animBg="1"/>
      <p:bldP spid="7" grpId="0" animBg="1"/>
      <p:bldP spid="7" grpId="1" animBg="1"/>
      <p:bldP spid="8" grpId="0" animBg="1"/>
      <p:bldP spid="9" grpId="0"/>
      <p:bldP spid="10" grpId="0" animBg="1"/>
      <p:bldP spid="11" grpId="0" animBg="1"/>
      <p:bldP spid="11" grpId="1" animBg="1"/>
      <p:bldP spid="12" grpId="0"/>
      <p:bldP spid="13" grpId="0"/>
      <p:bldP spid="14" grpId="0"/>
      <p:bldP spid="15" grpId="0"/>
      <p:bldP spid="16" grpId="0" animBg="1"/>
      <p:bldP spid="17" grpId="0" animBg="1"/>
      <p:bldP spid="18" grpId="0" animBg="1"/>
      <p:bldP spid="19" grpId="0"/>
      <p:bldP spid="20" grpId="0" animBg="1"/>
      <p:bldP spid="21"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txBox="1">
            <a:spLocks noChangeArrowheads="1"/>
          </p:cNvSpPr>
          <p:nvPr/>
        </p:nvSpPr>
        <p:spPr>
          <a:xfrm>
            <a:off x="2333625" y="1125221"/>
            <a:ext cx="7772400" cy="9477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华文新魏" pitchFamily="2" charset="-122"/>
                <a:ea typeface="华文新魏" pitchFamily="2" charset="-122"/>
              </a:rPr>
              <a:t>两种内存管理方式的区别</a:t>
            </a:r>
          </a:p>
        </p:txBody>
      </p:sp>
      <p:sp>
        <p:nvSpPr>
          <p:cNvPr id="24" name="Text Box 3"/>
          <p:cNvSpPr txBox="1">
            <a:spLocks noChangeArrowheads="1"/>
          </p:cNvSpPr>
          <p:nvPr/>
        </p:nvSpPr>
        <p:spPr bwMode="auto">
          <a:xfrm>
            <a:off x="3067051" y="29130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a</a:t>
            </a:r>
          </a:p>
        </p:txBody>
      </p:sp>
      <p:sp>
        <p:nvSpPr>
          <p:cNvPr id="25" name="Text Box 4"/>
          <p:cNvSpPr txBox="1">
            <a:spLocks noChangeArrowheads="1"/>
          </p:cNvSpPr>
          <p:nvPr/>
        </p:nvSpPr>
        <p:spPr bwMode="auto">
          <a:xfrm>
            <a:off x="3067051" y="33194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r=5</a:t>
            </a:r>
          </a:p>
        </p:txBody>
      </p:sp>
      <p:sp>
        <p:nvSpPr>
          <p:cNvPr id="26" name="Text Box 5"/>
          <p:cNvSpPr txBox="1">
            <a:spLocks noChangeArrowheads="1"/>
          </p:cNvSpPr>
          <p:nvPr/>
        </p:nvSpPr>
        <p:spPr bwMode="auto">
          <a:xfrm>
            <a:off x="3067051" y="37258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c=7</a:t>
            </a:r>
          </a:p>
        </p:txBody>
      </p:sp>
      <p:sp>
        <p:nvSpPr>
          <p:cNvPr id="27" name="Text Box 6"/>
          <p:cNvSpPr txBox="1">
            <a:spLocks noChangeArrowheads="1"/>
          </p:cNvSpPr>
          <p:nvPr/>
        </p:nvSpPr>
        <p:spPr bwMode="auto">
          <a:xfrm>
            <a:off x="4587875" y="3090864"/>
            <a:ext cx="1435100" cy="7143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r.C =35</a:t>
            </a:r>
            <a:r>
              <a:rPr lang="zh-CN" altLang="en-US" sz="2000">
                <a:latin typeface="华文新魏" pitchFamily="2" charset="-122"/>
                <a:ea typeface="华文新魏" pitchFamily="2" charset="-122"/>
              </a:rPr>
              <a:t>个</a:t>
            </a:r>
          </a:p>
          <a:p>
            <a:pPr algn="l"/>
            <a:r>
              <a:rPr lang="zh-CN" altLang="en-US" sz="2000">
                <a:latin typeface="华文新魏" pitchFamily="2" charset="-122"/>
                <a:ea typeface="华文新魏" pitchFamily="2" charset="-122"/>
              </a:rPr>
              <a:t>整型元素</a:t>
            </a:r>
            <a:endParaRPr lang="zh-CN" altLang="en-US">
              <a:latin typeface="华文新魏" pitchFamily="2" charset="-122"/>
              <a:ea typeface="华文新魏" pitchFamily="2" charset="-122"/>
            </a:endParaRPr>
          </a:p>
        </p:txBody>
      </p:sp>
      <p:sp>
        <p:nvSpPr>
          <p:cNvPr id="28" name="Text Box 7"/>
          <p:cNvSpPr txBox="1">
            <a:spLocks noChangeArrowheads="1"/>
          </p:cNvSpPr>
          <p:nvPr/>
        </p:nvSpPr>
        <p:spPr bwMode="auto">
          <a:xfrm>
            <a:off x="1890713" y="2684463"/>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29" name="Line 8"/>
          <p:cNvSpPr>
            <a:spLocks noChangeShapeType="1"/>
          </p:cNvSpPr>
          <p:nvPr/>
        </p:nvSpPr>
        <p:spPr bwMode="auto">
          <a:xfrm>
            <a:off x="2130426" y="2925763"/>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30" name="Line 9"/>
          <p:cNvSpPr>
            <a:spLocks noChangeShapeType="1"/>
          </p:cNvSpPr>
          <p:nvPr/>
        </p:nvSpPr>
        <p:spPr bwMode="auto">
          <a:xfrm>
            <a:off x="3956050" y="3094038"/>
            <a:ext cx="647700"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31" name="Text Box 10"/>
          <p:cNvSpPr txBox="1">
            <a:spLocks noChangeArrowheads="1"/>
          </p:cNvSpPr>
          <p:nvPr/>
        </p:nvSpPr>
        <p:spPr bwMode="auto">
          <a:xfrm>
            <a:off x="3163888" y="2139950"/>
            <a:ext cx="1467068"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(d) delete p</a:t>
            </a:r>
          </a:p>
        </p:txBody>
      </p:sp>
      <p:sp>
        <p:nvSpPr>
          <p:cNvPr id="32" name="Text Box 11"/>
          <p:cNvSpPr txBox="1">
            <a:spLocks noChangeArrowheads="1"/>
          </p:cNvSpPr>
          <p:nvPr/>
        </p:nvSpPr>
        <p:spPr bwMode="auto">
          <a:xfrm>
            <a:off x="1919288" y="4283075"/>
            <a:ext cx="2520950" cy="915988"/>
          </a:xfrm>
          <a:prstGeom prst="rect">
            <a:avLst/>
          </a:prstGeom>
          <a:noFill/>
          <a:ln w="12700">
            <a:noFill/>
            <a:miter lim="800000"/>
            <a:headEnd/>
            <a:tailEnd/>
          </a:ln>
        </p:spPr>
        <p:txBody>
          <a:bodyPr>
            <a:spAutoFit/>
          </a:bodyPr>
          <a:lstStyle/>
          <a:p>
            <a:pPr algn="l"/>
            <a:r>
              <a:rPr lang="en-US" altLang="zh-CN">
                <a:latin typeface="华文新魏" pitchFamily="2" charset="-122"/>
                <a:ea typeface="华文新魏" pitchFamily="2" charset="-122"/>
              </a:rPr>
              <a:t>Step 2: </a:t>
            </a:r>
          </a:p>
          <a:p>
            <a:pPr algn="l"/>
            <a:r>
              <a:rPr lang="zh-CN" altLang="en-US">
                <a:latin typeface="华文新魏" pitchFamily="2" charset="-122"/>
                <a:ea typeface="华文新魏" pitchFamily="2" charset="-122"/>
              </a:rPr>
              <a:t>释放</a:t>
            </a:r>
            <a:r>
              <a:rPr lang="en-US" altLang="zh-CN">
                <a:latin typeface="华文新魏" pitchFamily="2" charset="-122"/>
                <a:ea typeface="华文新魏" pitchFamily="2" charset="-122"/>
              </a:rPr>
              <a:t>Array</a:t>
            </a:r>
            <a:r>
              <a:rPr lang="zh-CN" altLang="en-US">
                <a:latin typeface="华文新魏" pitchFamily="2" charset="-122"/>
                <a:ea typeface="华文新魏" pitchFamily="2" charset="-122"/>
              </a:rPr>
              <a:t>对象内存</a:t>
            </a:r>
          </a:p>
          <a:p>
            <a:pPr algn="l"/>
            <a:r>
              <a:rPr lang="en-US" altLang="zh-CN">
                <a:latin typeface="华文新魏" pitchFamily="2" charset="-122"/>
                <a:ea typeface="华文新魏" pitchFamily="2" charset="-122"/>
              </a:rPr>
              <a:t>free(p)</a:t>
            </a:r>
          </a:p>
        </p:txBody>
      </p:sp>
      <p:sp>
        <p:nvSpPr>
          <p:cNvPr id="33" name="Text Box 12"/>
          <p:cNvSpPr txBox="1">
            <a:spLocks noChangeArrowheads="1"/>
          </p:cNvSpPr>
          <p:nvPr/>
        </p:nvSpPr>
        <p:spPr bwMode="auto">
          <a:xfrm>
            <a:off x="4656138" y="4310063"/>
            <a:ext cx="1873250" cy="1477328"/>
          </a:xfrm>
          <a:prstGeom prst="rect">
            <a:avLst/>
          </a:prstGeom>
          <a:noFill/>
          <a:ln w="12700">
            <a:noFill/>
            <a:miter lim="800000"/>
            <a:headEnd/>
            <a:tailEnd/>
          </a:ln>
        </p:spPr>
        <p:txBody>
          <a:bodyPr>
            <a:spAutoFit/>
          </a:bodyPr>
          <a:lstStyle/>
          <a:p>
            <a:pPr algn="l"/>
            <a:r>
              <a:rPr lang="en-US" altLang="zh-CN">
                <a:latin typeface="华文新魏" pitchFamily="2" charset="-122"/>
                <a:ea typeface="华文新魏" pitchFamily="2" charset="-122"/>
              </a:rPr>
              <a:t>Step 1: </a:t>
            </a:r>
          </a:p>
          <a:p>
            <a:pPr algn="l"/>
            <a:r>
              <a:rPr lang="zh-CN" altLang="en-US">
                <a:latin typeface="华文新魏" pitchFamily="2" charset="-122"/>
                <a:ea typeface="华文新魏" pitchFamily="2" charset="-122"/>
              </a:rPr>
              <a:t>先调析构函数</a:t>
            </a:r>
          </a:p>
          <a:p>
            <a:pPr algn="l"/>
            <a:r>
              <a:rPr lang="en-US" altLang="zh-CN">
                <a:latin typeface="华文新魏" pitchFamily="2" charset="-122"/>
                <a:ea typeface="华文新魏" pitchFamily="2" charset="-122"/>
              </a:rPr>
              <a:t>delete[] a</a:t>
            </a:r>
            <a:r>
              <a:rPr lang="zh-CN" altLang="en-US">
                <a:latin typeface="华文新魏" pitchFamily="2" charset="-122"/>
                <a:ea typeface="华文新魏" pitchFamily="2" charset="-122"/>
              </a:rPr>
              <a:t>，释放</a:t>
            </a:r>
            <a:r>
              <a:rPr lang="en-US" altLang="zh-CN">
                <a:latin typeface="华文新魏" pitchFamily="2" charset="-122"/>
                <a:ea typeface="华文新魏" pitchFamily="2" charset="-122"/>
              </a:rPr>
              <a:t>a</a:t>
            </a:r>
          </a:p>
          <a:p>
            <a:pPr algn="l"/>
            <a:r>
              <a:rPr lang="zh-CN" altLang="en-US">
                <a:latin typeface="华文新魏" pitchFamily="2" charset="-122"/>
                <a:ea typeface="华文新魏" pitchFamily="2" charset="-122"/>
              </a:rPr>
              <a:t>指向的内存</a:t>
            </a:r>
          </a:p>
        </p:txBody>
      </p:sp>
      <p:sp>
        <p:nvSpPr>
          <p:cNvPr id="34" name="Text Box 13"/>
          <p:cNvSpPr txBox="1">
            <a:spLocks noChangeArrowheads="1"/>
          </p:cNvSpPr>
          <p:nvPr/>
        </p:nvSpPr>
        <p:spPr bwMode="auto">
          <a:xfrm>
            <a:off x="7812088" y="2139950"/>
            <a:ext cx="1324402"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(b) free(p)</a:t>
            </a:r>
          </a:p>
        </p:txBody>
      </p:sp>
      <p:sp>
        <p:nvSpPr>
          <p:cNvPr id="35" name="Text Box 19"/>
          <p:cNvSpPr txBox="1">
            <a:spLocks noChangeArrowheads="1"/>
          </p:cNvSpPr>
          <p:nvPr/>
        </p:nvSpPr>
        <p:spPr bwMode="auto">
          <a:xfrm>
            <a:off x="7604126" y="2936876"/>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a</a:t>
            </a:r>
          </a:p>
        </p:txBody>
      </p:sp>
      <p:sp>
        <p:nvSpPr>
          <p:cNvPr id="36" name="Text Box 20"/>
          <p:cNvSpPr txBox="1">
            <a:spLocks noChangeArrowheads="1"/>
          </p:cNvSpPr>
          <p:nvPr/>
        </p:nvSpPr>
        <p:spPr bwMode="auto">
          <a:xfrm>
            <a:off x="7604126" y="3343276"/>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r=5</a:t>
            </a:r>
          </a:p>
        </p:txBody>
      </p:sp>
      <p:sp>
        <p:nvSpPr>
          <p:cNvPr id="37" name="Text Box 21"/>
          <p:cNvSpPr txBox="1">
            <a:spLocks noChangeArrowheads="1"/>
          </p:cNvSpPr>
          <p:nvPr/>
        </p:nvSpPr>
        <p:spPr bwMode="auto">
          <a:xfrm>
            <a:off x="7604126" y="3749676"/>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c=7</a:t>
            </a:r>
          </a:p>
        </p:txBody>
      </p:sp>
      <p:sp>
        <p:nvSpPr>
          <p:cNvPr id="38" name="Text Box 22"/>
          <p:cNvSpPr txBox="1">
            <a:spLocks noChangeArrowheads="1"/>
          </p:cNvSpPr>
          <p:nvPr/>
        </p:nvSpPr>
        <p:spPr bwMode="auto">
          <a:xfrm>
            <a:off x="9124950" y="3114676"/>
            <a:ext cx="1435100" cy="7143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r.C =35</a:t>
            </a:r>
            <a:r>
              <a:rPr lang="zh-CN" altLang="en-US" sz="2000">
                <a:latin typeface="华文新魏" pitchFamily="2" charset="-122"/>
                <a:ea typeface="华文新魏" pitchFamily="2" charset="-122"/>
              </a:rPr>
              <a:t>个</a:t>
            </a:r>
          </a:p>
          <a:p>
            <a:pPr algn="l"/>
            <a:r>
              <a:rPr lang="zh-CN" altLang="en-US" sz="2000">
                <a:latin typeface="华文新魏" pitchFamily="2" charset="-122"/>
                <a:ea typeface="华文新魏" pitchFamily="2" charset="-122"/>
              </a:rPr>
              <a:t>整型元素</a:t>
            </a:r>
            <a:endParaRPr lang="zh-CN" altLang="en-US">
              <a:latin typeface="华文新魏" pitchFamily="2" charset="-122"/>
              <a:ea typeface="华文新魏" pitchFamily="2" charset="-122"/>
            </a:endParaRPr>
          </a:p>
        </p:txBody>
      </p:sp>
      <p:sp>
        <p:nvSpPr>
          <p:cNvPr id="39" name="Text Box 23"/>
          <p:cNvSpPr txBox="1">
            <a:spLocks noChangeArrowheads="1"/>
          </p:cNvSpPr>
          <p:nvPr/>
        </p:nvSpPr>
        <p:spPr bwMode="auto">
          <a:xfrm>
            <a:off x="6427788" y="2708275"/>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40" name="Line 24"/>
          <p:cNvSpPr>
            <a:spLocks noChangeShapeType="1"/>
          </p:cNvSpPr>
          <p:nvPr/>
        </p:nvSpPr>
        <p:spPr bwMode="auto">
          <a:xfrm>
            <a:off x="6667501" y="2949575"/>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41" name="Line 25"/>
          <p:cNvSpPr>
            <a:spLocks noChangeShapeType="1"/>
          </p:cNvSpPr>
          <p:nvPr/>
        </p:nvSpPr>
        <p:spPr bwMode="auto">
          <a:xfrm>
            <a:off x="8493125" y="3117850"/>
            <a:ext cx="647700"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42" name="Text Box 26"/>
          <p:cNvSpPr txBox="1">
            <a:spLocks noChangeArrowheads="1"/>
          </p:cNvSpPr>
          <p:nvPr/>
        </p:nvSpPr>
        <p:spPr bwMode="auto">
          <a:xfrm>
            <a:off x="7464426" y="4313239"/>
            <a:ext cx="2879725" cy="1190625"/>
          </a:xfrm>
          <a:prstGeom prst="rect">
            <a:avLst/>
          </a:prstGeom>
          <a:noFill/>
          <a:ln w="12700">
            <a:noFill/>
            <a:miter lim="800000"/>
            <a:headEnd/>
            <a:tailEnd/>
          </a:ln>
        </p:spPr>
        <p:txBody>
          <a:bodyPr>
            <a:spAutoFit/>
          </a:bodyPr>
          <a:lstStyle/>
          <a:p>
            <a:pPr algn="l"/>
            <a:r>
              <a:rPr lang="zh-CN" altLang="en-US">
                <a:latin typeface="华文新魏" pitchFamily="2" charset="-122"/>
                <a:ea typeface="华文新魏" pitchFamily="2" charset="-122"/>
              </a:rPr>
              <a:t>直接释放</a:t>
            </a:r>
            <a:r>
              <a:rPr lang="en-US" altLang="zh-CN">
                <a:latin typeface="华文新魏" pitchFamily="2" charset="-122"/>
                <a:ea typeface="华文新魏" pitchFamily="2" charset="-122"/>
              </a:rPr>
              <a:t>Array</a:t>
            </a:r>
            <a:r>
              <a:rPr lang="zh-CN" altLang="en-US">
                <a:latin typeface="华文新魏" pitchFamily="2" charset="-122"/>
                <a:ea typeface="华文新魏" pitchFamily="2" charset="-122"/>
              </a:rPr>
              <a:t>对象内存，没有调析构函数，导致</a:t>
            </a:r>
            <a:r>
              <a:rPr lang="en-US" altLang="zh-CN">
                <a:latin typeface="华文新魏" pitchFamily="2" charset="-122"/>
                <a:ea typeface="华文新魏" pitchFamily="2" charset="-122"/>
              </a:rPr>
              <a:t>a</a:t>
            </a:r>
            <a:r>
              <a:rPr lang="zh-CN" altLang="en-US">
                <a:latin typeface="华文新魏" pitchFamily="2" charset="-122"/>
                <a:ea typeface="华文新魏" pitchFamily="2" charset="-122"/>
              </a:rPr>
              <a:t>指向的</a:t>
            </a:r>
            <a:r>
              <a:rPr lang="en-US" altLang="zh-CN">
                <a:latin typeface="华文新魏" pitchFamily="2" charset="-122"/>
                <a:ea typeface="华文新魏" pitchFamily="2" charset="-122"/>
              </a:rPr>
              <a:t>35</a:t>
            </a:r>
            <a:r>
              <a:rPr lang="zh-CN" altLang="en-US">
                <a:latin typeface="华文新魏" pitchFamily="2" charset="-122"/>
                <a:ea typeface="华文新魏" pitchFamily="2" charset="-122"/>
              </a:rPr>
              <a:t>个整型元素所占内存没释放</a:t>
            </a:r>
          </a:p>
        </p:txBody>
      </p:sp>
    </p:spTree>
    <p:extLst>
      <p:ext uri="{BB962C8B-B14F-4D97-AF65-F5344CB8AC3E}">
        <p14:creationId xmlns:p14="http://schemas.microsoft.com/office/powerpoint/2010/main" val="4426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500"/>
                                        <p:tgtEl>
                                          <p:spTgt spid="30"/>
                                        </p:tgtEl>
                                      </p:cBhvr>
                                    </p:animEffect>
                                    <p:set>
                                      <p:cBhvr>
                                        <p:cTn id="20" dur="1" fill="hold">
                                          <p:stCondLst>
                                            <p:cond delay="499"/>
                                          </p:stCondLst>
                                        </p:cTn>
                                        <p:tgtEl>
                                          <p:spTgt spid="3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0" nodeType="clickEffect">
                                  <p:stCondLst>
                                    <p:cond delay="0"/>
                                  </p:stCondLst>
                                  <p:childTnLst>
                                    <p:animEffect transition="out" filter="blinds(horizontal)">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3" presetClass="exit" presetSubtype="10" fill="hold" grpId="0" nodeType="withEffect">
                                  <p:stCondLst>
                                    <p:cond delay="0"/>
                                  </p:stCondLst>
                                  <p:childTnLst>
                                    <p:animEffect transition="out" filter="blinds(horizontal)">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3" presetClass="exit" presetSubtype="10" fill="hold" grpId="0" nodeType="withEffect">
                                  <p:stCondLst>
                                    <p:cond delay="0"/>
                                  </p:stCondLst>
                                  <p:childTnLst>
                                    <p:animEffect transition="out" filter="blinds(horizontal)">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blinds(horizontal)">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0" nodeType="clickEffect">
                                  <p:stCondLst>
                                    <p:cond delay="0"/>
                                  </p:stCondLst>
                                  <p:childTnLst>
                                    <p:animEffect transition="out" filter="blinds(horizontal)">
                                      <p:cBhvr>
                                        <p:cTn id="45" dur="500"/>
                                        <p:tgtEl>
                                          <p:spTgt spid="35"/>
                                        </p:tgtEl>
                                      </p:cBhvr>
                                    </p:animEffect>
                                    <p:set>
                                      <p:cBhvr>
                                        <p:cTn id="46" dur="1" fill="hold">
                                          <p:stCondLst>
                                            <p:cond delay="499"/>
                                          </p:stCondLst>
                                        </p:cTn>
                                        <p:tgtEl>
                                          <p:spTgt spid="35"/>
                                        </p:tgtEl>
                                        <p:attrNameLst>
                                          <p:attrName>style.visibility</p:attrName>
                                        </p:attrNameLst>
                                      </p:cBhvr>
                                      <p:to>
                                        <p:strVal val="hidden"/>
                                      </p:to>
                                    </p:set>
                                  </p:childTnLst>
                                </p:cTn>
                              </p:par>
                              <p:par>
                                <p:cTn id="47" presetID="3" presetClass="exit" presetSubtype="10" fill="hold" grpId="0" nodeType="withEffect">
                                  <p:stCondLst>
                                    <p:cond delay="0"/>
                                  </p:stCondLst>
                                  <p:childTnLst>
                                    <p:animEffect transition="out" filter="blinds(horizontal)">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par>
                                <p:cTn id="50" presetID="3" presetClass="exit" presetSubtype="10" fill="hold" grpId="0" nodeType="withEffect">
                                  <p:stCondLst>
                                    <p:cond delay="0"/>
                                  </p:stCondLst>
                                  <p:childTnLst>
                                    <p:animEffect transition="out" filter="blinds(horizontal)">
                                      <p:cBhvr>
                                        <p:cTn id="51" dur="500"/>
                                        <p:tgtEl>
                                          <p:spTgt spid="37"/>
                                        </p:tgtEl>
                                      </p:cBhvr>
                                    </p:animEffect>
                                    <p:set>
                                      <p:cBhvr>
                                        <p:cTn id="52" dur="1" fill="hold">
                                          <p:stCondLst>
                                            <p:cond delay="499"/>
                                          </p:stCondLst>
                                        </p:cTn>
                                        <p:tgtEl>
                                          <p:spTgt spid="37"/>
                                        </p:tgtEl>
                                        <p:attrNameLst>
                                          <p:attrName>style.visibility</p:attrName>
                                        </p:attrNameLst>
                                      </p:cBhvr>
                                      <p:to>
                                        <p:strVal val="hidden"/>
                                      </p:to>
                                    </p:set>
                                  </p:childTnLst>
                                </p:cTn>
                              </p:par>
                              <p:par>
                                <p:cTn id="53" presetID="3" presetClass="exit" presetSubtype="10" fill="hold" grpId="0" nodeType="withEffect">
                                  <p:stCondLst>
                                    <p:cond delay="0"/>
                                  </p:stCondLst>
                                  <p:childTnLst>
                                    <p:animEffect transition="out" filter="blinds(horizontal)">
                                      <p:cBhvr>
                                        <p:cTn id="54" dur="500"/>
                                        <p:tgtEl>
                                          <p:spTgt spid="41"/>
                                        </p:tgtEl>
                                      </p:cBhvr>
                                    </p:animEffect>
                                    <p:set>
                                      <p:cBhvr>
                                        <p:cTn id="55" dur="1" fill="hold">
                                          <p:stCondLst>
                                            <p:cond delay="499"/>
                                          </p:stCondLst>
                                        </p:cTn>
                                        <p:tgtEl>
                                          <p:spTgt spid="4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blinds(horizontal)">
                                      <p:cBhvr>
                                        <p:cTn id="6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0" grpId="0" animBg="1"/>
      <p:bldP spid="31" grpId="0"/>
      <p:bldP spid="32" grpId="0"/>
      <p:bldP spid="33" grpId="0"/>
      <p:bldP spid="34" grpId="0"/>
      <p:bldP spid="35" grpId="0" animBg="1"/>
      <p:bldP spid="36" grpId="0" animBg="1"/>
      <p:bldP spid="37" grpId="0" animBg="1"/>
      <p:bldP spid="41" grpId="0"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22"/>
          <p:cNvSpPr>
            <a:spLocks noChangeArrowheads="1"/>
          </p:cNvSpPr>
          <p:nvPr/>
        </p:nvSpPr>
        <p:spPr bwMode="auto">
          <a:xfrm>
            <a:off x="2952751" y="4286250"/>
            <a:ext cx="4500563" cy="2571750"/>
          </a:xfrm>
          <a:prstGeom prst="rect">
            <a:avLst/>
          </a:prstGeom>
          <a:noFill/>
          <a:ln w="12700" algn="ctr">
            <a:solidFill>
              <a:schemeClr val="tx1"/>
            </a:solidFill>
            <a:round/>
            <a:headEnd/>
            <a:tailEnd type="triangle" w="med" len="med"/>
          </a:ln>
        </p:spPr>
        <p:txBody>
          <a:bodyPr/>
          <a:lstStyle/>
          <a:p>
            <a:endParaRPr lang="zh-CN" altLang="en-US"/>
          </a:p>
        </p:txBody>
      </p:sp>
      <p:sp>
        <p:nvSpPr>
          <p:cNvPr id="58371" name="矩形 20"/>
          <p:cNvSpPr>
            <a:spLocks noChangeArrowheads="1"/>
          </p:cNvSpPr>
          <p:nvPr/>
        </p:nvSpPr>
        <p:spPr bwMode="auto">
          <a:xfrm>
            <a:off x="2952751" y="1143001"/>
            <a:ext cx="4429125" cy="3071813"/>
          </a:xfrm>
          <a:prstGeom prst="rect">
            <a:avLst/>
          </a:prstGeom>
          <a:noFill/>
          <a:ln w="12700" algn="ctr">
            <a:solidFill>
              <a:schemeClr val="tx1"/>
            </a:solidFill>
            <a:round/>
            <a:headEnd/>
            <a:tailEnd type="triangle" w="med" len="med"/>
          </a:ln>
        </p:spPr>
        <p:txBody>
          <a:bodyPr/>
          <a:lstStyle/>
          <a:p>
            <a:endParaRPr lang="zh-CN" altLang="en-US"/>
          </a:p>
        </p:txBody>
      </p:sp>
      <p:sp>
        <p:nvSpPr>
          <p:cNvPr id="58372" name="Rectangle 3"/>
          <p:cNvSpPr>
            <a:spLocks noGrp="1" noChangeArrowheads="1"/>
          </p:cNvSpPr>
          <p:nvPr>
            <p:ph type="body" idx="1"/>
          </p:nvPr>
        </p:nvSpPr>
        <p:spPr>
          <a:xfrm>
            <a:off x="1738313" y="714376"/>
            <a:ext cx="8001000" cy="4678363"/>
          </a:xfrm>
        </p:spPr>
        <p:txBody>
          <a:bodyPr/>
          <a:lstStyle/>
          <a:p>
            <a:pPr eaLnBrk="1" hangingPunct="1"/>
            <a:r>
              <a:rPr lang="zh-CN" altLang="en-US" sz="2400" dirty="0">
                <a:latin typeface="华文新魏" pitchFamily="2" charset="-122"/>
                <a:ea typeface="华文新魏" pitchFamily="2" charset="-122"/>
              </a:rPr>
              <a:t>下面是一个圆类</a:t>
            </a:r>
            <a:r>
              <a:rPr lang="zh-CN" altLang="en-US" sz="2400" dirty="0"/>
              <a:t>：</a:t>
            </a:r>
          </a:p>
        </p:txBody>
      </p:sp>
      <p:sp>
        <p:nvSpPr>
          <p:cNvPr id="58373" name="Text Box 5"/>
          <p:cNvSpPr txBox="1">
            <a:spLocks noChangeArrowheads="1"/>
          </p:cNvSpPr>
          <p:nvPr/>
        </p:nvSpPr>
        <p:spPr bwMode="auto">
          <a:xfrm>
            <a:off x="3095625" y="1071563"/>
            <a:ext cx="4364038" cy="5632450"/>
          </a:xfrm>
          <a:prstGeom prst="rect">
            <a:avLst/>
          </a:prstGeom>
          <a:noFill/>
          <a:ln w="9525" algn="ctr">
            <a:noFill/>
            <a:miter lim="800000"/>
            <a:headEnd/>
            <a:tailEnd/>
          </a:ln>
        </p:spPr>
        <p:txBody>
          <a:bodyPr>
            <a:spAutoFit/>
          </a:bodyPr>
          <a:lstStyle/>
          <a:p>
            <a:pPr algn="l"/>
            <a:r>
              <a:rPr lang="en-US" altLang="zh-CN" sz="2000" dirty="0">
                <a:latin typeface="华文新魏" pitchFamily="2" charset="-122"/>
                <a:ea typeface="华文新魏" pitchFamily="2" charset="-122"/>
              </a:rPr>
              <a:t>class Circle {</a:t>
            </a:r>
          </a:p>
          <a:p>
            <a:pPr algn="l"/>
            <a:r>
              <a:rPr lang="en-US" altLang="zh-CN" sz="2000" dirty="0">
                <a:latin typeface="华文新魏" pitchFamily="2" charset="-122"/>
                <a:ea typeface="华文新魏" pitchFamily="2" charset="-122"/>
              </a:rPr>
              <a:t>   private:</a:t>
            </a:r>
          </a:p>
          <a:p>
            <a:pPr algn="l"/>
            <a:r>
              <a:rPr lang="en-US" altLang="zh-CN" sz="2000" dirty="0">
                <a:latin typeface="华文新魏" pitchFamily="2" charset="-122"/>
                <a:ea typeface="华文新魏" pitchFamily="2" charset="-122"/>
              </a:rPr>
              <a:t>         double radius ;</a:t>
            </a:r>
          </a:p>
          <a:p>
            <a:pPr algn="l"/>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   public:</a:t>
            </a:r>
          </a:p>
          <a:p>
            <a:pPr algn="l"/>
            <a:r>
              <a:rPr lang="en-US" altLang="zh-CN" sz="2000" dirty="0">
                <a:latin typeface="华文新魏" pitchFamily="2" charset="-122"/>
                <a:ea typeface="华文新魏" pitchFamily="2" charset="-122"/>
              </a:rPr>
              <a:t>        Circle() </a:t>
            </a:r>
            <a:r>
              <a:rPr lang="zh-CN" altLang="en-US" sz="2000" dirty="0">
                <a:latin typeface="华文新魏" pitchFamily="2" charset="-122"/>
                <a:ea typeface="华文新魏" pitchFamily="2" charset="-122"/>
              </a:rPr>
              <a:t>；</a:t>
            </a:r>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        Circle(double r)</a:t>
            </a:r>
            <a:r>
              <a:rPr lang="zh-CN" altLang="en-US" sz="2000" dirty="0">
                <a:latin typeface="华文新魏" pitchFamily="2" charset="-122"/>
                <a:ea typeface="华文新魏" pitchFamily="2" charset="-122"/>
              </a:rPr>
              <a:t>；</a:t>
            </a:r>
            <a:endParaRPr lang="en-US" altLang="zh-CN" sz="2000" dirty="0">
              <a:latin typeface="华文新魏" pitchFamily="2" charset="-122"/>
              <a:ea typeface="华文新魏" pitchFamily="2" charset="-122"/>
            </a:endParaRPr>
          </a:p>
          <a:p>
            <a:pPr algn="l"/>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        double </a:t>
            </a:r>
            <a:r>
              <a:rPr lang="en-US" altLang="zh-CN" sz="2000" dirty="0" err="1">
                <a:latin typeface="华文新魏" pitchFamily="2" charset="-122"/>
                <a:ea typeface="华文新魏" pitchFamily="2" charset="-122"/>
              </a:rPr>
              <a:t>findArea</a:t>
            </a:r>
            <a:r>
              <a:rPr lang="en-US" altLang="zh-CN" sz="2000" dirty="0">
                <a:latin typeface="华文新魏" pitchFamily="2" charset="-122"/>
                <a:ea typeface="华文新魏" pitchFamily="2" charset="-122"/>
              </a:rPr>
              <a:t>() </a:t>
            </a:r>
            <a:r>
              <a:rPr lang="zh-CN" altLang="en-US" sz="2000" dirty="0">
                <a:latin typeface="华文新魏" pitchFamily="2" charset="-122"/>
                <a:ea typeface="华文新魏" pitchFamily="2" charset="-122"/>
              </a:rPr>
              <a:t>；</a:t>
            </a:r>
            <a:br>
              <a:rPr lang="en-US" altLang="zh-CN" sz="2000" dirty="0">
                <a:latin typeface="华文新魏" pitchFamily="2" charset="-122"/>
                <a:ea typeface="华文新魏" pitchFamily="2" charset="-122"/>
              </a:rPr>
            </a:br>
            <a:r>
              <a:rPr lang="en-US" altLang="zh-CN" sz="2000" dirty="0">
                <a:latin typeface="华文新魏" pitchFamily="2" charset="-122"/>
                <a:ea typeface="华文新魏" pitchFamily="2" charset="-122"/>
              </a:rPr>
              <a:t>};</a:t>
            </a:r>
          </a:p>
          <a:p>
            <a:pPr algn="l"/>
            <a:endParaRPr lang="en-US" altLang="zh-CN" sz="2000" dirty="0"/>
          </a:p>
          <a:p>
            <a:pPr algn="l"/>
            <a:r>
              <a:rPr lang="en-US" altLang="zh-CN" sz="2000" dirty="0">
                <a:latin typeface="华文新魏" pitchFamily="2" charset="-122"/>
                <a:ea typeface="华文新魏" pitchFamily="2" charset="-122"/>
              </a:rPr>
              <a:t>#include “</a:t>
            </a:r>
            <a:r>
              <a:rPr lang="en-US" altLang="zh-CN" sz="2000" dirty="0" err="1">
                <a:latin typeface="华文新魏" pitchFamily="2" charset="-122"/>
                <a:ea typeface="华文新魏" pitchFamily="2" charset="-122"/>
              </a:rPr>
              <a:t>Circle.h</a:t>
            </a:r>
            <a:r>
              <a:rPr lang="en-US" altLang="zh-CN" sz="2000" dirty="0">
                <a:latin typeface="华文新魏" pitchFamily="2" charset="-122"/>
                <a:ea typeface="华文新魏" pitchFamily="2" charset="-122"/>
              </a:rPr>
              <a:t>”</a:t>
            </a:r>
          </a:p>
          <a:p>
            <a:pPr algn="l"/>
            <a:r>
              <a:rPr lang="en-US" altLang="zh-CN" sz="2000" dirty="0">
                <a:latin typeface="华文新魏" pitchFamily="2" charset="-122"/>
                <a:ea typeface="华文新魏" pitchFamily="2" charset="-122"/>
              </a:rPr>
              <a:t>Circle::Circle() { radius = 1.0;}</a:t>
            </a:r>
          </a:p>
          <a:p>
            <a:pPr algn="l"/>
            <a:r>
              <a:rPr lang="en-US" altLang="zh-CN" sz="2000" dirty="0">
                <a:latin typeface="华文新魏" pitchFamily="2" charset="-122"/>
                <a:ea typeface="华文新魏" pitchFamily="2" charset="-122"/>
              </a:rPr>
              <a:t>Circle::Circle(double r) { radius = r;}</a:t>
            </a:r>
          </a:p>
          <a:p>
            <a:pPr algn="l"/>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double  Circle::</a:t>
            </a:r>
            <a:r>
              <a:rPr lang="en-US" altLang="zh-CN" sz="2000" dirty="0" err="1">
                <a:latin typeface="华文新魏" pitchFamily="2" charset="-122"/>
                <a:ea typeface="华文新魏" pitchFamily="2" charset="-122"/>
              </a:rPr>
              <a:t>findArea</a:t>
            </a:r>
            <a:r>
              <a:rPr lang="en-US" altLang="zh-CN" sz="2000" dirty="0">
                <a:latin typeface="华文新魏" pitchFamily="2" charset="-122"/>
                <a:ea typeface="华文新魏" pitchFamily="2" charset="-122"/>
              </a:rPr>
              <a:t>(){</a:t>
            </a:r>
          </a:p>
          <a:p>
            <a:pPr algn="l"/>
            <a:r>
              <a:rPr lang="en-US" altLang="zh-CN" sz="2000" dirty="0">
                <a:latin typeface="华文新魏" pitchFamily="2" charset="-122"/>
                <a:ea typeface="华文新魏" pitchFamily="2" charset="-122"/>
              </a:rPr>
              <a:t>    return radius * radius * 3.14;</a:t>
            </a:r>
          </a:p>
          <a:p>
            <a:pPr algn="l"/>
            <a:r>
              <a:rPr lang="en-US" altLang="zh-CN" sz="2000" dirty="0"/>
              <a:t>}</a:t>
            </a:r>
          </a:p>
        </p:txBody>
      </p:sp>
      <p:sp>
        <p:nvSpPr>
          <p:cNvPr id="176181" name="Rectangle 53"/>
          <p:cNvSpPr>
            <a:spLocks noChangeArrowheads="1"/>
          </p:cNvSpPr>
          <p:nvPr/>
        </p:nvSpPr>
        <p:spPr bwMode="auto">
          <a:xfrm>
            <a:off x="3381375" y="2286001"/>
            <a:ext cx="2928938" cy="1000125"/>
          </a:xfrm>
          <a:prstGeom prst="rect">
            <a:avLst/>
          </a:prstGeom>
          <a:solidFill>
            <a:srgbClr val="002060">
              <a:alpha val="20000"/>
            </a:srgbClr>
          </a:solidFill>
          <a:ln w="9525" algn="ctr">
            <a:solidFill>
              <a:srgbClr val="99CCFF"/>
            </a:solidFill>
            <a:miter lim="800000"/>
            <a:headEnd/>
            <a:tailEnd/>
          </a:ln>
        </p:spPr>
        <p:txBody>
          <a:bodyPr wrap="none" anchor="ctr"/>
          <a:lstStyle/>
          <a:p>
            <a:endParaRPr lang="zh-CN" altLang="en-US"/>
          </a:p>
        </p:txBody>
      </p:sp>
      <p:sp>
        <p:nvSpPr>
          <p:cNvPr id="58375" name="Rectangle 2"/>
          <p:cNvSpPr>
            <a:spLocks noGrp="1" noChangeArrowheads="1"/>
          </p:cNvSpPr>
          <p:nvPr>
            <p:ph type="title"/>
          </p:nvPr>
        </p:nvSpPr>
        <p:spPr>
          <a:xfrm>
            <a:off x="1666876" y="0"/>
            <a:ext cx="7789416" cy="696763"/>
          </a:xfrm>
        </p:spPr>
        <p:txBody>
          <a:bodyPr>
            <a:normAutofit/>
          </a:bodyPr>
          <a:lstStyle/>
          <a:p>
            <a:pPr eaLnBrk="1" hangingPunct="1"/>
            <a:r>
              <a:rPr lang="zh-CN" altLang="en-US" sz="3200" dirty="0">
                <a:solidFill>
                  <a:srgbClr val="FF0000"/>
                </a:solidFill>
                <a:latin typeface="微软雅黑" pitchFamily="34" charset="-122"/>
                <a:ea typeface="微软雅黑" pitchFamily="34" charset="-122"/>
              </a:rPr>
              <a:t>示例</a:t>
            </a:r>
          </a:p>
        </p:txBody>
      </p:sp>
      <p:sp>
        <p:nvSpPr>
          <p:cNvPr id="176139" name="Rectangle 11"/>
          <p:cNvSpPr>
            <a:spLocks noChangeArrowheads="1"/>
          </p:cNvSpPr>
          <p:nvPr/>
        </p:nvSpPr>
        <p:spPr bwMode="auto">
          <a:xfrm>
            <a:off x="3381375" y="3429001"/>
            <a:ext cx="2857500" cy="428625"/>
          </a:xfrm>
          <a:prstGeom prst="rect">
            <a:avLst/>
          </a:prstGeom>
          <a:solidFill>
            <a:srgbClr val="FF99CC">
              <a:alpha val="20000"/>
            </a:srgbClr>
          </a:solidFill>
          <a:ln w="9525" algn="ctr">
            <a:solidFill>
              <a:srgbClr val="FF99CC"/>
            </a:solidFill>
            <a:miter lim="800000"/>
            <a:headEnd/>
            <a:tailEnd/>
          </a:ln>
        </p:spPr>
        <p:txBody>
          <a:bodyPr wrap="none" anchor="ctr"/>
          <a:lstStyle/>
          <a:p>
            <a:endParaRPr lang="zh-CN" altLang="en-US"/>
          </a:p>
        </p:txBody>
      </p:sp>
      <p:sp>
        <p:nvSpPr>
          <p:cNvPr id="176142" name="AutoShape 14"/>
          <p:cNvSpPr>
            <a:spLocks/>
          </p:cNvSpPr>
          <p:nvPr/>
        </p:nvSpPr>
        <p:spPr bwMode="auto">
          <a:xfrm>
            <a:off x="1738314" y="1563689"/>
            <a:ext cx="1214437" cy="579437"/>
          </a:xfrm>
          <a:prstGeom prst="accentCallout2">
            <a:avLst>
              <a:gd name="adj1" fmla="val 51431"/>
              <a:gd name="adj2" fmla="val 107079"/>
              <a:gd name="adj3" fmla="val 51431"/>
              <a:gd name="adj4" fmla="val 117255"/>
              <a:gd name="adj5" fmla="val -2144"/>
              <a:gd name="adj6" fmla="val 127875"/>
            </a:avLst>
          </a:prstGeom>
          <a:noFill/>
          <a:ln w="9525">
            <a:solidFill>
              <a:srgbClr val="0000CC"/>
            </a:solidFill>
            <a:miter lim="800000"/>
            <a:headEnd/>
            <a:tailEnd/>
          </a:ln>
        </p:spPr>
        <p:txBody>
          <a:bodyPr anchor="ctr"/>
          <a:lstStyle/>
          <a:p>
            <a:pPr algn="r"/>
            <a:r>
              <a:rPr lang="zh-CN" altLang="en-US" sz="2000" dirty="0">
                <a:solidFill>
                  <a:srgbClr val="0000CC"/>
                </a:solidFill>
                <a:latin typeface="华文新魏" pitchFamily="2" charset="-122"/>
                <a:ea typeface="华文新魏" pitchFamily="2" charset="-122"/>
              </a:rPr>
              <a:t>数据</a:t>
            </a:r>
            <a:endParaRPr lang="en-US" altLang="zh-CN" sz="2000" dirty="0">
              <a:solidFill>
                <a:srgbClr val="0000CC"/>
              </a:solidFill>
              <a:latin typeface="华文新魏" pitchFamily="2" charset="-122"/>
              <a:ea typeface="华文新魏" pitchFamily="2" charset="-122"/>
            </a:endParaRPr>
          </a:p>
          <a:p>
            <a:pPr algn="r"/>
            <a:r>
              <a:rPr lang="zh-CN" altLang="en-US" sz="2000" dirty="0">
                <a:solidFill>
                  <a:srgbClr val="0000CC"/>
                </a:solidFill>
                <a:latin typeface="华文新魏" pitchFamily="2" charset="-122"/>
                <a:ea typeface="华文新魏" pitchFamily="2" charset="-122"/>
              </a:rPr>
              <a:t>成员</a:t>
            </a:r>
          </a:p>
        </p:txBody>
      </p:sp>
      <p:sp>
        <p:nvSpPr>
          <p:cNvPr id="176146" name="AutoShape 18"/>
          <p:cNvSpPr>
            <a:spLocks/>
          </p:cNvSpPr>
          <p:nvPr/>
        </p:nvSpPr>
        <p:spPr bwMode="auto">
          <a:xfrm>
            <a:off x="1666876" y="3563938"/>
            <a:ext cx="1343025" cy="150812"/>
          </a:xfrm>
          <a:prstGeom prst="accentCallout2">
            <a:avLst>
              <a:gd name="adj1" fmla="val 51431"/>
              <a:gd name="adj2" fmla="val 108333"/>
              <a:gd name="adj3" fmla="val 51431"/>
              <a:gd name="adj4" fmla="val 120315"/>
              <a:gd name="adj5" fmla="val -2144"/>
              <a:gd name="adj6" fmla="val 13281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函数成员</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声明</a:t>
            </a:r>
          </a:p>
        </p:txBody>
      </p:sp>
      <p:sp>
        <p:nvSpPr>
          <p:cNvPr id="176182" name="AutoShape 54"/>
          <p:cNvSpPr>
            <a:spLocks/>
          </p:cNvSpPr>
          <p:nvPr/>
        </p:nvSpPr>
        <p:spPr bwMode="auto">
          <a:xfrm>
            <a:off x="1693596" y="2846389"/>
            <a:ext cx="1433513" cy="153987"/>
          </a:xfrm>
          <a:prstGeom prst="accentCallout2">
            <a:avLst>
              <a:gd name="adj1" fmla="val 51431"/>
              <a:gd name="adj2" fmla="val 107079"/>
              <a:gd name="adj3" fmla="val 51431"/>
              <a:gd name="adj4" fmla="val 117255"/>
              <a:gd name="adj5" fmla="val -2144"/>
              <a:gd name="adj6" fmla="val 12787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构造函数</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声明</a:t>
            </a:r>
          </a:p>
        </p:txBody>
      </p:sp>
      <p:sp>
        <p:nvSpPr>
          <p:cNvPr id="7180" name="Text Box 12"/>
          <p:cNvSpPr txBox="1">
            <a:spLocks noChangeArrowheads="1"/>
          </p:cNvSpPr>
          <p:nvPr/>
        </p:nvSpPr>
        <p:spPr bwMode="auto">
          <a:xfrm>
            <a:off x="7896225" y="1716088"/>
            <a:ext cx="1386918" cy="707886"/>
          </a:xfrm>
          <a:prstGeom prst="rect">
            <a:avLst/>
          </a:prstGeom>
          <a:noFill/>
          <a:ln w="9525" algn="ctr">
            <a:solidFill>
              <a:schemeClr val="tx1"/>
            </a:solidFill>
            <a:miter lim="800000"/>
            <a:headEnd/>
            <a:tailEnd/>
          </a:ln>
        </p:spPr>
        <p:txBody>
          <a:bodyPr wrap="none">
            <a:spAutoFit/>
          </a:bodyPr>
          <a:lstStyle/>
          <a:p>
            <a:r>
              <a:rPr lang="en-US" altLang="zh-CN" sz="2000" dirty="0">
                <a:latin typeface="华文新魏" pitchFamily="2" charset="-122"/>
                <a:ea typeface="华文新魏" pitchFamily="2" charset="-122"/>
              </a:rPr>
              <a:t>Circle:c1</a:t>
            </a:r>
          </a:p>
          <a:p>
            <a:r>
              <a:rPr lang="en-US" altLang="zh-CN" sz="2000" dirty="0">
                <a:latin typeface="华文新魏" pitchFamily="2" charset="-122"/>
                <a:ea typeface="华文新魏" pitchFamily="2" charset="-122"/>
              </a:rPr>
              <a:t>radius=1.0</a:t>
            </a:r>
          </a:p>
        </p:txBody>
      </p:sp>
      <p:sp>
        <p:nvSpPr>
          <p:cNvPr id="7181" name="Text Box 13"/>
          <p:cNvSpPr txBox="1">
            <a:spLocks noChangeArrowheads="1"/>
          </p:cNvSpPr>
          <p:nvPr/>
        </p:nvSpPr>
        <p:spPr bwMode="auto">
          <a:xfrm>
            <a:off x="8115300" y="2846388"/>
            <a:ext cx="1537600" cy="707886"/>
          </a:xfrm>
          <a:prstGeom prst="rect">
            <a:avLst/>
          </a:prstGeom>
          <a:noFill/>
          <a:ln w="9525" algn="ctr">
            <a:solidFill>
              <a:schemeClr val="tx1"/>
            </a:solidFill>
            <a:miter lim="800000"/>
            <a:headEnd/>
            <a:tailEnd/>
          </a:ln>
        </p:spPr>
        <p:txBody>
          <a:bodyPr wrap="none">
            <a:spAutoFit/>
          </a:bodyPr>
          <a:lstStyle/>
          <a:p>
            <a:r>
              <a:rPr lang="en-US" altLang="zh-CN" sz="2000" dirty="0">
                <a:latin typeface="华文新魏" pitchFamily="2" charset="-122"/>
                <a:ea typeface="华文新魏" pitchFamily="2" charset="-122"/>
              </a:rPr>
              <a:t>Circle:c2</a:t>
            </a:r>
          </a:p>
          <a:p>
            <a:r>
              <a:rPr lang="en-US" altLang="zh-CN" sz="2000" dirty="0">
                <a:latin typeface="华文新魏" pitchFamily="2" charset="-122"/>
                <a:ea typeface="华文新魏" pitchFamily="2" charset="-122"/>
              </a:rPr>
              <a:t>radius=10.0</a:t>
            </a:r>
          </a:p>
        </p:txBody>
      </p:sp>
      <p:sp>
        <p:nvSpPr>
          <p:cNvPr id="7182" name="Text Box 14"/>
          <p:cNvSpPr txBox="1">
            <a:spLocks noChangeArrowheads="1"/>
          </p:cNvSpPr>
          <p:nvPr/>
        </p:nvSpPr>
        <p:spPr bwMode="auto">
          <a:xfrm>
            <a:off x="8210550" y="4143375"/>
            <a:ext cx="1532792" cy="707886"/>
          </a:xfrm>
          <a:prstGeom prst="rect">
            <a:avLst/>
          </a:prstGeom>
          <a:noFill/>
          <a:ln w="9525" algn="ctr">
            <a:solidFill>
              <a:schemeClr val="tx1"/>
            </a:solidFill>
            <a:miter lim="800000"/>
            <a:headEnd/>
            <a:tailEnd/>
          </a:ln>
        </p:spPr>
        <p:txBody>
          <a:bodyPr wrap="none">
            <a:spAutoFit/>
          </a:bodyPr>
          <a:lstStyle/>
          <a:p>
            <a:r>
              <a:rPr lang="en-US" altLang="zh-CN" sz="2000" dirty="0">
                <a:latin typeface="华文新魏" pitchFamily="2" charset="-122"/>
                <a:ea typeface="华文新魏" pitchFamily="2" charset="-122"/>
              </a:rPr>
              <a:t>Circle:c3</a:t>
            </a:r>
          </a:p>
          <a:p>
            <a:r>
              <a:rPr lang="en-US" altLang="zh-CN" sz="2000" dirty="0">
                <a:latin typeface="华文新魏" pitchFamily="2" charset="-122"/>
                <a:ea typeface="华文新魏" pitchFamily="2" charset="-122"/>
              </a:rPr>
              <a:t>radius=15.0</a:t>
            </a:r>
          </a:p>
        </p:txBody>
      </p:sp>
      <p:sp>
        <p:nvSpPr>
          <p:cNvPr id="7183" name="Line 15"/>
          <p:cNvSpPr>
            <a:spLocks noChangeShapeType="1"/>
          </p:cNvSpPr>
          <p:nvPr/>
        </p:nvSpPr>
        <p:spPr bwMode="auto">
          <a:xfrm flipV="1">
            <a:off x="6545263" y="2168526"/>
            <a:ext cx="1350962" cy="900113"/>
          </a:xfrm>
          <a:prstGeom prst="line">
            <a:avLst/>
          </a:prstGeom>
          <a:noFill/>
          <a:ln w="9525">
            <a:solidFill>
              <a:schemeClr val="accent1"/>
            </a:solidFill>
            <a:round/>
            <a:headEnd/>
            <a:tailEnd type="triangle" w="med" len="med"/>
          </a:ln>
        </p:spPr>
        <p:txBody>
          <a:bodyPr wrap="none" anchor="ctr"/>
          <a:lstStyle/>
          <a:p>
            <a:endParaRPr lang="zh-CN" altLang="en-US"/>
          </a:p>
        </p:txBody>
      </p:sp>
      <p:sp>
        <p:nvSpPr>
          <p:cNvPr id="7184" name="Line 16"/>
          <p:cNvSpPr>
            <a:spLocks noChangeShapeType="1"/>
          </p:cNvSpPr>
          <p:nvPr/>
        </p:nvSpPr>
        <p:spPr bwMode="auto">
          <a:xfrm>
            <a:off x="6545264" y="3203575"/>
            <a:ext cx="1570037" cy="0"/>
          </a:xfrm>
          <a:prstGeom prst="line">
            <a:avLst/>
          </a:prstGeom>
          <a:noFill/>
          <a:ln w="9525">
            <a:solidFill>
              <a:schemeClr val="accent1"/>
            </a:solidFill>
            <a:round/>
            <a:headEnd/>
            <a:tailEnd type="triangle" w="med" len="med"/>
          </a:ln>
        </p:spPr>
        <p:txBody>
          <a:bodyPr wrap="none" anchor="ctr"/>
          <a:lstStyle/>
          <a:p>
            <a:endParaRPr lang="zh-CN" altLang="en-US"/>
          </a:p>
        </p:txBody>
      </p:sp>
      <p:sp>
        <p:nvSpPr>
          <p:cNvPr id="7185" name="Line 17"/>
          <p:cNvSpPr>
            <a:spLocks noChangeShapeType="1"/>
          </p:cNvSpPr>
          <p:nvPr/>
        </p:nvSpPr>
        <p:spPr bwMode="auto">
          <a:xfrm>
            <a:off x="6545264" y="3563939"/>
            <a:ext cx="1570037" cy="809625"/>
          </a:xfrm>
          <a:prstGeom prst="line">
            <a:avLst/>
          </a:prstGeom>
          <a:noFill/>
          <a:ln w="9525">
            <a:solidFill>
              <a:schemeClr val="accent1"/>
            </a:solidFill>
            <a:round/>
            <a:headEnd/>
            <a:tailEnd type="triangle" w="med" len="med"/>
          </a:ln>
        </p:spPr>
        <p:txBody>
          <a:bodyPr wrap="none" anchor="ctr"/>
          <a:lstStyle/>
          <a:p>
            <a:endParaRPr lang="zh-CN" altLang="en-US"/>
          </a:p>
        </p:txBody>
      </p:sp>
      <p:sp>
        <p:nvSpPr>
          <p:cNvPr id="17" name="Rectangle 53"/>
          <p:cNvSpPr>
            <a:spLocks noChangeArrowheads="1"/>
          </p:cNvSpPr>
          <p:nvPr/>
        </p:nvSpPr>
        <p:spPr bwMode="auto">
          <a:xfrm>
            <a:off x="3024189" y="4786313"/>
            <a:ext cx="4357687" cy="571500"/>
          </a:xfrm>
          <a:prstGeom prst="rect">
            <a:avLst/>
          </a:prstGeom>
          <a:solidFill>
            <a:srgbClr val="002060">
              <a:alpha val="20000"/>
            </a:srgbClr>
          </a:solidFill>
          <a:ln w="9525" algn="ctr">
            <a:solidFill>
              <a:srgbClr val="99CCFF"/>
            </a:solidFill>
            <a:miter lim="800000"/>
            <a:headEnd/>
            <a:tailEnd/>
          </a:ln>
        </p:spPr>
        <p:txBody>
          <a:bodyPr wrap="none" anchor="ctr"/>
          <a:lstStyle/>
          <a:p>
            <a:endParaRPr lang="zh-CN" altLang="en-US"/>
          </a:p>
        </p:txBody>
      </p:sp>
      <p:sp>
        <p:nvSpPr>
          <p:cNvPr id="18" name="Rectangle 11"/>
          <p:cNvSpPr>
            <a:spLocks noChangeArrowheads="1"/>
          </p:cNvSpPr>
          <p:nvPr/>
        </p:nvSpPr>
        <p:spPr bwMode="auto">
          <a:xfrm>
            <a:off x="3024188" y="5429251"/>
            <a:ext cx="3643312" cy="1000125"/>
          </a:xfrm>
          <a:prstGeom prst="rect">
            <a:avLst/>
          </a:prstGeom>
          <a:solidFill>
            <a:srgbClr val="FF99CC">
              <a:alpha val="20000"/>
            </a:srgbClr>
          </a:solidFill>
          <a:ln w="9525" algn="ctr">
            <a:solidFill>
              <a:srgbClr val="FF99CC"/>
            </a:solidFill>
            <a:miter lim="800000"/>
            <a:headEnd/>
            <a:tailEnd/>
          </a:ln>
        </p:spPr>
        <p:txBody>
          <a:bodyPr wrap="none" anchor="ctr"/>
          <a:lstStyle/>
          <a:p>
            <a:endParaRPr lang="zh-CN" altLang="en-US"/>
          </a:p>
        </p:txBody>
      </p:sp>
      <p:sp>
        <p:nvSpPr>
          <p:cNvPr id="19" name="AutoShape 54"/>
          <p:cNvSpPr>
            <a:spLocks/>
          </p:cNvSpPr>
          <p:nvPr/>
        </p:nvSpPr>
        <p:spPr bwMode="auto">
          <a:xfrm>
            <a:off x="1590676" y="4989514"/>
            <a:ext cx="1433513" cy="153987"/>
          </a:xfrm>
          <a:prstGeom prst="accentCallout2">
            <a:avLst>
              <a:gd name="adj1" fmla="val 51431"/>
              <a:gd name="adj2" fmla="val 107079"/>
              <a:gd name="adj3" fmla="val 51431"/>
              <a:gd name="adj4" fmla="val 117255"/>
              <a:gd name="adj5" fmla="val -2144"/>
              <a:gd name="adj6" fmla="val 12787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构造函数</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定义</a:t>
            </a:r>
          </a:p>
        </p:txBody>
      </p:sp>
      <p:sp>
        <p:nvSpPr>
          <p:cNvPr id="20" name="AutoShape 18"/>
          <p:cNvSpPr>
            <a:spLocks/>
          </p:cNvSpPr>
          <p:nvPr/>
        </p:nvSpPr>
        <p:spPr bwMode="auto">
          <a:xfrm>
            <a:off x="1595439" y="5921376"/>
            <a:ext cx="1343025" cy="150813"/>
          </a:xfrm>
          <a:prstGeom prst="accentCallout2">
            <a:avLst>
              <a:gd name="adj1" fmla="val 51431"/>
              <a:gd name="adj2" fmla="val 108333"/>
              <a:gd name="adj3" fmla="val 51431"/>
              <a:gd name="adj4" fmla="val 120315"/>
              <a:gd name="adj5" fmla="val -2144"/>
              <a:gd name="adj6" fmla="val 13281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函数成员</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定义</a:t>
            </a:r>
          </a:p>
        </p:txBody>
      </p:sp>
      <p:sp>
        <p:nvSpPr>
          <p:cNvPr id="58390" name="TextBox 21"/>
          <p:cNvSpPr txBox="1">
            <a:spLocks noChangeArrowheads="1"/>
          </p:cNvSpPr>
          <p:nvPr/>
        </p:nvSpPr>
        <p:spPr bwMode="auto">
          <a:xfrm>
            <a:off x="5953126" y="1285875"/>
            <a:ext cx="941283" cy="369332"/>
          </a:xfrm>
          <a:prstGeom prst="rect">
            <a:avLst/>
          </a:prstGeom>
          <a:noFill/>
          <a:ln w="9525">
            <a:noFill/>
            <a:miter lim="800000"/>
            <a:headEnd/>
            <a:tailEnd/>
          </a:ln>
        </p:spPr>
        <p:txBody>
          <a:bodyPr wrap="none">
            <a:spAutoFit/>
          </a:bodyPr>
          <a:lstStyle/>
          <a:p>
            <a:r>
              <a:rPr lang="en-US" altLang="zh-CN" dirty="0" err="1">
                <a:solidFill>
                  <a:srgbClr val="FF0000"/>
                </a:solidFill>
                <a:latin typeface="华文新魏" pitchFamily="2" charset="-122"/>
                <a:ea typeface="华文新魏" pitchFamily="2" charset="-122"/>
              </a:rPr>
              <a:t>Circle.h</a:t>
            </a:r>
            <a:endParaRPr lang="zh-CN" altLang="en-US" dirty="0">
              <a:solidFill>
                <a:srgbClr val="FF0000"/>
              </a:solidFill>
              <a:latin typeface="华文新魏" pitchFamily="2" charset="-122"/>
              <a:ea typeface="华文新魏" pitchFamily="2" charset="-122"/>
            </a:endParaRPr>
          </a:p>
        </p:txBody>
      </p:sp>
      <p:sp>
        <p:nvSpPr>
          <p:cNvPr id="58391" name="TextBox 23"/>
          <p:cNvSpPr txBox="1">
            <a:spLocks noChangeArrowheads="1"/>
          </p:cNvSpPr>
          <p:nvPr/>
        </p:nvSpPr>
        <p:spPr bwMode="auto">
          <a:xfrm>
            <a:off x="5994386" y="6444044"/>
            <a:ext cx="1181734" cy="369332"/>
          </a:xfrm>
          <a:prstGeom prst="rect">
            <a:avLst/>
          </a:prstGeom>
          <a:noFill/>
          <a:ln w="9525">
            <a:noFill/>
            <a:miter lim="800000"/>
            <a:headEnd/>
            <a:tailEnd/>
          </a:ln>
        </p:spPr>
        <p:txBody>
          <a:bodyPr wrap="none">
            <a:spAutoFit/>
          </a:bodyPr>
          <a:lstStyle/>
          <a:p>
            <a:r>
              <a:rPr lang="en-US" altLang="zh-CN" dirty="0">
                <a:solidFill>
                  <a:srgbClr val="FF0000"/>
                </a:solidFill>
                <a:latin typeface="华文新魏" pitchFamily="2" charset="-122"/>
                <a:ea typeface="华文新魏" pitchFamily="2" charset="-122"/>
              </a:rPr>
              <a:t>Circle.cpp</a:t>
            </a:r>
            <a:endParaRPr lang="zh-CN" altLang="en-US" dirty="0">
              <a:solidFill>
                <a:srgbClr val="FF0000"/>
              </a:solidFill>
              <a:latin typeface="华文新魏" pitchFamily="2" charset="-122"/>
              <a:ea typeface="华文新魏" pitchFamily="2" charset="-122"/>
            </a:endParaRPr>
          </a:p>
        </p:txBody>
      </p:sp>
      <p:sp>
        <p:nvSpPr>
          <p:cNvPr id="24" name="TextBox 23"/>
          <p:cNvSpPr txBox="1"/>
          <p:nvPr/>
        </p:nvSpPr>
        <p:spPr>
          <a:xfrm>
            <a:off x="7881950" y="5143512"/>
            <a:ext cx="2357454" cy="923330"/>
          </a:xfrm>
          <a:prstGeom prst="rect">
            <a:avLst/>
          </a:prstGeom>
          <a:noFill/>
        </p:spPr>
        <p:txBody>
          <a:bodyPr wrap="square" rtlCol="0">
            <a:spAutoFit/>
          </a:bodyPr>
          <a:lstStyle/>
          <a:p>
            <a:r>
              <a:rPr lang="en-US" altLang="zh-CN" dirty="0">
                <a:latin typeface="华文新魏" pitchFamily="2" charset="-122"/>
                <a:ea typeface="华文新魏" pitchFamily="2" charset="-122"/>
              </a:rPr>
              <a:t>Circle c1(10.0);</a:t>
            </a:r>
          </a:p>
          <a:p>
            <a:r>
              <a:rPr lang="en-US" altLang="zh-CN" dirty="0" err="1">
                <a:latin typeface="华文新魏" pitchFamily="2" charset="-122"/>
                <a:ea typeface="华文新魏" pitchFamily="2" charset="-122"/>
              </a:rPr>
              <a:t>int</a:t>
            </a:r>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i</a:t>
            </a:r>
            <a:r>
              <a:rPr lang="en-US" altLang="zh-CN" dirty="0">
                <a:latin typeface="华文新魏" pitchFamily="2" charset="-122"/>
                <a:ea typeface="华文新魏" pitchFamily="2" charset="-122"/>
              </a:rPr>
              <a:t>(0;)  //C++ Style</a:t>
            </a:r>
          </a:p>
          <a:p>
            <a:r>
              <a:rPr lang="en-US" altLang="zh-CN" dirty="0" err="1">
                <a:latin typeface="华文新魏" pitchFamily="2" charset="-122"/>
                <a:ea typeface="华文新魏" pitchFamily="2" charset="-122"/>
              </a:rPr>
              <a:t>int</a:t>
            </a:r>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i</a:t>
            </a:r>
            <a:r>
              <a:rPr lang="en-US" altLang="zh-CN" dirty="0">
                <a:latin typeface="华文新魏" pitchFamily="2" charset="-122"/>
                <a:ea typeface="华文新魏" pitchFamily="2" charset="-122"/>
              </a:rPr>
              <a:t> = 0; //C Style</a:t>
            </a:r>
            <a:endParaRPr lang="zh-CN" altLang="en-US" dirty="0">
              <a:latin typeface="华文新魏" pitchFamily="2" charset="-122"/>
              <a:ea typeface="华文新魏" pitchFamily="2" charset="-122"/>
            </a:endParaRPr>
          </a:p>
        </p:txBody>
      </p:sp>
      <p:sp>
        <p:nvSpPr>
          <p:cNvPr id="2" name="左大括号 1">
            <a:extLst>
              <a:ext uri="{FF2B5EF4-FFF2-40B4-BE49-F238E27FC236}">
                <a16:creationId xmlns:a16="http://schemas.microsoft.com/office/drawing/2014/main" id="{99F9BC42-79DB-EDE1-2F57-06DB39BAAB01}"/>
              </a:ext>
            </a:extLst>
          </p:cNvPr>
          <p:cNvSpPr/>
          <p:nvPr/>
        </p:nvSpPr>
        <p:spPr>
          <a:xfrm>
            <a:off x="1109664" y="1143001"/>
            <a:ext cx="470800" cy="31432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64E3385-DCD6-C4F9-3A22-E6CD0EBFA8C9}"/>
              </a:ext>
            </a:extLst>
          </p:cNvPr>
          <p:cNvSpPr txBox="1"/>
          <p:nvPr/>
        </p:nvSpPr>
        <p:spPr>
          <a:xfrm>
            <a:off x="68035" y="2529865"/>
            <a:ext cx="1107996" cy="369332"/>
          </a:xfrm>
          <a:prstGeom prst="rect">
            <a:avLst/>
          </a:prstGeom>
          <a:noFill/>
        </p:spPr>
        <p:txBody>
          <a:bodyPr wrap="none" rtlCol="0">
            <a:spAutoFit/>
          </a:bodyPr>
          <a:lstStyle/>
          <a:p>
            <a:r>
              <a:rPr lang="zh-CN" altLang="en-US" dirty="0"/>
              <a:t>类的定义</a:t>
            </a:r>
          </a:p>
        </p:txBody>
      </p:sp>
      <p:sp>
        <p:nvSpPr>
          <p:cNvPr id="4" name="左大括号 3">
            <a:extLst>
              <a:ext uri="{FF2B5EF4-FFF2-40B4-BE49-F238E27FC236}">
                <a16:creationId xmlns:a16="http://schemas.microsoft.com/office/drawing/2014/main" id="{38B7D097-AEEF-AC86-4B61-AA475F18190E}"/>
              </a:ext>
            </a:extLst>
          </p:cNvPr>
          <p:cNvSpPr/>
          <p:nvPr/>
        </p:nvSpPr>
        <p:spPr>
          <a:xfrm>
            <a:off x="1089042" y="4425158"/>
            <a:ext cx="487347" cy="23882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691DD41-1F35-4E9A-5233-7DB020E11B0F}"/>
              </a:ext>
            </a:extLst>
          </p:cNvPr>
          <p:cNvSpPr txBox="1"/>
          <p:nvPr/>
        </p:nvSpPr>
        <p:spPr>
          <a:xfrm>
            <a:off x="64207" y="5442879"/>
            <a:ext cx="1107996" cy="369332"/>
          </a:xfrm>
          <a:prstGeom prst="rect">
            <a:avLst/>
          </a:prstGeom>
          <a:noFill/>
        </p:spPr>
        <p:txBody>
          <a:bodyPr wrap="none" rtlCol="0">
            <a:spAutoFit/>
          </a:bodyPr>
          <a:lstStyle/>
          <a:p>
            <a:r>
              <a:rPr lang="zh-CN" altLang="en-US" dirty="0"/>
              <a:t>类的实现</a:t>
            </a:r>
          </a:p>
        </p:txBody>
      </p:sp>
    </p:spTree>
    <p:extLst>
      <p:ext uri="{BB962C8B-B14F-4D97-AF65-F5344CB8AC3E}">
        <p14:creationId xmlns:p14="http://schemas.microsoft.com/office/powerpoint/2010/main" val="247871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42"/>
                                        </p:tgtEl>
                                        <p:attrNameLst>
                                          <p:attrName>style.visibility</p:attrName>
                                        </p:attrNameLst>
                                      </p:cBhvr>
                                      <p:to>
                                        <p:strVal val="visible"/>
                                      </p:to>
                                    </p:set>
                                    <p:animEffect transition="in" filter="blinds(horizontal)">
                                      <p:cBhvr>
                                        <p:cTn id="7" dur="500"/>
                                        <p:tgtEl>
                                          <p:spTgt spid="1761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82"/>
                                        </p:tgtEl>
                                        <p:attrNameLst>
                                          <p:attrName>style.visibility</p:attrName>
                                        </p:attrNameLst>
                                      </p:cBhvr>
                                      <p:to>
                                        <p:strVal val="visible"/>
                                      </p:to>
                                    </p:set>
                                    <p:animEffect transition="in" filter="blinds(horizontal)">
                                      <p:cBhvr>
                                        <p:cTn id="12" dur="500"/>
                                        <p:tgtEl>
                                          <p:spTgt spid="17618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6181"/>
                                        </p:tgtEl>
                                        <p:attrNameLst>
                                          <p:attrName>style.visibility</p:attrName>
                                        </p:attrNameLst>
                                      </p:cBhvr>
                                      <p:to>
                                        <p:strVal val="visible"/>
                                      </p:to>
                                    </p:set>
                                    <p:animEffect transition="in" filter="blinds(horizontal)">
                                      <p:cBhvr>
                                        <p:cTn id="15" dur="500"/>
                                        <p:tgtEl>
                                          <p:spTgt spid="17618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6146"/>
                                        </p:tgtEl>
                                        <p:attrNameLst>
                                          <p:attrName>style.visibility</p:attrName>
                                        </p:attrNameLst>
                                      </p:cBhvr>
                                      <p:to>
                                        <p:strVal val="visible"/>
                                      </p:to>
                                    </p:set>
                                    <p:animEffect transition="in" filter="blinds(horizontal)">
                                      <p:cBhvr>
                                        <p:cTn id="20" dur="500"/>
                                        <p:tgtEl>
                                          <p:spTgt spid="17614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6139"/>
                                        </p:tgtEl>
                                        <p:attrNameLst>
                                          <p:attrName>style.visibility</p:attrName>
                                        </p:attrNameLst>
                                      </p:cBhvr>
                                      <p:to>
                                        <p:strVal val="visible"/>
                                      </p:to>
                                    </p:set>
                                    <p:animEffect transition="in" filter="blinds(horizontal)">
                                      <p:cBhvr>
                                        <p:cTn id="23" dur="500"/>
                                        <p:tgtEl>
                                          <p:spTgt spid="17613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183"/>
                                        </p:tgtEl>
                                        <p:attrNameLst>
                                          <p:attrName>style.visibility</p:attrName>
                                        </p:attrNameLst>
                                      </p:cBhvr>
                                      <p:to>
                                        <p:strVal val="visible"/>
                                      </p:to>
                                    </p:set>
                                    <p:animEffect transition="in" filter="blinds(horizontal)">
                                      <p:cBhvr>
                                        <p:cTn id="44" dur="500"/>
                                        <p:tgtEl>
                                          <p:spTgt spid="718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7180"/>
                                        </p:tgtEl>
                                        <p:attrNameLst>
                                          <p:attrName>style.visibility</p:attrName>
                                        </p:attrNameLst>
                                      </p:cBhvr>
                                      <p:to>
                                        <p:strVal val="visible"/>
                                      </p:to>
                                    </p:set>
                                    <p:animEffect transition="in" filter="blinds(horizontal)">
                                      <p:cBhvr>
                                        <p:cTn id="47" dur="500"/>
                                        <p:tgtEl>
                                          <p:spTgt spid="718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84"/>
                                        </p:tgtEl>
                                        <p:attrNameLst>
                                          <p:attrName>style.visibility</p:attrName>
                                        </p:attrNameLst>
                                      </p:cBhvr>
                                      <p:to>
                                        <p:strVal val="visible"/>
                                      </p:to>
                                    </p:set>
                                    <p:animEffect transition="in" filter="blinds(horizontal)">
                                      <p:cBhvr>
                                        <p:cTn id="52" dur="500"/>
                                        <p:tgtEl>
                                          <p:spTgt spid="718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181"/>
                                        </p:tgtEl>
                                        <p:attrNameLst>
                                          <p:attrName>style.visibility</p:attrName>
                                        </p:attrNameLst>
                                      </p:cBhvr>
                                      <p:to>
                                        <p:strVal val="visible"/>
                                      </p:to>
                                    </p:set>
                                    <p:animEffect transition="in" filter="blinds(horizontal)">
                                      <p:cBhvr>
                                        <p:cTn id="55" dur="500"/>
                                        <p:tgtEl>
                                          <p:spTgt spid="718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185"/>
                                        </p:tgtEl>
                                        <p:attrNameLst>
                                          <p:attrName>style.visibility</p:attrName>
                                        </p:attrNameLst>
                                      </p:cBhvr>
                                      <p:to>
                                        <p:strVal val="visible"/>
                                      </p:to>
                                    </p:set>
                                    <p:animEffect transition="in" filter="blinds(horizontal)">
                                      <p:cBhvr>
                                        <p:cTn id="60" dur="500"/>
                                        <p:tgtEl>
                                          <p:spTgt spid="718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7182"/>
                                        </p:tgtEl>
                                        <p:attrNameLst>
                                          <p:attrName>style.visibility</p:attrName>
                                        </p:attrNameLst>
                                      </p:cBhvr>
                                      <p:to>
                                        <p:strVal val="visible"/>
                                      </p:to>
                                    </p:set>
                                    <p:animEffect transition="in" filter="blinds(horizontal)">
                                      <p:cBhvr>
                                        <p:cTn id="63" dur="500"/>
                                        <p:tgtEl>
                                          <p:spTgt spid="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81" grpId="0" animBg="1"/>
      <p:bldP spid="176139" grpId="0" animBg="1"/>
      <p:bldP spid="176142" grpId="0" animBg="1"/>
      <p:bldP spid="176146" grpId="0" animBg="1"/>
      <p:bldP spid="176182" grpId="0" animBg="1"/>
      <p:bldP spid="7180" grpId="0" animBg="1"/>
      <p:bldP spid="7181" grpId="0" animBg="1"/>
      <p:bldP spid="7182" grpId="0" animBg="1"/>
      <p:bldP spid="7183" grpId="0" animBg="1"/>
      <p:bldP spid="7184" grpId="0" animBg="1"/>
      <p:bldP spid="7185" grpId="0" animBg="1"/>
      <p:bldP spid="17" grpId="0" animBg="1"/>
      <p:bldP spid="18"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4.4  new</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delete</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461211" cy="2739724"/>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还可以对已经析构的变量重新构造。可以减少对象的说明个数，提高内存的使用效率。</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不是所有</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编译器都支持</a:t>
            </a:r>
            <a:r>
              <a:rPr lang="en-US" altLang="zh-CN" sz="2400" b="1" dirty="0">
                <a:latin typeface="华文新魏" panose="02010800040101010101" pitchFamily="2" charset="-122"/>
                <a:ea typeface="华文新魏" panose="02010800040101010101" pitchFamily="2" charset="-122"/>
              </a:rPr>
              <a:t>)</a:t>
            </a:r>
          </a:p>
          <a:p>
            <a:pPr>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STRING  x ("Hello!"), *p=&amp;x;</a:t>
            </a:r>
          </a:p>
          <a:p>
            <a:pPr>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x. ~STRING ( );</a:t>
            </a:r>
          </a:p>
          <a:p>
            <a:pPr>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new (&amp;x) STRING ("The World");</a:t>
            </a:r>
          </a:p>
          <a:p>
            <a:pPr>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new (p) STRING ("The World");</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这种用法可以节省内存或栈的空间。	</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90295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137807" y="1690688"/>
            <a:ext cx="10515600" cy="4351338"/>
          </a:xfrm>
        </p:spPr>
        <p:txBody>
          <a:bodyPr/>
          <a:lstStyle/>
          <a:p>
            <a:pPr>
              <a:buFont typeface="Wingdings" panose="05000000000000000000" pitchFamily="2" charset="2"/>
              <a:buChar char="u"/>
            </a:pPr>
            <a:r>
              <a:rPr lang="en-US" altLang="zh-CN" dirty="0"/>
              <a:t>4.5  </a:t>
            </a:r>
            <a:r>
              <a:rPr lang="zh-CN" altLang="en-US" dirty="0"/>
              <a:t>隐含参数</a:t>
            </a:r>
            <a:r>
              <a:rPr lang="en-US" altLang="zh-CN" dirty="0"/>
              <a:t>this</a:t>
            </a:r>
            <a:endParaRPr lang="zh-CN" altLang="en-US" dirty="0"/>
          </a:p>
        </p:txBody>
      </p:sp>
      <p:sp>
        <p:nvSpPr>
          <p:cNvPr id="6" name="文本框 5">
            <a:extLst>
              <a:ext uri="{FF2B5EF4-FFF2-40B4-BE49-F238E27FC236}">
                <a16:creationId xmlns:a16="http://schemas.microsoft.com/office/drawing/2014/main" id="{D3C88324-0EC8-4B4B-941F-FB5BFB4C559B}"/>
              </a:ext>
            </a:extLst>
          </p:cNvPr>
          <p:cNvSpPr txBox="1"/>
          <p:nvPr/>
        </p:nvSpPr>
        <p:spPr>
          <a:xfrm>
            <a:off x="137807" y="2329778"/>
            <a:ext cx="11535383" cy="301063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指针是一个特殊的指针，它是非静态函数成员（包括构造和析构）隐含的第一个参数，其类型是指向要调用该函数成员的对象的</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const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指针</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const 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当通过对象调用函数成员时，对象的地址作为函数的第一个实参首先压栈，通过这种方式将对象地址传递给隐含参数</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构造函数和析构函数的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参数类型固定。例如</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A::~A()</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参数类型为</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a:lnSpc>
                <a:spcPct val="90000"/>
              </a:lnSpc>
              <a:spcBef>
                <a:spcPts val="500"/>
              </a:spcBef>
              <a:defRPr/>
            </a:pPr>
            <a:r>
              <a:rPr lang="en-US" altLang="zh-CN" sz="2400" dirty="0">
                <a:solidFill>
                  <a:prstClr val="black"/>
                </a:solidFill>
                <a:latin typeface="华文新魏" panose="02010800040101010101" pitchFamily="2" charset="-122"/>
                <a:ea typeface="华文新魏" panose="02010800040101010101" pitchFamily="2" charset="-122"/>
              </a:rPr>
              <a:t>      A*const  this; //</a:t>
            </a:r>
            <a:r>
              <a:rPr lang="zh-CN" altLang="en-US" sz="2400" dirty="0">
                <a:solidFill>
                  <a:prstClr val="black"/>
                </a:solidFill>
                <a:latin typeface="华文新魏" panose="02010800040101010101" pitchFamily="2" charset="-122"/>
                <a:ea typeface="华文新魏" panose="02010800040101010101" pitchFamily="2" charset="-122"/>
              </a:rPr>
              <a:t>析构函数的</a:t>
            </a:r>
            <a:r>
              <a:rPr lang="en-US" altLang="zh-CN" sz="2400" dirty="0">
                <a:solidFill>
                  <a:prstClr val="black"/>
                </a:solidFill>
                <a:latin typeface="华文新魏" panose="02010800040101010101" pitchFamily="2" charset="-122"/>
                <a:ea typeface="华文新魏" panose="02010800040101010101" pitchFamily="2" charset="-122"/>
              </a:rPr>
              <a:t>this</a:t>
            </a:r>
            <a:r>
              <a:rPr lang="zh-CN" altLang="en-US" sz="2400" dirty="0">
                <a:solidFill>
                  <a:prstClr val="black"/>
                </a:solidFill>
                <a:latin typeface="华文新魏" panose="02010800040101010101" pitchFamily="2" charset="-122"/>
                <a:ea typeface="华文新魏" panose="02010800040101010101" pitchFamily="2" charset="-122"/>
              </a:rPr>
              <a:t>指向可写对象，但</a:t>
            </a:r>
            <a:r>
              <a:rPr lang="en-US" altLang="zh-CN" sz="2400" dirty="0">
                <a:solidFill>
                  <a:prstClr val="black"/>
                </a:solidFill>
                <a:latin typeface="华文新魏" panose="02010800040101010101" pitchFamily="2" charset="-122"/>
                <a:ea typeface="华文新魏" panose="02010800040101010101" pitchFamily="2" charset="-122"/>
              </a:rPr>
              <a:t>this</a:t>
            </a:r>
            <a:r>
              <a:rPr lang="zh-CN" altLang="en-US" sz="2400" dirty="0">
                <a:solidFill>
                  <a:prstClr val="black"/>
                </a:solidFill>
                <a:latin typeface="华文新魏" panose="02010800040101010101" pitchFamily="2" charset="-122"/>
                <a:ea typeface="华文新魏" panose="02010800040101010101" pitchFamily="2" charset="-122"/>
              </a:rPr>
              <a:t>本身是只读的</a:t>
            </a:r>
            <a:endPar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注意：可用</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来引用或访问调用该函数成员的普通、</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const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或</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volatile</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；类的静态函数成员没有隐含的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指针；</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指针不允许移动。</a:t>
            </a:r>
          </a:p>
        </p:txBody>
      </p:sp>
    </p:spTree>
    <p:extLst>
      <p:ext uri="{BB962C8B-B14F-4D97-AF65-F5344CB8AC3E}">
        <p14:creationId xmlns:p14="http://schemas.microsoft.com/office/powerpoint/2010/main" val="2380269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隐含参数</a:t>
            </a:r>
            <a:r>
              <a:rPr lang="en-US" altLang="zh-CN" sz="3600" b="1" dirty="0">
                <a:solidFill>
                  <a:srgbClr val="FF0000"/>
                </a:solidFill>
                <a:latin typeface="微软雅黑" pitchFamily="34" charset="-122"/>
                <a:ea typeface="微软雅黑" pitchFamily="34" charset="-122"/>
              </a:rPr>
              <a:t>this</a:t>
            </a:r>
            <a:r>
              <a:rPr lang="zh-CN" altLang="en-US" sz="3600" b="1" dirty="0">
                <a:solidFill>
                  <a:srgbClr val="FF0000"/>
                </a:solidFill>
                <a:latin typeface="微软雅黑" pitchFamily="34" charset="-122"/>
                <a:ea typeface="微软雅黑" pitchFamily="34" charset="-122"/>
              </a:rPr>
              <a:t>指针</a:t>
            </a:r>
          </a:p>
        </p:txBody>
      </p:sp>
      <p:sp>
        <p:nvSpPr>
          <p:cNvPr id="4" name="Text Box 4"/>
          <p:cNvSpPr txBox="1">
            <a:spLocks noChangeArrowheads="1"/>
          </p:cNvSpPr>
          <p:nvPr/>
        </p:nvSpPr>
        <p:spPr bwMode="auto">
          <a:xfrm>
            <a:off x="1774825" y="1640990"/>
            <a:ext cx="8642350" cy="4801314"/>
          </a:xfrm>
          <a:prstGeom prst="rect">
            <a:avLst/>
          </a:prstGeom>
          <a:noFill/>
          <a:ln w="12700">
            <a:noFill/>
            <a:miter lim="800000"/>
            <a:headEnd/>
            <a:tailEnd/>
          </a:ln>
        </p:spPr>
        <p:txBody>
          <a:bodyPr>
            <a:spAutoFit/>
          </a:bodyPr>
          <a:lstStyle/>
          <a:p>
            <a:pPr algn="l"/>
            <a:r>
              <a:rPr lang="en-US" altLang="zh-CN" dirty="0">
                <a:latin typeface="华文新魏" pitchFamily="2" charset="-122"/>
                <a:ea typeface="华文新魏" pitchFamily="2" charset="-122"/>
              </a:rPr>
              <a:t>class A{</a:t>
            </a:r>
          </a:p>
          <a:p>
            <a:pPr algn="l"/>
            <a:r>
              <a:rPr lang="en-US" altLang="zh-CN" dirty="0">
                <a:latin typeface="华文新魏" pitchFamily="2" charset="-122"/>
                <a:ea typeface="华文新魏" pitchFamily="2" charset="-122"/>
              </a:rPr>
              <a:t>    int age;</a:t>
            </a:r>
          </a:p>
          <a:p>
            <a:pPr algn="l"/>
            <a:r>
              <a:rPr lang="en-US" altLang="zh-CN" dirty="0">
                <a:latin typeface="华文新魏" pitchFamily="2" charset="-122"/>
                <a:ea typeface="华文新魏" pitchFamily="2" charset="-122"/>
              </a:rPr>
              <a:t>public:	</a:t>
            </a:r>
          </a:p>
          <a:p>
            <a:pPr algn="l"/>
            <a:r>
              <a:rPr lang="en-US" altLang="zh-CN" dirty="0">
                <a:latin typeface="华文新魏" pitchFamily="2" charset="-122"/>
                <a:ea typeface="华文新魏" pitchFamily="2" charset="-122"/>
              </a:rPr>
              <a:t>    void </a:t>
            </a:r>
            <a:r>
              <a:rPr lang="en-US" altLang="zh-CN" dirty="0" err="1">
                <a:latin typeface="华文新魏" pitchFamily="2" charset="-122"/>
                <a:ea typeface="华文新魏" pitchFamily="2" charset="-122"/>
              </a:rPr>
              <a:t>setAge</a:t>
            </a:r>
            <a:r>
              <a:rPr lang="en-US" altLang="zh-CN" dirty="0">
                <a:latin typeface="华文新魏" pitchFamily="2" charset="-122"/>
                <a:ea typeface="华文新魏" pitchFamily="2" charset="-122"/>
              </a:rPr>
              <a:t>( int age){</a:t>
            </a:r>
          </a:p>
          <a:p>
            <a:pPr algn="l"/>
            <a:r>
              <a:rPr lang="en-US" altLang="zh-CN" dirty="0">
                <a:latin typeface="华文新魏" pitchFamily="2" charset="-122"/>
                <a:ea typeface="华文新魏" pitchFamily="2" charset="-122"/>
              </a:rPr>
              <a:t>        this-&gt;age = age;	//</a:t>
            </a:r>
            <a:r>
              <a:rPr lang="en-US" altLang="zh-CN" dirty="0">
                <a:solidFill>
                  <a:srgbClr val="FF0000"/>
                </a:solidFill>
                <a:latin typeface="华文新魏" pitchFamily="2" charset="-122"/>
                <a:ea typeface="华文新魏" pitchFamily="2" charset="-122"/>
              </a:rPr>
              <a:t>this</a:t>
            </a:r>
            <a:r>
              <a:rPr lang="zh-CN" altLang="en-US" dirty="0">
                <a:solidFill>
                  <a:srgbClr val="FF0000"/>
                </a:solidFill>
                <a:latin typeface="华文新魏" pitchFamily="2" charset="-122"/>
                <a:ea typeface="华文新魏" pitchFamily="2" charset="-122"/>
              </a:rPr>
              <a:t>类型：</a:t>
            </a:r>
            <a:r>
              <a:rPr lang="en-US" altLang="zh-CN" dirty="0">
                <a:solidFill>
                  <a:srgbClr val="FF0000"/>
                </a:solidFill>
                <a:latin typeface="华文新魏" pitchFamily="2" charset="-122"/>
                <a:ea typeface="华文新魏" pitchFamily="2" charset="-122"/>
              </a:rPr>
              <a:t>A*</a:t>
            </a:r>
            <a:r>
              <a:rPr lang="en-US" altLang="zh-CN" dirty="0" err="1">
                <a:solidFill>
                  <a:srgbClr val="FF0000"/>
                </a:solidFill>
                <a:latin typeface="华文新魏" pitchFamily="2" charset="-122"/>
                <a:ea typeface="华文新魏" pitchFamily="2" charset="-122"/>
              </a:rPr>
              <a:t>const</a:t>
            </a:r>
            <a:r>
              <a:rPr lang="en-US" altLang="zh-CN" dirty="0">
                <a:solidFill>
                  <a:srgbClr val="FF0000"/>
                </a:solidFill>
                <a:latin typeface="华文新魏" pitchFamily="2" charset="-122"/>
                <a:ea typeface="华文新魏" pitchFamily="2" charset="-122"/>
              </a:rPr>
              <a:t> this</a:t>
            </a:r>
          </a:p>
          <a:p>
            <a:pPr algn="l"/>
            <a:r>
              <a:rPr lang="en-US" altLang="zh-CN" dirty="0">
                <a:latin typeface="华文新魏" pitchFamily="2" charset="-122"/>
                <a:ea typeface="华文新魏" pitchFamily="2" charset="-122"/>
              </a:rPr>
              <a:t>    }</a:t>
            </a:r>
          </a:p>
          <a:p>
            <a:pPr algn="l"/>
            <a:r>
              <a:rPr lang="en-US" altLang="zh-CN" dirty="0">
                <a:latin typeface="华文新魏" pitchFamily="2" charset="-122"/>
                <a:ea typeface="华文新魏" pitchFamily="2" charset="-122"/>
              </a:rPr>
              <a:t>}</a:t>
            </a:r>
          </a:p>
          <a:p>
            <a:pPr algn="l"/>
            <a:endParaRPr lang="en-US" altLang="zh-CN" dirty="0">
              <a:latin typeface="华文新魏" pitchFamily="2" charset="-122"/>
              <a:ea typeface="华文新魏" pitchFamily="2" charset="-122"/>
            </a:endParaRPr>
          </a:p>
          <a:p>
            <a:pPr algn="l"/>
            <a:r>
              <a:rPr lang="en-US" altLang="zh-CN" dirty="0">
                <a:latin typeface="华文新魏" pitchFamily="2" charset="-122"/>
                <a:ea typeface="华文新魏" pitchFamily="2" charset="-122"/>
              </a:rPr>
              <a:t>A </a:t>
            </a:r>
            <a:r>
              <a:rPr lang="en-US" altLang="zh-CN" dirty="0" err="1">
                <a:latin typeface="华文新魏" pitchFamily="2" charset="-122"/>
                <a:ea typeface="华文新魏" pitchFamily="2" charset="-122"/>
              </a:rPr>
              <a:t>a</a:t>
            </a:r>
            <a:r>
              <a:rPr lang="en-US" altLang="zh-CN" dirty="0">
                <a:latin typeface="华文新魏" pitchFamily="2" charset="-122"/>
                <a:ea typeface="华文新魏" pitchFamily="2" charset="-122"/>
              </a:rPr>
              <a:t>; </a:t>
            </a:r>
          </a:p>
          <a:p>
            <a:pPr algn="l"/>
            <a:r>
              <a:rPr lang="en-US" altLang="zh-CN" dirty="0" err="1">
                <a:latin typeface="华文新魏" pitchFamily="2" charset="-122"/>
                <a:ea typeface="华文新魏" pitchFamily="2" charset="-122"/>
              </a:rPr>
              <a:t>a.setAge</a:t>
            </a:r>
            <a:r>
              <a:rPr lang="en-US" altLang="zh-CN" dirty="0">
                <a:latin typeface="华文新魏" pitchFamily="2" charset="-122"/>
                <a:ea typeface="华文新魏" pitchFamily="2" charset="-122"/>
              </a:rPr>
              <a:t>(30); </a:t>
            </a:r>
          </a:p>
          <a:p>
            <a:pPr algn="l"/>
            <a:endParaRPr lang="en-US" altLang="zh-CN" dirty="0">
              <a:latin typeface="华文新魏" pitchFamily="2" charset="-122"/>
              <a:ea typeface="华文新魏" pitchFamily="2" charset="-122"/>
            </a:endParaRPr>
          </a:p>
          <a:p>
            <a:pPr algn="l"/>
            <a:endParaRPr lang="en-US" altLang="zh-CN" dirty="0">
              <a:latin typeface="华文新魏" pitchFamily="2" charset="-122"/>
              <a:ea typeface="华文新魏" pitchFamily="2" charset="-122"/>
            </a:endParaRPr>
          </a:p>
          <a:p>
            <a:pPr algn="l"/>
            <a:endParaRPr lang="en-US" altLang="zh-CN" dirty="0">
              <a:latin typeface="华文新魏" pitchFamily="2" charset="-122"/>
              <a:ea typeface="华文新魏" pitchFamily="2" charset="-122"/>
            </a:endParaRPr>
          </a:p>
          <a:p>
            <a:pPr algn="l"/>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函数</a:t>
            </a:r>
            <a:r>
              <a:rPr lang="en-US" altLang="zh-CN" dirty="0" err="1">
                <a:latin typeface="华文新魏" pitchFamily="2" charset="-122"/>
                <a:ea typeface="华文新魏" pitchFamily="2" charset="-122"/>
              </a:rPr>
              <a:t>setAge</a:t>
            </a:r>
            <a:r>
              <a:rPr lang="zh-CN" altLang="en-US" dirty="0">
                <a:latin typeface="华文新魏" pitchFamily="2" charset="-122"/>
                <a:ea typeface="华文新魏" pitchFamily="2" charset="-122"/>
              </a:rPr>
              <a:t>通过对象</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被调用时，</a:t>
            </a:r>
            <a:r>
              <a:rPr lang="en-US" altLang="zh-CN" dirty="0" err="1">
                <a:latin typeface="华文新魏" pitchFamily="2" charset="-122"/>
                <a:ea typeface="华文新魏" pitchFamily="2" charset="-122"/>
              </a:rPr>
              <a:t>setAge</a:t>
            </a:r>
            <a:r>
              <a:rPr lang="zh-CN" altLang="en-US" dirty="0">
                <a:latin typeface="华文新魏" pitchFamily="2" charset="-122"/>
                <a:ea typeface="华文新魏" pitchFamily="2" charset="-122"/>
              </a:rPr>
              <a:t>函数的第一个参数是</a:t>
            </a:r>
          </a:p>
          <a:p>
            <a:pPr algn="l"/>
            <a:r>
              <a:rPr lang="en-US" altLang="zh-CN" dirty="0">
                <a:latin typeface="华文新魏" pitchFamily="2" charset="-122"/>
                <a:ea typeface="华文新魏" pitchFamily="2" charset="-122"/>
              </a:rPr>
              <a:t>//</a:t>
            </a:r>
            <a:r>
              <a:rPr lang="en-US" altLang="zh-CN" dirty="0">
                <a:solidFill>
                  <a:srgbClr val="FF0000"/>
                </a:solidFill>
                <a:latin typeface="华文新魏" pitchFamily="2" charset="-122"/>
                <a:ea typeface="华文新魏" pitchFamily="2" charset="-122"/>
              </a:rPr>
              <a:t>A*</a:t>
            </a:r>
            <a:r>
              <a:rPr lang="en-US" altLang="zh-CN" dirty="0" err="1">
                <a:solidFill>
                  <a:srgbClr val="FF0000"/>
                </a:solidFill>
                <a:latin typeface="华文新魏" pitchFamily="2" charset="-122"/>
                <a:ea typeface="华文新魏" pitchFamily="2" charset="-122"/>
              </a:rPr>
              <a:t>const</a:t>
            </a:r>
            <a:r>
              <a:rPr lang="en-US" altLang="zh-CN" dirty="0">
                <a:solidFill>
                  <a:srgbClr val="FF0000"/>
                </a:solidFill>
                <a:latin typeface="华文新魏" pitchFamily="2" charset="-122"/>
                <a:ea typeface="华文新魏" pitchFamily="2" charset="-122"/>
              </a:rPr>
              <a:t> this</a:t>
            </a:r>
            <a:r>
              <a:rPr lang="zh-CN" altLang="en-US" dirty="0">
                <a:latin typeface="华文新魏" pitchFamily="2" charset="-122"/>
                <a:ea typeface="华文新魏" pitchFamily="2" charset="-122"/>
              </a:rPr>
              <a:t>指针，指向调用对象</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this-&gt;age = </a:t>
            </a:r>
            <a:r>
              <a:rPr lang="en-US" altLang="zh-CN" dirty="0" err="1">
                <a:latin typeface="华文新魏" pitchFamily="2" charset="-122"/>
                <a:ea typeface="华文新魏" pitchFamily="2" charset="-122"/>
              </a:rPr>
              <a:t>a.age</a:t>
            </a:r>
            <a:r>
              <a:rPr lang="en-US" altLang="zh-CN" dirty="0">
                <a:latin typeface="华文新魏" pitchFamily="2" charset="-122"/>
                <a:ea typeface="华文新魏" pitchFamily="2" charset="-122"/>
              </a:rPr>
              <a:t> = 30</a:t>
            </a:r>
          </a:p>
          <a:p>
            <a:pPr algn="l"/>
            <a:r>
              <a:rPr lang="en-US" altLang="zh-CN" dirty="0">
                <a:latin typeface="华文新魏" pitchFamily="2" charset="-122"/>
                <a:ea typeface="华文新魏" pitchFamily="2" charset="-122"/>
              </a:rPr>
              <a:t>//*this</a:t>
            </a:r>
            <a:r>
              <a:rPr lang="zh-CN" altLang="en-US" dirty="0">
                <a:latin typeface="华文新魏" pitchFamily="2" charset="-122"/>
                <a:ea typeface="华文新魏" pitchFamily="2" charset="-122"/>
              </a:rPr>
              <a:t>就是对象</a:t>
            </a:r>
            <a:r>
              <a:rPr lang="en-US" altLang="zh-CN" dirty="0">
                <a:latin typeface="华文新魏" pitchFamily="2" charset="-122"/>
                <a:ea typeface="华文新魏" pitchFamily="2" charset="-122"/>
              </a:rPr>
              <a:t>a</a:t>
            </a:r>
          </a:p>
          <a:p>
            <a:pPr algn="l"/>
            <a:endParaRPr lang="en-US" altLang="zh-CN" dirty="0"/>
          </a:p>
        </p:txBody>
      </p:sp>
      <p:sp>
        <p:nvSpPr>
          <p:cNvPr id="5" name="Line 8"/>
          <p:cNvSpPr>
            <a:spLocks noChangeShapeType="1"/>
          </p:cNvSpPr>
          <p:nvPr/>
        </p:nvSpPr>
        <p:spPr bwMode="auto">
          <a:xfrm flipV="1">
            <a:off x="1919536" y="2996952"/>
            <a:ext cx="571504" cy="1246018"/>
          </a:xfrm>
          <a:prstGeom prst="line">
            <a:avLst/>
          </a:prstGeom>
          <a:noFill/>
          <a:ln w="12700">
            <a:solidFill>
              <a:schemeClr val="tx1"/>
            </a:solidFill>
            <a:round/>
            <a:headEnd type="arrow"/>
            <a:tailEnd type="none" w="med" len="med"/>
          </a:ln>
        </p:spPr>
        <p:txBody>
          <a:bodyPr/>
          <a:lstStyle/>
          <a:p>
            <a:endParaRPr lang="zh-CN" altLang="en-US"/>
          </a:p>
        </p:txBody>
      </p:sp>
    </p:spTree>
    <p:extLst>
      <p:ext uri="{BB962C8B-B14F-4D97-AF65-F5344CB8AC3E}">
        <p14:creationId xmlns:p14="http://schemas.microsoft.com/office/powerpoint/2010/main" val="2051983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7" name="Rectangle 3">
            <a:extLst>
              <a:ext uri="{FF2B5EF4-FFF2-40B4-BE49-F238E27FC236}">
                <a16:creationId xmlns:a16="http://schemas.microsoft.com/office/drawing/2014/main" id="{68D2A87E-F274-413F-A9A7-4783232174C8}"/>
              </a:ext>
            </a:extLst>
          </p:cNvPr>
          <p:cNvSpPr txBox="1">
            <a:spLocks noChangeArrowheads="1"/>
          </p:cNvSpPr>
          <p:nvPr/>
        </p:nvSpPr>
        <p:spPr>
          <a:xfrm>
            <a:off x="651544" y="1760152"/>
            <a:ext cx="10702255"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5000"/>
              </a:spcBef>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4</a:t>
            </a:r>
            <a:r>
              <a:rPr lang="zh-CN" altLang="en-US" sz="2400" b="1" dirty="0">
                <a:latin typeface="华文新魏" panose="02010800040101010101" pitchFamily="2" charset="-122"/>
                <a:ea typeface="华文新魏" panose="02010800040101010101" pitchFamily="2" charset="-122"/>
              </a:rPr>
              <a:t>.1</a:t>
            </a:r>
            <a:r>
              <a:rPr lang="en-US" altLang="zh-CN" sz="2400" b="1" dirty="0">
                <a:latin typeface="华文新魏" panose="02010800040101010101" pitchFamily="2" charset="-122"/>
                <a:ea typeface="华文新魏" panose="02010800040101010101" pitchFamily="2" charset="-122"/>
              </a:rPr>
              <a:t>6</a:t>
            </a:r>
            <a:r>
              <a:rPr lang="zh-CN" altLang="en-US" sz="2400" b="1" dirty="0">
                <a:latin typeface="华文新魏" panose="02010800040101010101" pitchFamily="2" charset="-122"/>
                <a:ea typeface="华文新魏" panose="02010800040101010101" pitchFamily="2" charset="-122"/>
              </a:rPr>
              <a:t>】在二叉树中查找节点。</a:t>
            </a:r>
          </a:p>
          <a:p>
            <a:pPr>
              <a:spcBef>
                <a:spcPct val="15000"/>
              </a:spcBef>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class  TREE{</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value; </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TREE  *left, *right;</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public:</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TREE (int);	 </a:t>
            </a:r>
            <a:r>
              <a:rPr lang="en-US" altLang="zh-CN" sz="2000" b="1" dirty="0">
                <a:solidFill>
                  <a:schemeClr val="hlink"/>
                </a:solidFill>
                <a:latin typeface="华文新魏" panose="02010800040101010101" pitchFamily="2" charset="-122"/>
                <a:ea typeface="华文新魏" panose="02010800040101010101" pitchFamily="2" charset="-122"/>
              </a:rPr>
              <a:t>//this</a:t>
            </a:r>
            <a:r>
              <a:rPr lang="zh-CN" altLang="en-US" sz="2000" b="1" dirty="0">
                <a:solidFill>
                  <a:schemeClr val="hlink"/>
                </a:solidFill>
                <a:latin typeface="华文新魏" panose="02010800040101010101" pitchFamily="2" charset="-122"/>
                <a:ea typeface="华文新魏" panose="02010800040101010101" pitchFamily="2" charset="-122"/>
              </a:rPr>
              <a:t>类型: </a:t>
            </a:r>
            <a:r>
              <a:rPr lang="en-US" altLang="zh-CN" sz="2000" b="1" dirty="0">
                <a:solidFill>
                  <a:schemeClr val="hlink"/>
                </a:solidFill>
                <a:latin typeface="华文新魏" panose="02010800040101010101" pitchFamily="2" charset="-122"/>
                <a:ea typeface="华文新魏" panose="02010800040101010101" pitchFamily="2" charset="-122"/>
              </a:rPr>
              <a:t>TREE * const this</a:t>
            </a:r>
            <a:endParaRPr lang="en-US" altLang="zh-CN" sz="2000" b="1" dirty="0">
              <a:latin typeface="华文新魏" panose="02010800040101010101" pitchFamily="2" charset="-122"/>
              <a:ea typeface="华文新魏" panose="02010800040101010101" pitchFamily="2" charset="-122"/>
            </a:endParaRP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~TREE( );	   </a:t>
            </a:r>
            <a:r>
              <a:rPr lang="en-US" altLang="zh-CN" sz="2000" b="1" dirty="0">
                <a:solidFill>
                  <a:schemeClr val="hlink"/>
                </a:solidFill>
                <a:latin typeface="华文新魏" panose="02010800040101010101" pitchFamily="2" charset="-122"/>
                <a:ea typeface="华文新魏" panose="02010800040101010101" pitchFamily="2" charset="-122"/>
              </a:rPr>
              <a:t>//this</a:t>
            </a:r>
            <a:r>
              <a:rPr lang="zh-CN" altLang="en-US" sz="2000" b="1" dirty="0">
                <a:solidFill>
                  <a:schemeClr val="hlink"/>
                </a:solidFill>
                <a:latin typeface="华文新魏" panose="02010800040101010101" pitchFamily="2" charset="-122"/>
                <a:ea typeface="华文新魏" panose="02010800040101010101" pitchFamily="2" charset="-122"/>
              </a:rPr>
              <a:t>类型: </a:t>
            </a:r>
            <a:r>
              <a:rPr lang="en-US" altLang="zh-CN" sz="2000" b="1" dirty="0">
                <a:solidFill>
                  <a:schemeClr val="hlink"/>
                </a:solidFill>
                <a:latin typeface="华文新魏" panose="02010800040101010101" pitchFamily="2" charset="-122"/>
                <a:ea typeface="华文新魏" panose="02010800040101010101" pitchFamily="2" charset="-122"/>
              </a:rPr>
              <a:t>TREE * const this，</a:t>
            </a:r>
            <a:r>
              <a:rPr lang="zh-CN" altLang="en-US" sz="2000" b="1" dirty="0">
                <a:solidFill>
                  <a:schemeClr val="hlink"/>
                </a:solidFill>
                <a:latin typeface="华文新魏" panose="02010800040101010101" pitchFamily="2" charset="-122"/>
                <a:ea typeface="华文新魏" panose="02010800040101010101" pitchFamily="2" charset="-122"/>
              </a:rPr>
              <a:t>析构函数不能重载</a:t>
            </a:r>
            <a:endParaRPr lang="zh-CN" altLang="en-US" sz="2000" b="1" dirty="0">
              <a:latin typeface="华文新魏" panose="02010800040101010101" pitchFamily="2" charset="-122"/>
              <a:ea typeface="华文新魏" panose="02010800040101010101" pitchFamily="2" charset="-122"/>
            </a:endParaRP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const TREE *find(int) </a:t>
            </a:r>
            <a:r>
              <a:rPr lang="en-US" altLang="zh-CN" sz="2000" b="1" dirty="0">
                <a:solidFill>
                  <a:srgbClr val="FF0000"/>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itchFamily="2" charset="-122"/>
                <a:ea typeface="华文新魏" pitchFamily="2" charset="-122"/>
              </a:rPr>
              <a:t>这个</a:t>
            </a:r>
            <a:r>
              <a:rPr lang="en-US" altLang="zh-CN" sz="2000" b="1" dirty="0">
                <a:solidFill>
                  <a:srgbClr val="FF0000"/>
                </a:solidFill>
                <a:latin typeface="华文新魏" pitchFamily="2" charset="-122"/>
                <a:ea typeface="华文新魏" pitchFamily="2" charset="-122"/>
              </a:rPr>
              <a:t>const</a:t>
            </a:r>
            <a:r>
              <a:rPr lang="zh-CN" altLang="en-US" sz="2000" b="1" dirty="0">
                <a:solidFill>
                  <a:srgbClr val="FF0000"/>
                </a:solidFill>
                <a:latin typeface="华文新魏" pitchFamily="2" charset="-122"/>
                <a:ea typeface="华文新魏" pitchFamily="2" charset="-122"/>
              </a:rPr>
              <a:t>是修饰</a:t>
            </a:r>
            <a:r>
              <a:rPr lang="en-US" altLang="zh-CN" sz="2000" b="1" dirty="0">
                <a:solidFill>
                  <a:srgbClr val="FF0000"/>
                </a:solidFill>
                <a:latin typeface="华文新魏" pitchFamily="2" charset="-122"/>
                <a:ea typeface="华文新魏" pitchFamily="2" charset="-122"/>
              </a:rPr>
              <a:t>this</a:t>
            </a:r>
            <a:r>
              <a:rPr lang="zh-CN" altLang="en-US" sz="2000" b="1" dirty="0">
                <a:solidFill>
                  <a:srgbClr val="FF0000"/>
                </a:solidFill>
                <a:latin typeface="华文新魏" pitchFamily="2" charset="-122"/>
                <a:ea typeface="华文新魏" pitchFamily="2" charset="-122"/>
              </a:rPr>
              <a:t>指针，</a:t>
            </a:r>
            <a:r>
              <a:rPr lang="en-US" altLang="zh-CN" sz="2000" b="1" dirty="0">
                <a:solidFill>
                  <a:schemeClr val="hlink"/>
                </a:solidFill>
                <a:latin typeface="华文新魏" panose="02010800040101010101" pitchFamily="2" charset="-122"/>
                <a:ea typeface="华文新魏" panose="02010800040101010101" pitchFamily="2" charset="-122"/>
              </a:rPr>
              <a:t>this</a:t>
            </a:r>
            <a:r>
              <a:rPr lang="zh-CN" altLang="en-US" sz="2000" b="1" dirty="0">
                <a:solidFill>
                  <a:schemeClr val="hlink"/>
                </a:solidFill>
                <a:latin typeface="华文新魏" panose="02010800040101010101" pitchFamily="2" charset="-122"/>
                <a:ea typeface="华文新魏" panose="02010800040101010101" pitchFamily="2" charset="-122"/>
              </a:rPr>
              <a:t>类型: </a:t>
            </a:r>
            <a:r>
              <a:rPr lang="en-US" altLang="zh-CN" sz="2000" b="1" dirty="0">
                <a:solidFill>
                  <a:schemeClr val="accent1"/>
                </a:solidFill>
                <a:latin typeface="华文新魏" panose="02010800040101010101" pitchFamily="2" charset="-122"/>
                <a:ea typeface="华文新魏" panose="02010800040101010101" pitchFamily="2" charset="-122"/>
              </a:rPr>
              <a:t>const </a:t>
            </a:r>
            <a:r>
              <a:rPr lang="en-US" altLang="zh-CN" sz="2000" b="1" dirty="0">
                <a:solidFill>
                  <a:schemeClr val="hlink"/>
                </a:solidFill>
                <a:latin typeface="华文新魏" panose="02010800040101010101" pitchFamily="2" charset="-122"/>
                <a:ea typeface="华文新魏" panose="02010800040101010101" pitchFamily="2" charset="-122"/>
              </a:rPr>
              <a:t>TREE * const this</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TREE::TREE(int value){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隐含参数</a:t>
            </a:r>
            <a:r>
              <a:rPr lang="en-US" altLang="zh-CN" sz="2000" b="1" dirty="0">
                <a:solidFill>
                  <a:schemeClr val="hlink"/>
                </a:solidFill>
                <a:latin typeface="华文新魏" panose="02010800040101010101" pitchFamily="2" charset="-122"/>
                <a:ea typeface="华文新魏" panose="02010800040101010101" pitchFamily="2" charset="-122"/>
              </a:rPr>
              <a:t>this</a:t>
            </a:r>
            <a:r>
              <a:rPr lang="zh-CN" altLang="en-US" sz="2000" b="1" dirty="0">
                <a:solidFill>
                  <a:schemeClr val="hlink"/>
                </a:solidFill>
                <a:latin typeface="华文新魏" panose="02010800040101010101" pitchFamily="2" charset="-122"/>
                <a:ea typeface="华文新魏" panose="02010800040101010101" pitchFamily="2" charset="-122"/>
              </a:rPr>
              <a:t>指向要构造的对象</a:t>
            </a:r>
          </a:p>
          <a:p>
            <a:pPr>
              <a:spcBef>
                <a:spcPct val="15000"/>
              </a:spcBef>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this-&gt;value=value;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等价于</a:t>
            </a:r>
            <a:r>
              <a:rPr lang="en-US" altLang="zh-CN" sz="2000" b="1" dirty="0">
                <a:solidFill>
                  <a:schemeClr val="hlink"/>
                </a:solidFill>
                <a:latin typeface="华文新魏" panose="02010800040101010101" pitchFamily="2" charset="-122"/>
                <a:ea typeface="华文新魏" panose="02010800040101010101" pitchFamily="2" charset="-122"/>
              </a:rPr>
              <a:t>TREE::value=value</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left=right=0;	 	//C++</a:t>
            </a:r>
            <a:r>
              <a:rPr lang="zh-CN" altLang="en-US" sz="2000" b="1" dirty="0">
                <a:latin typeface="华文新魏" panose="02010800040101010101" pitchFamily="2" charset="-122"/>
                <a:ea typeface="华文新魏" panose="02010800040101010101" pitchFamily="2" charset="-122"/>
              </a:rPr>
              <a:t>提倡空指针</a:t>
            </a:r>
            <a:r>
              <a:rPr lang="en-US" altLang="zh-CN" sz="2000" b="1" dirty="0">
                <a:latin typeface="华文新魏" panose="02010800040101010101" pitchFamily="2" charset="-122"/>
                <a:ea typeface="华文新魏" panose="02010800040101010101" pitchFamily="2" charset="-122"/>
              </a:rPr>
              <a:t>NULL</a:t>
            </a:r>
            <a:r>
              <a:rPr lang="zh-CN" altLang="en-US" sz="2000" b="1" dirty="0">
                <a:latin typeface="华文新魏" panose="02010800040101010101" pitchFamily="2" charset="-122"/>
                <a:ea typeface="华文新魏" panose="02010800040101010101" pitchFamily="2" charset="-122"/>
              </a:rPr>
              <a:t>用0表示</a:t>
            </a:r>
          </a:p>
          <a:p>
            <a:pPr>
              <a:spcBef>
                <a:spcPct val="15000"/>
              </a:spcBef>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987034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5" name="Rectangle 3">
            <a:extLst>
              <a:ext uri="{FF2B5EF4-FFF2-40B4-BE49-F238E27FC236}">
                <a16:creationId xmlns:a16="http://schemas.microsoft.com/office/drawing/2014/main" id="{98D5E49B-89DF-4710-9F9E-C9964D21CD62}"/>
              </a:ext>
            </a:extLst>
          </p:cNvPr>
          <p:cNvSpPr txBox="1">
            <a:spLocks noChangeArrowheads="1"/>
          </p:cNvSpPr>
          <p:nvPr/>
        </p:nvSpPr>
        <p:spPr>
          <a:xfrm>
            <a:off x="913700" y="1816916"/>
            <a:ext cx="9251703" cy="45720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TREE::~TREE( ){	//this</a:t>
            </a:r>
            <a:r>
              <a:rPr lang="zh-CN" altLang="en-US" sz="2000" b="1" dirty="0">
                <a:latin typeface="华文新魏" panose="02010800040101010101" pitchFamily="2" charset="-122"/>
                <a:ea typeface="华文新魏" panose="02010800040101010101" pitchFamily="2" charset="-122"/>
              </a:rPr>
              <a:t>指向要析构的对象</a:t>
            </a: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if(left) { delete left; left=0;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if(right) { delete right; right=0;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const TREE* TREE::find(int v) </a:t>
            </a:r>
            <a:r>
              <a:rPr lang="en-US" altLang="zh-CN" sz="2000" b="1" dirty="0">
                <a:solidFill>
                  <a:srgbClr val="FF0000"/>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	//this</a:t>
            </a:r>
            <a:r>
              <a:rPr lang="zh-CN" altLang="en-US" sz="2000" b="1" dirty="0">
                <a:latin typeface="华文新魏" panose="02010800040101010101" pitchFamily="2" charset="-122"/>
                <a:ea typeface="华文新魏" panose="02010800040101010101" pitchFamily="2" charset="-122"/>
              </a:rPr>
              <a:t>指向</a:t>
            </a:r>
            <a:r>
              <a:rPr lang="zh-CN" altLang="en-US" sz="2000" b="1" dirty="0">
                <a:solidFill>
                  <a:schemeClr val="hlink"/>
                </a:solidFill>
                <a:latin typeface="华文新魏" panose="02010800040101010101" pitchFamily="2" charset="-122"/>
                <a:ea typeface="华文新魏" panose="02010800040101010101" pitchFamily="2" charset="-122"/>
              </a:rPr>
              <a:t>调用对象</a:t>
            </a: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if(v==value) return this;	//this</a:t>
            </a:r>
            <a:r>
              <a:rPr lang="zh-CN" altLang="en-US" sz="2000" b="1" dirty="0">
                <a:latin typeface="华文新魏" panose="02010800040101010101" pitchFamily="2" charset="-122"/>
                <a:ea typeface="华文新魏" panose="02010800040101010101" pitchFamily="2" charset="-122"/>
              </a:rPr>
              <a:t>指向找到的节点</a:t>
            </a: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if(v&lt;value) //</a:t>
            </a:r>
            <a:r>
              <a:rPr lang="zh-CN" altLang="en-US" sz="2000" b="1" dirty="0">
                <a:latin typeface="华文新魏" panose="02010800040101010101" pitchFamily="2" charset="-122"/>
                <a:ea typeface="华文新魏" panose="02010800040101010101" pitchFamily="2" charset="-122"/>
              </a:rPr>
              <a:t>小于时查左子树，即下次递归进入时新</a:t>
            </a:r>
            <a:r>
              <a:rPr lang="en-US" altLang="zh-CN" sz="2000" b="1" dirty="0">
                <a:solidFill>
                  <a:schemeClr val="hlink"/>
                </a:solidFill>
                <a:latin typeface="华文新魏" panose="02010800040101010101" pitchFamily="2" charset="-122"/>
                <a:ea typeface="华文新魏" panose="02010800040101010101" pitchFamily="2" charset="-122"/>
              </a:rPr>
              <a:t>this=left</a:t>
            </a: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return  left!=0?left-&gt;find(v):0;</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right!=0?right-&gt;find(v):0; //</a:t>
            </a:r>
            <a:r>
              <a:rPr lang="zh-CN" altLang="en-US" sz="2000" b="1" dirty="0">
                <a:latin typeface="华文新魏" panose="02010800040101010101" pitchFamily="2" charset="-122"/>
                <a:ea typeface="华文新魏" panose="02010800040101010101" pitchFamily="2" charset="-122"/>
              </a:rPr>
              <a:t>否则查右子树</a:t>
            </a:r>
          </a:p>
          <a:p>
            <a:pPr>
              <a:lnSpc>
                <a:spcPct val="85000"/>
              </a:lnSpc>
              <a:buNone/>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itchFamily="2" charset="-122"/>
                <a:ea typeface="华文新魏" pitchFamily="2" charset="-122"/>
              </a:rPr>
              <a:t>注意</a:t>
            </a:r>
            <a:r>
              <a:rPr lang="en-US" altLang="zh-CN" sz="2000" b="1" dirty="0">
                <a:latin typeface="华文新魏" panose="02010800040101010101" pitchFamily="2" charset="-122"/>
                <a:ea typeface="华文新魏" panose="02010800040101010101" pitchFamily="2" charset="-122"/>
              </a:rPr>
              <a:t>find</a:t>
            </a:r>
            <a:r>
              <a:rPr lang="zh-CN" altLang="en-US" sz="2000" b="1" dirty="0">
                <a:latin typeface="华文新魏" pitchFamily="2" charset="-122"/>
                <a:ea typeface="华文新魏" pitchFamily="2" charset="-122"/>
              </a:rPr>
              <a:t>函数返回类型必须是</a:t>
            </a:r>
            <a:r>
              <a:rPr lang="en-US" altLang="zh-CN" sz="2000" b="1" dirty="0">
                <a:latin typeface="华文新魏" pitchFamily="2" charset="-122"/>
                <a:ea typeface="华文新魏" pitchFamily="2" charset="-122"/>
              </a:rPr>
              <a:t>const TREE </a:t>
            </a:r>
            <a:r>
              <a:rPr lang="zh-CN" altLang="en-US" sz="2000" b="1" dirty="0">
                <a:latin typeface="华文新魏" pitchFamily="2" charset="-122"/>
                <a:ea typeface="华文新魏" pitchFamily="2" charset="-122"/>
              </a:rPr>
              <a:t>*</a:t>
            </a:r>
            <a:endParaRPr lang="en-US" altLang="zh-CN" sz="2000" b="1" dirty="0">
              <a:latin typeface="华文新魏" panose="02010800040101010101" pitchFamily="2" charset="-122"/>
              <a:ea typeface="华文新魏" panose="02010800040101010101" pitchFamily="2" charset="-122"/>
            </a:endParaRPr>
          </a:p>
          <a:p>
            <a:pPr algn="just">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TREE root(5);		</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收工函数将析构对象</a:t>
            </a:r>
            <a:r>
              <a:rPr lang="en-US" altLang="zh-CN" sz="2000" b="1" dirty="0">
                <a:solidFill>
                  <a:schemeClr val="hlink"/>
                </a:solidFill>
                <a:latin typeface="华文新魏" panose="02010800040101010101" pitchFamily="2" charset="-122"/>
                <a:ea typeface="华文新魏" panose="02010800040101010101" pitchFamily="2" charset="-122"/>
              </a:rPr>
              <a:t>root</a:t>
            </a:r>
          </a:p>
          <a:p>
            <a:pPr algn="just">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p>
          <a:p>
            <a:pPr algn="just">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if(</a:t>
            </a:r>
            <a:r>
              <a:rPr lang="en-US" altLang="zh-CN" sz="2000" b="1" dirty="0" err="1">
                <a:latin typeface="华文新魏" panose="02010800040101010101" pitchFamily="2" charset="-122"/>
                <a:ea typeface="华文新魏" panose="02010800040101010101" pitchFamily="2" charset="-122"/>
              </a:rPr>
              <a:t>root.find</a:t>
            </a:r>
            <a:r>
              <a:rPr lang="en-US" altLang="zh-CN" sz="2000" b="1" dirty="0">
                <a:latin typeface="华文新魏" panose="02010800040101010101" pitchFamily="2" charset="-122"/>
                <a:ea typeface="华文新魏" panose="02010800040101010101" pitchFamily="2" charset="-122"/>
              </a:rPr>
              <a:t>(4))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&lt;&lt;“Found\n”;</a:t>
            </a:r>
          </a:p>
          <a:p>
            <a:pPr algn="just">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gn="just">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find</a:t>
            </a:r>
            <a:r>
              <a:rPr lang="zh-CN" altLang="en-US" sz="2000" b="1" dirty="0">
                <a:solidFill>
                  <a:srgbClr val="FF0000"/>
                </a:solidFill>
                <a:latin typeface="华文新魏" panose="02010800040101010101" pitchFamily="2" charset="-122"/>
                <a:ea typeface="华文新魏" panose="02010800040101010101" pitchFamily="2" charset="-122"/>
              </a:rPr>
              <a:t>函数最后加了</a:t>
            </a:r>
            <a:r>
              <a:rPr lang="en-US" altLang="zh-CN" sz="2000" b="1" dirty="0">
                <a:solidFill>
                  <a:srgbClr val="FF0000"/>
                </a:solidFill>
                <a:latin typeface="华文新魏" panose="02010800040101010101" pitchFamily="2" charset="-122"/>
                <a:ea typeface="华文新魏" panose="02010800040101010101" pitchFamily="2" charset="-122"/>
              </a:rPr>
              <a:t>const</a:t>
            </a:r>
            <a:r>
              <a:rPr lang="zh-CN" altLang="en-US" sz="2000" b="1" dirty="0">
                <a:solidFill>
                  <a:srgbClr val="FF0000"/>
                </a:solidFill>
                <a:latin typeface="华文新魏" panose="02010800040101010101" pitchFamily="2" charset="-122"/>
                <a:ea typeface="华文新魏" panose="02010800040101010101" pitchFamily="2" charset="-122"/>
              </a:rPr>
              <a:t>有什么区别？在</a:t>
            </a:r>
            <a:r>
              <a:rPr lang="en-US" altLang="zh-CN" sz="2000" b="1" dirty="0">
                <a:solidFill>
                  <a:srgbClr val="FF0000"/>
                </a:solidFill>
                <a:latin typeface="华文新魏" panose="02010800040101010101" pitchFamily="2" charset="-122"/>
                <a:ea typeface="华文新魏" panose="02010800040101010101" pitchFamily="2" charset="-122"/>
              </a:rPr>
              <a:t>find</a:t>
            </a:r>
            <a:r>
              <a:rPr lang="zh-CN" altLang="en-US" sz="2000" b="1" dirty="0">
                <a:solidFill>
                  <a:srgbClr val="FF0000"/>
                </a:solidFill>
                <a:latin typeface="华文新魏" panose="02010800040101010101" pitchFamily="2" charset="-122"/>
                <a:ea typeface="华文新魏" panose="02010800040101010101" pitchFamily="2" charset="-122"/>
              </a:rPr>
              <a:t>函数里，</a:t>
            </a:r>
            <a:r>
              <a:rPr lang="en-US" altLang="zh-CN" sz="2000" b="1" dirty="0">
                <a:solidFill>
                  <a:srgbClr val="FF0000"/>
                </a:solidFill>
                <a:latin typeface="华文新魏" panose="02010800040101010101" pitchFamily="2" charset="-122"/>
                <a:ea typeface="华文新魏" panose="02010800040101010101" pitchFamily="2" charset="-122"/>
              </a:rPr>
              <a:t>*this</a:t>
            </a:r>
            <a:r>
              <a:rPr lang="zh-CN" altLang="en-US" sz="2000" b="1" dirty="0">
                <a:solidFill>
                  <a:srgbClr val="FF0000"/>
                </a:solidFill>
                <a:latin typeface="华文新魏" panose="02010800040101010101" pitchFamily="2" charset="-122"/>
                <a:ea typeface="华文新魏" panose="02010800040101010101" pitchFamily="2" charset="-122"/>
              </a:rPr>
              <a:t>是不能出现在</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左边的</a:t>
            </a:r>
          </a:p>
        </p:txBody>
      </p:sp>
    </p:spTree>
    <p:extLst>
      <p:ext uri="{BB962C8B-B14F-4D97-AF65-F5344CB8AC3E}">
        <p14:creationId xmlns:p14="http://schemas.microsoft.com/office/powerpoint/2010/main" val="1854717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56470" y="1475429"/>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4.6  </a:t>
            </a:r>
            <a:r>
              <a:rPr lang="zh-CN" altLang="zh-CN" dirty="0">
                <a:latin typeface="华文新魏" panose="02010800040101010101" pitchFamily="2" charset="-122"/>
                <a:ea typeface="华文新魏" panose="02010800040101010101" pitchFamily="2" charset="-122"/>
              </a:rPr>
              <a:t>对象的构造与析构</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D3C88324-0EC8-4B4B-941F-FB5BFB4C559B}"/>
              </a:ext>
            </a:extLst>
          </p:cNvPr>
          <p:cNvSpPr txBox="1"/>
          <p:nvPr/>
        </p:nvSpPr>
        <p:spPr>
          <a:xfrm>
            <a:off x="556470" y="2105493"/>
            <a:ext cx="10797330" cy="301063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类的</a:t>
            </a:r>
            <a:r>
              <a:rPr lang="zh-CN" altLang="en-US" sz="2400" dirty="0">
                <a:solidFill>
                  <a:srgbClr val="FF0000"/>
                </a:solidFill>
                <a:latin typeface="华文新魏" panose="02010800040101010101" pitchFamily="2" charset="-122"/>
                <a:ea typeface="华文新魏" panose="02010800040101010101" pitchFamily="2" charset="-122"/>
              </a:rPr>
              <a:t>非静态数据成员</a:t>
            </a:r>
            <a:r>
              <a:rPr lang="zh-CN" altLang="en-US" sz="2400" dirty="0">
                <a:solidFill>
                  <a:prstClr val="black"/>
                </a:solidFill>
                <a:latin typeface="华文新魏" panose="02010800040101010101" pitchFamily="2" charset="-122"/>
                <a:ea typeface="华文新魏" panose="02010800040101010101" pitchFamily="2" charset="-122"/>
              </a:rPr>
              <a:t>可以在如下位置初始化：</a:t>
            </a:r>
          </a:p>
          <a:p>
            <a:pPr marL="800100" lvl="1" indent="-342900">
              <a:lnSpc>
                <a:spcPct val="90000"/>
              </a:lnSpc>
              <a:spcBef>
                <a:spcPts val="500"/>
              </a:spcBef>
              <a:buFont typeface="Wingdings" panose="05000000000000000000" pitchFamily="2" charset="2"/>
              <a:buChar char="ü"/>
              <a:defRPr/>
            </a:pPr>
            <a:r>
              <a:rPr lang="zh-CN" altLang="en-US" sz="2400" dirty="0">
                <a:solidFill>
                  <a:prstClr val="black"/>
                </a:solidFill>
                <a:latin typeface="华文新魏" panose="02010800040101010101" pitchFamily="2" charset="-122"/>
                <a:ea typeface="华文新魏" panose="02010800040101010101" pitchFamily="2" charset="-122"/>
              </a:rPr>
              <a:t>类体中进行就地初始化（称为就地初始化）（</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或</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都可以），但成员初始化列表的效果优于就地初始化。</a:t>
            </a:r>
            <a:endParaRPr lang="en-US" altLang="zh-CN" sz="2400" dirty="0">
              <a:solidFill>
                <a:prstClr val="black"/>
              </a:solidFill>
              <a:latin typeface="华文新魏" panose="02010800040101010101" pitchFamily="2" charset="-122"/>
              <a:ea typeface="华文新魏" panose="02010800040101010101" pitchFamily="2" charset="-122"/>
            </a:endParaRPr>
          </a:p>
          <a:p>
            <a:pPr marL="800100" lvl="1" indent="-342900">
              <a:lnSpc>
                <a:spcPct val="90000"/>
              </a:lnSpc>
              <a:spcBef>
                <a:spcPts val="500"/>
              </a:spcBef>
              <a:buFont typeface="Wingdings" panose="05000000000000000000" pitchFamily="2" charset="2"/>
              <a:buChar char="ü"/>
              <a:defRPr/>
            </a:pPr>
            <a:r>
              <a:rPr lang="zh-CN" altLang="en-US" sz="2400" dirty="0">
                <a:solidFill>
                  <a:prstClr val="black"/>
                </a:solidFill>
                <a:latin typeface="华文新魏" panose="02010800040101010101" pitchFamily="2" charset="-122"/>
                <a:ea typeface="华文新魏" panose="02010800040101010101" pitchFamily="2" charset="-122"/>
              </a:rPr>
              <a:t>成员初始化列表初始化</a:t>
            </a:r>
            <a:endParaRPr lang="en-US" altLang="zh-CN" sz="2400" dirty="0">
              <a:solidFill>
                <a:prstClr val="black"/>
              </a:solidFill>
              <a:latin typeface="华文新魏" panose="02010800040101010101" pitchFamily="2" charset="-122"/>
              <a:ea typeface="华文新魏" panose="02010800040101010101" pitchFamily="2" charset="-122"/>
            </a:endParaRPr>
          </a:p>
          <a:p>
            <a:pPr marL="800100" lvl="1" indent="-342900">
              <a:lnSpc>
                <a:spcPct val="90000"/>
              </a:lnSpc>
              <a:spcBef>
                <a:spcPts val="500"/>
              </a:spcBef>
              <a:buFont typeface="Wingdings" panose="05000000000000000000" pitchFamily="2" charset="2"/>
              <a:buChar char="ü"/>
              <a:defRPr/>
            </a:pPr>
            <a:r>
              <a:rPr lang="zh-CN" altLang="en-US" sz="2400" dirty="0">
                <a:solidFill>
                  <a:prstClr val="black"/>
                </a:solidFill>
                <a:latin typeface="华文新魏" panose="02010800040101010101" pitchFamily="2" charset="-122"/>
                <a:ea typeface="华文新魏" panose="02010800040101010101" pitchFamily="2" charset="-122"/>
              </a:rPr>
              <a:t>可以同时就地初始化和在成员初始化列表里初始化，当二者同时使用时，并不冲突，初始化列表发生在就地初始化之后，即最终的初始化结果以初始化列表为准。</a:t>
            </a:r>
            <a:endParaRPr lang="en-US" altLang="zh-CN" sz="2400" dirty="0">
              <a:solidFill>
                <a:prstClr val="black"/>
              </a:solidFill>
              <a:latin typeface="华文新魏" panose="02010800040101010101" pitchFamily="2" charset="-122"/>
              <a:ea typeface="华文新魏" panose="02010800040101010101" pitchFamily="2" charset="-122"/>
            </a:endParaRPr>
          </a:p>
          <a:p>
            <a:pPr marL="800100" lvl="1" indent="-342900">
              <a:lnSpc>
                <a:spcPct val="90000"/>
              </a:lnSpc>
              <a:spcBef>
                <a:spcPts val="500"/>
              </a:spcBef>
              <a:buFont typeface="Wingdings" panose="05000000000000000000" pitchFamily="2" charset="2"/>
              <a:buChar char="ü"/>
              <a:defRPr/>
            </a:pPr>
            <a:r>
              <a:rPr lang="zh-CN" altLang="en-US" sz="2400" dirty="0">
                <a:solidFill>
                  <a:prstClr val="black"/>
                </a:solidFill>
                <a:latin typeface="华文新魏" panose="02010800040101010101" pitchFamily="2" charset="-122"/>
                <a:ea typeface="华文新魏" panose="02010800040101010101" pitchFamily="2" charset="-122"/>
              </a:rPr>
              <a:t>在构造函数体内严格来说不叫初始化，叫赋值</a:t>
            </a:r>
          </a:p>
        </p:txBody>
      </p:sp>
    </p:spTree>
    <p:extLst>
      <p:ext uri="{BB962C8B-B14F-4D97-AF65-F5344CB8AC3E}">
        <p14:creationId xmlns:p14="http://schemas.microsoft.com/office/powerpoint/2010/main" val="2429107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175098" y="980728"/>
            <a:ext cx="11896927" cy="576064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itchFamily="2" charset="-122"/>
                <a:ea typeface="华文新魏" pitchFamily="2" charset="-122"/>
              </a:rPr>
              <a:t>class Person {</a:t>
            </a:r>
          </a:p>
          <a:p>
            <a:r>
              <a:rPr lang="en-US" altLang="zh-CN" sz="2000" b="1" dirty="0">
                <a:latin typeface="华文新魏" pitchFamily="2" charset="-122"/>
                <a:ea typeface="华文新魏" pitchFamily="2" charset="-122"/>
              </a:rPr>
              <a:t>private:</a:t>
            </a:r>
          </a:p>
          <a:p>
            <a:r>
              <a:rPr lang="en-US" altLang="zh-CN" sz="2000" b="1" dirty="0">
                <a:latin typeface="华文新魏" pitchFamily="2" charset="-122"/>
                <a:ea typeface="华文新魏" pitchFamily="2" charset="-122"/>
              </a:rPr>
              <a:t>	int id;</a:t>
            </a:r>
          </a:p>
          <a:p>
            <a:r>
              <a:rPr lang="en-US" altLang="zh-CN" sz="2000" b="1" dirty="0">
                <a:latin typeface="华文新魏" pitchFamily="2" charset="-122"/>
                <a:ea typeface="华文新魏" pitchFamily="2" charset="-122"/>
              </a:rPr>
              <a:t>public:</a:t>
            </a:r>
          </a:p>
          <a:p>
            <a:r>
              <a:rPr lang="en-US" altLang="zh-CN" sz="2000" b="1" dirty="0">
                <a:latin typeface="华文新魏" pitchFamily="2" charset="-122"/>
                <a:ea typeface="华文新魏" pitchFamily="2" charset="-122"/>
              </a:rPr>
              <a:t>	Person(int id){ this-&gt;id = id; }</a:t>
            </a:r>
          </a:p>
          <a:p>
            <a:r>
              <a:rPr lang="en-US" altLang="zh-CN" sz="2000" b="1" dirty="0">
                <a:latin typeface="华文新魏" pitchFamily="2" charset="-122"/>
                <a:ea typeface="华文新魏" pitchFamily="2" charset="-122"/>
              </a:rPr>
              <a:t>};</a:t>
            </a:r>
          </a:p>
          <a:p>
            <a:endParaRPr lang="en-US"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class A {</a:t>
            </a:r>
          </a:p>
          <a:p>
            <a:r>
              <a:rPr lang="en-US" altLang="zh-CN" sz="2000" b="1" dirty="0">
                <a:latin typeface="华文新魏" pitchFamily="2" charset="-122"/>
                <a:ea typeface="华文新魏" pitchFamily="2" charset="-122"/>
              </a:rPr>
              <a:t>public:</a:t>
            </a:r>
          </a:p>
          <a:p>
            <a:r>
              <a:rPr lang="en-US" altLang="zh-CN" sz="2000" b="1" dirty="0">
                <a:latin typeface="华文新魏" pitchFamily="2" charset="-122"/>
                <a:ea typeface="华文新魏" pitchFamily="2" charset="-122"/>
              </a:rPr>
              <a:t>	int i = 10;		//</a:t>
            </a:r>
            <a:r>
              <a:rPr lang="zh-CN" altLang="en-US" sz="2000" b="1" dirty="0">
                <a:latin typeface="华文新魏" pitchFamily="2" charset="-122"/>
                <a:ea typeface="华文新魏" pitchFamily="2" charset="-122"/>
              </a:rPr>
              <a:t>可以用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号初始化</a:t>
            </a:r>
          </a:p>
          <a:p>
            <a:r>
              <a:rPr lang="fr-FR" altLang="zh-CN" sz="2000" b="1" dirty="0">
                <a:latin typeface="华文新魏" pitchFamily="2" charset="-122"/>
                <a:ea typeface="华文新魏" pitchFamily="2" charset="-122"/>
              </a:rPr>
              <a:t>	double d{ 3.14 };		//</a:t>
            </a:r>
            <a:r>
              <a:rPr lang="zh-CN" altLang="fr-FR" sz="2000" b="1" dirty="0">
                <a:latin typeface="华文新魏" pitchFamily="2" charset="-122"/>
                <a:ea typeface="华文新魏" pitchFamily="2" charset="-122"/>
              </a:rPr>
              <a:t>可以用</a:t>
            </a:r>
            <a:r>
              <a:rPr lang="fr-FR" altLang="zh-CN" sz="2000" b="1" dirty="0">
                <a:latin typeface="华文新魏" pitchFamily="2" charset="-122"/>
                <a:ea typeface="华文新魏" pitchFamily="2" charset="-122"/>
              </a:rPr>
              <a:t>{}</a:t>
            </a:r>
            <a:r>
              <a:rPr lang="zh-CN" altLang="fr-FR" sz="2000" b="1" dirty="0">
                <a:latin typeface="华文新魏" pitchFamily="2" charset="-122"/>
                <a:ea typeface="华文新魏" pitchFamily="2" charset="-122"/>
              </a:rPr>
              <a:t>初始化</a:t>
            </a:r>
            <a:endParaRPr lang="fr-FR"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int j = { 0 };		//</a:t>
            </a:r>
            <a:r>
              <a:rPr lang="zh-CN" altLang="en-US" sz="2000" b="1" dirty="0">
                <a:latin typeface="华文新魏" pitchFamily="2" charset="-122"/>
                <a:ea typeface="华文新魏" pitchFamily="2" charset="-122"/>
              </a:rPr>
              <a:t>可以用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来初始化</a:t>
            </a:r>
          </a:p>
          <a:p>
            <a:r>
              <a:rPr lang="en-US" altLang="zh-CN" sz="2000" b="1" dirty="0">
                <a:latin typeface="华文新魏" pitchFamily="2" charset="-122"/>
                <a:ea typeface="华文新魏" pitchFamily="2" charset="-122"/>
              </a:rPr>
              <a:t>	Person</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p{ 100 };	//</a:t>
            </a:r>
            <a:r>
              <a:rPr lang="zh-CN" altLang="en-US" sz="2000" b="1" dirty="0">
                <a:latin typeface="华文新魏" pitchFamily="2" charset="-122"/>
                <a:ea typeface="华文新魏" pitchFamily="2" charset="-122"/>
              </a:rPr>
              <a:t>没有默认构造函数的类成员也可以就地初始化而不用出现在成员初始化列表里</a:t>
            </a:r>
          </a:p>
          <a:p>
            <a:r>
              <a:rPr lang="en-US" altLang="zh-CN" sz="2000" b="1" dirty="0">
                <a:latin typeface="华文新魏" pitchFamily="2" charset="-122"/>
                <a:ea typeface="华文新魏" pitchFamily="2" charset="-122"/>
              </a:rPr>
              <a:t>	//int k(0);		//</a:t>
            </a:r>
            <a:r>
              <a:rPr lang="zh-CN" altLang="en-US" sz="2000" b="1" dirty="0">
                <a:latin typeface="华文新魏" pitchFamily="2" charset="-122"/>
                <a:ea typeface="华文新魏" pitchFamily="2" charset="-122"/>
              </a:rPr>
              <a:t>不能用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来初始化</a:t>
            </a:r>
          </a:p>
          <a:p>
            <a:r>
              <a:rPr lang="en-US" altLang="zh-CN" sz="2000" b="1" dirty="0">
                <a:latin typeface="华文新魏" pitchFamily="2" charset="-122"/>
                <a:ea typeface="华文新魏" pitchFamily="2" charset="-122"/>
              </a:rPr>
              <a:t>	//Person p(100);		//</a:t>
            </a:r>
            <a:r>
              <a:rPr lang="zh-CN" altLang="en-US" sz="2000" b="1" dirty="0">
                <a:latin typeface="华文新魏" pitchFamily="2" charset="-122"/>
                <a:ea typeface="华文新魏" pitchFamily="2" charset="-122"/>
              </a:rPr>
              <a:t>不能用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初始化</a:t>
            </a:r>
            <a:endParaRPr lang="en-US"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a;</a:t>
            </a:r>
            <a:endParaRPr lang="zh-CN" altLang="en-US" b="1" dirty="0">
              <a:latin typeface="华文新魏" pitchFamily="2" charset="-122"/>
              <a:ea typeface="华文新魏" pitchFamily="2" charset="-122"/>
            </a:endParaRPr>
          </a:p>
        </p:txBody>
      </p:sp>
      <p:sp>
        <p:nvSpPr>
          <p:cNvPr id="2" name="TextBox 1"/>
          <p:cNvSpPr txBox="1"/>
          <p:nvPr/>
        </p:nvSpPr>
        <p:spPr>
          <a:xfrm>
            <a:off x="7867258" y="980728"/>
            <a:ext cx="2698175"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类内就地初始化</a:t>
            </a:r>
          </a:p>
        </p:txBody>
      </p:sp>
    </p:spTree>
    <p:extLst>
      <p:ext uri="{BB962C8B-B14F-4D97-AF65-F5344CB8AC3E}">
        <p14:creationId xmlns:p14="http://schemas.microsoft.com/office/powerpoint/2010/main" val="3457043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515566" y="980728"/>
            <a:ext cx="10914434" cy="576064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可以同时就地初始化和在成员初始化列表里初始化，当二者同时使用时，即最终的初始化结果以初始化列表为准（即使是引用和</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成员）。</a:t>
            </a:r>
          </a:p>
          <a:p>
            <a:pPr>
              <a:lnSpc>
                <a:spcPct val="120000"/>
              </a:lnSpc>
            </a:pPr>
            <a:r>
              <a:rPr lang="en-US" altLang="zh-CN" b="1" dirty="0">
                <a:latin typeface="华文新魏" panose="02010800040101010101" pitchFamily="2" charset="-122"/>
                <a:ea typeface="华文新魏" panose="02010800040101010101" pitchFamily="2" charset="-122"/>
              </a:rPr>
              <a:t>class B {</a:t>
            </a:r>
          </a:p>
          <a:p>
            <a:pPr>
              <a:lnSpc>
                <a:spcPct val="120000"/>
              </a:lnSpc>
            </a:pPr>
            <a:r>
              <a:rPr lang="en-US" altLang="zh-CN" b="1" dirty="0">
                <a:latin typeface="华文新魏" panose="02010800040101010101" pitchFamily="2" charset="-122"/>
                <a:ea typeface="华文新魏" panose="02010800040101010101" pitchFamily="2" charset="-122"/>
              </a:rPr>
              <a:t>public:</a:t>
            </a:r>
          </a:p>
          <a:p>
            <a:pPr>
              <a:lnSpc>
                <a:spcPct val="120000"/>
              </a:lnSpc>
            </a:pPr>
            <a:r>
              <a:rPr lang="en-US" altLang="zh-CN" b="1" dirty="0">
                <a:latin typeface="华文新魏" panose="02010800040101010101" pitchFamily="2" charset="-122"/>
                <a:ea typeface="华文新魏" panose="02010800040101010101" pitchFamily="2" charset="-122"/>
              </a:rPr>
              <a:t>	int i = 0;		//</a:t>
            </a:r>
            <a:r>
              <a:rPr lang="zh-CN" altLang="en-US" b="1" dirty="0">
                <a:latin typeface="华文新魏" panose="02010800040101010101" pitchFamily="2" charset="-122"/>
                <a:ea typeface="华文新魏" panose="02010800040101010101" pitchFamily="2" charset="-122"/>
              </a:rPr>
              <a:t>就地初始化</a:t>
            </a:r>
          </a:p>
          <a:p>
            <a:pPr>
              <a:lnSpc>
                <a:spcPct val="120000"/>
              </a:lnSpc>
            </a:pPr>
            <a:r>
              <a:rPr lang="en-US" altLang="zh-CN" b="1" dirty="0">
                <a:latin typeface="华文新魏" panose="02010800040101010101" pitchFamily="2" charset="-122"/>
                <a:ea typeface="华文新魏" panose="02010800040101010101" pitchFamily="2" charset="-122"/>
              </a:rPr>
              <a:t>	int &amp;r = i;	//</a:t>
            </a:r>
            <a:r>
              <a:rPr lang="zh-CN" altLang="en-US" b="1" dirty="0">
                <a:latin typeface="华文新魏" panose="02010800040101010101" pitchFamily="2" charset="-122"/>
                <a:ea typeface="华文新魏" panose="02010800040101010101" pitchFamily="2" charset="-122"/>
              </a:rPr>
              <a:t>引用也可以就地初始化而不用出现在成员初始化列表里 </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	int j;</a:t>
            </a:r>
          </a:p>
          <a:p>
            <a:pPr>
              <a:lnSpc>
                <a:spcPct val="120000"/>
              </a:lnSpc>
            </a:pPr>
            <a:r>
              <a:rPr lang="en-US" altLang="zh-CN" b="1" dirty="0">
                <a:latin typeface="华文新魏" panose="02010800040101010101" pitchFamily="2" charset="-122"/>
                <a:ea typeface="华文新魏" panose="02010800040101010101" pitchFamily="2" charset="-122"/>
              </a:rPr>
              <a:t>	const double PI = 3.14; //const</a:t>
            </a:r>
            <a:r>
              <a:rPr lang="zh-CN" altLang="en-US" b="1" dirty="0">
                <a:latin typeface="华文新魏" panose="02010800040101010101" pitchFamily="2" charset="-122"/>
                <a:ea typeface="华文新魏" panose="02010800040101010101" pitchFamily="2" charset="-122"/>
              </a:rPr>
              <a:t>成员也可以就地初始化而不用出现在成员初始化列表里</a:t>
            </a:r>
          </a:p>
          <a:p>
            <a:pPr>
              <a:lnSpc>
                <a:spcPct val="120000"/>
              </a:lnSpc>
            </a:pPr>
            <a:r>
              <a:rPr lang="en-US" altLang="zh-CN" b="1" dirty="0">
                <a:latin typeface="华文新魏" panose="02010800040101010101" pitchFamily="2" charset="-122"/>
                <a:ea typeface="华文新魏" panose="02010800040101010101" pitchFamily="2" charset="-122"/>
              </a:rPr>
              <a:t>public:</a:t>
            </a:r>
          </a:p>
          <a:p>
            <a:pPr>
              <a:lnSpc>
                <a:spcPct val="120000"/>
              </a:lnSpc>
            </a:pPr>
            <a:r>
              <a:rPr lang="en-US" altLang="zh-CN" b="1" dirty="0">
                <a:latin typeface="华文新魏" panose="02010800040101010101" pitchFamily="2" charset="-122"/>
                <a:ea typeface="华文新魏" panose="02010800040101010101" pitchFamily="2" charset="-122"/>
              </a:rPr>
              <a:t>	B() </a:t>
            </a:r>
            <a:r>
              <a:rPr lang="en-US" altLang="zh-CN" b="1" dirty="0">
                <a:solidFill>
                  <a:srgbClr val="FF0000"/>
                </a:solidFill>
                <a:latin typeface="华文新魏" panose="02010800040101010101" pitchFamily="2" charset="-122"/>
                <a:ea typeface="华文新魏" panose="02010800040101010101" pitchFamily="2" charset="-122"/>
              </a:rPr>
              <a:t>:i(10),j(100),r(j),PI(6.28)</a:t>
            </a:r>
            <a:r>
              <a:rPr lang="en-US" altLang="zh-CN" b="1" dirty="0">
                <a:latin typeface="华文新魏" panose="02010800040101010101" pitchFamily="2" charset="-122"/>
                <a:ea typeface="华文新魏" panose="02010800040101010101" pitchFamily="2" charset="-122"/>
              </a:rPr>
              <a:t> { }// </a:t>
            </a:r>
            <a:r>
              <a:rPr lang="zh-CN" altLang="en-US" b="1" dirty="0">
                <a:latin typeface="华文新魏" panose="02010800040101010101" pitchFamily="2" charset="-122"/>
                <a:ea typeface="华文新魏" panose="02010800040101010101" pitchFamily="2" charset="-122"/>
              </a:rPr>
              <a:t>成员初始化列表初始化</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这时</a:t>
            </a:r>
          </a:p>
          <a:p>
            <a:pPr>
              <a:lnSpc>
                <a:spcPct val="120000"/>
              </a:lnSpc>
            </a:pPr>
            <a:r>
              <a:rPr lang="en-US" altLang="zh-CN" b="1" dirty="0">
                <a:latin typeface="华文新魏" panose="02010800040101010101" pitchFamily="2" charset="-122"/>
                <a:ea typeface="华文新魏" panose="02010800040101010101" pitchFamily="2" charset="-122"/>
              </a:rPr>
              <a:t>} b;</a:t>
            </a:r>
          </a:p>
          <a:p>
            <a:pPr>
              <a:lnSpc>
                <a:spcPct val="120000"/>
              </a:lnSpc>
            </a:pPr>
            <a:endParaRPr lang="zh-CN" altLang="en-US"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testB</a:t>
            </a:r>
            <a:r>
              <a:rPr lang="en-US" altLang="zh-CN" b="1" dirty="0">
                <a:latin typeface="华文新魏" panose="02010800040101010101" pitchFamily="2" charset="-122"/>
                <a:ea typeface="华文新魏" panose="02010800040101010101" pitchFamily="2" charset="-122"/>
              </a:rPr>
              <a:t>() {</a:t>
            </a:r>
          </a:p>
          <a:p>
            <a:pPr>
              <a:lnSpc>
                <a:spcPct val="12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b.i</a:t>
            </a:r>
            <a:r>
              <a:rPr lang="en-US" altLang="zh-CN" b="1" dirty="0">
                <a:latin typeface="华文新魏" panose="02010800040101010101" pitchFamily="2" charset="-122"/>
                <a:ea typeface="华文新魏" panose="02010800040101010101" pitchFamily="2" charset="-122"/>
              </a:rPr>
              <a:t> &lt;&lt; “ ” &lt;&lt; </a:t>
            </a:r>
            <a:r>
              <a:rPr lang="en-US" altLang="zh-CN" b="1" dirty="0" err="1">
                <a:latin typeface="华文新魏" panose="02010800040101010101" pitchFamily="2" charset="-122"/>
                <a:ea typeface="华文新魏" panose="02010800040101010101" pitchFamily="2" charset="-122"/>
              </a:rPr>
              <a:t>b.r</a:t>
            </a:r>
            <a:r>
              <a:rPr lang="en-US" altLang="zh-CN" b="1" dirty="0">
                <a:latin typeface="华文新魏" panose="02010800040101010101" pitchFamily="2" charset="-122"/>
                <a:ea typeface="华文新魏" panose="02010800040101010101" pitchFamily="2" charset="-122"/>
              </a:rPr>
              <a:t> &lt;&lt; “ ” &lt;&lt; </a:t>
            </a:r>
            <a:r>
              <a:rPr lang="en-US" altLang="zh-CN" b="1" dirty="0" err="1">
                <a:latin typeface="华文新魏" panose="02010800040101010101" pitchFamily="2" charset="-122"/>
                <a:ea typeface="华文新魏" panose="02010800040101010101" pitchFamily="2" charset="-122"/>
              </a:rPr>
              <a:t>b.PI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p>
          <a:p>
            <a:pPr>
              <a:lnSpc>
                <a:spcPct val="12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输出：</a:t>
            </a:r>
            <a:r>
              <a:rPr lang="en-US" altLang="zh-CN" b="1" dirty="0">
                <a:latin typeface="华文新魏" panose="02010800040101010101" pitchFamily="2" charset="-122"/>
                <a:ea typeface="华文新魏" panose="02010800040101010101" pitchFamily="2" charset="-122"/>
              </a:rPr>
              <a:t>10 100 6.28  </a:t>
            </a:r>
            <a:r>
              <a:rPr lang="zh-CN" altLang="en-US" b="1" dirty="0">
                <a:latin typeface="华文新魏" panose="02010800040101010101" pitchFamily="2" charset="-122"/>
                <a:ea typeface="华文新魏" panose="02010800040101010101" pitchFamily="2" charset="-122"/>
              </a:rPr>
              <a:t>，说明</a:t>
            </a:r>
            <a:r>
              <a:rPr lang="en-US" altLang="zh-CN" b="1" dirty="0">
                <a:latin typeface="华文新魏" panose="02010800040101010101" pitchFamily="2" charset="-122"/>
                <a:ea typeface="华文新魏" panose="02010800040101010101" pitchFamily="2" charset="-122"/>
              </a:rPr>
              <a:t>r</a:t>
            </a:r>
            <a:r>
              <a:rPr lang="zh-CN" altLang="en-US" b="1" dirty="0">
                <a:latin typeface="华文新魏" panose="02010800040101010101" pitchFamily="2" charset="-122"/>
                <a:ea typeface="华文新魏" panose="02010800040101010101" pitchFamily="2" charset="-122"/>
              </a:rPr>
              <a:t>绑定到</a:t>
            </a:r>
            <a:r>
              <a:rPr lang="en-US" altLang="zh-CN" b="1" dirty="0">
                <a:latin typeface="华文新魏" panose="02010800040101010101" pitchFamily="2" charset="-122"/>
                <a:ea typeface="华文新魏" panose="02010800040101010101" pitchFamily="2" charset="-122"/>
              </a:rPr>
              <a:t>j</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常量</a:t>
            </a:r>
            <a:r>
              <a:rPr lang="en-US" altLang="zh-CN" b="1" dirty="0">
                <a:latin typeface="华文新魏" panose="02010800040101010101" pitchFamily="2" charset="-122"/>
                <a:ea typeface="华文新魏" panose="02010800040101010101" pitchFamily="2" charset="-122"/>
              </a:rPr>
              <a:t>PI</a:t>
            </a:r>
            <a:r>
              <a:rPr lang="zh-CN" altLang="en-US" b="1" dirty="0">
                <a:latin typeface="华文新魏" panose="02010800040101010101" pitchFamily="2" charset="-122"/>
                <a:ea typeface="华文新魏" panose="02010800040101010101" pitchFamily="2" charset="-122"/>
              </a:rPr>
              <a:t>的值为</a:t>
            </a:r>
            <a:r>
              <a:rPr lang="en-US" altLang="zh-CN" b="1" dirty="0">
                <a:latin typeface="华文新魏" panose="02010800040101010101" pitchFamily="2" charset="-122"/>
                <a:ea typeface="华文新魏" panose="02010800040101010101" pitchFamily="2" charset="-122"/>
              </a:rPr>
              <a:t>6.28</a:t>
            </a:r>
            <a:endParaRPr lang="zh-CN" altLang="en-US"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81045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6511" y="11631"/>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213810" y="703174"/>
            <a:ext cx="11254902" cy="606152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zh-CN" altLang="en-US" sz="2000" b="1" dirty="0">
                <a:latin typeface="华文新魏" pitchFamily="2" charset="-122"/>
                <a:ea typeface="华文新魏" pitchFamily="2" charset="-122"/>
              </a:rPr>
              <a:t>为什么不能用（）进行类内初始化</a:t>
            </a:r>
            <a:endParaRPr lang="en-US" altLang="zh-CN" sz="2000"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不同类型（指变量类型、类类型、函数类型）的标识符可以同名</a:t>
            </a:r>
          </a:p>
          <a:p>
            <a:pPr>
              <a:lnSpc>
                <a:spcPct val="120000"/>
              </a:lnSpc>
            </a:pPr>
            <a:r>
              <a:rPr lang="en-US" altLang="zh-CN" b="1" dirty="0">
                <a:latin typeface="华文新魏" pitchFamily="2" charset="-122"/>
                <a:ea typeface="华文新魏" pitchFamily="2" charset="-122"/>
              </a:rPr>
              <a:t>int C = 7;		//</a:t>
            </a:r>
            <a:r>
              <a:rPr lang="zh-CN" altLang="en-US" b="1" dirty="0">
                <a:latin typeface="华文新魏" pitchFamily="2" charset="-122"/>
                <a:ea typeface="华文新魏" pitchFamily="2" charset="-122"/>
              </a:rPr>
              <a:t>定义整型变量</a:t>
            </a:r>
            <a:r>
              <a:rPr lang="en-US" altLang="zh-CN" b="1" dirty="0">
                <a:latin typeface="华文新魏" pitchFamily="2" charset="-122"/>
                <a:ea typeface="华文新魏" pitchFamily="2" charset="-122"/>
              </a:rPr>
              <a:t>C</a:t>
            </a:r>
          </a:p>
          <a:p>
            <a:pPr>
              <a:lnSpc>
                <a:spcPct val="120000"/>
              </a:lnSpc>
            </a:pPr>
            <a:r>
              <a:rPr lang="en-US" altLang="zh-CN" b="1" dirty="0">
                <a:latin typeface="华文新魏" pitchFamily="2" charset="-122"/>
                <a:ea typeface="华文新魏" pitchFamily="2" charset="-122"/>
              </a:rPr>
              <a:t>struct C {			//</a:t>
            </a:r>
            <a:r>
              <a:rPr lang="zh-CN" altLang="en-US" b="1" dirty="0">
                <a:latin typeface="华文新魏" pitchFamily="2" charset="-122"/>
                <a:ea typeface="华文新魏" pitchFamily="2" charset="-122"/>
              </a:rPr>
              <a:t>定义</a:t>
            </a:r>
            <a:r>
              <a:rPr lang="en-US" altLang="zh-CN" b="1" dirty="0" err="1">
                <a:latin typeface="华文新魏" pitchFamily="2" charset="-122"/>
                <a:ea typeface="华文新魏" pitchFamily="2" charset="-122"/>
              </a:rPr>
              <a:t>classC</a:t>
            </a:r>
            <a:endParaRPr lang="en-US" altLang="zh-CN"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    C(int i) {}</a:t>
            </a:r>
          </a:p>
          <a:p>
            <a:pPr>
              <a:lnSpc>
                <a:spcPct val="120000"/>
              </a:lnSpc>
            </a:pPr>
            <a:r>
              <a:rPr lang="en-US" altLang="zh-CN" b="1" dirty="0">
                <a:latin typeface="华文新魏" pitchFamily="2" charset="-122"/>
                <a:ea typeface="华文新魏" pitchFamily="2" charset="-122"/>
              </a:rPr>
              <a:t>};</a:t>
            </a: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但是同类型（指变量类型、类类型、函数类型）的标识符不能同名</a:t>
            </a:r>
          </a:p>
          <a:p>
            <a:pPr>
              <a:lnSpc>
                <a:spcPct val="120000"/>
              </a:lnSpc>
            </a:pPr>
            <a:r>
              <a:rPr lang="en-US" altLang="zh-CN" b="1" dirty="0">
                <a:latin typeface="华文新魏" pitchFamily="2" charset="-122"/>
                <a:ea typeface="华文新魏" pitchFamily="2" charset="-122"/>
              </a:rPr>
              <a:t>//int C = 9; //</a:t>
            </a:r>
            <a:r>
              <a:rPr lang="zh-CN" altLang="en-US" b="1" dirty="0">
                <a:latin typeface="华文新魏" pitchFamily="2" charset="-122"/>
                <a:ea typeface="华文新魏" pitchFamily="2" charset="-122"/>
              </a:rPr>
              <a:t>不能定义二个变量都叫</a:t>
            </a:r>
            <a:r>
              <a:rPr lang="en-US" altLang="zh-CN" b="1" dirty="0">
                <a:latin typeface="华文新魏" pitchFamily="2" charset="-122"/>
                <a:ea typeface="华文新魏" pitchFamily="2" charset="-122"/>
              </a:rPr>
              <a:t>C</a:t>
            </a:r>
          </a:p>
          <a:p>
            <a:pPr>
              <a:lnSpc>
                <a:spcPct val="120000"/>
              </a:lnSpc>
            </a:pPr>
            <a:endParaRPr lang="en-US" altLang="zh-CN"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当要使用类型</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时，必须加</a:t>
            </a:r>
            <a:r>
              <a:rPr lang="en-US" altLang="zh-CN" b="1" dirty="0">
                <a:latin typeface="华文新魏" pitchFamily="2" charset="-122"/>
                <a:ea typeface="华文新魏" pitchFamily="2" charset="-122"/>
              </a:rPr>
              <a:t>class</a:t>
            </a:r>
            <a:r>
              <a:rPr lang="zh-CN" altLang="en-US" b="1" dirty="0">
                <a:latin typeface="华文新魏" pitchFamily="2" charset="-122"/>
                <a:ea typeface="华文新魏" pitchFamily="2" charset="-122"/>
              </a:rPr>
              <a:t>来修饰，让编译器知道是用</a:t>
            </a:r>
            <a:r>
              <a:rPr lang="en-US" altLang="zh-CN" b="1" dirty="0">
                <a:latin typeface="华文新魏" pitchFamily="2" charset="-122"/>
                <a:ea typeface="华文新魏" pitchFamily="2" charset="-122"/>
              </a:rPr>
              <a:t>class C</a:t>
            </a:r>
            <a:endParaRPr lang="zh-CN" altLang="en-US"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class</a:t>
            </a: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o{</a:t>
            </a:r>
            <a:r>
              <a:rPr lang="en-US" altLang="zh-CN" b="1" dirty="0">
                <a:solidFill>
                  <a:srgbClr val="0070C0"/>
                </a:solidFill>
                <a:latin typeface="华文新魏" pitchFamily="2" charset="-122"/>
                <a:ea typeface="华文新魏" pitchFamily="2" charset="-122"/>
              </a:rPr>
              <a:t>C</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定义一个</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类型的对象</a:t>
            </a:r>
            <a:r>
              <a:rPr lang="en-US" altLang="zh-CN" b="1" dirty="0">
                <a:latin typeface="华文新魏" pitchFamily="2" charset="-122"/>
                <a:ea typeface="华文新魏" pitchFamily="2" charset="-122"/>
              </a:rPr>
              <a:t>o</a:t>
            </a:r>
            <a:r>
              <a:rPr lang="zh-CN" altLang="en-US" b="1" dirty="0">
                <a:latin typeface="华文新魏" pitchFamily="2" charset="-122"/>
                <a:ea typeface="华文新魏" pitchFamily="2" charset="-122"/>
              </a:rPr>
              <a:t>，构造函数的实参是变量</a:t>
            </a:r>
            <a:r>
              <a:rPr lang="en-US" altLang="zh-CN" b="1" dirty="0">
                <a:latin typeface="华文新魏" pitchFamily="2" charset="-122"/>
                <a:ea typeface="华文新魏" pitchFamily="2" charset="-122"/>
              </a:rPr>
              <a:t>C</a:t>
            </a:r>
            <a:endParaRPr lang="zh-CN" altLang="en-US"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struct D {</a:t>
            </a: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定义一个</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类型的数据成员</a:t>
            </a:r>
            <a:r>
              <a:rPr lang="en-US" altLang="zh-CN" b="1" dirty="0">
                <a:latin typeface="华文新魏" pitchFamily="2" charset="-122"/>
                <a:ea typeface="华文新魏" pitchFamily="2" charset="-122"/>
              </a:rPr>
              <a:t>x</a:t>
            </a:r>
            <a:r>
              <a:rPr lang="zh-CN" altLang="en-US" b="1" dirty="0">
                <a:latin typeface="华文新魏" pitchFamily="2" charset="-122"/>
                <a:ea typeface="华文新魏" pitchFamily="2" charset="-122"/>
              </a:rPr>
              <a:t>，并用变量</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作为构造函数实参。若可用</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来就地初始化，如下</a:t>
            </a:r>
            <a:endParaRPr lang="en-US" altLang="zh-CN"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a:t>
            </a:r>
            <a:r>
              <a:rPr lang="en-US" altLang="zh-CN" b="1" dirty="0">
                <a:solidFill>
                  <a:srgbClr val="FF0000"/>
                </a:solidFill>
                <a:latin typeface="华文新魏" pitchFamily="2" charset="-122"/>
                <a:ea typeface="华文新魏" pitchFamily="2" charset="-122"/>
              </a:rPr>
              <a:t>class C x(C);  </a:t>
            </a:r>
            <a:r>
              <a:rPr lang="en-US" altLang="zh-CN" b="1" dirty="0">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这时编译器很难区分这是不是一个成员函数声明：函数名</a:t>
            </a:r>
            <a:r>
              <a:rPr lang="en-US" altLang="zh-CN" b="1" dirty="0">
                <a:solidFill>
                  <a:srgbClr val="FF0000"/>
                </a:solidFill>
                <a:latin typeface="华文新魏" pitchFamily="2" charset="-122"/>
                <a:ea typeface="华文新魏" pitchFamily="2" charset="-122"/>
              </a:rPr>
              <a:t>x</a:t>
            </a:r>
            <a:r>
              <a:rPr lang="zh-CN" altLang="en-US" b="1" dirty="0">
                <a:solidFill>
                  <a:srgbClr val="FF0000"/>
                </a:solidFill>
                <a:latin typeface="华文新魏" pitchFamily="2" charset="-122"/>
                <a:ea typeface="华文新魏" pitchFamily="2" charset="-122"/>
              </a:rPr>
              <a:t>，形参和返回为</a:t>
            </a:r>
            <a:r>
              <a:rPr lang="en-US" altLang="zh-CN" b="1" dirty="0">
                <a:solidFill>
                  <a:srgbClr val="FF0000"/>
                </a:solidFill>
                <a:latin typeface="华文新魏" pitchFamily="2" charset="-122"/>
                <a:ea typeface="华文新魏" pitchFamily="2" charset="-122"/>
              </a:rPr>
              <a:t>C</a:t>
            </a:r>
            <a:r>
              <a:rPr lang="zh-CN" altLang="en-US" b="1" dirty="0">
                <a:solidFill>
                  <a:srgbClr val="FF0000"/>
                </a:solidFill>
                <a:latin typeface="华文新魏" pitchFamily="2" charset="-122"/>
                <a:ea typeface="华文新魏" pitchFamily="2" charset="-122"/>
              </a:rPr>
              <a:t>类型</a:t>
            </a:r>
          </a:p>
          <a:p>
            <a:pPr>
              <a:lnSpc>
                <a:spcPct val="120000"/>
              </a:lnSpc>
            </a:pPr>
            <a:r>
              <a:rPr lang="en-US" altLang="zh-CN" b="1" dirty="0">
                <a:latin typeface="华文新魏" pitchFamily="2" charset="-122"/>
                <a:ea typeface="华文新魏" pitchFamily="2" charset="-122"/>
              </a:rPr>
              <a:t>};</a:t>
            </a:r>
          </a:p>
          <a:p>
            <a:pPr>
              <a:lnSpc>
                <a:spcPct val="120000"/>
              </a:lnSpc>
            </a:pPr>
            <a:endParaRPr lang="zh-CN" altLang="en-US"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顺便说明，如果要声明一个函数成员：函数名</a:t>
            </a:r>
            <a:r>
              <a:rPr lang="en-US" altLang="zh-CN" b="1" dirty="0">
                <a:latin typeface="华文新魏" pitchFamily="2" charset="-122"/>
                <a:ea typeface="华文新魏" pitchFamily="2" charset="-122"/>
              </a:rPr>
              <a:t>x</a:t>
            </a:r>
            <a:r>
              <a:rPr lang="zh-CN" altLang="en-US" b="1" dirty="0">
                <a:latin typeface="华文新魏" pitchFamily="2" charset="-122"/>
                <a:ea typeface="华文新魏" pitchFamily="2" charset="-122"/>
              </a:rPr>
              <a:t>，形参类型和返回为类</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类型，应该写成</a:t>
            </a:r>
          </a:p>
          <a:p>
            <a:pPr>
              <a:lnSpc>
                <a:spcPct val="120000"/>
              </a:lnSpc>
            </a:pPr>
            <a:r>
              <a:rPr lang="en-US" altLang="zh-CN" b="1" dirty="0">
                <a:latin typeface="华文新魏" pitchFamily="2" charset="-122"/>
                <a:ea typeface="华文新魏" pitchFamily="2" charset="-122"/>
              </a:rPr>
              <a:t>class C x(class C);</a:t>
            </a:r>
            <a:endParaRPr lang="zh-CN" altLang="en-US" b="1" dirty="0">
              <a:latin typeface="华文新魏" pitchFamily="2" charset="-122"/>
              <a:ea typeface="华文新魏" pitchFamily="2" charset="-122"/>
            </a:endParaRPr>
          </a:p>
        </p:txBody>
      </p:sp>
      <p:sp>
        <p:nvSpPr>
          <p:cNvPr id="2" name="TextBox 1"/>
          <p:cNvSpPr txBox="1"/>
          <p:nvPr/>
        </p:nvSpPr>
        <p:spPr>
          <a:xfrm>
            <a:off x="7867258" y="980728"/>
            <a:ext cx="2698175"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类内就地初始化</a:t>
            </a:r>
          </a:p>
        </p:txBody>
      </p:sp>
    </p:spTree>
    <p:extLst>
      <p:ext uri="{BB962C8B-B14F-4D97-AF65-F5344CB8AC3E}">
        <p14:creationId xmlns:p14="http://schemas.microsoft.com/office/powerpoint/2010/main" val="72575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847527" y="152956"/>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472406" y="974962"/>
            <a:ext cx="11459183" cy="5760640"/>
          </a:xfrm>
          <a:prstGeom prst="rect">
            <a:avLst/>
          </a:prstGeom>
          <a:solidFill>
            <a:schemeClr val="accent6">
              <a:lumMod val="75000"/>
              <a:alpha val="44000"/>
            </a:schemeClr>
          </a:solidFill>
          <a:ln w="9525">
            <a:solidFill>
              <a:schemeClr val="accent1"/>
            </a:solidFill>
            <a:miter lim="800000"/>
            <a:headEnd/>
            <a:tailEnd/>
          </a:ln>
        </p:spPr>
        <p:txBody>
          <a:bodyPr/>
          <a:lstStyle/>
          <a:p>
            <a:pPr marL="0" lvl="1" algn="just">
              <a:lnSpc>
                <a:spcPct val="130000"/>
              </a:lnSpc>
            </a:pPr>
            <a:r>
              <a:rPr lang="en-US" altLang="zh-CN" sz="2000" b="1" dirty="0">
                <a:latin typeface="华文新魏" pitchFamily="2" charset="-122"/>
                <a:ea typeface="华文新魏" pitchFamily="2" charset="-122"/>
              </a:rPr>
              <a:t>class A {</a:t>
            </a:r>
          </a:p>
          <a:p>
            <a:pPr marL="0" lvl="1" algn="just">
              <a:lnSpc>
                <a:spcPct val="130000"/>
              </a:lnSpc>
            </a:pPr>
            <a:r>
              <a:rPr lang="en-US" altLang="zh-CN" sz="2000" b="1" dirty="0">
                <a:latin typeface="华文新魏" pitchFamily="2" charset="-122"/>
                <a:ea typeface="华文新魏" pitchFamily="2" charset="-122"/>
              </a:rPr>
              <a:t>	int i;</a:t>
            </a:r>
          </a:p>
          <a:p>
            <a:pPr marL="0" lvl="1" algn="just">
              <a:lnSpc>
                <a:spcPct val="130000"/>
              </a:lnSpc>
            </a:pPr>
            <a:r>
              <a:rPr lang="en-US" altLang="zh-CN" sz="2000" b="1" dirty="0">
                <a:latin typeface="华文新魏" pitchFamily="2" charset="-122"/>
                <a:ea typeface="华文新魏" pitchFamily="2" charset="-122"/>
              </a:rPr>
              <a:t>	int j;</a:t>
            </a:r>
          </a:p>
          <a:p>
            <a:pPr marL="0" lvl="1" algn="just">
              <a:lnSpc>
                <a:spcPct val="130000"/>
              </a:lnSpc>
            </a:pPr>
            <a:r>
              <a:rPr lang="en-US" altLang="zh-CN" sz="2000" b="1" dirty="0">
                <a:latin typeface="华文新魏" pitchFamily="2" charset="-122"/>
                <a:ea typeface="华文新魏" pitchFamily="2" charset="-122"/>
              </a:rPr>
              <a:t>public:</a:t>
            </a:r>
          </a:p>
          <a:p>
            <a:pPr marL="0" lvl="1" algn="just">
              <a:lnSpc>
                <a:spcPct val="130000"/>
              </a:lnSpc>
            </a:pPr>
            <a:r>
              <a:rPr lang="en-US" altLang="zh-CN" sz="2000" b="1" dirty="0">
                <a:latin typeface="华文新魏" pitchFamily="2" charset="-122"/>
                <a:ea typeface="华文新魏" pitchFamily="2" charset="-122"/>
              </a:rPr>
              <a:t>	A( ):</a:t>
            </a:r>
            <a:r>
              <a:rPr lang="en-US" altLang="zh-CN" sz="2000" b="1" dirty="0">
                <a:solidFill>
                  <a:srgbClr val="FF0000"/>
                </a:solidFill>
                <a:latin typeface="华文新魏" pitchFamily="2" charset="-122"/>
                <a:ea typeface="华文新魏" pitchFamily="2" charset="-122"/>
              </a:rPr>
              <a:t>j(0),i(0)</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还是先初始化</a:t>
            </a:r>
            <a:r>
              <a:rPr lang="en-US" altLang="zh-CN" sz="2000" b="1" dirty="0">
                <a:latin typeface="华文新魏" pitchFamily="2" charset="-122"/>
                <a:ea typeface="华文新魏" pitchFamily="2" charset="-122"/>
              </a:rPr>
              <a:t>i, </a:t>
            </a:r>
            <a:r>
              <a:rPr lang="zh-CN" altLang="en-US" sz="2000" b="1" dirty="0">
                <a:latin typeface="华文新魏" pitchFamily="2" charset="-122"/>
                <a:ea typeface="华文新魏" pitchFamily="2" charset="-122"/>
              </a:rPr>
              <a:t>后初始化</a:t>
            </a:r>
            <a:r>
              <a:rPr lang="en-US" altLang="zh-CN" sz="2000" b="1" dirty="0">
                <a:latin typeface="华文新魏" pitchFamily="2" charset="-122"/>
                <a:ea typeface="华文新魏" pitchFamily="2" charset="-122"/>
              </a:rPr>
              <a:t>j</a:t>
            </a:r>
            <a:r>
              <a:rPr lang="zh-CN" altLang="en-US" sz="2000" b="1" dirty="0">
                <a:latin typeface="华文新魏" pitchFamily="2" charset="-122"/>
                <a:ea typeface="华文新魏" pitchFamily="2" charset="-122"/>
              </a:rPr>
              <a:t>。初始化按定义顺序</a:t>
            </a:r>
          </a:p>
          <a:p>
            <a:pPr marL="0" lvl="1" algn="just">
              <a:lnSpc>
                <a:spcPct val="130000"/>
              </a:lnSpc>
            </a:pPr>
            <a:r>
              <a:rPr lang="en-US" altLang="zh-CN" sz="2000" b="1" dirty="0">
                <a:latin typeface="华文新魏" pitchFamily="2" charset="-122"/>
                <a:ea typeface="华文新魏" pitchFamily="2" charset="-122"/>
              </a:rPr>
              <a:t>		i = 1; j = 1; 	//</a:t>
            </a:r>
            <a:r>
              <a:rPr lang="zh-CN" altLang="en-US" sz="2000" b="1" dirty="0">
                <a:latin typeface="华文新魏" pitchFamily="2" charset="-122"/>
                <a:ea typeface="华文新魏" pitchFamily="2" charset="-122"/>
              </a:rPr>
              <a:t>在函数体内不应看做初始化，而是赋值	</a:t>
            </a:r>
          </a:p>
          <a:p>
            <a:pPr marL="0" lvl="1" algn="just">
              <a:lnSpc>
                <a:spcPct val="13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marL="0" lvl="1" algn="just">
              <a:lnSpc>
                <a:spcPct val="130000"/>
              </a:lnSpc>
            </a:pPr>
            <a:r>
              <a:rPr lang="en-US" altLang="zh-CN" sz="2000" b="1" dirty="0">
                <a:latin typeface="华文新魏" pitchFamily="2" charset="-122"/>
                <a:ea typeface="华文新魏" pitchFamily="2" charset="-122"/>
              </a:rPr>
              <a:t>    };</a:t>
            </a:r>
          </a:p>
        </p:txBody>
      </p:sp>
      <p:sp>
        <p:nvSpPr>
          <p:cNvPr id="2" name="TextBox 1"/>
          <p:cNvSpPr txBox="1"/>
          <p:nvPr/>
        </p:nvSpPr>
        <p:spPr>
          <a:xfrm>
            <a:off x="6785104" y="991156"/>
            <a:ext cx="3775393"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成员初始化列表初始化</a:t>
            </a:r>
          </a:p>
        </p:txBody>
      </p:sp>
      <p:sp>
        <p:nvSpPr>
          <p:cNvPr id="3" name="矩形 2"/>
          <p:cNvSpPr/>
          <p:nvPr/>
        </p:nvSpPr>
        <p:spPr>
          <a:xfrm>
            <a:off x="3719736" y="4673579"/>
            <a:ext cx="4572000" cy="1532727"/>
          </a:xfrm>
          <a:prstGeom prst="rect">
            <a:avLst/>
          </a:prstGeom>
        </p:spPr>
        <p:txBody>
          <a:bodyPr>
            <a:spAutoFit/>
          </a:bodyPr>
          <a:lstStyle/>
          <a:p>
            <a:pPr marL="0" lvl="1" algn="just">
              <a:lnSpc>
                <a:spcPct val="130000"/>
              </a:lnSpc>
            </a:pPr>
            <a:r>
              <a:rPr lang="zh-CN" altLang="en-US" sz="2400" b="1" dirty="0">
                <a:solidFill>
                  <a:srgbClr val="FF0000"/>
                </a:solidFill>
                <a:latin typeface="华文新魏" pitchFamily="2" charset="-122"/>
                <a:ea typeface="华文新魏" pitchFamily="2" charset="-122"/>
              </a:rPr>
              <a:t>成员按照在类体内定义的先后次序初始化，与出现在初始化位置列表的次序无关</a:t>
            </a:r>
            <a:r>
              <a:rPr lang="en-US" altLang="zh-CN" sz="2400" b="1" dirty="0">
                <a:solidFill>
                  <a:srgbClr val="FF0000"/>
                </a:solidFill>
                <a:latin typeface="华文新魏" pitchFamily="2" charset="-122"/>
                <a:ea typeface="华文新魏" pitchFamily="2" charset="-122"/>
              </a:rPr>
              <a:t>; </a:t>
            </a:r>
          </a:p>
        </p:txBody>
      </p:sp>
    </p:spTree>
    <p:extLst>
      <p:ext uri="{BB962C8B-B14F-4D97-AF65-F5344CB8AC3E}">
        <p14:creationId xmlns:p14="http://schemas.microsoft.com/office/powerpoint/2010/main" val="63322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783811" y="1603684"/>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138536"/>
            <a:ext cx="10930295" cy="4468467"/>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定义类时应注意的问题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使用</a:t>
            </a:r>
            <a:r>
              <a:rPr lang="en-US" altLang="zh-CN" sz="2400" b="1" dirty="0">
                <a:latin typeface="华文新魏" panose="02010800040101010101" pitchFamily="2" charset="-122"/>
                <a:ea typeface="华文新魏" panose="02010800040101010101" pitchFamily="2" charset="-122"/>
              </a:rPr>
              <a:t>private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protected</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public</a:t>
            </a:r>
            <a:r>
              <a:rPr lang="zh-CN" altLang="en-US" sz="2400" b="1" dirty="0">
                <a:latin typeface="华文新魏" panose="02010800040101010101" pitchFamily="2" charset="-122"/>
                <a:ea typeface="华文新魏" panose="02010800040101010101" pitchFamily="2" charset="-122"/>
              </a:rPr>
              <a:t>保留字标识主体中每一区间的访问权限，同一保留字可以多次出现；</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同一区间内可以有数据成员、函数成员和类型成员，习惯上按类型成员、数据成员和函数成员分开；</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成员在类定义体中出现的顺序可以任意，函数成员的实现既可以放在类的外面，也可以内嵌在类定义体中（</a:t>
            </a:r>
            <a:r>
              <a:rPr lang="zh-CN" altLang="en-US" sz="2400" b="1" dirty="0">
                <a:solidFill>
                  <a:srgbClr val="FF0000"/>
                </a:solidFill>
                <a:latin typeface="华文新魏" pitchFamily="2" charset="-122"/>
                <a:ea typeface="华文新魏" pitchFamily="2" charset="-122"/>
              </a:rPr>
              <a:t>此时会自动成为内联函数</a:t>
            </a:r>
            <a:r>
              <a:rPr lang="zh-CN" altLang="en-US" sz="2400" b="1" dirty="0">
                <a:latin typeface="华文新魏" panose="02010800040101010101" pitchFamily="2" charset="-122"/>
                <a:ea typeface="华文新魏" panose="02010800040101010101" pitchFamily="2" charset="-122"/>
              </a:rPr>
              <a:t>）；但是数据成员的声明</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定义顺序与初始化顺序有关（</a:t>
            </a:r>
            <a:r>
              <a:rPr lang="zh-CN" altLang="en-US" sz="2400" b="1" dirty="0">
                <a:solidFill>
                  <a:srgbClr val="FF0000"/>
                </a:solidFill>
                <a:latin typeface="华文新魏" panose="02010800040101010101" pitchFamily="2" charset="-122"/>
                <a:ea typeface="华文新魏" panose="02010800040101010101" pitchFamily="2" charset="-122"/>
              </a:rPr>
              <a:t>先声明</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定义的先初始化</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若函数成员在类定义体外实现，则在函数返回类型和函数名之间，应使用类名和作用域运算符“::”来指明该函数成员所属的类</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a:t>
            </a:r>
            <a:endParaRPr lang="en-US" altLang="zh-CN" sz="2400" b="1" dirty="0">
              <a:latin typeface="华文新魏" panose="02010800040101010101" pitchFamily="2" charset="-122"/>
              <a:ea typeface="华文新魏" panose="02010800040101010101" pitchFamily="2" charset="-122"/>
              <a:sym typeface="Wingdings" panose="05000000000000000000" pitchFamily="2" charset="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itchFamily="2" charset="-122"/>
                <a:ea typeface="华文新魏" pitchFamily="2" charset="-122"/>
              </a:rPr>
              <a:t>类的定义体花括号后要有分号作为定义体结束标志。</a:t>
            </a:r>
            <a:endParaRPr lang="en-US" altLang="zh-CN" sz="2400" b="1" dirty="0">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82410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56470" y="1488273"/>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4.6  </a:t>
            </a:r>
            <a:r>
              <a:rPr lang="zh-CN" altLang="zh-CN" dirty="0">
                <a:latin typeface="华文新魏" panose="02010800040101010101" pitchFamily="2" charset="-122"/>
                <a:ea typeface="华文新魏" panose="02010800040101010101" pitchFamily="2" charset="-122"/>
              </a:rPr>
              <a:t>对象的构造与析构</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D3C88324-0EC8-4B4B-941F-FB5BFB4C559B}"/>
              </a:ext>
            </a:extLst>
          </p:cNvPr>
          <p:cNvSpPr txBox="1"/>
          <p:nvPr/>
        </p:nvSpPr>
        <p:spPr>
          <a:xfrm>
            <a:off x="556470" y="2118337"/>
            <a:ext cx="10797330" cy="3214791"/>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类可能会定义</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只读</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(const)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和</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引用类型</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的非静态</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(static)</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数据成员，</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在使用它们之前必须初始化</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若这二种成员没有类内就地初始化，该</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必须定义构造函数</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在成员初始化列表初始化这类成员</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在构造函数里是赋值，因此这二种成员没法在构造函数里初始化</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endPar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还可能</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定义类</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B</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类型的非静态对象成员</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，若</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B</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类型对象成员必须用带参数的构造函数构造，且该成员没有类内就地初始化，则</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必须自定义初始化构造</a:t>
            </a:r>
            <a:r>
              <a:rPr lang="zh-CN" altLang="en-US" sz="2400" dirty="0">
                <a:solidFill>
                  <a:srgbClr val="FF0000"/>
                </a:solidFill>
                <a:latin typeface="华文新魏" panose="02010800040101010101" pitchFamily="2" charset="-122"/>
                <a:ea typeface="华文新魏" panose="02010800040101010101" pitchFamily="2" charset="-122"/>
              </a:rPr>
              <a:t>函数，在成员初始化列表初始化这类成员</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自定义的类</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的构造函数，传递实参初始化类</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B</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的非静态对象成员：缺省的无参的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自动只调用无参的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B(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31352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847527" y="152956"/>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75460" y="825679"/>
            <a:ext cx="12041079" cy="5760640"/>
          </a:xfrm>
          <a:prstGeom prst="rect">
            <a:avLst/>
          </a:prstGeom>
          <a:solidFill>
            <a:schemeClr val="accent6">
              <a:lumMod val="75000"/>
              <a:alpha val="44000"/>
            </a:schemeClr>
          </a:solidFill>
          <a:ln w="9525">
            <a:solidFill>
              <a:schemeClr val="accent1"/>
            </a:solidFill>
            <a:miter lim="800000"/>
            <a:headEnd/>
            <a:tailEnd/>
          </a:ln>
        </p:spPr>
        <p:txBody>
          <a:bodyPr/>
          <a:lstStyle/>
          <a:p>
            <a:pPr marL="0" lvl="1" algn="just">
              <a:lnSpc>
                <a:spcPct val="130000"/>
              </a:lnSpc>
            </a:pPr>
            <a:r>
              <a:rPr lang="en-US" altLang="zh-CN" b="1" dirty="0">
                <a:latin typeface="华文新魏" pitchFamily="2" charset="-122"/>
                <a:ea typeface="华文新魏" pitchFamily="2" charset="-122"/>
              </a:rPr>
              <a:t>class </a:t>
            </a:r>
            <a:r>
              <a:rPr lang="en-US" altLang="zh-CN" b="1" dirty="0" err="1">
                <a:latin typeface="华文新魏" pitchFamily="2" charset="-122"/>
                <a:ea typeface="华文新魏" pitchFamily="2" charset="-122"/>
              </a:rPr>
              <a:t>WithReferenceAndConstMembers</a:t>
            </a:r>
            <a:r>
              <a:rPr lang="en-US" altLang="zh-CN" b="1" dirty="0">
                <a:latin typeface="华文新魏" pitchFamily="2" charset="-122"/>
                <a:ea typeface="华文新魏" pitchFamily="2" charset="-122"/>
              </a:rPr>
              <a:t> {</a:t>
            </a:r>
          </a:p>
          <a:p>
            <a:pPr marL="0" lvl="1" algn="just">
              <a:lnSpc>
                <a:spcPct val="130000"/>
              </a:lnSpc>
            </a:pPr>
            <a:r>
              <a:rPr lang="en-US" altLang="zh-CN" b="1" dirty="0">
                <a:latin typeface="华文新魏" pitchFamily="2" charset="-122"/>
                <a:ea typeface="华文新魏" pitchFamily="2" charset="-122"/>
              </a:rPr>
              <a:t>public:</a:t>
            </a:r>
          </a:p>
          <a:p>
            <a:pPr marL="0" lvl="1" algn="just">
              <a:lnSpc>
                <a:spcPct val="130000"/>
              </a:lnSpc>
            </a:pPr>
            <a:r>
              <a:rPr lang="en-US" altLang="zh-CN" b="1" dirty="0">
                <a:latin typeface="华文新魏" pitchFamily="2" charset="-122"/>
                <a:ea typeface="华文新魏" pitchFamily="2" charset="-122"/>
              </a:rPr>
              <a:t>	int i = 0;					//</a:t>
            </a:r>
            <a:r>
              <a:rPr lang="zh-CN" altLang="en-US" b="1" dirty="0">
                <a:latin typeface="华文新魏" pitchFamily="2" charset="-122"/>
                <a:ea typeface="华文新魏" pitchFamily="2" charset="-122"/>
              </a:rPr>
              <a:t>就地初始化</a:t>
            </a:r>
          </a:p>
          <a:p>
            <a:pPr marL="0" lvl="1" algn="just">
              <a:lnSpc>
                <a:spcPct val="130000"/>
              </a:lnSpc>
            </a:pPr>
            <a:r>
              <a:rPr lang="zh-CN" altLang="en-US"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int &amp;r;</a:t>
            </a: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引用成员，没有就地初始化</a:t>
            </a:r>
          </a:p>
          <a:p>
            <a:pPr marL="0" lvl="1" algn="just">
              <a:lnSpc>
                <a:spcPct val="130000"/>
              </a:lnSpc>
            </a:pPr>
            <a:r>
              <a:rPr lang="zh-CN" altLang="en-US" b="1"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const double PI;				//const</a:t>
            </a:r>
            <a:r>
              <a:rPr lang="zh-CN" altLang="en-US" b="1" dirty="0">
                <a:solidFill>
                  <a:srgbClr val="FF0000"/>
                </a:solidFill>
                <a:latin typeface="华文新魏" pitchFamily="2" charset="-122"/>
                <a:ea typeface="华文新魏" pitchFamily="2" charset="-122"/>
              </a:rPr>
              <a:t>成员，没有就地初始化</a:t>
            </a:r>
          </a:p>
          <a:p>
            <a:pPr marL="0" lvl="1" algn="just">
              <a:lnSpc>
                <a:spcPct val="130000"/>
              </a:lnSpc>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ws</a:t>
            </a:r>
            <a:r>
              <a:rPr lang="en-US" altLang="zh-CN" b="1" dirty="0">
                <a:latin typeface="华文新魏" pitchFamily="2" charset="-122"/>
                <a:ea typeface="华文新魏" pitchFamily="2" charset="-122"/>
              </a:rPr>
              <a:t>;</a:t>
            </a:r>
          </a:p>
          <a:p>
            <a:pPr marL="0" lvl="1" algn="just">
              <a:lnSpc>
                <a:spcPct val="130000"/>
              </a:lnSpc>
            </a:pPr>
            <a:endParaRPr lang="en-US" altLang="zh-CN" sz="2000" b="1" dirty="0">
              <a:latin typeface="华文新魏" pitchFamily="2" charset="-122"/>
              <a:ea typeface="华文新魏" pitchFamily="2" charset="-122"/>
            </a:endParaRPr>
          </a:p>
          <a:p>
            <a:pPr marL="0" lvl="1" algn="just">
              <a:lnSpc>
                <a:spcPct val="130000"/>
              </a:lnSpc>
            </a:pPr>
            <a:endParaRPr lang="en-US" altLang="zh-CN" sz="2000" b="1" dirty="0">
              <a:latin typeface="华文新魏" pitchFamily="2" charset="-122"/>
              <a:ea typeface="华文新魏" pitchFamily="2" charset="-122"/>
            </a:endParaRPr>
          </a:p>
          <a:p>
            <a:pPr marL="0" lvl="1" algn="just">
              <a:lnSpc>
                <a:spcPct val="130000"/>
              </a:lnSpc>
            </a:pPr>
            <a:r>
              <a:rPr lang="en-US" altLang="zh-CN" b="1" dirty="0">
                <a:latin typeface="华文新魏" pitchFamily="2" charset="-122"/>
                <a:ea typeface="华文新魏" pitchFamily="2" charset="-122"/>
              </a:rPr>
              <a:t>class </a:t>
            </a:r>
            <a:r>
              <a:rPr lang="en-US" altLang="zh-CN" b="1" dirty="0" err="1">
                <a:latin typeface="华文新魏" pitchFamily="2" charset="-122"/>
                <a:ea typeface="华文新魏" pitchFamily="2" charset="-122"/>
              </a:rPr>
              <a:t>WithReferenceAndConstMembers</a:t>
            </a:r>
            <a:r>
              <a:rPr lang="en-US" altLang="zh-CN" b="1" dirty="0">
                <a:latin typeface="华文新魏" pitchFamily="2" charset="-122"/>
                <a:ea typeface="华文新魏" pitchFamily="2" charset="-122"/>
              </a:rPr>
              <a:t> {</a:t>
            </a:r>
          </a:p>
          <a:p>
            <a:pPr marL="0" lvl="1" algn="just">
              <a:lnSpc>
                <a:spcPct val="130000"/>
              </a:lnSpc>
            </a:pPr>
            <a:r>
              <a:rPr lang="en-US" altLang="zh-CN" b="1" dirty="0">
                <a:latin typeface="华文新魏" pitchFamily="2" charset="-122"/>
                <a:ea typeface="华文新魏" pitchFamily="2" charset="-122"/>
              </a:rPr>
              <a:t>public:</a:t>
            </a:r>
          </a:p>
          <a:p>
            <a:pPr marL="0" lvl="1" algn="just">
              <a:lnSpc>
                <a:spcPct val="130000"/>
              </a:lnSpc>
            </a:pPr>
            <a:r>
              <a:rPr lang="en-US" altLang="zh-CN" b="1" dirty="0">
                <a:latin typeface="华文新魏" pitchFamily="2" charset="-122"/>
                <a:ea typeface="华文新魏" pitchFamily="2" charset="-122"/>
              </a:rPr>
              <a:t>	int i = 0;				//</a:t>
            </a:r>
            <a:r>
              <a:rPr lang="zh-CN" altLang="en-US" b="1" dirty="0">
                <a:latin typeface="华文新魏" pitchFamily="2" charset="-122"/>
                <a:ea typeface="华文新魏" pitchFamily="2" charset="-122"/>
              </a:rPr>
              <a:t>就地初始化</a:t>
            </a:r>
          </a:p>
          <a:p>
            <a:pPr marL="0" lvl="1" algn="just">
              <a:lnSpc>
                <a:spcPct val="130000"/>
              </a:lnSpc>
            </a:pPr>
            <a:r>
              <a:rPr lang="zh-CN" altLang="en-US"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int &amp;r;</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引用成员，没有就地初始化</a:t>
            </a:r>
          </a:p>
          <a:p>
            <a:pPr marL="0" lvl="1" algn="just">
              <a:lnSpc>
                <a:spcPct val="130000"/>
              </a:lnSpc>
            </a:pPr>
            <a:r>
              <a:rPr lang="zh-CN" altLang="en-US"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const double PI;	</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没有就地初始化</a:t>
            </a:r>
          </a:p>
          <a:p>
            <a:pPr marL="0" lvl="1" algn="just">
              <a:lnSpc>
                <a:spcPct val="130000"/>
              </a:lnSpc>
            </a:pPr>
            <a:r>
              <a:rPr lang="en-US" altLang="zh-CN" b="1" dirty="0">
                <a:latin typeface="华文新魏" pitchFamily="2" charset="-122"/>
                <a:ea typeface="华文新魏" pitchFamily="2" charset="-122"/>
              </a:rPr>
              <a:t>	</a:t>
            </a:r>
            <a:r>
              <a:rPr lang="en-US" altLang="zh-CN" b="1" dirty="0" err="1">
                <a:solidFill>
                  <a:srgbClr val="0070C0"/>
                </a:solidFill>
                <a:latin typeface="华文新魏" pitchFamily="2" charset="-122"/>
                <a:ea typeface="华文新魏" pitchFamily="2" charset="-122"/>
              </a:rPr>
              <a:t>WithReferenceAndConstMembers</a:t>
            </a:r>
            <a:r>
              <a:rPr lang="en-US" altLang="zh-CN" b="1" dirty="0">
                <a:solidFill>
                  <a:srgbClr val="0070C0"/>
                </a:solidFill>
                <a:latin typeface="华文新魏" pitchFamily="2" charset="-122"/>
                <a:ea typeface="华文新魏" pitchFamily="2" charset="-122"/>
              </a:rPr>
              <a:t>() :r(i), PI(3.14) {}  //</a:t>
            </a:r>
            <a:r>
              <a:rPr lang="zh-CN" altLang="en-US" b="1" dirty="0">
                <a:solidFill>
                  <a:srgbClr val="0070C0"/>
                </a:solidFill>
                <a:latin typeface="华文新魏" pitchFamily="2" charset="-122"/>
                <a:ea typeface="华文新魏" pitchFamily="2" charset="-122"/>
              </a:rPr>
              <a:t>这时</a:t>
            </a:r>
            <a:r>
              <a:rPr lang="en-US" altLang="zh-CN" b="1" dirty="0">
                <a:solidFill>
                  <a:srgbClr val="0070C0"/>
                </a:solidFill>
                <a:latin typeface="华文新魏" pitchFamily="2" charset="-122"/>
                <a:ea typeface="华文新魏" pitchFamily="2" charset="-122"/>
              </a:rPr>
              <a:t>r</a:t>
            </a:r>
            <a:r>
              <a:rPr lang="zh-CN" altLang="en-US" b="1" dirty="0">
                <a:solidFill>
                  <a:srgbClr val="0070C0"/>
                </a:solidFill>
                <a:latin typeface="华文新魏" pitchFamily="2" charset="-122"/>
                <a:ea typeface="华文新魏" pitchFamily="2" charset="-122"/>
              </a:rPr>
              <a:t>和</a:t>
            </a:r>
            <a:r>
              <a:rPr lang="en-US" altLang="zh-CN" b="1" dirty="0">
                <a:solidFill>
                  <a:srgbClr val="0070C0"/>
                </a:solidFill>
                <a:latin typeface="华文新魏" pitchFamily="2" charset="-122"/>
                <a:ea typeface="华文新魏" pitchFamily="2" charset="-122"/>
              </a:rPr>
              <a:t>PI</a:t>
            </a:r>
            <a:r>
              <a:rPr lang="zh-CN" altLang="en-US" b="1" dirty="0">
                <a:solidFill>
                  <a:srgbClr val="0070C0"/>
                </a:solidFill>
                <a:latin typeface="华文新魏" pitchFamily="2" charset="-122"/>
                <a:ea typeface="华文新魏" pitchFamily="2" charset="-122"/>
              </a:rPr>
              <a:t>必须在成员初始化列表初始化</a:t>
            </a:r>
          </a:p>
          <a:p>
            <a:pPr marL="0" lvl="1" algn="just">
              <a:lnSpc>
                <a:spcPct val="130000"/>
              </a:lnSpc>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ws</a:t>
            </a:r>
            <a:r>
              <a:rPr lang="en-US" altLang="zh-CN" b="1" dirty="0">
                <a:latin typeface="华文新魏" pitchFamily="2" charset="-122"/>
                <a:ea typeface="华文新魏" pitchFamily="2" charset="-122"/>
              </a:rPr>
              <a:t>;</a:t>
            </a:r>
          </a:p>
          <a:p>
            <a:pPr marL="0" lvl="1" algn="just">
              <a:lnSpc>
                <a:spcPct val="130000"/>
              </a:lnSpc>
            </a:pPr>
            <a:endParaRPr lang="en-US" altLang="zh-CN" sz="2000" b="1" dirty="0">
              <a:latin typeface="华文新魏" pitchFamily="2" charset="-122"/>
              <a:ea typeface="华文新魏" pitchFamily="2" charset="-122"/>
            </a:endParaRPr>
          </a:p>
        </p:txBody>
      </p:sp>
      <p:sp>
        <p:nvSpPr>
          <p:cNvPr id="2" name="TextBox 1"/>
          <p:cNvSpPr txBox="1"/>
          <p:nvPr/>
        </p:nvSpPr>
        <p:spPr>
          <a:xfrm>
            <a:off x="6785104" y="991156"/>
            <a:ext cx="3953326" cy="523220"/>
          </a:xfrm>
          <a:prstGeom prst="rect">
            <a:avLst/>
          </a:prstGeom>
          <a:noFill/>
        </p:spPr>
        <p:txBody>
          <a:bodyPr wrap="none" rtlCol="0">
            <a:spAutoFit/>
          </a:bodyPr>
          <a:lstStyle/>
          <a:p>
            <a:r>
              <a:rPr lang="en-US" altLang="zh-CN" sz="2800" b="1" dirty="0">
                <a:latin typeface="华文新魏" pitchFamily="2" charset="-122"/>
                <a:ea typeface="华文新魏" pitchFamily="2" charset="-122"/>
              </a:rPr>
              <a:t>const</a:t>
            </a:r>
            <a:r>
              <a:rPr lang="zh-CN" altLang="en-US" sz="2800" b="1" dirty="0">
                <a:latin typeface="华文新魏" pitchFamily="2" charset="-122"/>
                <a:ea typeface="华文新魏" pitchFamily="2" charset="-122"/>
              </a:rPr>
              <a:t>和引用成员初始化</a:t>
            </a:r>
          </a:p>
        </p:txBody>
      </p:sp>
      <p:sp>
        <p:nvSpPr>
          <p:cNvPr id="5" name="矩形 4">
            <a:extLst>
              <a:ext uri="{FF2B5EF4-FFF2-40B4-BE49-F238E27FC236}">
                <a16:creationId xmlns:a16="http://schemas.microsoft.com/office/drawing/2014/main" id="{E6D284E8-AC0E-46AC-829C-584404D0B05C}"/>
              </a:ext>
            </a:extLst>
          </p:cNvPr>
          <p:cNvSpPr/>
          <p:nvPr/>
        </p:nvSpPr>
        <p:spPr>
          <a:xfrm>
            <a:off x="75460" y="3061185"/>
            <a:ext cx="11372295" cy="923330"/>
          </a:xfrm>
          <a:prstGeom prst="rect">
            <a:avLst/>
          </a:prstGeom>
        </p:spPr>
        <p:txBody>
          <a:bodyPr wrap="square">
            <a:spAutoFit/>
          </a:bodyPr>
          <a:lstStyle/>
          <a:p>
            <a:r>
              <a:rPr lang="zh-CN" altLang="en-US" dirty="0">
                <a:solidFill>
                  <a:srgbClr val="FF0000"/>
                </a:solidFill>
                <a:latin typeface="华文新魏" panose="02010800040101010101" pitchFamily="2" charset="-122"/>
                <a:ea typeface="华文新魏" panose="02010800040101010101" pitchFamily="2" charset="-122"/>
              </a:rPr>
              <a:t>编译报错：</a:t>
            </a:r>
            <a:r>
              <a:rPr lang="en-US" altLang="zh-CN" dirty="0">
                <a:solidFill>
                  <a:srgbClr val="FF0000"/>
                </a:solidFill>
                <a:latin typeface="华文新魏" panose="02010800040101010101" pitchFamily="2" charset="-122"/>
                <a:ea typeface="华文新魏" panose="02010800040101010101" pitchFamily="2" charset="-122"/>
              </a:rPr>
              <a:t>error C2280: “</a:t>
            </a:r>
            <a:r>
              <a:rPr lang="en-US" altLang="zh-CN" dirty="0" err="1">
                <a:solidFill>
                  <a:srgbClr val="FF0000"/>
                </a:solidFill>
                <a:latin typeface="华文新魏" panose="02010800040101010101" pitchFamily="2" charset="-122"/>
                <a:ea typeface="华文新魏" panose="02010800040101010101" pitchFamily="2" charset="-122"/>
              </a:rPr>
              <a:t>WithReferenceAndConstMembers</a:t>
            </a:r>
            <a:r>
              <a:rPr lang="en-US" altLang="zh-CN" dirty="0">
                <a:solidFill>
                  <a:srgbClr val="FF0000"/>
                </a:solidFill>
                <a:latin typeface="华文新魏" panose="02010800040101010101" pitchFamily="2" charset="-122"/>
                <a:ea typeface="华文新魏" panose="02010800040101010101" pitchFamily="2" charset="-122"/>
              </a:rPr>
              <a:t>(void)”: </a:t>
            </a:r>
            <a:r>
              <a:rPr lang="zh-CN" altLang="en-US" dirty="0">
                <a:solidFill>
                  <a:srgbClr val="FF0000"/>
                </a:solidFill>
                <a:latin typeface="华文新魏" panose="02010800040101010101" pitchFamily="2" charset="-122"/>
                <a:ea typeface="华文新魏" panose="02010800040101010101" pitchFamily="2" charset="-122"/>
              </a:rPr>
              <a:t>尝试引用已删除的函数（意思是编译器无法提供默认构造函数。为什么？包含了</a:t>
            </a:r>
            <a:r>
              <a:rPr lang="en-US" altLang="zh-CN" dirty="0">
                <a:solidFill>
                  <a:srgbClr val="FF0000"/>
                </a:solidFill>
                <a:latin typeface="华文新魏" panose="02010800040101010101" pitchFamily="2" charset="-122"/>
                <a:ea typeface="华文新魏" panose="02010800040101010101" pitchFamily="2" charset="-122"/>
              </a:rPr>
              <a:t>const</a:t>
            </a:r>
            <a:r>
              <a:rPr lang="zh-CN" altLang="en-US" dirty="0">
                <a:solidFill>
                  <a:srgbClr val="FF0000"/>
                </a:solidFill>
                <a:latin typeface="华文新魏" panose="02010800040101010101" pitchFamily="2" charset="-122"/>
                <a:ea typeface="华文新魏" panose="02010800040101010101" pitchFamily="2" charset="-122"/>
              </a:rPr>
              <a:t>或引用成员，且没有就地初始化）</a:t>
            </a:r>
            <a:endParaRPr lang="en-US" altLang="zh-CN" dirty="0">
              <a:solidFill>
                <a:srgbClr val="FF0000"/>
              </a:solidFill>
              <a:latin typeface="华文新魏" panose="02010800040101010101" pitchFamily="2" charset="-122"/>
              <a:ea typeface="华文新魏" panose="02010800040101010101" pitchFamily="2" charset="-122"/>
            </a:endParaRPr>
          </a:p>
          <a:p>
            <a:endParaRPr lang="zh-CN" altLang="en-US" dirty="0">
              <a:solidFill>
                <a:srgbClr val="FF0000"/>
              </a:solidFill>
              <a:latin typeface="华文新魏" panose="02010800040101010101" pitchFamily="2" charset="-122"/>
              <a:ea typeface="华文新魏" panose="02010800040101010101" pitchFamily="2" charset="-122"/>
            </a:endParaRPr>
          </a:p>
        </p:txBody>
      </p:sp>
      <p:sp>
        <p:nvSpPr>
          <p:cNvPr id="9" name="矩形 8">
            <a:extLst>
              <a:ext uri="{FF2B5EF4-FFF2-40B4-BE49-F238E27FC236}">
                <a16:creationId xmlns:a16="http://schemas.microsoft.com/office/drawing/2014/main" id="{84EBCD0A-C995-4CE7-AC7D-3033D042DB59}"/>
              </a:ext>
            </a:extLst>
          </p:cNvPr>
          <p:cNvSpPr/>
          <p:nvPr/>
        </p:nvSpPr>
        <p:spPr>
          <a:xfrm>
            <a:off x="912921" y="5970618"/>
            <a:ext cx="11203618" cy="863954"/>
          </a:xfrm>
          <a:prstGeom prst="rect">
            <a:avLst/>
          </a:prstGeom>
          <a:solidFill>
            <a:schemeClr val="accent2">
              <a:lumMod val="20000"/>
              <a:lumOff val="80000"/>
            </a:schemeClr>
          </a:solidFill>
        </p:spPr>
        <p:txBody>
          <a:bodyPr wrap="square">
            <a:spAutoFit/>
          </a:bodyPr>
          <a:lstStyle/>
          <a:p>
            <a:pPr marL="0" lvl="1" algn="just">
              <a:lnSpc>
                <a:spcPct val="130000"/>
              </a:lnSpc>
            </a:pPr>
            <a:r>
              <a:rPr lang="zh-CN" altLang="en-US" sz="2000" b="1" dirty="0">
                <a:solidFill>
                  <a:srgbClr val="FF0000"/>
                </a:solidFill>
                <a:latin typeface="华文新魏" pitchFamily="2" charset="-122"/>
                <a:ea typeface="华文新魏" pitchFamily="2" charset="-122"/>
              </a:rPr>
              <a:t>这时必须自己定义构造函数，没有自定义构造函数何来成员初始化列表。构造函数是否带参数取决于程序员的选择。关键是需要一个成员初始化列表</a:t>
            </a:r>
            <a:endParaRPr lang="en-US" altLang="zh-CN" sz="20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2654239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847527" y="152956"/>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150921" y="874196"/>
            <a:ext cx="12041079" cy="5760640"/>
          </a:xfrm>
          <a:prstGeom prst="rect">
            <a:avLst/>
          </a:prstGeom>
          <a:solidFill>
            <a:schemeClr val="accent6">
              <a:lumMod val="75000"/>
              <a:alpha val="44000"/>
            </a:schemeClr>
          </a:solidFill>
          <a:ln w="9525">
            <a:solidFill>
              <a:schemeClr val="accent1"/>
            </a:solidFill>
            <a:miter lim="800000"/>
            <a:headEnd/>
            <a:tailEnd/>
          </a:ln>
        </p:spPr>
        <p:txBody>
          <a:bodyPr/>
          <a:lstStyle/>
          <a:p>
            <a:pPr marL="0" lvl="1" algn="just">
              <a:lnSpc>
                <a:spcPct val="130000"/>
              </a:lnSpc>
            </a:pPr>
            <a:r>
              <a:rPr lang="en-US" altLang="zh-CN" b="1" dirty="0">
                <a:latin typeface="华文新魏" pitchFamily="2" charset="-122"/>
                <a:ea typeface="华文新魏" pitchFamily="2" charset="-122"/>
              </a:rPr>
              <a:t>class Person {</a:t>
            </a:r>
          </a:p>
          <a:p>
            <a:pPr marL="0" lvl="1" algn="just">
              <a:lnSpc>
                <a:spcPct val="130000"/>
              </a:lnSpc>
            </a:pPr>
            <a:r>
              <a:rPr lang="en-US" altLang="zh-CN" b="1" dirty="0">
                <a:latin typeface="华文新魏" pitchFamily="2" charset="-122"/>
                <a:ea typeface="华文新魏" pitchFamily="2" charset="-122"/>
              </a:rPr>
              <a:t>private:</a:t>
            </a:r>
          </a:p>
          <a:p>
            <a:pPr marL="0" lvl="1" algn="just">
              <a:lnSpc>
                <a:spcPct val="130000"/>
              </a:lnSpc>
            </a:pPr>
            <a:r>
              <a:rPr lang="en-US" altLang="zh-CN" b="1" dirty="0">
                <a:latin typeface="华文新魏" pitchFamily="2" charset="-122"/>
                <a:ea typeface="华文新魏" pitchFamily="2" charset="-122"/>
              </a:rPr>
              <a:t>	int id;</a:t>
            </a:r>
          </a:p>
          <a:p>
            <a:pPr marL="0" lvl="1" algn="just">
              <a:lnSpc>
                <a:spcPct val="130000"/>
              </a:lnSpc>
            </a:pPr>
            <a:r>
              <a:rPr lang="en-US" altLang="zh-CN" b="1" dirty="0">
                <a:latin typeface="华文新魏" pitchFamily="2" charset="-122"/>
                <a:ea typeface="华文新魏" pitchFamily="2" charset="-122"/>
              </a:rPr>
              <a:t>public:</a:t>
            </a:r>
          </a:p>
          <a:p>
            <a:pPr marL="0" lvl="1" algn="just">
              <a:lnSpc>
                <a:spcPct val="130000"/>
              </a:lnSpc>
            </a:pPr>
            <a:r>
              <a:rPr lang="en-US" altLang="zh-CN" b="1" dirty="0">
                <a:latin typeface="华文新魏" pitchFamily="2" charset="-122"/>
                <a:ea typeface="华文新魏" pitchFamily="2" charset="-122"/>
              </a:rPr>
              <a:t>	Person(int id){ this-&gt;id = id; }  // </a:t>
            </a:r>
            <a:r>
              <a:rPr lang="zh-CN" altLang="en-US" b="1" dirty="0">
                <a:solidFill>
                  <a:srgbClr val="FF0000"/>
                </a:solidFill>
                <a:latin typeface="华文新魏" pitchFamily="2" charset="-122"/>
                <a:ea typeface="华文新魏" pitchFamily="2" charset="-122"/>
              </a:rPr>
              <a:t>注意</a:t>
            </a:r>
            <a:r>
              <a:rPr lang="en-US" altLang="zh-CN" b="1" dirty="0">
                <a:solidFill>
                  <a:srgbClr val="FF0000"/>
                </a:solidFill>
                <a:latin typeface="华文新魏" pitchFamily="2" charset="-122"/>
                <a:ea typeface="华文新魏" pitchFamily="2" charset="-122"/>
              </a:rPr>
              <a:t>Person</a:t>
            </a:r>
            <a:r>
              <a:rPr lang="zh-CN" altLang="en-US" b="1" dirty="0">
                <a:solidFill>
                  <a:srgbClr val="FF0000"/>
                </a:solidFill>
                <a:latin typeface="华文新魏" pitchFamily="2" charset="-122"/>
                <a:ea typeface="华文新魏" pitchFamily="2" charset="-122"/>
              </a:rPr>
              <a:t>没有默认构造函数，实例化对象必须带参数</a:t>
            </a:r>
            <a:endParaRPr lang="en-US" altLang="zh-CN" b="1" dirty="0">
              <a:solidFill>
                <a:srgbClr val="FF0000"/>
              </a:solidFill>
              <a:latin typeface="华文新魏" pitchFamily="2" charset="-122"/>
              <a:ea typeface="华文新魏" pitchFamily="2" charset="-122"/>
            </a:endParaRPr>
          </a:p>
          <a:p>
            <a:pPr marL="0" lvl="1" algn="just">
              <a:lnSpc>
                <a:spcPct val="130000"/>
              </a:lnSpc>
            </a:pPr>
            <a:r>
              <a:rPr lang="en-US" altLang="zh-CN" b="1" dirty="0">
                <a:latin typeface="华文新魏" pitchFamily="2" charset="-122"/>
                <a:ea typeface="华文新魏" pitchFamily="2" charset="-122"/>
              </a:rPr>
              <a:t>};</a:t>
            </a:r>
          </a:p>
          <a:p>
            <a:r>
              <a:rPr lang="en-US" altLang="zh-CN" b="1" dirty="0">
                <a:latin typeface="华文新魏" pitchFamily="2" charset="-122"/>
                <a:ea typeface="华文新魏" pitchFamily="2" charset="-122"/>
              </a:rPr>
              <a:t>class </a:t>
            </a:r>
            <a:r>
              <a:rPr lang="en-US" altLang="zh-CN" b="1" dirty="0" err="1">
                <a:latin typeface="华文新魏" pitchFamily="2" charset="-122"/>
                <a:ea typeface="华文新魏" pitchFamily="2" charset="-122"/>
              </a:rPr>
              <a:t>WithPersonObject</a:t>
            </a:r>
            <a:r>
              <a:rPr lang="en-US" altLang="zh-CN" b="1" dirty="0">
                <a:latin typeface="华文新魏" pitchFamily="2" charset="-122"/>
                <a:ea typeface="华文新魏" pitchFamily="2" charset="-122"/>
              </a:rPr>
              <a:t> {</a:t>
            </a:r>
          </a:p>
          <a:p>
            <a:r>
              <a:rPr lang="en-US" altLang="zh-CN" b="1" dirty="0">
                <a:latin typeface="华文新魏" pitchFamily="2" charset="-122"/>
                <a:ea typeface="华文新魏" pitchFamily="2" charset="-122"/>
              </a:rPr>
              <a:t>public:</a:t>
            </a:r>
          </a:p>
          <a:p>
            <a:r>
              <a:rPr lang="en-US" altLang="zh-CN" b="1" dirty="0">
                <a:latin typeface="华文新魏" pitchFamily="2" charset="-122"/>
                <a:ea typeface="华文新魏" pitchFamily="2" charset="-122"/>
              </a:rPr>
              <a:t>	Person p;    //</a:t>
            </a:r>
            <a:r>
              <a:rPr lang="zh-CN" altLang="en-US" b="1" dirty="0">
                <a:latin typeface="华文新魏" pitchFamily="2" charset="-122"/>
                <a:ea typeface="华文新魏" pitchFamily="2" charset="-122"/>
              </a:rPr>
              <a:t>没有就地初始化，如</a:t>
            </a:r>
            <a:r>
              <a:rPr lang="en-US" altLang="zh-CN" b="1" dirty="0">
                <a:latin typeface="华文新魏" pitchFamily="2" charset="-122"/>
                <a:ea typeface="华文新魏" pitchFamily="2" charset="-122"/>
              </a:rPr>
              <a:t>Person p{1}</a:t>
            </a:r>
            <a:r>
              <a:rPr lang="zh-CN" altLang="en-US" b="1" dirty="0">
                <a:latin typeface="华文新魏" pitchFamily="2" charset="-122"/>
                <a:ea typeface="华文新魏" pitchFamily="2" charset="-122"/>
              </a:rPr>
              <a:t>；</a:t>
            </a:r>
            <a:endParaRPr lang="en-US" altLang="zh-CN" b="1" dirty="0">
              <a:latin typeface="华文新魏" pitchFamily="2" charset="-122"/>
              <a:ea typeface="华文新魏" pitchFamily="2" charset="-122"/>
            </a:endParaRPr>
          </a:p>
          <a:p>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wpo</a:t>
            </a:r>
            <a:r>
              <a:rPr lang="en-US" altLang="zh-CN" b="1" dirty="0">
                <a:latin typeface="华文新魏" pitchFamily="2" charset="-122"/>
                <a:ea typeface="华文新魏" pitchFamily="2" charset="-122"/>
              </a:rPr>
              <a:t>;</a:t>
            </a:r>
          </a:p>
          <a:p>
            <a:endParaRPr lang="en-US" altLang="zh-CN" b="1" dirty="0">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r>
              <a:rPr lang="en-US" altLang="zh-CN" b="1" dirty="0">
                <a:latin typeface="华文新魏" pitchFamily="2" charset="-122"/>
                <a:ea typeface="华文新魏" pitchFamily="2" charset="-122"/>
              </a:rPr>
              <a:t>class </a:t>
            </a:r>
            <a:r>
              <a:rPr lang="en-US" altLang="zh-CN" b="1" dirty="0" err="1">
                <a:latin typeface="华文新魏" pitchFamily="2" charset="-122"/>
                <a:ea typeface="华文新魏" pitchFamily="2" charset="-122"/>
              </a:rPr>
              <a:t>WithPersonObject</a:t>
            </a:r>
            <a:r>
              <a:rPr lang="en-US" altLang="zh-CN" b="1" dirty="0">
                <a:latin typeface="华文新魏" pitchFamily="2" charset="-122"/>
                <a:ea typeface="华文新魏" pitchFamily="2" charset="-122"/>
              </a:rPr>
              <a:t> {</a:t>
            </a:r>
          </a:p>
          <a:p>
            <a:r>
              <a:rPr lang="en-US" altLang="zh-CN" b="1" dirty="0">
                <a:latin typeface="华文新魏" pitchFamily="2" charset="-122"/>
                <a:ea typeface="华文新魏" pitchFamily="2" charset="-122"/>
              </a:rPr>
              <a:t>public:</a:t>
            </a:r>
          </a:p>
          <a:p>
            <a:r>
              <a:rPr lang="en-US" altLang="zh-CN" b="1" dirty="0">
                <a:latin typeface="华文新魏" pitchFamily="2" charset="-122"/>
                <a:ea typeface="华文新魏" pitchFamily="2" charset="-122"/>
              </a:rPr>
              <a:t>	Person p;</a:t>
            </a:r>
          </a:p>
          <a:p>
            <a:r>
              <a:rPr lang="en-US" altLang="zh-CN" b="1" dirty="0">
                <a:latin typeface="华文新魏" pitchFamily="2" charset="-122"/>
                <a:ea typeface="华文新魏" pitchFamily="2" charset="-122"/>
              </a:rPr>
              <a:t> 	</a:t>
            </a:r>
            <a:r>
              <a:rPr lang="en-US" altLang="zh-CN" b="1" dirty="0">
                <a:solidFill>
                  <a:srgbClr val="0070C0"/>
                </a:solidFill>
                <a:latin typeface="华文新魏" pitchFamily="2" charset="-122"/>
                <a:ea typeface="华文新魏" pitchFamily="2" charset="-122"/>
              </a:rPr>
              <a:t>//</a:t>
            </a:r>
            <a:r>
              <a:rPr lang="zh-CN" altLang="en-US" b="1" dirty="0">
                <a:solidFill>
                  <a:srgbClr val="0070C0"/>
                </a:solidFill>
                <a:latin typeface="华文新魏" pitchFamily="2" charset="-122"/>
                <a:ea typeface="华文新魏" pitchFamily="2" charset="-122"/>
              </a:rPr>
              <a:t>这时</a:t>
            </a:r>
            <a:r>
              <a:rPr lang="en-US" altLang="zh-CN" b="1" dirty="0">
                <a:solidFill>
                  <a:srgbClr val="0070C0"/>
                </a:solidFill>
                <a:latin typeface="华文新魏" pitchFamily="2" charset="-122"/>
                <a:ea typeface="华文新魏" pitchFamily="2" charset="-122"/>
              </a:rPr>
              <a:t>p</a:t>
            </a:r>
            <a:r>
              <a:rPr lang="zh-CN" altLang="en-US" b="1" dirty="0">
                <a:solidFill>
                  <a:srgbClr val="0070C0"/>
                </a:solidFill>
                <a:latin typeface="华文新魏" pitchFamily="2" charset="-122"/>
                <a:ea typeface="华文新魏" pitchFamily="2" charset="-122"/>
              </a:rPr>
              <a:t>必须在成员初始化列表初始化</a:t>
            </a:r>
            <a:endParaRPr lang="en-US" altLang="zh-CN" b="1" dirty="0">
              <a:latin typeface="华文新魏" pitchFamily="2" charset="-122"/>
              <a:ea typeface="华文新魏" pitchFamily="2" charset="-122"/>
            </a:endParaRPr>
          </a:p>
          <a:p>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WithPersonObject</a:t>
            </a:r>
            <a:r>
              <a:rPr lang="en-US" altLang="zh-CN" b="1" dirty="0">
                <a:latin typeface="华文新魏" pitchFamily="2" charset="-122"/>
                <a:ea typeface="华文新魏" pitchFamily="2" charset="-122"/>
              </a:rPr>
              <a:t>() :p(10) {}</a:t>
            </a:r>
          </a:p>
          <a:p>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wpo</a:t>
            </a:r>
            <a:r>
              <a:rPr lang="en-US" altLang="zh-CN" b="1" dirty="0">
                <a:latin typeface="华文新魏" pitchFamily="2" charset="-122"/>
                <a:ea typeface="华文新魏" pitchFamily="2" charset="-122"/>
              </a:rPr>
              <a:t>;</a:t>
            </a:r>
          </a:p>
          <a:p>
            <a:endParaRPr lang="en-US" altLang="zh-CN" b="1" dirty="0">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pPr marL="0" lvl="1" algn="just">
              <a:lnSpc>
                <a:spcPct val="130000"/>
              </a:lnSpc>
            </a:pPr>
            <a:endParaRPr lang="en-US" altLang="zh-CN" sz="2000" b="1" dirty="0">
              <a:latin typeface="华文新魏" pitchFamily="2" charset="-122"/>
              <a:ea typeface="华文新魏" pitchFamily="2" charset="-122"/>
            </a:endParaRPr>
          </a:p>
        </p:txBody>
      </p:sp>
      <p:sp>
        <p:nvSpPr>
          <p:cNvPr id="2" name="TextBox 1"/>
          <p:cNvSpPr txBox="1"/>
          <p:nvPr/>
        </p:nvSpPr>
        <p:spPr>
          <a:xfrm>
            <a:off x="6740716" y="874196"/>
            <a:ext cx="2698175"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对象成员初始化</a:t>
            </a:r>
          </a:p>
        </p:txBody>
      </p:sp>
      <p:sp>
        <p:nvSpPr>
          <p:cNvPr id="3" name="矩形 2">
            <a:extLst>
              <a:ext uri="{FF2B5EF4-FFF2-40B4-BE49-F238E27FC236}">
                <a16:creationId xmlns:a16="http://schemas.microsoft.com/office/drawing/2014/main" id="{9783CA11-FB76-4B25-9629-9C193F3846F7}"/>
              </a:ext>
            </a:extLst>
          </p:cNvPr>
          <p:cNvSpPr/>
          <p:nvPr/>
        </p:nvSpPr>
        <p:spPr>
          <a:xfrm>
            <a:off x="150920" y="4307862"/>
            <a:ext cx="12041079" cy="584775"/>
          </a:xfrm>
          <a:prstGeom prst="rect">
            <a:avLst/>
          </a:prstGeom>
        </p:spPr>
        <p:txBody>
          <a:bodyPr wrap="square">
            <a:spAutoFit/>
          </a:bodyPr>
          <a:lstStyle/>
          <a:p>
            <a:r>
              <a:rPr lang="zh-CN" altLang="en-US" sz="1600" dirty="0">
                <a:solidFill>
                  <a:srgbClr val="FF0000"/>
                </a:solidFill>
                <a:latin typeface="华文新魏" panose="02010800040101010101" pitchFamily="2" charset="-122"/>
                <a:ea typeface="华文新魏" panose="02010800040101010101" pitchFamily="2" charset="-122"/>
              </a:rPr>
              <a:t>编译报错</a:t>
            </a:r>
            <a:r>
              <a:rPr lang="en-US" altLang="zh-CN" sz="1600" dirty="0">
                <a:solidFill>
                  <a:srgbClr val="FF0000"/>
                </a:solidFill>
                <a:latin typeface="华文新魏" panose="02010800040101010101" pitchFamily="2" charset="-122"/>
                <a:ea typeface="华文新魏" panose="02010800040101010101" pitchFamily="2" charset="-122"/>
              </a:rPr>
              <a:t>error C2280: “</a:t>
            </a:r>
            <a:r>
              <a:rPr lang="en-US" altLang="zh-CN" sz="1600" dirty="0" err="1">
                <a:solidFill>
                  <a:srgbClr val="FF0000"/>
                </a:solidFill>
                <a:latin typeface="华文新魏" panose="02010800040101010101" pitchFamily="2" charset="-122"/>
                <a:ea typeface="华文新魏" panose="02010800040101010101" pitchFamily="2" charset="-122"/>
              </a:rPr>
              <a:t>non_static_member_initialize</a:t>
            </a:r>
            <a:r>
              <a:rPr lang="en-US" altLang="zh-CN" sz="1600" dirty="0">
                <a:solidFill>
                  <a:srgbClr val="FF0000"/>
                </a:solidFill>
                <a:latin typeface="华文新魏" panose="02010800040101010101" pitchFamily="2" charset="-122"/>
                <a:ea typeface="华文新魏" panose="02010800040101010101" pitchFamily="2" charset="-122"/>
              </a:rPr>
              <a:t>::</a:t>
            </a:r>
            <a:r>
              <a:rPr lang="en-US" altLang="zh-CN" sz="1600" dirty="0" err="1">
                <a:solidFill>
                  <a:srgbClr val="FF0000"/>
                </a:solidFill>
                <a:latin typeface="华文新魏" panose="02010800040101010101" pitchFamily="2" charset="-122"/>
                <a:ea typeface="华文新魏" panose="02010800040101010101" pitchFamily="2" charset="-122"/>
              </a:rPr>
              <a:t>WithPersonObject</a:t>
            </a:r>
            <a:r>
              <a:rPr lang="en-US" altLang="zh-CN" sz="1600" dirty="0">
                <a:solidFill>
                  <a:srgbClr val="FF0000"/>
                </a:solidFill>
                <a:latin typeface="华文新魏" panose="02010800040101010101" pitchFamily="2" charset="-122"/>
                <a:ea typeface="华文新魏" panose="02010800040101010101" pitchFamily="2" charset="-122"/>
              </a:rPr>
              <a:t>::</a:t>
            </a:r>
            <a:r>
              <a:rPr lang="en-US" altLang="zh-CN" sz="1600" dirty="0" err="1">
                <a:solidFill>
                  <a:srgbClr val="FF0000"/>
                </a:solidFill>
                <a:latin typeface="华文新魏" panose="02010800040101010101" pitchFamily="2" charset="-122"/>
                <a:ea typeface="华文新魏" panose="02010800040101010101" pitchFamily="2" charset="-122"/>
              </a:rPr>
              <a:t>WithPersonObject</a:t>
            </a:r>
            <a:r>
              <a:rPr lang="en-US" altLang="zh-CN" sz="1600" dirty="0">
                <a:solidFill>
                  <a:srgbClr val="FF0000"/>
                </a:solidFill>
                <a:latin typeface="华文新魏" panose="02010800040101010101" pitchFamily="2" charset="-122"/>
                <a:ea typeface="华文新魏" panose="02010800040101010101" pitchFamily="2" charset="-122"/>
              </a:rPr>
              <a:t>(void)”: </a:t>
            </a:r>
            <a:r>
              <a:rPr lang="zh-CN" altLang="en-US" sz="1600" dirty="0">
                <a:solidFill>
                  <a:srgbClr val="FF0000"/>
                </a:solidFill>
                <a:latin typeface="华文新魏" panose="02010800040101010101" pitchFamily="2" charset="-122"/>
                <a:ea typeface="华文新魏" panose="02010800040101010101" pitchFamily="2" charset="-122"/>
              </a:rPr>
              <a:t>尝试引用已删除的函数。</a:t>
            </a:r>
            <a:endParaRPr lang="en-US" altLang="zh-CN" sz="1600" dirty="0">
              <a:solidFill>
                <a:srgbClr val="FF0000"/>
              </a:solidFill>
              <a:latin typeface="华文新魏" panose="02010800040101010101" pitchFamily="2" charset="-122"/>
              <a:ea typeface="华文新魏" panose="02010800040101010101" pitchFamily="2" charset="-122"/>
            </a:endParaRPr>
          </a:p>
          <a:p>
            <a:r>
              <a:rPr lang="zh-CN" altLang="en-US" sz="1600" dirty="0">
                <a:solidFill>
                  <a:srgbClr val="FF0000"/>
                </a:solidFill>
                <a:latin typeface="华文新魏" panose="02010800040101010101" pitchFamily="2" charset="-122"/>
                <a:ea typeface="华文新魏" panose="02010800040101010101" pitchFamily="2" charset="-122"/>
              </a:rPr>
              <a:t>因为 数据成员“</a:t>
            </a:r>
            <a:r>
              <a:rPr lang="en-US" altLang="zh-CN" sz="1600" dirty="0" err="1">
                <a:solidFill>
                  <a:srgbClr val="FF0000"/>
                </a:solidFill>
                <a:latin typeface="华文新魏" panose="02010800040101010101" pitchFamily="2" charset="-122"/>
                <a:ea typeface="华文新魏" panose="02010800040101010101" pitchFamily="2" charset="-122"/>
              </a:rPr>
              <a:t>WithPersonObject</a:t>
            </a:r>
            <a:r>
              <a:rPr lang="en-US" altLang="zh-CN" sz="1600" dirty="0">
                <a:solidFill>
                  <a:srgbClr val="FF0000"/>
                </a:solidFill>
                <a:latin typeface="华文新魏" panose="02010800040101010101" pitchFamily="2" charset="-122"/>
                <a:ea typeface="华文新魏" panose="02010800040101010101" pitchFamily="2" charset="-122"/>
              </a:rPr>
              <a:t>::p”</a:t>
            </a:r>
            <a:r>
              <a:rPr lang="zh-CN" altLang="en-US" sz="1600" dirty="0">
                <a:solidFill>
                  <a:srgbClr val="FF0000"/>
                </a:solidFill>
                <a:latin typeface="华文新魏" panose="02010800040101010101" pitchFamily="2" charset="-122"/>
                <a:ea typeface="华文新魏" panose="02010800040101010101" pitchFamily="2" charset="-122"/>
              </a:rPr>
              <a:t>没有适合的 默认构造函数 或重载决策不明确，所以已隐式删除函数</a:t>
            </a:r>
          </a:p>
        </p:txBody>
      </p:sp>
      <p:sp>
        <p:nvSpPr>
          <p:cNvPr id="7" name="矩形 6">
            <a:extLst>
              <a:ext uri="{FF2B5EF4-FFF2-40B4-BE49-F238E27FC236}">
                <a16:creationId xmlns:a16="http://schemas.microsoft.com/office/drawing/2014/main" id="{71197F33-C62A-452F-8FC8-29DA5DE6F887}"/>
              </a:ext>
            </a:extLst>
          </p:cNvPr>
          <p:cNvSpPr/>
          <p:nvPr/>
        </p:nvSpPr>
        <p:spPr>
          <a:xfrm>
            <a:off x="5733727" y="5131704"/>
            <a:ext cx="5814875" cy="1264064"/>
          </a:xfrm>
          <a:prstGeom prst="rect">
            <a:avLst/>
          </a:prstGeom>
          <a:solidFill>
            <a:schemeClr val="accent2">
              <a:lumMod val="20000"/>
              <a:lumOff val="80000"/>
            </a:schemeClr>
          </a:solidFill>
        </p:spPr>
        <p:txBody>
          <a:bodyPr wrap="square">
            <a:spAutoFit/>
          </a:bodyPr>
          <a:lstStyle/>
          <a:p>
            <a:pPr marL="0" lvl="1" algn="just">
              <a:lnSpc>
                <a:spcPct val="130000"/>
              </a:lnSpc>
            </a:pPr>
            <a:r>
              <a:rPr lang="zh-CN" altLang="en-US" sz="2000" b="1" dirty="0">
                <a:solidFill>
                  <a:srgbClr val="FF0000"/>
                </a:solidFill>
                <a:latin typeface="华文新魏" pitchFamily="2" charset="-122"/>
                <a:ea typeface="华文新魏" pitchFamily="2" charset="-122"/>
              </a:rPr>
              <a:t>这时必须自己定义构造函数，没有自定义构造函数何来成员初始化列表。构造函数是否带参数取决于程序员的选择。关键是需要一个成员初始化列表</a:t>
            </a:r>
            <a:endParaRPr lang="en-US" altLang="zh-CN" sz="20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656077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56470" y="1488273"/>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4.6  </a:t>
            </a:r>
            <a:r>
              <a:rPr lang="zh-CN" altLang="zh-CN" dirty="0">
                <a:latin typeface="华文新魏" panose="02010800040101010101" pitchFamily="2" charset="-122"/>
                <a:ea typeface="华文新魏" panose="02010800040101010101" pitchFamily="2" charset="-122"/>
              </a:rPr>
              <a:t>对象的构造与析构</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D3C88324-0EC8-4B4B-941F-FB5BFB4C559B}"/>
              </a:ext>
            </a:extLst>
          </p:cNvPr>
          <p:cNvSpPr txBox="1"/>
          <p:nvPr/>
        </p:nvSpPr>
        <p:spPr>
          <a:xfrm>
            <a:off x="556470" y="2118337"/>
            <a:ext cx="10797330" cy="294651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构造函数的成员</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初始化列表在参数表的“</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”后，</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之前</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所有数据成员建议在此初始化，未在成员初始化列表初始化的成员也可</a:t>
            </a:r>
            <a:r>
              <a:rPr lang="zh-CN" altLang="en-US" sz="2400" dirty="0">
                <a:solidFill>
                  <a:prstClr val="black"/>
                </a:solidFill>
                <a:latin typeface="华文新魏" panose="02010800040101010101" pitchFamily="2" charset="-122"/>
                <a:ea typeface="华文新魏" panose="02010800040101010101" pitchFamily="2" charset="-122"/>
              </a:rPr>
              <a:t>类内就地初始化，</a:t>
            </a:r>
            <a:r>
              <a:rPr lang="zh-CN" altLang="en-US" sz="2400" dirty="0">
                <a:solidFill>
                  <a:srgbClr val="FF0000"/>
                </a:solidFill>
                <a:latin typeface="华文新魏" panose="02010800040101010101" pitchFamily="2" charset="-122"/>
                <a:ea typeface="华文新魏" panose="02010800040101010101" pitchFamily="2" charset="-122"/>
              </a:rPr>
              <a:t>既未在成员初始化列表初始化，也未类内就地初始化的</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非只读、非引用、非对象成员的值根据被构造对象的存储位置可取随机值（对象是局部变量，栈段）或</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0</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及</a:t>
            </a:r>
            <a:r>
              <a:rPr lang="en-US" altLang="zh-CN" sz="2400" dirty="0" err="1">
                <a:solidFill>
                  <a:srgbClr val="FF0000"/>
                </a:solidFill>
                <a:latin typeface="华文新魏" panose="02010800040101010101" pitchFamily="2" charset="-122"/>
                <a:ea typeface="华文新魏" panose="02010800040101010101" pitchFamily="2" charset="-122"/>
              </a:rPr>
              <a:t>nullptr</a:t>
            </a:r>
            <a:r>
              <a:rPr lang="zh-CN" altLang="en-US" sz="2400" dirty="0">
                <a:solidFill>
                  <a:srgbClr val="FF0000"/>
                </a:solidFill>
                <a:latin typeface="华文新魏" panose="02010800040101010101" pitchFamily="2" charset="-122"/>
                <a:ea typeface="华文新魏" panose="02010800040101010101" pitchFamily="2" charset="-122"/>
              </a:rPr>
              <a:t>值（对象是全局变量或静态变量，数据段）</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endParaRPr lang="en-US" altLang="zh-CN" sz="2400" dirty="0">
              <a:solidFill>
                <a:prstClr val="black"/>
              </a:solidFill>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endPar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按定义顺序初始化或构造数据成员（大部分编译支持）</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12587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4.6  </a:t>
            </a:r>
            <a:r>
              <a:rPr lang="zh-CN" altLang="zh-CN" dirty="0">
                <a:latin typeface="华文新魏" panose="02010800040101010101" pitchFamily="2" charset="-122"/>
                <a:ea typeface="华文新魏" panose="02010800040101010101" pitchFamily="2" charset="-122"/>
              </a:rPr>
              <a:t>对象的构造与析构</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D3C88324-0EC8-4B4B-941F-FB5BFB4C559B}"/>
              </a:ext>
            </a:extLst>
          </p:cNvPr>
          <p:cNvSpPr txBox="1"/>
          <p:nvPr/>
        </p:nvSpPr>
        <p:spPr>
          <a:xfrm>
            <a:off x="838200" y="2455689"/>
            <a:ext cx="10797330" cy="307475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dirty="0">
                <a:solidFill>
                  <a:srgbClr val="FF0000"/>
                </a:solidFill>
                <a:latin typeface="华文新魏" panose="02010800040101010101" pitchFamily="2" charset="-122"/>
                <a:ea typeface="华文新魏" panose="02010800040101010101" pitchFamily="2" charset="-122"/>
              </a:rPr>
              <a:t>如未定义或生成构造函数，且类的成员都是公有的，则可以用</a:t>
            </a:r>
            <a:r>
              <a:rPr lang="en-US" altLang="zh-CN" sz="2400" dirty="0">
                <a:solidFill>
                  <a:srgbClr val="FF0000"/>
                </a:solidFill>
                <a:latin typeface="华文新魏" panose="02010800040101010101" pitchFamily="2" charset="-122"/>
                <a:ea typeface="华文新魏" panose="02010800040101010101" pitchFamily="2" charset="-122"/>
              </a:rPr>
              <a:t>”{ }”</a:t>
            </a:r>
            <a:r>
              <a:rPr lang="zh-CN" altLang="en-US" sz="2400" dirty="0">
                <a:solidFill>
                  <a:srgbClr val="FF0000"/>
                </a:solidFill>
                <a:latin typeface="华文新魏" panose="02010800040101010101" pitchFamily="2" charset="-122"/>
                <a:ea typeface="华文新魏" panose="02010800040101010101" pitchFamily="2" charset="-122"/>
              </a:rPr>
              <a:t>的形式初始化（和</a:t>
            </a:r>
            <a:r>
              <a:rPr lang="en-US" altLang="zh-CN" sz="2400" dirty="0">
                <a:solidFill>
                  <a:srgbClr val="FF0000"/>
                </a:solidFill>
                <a:latin typeface="华文新魏" panose="02010800040101010101" pitchFamily="2" charset="-122"/>
                <a:ea typeface="华文新魏" panose="02010800040101010101" pitchFamily="2" charset="-122"/>
              </a:rPr>
              <a:t>C</a:t>
            </a:r>
            <a:r>
              <a:rPr lang="zh-CN" altLang="en-US" sz="2400" dirty="0">
                <a:solidFill>
                  <a:srgbClr val="FF0000"/>
                </a:solidFill>
                <a:latin typeface="华文新魏" panose="02010800040101010101" pitchFamily="2" charset="-122"/>
                <a:ea typeface="华文新魏" panose="02010800040101010101" pitchFamily="2" charset="-122"/>
              </a:rPr>
              <a:t>的结构初始化一样）。联合仅需初始化第一个成员。</a:t>
            </a:r>
            <a:endParaRPr lang="en-US" altLang="zh-CN" sz="2400" dirty="0">
              <a:solidFill>
                <a:srgbClr val="FF0000"/>
              </a:solidFill>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对象数组</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每个元素</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都必须初始化，</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默认采用无参构造函数初始化</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单个参数的构造函数能自动转换单个实参值成为对象</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若类未自定义构造函数，编译器会尝试自动生成构造函数。</a:t>
            </a:r>
            <a:endParaRPr lang="en-US" altLang="zh-CN" sz="2400" dirty="0">
              <a:solidFill>
                <a:prstClr val="black"/>
              </a:solidFill>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一旦自定义构造函数，将不能接受编译生成的构造函数，除非用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=default</a:t>
            </a:r>
            <a:r>
              <a:rPr lang="zh-CN" altLang="en-US" sz="2400" dirty="0">
                <a:solidFill>
                  <a:prstClr val="black"/>
                </a:solidFill>
                <a:latin typeface="华文新魏" panose="02010800040101010101" pitchFamily="2" charset="-122"/>
                <a:ea typeface="华文新魏" panose="02010800040101010101" pitchFamily="2" charset="-122"/>
              </a:rPr>
              <a:t>接受。</a:t>
            </a:r>
            <a:endParaRPr lang="en-US" altLang="zh-CN" sz="2400" dirty="0">
              <a:solidFill>
                <a:prstClr val="black"/>
              </a:solidFill>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用常量对象做实参，总是优先调用参数为</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&amp;&amp;</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类型的构造函数；用变量等做实参，总是优先调用参数为</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&amp;</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类型的构造函数。</a:t>
            </a:r>
          </a:p>
        </p:txBody>
      </p:sp>
    </p:spTree>
    <p:extLst>
      <p:ext uri="{BB962C8B-B14F-4D97-AF65-F5344CB8AC3E}">
        <p14:creationId xmlns:p14="http://schemas.microsoft.com/office/powerpoint/2010/main" val="1311234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8196" name="Rectangle 7"/>
          <p:cNvSpPr>
            <a:spLocks noChangeArrowheads="1"/>
          </p:cNvSpPr>
          <p:nvPr/>
        </p:nvSpPr>
        <p:spPr bwMode="auto">
          <a:xfrm>
            <a:off x="1758752" y="980729"/>
            <a:ext cx="8585720" cy="4968775"/>
          </a:xfrm>
          <a:prstGeom prst="rect">
            <a:avLst/>
          </a:prstGeom>
          <a:noFill/>
          <a:ln w="9525">
            <a:noFill/>
            <a:miter lim="800000"/>
            <a:headEnd/>
            <a:tailEnd/>
          </a:ln>
        </p:spPr>
        <p:txBody>
          <a:bodyPr>
            <a:noAutofit/>
          </a:bodyPr>
          <a:lstStyle/>
          <a:p>
            <a:pPr>
              <a:lnSpc>
                <a:spcPct val="150000"/>
              </a:lnSpc>
            </a:pPr>
            <a:r>
              <a:rPr lang="en-US" altLang="zh-CN" sz="2400" b="1" dirty="0">
                <a:solidFill>
                  <a:srgbClr val="FF0000"/>
                </a:solidFill>
                <a:latin typeface="华文新魏" pitchFamily="2" charset="-122"/>
                <a:ea typeface="华文新魏" pitchFamily="2" charset="-122"/>
              </a:rPr>
              <a:t>	</a:t>
            </a:r>
            <a:r>
              <a:rPr lang="zh-CN" altLang="en-US" sz="2800" b="1" dirty="0">
                <a:solidFill>
                  <a:srgbClr val="FF0000"/>
                </a:solidFill>
                <a:latin typeface="华文新魏" pitchFamily="2" charset="-122"/>
                <a:ea typeface="华文新魏" pitchFamily="2" charset="-122"/>
              </a:rPr>
              <a:t>合成的默认构造函数：</a:t>
            </a:r>
            <a:r>
              <a:rPr lang="zh-CN" altLang="en-US" sz="2800" b="1" dirty="0">
                <a:latin typeface="华文新魏" pitchFamily="2" charset="-122"/>
                <a:ea typeface="华文新魏" pitchFamily="2" charset="-122"/>
              </a:rPr>
              <a:t>当没有自定义类的构造函数时，编译器会提供一个默认构造函数，称为</a:t>
            </a:r>
            <a:r>
              <a:rPr lang="zh-CN" altLang="en-US" sz="2800" b="1" dirty="0">
                <a:solidFill>
                  <a:srgbClr val="FF0000"/>
                </a:solidFill>
                <a:latin typeface="华文新魏" pitchFamily="2" charset="-122"/>
                <a:ea typeface="华文新魏" pitchFamily="2" charset="-122"/>
              </a:rPr>
              <a:t>合成的默认构造函数。</a:t>
            </a:r>
            <a:r>
              <a:rPr lang="zh-CN" altLang="en-US" sz="2800" b="1" dirty="0">
                <a:latin typeface="华文新魏" pitchFamily="2" charset="-122"/>
                <a:ea typeface="华文新魏" pitchFamily="2" charset="-122"/>
              </a:rPr>
              <a:t>合成的默认构造函数会按如下规则工作：</a:t>
            </a:r>
            <a:endParaRPr lang="en-US" altLang="zh-CN" sz="2800" b="1" dirty="0">
              <a:latin typeface="华文新魏" pitchFamily="2" charset="-122"/>
              <a:ea typeface="华文新魏" pitchFamily="2" charset="-122"/>
            </a:endParaRPr>
          </a:p>
          <a:p>
            <a:pPr marL="1257300" lvl="2" indent="-342900">
              <a:lnSpc>
                <a:spcPct val="150000"/>
              </a:lnSpc>
              <a:buFont typeface="Wingdings" pitchFamily="2" charset="2"/>
              <a:buChar char="u"/>
            </a:pPr>
            <a:r>
              <a:rPr lang="zh-CN" altLang="en-US" sz="2800" b="1" dirty="0">
                <a:latin typeface="华文新魏" pitchFamily="2" charset="-122"/>
                <a:ea typeface="华文新魏" pitchFamily="2" charset="-122"/>
              </a:rPr>
              <a:t>如果为数据成员提供了类内初始值，则按类内初始值进行初始化</a:t>
            </a:r>
            <a:endParaRPr lang="en-US" altLang="zh-CN" sz="2800" b="1" dirty="0">
              <a:latin typeface="华文新魏" pitchFamily="2" charset="-122"/>
              <a:ea typeface="华文新魏" pitchFamily="2" charset="-122"/>
            </a:endParaRPr>
          </a:p>
          <a:p>
            <a:pPr marL="1257300" lvl="2" indent="-342900">
              <a:lnSpc>
                <a:spcPct val="150000"/>
              </a:lnSpc>
              <a:buFont typeface="Wingdings" pitchFamily="2" charset="2"/>
              <a:buChar char="u"/>
            </a:pPr>
            <a:r>
              <a:rPr lang="zh-CN" altLang="en-US" sz="2800" b="1" dirty="0">
                <a:latin typeface="华文新魏" pitchFamily="2" charset="-122"/>
                <a:ea typeface="华文新魏" pitchFamily="2" charset="-122"/>
              </a:rPr>
              <a:t>否则，执行默认初始化</a:t>
            </a:r>
            <a:endParaRPr lang="en-US" altLang="zh-CN" sz="2800" b="1" dirty="0">
              <a:latin typeface="华文新魏" pitchFamily="2" charset="-122"/>
              <a:ea typeface="华文新魏" pitchFamily="2" charset="-122"/>
            </a:endParaRPr>
          </a:p>
          <a:p>
            <a:pPr marL="0" lvl="2">
              <a:lnSpc>
                <a:spcPct val="150000"/>
              </a:lnSpc>
            </a:pPr>
            <a:r>
              <a:rPr lang="en-US" altLang="zh-CN" sz="2800" b="1" dirty="0">
                <a:latin typeface="华文新魏" pitchFamily="2" charset="-122"/>
                <a:ea typeface="华文新魏" pitchFamily="2" charset="-122"/>
              </a:rPr>
              <a:t>	</a:t>
            </a:r>
            <a:r>
              <a:rPr lang="zh-CN" altLang="en-US" sz="2800" b="1" dirty="0">
                <a:latin typeface="华文新魏" pitchFamily="2" charset="-122"/>
                <a:ea typeface="华文新魏" pitchFamily="2" charset="-122"/>
              </a:rPr>
              <a:t>但是有些场合下默认初始化失败，导致合成的默认构造函数工作失败。</a:t>
            </a:r>
            <a:endParaRPr lang="en-US" altLang="zh-CN" sz="2800" b="1" dirty="0">
              <a:latin typeface="华文新魏" pitchFamily="2" charset="-122"/>
              <a:ea typeface="华文新魏" pitchFamily="2" charset="-122"/>
            </a:endParaRPr>
          </a:p>
          <a:p>
            <a:pPr marL="0" lvl="2">
              <a:lnSpc>
                <a:spcPct val="150000"/>
              </a:lnSpc>
            </a:pPr>
            <a:r>
              <a:rPr lang="en-US" altLang="zh-CN" sz="2000" b="1" dirty="0">
                <a:latin typeface="华文新魏" pitchFamily="2" charset="-122"/>
                <a:ea typeface="华文新魏" pitchFamily="2" charset="-122"/>
              </a:rPr>
              <a:t>	</a:t>
            </a:r>
          </a:p>
        </p:txBody>
      </p:sp>
    </p:spTree>
    <p:extLst>
      <p:ext uri="{BB962C8B-B14F-4D97-AF65-F5344CB8AC3E}">
        <p14:creationId xmlns:p14="http://schemas.microsoft.com/office/powerpoint/2010/main" val="3181505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8196" name="Rectangle 7"/>
          <p:cNvSpPr>
            <a:spLocks noChangeArrowheads="1"/>
          </p:cNvSpPr>
          <p:nvPr/>
        </p:nvSpPr>
        <p:spPr bwMode="auto">
          <a:xfrm>
            <a:off x="1650740" y="692697"/>
            <a:ext cx="8837748" cy="4968775"/>
          </a:xfrm>
          <a:prstGeom prst="rect">
            <a:avLst/>
          </a:prstGeom>
          <a:noFill/>
          <a:ln w="9525">
            <a:noFill/>
            <a:miter lim="800000"/>
            <a:headEnd/>
            <a:tailEnd/>
          </a:ln>
        </p:spPr>
        <p:txBody>
          <a:bodyPr>
            <a:noAutofit/>
          </a:bodyPr>
          <a:lstStyle/>
          <a:p>
            <a:pPr>
              <a:lnSpc>
                <a:spcPct val="120000"/>
              </a:lnSpc>
            </a:pPr>
            <a:r>
              <a:rPr lang="en-US" altLang="zh-CN" sz="24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合成的默认构造函数会工作是否成功，分以下情况</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1</a:t>
            </a:r>
            <a:r>
              <a:rPr lang="zh-CN" altLang="en-US" sz="2000" b="1" dirty="0">
                <a:latin typeface="华文新魏" pitchFamily="2" charset="-122"/>
                <a:ea typeface="华文新魏" pitchFamily="2" charset="-122"/>
              </a:rPr>
              <a:t>）如果为数据成员提供了类内初始值，则工作成功；</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2</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如果没有为数据成员提供类内初始值</a:t>
            </a:r>
            <a:r>
              <a:rPr lang="zh-CN" altLang="en-US" sz="2000" b="1" dirty="0">
                <a:latin typeface="华文新魏" pitchFamily="2" charset="-122"/>
                <a:ea typeface="华文新魏" pitchFamily="2" charset="-122"/>
              </a:rPr>
              <a:t>，则：</a:t>
            </a:r>
            <a:endParaRPr lang="en-US" altLang="zh-CN" sz="2000" b="1" dirty="0">
              <a:latin typeface="华文新魏" pitchFamily="2" charset="-122"/>
              <a:ea typeface="华文新魏" pitchFamily="2" charset="-122"/>
            </a:endParaRPr>
          </a:p>
          <a:p>
            <a:pPr marL="1382400" lvl="2" indent="-342900">
              <a:lnSpc>
                <a:spcPct val="120000"/>
              </a:lnSpc>
              <a:buFont typeface="Wingdings" pitchFamily="2" charset="2"/>
              <a:buChar char="u"/>
            </a:pPr>
            <a:r>
              <a:rPr lang="en-US" altLang="zh-CN" sz="2000" b="1" dirty="0">
                <a:latin typeface="华文新魏" pitchFamily="2" charset="-122"/>
                <a:ea typeface="华文新魏" pitchFamily="2" charset="-122"/>
              </a:rPr>
              <a:t>A</a:t>
            </a:r>
            <a:r>
              <a:rPr lang="zh-CN" altLang="en-US" sz="2000" b="1" dirty="0">
                <a:latin typeface="华文新魏" pitchFamily="2" charset="-122"/>
                <a:ea typeface="华文新魏" pitchFamily="2" charset="-122"/>
              </a:rPr>
              <a:t>：如果只包含</a:t>
            </a:r>
            <a:r>
              <a:rPr lang="zh-CN" altLang="en-US" sz="2000" b="1" dirty="0">
                <a:solidFill>
                  <a:srgbClr val="FF0000"/>
                </a:solidFill>
                <a:latin typeface="华文新魏" pitchFamily="2" charset="-122"/>
                <a:ea typeface="华文新魏" pitchFamily="2" charset="-122"/>
              </a:rPr>
              <a:t>非</a:t>
            </a:r>
            <a:r>
              <a:rPr lang="en-US" altLang="zh-CN" sz="2000" b="1" dirty="0" err="1">
                <a:solidFill>
                  <a:srgbClr val="FF0000"/>
                </a:solidFill>
                <a:latin typeface="华文新魏" pitchFamily="2" charset="-122"/>
                <a:ea typeface="华文新魏" pitchFamily="2" charset="-122"/>
              </a:rPr>
              <a:t>const</a:t>
            </a:r>
            <a:r>
              <a:rPr lang="zh-CN" altLang="en-US" sz="2000" b="1" dirty="0">
                <a:solidFill>
                  <a:srgbClr val="FF0000"/>
                </a:solidFill>
                <a:latin typeface="华文新魏" pitchFamily="2" charset="-122"/>
                <a:ea typeface="华文新魏" pitchFamily="2" charset="-122"/>
              </a:rPr>
              <a:t>、非引用内置类型数据成员</a:t>
            </a:r>
            <a:r>
              <a:rPr lang="zh-CN" altLang="en-US" sz="2000" b="1" dirty="0">
                <a:latin typeface="华文新魏" pitchFamily="2" charset="-122"/>
                <a:ea typeface="华文新魏" pitchFamily="2" charset="-122"/>
              </a:rPr>
              <a:t>，如果类的对象是全局的或局部静态的，则这些成员被默认初始化为</a:t>
            </a:r>
            <a:r>
              <a:rPr lang="en-US" altLang="zh-CN" sz="2000" b="1" dirty="0">
                <a:latin typeface="华文新魏" pitchFamily="2" charset="-122"/>
                <a:ea typeface="华文新魏" pitchFamily="2" charset="-122"/>
              </a:rPr>
              <a:t>0</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如果类的对象是局部的，如果程序要访问这些成员，则编译器报错；合成的默认构造函数工作失败；如果对象是</a:t>
            </a:r>
            <a:r>
              <a:rPr lang="en-US" altLang="zh-CN" sz="2000" b="1" dirty="0">
                <a:solidFill>
                  <a:srgbClr val="FF0000"/>
                </a:solidFill>
                <a:latin typeface="华文新魏" pitchFamily="2" charset="-122"/>
                <a:ea typeface="华文新魏" pitchFamily="2" charset="-122"/>
              </a:rPr>
              <a:t>new</a:t>
            </a:r>
            <a:r>
              <a:rPr lang="zh-CN" altLang="en-US" sz="2000" b="1" dirty="0">
                <a:solidFill>
                  <a:srgbClr val="FF0000"/>
                </a:solidFill>
                <a:latin typeface="华文新魏" pitchFamily="2" charset="-122"/>
                <a:ea typeface="华文新魏" pitchFamily="2" charset="-122"/>
              </a:rPr>
              <a:t>出来的（在堆里），访问这些成员编译器不报错，但值为随机值；</a:t>
            </a:r>
            <a:endParaRPr lang="en-US" altLang="zh-CN" sz="2000" b="1" dirty="0">
              <a:solidFill>
                <a:srgbClr val="FF0000"/>
              </a:solidFill>
              <a:latin typeface="华文新魏" pitchFamily="2" charset="-122"/>
              <a:ea typeface="华文新魏" pitchFamily="2" charset="-122"/>
            </a:endParaRPr>
          </a:p>
          <a:p>
            <a:pPr marL="1382400" lvl="2" indent="-342900">
              <a:lnSpc>
                <a:spcPct val="120000"/>
              </a:lnSpc>
              <a:buFont typeface="Wingdings" pitchFamily="2" charset="2"/>
              <a:buChar char="u"/>
            </a:pPr>
            <a:r>
              <a:rPr lang="en-US" altLang="zh-CN" sz="2000" b="1" dirty="0">
                <a:latin typeface="华文新魏" pitchFamily="2" charset="-122"/>
                <a:ea typeface="华文新魏" pitchFamily="2" charset="-122"/>
              </a:rPr>
              <a:t>B</a:t>
            </a:r>
            <a:r>
              <a:rPr lang="zh-CN" altLang="en-US" sz="2000" b="1" dirty="0">
                <a:latin typeface="华文新魏" pitchFamily="2" charset="-122"/>
                <a:ea typeface="华文新魏" pitchFamily="2" charset="-122"/>
              </a:rPr>
              <a:t>：如果包含了</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、引用数据成员，一旦实例化对象，</a:t>
            </a:r>
            <a:r>
              <a:rPr lang="zh-CN" altLang="en-US" sz="2000" b="1" dirty="0">
                <a:solidFill>
                  <a:srgbClr val="FF0000"/>
                </a:solidFill>
                <a:latin typeface="华文新魏" pitchFamily="2" charset="-122"/>
                <a:ea typeface="华文新魏" pitchFamily="2" charset="-122"/>
              </a:rPr>
              <a:t>编译器会报错；合成的默认构造函数工作失败；</a:t>
            </a:r>
            <a:endParaRPr lang="en-US" altLang="zh-CN" sz="2000" b="1" dirty="0">
              <a:solidFill>
                <a:srgbClr val="FF0000"/>
              </a:solidFill>
              <a:latin typeface="华文新魏" pitchFamily="2" charset="-122"/>
              <a:ea typeface="华文新魏" pitchFamily="2" charset="-122"/>
            </a:endParaRPr>
          </a:p>
          <a:p>
            <a:pPr marL="1382400" lvl="2" indent="-342900">
              <a:lnSpc>
                <a:spcPct val="120000"/>
              </a:lnSpc>
              <a:buFont typeface="Wingdings" pitchFamily="2" charset="2"/>
              <a:buChar char="u"/>
            </a:pPr>
            <a:r>
              <a:rPr lang="en-US" altLang="zh-CN" sz="2000" b="1" dirty="0">
                <a:latin typeface="华文新魏" pitchFamily="2" charset="-122"/>
                <a:ea typeface="华文新魏" pitchFamily="2" charset="-122"/>
              </a:rPr>
              <a:t>C: </a:t>
            </a:r>
            <a:r>
              <a:rPr lang="zh-CN" altLang="en-US" sz="2000" b="1" dirty="0">
                <a:latin typeface="华文新魏" pitchFamily="2" charset="-122"/>
                <a:ea typeface="华文新魏" pitchFamily="2" charset="-122"/>
              </a:rPr>
              <a:t>如果包含了其他</a:t>
            </a:r>
            <a:r>
              <a:rPr lang="en-US" altLang="zh-CN" sz="2000" b="1" dirty="0">
                <a:latin typeface="华文新魏" pitchFamily="2" charset="-122"/>
                <a:ea typeface="华文新魏" pitchFamily="2" charset="-122"/>
              </a:rPr>
              <a:t>class</a:t>
            </a:r>
            <a:r>
              <a:rPr lang="zh-CN" altLang="en-US" sz="2000" b="1" dirty="0">
                <a:latin typeface="华文新魏" pitchFamily="2" charset="-122"/>
                <a:ea typeface="华文新魏" pitchFamily="2" charset="-122"/>
              </a:rPr>
              <a:t>类型成员且这个类型没有默认构造函数，那么编译器无法默认初始化该成员；</a:t>
            </a:r>
            <a:r>
              <a:rPr lang="zh-CN" altLang="en-US" sz="2000" b="1" dirty="0">
                <a:solidFill>
                  <a:srgbClr val="FF0000"/>
                </a:solidFill>
                <a:latin typeface="华文新魏" pitchFamily="2" charset="-122"/>
                <a:ea typeface="华文新魏" pitchFamily="2" charset="-122"/>
              </a:rPr>
              <a:t>编译器会报错；合成的默认构造函数工作失败；</a:t>
            </a:r>
            <a:r>
              <a:rPr lang="en-US" altLang="zh-CN" sz="2000" b="1" dirty="0">
                <a:solidFill>
                  <a:srgbClr val="FF0000"/>
                </a:solidFill>
                <a:latin typeface="华文新魏" pitchFamily="2" charset="-122"/>
                <a:ea typeface="华文新魏" pitchFamily="2" charset="-122"/>
              </a:rPr>
              <a:t>		</a:t>
            </a:r>
          </a:p>
        </p:txBody>
      </p:sp>
      <p:sp>
        <p:nvSpPr>
          <p:cNvPr id="2" name="TextBox 1"/>
          <p:cNvSpPr txBox="1"/>
          <p:nvPr/>
        </p:nvSpPr>
        <p:spPr>
          <a:xfrm>
            <a:off x="2057401" y="5910372"/>
            <a:ext cx="8186857" cy="830997"/>
          </a:xfrm>
          <a:prstGeom prst="rect">
            <a:avLst/>
          </a:prstGeom>
          <a:noFill/>
        </p:spPr>
        <p:txBody>
          <a:bodyPr wrap="none" rtlCol="0">
            <a:spAutoFit/>
          </a:bodyPr>
          <a:lstStyle/>
          <a:p>
            <a:r>
              <a:rPr lang="zh-CN" altLang="en-US" sz="2400" b="1" dirty="0">
                <a:solidFill>
                  <a:srgbClr val="002060"/>
                </a:solidFill>
                <a:latin typeface="华文新魏" pitchFamily="2" charset="-122"/>
                <a:ea typeface="华文新魏" pitchFamily="2" charset="-122"/>
              </a:rPr>
              <a:t>任何情况下，只要合成的默认构造函数工作失败，编译器会</a:t>
            </a:r>
            <a:endParaRPr lang="en-US" altLang="zh-CN" sz="2400" b="1" dirty="0">
              <a:solidFill>
                <a:srgbClr val="002060"/>
              </a:solidFill>
              <a:latin typeface="华文新魏" pitchFamily="2" charset="-122"/>
              <a:ea typeface="华文新魏" pitchFamily="2" charset="-122"/>
            </a:endParaRPr>
          </a:p>
          <a:p>
            <a:r>
              <a:rPr lang="zh-CN" altLang="en-US" sz="2400" b="1" dirty="0">
                <a:solidFill>
                  <a:srgbClr val="002060"/>
                </a:solidFill>
                <a:latin typeface="华文新魏" pitchFamily="2" charset="-122"/>
                <a:ea typeface="华文新魏" pitchFamily="2" charset="-122"/>
              </a:rPr>
              <a:t>报错。</a:t>
            </a:r>
          </a:p>
        </p:txBody>
      </p:sp>
    </p:spTree>
    <p:extLst>
      <p:ext uri="{BB962C8B-B14F-4D97-AF65-F5344CB8AC3E}">
        <p14:creationId xmlns:p14="http://schemas.microsoft.com/office/powerpoint/2010/main" val="420917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5" name="TextBox 3">
            <a:extLst>
              <a:ext uri="{FF2B5EF4-FFF2-40B4-BE49-F238E27FC236}">
                <a16:creationId xmlns:a16="http://schemas.microsoft.com/office/drawing/2014/main" id="{351D65AF-6CFA-4068-A7AF-A50C15410A35}"/>
              </a:ext>
            </a:extLst>
          </p:cNvPr>
          <p:cNvSpPr txBox="1">
            <a:spLocks noChangeArrowheads="1"/>
          </p:cNvSpPr>
          <p:nvPr/>
        </p:nvSpPr>
        <p:spPr bwMode="auto">
          <a:xfrm>
            <a:off x="1847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如果非引用，非</a:t>
            </a:r>
            <a:r>
              <a:rPr lang="en-US" altLang="zh-CN" b="1" dirty="0">
                <a:solidFill>
                  <a:srgbClr val="FF0000"/>
                </a:solidFill>
                <a:latin typeface="华文新魏" panose="02010800040101010101" pitchFamily="2" charset="-122"/>
                <a:ea typeface="华文新魏" panose="02010800040101010101" pitchFamily="2" charset="-122"/>
              </a:rPr>
              <a:t>const</a:t>
            </a:r>
            <a:r>
              <a:rPr lang="zh-CN" altLang="en-US" b="1" dirty="0">
                <a:solidFill>
                  <a:srgbClr val="FF0000"/>
                </a:solidFill>
                <a:latin typeface="华文新魏" panose="02010800040101010101" pitchFamily="2" charset="-122"/>
                <a:ea typeface="华文新魏" panose="02010800040101010101" pitchFamily="2" charset="-122"/>
              </a:rPr>
              <a:t>的内置数据成员没有进行任何形式的初始化</a:t>
            </a:r>
          </a:p>
          <a:p>
            <a:r>
              <a:rPr lang="en-US" altLang="zh-CN" b="1" dirty="0">
                <a:latin typeface="华文新魏" panose="02010800040101010101" pitchFamily="2" charset="-122"/>
                <a:ea typeface="华文新魏" panose="02010800040101010101" pitchFamily="2" charset="-122"/>
              </a:rPr>
              <a:t>class A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a:t>
            </a:r>
          </a:p>
          <a:p>
            <a:r>
              <a:rPr lang="en-US" altLang="zh-CN" b="1" dirty="0">
                <a:latin typeface="华文新魏" panose="02010800040101010101" pitchFamily="2" charset="-122"/>
                <a:ea typeface="华文新魏" panose="02010800040101010101" pitchFamily="2" charset="-122"/>
              </a:rPr>
              <a:t>} e;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全局对象，在数据段</a:t>
            </a:r>
          </a:p>
          <a:p>
            <a:endParaRPr lang="zh-CN" altLang="en-US" b="1" dirty="0">
              <a:latin typeface="华文新魏" panose="02010800040101010101" pitchFamily="2" charset="-122"/>
              <a:ea typeface="华文新魏" panose="02010800040101010101" pitchFamily="2" charset="-122"/>
            </a:endParaRP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testA</a:t>
            </a:r>
            <a:r>
              <a:rPr lang="en-US" altLang="zh-CN" b="1" dirty="0">
                <a:latin typeface="华文新魏" panose="02010800040101010101" pitchFamily="2" charset="-122"/>
                <a:ea typeface="华文新魏" panose="02010800040101010101" pitchFamily="2" charset="-122"/>
              </a:rPr>
              <a:t>() {</a:t>
            </a:r>
          </a:p>
          <a:p>
            <a:r>
              <a:rPr lang="en-US" altLang="zh-CN" b="1" dirty="0">
                <a:latin typeface="华文新魏" panose="02010800040101010101" pitchFamily="2" charset="-122"/>
                <a:ea typeface="华文新魏" panose="02010800040101010101" pitchFamily="2" charset="-122"/>
              </a:rPr>
              <a:t>	static A se;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局部静态对象，在数据段</a:t>
            </a:r>
          </a:p>
          <a:p>
            <a:r>
              <a:rPr lang="en-US" altLang="zh-CN" b="1" dirty="0">
                <a:latin typeface="华文新魏" panose="02010800040101010101" pitchFamily="2" charset="-122"/>
                <a:ea typeface="华文新魏" panose="02010800040101010101" pitchFamily="2" charset="-122"/>
              </a:rPr>
              <a:t>	A</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o;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局部对象，在堆栈段，只要不访问对象成员，编译器不报错</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对</a:t>
            </a:r>
            <a:r>
              <a:rPr lang="en-US" altLang="zh-CN" b="1" dirty="0" err="1">
                <a:latin typeface="华文新魏" panose="02010800040101010101" pitchFamily="2" charset="-122"/>
                <a:ea typeface="华文新魏" panose="02010800040101010101" pitchFamily="2" charset="-122"/>
              </a:rPr>
              <a:t>e.i</a:t>
            </a:r>
            <a:r>
              <a:rPr lang="zh-CN" altLang="en-US" b="1" dirty="0">
                <a:latin typeface="华文新魏" panose="02010800040101010101" pitchFamily="2" charset="-122"/>
                <a:ea typeface="华文新魏" panose="02010800040101010101" pitchFamily="2" charset="-122"/>
              </a:rPr>
              <a:t>执行了默认初始化，为</a:t>
            </a:r>
            <a:r>
              <a:rPr lang="en-US" altLang="zh-CN" b="1" dirty="0">
                <a:latin typeface="华文新魏" panose="02010800040101010101" pitchFamily="2" charset="-122"/>
                <a:ea typeface="华文新魏" panose="02010800040101010101" pitchFamily="2" charset="-122"/>
              </a:rPr>
              <a:t>0</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se.i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对</a:t>
            </a:r>
            <a:r>
              <a:rPr lang="en-US" altLang="zh-CN" b="1" dirty="0" err="1">
                <a:latin typeface="华文新魏" panose="02010800040101010101" pitchFamily="2" charset="-122"/>
                <a:ea typeface="华文新魏" panose="02010800040101010101" pitchFamily="2" charset="-122"/>
              </a:rPr>
              <a:t>se.i</a:t>
            </a:r>
            <a:r>
              <a:rPr lang="zh-CN" altLang="en-US" b="1" dirty="0">
                <a:latin typeface="华文新魏" panose="02010800040101010101" pitchFamily="2" charset="-122"/>
                <a:ea typeface="华文新魏" panose="02010800040101010101" pitchFamily="2" charset="-122"/>
              </a:rPr>
              <a:t>执行了默认初始化，为</a:t>
            </a:r>
            <a:r>
              <a:rPr lang="en-US" altLang="zh-CN" b="1" dirty="0">
                <a:latin typeface="华文新魏" panose="02010800040101010101" pitchFamily="2" charset="-122"/>
                <a:ea typeface="华文新魏" panose="02010800040101010101" pitchFamily="2" charset="-122"/>
              </a:rPr>
              <a:t>0</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o.i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一旦访问局部对象的未初始化数据成员，编译器就报错：使用了未初始化的局部变量“</a:t>
            </a:r>
            <a:r>
              <a:rPr lang="en-US" altLang="zh-CN" b="1" dirty="0">
                <a:solidFill>
                  <a:srgbClr val="FF0000"/>
                </a:solidFill>
                <a:latin typeface="华文新魏" panose="02010800040101010101" pitchFamily="2" charset="-122"/>
                <a:ea typeface="华文新魏" panose="02010800040101010101" pitchFamily="2" charset="-122"/>
              </a:rPr>
              <a:t>o”</a:t>
            </a:r>
            <a:r>
              <a:rPr lang="zh-CN" altLang="en-US" b="1" dirty="0">
                <a:solidFill>
                  <a:srgbClr val="FF0000"/>
                </a:solidFill>
                <a:latin typeface="华文新魏" panose="02010800040101010101" pitchFamily="2" charset="-122"/>
                <a:ea typeface="华文新魏" panose="02010800040101010101" pitchFamily="2" charset="-122"/>
              </a:rPr>
              <a:t>。因为</a:t>
            </a:r>
            <a:r>
              <a:rPr lang="en-US" altLang="zh-CN" b="1" dirty="0" err="1">
                <a:solidFill>
                  <a:srgbClr val="FF0000"/>
                </a:solidFill>
                <a:latin typeface="华文新魏" panose="02010800040101010101" pitchFamily="2" charset="-122"/>
                <a:ea typeface="华文新魏" panose="02010800040101010101" pitchFamily="2" charset="-122"/>
              </a:rPr>
              <a:t>o.i</a:t>
            </a:r>
            <a:r>
              <a:rPr lang="zh-CN" altLang="en-US" b="1" dirty="0">
                <a:solidFill>
                  <a:srgbClr val="FF0000"/>
                </a:solidFill>
                <a:latin typeface="华文新魏" panose="02010800040101010101" pitchFamily="2" charset="-122"/>
                <a:ea typeface="华文新魏" panose="02010800040101010101" pitchFamily="2" charset="-122"/>
              </a:rPr>
              <a:t>初始化失败</a:t>
            </a:r>
            <a:endParaRPr lang="en-US" altLang="zh-CN" b="1" dirty="0">
              <a:solidFill>
                <a:srgbClr val="FF0000"/>
              </a:solidFill>
              <a:latin typeface="华文新魏" panose="02010800040101010101" pitchFamily="2" charset="-122"/>
              <a:ea typeface="华文新魏" panose="02010800040101010101" pitchFamily="2" charset="-122"/>
            </a:endParaRPr>
          </a:p>
          <a:p>
            <a:endParaRPr lang="en-US" altLang="zh-CN" b="1" dirty="0">
              <a:solidFill>
                <a:srgbClr val="FF0000"/>
              </a:solidFill>
              <a:latin typeface="华文新魏" panose="02010800040101010101" pitchFamily="2" charset="-122"/>
              <a:ea typeface="华文新魏" panose="02010800040101010101" pitchFamily="2" charset="-122"/>
            </a:endParaRPr>
          </a:p>
          <a:p>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 *p = new A;  //p</a:t>
            </a:r>
            <a:r>
              <a:rPr lang="zh-CN" altLang="en-US" b="1" dirty="0">
                <a:latin typeface="华文新魏" panose="02010800040101010101" pitchFamily="2" charset="-122"/>
                <a:ea typeface="华文新魏" panose="02010800040101010101" pitchFamily="2" charset="-122"/>
              </a:rPr>
              <a:t>指向堆里</a:t>
            </a:r>
            <a:r>
              <a:rPr lang="en-US" altLang="zh-CN" b="1" dirty="0">
                <a:latin typeface="华文新魏" panose="02010800040101010101" pitchFamily="2" charset="-122"/>
                <a:ea typeface="华文新魏" panose="02010800040101010101" pitchFamily="2" charset="-122"/>
              </a:rPr>
              <a:t>new</a:t>
            </a:r>
            <a:r>
              <a:rPr lang="zh-CN" altLang="en-US" b="1" dirty="0">
                <a:latin typeface="华文新魏" panose="02010800040101010101" pitchFamily="2" charset="-122"/>
                <a:ea typeface="华文新魏" panose="02010800040101010101" pitchFamily="2" charset="-122"/>
              </a:rPr>
              <a:t>出来的对象</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p-&gt;i &lt;&lt;</a:t>
            </a: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编译器不报错，但</a:t>
            </a:r>
            <a:r>
              <a:rPr lang="en-US" altLang="zh-CN" b="1" dirty="0">
                <a:latin typeface="华文新魏" panose="02010800040101010101" pitchFamily="2" charset="-122"/>
                <a:ea typeface="华文新魏" panose="02010800040101010101" pitchFamily="2" charset="-122"/>
              </a:rPr>
              <a:t>i</a:t>
            </a:r>
            <a:r>
              <a:rPr lang="zh-CN" altLang="en-US" b="1" dirty="0">
                <a:latin typeface="华文新魏" panose="02010800040101010101" pitchFamily="2" charset="-122"/>
                <a:ea typeface="华文新魏" panose="02010800040101010101" pitchFamily="2" charset="-122"/>
              </a:rPr>
              <a:t>的值是一个随机值</a:t>
            </a:r>
            <a:r>
              <a:rPr lang="en-US" altLang="zh-CN" b="1" dirty="0">
                <a:latin typeface="华文新魏" panose="02010800040101010101" pitchFamily="2" charset="-122"/>
                <a:ea typeface="华文新魏" panose="02010800040101010101" pitchFamily="2" charset="-122"/>
              </a:rPr>
              <a:t>-842150451</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delete p;</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a:t>
            </a:r>
            <a:endParaRPr lang="en-US" altLang="zh-CN" sz="4800" b="1" dirty="0">
              <a:latin typeface="华文新魏" panose="02010800040101010101" pitchFamily="2" charset="-122"/>
              <a:ea typeface="华文新魏" panose="02010800040101010101" pitchFamily="2" charset="-122"/>
            </a:endParaRPr>
          </a:p>
        </p:txBody>
      </p:sp>
      <p:sp>
        <p:nvSpPr>
          <p:cNvPr id="6" name="TextBox 1">
            <a:extLst>
              <a:ext uri="{FF2B5EF4-FFF2-40B4-BE49-F238E27FC236}">
                <a16:creationId xmlns:a16="http://schemas.microsoft.com/office/drawing/2014/main" id="{4795746D-D8FB-4CCB-BDA9-EC5AA0047327}"/>
              </a:ext>
            </a:extLst>
          </p:cNvPr>
          <p:cNvSpPr txBox="1"/>
          <p:nvPr/>
        </p:nvSpPr>
        <p:spPr>
          <a:xfrm>
            <a:off x="8760296" y="980728"/>
            <a:ext cx="1705916"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情况</a:t>
            </a:r>
            <a:r>
              <a:rPr lang="en-US" altLang="zh-CN" sz="2800" b="1" dirty="0">
                <a:latin typeface="华文新魏" pitchFamily="2" charset="-122"/>
                <a:ea typeface="华文新魏" pitchFamily="2" charset="-122"/>
              </a:rPr>
              <a:t>2</a:t>
            </a:r>
            <a:r>
              <a:rPr lang="zh-CN" altLang="en-US" sz="2800" b="1" dirty="0">
                <a:latin typeface="华文新魏" pitchFamily="2" charset="-122"/>
                <a:ea typeface="华文新魏" pitchFamily="2" charset="-122"/>
              </a:rPr>
              <a:t>）</a:t>
            </a:r>
            <a:r>
              <a:rPr lang="en-US" altLang="zh-CN" sz="2800" b="1" dirty="0">
                <a:latin typeface="华文新魏" pitchFamily="2" charset="-122"/>
                <a:ea typeface="华文新魏" pitchFamily="2" charset="-122"/>
              </a:rPr>
              <a:t>A</a:t>
            </a:r>
            <a:endParaRPr lang="zh-CN" altLang="en-US" sz="2800" b="1" dirty="0">
              <a:latin typeface="华文新魏" pitchFamily="2" charset="-122"/>
              <a:ea typeface="华文新魏" pitchFamily="2" charset="-122"/>
            </a:endParaRPr>
          </a:p>
        </p:txBody>
      </p:sp>
    </p:spTree>
    <p:extLst>
      <p:ext uri="{BB962C8B-B14F-4D97-AF65-F5344CB8AC3E}">
        <p14:creationId xmlns:p14="http://schemas.microsoft.com/office/powerpoint/2010/main" val="3800752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5" name="TextBox 3">
            <a:extLst>
              <a:ext uri="{FF2B5EF4-FFF2-40B4-BE49-F238E27FC236}">
                <a16:creationId xmlns:a16="http://schemas.microsoft.com/office/drawing/2014/main" id="{351D65AF-6CFA-4068-A7AF-A50C15410A35}"/>
              </a:ext>
            </a:extLst>
          </p:cNvPr>
          <p:cNvSpPr txBox="1">
            <a:spLocks noChangeArrowheads="1"/>
          </p:cNvSpPr>
          <p:nvPr/>
        </p:nvSpPr>
        <p:spPr bwMode="auto">
          <a:xfrm>
            <a:off x="1847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class B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 = 0;</a:t>
            </a:r>
          </a:p>
          <a:p>
            <a:r>
              <a:rPr lang="en-US" altLang="zh-CN" b="1" dirty="0">
                <a:latin typeface="华文新魏" panose="02010800040101010101" pitchFamily="2" charset="-122"/>
                <a:ea typeface="华文新魏" panose="02010800040101010101" pitchFamily="2" charset="-122"/>
              </a:rPr>
              <a:t>	int &amp;</a:t>
            </a:r>
            <a:r>
              <a:rPr lang="en-US" altLang="zh-CN" b="1" dirty="0" err="1">
                <a:latin typeface="华文新魏" panose="02010800040101010101" pitchFamily="2" charset="-122"/>
                <a:ea typeface="华文新魏" panose="02010800040101010101" pitchFamily="2" charset="-122"/>
              </a:rPr>
              <a:t>ri</a:t>
            </a:r>
            <a:r>
              <a:rPr lang="en-US" altLang="zh-CN" b="1" dirty="0">
                <a:latin typeface="华文新魏" panose="02010800040101010101" pitchFamily="2" charset="-122"/>
                <a:ea typeface="华文新魏" panose="02010800040101010101" pitchFamily="2" charset="-122"/>
              </a:rPr>
              <a:t>;</a:t>
            </a:r>
          </a:p>
          <a:p>
            <a:pPr lvl="2"/>
            <a:r>
              <a:rPr lang="en-US" altLang="zh-CN" b="1" dirty="0">
                <a:latin typeface="华文新魏" panose="02010800040101010101" pitchFamily="2" charset="-122"/>
                <a:ea typeface="华文新魏" panose="02010800040101010101" pitchFamily="2" charset="-122"/>
              </a:rPr>
              <a:t>const int c;</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只要不实例化对象，编译器不报错</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B</a:t>
            </a: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ob</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只要实例化对象，编译器立刻报错</a:t>
            </a:r>
            <a:endParaRPr lang="en-US" altLang="zh-CN" sz="4800" b="1" dirty="0">
              <a:latin typeface="华文新魏" panose="02010800040101010101" pitchFamily="2" charset="-122"/>
              <a:ea typeface="华文新魏" panose="02010800040101010101" pitchFamily="2" charset="-122"/>
            </a:endParaRPr>
          </a:p>
        </p:txBody>
      </p:sp>
      <p:sp>
        <p:nvSpPr>
          <p:cNvPr id="6" name="TextBox 1">
            <a:extLst>
              <a:ext uri="{FF2B5EF4-FFF2-40B4-BE49-F238E27FC236}">
                <a16:creationId xmlns:a16="http://schemas.microsoft.com/office/drawing/2014/main" id="{4795746D-D8FB-4CCB-BDA9-EC5AA0047327}"/>
              </a:ext>
            </a:extLst>
          </p:cNvPr>
          <p:cNvSpPr txBox="1"/>
          <p:nvPr/>
        </p:nvSpPr>
        <p:spPr>
          <a:xfrm>
            <a:off x="8760296" y="980728"/>
            <a:ext cx="1705916"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情况</a:t>
            </a:r>
            <a:r>
              <a:rPr lang="en-US" altLang="zh-CN" sz="2800" b="1" dirty="0">
                <a:latin typeface="华文新魏" pitchFamily="2" charset="-122"/>
                <a:ea typeface="华文新魏" pitchFamily="2" charset="-122"/>
              </a:rPr>
              <a:t>2</a:t>
            </a:r>
            <a:r>
              <a:rPr lang="zh-CN" altLang="en-US" sz="2800" b="1" dirty="0">
                <a:latin typeface="华文新魏" pitchFamily="2" charset="-122"/>
                <a:ea typeface="华文新魏" pitchFamily="2" charset="-122"/>
              </a:rPr>
              <a:t>）</a:t>
            </a:r>
            <a:r>
              <a:rPr lang="en-US" altLang="zh-CN" sz="2800" b="1" dirty="0">
                <a:latin typeface="华文新魏" pitchFamily="2" charset="-122"/>
                <a:ea typeface="华文新魏" pitchFamily="2" charset="-122"/>
              </a:rPr>
              <a:t>B</a:t>
            </a:r>
            <a:endParaRPr lang="zh-CN" altLang="en-US" sz="2800" b="1" dirty="0">
              <a:latin typeface="华文新魏" pitchFamily="2" charset="-122"/>
              <a:ea typeface="华文新魏" pitchFamily="2" charset="-122"/>
            </a:endParaRPr>
          </a:p>
        </p:txBody>
      </p:sp>
      <p:sp>
        <p:nvSpPr>
          <p:cNvPr id="2" name="矩形 1">
            <a:extLst>
              <a:ext uri="{FF2B5EF4-FFF2-40B4-BE49-F238E27FC236}">
                <a16:creationId xmlns:a16="http://schemas.microsoft.com/office/drawing/2014/main" id="{E11FFFE6-609B-49BA-A646-65F2525D2260}"/>
              </a:ext>
            </a:extLst>
          </p:cNvPr>
          <p:cNvSpPr/>
          <p:nvPr/>
        </p:nvSpPr>
        <p:spPr>
          <a:xfrm>
            <a:off x="1793776" y="3861048"/>
            <a:ext cx="8820472" cy="2862322"/>
          </a:xfrm>
          <a:prstGeom prst="rect">
            <a:avLst/>
          </a:prstGeom>
        </p:spPr>
        <p:txBody>
          <a:bodyPr wrap="square">
            <a:spAutoFit/>
          </a:bodyPr>
          <a:lstStyle/>
          <a:p>
            <a:r>
              <a:rPr lang="zh-CN" altLang="en-US" dirty="0">
                <a:solidFill>
                  <a:srgbClr val="FF0000"/>
                </a:solidFill>
                <a:latin typeface="华文新魏" panose="02010800040101010101" pitchFamily="2" charset="-122"/>
                <a:ea typeface="华文新魏" panose="02010800040101010101" pitchFamily="2" charset="-122"/>
              </a:rPr>
              <a:t>编译器报错信息（</a:t>
            </a:r>
            <a:r>
              <a:rPr lang="en-US" altLang="zh-CN" dirty="0">
                <a:solidFill>
                  <a:srgbClr val="FF0000"/>
                </a:solidFill>
                <a:latin typeface="华文新魏" panose="02010800040101010101" pitchFamily="2" charset="-122"/>
                <a:ea typeface="华文新魏" panose="02010800040101010101" pitchFamily="2" charset="-122"/>
              </a:rPr>
              <a:t>VS2017</a:t>
            </a:r>
            <a:r>
              <a:rPr lang="zh-CN" altLang="en-US"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error C2280: “</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::B::B(void)”: </a:t>
            </a:r>
            <a:r>
              <a:rPr lang="zh-CN" altLang="en-US" dirty="0">
                <a:solidFill>
                  <a:srgbClr val="FF0000"/>
                </a:solidFill>
                <a:latin typeface="华文新魏" panose="02010800040101010101" pitchFamily="2" charset="-122"/>
                <a:ea typeface="华文新魏" panose="02010800040101010101" pitchFamily="2" charset="-122"/>
              </a:rPr>
              <a:t>尝试引用已删除的函数</a:t>
            </a:r>
            <a:endParaRPr lang="en-US" altLang="zh-CN" dirty="0">
              <a:solidFill>
                <a:srgbClr val="FF0000"/>
              </a:solidFill>
              <a:latin typeface="华文新魏" panose="02010800040101010101" pitchFamily="2" charset="-122"/>
              <a:ea typeface="华文新魏" panose="02010800040101010101" pitchFamily="2" charset="-122"/>
            </a:endParaRPr>
          </a:p>
          <a:p>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note: </a:t>
            </a:r>
            <a:r>
              <a:rPr lang="zh-CN" altLang="en-US" dirty="0">
                <a:solidFill>
                  <a:srgbClr val="FF0000"/>
                </a:solidFill>
                <a:latin typeface="华文新魏" panose="02010800040101010101" pitchFamily="2" charset="-122"/>
                <a:ea typeface="华文新魏" panose="02010800040101010101" pitchFamily="2" charset="-122"/>
              </a:rPr>
              <a:t>编译器已在此处生成“</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::B::B”</a:t>
            </a:r>
          </a:p>
          <a:p>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note: “</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::B::B(void)”: </a:t>
            </a:r>
            <a:r>
              <a:rPr lang="zh-CN" altLang="en-US" dirty="0">
                <a:solidFill>
                  <a:srgbClr val="FF0000"/>
                </a:solidFill>
                <a:latin typeface="华文新魏" panose="02010800040101010101" pitchFamily="2" charset="-122"/>
                <a:ea typeface="华文新魏" panose="02010800040101010101" pitchFamily="2" charset="-122"/>
              </a:rPr>
              <a:t>因为</a:t>
            </a:r>
            <a:endParaRPr lang="en-US" altLang="zh-CN" dirty="0">
              <a:solidFill>
                <a:srgbClr val="FF0000"/>
              </a:solidFill>
              <a:latin typeface="华文新魏" panose="02010800040101010101" pitchFamily="2" charset="-122"/>
              <a:ea typeface="华文新魏" panose="02010800040101010101" pitchFamily="2" charset="-122"/>
            </a:endParaRPr>
          </a:p>
          <a:p>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有一个未初始化的常量限定的数据成员“</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::B::c”</a:t>
            </a:r>
            <a:r>
              <a:rPr lang="zh-CN" altLang="en-US" dirty="0">
                <a:solidFill>
                  <a:srgbClr val="FF0000"/>
                </a:solidFill>
                <a:latin typeface="华文新魏" panose="02010800040101010101" pitchFamily="2" charset="-122"/>
                <a:ea typeface="华文新魏" panose="02010800040101010101" pitchFamily="2" charset="-122"/>
              </a:rPr>
              <a:t>，所以已隐式删除函数</a:t>
            </a:r>
          </a:p>
          <a:p>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note: </a:t>
            </a:r>
            <a:r>
              <a:rPr lang="zh-CN" altLang="en-US" dirty="0">
                <a:solidFill>
                  <a:srgbClr val="FF0000"/>
                </a:solidFill>
                <a:latin typeface="华文新魏" panose="02010800040101010101" pitchFamily="2" charset="-122"/>
                <a:ea typeface="华文新魏" panose="02010800040101010101" pitchFamily="2" charset="-122"/>
              </a:rPr>
              <a:t>参见“</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::B::c”</a:t>
            </a:r>
            <a:r>
              <a:rPr lang="zh-CN" altLang="en-US" dirty="0">
                <a:solidFill>
                  <a:srgbClr val="FF0000"/>
                </a:solidFill>
                <a:latin typeface="华文新魏" panose="02010800040101010101" pitchFamily="2" charset="-122"/>
                <a:ea typeface="华文新魏" panose="02010800040101010101" pitchFamily="2" charset="-122"/>
              </a:rPr>
              <a:t>的声明</a:t>
            </a:r>
          </a:p>
        </p:txBody>
      </p:sp>
    </p:spTree>
    <p:extLst>
      <p:ext uri="{BB962C8B-B14F-4D97-AF65-F5344CB8AC3E}">
        <p14:creationId xmlns:p14="http://schemas.microsoft.com/office/powerpoint/2010/main" val="2415450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5" name="TextBox 3">
            <a:extLst>
              <a:ext uri="{FF2B5EF4-FFF2-40B4-BE49-F238E27FC236}">
                <a16:creationId xmlns:a16="http://schemas.microsoft.com/office/drawing/2014/main" id="{351D65AF-6CFA-4068-A7AF-A50C15410A35}"/>
              </a:ext>
            </a:extLst>
          </p:cNvPr>
          <p:cNvSpPr txBox="1">
            <a:spLocks noChangeArrowheads="1"/>
          </p:cNvSpPr>
          <p:nvPr/>
        </p:nvSpPr>
        <p:spPr bwMode="auto">
          <a:xfrm>
            <a:off x="1847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endParaRPr lang="en-US" altLang="zh-CN"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自定义构造函数，因此编译器不再提供合成的构造函数</a:t>
            </a:r>
          </a:p>
          <a:p>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更糟糕的是</a:t>
            </a:r>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自定义的构造函数是带参数的，这就意味着</a:t>
            </a:r>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类无法默认初始化，即该类对象没有默认值</a:t>
            </a:r>
          </a:p>
          <a:p>
            <a:r>
              <a:rPr lang="en-US" altLang="zh-CN" b="1" dirty="0">
                <a:latin typeface="华文新魏" panose="02010800040101010101" pitchFamily="2" charset="-122"/>
                <a:ea typeface="华文新魏" panose="02010800040101010101" pitchFamily="2" charset="-122"/>
              </a:rPr>
              <a:t>class Person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Person(int i) { this-&gt;i = i; }</a:t>
            </a:r>
          </a:p>
          <a:p>
            <a:r>
              <a:rPr lang="en-US" altLang="zh-CN" b="1" dirty="0">
                <a:latin typeface="华文新魏" panose="02010800040101010101" pitchFamily="2" charset="-122"/>
                <a:ea typeface="华文新魏" panose="02010800040101010101" pitchFamily="2" charset="-122"/>
              </a:rPr>
              <a:t>};</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class C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Person</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p; //</a:t>
            </a:r>
            <a:r>
              <a:rPr lang="zh-CN" altLang="en-US" b="1" dirty="0">
                <a:latin typeface="华文新魏" panose="02010800040101010101" pitchFamily="2" charset="-122"/>
                <a:ea typeface="华文新魏" panose="02010800040101010101" pitchFamily="2" charset="-122"/>
              </a:rPr>
              <a:t>包含一个</a:t>
            </a:r>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类型成员，且这个类没有默认构造函数</a:t>
            </a:r>
          </a:p>
          <a:p>
            <a:r>
              <a:rPr lang="en-US" altLang="zh-CN" b="1" dirty="0">
                <a:latin typeface="华文新魏" panose="02010800040101010101" pitchFamily="2" charset="-122"/>
                <a:ea typeface="华文新魏" panose="02010800040101010101" pitchFamily="2" charset="-122"/>
              </a:rPr>
              <a:t>};</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C</a:t>
            </a: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oc</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只要实例化对象，编译器立刻报错，报错信息如下（</a:t>
            </a:r>
            <a:r>
              <a:rPr lang="en-US" altLang="zh-CN" b="1" dirty="0">
                <a:latin typeface="华文新魏" panose="02010800040101010101" pitchFamily="2" charset="-122"/>
                <a:ea typeface="华文新魏" panose="02010800040101010101" pitchFamily="2" charset="-122"/>
              </a:rPr>
              <a:t>VS2017</a:t>
            </a:r>
            <a:r>
              <a:rPr lang="zh-CN" altLang="en-US" b="1" dirty="0">
                <a:latin typeface="华文新魏" panose="02010800040101010101" pitchFamily="2" charset="-122"/>
                <a:ea typeface="华文新魏" panose="02010800040101010101" pitchFamily="2" charset="-122"/>
              </a:rPr>
              <a:t>）</a:t>
            </a:r>
            <a:endParaRPr lang="en-US" altLang="zh-CN" sz="4800" b="1" dirty="0">
              <a:latin typeface="华文新魏" panose="02010800040101010101" pitchFamily="2" charset="-122"/>
              <a:ea typeface="华文新魏" panose="02010800040101010101" pitchFamily="2" charset="-122"/>
            </a:endParaRPr>
          </a:p>
        </p:txBody>
      </p:sp>
      <p:sp>
        <p:nvSpPr>
          <p:cNvPr id="6" name="TextBox 1">
            <a:extLst>
              <a:ext uri="{FF2B5EF4-FFF2-40B4-BE49-F238E27FC236}">
                <a16:creationId xmlns:a16="http://schemas.microsoft.com/office/drawing/2014/main" id="{4795746D-D8FB-4CCB-BDA9-EC5AA0047327}"/>
              </a:ext>
            </a:extLst>
          </p:cNvPr>
          <p:cNvSpPr txBox="1"/>
          <p:nvPr/>
        </p:nvSpPr>
        <p:spPr>
          <a:xfrm>
            <a:off x="8760296" y="980728"/>
            <a:ext cx="1705916"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情况</a:t>
            </a:r>
            <a:r>
              <a:rPr lang="en-US" altLang="zh-CN" sz="2800" b="1" dirty="0">
                <a:latin typeface="华文新魏" pitchFamily="2" charset="-122"/>
                <a:ea typeface="华文新魏" pitchFamily="2" charset="-122"/>
              </a:rPr>
              <a:t>2</a:t>
            </a:r>
            <a:r>
              <a:rPr lang="zh-CN" altLang="en-US" sz="2800" b="1" dirty="0">
                <a:latin typeface="华文新魏" pitchFamily="2" charset="-122"/>
                <a:ea typeface="华文新魏" pitchFamily="2" charset="-122"/>
              </a:rPr>
              <a:t>）</a:t>
            </a:r>
            <a:r>
              <a:rPr lang="en-US" altLang="zh-CN" sz="2800" b="1" dirty="0">
                <a:latin typeface="华文新魏" pitchFamily="2" charset="-122"/>
                <a:ea typeface="华文新魏" pitchFamily="2" charset="-122"/>
              </a:rPr>
              <a:t>C</a:t>
            </a:r>
            <a:endParaRPr lang="zh-CN" altLang="en-US" sz="2800" b="1" dirty="0">
              <a:latin typeface="华文新魏" pitchFamily="2" charset="-122"/>
              <a:ea typeface="华文新魏" pitchFamily="2" charset="-122"/>
            </a:endParaRPr>
          </a:p>
        </p:txBody>
      </p:sp>
      <p:pic>
        <p:nvPicPr>
          <p:cNvPr id="3" name="图片 2">
            <a:extLst>
              <a:ext uri="{FF2B5EF4-FFF2-40B4-BE49-F238E27FC236}">
                <a16:creationId xmlns:a16="http://schemas.microsoft.com/office/drawing/2014/main" id="{C730279A-915F-43F2-8BAA-40098959DE2B}"/>
              </a:ext>
            </a:extLst>
          </p:cNvPr>
          <p:cNvPicPr>
            <a:picLocks noChangeAspect="1"/>
          </p:cNvPicPr>
          <p:nvPr/>
        </p:nvPicPr>
        <p:blipFill>
          <a:blip r:embed="rId2"/>
          <a:stretch>
            <a:fillRect/>
          </a:stretch>
        </p:blipFill>
        <p:spPr>
          <a:xfrm>
            <a:off x="1847528" y="6021289"/>
            <a:ext cx="8712968" cy="541817"/>
          </a:xfrm>
          <a:prstGeom prst="rect">
            <a:avLst/>
          </a:prstGeom>
        </p:spPr>
      </p:pic>
    </p:spTree>
    <p:extLst>
      <p:ext uri="{BB962C8B-B14F-4D97-AF65-F5344CB8AC3E}">
        <p14:creationId xmlns:p14="http://schemas.microsoft.com/office/powerpoint/2010/main" val="15245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0" y="2373293"/>
            <a:ext cx="10930295" cy="3407151"/>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定义类时应注意的问题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在类定义体中允许对数据成员定义默认值，若在构造函数的参数列表后面的“：”和函数体的“</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”之间对其进行了初始化（</a:t>
            </a:r>
            <a:r>
              <a:rPr lang="zh-CN" altLang="en-US" sz="2400" b="1" dirty="0">
                <a:solidFill>
                  <a:srgbClr val="FF0000"/>
                </a:solidFill>
                <a:latin typeface="华文新魏" panose="02010800040101010101" pitchFamily="2" charset="-122"/>
                <a:ea typeface="华文新魏" panose="02010800040101010101" pitchFamily="2" charset="-122"/>
              </a:rPr>
              <a:t>在成员初始化列表进行初始化</a:t>
            </a:r>
            <a:r>
              <a:rPr lang="zh-CN" altLang="en-US" sz="2400" b="1" dirty="0">
                <a:latin typeface="华文新魏" panose="02010800040101010101" pitchFamily="2" charset="-122"/>
                <a:ea typeface="华文新魏" panose="02010800040101010101" pitchFamily="2" charset="-122"/>
              </a:rPr>
              <a:t>），则默认值无效，否则用默认值初始化；</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构造函数和析构函数都不能定义返回类型。</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如果类没有自定义的构造函数和析构函数，则</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C++</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为类生成默认的构造函数（</a:t>
            </a:r>
            <a:r>
              <a:rPr lang="zh-CN" altLang="en-US" sz="2400" b="1"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不用给实参的构造函数</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）和析构函数。</a:t>
            </a:r>
            <a:endParaRPr lang="en-US" altLang="zh-CN" sz="2400" b="1" dirty="0">
              <a:latin typeface="华文新魏" panose="02010800040101010101" pitchFamily="2" charset="-122"/>
              <a:ea typeface="华文新魏" panose="02010800040101010101" pitchFamily="2" charset="-122"/>
              <a:sym typeface="Wingdings" panose="05000000000000000000" pitchFamily="2" charset="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构造函数的参数表可以出现参数，因此可以重载。</a:t>
            </a:r>
            <a:endParaRPr lang="en-US" altLang="zh-CN" sz="2400" b="1" dirty="0">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69782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2" name="TextBox 1"/>
          <p:cNvSpPr txBox="1"/>
          <p:nvPr/>
        </p:nvSpPr>
        <p:spPr>
          <a:xfrm>
            <a:off x="1631505" y="1700809"/>
            <a:ext cx="8557925" cy="3917547"/>
          </a:xfrm>
          <a:prstGeom prst="rect">
            <a:avLst/>
          </a:prstGeom>
          <a:noFill/>
        </p:spPr>
        <p:txBody>
          <a:bodyPr wrap="square" rtlCol="0">
            <a:spAutoFit/>
          </a:bodyPr>
          <a:lstStyle/>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solidFill>
                  <a:srgbClr val="002060"/>
                </a:solidFill>
                <a:latin typeface="华文新魏" pitchFamily="2" charset="-122"/>
                <a:ea typeface="华文新魏" pitchFamily="2" charset="-122"/>
              </a:rPr>
              <a:t>任何情况下，只要合成的默认构造函数工作失败，编译器会报错。</a:t>
            </a:r>
            <a:r>
              <a:rPr lang="zh-CN" altLang="en-US" sz="2400" b="1" dirty="0">
                <a:solidFill>
                  <a:srgbClr val="FF0000"/>
                </a:solidFill>
                <a:latin typeface="华文新魏" pitchFamily="2" charset="-122"/>
                <a:ea typeface="华文新魏" pitchFamily="2" charset="-122"/>
              </a:rPr>
              <a:t>工作失败的原因就是有成员没有初始值，而且也不能默认初始化该成员。</a:t>
            </a:r>
            <a:r>
              <a:rPr lang="zh-CN" altLang="en-US" sz="2400" b="1" dirty="0">
                <a:solidFill>
                  <a:srgbClr val="002060"/>
                </a:solidFill>
                <a:latin typeface="华文新魏" pitchFamily="2" charset="-122"/>
                <a:ea typeface="华文新魏" pitchFamily="2" charset="-122"/>
              </a:rPr>
              <a:t>因此，我们一定要保证类的所有数据成员或者有初始值，或者能默认初始化。</a:t>
            </a:r>
            <a:endParaRPr lang="en-US" altLang="zh-CN" sz="2400" b="1" dirty="0">
              <a:solidFill>
                <a:srgbClr val="002060"/>
              </a:solidFill>
              <a:latin typeface="华文新魏" pitchFamily="2" charset="-122"/>
              <a:ea typeface="华文新魏" pitchFamily="2" charset="-122"/>
            </a:endParaRPr>
          </a:p>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solidFill>
                  <a:srgbClr val="002060"/>
                </a:solidFill>
                <a:latin typeface="华文新魏" pitchFamily="2" charset="-122"/>
                <a:ea typeface="华文新魏" pitchFamily="2" charset="-122"/>
              </a:rPr>
              <a:t>对于</a:t>
            </a:r>
            <a:r>
              <a:rPr lang="en-US" altLang="zh-CN" sz="2400" b="1" dirty="0">
                <a:solidFill>
                  <a:srgbClr val="002060"/>
                </a:solidFill>
                <a:latin typeface="华文新魏" pitchFamily="2" charset="-122"/>
                <a:ea typeface="华文新魏" pitchFamily="2" charset="-122"/>
              </a:rPr>
              <a:t>const</a:t>
            </a:r>
            <a:r>
              <a:rPr lang="zh-CN" altLang="en-US" sz="2400" b="1" dirty="0">
                <a:solidFill>
                  <a:srgbClr val="002060"/>
                </a:solidFill>
                <a:latin typeface="华文新魏" pitchFamily="2" charset="-122"/>
                <a:ea typeface="华文新魏" pitchFamily="2" charset="-122"/>
              </a:rPr>
              <a:t>、引用成员，没有默认构造函数的对象成员，只能就地初始化和在成员初始化列表里初始化，不能在构造函数体内被赋值。</a:t>
            </a:r>
            <a:endParaRPr lang="en-US" altLang="zh-CN" sz="2400" b="1" dirty="0">
              <a:solidFill>
                <a:srgbClr val="002060"/>
              </a:solidFill>
              <a:latin typeface="华文新魏" pitchFamily="2" charset="-122"/>
              <a:ea typeface="华文新魏" pitchFamily="2" charset="-122"/>
            </a:endParaRPr>
          </a:p>
        </p:txBody>
      </p:sp>
    </p:spTree>
    <p:extLst>
      <p:ext uri="{BB962C8B-B14F-4D97-AF65-F5344CB8AC3E}">
        <p14:creationId xmlns:p14="http://schemas.microsoft.com/office/powerpoint/2010/main" val="586071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=default</a:t>
            </a:r>
            <a:endParaRPr lang="zh-CN" altLang="en-US" sz="3600" b="1" dirty="0">
              <a:solidFill>
                <a:srgbClr val="FF0000"/>
              </a:solidFill>
              <a:latin typeface="微软雅黑" pitchFamily="34" charset="-122"/>
              <a:ea typeface="微软雅黑" pitchFamily="34" charset="-122"/>
            </a:endParaRPr>
          </a:p>
        </p:txBody>
      </p:sp>
      <p:sp>
        <p:nvSpPr>
          <p:cNvPr id="2" name="TextBox 1"/>
          <p:cNvSpPr txBox="1"/>
          <p:nvPr/>
        </p:nvSpPr>
        <p:spPr>
          <a:xfrm>
            <a:off x="1664638" y="1124744"/>
            <a:ext cx="8557925" cy="3672408"/>
          </a:xfrm>
          <a:prstGeom prst="rect">
            <a:avLst/>
          </a:prstGeom>
          <a:noFill/>
        </p:spPr>
        <p:txBody>
          <a:bodyPr wrap="square" rtlCol="0">
            <a:noAutofit/>
          </a:bodyPr>
          <a:lstStyle/>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latin typeface="华文新魏" pitchFamily="2" charset="-122"/>
                <a:ea typeface="华文新魏" pitchFamily="2" charset="-122"/>
              </a:rPr>
              <a:t>当没有自定义类的构造函数时，编译器会提供一个合成的默认构造函数。但自定义了构造函数后，能否要求编译器仍然提供合成的默认构造函数呢？可以，使用</a:t>
            </a:r>
            <a:r>
              <a:rPr lang="en-US" altLang="zh-CN" sz="2400" b="1" dirty="0">
                <a:latin typeface="华文新魏" pitchFamily="2" charset="-122"/>
                <a:ea typeface="华文新魏" pitchFamily="2" charset="-122"/>
              </a:rPr>
              <a:t>=default</a:t>
            </a:r>
          </a:p>
        </p:txBody>
      </p:sp>
    </p:spTree>
    <p:extLst>
      <p:ext uri="{BB962C8B-B14F-4D97-AF65-F5344CB8AC3E}">
        <p14:creationId xmlns:p14="http://schemas.microsoft.com/office/powerpoint/2010/main" val="3046298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=default</a:t>
            </a:r>
            <a:endParaRPr lang="zh-CN" altLang="en-US" sz="3600" b="1" dirty="0">
              <a:solidFill>
                <a:srgbClr val="FF0000"/>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FAF71AE-002C-4282-A3DE-81F362E0B1F6}"/>
              </a:ext>
            </a:extLst>
          </p:cNvPr>
          <p:cNvSpPr txBox="1">
            <a:spLocks noChangeArrowheads="1"/>
          </p:cNvSpPr>
          <p:nvPr/>
        </p:nvSpPr>
        <p:spPr bwMode="auto">
          <a:xfrm>
            <a:off x="1847528" y="764704"/>
            <a:ext cx="8712968" cy="60486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PersonWithoutDefaultConstructor</a:t>
            </a:r>
            <a:r>
              <a:rPr lang="en-US" altLang="zh-CN" b="1" dirty="0">
                <a:latin typeface="华文新魏" panose="02010800040101010101" pitchFamily="2" charset="-122"/>
                <a:ea typeface="华文新魏" panose="02010800040101010101" pitchFamily="2" charset="-122"/>
              </a:rPr>
              <a:t>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 = 100;	//</a:t>
            </a:r>
            <a:r>
              <a:rPr lang="zh-CN" altLang="en-US" b="1" dirty="0">
                <a:latin typeface="华文新魏" panose="02010800040101010101" pitchFamily="2" charset="-122"/>
                <a:ea typeface="华文新魏" panose="02010800040101010101" pitchFamily="2" charset="-122"/>
              </a:rPr>
              <a:t>就地初始化</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自定义带参数构造函数，因此没有默认构造函数</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PersonWithoutDefaultConstructor</a:t>
            </a:r>
            <a:r>
              <a:rPr lang="en-US" altLang="zh-CN" b="1" dirty="0">
                <a:latin typeface="华文新魏" panose="02010800040101010101" pitchFamily="2" charset="-122"/>
                <a:ea typeface="华文新魏" panose="02010800040101010101" pitchFamily="2" charset="-122"/>
              </a:rPr>
              <a:t>(int i) { this-&gt;i = i; }</a:t>
            </a:r>
          </a:p>
          <a:p>
            <a:r>
              <a:rPr lang="en-US" altLang="zh-CN"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PersonWithoutDefaultConstructor</a:t>
            </a:r>
            <a:r>
              <a:rPr lang="en-US" altLang="zh-CN" b="1" dirty="0">
                <a:latin typeface="华文新魏" panose="02010800040101010101" pitchFamily="2" charset="-122"/>
                <a:ea typeface="华文新魏" panose="02010800040101010101" pitchFamily="2" charset="-122"/>
              </a:rPr>
              <a:t> p; //</a:t>
            </a:r>
            <a:r>
              <a:rPr lang="zh-CN" altLang="en-US" b="1" dirty="0">
                <a:latin typeface="华文新魏" panose="02010800040101010101" pitchFamily="2" charset="-122"/>
                <a:ea typeface="华文新魏" panose="02010800040101010101" pitchFamily="2" charset="-122"/>
              </a:rPr>
              <a:t>编译报错：没有合适的默认构造函数可用</a:t>
            </a:r>
            <a:endParaRPr lang="en-US" altLang="zh-CN" b="1" dirty="0">
              <a:latin typeface="华文新魏" panose="02010800040101010101" pitchFamily="2" charset="-122"/>
              <a:ea typeface="华文新魏" panose="02010800040101010101" pitchFamily="2" charset="-122"/>
            </a:endParaRP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 = 100;//</a:t>
            </a:r>
            <a:r>
              <a:rPr lang="zh-CN" altLang="en-US" b="1" dirty="0">
                <a:latin typeface="华文新魏" panose="02010800040101010101" pitchFamily="2" charset="-122"/>
                <a:ea typeface="华文新魏" panose="02010800040101010101" pitchFamily="2" charset="-122"/>
              </a:rPr>
              <a:t>就地初始化</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自定义带参数构造函数</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(int i) { this-&gt;i = i; }</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要求编译器提供合成的默认构造函数</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 default; </a:t>
            </a:r>
            <a:r>
              <a:rPr lang="en-US" altLang="zh-CN" b="1" dirty="0">
                <a:solidFill>
                  <a:srgbClr val="FF0000"/>
                </a:solidFill>
                <a:latin typeface="华文新魏" panose="02010800040101010101" pitchFamily="2" charset="-122"/>
                <a:ea typeface="华文新魏" panose="02010800040101010101" pitchFamily="2" charset="-122"/>
              </a:rPr>
              <a:t>//=default</a:t>
            </a:r>
            <a:r>
              <a:rPr lang="zh-CN" altLang="en-US" b="1" dirty="0">
                <a:solidFill>
                  <a:srgbClr val="FF0000"/>
                </a:solidFill>
                <a:latin typeface="华文新魏" panose="02010800040101010101" pitchFamily="2" charset="-122"/>
                <a:ea typeface="华文新魏" panose="02010800040101010101" pitchFamily="2" charset="-122"/>
              </a:rPr>
              <a:t>出现在类内部，这时默认构造函数是内联的</a:t>
            </a:r>
          </a:p>
          <a:p>
            <a:r>
              <a:rPr lang="en-US" altLang="zh-CN" b="1" dirty="0">
                <a:latin typeface="华文新魏" panose="02010800040101010101" pitchFamily="2" charset="-122"/>
                <a:ea typeface="华文新魏" panose="02010800040101010101" pitchFamily="2" charset="-122"/>
              </a:rPr>
              <a:t>};</a:t>
            </a:r>
          </a:p>
          <a:p>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p; //</a:t>
            </a:r>
            <a:r>
              <a:rPr lang="zh-CN" altLang="en-US" b="1" dirty="0">
                <a:latin typeface="华文新魏" panose="02010800040101010101" pitchFamily="2" charset="-122"/>
                <a:ea typeface="华文新魏" panose="02010800040101010101" pitchFamily="2" charset="-122"/>
              </a:rPr>
              <a:t>这时</a:t>
            </a:r>
            <a:r>
              <a:rPr lang="en-US" altLang="zh-CN" b="1" dirty="0">
                <a:latin typeface="华文新魏" panose="02010800040101010101" pitchFamily="2" charset="-122"/>
                <a:ea typeface="华文新魏" panose="02010800040101010101" pitchFamily="2" charset="-122"/>
              </a:rPr>
              <a:t>p</a:t>
            </a:r>
            <a:r>
              <a:rPr lang="zh-CN" altLang="en-US" b="1" dirty="0">
                <a:latin typeface="华文新魏" panose="02010800040101010101" pitchFamily="2" charset="-122"/>
                <a:ea typeface="华文新魏" panose="02010800040101010101" pitchFamily="2" charset="-122"/>
              </a:rPr>
              <a:t>可以执行默认构造了</a:t>
            </a:r>
            <a:endParaRPr lang="en-US" altLang="zh-CN" b="1" dirty="0">
              <a:latin typeface="华文新魏" panose="02010800040101010101" pitchFamily="2" charset="-122"/>
              <a:ea typeface="华文新魏" panose="02010800040101010101" pitchFamily="2" charset="-122"/>
            </a:endParaRPr>
          </a:p>
          <a:p>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786631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=default</a:t>
            </a:r>
            <a:endParaRPr lang="zh-CN" altLang="en-US" sz="3600" b="1" dirty="0">
              <a:solidFill>
                <a:srgbClr val="FF0000"/>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FAF71AE-002C-4282-A3DE-81F362E0B1F6}"/>
              </a:ext>
            </a:extLst>
          </p:cNvPr>
          <p:cNvSpPr txBox="1">
            <a:spLocks noChangeArrowheads="1"/>
          </p:cNvSpPr>
          <p:nvPr/>
        </p:nvSpPr>
        <p:spPr bwMode="auto">
          <a:xfrm>
            <a:off x="1703512" y="764704"/>
            <a:ext cx="8712968" cy="604867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4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a:t>
            </a:r>
          </a:p>
          <a:p>
            <a:pPr>
              <a:lnSpc>
                <a:spcPct val="140000"/>
              </a:lnSpc>
            </a:pPr>
            <a:r>
              <a:rPr lang="en-US" altLang="zh-CN" b="1" dirty="0">
                <a:latin typeface="华文新魏" panose="02010800040101010101" pitchFamily="2" charset="-122"/>
                <a:ea typeface="华文新魏" panose="02010800040101010101" pitchFamily="2" charset="-122"/>
              </a:rPr>
              <a:t>public:</a:t>
            </a:r>
          </a:p>
          <a:p>
            <a:pPr>
              <a:lnSpc>
                <a:spcPct val="140000"/>
              </a:lnSpc>
            </a:pPr>
            <a:r>
              <a:rPr lang="en-US" altLang="zh-CN" b="1" dirty="0">
                <a:latin typeface="华文新魏" panose="02010800040101010101" pitchFamily="2" charset="-122"/>
                <a:ea typeface="华文新魏" panose="02010800040101010101" pitchFamily="2" charset="-122"/>
              </a:rPr>
              <a:t>	int i = 100;	//</a:t>
            </a:r>
            <a:r>
              <a:rPr lang="zh-CN" altLang="en-US" b="1" dirty="0">
                <a:latin typeface="华文新魏" panose="02010800040101010101" pitchFamily="2" charset="-122"/>
                <a:ea typeface="华文新魏" panose="02010800040101010101" pitchFamily="2" charset="-122"/>
              </a:rPr>
              <a:t>就地初始化</a:t>
            </a:r>
          </a:p>
          <a:p>
            <a:pPr>
              <a:lnSpc>
                <a:spcPct val="140000"/>
              </a:lnSpc>
            </a:pPr>
            <a:r>
              <a:rPr lang="en-US" altLang="zh-CN" b="1" dirty="0">
                <a:latin typeface="华文新魏" panose="02010800040101010101" pitchFamily="2" charset="-122"/>
                <a:ea typeface="华文新魏" panose="02010800040101010101" pitchFamily="2" charset="-122"/>
              </a:rPr>
              <a:t>public:</a:t>
            </a:r>
          </a:p>
          <a:p>
            <a:pPr>
              <a:lnSpc>
                <a:spcPct val="14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自定义带参数构造函数</a:t>
            </a:r>
          </a:p>
          <a:p>
            <a:pPr>
              <a:lnSpc>
                <a:spcPct val="14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(int i) { this-&gt;i = i; }</a:t>
            </a:r>
          </a:p>
          <a:p>
            <a:pPr>
              <a:lnSpc>
                <a:spcPct val="140000"/>
              </a:lnSpc>
            </a:pPr>
            <a:endParaRPr lang="zh-CN" altLang="en-US" b="1" dirty="0">
              <a:latin typeface="华文新魏" panose="02010800040101010101" pitchFamily="2" charset="-122"/>
              <a:ea typeface="华文新魏" panose="02010800040101010101" pitchFamily="2" charset="-122"/>
            </a:endParaRPr>
          </a:p>
          <a:p>
            <a:pPr>
              <a:lnSpc>
                <a:spcPct val="14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a:t>
            </a:r>
          </a:p>
          <a:p>
            <a:pPr>
              <a:lnSpc>
                <a:spcPct val="140000"/>
              </a:lnSpc>
            </a:pPr>
            <a:r>
              <a:rPr lang="en-US" altLang="zh-CN" b="1" dirty="0">
                <a:latin typeface="华文新魏" panose="02010800040101010101" pitchFamily="2" charset="-122"/>
                <a:ea typeface="华文新魏" panose="02010800040101010101" pitchFamily="2" charset="-122"/>
              </a:rPr>
              <a:t>};</a:t>
            </a:r>
          </a:p>
          <a:p>
            <a:pPr>
              <a:lnSpc>
                <a:spcPct val="140000"/>
              </a:lnSpc>
            </a:pP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 default;</a:t>
            </a:r>
          </a:p>
          <a:p>
            <a:pPr>
              <a:lnSpc>
                <a:spcPct val="140000"/>
              </a:lnSpc>
            </a:pPr>
            <a:r>
              <a:rPr lang="en-US" altLang="zh-CN" b="1" dirty="0">
                <a:solidFill>
                  <a:srgbClr val="FF0000"/>
                </a:solidFill>
                <a:latin typeface="华文新魏" panose="02010800040101010101" pitchFamily="2" charset="-122"/>
                <a:ea typeface="华文新魏" panose="02010800040101010101" pitchFamily="2" charset="-122"/>
              </a:rPr>
              <a:t>//=default</a:t>
            </a:r>
            <a:r>
              <a:rPr lang="zh-CN" altLang="en-US" b="1" dirty="0">
                <a:solidFill>
                  <a:srgbClr val="FF0000"/>
                </a:solidFill>
                <a:latin typeface="华文新魏" panose="02010800040101010101" pitchFamily="2" charset="-122"/>
                <a:ea typeface="华文新魏" panose="02010800040101010101" pitchFamily="2" charset="-122"/>
              </a:rPr>
              <a:t>也可以作为实现出现在类外部，这时默认构造函数不是内联的</a:t>
            </a:r>
            <a:endParaRPr lang="en-US" altLang="zh-CN"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53742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2" name="TextBox 1"/>
          <p:cNvSpPr txBox="1"/>
          <p:nvPr/>
        </p:nvSpPr>
        <p:spPr>
          <a:xfrm>
            <a:off x="1664638" y="1124744"/>
            <a:ext cx="8557925" cy="3672408"/>
          </a:xfrm>
          <a:prstGeom prst="rect">
            <a:avLst/>
          </a:prstGeom>
          <a:noFill/>
        </p:spPr>
        <p:txBody>
          <a:bodyPr wrap="square" rtlCol="0">
            <a:noAutofit/>
          </a:bodyPr>
          <a:lstStyle/>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latin typeface="华文新魏" pitchFamily="2" charset="-122"/>
                <a:ea typeface="华文新魏" pitchFamily="2" charset="-122"/>
              </a:rPr>
              <a:t>如果构造函数只接受一个实参时，实际上它定义了转换为此类类型的转换机制，这种构造函数称为</a:t>
            </a:r>
            <a:r>
              <a:rPr lang="zh-CN" altLang="en-US" sz="2400" b="1" dirty="0">
                <a:solidFill>
                  <a:srgbClr val="FF0000"/>
                </a:solidFill>
                <a:latin typeface="华文新魏" pitchFamily="2" charset="-122"/>
                <a:ea typeface="华文新魏" pitchFamily="2" charset="-122"/>
              </a:rPr>
              <a:t>转换构造函数</a:t>
            </a:r>
            <a:r>
              <a:rPr lang="zh-CN" altLang="en-US" sz="2400" b="1" dirty="0">
                <a:latin typeface="华文新魏" pitchFamily="2" charset="-122"/>
                <a:ea typeface="华文新魏" pitchFamily="2" charset="-122"/>
              </a:rPr>
              <a:t>。如果想抑制这种隐式转换，必须将转换构造函数声明为</a:t>
            </a:r>
            <a:r>
              <a:rPr lang="en-US" altLang="zh-CN" sz="2400" b="1" dirty="0">
                <a:latin typeface="华文新魏" pitchFamily="2" charset="-122"/>
                <a:ea typeface="华文新魏" pitchFamily="2" charset="-122"/>
              </a:rPr>
              <a:t>explicit</a:t>
            </a:r>
            <a:r>
              <a:rPr lang="zh-CN" altLang="en-US" sz="2400" b="1" dirty="0">
                <a:latin typeface="华文新魏" pitchFamily="2" charset="-122"/>
                <a:ea typeface="华文新魏" pitchFamily="2" charset="-122"/>
              </a:rPr>
              <a:t>。</a:t>
            </a:r>
            <a:endParaRPr lang="en-US" altLang="zh-CN" sz="2400" b="1" dirty="0">
              <a:latin typeface="华文新魏" pitchFamily="2" charset="-122"/>
              <a:ea typeface="华文新魏" pitchFamily="2" charset="-122"/>
            </a:endParaRPr>
          </a:p>
          <a:p>
            <a:pPr>
              <a:lnSpc>
                <a:spcPct val="150000"/>
              </a:lnSpc>
            </a:pPr>
            <a:r>
              <a:rPr lang="en-US" altLang="zh-CN" sz="2400" b="1" dirty="0">
                <a:latin typeface="华文新魏" pitchFamily="2" charset="-122"/>
                <a:ea typeface="华文新魏" pitchFamily="2" charset="-122"/>
              </a:rPr>
              <a:t>	explicit</a:t>
            </a:r>
            <a:r>
              <a:rPr lang="zh-CN" altLang="en-US" sz="2400" b="1" dirty="0">
                <a:latin typeface="华文新魏" pitchFamily="2" charset="-122"/>
                <a:ea typeface="华文新魏" pitchFamily="2" charset="-122"/>
              </a:rPr>
              <a:t>只对</a:t>
            </a:r>
            <a:r>
              <a:rPr lang="zh-CN" altLang="en-US" sz="2400" b="1" dirty="0">
                <a:solidFill>
                  <a:srgbClr val="FF0000"/>
                </a:solidFill>
                <a:latin typeface="华文新魏" pitchFamily="2" charset="-122"/>
                <a:ea typeface="华文新魏" pitchFamily="2" charset="-122"/>
              </a:rPr>
              <a:t>接受一个实参</a:t>
            </a:r>
            <a:r>
              <a:rPr lang="zh-CN" altLang="en-US" sz="2400" b="1" dirty="0">
                <a:latin typeface="华文新魏" pitchFamily="2" charset="-122"/>
                <a:ea typeface="华文新魏" pitchFamily="2" charset="-122"/>
              </a:rPr>
              <a:t>的构造函数有效，需要多个实参的构造函数不能用于执行隐式转换。</a:t>
            </a:r>
            <a:endParaRPr lang="en-US" altLang="zh-CN" sz="2400" b="1" dirty="0">
              <a:latin typeface="华文新魏" pitchFamily="2" charset="-122"/>
              <a:ea typeface="华文新魏" pitchFamily="2" charset="-122"/>
            </a:endParaRPr>
          </a:p>
          <a:p>
            <a:pPr>
              <a:lnSpc>
                <a:spcPct val="150000"/>
              </a:lnSpc>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只能在类内声明构造函数时使用</a:t>
            </a:r>
            <a:r>
              <a:rPr lang="en-US" altLang="zh-CN" sz="2400" b="1" dirty="0">
                <a:latin typeface="华文新魏" pitchFamily="2" charset="-122"/>
                <a:ea typeface="华文新魏" pitchFamily="2" charset="-122"/>
              </a:rPr>
              <a:t>explicit</a:t>
            </a:r>
            <a:r>
              <a:rPr lang="zh-CN" altLang="en-US" sz="2400" b="1" dirty="0">
                <a:latin typeface="华文新魏" pitchFamily="2" charset="-122"/>
                <a:ea typeface="华文新魏" pitchFamily="2" charset="-122"/>
              </a:rPr>
              <a:t>关键字</a:t>
            </a:r>
            <a:endParaRPr lang="en-US" altLang="zh-CN" sz="2400" b="1" dirty="0">
              <a:latin typeface="华文新魏" pitchFamily="2" charset="-122"/>
              <a:ea typeface="华文新魏" pitchFamily="2" charset="-122"/>
            </a:endParaRPr>
          </a:p>
        </p:txBody>
      </p:sp>
    </p:spTree>
    <p:extLst>
      <p:ext uri="{BB962C8B-B14F-4D97-AF65-F5344CB8AC3E}">
        <p14:creationId xmlns:p14="http://schemas.microsoft.com/office/powerpoint/2010/main" val="219618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4" name="TextBox 3">
            <a:extLst>
              <a:ext uri="{FF2B5EF4-FFF2-40B4-BE49-F238E27FC236}">
                <a16:creationId xmlns:a16="http://schemas.microsoft.com/office/drawing/2014/main" id="{C7EC310F-024D-4544-AA59-49851519EC80}"/>
              </a:ext>
            </a:extLst>
          </p:cNvPr>
          <p:cNvSpPr txBox="1">
            <a:spLocks noChangeArrowheads="1"/>
          </p:cNvSpPr>
          <p:nvPr/>
        </p:nvSpPr>
        <p:spPr bwMode="auto">
          <a:xfrm>
            <a:off x="1569760" y="3140968"/>
            <a:ext cx="8990736" cy="367240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1600" b="1" dirty="0">
                <a:latin typeface="华文新魏" panose="02010800040101010101" pitchFamily="2" charset="-122"/>
                <a:ea typeface="华文新魏" panose="02010800040101010101" pitchFamily="2" charset="-122"/>
              </a:rPr>
              <a:t>void test() {</a:t>
            </a:r>
          </a:p>
          <a:p>
            <a:pPr>
              <a:lnSpc>
                <a:spcPct val="130000"/>
              </a:lnSpc>
            </a:pPr>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隐式地将</a:t>
            </a:r>
            <a:r>
              <a:rPr lang="en-US" altLang="zh-CN" sz="1600" b="1" dirty="0">
                <a:latin typeface="华文新魏" panose="02010800040101010101" pitchFamily="2" charset="-122"/>
                <a:ea typeface="华文新魏" panose="02010800040101010101" pitchFamily="2" charset="-122"/>
              </a:rPr>
              <a:t>int</a:t>
            </a:r>
            <a:r>
              <a:rPr lang="zh-CN" altLang="en-US" sz="1600" b="1" dirty="0">
                <a:latin typeface="华文新魏" panose="02010800040101010101" pitchFamily="2" charset="-122"/>
                <a:ea typeface="华文新魏" panose="02010800040101010101" pitchFamily="2" charset="-122"/>
              </a:rPr>
              <a:t>转换成</a:t>
            </a:r>
            <a:r>
              <a:rPr lang="en-US" altLang="zh-CN" sz="1600" b="1" dirty="0">
                <a:latin typeface="华文新魏" panose="02010800040101010101" pitchFamily="2" charset="-122"/>
                <a:ea typeface="华文新魏" panose="02010800040101010101" pitchFamily="2" charset="-122"/>
              </a:rPr>
              <a:t>Integer</a:t>
            </a:r>
            <a:endParaRPr lang="zh-CN" altLang="en-US" sz="1600" b="1" dirty="0">
              <a:latin typeface="华文新魏" panose="02010800040101010101" pitchFamily="2" charset="-122"/>
              <a:ea typeface="华文新魏" panose="02010800040101010101" pitchFamily="2" charset="-122"/>
            </a:endParaRPr>
          </a:p>
          <a:p>
            <a:pPr>
              <a:lnSpc>
                <a:spcPct val="130000"/>
              </a:lnSpc>
            </a:pPr>
            <a:r>
              <a:rPr lang="en-US" altLang="zh-CN" sz="1600" b="1" dirty="0">
                <a:latin typeface="华文新魏" panose="02010800040101010101" pitchFamily="2" charset="-122"/>
                <a:ea typeface="华文新魏" panose="02010800040101010101" pitchFamily="2" charset="-122"/>
              </a:rPr>
              <a:t>Integer </a:t>
            </a:r>
            <a:r>
              <a:rPr lang="en-US" altLang="zh-CN" sz="1600" b="1" dirty="0" err="1">
                <a:latin typeface="华文新魏" panose="02010800040101010101" pitchFamily="2" charset="-122"/>
                <a:ea typeface="华文新魏" panose="02010800040101010101" pitchFamily="2" charset="-122"/>
              </a:rPr>
              <a:t>integer</a:t>
            </a:r>
            <a:r>
              <a:rPr lang="en-US" altLang="zh-CN" sz="1600" b="1" dirty="0">
                <a:latin typeface="华文新魏" panose="02010800040101010101" pitchFamily="2" charset="-122"/>
                <a:ea typeface="华文新魏" panose="02010800040101010101" pitchFamily="2" charset="-122"/>
              </a:rPr>
              <a:t> = 25; // </a:t>
            </a:r>
            <a:r>
              <a:rPr lang="zh-CN" altLang="en-US" sz="1600" b="1" dirty="0">
                <a:solidFill>
                  <a:srgbClr val="FF0000"/>
                </a:solidFill>
                <a:latin typeface="华文新魏" panose="02010800040101010101" pitchFamily="2" charset="-122"/>
                <a:ea typeface="华文新魏" panose="02010800040101010101" pitchFamily="2" charset="-122"/>
              </a:rPr>
              <a:t>对于转换构造函数（单参数），可以用</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初始化；也可以</a:t>
            </a:r>
            <a:r>
              <a:rPr lang="en-US" altLang="zh-CN" sz="1600" b="1" dirty="0">
                <a:solidFill>
                  <a:srgbClr val="FF0000"/>
                </a:solidFill>
                <a:latin typeface="华文新魏" panose="02010800040101010101" pitchFamily="2" charset="-122"/>
                <a:ea typeface="华文新魏" panose="02010800040101010101" pitchFamily="2" charset="-122"/>
              </a:rPr>
              <a:t>Integer b(35)</a:t>
            </a:r>
          </a:p>
          <a:p>
            <a:pPr>
              <a:lnSpc>
                <a:spcPct val="130000"/>
              </a:lnSpc>
            </a:pPr>
            <a:r>
              <a:rPr lang="en-US" altLang="zh-CN" sz="1600" b="1" dirty="0">
                <a:latin typeface="华文新魏" panose="02010800040101010101" pitchFamily="2" charset="-122"/>
                <a:ea typeface="华文新魏" panose="02010800040101010101" pitchFamily="2" charset="-122"/>
              </a:rPr>
              <a:t>Age </a:t>
            </a:r>
            <a:r>
              <a:rPr lang="en-US" altLang="zh-CN" sz="1600" b="1" dirty="0" err="1">
                <a:latin typeface="华文新魏" panose="02010800040101010101" pitchFamily="2" charset="-122"/>
                <a:ea typeface="华文新魏" panose="02010800040101010101" pitchFamily="2" charset="-122"/>
              </a:rPr>
              <a:t>age</a:t>
            </a:r>
            <a:r>
              <a:rPr lang="en-US" altLang="zh-CN" sz="1600" b="1" dirty="0">
                <a:latin typeface="华文新魏" panose="02010800040101010101" pitchFamily="2" charset="-122"/>
                <a:ea typeface="华文新魏" panose="02010800040101010101" pitchFamily="2" charset="-122"/>
              </a:rPr>
              <a:t> = integer; 	//</a:t>
            </a:r>
            <a:r>
              <a:rPr lang="zh-CN" altLang="en-US" sz="1600" b="1" dirty="0">
                <a:latin typeface="华文新魏" panose="02010800040101010101" pitchFamily="2" charset="-122"/>
                <a:ea typeface="华文新魏" panose="02010800040101010101" pitchFamily="2" charset="-122"/>
              </a:rPr>
              <a:t>隐式地将</a:t>
            </a:r>
            <a:r>
              <a:rPr lang="en-US" altLang="zh-CN" sz="1600" b="1" dirty="0">
                <a:latin typeface="华文新魏" panose="02010800040101010101" pitchFamily="2" charset="-122"/>
                <a:ea typeface="华文新魏" panose="02010800040101010101" pitchFamily="2" charset="-122"/>
              </a:rPr>
              <a:t>Integer</a:t>
            </a:r>
            <a:r>
              <a:rPr lang="zh-CN" altLang="en-US" sz="1600" b="1" dirty="0">
                <a:latin typeface="华文新魏" panose="02010800040101010101" pitchFamily="2" charset="-122"/>
                <a:ea typeface="华文新魏" panose="02010800040101010101" pitchFamily="2" charset="-122"/>
              </a:rPr>
              <a:t>转换成</a:t>
            </a:r>
            <a:r>
              <a:rPr lang="en-US" altLang="zh-CN" sz="1600" b="1" dirty="0">
                <a:latin typeface="华文新魏" panose="02010800040101010101" pitchFamily="2" charset="-122"/>
                <a:ea typeface="华文新魏" panose="02010800040101010101" pitchFamily="2" charset="-122"/>
              </a:rPr>
              <a:t>Age</a:t>
            </a:r>
          </a:p>
          <a:p>
            <a:pPr>
              <a:lnSpc>
                <a:spcPct val="130000"/>
              </a:lnSpc>
            </a:pPr>
            <a:endParaRPr lang="zh-CN" altLang="en-US" sz="1600" b="1" dirty="0">
              <a:latin typeface="华文新魏" panose="02010800040101010101" pitchFamily="2" charset="-122"/>
              <a:ea typeface="华文新魏" panose="02010800040101010101" pitchFamily="2" charset="-122"/>
            </a:endParaRPr>
          </a:p>
          <a:p>
            <a:pPr>
              <a:lnSpc>
                <a:spcPct val="130000"/>
              </a:lnSpc>
            </a:pP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但编译器只能自动进行一次转换</a:t>
            </a:r>
          </a:p>
          <a:p>
            <a:pPr>
              <a:lnSpc>
                <a:spcPct val="130000"/>
              </a:lnSpc>
            </a:pPr>
            <a:r>
              <a:rPr lang="en-US" altLang="zh-CN" sz="1600" b="1" dirty="0">
                <a:latin typeface="华文新魏" panose="02010800040101010101" pitchFamily="2" charset="-122"/>
                <a:ea typeface="华文新魏" panose="02010800040101010101" pitchFamily="2" charset="-122"/>
              </a:rPr>
              <a:t>//Age a = 100; //</a:t>
            </a:r>
            <a:r>
              <a:rPr lang="zh-CN" altLang="en-US" sz="1600" b="1" dirty="0">
                <a:latin typeface="华文新魏" panose="02010800040101010101" pitchFamily="2" charset="-122"/>
                <a:ea typeface="华文新魏" panose="02010800040101010101" pitchFamily="2" charset="-122"/>
              </a:rPr>
              <a:t>编译报错：不存在</a:t>
            </a:r>
            <a:r>
              <a:rPr lang="en-US" altLang="zh-CN" sz="1600" b="1" dirty="0">
                <a:latin typeface="华文新魏" panose="02010800040101010101" pitchFamily="2" charset="-122"/>
                <a:ea typeface="华文新魏" panose="02010800040101010101" pitchFamily="2" charset="-122"/>
              </a:rPr>
              <a:t>int</a:t>
            </a:r>
            <a:r>
              <a:rPr lang="zh-CN" altLang="en-US" sz="1600" b="1" dirty="0">
                <a:latin typeface="华文新魏" panose="02010800040101010101" pitchFamily="2" charset="-122"/>
                <a:ea typeface="华文新魏" panose="02010800040101010101" pitchFamily="2" charset="-122"/>
              </a:rPr>
              <a:t>到</a:t>
            </a:r>
            <a:r>
              <a:rPr lang="en-US" altLang="zh-CN" sz="1600" b="1" dirty="0">
                <a:latin typeface="华文新魏" panose="02010800040101010101" pitchFamily="2" charset="-122"/>
                <a:ea typeface="华文新魏" panose="02010800040101010101" pitchFamily="2" charset="-122"/>
              </a:rPr>
              <a:t>Age</a:t>
            </a:r>
            <a:r>
              <a:rPr lang="zh-CN" altLang="en-US" sz="1600" b="1" dirty="0">
                <a:latin typeface="华文新魏" panose="02010800040101010101" pitchFamily="2" charset="-122"/>
                <a:ea typeface="华文新魏" panose="02010800040101010101" pitchFamily="2" charset="-122"/>
              </a:rPr>
              <a:t>的转换构造函数。如果成立，就有二次隐式转换：</a:t>
            </a:r>
            <a:r>
              <a:rPr lang="en-US" altLang="zh-CN" sz="1600" b="1" dirty="0">
                <a:latin typeface="华文新魏" panose="02010800040101010101" pitchFamily="2" charset="-122"/>
                <a:ea typeface="华文新魏" panose="02010800040101010101" pitchFamily="2" charset="-122"/>
              </a:rPr>
              <a:t>int-&gt;Integer-&gt;Age</a:t>
            </a:r>
            <a:endParaRPr lang="zh-CN" altLang="en-US" sz="1600" b="1" dirty="0">
              <a:latin typeface="华文新魏" panose="02010800040101010101" pitchFamily="2" charset="-122"/>
              <a:ea typeface="华文新魏" panose="02010800040101010101" pitchFamily="2" charset="-122"/>
            </a:endParaRPr>
          </a:p>
          <a:p>
            <a:pPr>
              <a:lnSpc>
                <a:spcPct val="130000"/>
              </a:lnSpc>
            </a:pPr>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只能这样</a:t>
            </a:r>
          </a:p>
          <a:p>
            <a:pPr>
              <a:lnSpc>
                <a:spcPct val="130000"/>
              </a:lnSpc>
            </a:pPr>
            <a:r>
              <a:rPr lang="en-US" altLang="zh-CN" sz="1600" b="1" dirty="0">
                <a:latin typeface="华文新魏" panose="02010800040101010101" pitchFamily="2" charset="-122"/>
                <a:ea typeface="华文新魏" panose="02010800040101010101" pitchFamily="2" charset="-122"/>
              </a:rPr>
              <a:t>Age a = Integer(100); 	//</a:t>
            </a:r>
            <a:r>
              <a:rPr lang="zh-CN" altLang="en-US" sz="1600" b="1" dirty="0">
                <a:latin typeface="华文新魏" panose="02010800040101010101" pitchFamily="2" charset="-122"/>
                <a:ea typeface="华文新魏" panose="02010800040101010101" pitchFamily="2" charset="-122"/>
              </a:rPr>
              <a:t>先显式地</a:t>
            </a:r>
            <a:r>
              <a:rPr lang="en-US" altLang="zh-CN" sz="1600" b="1" dirty="0">
                <a:latin typeface="华文新魏" panose="02010800040101010101" pitchFamily="2" charset="-122"/>
                <a:ea typeface="华文新魏" panose="02010800040101010101" pitchFamily="2" charset="-122"/>
              </a:rPr>
              <a:t>int-&gt;Integer,</a:t>
            </a:r>
            <a:r>
              <a:rPr lang="zh-CN" altLang="en-US" sz="1600" b="1" dirty="0">
                <a:latin typeface="华文新魏" panose="02010800040101010101" pitchFamily="2" charset="-122"/>
                <a:ea typeface="华文新魏" panose="02010800040101010101" pitchFamily="2" charset="-122"/>
              </a:rPr>
              <a:t>再隐式地</a:t>
            </a:r>
            <a:r>
              <a:rPr lang="en-US" altLang="zh-CN" sz="1600" b="1" dirty="0">
                <a:latin typeface="华文新魏" panose="02010800040101010101" pitchFamily="2" charset="-122"/>
                <a:ea typeface="华文新魏" panose="02010800040101010101" pitchFamily="2" charset="-122"/>
              </a:rPr>
              <a:t>Integer-&gt;Age</a:t>
            </a:r>
          </a:p>
          <a:p>
            <a:pPr>
              <a:lnSpc>
                <a:spcPct val="130000"/>
              </a:lnSpc>
            </a:pPr>
            <a:r>
              <a:rPr lang="en-US" altLang="zh-CN" sz="1600" b="1" dirty="0">
                <a:latin typeface="华文新魏" panose="02010800040101010101" pitchFamily="2" charset="-122"/>
                <a:ea typeface="华文新魏" panose="02010800040101010101" pitchFamily="2" charset="-122"/>
              </a:rPr>
              <a:t>}</a:t>
            </a:r>
            <a:endParaRPr lang="en-US" altLang="zh-CN" sz="1600" b="1" dirty="0">
              <a:solidFill>
                <a:srgbClr val="FF0000"/>
              </a:solidFill>
              <a:latin typeface="华文新魏" panose="02010800040101010101" pitchFamily="2" charset="-122"/>
              <a:ea typeface="华文新魏" panose="02010800040101010101" pitchFamily="2" charset="-122"/>
            </a:endParaRPr>
          </a:p>
        </p:txBody>
      </p:sp>
      <p:sp>
        <p:nvSpPr>
          <p:cNvPr id="5" name="TextBox 3">
            <a:extLst>
              <a:ext uri="{FF2B5EF4-FFF2-40B4-BE49-F238E27FC236}">
                <a16:creationId xmlns:a16="http://schemas.microsoft.com/office/drawing/2014/main" id="{36AE19A3-9F23-4974-B774-1B3E936A0F83}"/>
              </a:ext>
            </a:extLst>
          </p:cNvPr>
          <p:cNvSpPr txBox="1">
            <a:spLocks noChangeArrowheads="1"/>
          </p:cNvSpPr>
          <p:nvPr/>
        </p:nvSpPr>
        <p:spPr bwMode="auto">
          <a:xfrm>
            <a:off x="1537112" y="882824"/>
            <a:ext cx="4270856"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class Integer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 value;</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隐式地提供了从</a:t>
            </a:r>
            <a:r>
              <a:rPr lang="en-US" altLang="zh-CN" sz="1600" b="1" dirty="0">
                <a:latin typeface="华文新魏" panose="02010800040101010101" pitchFamily="2" charset="-122"/>
                <a:ea typeface="华文新魏" panose="02010800040101010101" pitchFamily="2" charset="-122"/>
              </a:rPr>
              <a:t>int</a:t>
            </a:r>
            <a:r>
              <a:rPr lang="zh-CN" altLang="en-US" sz="1600" b="1" dirty="0">
                <a:latin typeface="华文新魏" panose="02010800040101010101" pitchFamily="2" charset="-122"/>
                <a:ea typeface="华文新魏" panose="02010800040101010101" pitchFamily="2" charset="-122"/>
              </a:rPr>
              <a:t>到</a:t>
            </a:r>
            <a:r>
              <a:rPr lang="en-US" altLang="zh-CN" sz="1600" b="1" dirty="0">
                <a:latin typeface="华文新魏" panose="02010800040101010101" pitchFamily="2" charset="-122"/>
                <a:ea typeface="华文新魏" panose="02010800040101010101" pitchFamily="2" charset="-122"/>
              </a:rPr>
              <a:t>Integer</a:t>
            </a:r>
            <a:r>
              <a:rPr lang="zh-CN" altLang="en-US" sz="1600" b="1" dirty="0">
                <a:latin typeface="华文新魏" panose="02010800040101010101" pitchFamily="2" charset="-122"/>
                <a:ea typeface="华文新魏" panose="02010800040101010101" pitchFamily="2" charset="-122"/>
              </a:rPr>
              <a:t>的转换功能</a:t>
            </a:r>
          </a:p>
          <a:p>
            <a:r>
              <a:rPr lang="en-US" altLang="zh-CN" sz="1600" b="1" dirty="0">
                <a:latin typeface="华文新魏" panose="02010800040101010101" pitchFamily="2" charset="-122"/>
                <a:ea typeface="华文新魏" panose="02010800040101010101" pitchFamily="2" charset="-122"/>
              </a:rPr>
              <a:t>    Integer(int value): value(value){}</a:t>
            </a:r>
          </a:p>
          <a:p>
            <a:r>
              <a:rPr lang="en-US" altLang="zh-CN" sz="1600" b="1" dirty="0">
                <a:latin typeface="华文新魏" panose="02010800040101010101" pitchFamily="2" charset="-122"/>
                <a:ea typeface="华文新魏" panose="02010800040101010101" pitchFamily="2" charset="-122"/>
              </a:rPr>
              <a:t>};</a:t>
            </a:r>
            <a:endParaRPr lang="zh-CN" altLang="en-US" sz="1600" b="1" dirty="0">
              <a:latin typeface="华文新魏" panose="02010800040101010101" pitchFamily="2" charset="-122"/>
              <a:ea typeface="华文新魏" panose="02010800040101010101" pitchFamily="2" charset="-122"/>
            </a:endParaRPr>
          </a:p>
          <a:p>
            <a:endParaRPr lang="en-US" altLang="zh-CN" sz="1600" b="1" dirty="0">
              <a:solidFill>
                <a:srgbClr val="FF0000"/>
              </a:solidFill>
              <a:latin typeface="华文新魏" panose="02010800040101010101" pitchFamily="2" charset="-122"/>
              <a:ea typeface="华文新魏" panose="02010800040101010101" pitchFamily="2" charset="-122"/>
            </a:endParaRPr>
          </a:p>
        </p:txBody>
      </p:sp>
      <p:sp>
        <p:nvSpPr>
          <p:cNvPr id="6" name="TextBox 3">
            <a:extLst>
              <a:ext uri="{FF2B5EF4-FFF2-40B4-BE49-F238E27FC236}">
                <a16:creationId xmlns:a16="http://schemas.microsoft.com/office/drawing/2014/main" id="{90241935-E65C-4B41-9F31-00CC270A5170}"/>
              </a:ext>
            </a:extLst>
          </p:cNvPr>
          <p:cNvSpPr txBox="1">
            <a:spLocks noChangeArrowheads="1"/>
          </p:cNvSpPr>
          <p:nvPr/>
        </p:nvSpPr>
        <p:spPr bwMode="auto">
          <a:xfrm>
            <a:off x="5807968" y="882824"/>
            <a:ext cx="4846920"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class Age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Integer age{ 0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隐式地提供了从</a:t>
            </a:r>
            <a:r>
              <a:rPr lang="en-US" altLang="zh-CN" sz="1600" b="1" dirty="0">
                <a:latin typeface="华文新魏" panose="02010800040101010101" pitchFamily="2" charset="-122"/>
                <a:ea typeface="华文新魏" panose="02010800040101010101" pitchFamily="2" charset="-122"/>
              </a:rPr>
              <a:t>Integer</a:t>
            </a:r>
            <a:r>
              <a:rPr lang="zh-CN" altLang="en-US" sz="1600" b="1" dirty="0">
                <a:latin typeface="华文新魏" panose="02010800040101010101" pitchFamily="2" charset="-122"/>
                <a:ea typeface="华文新魏" panose="02010800040101010101" pitchFamily="2" charset="-122"/>
              </a:rPr>
              <a:t>到</a:t>
            </a:r>
            <a:r>
              <a:rPr lang="en-US" altLang="zh-CN" sz="1600" b="1" dirty="0">
                <a:latin typeface="华文新魏" panose="02010800040101010101" pitchFamily="2" charset="-122"/>
                <a:ea typeface="华文新魏" panose="02010800040101010101" pitchFamily="2" charset="-122"/>
              </a:rPr>
              <a:t>Age</a:t>
            </a:r>
            <a:r>
              <a:rPr lang="zh-CN" altLang="en-US" sz="1600" b="1" dirty="0">
                <a:latin typeface="华文新魏" panose="02010800040101010101" pitchFamily="2" charset="-122"/>
                <a:ea typeface="华文新魏" panose="02010800040101010101" pitchFamily="2" charset="-122"/>
              </a:rPr>
              <a:t>的转换功能</a:t>
            </a:r>
          </a:p>
          <a:p>
            <a:r>
              <a:rPr lang="en-US" altLang="zh-CN" sz="1600" b="1" dirty="0">
                <a:latin typeface="华文新魏" panose="02010800040101010101" pitchFamily="2" charset="-122"/>
                <a:ea typeface="华文新魏" panose="02010800040101010101" pitchFamily="2" charset="-122"/>
              </a:rPr>
              <a:t>    Age(Integer i) :age(i) {}</a:t>
            </a:r>
          </a:p>
          <a:p>
            <a:r>
              <a:rPr lang="en-US" altLang="zh-CN" sz="1600" b="1" dirty="0">
                <a:latin typeface="华文新魏" panose="02010800040101010101" pitchFamily="2" charset="-122"/>
                <a:ea typeface="华文新魏" panose="02010800040101010101" pitchFamily="2" charset="-122"/>
              </a:rPr>
              <a:t>};</a:t>
            </a:r>
            <a:endParaRPr lang="zh-CN" altLang="en-US" sz="1600" b="1" dirty="0">
              <a:latin typeface="华文新魏" panose="02010800040101010101" pitchFamily="2" charset="-122"/>
              <a:ea typeface="华文新魏" panose="02010800040101010101" pitchFamily="2" charset="-122"/>
            </a:endParaRPr>
          </a:p>
          <a:p>
            <a:endParaRPr lang="en-US" altLang="zh-CN" sz="16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18193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4" name="TextBox 3">
            <a:extLst>
              <a:ext uri="{FF2B5EF4-FFF2-40B4-BE49-F238E27FC236}">
                <a16:creationId xmlns:a16="http://schemas.microsoft.com/office/drawing/2014/main" id="{C7EC310F-024D-4544-AA59-49851519EC80}"/>
              </a:ext>
            </a:extLst>
          </p:cNvPr>
          <p:cNvSpPr txBox="1">
            <a:spLocks noChangeArrowheads="1"/>
          </p:cNvSpPr>
          <p:nvPr/>
        </p:nvSpPr>
        <p:spPr bwMode="auto">
          <a:xfrm>
            <a:off x="1569760" y="3140968"/>
            <a:ext cx="8990736" cy="367240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test_explicit</a:t>
            </a:r>
            <a:r>
              <a:rPr lang="en-US" altLang="zh-CN" b="1" dirty="0">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编译报错：不存在从</a:t>
            </a:r>
            <a:r>
              <a:rPr lang="en-US" altLang="zh-CN" b="1" dirty="0">
                <a:solidFill>
                  <a:srgbClr val="FF0000"/>
                </a:solidFill>
                <a:latin typeface="华文新魏" panose="02010800040101010101" pitchFamily="2" charset="-122"/>
                <a:ea typeface="华文新魏" panose="02010800040101010101" pitchFamily="2" charset="-122"/>
              </a:rPr>
              <a:t>int</a:t>
            </a:r>
            <a:r>
              <a:rPr lang="zh-CN" altLang="en-US" b="1" dirty="0">
                <a:solidFill>
                  <a:srgbClr val="FF0000"/>
                </a:solidFill>
                <a:latin typeface="华文新魏" panose="02010800040101010101" pitchFamily="2" charset="-122"/>
                <a:ea typeface="华文新魏" panose="02010800040101010101" pitchFamily="2" charset="-122"/>
              </a:rPr>
              <a:t>到</a:t>
            </a:r>
            <a:r>
              <a:rPr lang="en-US" altLang="zh-CN" b="1" dirty="0" err="1">
                <a:solidFill>
                  <a:srgbClr val="FF0000"/>
                </a:solidFill>
                <a:latin typeface="华文新魏" panose="02010800040101010101" pitchFamily="2" charset="-122"/>
                <a:ea typeface="华文新魏" panose="02010800040101010101" pitchFamily="2" charset="-122"/>
              </a:rPr>
              <a:t>ExplicitInteger</a:t>
            </a:r>
            <a:r>
              <a:rPr lang="zh-CN" altLang="en-US" b="1" dirty="0">
                <a:solidFill>
                  <a:srgbClr val="FF0000"/>
                </a:solidFill>
                <a:latin typeface="华文新魏" panose="02010800040101010101" pitchFamily="2" charset="-122"/>
                <a:ea typeface="华文新魏" panose="02010800040101010101" pitchFamily="2" charset="-122"/>
              </a:rPr>
              <a:t>的构造函数</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这种用</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来初始化的形式不再支持</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i = 10; </a:t>
            </a:r>
            <a:endParaRPr lang="zh-CN" altLang="en-US" b="1" dirty="0">
              <a:latin typeface="华文新魏" panose="02010800040101010101" pitchFamily="2" charset="-122"/>
              <a:ea typeface="华文新魏" panose="02010800040101010101" pitchFamily="2" charset="-122"/>
            </a:endParaRPr>
          </a:p>
          <a:p>
            <a:pPr>
              <a:lnSpc>
                <a:spcPct val="120000"/>
              </a:lnSpc>
            </a:pP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编译也报错：标记为</a:t>
            </a:r>
            <a:r>
              <a:rPr lang="en-US" altLang="zh-CN" b="1" dirty="0">
                <a:solidFill>
                  <a:srgbClr val="FF0000"/>
                </a:solidFill>
                <a:latin typeface="华文新魏" panose="02010800040101010101" pitchFamily="2" charset="-122"/>
                <a:ea typeface="华文新魏" panose="02010800040101010101" pitchFamily="2" charset="-122"/>
              </a:rPr>
              <a:t>explicit</a:t>
            </a:r>
            <a:r>
              <a:rPr lang="zh-CN" altLang="en-US" b="1" dirty="0">
                <a:solidFill>
                  <a:srgbClr val="FF0000"/>
                </a:solidFill>
                <a:latin typeface="华文新魏" panose="02010800040101010101" pitchFamily="2" charset="-122"/>
                <a:ea typeface="华文新魏" panose="02010800040101010101" pitchFamily="2" charset="-122"/>
              </a:rPr>
              <a:t>的构造函数也不支持</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形式</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j = { 10 }; </a:t>
            </a:r>
            <a:endParaRPr lang="zh-CN" altLang="en-US" b="1" dirty="0">
              <a:latin typeface="华文新魏" panose="02010800040101010101" pitchFamily="2" charset="-122"/>
              <a:ea typeface="华文新魏" panose="02010800040101010101" pitchFamily="2" charset="-122"/>
            </a:endParaRPr>
          </a:p>
          <a:p>
            <a:pPr>
              <a:lnSpc>
                <a:spcPct val="120000"/>
              </a:lnSpc>
            </a:pP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k(0);	//</a:t>
            </a:r>
            <a:r>
              <a:rPr lang="zh-CN" altLang="en-US" b="1" dirty="0">
                <a:latin typeface="华文新魏" panose="02010800040101010101" pitchFamily="2" charset="-122"/>
                <a:ea typeface="华文新魏" panose="02010800040101010101" pitchFamily="2" charset="-122"/>
              </a:rPr>
              <a:t>只能以这种形式</a:t>
            </a:r>
          </a:p>
          <a:p>
            <a:pPr>
              <a:lnSpc>
                <a:spcPct val="120000"/>
              </a:lnSpc>
            </a:pP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l{ 0 };	//</a:t>
            </a:r>
            <a:r>
              <a:rPr lang="zh-CN" altLang="en-US" b="1" dirty="0">
                <a:latin typeface="华文新魏" panose="02010800040101010101" pitchFamily="2" charset="-122"/>
                <a:ea typeface="华文新魏" panose="02010800040101010101" pitchFamily="2" charset="-122"/>
              </a:rPr>
              <a:t>或以这种形式</a:t>
            </a:r>
          </a:p>
          <a:p>
            <a:pPr>
              <a:lnSpc>
                <a:spcPct val="120000"/>
              </a:lnSpc>
            </a:pPr>
            <a:r>
              <a:rPr lang="en-US" altLang="zh-CN" b="1" dirty="0">
                <a:latin typeface="华文新魏" panose="02010800040101010101" pitchFamily="2" charset="-122"/>
                <a:ea typeface="华文新魏" panose="02010800040101010101" pitchFamily="2" charset="-122"/>
              </a:rPr>
              <a:t>}</a:t>
            </a:r>
          </a:p>
        </p:txBody>
      </p:sp>
      <p:sp>
        <p:nvSpPr>
          <p:cNvPr id="5" name="TextBox 3">
            <a:extLst>
              <a:ext uri="{FF2B5EF4-FFF2-40B4-BE49-F238E27FC236}">
                <a16:creationId xmlns:a16="http://schemas.microsoft.com/office/drawing/2014/main" id="{36AE19A3-9F23-4974-B774-1B3E936A0F83}"/>
              </a:ext>
            </a:extLst>
          </p:cNvPr>
          <p:cNvSpPr txBox="1">
            <a:spLocks noChangeArrowheads="1"/>
          </p:cNvSpPr>
          <p:nvPr/>
        </p:nvSpPr>
        <p:spPr bwMode="auto">
          <a:xfrm>
            <a:off x="1537112" y="882824"/>
            <a:ext cx="4630896"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有时想抑制这种隐式转换，这时必须把构造函数声明为</a:t>
            </a:r>
            <a:r>
              <a:rPr lang="en-US" altLang="zh-CN" sz="1600" b="1" dirty="0">
                <a:solidFill>
                  <a:srgbClr val="FF0000"/>
                </a:solidFill>
                <a:latin typeface="华文新魏" panose="02010800040101010101" pitchFamily="2" charset="-122"/>
                <a:ea typeface="华文新魏" panose="02010800040101010101" pitchFamily="2" charset="-122"/>
              </a:rPr>
              <a:t>explicit</a:t>
            </a:r>
            <a:endParaRPr lang="zh-CN" altLang="en-US" sz="1600" b="1" dirty="0">
              <a:solidFill>
                <a:srgbClr val="FF0000"/>
              </a:solidFill>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class </a:t>
            </a:r>
            <a:r>
              <a:rPr lang="en-US" altLang="zh-CN" sz="1600" b="1" dirty="0" err="1">
                <a:latin typeface="华文新魏" panose="02010800040101010101" pitchFamily="2" charset="-122"/>
                <a:ea typeface="华文新魏" panose="02010800040101010101" pitchFamily="2" charset="-122"/>
              </a:rPr>
              <a:t>ExplicitInteger</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 value;</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explicit</a:t>
            </a:r>
            <a:r>
              <a:rPr lang="en-US" altLang="zh-CN" sz="1600" b="1" dirty="0">
                <a:latin typeface="华文新魏" panose="02010800040101010101" pitchFamily="2" charset="-122"/>
                <a:ea typeface="华文新魏" panose="02010800040101010101" pitchFamily="2" charset="-122"/>
              </a:rPr>
              <a:t> </a:t>
            </a:r>
            <a:r>
              <a:rPr lang="en-US" altLang="zh-CN" sz="1600" b="1" dirty="0" err="1">
                <a:latin typeface="华文新魏" panose="02010800040101010101" pitchFamily="2" charset="-122"/>
                <a:ea typeface="华文新魏" panose="02010800040101010101" pitchFamily="2" charset="-122"/>
              </a:rPr>
              <a:t>ExplicitInteger</a:t>
            </a:r>
            <a:r>
              <a:rPr lang="en-US" altLang="zh-CN" sz="1600" b="1" dirty="0">
                <a:latin typeface="华文新魏" panose="02010800040101010101" pitchFamily="2" charset="-122"/>
                <a:ea typeface="华文新魏" panose="02010800040101010101" pitchFamily="2" charset="-122"/>
              </a:rPr>
              <a:t>(int value) : value(value) {}</a:t>
            </a:r>
          </a:p>
          <a:p>
            <a:r>
              <a:rPr lang="en-US" altLang="zh-CN" sz="1600" b="1" dirty="0">
                <a:latin typeface="华文新魏" panose="02010800040101010101" pitchFamily="2" charset="-122"/>
                <a:ea typeface="华文新魏" panose="02010800040101010101" pitchFamily="2" charset="-122"/>
              </a:rPr>
              <a:t>};</a:t>
            </a:r>
          </a:p>
        </p:txBody>
      </p:sp>
      <p:sp>
        <p:nvSpPr>
          <p:cNvPr id="6" name="TextBox 3">
            <a:extLst>
              <a:ext uri="{FF2B5EF4-FFF2-40B4-BE49-F238E27FC236}">
                <a16:creationId xmlns:a16="http://schemas.microsoft.com/office/drawing/2014/main" id="{90241935-E65C-4B41-9F31-00CC270A5170}"/>
              </a:ext>
            </a:extLst>
          </p:cNvPr>
          <p:cNvSpPr txBox="1">
            <a:spLocks noChangeArrowheads="1"/>
          </p:cNvSpPr>
          <p:nvPr/>
        </p:nvSpPr>
        <p:spPr bwMode="auto">
          <a:xfrm>
            <a:off x="6289640" y="882824"/>
            <a:ext cx="4270856"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class </a:t>
            </a:r>
            <a:r>
              <a:rPr lang="en-US" altLang="zh-CN" sz="1600" b="1" dirty="0" err="1">
                <a:latin typeface="华文新魏" panose="02010800040101010101" pitchFamily="2" charset="-122"/>
                <a:ea typeface="华文新魏" panose="02010800040101010101" pitchFamily="2" charset="-122"/>
              </a:rPr>
              <a:t>ExplicitAge</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Integer age{ 0 };</a:t>
            </a:r>
          </a:p>
          <a:p>
            <a:r>
              <a:rPr lang="en-US" altLang="zh-CN" sz="1600" b="1" dirty="0">
                <a:latin typeface="华文新魏" panose="02010800040101010101" pitchFamily="2" charset="-122"/>
                <a:ea typeface="华文新魏" panose="02010800040101010101" pitchFamily="2" charset="-122"/>
              </a:rPr>
              <a:t>public:</a:t>
            </a:r>
          </a:p>
          <a:p>
            <a:r>
              <a:rPr lang="da-DK" altLang="zh-CN" sz="1600" b="1" dirty="0">
                <a:latin typeface="华文新魏" panose="02010800040101010101" pitchFamily="2" charset="-122"/>
                <a:ea typeface="华文新魏" panose="02010800040101010101" pitchFamily="2" charset="-122"/>
              </a:rPr>
              <a:t>    Explicit Age(Integer i) :age(i) {}</a:t>
            </a:r>
          </a:p>
          <a:p>
            <a:r>
              <a:rPr lang="en-US" altLang="zh-CN" sz="1600" b="1" dirty="0">
                <a:latin typeface="华文新魏" panose="02010800040101010101" pitchFamily="2" charset="-122"/>
                <a:ea typeface="华文新魏" panose="02010800040101010101" pitchFamily="2" charset="-122"/>
              </a:rPr>
              <a:t>    Explicit Age() = default;</a:t>
            </a:r>
          </a:p>
          <a:p>
            <a:r>
              <a:rPr lang="en-US" altLang="zh-CN" sz="16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515602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4" name="TextBox 3">
            <a:extLst>
              <a:ext uri="{FF2B5EF4-FFF2-40B4-BE49-F238E27FC236}">
                <a16:creationId xmlns:a16="http://schemas.microsoft.com/office/drawing/2014/main" id="{4708DCF3-4D5B-4DF8-86A1-C03527C1EC7D}"/>
              </a:ext>
            </a:extLst>
          </p:cNvPr>
          <p:cNvSpPr txBox="1">
            <a:spLocks noChangeArrowheads="1"/>
          </p:cNvSpPr>
          <p:nvPr/>
        </p:nvSpPr>
        <p:spPr bwMode="auto">
          <a:xfrm>
            <a:off x="1703512" y="764704"/>
            <a:ext cx="8712968" cy="60486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400" b="1" dirty="0">
                <a:latin typeface="华文新魏" panose="02010800040101010101" pitchFamily="2" charset="-122"/>
                <a:ea typeface="华文新魏" panose="02010800040101010101" pitchFamily="2" charset="-122"/>
              </a:rPr>
              <a:t>class A {</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int i;</a:t>
            </a:r>
          </a:p>
          <a:p>
            <a:r>
              <a:rPr lang="en-US" altLang="zh-CN" sz="2400" b="1" dirty="0">
                <a:latin typeface="华文新魏" panose="02010800040101010101" pitchFamily="2" charset="-122"/>
                <a:ea typeface="华文新魏" panose="02010800040101010101" pitchFamily="2" charset="-122"/>
              </a:rPr>
              <a:t>	int j;</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A(int i, </a:t>
            </a:r>
            <a:r>
              <a:rPr lang="en-US" altLang="zh-CN" sz="2400" b="1" dirty="0">
                <a:solidFill>
                  <a:srgbClr val="FF0000"/>
                </a:solidFill>
                <a:latin typeface="华文新魏" panose="02010800040101010101" pitchFamily="2" charset="-122"/>
                <a:ea typeface="华文新魏" panose="02010800040101010101" pitchFamily="2" charset="-122"/>
              </a:rPr>
              <a:t>int j = 0</a:t>
            </a:r>
            <a:r>
              <a:rPr lang="en-US" altLang="zh-CN" sz="2400" b="1" dirty="0">
                <a:latin typeface="华文新魏" panose="02010800040101010101" pitchFamily="2" charset="-122"/>
                <a:ea typeface="华文新魏" panose="02010800040101010101" pitchFamily="2" charset="-122"/>
              </a:rPr>
              <a:t>) {}  //</a:t>
            </a:r>
            <a:r>
              <a:rPr lang="zh-CN" altLang="en-US" sz="2400" b="1" dirty="0">
                <a:latin typeface="华文新魏" panose="02010800040101010101" pitchFamily="2" charset="-122"/>
                <a:ea typeface="华文新魏" panose="02010800040101010101" pitchFamily="2" charset="-122"/>
              </a:rPr>
              <a:t> 同样是转换构造函数</a:t>
            </a:r>
            <a:endParaRPr lang="en-US" altLang="zh-CN" sz="2400" b="1" dirty="0">
              <a:latin typeface="华文新魏" panose="02010800040101010101" pitchFamily="2" charset="-122"/>
              <a:ea typeface="华文新魏" panose="02010800040101010101" pitchFamily="2" charset="-122"/>
            </a:endParaRPr>
          </a:p>
          <a:p>
            <a:r>
              <a:rPr lang="en-US" altLang="zh-CN" sz="2400" b="1" dirty="0">
                <a:latin typeface="华文新魏" panose="02010800040101010101" pitchFamily="2" charset="-122"/>
                <a:ea typeface="华文新魏" panose="02010800040101010101" pitchFamily="2" charset="-122"/>
              </a:rPr>
              <a:t>};</a:t>
            </a:r>
          </a:p>
          <a:p>
            <a:r>
              <a:rPr lang="en-US" altLang="zh-CN" sz="2400" b="1" dirty="0">
                <a:latin typeface="华文新魏" panose="02010800040101010101" pitchFamily="2" charset="-122"/>
                <a:ea typeface="华文新魏" panose="02010800040101010101" pitchFamily="2" charset="-122"/>
              </a:rPr>
              <a:t>A </a:t>
            </a:r>
            <a:r>
              <a:rPr lang="en-US" altLang="zh-CN" sz="2400" b="1" dirty="0" err="1">
                <a:latin typeface="华文新魏" panose="02010800040101010101" pitchFamily="2" charset="-122"/>
                <a:ea typeface="华文新魏" panose="02010800040101010101" pitchFamily="2" charset="-122"/>
              </a:rPr>
              <a:t>a</a:t>
            </a:r>
            <a:r>
              <a:rPr lang="en-US" altLang="zh-CN" sz="2400" b="1" dirty="0">
                <a:latin typeface="华文新魏" panose="02010800040101010101" pitchFamily="2" charset="-122"/>
                <a:ea typeface="华文新魏" panose="02010800040101010101" pitchFamily="2" charset="-122"/>
              </a:rPr>
              <a:t> = 0;  	//</a:t>
            </a:r>
            <a:r>
              <a:rPr lang="zh-CN" altLang="en-US" sz="2400" b="1" dirty="0">
                <a:latin typeface="华文新魏" panose="02010800040101010101" pitchFamily="2" charset="-122"/>
                <a:ea typeface="华文新魏" panose="02010800040101010101" pitchFamily="2" charset="-122"/>
              </a:rPr>
              <a:t>这样初始化也成立</a:t>
            </a:r>
            <a:endParaRPr lang="en-US" altLang="zh-CN" sz="2400" b="1" dirty="0">
              <a:latin typeface="华文新魏" panose="02010800040101010101" pitchFamily="2" charset="-122"/>
              <a:ea typeface="华文新魏" panose="02010800040101010101" pitchFamily="2" charset="-122"/>
            </a:endParaRPr>
          </a:p>
          <a:p>
            <a:r>
              <a:rPr lang="en-US" altLang="zh-CN" sz="2400" b="1" dirty="0">
                <a:latin typeface="华文新魏" panose="02010800040101010101" pitchFamily="2" charset="-122"/>
                <a:ea typeface="华文新魏" panose="02010800040101010101" pitchFamily="2" charset="-122"/>
              </a:rPr>
              <a:t>class A {</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int i;</a:t>
            </a:r>
          </a:p>
          <a:p>
            <a:r>
              <a:rPr lang="en-US" altLang="zh-CN" sz="2400" b="1" dirty="0">
                <a:latin typeface="华文新魏" panose="02010800040101010101" pitchFamily="2" charset="-122"/>
                <a:ea typeface="华文新魏" panose="02010800040101010101" pitchFamily="2" charset="-122"/>
              </a:rPr>
              <a:t>	int j;</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explicit A(int i, int j = 0) {}  //</a:t>
            </a:r>
            <a:r>
              <a:rPr lang="zh-CN" altLang="en-US" sz="2400" b="1" dirty="0">
                <a:latin typeface="华文新魏" panose="02010800040101010101" pitchFamily="2" charset="-122"/>
                <a:ea typeface="华文新魏" panose="02010800040101010101" pitchFamily="2" charset="-122"/>
              </a:rPr>
              <a:t> 不是转换构造函数</a:t>
            </a:r>
            <a:endParaRPr lang="en-US" altLang="zh-CN" sz="2400" b="1" dirty="0">
              <a:latin typeface="华文新魏" panose="02010800040101010101" pitchFamily="2" charset="-122"/>
              <a:ea typeface="华文新魏" panose="02010800040101010101" pitchFamily="2" charset="-122"/>
            </a:endParaRPr>
          </a:p>
          <a:p>
            <a:r>
              <a:rPr lang="en-US" altLang="zh-CN" sz="2400" b="1" dirty="0">
                <a:latin typeface="华文新魏" panose="02010800040101010101" pitchFamily="2" charset="-122"/>
                <a:ea typeface="华文新魏" panose="02010800040101010101" pitchFamily="2" charset="-122"/>
              </a:rPr>
              <a:t>};</a:t>
            </a:r>
          </a:p>
          <a:p>
            <a:r>
              <a:rPr lang="en-US" altLang="zh-CN" sz="2400" b="1" dirty="0">
                <a:latin typeface="华文新魏" panose="02010800040101010101" pitchFamily="2" charset="-122"/>
                <a:ea typeface="华文新魏" panose="02010800040101010101" pitchFamily="2" charset="-122"/>
              </a:rPr>
              <a:t>//A </a:t>
            </a:r>
            <a:r>
              <a:rPr lang="en-US" altLang="zh-CN" sz="2400" b="1" dirty="0" err="1">
                <a:latin typeface="华文新魏" panose="02010800040101010101" pitchFamily="2" charset="-122"/>
                <a:ea typeface="华文新魏" panose="02010800040101010101" pitchFamily="2" charset="-122"/>
              </a:rPr>
              <a:t>a</a:t>
            </a:r>
            <a:r>
              <a:rPr lang="en-US" altLang="zh-CN" sz="2400" b="1" dirty="0">
                <a:latin typeface="华文新魏" panose="02010800040101010101" pitchFamily="2" charset="-122"/>
                <a:ea typeface="华文新魏" panose="02010800040101010101" pitchFamily="2" charset="-122"/>
              </a:rPr>
              <a:t> = 0;  	//</a:t>
            </a:r>
            <a:r>
              <a:rPr lang="zh-CN" altLang="en-US" sz="2400" b="1" dirty="0">
                <a:latin typeface="华文新魏" panose="02010800040101010101" pitchFamily="2" charset="-122"/>
                <a:ea typeface="华文新魏" panose="02010800040101010101" pitchFamily="2" charset="-122"/>
              </a:rPr>
              <a:t>这样就不成立</a:t>
            </a:r>
            <a:endParaRPr lang="en-US" altLang="zh-CN" sz="2400" b="1" dirty="0">
              <a:solidFill>
                <a:srgbClr val="FF0000"/>
              </a:solidFill>
              <a:latin typeface="华文新魏" panose="02010800040101010101" pitchFamily="2" charset="-122"/>
              <a:ea typeface="华文新魏" panose="02010800040101010101" pitchFamily="2" charset="-122"/>
            </a:endParaRPr>
          </a:p>
          <a:p>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7790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的类（课堂略）</a:t>
            </a:r>
          </a:p>
        </p:txBody>
      </p:sp>
      <p:sp>
        <p:nvSpPr>
          <p:cNvPr id="6" name="Rectangle 3">
            <a:extLst>
              <a:ext uri="{FF2B5EF4-FFF2-40B4-BE49-F238E27FC236}">
                <a16:creationId xmlns:a16="http://schemas.microsoft.com/office/drawing/2014/main" id="{951BFDEE-F87B-4218-9F99-3CA6013544DA}"/>
              </a:ext>
            </a:extLst>
          </p:cNvPr>
          <p:cNvSpPr txBox="1">
            <a:spLocks noChangeArrowheads="1"/>
          </p:cNvSpPr>
          <p:nvPr/>
        </p:nvSpPr>
        <p:spPr>
          <a:xfrm>
            <a:off x="609600" y="1600200"/>
            <a:ext cx="10744200" cy="44561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4</a:t>
            </a:r>
            <a:r>
              <a:rPr lang="zh-CN" altLang="en-US" b="1" dirty="0">
                <a:latin typeface="华文新魏" panose="02010800040101010101" pitchFamily="2" charset="-122"/>
                <a:ea typeface="华文新魏" panose="02010800040101010101" pitchFamily="2" charset="-122"/>
              </a:rPr>
              <a:t>.1</a:t>
            </a:r>
            <a:r>
              <a:rPr lang="en-US" altLang="zh-CN" b="1" dirty="0">
                <a:latin typeface="华文新魏" panose="02010800040101010101" pitchFamily="2" charset="-122"/>
                <a:ea typeface="华文新魏" panose="02010800040101010101" pitchFamily="2" charset="-122"/>
              </a:rPr>
              <a:t>7</a:t>
            </a:r>
            <a:r>
              <a:rPr lang="zh-CN" altLang="en-US" b="1" dirty="0">
                <a:latin typeface="华文新魏" panose="02010800040101010101" pitchFamily="2" charset="-122"/>
                <a:ea typeface="华文新魏" panose="02010800040101010101" pitchFamily="2" charset="-122"/>
              </a:rPr>
              <a:t>】包含只读、引用及对象成员的类。</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class A{</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int  a;</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public:</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A(int x) { a=x;} //</a:t>
            </a:r>
            <a:r>
              <a:rPr lang="zh-CN" altLang="en-US" sz="2400" b="1" dirty="0">
                <a:solidFill>
                  <a:srgbClr val="FF0000"/>
                </a:solidFill>
                <a:latin typeface="华文新魏" panose="02010800040101010101" pitchFamily="2" charset="-122"/>
                <a:ea typeface="华文新魏" panose="02010800040101010101" pitchFamily="2" charset="-122"/>
              </a:rPr>
              <a:t>重载</a:t>
            </a:r>
            <a:r>
              <a:rPr lang="zh-CN" altLang="en-US" sz="2400" b="1" dirty="0">
                <a:latin typeface="华文新魏" panose="02010800040101010101" pitchFamily="2" charset="-122"/>
                <a:ea typeface="华文新魏" panose="02010800040101010101" pitchFamily="2" charset="-122"/>
              </a:rPr>
              <a:t>构造函数，</a:t>
            </a:r>
            <a:r>
              <a:rPr lang="zh-CN" altLang="en-US" sz="2400" b="1" dirty="0">
                <a:solidFill>
                  <a:schemeClr val="hlink"/>
                </a:solidFill>
                <a:latin typeface="华文新魏" panose="02010800040101010101" pitchFamily="2" charset="-122"/>
                <a:ea typeface="华文新魏" panose="02010800040101010101" pitchFamily="2" charset="-122"/>
              </a:rPr>
              <a:t>自动内联</a:t>
            </a:r>
            <a:endParaRPr lang="en-US" altLang="zh-CN" sz="24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 ){ a=0; }        //</a:t>
            </a:r>
            <a:r>
              <a:rPr lang="zh-CN" altLang="en-US" sz="2400" b="1" dirty="0">
                <a:solidFill>
                  <a:srgbClr val="FF0000"/>
                </a:solidFill>
                <a:latin typeface="华文新魏" panose="02010800040101010101" pitchFamily="2" charset="-122"/>
                <a:ea typeface="华文新魏" panose="02010800040101010101" pitchFamily="2" charset="-122"/>
              </a:rPr>
              <a:t>重载</a:t>
            </a:r>
            <a:r>
              <a:rPr lang="zh-CN" altLang="en-US" sz="2400" b="1" dirty="0">
                <a:latin typeface="华文新魏" panose="02010800040101010101" pitchFamily="2" charset="-122"/>
                <a:ea typeface="华文新魏" panose="02010800040101010101" pitchFamily="2" charset="-122"/>
              </a:rPr>
              <a:t>构造函数，</a:t>
            </a:r>
            <a:r>
              <a:rPr lang="zh-CN" altLang="en-US" sz="2400" b="1" dirty="0">
                <a:solidFill>
                  <a:schemeClr val="hlink"/>
                </a:solidFill>
                <a:latin typeface="华文新魏" panose="02010800040101010101" pitchFamily="2" charset="-122"/>
                <a:ea typeface="华文新魏" panose="02010800040101010101" pitchFamily="2" charset="-122"/>
              </a:rPr>
              <a:t>自动内联</a:t>
            </a:r>
            <a:endParaRPr lang="zh-CN" altLang="en-US" sz="24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class B{</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const  int  </a:t>
            </a:r>
            <a:r>
              <a:rPr lang="en-US" altLang="zh-CN" sz="2400" b="1" dirty="0">
                <a:solidFill>
                  <a:srgbClr val="FF0000"/>
                </a:solidFill>
                <a:latin typeface="华文新魏" panose="02010800040101010101" pitchFamily="2" charset="-122"/>
                <a:ea typeface="华文新魏" panose="02010800040101010101" pitchFamily="2" charset="-122"/>
              </a:rPr>
              <a:t>b</a:t>
            </a:r>
            <a:r>
              <a:rPr lang="en-US" altLang="zh-CN" sz="2400" b="1" dirty="0">
                <a:latin typeface="华文新魏" panose="02010800040101010101" pitchFamily="2" charset="-122"/>
                <a:ea typeface="华文新魏" panose="02010800040101010101" pitchFamily="2" charset="-122"/>
              </a:rPr>
              <a:t>; 	//b</a:t>
            </a:r>
            <a:r>
              <a:rPr lang="zh-CN" altLang="en-US" sz="2400" b="1" dirty="0">
                <a:latin typeface="华文新魏" panose="02010800040101010101" pitchFamily="2" charset="-122"/>
                <a:ea typeface="华文新魏" panose="02010800040101010101" pitchFamily="2" charset="-122"/>
              </a:rPr>
              <a:t>没有就地初始化</a:t>
            </a:r>
          </a:p>
          <a:p>
            <a:pPr>
              <a:lnSpc>
                <a:spcPct val="85000"/>
              </a:lnSpc>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int  c, </a:t>
            </a:r>
            <a:r>
              <a:rPr lang="en-US" altLang="zh-CN" sz="2400" b="1" dirty="0">
                <a:solidFill>
                  <a:srgbClr val="FF0000"/>
                </a:solidFill>
                <a:latin typeface="华文新魏" panose="02010800040101010101" pitchFamily="2" charset="-122"/>
                <a:ea typeface="华文新魏" panose="02010800040101010101" pitchFamily="2" charset="-122"/>
              </a:rPr>
              <a:t>&amp;d</a:t>
            </a:r>
            <a:r>
              <a:rPr lang="en-US" altLang="zh-CN" sz="2400" b="1" dirty="0">
                <a:latin typeface="华文新魏" panose="02010800040101010101" pitchFamily="2" charset="-122"/>
                <a:ea typeface="华文新魏" panose="02010800040101010101" pitchFamily="2" charset="-122"/>
              </a:rPr>
              <a:t>, e, f;	//</a:t>
            </a:r>
            <a:r>
              <a:rPr lang="en-US" altLang="zh-CN" sz="2400" b="1" dirty="0" err="1">
                <a:latin typeface="华文新魏" panose="02010800040101010101" pitchFamily="2" charset="-122"/>
                <a:ea typeface="华文新魏" panose="02010800040101010101" pitchFamily="2" charset="-122"/>
              </a:rPr>
              <a:t>b,d,g,h</a:t>
            </a:r>
            <a:r>
              <a:rPr lang="zh-CN" altLang="en-US" sz="2400" b="1" dirty="0">
                <a:latin typeface="华文新魏" panose="02010800040101010101" pitchFamily="2" charset="-122"/>
                <a:ea typeface="华文新魏" panose="02010800040101010101" pitchFamily="2" charset="-122"/>
              </a:rPr>
              <a:t>都没有就地初始化，故只能在构造函数体前初始化</a:t>
            </a:r>
          </a:p>
          <a:p>
            <a:pPr>
              <a:lnSpc>
                <a:spcPct val="85000"/>
              </a:lnSpc>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A    </a:t>
            </a:r>
            <a:r>
              <a:rPr lang="en-US" altLang="zh-CN" sz="2400" b="1" dirty="0">
                <a:solidFill>
                  <a:srgbClr val="FF0000"/>
                </a:solidFill>
                <a:latin typeface="华文新魏" panose="02010800040101010101" pitchFamily="2" charset="-122"/>
                <a:ea typeface="华文新魏" panose="02010800040101010101" pitchFamily="2" charset="-122"/>
              </a:rPr>
              <a:t>g, h</a:t>
            </a:r>
            <a:r>
              <a:rPr lang="en-US" altLang="zh-CN" sz="2400" b="1" dirty="0">
                <a:latin typeface="华文新魏" panose="02010800040101010101" pitchFamily="2" charset="-122"/>
                <a:ea typeface="华文新魏" panose="02010800040101010101" pitchFamily="2" charset="-122"/>
              </a:rPr>
              <a:t>; 		</a:t>
            </a:r>
            <a:r>
              <a:rPr lang="zh-CN" altLang="en-US" sz="2400" b="1" dirty="0">
                <a:solidFill>
                  <a:schemeClr val="hlink"/>
                </a:solidFill>
                <a:latin typeface="华文新魏" panose="02010800040101010101" pitchFamily="2" charset="-122"/>
                <a:ea typeface="华文新魏" panose="02010800040101010101" pitchFamily="2" charset="-122"/>
              </a:rPr>
              <a:t>//数据成员按定义顺序</a:t>
            </a:r>
            <a:r>
              <a:rPr lang="en-US" altLang="zh-CN" sz="2400" b="1" dirty="0">
                <a:solidFill>
                  <a:schemeClr val="hlink"/>
                </a:solidFill>
                <a:latin typeface="华文新魏" panose="02010800040101010101" pitchFamily="2" charset="-122"/>
                <a:ea typeface="华文新魏" panose="02010800040101010101" pitchFamily="2" charset="-122"/>
              </a:rPr>
              <a:t>b, c, d, e, f, g, h</a:t>
            </a:r>
            <a:r>
              <a:rPr lang="zh-CN" altLang="en-US" sz="2400" b="1" dirty="0">
                <a:solidFill>
                  <a:schemeClr val="hlink"/>
                </a:solidFill>
                <a:latin typeface="华文新魏" panose="02010800040101010101" pitchFamily="2" charset="-122"/>
                <a:ea typeface="华文新魏" panose="02010800040101010101" pitchFamily="2" charset="-122"/>
              </a:rPr>
              <a:t>初始化</a:t>
            </a:r>
          </a:p>
        </p:txBody>
      </p:sp>
    </p:spTree>
    <p:extLst>
      <p:ext uri="{BB962C8B-B14F-4D97-AF65-F5344CB8AC3E}">
        <p14:creationId xmlns:p14="http://schemas.microsoft.com/office/powerpoint/2010/main" val="1104558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的类（课堂略）</a:t>
            </a:r>
          </a:p>
        </p:txBody>
      </p:sp>
      <p:sp>
        <p:nvSpPr>
          <p:cNvPr id="5" name="Rectangle 3">
            <a:extLst>
              <a:ext uri="{FF2B5EF4-FFF2-40B4-BE49-F238E27FC236}">
                <a16:creationId xmlns:a16="http://schemas.microsoft.com/office/drawing/2014/main" id="{376250B6-9335-4F78-B7EE-9BF83CD00D4F}"/>
              </a:ext>
            </a:extLst>
          </p:cNvPr>
          <p:cNvSpPr txBox="1">
            <a:spLocks noChangeArrowheads="1"/>
          </p:cNvSpPr>
          <p:nvPr/>
        </p:nvSpPr>
        <p:spPr>
          <a:xfrm>
            <a:off x="838200" y="1507921"/>
            <a:ext cx="10377881" cy="45323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public: 		</a:t>
            </a:r>
            <a:r>
              <a:rPr lang="zh-CN" altLang="en-US"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类</a:t>
            </a:r>
            <a:r>
              <a:rPr lang="en-US" altLang="zh-CN" sz="2400" b="1" dirty="0">
                <a:solidFill>
                  <a:srgbClr val="FF0000"/>
                </a:solidFill>
                <a:latin typeface="华文新魏" panose="02010800040101010101" pitchFamily="2" charset="-122"/>
                <a:ea typeface="华文新魏" panose="02010800040101010101" pitchFamily="2" charset="-122"/>
              </a:rPr>
              <a:t>B</a:t>
            </a:r>
            <a:r>
              <a:rPr lang="zh-CN" altLang="en-US" sz="2400" b="1" dirty="0">
                <a:solidFill>
                  <a:srgbClr val="FF0000"/>
                </a:solidFill>
                <a:latin typeface="华文新魏" panose="02010800040101010101" pitchFamily="2" charset="-122"/>
                <a:ea typeface="华文新魏" panose="02010800040101010101" pitchFamily="2" charset="-122"/>
              </a:rPr>
              <a:t>构造函数体前未出现</a:t>
            </a:r>
            <a:r>
              <a:rPr lang="en-US" altLang="zh-CN" sz="2400" b="1" dirty="0">
                <a:solidFill>
                  <a:srgbClr val="FF0000"/>
                </a:solidFill>
                <a:latin typeface="华文新魏" panose="02010800040101010101" pitchFamily="2" charset="-122"/>
                <a:ea typeface="华文新魏" panose="02010800040101010101" pitchFamily="2" charset="-122"/>
              </a:rPr>
              <a:t>h，</a:t>
            </a:r>
            <a:r>
              <a:rPr lang="zh-CN" altLang="en-US" sz="2400" b="1" dirty="0">
                <a:solidFill>
                  <a:srgbClr val="FF0000"/>
                </a:solidFill>
                <a:latin typeface="华文新魏" panose="02010800040101010101" pitchFamily="2" charset="-122"/>
                <a:ea typeface="华文新魏" panose="02010800040101010101" pitchFamily="2" charset="-122"/>
              </a:rPr>
              <a:t>故</a:t>
            </a:r>
            <a:r>
              <a:rPr lang="en-US" altLang="zh-CN" sz="2400" b="1" dirty="0">
                <a:solidFill>
                  <a:srgbClr val="FF0000"/>
                </a:solidFill>
                <a:latin typeface="华文新魏" panose="02010800040101010101" pitchFamily="2" charset="-122"/>
                <a:ea typeface="华文新魏" panose="02010800040101010101" pitchFamily="2" charset="-122"/>
              </a:rPr>
              <a:t>h</a:t>
            </a:r>
            <a:r>
              <a:rPr lang="zh-CN" altLang="en-US" sz="2400" b="1" dirty="0">
                <a:solidFill>
                  <a:srgbClr val="FF0000"/>
                </a:solidFill>
                <a:latin typeface="华文新魏" panose="02010800040101010101" pitchFamily="2" charset="-122"/>
                <a:ea typeface="华文新魏" panose="02010800040101010101" pitchFamily="2" charset="-122"/>
              </a:rPr>
              <a:t>用</a:t>
            </a:r>
            <a:r>
              <a:rPr lang="en-US" altLang="zh-CN" sz="2400" b="1" dirty="0">
                <a:solidFill>
                  <a:srgbClr val="FF0000"/>
                </a:solidFill>
                <a:latin typeface="华文新魏" panose="02010800040101010101" pitchFamily="2" charset="-122"/>
                <a:ea typeface="华文新魏" panose="02010800040101010101" pitchFamily="2" charset="-122"/>
              </a:rPr>
              <a:t>A( )</a:t>
            </a:r>
            <a:r>
              <a:rPr lang="zh-CN" altLang="en-US" sz="2400" b="1" dirty="0">
                <a:solidFill>
                  <a:srgbClr val="FF0000"/>
                </a:solidFill>
                <a:latin typeface="华文新魏" panose="02010800040101010101" pitchFamily="2" charset="-122"/>
                <a:ea typeface="华文新魏" panose="02010800040101010101" pitchFamily="2" charset="-122"/>
              </a:rPr>
              <a:t>初始化</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B(int y): </a:t>
            </a:r>
            <a:r>
              <a:rPr lang="en-US" altLang="zh-CN" sz="2400" b="1" dirty="0">
                <a:solidFill>
                  <a:srgbClr val="FF0000"/>
                </a:solidFill>
                <a:latin typeface="华文新魏" panose="02010800040101010101" pitchFamily="2" charset="-122"/>
                <a:ea typeface="华文新魏" panose="02010800040101010101" pitchFamily="2" charset="-122"/>
              </a:rPr>
              <a:t>d(c)</a:t>
            </a:r>
            <a:r>
              <a:rPr lang="en-US" altLang="zh-CN" sz="2400" b="1" dirty="0">
                <a:latin typeface="华文新魏" panose="02010800040101010101" pitchFamily="2" charset="-122"/>
                <a:ea typeface="华文新魏" panose="02010800040101010101" pitchFamily="2" charset="-122"/>
              </a:rPr>
              <a:t>, c(y), </a:t>
            </a:r>
            <a:r>
              <a:rPr lang="en-US" altLang="zh-CN" sz="2400" b="1" dirty="0">
                <a:solidFill>
                  <a:srgbClr val="FF0000"/>
                </a:solidFill>
                <a:latin typeface="华文新魏" panose="02010800040101010101" pitchFamily="2" charset="-122"/>
                <a:ea typeface="华文新魏" panose="02010800040101010101" pitchFamily="2" charset="-122"/>
              </a:rPr>
              <a:t>g(y) </a:t>
            </a:r>
            <a:r>
              <a:rPr lang="en-US" altLang="zh-CN" sz="2400" b="1" dirty="0">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b(y)</a:t>
            </a:r>
            <a:r>
              <a:rPr lang="en-US" altLang="zh-CN" sz="2400" b="1" dirty="0">
                <a:latin typeface="华文新魏" panose="02010800040101010101" pitchFamily="2" charset="-122"/>
                <a:ea typeface="华文新魏" panose="02010800040101010101" pitchFamily="2" charset="-122"/>
              </a:rPr>
              <a:t> , e(y){//</a:t>
            </a:r>
            <a:r>
              <a:rPr lang="zh-CN" altLang="en-US" sz="2000" b="1" dirty="0">
                <a:solidFill>
                  <a:schemeClr val="hlink"/>
                </a:solidFill>
                <a:latin typeface="华文新魏" panose="02010800040101010101" pitchFamily="2" charset="-122"/>
                <a:ea typeface="华文新魏" panose="02010800040101010101" pitchFamily="2" charset="-122"/>
              </a:rPr>
              <a:t>自动内联</a:t>
            </a:r>
            <a:endParaRPr lang="en-US" altLang="zh-CN" sz="24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c+=y;    	    f=y; </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}//f</a:t>
            </a:r>
            <a:r>
              <a:rPr lang="zh-CN" altLang="en-US" sz="2400" b="1" dirty="0">
                <a:latin typeface="华文新魏" panose="02010800040101010101" pitchFamily="2" charset="-122"/>
                <a:ea typeface="华文新魏" panose="02010800040101010101" pitchFamily="2" charset="-122"/>
              </a:rPr>
              <a:t>被赋值为</a:t>
            </a:r>
            <a:r>
              <a:rPr lang="en-US" altLang="zh-CN" sz="2400" b="1" dirty="0">
                <a:latin typeface="华文新魏" panose="02010800040101010101" pitchFamily="2" charset="-122"/>
                <a:ea typeface="华文新魏" panose="02010800040101010101" pitchFamily="2" charset="-122"/>
              </a:rPr>
              <a:t>y</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void main(void){</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int x(5);	     	//int x=5</a:t>
            </a:r>
            <a:r>
              <a:rPr lang="zh-CN" altLang="en-US" sz="2400" b="1" dirty="0">
                <a:latin typeface="华文新魏" panose="02010800040101010101" pitchFamily="2" charset="-122"/>
                <a:ea typeface="华文新魏" panose="02010800040101010101" pitchFamily="2" charset="-122"/>
              </a:rPr>
              <a:t>等价于</a:t>
            </a:r>
            <a:r>
              <a:rPr lang="en-US" altLang="zh-CN" sz="2400" b="1" dirty="0">
                <a:latin typeface="华文新魏" panose="02010800040101010101" pitchFamily="2" charset="-122"/>
                <a:ea typeface="华文新魏" panose="02010800040101010101" pitchFamily="2" charset="-122"/>
              </a:rPr>
              <a:t>int x(5)</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 a(x), y=5;      	//A y=5</a:t>
            </a:r>
            <a:r>
              <a:rPr lang="zh-CN" altLang="en-US" sz="2400" b="1" dirty="0">
                <a:latin typeface="华文新魏" panose="02010800040101010101" pitchFamily="2" charset="-122"/>
                <a:ea typeface="华文新魏" panose="02010800040101010101" pitchFamily="2" charset="-122"/>
              </a:rPr>
              <a:t>等价于</a:t>
            </a:r>
            <a:r>
              <a:rPr lang="en-US" altLang="zh-CN" sz="2400" b="1" dirty="0">
                <a:latin typeface="华文新魏" panose="02010800040101010101" pitchFamily="2" charset="-122"/>
                <a:ea typeface="华文新魏" panose="02010800040101010101" pitchFamily="2" charset="-122"/>
              </a:rPr>
              <a:t>A y(5)，</a:t>
            </a:r>
            <a:r>
              <a:rPr lang="zh-CN" altLang="en-US" sz="2400" b="1" dirty="0">
                <a:latin typeface="华文新魏" panose="02010800040101010101" pitchFamily="2" charset="-122"/>
                <a:ea typeface="华文新魏" panose="02010800040101010101" pitchFamily="2" charset="-122"/>
              </a:rPr>
              <a:t>请和上一行比较</a:t>
            </a:r>
            <a:endParaRPr lang="en-US" altLang="zh-CN" sz="24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A </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p=new A</a:t>
            </a:r>
            <a:r>
              <a:rPr lang="en-US" altLang="zh-CN" sz="2400" b="1" dirty="0">
                <a:solidFill>
                  <a:srgbClr val="00B050"/>
                </a:solidFill>
                <a:latin typeface="华文新魏" panose="02010800040101010101" pitchFamily="2" charset="-122"/>
                <a:ea typeface="华文新魏" panose="02010800040101010101" pitchFamily="2" charset="-122"/>
              </a:rPr>
              <a:t>[3]</a:t>
            </a:r>
            <a:r>
              <a:rPr lang="en-US" altLang="zh-CN" sz="2400" b="1" dirty="0">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1</a:t>
            </a:r>
            <a:r>
              <a:rPr lang="en-US" altLang="zh-CN" sz="2400" b="1" dirty="0">
                <a:latin typeface="华文新魏" panose="02010800040101010101" pitchFamily="2" charset="-122"/>
                <a:ea typeface="华文新魏" panose="02010800040101010101" pitchFamily="2" charset="-122"/>
              </a:rPr>
              <a:t>, A(2)}; //</a:t>
            </a:r>
            <a:r>
              <a:rPr lang="zh-CN" altLang="en-US" sz="2400" b="1" dirty="0">
                <a:latin typeface="华文新魏" panose="02010800040101010101" pitchFamily="2" charset="-122"/>
                <a:ea typeface="华文新魏" panose="02010800040101010101" pitchFamily="2" charset="-122"/>
              </a:rPr>
              <a:t>初始化的元素为</a:t>
            </a:r>
            <a:r>
              <a:rPr lang="en-US" altLang="zh-CN" sz="2400" b="1" dirty="0">
                <a:solidFill>
                  <a:srgbClr val="FF0000"/>
                </a:solidFill>
                <a:latin typeface="华文新魏" panose="02010800040101010101" pitchFamily="2" charset="-122"/>
                <a:ea typeface="华文新魏" panose="02010800040101010101" pitchFamily="2" charset="-122"/>
              </a:rPr>
              <a:t>A(1)</a:t>
            </a:r>
            <a:r>
              <a:rPr lang="en-US" altLang="zh-CN" sz="2400" b="1" dirty="0">
                <a:latin typeface="华文新魏" panose="02010800040101010101" pitchFamily="2" charset="-122"/>
                <a:ea typeface="华文新魏" panose="02010800040101010101" pitchFamily="2" charset="-122"/>
              </a:rPr>
              <a:t>, A(2), A(0)</a:t>
            </a:r>
            <a:endParaRPr lang="zh-CN" altLang="en-US" sz="24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B b(7), z=(7,8);	</a:t>
            </a:r>
            <a:r>
              <a:rPr lang="en-US" altLang="zh-CN" sz="2400" b="1" dirty="0">
                <a:solidFill>
                  <a:schemeClr val="accent1"/>
                </a:solidFill>
                <a:latin typeface="华文新魏" panose="02010800040101010101" pitchFamily="2" charset="-122"/>
                <a:ea typeface="华文新魏" panose="02010800040101010101" pitchFamily="2" charset="-122"/>
              </a:rPr>
              <a:t>//</a:t>
            </a:r>
            <a:r>
              <a:rPr lang="en-US" altLang="zh-CN" sz="2400" b="1" dirty="0">
                <a:solidFill>
                  <a:schemeClr val="hlink"/>
                </a:solidFill>
                <a:latin typeface="华文新魏" panose="02010800040101010101" pitchFamily="2" charset="-122"/>
                <a:ea typeface="华文新魏" panose="02010800040101010101" pitchFamily="2" charset="-122"/>
              </a:rPr>
              <a:t>B z=(7,8)</a:t>
            </a:r>
            <a:r>
              <a:rPr lang="zh-CN" altLang="en-US" sz="2400" b="1" dirty="0">
                <a:solidFill>
                  <a:schemeClr val="hlink"/>
                </a:solidFill>
                <a:latin typeface="华文新魏" panose="02010800040101010101" pitchFamily="2" charset="-122"/>
                <a:ea typeface="华文新魏" panose="02010800040101010101" pitchFamily="2" charset="-122"/>
              </a:rPr>
              <a:t>等价于</a:t>
            </a:r>
            <a:r>
              <a:rPr lang="en-US" altLang="zh-CN" sz="2400" b="1" dirty="0">
                <a:solidFill>
                  <a:schemeClr val="hlink"/>
                </a:solidFill>
                <a:latin typeface="华文新魏" panose="02010800040101010101" pitchFamily="2" charset="-122"/>
                <a:ea typeface="华文新魏" panose="02010800040101010101" pitchFamily="2" charset="-122"/>
              </a:rPr>
              <a:t>B z(8),</a:t>
            </a:r>
            <a:r>
              <a:rPr lang="zh-CN" altLang="en-US" sz="2400" b="1" dirty="0">
                <a:solidFill>
                  <a:schemeClr val="hlink"/>
                </a:solidFill>
                <a:latin typeface="华文新魏" panose="02010800040101010101" pitchFamily="2" charset="-122"/>
                <a:ea typeface="华文新魏" panose="02010800040101010101" pitchFamily="2" charset="-122"/>
              </a:rPr>
              <a:t>等号右边必单值</a:t>
            </a:r>
            <a:endParaRPr lang="en-US" altLang="zh-CN" sz="24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400" b="1" dirty="0">
                <a:solidFill>
                  <a:schemeClr val="hlink"/>
                </a:solidFill>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delete </a:t>
            </a:r>
            <a:r>
              <a:rPr lang="en-US" altLang="zh-CN" sz="2400" b="1" dirty="0">
                <a:solidFill>
                  <a:srgbClr val="00B050"/>
                </a:solidFill>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p;		//</a:t>
            </a:r>
            <a:r>
              <a:rPr lang="zh-CN" altLang="en-US" sz="2400" b="1" dirty="0">
                <a:solidFill>
                  <a:schemeClr val="hlink"/>
                </a:solidFill>
                <a:latin typeface="华文新魏" panose="02010800040101010101" pitchFamily="2" charset="-122"/>
                <a:ea typeface="华文新魏" panose="02010800040101010101" pitchFamily="2" charset="-122"/>
              </a:rPr>
              <a:t>防止内存泄漏：</a:t>
            </a:r>
            <a:r>
              <a:rPr lang="en-US" altLang="zh-CN" sz="2400" b="1" dirty="0">
                <a:solidFill>
                  <a:schemeClr val="hlink"/>
                </a:solidFill>
                <a:latin typeface="华文新魏" panose="02010800040101010101" pitchFamily="2" charset="-122"/>
                <a:ea typeface="华文新魏" panose="02010800040101010101" pitchFamily="2" charset="-122"/>
              </a:rPr>
              <a:t>new</a:t>
            </a:r>
            <a:r>
              <a:rPr lang="zh-CN" altLang="en-US" sz="2400" b="1" dirty="0">
                <a:solidFill>
                  <a:schemeClr val="hlink"/>
                </a:solidFill>
                <a:latin typeface="华文新魏" panose="02010800040101010101" pitchFamily="2" charset="-122"/>
                <a:ea typeface="华文新魏" panose="02010800040101010101" pitchFamily="2" charset="-122"/>
              </a:rPr>
              <a:t>产生的</a:t>
            </a:r>
            <a:r>
              <a:rPr lang="zh-CN" altLang="en-US" sz="2400" b="1" dirty="0">
                <a:solidFill>
                  <a:srgbClr val="00B050"/>
                </a:solidFill>
                <a:latin typeface="华文新魏" panose="02010800040101010101" pitchFamily="2" charset="-122"/>
                <a:ea typeface="华文新魏" panose="02010800040101010101" pitchFamily="2" charset="-122"/>
              </a:rPr>
              <a:t>所有</a:t>
            </a:r>
            <a:r>
              <a:rPr lang="zh-CN" altLang="en-US" sz="2400" b="1" dirty="0">
                <a:solidFill>
                  <a:schemeClr val="hlink"/>
                </a:solidFill>
                <a:latin typeface="华文新魏" panose="02010800040101010101" pitchFamily="2" charset="-122"/>
                <a:ea typeface="华文新魏" panose="02010800040101010101" pitchFamily="2" charset="-122"/>
              </a:rPr>
              <a:t>对象必须用</a:t>
            </a:r>
            <a:r>
              <a:rPr lang="en-US" altLang="zh-CN" sz="2400" b="1" dirty="0">
                <a:solidFill>
                  <a:schemeClr val="hlink"/>
                </a:solidFill>
                <a:latin typeface="华文新魏" panose="02010800040101010101" pitchFamily="2" charset="-122"/>
                <a:ea typeface="华文新魏" panose="02010800040101010101" pitchFamily="2" charset="-122"/>
              </a:rPr>
              <a:t>delete</a:t>
            </a:r>
            <a:endParaRPr lang="zh-CN" altLang="en-US" sz="24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故</a:t>
            </a:r>
            <a:r>
              <a:rPr lang="zh-CN" altLang="en-US" sz="2400" b="1" dirty="0">
                <a:solidFill>
                  <a:schemeClr val="hlink"/>
                </a:solidFill>
                <a:latin typeface="华文新魏" panose="02010800040101010101" pitchFamily="2" charset="-122"/>
                <a:ea typeface="华文新魏" panose="02010800040101010101" pitchFamily="2" charset="-122"/>
              </a:rPr>
              <a:t>(7,8)</a:t>
            </a:r>
            <a:r>
              <a:rPr lang="zh-CN" altLang="en-US" sz="2400" b="1" dirty="0">
                <a:latin typeface="华文新魏" panose="02010800040101010101" pitchFamily="2" charset="-122"/>
                <a:ea typeface="华文新魏" panose="02010800040101010101" pitchFamily="2" charset="-122"/>
              </a:rPr>
              <a:t>为</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的扩号表达式，</a:t>
            </a:r>
            <a:r>
              <a:rPr lang="en-US" altLang="zh-CN" sz="2400" b="1" dirty="0">
                <a:solidFill>
                  <a:schemeClr val="hlink"/>
                </a:solidFill>
                <a:latin typeface="华文新魏" panose="02010800040101010101" pitchFamily="2" charset="-122"/>
                <a:ea typeface="华文新魏" panose="02010800040101010101" pitchFamily="2" charset="-122"/>
              </a:rPr>
              <a:t>(7,8)=8</a:t>
            </a:r>
            <a:endParaRPr lang="zh-CN" altLang="en-US" sz="2400" b="1" dirty="0">
              <a:solidFill>
                <a:schemeClr val="hlink"/>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9868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构造函数</a:t>
            </a:r>
          </a:p>
        </p:txBody>
      </p:sp>
      <p:sp>
        <p:nvSpPr>
          <p:cNvPr id="8196" name="Rectangle 7"/>
          <p:cNvSpPr>
            <a:spLocks noChangeArrowheads="1"/>
          </p:cNvSpPr>
          <p:nvPr/>
        </p:nvSpPr>
        <p:spPr bwMode="auto">
          <a:xfrm>
            <a:off x="1758752" y="980729"/>
            <a:ext cx="8382000" cy="4968775"/>
          </a:xfrm>
          <a:prstGeom prst="rect">
            <a:avLst/>
          </a:prstGeom>
          <a:noFill/>
          <a:ln w="9525">
            <a:noFill/>
            <a:miter lim="800000"/>
            <a:headEnd/>
            <a:tailEnd/>
          </a:ln>
        </p:spPr>
        <p:txBody>
          <a:bodyPr>
            <a:noAutofit/>
          </a:bodyPr>
          <a:lstStyle/>
          <a:p>
            <a:pPr>
              <a:lnSpc>
                <a:spcPct val="90000"/>
              </a:lnSpc>
            </a:pPr>
            <a:r>
              <a:rPr lang="en-US" altLang="zh-CN" sz="2400" b="1" dirty="0">
                <a:latin typeface="华文新魏" pitchFamily="2" charset="-122"/>
                <a:ea typeface="华文新魏" pitchFamily="2" charset="-122"/>
              </a:rPr>
              <a:t>	</a:t>
            </a:r>
            <a:r>
              <a:rPr lang="zh-CN" altLang="en-US" sz="2400" b="1" dirty="0">
                <a:solidFill>
                  <a:srgbClr val="FF0000"/>
                </a:solidFill>
                <a:latin typeface="华文新魏" pitchFamily="2" charset="-122"/>
                <a:ea typeface="华文新魏" pitchFamily="2" charset="-122"/>
              </a:rPr>
              <a:t>构造函数：</a:t>
            </a:r>
            <a:r>
              <a:rPr lang="zh-CN" altLang="en-US" sz="2400" b="1" dirty="0">
                <a:latin typeface="华文新魏" pitchFamily="2" charset="-122"/>
                <a:ea typeface="华文新魏" pitchFamily="2" charset="-122"/>
              </a:rPr>
              <a:t>用来</a:t>
            </a:r>
            <a:r>
              <a:rPr lang="zh-CN" altLang="en-US" sz="2400" b="1" dirty="0">
                <a:solidFill>
                  <a:srgbClr val="FF0000"/>
                </a:solidFill>
                <a:latin typeface="华文新魏" pitchFamily="2" charset="-122"/>
                <a:ea typeface="华文新魏" pitchFamily="2" charset="-122"/>
              </a:rPr>
              <a:t>产生</a:t>
            </a:r>
            <a:r>
              <a:rPr lang="zh-CN" altLang="en-US" sz="2400" b="1" dirty="0">
                <a:latin typeface="华文新魏" pitchFamily="2" charset="-122"/>
                <a:ea typeface="华文新魏" pitchFamily="2" charset="-122"/>
              </a:rPr>
              <a:t>对象，为对象申请资源，初始化数据成员。</a:t>
            </a:r>
          </a:p>
        </p:txBody>
      </p:sp>
      <p:sp>
        <p:nvSpPr>
          <p:cNvPr id="2" name="矩形 1"/>
          <p:cNvSpPr/>
          <p:nvPr/>
        </p:nvSpPr>
        <p:spPr>
          <a:xfrm>
            <a:off x="1287262" y="1700808"/>
            <a:ext cx="9201226" cy="4083105"/>
          </a:xfrm>
          <a:prstGeom prst="rect">
            <a:avLst/>
          </a:prstGeom>
        </p:spPr>
        <p:txBody>
          <a:bodyPr wrap="square">
            <a:spAutoFit/>
          </a:bodyPr>
          <a:lstStyle/>
          <a:p>
            <a:pPr>
              <a:lnSpc>
                <a:spcPct val="90000"/>
              </a:lnSpc>
            </a:pPr>
            <a:r>
              <a:rPr lang="zh-CN" altLang="en-US" sz="1600" b="1" dirty="0">
                <a:latin typeface="华文新魏" pitchFamily="2" charset="-122"/>
                <a:ea typeface="华文新魏" pitchFamily="2" charset="-122"/>
              </a:rPr>
              <a:t> </a:t>
            </a:r>
            <a:r>
              <a:rPr lang="en-US" altLang="zh-CN" b="1" dirty="0">
                <a:latin typeface="华文新魏" pitchFamily="2" charset="-122"/>
                <a:ea typeface="华文新魏" pitchFamily="2" charset="-122"/>
              </a:rPr>
              <a:t>class Circle{</a:t>
            </a:r>
          </a:p>
          <a:p>
            <a:pPr>
              <a:lnSpc>
                <a:spcPct val="90000"/>
              </a:lnSpc>
            </a:pPr>
            <a:r>
              <a:rPr lang="en-US" altLang="zh-CN" b="1" dirty="0">
                <a:latin typeface="华文新魏" pitchFamily="2" charset="-122"/>
                <a:ea typeface="华文新魏" pitchFamily="2" charset="-122"/>
              </a:rPr>
              <a:t>	public</a:t>
            </a:r>
            <a:r>
              <a:rPr lang="zh-CN" altLang="en-US" b="1" dirty="0">
                <a:latin typeface="华文新魏" pitchFamily="2" charset="-122"/>
                <a:ea typeface="华文新魏" pitchFamily="2" charset="-122"/>
              </a:rPr>
              <a:t>：</a:t>
            </a:r>
          </a:p>
          <a:p>
            <a:pPr>
              <a:lnSpc>
                <a:spcPct val="90000"/>
              </a:lnSpc>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double radius;</a:t>
            </a:r>
          </a:p>
          <a:p>
            <a:pPr>
              <a:lnSpc>
                <a:spcPct val="90000"/>
              </a:lnSpc>
            </a:pPr>
            <a:r>
              <a:rPr lang="en-US" altLang="zh-CN" b="1" dirty="0">
                <a:latin typeface="华文新魏" pitchFamily="2" charset="-122"/>
                <a:ea typeface="华文新魏" pitchFamily="2" charset="-122"/>
              </a:rPr>
              <a:t>	public:</a:t>
            </a:r>
          </a:p>
          <a:p>
            <a:pPr>
              <a:lnSpc>
                <a:spcPct val="90000"/>
              </a:lnSpc>
            </a:pPr>
            <a:r>
              <a:rPr lang="en-US" altLang="zh-CN" b="1" dirty="0">
                <a:latin typeface="华文新魏" pitchFamily="2" charset="-122"/>
                <a:ea typeface="华文新魏" pitchFamily="2" charset="-122"/>
              </a:rPr>
              <a:t>		Circle() { radius = 1.0;}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缺省构造函数，将半径设为</a:t>
            </a:r>
            <a:r>
              <a:rPr lang="en-US" altLang="zh-CN" b="1" dirty="0">
                <a:solidFill>
                  <a:srgbClr val="FF0000"/>
                </a:solidFill>
                <a:latin typeface="华文新魏" pitchFamily="2" charset="-122"/>
                <a:ea typeface="华文新魏" pitchFamily="2" charset="-122"/>
              </a:rPr>
              <a:t>1.0</a:t>
            </a:r>
          </a:p>
          <a:p>
            <a:pPr>
              <a:lnSpc>
                <a:spcPct val="90000"/>
              </a:lnSpc>
            </a:pPr>
            <a:r>
              <a:rPr lang="en-US" altLang="zh-CN" b="1" dirty="0">
                <a:latin typeface="华文新魏" pitchFamily="2" charset="-122"/>
                <a:ea typeface="华文新魏" pitchFamily="2" charset="-122"/>
              </a:rPr>
              <a:t>		Circle (double r) {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带参数构造函数，用户创建</a:t>
            </a:r>
            <a:r>
              <a:rPr lang="en-US" altLang="zh-CN" b="1" dirty="0">
                <a:solidFill>
                  <a:srgbClr val="FF0000"/>
                </a:solidFill>
                <a:latin typeface="华文新魏" pitchFamily="2" charset="-122"/>
                <a:ea typeface="华文新魏" pitchFamily="2" charset="-122"/>
              </a:rPr>
              <a:t>Circle</a:t>
            </a:r>
            <a:r>
              <a:rPr lang="zh-CN" altLang="en-US" b="1" dirty="0">
                <a:solidFill>
                  <a:srgbClr val="FF0000"/>
                </a:solidFill>
                <a:latin typeface="华文新魏" pitchFamily="2" charset="-122"/>
                <a:ea typeface="华文新魏" pitchFamily="2" charset="-122"/>
              </a:rPr>
              <a:t>对象时可以</a:t>
            </a:r>
          </a:p>
          <a:p>
            <a:pPr>
              <a:lnSpc>
                <a:spcPct val="90000"/>
              </a:lnSpc>
            </a:pPr>
            <a:r>
              <a:rPr lang="zh-CN" altLang="en-US" b="1"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指定圆的半径</a:t>
            </a:r>
            <a:r>
              <a:rPr lang="en-US" altLang="zh-CN" b="1" dirty="0">
                <a:solidFill>
                  <a:srgbClr val="FF0000"/>
                </a:solidFill>
                <a:latin typeface="华文新魏" pitchFamily="2" charset="-122"/>
                <a:ea typeface="华文新魏" pitchFamily="2" charset="-122"/>
              </a:rPr>
              <a:t>r</a:t>
            </a:r>
          </a:p>
          <a:p>
            <a:pPr>
              <a:lnSpc>
                <a:spcPct val="90000"/>
              </a:lnSpc>
            </a:pPr>
            <a:r>
              <a:rPr lang="en-US" altLang="zh-CN" b="1" dirty="0">
                <a:latin typeface="华文新魏" pitchFamily="2" charset="-122"/>
                <a:ea typeface="华文新魏" pitchFamily="2" charset="-122"/>
              </a:rPr>
              <a:t>			if( r &gt; 0.0 ) radius = r;</a:t>
            </a:r>
          </a:p>
          <a:p>
            <a:pPr>
              <a:lnSpc>
                <a:spcPct val="90000"/>
              </a:lnSpc>
            </a:pPr>
            <a:r>
              <a:rPr lang="en-US" altLang="zh-CN" b="1" dirty="0">
                <a:latin typeface="华文新魏" pitchFamily="2" charset="-122"/>
                <a:ea typeface="华文新魏" pitchFamily="2" charset="-122"/>
              </a:rPr>
              <a:t>			else radius = 1.0;</a:t>
            </a:r>
          </a:p>
          <a:p>
            <a:pPr>
              <a:lnSpc>
                <a:spcPct val="90000"/>
              </a:lnSpc>
            </a:pPr>
            <a:r>
              <a:rPr lang="en-US" altLang="zh-CN" b="1" dirty="0">
                <a:latin typeface="华文新魏" pitchFamily="2" charset="-122"/>
                <a:ea typeface="华文新魏" pitchFamily="2" charset="-122"/>
              </a:rPr>
              <a:t>		}</a:t>
            </a:r>
          </a:p>
          <a:p>
            <a:pPr>
              <a:lnSpc>
                <a:spcPct val="90000"/>
              </a:lnSpc>
            </a:pPr>
            <a:r>
              <a:rPr lang="en-US" altLang="zh-CN" b="1" dirty="0">
                <a:latin typeface="华文新魏" pitchFamily="2" charset="-122"/>
                <a:ea typeface="华文新魏" pitchFamily="2" charset="-122"/>
              </a:rPr>
              <a:t>	};</a:t>
            </a:r>
          </a:p>
          <a:p>
            <a:pPr>
              <a:lnSpc>
                <a:spcPct val="90000"/>
              </a:lnSpc>
            </a:pPr>
            <a:endParaRPr lang="en-US" altLang="zh-CN" b="1" dirty="0">
              <a:latin typeface="华文新魏" pitchFamily="2" charset="-122"/>
              <a:ea typeface="华文新魏" pitchFamily="2" charset="-122"/>
            </a:endParaRPr>
          </a:p>
          <a:p>
            <a:pPr>
              <a:lnSpc>
                <a:spcPct val="90000"/>
              </a:lnSpc>
            </a:pPr>
            <a:r>
              <a:rPr lang="en-US" altLang="zh-CN" b="1" dirty="0">
                <a:latin typeface="华文新魏" pitchFamily="2" charset="-122"/>
                <a:ea typeface="华文新魏" pitchFamily="2" charset="-122"/>
              </a:rPr>
              <a:t>     Circle c1;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用户没指定参数，调用缺省构造函数</a:t>
            </a:r>
            <a:r>
              <a:rPr lang="zh-CN" altLang="en-US" b="1" dirty="0">
                <a:latin typeface="华文新魏" pitchFamily="2" charset="-122"/>
                <a:ea typeface="华文新魏" pitchFamily="2" charset="-122"/>
              </a:rPr>
              <a:t> </a:t>
            </a:r>
          </a:p>
          <a:p>
            <a:pPr>
              <a:lnSpc>
                <a:spcPct val="90000"/>
              </a:lnSpc>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Circle c2( </a:t>
            </a:r>
            <a:r>
              <a:rPr lang="en-US" altLang="zh-CN" b="1" dirty="0">
                <a:solidFill>
                  <a:srgbClr val="FF0000"/>
                </a:solidFill>
                <a:latin typeface="华文新魏" pitchFamily="2" charset="-122"/>
                <a:ea typeface="华文新魏" pitchFamily="2" charset="-122"/>
              </a:rPr>
              <a:t>5.0</a:t>
            </a:r>
            <a:r>
              <a:rPr lang="en-US" altLang="zh-CN" b="1" dirty="0">
                <a:latin typeface="华文新魏" pitchFamily="2" charset="-122"/>
                <a:ea typeface="华文新魏" pitchFamily="2" charset="-122"/>
              </a:rPr>
              <a:t> );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调用带参数构造函数，实参</a:t>
            </a:r>
            <a:r>
              <a:rPr lang="en-US" altLang="zh-CN" b="1" dirty="0">
                <a:solidFill>
                  <a:srgbClr val="FF0000"/>
                </a:solidFill>
                <a:latin typeface="华文新魏" pitchFamily="2" charset="-122"/>
                <a:ea typeface="华文新魏" pitchFamily="2" charset="-122"/>
              </a:rPr>
              <a:t>5.0</a:t>
            </a:r>
            <a:r>
              <a:rPr lang="zh-CN" altLang="en-US" b="1" dirty="0">
                <a:solidFill>
                  <a:srgbClr val="FF0000"/>
                </a:solidFill>
                <a:latin typeface="华文新魏" pitchFamily="2" charset="-122"/>
                <a:ea typeface="华文新魏" pitchFamily="2" charset="-122"/>
              </a:rPr>
              <a:t>传给形参</a:t>
            </a:r>
            <a:r>
              <a:rPr lang="en-US" altLang="zh-CN" b="1" dirty="0">
                <a:solidFill>
                  <a:srgbClr val="FF0000"/>
                </a:solidFill>
                <a:latin typeface="华文新魏" pitchFamily="2" charset="-122"/>
                <a:ea typeface="华文新魏" pitchFamily="2" charset="-122"/>
              </a:rPr>
              <a:t>r</a:t>
            </a:r>
            <a:r>
              <a:rPr lang="zh-CN" altLang="en-US" b="1" dirty="0">
                <a:solidFill>
                  <a:srgbClr val="FF0000"/>
                </a:solidFill>
                <a:latin typeface="华文新魏" pitchFamily="2" charset="-122"/>
                <a:ea typeface="华文新魏" pitchFamily="2" charset="-122"/>
              </a:rPr>
              <a:t>，将对象</a:t>
            </a:r>
            <a:r>
              <a:rPr lang="en-US" altLang="zh-CN" b="1" dirty="0">
                <a:solidFill>
                  <a:srgbClr val="FF0000"/>
                </a:solidFill>
                <a:latin typeface="华文新魏" pitchFamily="2" charset="-122"/>
                <a:ea typeface="华文新魏" pitchFamily="2" charset="-122"/>
              </a:rPr>
              <a:t>c2</a:t>
            </a:r>
            <a:r>
              <a:rPr lang="zh-CN" altLang="en-US" b="1" dirty="0">
                <a:solidFill>
                  <a:srgbClr val="FF0000"/>
                </a:solidFill>
                <a:latin typeface="华文新魏" pitchFamily="2" charset="-122"/>
                <a:ea typeface="华文新魏" pitchFamily="2" charset="-122"/>
              </a:rPr>
              <a:t>的半径设为</a:t>
            </a:r>
            <a:r>
              <a:rPr lang="en-US" altLang="zh-CN" b="1" dirty="0">
                <a:solidFill>
                  <a:srgbClr val="FF0000"/>
                </a:solidFill>
                <a:latin typeface="华文新魏" pitchFamily="2" charset="-122"/>
                <a:ea typeface="华文新魏" pitchFamily="2" charset="-122"/>
              </a:rPr>
              <a:t>5.0</a:t>
            </a:r>
          </a:p>
          <a:p>
            <a:pPr>
              <a:lnSpc>
                <a:spcPct val="90000"/>
              </a:lnSpc>
            </a:pPr>
            <a:r>
              <a:rPr lang="en-US" altLang="zh-CN" b="1" dirty="0">
                <a:solidFill>
                  <a:srgbClr val="FF0000"/>
                </a:solidFill>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c1.radiuse; //1.0</a:t>
            </a:r>
          </a:p>
          <a:p>
            <a:pPr>
              <a:lnSpc>
                <a:spcPct val="90000"/>
              </a:lnSpc>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c2.radiuse; //5.0</a:t>
            </a:r>
            <a:endParaRPr lang="zh-CN" altLang="en-US" dirty="0">
              <a:latin typeface="华文新魏" pitchFamily="2" charset="-122"/>
              <a:ea typeface="华文新魏" pitchFamily="2" charset="-122"/>
            </a:endParaRPr>
          </a:p>
        </p:txBody>
      </p:sp>
      <p:sp>
        <p:nvSpPr>
          <p:cNvPr id="5" name="Line 4"/>
          <p:cNvSpPr>
            <a:spLocks noChangeShapeType="1"/>
          </p:cNvSpPr>
          <p:nvPr/>
        </p:nvSpPr>
        <p:spPr bwMode="auto">
          <a:xfrm flipV="1">
            <a:off x="3575720" y="3161288"/>
            <a:ext cx="1872208" cy="1800200"/>
          </a:xfrm>
          <a:prstGeom prst="line">
            <a:avLst/>
          </a:prstGeom>
          <a:noFill/>
          <a:ln w="38100">
            <a:solidFill>
              <a:srgbClr val="000080"/>
            </a:solidFill>
            <a:round/>
            <a:headEnd/>
            <a:tailEnd type="triangle" w="med" len="med"/>
          </a:ln>
        </p:spPr>
        <p:txBody>
          <a:bodyPr/>
          <a:lstStyle/>
          <a:p>
            <a:endParaRPr lang="zh-CN" altLang="en-US"/>
          </a:p>
        </p:txBody>
      </p:sp>
    </p:spTree>
    <p:extLst>
      <p:ext uri="{BB962C8B-B14F-4D97-AF65-F5344CB8AC3E}">
        <p14:creationId xmlns:p14="http://schemas.microsoft.com/office/powerpoint/2010/main" val="29204836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如果</a:t>
            </a:r>
            <a:r>
              <a:rPr lang="en-US" altLang="zh-CN" sz="2000" b="1" dirty="0">
                <a:latin typeface="华文新魏" panose="02010800040101010101" pitchFamily="2" charset="-122"/>
                <a:ea typeface="华文新魏" panose="02010800040101010101" pitchFamily="2" charset="-122"/>
              </a:rPr>
              <a:t>class A</a:t>
            </a:r>
            <a:r>
              <a:rPr lang="zh-CN" altLang="en-US" sz="2000" b="1" dirty="0">
                <a:latin typeface="华文新魏" panose="02010800040101010101" pitchFamily="2" charset="-122"/>
                <a:ea typeface="华文新魏" panose="02010800040101010101" pitchFamily="2" charset="-122"/>
              </a:rPr>
              <a:t>的构造函数的第一个参数是自身类型引用</a:t>
            </a:r>
            <a:r>
              <a:rPr lang="en-US" altLang="zh-CN" sz="2000" b="1" dirty="0">
                <a:latin typeface="华文新魏" panose="02010800040101010101" pitchFamily="2" charset="-122"/>
                <a:ea typeface="华文新魏" panose="02010800040101010101" pitchFamily="2" charset="-122"/>
              </a:rPr>
              <a:t>(const A &amp;</a:t>
            </a:r>
            <a:r>
              <a:rPr lang="zh-CN" altLang="en-US" sz="2000" b="1" dirty="0">
                <a:latin typeface="华文新魏" panose="02010800040101010101" pitchFamily="2" charset="-122"/>
                <a:ea typeface="华文新魏" panose="02010800040101010101" pitchFamily="2" charset="-122"/>
              </a:rPr>
              <a:t>或</a:t>
            </a:r>
            <a:r>
              <a:rPr lang="en-US" altLang="zh-CN" sz="2000" b="1" dirty="0">
                <a:latin typeface="华文新魏" panose="02010800040101010101" pitchFamily="2" charset="-122"/>
                <a:ea typeface="华文新魏" panose="02010800040101010101" pitchFamily="2" charset="-122"/>
              </a:rPr>
              <a:t>A &amp;), </a:t>
            </a:r>
            <a:r>
              <a:rPr lang="zh-CN" altLang="en-US" sz="2000" b="1" dirty="0">
                <a:latin typeface="华文新魏" panose="02010800040101010101" pitchFamily="2" charset="-122"/>
                <a:ea typeface="华文新魏" panose="02010800040101010101" pitchFamily="2" charset="-122"/>
              </a:rPr>
              <a:t>且其它参数都有默认值（或没有其它参数），则此构造函数是拷贝构造函数。</a:t>
            </a:r>
            <a:endParaRPr lang="en-US" altLang="zh-CN" sz="2000" b="1" dirty="0">
              <a:latin typeface="华文新魏" panose="02010800040101010101" pitchFamily="2" charset="-122"/>
              <a:ea typeface="华文新魏" panose="02010800040101010101" pitchFamily="2" charset="-122"/>
            </a:endParaRPr>
          </a:p>
          <a:p>
            <a:pPr algn="just">
              <a:lnSpc>
                <a:spcPct val="130000"/>
              </a:lnSpc>
            </a:pPr>
            <a:r>
              <a:rPr lang="en-US" altLang="zh-CN" sz="2000" b="1" dirty="0">
                <a:latin typeface="华文新魏" panose="02010800040101010101" pitchFamily="2" charset="-122"/>
                <a:ea typeface="华文新魏" panose="02010800040101010101" pitchFamily="2" charset="-122"/>
              </a:rPr>
              <a:t>	class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a:t>
            </a:r>
          </a:p>
          <a:p>
            <a:pPr algn="just">
              <a:lnSpc>
                <a:spcPct val="130000"/>
              </a:lnSpc>
            </a:pPr>
            <a:r>
              <a:rPr lang="en-US" altLang="zh-CN" sz="2000" b="1" dirty="0">
                <a:latin typeface="华文新魏" panose="02010800040101010101" pitchFamily="2" charset="-122"/>
                <a:ea typeface="华文新魏" panose="02010800040101010101" pitchFamily="2" charset="-122"/>
              </a:rPr>
              <a:t>	public:</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 = default;</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(const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 &amp;o); 	//</a:t>
            </a:r>
            <a:r>
              <a:rPr lang="zh-CN" altLang="en-US" sz="2000" b="1" dirty="0">
                <a:latin typeface="华文新魏" panose="02010800040101010101" pitchFamily="2" charset="-122"/>
                <a:ea typeface="华文新魏" panose="02010800040101010101" pitchFamily="2" charset="-122"/>
              </a:rPr>
              <a:t>拷贝构造函数</a:t>
            </a:r>
          </a:p>
          <a:p>
            <a:pPr algn="just">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如果没有为类定义拷贝构造函数，编译器会为我们定义一个合成的默认拷贝构造函数，编译器提供的合成的默认拷贝构造函数原型是</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const </a:t>
            </a:r>
            <a:r>
              <a:rPr lang="en-US" altLang="zh-CN" sz="2000" b="1" dirty="0" err="1">
                <a:solidFill>
                  <a:srgbClr val="FF0000"/>
                </a:solidFill>
                <a:latin typeface="华文新魏" panose="02010800040101010101" pitchFamily="2" charset="-122"/>
                <a:ea typeface="华文新魏" panose="02010800040101010101" pitchFamily="2" charset="-122"/>
              </a:rPr>
              <a:t>ACopyable</a:t>
            </a:r>
            <a:r>
              <a:rPr lang="en-US" altLang="zh-CN" sz="2000" b="1" dirty="0">
                <a:solidFill>
                  <a:srgbClr val="FF0000"/>
                </a:solidFill>
                <a:latin typeface="华文新魏" panose="02010800040101010101" pitchFamily="2" charset="-122"/>
                <a:ea typeface="华文新魏" panose="02010800040101010101" pitchFamily="2" charset="-122"/>
              </a:rPr>
              <a:t> &amp;o</a:t>
            </a:r>
            <a:r>
              <a:rPr lang="en-US" altLang="zh-CN" sz="2000" b="1" dirty="0">
                <a:latin typeface="华文新魏" panose="02010800040101010101" pitchFamily="2" charset="-122"/>
                <a:ea typeface="华文新魏" panose="02010800040101010101" pitchFamily="2" charset="-122"/>
              </a:rPr>
              <a:t>); </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用一个已经构造好对象去构造另外一个对象时会调用拷贝构造函数</a:t>
            </a:r>
            <a:endParaRPr lang="en-US" altLang="zh-CN" sz="2000" b="1" dirty="0">
              <a:solidFill>
                <a:srgbClr val="FF0000"/>
              </a:solidFill>
              <a:latin typeface="华文新魏" panose="02010800040101010101" pitchFamily="2" charset="-122"/>
              <a:ea typeface="华文新魏" panose="02010800040101010101" pitchFamily="2" charset="-122"/>
            </a:endParaRPr>
          </a:p>
          <a:p>
            <a:pPr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575669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1847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b="1" dirty="0">
                <a:latin typeface="华文新魏" panose="02010800040101010101" pitchFamily="2" charset="-122"/>
                <a:ea typeface="华文新魏" panose="02010800040101010101" pitchFamily="2" charset="-122"/>
              </a:rPr>
              <a:t>class A{</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 ) = default;</a:t>
            </a: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pt-BR" altLang="zh-CN" b="1" dirty="0">
                <a:latin typeface="华文新魏" panose="02010800040101010101" pitchFamily="2" charset="-122"/>
                <a:ea typeface="华文新魏" panose="02010800040101010101" pitchFamily="2" charset="-122"/>
              </a:rPr>
              <a:t>const A o1;</a:t>
            </a:r>
          </a:p>
          <a:p>
            <a:pPr>
              <a:lnSpc>
                <a:spcPct val="110000"/>
              </a:lnSpc>
            </a:pPr>
            <a:r>
              <a:rPr lang="pt-BR" altLang="zh-CN" b="1" dirty="0">
                <a:latin typeface="华文新魏" panose="02010800040101010101" pitchFamily="2" charset="-122"/>
                <a:ea typeface="华文新魏" panose="02010800040101010101" pitchFamily="2" charset="-122"/>
              </a:rPr>
              <a:t>A o2(o1);</a:t>
            </a:r>
          </a:p>
          <a:p>
            <a:pPr>
              <a:lnSpc>
                <a:spcPct val="11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编译通过，说明</a:t>
            </a:r>
            <a:r>
              <a:rPr lang="en-US" altLang="zh-CN" b="1" dirty="0">
                <a:latin typeface="华文新魏" panose="02010800040101010101" pitchFamily="2" charset="-122"/>
                <a:ea typeface="华文新魏" panose="02010800040101010101" pitchFamily="2" charset="-122"/>
              </a:rPr>
              <a:t>A o2(o1)</a:t>
            </a:r>
            <a:r>
              <a:rPr lang="zh-CN" altLang="en-US" b="1" dirty="0">
                <a:latin typeface="华文新魏" panose="02010800040101010101" pitchFamily="2" charset="-122"/>
                <a:ea typeface="华文新魏" panose="02010800040101010101" pitchFamily="2" charset="-122"/>
              </a:rPr>
              <a:t>调用的合成的默认拷贝构造函数</a:t>
            </a:r>
            <a:r>
              <a:rPr lang="en-US" altLang="zh-CN" b="1" dirty="0">
                <a:latin typeface="华文新魏" panose="02010800040101010101" pitchFamily="2" charset="-122"/>
                <a:ea typeface="华文新魏" panose="02010800040101010101" pitchFamily="2" charset="-122"/>
              </a:rPr>
              <a:t>A(const A &amp; )</a:t>
            </a:r>
            <a:r>
              <a:rPr lang="zh-CN" altLang="en-US" b="1" dirty="0">
                <a:latin typeface="华文新魏" panose="02010800040101010101" pitchFamily="2" charset="-122"/>
                <a:ea typeface="华文新魏" panose="02010800040101010101" pitchFamily="2" charset="-122"/>
              </a:rPr>
              <a:t>。因为：若合成的默认拷贝构造函数是</a:t>
            </a:r>
            <a:r>
              <a:rPr lang="en-US" altLang="zh-CN" b="1" dirty="0">
                <a:latin typeface="华文新魏" panose="02010800040101010101" pitchFamily="2" charset="-122"/>
                <a:ea typeface="华文新魏" panose="02010800040101010101" pitchFamily="2" charset="-122"/>
              </a:rPr>
              <a:t>A(A &amp;)</a:t>
            </a:r>
            <a:r>
              <a:rPr lang="zh-CN" altLang="en-US" b="1" dirty="0">
                <a:latin typeface="华文新魏" panose="02010800040101010101" pitchFamily="2" charset="-122"/>
                <a:ea typeface="华文新魏" panose="02010800040101010101" pitchFamily="2" charset="-122"/>
              </a:rPr>
              <a:t>，实参</a:t>
            </a:r>
            <a:r>
              <a:rPr lang="en-US" altLang="zh-CN" b="1" dirty="0">
                <a:latin typeface="华文新魏" panose="02010800040101010101" pitchFamily="2" charset="-122"/>
                <a:ea typeface="华文新魏" panose="02010800040101010101" pitchFamily="2" charset="-122"/>
              </a:rPr>
              <a:t>o1</a:t>
            </a:r>
            <a:r>
              <a:rPr lang="zh-CN" altLang="en-US" b="1" dirty="0">
                <a:latin typeface="华文新魏" panose="02010800040101010101" pitchFamily="2" charset="-122"/>
                <a:ea typeface="华文新魏" panose="02010800040101010101" pitchFamily="2" charset="-122"/>
              </a:rPr>
              <a:t>是无法传给</a:t>
            </a:r>
            <a:r>
              <a:rPr lang="en-US" altLang="zh-CN" b="1" dirty="0">
                <a:latin typeface="华文新魏" panose="02010800040101010101" pitchFamily="2" charset="-122"/>
                <a:ea typeface="华文新魏" panose="02010800040101010101" pitchFamily="2" charset="-122"/>
              </a:rPr>
              <a:t>A &amp;</a:t>
            </a:r>
            <a:r>
              <a:rPr lang="zh-CN" altLang="en-US" b="1" dirty="0">
                <a:latin typeface="华文新魏" panose="02010800040101010101" pitchFamily="2" charset="-122"/>
                <a:ea typeface="华文新魏" panose="02010800040101010101" pitchFamily="2" charset="-122"/>
              </a:rPr>
              <a:t>形参的，因</a:t>
            </a:r>
            <a:r>
              <a:rPr lang="en-US" altLang="zh-CN" b="1" dirty="0">
                <a:latin typeface="华文新魏" panose="02010800040101010101" pitchFamily="2" charset="-122"/>
                <a:ea typeface="华文新魏" panose="02010800040101010101" pitchFamily="2" charset="-122"/>
              </a:rPr>
              <a:t>A &amp;</a:t>
            </a:r>
            <a:r>
              <a:rPr lang="zh-CN" altLang="en-US" b="1" dirty="0">
                <a:latin typeface="华文新魏" panose="02010800040101010101" pitchFamily="2" charset="-122"/>
                <a:ea typeface="华文新魏" panose="02010800040101010101" pitchFamily="2" charset="-122"/>
              </a:rPr>
              <a:t>是无法引用</a:t>
            </a:r>
            <a:r>
              <a:rPr lang="en-US" altLang="zh-CN" b="1" dirty="0">
                <a:latin typeface="华文新魏" panose="02010800040101010101" pitchFamily="2" charset="-122"/>
                <a:ea typeface="华文新魏" panose="02010800040101010101" pitchFamily="2" charset="-122"/>
              </a:rPr>
              <a:t>const A</a:t>
            </a:r>
            <a:r>
              <a:rPr lang="zh-CN" altLang="en-US" b="1" dirty="0">
                <a:latin typeface="华文新魏" panose="02010800040101010101" pitchFamily="2" charset="-122"/>
                <a:ea typeface="华文新魏" panose="02010800040101010101" pitchFamily="2" charset="-122"/>
              </a:rPr>
              <a:t>的</a:t>
            </a: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class A{</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 ) = default;</a:t>
            </a:r>
          </a:p>
          <a:p>
            <a:pPr>
              <a:lnSpc>
                <a:spcPct val="110000"/>
              </a:lnSpc>
            </a:pPr>
            <a:r>
              <a:rPr lang="en-US" altLang="zh-CN" b="1" dirty="0">
                <a:latin typeface="华文新魏" panose="02010800040101010101" pitchFamily="2" charset="-122"/>
                <a:ea typeface="华文新魏" panose="02010800040101010101" pitchFamily="2" charset="-122"/>
              </a:rPr>
              <a:t>	A(A &amp;o) {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 copied"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自己定义的拷贝构造函数</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pt-BR" altLang="zh-CN" b="1" dirty="0">
                <a:latin typeface="华文新魏" panose="02010800040101010101" pitchFamily="2" charset="-122"/>
                <a:ea typeface="华文新魏" panose="02010800040101010101" pitchFamily="2" charset="-122"/>
              </a:rPr>
              <a:t>const A o1;</a:t>
            </a:r>
          </a:p>
          <a:p>
            <a:pPr>
              <a:lnSpc>
                <a:spcPct val="110000"/>
              </a:lnSpc>
            </a:pPr>
            <a:r>
              <a:rPr lang="pt-BR" altLang="zh-CN" b="1" dirty="0">
                <a:latin typeface="华文新魏" panose="02010800040101010101" pitchFamily="2" charset="-122"/>
                <a:ea typeface="华文新魏" panose="02010800040101010101" pitchFamily="2" charset="-122"/>
              </a:rPr>
              <a:t>A o2(o1);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 编译报错，</a:t>
            </a:r>
            <a:r>
              <a:rPr lang="en-US" altLang="zh-CN" b="1" dirty="0">
                <a:latin typeface="华文新魏" panose="02010800040101010101" pitchFamily="2" charset="-122"/>
                <a:ea typeface="华文新魏" panose="02010800040101010101" pitchFamily="2" charset="-122"/>
              </a:rPr>
              <a:t>A &amp;o = o1;</a:t>
            </a:r>
            <a:r>
              <a:rPr lang="zh-CN" altLang="en-US" b="1" dirty="0">
                <a:latin typeface="华文新魏" panose="02010800040101010101" pitchFamily="2" charset="-122"/>
                <a:ea typeface="华文新魏" panose="02010800040101010101" pitchFamily="2" charset="-122"/>
              </a:rPr>
              <a:t>错误。因为自定义了拷贝构造函数，编译器不再提供合成的默认构造函数</a:t>
            </a:r>
            <a:endParaRPr lang="pt-BR"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255649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什么时候会调用拷贝构造函数？</a:t>
            </a:r>
            <a:endParaRPr lang="en-US" altLang="zh-CN" sz="2400" b="1" dirty="0">
              <a:latin typeface="华文新魏" panose="02010800040101010101" pitchFamily="2" charset="-122"/>
              <a:ea typeface="华文新魏" panose="02010800040101010101" pitchFamily="2" charset="-122"/>
            </a:endParaRPr>
          </a:p>
          <a:p>
            <a:pPr marL="1257269" lvl="2"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用一个已经存在的对象去构造另外一个对象，包括如下形式：</a:t>
            </a:r>
            <a:endParaRPr lang="en-US" altLang="zh-CN" sz="24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A o1;</a:t>
            </a:r>
          </a:p>
          <a:p>
            <a:pPr lvl="3" algn="just">
              <a:lnSpc>
                <a:spcPct val="130000"/>
              </a:lnSpc>
            </a:pPr>
            <a:r>
              <a:rPr lang="en-US" altLang="zh-CN" sz="2000" b="1" dirty="0">
                <a:latin typeface="华文新魏" panose="02010800040101010101" pitchFamily="2" charset="-122"/>
                <a:ea typeface="华文新魏" panose="02010800040101010101" pitchFamily="2" charset="-122"/>
              </a:rPr>
              <a:t>A o2(o1);	</a:t>
            </a:r>
          </a:p>
          <a:p>
            <a:pPr lvl="3" algn="just">
              <a:lnSpc>
                <a:spcPct val="130000"/>
              </a:lnSpc>
            </a:pPr>
            <a:r>
              <a:rPr lang="en-US" altLang="zh-CN" sz="2000" b="1" dirty="0">
                <a:latin typeface="华文新魏" panose="02010800040101010101" pitchFamily="2" charset="-122"/>
                <a:ea typeface="华文新魏" panose="02010800040101010101" pitchFamily="2" charset="-122"/>
              </a:rPr>
              <a:t>A o3</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o1;</a:t>
            </a:r>
            <a:r>
              <a:rPr lang="zh-CN" altLang="en-US"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A o4{o1};</a:t>
            </a:r>
          </a:p>
          <a:p>
            <a:pPr lvl="3" algn="just">
              <a:lnSpc>
                <a:spcPct val="130000"/>
              </a:lnSpc>
            </a:pPr>
            <a:r>
              <a:rPr lang="en-US" altLang="zh-CN" sz="2000" b="1" dirty="0">
                <a:latin typeface="华文新魏" panose="02010800040101010101" pitchFamily="2" charset="-122"/>
                <a:ea typeface="华文新魏" panose="02010800040101010101" pitchFamily="2" charset="-122"/>
              </a:rPr>
              <a:t>A o5 = {o1};</a:t>
            </a:r>
          </a:p>
          <a:p>
            <a:pPr marL="1257269" lvl="2"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拷贝构造函数更多的用在函数传递</a:t>
            </a:r>
            <a:r>
              <a:rPr lang="zh-CN" altLang="en-US" sz="2400" b="1" dirty="0">
                <a:solidFill>
                  <a:srgbClr val="FF0000"/>
                </a:solidFill>
                <a:latin typeface="华文新魏" panose="02010800040101010101" pitchFamily="2" charset="-122"/>
                <a:ea typeface="华文新魏" panose="02010800040101010101" pitchFamily="2" charset="-122"/>
              </a:rPr>
              <a:t>值参</a:t>
            </a:r>
            <a:r>
              <a:rPr lang="zh-CN" altLang="en-US" sz="2400" b="1" dirty="0">
                <a:latin typeface="华文新魏" panose="02010800040101010101" pitchFamily="2" charset="-122"/>
                <a:ea typeface="华文新魏" panose="02010800040101010101" pitchFamily="2" charset="-122"/>
              </a:rPr>
              <a:t>和返回</a:t>
            </a:r>
            <a:r>
              <a:rPr lang="zh-CN" altLang="en-US" sz="2400" b="1" dirty="0">
                <a:solidFill>
                  <a:srgbClr val="FF0000"/>
                </a:solidFill>
                <a:latin typeface="华文新魏" panose="02010800040101010101" pitchFamily="2" charset="-122"/>
                <a:ea typeface="华文新魏" panose="02010800040101010101" pitchFamily="2" charset="-122"/>
              </a:rPr>
              <a:t>值参</a:t>
            </a:r>
            <a:r>
              <a:rPr lang="zh-CN" altLang="en-US" sz="2400" b="1" dirty="0">
                <a:latin typeface="华文新魏" panose="02010800040101010101" pitchFamily="2" charset="-122"/>
                <a:ea typeface="华文新魏" panose="02010800040101010101" pitchFamily="2" charset="-122"/>
              </a:rPr>
              <a:t>时，包括：</a:t>
            </a:r>
            <a:endParaRPr lang="en-US" altLang="zh-CN" sz="2400" b="1" dirty="0">
              <a:latin typeface="华文新魏" panose="02010800040101010101" pitchFamily="2" charset="-122"/>
              <a:ea typeface="华文新魏" panose="02010800040101010101" pitchFamily="2" charset="-122"/>
            </a:endParaRPr>
          </a:p>
          <a:p>
            <a:pPr marL="1714457" lvl="3"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把对象作为实参传递给</a:t>
            </a:r>
            <a:r>
              <a:rPr lang="zh-CN" altLang="en-US" sz="2400" b="1" dirty="0">
                <a:solidFill>
                  <a:srgbClr val="FF0000"/>
                </a:solidFill>
                <a:latin typeface="华文新魏" panose="02010800040101010101" pitchFamily="2" charset="-122"/>
                <a:ea typeface="华文新魏" panose="02010800040101010101" pitchFamily="2" charset="-122"/>
              </a:rPr>
              <a:t>非引用形参</a:t>
            </a:r>
            <a:endParaRPr lang="en-US" altLang="zh-CN" sz="2400" b="1" dirty="0">
              <a:solidFill>
                <a:srgbClr val="FF0000"/>
              </a:solidFill>
              <a:latin typeface="华文新魏" panose="02010800040101010101" pitchFamily="2" charset="-122"/>
              <a:ea typeface="华文新魏" panose="02010800040101010101" pitchFamily="2" charset="-122"/>
            </a:endParaRPr>
          </a:p>
          <a:p>
            <a:pPr marL="1714457" lvl="3" indent="-342891" algn="just">
              <a:lnSpc>
                <a:spcPct val="130000"/>
              </a:lnSpc>
              <a:buFont typeface="Wingdings" panose="05000000000000000000" pitchFamily="2" charset="2"/>
              <a:buChar char="u"/>
            </a:pPr>
            <a:r>
              <a:rPr lang="zh-CN" altLang="en-US" sz="2400" b="1" dirty="0">
                <a:solidFill>
                  <a:srgbClr val="FF0000"/>
                </a:solidFill>
                <a:latin typeface="华文新魏" panose="02010800040101010101" pitchFamily="2" charset="-122"/>
                <a:ea typeface="华文新魏" panose="02010800040101010101" pitchFamily="2" charset="-122"/>
              </a:rPr>
              <a:t>返回类型为非引用类型</a:t>
            </a:r>
            <a:r>
              <a:rPr lang="zh-CN" altLang="en-US" sz="2400" b="1" dirty="0">
                <a:latin typeface="华文新魏" panose="02010800040101010101" pitchFamily="2" charset="-122"/>
                <a:ea typeface="华文新魏" panose="02010800040101010101" pitchFamily="2" charset="-122"/>
              </a:rPr>
              <a:t>的函数返回一个对象</a:t>
            </a:r>
            <a:endParaRPr lang="en-US" altLang="zh-CN" sz="24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	</a:t>
            </a:r>
          </a:p>
          <a:p>
            <a:pPr lvl="3"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8577809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1739516" y="836716"/>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 default;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(const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&amp;o){//</a:t>
            </a:r>
            <a:r>
              <a:rPr lang="zh-CN" altLang="en-US" b="1" dirty="0">
                <a:latin typeface="华文新魏" panose="02010800040101010101" pitchFamily="2" charset="-122"/>
                <a:ea typeface="华文新魏" panose="02010800040101010101" pitchFamily="2" charset="-122"/>
              </a:rPr>
              <a:t>拷贝构造函数</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is copied"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 			</a:t>
            </a:r>
            <a:endParaRPr lang="zh-CN" altLang="en-US"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p>
          <a:p>
            <a:pPr>
              <a:lnSpc>
                <a:spcPct val="110000"/>
              </a:lnSpc>
            </a:pP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return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函数返回非引用类型</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FuncAcceptValue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o){  }			//</a:t>
            </a:r>
            <a:r>
              <a:rPr lang="zh-CN" altLang="en-US" b="1" dirty="0">
                <a:latin typeface="华文新魏" panose="02010800040101010101" pitchFamily="2" charset="-122"/>
                <a:ea typeface="华文新魏" panose="02010800040101010101" pitchFamily="2" charset="-122"/>
              </a:rPr>
              <a:t>函数接受值参	</a:t>
            </a:r>
          </a:p>
          <a:p>
            <a:pPr>
              <a:lnSpc>
                <a:spcPct val="11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FuncAcceptReference</a:t>
            </a:r>
            <a:r>
              <a:rPr lang="en-US" altLang="zh-CN" b="1" dirty="0">
                <a:latin typeface="华文新魏" panose="02010800040101010101" pitchFamily="2" charset="-122"/>
                <a:ea typeface="华文新魏" panose="02010800040101010101" pitchFamily="2" charset="-122"/>
              </a:rPr>
              <a:t>(const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&amp;o){ }		//</a:t>
            </a:r>
            <a:r>
              <a:rPr lang="zh-CN" altLang="en-US" b="1" dirty="0">
                <a:latin typeface="华文新魏" panose="02010800040101010101" pitchFamily="2" charset="-122"/>
                <a:ea typeface="华文新魏" panose="02010800040101010101" pitchFamily="2" charset="-122"/>
              </a:rPr>
              <a:t>函数接受引用</a:t>
            </a: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int main(){</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"pass by value: "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FuncAcceptValue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应该调用两次拷贝构造函数</a:t>
            </a:r>
          </a:p>
          <a:p>
            <a:pPr>
              <a:lnSpc>
                <a:spcPct val="11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"pass by reference: "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FuncAcceptReference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应该只调用一次拷贝构造函数</a:t>
            </a:r>
          </a:p>
          <a:p>
            <a:pPr>
              <a:lnSpc>
                <a:spcPct val="11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return 0;</a:t>
            </a:r>
          </a:p>
          <a:p>
            <a:pPr>
              <a:lnSpc>
                <a:spcPct val="11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42621840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1739516" y="836716"/>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由于编译默认开启了</a:t>
            </a:r>
            <a:r>
              <a:rPr lang="en-US" altLang="zh-CN" sz="2400" b="1" dirty="0">
                <a:latin typeface="华文新魏" panose="02010800040101010101" pitchFamily="2" charset="-122"/>
                <a:ea typeface="华文新魏" panose="02010800040101010101" pitchFamily="2" charset="-122"/>
              </a:rPr>
              <a:t>RVO/NRVO</a:t>
            </a:r>
            <a:r>
              <a:rPr lang="zh-CN" altLang="en-US" sz="2400" b="1" dirty="0">
                <a:latin typeface="华文新魏" panose="02010800040101010101" pitchFamily="2" charset="-122"/>
                <a:ea typeface="华文新魏" panose="02010800040101010101" pitchFamily="2" charset="-122"/>
              </a:rPr>
              <a:t>，所以必须关闭该选项才能看到拷贝构造函数被调用。</a:t>
            </a:r>
            <a:endParaRPr lang="en-US" altLang="zh-CN" sz="2400" b="1" dirty="0">
              <a:latin typeface="华文新魏" panose="02010800040101010101" pitchFamily="2" charset="-122"/>
              <a:ea typeface="华文新魏" panose="02010800040101010101" pitchFamily="2" charset="-122"/>
            </a:endParaRPr>
          </a:p>
          <a:p>
            <a:pPr>
              <a:lnSpc>
                <a:spcPct val="110000"/>
              </a:lnSpc>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例如，在</a:t>
            </a:r>
            <a:r>
              <a:rPr lang="en-US" altLang="zh-CN" sz="2400" b="1" dirty="0">
                <a:latin typeface="华文新魏" panose="02010800040101010101" pitchFamily="2" charset="-122"/>
                <a:ea typeface="华文新魏" panose="02010800040101010101" pitchFamily="2" charset="-122"/>
              </a:rPr>
              <a:t>CMakeLists.txt</a:t>
            </a:r>
            <a:r>
              <a:rPr lang="zh-CN" altLang="en-US" sz="2400" b="1" dirty="0">
                <a:latin typeface="华文新魏" panose="02010800040101010101" pitchFamily="2" charset="-122"/>
                <a:ea typeface="华文新魏" panose="02010800040101010101" pitchFamily="2" charset="-122"/>
              </a:rPr>
              <a:t>加上：</a:t>
            </a:r>
            <a:endParaRPr lang="en-US" altLang="zh-CN" sz="2400" b="1" dirty="0">
              <a:latin typeface="华文新魏" panose="02010800040101010101" pitchFamily="2" charset="-122"/>
              <a:ea typeface="华文新魏" panose="02010800040101010101" pitchFamily="2" charset="-122"/>
            </a:endParaRPr>
          </a:p>
          <a:p>
            <a:pPr>
              <a:lnSpc>
                <a:spcPct val="110000"/>
              </a:lnSpc>
            </a:pPr>
            <a:r>
              <a:rPr lang="en-US" altLang="zh-CN" sz="2400" b="1" dirty="0">
                <a:latin typeface="华文新魏" panose="02010800040101010101" pitchFamily="2" charset="-122"/>
                <a:ea typeface="华文新魏" panose="02010800040101010101" pitchFamily="2" charset="-122"/>
              </a:rPr>
              <a:t>	</a:t>
            </a:r>
          </a:p>
          <a:p>
            <a:pPr>
              <a:lnSpc>
                <a:spcPct val="110000"/>
              </a:lnSpc>
            </a:pPr>
            <a:r>
              <a:rPr lang="en-US" altLang="zh-CN" sz="2400" b="1" dirty="0">
                <a:latin typeface="华文新魏" panose="02010800040101010101" pitchFamily="2" charset="-122"/>
                <a:ea typeface="华文新魏" panose="02010800040101010101" pitchFamily="2" charset="-122"/>
              </a:rPr>
              <a:t>	</a:t>
            </a:r>
            <a:r>
              <a:rPr lang="en-US" altLang="zh-CN" sz="2400" b="1" dirty="0">
                <a:solidFill>
                  <a:srgbClr val="00B050"/>
                </a:solidFill>
                <a:latin typeface="华文新魏" panose="02010800040101010101" pitchFamily="2" charset="-122"/>
                <a:ea typeface="华文新魏" panose="02010800040101010101" pitchFamily="2" charset="-122"/>
              </a:rPr>
              <a:t>#</a:t>
            </a:r>
            <a:r>
              <a:rPr lang="zh-CN" altLang="en-US" sz="2400" b="1" dirty="0">
                <a:solidFill>
                  <a:srgbClr val="00B050"/>
                </a:solidFill>
                <a:latin typeface="华文新魏" panose="02010800040101010101" pitchFamily="2" charset="-122"/>
                <a:ea typeface="华文新魏" panose="02010800040101010101" pitchFamily="2" charset="-122"/>
              </a:rPr>
              <a:t>关闭编译器优化</a:t>
            </a:r>
          </a:p>
          <a:p>
            <a:pPr>
              <a:lnSpc>
                <a:spcPct val="110000"/>
              </a:lnSpc>
            </a:pPr>
            <a:r>
              <a:rPr lang="en-US" altLang="zh-CN" sz="2400" b="1" dirty="0">
                <a:latin typeface="华文新魏" panose="02010800040101010101" pitchFamily="2" charset="-122"/>
                <a:ea typeface="华文新魏" panose="02010800040101010101" pitchFamily="2" charset="-122"/>
              </a:rPr>
              <a:t>	</a:t>
            </a:r>
            <a:r>
              <a:rPr lang="en-US" altLang="zh-CN" sz="2400" b="1" dirty="0" err="1">
                <a:solidFill>
                  <a:srgbClr val="FF0000"/>
                </a:solidFill>
                <a:latin typeface="华文新魏" panose="02010800040101010101" pitchFamily="2" charset="-122"/>
                <a:ea typeface="华文新魏" panose="02010800040101010101" pitchFamily="2" charset="-122"/>
              </a:rPr>
              <a:t>add_compile_options</a:t>
            </a:r>
            <a:r>
              <a:rPr lang="en-US" altLang="zh-CN" sz="2400" b="1" dirty="0">
                <a:solidFill>
                  <a:srgbClr val="FF0000"/>
                </a:solidFill>
                <a:latin typeface="华文新魏" panose="02010800040101010101" pitchFamily="2" charset="-122"/>
                <a:ea typeface="华文新魏" panose="02010800040101010101" pitchFamily="2" charset="-122"/>
              </a:rPr>
              <a:t>(-</a:t>
            </a:r>
            <a:r>
              <a:rPr lang="en-US" altLang="zh-CN" sz="2400" b="1" dirty="0" err="1">
                <a:solidFill>
                  <a:srgbClr val="FF0000"/>
                </a:solidFill>
                <a:latin typeface="华文新魏" panose="02010800040101010101" pitchFamily="2" charset="-122"/>
                <a:ea typeface="华文新魏" panose="02010800040101010101" pitchFamily="2" charset="-122"/>
              </a:rPr>
              <a:t>fno</a:t>
            </a:r>
            <a:r>
              <a:rPr lang="en-US" altLang="zh-CN" sz="2400" b="1" dirty="0">
                <a:solidFill>
                  <a:srgbClr val="FF0000"/>
                </a:solidFill>
                <a:latin typeface="华文新魏" panose="02010800040101010101" pitchFamily="2" charset="-122"/>
                <a:ea typeface="华文新魏" panose="02010800040101010101" pitchFamily="2" charset="-122"/>
              </a:rPr>
              <a:t>-elide-constructors)</a:t>
            </a:r>
          </a:p>
          <a:p>
            <a:pPr>
              <a:lnSpc>
                <a:spcPct val="110000"/>
              </a:lnSpc>
            </a:pPr>
            <a:endParaRPr lang="en-US" altLang="zh-CN" b="1" dirty="0">
              <a:latin typeface="华文新魏" panose="02010800040101010101" pitchFamily="2" charset="-122"/>
              <a:ea typeface="华文新魏" panose="02010800040101010101" pitchFamily="2" charset="-122"/>
            </a:endParaRPr>
          </a:p>
        </p:txBody>
      </p:sp>
      <p:pic>
        <p:nvPicPr>
          <p:cNvPr id="2" name="图片 1">
            <a:extLst>
              <a:ext uri="{FF2B5EF4-FFF2-40B4-BE49-F238E27FC236}">
                <a16:creationId xmlns:a16="http://schemas.microsoft.com/office/drawing/2014/main" id="{C10FE2EC-775D-4A53-8180-76D9EB5CFA37}"/>
              </a:ext>
            </a:extLst>
          </p:cNvPr>
          <p:cNvPicPr>
            <a:picLocks noChangeAspect="1"/>
          </p:cNvPicPr>
          <p:nvPr/>
        </p:nvPicPr>
        <p:blipFill>
          <a:blip r:embed="rId3"/>
          <a:stretch>
            <a:fillRect/>
          </a:stretch>
        </p:blipFill>
        <p:spPr>
          <a:xfrm>
            <a:off x="1856760" y="1098847"/>
            <a:ext cx="8478480" cy="1152128"/>
          </a:xfrm>
          <a:prstGeom prst="rect">
            <a:avLst/>
          </a:prstGeom>
        </p:spPr>
      </p:pic>
    </p:spTree>
    <p:extLst>
      <p:ext uri="{BB962C8B-B14F-4D97-AF65-F5344CB8AC3E}">
        <p14:creationId xmlns:p14="http://schemas.microsoft.com/office/powerpoint/2010/main" val="1814479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006813" y="188909"/>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对象构造的编译器优化</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124724" y="953448"/>
            <a:ext cx="11859753"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b="1" dirty="0">
                <a:latin typeface="华文新魏" panose="02010800040101010101" pitchFamily="2" charset="-122"/>
                <a:ea typeface="华文新魏" panose="02010800040101010101" pitchFamily="2" charset="-122"/>
              </a:rPr>
              <a:t>RVO</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Return Value Optimization </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/NRVO</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Named Return Value Optimization</a:t>
            </a:r>
            <a:r>
              <a:rPr lang="zh-CN" altLang="en-US" b="1" dirty="0">
                <a:latin typeface="华文新魏" panose="02010800040101010101" pitchFamily="2" charset="-122"/>
                <a:ea typeface="华文新魏" panose="02010800040101010101" pitchFamily="2" charset="-122"/>
              </a:rPr>
              <a:t>）优化</a:t>
            </a: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	</a:t>
            </a:r>
          </a:p>
        </p:txBody>
      </p:sp>
      <p:sp>
        <p:nvSpPr>
          <p:cNvPr id="5" name="文本框 4">
            <a:extLst>
              <a:ext uri="{FF2B5EF4-FFF2-40B4-BE49-F238E27FC236}">
                <a16:creationId xmlns:a16="http://schemas.microsoft.com/office/drawing/2014/main" id="{03603BA3-2385-BA12-55F1-27B006156E05}"/>
              </a:ext>
            </a:extLst>
          </p:cNvPr>
          <p:cNvSpPr txBox="1"/>
          <p:nvPr/>
        </p:nvSpPr>
        <p:spPr>
          <a:xfrm>
            <a:off x="207522" y="1341462"/>
            <a:ext cx="11504580" cy="5078313"/>
          </a:xfrm>
          <a:prstGeom prst="rect">
            <a:avLst/>
          </a:prstGeom>
          <a:solidFill>
            <a:schemeClr val="accent2">
              <a:lumMod val="20000"/>
              <a:lumOff val="80000"/>
            </a:schemeClr>
          </a:solidFill>
        </p:spPr>
        <p:txBody>
          <a:bodyPr wrap="square">
            <a:spAutoFit/>
          </a:bodyPr>
          <a:lstStyle/>
          <a:p>
            <a:r>
              <a:rPr lang="en-US" altLang="zh-CN" b="1" dirty="0">
                <a:latin typeface="华文新魏" panose="02010800040101010101" pitchFamily="2" charset="-122"/>
                <a:ea typeface="华文新魏" panose="02010800040101010101" pitchFamily="2" charset="-122"/>
              </a:rPr>
              <a:t>class A{</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A() { cout&lt;&lt;"Construct"&lt;&lt;endl; }</a:t>
            </a:r>
          </a:p>
          <a:p>
            <a:r>
              <a:rPr lang="en-US" altLang="zh-CN" b="1" dirty="0">
                <a:latin typeface="华文新魏" panose="02010800040101010101" pitchFamily="2" charset="-122"/>
                <a:ea typeface="华文新魏" panose="02010800040101010101" pitchFamily="2" charset="-122"/>
              </a:rPr>
              <a:t>   A(const A &amp;a) { cout&lt;&lt;"Copy Construct"&lt;&lt;endl; }</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A </a:t>
            </a:r>
            <a:r>
              <a:rPr lang="en-US" altLang="zh-CN" b="1" dirty="0" err="1">
                <a:latin typeface="华文新魏" panose="02010800040101010101" pitchFamily="2" charset="-122"/>
                <a:ea typeface="华文新魏" panose="02010800040101010101" pitchFamily="2" charset="-122"/>
              </a:rPr>
              <a:t>getA</a:t>
            </a:r>
            <a:r>
              <a:rPr lang="en-US" altLang="zh-CN" b="1" dirty="0">
                <a:latin typeface="华文新魏" panose="02010800040101010101" pitchFamily="2" charset="-122"/>
                <a:ea typeface="华文新魏" panose="02010800040101010101" pitchFamily="2" charset="-122"/>
              </a:rPr>
              <a:t>() { return A(); }  </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int main(){</a:t>
            </a:r>
          </a:p>
          <a:p>
            <a:r>
              <a:rPr lang="en-US" altLang="zh-CN" b="1" dirty="0">
                <a:latin typeface="华文新魏" panose="02010800040101010101" pitchFamily="2" charset="-122"/>
                <a:ea typeface="华文新魏" panose="02010800040101010101" pitchFamily="2" charset="-122"/>
              </a:rPr>
              <a:t>    A a = </a:t>
            </a:r>
            <a:r>
              <a:rPr lang="en-US" altLang="zh-CN" b="1" dirty="0" err="1">
                <a:latin typeface="华文新魏" panose="02010800040101010101" pitchFamily="2" charset="-122"/>
                <a:ea typeface="华文新魏" panose="02010800040101010101" pitchFamily="2" charset="-122"/>
              </a:rPr>
              <a:t>getA</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return 0;</a:t>
            </a:r>
          </a:p>
          <a:p>
            <a:r>
              <a:rPr lang="en-US" altLang="zh-CN" b="1" dirty="0">
                <a:latin typeface="华文新魏" panose="02010800040101010101" pitchFamily="2" charset="-122"/>
                <a:ea typeface="华文新魏" panose="02010800040101010101" pitchFamily="2" charset="-122"/>
              </a:rPr>
              <a:t>}</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A a = </a:t>
            </a:r>
            <a:r>
              <a:rPr lang="en-US" altLang="zh-CN" b="1" dirty="0" err="1">
                <a:latin typeface="华文新魏" panose="02010800040101010101" pitchFamily="2" charset="-122"/>
                <a:ea typeface="华文新魏" panose="02010800040101010101" pitchFamily="2" charset="-122"/>
              </a:rPr>
              <a:t>getA</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；会调用调用三次构造</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1</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A();</a:t>
            </a:r>
            <a:r>
              <a:rPr lang="zh-CN" altLang="en-US" b="1" dirty="0">
                <a:latin typeface="华文新魏" panose="02010800040101010101" pitchFamily="2" charset="-122"/>
                <a:ea typeface="华文新魏" panose="02010800040101010101" pitchFamily="2" charset="-122"/>
              </a:rPr>
              <a:t> 产生临时对象，记为</a:t>
            </a:r>
            <a:r>
              <a:rPr lang="en-US" altLang="zh-CN" b="1" dirty="0">
                <a:latin typeface="华文新魏" panose="02010800040101010101" pitchFamily="2" charset="-122"/>
                <a:ea typeface="华文新魏" panose="02010800040101010101" pitchFamily="2" charset="-122"/>
              </a:rPr>
              <a:t>tmp1</a:t>
            </a:r>
          </a:p>
          <a:p>
            <a:r>
              <a:rPr lang="en-US" altLang="zh-CN" b="1" dirty="0">
                <a:latin typeface="华文新魏" panose="02010800040101010101" pitchFamily="2" charset="-122"/>
                <a:ea typeface="华文新魏" panose="02010800040101010101" pitchFamily="2" charset="-122"/>
              </a:rPr>
              <a:t>2) </a:t>
            </a:r>
            <a:r>
              <a:rPr lang="zh-CN" altLang="en-US" b="1" dirty="0">
                <a:latin typeface="华文新魏" panose="02010800040101010101" pitchFamily="2" charset="-122"/>
                <a:ea typeface="华文新魏" panose="02010800040101010101" pitchFamily="2" charset="-122"/>
              </a:rPr>
              <a:t>函数</a:t>
            </a:r>
            <a:r>
              <a:rPr lang="en-US" altLang="zh-CN" b="1" dirty="0">
                <a:latin typeface="华文新魏" panose="02010800040101010101" pitchFamily="2" charset="-122"/>
                <a:ea typeface="华文新魏" panose="02010800040101010101" pitchFamily="2" charset="-122"/>
              </a:rPr>
              <a:t>return</a:t>
            </a:r>
            <a:r>
              <a:rPr lang="zh-CN" altLang="en-US" b="1" dirty="0">
                <a:latin typeface="华文新魏" panose="02010800040101010101" pitchFamily="2" charset="-122"/>
                <a:ea typeface="华文新魏" panose="02010800040101010101" pitchFamily="2" charset="-122"/>
              </a:rPr>
              <a:t>，调用拷贝构造由</a:t>
            </a:r>
            <a:r>
              <a:rPr lang="en-US" altLang="zh-CN" b="1" dirty="0">
                <a:latin typeface="华文新魏" panose="02010800040101010101" pitchFamily="2" charset="-122"/>
                <a:ea typeface="华文新魏" panose="02010800040101010101" pitchFamily="2" charset="-122"/>
              </a:rPr>
              <a:t>tmp1</a:t>
            </a:r>
            <a:r>
              <a:rPr lang="zh-CN" altLang="en-US" b="1" dirty="0">
                <a:latin typeface="华文新魏" panose="02010800040101010101" pitchFamily="2" charset="-122"/>
                <a:ea typeface="华文新魏" panose="02010800040101010101" pitchFamily="2" charset="-122"/>
              </a:rPr>
              <a:t>构造另外一个</a:t>
            </a:r>
            <a:r>
              <a:rPr lang="en-US" altLang="zh-CN" b="1" dirty="0">
                <a:latin typeface="华文新魏" panose="02010800040101010101" pitchFamily="2" charset="-122"/>
                <a:ea typeface="华文新魏" panose="02010800040101010101" pitchFamily="2" charset="-122"/>
              </a:rPr>
              <a:t>tmp2</a:t>
            </a:r>
            <a:r>
              <a:rPr lang="zh-CN" altLang="en-US" b="1" dirty="0">
                <a:latin typeface="华文新魏" panose="02010800040101010101" pitchFamily="2" charset="-122"/>
                <a:ea typeface="华文新魏" panose="02010800040101010101" pitchFamily="2" charset="-122"/>
              </a:rPr>
              <a:t>返回</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3</a:t>
            </a:r>
            <a:r>
              <a:rPr lang="zh-CN" altLang="en-US" b="1" dirty="0">
                <a:latin typeface="华文新魏" panose="02010800040101010101" pitchFamily="2" charset="-122"/>
                <a:ea typeface="华文新魏" panose="02010800040101010101" pitchFamily="2" charset="-122"/>
              </a:rPr>
              <a:t>）用</a:t>
            </a:r>
            <a:r>
              <a:rPr lang="en-US" altLang="zh-CN" b="1" dirty="0">
                <a:latin typeface="华文新魏" panose="02010800040101010101" pitchFamily="2" charset="-122"/>
                <a:ea typeface="华文新魏" panose="02010800040101010101" pitchFamily="2" charset="-122"/>
              </a:rPr>
              <a:t>tmp2</a:t>
            </a:r>
            <a:r>
              <a:rPr lang="zh-CN" altLang="en-US" b="1" dirty="0">
                <a:latin typeface="华文新魏" panose="02010800040101010101" pitchFamily="2" charset="-122"/>
                <a:ea typeface="华文新魏" panose="02010800040101010101" pitchFamily="2" charset="-122"/>
              </a:rPr>
              <a:t>拷贝构造</a:t>
            </a:r>
            <a:r>
              <a:rPr lang="en-US" altLang="zh-CN" b="1" dirty="0">
                <a:latin typeface="华文新魏" panose="02010800040101010101" pitchFamily="2" charset="-122"/>
                <a:ea typeface="华文新魏" panose="02010800040101010101" pitchFamily="2" charset="-122"/>
              </a:rPr>
              <a:t>a</a:t>
            </a:r>
          </a:p>
          <a:p>
            <a:endParaRPr lang="en-US" altLang="zh-CN" b="1" dirty="0">
              <a:latin typeface="华文新魏" panose="02010800040101010101" pitchFamily="2" charset="-122"/>
              <a:ea typeface="华文新魏" panose="02010800040101010101" pitchFamily="2" charset="-122"/>
            </a:endParaRPr>
          </a:p>
          <a:p>
            <a:r>
              <a:rPr lang="zh-CN" altLang="en-US" b="1" dirty="0">
                <a:latin typeface="华文新魏" panose="02010800040101010101" pitchFamily="2" charset="-122"/>
                <a:ea typeface="华文新魏" panose="02010800040101010101" pitchFamily="2" charset="-122"/>
              </a:rPr>
              <a:t>但是如果关闭优化，则只会调用一次构造函数，</a:t>
            </a:r>
            <a:r>
              <a:rPr lang="zh-CN" altLang="en-US" b="1" dirty="0">
                <a:solidFill>
                  <a:srgbClr val="FF0000"/>
                </a:solidFill>
                <a:latin typeface="华文新魏" panose="02010800040101010101" pitchFamily="2" charset="-122"/>
                <a:ea typeface="华文新魏" panose="02010800040101010101" pitchFamily="2" charset="-122"/>
              </a:rPr>
              <a:t>编译器会将</a:t>
            </a:r>
            <a:r>
              <a:rPr lang="en-US" altLang="zh-CN" b="1" dirty="0">
                <a:solidFill>
                  <a:srgbClr val="FF0000"/>
                </a:solidFill>
                <a:latin typeface="华文新魏" panose="02010800040101010101" pitchFamily="2" charset="-122"/>
                <a:ea typeface="华文新魏" panose="02010800040101010101" pitchFamily="2" charset="-122"/>
              </a:rPr>
              <a:t>A a = </a:t>
            </a:r>
            <a:r>
              <a:rPr lang="en-US" altLang="zh-CN" b="1" dirty="0" err="1">
                <a:solidFill>
                  <a:srgbClr val="FF0000"/>
                </a:solidFill>
                <a:latin typeface="华文新魏" panose="02010800040101010101" pitchFamily="2" charset="-122"/>
                <a:ea typeface="华文新魏" panose="02010800040101010101" pitchFamily="2" charset="-122"/>
              </a:rPr>
              <a:t>getA</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优化为：</a:t>
            </a:r>
            <a:r>
              <a:rPr lang="en-US" altLang="zh-CN" b="1" dirty="0">
                <a:solidFill>
                  <a:srgbClr val="FF0000"/>
                </a:solidFill>
                <a:latin typeface="华文新魏" panose="02010800040101010101" pitchFamily="2" charset="-122"/>
                <a:ea typeface="华文新魏" panose="02010800040101010101" pitchFamily="2" charset="-122"/>
              </a:rPr>
              <a:t>A a</a:t>
            </a:r>
            <a:r>
              <a:rPr lang="zh-CN" altLang="en-US" b="1" dirty="0">
                <a:solidFill>
                  <a:srgbClr val="FF000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760175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编译器提供的合成的默认拷贝构造函数其行为是：</a:t>
            </a:r>
            <a:r>
              <a:rPr lang="zh-CN" altLang="en-US" sz="2400" b="1" dirty="0">
                <a:solidFill>
                  <a:srgbClr val="FF0000"/>
                </a:solidFill>
                <a:latin typeface="华文新魏" panose="02010800040101010101" pitchFamily="2" charset="-122"/>
                <a:ea typeface="华文新魏" panose="02010800040101010101" pitchFamily="2" charset="-122"/>
              </a:rPr>
              <a:t>按成员依次拷贝。</a:t>
            </a:r>
            <a:r>
              <a:rPr lang="zh-CN" altLang="en-US" sz="2400" b="1" dirty="0">
                <a:latin typeface="华文新魏" panose="02010800040101010101" pitchFamily="2" charset="-122"/>
                <a:ea typeface="华文新魏" panose="02010800040101010101" pitchFamily="2" charset="-122"/>
              </a:rPr>
              <a:t>如果用类型</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的对象</a:t>
            </a:r>
            <a:r>
              <a:rPr lang="en-US" altLang="zh-CN" sz="2400" b="1" dirty="0">
                <a:latin typeface="华文新魏" panose="02010800040101010101" pitchFamily="2" charset="-122"/>
                <a:ea typeface="华文新魏" panose="02010800040101010101" pitchFamily="2" charset="-122"/>
              </a:rPr>
              <a:t>o1</a:t>
            </a:r>
            <a:r>
              <a:rPr lang="zh-CN" altLang="en-US" sz="2400" b="1" dirty="0">
                <a:latin typeface="华文新魏" panose="02010800040101010101" pitchFamily="2" charset="-122"/>
                <a:ea typeface="华文新魏" panose="02010800040101010101" pitchFamily="2" charset="-122"/>
              </a:rPr>
              <a:t>拷贝构造对象</a:t>
            </a:r>
            <a:r>
              <a:rPr lang="en-US" altLang="zh-CN" sz="2400" b="1" dirty="0">
                <a:latin typeface="华文新魏" panose="02010800040101010101" pitchFamily="2" charset="-122"/>
                <a:ea typeface="华文新魏" panose="02010800040101010101" pitchFamily="2" charset="-122"/>
              </a:rPr>
              <a:t>o2</a:t>
            </a:r>
            <a:r>
              <a:rPr lang="zh-CN" altLang="en-US" sz="2400" b="1" dirty="0">
                <a:latin typeface="华文新魏" panose="02010800040101010101" pitchFamily="2" charset="-122"/>
                <a:ea typeface="华文新魏" panose="02010800040101010101" pitchFamily="2" charset="-122"/>
              </a:rPr>
              <a:t>，则依次将对象</a:t>
            </a:r>
            <a:r>
              <a:rPr lang="en-US" altLang="zh-CN" sz="2400" b="1" dirty="0">
                <a:latin typeface="华文新魏" panose="02010800040101010101" pitchFamily="2" charset="-122"/>
                <a:ea typeface="华文新魏" panose="02010800040101010101" pitchFamily="2" charset="-122"/>
              </a:rPr>
              <a:t>o1</a:t>
            </a:r>
            <a:r>
              <a:rPr lang="zh-CN" altLang="en-US" sz="2400" b="1" dirty="0">
                <a:latin typeface="华文新魏" panose="02010800040101010101" pitchFamily="2" charset="-122"/>
                <a:ea typeface="华文新魏" panose="02010800040101010101" pitchFamily="2" charset="-122"/>
              </a:rPr>
              <a:t>的每个非静态数据成员拷贝给对象</a:t>
            </a:r>
            <a:r>
              <a:rPr lang="en-US" altLang="zh-CN" sz="2400" b="1" dirty="0">
                <a:latin typeface="华文新魏" panose="02010800040101010101" pitchFamily="2" charset="-122"/>
                <a:ea typeface="华文新魏" panose="02010800040101010101" pitchFamily="2" charset="-122"/>
              </a:rPr>
              <a:t>o2</a:t>
            </a:r>
            <a:r>
              <a:rPr lang="zh-CN" altLang="en-US" sz="2400" b="1" dirty="0">
                <a:latin typeface="华文新魏" panose="02010800040101010101" pitchFamily="2" charset="-122"/>
                <a:ea typeface="华文新魏" panose="02010800040101010101" pitchFamily="2" charset="-122"/>
              </a:rPr>
              <a:t>的对应的非静态数据成员，其中</a:t>
            </a:r>
            <a:endParaRPr lang="en-US" altLang="zh-CN" sz="2400" b="1" dirty="0">
              <a:latin typeface="华文新魏" panose="02010800040101010101" pitchFamily="2" charset="-122"/>
              <a:ea typeface="华文新魏" panose="02010800040101010101" pitchFamily="2" charset="-122"/>
            </a:endParaRPr>
          </a:p>
          <a:p>
            <a:pPr marL="800080" lvl="1" indent="-342891" algn="just">
              <a:lnSpc>
                <a:spcPct val="130000"/>
              </a:lnSpc>
              <a:buFont typeface="Wingdings" panose="05000000000000000000" pitchFamily="2" charset="2"/>
              <a:buChar char="u"/>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如果数据成员是内置类型、指针、引用，则直接拷贝</a:t>
            </a:r>
            <a:endParaRPr lang="en-US" altLang="zh-CN" sz="2400" b="1" dirty="0">
              <a:latin typeface="华文新魏" panose="02010800040101010101" pitchFamily="2" charset="-122"/>
              <a:ea typeface="华文新魏" panose="02010800040101010101" pitchFamily="2" charset="-122"/>
            </a:endParaRPr>
          </a:p>
          <a:p>
            <a:pPr marL="800080" lvl="1"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如果数据成员是类类型，执行该数据成员类型的拷贝构造函数</a:t>
            </a:r>
            <a:r>
              <a:rPr lang="en-US" altLang="zh-CN" sz="2400" b="1" dirty="0">
                <a:latin typeface="华文新魏" panose="02010800040101010101" pitchFamily="2" charset="-122"/>
                <a:ea typeface="华文新魏" panose="02010800040101010101" pitchFamily="2" charset="-122"/>
              </a:rPr>
              <a:t>	</a:t>
            </a:r>
          </a:p>
          <a:p>
            <a:pPr marL="800080" lvl="1"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如果是数组（不是指针指向的），则逐元素拷贝；如果元素类型是类类型，逐元素拷贝时会调用元素类型的拷贝构造函数</a:t>
            </a:r>
            <a:endParaRPr lang="en-US" altLang="zh-CN" sz="2400" b="1" dirty="0">
              <a:latin typeface="华文新魏" panose="02010800040101010101" pitchFamily="2" charset="-122"/>
              <a:ea typeface="华文新魏" panose="02010800040101010101" pitchFamily="2" charset="-122"/>
            </a:endParaRPr>
          </a:p>
          <a:p>
            <a:pPr lvl="4"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3591844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3" y="980728"/>
            <a:ext cx="9695859" cy="5400600"/>
          </a:xfrm>
          <a:prstGeom prst="rect">
            <a:avLst/>
          </a:prstGeom>
          <a:noFill/>
          <a:ln w="9525">
            <a:noFill/>
            <a:miter lim="800000"/>
            <a:headEnd/>
            <a:tailEnd/>
          </a:ln>
        </p:spPr>
        <p:txBody>
          <a:bodyPr>
            <a:noAutofit/>
          </a:bodyPr>
          <a:lstStyle/>
          <a:p>
            <a:pPr algn="just">
              <a:lnSpc>
                <a:spcPct val="130000"/>
              </a:lnSpc>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按成员依次拷贝也被称为</a:t>
            </a:r>
            <a:r>
              <a:rPr lang="zh-CN" altLang="en-US" sz="2200" b="1" dirty="0">
                <a:solidFill>
                  <a:srgbClr val="FF0000"/>
                </a:solidFill>
                <a:latin typeface="华文新魏" panose="02010800040101010101" pitchFamily="2" charset="-122"/>
                <a:ea typeface="华文新魏" panose="02010800040101010101" pitchFamily="2" charset="-122"/>
              </a:rPr>
              <a:t>浅拷贝</a:t>
            </a:r>
            <a:r>
              <a:rPr lang="zh-CN" altLang="en-US" sz="2200" b="1" dirty="0">
                <a:latin typeface="华文新魏" panose="02010800040101010101" pitchFamily="2" charset="-122"/>
                <a:ea typeface="华文新魏" panose="02010800040101010101" pitchFamily="2" charset="-122"/>
              </a:rPr>
              <a:t>。当函数的参数为值参（非引用）时，实参传递给值参（非引用）会调用拷贝构造函数，</a:t>
            </a:r>
            <a:r>
              <a:rPr lang="zh-CN" altLang="en-US" sz="2200" b="1" dirty="0">
                <a:solidFill>
                  <a:srgbClr val="FF0000"/>
                </a:solidFill>
                <a:latin typeface="华文新魏" panose="02010800040101010101" pitchFamily="2" charset="-122"/>
                <a:ea typeface="华文新魏" panose="02010800040101010101" pitchFamily="2" charset="-122"/>
              </a:rPr>
              <a:t>如果拷贝构造函数的实现为浅拷贝（如编译器提供的合成的默认拷贝构造函数），就存在如下问题：</a:t>
            </a:r>
            <a:endParaRPr lang="en-US" altLang="zh-CN" sz="2200" b="1" dirty="0">
              <a:solidFill>
                <a:srgbClr val="FF0000"/>
              </a:solidFill>
              <a:latin typeface="华文新魏" panose="02010800040101010101" pitchFamily="2" charset="-122"/>
              <a:ea typeface="华文新魏" panose="02010800040101010101" pitchFamily="2" charset="-122"/>
            </a:endParaRPr>
          </a:p>
          <a:p>
            <a:pPr algn="just">
              <a:lnSpc>
                <a:spcPct val="13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若实参对象包含</a:t>
            </a:r>
            <a:r>
              <a:rPr lang="zh-CN" altLang="en-US" sz="2200" b="1" dirty="0">
                <a:solidFill>
                  <a:srgbClr val="FF0000"/>
                </a:solidFill>
                <a:latin typeface="华文新魏" panose="02010800040101010101" pitchFamily="2" charset="-122"/>
                <a:ea typeface="华文新魏" panose="02010800040101010101" pitchFamily="2" charset="-122"/>
              </a:rPr>
              <a:t>指针类型（或引用）的实例数据成员</a:t>
            </a:r>
            <a:r>
              <a:rPr lang="zh-CN" altLang="en-US" sz="2200" b="1" dirty="0">
                <a:latin typeface="华文新魏" panose="02010800040101010101" pitchFamily="2" charset="-122"/>
                <a:ea typeface="华文新魏" panose="02010800040101010101" pitchFamily="2" charset="-122"/>
              </a:rPr>
              <a:t>，则只复制指针值而未复制指针所指的单元内容，实参和形参两变量的指针成员指向同一块内存</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lvl="1" algn="just">
              <a:lnSpc>
                <a:spcPct val="130000"/>
              </a:lnSpc>
              <a:buFont typeface="Wingdings" panose="05000000000000000000" pitchFamily="2" charset="2"/>
              <a:buChar char="§"/>
            </a:pPr>
            <a:r>
              <a:rPr lang="zh-CN" altLang="en-US" sz="2000" b="1" dirty="0">
                <a:latin typeface="华文新魏" panose="02010800040101010101" pitchFamily="2" charset="-122"/>
                <a:ea typeface="华文新魏" panose="02010800040101010101" pitchFamily="2" charset="-122"/>
              </a:rPr>
              <a:t>当被调函数返回，形参对象就要析构，释放其指针成员所指的存储单元。若释放的内存被操作系统分配给其他程序，返回后若实参继续访问该存储单元，就会造成当前程序非法访问其他程序页面，导致操作系统报告一般性保护错误。</a:t>
            </a:r>
          </a:p>
          <a:p>
            <a:pPr lvl="1" algn="just">
              <a:lnSpc>
                <a:spcPct val="130000"/>
              </a:lnSpc>
              <a:buFont typeface="Wingdings" panose="05000000000000000000" pitchFamily="2" charset="2"/>
              <a:buChar char="§"/>
            </a:pPr>
            <a:r>
              <a:rPr lang="zh-CN" altLang="en-US" sz="2000" b="1" dirty="0">
                <a:latin typeface="华文新魏" panose="02010800040101010101" pitchFamily="2" charset="-122"/>
                <a:ea typeface="华文新魏" panose="02010800040101010101" pitchFamily="2" charset="-122"/>
              </a:rPr>
              <a:t>若释放的内存分配给当前程序，则变量之间共享内存将产生副作用。</a:t>
            </a:r>
          </a:p>
          <a:p>
            <a:pPr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680802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p:spPr>
        <p:txBody>
          <a:bodyPr/>
          <a:lstStyle/>
          <a:p>
            <a:fld id="{023A893B-6BE4-4742-BE93-9C8EB6D5B358}" type="slidenum">
              <a:rPr lang="en-US" altLang="zh-CN" smtClean="0"/>
              <a:pPr/>
              <a:t>68</a:t>
            </a:fld>
            <a:endParaRPr lang="en-US" altLang="zh-CN"/>
          </a:p>
        </p:txBody>
      </p:sp>
      <p:sp>
        <p:nvSpPr>
          <p:cNvPr id="123907" name="Rectangle 2"/>
          <p:cNvSpPr>
            <a:spLocks noGrp="1" noChangeArrowheads="1"/>
          </p:cNvSpPr>
          <p:nvPr>
            <p:ph type="title"/>
          </p:nvPr>
        </p:nvSpPr>
        <p:spPr>
          <a:xfrm>
            <a:off x="2135188" y="333377"/>
            <a:ext cx="7772400" cy="731839"/>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浅拷贝（按成员拷贝）</a:t>
            </a:r>
          </a:p>
        </p:txBody>
      </p:sp>
      <p:sp>
        <p:nvSpPr>
          <p:cNvPr id="123908" name="Rectangle 3"/>
          <p:cNvSpPr>
            <a:spLocks noGrp="1" noChangeArrowheads="1"/>
          </p:cNvSpPr>
          <p:nvPr>
            <p:ph type="body" idx="1"/>
          </p:nvPr>
        </p:nvSpPr>
        <p:spPr>
          <a:xfrm>
            <a:off x="1588216" y="1010446"/>
            <a:ext cx="8642351" cy="5400675"/>
          </a:xfrm>
        </p:spPr>
        <p:txBody>
          <a:bodyPr>
            <a:normAutofit lnSpcReduction="10000"/>
          </a:bodyPr>
          <a:lstStyle/>
          <a:p>
            <a:pPr marL="0" indent="0">
              <a:buNone/>
            </a:pPr>
            <a:r>
              <a:rPr lang="en-US" altLang="zh-CN" dirty="0">
                <a:latin typeface="华文新魏" panose="02010800040101010101" pitchFamily="2" charset="-122"/>
                <a:ea typeface="华文新魏" panose="02010800040101010101" pitchFamily="2" charset="-122"/>
              </a:rPr>
              <a:t>struct A {</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int *p;</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int size;</a:t>
            </a:r>
          </a:p>
          <a:p>
            <a:pPr>
              <a:lnSpc>
                <a:spcPct val="90000"/>
              </a:lnSpc>
              <a:buNone/>
            </a:pPr>
            <a:r>
              <a:rPr lang="en-US" altLang="zh-CN" dirty="0">
                <a:latin typeface="华文新魏" panose="02010800040101010101" pitchFamily="2" charset="-122"/>
                <a:ea typeface="华文新魏" panose="02010800040101010101" pitchFamily="2" charset="-122"/>
              </a:rPr>
              <a:t>		A (int s):size(s), p(new int[size]){ }</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A( ):size(0),p(0){}</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~A( ) { if(p) {delete p; p=0;}}</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void f(A a) {};  //</a:t>
            </a:r>
            <a:r>
              <a:rPr lang="zh-CN" altLang="en-US" dirty="0">
                <a:latin typeface="华文新魏" panose="02010800040101010101" pitchFamily="2" charset="-122"/>
                <a:ea typeface="华文新魏" panose="02010800040101010101" pitchFamily="2" charset="-122"/>
              </a:rPr>
              <a:t>函数参数为值参</a:t>
            </a:r>
            <a:endParaRPr lang="en-US" altLang="zh-CN"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A o1(20);</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f(o1); //</a:t>
            </a:r>
            <a:r>
              <a:rPr lang="zh-CN" altLang="en-US" sz="2000" dirty="0">
                <a:latin typeface="华文新魏" panose="02010800040101010101" pitchFamily="2" charset="-122"/>
                <a:ea typeface="华文新魏" panose="02010800040101010101" pitchFamily="2" charset="-122"/>
              </a:rPr>
              <a:t>等价于</a:t>
            </a:r>
            <a:r>
              <a:rPr lang="en-US" altLang="zh-CN" sz="2000" dirty="0">
                <a:latin typeface="华文新魏" panose="02010800040101010101" pitchFamily="2" charset="-122"/>
                <a:ea typeface="华文新魏" panose="02010800040101010101" pitchFamily="2" charset="-122"/>
              </a:rPr>
              <a:t>A </a:t>
            </a:r>
            <a:r>
              <a:rPr lang="en-US" altLang="zh-CN" sz="2000" dirty="0" err="1">
                <a:latin typeface="华文新魏" panose="02010800040101010101" pitchFamily="2" charset="-122"/>
                <a:ea typeface="华文新魏" panose="02010800040101010101" pitchFamily="2" charset="-122"/>
              </a:rPr>
              <a:t>a</a:t>
            </a:r>
            <a:r>
              <a:rPr lang="en-US" altLang="zh-CN" sz="2000" dirty="0">
                <a:latin typeface="华文新魏" panose="02010800040101010101" pitchFamily="2" charset="-122"/>
                <a:ea typeface="华文新魏" panose="02010800040101010101" pitchFamily="2" charset="-122"/>
              </a:rPr>
              <a:t> = o1; </a:t>
            </a:r>
            <a:r>
              <a:rPr lang="zh-CN" altLang="en-US" sz="2000" dirty="0">
                <a:latin typeface="华文新魏" panose="02010800040101010101" pitchFamily="2" charset="-122"/>
                <a:ea typeface="华文新魏" panose="02010800040101010101" pitchFamily="2" charset="-122"/>
              </a:rPr>
              <a:t>调用编译器提供的</a:t>
            </a:r>
            <a:r>
              <a:rPr lang="zh-CN" altLang="en-US" sz="2000" dirty="0">
                <a:solidFill>
                  <a:srgbClr val="FF0000"/>
                </a:solidFill>
                <a:latin typeface="华文新魏" panose="02010800040101010101" pitchFamily="2" charset="-122"/>
                <a:ea typeface="华文新魏" panose="02010800040101010101" pitchFamily="2" charset="-122"/>
              </a:rPr>
              <a:t>缺省浅拷贝构造函数</a:t>
            </a:r>
            <a:endParaRPr lang="en-US" altLang="zh-CN" sz="2000" dirty="0">
              <a:solidFill>
                <a:srgbClr val="FF0000"/>
              </a:solidFill>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用</a:t>
            </a:r>
            <a:r>
              <a:rPr lang="en-US" altLang="zh-CN" dirty="0">
                <a:solidFill>
                  <a:srgbClr val="FF0000"/>
                </a:solidFill>
                <a:latin typeface="华文新魏" panose="02010800040101010101" pitchFamily="2" charset="-122"/>
                <a:ea typeface="华文新魏" panose="02010800040101010101" pitchFamily="2" charset="-122"/>
              </a:rPr>
              <a:t>o1</a:t>
            </a:r>
            <a:r>
              <a:rPr lang="zh-CN" altLang="en-US" dirty="0">
                <a:solidFill>
                  <a:srgbClr val="FF0000"/>
                </a:solidFill>
                <a:latin typeface="华文新魏" panose="02010800040101010101" pitchFamily="2" charset="-122"/>
                <a:ea typeface="华文新魏" panose="02010800040101010101" pitchFamily="2" charset="-122"/>
              </a:rPr>
              <a:t>构造</a:t>
            </a:r>
            <a:r>
              <a:rPr lang="en-US" altLang="zh-CN" dirty="0">
                <a:solidFill>
                  <a:srgbClr val="FF0000"/>
                </a:solidFill>
                <a:latin typeface="华文新魏" panose="02010800040101010101" pitchFamily="2" charset="-122"/>
                <a:ea typeface="华文新魏" panose="02010800040101010101" pitchFamily="2" charset="-122"/>
              </a:rPr>
              <a:t>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p:cNvSpPr>
          <p:nvPr>
            <p:ph type="sldNum" sz="quarter" idx="12"/>
          </p:nvPr>
        </p:nvSpPr>
        <p:spPr>
          <a:noFill/>
        </p:spPr>
        <p:txBody>
          <a:bodyPr/>
          <a:lstStyle/>
          <a:p>
            <a:fld id="{27028413-5DCA-44C0-B419-4DA8F5BB31DE}" type="slidenum">
              <a:rPr lang="en-US" altLang="zh-CN" smtClean="0">
                <a:latin typeface="华文新魏" panose="02010800040101010101" pitchFamily="2" charset="-122"/>
                <a:ea typeface="华文新魏" panose="02010800040101010101" pitchFamily="2" charset="-122"/>
              </a:rPr>
              <a:pPr/>
              <a:t>69</a:t>
            </a:fld>
            <a:endParaRPr lang="en-US" altLang="zh-CN">
              <a:latin typeface="华文新魏" panose="02010800040101010101" pitchFamily="2" charset="-122"/>
              <a:ea typeface="华文新魏" panose="02010800040101010101" pitchFamily="2" charset="-122"/>
            </a:endParaRPr>
          </a:p>
        </p:txBody>
      </p:sp>
      <p:sp>
        <p:nvSpPr>
          <p:cNvPr id="124931" name="Rectangle 2"/>
          <p:cNvSpPr>
            <a:spLocks noGrp="1" noChangeArrowheads="1"/>
          </p:cNvSpPr>
          <p:nvPr>
            <p:ph type="title"/>
          </p:nvPr>
        </p:nvSpPr>
        <p:spPr>
          <a:xfrm>
            <a:off x="2135188" y="333377"/>
            <a:ext cx="7772400" cy="731839"/>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浅拷贝（按成员拷贝）</a:t>
            </a:r>
          </a:p>
        </p:txBody>
      </p:sp>
      <p:sp>
        <p:nvSpPr>
          <p:cNvPr id="289806" name="Text Box 14"/>
          <p:cNvSpPr txBox="1">
            <a:spLocks noChangeArrowheads="1"/>
          </p:cNvSpPr>
          <p:nvPr/>
        </p:nvSpPr>
        <p:spPr bwMode="auto">
          <a:xfrm>
            <a:off x="2490792" y="1617664"/>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 </a:t>
            </a:r>
          </a:p>
        </p:txBody>
      </p:sp>
      <p:sp>
        <p:nvSpPr>
          <p:cNvPr id="289807" name="Text Box 15"/>
          <p:cNvSpPr txBox="1">
            <a:spLocks noChangeArrowheads="1"/>
          </p:cNvSpPr>
          <p:nvPr/>
        </p:nvSpPr>
        <p:spPr bwMode="auto">
          <a:xfrm>
            <a:off x="2490792" y="2024064"/>
            <a:ext cx="1228725" cy="400110"/>
          </a:xfrm>
          <a:prstGeom prst="rect">
            <a:avLst/>
          </a:prstGeom>
          <a:noFill/>
          <a:ln w="12700">
            <a:solidFill>
              <a:schemeClr val="tx1"/>
            </a:solidFill>
            <a:miter lim="800000"/>
            <a:headEnd/>
            <a:tailEnd/>
          </a:ln>
        </p:spPr>
        <p:txBody>
          <a:bodyPr>
            <a:spAutoFit/>
          </a:bodyPr>
          <a:lstStyle/>
          <a:p>
            <a:pPr algn="l"/>
            <a:r>
              <a:rPr lang="en-US" altLang="zh-CN" sz="2000" dirty="0">
                <a:latin typeface="华文新魏" panose="02010800040101010101" pitchFamily="2" charset="-122"/>
                <a:ea typeface="华文新魏" panose="02010800040101010101" pitchFamily="2" charset="-122"/>
              </a:rPr>
              <a:t>size = 20</a:t>
            </a:r>
          </a:p>
        </p:txBody>
      </p:sp>
      <p:sp>
        <p:nvSpPr>
          <p:cNvPr id="289809" name="Text Box 17"/>
          <p:cNvSpPr txBox="1">
            <a:spLocks noChangeArrowheads="1"/>
          </p:cNvSpPr>
          <p:nvPr/>
        </p:nvSpPr>
        <p:spPr bwMode="auto">
          <a:xfrm>
            <a:off x="2005014" y="1557337"/>
            <a:ext cx="300082"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a:t>
            </a:r>
          </a:p>
        </p:txBody>
      </p:sp>
      <p:sp>
        <p:nvSpPr>
          <p:cNvPr id="289811" name="Text Box 19"/>
          <p:cNvSpPr txBox="1">
            <a:spLocks noChangeArrowheads="1"/>
          </p:cNvSpPr>
          <p:nvPr/>
        </p:nvSpPr>
        <p:spPr bwMode="auto">
          <a:xfrm>
            <a:off x="2490792" y="30575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89812" name="Text Box 20"/>
          <p:cNvSpPr txBox="1">
            <a:spLocks noChangeArrowheads="1"/>
          </p:cNvSpPr>
          <p:nvPr/>
        </p:nvSpPr>
        <p:spPr bwMode="auto">
          <a:xfrm>
            <a:off x="2490792" y="34766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size =20</a:t>
            </a:r>
          </a:p>
        </p:txBody>
      </p:sp>
      <p:sp>
        <p:nvSpPr>
          <p:cNvPr id="289813" name="Text Box 21"/>
          <p:cNvSpPr txBox="1">
            <a:spLocks noChangeArrowheads="1"/>
          </p:cNvSpPr>
          <p:nvPr/>
        </p:nvSpPr>
        <p:spPr bwMode="auto">
          <a:xfrm>
            <a:off x="4308475" y="3213102"/>
            <a:ext cx="1435100" cy="707886"/>
          </a:xfrm>
          <a:prstGeom prst="rect">
            <a:avLst/>
          </a:prstGeom>
          <a:noFill/>
          <a:ln w="12700">
            <a:solidFill>
              <a:schemeClr val="tx1"/>
            </a:solidFill>
            <a:miter lim="800000"/>
            <a:headEnd/>
            <a:tailEnd/>
          </a:ln>
        </p:spPr>
        <p:txBody>
          <a:bodyPr>
            <a:spAutoFit/>
          </a:bodyPr>
          <a:lstStyle/>
          <a:p>
            <a:pPr algn="l"/>
            <a:r>
              <a:rPr lang="en-US" altLang="zh-CN" sz="2000" dirty="0">
                <a:latin typeface="华文新魏" panose="02010800040101010101" pitchFamily="2" charset="-122"/>
                <a:ea typeface="华文新魏" panose="02010800040101010101" pitchFamily="2" charset="-122"/>
              </a:rPr>
              <a:t>20</a:t>
            </a:r>
            <a:r>
              <a:rPr lang="zh-CN" altLang="en-US" sz="2000" dirty="0">
                <a:latin typeface="华文新魏" panose="02010800040101010101" pitchFamily="2" charset="-122"/>
                <a:ea typeface="华文新魏" panose="02010800040101010101" pitchFamily="2" charset="-122"/>
              </a:rPr>
              <a:t>个</a:t>
            </a:r>
          </a:p>
          <a:p>
            <a:pPr algn="l"/>
            <a:r>
              <a:rPr lang="zh-CN" altLang="en-US" sz="2000" dirty="0">
                <a:latin typeface="华文新魏" panose="02010800040101010101" pitchFamily="2" charset="-122"/>
                <a:ea typeface="华文新魏" panose="02010800040101010101" pitchFamily="2" charset="-122"/>
              </a:rPr>
              <a:t>整型元素</a:t>
            </a:r>
            <a:endParaRPr lang="zh-CN" altLang="en-US" dirty="0">
              <a:latin typeface="华文新魏" panose="02010800040101010101" pitchFamily="2" charset="-122"/>
              <a:ea typeface="华文新魏" panose="02010800040101010101" pitchFamily="2" charset="-122"/>
            </a:endParaRPr>
          </a:p>
        </p:txBody>
      </p:sp>
      <p:sp>
        <p:nvSpPr>
          <p:cNvPr id="289814" name="Text Box 22"/>
          <p:cNvSpPr txBox="1">
            <a:spLocks noChangeArrowheads="1"/>
          </p:cNvSpPr>
          <p:nvPr/>
        </p:nvSpPr>
        <p:spPr bwMode="auto">
          <a:xfrm>
            <a:off x="1919288" y="2997200"/>
            <a:ext cx="413896"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o1</a:t>
            </a:r>
          </a:p>
        </p:txBody>
      </p:sp>
      <p:sp>
        <p:nvSpPr>
          <p:cNvPr id="289815" name="Line 23"/>
          <p:cNvSpPr>
            <a:spLocks noChangeShapeType="1"/>
          </p:cNvSpPr>
          <p:nvPr/>
        </p:nvSpPr>
        <p:spPr bwMode="auto">
          <a:xfrm>
            <a:off x="3719514" y="3213100"/>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89816" name="Text Box 24"/>
          <p:cNvSpPr txBox="1">
            <a:spLocks noChangeArrowheads="1"/>
          </p:cNvSpPr>
          <p:nvPr/>
        </p:nvSpPr>
        <p:spPr bwMode="auto">
          <a:xfrm>
            <a:off x="6868020" y="1423901"/>
            <a:ext cx="2491388" cy="1200329"/>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函数调用</a:t>
            </a:r>
            <a:r>
              <a:rPr lang="en-US" altLang="zh-CN" dirty="0">
                <a:latin typeface="华文新魏" panose="02010800040101010101" pitchFamily="2" charset="-122"/>
                <a:ea typeface="华文新魏" panose="02010800040101010101" pitchFamily="2" charset="-122"/>
              </a:rPr>
              <a:t>f(o1)</a:t>
            </a:r>
            <a:r>
              <a:rPr lang="zh-CN" altLang="en-US" dirty="0">
                <a:latin typeface="华文新魏" panose="02010800040101010101" pitchFamily="2" charset="-122"/>
                <a:ea typeface="华文新魏" panose="02010800040101010101" pitchFamily="2" charset="-122"/>
              </a:rPr>
              <a:t>发生时</a:t>
            </a:r>
          </a:p>
          <a:p>
            <a:pPr algn="l"/>
            <a:r>
              <a:rPr lang="zh-CN" altLang="en-US" dirty="0">
                <a:latin typeface="华文新魏" panose="02010800040101010101" pitchFamily="2" charset="-122"/>
                <a:ea typeface="华文新魏" panose="02010800040101010101" pitchFamily="2" charset="-122"/>
              </a:rPr>
              <a:t>实参对象</a:t>
            </a:r>
            <a:r>
              <a:rPr lang="en-US" altLang="zh-CN" dirty="0">
                <a:latin typeface="华文新魏" panose="02010800040101010101" pitchFamily="2" charset="-122"/>
                <a:ea typeface="华文新魏" panose="02010800040101010101" pitchFamily="2" charset="-122"/>
              </a:rPr>
              <a:t>o1</a:t>
            </a:r>
            <a:r>
              <a:rPr lang="zh-CN" altLang="en-US" dirty="0">
                <a:latin typeface="华文新魏" panose="02010800040101010101" pitchFamily="2" charset="-122"/>
                <a:ea typeface="华文新魏" panose="02010800040101010101" pitchFamily="2" charset="-122"/>
              </a:rPr>
              <a:t>赋值给形参</a:t>
            </a:r>
          </a:p>
          <a:p>
            <a:pPr algn="l"/>
            <a:r>
              <a:rPr lang="zh-CN" altLang="en-US" dirty="0">
                <a:latin typeface="华文新魏" panose="02010800040101010101" pitchFamily="2" charset="-122"/>
                <a:ea typeface="华文新魏" panose="02010800040101010101" pitchFamily="2" charset="-122"/>
              </a:rPr>
              <a:t>对象</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，等价于</a:t>
            </a:r>
          </a:p>
          <a:p>
            <a:pPr algn="l"/>
            <a:r>
              <a:rPr lang="en-US" altLang="zh-CN" dirty="0">
                <a:latin typeface="华文新魏" panose="02010800040101010101" pitchFamily="2" charset="-122"/>
                <a:ea typeface="华文新魏" panose="02010800040101010101" pitchFamily="2" charset="-122"/>
              </a:rPr>
              <a:t>A </a:t>
            </a:r>
            <a:r>
              <a:rPr lang="en-US" altLang="zh-CN" dirty="0" err="1">
                <a:latin typeface="华文新魏" panose="02010800040101010101" pitchFamily="2" charset="-122"/>
                <a:ea typeface="华文新魏" panose="02010800040101010101" pitchFamily="2" charset="-122"/>
              </a:rPr>
              <a:t>a</a:t>
            </a:r>
            <a:r>
              <a:rPr lang="en-US" altLang="zh-CN" dirty="0">
                <a:latin typeface="华文新魏" panose="02010800040101010101" pitchFamily="2" charset="-122"/>
                <a:ea typeface="华文新魏" panose="02010800040101010101" pitchFamily="2" charset="-122"/>
              </a:rPr>
              <a:t> = o1;</a:t>
            </a:r>
          </a:p>
        </p:txBody>
      </p:sp>
      <p:grpSp>
        <p:nvGrpSpPr>
          <p:cNvPr id="2" name="Group 26"/>
          <p:cNvGrpSpPr>
            <a:grpSpLocks/>
          </p:cNvGrpSpPr>
          <p:nvPr/>
        </p:nvGrpSpPr>
        <p:grpSpPr bwMode="auto">
          <a:xfrm>
            <a:off x="3719517" y="1844679"/>
            <a:ext cx="574675" cy="1368425"/>
            <a:chOff x="3833" y="1162"/>
            <a:chExt cx="362" cy="862"/>
          </a:xfrm>
        </p:grpSpPr>
        <p:sp>
          <p:nvSpPr>
            <p:cNvPr id="124947" name="Line 27"/>
            <p:cNvSpPr>
              <a:spLocks noChangeShapeType="1"/>
            </p:cNvSpPr>
            <p:nvPr/>
          </p:nvSpPr>
          <p:spPr bwMode="auto">
            <a:xfrm>
              <a:off x="3833" y="1162"/>
              <a:ext cx="226" cy="0"/>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48" name="Line 28"/>
            <p:cNvSpPr>
              <a:spLocks noChangeShapeType="1"/>
            </p:cNvSpPr>
            <p:nvPr/>
          </p:nvSpPr>
          <p:spPr bwMode="auto">
            <a:xfrm>
              <a:off x="4059" y="1162"/>
              <a:ext cx="0" cy="544"/>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49" name="Line 29"/>
            <p:cNvSpPr>
              <a:spLocks noChangeShapeType="1"/>
            </p:cNvSpPr>
            <p:nvPr/>
          </p:nvSpPr>
          <p:spPr bwMode="auto">
            <a:xfrm flipV="1">
              <a:off x="4059" y="1706"/>
              <a:ext cx="136" cy="3"/>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50" name="Line 30"/>
            <p:cNvSpPr>
              <a:spLocks noChangeShapeType="1"/>
            </p:cNvSpPr>
            <p:nvPr/>
          </p:nvSpPr>
          <p:spPr bwMode="auto">
            <a:xfrm>
              <a:off x="4195" y="1706"/>
              <a:ext cx="0" cy="318"/>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grpSp>
      <p:sp>
        <p:nvSpPr>
          <p:cNvPr id="289823" name="Text Box 31"/>
          <p:cNvSpPr txBox="1">
            <a:spLocks noChangeArrowheads="1"/>
          </p:cNvSpPr>
          <p:nvPr/>
        </p:nvSpPr>
        <p:spPr bwMode="auto">
          <a:xfrm>
            <a:off x="1703391" y="4149728"/>
            <a:ext cx="5314275" cy="1015663"/>
          </a:xfrm>
          <a:prstGeom prst="rect">
            <a:avLst/>
          </a:prstGeom>
          <a:noFill/>
          <a:ln w="12700">
            <a:noFill/>
            <a:miter lim="800000"/>
            <a:headEnd/>
            <a:tailEnd/>
          </a:ln>
        </p:spPr>
        <p:txBody>
          <a:bodyPr wrap="none">
            <a:spAutoFit/>
          </a:bodyPr>
          <a:lstStyle/>
          <a:p>
            <a:pPr algn="l"/>
            <a:r>
              <a:rPr lang="zh-CN" altLang="en-US" sz="2000" b="1" dirty="0">
                <a:solidFill>
                  <a:srgbClr val="FF0000"/>
                </a:solidFill>
                <a:latin typeface="华文新魏" panose="02010800040101010101" pitchFamily="2" charset="-122"/>
                <a:ea typeface="华文新魏" panose="02010800040101010101" pitchFamily="2" charset="-122"/>
              </a:rPr>
              <a:t>函数返回后实参</a:t>
            </a:r>
            <a:r>
              <a:rPr lang="en-US" altLang="zh-CN" sz="2000" b="1" dirty="0">
                <a:solidFill>
                  <a:srgbClr val="FF0000"/>
                </a:solidFill>
                <a:latin typeface="华文新魏" panose="02010800040101010101" pitchFamily="2" charset="-122"/>
                <a:ea typeface="华文新魏" panose="02010800040101010101" pitchFamily="2" charset="-122"/>
              </a:rPr>
              <a:t>o1</a:t>
            </a:r>
            <a:r>
              <a:rPr lang="zh-CN" altLang="en-US" sz="2000" b="1" dirty="0">
                <a:solidFill>
                  <a:srgbClr val="FF0000"/>
                </a:solidFill>
                <a:latin typeface="华文新魏" panose="02010800040101010101" pitchFamily="2" charset="-122"/>
                <a:ea typeface="华文新魏" panose="02010800040101010101" pitchFamily="2" charset="-122"/>
              </a:rPr>
              <a:t>的生命周期没结束。若通过</a:t>
            </a:r>
          </a:p>
          <a:p>
            <a:pPr algn="l"/>
            <a:r>
              <a:rPr lang="en-US" altLang="zh-CN" sz="2000" b="1" dirty="0">
                <a:solidFill>
                  <a:srgbClr val="FF0000"/>
                </a:solidFill>
                <a:latin typeface="华文新魏" panose="02010800040101010101" pitchFamily="2" charset="-122"/>
                <a:ea typeface="华文新魏" panose="02010800040101010101" pitchFamily="2" charset="-122"/>
              </a:rPr>
              <a:t>o1</a:t>
            </a:r>
            <a:r>
              <a:rPr lang="zh-CN" altLang="en-US" sz="2000" b="1" dirty="0">
                <a:solidFill>
                  <a:srgbClr val="FF0000"/>
                </a:solidFill>
                <a:latin typeface="华文新魏" panose="02010800040101010101" pitchFamily="2" charset="-122"/>
                <a:ea typeface="华文新魏" panose="02010800040101010101" pitchFamily="2" charset="-122"/>
              </a:rPr>
              <a:t>继续访问该存储单元，如 </a:t>
            </a:r>
            <a:r>
              <a:rPr lang="en-US" altLang="zh-CN" sz="2000" b="1" dirty="0">
                <a:solidFill>
                  <a:srgbClr val="FF0000"/>
                </a:solidFill>
                <a:latin typeface="华文新魏" panose="02010800040101010101" pitchFamily="2" charset="-122"/>
                <a:ea typeface="华文新魏" panose="02010800040101010101" pitchFamily="2" charset="-122"/>
              </a:rPr>
              <a:t>o1.p[0] = 1;</a:t>
            </a:r>
          </a:p>
          <a:p>
            <a:pPr algn="l"/>
            <a:r>
              <a:rPr lang="zh-CN" altLang="en-US" sz="2000" b="1" dirty="0">
                <a:solidFill>
                  <a:srgbClr val="FF0000"/>
                </a:solidFill>
                <a:latin typeface="华文新魏" panose="02010800040101010101" pitchFamily="2" charset="-122"/>
                <a:ea typeface="华文新魏" panose="02010800040101010101" pitchFamily="2" charset="-122"/>
              </a:rPr>
              <a:t>就会造成当前程序非法访问其他程序页面</a:t>
            </a:r>
          </a:p>
        </p:txBody>
      </p:sp>
      <p:sp>
        <p:nvSpPr>
          <p:cNvPr id="289824" name="AutoShape 32"/>
          <p:cNvSpPr>
            <a:spLocks noChangeArrowheads="1"/>
          </p:cNvSpPr>
          <p:nvPr/>
        </p:nvSpPr>
        <p:spPr bwMode="auto">
          <a:xfrm>
            <a:off x="2927355" y="2563815"/>
            <a:ext cx="144463" cy="360363"/>
          </a:xfrm>
          <a:prstGeom prst="upArrow">
            <a:avLst>
              <a:gd name="adj1" fmla="val 50000"/>
              <a:gd name="adj2" fmla="val 62362"/>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289825" name="Text Box 33"/>
          <p:cNvSpPr txBox="1">
            <a:spLocks noChangeArrowheads="1"/>
          </p:cNvSpPr>
          <p:nvPr/>
        </p:nvSpPr>
        <p:spPr bwMode="auto">
          <a:xfrm>
            <a:off x="1768476" y="2517775"/>
            <a:ext cx="1043876"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 a = o1</a:t>
            </a:r>
          </a:p>
        </p:txBody>
      </p:sp>
      <p:sp>
        <p:nvSpPr>
          <p:cNvPr id="289826" name="Text Box 34"/>
          <p:cNvSpPr txBox="1">
            <a:spLocks noChangeArrowheads="1"/>
          </p:cNvSpPr>
          <p:nvPr/>
        </p:nvSpPr>
        <p:spPr bwMode="auto">
          <a:xfrm>
            <a:off x="6868020" y="2887111"/>
            <a:ext cx="2627642" cy="1200329"/>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当函数返回时，形参</a:t>
            </a:r>
            <a:r>
              <a:rPr lang="en-US" altLang="zh-CN" dirty="0">
                <a:latin typeface="华文新魏" panose="02010800040101010101" pitchFamily="2" charset="-122"/>
                <a:ea typeface="华文新魏" panose="02010800040101010101" pitchFamily="2" charset="-122"/>
              </a:rPr>
              <a:t>a</a:t>
            </a:r>
          </a:p>
          <a:p>
            <a:pPr algn="l"/>
            <a:r>
              <a:rPr lang="zh-CN" altLang="en-US" dirty="0">
                <a:latin typeface="华文新魏" panose="02010800040101010101" pitchFamily="2" charset="-122"/>
                <a:ea typeface="华文新魏" panose="02010800040101010101" pitchFamily="2" charset="-122"/>
              </a:rPr>
              <a:t>被析构（生命结束），</a:t>
            </a:r>
          </a:p>
          <a:p>
            <a:pPr algn="l"/>
            <a:r>
              <a:rPr lang="zh-CN" altLang="en-US" dirty="0">
                <a:latin typeface="华文新魏" panose="02010800040101010101" pitchFamily="2" charset="-122"/>
                <a:ea typeface="华文新魏" panose="02010800040101010101" pitchFamily="2" charset="-122"/>
              </a:rPr>
              <a:t>析构函数执行</a:t>
            </a:r>
            <a:r>
              <a:rPr lang="en-US" altLang="zh-CN" dirty="0">
                <a:latin typeface="华文新魏" panose="02010800040101010101" pitchFamily="2" charset="-122"/>
                <a:ea typeface="华文新魏" panose="02010800040101010101" pitchFamily="2" charset="-122"/>
              </a:rPr>
              <a:t>delete p</a:t>
            </a:r>
            <a:r>
              <a:rPr lang="zh-CN" altLang="en-US" dirty="0">
                <a:latin typeface="华文新魏" panose="02010800040101010101" pitchFamily="2" charset="-122"/>
                <a:ea typeface="华文新魏" panose="02010800040101010101" pitchFamily="2" charset="-122"/>
              </a:rPr>
              <a:t>，</a:t>
            </a:r>
          </a:p>
          <a:p>
            <a:pPr algn="l"/>
            <a:r>
              <a:rPr lang="zh-CN" altLang="en-US" dirty="0">
                <a:latin typeface="华文新魏" panose="02010800040101010101" pitchFamily="2" charset="-122"/>
                <a:ea typeface="华文新魏" panose="02010800040101010101" pitchFamily="2" charset="-122"/>
              </a:rPr>
              <a:t>导致</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指向的内存被释放</a:t>
            </a:r>
          </a:p>
        </p:txBody>
      </p:sp>
      <p:sp>
        <p:nvSpPr>
          <p:cNvPr id="289827" name="Text Box 35"/>
          <p:cNvSpPr txBox="1">
            <a:spLocks noChangeArrowheads="1"/>
          </p:cNvSpPr>
          <p:nvPr/>
        </p:nvSpPr>
        <p:spPr bwMode="auto">
          <a:xfrm>
            <a:off x="1703512" y="5445128"/>
            <a:ext cx="7272808" cy="1015663"/>
          </a:xfrm>
          <a:prstGeom prst="rect">
            <a:avLst/>
          </a:prstGeom>
          <a:noFill/>
          <a:ln w="12700">
            <a:noFill/>
            <a:miter lim="800000"/>
            <a:headEnd/>
            <a:tailEnd/>
          </a:ln>
        </p:spPr>
        <p:txBody>
          <a:bodyPr wrap="square">
            <a:spAutoFit/>
          </a:bodyPr>
          <a:lstStyle/>
          <a:p>
            <a:pPr algn="l"/>
            <a:r>
              <a:rPr lang="zh-CN" altLang="en-US" sz="2000" b="1" dirty="0">
                <a:solidFill>
                  <a:srgbClr val="FF0000"/>
                </a:solidFill>
                <a:latin typeface="华文新魏" panose="02010800040101010101" pitchFamily="2" charset="-122"/>
                <a:ea typeface="华文新魏" panose="02010800040101010101" pitchFamily="2" charset="-122"/>
              </a:rPr>
              <a:t>若实参变量包含指针类型的数据成员，则浅拷贝只复制指针的值而未复制指针所指的单元内容，实参和形参两个变量</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的指针成员指向同一块内存。造成无法估量的副作用</a:t>
            </a:r>
          </a:p>
        </p:txBody>
      </p:sp>
      <p:sp>
        <p:nvSpPr>
          <p:cNvPr id="23" name="TextBox 22"/>
          <p:cNvSpPr txBox="1"/>
          <p:nvPr/>
        </p:nvSpPr>
        <p:spPr>
          <a:xfrm>
            <a:off x="4881555" y="1428736"/>
            <a:ext cx="1582484" cy="923330"/>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按成员拷贝</a:t>
            </a:r>
            <a:endParaRPr lang="en-US" altLang="zh-CN" dirty="0">
              <a:latin typeface="华文新魏" panose="02010800040101010101" pitchFamily="2" charset="-122"/>
              <a:ea typeface="华文新魏" panose="02010800040101010101" pitchFamily="2" charset="-122"/>
            </a:endParaRPr>
          </a:p>
          <a:p>
            <a:r>
              <a:rPr lang="en-US" altLang="zh-CN" dirty="0" err="1">
                <a:latin typeface="华文新魏" panose="02010800040101010101" pitchFamily="2" charset="-122"/>
                <a:ea typeface="华文新魏" panose="02010800040101010101" pitchFamily="2" charset="-122"/>
              </a:rPr>
              <a:t>a.p</a:t>
            </a:r>
            <a:r>
              <a:rPr lang="en-US" altLang="zh-CN" dirty="0">
                <a:latin typeface="华文新魏" panose="02010800040101010101" pitchFamily="2" charset="-122"/>
                <a:ea typeface="华文新魏" panose="02010800040101010101" pitchFamily="2" charset="-122"/>
              </a:rPr>
              <a:t> = o1.p</a:t>
            </a:r>
          </a:p>
          <a:p>
            <a:r>
              <a:rPr lang="en-US" altLang="zh-CN" dirty="0" err="1">
                <a:latin typeface="华文新魏" panose="02010800040101010101" pitchFamily="2" charset="-122"/>
                <a:ea typeface="华文新魏" panose="02010800040101010101" pitchFamily="2" charset="-122"/>
              </a:rPr>
              <a:t>a.size</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o.size</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816"/>
                                        </p:tgtEl>
                                        <p:attrNameLst>
                                          <p:attrName>style.visibility</p:attrName>
                                        </p:attrNameLst>
                                      </p:cBhvr>
                                      <p:to>
                                        <p:strVal val="visible"/>
                                      </p:to>
                                    </p:set>
                                    <p:animEffect transition="in" filter="blinds(horizontal)">
                                      <p:cBhvr>
                                        <p:cTn id="7" dur="500"/>
                                        <p:tgtEl>
                                          <p:spTgt spid="2898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9811"/>
                                        </p:tgtEl>
                                        <p:attrNameLst>
                                          <p:attrName>style.visibility</p:attrName>
                                        </p:attrNameLst>
                                      </p:cBhvr>
                                      <p:to>
                                        <p:strVal val="visible"/>
                                      </p:to>
                                    </p:set>
                                    <p:animEffect transition="in" filter="blinds(horizontal)">
                                      <p:cBhvr>
                                        <p:cTn id="12" dur="500"/>
                                        <p:tgtEl>
                                          <p:spTgt spid="2898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9812"/>
                                        </p:tgtEl>
                                        <p:attrNameLst>
                                          <p:attrName>style.visibility</p:attrName>
                                        </p:attrNameLst>
                                      </p:cBhvr>
                                      <p:to>
                                        <p:strVal val="visible"/>
                                      </p:to>
                                    </p:set>
                                    <p:animEffect transition="in" filter="blinds(horizontal)">
                                      <p:cBhvr>
                                        <p:cTn id="15" dur="500"/>
                                        <p:tgtEl>
                                          <p:spTgt spid="2898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9813"/>
                                        </p:tgtEl>
                                        <p:attrNameLst>
                                          <p:attrName>style.visibility</p:attrName>
                                        </p:attrNameLst>
                                      </p:cBhvr>
                                      <p:to>
                                        <p:strVal val="visible"/>
                                      </p:to>
                                    </p:set>
                                    <p:animEffect transition="in" filter="blinds(horizontal)">
                                      <p:cBhvr>
                                        <p:cTn id="18" dur="500"/>
                                        <p:tgtEl>
                                          <p:spTgt spid="2898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9814"/>
                                        </p:tgtEl>
                                        <p:attrNameLst>
                                          <p:attrName>style.visibility</p:attrName>
                                        </p:attrNameLst>
                                      </p:cBhvr>
                                      <p:to>
                                        <p:strVal val="visible"/>
                                      </p:to>
                                    </p:set>
                                    <p:animEffect transition="in" filter="blinds(horizontal)">
                                      <p:cBhvr>
                                        <p:cTn id="21" dur="500"/>
                                        <p:tgtEl>
                                          <p:spTgt spid="2898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89815"/>
                                        </p:tgtEl>
                                        <p:attrNameLst>
                                          <p:attrName>style.visibility</p:attrName>
                                        </p:attrNameLst>
                                      </p:cBhvr>
                                      <p:to>
                                        <p:strVal val="visible"/>
                                      </p:to>
                                    </p:set>
                                    <p:animEffect transition="in" filter="blinds(horizontal)">
                                      <p:cBhvr>
                                        <p:cTn id="24" dur="500"/>
                                        <p:tgtEl>
                                          <p:spTgt spid="28981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89824"/>
                                        </p:tgtEl>
                                        <p:attrNameLst>
                                          <p:attrName>style.visibility</p:attrName>
                                        </p:attrNameLst>
                                      </p:cBhvr>
                                      <p:to>
                                        <p:strVal val="visible"/>
                                      </p:to>
                                    </p:set>
                                    <p:animEffect transition="in" filter="blinds(horizontal)">
                                      <p:cBhvr>
                                        <p:cTn id="29" dur="500"/>
                                        <p:tgtEl>
                                          <p:spTgt spid="28982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89825"/>
                                        </p:tgtEl>
                                        <p:attrNameLst>
                                          <p:attrName>style.visibility</p:attrName>
                                        </p:attrNameLst>
                                      </p:cBhvr>
                                      <p:to>
                                        <p:strVal val="visible"/>
                                      </p:to>
                                    </p:set>
                                    <p:animEffect transition="in" filter="blinds(horizontal)">
                                      <p:cBhvr>
                                        <p:cTn id="32" dur="500"/>
                                        <p:tgtEl>
                                          <p:spTgt spid="2898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9806"/>
                                        </p:tgtEl>
                                        <p:attrNameLst>
                                          <p:attrName>style.visibility</p:attrName>
                                        </p:attrNameLst>
                                      </p:cBhvr>
                                      <p:to>
                                        <p:strVal val="visible"/>
                                      </p:to>
                                    </p:set>
                                    <p:animEffect transition="in" filter="blinds(horizontal)">
                                      <p:cBhvr>
                                        <p:cTn id="42" dur="500"/>
                                        <p:tgtEl>
                                          <p:spTgt spid="289806"/>
                                        </p:tgtEl>
                                      </p:cBhvr>
                                    </p:animEffect>
                                  </p:childTnLst>
                                </p:cTn>
                              </p:par>
                              <p:par>
                                <p:cTn id="43" presetID="3" presetClass="entr" presetSubtype="10" fill="hold" nodeType="withEffect">
                                  <p:stCondLst>
                                    <p:cond delay="0"/>
                                  </p:stCondLst>
                                  <p:childTnLst>
                                    <p:set>
                                      <p:cBhvr>
                                        <p:cTn id="44" dur="1" fill="hold">
                                          <p:stCondLst>
                                            <p:cond delay="0"/>
                                          </p:stCondLst>
                                        </p:cTn>
                                        <p:tgtEl>
                                          <p:spTgt spid="289807"/>
                                        </p:tgtEl>
                                        <p:attrNameLst>
                                          <p:attrName>style.visibility</p:attrName>
                                        </p:attrNameLst>
                                      </p:cBhvr>
                                      <p:to>
                                        <p:strVal val="visible"/>
                                      </p:to>
                                    </p:set>
                                    <p:animEffect transition="in" filter="blinds(horizontal)">
                                      <p:cBhvr>
                                        <p:cTn id="45" dur="500"/>
                                        <p:tgtEl>
                                          <p:spTgt spid="289807"/>
                                        </p:tgtEl>
                                      </p:cBhvr>
                                    </p:animEffect>
                                  </p:childTnLst>
                                </p:cTn>
                              </p:par>
                              <p:par>
                                <p:cTn id="46" presetID="3" presetClass="entr" presetSubtype="10" fill="hold" nodeType="withEffect">
                                  <p:stCondLst>
                                    <p:cond delay="0"/>
                                  </p:stCondLst>
                                  <p:childTnLst>
                                    <p:set>
                                      <p:cBhvr>
                                        <p:cTn id="47" dur="1" fill="hold">
                                          <p:stCondLst>
                                            <p:cond delay="0"/>
                                          </p:stCondLst>
                                        </p:cTn>
                                        <p:tgtEl>
                                          <p:spTgt spid="289809"/>
                                        </p:tgtEl>
                                        <p:attrNameLst>
                                          <p:attrName>style.visibility</p:attrName>
                                        </p:attrNameLst>
                                      </p:cBhvr>
                                      <p:to>
                                        <p:strVal val="visible"/>
                                      </p:to>
                                    </p:set>
                                    <p:animEffect transition="in" filter="blinds(horizontal)">
                                      <p:cBhvr>
                                        <p:cTn id="48" dur="500"/>
                                        <p:tgtEl>
                                          <p:spTgt spid="289809"/>
                                        </p:tgtEl>
                                      </p:cBhvr>
                                    </p:animEffect>
                                  </p:childTnLst>
                                </p:cTn>
                              </p:par>
                              <p:par>
                                <p:cTn id="49" presetID="3" presetClass="entr" presetSubtype="1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289826"/>
                                        </p:tgtEl>
                                        <p:attrNameLst>
                                          <p:attrName>style.visibility</p:attrName>
                                        </p:attrNameLst>
                                      </p:cBhvr>
                                      <p:to>
                                        <p:strVal val="visible"/>
                                      </p:to>
                                    </p:set>
                                    <p:animEffect transition="in" filter="blinds(horizontal)">
                                      <p:cBhvr>
                                        <p:cTn id="56" dur="500"/>
                                        <p:tgtEl>
                                          <p:spTgt spid="28982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xit" presetSubtype="10" fill="hold" grpId="1" nodeType="clickEffect">
                                  <p:stCondLst>
                                    <p:cond delay="0"/>
                                  </p:stCondLst>
                                  <p:childTnLst>
                                    <p:animEffect transition="out" filter="blinds(horizontal)">
                                      <p:cBhvr>
                                        <p:cTn id="60" dur="500"/>
                                        <p:tgtEl>
                                          <p:spTgt spid="289813"/>
                                        </p:tgtEl>
                                      </p:cBhvr>
                                    </p:animEffect>
                                    <p:set>
                                      <p:cBhvr>
                                        <p:cTn id="61" dur="1" fill="hold">
                                          <p:stCondLst>
                                            <p:cond delay="499"/>
                                          </p:stCondLst>
                                        </p:cTn>
                                        <p:tgtEl>
                                          <p:spTgt spid="289813"/>
                                        </p:tgtEl>
                                        <p:attrNameLst>
                                          <p:attrName>style.visibility</p:attrName>
                                        </p:attrNameLst>
                                      </p:cBhvr>
                                      <p:to>
                                        <p:strVal val="hidden"/>
                                      </p:to>
                                    </p:set>
                                  </p:childTnLst>
                                </p:cTn>
                              </p:par>
                              <p:par>
                                <p:cTn id="62" presetID="3" presetClass="exit" presetSubtype="10" fill="hold" grpId="0" nodeType="withEffect">
                                  <p:stCondLst>
                                    <p:cond delay="0"/>
                                  </p:stCondLst>
                                  <p:childTnLst>
                                    <p:animEffect transition="out" filter="blinds(horizontal)">
                                      <p:cBhvr>
                                        <p:cTn id="63" dur="500"/>
                                        <p:tgtEl>
                                          <p:spTgt spid="289806"/>
                                        </p:tgtEl>
                                      </p:cBhvr>
                                    </p:animEffect>
                                    <p:set>
                                      <p:cBhvr>
                                        <p:cTn id="64" dur="1" fill="hold">
                                          <p:stCondLst>
                                            <p:cond delay="499"/>
                                          </p:stCondLst>
                                        </p:cTn>
                                        <p:tgtEl>
                                          <p:spTgt spid="289806"/>
                                        </p:tgtEl>
                                        <p:attrNameLst>
                                          <p:attrName>style.visibility</p:attrName>
                                        </p:attrNameLst>
                                      </p:cBhvr>
                                      <p:to>
                                        <p:strVal val="hidden"/>
                                      </p:to>
                                    </p:set>
                                  </p:childTnLst>
                                </p:cTn>
                              </p:par>
                              <p:par>
                                <p:cTn id="65" presetID="3" presetClass="exit" presetSubtype="10" fill="hold" grpId="0" nodeType="withEffect">
                                  <p:stCondLst>
                                    <p:cond delay="0"/>
                                  </p:stCondLst>
                                  <p:childTnLst>
                                    <p:animEffect transition="out" filter="blinds(horizontal)">
                                      <p:cBhvr>
                                        <p:cTn id="66" dur="500"/>
                                        <p:tgtEl>
                                          <p:spTgt spid="289807"/>
                                        </p:tgtEl>
                                      </p:cBhvr>
                                    </p:animEffect>
                                    <p:set>
                                      <p:cBhvr>
                                        <p:cTn id="67" dur="1" fill="hold">
                                          <p:stCondLst>
                                            <p:cond delay="499"/>
                                          </p:stCondLst>
                                        </p:cTn>
                                        <p:tgtEl>
                                          <p:spTgt spid="289807"/>
                                        </p:tgtEl>
                                        <p:attrNameLst>
                                          <p:attrName>style.visibility</p:attrName>
                                        </p:attrNameLst>
                                      </p:cBhvr>
                                      <p:to>
                                        <p:strVal val="hidden"/>
                                      </p:to>
                                    </p:set>
                                  </p:childTnLst>
                                </p:cTn>
                              </p:par>
                              <p:par>
                                <p:cTn id="68" presetID="3" presetClass="exit" presetSubtype="10" fill="hold" grpId="0" nodeType="withEffect">
                                  <p:stCondLst>
                                    <p:cond delay="0"/>
                                  </p:stCondLst>
                                  <p:childTnLst>
                                    <p:animEffect transition="out" filter="blinds(horizontal)">
                                      <p:cBhvr>
                                        <p:cTn id="69" dur="500"/>
                                        <p:tgtEl>
                                          <p:spTgt spid="289809"/>
                                        </p:tgtEl>
                                      </p:cBhvr>
                                    </p:animEffect>
                                    <p:set>
                                      <p:cBhvr>
                                        <p:cTn id="70" dur="1" fill="hold">
                                          <p:stCondLst>
                                            <p:cond delay="499"/>
                                          </p:stCondLst>
                                        </p:cTn>
                                        <p:tgtEl>
                                          <p:spTgt spid="289809"/>
                                        </p:tgtEl>
                                        <p:attrNameLst>
                                          <p:attrName>style.visibility</p:attrName>
                                        </p:attrNameLst>
                                      </p:cBhvr>
                                      <p:to>
                                        <p:strVal val="hidden"/>
                                      </p:to>
                                    </p:set>
                                  </p:childTnLst>
                                </p:cTn>
                              </p:par>
                              <p:par>
                                <p:cTn id="71" presetID="3" presetClass="exit" presetSubtype="10" fill="hold" nodeType="withEffect">
                                  <p:stCondLst>
                                    <p:cond delay="0"/>
                                  </p:stCondLst>
                                  <p:childTnLst>
                                    <p:animEffect transition="out" filter="blinds(horizontal)">
                                      <p:cBhvr>
                                        <p:cTn id="72" dur="500"/>
                                        <p:tgtEl>
                                          <p:spTgt spid="2"/>
                                        </p:tgtEl>
                                      </p:cBhvr>
                                    </p:animEffect>
                                    <p:set>
                                      <p:cBhvr>
                                        <p:cTn id="73" dur="1" fill="hold">
                                          <p:stCondLst>
                                            <p:cond delay="499"/>
                                          </p:stCondLst>
                                        </p:cTn>
                                        <p:tgtEl>
                                          <p:spTgt spid="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89823"/>
                                        </p:tgtEl>
                                        <p:attrNameLst>
                                          <p:attrName>style.visibility</p:attrName>
                                        </p:attrNameLst>
                                      </p:cBhvr>
                                      <p:to>
                                        <p:strVal val="visible"/>
                                      </p:to>
                                    </p:set>
                                    <p:animEffect transition="in" filter="blinds(horizontal)">
                                      <p:cBhvr>
                                        <p:cTn id="78" dur="500"/>
                                        <p:tgtEl>
                                          <p:spTgt spid="289823"/>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89827"/>
                                        </p:tgtEl>
                                        <p:attrNameLst>
                                          <p:attrName>style.visibility</p:attrName>
                                        </p:attrNameLst>
                                      </p:cBhvr>
                                      <p:to>
                                        <p:strVal val="visible"/>
                                      </p:to>
                                    </p:set>
                                    <p:animEffect transition="in" filter="blinds(horizontal)">
                                      <p:cBhvr>
                                        <p:cTn id="83" dur="500"/>
                                        <p:tgtEl>
                                          <p:spTgt spid="289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6" grpId="0" animBg="1"/>
      <p:bldP spid="289807" grpId="0" animBg="1"/>
      <p:bldP spid="289809" grpId="0"/>
      <p:bldP spid="289811" grpId="0" animBg="1"/>
      <p:bldP spid="289812" grpId="0" animBg="1"/>
      <p:bldP spid="289813" grpId="0" animBg="1"/>
      <p:bldP spid="289813" grpId="1" animBg="1"/>
      <p:bldP spid="289814" grpId="0"/>
      <p:bldP spid="289815" grpId="0" animBg="1"/>
      <p:bldP spid="289816" grpId="0"/>
      <p:bldP spid="289823" grpId="0"/>
      <p:bldP spid="289824" grpId="0" animBg="1"/>
      <p:bldP spid="289825" grpId="0"/>
      <p:bldP spid="289827"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4468467"/>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定义类时应注意的问题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构造函数和析构函数：是类封装的两个特殊函数成员，都有固定类型的隐含参数</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（对类</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指针为</a:t>
            </a:r>
            <a:r>
              <a:rPr lang="en-US" altLang="zh-CN" sz="2400" b="1" dirty="0">
                <a:latin typeface="华文新魏" panose="02010800040101010101" pitchFamily="2" charset="-122"/>
                <a:ea typeface="华文新魏" panose="02010800040101010101" pitchFamily="2" charset="-122"/>
              </a:rPr>
              <a:t>A* const this</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构造函数：函数名和类名相同的函数成员。</a:t>
            </a:r>
            <a:r>
              <a:rPr lang="zh-CN" altLang="en-US" sz="2400" b="1" dirty="0">
                <a:solidFill>
                  <a:srgbClr val="FF0000"/>
                </a:solidFill>
                <a:latin typeface="华文新魏" panose="02010800040101010101" pitchFamily="2" charset="-122"/>
                <a:ea typeface="华文新魏" panose="02010800040101010101" pitchFamily="2" charset="-122"/>
              </a:rPr>
              <a:t>可在参数表显式定义参数，通过参数变化实现重载</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析构函数：函数名和类名相同且带波浪线的参数表无参函数成员。</a:t>
            </a:r>
            <a:r>
              <a:rPr lang="zh-CN" altLang="en-US" sz="2400" b="1" dirty="0">
                <a:solidFill>
                  <a:srgbClr val="FF0000"/>
                </a:solidFill>
                <a:latin typeface="华文新魏" panose="02010800040101010101" pitchFamily="2" charset="-122"/>
                <a:ea typeface="华文新魏" panose="02010800040101010101" pitchFamily="2" charset="-122"/>
              </a:rPr>
              <a:t>故无法通过参数变化重载析构函数</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定义变量或其生命期开始时自动调用构造函数，生命期结束时自动调用析构函数。</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同一个对象仅自动构造一次。构造函数是唯一不能被显式（人工，非自动）调用的函数成员。</a:t>
            </a:r>
            <a:endParaRPr lang="en-US" altLang="zh-CN" sz="2400" b="1" dirty="0">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1395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50000"/>
              </a:lnSpc>
              <a:buClr>
                <a:schemeClr val="tx1"/>
              </a:buClr>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深拷贝：</a:t>
            </a:r>
            <a:r>
              <a:rPr lang="zh-CN" altLang="en-US" sz="2400" b="1" dirty="0">
                <a:latin typeface="华文新魏" panose="02010800040101010101" pitchFamily="2" charset="-122"/>
                <a:ea typeface="华文新魏" panose="02010800040101010101" pitchFamily="2" charset="-122"/>
              </a:rPr>
              <a:t>在传递参数时先为形参对象的指针成员分配新的存储单元，而后将实参对象的指针成员所指向的单元内容复制到新分配的存储单元中。</a:t>
            </a:r>
          </a:p>
          <a:p>
            <a:pPr algn="just">
              <a:lnSpc>
                <a:spcPct val="15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必须进行深拷贝才能避免出现内存保护错误或副作用</a:t>
            </a:r>
            <a:endParaRPr lang="en-US" altLang="zh-CN" sz="24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为了在传递参数时能进行深拷贝，</a:t>
            </a:r>
            <a:r>
              <a:rPr lang="zh-CN" altLang="en-US" sz="2400" b="1" dirty="0">
                <a:solidFill>
                  <a:srgbClr val="FF0000"/>
                </a:solidFill>
                <a:latin typeface="华文新魏" panose="02010800040101010101" pitchFamily="2" charset="-122"/>
                <a:ea typeface="华文新魏" panose="02010800040101010101" pitchFamily="2" charset="-122"/>
              </a:rPr>
              <a:t>必须自定义</a:t>
            </a:r>
            <a:r>
              <a:rPr lang="zh-CN" altLang="en-US" sz="2400" b="1" dirty="0">
                <a:latin typeface="华文新魏" panose="02010800040101010101" pitchFamily="2" charset="-122"/>
                <a:ea typeface="华文新魏" panose="02010800040101010101" pitchFamily="2" charset="-122"/>
              </a:rPr>
              <a:t>参数类型为</a:t>
            </a:r>
            <a:r>
              <a:rPr lang="zh-CN" altLang="en-US" sz="2400" b="1" dirty="0">
                <a:solidFill>
                  <a:srgbClr val="FF0000"/>
                </a:solidFill>
                <a:latin typeface="华文新魏" panose="02010800040101010101" pitchFamily="2" charset="-122"/>
                <a:ea typeface="华文新魏" panose="02010800040101010101" pitchFamily="2" charset="-122"/>
              </a:rPr>
              <a:t>类的引用的拷贝构造函数</a:t>
            </a:r>
            <a:r>
              <a:rPr lang="zh-CN" altLang="en-US" sz="2400" b="1" dirty="0">
                <a:latin typeface="华文新魏" panose="02010800040101010101" pitchFamily="2" charset="-122"/>
                <a:ea typeface="华文新魏" panose="02010800040101010101" pitchFamily="2" charset="-122"/>
              </a:rPr>
              <a:t>，即定义</a:t>
            </a:r>
            <a:r>
              <a:rPr lang="en-US" altLang="zh-CN" sz="2400" b="1" dirty="0">
                <a:latin typeface="华文新魏" panose="02010800040101010101" pitchFamily="2" charset="-122"/>
                <a:ea typeface="华文新魏" panose="02010800040101010101" pitchFamily="2" charset="-122"/>
              </a:rPr>
              <a:t>A (A &amp;)</a:t>
            </a:r>
            <a:r>
              <a:rPr lang="zh-CN" altLang="en-US" sz="2400" b="1" dirty="0">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A (const A&amp;)   </a:t>
            </a:r>
            <a:r>
              <a:rPr lang="zh-CN" altLang="en-US" sz="2400" b="1" dirty="0">
                <a:latin typeface="华文新魏" panose="02010800040101010101" pitchFamily="2" charset="-122"/>
                <a:ea typeface="华文新魏" panose="02010800040101010101" pitchFamily="2" charset="-122"/>
              </a:rPr>
              <a:t>等形式的构造函数。建议使用</a:t>
            </a:r>
            <a:r>
              <a:rPr lang="en-US" altLang="zh-CN" sz="2400" b="1" dirty="0">
                <a:solidFill>
                  <a:srgbClr val="FF0000"/>
                </a:solidFill>
                <a:latin typeface="华文新魏" panose="02010800040101010101" pitchFamily="2" charset="-122"/>
                <a:ea typeface="华文新魏" panose="02010800040101010101" pitchFamily="2" charset="-122"/>
              </a:rPr>
              <a:t>A (const A&amp;) </a:t>
            </a:r>
            <a:r>
              <a:rPr lang="zh-CN" altLang="en-US" sz="2400" b="1" dirty="0">
                <a:solidFill>
                  <a:srgbClr val="FF0000"/>
                </a:solidFill>
                <a:latin typeface="华文新魏" panose="02010800040101010101" pitchFamily="2" charset="-122"/>
                <a:ea typeface="华文新魏" panose="02010800040101010101" pitchFamily="2" charset="-122"/>
              </a:rPr>
              <a:t>。</a:t>
            </a:r>
            <a:endParaRPr lang="en-US" altLang="zh-CN" sz="2400" b="1" dirty="0">
              <a:solidFill>
                <a:srgbClr val="FF0000"/>
              </a:solidFill>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拷贝构造函数参数必须为引用（为什么）。</a:t>
            </a: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3608258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p:spPr>
        <p:txBody>
          <a:bodyPr/>
          <a:lstStyle/>
          <a:p>
            <a:fld id="{023A893B-6BE4-4742-BE93-9C8EB6D5B358}" type="slidenum">
              <a:rPr lang="en-US" altLang="zh-CN" smtClean="0"/>
              <a:pPr/>
              <a:t>71</a:t>
            </a:fld>
            <a:endParaRPr lang="en-US" altLang="zh-CN"/>
          </a:p>
        </p:txBody>
      </p:sp>
      <p:sp>
        <p:nvSpPr>
          <p:cNvPr id="123907" name="Rectangle 2"/>
          <p:cNvSpPr>
            <a:spLocks noGrp="1" noChangeArrowheads="1"/>
          </p:cNvSpPr>
          <p:nvPr>
            <p:ph type="title"/>
          </p:nvPr>
        </p:nvSpPr>
        <p:spPr>
          <a:xfrm>
            <a:off x="2135188" y="333377"/>
            <a:ext cx="7772400" cy="731839"/>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深拷贝</a:t>
            </a:r>
          </a:p>
        </p:txBody>
      </p:sp>
      <p:sp>
        <p:nvSpPr>
          <p:cNvPr id="123908" name="Rectangle 3"/>
          <p:cNvSpPr>
            <a:spLocks noGrp="1" noChangeArrowheads="1"/>
          </p:cNvSpPr>
          <p:nvPr>
            <p:ph type="body" idx="1"/>
          </p:nvPr>
        </p:nvSpPr>
        <p:spPr>
          <a:xfrm>
            <a:off x="1774828" y="1052517"/>
            <a:ext cx="8642351" cy="5400675"/>
          </a:xfrm>
        </p:spPr>
        <p:txBody>
          <a:bodyPr>
            <a:normAutofit lnSpcReduction="10000"/>
          </a:bodyPr>
          <a:lstStyle/>
          <a:p>
            <a:pPr marL="0" indent="0">
              <a:buNone/>
            </a:pPr>
            <a:r>
              <a:rPr lang="en-US" altLang="zh-CN" sz="1800" dirty="0">
                <a:latin typeface="华文新魏" panose="02010800040101010101" pitchFamily="2" charset="-122"/>
                <a:ea typeface="华文新魏" panose="02010800040101010101" pitchFamily="2" charset="-122"/>
              </a:rPr>
              <a:t>struct A {</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int *p;</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int size;</a:t>
            </a:r>
          </a:p>
          <a:p>
            <a:pPr>
              <a:lnSpc>
                <a:spcPct val="90000"/>
              </a:lnSpc>
              <a:buNone/>
            </a:pPr>
            <a:r>
              <a:rPr lang="en-US" altLang="zh-CN" sz="1800" dirty="0">
                <a:latin typeface="华文新魏" panose="02010800040101010101" pitchFamily="2" charset="-122"/>
                <a:ea typeface="华文新魏" panose="02010800040101010101" pitchFamily="2" charset="-122"/>
              </a:rPr>
              <a:t>	A (int s):size(s), p(new int[size]){ }</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):size(0),p(0){ }</a:t>
            </a:r>
          </a:p>
          <a:p>
            <a:pPr>
              <a:lnSpc>
                <a:spcPct val="90000"/>
              </a:lnSpc>
              <a:buNone/>
            </a:pPr>
            <a:r>
              <a:rPr lang="en-US" altLang="zh-CN" sz="1800" b="1" dirty="0">
                <a:solidFill>
                  <a:srgbClr val="FF0000"/>
                </a:solidFill>
              </a:rPr>
              <a:t>	</a:t>
            </a:r>
            <a:r>
              <a:rPr lang="en-US" altLang="zh-CN" sz="1800" b="1" dirty="0">
                <a:solidFill>
                  <a:srgbClr val="FF0000"/>
                </a:solidFill>
                <a:latin typeface="华文新魏" panose="02010800040101010101" pitchFamily="2" charset="-122"/>
                <a:ea typeface="华文新魏" panose="02010800040101010101" pitchFamily="2" charset="-122"/>
              </a:rPr>
              <a:t>A (const  A &amp;r) ;  	//A  (const </a:t>
            </a:r>
            <a:r>
              <a:rPr lang="en-US" altLang="zh-CN" sz="1800" b="1" dirty="0" err="1">
                <a:solidFill>
                  <a:srgbClr val="FF0000"/>
                </a:solidFill>
                <a:latin typeface="华文新魏" panose="02010800040101010101" pitchFamily="2" charset="-122"/>
                <a:ea typeface="华文新魏" panose="02010800040101010101" pitchFamily="2" charset="-122"/>
              </a:rPr>
              <a:t>A&amp;r</a:t>
            </a:r>
            <a:r>
              <a:rPr lang="en-US" altLang="zh-CN" sz="1800" b="1" dirty="0">
                <a:solidFill>
                  <a:srgbClr val="FF0000"/>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自定义拷贝构造函数</a:t>
            </a:r>
            <a:endParaRPr lang="en-US" altLang="zh-CN" sz="1800"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 { if(p) {delete p; p=0;}}</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A::A (const A  &amp;r)   { 		</a:t>
            </a:r>
            <a:r>
              <a:rPr lang="en-US" altLang="zh-CN" sz="1800" dirty="0">
                <a:solidFill>
                  <a:srgbClr val="FF0000"/>
                </a:solidFill>
                <a:latin typeface="华文新魏" panose="02010800040101010101" pitchFamily="2" charset="-122"/>
                <a:ea typeface="华文新魏" panose="02010800040101010101" pitchFamily="2" charset="-122"/>
              </a:rPr>
              <a:t>//</a:t>
            </a:r>
            <a:r>
              <a:rPr lang="zh-CN" altLang="en-US" sz="1800" dirty="0">
                <a:solidFill>
                  <a:srgbClr val="FF0000"/>
                </a:solidFill>
                <a:latin typeface="华文新魏" panose="02010800040101010101" pitchFamily="2" charset="-122"/>
                <a:ea typeface="华文新魏" panose="02010800040101010101" pitchFamily="2" charset="-122"/>
              </a:rPr>
              <a:t>实现时不是浅拷贝，而是深拷贝</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p=new int[size=</a:t>
            </a:r>
            <a:r>
              <a:rPr lang="en-US" altLang="zh-CN" sz="1800" dirty="0" err="1">
                <a:latin typeface="华文新魏" panose="02010800040101010101" pitchFamily="2" charset="-122"/>
                <a:ea typeface="华文新魏" panose="02010800040101010101" pitchFamily="2" charset="-122"/>
              </a:rPr>
              <a:t>r.size</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构造时</a:t>
            </a:r>
            <a:r>
              <a:rPr lang="en-US" altLang="zh-CN" sz="1800" dirty="0">
                <a:latin typeface="华文新魏" panose="02010800040101010101" pitchFamily="2" charset="-122"/>
                <a:ea typeface="华文新魏" panose="02010800040101010101" pitchFamily="2" charset="-122"/>
              </a:rPr>
              <a:t>p</a:t>
            </a:r>
            <a:r>
              <a:rPr lang="zh-CN" altLang="en-US" sz="1800" dirty="0">
                <a:latin typeface="华文新魏" panose="02010800040101010101" pitchFamily="2" charset="-122"/>
                <a:ea typeface="华文新魏" panose="02010800040101010101" pitchFamily="2" charset="-122"/>
              </a:rPr>
              <a:t>指向新分配内存        </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for (int i =0;  i&lt;size;  i++)     p[i]=</a:t>
            </a:r>
            <a:r>
              <a:rPr lang="en-US" altLang="zh-CN" sz="1800" dirty="0" err="1">
                <a:latin typeface="华文新魏" panose="02010800040101010101" pitchFamily="2" charset="-122"/>
                <a:ea typeface="华文新魏" panose="02010800040101010101" pitchFamily="2" charset="-122"/>
              </a:rPr>
              <a:t>r.p</a:t>
            </a:r>
            <a:r>
              <a:rPr lang="en-US" altLang="zh-CN" sz="1800" dirty="0">
                <a:latin typeface="华文新魏" panose="02010800040101010101" pitchFamily="2" charset="-122"/>
                <a:ea typeface="华文新魏" panose="02010800040101010101" pitchFamily="2" charset="-122"/>
              </a:rPr>
              <a:t>[i] ; </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void f(A a) {};  //</a:t>
            </a:r>
            <a:r>
              <a:rPr lang="zh-CN" altLang="en-US" sz="1800" dirty="0">
                <a:latin typeface="华文新魏" panose="02010800040101010101" pitchFamily="2" charset="-122"/>
                <a:ea typeface="华文新魏" panose="02010800040101010101" pitchFamily="2" charset="-122"/>
              </a:rPr>
              <a:t>函数参数为值参</a:t>
            </a:r>
            <a:endParaRPr lang="en-US" altLang="zh-CN" sz="1800"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o1(20);</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 f(o1); 	//</a:t>
            </a:r>
            <a:r>
              <a:rPr lang="zh-CN" altLang="en-US" sz="1800" dirty="0">
                <a:latin typeface="华文新魏" panose="02010800040101010101" pitchFamily="2" charset="-122"/>
                <a:ea typeface="华文新魏" panose="02010800040101010101" pitchFamily="2" charset="-122"/>
              </a:rPr>
              <a:t>调用自定义的拷贝构造函数，不用浅拷贝使</a:t>
            </a:r>
            <a:r>
              <a:rPr lang="en-US" altLang="zh-CN" sz="1800" dirty="0" err="1">
                <a:latin typeface="华文新魏" panose="02010800040101010101" pitchFamily="2" charset="-122"/>
                <a:ea typeface="华文新魏" panose="02010800040101010101" pitchFamily="2" charset="-122"/>
              </a:rPr>
              <a:t>o.p</a:t>
            </a:r>
            <a:r>
              <a:rPr lang="en-US" altLang="zh-CN" sz="1800" dirty="0">
                <a:latin typeface="华文新魏" panose="02010800040101010101" pitchFamily="2" charset="-122"/>
                <a:ea typeface="华文新魏" panose="02010800040101010101" pitchFamily="2" charset="-122"/>
              </a:rPr>
              <a:t>=</a:t>
            </a:r>
            <a:r>
              <a:rPr lang="en-US" altLang="zh-CN" sz="1800" dirty="0" err="1">
                <a:latin typeface="华文新魏" panose="02010800040101010101" pitchFamily="2" charset="-122"/>
                <a:ea typeface="华文新魏" panose="02010800040101010101" pitchFamily="2" charset="-122"/>
              </a:rPr>
              <a:t>a.p</a:t>
            </a:r>
            <a:r>
              <a:rPr lang="zh-CN" altLang="en-US" sz="1800" dirty="0">
                <a:latin typeface="华文新魏" panose="02010800040101010101" pitchFamily="2" charset="-122"/>
                <a:ea typeface="华文新魏" panose="02010800040101010101" pitchFamily="2" charset="-122"/>
              </a:rPr>
              <a:t>，</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而是</a:t>
            </a:r>
            <a:r>
              <a:rPr lang="en-US" altLang="zh-CN" sz="1800" dirty="0" err="1">
                <a:solidFill>
                  <a:srgbClr val="FF0000"/>
                </a:solidFill>
                <a:latin typeface="华文新魏" panose="02010800040101010101" pitchFamily="2" charset="-122"/>
                <a:ea typeface="华文新魏" panose="02010800040101010101" pitchFamily="2" charset="-122"/>
              </a:rPr>
              <a:t>o.p</a:t>
            </a:r>
            <a:r>
              <a:rPr lang="en-US" altLang="zh-CN" sz="1800" dirty="0">
                <a:solidFill>
                  <a:srgbClr val="FF0000"/>
                </a:solidFill>
                <a:latin typeface="华文新魏" panose="02010800040101010101" pitchFamily="2" charset="-122"/>
                <a:ea typeface="华文新魏" panose="02010800040101010101" pitchFamily="2" charset="-122"/>
              </a:rPr>
              <a:t>!=</a:t>
            </a:r>
            <a:r>
              <a:rPr lang="en-US" altLang="zh-CN" sz="1800" dirty="0" err="1">
                <a:solidFill>
                  <a:srgbClr val="FF0000"/>
                </a:solidFill>
                <a:latin typeface="华文新魏" panose="02010800040101010101" pitchFamily="2" charset="-122"/>
                <a:ea typeface="华文新魏" panose="02010800040101010101" pitchFamily="2" charset="-122"/>
              </a:rPr>
              <a:t>a.p</a:t>
            </a:r>
            <a:r>
              <a:rPr lang="en-US" altLang="zh-CN" sz="1800" dirty="0">
                <a:solidFill>
                  <a:srgbClr val="FF0000"/>
                </a:solidFill>
                <a:latin typeface="华文新魏" panose="02010800040101010101" pitchFamily="2" charset="-122"/>
                <a:ea typeface="华文新魏" panose="02010800040101010101" pitchFamily="2" charset="-122"/>
              </a:rPr>
              <a:t> </a:t>
            </a:r>
            <a:r>
              <a:rPr lang="zh-CN" altLang="en-US" sz="1800" dirty="0">
                <a:solidFill>
                  <a:srgbClr val="FF0000"/>
                </a:solidFill>
                <a:latin typeface="华文新魏" panose="02010800040101010101" pitchFamily="2" charset="-122"/>
                <a:ea typeface="华文新魏" panose="02010800040101010101" pitchFamily="2" charset="-122"/>
              </a:rPr>
              <a:t>但是二块内存的内容一样</a:t>
            </a:r>
            <a:endParaRPr lang="en-US" altLang="zh-CN" sz="1800" dirty="0">
              <a:solidFill>
                <a:srgbClr val="FF0000"/>
              </a:solidFill>
              <a:latin typeface="华文新魏" panose="02010800040101010101" pitchFamily="2" charset="-122"/>
              <a:ea typeface="华文新魏" panose="02010800040101010101" pitchFamily="2" charset="-122"/>
            </a:endParaRPr>
          </a:p>
          <a:p>
            <a:pPr eaLnBrk="1" hangingPunct="1">
              <a:lnSpc>
                <a:spcPct val="90000"/>
              </a:lnSpc>
              <a:buFontTx/>
              <a:buNone/>
            </a:pPr>
            <a:endParaRPr lang="en-US" altLang="zh-CN" sz="1800"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89600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p:spPr>
        <p:txBody>
          <a:bodyPr/>
          <a:lstStyle/>
          <a:p>
            <a:fld id="{19C438E4-2EB2-4D31-A094-4E342EBAEE26}" type="slidenum">
              <a:rPr lang="en-US" altLang="zh-CN" smtClean="0">
                <a:latin typeface="华文新魏" panose="02010800040101010101" pitchFamily="2" charset="-122"/>
                <a:ea typeface="华文新魏" panose="02010800040101010101" pitchFamily="2" charset="-122"/>
              </a:rPr>
              <a:pPr/>
              <a:t>72</a:t>
            </a:fld>
            <a:endParaRPr lang="en-US" altLang="zh-CN">
              <a:latin typeface="华文新魏" panose="02010800040101010101" pitchFamily="2" charset="-122"/>
              <a:ea typeface="华文新魏" panose="02010800040101010101" pitchFamily="2" charset="-122"/>
            </a:endParaRPr>
          </a:p>
        </p:txBody>
      </p:sp>
      <p:sp>
        <p:nvSpPr>
          <p:cNvPr id="130051" name="Rectangle 2"/>
          <p:cNvSpPr>
            <a:spLocks noGrp="1" noChangeArrowheads="1"/>
          </p:cNvSpPr>
          <p:nvPr>
            <p:ph type="title"/>
          </p:nvPr>
        </p:nvSpPr>
        <p:spPr>
          <a:xfrm>
            <a:off x="2135188" y="333377"/>
            <a:ext cx="7772400" cy="731839"/>
          </a:xfrm>
        </p:spPr>
        <p:txBody>
          <a:bodyPr/>
          <a:lstStyle/>
          <a:p>
            <a:pPr eaLnBrk="1" hangingPunct="1"/>
            <a:r>
              <a:rPr lang="zh-CN" altLang="en-US" sz="3600" b="1" dirty="0">
                <a:solidFill>
                  <a:srgbClr val="FF0000"/>
                </a:solidFill>
                <a:latin typeface="微软雅黑" pitchFamily="34" charset="-122"/>
                <a:ea typeface="微软雅黑" pitchFamily="34" charset="-122"/>
              </a:rPr>
              <a:t>深拷贝</a:t>
            </a:r>
          </a:p>
        </p:txBody>
      </p:sp>
      <p:sp>
        <p:nvSpPr>
          <p:cNvPr id="291845" name="Text Box 5"/>
          <p:cNvSpPr txBox="1">
            <a:spLocks noChangeArrowheads="1"/>
          </p:cNvSpPr>
          <p:nvPr/>
        </p:nvSpPr>
        <p:spPr bwMode="auto">
          <a:xfrm>
            <a:off x="1995488" y="1557337"/>
            <a:ext cx="300082" cy="369332"/>
          </a:xfrm>
          <a:prstGeom prst="rect">
            <a:avLst/>
          </a:prstGeom>
          <a:noFill/>
          <a:ln w="12700">
            <a:noFill/>
            <a:miter lim="800000"/>
            <a:headEnd/>
            <a:tailEnd/>
          </a:ln>
        </p:spPr>
        <p:txBody>
          <a:bodyPr wrap="none">
            <a:spAutoFit/>
          </a:bodyPr>
          <a:lstStyle/>
          <a:p>
            <a:r>
              <a:rPr lang="en-US" altLang="zh-CN" dirty="0">
                <a:latin typeface="华文新魏" panose="02010800040101010101" pitchFamily="2" charset="-122"/>
                <a:ea typeface="华文新魏" panose="02010800040101010101" pitchFamily="2" charset="-122"/>
              </a:rPr>
              <a:t>a</a:t>
            </a:r>
          </a:p>
        </p:txBody>
      </p:sp>
      <p:sp>
        <p:nvSpPr>
          <p:cNvPr id="291846" name="Text Box 6"/>
          <p:cNvSpPr txBox="1">
            <a:spLocks noChangeArrowheads="1"/>
          </p:cNvSpPr>
          <p:nvPr/>
        </p:nvSpPr>
        <p:spPr bwMode="auto">
          <a:xfrm>
            <a:off x="2490792" y="30575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91847" name="Text Box 7"/>
          <p:cNvSpPr txBox="1">
            <a:spLocks noChangeArrowheads="1"/>
          </p:cNvSpPr>
          <p:nvPr/>
        </p:nvSpPr>
        <p:spPr bwMode="auto">
          <a:xfrm>
            <a:off x="2490792" y="34766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size =6</a:t>
            </a:r>
          </a:p>
        </p:txBody>
      </p:sp>
      <p:sp>
        <p:nvSpPr>
          <p:cNvPr id="291848" name="Text Box 8"/>
          <p:cNvSpPr txBox="1">
            <a:spLocks noChangeArrowheads="1"/>
          </p:cNvSpPr>
          <p:nvPr/>
        </p:nvSpPr>
        <p:spPr bwMode="auto">
          <a:xfrm>
            <a:off x="4308475" y="3213102"/>
            <a:ext cx="1435100" cy="707886"/>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6</a:t>
            </a:r>
            <a:r>
              <a:rPr lang="zh-CN" altLang="en-US" sz="2000">
                <a:latin typeface="华文新魏" panose="02010800040101010101" pitchFamily="2" charset="-122"/>
                <a:ea typeface="华文新魏" panose="02010800040101010101" pitchFamily="2" charset="-122"/>
              </a:rPr>
              <a:t>个</a:t>
            </a:r>
          </a:p>
          <a:p>
            <a:pPr algn="l"/>
            <a:r>
              <a:rPr lang="zh-CN" altLang="en-US" sz="2000">
                <a:latin typeface="华文新魏" panose="02010800040101010101" pitchFamily="2" charset="-122"/>
                <a:ea typeface="华文新魏" panose="02010800040101010101" pitchFamily="2" charset="-122"/>
              </a:rPr>
              <a:t>整型元素</a:t>
            </a:r>
            <a:endParaRPr lang="zh-CN" altLang="en-US">
              <a:latin typeface="华文新魏" panose="02010800040101010101" pitchFamily="2" charset="-122"/>
              <a:ea typeface="华文新魏" panose="02010800040101010101" pitchFamily="2" charset="-122"/>
            </a:endParaRPr>
          </a:p>
        </p:txBody>
      </p:sp>
      <p:sp>
        <p:nvSpPr>
          <p:cNvPr id="291849" name="Text Box 9"/>
          <p:cNvSpPr txBox="1">
            <a:spLocks noChangeArrowheads="1"/>
          </p:cNvSpPr>
          <p:nvPr/>
        </p:nvSpPr>
        <p:spPr bwMode="auto">
          <a:xfrm>
            <a:off x="2005014" y="2997200"/>
            <a:ext cx="413896" cy="369332"/>
          </a:xfrm>
          <a:prstGeom prst="rect">
            <a:avLst/>
          </a:prstGeom>
          <a:noFill/>
          <a:ln w="12700">
            <a:noFill/>
            <a:miter lim="800000"/>
            <a:headEnd/>
            <a:tailEnd/>
          </a:ln>
        </p:spPr>
        <p:txBody>
          <a:bodyPr wrap="none">
            <a:spAutoFit/>
          </a:bodyPr>
          <a:lstStyle/>
          <a:p>
            <a:r>
              <a:rPr lang="en-US" altLang="zh-CN" dirty="0">
                <a:latin typeface="华文新魏" panose="02010800040101010101" pitchFamily="2" charset="-122"/>
                <a:ea typeface="华文新魏" panose="02010800040101010101" pitchFamily="2" charset="-122"/>
              </a:rPr>
              <a:t>o1</a:t>
            </a:r>
          </a:p>
        </p:txBody>
      </p:sp>
      <p:sp>
        <p:nvSpPr>
          <p:cNvPr id="291850" name="Line 10"/>
          <p:cNvSpPr>
            <a:spLocks noChangeShapeType="1"/>
          </p:cNvSpPr>
          <p:nvPr/>
        </p:nvSpPr>
        <p:spPr bwMode="auto">
          <a:xfrm>
            <a:off x="3719514" y="3213100"/>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91851" name="Text Box 11"/>
          <p:cNvSpPr txBox="1">
            <a:spLocks noChangeArrowheads="1"/>
          </p:cNvSpPr>
          <p:nvPr/>
        </p:nvSpPr>
        <p:spPr bwMode="auto">
          <a:xfrm>
            <a:off x="6816728" y="1341443"/>
            <a:ext cx="2954655" cy="2031325"/>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函数调用</a:t>
            </a:r>
            <a:r>
              <a:rPr lang="en-US" altLang="zh-CN" dirty="0">
                <a:latin typeface="华文新魏" panose="02010800040101010101" pitchFamily="2" charset="-122"/>
                <a:ea typeface="华文新魏" panose="02010800040101010101" pitchFamily="2" charset="-122"/>
              </a:rPr>
              <a:t>f(o1)</a:t>
            </a:r>
            <a:r>
              <a:rPr lang="zh-CN" altLang="en-US" dirty="0">
                <a:latin typeface="华文新魏" panose="02010800040101010101" pitchFamily="2" charset="-122"/>
                <a:ea typeface="华文新魏" panose="02010800040101010101" pitchFamily="2" charset="-122"/>
              </a:rPr>
              <a:t>发生时</a:t>
            </a:r>
          </a:p>
          <a:p>
            <a:pPr algn="l"/>
            <a:r>
              <a:rPr lang="zh-CN" altLang="en-US" dirty="0">
                <a:latin typeface="华文新魏" panose="02010800040101010101" pitchFamily="2" charset="-122"/>
                <a:ea typeface="华文新魏" panose="02010800040101010101" pitchFamily="2" charset="-122"/>
              </a:rPr>
              <a:t>用实参对象</a:t>
            </a:r>
            <a:r>
              <a:rPr lang="en-US" altLang="zh-CN" dirty="0">
                <a:latin typeface="华文新魏" panose="02010800040101010101" pitchFamily="2" charset="-122"/>
                <a:ea typeface="华文新魏" panose="02010800040101010101" pitchFamily="2" charset="-122"/>
              </a:rPr>
              <a:t>o1</a:t>
            </a:r>
            <a:r>
              <a:rPr lang="zh-CN" altLang="en-US" dirty="0">
                <a:latin typeface="华文新魏" panose="02010800040101010101" pitchFamily="2" charset="-122"/>
                <a:ea typeface="华文新魏" panose="02010800040101010101" pitchFamily="2" charset="-122"/>
              </a:rPr>
              <a:t>构造形参</a:t>
            </a:r>
          </a:p>
          <a:p>
            <a:pPr algn="l"/>
            <a:r>
              <a:rPr lang="zh-CN" altLang="en-US" dirty="0">
                <a:latin typeface="华文新魏" panose="02010800040101010101" pitchFamily="2" charset="-122"/>
                <a:ea typeface="华文新魏" panose="02010800040101010101" pitchFamily="2" charset="-122"/>
              </a:rPr>
              <a:t>对象</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，等价于</a:t>
            </a:r>
          </a:p>
          <a:p>
            <a:pPr algn="l"/>
            <a:r>
              <a:rPr lang="en-US" altLang="zh-CN" dirty="0">
                <a:latin typeface="华文新魏" panose="02010800040101010101" pitchFamily="2" charset="-122"/>
                <a:ea typeface="华文新魏" panose="02010800040101010101" pitchFamily="2" charset="-122"/>
              </a:rPr>
              <a:t>A </a:t>
            </a:r>
            <a:r>
              <a:rPr lang="en-US" altLang="zh-CN" dirty="0" err="1">
                <a:latin typeface="华文新魏" panose="02010800040101010101" pitchFamily="2" charset="-122"/>
                <a:ea typeface="华文新魏" panose="02010800040101010101" pitchFamily="2" charset="-122"/>
              </a:rPr>
              <a:t>a</a:t>
            </a:r>
            <a:r>
              <a:rPr lang="en-US" altLang="zh-CN" dirty="0">
                <a:latin typeface="华文新魏" panose="02010800040101010101" pitchFamily="2" charset="-122"/>
                <a:ea typeface="华文新魏" panose="02010800040101010101" pitchFamily="2" charset="-122"/>
              </a:rPr>
              <a:t> = o1;</a:t>
            </a:r>
          </a:p>
          <a:p>
            <a:pPr algn="l"/>
            <a:r>
              <a:rPr lang="zh-CN" altLang="en-US" dirty="0">
                <a:latin typeface="华文新魏" panose="02010800040101010101" pitchFamily="2" charset="-122"/>
                <a:ea typeface="华文新魏" panose="02010800040101010101" pitchFamily="2" charset="-122"/>
              </a:rPr>
              <a:t>但这次是调用自定义的</a:t>
            </a:r>
          </a:p>
          <a:p>
            <a:pPr algn="l"/>
            <a:r>
              <a:rPr lang="zh-CN" altLang="en-US" dirty="0">
                <a:latin typeface="华文新魏" panose="02010800040101010101" pitchFamily="2" charset="-122"/>
                <a:ea typeface="华文新魏" panose="02010800040101010101" pitchFamily="2" charset="-122"/>
              </a:rPr>
              <a:t>拷贝构造函数，进行深拷贝</a:t>
            </a:r>
          </a:p>
          <a:p>
            <a:pPr algn="l"/>
            <a:endParaRPr lang="zh-CN" altLang="en-US" dirty="0">
              <a:latin typeface="华文新魏" panose="02010800040101010101" pitchFamily="2" charset="-122"/>
              <a:ea typeface="华文新魏" panose="02010800040101010101" pitchFamily="2" charset="-122"/>
            </a:endParaRPr>
          </a:p>
        </p:txBody>
      </p:sp>
      <p:sp>
        <p:nvSpPr>
          <p:cNvPr id="291852" name="Text Box 12"/>
          <p:cNvSpPr txBox="1">
            <a:spLocks noChangeArrowheads="1"/>
          </p:cNvSpPr>
          <p:nvPr/>
        </p:nvSpPr>
        <p:spPr bwMode="auto">
          <a:xfrm>
            <a:off x="2479678" y="1916115"/>
            <a:ext cx="1228725" cy="400110"/>
          </a:xfrm>
          <a:prstGeom prst="rect">
            <a:avLst/>
          </a:prstGeom>
          <a:noFill/>
          <a:ln w="12700">
            <a:solidFill>
              <a:schemeClr val="tx1"/>
            </a:solidFill>
            <a:miter lim="800000"/>
            <a:headEnd/>
            <a:tailEnd/>
          </a:ln>
        </p:spPr>
        <p:txBody>
          <a:bodyPr>
            <a:spAutoFit/>
          </a:bodyPr>
          <a:lstStyle/>
          <a:p>
            <a:pPr algn="l"/>
            <a:r>
              <a:rPr lang="en-US" altLang="zh-CN" sz="2000">
                <a:solidFill>
                  <a:srgbClr val="FF0000"/>
                </a:solidFill>
                <a:latin typeface="华文新魏" panose="02010800040101010101" pitchFamily="2" charset="-122"/>
                <a:ea typeface="华文新魏" panose="02010800040101010101" pitchFamily="2" charset="-122"/>
              </a:rPr>
              <a:t>size =6</a:t>
            </a:r>
          </a:p>
        </p:txBody>
      </p:sp>
      <p:sp>
        <p:nvSpPr>
          <p:cNvPr id="291859" name="AutoShape 19"/>
          <p:cNvSpPr>
            <a:spLocks noChangeArrowheads="1"/>
          </p:cNvSpPr>
          <p:nvPr/>
        </p:nvSpPr>
        <p:spPr bwMode="auto">
          <a:xfrm>
            <a:off x="2927355" y="2563815"/>
            <a:ext cx="144463" cy="360363"/>
          </a:xfrm>
          <a:prstGeom prst="upArrow">
            <a:avLst>
              <a:gd name="adj1" fmla="val 50000"/>
              <a:gd name="adj2" fmla="val 62362"/>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291860" name="Text Box 20"/>
          <p:cNvSpPr txBox="1">
            <a:spLocks noChangeArrowheads="1"/>
          </p:cNvSpPr>
          <p:nvPr/>
        </p:nvSpPr>
        <p:spPr bwMode="auto">
          <a:xfrm>
            <a:off x="1844679" y="2517775"/>
            <a:ext cx="1043876" cy="369332"/>
          </a:xfrm>
          <a:prstGeom prst="rect">
            <a:avLst/>
          </a:prstGeom>
          <a:noFill/>
          <a:ln w="12700">
            <a:noFill/>
            <a:miter lim="800000"/>
            <a:headEnd/>
            <a:tailEnd/>
          </a:ln>
        </p:spPr>
        <p:txBody>
          <a:bodyPr wrap="none">
            <a:spAutoFit/>
          </a:bodyPr>
          <a:lstStyle/>
          <a:p>
            <a:r>
              <a:rPr lang="en-US" altLang="zh-CN" dirty="0">
                <a:latin typeface="华文新魏" panose="02010800040101010101" pitchFamily="2" charset="-122"/>
                <a:ea typeface="华文新魏" panose="02010800040101010101" pitchFamily="2" charset="-122"/>
              </a:rPr>
              <a:t>A </a:t>
            </a:r>
            <a:r>
              <a:rPr lang="en-US" altLang="zh-CN" dirty="0" err="1">
                <a:latin typeface="华文新魏" panose="02010800040101010101" pitchFamily="2" charset="-122"/>
                <a:ea typeface="华文新魏" panose="02010800040101010101" pitchFamily="2" charset="-122"/>
              </a:rPr>
              <a:t>a</a:t>
            </a:r>
            <a:r>
              <a:rPr lang="en-US" altLang="zh-CN" dirty="0">
                <a:latin typeface="华文新魏" panose="02010800040101010101" pitchFamily="2" charset="-122"/>
                <a:ea typeface="华文新魏" panose="02010800040101010101" pitchFamily="2" charset="-122"/>
              </a:rPr>
              <a:t> = o1</a:t>
            </a:r>
          </a:p>
        </p:txBody>
      </p:sp>
      <p:sp>
        <p:nvSpPr>
          <p:cNvPr id="291861" name="Text Box 21"/>
          <p:cNvSpPr txBox="1">
            <a:spLocks noChangeArrowheads="1"/>
          </p:cNvSpPr>
          <p:nvPr/>
        </p:nvSpPr>
        <p:spPr bwMode="auto">
          <a:xfrm>
            <a:off x="6816725" y="4365625"/>
            <a:ext cx="2627642" cy="1477328"/>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当函数返回时，形参</a:t>
            </a:r>
            <a:r>
              <a:rPr lang="en-US" altLang="zh-CN" dirty="0">
                <a:latin typeface="华文新魏" panose="02010800040101010101" pitchFamily="2" charset="-122"/>
                <a:ea typeface="华文新魏" panose="02010800040101010101" pitchFamily="2" charset="-122"/>
              </a:rPr>
              <a:t>a</a:t>
            </a:r>
          </a:p>
          <a:p>
            <a:pPr algn="l"/>
            <a:r>
              <a:rPr lang="zh-CN" altLang="en-US" dirty="0">
                <a:latin typeface="华文新魏" panose="02010800040101010101" pitchFamily="2" charset="-122"/>
                <a:ea typeface="华文新魏" panose="02010800040101010101" pitchFamily="2" charset="-122"/>
              </a:rPr>
              <a:t>被析构（生命结束），</a:t>
            </a:r>
          </a:p>
          <a:p>
            <a:pPr algn="l"/>
            <a:r>
              <a:rPr lang="zh-CN" altLang="en-US" dirty="0">
                <a:latin typeface="华文新魏" panose="02010800040101010101" pitchFamily="2" charset="-122"/>
                <a:ea typeface="华文新魏" panose="02010800040101010101" pitchFamily="2" charset="-122"/>
              </a:rPr>
              <a:t>析构函数执行</a:t>
            </a:r>
            <a:r>
              <a:rPr lang="en-US" altLang="zh-CN" dirty="0">
                <a:latin typeface="华文新魏" panose="02010800040101010101" pitchFamily="2" charset="-122"/>
                <a:ea typeface="华文新魏" panose="02010800040101010101" pitchFamily="2" charset="-122"/>
              </a:rPr>
              <a:t>delete p</a:t>
            </a:r>
            <a:r>
              <a:rPr lang="zh-CN" altLang="en-US" dirty="0">
                <a:latin typeface="华文新魏" panose="02010800040101010101" pitchFamily="2" charset="-122"/>
                <a:ea typeface="华文新魏" panose="02010800040101010101" pitchFamily="2" charset="-122"/>
              </a:rPr>
              <a:t>，</a:t>
            </a:r>
          </a:p>
          <a:p>
            <a:pPr algn="l"/>
            <a:r>
              <a:rPr lang="zh-CN" altLang="en-US" dirty="0">
                <a:latin typeface="华文新魏" panose="02010800040101010101" pitchFamily="2" charset="-122"/>
                <a:ea typeface="华文新魏" panose="02010800040101010101" pitchFamily="2" charset="-122"/>
              </a:rPr>
              <a:t>导致</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指向的内存被释放</a:t>
            </a:r>
          </a:p>
          <a:p>
            <a:pPr algn="l"/>
            <a:r>
              <a:rPr lang="zh-CN" altLang="en-US" dirty="0">
                <a:latin typeface="华文新魏" panose="02010800040101010101" pitchFamily="2" charset="-122"/>
                <a:ea typeface="华文新魏" panose="02010800040101010101" pitchFamily="2" charset="-122"/>
              </a:rPr>
              <a:t>但不会影响</a:t>
            </a:r>
            <a:r>
              <a:rPr lang="en-US" altLang="zh-CN" dirty="0" err="1">
                <a:latin typeface="华文新魏" panose="02010800040101010101" pitchFamily="2" charset="-122"/>
                <a:ea typeface="华文新魏" panose="02010800040101010101" pitchFamily="2" charset="-122"/>
              </a:rPr>
              <a:t>a.p</a:t>
            </a:r>
            <a:endParaRPr lang="en-US" altLang="zh-CN" dirty="0">
              <a:latin typeface="华文新魏" panose="02010800040101010101" pitchFamily="2" charset="-122"/>
              <a:ea typeface="华文新魏" panose="02010800040101010101" pitchFamily="2" charset="-122"/>
            </a:endParaRPr>
          </a:p>
        </p:txBody>
      </p:sp>
      <p:sp>
        <p:nvSpPr>
          <p:cNvPr id="291863" name="Text Box 23"/>
          <p:cNvSpPr txBox="1">
            <a:spLocks noChangeArrowheads="1"/>
          </p:cNvSpPr>
          <p:nvPr/>
        </p:nvSpPr>
        <p:spPr bwMode="auto">
          <a:xfrm>
            <a:off x="2479678" y="1511301"/>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91864" name="Text Box 24"/>
          <p:cNvSpPr txBox="1">
            <a:spLocks noChangeArrowheads="1"/>
          </p:cNvSpPr>
          <p:nvPr/>
        </p:nvSpPr>
        <p:spPr bwMode="auto">
          <a:xfrm>
            <a:off x="4300539" y="1773240"/>
            <a:ext cx="1435100" cy="707886"/>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6</a:t>
            </a:r>
            <a:r>
              <a:rPr lang="zh-CN" altLang="en-US" sz="2000">
                <a:latin typeface="华文新魏" panose="02010800040101010101" pitchFamily="2" charset="-122"/>
                <a:ea typeface="华文新魏" panose="02010800040101010101" pitchFamily="2" charset="-122"/>
              </a:rPr>
              <a:t>个</a:t>
            </a:r>
          </a:p>
          <a:p>
            <a:pPr algn="l"/>
            <a:r>
              <a:rPr lang="zh-CN" altLang="en-US" sz="2000">
                <a:latin typeface="华文新魏" panose="02010800040101010101" pitchFamily="2" charset="-122"/>
                <a:ea typeface="华文新魏" panose="02010800040101010101" pitchFamily="2" charset="-122"/>
              </a:rPr>
              <a:t>整型元素</a:t>
            </a:r>
            <a:endParaRPr lang="zh-CN" altLang="en-US">
              <a:latin typeface="华文新魏" panose="02010800040101010101" pitchFamily="2" charset="-122"/>
              <a:ea typeface="华文新魏" panose="02010800040101010101" pitchFamily="2" charset="-122"/>
            </a:endParaRPr>
          </a:p>
        </p:txBody>
      </p:sp>
      <p:sp>
        <p:nvSpPr>
          <p:cNvPr id="291865" name="Line 25"/>
          <p:cNvSpPr>
            <a:spLocks noChangeShapeType="1"/>
          </p:cNvSpPr>
          <p:nvPr/>
        </p:nvSpPr>
        <p:spPr bwMode="auto">
          <a:xfrm>
            <a:off x="3703639" y="1773239"/>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846"/>
                                        </p:tgtEl>
                                        <p:attrNameLst>
                                          <p:attrName>style.visibility</p:attrName>
                                        </p:attrNameLst>
                                      </p:cBhvr>
                                      <p:to>
                                        <p:strVal val="visible"/>
                                      </p:to>
                                    </p:set>
                                    <p:animEffect transition="in" filter="blinds(horizontal)">
                                      <p:cBhvr>
                                        <p:cTn id="7" dur="500"/>
                                        <p:tgtEl>
                                          <p:spTgt spid="2918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1847"/>
                                        </p:tgtEl>
                                        <p:attrNameLst>
                                          <p:attrName>style.visibility</p:attrName>
                                        </p:attrNameLst>
                                      </p:cBhvr>
                                      <p:to>
                                        <p:strVal val="visible"/>
                                      </p:to>
                                    </p:set>
                                    <p:animEffect transition="in" filter="blinds(horizontal)">
                                      <p:cBhvr>
                                        <p:cTn id="10" dur="500"/>
                                        <p:tgtEl>
                                          <p:spTgt spid="2918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1848"/>
                                        </p:tgtEl>
                                        <p:attrNameLst>
                                          <p:attrName>style.visibility</p:attrName>
                                        </p:attrNameLst>
                                      </p:cBhvr>
                                      <p:to>
                                        <p:strVal val="visible"/>
                                      </p:to>
                                    </p:set>
                                    <p:animEffect transition="in" filter="blinds(horizontal)">
                                      <p:cBhvr>
                                        <p:cTn id="13" dur="500"/>
                                        <p:tgtEl>
                                          <p:spTgt spid="29184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1849"/>
                                        </p:tgtEl>
                                        <p:attrNameLst>
                                          <p:attrName>style.visibility</p:attrName>
                                        </p:attrNameLst>
                                      </p:cBhvr>
                                      <p:to>
                                        <p:strVal val="visible"/>
                                      </p:to>
                                    </p:set>
                                    <p:animEffect transition="in" filter="blinds(horizontal)">
                                      <p:cBhvr>
                                        <p:cTn id="16" dur="500"/>
                                        <p:tgtEl>
                                          <p:spTgt spid="29184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1850"/>
                                        </p:tgtEl>
                                        <p:attrNameLst>
                                          <p:attrName>style.visibility</p:attrName>
                                        </p:attrNameLst>
                                      </p:cBhvr>
                                      <p:to>
                                        <p:strVal val="visible"/>
                                      </p:to>
                                    </p:set>
                                    <p:animEffect transition="in" filter="blinds(horizontal)">
                                      <p:cBhvr>
                                        <p:cTn id="19" dur="500"/>
                                        <p:tgtEl>
                                          <p:spTgt spid="29185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91851"/>
                                        </p:tgtEl>
                                        <p:attrNameLst>
                                          <p:attrName>style.visibility</p:attrName>
                                        </p:attrNameLst>
                                      </p:cBhvr>
                                      <p:to>
                                        <p:strVal val="visible"/>
                                      </p:to>
                                    </p:set>
                                    <p:animEffect transition="in" filter="blinds(horizontal)">
                                      <p:cBhvr>
                                        <p:cTn id="24" dur="500"/>
                                        <p:tgtEl>
                                          <p:spTgt spid="29185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91845"/>
                                        </p:tgtEl>
                                        <p:attrNameLst>
                                          <p:attrName>style.visibility</p:attrName>
                                        </p:attrNameLst>
                                      </p:cBhvr>
                                      <p:to>
                                        <p:strVal val="visible"/>
                                      </p:to>
                                    </p:set>
                                    <p:animEffect transition="in" filter="blinds(horizontal)">
                                      <p:cBhvr>
                                        <p:cTn id="29" dur="500"/>
                                        <p:tgtEl>
                                          <p:spTgt spid="29184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91852"/>
                                        </p:tgtEl>
                                        <p:attrNameLst>
                                          <p:attrName>style.visibility</p:attrName>
                                        </p:attrNameLst>
                                      </p:cBhvr>
                                      <p:to>
                                        <p:strVal val="visible"/>
                                      </p:to>
                                    </p:set>
                                    <p:animEffect transition="in" filter="blinds(horizontal)">
                                      <p:cBhvr>
                                        <p:cTn id="32" dur="500"/>
                                        <p:tgtEl>
                                          <p:spTgt spid="29185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91859"/>
                                        </p:tgtEl>
                                        <p:attrNameLst>
                                          <p:attrName>style.visibility</p:attrName>
                                        </p:attrNameLst>
                                      </p:cBhvr>
                                      <p:to>
                                        <p:strVal val="visible"/>
                                      </p:to>
                                    </p:set>
                                    <p:animEffect transition="in" filter="blinds(horizontal)">
                                      <p:cBhvr>
                                        <p:cTn id="35" dur="500"/>
                                        <p:tgtEl>
                                          <p:spTgt spid="291859"/>
                                        </p:tgtEl>
                                      </p:cBhvr>
                                    </p:animEffect>
                                  </p:childTnLst>
                                </p:cTn>
                              </p:par>
                              <p:par>
                                <p:cTn id="36" presetID="3" presetClass="entr" presetSubtype="10" fill="hold" grpId="1" nodeType="withEffect">
                                  <p:stCondLst>
                                    <p:cond delay="0"/>
                                  </p:stCondLst>
                                  <p:childTnLst>
                                    <p:set>
                                      <p:cBhvr>
                                        <p:cTn id="37" dur="1" fill="hold">
                                          <p:stCondLst>
                                            <p:cond delay="0"/>
                                          </p:stCondLst>
                                        </p:cTn>
                                        <p:tgtEl>
                                          <p:spTgt spid="291845"/>
                                        </p:tgtEl>
                                        <p:attrNameLst>
                                          <p:attrName>style.visibility</p:attrName>
                                        </p:attrNameLst>
                                      </p:cBhvr>
                                      <p:to>
                                        <p:strVal val="visible"/>
                                      </p:to>
                                    </p:set>
                                    <p:animEffect transition="in" filter="blinds(horizontal)">
                                      <p:cBhvr>
                                        <p:cTn id="38" dur="500"/>
                                        <p:tgtEl>
                                          <p:spTgt spid="29184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91860"/>
                                        </p:tgtEl>
                                        <p:attrNameLst>
                                          <p:attrName>style.visibility</p:attrName>
                                        </p:attrNameLst>
                                      </p:cBhvr>
                                      <p:to>
                                        <p:strVal val="visible"/>
                                      </p:to>
                                    </p:set>
                                    <p:animEffect transition="in" filter="blinds(horizontal)">
                                      <p:cBhvr>
                                        <p:cTn id="41" dur="500"/>
                                        <p:tgtEl>
                                          <p:spTgt spid="29186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91863"/>
                                        </p:tgtEl>
                                        <p:attrNameLst>
                                          <p:attrName>style.visibility</p:attrName>
                                        </p:attrNameLst>
                                      </p:cBhvr>
                                      <p:to>
                                        <p:strVal val="visible"/>
                                      </p:to>
                                    </p:set>
                                    <p:animEffect transition="in" filter="blinds(horizontal)">
                                      <p:cBhvr>
                                        <p:cTn id="44" dur="500"/>
                                        <p:tgtEl>
                                          <p:spTgt spid="29186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91864"/>
                                        </p:tgtEl>
                                        <p:attrNameLst>
                                          <p:attrName>style.visibility</p:attrName>
                                        </p:attrNameLst>
                                      </p:cBhvr>
                                      <p:to>
                                        <p:strVal val="visible"/>
                                      </p:to>
                                    </p:set>
                                    <p:animEffect transition="in" filter="blinds(horizontal)">
                                      <p:cBhvr>
                                        <p:cTn id="47" dur="500"/>
                                        <p:tgtEl>
                                          <p:spTgt spid="29186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91865"/>
                                        </p:tgtEl>
                                        <p:attrNameLst>
                                          <p:attrName>style.visibility</p:attrName>
                                        </p:attrNameLst>
                                      </p:cBhvr>
                                      <p:to>
                                        <p:strVal val="visible"/>
                                      </p:to>
                                    </p:set>
                                    <p:animEffect transition="in" filter="blinds(horizontal)">
                                      <p:cBhvr>
                                        <p:cTn id="50" dur="500"/>
                                        <p:tgtEl>
                                          <p:spTgt spid="29186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91861"/>
                                        </p:tgtEl>
                                        <p:attrNameLst>
                                          <p:attrName>style.visibility</p:attrName>
                                        </p:attrNameLst>
                                      </p:cBhvr>
                                      <p:to>
                                        <p:strVal val="visible"/>
                                      </p:to>
                                    </p:set>
                                    <p:animEffect transition="in" filter="blinds(horizontal)">
                                      <p:cBhvr>
                                        <p:cTn id="55" dur="500"/>
                                        <p:tgtEl>
                                          <p:spTgt spid="291861"/>
                                        </p:tgtEl>
                                      </p:cBhvr>
                                    </p:animEffect>
                                  </p:childTnLst>
                                </p:cTn>
                              </p:par>
                              <p:par>
                                <p:cTn id="56" presetID="3" presetClass="exit" presetSubtype="10" fill="hold" grpId="1" nodeType="withEffect">
                                  <p:stCondLst>
                                    <p:cond delay="0"/>
                                  </p:stCondLst>
                                  <p:childTnLst>
                                    <p:animEffect transition="out" filter="blinds(horizontal)">
                                      <p:cBhvr>
                                        <p:cTn id="57" dur="500"/>
                                        <p:tgtEl>
                                          <p:spTgt spid="291864"/>
                                        </p:tgtEl>
                                      </p:cBhvr>
                                    </p:animEffect>
                                    <p:set>
                                      <p:cBhvr>
                                        <p:cTn id="58" dur="1" fill="hold">
                                          <p:stCondLst>
                                            <p:cond delay="499"/>
                                          </p:stCondLst>
                                        </p:cTn>
                                        <p:tgtEl>
                                          <p:spTgt spid="29186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1" nodeType="clickEffect">
                                  <p:stCondLst>
                                    <p:cond delay="0"/>
                                  </p:stCondLst>
                                  <p:childTnLst>
                                    <p:animEffect transition="out" filter="blinds(horizontal)">
                                      <p:cBhvr>
                                        <p:cTn id="62" dur="500"/>
                                        <p:tgtEl>
                                          <p:spTgt spid="291852"/>
                                        </p:tgtEl>
                                      </p:cBhvr>
                                    </p:animEffect>
                                    <p:set>
                                      <p:cBhvr>
                                        <p:cTn id="63" dur="1" fill="hold">
                                          <p:stCondLst>
                                            <p:cond delay="499"/>
                                          </p:stCondLst>
                                        </p:cTn>
                                        <p:tgtEl>
                                          <p:spTgt spid="291852"/>
                                        </p:tgtEl>
                                        <p:attrNameLst>
                                          <p:attrName>style.visibility</p:attrName>
                                        </p:attrNameLst>
                                      </p:cBhvr>
                                      <p:to>
                                        <p:strVal val="hidden"/>
                                      </p:to>
                                    </p:set>
                                  </p:childTnLst>
                                </p:cTn>
                              </p:par>
                              <p:par>
                                <p:cTn id="64" presetID="3" presetClass="exit" presetSubtype="10" fill="hold" grpId="1" nodeType="withEffect">
                                  <p:stCondLst>
                                    <p:cond delay="0"/>
                                  </p:stCondLst>
                                  <p:childTnLst>
                                    <p:animEffect transition="out" filter="blinds(horizontal)">
                                      <p:cBhvr>
                                        <p:cTn id="65" dur="500"/>
                                        <p:tgtEl>
                                          <p:spTgt spid="291863"/>
                                        </p:tgtEl>
                                      </p:cBhvr>
                                    </p:animEffect>
                                    <p:set>
                                      <p:cBhvr>
                                        <p:cTn id="66" dur="1" fill="hold">
                                          <p:stCondLst>
                                            <p:cond delay="499"/>
                                          </p:stCondLst>
                                        </p:cTn>
                                        <p:tgtEl>
                                          <p:spTgt spid="291863"/>
                                        </p:tgtEl>
                                        <p:attrNameLst>
                                          <p:attrName>style.visibility</p:attrName>
                                        </p:attrNameLst>
                                      </p:cBhvr>
                                      <p:to>
                                        <p:strVal val="hidden"/>
                                      </p:to>
                                    </p:set>
                                  </p:childTnLst>
                                </p:cTn>
                              </p:par>
                              <p:par>
                                <p:cTn id="67" presetID="3" presetClass="exit" presetSubtype="10" fill="hold" grpId="1" nodeType="withEffect">
                                  <p:stCondLst>
                                    <p:cond delay="0"/>
                                  </p:stCondLst>
                                  <p:childTnLst>
                                    <p:animEffect transition="out" filter="blinds(horizontal)">
                                      <p:cBhvr>
                                        <p:cTn id="68" dur="500"/>
                                        <p:tgtEl>
                                          <p:spTgt spid="291865"/>
                                        </p:tgtEl>
                                      </p:cBhvr>
                                    </p:animEffect>
                                    <p:set>
                                      <p:cBhvr>
                                        <p:cTn id="69" dur="1" fill="hold">
                                          <p:stCondLst>
                                            <p:cond delay="499"/>
                                          </p:stCondLst>
                                        </p:cTn>
                                        <p:tgtEl>
                                          <p:spTgt spid="291865"/>
                                        </p:tgtEl>
                                        <p:attrNameLst>
                                          <p:attrName>style.visibility</p:attrName>
                                        </p:attrNameLst>
                                      </p:cBhvr>
                                      <p:to>
                                        <p:strVal val="hidden"/>
                                      </p:to>
                                    </p:set>
                                  </p:childTnLst>
                                </p:cTn>
                              </p:par>
                              <p:par>
                                <p:cTn id="70" presetID="3" presetClass="exit" presetSubtype="10" fill="hold" grpId="2" nodeType="withEffect">
                                  <p:stCondLst>
                                    <p:cond delay="0"/>
                                  </p:stCondLst>
                                  <p:childTnLst>
                                    <p:animEffect transition="out" filter="blinds(horizontal)">
                                      <p:cBhvr>
                                        <p:cTn id="71" dur="500"/>
                                        <p:tgtEl>
                                          <p:spTgt spid="291845"/>
                                        </p:tgtEl>
                                      </p:cBhvr>
                                    </p:animEffect>
                                    <p:set>
                                      <p:cBhvr>
                                        <p:cTn id="72" dur="1" fill="hold">
                                          <p:stCondLst>
                                            <p:cond delay="499"/>
                                          </p:stCondLst>
                                        </p:cTn>
                                        <p:tgtEl>
                                          <p:spTgt spid="2918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p:bldP spid="291845" grpId="1"/>
      <p:bldP spid="291845" grpId="2"/>
      <p:bldP spid="291846" grpId="0" animBg="1"/>
      <p:bldP spid="291847" grpId="0" animBg="1"/>
      <p:bldP spid="291848" grpId="0" animBg="1"/>
      <p:bldP spid="291849" grpId="0"/>
      <p:bldP spid="291850" grpId="0" animBg="1"/>
      <p:bldP spid="291851" grpId="0"/>
      <p:bldP spid="291852" grpId="0" animBg="1"/>
      <p:bldP spid="291852" grpId="1" animBg="1"/>
      <p:bldP spid="291859" grpId="0" animBg="1"/>
      <p:bldP spid="291860" grpId="0"/>
      <p:bldP spid="291861" grpId="0"/>
      <p:bldP spid="291863" grpId="0" animBg="1"/>
      <p:bldP spid="291863" grpId="1" animBg="1"/>
      <p:bldP spid="291864" grpId="0" animBg="1"/>
      <p:bldP spid="291864" grpId="1" animBg="1"/>
      <p:bldP spid="291865" grpId="0" animBg="1"/>
      <p:bldP spid="291865"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p:spPr>
        <p:txBody>
          <a:bodyPr/>
          <a:lstStyle/>
          <a:p>
            <a:fld id="{4A939724-B89D-46FB-9708-912757C72DED}" type="slidenum">
              <a:rPr lang="en-US" altLang="zh-CN" smtClean="0"/>
              <a:pPr/>
              <a:t>73</a:t>
            </a:fld>
            <a:endParaRPr lang="en-US" altLang="zh-CN"/>
          </a:p>
        </p:txBody>
      </p:sp>
      <p:sp>
        <p:nvSpPr>
          <p:cNvPr id="131075" name="Rectangle 2"/>
          <p:cNvSpPr>
            <a:spLocks noGrp="1" noChangeArrowheads="1"/>
          </p:cNvSpPr>
          <p:nvPr>
            <p:ph type="title"/>
          </p:nvPr>
        </p:nvSpPr>
        <p:spPr>
          <a:xfrm>
            <a:off x="2209800" y="157803"/>
            <a:ext cx="7772400" cy="874713"/>
          </a:xfrm>
        </p:spPr>
        <p:txBody>
          <a:bodyPr>
            <a:normAutofit fontScale="90000"/>
          </a:bodyPr>
          <a:lstStyle/>
          <a:p>
            <a:pPr eaLnBrk="1" hangingPunct="1"/>
            <a:r>
              <a:rPr lang="en-US" altLang="zh-CN" dirty="0"/>
              <a:t> </a:t>
            </a:r>
            <a:r>
              <a:rPr lang="zh-CN" altLang="en-US" sz="3600" b="1" dirty="0">
                <a:solidFill>
                  <a:srgbClr val="FF0000"/>
                </a:solidFill>
                <a:latin typeface="微软雅黑" panose="020B0503020204020204" pitchFamily="34" charset="-122"/>
                <a:ea typeface="微软雅黑" panose="020B0503020204020204" pitchFamily="34" charset="-122"/>
              </a:rPr>
              <a:t>深拷贝构造函数和深拷贝赋值运算符重载</a:t>
            </a:r>
          </a:p>
        </p:txBody>
      </p:sp>
      <p:sp>
        <p:nvSpPr>
          <p:cNvPr id="131076" name="Rectangle 3"/>
          <p:cNvSpPr>
            <a:spLocks noGrp="1" noChangeArrowheads="1"/>
          </p:cNvSpPr>
          <p:nvPr>
            <p:ph type="body" idx="1"/>
          </p:nvPr>
        </p:nvSpPr>
        <p:spPr>
          <a:xfrm>
            <a:off x="2209800" y="1044099"/>
            <a:ext cx="7772400" cy="5312255"/>
          </a:xfrm>
        </p:spPr>
        <p:txBody>
          <a:bodyPr>
            <a:normAutofit/>
          </a:bodyPr>
          <a:lstStyle/>
          <a:p>
            <a:pPr marL="0" indent="0">
              <a:lnSpc>
                <a:spcPct val="110000"/>
              </a:lnSpc>
              <a:buNone/>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为了避免类似的问题，当类包含指针成员或引用成员指向了</a:t>
            </a:r>
            <a:r>
              <a:rPr lang="en-US" altLang="zh-CN" sz="2400" dirty="0">
                <a:latin typeface="华文新魏" panose="02010800040101010101" pitchFamily="2" charset="-122"/>
                <a:ea typeface="华文新魏" panose="02010800040101010101" pitchFamily="2" charset="-122"/>
              </a:rPr>
              <a:t>new</a:t>
            </a:r>
            <a:r>
              <a:rPr lang="zh-CN" altLang="en-US" sz="2400" dirty="0">
                <a:latin typeface="华文新魏" panose="02010800040101010101" pitchFamily="2" charset="-122"/>
                <a:ea typeface="华文新魏" panose="02010800040101010101" pitchFamily="2" charset="-122"/>
              </a:rPr>
              <a:t>出来的动态内存时，安全的做法是</a:t>
            </a: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为每个类自定义形为</a:t>
            </a:r>
            <a:r>
              <a:rPr lang="en-US" altLang="zh-CN" sz="2200" dirty="0">
                <a:solidFill>
                  <a:srgbClr val="FF0000"/>
                </a:solidFill>
                <a:latin typeface="华文新魏" panose="02010800040101010101" pitchFamily="2" charset="-122"/>
                <a:ea typeface="华文新魏" panose="02010800040101010101" pitchFamily="2" charset="-122"/>
              </a:rPr>
              <a:t>A(const &amp; A) </a:t>
            </a:r>
            <a:r>
              <a:rPr lang="zh-CN" altLang="en-US" sz="2200" dirty="0">
                <a:solidFill>
                  <a:srgbClr val="FF0000"/>
                </a:solidFill>
                <a:latin typeface="华文新魏" panose="02010800040101010101" pitchFamily="2" charset="-122"/>
                <a:ea typeface="华文新魏" panose="02010800040101010101" pitchFamily="2" charset="-122"/>
              </a:rPr>
              <a:t>的拷贝构造函数，而且要实现为深拷贝。</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同时要自己重载</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运算符，重载赋值运算符是也要实现为深拷贝赋值</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如果自己没定义拷贝构造函数，编译器会自动添加一个拷贝构造函数，其实现为浅拷贝。</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如果没有为类</a:t>
            </a:r>
            <a:r>
              <a:rPr lang="en-US" altLang="zh-CN" sz="2200" dirty="0">
                <a:solidFill>
                  <a:srgbClr val="FF0000"/>
                </a:solidFill>
                <a:latin typeface="华文新魏" panose="02010800040101010101" pitchFamily="2" charset="-122"/>
                <a:ea typeface="华文新魏" panose="02010800040101010101" pitchFamily="2" charset="-122"/>
              </a:rPr>
              <a:t>A</a:t>
            </a:r>
            <a:r>
              <a:rPr lang="zh-CN" altLang="en-US" sz="2200" dirty="0">
                <a:solidFill>
                  <a:srgbClr val="FF0000"/>
                </a:solidFill>
                <a:latin typeface="华文新魏" panose="02010800040101010101" pitchFamily="2" charset="-122"/>
                <a:ea typeface="华文新魏" panose="02010800040101010101" pitchFamily="2" charset="-122"/>
              </a:rPr>
              <a:t>重载</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号运算符，编译器会自动为</a:t>
            </a:r>
            <a:r>
              <a:rPr lang="en-US" altLang="zh-CN" sz="2200" dirty="0">
                <a:solidFill>
                  <a:srgbClr val="FF0000"/>
                </a:solidFill>
                <a:latin typeface="华文新魏" panose="02010800040101010101" pitchFamily="2" charset="-122"/>
                <a:ea typeface="华文新魏" panose="02010800040101010101" pitchFamily="2" charset="-122"/>
              </a:rPr>
              <a:t>A</a:t>
            </a:r>
            <a:r>
              <a:rPr lang="zh-CN" altLang="en-US" sz="2200" dirty="0">
                <a:solidFill>
                  <a:srgbClr val="FF0000"/>
                </a:solidFill>
                <a:latin typeface="华文新魏" panose="02010800040101010101" pitchFamily="2" charset="-122"/>
                <a:ea typeface="华文新魏" panose="02010800040101010101" pitchFamily="2" charset="-122"/>
              </a:rPr>
              <a:t>添加一个</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号运算符的重载函数，其实现为浅拷贝赋值</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赋值运算符重载函数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50000"/>
              </a:lnSpc>
              <a:buClr>
                <a:schemeClr val="tx1"/>
              </a:buClr>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与拷贝构造函数一样，如果类未定义自己的赋值运算符函数，编译器会提供合成的赋值运算符函数。</a:t>
            </a:r>
            <a:endParaRPr lang="en-US" altLang="zh-CN" sz="24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编译器提供的</a:t>
            </a:r>
            <a:r>
              <a:rPr lang="zh-CN" altLang="en-US" sz="2000" b="1" dirty="0">
                <a:latin typeface="华文新魏" panose="02010800040101010101" pitchFamily="2" charset="-122"/>
                <a:ea typeface="华文新魏" panose="02010800040101010101" pitchFamily="2" charset="-122"/>
              </a:rPr>
              <a:t>合成</a:t>
            </a:r>
            <a:r>
              <a:rPr lang="zh-CN" altLang="en-US" sz="2400" b="1" dirty="0">
                <a:latin typeface="华文新魏" panose="02010800040101010101" pitchFamily="2" charset="-122"/>
                <a:ea typeface="华文新魏" panose="02010800040101010101" pitchFamily="2" charset="-122"/>
              </a:rPr>
              <a:t>的赋值运算符函数是浅拷贝赋值。因此和拷贝构造函数一样，在必要的时候需要自己定义赋值运算符函数，且实现为</a:t>
            </a:r>
            <a:r>
              <a:rPr lang="zh-CN" altLang="en-US" sz="2400" b="1" dirty="0">
                <a:solidFill>
                  <a:srgbClr val="FF0000"/>
                </a:solidFill>
                <a:latin typeface="华文新魏" panose="02010800040101010101" pitchFamily="2" charset="-122"/>
                <a:ea typeface="华文新魏" panose="02010800040101010101" pitchFamily="2" charset="-122"/>
              </a:rPr>
              <a:t>深拷贝赋值</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class A{</a:t>
            </a: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public:</a:t>
            </a: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赋值运算符返回非</a:t>
            </a:r>
            <a:r>
              <a:rPr lang="en-US" altLang="zh-CN" sz="2400" b="1" dirty="0">
                <a:latin typeface="华文新魏" panose="02010800040101010101" pitchFamily="2" charset="-122"/>
                <a:ea typeface="华文新魏" panose="02010800040101010101" pitchFamily="2" charset="-122"/>
              </a:rPr>
              <a:t>const &amp;</a:t>
            </a:r>
            <a:r>
              <a:rPr lang="zh-CN" altLang="en-US" sz="2400" b="1" dirty="0">
                <a:latin typeface="华文新魏" panose="02010800040101010101" pitchFamily="2" charset="-122"/>
                <a:ea typeface="华文新魏" panose="02010800040101010101" pitchFamily="2" charset="-122"/>
              </a:rPr>
              <a:t>，参数是</a:t>
            </a:r>
            <a:r>
              <a:rPr lang="en-US" altLang="zh-CN" sz="2400" b="1" dirty="0">
                <a:latin typeface="华文新魏" panose="02010800040101010101" pitchFamily="2" charset="-122"/>
                <a:ea typeface="华文新魏" panose="02010800040101010101" pitchFamily="2" charset="-122"/>
              </a:rPr>
              <a:t>const </a:t>
            </a:r>
            <a:r>
              <a:rPr lang="zh-CN" altLang="en-US" sz="2400" b="1" dirty="0">
                <a:latin typeface="华文新魏" panose="02010800040101010101" pitchFamily="2" charset="-122"/>
                <a:ea typeface="华文新魏" panose="02010800040101010101" pitchFamily="2" charset="-122"/>
              </a:rPr>
              <a:t>引用</a:t>
            </a:r>
            <a:endParaRPr lang="en-US" altLang="zh-CN" sz="2400" b="1" dirty="0">
              <a:latin typeface="华文新魏" panose="02010800040101010101" pitchFamily="2" charset="-122"/>
              <a:ea typeface="华文新魏" panose="02010800040101010101" pitchFamily="2" charset="-122"/>
            </a:endParaRP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A &amp; </a:t>
            </a:r>
            <a:r>
              <a:rPr lang="en-US" altLang="zh-CN" sz="2400" b="1" dirty="0">
                <a:latin typeface="华文新魏" panose="02010800040101010101" pitchFamily="2" charset="-122"/>
                <a:ea typeface="华文新魏" panose="02010800040101010101" pitchFamily="2" charset="-122"/>
              </a:rPr>
              <a:t>operator=(</a:t>
            </a:r>
            <a:r>
              <a:rPr lang="en-US" altLang="zh-CN" sz="2400" b="1" dirty="0">
                <a:solidFill>
                  <a:srgbClr val="FF0000"/>
                </a:solidFill>
                <a:latin typeface="华文新魏" panose="02010800040101010101" pitchFamily="2" charset="-122"/>
                <a:ea typeface="华文新魏" panose="02010800040101010101" pitchFamily="2" charset="-122"/>
              </a:rPr>
              <a:t>const A &amp;){ </a:t>
            </a:r>
            <a:r>
              <a:rPr lang="en-US" altLang="zh-CN" sz="2400" b="1" dirty="0">
                <a:latin typeface="华文新魏" panose="02010800040101010101" pitchFamily="2" charset="-122"/>
                <a:ea typeface="华文新魏" panose="02010800040101010101" pitchFamily="2" charset="-122"/>
              </a:rPr>
              <a:t>…}</a:t>
            </a: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	</a:t>
            </a:r>
          </a:p>
        </p:txBody>
      </p:sp>
    </p:spTree>
    <p:extLst>
      <p:ext uri="{BB962C8B-B14F-4D97-AF65-F5344CB8AC3E}">
        <p14:creationId xmlns:p14="http://schemas.microsoft.com/office/powerpoint/2010/main" val="40679317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赋值运算符重载函数</a:t>
            </a:r>
          </a:p>
        </p:txBody>
      </p:sp>
      <p:sp>
        <p:nvSpPr>
          <p:cNvPr id="4" name="TextBox 5">
            <a:extLst>
              <a:ext uri="{FF2B5EF4-FFF2-40B4-BE49-F238E27FC236}">
                <a16:creationId xmlns:a16="http://schemas.microsoft.com/office/drawing/2014/main" id="{FC027405-8B7A-4546-AB4E-8A83FB972997}"/>
              </a:ext>
            </a:extLst>
          </p:cNvPr>
          <p:cNvSpPr txBox="1">
            <a:spLocks noChangeArrowheads="1"/>
          </p:cNvSpPr>
          <p:nvPr/>
        </p:nvSpPr>
        <p:spPr bwMode="auto">
          <a:xfrm>
            <a:off x="1739516" y="836716"/>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sz="2000" b="1" dirty="0">
                <a:latin typeface="华文新魏" panose="02010800040101010101" pitchFamily="2" charset="-122"/>
                <a:ea typeface="华文新魏" panose="02010800040101010101" pitchFamily="2" charset="-122"/>
              </a:rPr>
              <a:t>class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t>
            </a:r>
          </a:p>
          <a:p>
            <a:pPr>
              <a:lnSpc>
                <a:spcPct val="110000"/>
              </a:lnSpc>
            </a:pPr>
            <a:r>
              <a:rPr lang="en-US" altLang="zh-CN" sz="2000" b="1" dirty="0">
                <a:latin typeface="华文新魏" panose="02010800040101010101" pitchFamily="2" charset="-122"/>
                <a:ea typeface="华文新魏" panose="02010800040101010101" pitchFamily="2" charset="-122"/>
              </a:rPr>
              <a:t>private:</a:t>
            </a:r>
          </a:p>
          <a:p>
            <a:pPr>
              <a:lnSpc>
                <a:spcPct val="110000"/>
              </a:lnSpc>
            </a:pPr>
            <a:r>
              <a:rPr lang="en-US" altLang="zh-CN" sz="2000" b="1" dirty="0">
                <a:latin typeface="华文新魏" panose="02010800040101010101" pitchFamily="2" charset="-122"/>
                <a:ea typeface="华文新魏" panose="02010800040101010101" pitchFamily="2" charset="-122"/>
              </a:rPr>
              <a:t>    char *s;</a:t>
            </a:r>
          </a:p>
          <a:p>
            <a:pPr>
              <a:lnSpc>
                <a:spcPct val="110000"/>
              </a:lnSpc>
            </a:pPr>
            <a:r>
              <a:rPr lang="en-US" altLang="zh-CN" sz="2000" b="1" dirty="0">
                <a:latin typeface="华文新魏" panose="02010800040101010101" pitchFamily="2" charset="-122"/>
                <a:ea typeface="华文新魏" panose="02010800040101010101" pitchFamily="2" charset="-122"/>
              </a:rPr>
              <a:t>public:</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char *t = “”){ …}</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 … }</a:t>
            </a:r>
            <a:endParaRPr lang="zh-CN" altLang="en-US" sz="2000" b="1" dirty="0">
              <a:latin typeface="华文新魏" panose="02010800040101010101" pitchFamily="2" charset="-122"/>
              <a:ea typeface="华文新魏" panose="02010800040101010101" pitchFamily="2" charset="-122"/>
            </a:endParaRPr>
          </a:p>
          <a:p>
            <a:pPr>
              <a:lnSpc>
                <a:spcPct val="11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 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重载</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&amp;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实现为深拷贝赋值</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char *t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t,rhs.s</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把右边对象的内容复制到新的内存后，再释放</a:t>
            </a:r>
            <a:r>
              <a:rPr lang="en-US" altLang="zh-CN" sz="2000" b="1" dirty="0">
                <a:latin typeface="华文新魏" panose="02010800040101010101" pitchFamily="2" charset="-122"/>
                <a:ea typeface="华文新魏" panose="02010800040101010101" pitchFamily="2" charset="-122"/>
              </a:rPr>
              <a:t>this-&gt;s,</a:t>
            </a:r>
            <a:r>
              <a:rPr lang="zh-CN" altLang="en-US" sz="2000" b="1" dirty="0">
                <a:latin typeface="华文新魏" panose="02010800040101010101" pitchFamily="2" charset="-122"/>
                <a:ea typeface="华文新魏" panose="02010800040101010101" pitchFamily="2" charset="-122"/>
              </a:rPr>
              <a:t>这样做最安全</a:t>
            </a:r>
          </a:p>
          <a:p>
            <a:pPr>
              <a:lnSpc>
                <a:spcPct val="11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if(this-&gt;s) {   delete[] this-&gt;s; }  //</a:t>
            </a:r>
            <a:r>
              <a:rPr lang="zh-CN" altLang="en-US" sz="2000" b="1" dirty="0">
                <a:solidFill>
                  <a:srgbClr val="FF0000"/>
                </a:solidFill>
                <a:latin typeface="华文新魏" panose="02010800040101010101" pitchFamily="2" charset="-122"/>
                <a:ea typeface="华文新魏" panose="02010800040101010101" pitchFamily="2" charset="-122"/>
              </a:rPr>
              <a:t>这里为什么需要判断？</a:t>
            </a:r>
            <a:endParaRPr lang="en-US" altLang="zh-CN" sz="2000" b="1" dirty="0">
              <a:solidFill>
                <a:srgbClr val="FF0000"/>
              </a:solidFill>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this-&gt;s = t;</a:t>
            </a:r>
          </a:p>
          <a:p>
            <a:pPr>
              <a:lnSpc>
                <a:spcPct val="110000"/>
              </a:lnSpc>
            </a:pPr>
            <a:r>
              <a:rPr lang="en-US" altLang="zh-CN" sz="2000" b="1" dirty="0">
                <a:latin typeface="华文新魏" panose="02010800040101010101" pitchFamily="2" charset="-122"/>
                <a:ea typeface="华文新魏" panose="02010800040101010101" pitchFamily="2" charset="-122"/>
              </a:rPr>
              <a:t>    return *this;  //</a:t>
            </a:r>
            <a:r>
              <a:rPr lang="zh-CN" altLang="en-US" sz="2000" b="1" dirty="0">
                <a:solidFill>
                  <a:srgbClr val="FF0000"/>
                </a:solidFill>
                <a:latin typeface="华文新魏" panose="02010800040101010101" pitchFamily="2" charset="-122"/>
                <a:ea typeface="华文新魏" panose="02010800040101010101" pitchFamily="2" charset="-122"/>
              </a:rPr>
              <a:t>最后必须返回*</a:t>
            </a:r>
            <a:r>
              <a:rPr lang="en-US" altLang="zh-CN" sz="2000" b="1" dirty="0">
                <a:solidFill>
                  <a:srgbClr val="FF0000"/>
                </a:solidFill>
                <a:latin typeface="华文新魏" panose="02010800040101010101" pitchFamily="2" charset="-122"/>
                <a:ea typeface="华文新魏" panose="02010800040101010101" pitchFamily="2" charset="-122"/>
              </a:rPr>
              <a:t>this</a:t>
            </a:r>
          </a:p>
          <a:p>
            <a:pPr>
              <a:lnSpc>
                <a:spcPct val="110000"/>
              </a:lnSpc>
            </a:pP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s1(“s1”),s2(“s2”); s1 = s2; </a:t>
            </a:r>
          </a:p>
        </p:txBody>
      </p:sp>
    </p:spTree>
    <p:extLst>
      <p:ext uri="{BB962C8B-B14F-4D97-AF65-F5344CB8AC3E}">
        <p14:creationId xmlns:p14="http://schemas.microsoft.com/office/powerpoint/2010/main" val="95133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50000"/>
              </a:lnSpc>
              <a:buClr>
                <a:schemeClr val="tx1"/>
              </a:buClr>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当函数的参数为值参以及函数返回类型为值时，都会出现对象的频繁拷贝。在很多情况下，对象被拷贝后就立即销毁（特别是函数返回值时），在这些情况下，采用移动对象会大幅提高性能。</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C++11</a:t>
            </a:r>
            <a:r>
              <a:rPr lang="zh-CN" altLang="en-US" sz="2200" b="1" dirty="0">
                <a:latin typeface="华文新魏" panose="02010800040101010101" pitchFamily="2" charset="-122"/>
                <a:ea typeface="华文新魏" panose="02010800040101010101" pitchFamily="2" charset="-122"/>
              </a:rPr>
              <a:t>开始，可以定义类的移动构造函数和移动赋值运算符函数，从而实现对象的移动。对应类</a:t>
            </a:r>
            <a:r>
              <a:rPr lang="en-US" altLang="zh-CN" sz="2200" b="1" dirty="0">
                <a:latin typeface="华文新魏" panose="02010800040101010101" pitchFamily="2" charset="-122"/>
                <a:ea typeface="华文新魏" panose="02010800040101010101" pitchFamily="2" charset="-122"/>
              </a:rPr>
              <a:t>A</a:t>
            </a:r>
            <a:r>
              <a:rPr lang="zh-CN" altLang="en-US" sz="2200" b="1" dirty="0">
                <a:latin typeface="华文新魏" panose="02010800040101010101" pitchFamily="2" charset="-122"/>
                <a:ea typeface="华文新魏" panose="02010800040101010101" pitchFamily="2" charset="-122"/>
              </a:rPr>
              <a:t>，其移动构造函数和移动赋值运算符函数的原型为：</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class A{</a:t>
            </a: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public</a:t>
            </a:r>
            <a:r>
              <a:rPr lang="zh-CN" altLang="en-US" sz="2200" b="1" dirty="0">
                <a:latin typeface="华文新魏" panose="02010800040101010101" pitchFamily="2" charset="-122"/>
                <a:ea typeface="华文新魏" panose="02010800040101010101" pitchFamily="2" charset="-122"/>
              </a:rPr>
              <a:t>：</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A(</a:t>
            </a:r>
            <a:r>
              <a:rPr lang="en-US" altLang="zh-CN" sz="2200" b="1" dirty="0">
                <a:solidFill>
                  <a:srgbClr val="FF0000"/>
                </a:solidFill>
                <a:latin typeface="华文新魏" panose="02010800040101010101" pitchFamily="2" charset="-122"/>
                <a:ea typeface="华文新魏" panose="02010800040101010101" pitchFamily="2" charset="-122"/>
              </a:rPr>
              <a:t>A</a:t>
            </a:r>
            <a:r>
              <a:rPr lang="zh-CN" altLang="en-US" sz="2200" b="1" dirty="0">
                <a:solidFill>
                  <a:srgbClr val="FF0000"/>
                </a:solidFill>
                <a:latin typeface="华文新魏" panose="02010800040101010101" pitchFamily="2" charset="-122"/>
                <a:ea typeface="华文新魏" panose="02010800040101010101" pitchFamily="2" charset="-122"/>
              </a:rPr>
              <a:t> </a:t>
            </a:r>
            <a:r>
              <a:rPr lang="en-US" altLang="zh-CN" sz="2200" b="1" dirty="0">
                <a:solidFill>
                  <a:srgbClr val="FF0000"/>
                </a:solidFill>
                <a:latin typeface="华文新魏" panose="02010800040101010101" pitchFamily="2" charset="-122"/>
                <a:ea typeface="华文新魏" panose="02010800040101010101" pitchFamily="2" charset="-122"/>
              </a:rPr>
              <a:t>&amp;&amp;</a:t>
            </a:r>
            <a:r>
              <a:rPr lang="zh-CN" altLang="en-US" sz="2200" b="1" dirty="0">
                <a:solidFill>
                  <a:srgbClr val="FF0000"/>
                </a:solidFill>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o)</a:t>
            </a:r>
            <a:r>
              <a:rPr lang="zh-CN" altLang="en-US" sz="2200" b="1" dirty="0">
                <a:latin typeface="华文新魏" panose="02010800040101010101" pitchFamily="2" charset="-122"/>
                <a:ea typeface="华文新魏" panose="02010800040101010101" pitchFamily="2" charset="-122"/>
              </a:rPr>
              <a:t> </a:t>
            </a:r>
            <a:r>
              <a:rPr lang="en-US" altLang="zh-CN" sz="2200" b="1" dirty="0" err="1">
                <a:solidFill>
                  <a:srgbClr val="FF0000"/>
                </a:solidFill>
                <a:latin typeface="华文新魏" panose="02010800040101010101" pitchFamily="2" charset="-122"/>
                <a:ea typeface="华文新魏" panose="02010800040101010101" pitchFamily="2" charset="-122"/>
              </a:rPr>
              <a:t>noexcept</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移动构造</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A &amp; operator=(</a:t>
            </a:r>
            <a:r>
              <a:rPr lang="en-US" altLang="zh-CN" sz="2200" b="1" dirty="0">
                <a:solidFill>
                  <a:srgbClr val="FF0000"/>
                </a:solidFill>
                <a:latin typeface="华文新魏" panose="02010800040101010101" pitchFamily="2" charset="-122"/>
                <a:ea typeface="华文新魏" panose="02010800040101010101" pitchFamily="2" charset="-122"/>
              </a:rPr>
              <a:t>A &amp;&amp; </a:t>
            </a:r>
            <a:r>
              <a:rPr lang="en-US" altLang="zh-CN" sz="2200" b="1" dirty="0" err="1">
                <a:latin typeface="华文新魏" panose="02010800040101010101" pitchFamily="2" charset="-122"/>
                <a:ea typeface="华文新魏" panose="02010800040101010101" pitchFamily="2" charset="-122"/>
              </a:rPr>
              <a:t>rhs</a:t>
            </a:r>
            <a:r>
              <a:rPr lang="en-US" altLang="zh-CN" sz="2200" b="1" dirty="0">
                <a:latin typeface="华文新魏" panose="02010800040101010101" pitchFamily="2" charset="-122"/>
                <a:ea typeface="华文新魏" panose="02010800040101010101" pitchFamily="2" charset="-122"/>
              </a:rPr>
              <a:t>) </a:t>
            </a:r>
            <a:r>
              <a:rPr lang="en-US" altLang="zh-CN" sz="2200" b="1" dirty="0" err="1">
                <a:solidFill>
                  <a:srgbClr val="FF0000"/>
                </a:solidFill>
                <a:latin typeface="华文新魏" panose="02010800040101010101" pitchFamily="2" charset="-122"/>
                <a:ea typeface="华文新魏" panose="02010800040101010101" pitchFamily="2" charset="-122"/>
              </a:rPr>
              <a:t>noexcept</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移动赋值</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	</a:t>
            </a:r>
          </a:p>
        </p:txBody>
      </p:sp>
      <p:sp>
        <p:nvSpPr>
          <p:cNvPr id="2" name="对话气泡: 圆角矩形 1">
            <a:extLst>
              <a:ext uri="{FF2B5EF4-FFF2-40B4-BE49-F238E27FC236}">
                <a16:creationId xmlns:a16="http://schemas.microsoft.com/office/drawing/2014/main" id="{7CA2BB1C-EC22-4CB6-A6F7-661F4A5C88D5}"/>
              </a:ext>
            </a:extLst>
          </p:cNvPr>
          <p:cNvSpPr/>
          <p:nvPr/>
        </p:nvSpPr>
        <p:spPr>
          <a:xfrm>
            <a:off x="6168008" y="3861048"/>
            <a:ext cx="4032448" cy="864096"/>
          </a:xfrm>
          <a:prstGeom prst="wedgeRoundRectCallout">
            <a:avLst>
              <a:gd name="adj1" fmla="val -38375"/>
              <a:gd name="adj2" fmla="val 91895"/>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solidFill>
                  <a:srgbClr val="002060"/>
                </a:solidFill>
                <a:latin typeface="华文新魏" panose="02010800040101010101" pitchFamily="2" charset="-122"/>
                <a:ea typeface="华文新魏" panose="02010800040101010101" pitchFamily="2" charset="-122"/>
              </a:rPr>
              <a:t>移动构造和移动赋值函数参数都是右值引用，都必须被声明为</a:t>
            </a:r>
            <a:r>
              <a:rPr lang="en-US" altLang="zh-CN" dirty="0" err="1">
                <a:solidFill>
                  <a:srgbClr val="002060"/>
                </a:solidFill>
                <a:latin typeface="华文新魏" panose="02010800040101010101" pitchFamily="2" charset="-122"/>
                <a:ea typeface="华文新魏" panose="02010800040101010101" pitchFamily="2" charset="-122"/>
              </a:rPr>
              <a:t>noexcept</a:t>
            </a:r>
            <a:r>
              <a:rPr lang="en-US" altLang="zh-CN" dirty="0">
                <a:solidFill>
                  <a:srgbClr val="002060"/>
                </a:solidFill>
                <a:latin typeface="华文新魏" panose="02010800040101010101" pitchFamily="2" charset="-122"/>
                <a:ea typeface="华文新魏" panose="02010800040101010101" pitchFamily="2" charset="-122"/>
              </a:rPr>
              <a:t>(</a:t>
            </a:r>
            <a:r>
              <a:rPr lang="zh-CN" altLang="en-US" dirty="0">
                <a:solidFill>
                  <a:srgbClr val="002060"/>
                </a:solidFill>
                <a:latin typeface="华文新魏" panose="02010800040101010101" pitchFamily="2" charset="-122"/>
                <a:ea typeface="华文新魏" panose="02010800040101010101" pitchFamily="2" charset="-122"/>
              </a:rPr>
              <a:t>不会抛出异常）</a:t>
            </a:r>
          </a:p>
        </p:txBody>
      </p:sp>
    </p:spTree>
    <p:extLst>
      <p:ext uri="{BB962C8B-B14F-4D97-AF65-F5344CB8AC3E}">
        <p14:creationId xmlns:p14="http://schemas.microsoft.com/office/powerpoint/2010/main" val="29020781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39516" y="836716"/>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class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private:</a:t>
            </a:r>
          </a:p>
          <a:p>
            <a:pPr>
              <a:lnSpc>
                <a:spcPct val="130000"/>
              </a:lnSpc>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字符个数（包括</a:t>
            </a:r>
            <a:r>
              <a:rPr lang="en-US" altLang="zh-CN" sz="2000" b="1" dirty="0">
                <a:latin typeface="华文新魏" panose="02010800040101010101" pitchFamily="2" charset="-122"/>
                <a:ea typeface="华文新魏" panose="02010800040101010101" pitchFamily="2" charset="-122"/>
              </a:rPr>
              <a:t>\0)</a:t>
            </a:r>
          </a:p>
          <a:p>
            <a:pPr>
              <a:lnSpc>
                <a:spcPct val="130000"/>
              </a:lnSpc>
            </a:pPr>
            <a:r>
              <a:rPr lang="en-US" altLang="zh-CN" sz="2000" b="1" dirty="0">
                <a:latin typeface="华文新魏" panose="02010800040101010101" pitchFamily="2" charset="-122"/>
                <a:ea typeface="华文新魏" panose="02010800040101010101" pitchFamily="2" charset="-122"/>
              </a:rPr>
              <a:t>    char *s;</a:t>
            </a:r>
          </a:p>
          <a:p>
            <a:pPr>
              <a:lnSpc>
                <a:spcPct val="130000"/>
              </a:lnSpc>
            </a:pPr>
            <a:r>
              <a:rPr lang="en-US" altLang="zh-CN" sz="2000" b="1" dirty="0">
                <a:latin typeface="华文新魏" panose="02010800040101010101" pitchFamily="2" charset="-122"/>
                <a:ea typeface="华文新魏" panose="02010800040101010101" pitchFamily="2" charset="-122"/>
              </a:rPr>
              <a:t>public:</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char *t =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&amp;old); //</a:t>
            </a:r>
            <a:r>
              <a:rPr lang="zh-CN" altLang="en-US" sz="2000" b="1" dirty="0">
                <a:latin typeface="华文新魏" panose="02010800040101010101" pitchFamily="2" charset="-122"/>
                <a:ea typeface="华文新魏" panose="02010800040101010101" pitchFamily="2" charset="-122"/>
              </a:rPr>
              <a:t>拷贝构造函数</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 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重载</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&amp;&amp;old)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solidFill>
                  <a:srgbClr val="FF0000"/>
                </a:solidFill>
                <a:latin typeface="华文新魏" panose="02010800040101010101" pitchFamily="2" charset="-122"/>
                <a:ea typeface="华文新魏" panose="02010800040101010101" pitchFamily="2" charset="-122"/>
              </a:rPr>
              <a:t> ; //</a:t>
            </a:r>
            <a:r>
              <a:rPr lang="zh-CN" altLang="en-US" sz="2000" b="1" dirty="0">
                <a:solidFill>
                  <a:srgbClr val="FF0000"/>
                </a:solidFill>
                <a:latin typeface="华文新魏" panose="02010800040101010101" pitchFamily="2" charset="-122"/>
                <a:ea typeface="华文新魏" panose="02010800040101010101" pitchFamily="2" charset="-122"/>
              </a:rPr>
              <a:t>移动构造</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&amp;operator=(</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&amp;&amp;</a:t>
            </a:r>
            <a:r>
              <a:rPr lang="en-US" altLang="zh-CN" sz="2000" b="1" dirty="0" err="1">
                <a:solidFill>
                  <a:srgbClr val="FF0000"/>
                </a:solidFill>
                <a:latin typeface="华文新魏" panose="02010800040101010101" pitchFamily="2" charset="-122"/>
                <a:ea typeface="华文新魏" panose="02010800040101010101" pitchFamily="2" charset="-122"/>
              </a:rPr>
              <a:t>rhs</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solidFill>
                  <a:srgbClr val="FF0000"/>
                </a:solidFill>
                <a:latin typeface="华文新魏" panose="02010800040101010101" pitchFamily="2" charset="-122"/>
                <a:ea typeface="华文新魏" panose="02010800040101010101" pitchFamily="2" charset="-122"/>
              </a:rPr>
              <a:t> ; //</a:t>
            </a:r>
            <a:r>
              <a:rPr lang="zh-CN" altLang="en-US" sz="2000" b="1" dirty="0">
                <a:solidFill>
                  <a:srgbClr val="FF0000"/>
                </a:solidFill>
                <a:latin typeface="华文新魏" panose="02010800040101010101" pitchFamily="2" charset="-122"/>
                <a:ea typeface="华文新魏" panose="02010800040101010101" pitchFamily="2" charset="-122"/>
              </a:rPr>
              <a:t>移动</a:t>
            </a:r>
            <a:r>
              <a:rPr lang="en-US" altLang="zh-CN" sz="2000" b="1" dirty="0">
                <a:solidFill>
                  <a:srgbClr val="FF0000"/>
                </a:solidFill>
                <a:latin typeface="华文新魏" panose="02010800040101010101" pitchFamily="2" charset="-122"/>
                <a:ea typeface="华文新魏" panose="02010800040101010101" pitchFamily="2" charset="-122"/>
              </a:rPr>
              <a:t>=</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length() { return </a:t>
            </a:r>
            <a:r>
              <a:rPr lang="en-US" altLang="zh-CN" sz="2000" b="1" dirty="0" err="1">
                <a:latin typeface="华文新魏" panose="02010800040101010101" pitchFamily="2" charset="-122"/>
                <a:ea typeface="华文新魏" panose="02010800040101010101" pitchFamily="2" charset="-122"/>
              </a:rPr>
              <a:t>strlen</a:t>
            </a:r>
            <a:r>
              <a:rPr lang="en-US" altLang="zh-CN" sz="2000" b="1" dirty="0">
                <a:latin typeface="华文新魏" panose="02010800040101010101" pitchFamily="2" charset="-122"/>
                <a:ea typeface="华文新魏" panose="02010800040101010101" pitchFamily="2" charset="-122"/>
              </a:rPr>
              <a:t>(s); } //</a:t>
            </a:r>
            <a:r>
              <a:rPr lang="zh-CN" altLang="en-US" sz="2000" b="1" dirty="0">
                <a:latin typeface="华文新魏" panose="02010800040101010101" pitchFamily="2" charset="-122"/>
                <a:ea typeface="华文新魏" panose="02010800040101010101" pitchFamily="2" charset="-122"/>
              </a:rPr>
              <a:t>返回字符串长度，不含</a:t>
            </a:r>
            <a:r>
              <a:rPr lang="en-US" altLang="zh-CN" sz="2000" b="1" dirty="0">
                <a:latin typeface="华文新魏" panose="02010800040101010101" pitchFamily="2" charset="-122"/>
                <a:ea typeface="华文新魏" panose="02010800040101010101" pitchFamily="2" charset="-122"/>
              </a:rPr>
              <a:t>\0</a:t>
            </a:r>
          </a:p>
          <a:p>
            <a:pPr>
              <a:lnSpc>
                <a:spcPct val="130000"/>
              </a:lnSpc>
            </a:pPr>
            <a:r>
              <a:rPr lang="en-US" altLang="zh-CN" sz="2000" b="1" dirty="0">
                <a:latin typeface="华文新魏" panose="02010800040101010101" pitchFamily="2" charset="-122"/>
                <a:ea typeface="华文新魏" panose="02010800040101010101" pitchFamily="2" charset="-122"/>
              </a:rPr>
              <a:t>    void print()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this-&gt;s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7799184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39516" y="836716"/>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char *t):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strlen</a:t>
            </a:r>
            <a:r>
              <a:rPr lang="en-US" altLang="zh-CN" sz="2000" b="1" dirty="0">
                <a:latin typeface="华文新魏" panose="02010800040101010101" pitchFamily="2" charset="-122"/>
                <a:ea typeface="华文新魏" panose="02010800040101010101" pitchFamily="2" charset="-122"/>
              </a:rPr>
              <a:t>(t)+1), s(</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s,t</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拷贝时包含</a:t>
            </a:r>
            <a:r>
              <a:rPr lang="en-US" altLang="zh-CN" sz="2000" b="1" dirty="0">
                <a:latin typeface="华文新魏" panose="02010800040101010101" pitchFamily="2" charset="-122"/>
                <a:ea typeface="华文新魏" panose="02010800040101010101" pitchFamily="2" charset="-122"/>
              </a:rPr>
              <a:t>\0</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a:t>
            </a:r>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a:p>
            <a:pPr>
              <a:lnSpc>
                <a:spcPct val="130000"/>
              </a:lnSpc>
            </a:pP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if(s != </a:t>
            </a:r>
            <a:r>
              <a:rPr lang="en-US" altLang="zh-CN" sz="2000" b="1" dirty="0" err="1">
                <a:latin typeface="华文新魏" panose="02010800040101010101" pitchFamily="2" charset="-122"/>
                <a:ea typeface="华文新魏" panose="02010800040101010101" pitchFamily="2" charset="-122"/>
              </a:rPr>
              <a:t>nullptr</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a:t>
            </a:r>
            <a:r>
              <a:rPr lang="en-US" altLang="zh-CN" sz="2000" b="1" dirty="0" err="1">
                <a:latin typeface="华文新魏" panose="02010800040101010101" pitchFamily="2" charset="-122"/>
                <a:ea typeface="华文新魏" panose="02010800040101010101" pitchFamily="2" charset="-122"/>
              </a:rPr>
              <a:t>Destructor:MyString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delete[] s;</a:t>
            </a:r>
          </a:p>
          <a:p>
            <a:pPr>
              <a:lnSpc>
                <a:spcPct val="130000"/>
              </a:lnSpc>
            </a:pPr>
            <a:r>
              <a:rPr lang="en-US" altLang="zh-CN" sz="2000" b="1" dirty="0">
                <a:latin typeface="华文新魏" panose="02010800040101010101" pitchFamily="2" charset="-122"/>
                <a:ea typeface="华文新魏" panose="02010800040101010101" pitchFamily="2" charset="-122"/>
              </a:rPr>
              <a:t>        s = </a:t>
            </a:r>
            <a:r>
              <a:rPr lang="en-US" altLang="zh-CN" sz="2000" b="1" dirty="0" err="1">
                <a:latin typeface="华文新魏" panose="02010800040101010101" pitchFamily="2" charset="-122"/>
                <a:ea typeface="华文新魏" panose="02010800040101010101" pitchFamily="2" charset="-122"/>
              </a:rPr>
              <a:t>nullptr</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 0;</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BCC44E0F-7C89-4566-8F80-EE65094867B4}"/>
              </a:ext>
            </a:extLst>
          </p:cNvPr>
          <p:cNvSpPr/>
          <p:nvPr/>
        </p:nvSpPr>
        <p:spPr>
          <a:xfrm>
            <a:off x="8184232" y="2132856"/>
            <a:ext cx="1695936" cy="576064"/>
          </a:xfrm>
          <a:prstGeom prst="wedgeRoundRectCallout">
            <a:avLst>
              <a:gd name="adj1" fmla="val -86901"/>
              <a:gd name="adj2" fmla="val -79183"/>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构造函数</a:t>
            </a:r>
          </a:p>
        </p:txBody>
      </p:sp>
      <p:sp>
        <p:nvSpPr>
          <p:cNvPr id="5" name="对话气泡: 圆角矩形 4">
            <a:extLst>
              <a:ext uri="{FF2B5EF4-FFF2-40B4-BE49-F238E27FC236}">
                <a16:creationId xmlns:a16="http://schemas.microsoft.com/office/drawing/2014/main" id="{62E68E85-830B-4AA8-BBA5-2A06AB297995}"/>
              </a:ext>
            </a:extLst>
          </p:cNvPr>
          <p:cNvSpPr/>
          <p:nvPr/>
        </p:nvSpPr>
        <p:spPr>
          <a:xfrm>
            <a:off x="8133864" y="4941168"/>
            <a:ext cx="1695936" cy="576064"/>
          </a:xfrm>
          <a:prstGeom prst="wedgeRoundRectCallout">
            <a:avLst>
              <a:gd name="adj1" fmla="val -86901"/>
              <a:gd name="adj2" fmla="val -79183"/>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析构函数</a:t>
            </a:r>
          </a:p>
        </p:txBody>
      </p:sp>
    </p:spTree>
    <p:extLst>
      <p:ext uri="{BB962C8B-B14F-4D97-AF65-F5344CB8AC3E}">
        <p14:creationId xmlns:p14="http://schemas.microsoft.com/office/powerpoint/2010/main" val="35215689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39516" y="836715"/>
            <a:ext cx="8712968" cy="597666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&amp;old):</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old.len</a:t>
            </a:r>
            <a:r>
              <a:rPr lang="en-US" altLang="zh-CN" sz="2000" b="1" dirty="0">
                <a:latin typeface="华文新魏" panose="02010800040101010101" pitchFamily="2" charset="-122"/>
                <a:ea typeface="华文新魏" panose="02010800040101010101" pitchFamily="2" charset="-122"/>
              </a:rPr>
              <a:t>), s(</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s,old.s</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"Copy </a:t>
            </a:r>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&amp;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char *t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t,rhs.s</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把右边对象的内容复制到新的内存后，再释放</a:t>
            </a:r>
            <a:r>
              <a:rPr lang="en-US" altLang="zh-CN" sz="2000" b="1" dirty="0">
                <a:latin typeface="华文新魏" panose="02010800040101010101" pitchFamily="2" charset="-122"/>
                <a:ea typeface="华文新魏" panose="02010800040101010101" pitchFamily="2" charset="-122"/>
              </a:rPr>
              <a:t>this-&gt;s,</a:t>
            </a:r>
            <a:r>
              <a:rPr lang="zh-CN" altLang="en-US" sz="2000" b="1" dirty="0">
                <a:latin typeface="华文新魏" panose="02010800040101010101" pitchFamily="2" charset="-122"/>
                <a:ea typeface="华文新魏" panose="02010800040101010101" pitchFamily="2" charset="-122"/>
              </a:rPr>
              <a:t>这样做最安全</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if(this-&gt;s){ delete[] this-&gt;s; }</a:t>
            </a:r>
          </a:p>
          <a:p>
            <a:pPr>
              <a:lnSpc>
                <a:spcPct val="130000"/>
              </a:lnSpc>
            </a:pPr>
            <a:r>
              <a:rPr lang="en-US" altLang="zh-CN" sz="2000" b="1" dirty="0">
                <a:latin typeface="华文新魏" panose="02010800040101010101" pitchFamily="2" charset="-122"/>
                <a:ea typeface="华文新魏" panose="02010800040101010101" pitchFamily="2" charset="-122"/>
              </a:rPr>
              <a:t>    this-&gt;s = t;</a:t>
            </a:r>
          </a:p>
          <a:p>
            <a:pPr>
              <a:lnSpc>
                <a:spcPct val="130000"/>
              </a:lnSpc>
            </a:pPr>
            <a:r>
              <a:rPr lang="en-US" altLang="zh-CN" sz="2000" b="1" dirty="0">
                <a:latin typeface="华文新魏" panose="02010800040101010101" pitchFamily="2" charset="-122"/>
                <a:ea typeface="华文新魏" panose="02010800040101010101" pitchFamily="2" charset="-122"/>
              </a:rPr>
              <a:t>    this-&gt;</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"Copy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return *this;  //</a:t>
            </a:r>
            <a:r>
              <a:rPr lang="zh-CN" altLang="en-US" sz="2000" b="1" dirty="0">
                <a:latin typeface="华文新魏" panose="02010800040101010101" pitchFamily="2" charset="-122"/>
                <a:ea typeface="华文新魏" panose="02010800040101010101" pitchFamily="2" charset="-122"/>
              </a:rPr>
              <a:t>最后必须返回*</a:t>
            </a:r>
            <a:r>
              <a:rPr lang="en-US" altLang="zh-CN" sz="2000" b="1" dirty="0">
                <a:latin typeface="华文新魏" panose="02010800040101010101" pitchFamily="2" charset="-122"/>
                <a:ea typeface="华文新魏" panose="02010800040101010101" pitchFamily="2" charset="-122"/>
              </a:rPr>
              <a:t>this</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8B84F4D1-86FF-42C4-8F26-E9767F843B4C}"/>
              </a:ext>
            </a:extLst>
          </p:cNvPr>
          <p:cNvSpPr/>
          <p:nvPr/>
        </p:nvSpPr>
        <p:spPr>
          <a:xfrm>
            <a:off x="8328248" y="1772816"/>
            <a:ext cx="1695936" cy="576064"/>
          </a:xfrm>
          <a:prstGeom prst="wedgeRoundRectCallout">
            <a:avLst>
              <a:gd name="adj1" fmla="val -79113"/>
              <a:gd name="adj2" fmla="val -24509"/>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拷贝构造函数</a:t>
            </a:r>
            <a:endParaRPr lang="en-US" altLang="zh-CN" b="1" dirty="0">
              <a:solidFill>
                <a:srgbClr val="002060"/>
              </a:solidFill>
              <a:latin typeface="华文新魏" panose="02010800040101010101" pitchFamily="2" charset="-122"/>
              <a:ea typeface="华文新魏" panose="02010800040101010101" pitchFamily="2" charset="-122"/>
            </a:endParaRPr>
          </a:p>
          <a:p>
            <a:r>
              <a:rPr lang="zh-CN" altLang="en-US" b="1" dirty="0">
                <a:solidFill>
                  <a:srgbClr val="002060"/>
                </a:solidFill>
                <a:latin typeface="华文新魏" panose="02010800040101010101" pitchFamily="2" charset="-122"/>
                <a:ea typeface="华文新魏" panose="02010800040101010101" pitchFamily="2" charset="-122"/>
              </a:rPr>
              <a:t>实现为深拷贝</a:t>
            </a:r>
          </a:p>
        </p:txBody>
      </p:sp>
      <p:sp>
        <p:nvSpPr>
          <p:cNvPr id="5" name="对话气泡: 圆角矩形 4">
            <a:extLst>
              <a:ext uri="{FF2B5EF4-FFF2-40B4-BE49-F238E27FC236}">
                <a16:creationId xmlns:a16="http://schemas.microsoft.com/office/drawing/2014/main" id="{6E609EA3-E494-421F-9838-15CBA9EFF6F5}"/>
              </a:ext>
            </a:extLst>
          </p:cNvPr>
          <p:cNvSpPr/>
          <p:nvPr/>
        </p:nvSpPr>
        <p:spPr>
          <a:xfrm>
            <a:off x="7824191" y="5013176"/>
            <a:ext cx="2098021" cy="576064"/>
          </a:xfrm>
          <a:prstGeom prst="wedgeRoundRectCallout">
            <a:avLst>
              <a:gd name="adj1" fmla="val -79113"/>
              <a:gd name="adj2" fmla="val -24509"/>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赋值函数</a:t>
            </a:r>
            <a:r>
              <a:rPr lang="en-US" altLang="zh-CN" b="1" dirty="0">
                <a:solidFill>
                  <a:srgbClr val="002060"/>
                </a:solidFill>
                <a:latin typeface="华文新魏" panose="02010800040101010101" pitchFamily="2" charset="-122"/>
                <a:ea typeface="华文新魏" panose="02010800040101010101" pitchFamily="2" charset="-122"/>
              </a:rPr>
              <a:t>=</a:t>
            </a:r>
            <a:r>
              <a:rPr lang="zh-CN" altLang="en-US" b="1" dirty="0">
                <a:solidFill>
                  <a:srgbClr val="002060"/>
                </a:solidFill>
                <a:latin typeface="华文新魏" panose="02010800040101010101" pitchFamily="2" charset="-122"/>
                <a:ea typeface="华文新魏" panose="02010800040101010101" pitchFamily="2" charset="-122"/>
              </a:rPr>
              <a:t>重载</a:t>
            </a:r>
            <a:endParaRPr lang="en-US" altLang="zh-CN" b="1" dirty="0">
              <a:solidFill>
                <a:srgbClr val="002060"/>
              </a:solidFill>
              <a:latin typeface="华文新魏" panose="02010800040101010101" pitchFamily="2" charset="-122"/>
              <a:ea typeface="华文新魏" panose="02010800040101010101" pitchFamily="2" charset="-122"/>
            </a:endParaRPr>
          </a:p>
          <a:p>
            <a:r>
              <a:rPr lang="zh-CN" altLang="en-US" b="1" dirty="0">
                <a:solidFill>
                  <a:srgbClr val="002060"/>
                </a:solidFill>
                <a:latin typeface="华文新魏" panose="02010800040101010101" pitchFamily="2" charset="-122"/>
                <a:ea typeface="华文新魏" panose="02010800040101010101" pitchFamily="2" charset="-122"/>
              </a:rPr>
              <a:t>实现为深拷贝</a:t>
            </a:r>
          </a:p>
        </p:txBody>
      </p:sp>
    </p:spTree>
    <p:extLst>
      <p:ext uri="{BB962C8B-B14F-4D97-AF65-F5344CB8AC3E}">
        <p14:creationId xmlns:p14="http://schemas.microsoft.com/office/powerpoint/2010/main" val="64018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739550"/>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定义类时应注意的问题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构造函数用来为对象申请各种资源，并初始化对象的数据成员。构造函数有隐含参数</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可以在参数表定义若干参数，用于初始化数据成员。</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析构函数是用来毁灭对象的，析构过程是构造过程的逆过程。析构函数释放对象申请的所有资源。</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析构函数既能被显式调用，也能被隐式（自动）调用。由于只有一个固定类型的</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，故不可能重载，只能有一个析构函数。</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若实例数据成员有指针指向</a:t>
            </a:r>
            <a:r>
              <a:rPr lang="en-US" altLang="zh-CN" sz="2400" b="1" dirty="0">
                <a:latin typeface="华文新魏" panose="02010800040101010101" pitchFamily="2" charset="-122"/>
                <a:ea typeface="华文新魏" panose="02010800040101010101" pitchFamily="2" charset="-122"/>
              </a:rPr>
              <a:t>malloc/new</a:t>
            </a:r>
            <a:r>
              <a:rPr lang="zh-CN" altLang="en-US" sz="2400" b="1" dirty="0">
                <a:latin typeface="华文新魏" panose="02010800040101010101" pitchFamily="2" charset="-122"/>
                <a:ea typeface="华文新魏" panose="02010800040101010101" pitchFamily="2" charset="-122"/>
              </a:rPr>
              <a:t>的内存，应当防止反复析构（用指针是否为空做标志）。</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联合也是类，可定义构造、析构以及其它函数成员。</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832557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39516" y="836715"/>
            <a:ext cx="8712968" cy="597666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&amp;&amp;old)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:s(</a:t>
            </a:r>
            <a:r>
              <a:rPr lang="en-US" altLang="zh-CN" sz="2000" b="1" dirty="0" err="1">
                <a:latin typeface="华文新魏" panose="02010800040101010101" pitchFamily="2" charset="-122"/>
                <a:ea typeface="华文新魏" panose="02010800040101010101" pitchFamily="2" charset="-122"/>
              </a:rPr>
              <a:t>old.s</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old.len</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令</a:t>
            </a:r>
            <a:r>
              <a:rPr lang="en-US" altLang="zh-CN" sz="2000" b="1" dirty="0">
                <a:latin typeface="华文新魏" panose="02010800040101010101" pitchFamily="2" charset="-122"/>
                <a:ea typeface="华文新魏" panose="02010800040101010101" pitchFamily="2" charset="-122"/>
              </a:rPr>
              <a:t>old</a:t>
            </a:r>
            <a:r>
              <a:rPr lang="zh-CN" altLang="en-US" sz="2000" b="1" dirty="0">
                <a:latin typeface="华文新魏" panose="02010800040101010101" pitchFamily="2" charset="-122"/>
                <a:ea typeface="华文新魏" panose="02010800040101010101" pitchFamily="2" charset="-122"/>
              </a:rPr>
              <a:t>进入安全的可析构状态</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一定要加这一句，否则</a:t>
            </a:r>
            <a:r>
              <a:rPr lang="en-US" altLang="zh-CN" sz="2000" b="1" dirty="0">
                <a:latin typeface="华文新魏" panose="02010800040101010101" pitchFamily="2" charset="-122"/>
                <a:ea typeface="华文新魏" panose="02010800040101010101" pitchFamily="2" charset="-122"/>
              </a:rPr>
              <a:t>old</a:t>
            </a:r>
            <a:r>
              <a:rPr lang="zh-CN" altLang="en-US" sz="2000" b="1" dirty="0">
                <a:latin typeface="华文新魏" panose="02010800040101010101" pitchFamily="2" charset="-122"/>
                <a:ea typeface="华文新魏" panose="02010800040101010101" pitchFamily="2" charset="-122"/>
              </a:rPr>
              <a:t>生命周期马上结束，</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会调用析构函数释放</a:t>
            </a:r>
            <a:r>
              <a:rPr lang="en-US" altLang="zh-CN" sz="2000" b="1" dirty="0" err="1">
                <a:latin typeface="华文新魏" panose="02010800040101010101" pitchFamily="2" charset="-122"/>
                <a:ea typeface="华文新魏" panose="02010800040101010101" pitchFamily="2" charset="-122"/>
              </a:rPr>
              <a:t>old.s</a:t>
            </a:r>
            <a:r>
              <a:rPr lang="zh-CN" altLang="en-US" sz="2000" b="1" dirty="0">
                <a:latin typeface="华文新魏" panose="02010800040101010101" pitchFamily="2" charset="-122"/>
                <a:ea typeface="华文新魏" panose="02010800040101010101" pitchFamily="2" charset="-122"/>
              </a:rPr>
              <a:t>指向的内存，导致</a:t>
            </a:r>
            <a:r>
              <a:rPr lang="en-US" altLang="zh-CN" sz="2000" b="1" dirty="0" err="1">
                <a:latin typeface="华文新魏" panose="02010800040101010101" pitchFamily="2" charset="-122"/>
                <a:ea typeface="华文新魏" panose="02010800040101010101" pitchFamily="2" charset="-122"/>
              </a:rPr>
              <a:t>this.s</a:t>
            </a:r>
            <a:r>
              <a:rPr lang="zh-CN" altLang="en-US" sz="2000" b="1" dirty="0">
                <a:latin typeface="华文新魏" panose="02010800040101010101" pitchFamily="2" charset="-122"/>
                <a:ea typeface="华文新魏" panose="02010800040101010101" pitchFamily="2" charset="-122"/>
              </a:rPr>
              <a:t>指向的内存无效</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old.s</a:t>
            </a:r>
            <a:r>
              <a:rPr lang="en-US" altLang="zh-CN" sz="2000" b="1" dirty="0">
                <a:solidFill>
                  <a:srgbClr val="FF0000"/>
                </a:solidFill>
                <a:latin typeface="华文新魏" panose="02010800040101010101" pitchFamily="2" charset="-122"/>
                <a:ea typeface="华文新魏" panose="02010800040101010101" pitchFamily="2" charset="-122"/>
              </a:rPr>
              <a:t> = </a:t>
            </a:r>
            <a:r>
              <a:rPr lang="en-US" altLang="zh-CN" sz="2000" b="1" dirty="0" err="1">
                <a:solidFill>
                  <a:srgbClr val="FF0000"/>
                </a:solidFill>
                <a:latin typeface="华文新魏" panose="02010800040101010101" pitchFamily="2" charset="-122"/>
                <a:ea typeface="华文新魏" panose="02010800040101010101" pitchFamily="2" charset="-122"/>
              </a:rPr>
              <a:t>nullptr</a:t>
            </a:r>
            <a:r>
              <a:rPr lang="en-US" altLang="zh-CN" sz="2000" b="1" dirty="0">
                <a:solidFill>
                  <a:srgbClr val="FF0000"/>
                </a:solidFill>
                <a:latin typeface="华文新魏" panose="02010800040101010101" pitchFamily="2" charset="-122"/>
                <a:ea typeface="华文新魏" panose="02010800040101010101" pitchFamily="2" charset="-122"/>
              </a:rPr>
              <a:t> ; </a:t>
            </a:r>
            <a:endParaRPr lang="zh-CN" altLang="en-US" sz="2000" b="1" dirty="0">
              <a:solidFill>
                <a:srgbClr val="FF0000"/>
              </a:solidFill>
              <a:latin typeface="华文新魏" panose="02010800040101010101" pitchFamily="2" charset="-122"/>
              <a:ea typeface="华文新魏" panose="02010800040101010101" pitchFamily="2" charset="-122"/>
            </a:endParaRP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old.len</a:t>
            </a:r>
            <a:r>
              <a:rPr lang="en-US" altLang="zh-CN" sz="2000" b="1" dirty="0">
                <a:latin typeface="华文新魏" panose="02010800040101010101" pitchFamily="2" charset="-122"/>
                <a:ea typeface="华文新魏" panose="02010800040101010101" pitchFamily="2" charset="-122"/>
              </a:rPr>
              <a:t> = 0;</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"Move </a:t>
            </a:r>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8B84F4D1-86FF-42C4-8F26-E9767F843B4C}"/>
              </a:ext>
            </a:extLst>
          </p:cNvPr>
          <p:cNvSpPr/>
          <p:nvPr/>
        </p:nvSpPr>
        <p:spPr>
          <a:xfrm>
            <a:off x="7752184" y="905207"/>
            <a:ext cx="2592288" cy="576064"/>
          </a:xfrm>
          <a:prstGeom prst="wedgeRoundRectCallout">
            <a:avLst>
              <a:gd name="adj1" fmla="val -74521"/>
              <a:gd name="adj2" fmla="val -22744"/>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移动构造函数实现时也必须加</a:t>
            </a:r>
            <a:r>
              <a:rPr lang="en-US" altLang="zh-CN" b="1" dirty="0" err="1">
                <a:solidFill>
                  <a:srgbClr val="002060"/>
                </a:solidFill>
                <a:latin typeface="华文新魏" panose="02010800040101010101" pitchFamily="2" charset="-122"/>
                <a:ea typeface="华文新魏" panose="02010800040101010101" pitchFamily="2" charset="-122"/>
              </a:rPr>
              <a:t>noexcept</a:t>
            </a:r>
            <a:r>
              <a:rPr lang="zh-CN" altLang="en-US" b="1" dirty="0">
                <a:solidFill>
                  <a:srgbClr val="002060"/>
                </a:solidFill>
                <a:latin typeface="华文新魏" panose="02010800040101010101" pitchFamily="2" charset="-122"/>
                <a:ea typeface="华文新魏" panose="02010800040101010101" pitchFamily="2" charset="-122"/>
              </a:rPr>
              <a:t>声明</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5C783ADA-DDCE-456B-ABB7-1E4DDA16DF6F}"/>
              </a:ext>
            </a:extLst>
          </p:cNvPr>
          <p:cNvSpPr txBox="1"/>
          <p:nvPr/>
        </p:nvSpPr>
        <p:spPr>
          <a:xfrm>
            <a:off x="2351584" y="4653140"/>
            <a:ext cx="7632848" cy="2031325"/>
          </a:xfrm>
          <a:prstGeom prst="rect">
            <a:avLst/>
          </a:prstGeom>
          <a:solidFill>
            <a:schemeClr val="accent6">
              <a:lumMod val="60000"/>
              <a:lumOff val="40000"/>
            </a:schemeClr>
          </a:solidFill>
          <a:ln w="22225">
            <a:solidFill>
              <a:schemeClr val="accent1"/>
            </a:solidFill>
          </a:ln>
        </p:spPr>
        <p:txBody>
          <a:bodyPr wrap="square" rtlCol="0">
            <a:spAutoFit/>
          </a:bodyPr>
          <a:lstStyle/>
          <a:p>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：在成员初始化列表里，</a:t>
            </a:r>
            <a:r>
              <a:rPr lang="en-US" altLang="zh-CN" dirty="0">
                <a:solidFill>
                  <a:srgbClr val="FF0000"/>
                </a:solidFill>
                <a:latin typeface="华文新魏" panose="02010800040101010101" pitchFamily="2" charset="-122"/>
                <a:ea typeface="华文新魏" panose="02010800040101010101" pitchFamily="2" charset="-122"/>
              </a:rPr>
              <a:t>s(</a:t>
            </a:r>
            <a:r>
              <a:rPr lang="en-US" altLang="zh-CN" dirty="0" err="1">
                <a:solidFill>
                  <a:srgbClr val="FF0000"/>
                </a:solidFill>
                <a:latin typeface="华文新魏" panose="02010800040101010101" pitchFamily="2" charset="-122"/>
                <a:ea typeface="华文新魏" panose="02010800040101010101" pitchFamily="2" charset="-122"/>
              </a:rPr>
              <a:t>old.s</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使得</a:t>
            </a:r>
            <a:r>
              <a:rPr lang="en-US" altLang="zh-CN" dirty="0">
                <a:solidFill>
                  <a:srgbClr val="FF0000"/>
                </a:solidFill>
                <a:latin typeface="华文新魏" panose="02010800040101010101" pitchFamily="2" charset="-122"/>
                <a:ea typeface="华文新魏" panose="02010800040101010101" pitchFamily="2" charset="-122"/>
              </a:rPr>
              <a:t>this-&gt;s=</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对象接管（窃取）了</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指向的内存，从这个意义上讲，移动构造本质上就是浅拷贝</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2</a:t>
            </a:r>
            <a:r>
              <a:rPr lang="zh-CN" altLang="en-US" dirty="0">
                <a:solidFill>
                  <a:srgbClr val="FF0000"/>
                </a:solidFill>
                <a:latin typeface="华文新魏" panose="02010800040101010101" pitchFamily="2" charset="-122"/>
                <a:ea typeface="华文新魏" panose="02010800040101010101" pitchFamily="2" charset="-122"/>
              </a:rPr>
              <a:t>：但是马上将</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指针设为空指针，使得</a:t>
            </a:r>
            <a:r>
              <a:rPr lang="en-US" altLang="zh-CN" dirty="0">
                <a:solidFill>
                  <a:srgbClr val="FF0000"/>
                </a:solidFill>
                <a:latin typeface="华文新魏" panose="02010800040101010101" pitchFamily="2" charset="-122"/>
                <a:ea typeface="华文新魏" panose="02010800040101010101" pitchFamily="2" charset="-122"/>
              </a:rPr>
              <a:t>old</a:t>
            </a:r>
            <a:r>
              <a:rPr lang="zh-CN" altLang="en-US" dirty="0">
                <a:solidFill>
                  <a:srgbClr val="FF0000"/>
                </a:solidFill>
                <a:latin typeface="华文新魏" panose="02010800040101010101" pitchFamily="2" charset="-122"/>
                <a:ea typeface="华文新魏" panose="02010800040101010101" pitchFamily="2" charset="-122"/>
              </a:rPr>
              <a:t>对象进入安全的可析构状态（意思是</a:t>
            </a:r>
            <a:r>
              <a:rPr lang="en-US" altLang="zh-CN" dirty="0">
                <a:solidFill>
                  <a:srgbClr val="FF0000"/>
                </a:solidFill>
                <a:latin typeface="华文新魏" panose="02010800040101010101" pitchFamily="2" charset="-122"/>
                <a:ea typeface="华文新魏" panose="02010800040101010101" pitchFamily="2" charset="-122"/>
              </a:rPr>
              <a:t>old</a:t>
            </a:r>
            <a:r>
              <a:rPr lang="zh-CN" altLang="en-US" dirty="0">
                <a:solidFill>
                  <a:srgbClr val="FF0000"/>
                </a:solidFill>
                <a:latin typeface="华文新魏" panose="02010800040101010101" pitchFamily="2" charset="-122"/>
                <a:ea typeface="华文新魏" panose="02010800040101010101" pitchFamily="2" charset="-122"/>
              </a:rPr>
              <a:t>的析构函数不会释放</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指向的内存）</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3</a:t>
            </a:r>
            <a:r>
              <a:rPr lang="zh-CN" altLang="en-US" dirty="0">
                <a:solidFill>
                  <a:srgbClr val="FF0000"/>
                </a:solidFill>
                <a:latin typeface="华文新魏" panose="02010800040101010101" pitchFamily="2" charset="-122"/>
                <a:ea typeface="华文新魏" panose="02010800040101010101" pitchFamily="2" charset="-122"/>
              </a:rPr>
              <a:t>：移动构造函数的参数限制了只能是右值对象被移动到</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对象。因为右值对象是临时对象，在其生命周期结束前安全接管其内存没有问题</a:t>
            </a:r>
            <a:endParaRPr lang="en-US" altLang="zh-CN" dirty="0">
              <a:solidFill>
                <a:srgbClr val="FF0000"/>
              </a:solidFill>
              <a:latin typeface="华文新魏" panose="02010800040101010101" pitchFamily="2" charset="-122"/>
              <a:ea typeface="华文新魏" panose="02010800040101010101" pitchFamily="2" charset="-122"/>
            </a:endParaRPr>
          </a:p>
          <a:p>
            <a:r>
              <a:rPr lang="zh-CN" altLang="en-US" dirty="0">
                <a:solidFill>
                  <a:srgbClr val="FF0000"/>
                </a:solidFill>
                <a:latin typeface="华文新魏" panose="02010800040101010101" pitchFamily="2" charset="-122"/>
                <a:ea typeface="华文新魏" panose="02010800040101010101" pitchFamily="2" charset="-122"/>
              </a:rPr>
              <a:t>因此，从第</a:t>
            </a:r>
            <a:r>
              <a:rPr lang="en-US" altLang="zh-CN" dirty="0">
                <a:solidFill>
                  <a:srgbClr val="FF0000"/>
                </a:solidFill>
                <a:latin typeface="华文新魏" panose="02010800040101010101" pitchFamily="2" charset="-122"/>
                <a:ea typeface="华文新魏" panose="02010800040101010101" pitchFamily="2" charset="-122"/>
              </a:rPr>
              <a:t>2</a:t>
            </a:r>
            <a:r>
              <a:rPr lang="zh-CN" altLang="en-US" dirty="0">
                <a:solidFill>
                  <a:srgbClr val="FF0000"/>
                </a:solidFill>
                <a:latin typeface="华文新魏" panose="02010800040101010101" pitchFamily="2" charset="-122"/>
                <a:ea typeface="华文新魏" panose="02010800040101010101" pitchFamily="2" charset="-122"/>
              </a:rPr>
              <a:t>、第</a:t>
            </a:r>
            <a:r>
              <a:rPr lang="en-US" altLang="zh-CN" dirty="0">
                <a:solidFill>
                  <a:srgbClr val="FF0000"/>
                </a:solidFill>
                <a:latin typeface="华文新魏" panose="02010800040101010101" pitchFamily="2" charset="-122"/>
                <a:ea typeface="华文新魏" panose="02010800040101010101" pitchFamily="2" charset="-122"/>
              </a:rPr>
              <a:t>3</a:t>
            </a:r>
            <a:r>
              <a:rPr lang="zh-CN" altLang="en-US" dirty="0">
                <a:solidFill>
                  <a:srgbClr val="FF0000"/>
                </a:solidFill>
                <a:latin typeface="华文新魏" panose="02010800040101010101" pitchFamily="2" charset="-122"/>
                <a:ea typeface="华文新魏" panose="02010800040101010101" pitchFamily="2" charset="-122"/>
              </a:rPr>
              <a:t>点讲，移动构造和浅拷贝又有区别</a:t>
            </a:r>
          </a:p>
        </p:txBody>
      </p:sp>
    </p:spTree>
    <p:extLst>
      <p:ext uri="{BB962C8B-B14F-4D97-AF65-F5344CB8AC3E}">
        <p14:creationId xmlns:p14="http://schemas.microsoft.com/office/powerpoint/2010/main" val="2848862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3" name="矩形 2">
            <a:extLst>
              <a:ext uri="{FF2B5EF4-FFF2-40B4-BE49-F238E27FC236}">
                <a16:creationId xmlns:a16="http://schemas.microsoft.com/office/drawing/2014/main" id="{DFE7543C-2BF4-40B5-AC2B-087BDAB15097}"/>
              </a:ext>
            </a:extLst>
          </p:cNvPr>
          <p:cNvSpPr/>
          <p:nvPr/>
        </p:nvSpPr>
        <p:spPr>
          <a:xfrm>
            <a:off x="2639616" y="2204864"/>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sp>
        <p:nvSpPr>
          <p:cNvPr id="6" name="矩形 5">
            <a:extLst>
              <a:ext uri="{FF2B5EF4-FFF2-40B4-BE49-F238E27FC236}">
                <a16:creationId xmlns:a16="http://schemas.microsoft.com/office/drawing/2014/main" id="{A7F6B610-74E8-4B54-96F5-F639A83A6AD8}"/>
              </a:ext>
            </a:extLst>
          </p:cNvPr>
          <p:cNvSpPr/>
          <p:nvPr/>
        </p:nvSpPr>
        <p:spPr>
          <a:xfrm>
            <a:off x="3995575" y="1484784"/>
            <a:ext cx="1152128"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12" name="组合 11">
            <a:extLst>
              <a:ext uri="{FF2B5EF4-FFF2-40B4-BE49-F238E27FC236}">
                <a16:creationId xmlns:a16="http://schemas.microsoft.com/office/drawing/2014/main" id="{2DE0CF57-7D9D-4C9A-8519-E91983D25A86}"/>
              </a:ext>
            </a:extLst>
          </p:cNvPr>
          <p:cNvGrpSpPr/>
          <p:nvPr/>
        </p:nvGrpSpPr>
        <p:grpSpPr>
          <a:xfrm>
            <a:off x="3215683" y="1700808"/>
            <a:ext cx="779895" cy="504056"/>
            <a:chOff x="1691680" y="1700808"/>
            <a:chExt cx="779894" cy="504056"/>
          </a:xfrm>
        </p:grpSpPr>
        <p:cxnSp>
          <p:nvCxnSpPr>
            <p:cNvPr id="7" name="直接连接符 6">
              <a:extLst>
                <a:ext uri="{FF2B5EF4-FFF2-40B4-BE49-F238E27FC236}">
                  <a16:creationId xmlns:a16="http://schemas.microsoft.com/office/drawing/2014/main" id="{AD385D77-5F4D-412C-B0F8-F13C599D3FA0}"/>
                </a:ext>
              </a:extLst>
            </p:cNvPr>
            <p:cNvCxnSpPr>
              <a:cxnSpLocks/>
              <a:stCxn id="3" idx="0"/>
            </p:cNvCxnSpPr>
            <p:nvPr/>
          </p:nvCxnSpPr>
          <p:spPr>
            <a:xfrm flipV="1">
              <a:off x="1691680" y="1700808"/>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7201CEE-E553-43A8-8E16-211E32C45F8D}"/>
                </a:ext>
              </a:extLst>
            </p:cNvPr>
            <p:cNvCxnSpPr>
              <a:endCxn id="6" idx="1"/>
            </p:cNvCxnSpPr>
            <p:nvPr/>
          </p:nvCxnSpPr>
          <p:spPr>
            <a:xfrm>
              <a:off x="1903894" y="1700808"/>
              <a:ext cx="56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56A61904-B423-4CA6-97D5-0F3880BAF7B1}"/>
              </a:ext>
            </a:extLst>
          </p:cNvPr>
          <p:cNvSpPr/>
          <p:nvPr/>
        </p:nvSpPr>
        <p:spPr>
          <a:xfrm>
            <a:off x="2639616" y="3789040"/>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sp>
        <p:nvSpPr>
          <p:cNvPr id="15" name="矩形 14">
            <a:extLst>
              <a:ext uri="{FF2B5EF4-FFF2-40B4-BE49-F238E27FC236}">
                <a16:creationId xmlns:a16="http://schemas.microsoft.com/office/drawing/2014/main" id="{165A8833-8948-47EB-A588-93B42400E787}"/>
              </a:ext>
            </a:extLst>
          </p:cNvPr>
          <p:cNvSpPr/>
          <p:nvPr/>
        </p:nvSpPr>
        <p:spPr>
          <a:xfrm>
            <a:off x="3995575" y="3068960"/>
            <a:ext cx="1152128"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16" name="组合 15">
            <a:extLst>
              <a:ext uri="{FF2B5EF4-FFF2-40B4-BE49-F238E27FC236}">
                <a16:creationId xmlns:a16="http://schemas.microsoft.com/office/drawing/2014/main" id="{8E6E60CF-B8D9-427B-9637-34D8860FE020}"/>
              </a:ext>
            </a:extLst>
          </p:cNvPr>
          <p:cNvGrpSpPr/>
          <p:nvPr/>
        </p:nvGrpSpPr>
        <p:grpSpPr>
          <a:xfrm>
            <a:off x="3215683" y="3284984"/>
            <a:ext cx="779895" cy="504056"/>
            <a:chOff x="1539280" y="3132584"/>
            <a:chExt cx="779894" cy="504056"/>
          </a:xfrm>
        </p:grpSpPr>
        <p:cxnSp>
          <p:nvCxnSpPr>
            <p:cNvPr id="17" name="直接连接符 16">
              <a:extLst>
                <a:ext uri="{FF2B5EF4-FFF2-40B4-BE49-F238E27FC236}">
                  <a16:creationId xmlns:a16="http://schemas.microsoft.com/office/drawing/2014/main" id="{D7C39DE0-B1B3-4BE2-BFBF-50E130A3EB65}"/>
                </a:ext>
              </a:extLst>
            </p:cNvPr>
            <p:cNvCxnSpPr>
              <a:cxnSpLocks/>
              <a:stCxn id="14" idx="0"/>
            </p:cNvCxnSpPr>
            <p:nvPr/>
          </p:nvCxnSpPr>
          <p:spPr>
            <a:xfrm flipV="1">
              <a:off x="1539280" y="3132584"/>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660FAAD-32AD-4D6C-8558-93D50A3F0A92}"/>
                </a:ext>
              </a:extLst>
            </p:cNvPr>
            <p:cNvCxnSpPr>
              <a:endCxn id="15" idx="1"/>
            </p:cNvCxnSpPr>
            <p:nvPr/>
          </p:nvCxnSpPr>
          <p:spPr>
            <a:xfrm>
              <a:off x="1751494" y="3132584"/>
              <a:ext cx="56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箭头: 下 12">
            <a:extLst>
              <a:ext uri="{FF2B5EF4-FFF2-40B4-BE49-F238E27FC236}">
                <a16:creationId xmlns:a16="http://schemas.microsoft.com/office/drawing/2014/main" id="{4B8F62C3-68ED-44BB-AB19-63410063A566}"/>
              </a:ext>
            </a:extLst>
          </p:cNvPr>
          <p:cNvSpPr/>
          <p:nvPr/>
        </p:nvSpPr>
        <p:spPr>
          <a:xfrm>
            <a:off x="4439816" y="2276872"/>
            <a:ext cx="288032" cy="504056"/>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文本框 18">
            <a:extLst>
              <a:ext uri="{FF2B5EF4-FFF2-40B4-BE49-F238E27FC236}">
                <a16:creationId xmlns:a16="http://schemas.microsoft.com/office/drawing/2014/main" id="{83C0D776-ACF0-4574-8BB6-E8F66389D03D}"/>
              </a:ext>
            </a:extLst>
          </p:cNvPr>
          <p:cNvSpPr txBox="1"/>
          <p:nvPr/>
        </p:nvSpPr>
        <p:spPr>
          <a:xfrm>
            <a:off x="1639752" y="2236221"/>
            <a:ext cx="979755"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old</a:t>
            </a:r>
            <a:r>
              <a:rPr lang="zh-CN" altLang="en-US" b="1" dirty="0">
                <a:latin typeface="华文新魏" panose="02010800040101010101" pitchFamily="2" charset="-122"/>
                <a:ea typeface="华文新魏" panose="02010800040101010101" pitchFamily="2" charset="-122"/>
              </a:rPr>
              <a:t>对象</a:t>
            </a:r>
          </a:p>
        </p:txBody>
      </p:sp>
      <p:sp>
        <p:nvSpPr>
          <p:cNvPr id="21" name="文本框 20">
            <a:extLst>
              <a:ext uri="{FF2B5EF4-FFF2-40B4-BE49-F238E27FC236}">
                <a16:creationId xmlns:a16="http://schemas.microsoft.com/office/drawing/2014/main" id="{69D38050-41D8-47B9-BF62-7A406AF06119}"/>
              </a:ext>
            </a:extLst>
          </p:cNvPr>
          <p:cNvSpPr txBox="1"/>
          <p:nvPr/>
        </p:nvSpPr>
        <p:spPr>
          <a:xfrm>
            <a:off x="1639751" y="3820397"/>
            <a:ext cx="987771"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对象</a:t>
            </a:r>
          </a:p>
        </p:txBody>
      </p:sp>
      <p:sp>
        <p:nvSpPr>
          <p:cNvPr id="22" name="文本框 21">
            <a:extLst>
              <a:ext uri="{FF2B5EF4-FFF2-40B4-BE49-F238E27FC236}">
                <a16:creationId xmlns:a16="http://schemas.microsoft.com/office/drawing/2014/main" id="{E5F1B1FF-E868-4FC8-862D-66C60170EFCC}"/>
              </a:ext>
            </a:extLst>
          </p:cNvPr>
          <p:cNvSpPr txBox="1"/>
          <p:nvPr/>
        </p:nvSpPr>
        <p:spPr>
          <a:xfrm>
            <a:off x="2700415" y="2924944"/>
            <a:ext cx="731290"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Copy</a:t>
            </a:r>
            <a:endParaRPr lang="zh-CN" altLang="en-US" b="1" dirty="0">
              <a:latin typeface="华文新魏" panose="02010800040101010101" pitchFamily="2" charset="-122"/>
              <a:ea typeface="华文新魏" panose="02010800040101010101" pitchFamily="2" charset="-122"/>
            </a:endParaRPr>
          </a:p>
        </p:txBody>
      </p:sp>
      <p:sp>
        <p:nvSpPr>
          <p:cNvPr id="23" name="矩形 22">
            <a:extLst>
              <a:ext uri="{FF2B5EF4-FFF2-40B4-BE49-F238E27FC236}">
                <a16:creationId xmlns:a16="http://schemas.microsoft.com/office/drawing/2014/main" id="{FADB75BE-3683-4CBB-AF32-A19DD46B3A2E}"/>
              </a:ext>
            </a:extLst>
          </p:cNvPr>
          <p:cNvSpPr/>
          <p:nvPr/>
        </p:nvSpPr>
        <p:spPr>
          <a:xfrm>
            <a:off x="7044299" y="2204864"/>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sp>
        <p:nvSpPr>
          <p:cNvPr id="24" name="矩形 23">
            <a:extLst>
              <a:ext uri="{FF2B5EF4-FFF2-40B4-BE49-F238E27FC236}">
                <a16:creationId xmlns:a16="http://schemas.microsoft.com/office/drawing/2014/main" id="{0CDF8BD7-A7E8-4EBF-90D1-472435728E30}"/>
              </a:ext>
            </a:extLst>
          </p:cNvPr>
          <p:cNvSpPr/>
          <p:nvPr/>
        </p:nvSpPr>
        <p:spPr>
          <a:xfrm>
            <a:off x="8544272" y="1484784"/>
            <a:ext cx="1152128"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6" name="直接连接符 25">
            <a:extLst>
              <a:ext uri="{FF2B5EF4-FFF2-40B4-BE49-F238E27FC236}">
                <a16:creationId xmlns:a16="http://schemas.microsoft.com/office/drawing/2014/main" id="{273C2E0E-E551-4944-AA91-D5ECA749BF73}"/>
              </a:ext>
            </a:extLst>
          </p:cNvPr>
          <p:cNvCxnSpPr>
            <a:cxnSpLocks/>
            <a:stCxn id="23" idx="0"/>
          </p:cNvCxnSpPr>
          <p:nvPr/>
        </p:nvCxnSpPr>
        <p:spPr>
          <a:xfrm flipV="1">
            <a:off x="7620363" y="1700808"/>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101CC08-218A-426B-8562-FA607F6A40DA}"/>
              </a:ext>
            </a:extLst>
          </p:cNvPr>
          <p:cNvCxnSpPr>
            <a:cxnSpLocks/>
            <a:endCxn id="24" idx="1"/>
          </p:cNvCxnSpPr>
          <p:nvPr/>
        </p:nvCxnSpPr>
        <p:spPr>
          <a:xfrm>
            <a:off x="7832576" y="1700808"/>
            <a:ext cx="711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70CD0C60-F6F5-45D3-98CF-1F258294832A}"/>
              </a:ext>
            </a:extLst>
          </p:cNvPr>
          <p:cNvSpPr/>
          <p:nvPr/>
        </p:nvSpPr>
        <p:spPr>
          <a:xfrm>
            <a:off x="7044299" y="3789040"/>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cxnSp>
        <p:nvCxnSpPr>
          <p:cNvPr id="31" name="直接连接符 30">
            <a:extLst>
              <a:ext uri="{FF2B5EF4-FFF2-40B4-BE49-F238E27FC236}">
                <a16:creationId xmlns:a16="http://schemas.microsoft.com/office/drawing/2014/main" id="{1E254929-D7AE-4DB5-94A2-07F2C84B4DEC}"/>
              </a:ext>
            </a:extLst>
          </p:cNvPr>
          <p:cNvCxnSpPr>
            <a:cxnSpLocks/>
            <a:stCxn id="28" idx="0"/>
          </p:cNvCxnSpPr>
          <p:nvPr/>
        </p:nvCxnSpPr>
        <p:spPr>
          <a:xfrm flipV="1">
            <a:off x="7620363" y="3284984"/>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154E425-758D-48C3-9FBA-D0F86E1F5317}"/>
              </a:ext>
            </a:extLst>
          </p:cNvPr>
          <p:cNvCxnSpPr>
            <a:cxnSpLocks/>
            <a:endCxn id="24" idx="1"/>
          </p:cNvCxnSpPr>
          <p:nvPr/>
        </p:nvCxnSpPr>
        <p:spPr>
          <a:xfrm flipV="1">
            <a:off x="8151807" y="1700808"/>
            <a:ext cx="392467"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BE35D5C-DEDE-4511-803A-54132FFA1EAB}"/>
              </a:ext>
            </a:extLst>
          </p:cNvPr>
          <p:cNvSpPr txBox="1"/>
          <p:nvPr/>
        </p:nvSpPr>
        <p:spPr>
          <a:xfrm>
            <a:off x="6044433" y="2236221"/>
            <a:ext cx="979755"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old</a:t>
            </a:r>
            <a:r>
              <a:rPr lang="zh-CN" altLang="en-US" b="1" dirty="0">
                <a:latin typeface="华文新魏" panose="02010800040101010101" pitchFamily="2" charset="-122"/>
                <a:ea typeface="华文新魏" panose="02010800040101010101" pitchFamily="2" charset="-122"/>
              </a:rPr>
              <a:t>对象</a:t>
            </a:r>
          </a:p>
        </p:txBody>
      </p:sp>
      <p:sp>
        <p:nvSpPr>
          <p:cNvPr id="35" name="文本框 34">
            <a:extLst>
              <a:ext uri="{FF2B5EF4-FFF2-40B4-BE49-F238E27FC236}">
                <a16:creationId xmlns:a16="http://schemas.microsoft.com/office/drawing/2014/main" id="{49D0F922-8635-4DCB-8952-289FFEBBC42C}"/>
              </a:ext>
            </a:extLst>
          </p:cNvPr>
          <p:cNvSpPr txBox="1"/>
          <p:nvPr/>
        </p:nvSpPr>
        <p:spPr>
          <a:xfrm>
            <a:off x="6044432" y="3820397"/>
            <a:ext cx="987771"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对象</a:t>
            </a:r>
          </a:p>
        </p:txBody>
      </p:sp>
      <p:sp>
        <p:nvSpPr>
          <p:cNvPr id="36" name="文本框 35">
            <a:extLst>
              <a:ext uri="{FF2B5EF4-FFF2-40B4-BE49-F238E27FC236}">
                <a16:creationId xmlns:a16="http://schemas.microsoft.com/office/drawing/2014/main" id="{A14CEA2C-8767-452F-8E68-D9DE5B723AC0}"/>
              </a:ext>
            </a:extLst>
          </p:cNvPr>
          <p:cNvSpPr txBox="1"/>
          <p:nvPr/>
        </p:nvSpPr>
        <p:spPr>
          <a:xfrm>
            <a:off x="7105100" y="2987660"/>
            <a:ext cx="782587"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Move</a:t>
            </a:r>
            <a:endParaRPr lang="zh-CN" altLang="en-US" b="1" dirty="0">
              <a:latin typeface="华文新魏" panose="02010800040101010101" pitchFamily="2" charset="-122"/>
              <a:ea typeface="华文新魏" panose="02010800040101010101" pitchFamily="2" charset="-122"/>
            </a:endParaRPr>
          </a:p>
        </p:txBody>
      </p:sp>
      <p:cxnSp>
        <p:nvCxnSpPr>
          <p:cNvPr id="37" name="直接连接符 36">
            <a:extLst>
              <a:ext uri="{FF2B5EF4-FFF2-40B4-BE49-F238E27FC236}">
                <a16:creationId xmlns:a16="http://schemas.microsoft.com/office/drawing/2014/main" id="{672F0AC3-3867-454A-8967-78DA0D0481CE}"/>
              </a:ext>
            </a:extLst>
          </p:cNvPr>
          <p:cNvCxnSpPr>
            <a:cxnSpLocks/>
          </p:cNvCxnSpPr>
          <p:nvPr/>
        </p:nvCxnSpPr>
        <p:spPr>
          <a:xfrm>
            <a:off x="7832579" y="3284984"/>
            <a:ext cx="319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E2570C7-F947-4F18-9481-DA439DA12FC3}"/>
              </a:ext>
            </a:extLst>
          </p:cNvPr>
          <p:cNvCxnSpPr>
            <a:cxnSpLocks/>
          </p:cNvCxnSpPr>
          <p:nvPr/>
        </p:nvCxnSpPr>
        <p:spPr>
          <a:xfrm>
            <a:off x="8011987" y="1628800"/>
            <a:ext cx="100241"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073ABE7C-B060-4AD4-A656-56D1F08A6845}"/>
              </a:ext>
            </a:extLst>
          </p:cNvPr>
          <p:cNvCxnSpPr>
            <a:cxnSpLocks/>
          </p:cNvCxnSpPr>
          <p:nvPr/>
        </p:nvCxnSpPr>
        <p:spPr>
          <a:xfrm flipH="1">
            <a:off x="8011987" y="1628800"/>
            <a:ext cx="100241"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C4B506A6-82F2-4713-ABDF-9FB935B44FBC}"/>
              </a:ext>
            </a:extLst>
          </p:cNvPr>
          <p:cNvCxnSpPr/>
          <p:nvPr/>
        </p:nvCxnSpPr>
        <p:spPr>
          <a:xfrm>
            <a:off x="1775520" y="2924944"/>
            <a:ext cx="3456384" cy="0"/>
          </a:xfrm>
          <a:prstGeom prst="line">
            <a:avLst/>
          </a:prstGeom>
          <a:ln w="444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A7F7D55-2BD4-4C8C-AF8F-147EC762C5CE}"/>
              </a:ext>
            </a:extLst>
          </p:cNvPr>
          <p:cNvCxnSpPr/>
          <p:nvPr/>
        </p:nvCxnSpPr>
        <p:spPr>
          <a:xfrm>
            <a:off x="6373416" y="2924944"/>
            <a:ext cx="3456384" cy="0"/>
          </a:xfrm>
          <a:prstGeom prst="line">
            <a:avLst/>
          </a:prstGeom>
          <a:ln w="444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CA7E0E14-66C6-43B1-B646-A4E8D0063068}"/>
              </a:ext>
            </a:extLst>
          </p:cNvPr>
          <p:cNvSpPr txBox="1"/>
          <p:nvPr/>
        </p:nvSpPr>
        <p:spPr>
          <a:xfrm>
            <a:off x="3791744" y="4941168"/>
            <a:ext cx="4493538" cy="523220"/>
          </a:xfrm>
          <a:prstGeom prst="rect">
            <a:avLst/>
          </a:prstGeom>
          <a:noFill/>
        </p:spPr>
        <p:txBody>
          <a:bodyPr wrap="none" rtlCol="0">
            <a:spAutoFit/>
          </a:bodyPr>
          <a:lstStyle/>
          <a:p>
            <a:r>
              <a:rPr lang="zh-CN" altLang="en-US" sz="2800" b="1" dirty="0">
                <a:latin typeface="华文新魏" panose="02010800040101010101" pitchFamily="2" charset="-122"/>
                <a:ea typeface="华文新魏" panose="02010800040101010101" pitchFamily="2" charset="-122"/>
              </a:rPr>
              <a:t>拷贝对象和移动对象的区别</a:t>
            </a:r>
          </a:p>
        </p:txBody>
      </p:sp>
      <p:sp>
        <p:nvSpPr>
          <p:cNvPr id="58" name="矩形 57">
            <a:extLst>
              <a:ext uri="{FF2B5EF4-FFF2-40B4-BE49-F238E27FC236}">
                <a16:creationId xmlns:a16="http://schemas.microsoft.com/office/drawing/2014/main" id="{9B7E5E7A-9A45-4C74-BAA4-6AF84C7F2385}"/>
              </a:ext>
            </a:extLst>
          </p:cNvPr>
          <p:cNvSpPr/>
          <p:nvPr/>
        </p:nvSpPr>
        <p:spPr>
          <a:xfrm>
            <a:off x="2762149" y="5661250"/>
            <a:ext cx="6552728" cy="923330"/>
          </a:xfrm>
          <a:prstGeom prst="rect">
            <a:avLst/>
          </a:prstGeom>
        </p:spPr>
        <p:txBody>
          <a:bodyPr wrap="square">
            <a:spAutoFit/>
          </a:bodyPr>
          <a:lstStyle/>
          <a:p>
            <a:r>
              <a:rPr lang="zh-CN" altLang="en-US" dirty="0">
                <a:solidFill>
                  <a:srgbClr val="404040"/>
                </a:solidFill>
                <a:latin typeface="华文新魏" panose="02010800040101010101" pitchFamily="2" charset="-122"/>
                <a:ea typeface="华文新魏" panose="02010800040101010101" pitchFamily="2" charset="-122"/>
              </a:rPr>
              <a:t>移动构造的</a:t>
            </a:r>
            <a:r>
              <a:rPr lang="en-US" altLang="zh-CN" dirty="0">
                <a:solidFill>
                  <a:srgbClr val="404040"/>
                </a:solidFill>
                <a:latin typeface="华文新魏" panose="02010800040101010101" pitchFamily="2" charset="-122"/>
                <a:ea typeface="华文新魏" panose="02010800040101010101" pitchFamily="2" charset="-122"/>
              </a:rPr>
              <a:t>old</a:t>
            </a:r>
            <a:r>
              <a:rPr lang="zh-CN" altLang="en-US" dirty="0">
                <a:solidFill>
                  <a:srgbClr val="404040"/>
                </a:solidFill>
                <a:latin typeface="华文新魏" panose="02010800040101010101" pitchFamily="2" charset="-122"/>
                <a:ea typeface="华文新魏" panose="02010800040101010101" pitchFamily="2" charset="-122"/>
              </a:rPr>
              <a:t>对象是右值，是临时对象，其生命周期本来就是很短，资源不好好利用也是浪费。在其生命周期结束前，接管其内存，这样充分利用资源，才能很高效。</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18715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39516" y="836715"/>
            <a:ext cx="8712968" cy="597666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::operator=(</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检测是否自赋值</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if(this !=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是右值引用引用了右值，所以</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是左值，可以取地址</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char *t = this-&gt;s;  //</a:t>
            </a:r>
            <a:r>
              <a:rPr lang="zh-CN" altLang="en-US" sz="2000" b="1" dirty="0">
                <a:latin typeface="华文新魏" panose="02010800040101010101" pitchFamily="2" charset="-122"/>
                <a:ea typeface="华文新魏" panose="02010800040101010101" pitchFamily="2" charset="-122"/>
              </a:rPr>
              <a:t>先保存</a:t>
            </a:r>
            <a:r>
              <a:rPr lang="en-US" altLang="zh-CN" sz="2000" b="1" dirty="0">
                <a:latin typeface="华文新魏" panose="02010800040101010101" pitchFamily="2" charset="-122"/>
                <a:ea typeface="华文新魏" panose="02010800040101010101" pitchFamily="2" charset="-122"/>
              </a:rPr>
              <a:t>this-&gt;s</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接管</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的内存</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this-&gt;s = </a:t>
            </a:r>
            <a:r>
              <a:rPr lang="en-US" altLang="zh-CN" sz="2000" b="1" dirty="0" err="1">
                <a:solidFill>
                  <a:srgbClr val="FF0000"/>
                </a:solidFill>
                <a:latin typeface="华文新魏" panose="02010800040101010101" pitchFamily="2" charset="-122"/>
                <a:ea typeface="华文新魏" panose="02010800040101010101" pitchFamily="2" charset="-122"/>
              </a:rPr>
              <a:t>rhs.s</a:t>
            </a:r>
            <a:r>
              <a:rPr lang="en-US" altLang="zh-CN" sz="2000" b="1" dirty="0">
                <a:solidFill>
                  <a:srgbClr val="FF0000"/>
                </a:solidFill>
                <a:latin typeface="华文新魏" panose="02010800040101010101" pitchFamily="2" charset="-122"/>
                <a:ea typeface="华文新魏" panose="02010800040101010101" pitchFamily="2" charset="-122"/>
              </a:rPr>
              <a:t>;  this-&gt;</a:t>
            </a:r>
            <a:r>
              <a:rPr lang="en-US" altLang="zh-CN" sz="2000" b="1" dirty="0" err="1">
                <a:solidFill>
                  <a:srgbClr val="FF0000"/>
                </a:solidFill>
                <a:latin typeface="华文新魏" panose="02010800040101010101" pitchFamily="2" charset="-122"/>
                <a:ea typeface="华文新魏" panose="02010800040101010101" pitchFamily="2" charset="-122"/>
              </a:rPr>
              <a:t>len</a:t>
            </a:r>
            <a:r>
              <a:rPr lang="en-US" altLang="zh-CN" sz="2000" b="1" dirty="0">
                <a:solidFill>
                  <a:srgbClr val="FF0000"/>
                </a:solidFill>
                <a:latin typeface="华文新魏" panose="02010800040101010101" pitchFamily="2" charset="-122"/>
                <a:ea typeface="华文新魏" panose="02010800040101010101" pitchFamily="2" charset="-122"/>
              </a:rPr>
              <a:t> = </a:t>
            </a:r>
            <a:r>
              <a:rPr lang="en-US" altLang="zh-CN" sz="2000" b="1" dirty="0" err="1">
                <a:solidFill>
                  <a:srgbClr val="FF0000"/>
                </a:solidFill>
                <a:latin typeface="华文新魏" panose="02010800040101010101" pitchFamily="2" charset="-122"/>
                <a:ea typeface="华文新魏" panose="02010800040101010101" pitchFamily="2" charset="-122"/>
              </a:rPr>
              <a:t>rhs.len</a:t>
            </a:r>
            <a:r>
              <a:rPr lang="en-US" altLang="zh-CN" sz="2000" b="1" dirty="0">
                <a:solidFill>
                  <a:srgbClr val="FF0000"/>
                </a:solidFill>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将</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置于可安全析构的状态</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rhs.s</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nullptr</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 = 0;</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最后释放旧的</a:t>
            </a:r>
            <a:r>
              <a:rPr lang="en-US" altLang="zh-CN" sz="2000" b="1" dirty="0">
                <a:latin typeface="华文新魏" panose="02010800040101010101" pitchFamily="2" charset="-122"/>
                <a:ea typeface="华文新魏" panose="02010800040101010101" pitchFamily="2" charset="-122"/>
              </a:rPr>
              <a:t>this-&gt;s</a:t>
            </a:r>
          </a:p>
          <a:p>
            <a:pPr>
              <a:lnSpc>
                <a:spcPct val="130000"/>
              </a:lnSpc>
            </a:pPr>
            <a:r>
              <a:rPr lang="en-US" altLang="zh-CN" sz="2000" b="1" dirty="0">
                <a:latin typeface="华文新魏" panose="02010800040101010101" pitchFamily="2" charset="-122"/>
                <a:ea typeface="华文新魏" panose="02010800040101010101" pitchFamily="2" charset="-122"/>
              </a:rPr>
              <a:t>        if(t){ delete[] 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"Move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return *this;</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8B84F4D1-86FF-42C4-8F26-E9767F843B4C}"/>
              </a:ext>
            </a:extLst>
          </p:cNvPr>
          <p:cNvSpPr/>
          <p:nvPr/>
        </p:nvSpPr>
        <p:spPr>
          <a:xfrm>
            <a:off x="7608168" y="1484784"/>
            <a:ext cx="2592288" cy="576064"/>
          </a:xfrm>
          <a:prstGeom prst="wedgeRoundRectCallout">
            <a:avLst>
              <a:gd name="adj1" fmla="val -32584"/>
              <a:gd name="adj2" fmla="val -82710"/>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移动赋值函数实现时也必须加</a:t>
            </a:r>
            <a:r>
              <a:rPr lang="en-US" altLang="zh-CN" b="1" dirty="0" err="1">
                <a:solidFill>
                  <a:srgbClr val="002060"/>
                </a:solidFill>
                <a:latin typeface="华文新魏" panose="02010800040101010101" pitchFamily="2" charset="-122"/>
                <a:ea typeface="华文新魏" panose="02010800040101010101" pitchFamily="2" charset="-122"/>
              </a:rPr>
              <a:t>noexcept</a:t>
            </a:r>
            <a:r>
              <a:rPr lang="zh-CN" altLang="en-US" b="1" dirty="0">
                <a:solidFill>
                  <a:srgbClr val="002060"/>
                </a:solidFill>
                <a:latin typeface="华文新魏" panose="02010800040101010101" pitchFamily="2" charset="-122"/>
                <a:ea typeface="华文新魏" panose="02010800040101010101" pitchFamily="2" charset="-122"/>
              </a:rPr>
              <a:t>声明</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7" name="对话气泡: 圆角矩形 6">
            <a:extLst>
              <a:ext uri="{FF2B5EF4-FFF2-40B4-BE49-F238E27FC236}">
                <a16:creationId xmlns:a16="http://schemas.microsoft.com/office/drawing/2014/main" id="{7EB8EAAA-25B7-4A1B-BE59-CFC687CBDCD8}"/>
              </a:ext>
            </a:extLst>
          </p:cNvPr>
          <p:cNvSpPr/>
          <p:nvPr/>
        </p:nvSpPr>
        <p:spPr>
          <a:xfrm>
            <a:off x="7320136" y="3248979"/>
            <a:ext cx="2592288" cy="576064"/>
          </a:xfrm>
          <a:prstGeom prst="wedgeRoundRectCallout">
            <a:avLst>
              <a:gd name="adj1" fmla="val -50221"/>
              <a:gd name="adj2" fmla="val -200878"/>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移动赋值函数实现时首先要检测是否是自赋值</a:t>
            </a:r>
            <a:endParaRPr lang="en-US" altLang="zh-CN" b="1" dirty="0">
              <a:solidFill>
                <a:srgbClr val="00206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58563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412776"/>
            <a:ext cx="8712968" cy="54006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s12("Hello");  //S12</a:t>
            </a:r>
            <a:r>
              <a:rPr lang="zh-CN" altLang="en-US" sz="2000" b="1" dirty="0">
                <a:latin typeface="华文新魏" panose="02010800040101010101" pitchFamily="2" charset="-122"/>
                <a:ea typeface="华文新魏" panose="02010800040101010101" pitchFamily="2" charset="-122"/>
              </a:rPr>
              <a:t>是左值</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s13 = s12; //</a:t>
            </a:r>
            <a:r>
              <a:rPr lang="zh-CN" altLang="en-US" sz="2000" b="1" dirty="0">
                <a:latin typeface="华文新魏" panose="02010800040101010101" pitchFamily="2" charset="-122"/>
                <a:ea typeface="华文新魏" panose="02010800040101010101" pitchFamily="2" charset="-122"/>
              </a:rPr>
              <a:t>用左值对象去构造一个新的对象，会调用拷贝构造</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s14 =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TempHello</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TempHello</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是匿名临时对象，声明周期就是当前表达式，是右值，会调用移动构造函数</a:t>
            </a:r>
            <a:endParaRPr lang="en-US" altLang="zh-CN" sz="2000"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30" y="908724"/>
            <a:ext cx="7269939"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r>
              <a:rPr lang="en-US" altLang="zh-CN"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11</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，关闭优化</a:t>
            </a:r>
            <a:r>
              <a:rPr lang="en-US" altLang="zh-CN" sz="2400" b="1" dirty="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p:txBody>
      </p:sp>
      <p:sp>
        <p:nvSpPr>
          <p:cNvPr id="3" name="矩形 2">
            <a:extLst>
              <a:ext uri="{FF2B5EF4-FFF2-40B4-BE49-F238E27FC236}">
                <a16:creationId xmlns:a16="http://schemas.microsoft.com/office/drawing/2014/main" id="{AD1A1A78-75D8-4725-AC0D-AAF35FBE856A}"/>
              </a:ext>
            </a:extLst>
          </p:cNvPr>
          <p:cNvSpPr/>
          <p:nvPr/>
        </p:nvSpPr>
        <p:spPr>
          <a:xfrm>
            <a:off x="1847528" y="3356993"/>
            <a:ext cx="8568952" cy="2585323"/>
          </a:xfrm>
          <a:prstGeom prst="rect">
            <a:avLst/>
          </a:prstGeom>
          <a:ln>
            <a:solidFill>
              <a:srgbClr val="002060"/>
            </a:solidFill>
          </a:ln>
        </p:spPr>
        <p:txBody>
          <a:bodyPr wrap="square">
            <a:spAutoFit/>
          </a:bodyPr>
          <a:lstStyle/>
          <a:p>
            <a:r>
              <a:rPr lang="en-US" altLang="zh-CN" b="1" dirty="0">
                <a:latin typeface="Courier New" panose="02070309020205020404" pitchFamily="49" charset="0"/>
                <a:ea typeface="华文新魏" panose="02010800040101010101" pitchFamily="2" charset="-122"/>
                <a:cs typeface="Courier New" panose="02070309020205020404" pitchFamily="49" charset="0"/>
              </a:rPr>
              <a:t>D:\CLionProjects\CopyAndMoveObject\bin\CopyAndMoveObject.exe</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构造</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s12</a:t>
            </a:r>
          </a:p>
          <a:p>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solidFill>
                  <a:srgbClr val="FF0000"/>
                </a:solidFill>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拷贝构造</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s13		</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构造临时对象</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Move </a:t>
            </a:r>
            <a:r>
              <a:rPr lang="en-US" altLang="zh-CN" b="1" dirty="0" err="1">
                <a:solidFill>
                  <a:srgbClr val="FF0000"/>
                </a:solidFill>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solidFill>
                  <a:srgbClr val="FF0000"/>
                </a:solidFill>
                <a:latin typeface="Courier New" panose="02070309020205020404" pitchFamily="49" charset="0"/>
                <a:ea typeface="华文新魏" panose="02010800040101010101" pitchFamily="2" charset="-122"/>
                <a:cs typeface="Courier New" panose="02070309020205020404" pitchFamily="49" charset="0"/>
              </a:rPr>
              <a:t>TempHello</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	//</a:t>
            </a:r>
            <a:r>
              <a:rPr lang="zh-CN" altLang="en-US"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移动构造</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s14</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析构</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s14</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析构</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s13</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析构</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s12	</a:t>
            </a:r>
          </a:p>
          <a:p>
            <a:r>
              <a:rPr lang="en-US" altLang="zh-CN" b="1" dirty="0">
                <a:latin typeface="Courier New" panose="02070309020205020404" pitchFamily="49" charset="0"/>
                <a:ea typeface="华文新魏" panose="02010800040101010101" pitchFamily="2" charset="-122"/>
                <a:cs typeface="Courier New" panose="02070309020205020404" pitchFamily="49" charset="0"/>
              </a:rPr>
              <a:t>Process finished with exit code 0</a:t>
            </a:r>
            <a:endParaRPr lang="zh-CN" altLang="en-US"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8" name="矩形 7">
            <a:extLst>
              <a:ext uri="{FF2B5EF4-FFF2-40B4-BE49-F238E27FC236}">
                <a16:creationId xmlns:a16="http://schemas.microsoft.com/office/drawing/2014/main" id="{A7FEC47C-7307-4DCE-968A-F96B323C507A}"/>
              </a:ext>
            </a:extLst>
          </p:cNvPr>
          <p:cNvSpPr/>
          <p:nvPr/>
        </p:nvSpPr>
        <p:spPr>
          <a:xfrm>
            <a:off x="2057400" y="6165307"/>
            <a:ext cx="7422976" cy="646331"/>
          </a:xfrm>
          <a:prstGeom prst="rect">
            <a:avLst/>
          </a:prstGeom>
        </p:spPr>
        <p:txBody>
          <a:bodyPr wrap="square">
            <a:spAutoFit/>
          </a:bodyPr>
          <a:lstStyle/>
          <a:p>
            <a:pPr lvl="0">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为什么只打印出三次</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r>
              <a:rPr lang="zh-CN" altLang="en-US" b="1" dirty="0">
                <a:latin typeface="Courier New" panose="02070309020205020404" pitchFamily="49" charset="0"/>
                <a:ea typeface="华文新魏" panose="02010800040101010101" pitchFamily="2" charset="-122"/>
                <a:cs typeface="Courier New" panose="02070309020205020404" pitchFamily="49" charset="0"/>
              </a:rPr>
              <a:t>？课后思考</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lvl="0">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如果没有移动构造函数，输出结果是什么？课后思考</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Tree>
    <p:extLst>
      <p:ext uri="{BB962C8B-B14F-4D97-AF65-F5344CB8AC3E}">
        <p14:creationId xmlns:p14="http://schemas.microsoft.com/office/powerpoint/2010/main" val="38270961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415635" y="1209424"/>
            <a:ext cx="10949051" cy="560395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zh-CN" altLang="en-US" sz="2000" b="1" dirty="0">
                <a:latin typeface="华文新魏" panose="02010800040101010101" pitchFamily="2" charset="-122"/>
                <a:ea typeface="华文新魏" panose="02010800040101010101" pitchFamily="2" charset="-122"/>
              </a:rPr>
              <a:t>运行环境配置，以</a:t>
            </a:r>
            <a:r>
              <a:rPr lang="en-US" altLang="zh-CN" sz="2000" b="1" dirty="0" err="1">
                <a:latin typeface="华文新魏" panose="02010800040101010101" pitchFamily="2" charset="-122"/>
                <a:ea typeface="华文新魏" panose="02010800040101010101" pitchFamily="2" charset="-122"/>
              </a:rPr>
              <a:t>cmake</a:t>
            </a:r>
            <a:r>
              <a:rPr lang="zh-CN" altLang="en-US" sz="2000" b="1" dirty="0">
                <a:latin typeface="华文新魏" panose="02010800040101010101" pitchFamily="2" charset="-122"/>
                <a:ea typeface="华文新魏" panose="02010800040101010101" pitchFamily="2" charset="-122"/>
              </a:rPr>
              <a:t>为例。</a:t>
            </a:r>
            <a:r>
              <a:rPr lang="en-US" altLang="zh-CN" sz="2000" b="1" dirty="0" err="1">
                <a:latin typeface="华文新魏" panose="02010800040101010101" pitchFamily="2" charset="-122"/>
                <a:ea typeface="华文新魏" panose="02010800040101010101" pitchFamily="2" charset="-122"/>
              </a:rPr>
              <a:t>MyString</a:t>
            </a:r>
            <a:r>
              <a:rPr lang="zh-CN" altLang="en-US" sz="2000" b="1" dirty="0">
                <a:latin typeface="华文新魏" panose="02010800040101010101" pitchFamily="2" charset="-122"/>
                <a:ea typeface="华文新魏" panose="02010800040101010101" pitchFamily="2" charset="-122"/>
              </a:rPr>
              <a:t>这个例子</a:t>
            </a:r>
            <a:r>
              <a:rPr lang="en-US" altLang="zh-CN" sz="2000" b="1" dirty="0" err="1">
                <a:latin typeface="华文新魏" panose="02010800040101010101" pitchFamily="2" charset="-122"/>
                <a:ea typeface="华文新魏" panose="02010800040101010101" pitchFamily="2" charset="-122"/>
              </a:rPr>
              <a:t>cmake</a:t>
            </a:r>
            <a:r>
              <a:rPr lang="zh-CN" altLang="en-US" sz="2000" b="1" dirty="0">
                <a:latin typeface="华文新魏" panose="02010800040101010101" pitchFamily="2" charset="-122"/>
                <a:ea typeface="华文新魏" panose="02010800040101010101" pitchFamily="2" charset="-122"/>
              </a:rPr>
              <a:t>工程的</a:t>
            </a:r>
            <a:r>
              <a:rPr lang="en-US" altLang="zh-CN" sz="2000" b="1" dirty="0">
                <a:latin typeface="华文新魏" panose="02010800040101010101" pitchFamily="2" charset="-122"/>
                <a:ea typeface="华文新魏" panose="02010800040101010101" pitchFamily="2" charset="-122"/>
              </a:rPr>
              <a:t>CMakeLists.txt</a:t>
            </a:r>
            <a:r>
              <a:rPr lang="zh-CN" altLang="en-US" sz="2000" b="1" dirty="0">
                <a:latin typeface="华文新魏" panose="02010800040101010101" pitchFamily="2" charset="-122"/>
                <a:ea typeface="华文新魏" panose="02010800040101010101" pitchFamily="2" charset="-122"/>
              </a:rPr>
              <a:t>配置为：</a:t>
            </a:r>
            <a:endParaRPr lang="en-US" altLang="zh-CN" sz="2000"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415635" y="747759"/>
            <a:ext cx="7269939"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r>
              <a:rPr lang="en-US" altLang="zh-CN"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11</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，关闭优化</a:t>
            </a:r>
            <a:r>
              <a:rPr lang="en-US" altLang="zh-CN" sz="2400" b="1" dirty="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p:txBody>
      </p:sp>
      <p:sp>
        <p:nvSpPr>
          <p:cNvPr id="11" name="文本框 10">
            <a:extLst>
              <a:ext uri="{FF2B5EF4-FFF2-40B4-BE49-F238E27FC236}">
                <a16:creationId xmlns:a16="http://schemas.microsoft.com/office/drawing/2014/main" id="{0DFECFD2-5F8E-743C-20CB-C48727ACE788}"/>
              </a:ext>
            </a:extLst>
          </p:cNvPr>
          <p:cNvSpPr txBox="1"/>
          <p:nvPr/>
        </p:nvSpPr>
        <p:spPr>
          <a:xfrm>
            <a:off x="587826" y="1722034"/>
            <a:ext cx="10272157" cy="5016758"/>
          </a:xfrm>
          <a:prstGeom prst="rect">
            <a:avLst/>
          </a:prstGeom>
          <a:solidFill>
            <a:schemeClr val="accent2">
              <a:lumMod val="40000"/>
              <a:lumOff val="60000"/>
            </a:schemeClr>
          </a:solidFill>
        </p:spPr>
        <p:txBody>
          <a:bodyPr wrap="square">
            <a:spAutoFit/>
          </a:bodyPr>
          <a:lstStyle/>
          <a:p>
            <a:r>
              <a:rPr lang="en-US" altLang="zh-CN" sz="1600" b="1" dirty="0" err="1">
                <a:latin typeface="华文新魏" panose="02010800040101010101" pitchFamily="2" charset="-122"/>
                <a:ea typeface="华文新魏" panose="02010800040101010101" pitchFamily="2" charset="-122"/>
              </a:rPr>
              <a:t>cmake_minimum_required</a:t>
            </a:r>
            <a:r>
              <a:rPr lang="en-US" altLang="zh-CN" sz="1600" b="1" dirty="0">
                <a:latin typeface="华文新魏" panose="02010800040101010101" pitchFamily="2" charset="-122"/>
                <a:ea typeface="华文新魏" panose="02010800040101010101" pitchFamily="2" charset="-122"/>
              </a:rPr>
              <a:t>(VERSION 3.13)</a:t>
            </a:r>
          </a:p>
          <a:p>
            <a:r>
              <a:rPr lang="en-US" altLang="zh-CN" sz="1600" b="1" dirty="0">
                <a:latin typeface="华文新魏" panose="02010800040101010101" pitchFamily="2" charset="-122"/>
                <a:ea typeface="华文新魏" panose="02010800040101010101" pitchFamily="2" charset="-122"/>
              </a:rPr>
              <a:t>project(</a:t>
            </a:r>
            <a:r>
              <a:rPr lang="en-US" altLang="zh-CN" sz="1600" b="1" dirty="0" err="1">
                <a:latin typeface="华文新魏" panose="02010800040101010101" pitchFamily="2" charset="-122"/>
                <a:ea typeface="华文新魏" panose="02010800040101010101" pitchFamily="2" charset="-122"/>
              </a:rPr>
              <a:t>CopyAndMoveObject</a:t>
            </a:r>
            <a:r>
              <a:rPr lang="en-US" altLang="zh-CN" sz="1600" b="1" dirty="0">
                <a:latin typeface="华文新魏" panose="02010800040101010101" pitchFamily="2" charset="-122"/>
                <a:ea typeface="华文新魏" panose="02010800040101010101" pitchFamily="2" charset="-122"/>
              </a:rPr>
              <a:t>)</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SET(CMAKE_C_COMPTLER g++)</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用于添加编译器命令行标志（选项）</a:t>
            </a:r>
          </a:p>
          <a:p>
            <a:r>
              <a:rPr lang="en-US" altLang="zh-CN" sz="1600" b="1" dirty="0">
                <a:solidFill>
                  <a:srgbClr val="FF0000"/>
                </a:solidFill>
                <a:latin typeface="华文新魏" panose="02010800040101010101" pitchFamily="2" charset="-122"/>
                <a:ea typeface="华文新魏" panose="02010800040101010101" pitchFamily="2" charset="-122"/>
              </a:rPr>
              <a:t>ADD_DEFINITIONS(-std=</a:t>
            </a:r>
            <a:r>
              <a:rPr lang="en-US" altLang="zh-CN" sz="1600" b="1" dirty="0" err="1">
                <a:solidFill>
                  <a:srgbClr val="FF0000"/>
                </a:solidFill>
                <a:latin typeface="华文新魏" panose="02010800040101010101" pitchFamily="2" charset="-122"/>
                <a:ea typeface="华文新魏" panose="02010800040101010101" pitchFamily="2" charset="-122"/>
              </a:rPr>
              <a:t>c++</a:t>
            </a:r>
            <a:r>
              <a:rPr lang="en-US" altLang="zh-CN" sz="1600" b="1" dirty="0">
                <a:solidFill>
                  <a:srgbClr val="FF0000"/>
                </a:solidFill>
                <a:latin typeface="华文新魏" panose="02010800040101010101" pitchFamily="2" charset="-122"/>
                <a:ea typeface="华文新魏" panose="02010800040101010101" pitchFamily="2" charset="-122"/>
              </a:rPr>
              <a:t>14)</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关闭编译器优化</a:t>
            </a:r>
          </a:p>
          <a:p>
            <a:r>
              <a:rPr lang="en-US" altLang="zh-CN" sz="1600" b="1" dirty="0" err="1">
                <a:solidFill>
                  <a:srgbClr val="FF0000"/>
                </a:solidFill>
                <a:latin typeface="华文新魏" panose="02010800040101010101" pitchFamily="2" charset="-122"/>
                <a:ea typeface="华文新魏" panose="02010800040101010101" pitchFamily="2" charset="-122"/>
              </a:rPr>
              <a:t>add_compile_options</a:t>
            </a:r>
            <a:r>
              <a:rPr lang="en-US" altLang="zh-CN" sz="1600" b="1" dirty="0">
                <a:solidFill>
                  <a:srgbClr val="FF0000"/>
                </a:solidFill>
                <a:latin typeface="华文新魏" panose="02010800040101010101" pitchFamily="2" charset="-122"/>
                <a:ea typeface="华文新魏" panose="02010800040101010101" pitchFamily="2" charset="-122"/>
              </a:rPr>
              <a:t>(-</a:t>
            </a:r>
            <a:r>
              <a:rPr lang="en-US" altLang="zh-CN" sz="1600" b="1" dirty="0" err="1">
                <a:solidFill>
                  <a:srgbClr val="FF0000"/>
                </a:solidFill>
                <a:latin typeface="华文新魏" panose="02010800040101010101" pitchFamily="2" charset="-122"/>
                <a:ea typeface="华文新魏" panose="02010800040101010101" pitchFamily="2" charset="-122"/>
              </a:rPr>
              <a:t>fno</a:t>
            </a:r>
            <a:r>
              <a:rPr lang="en-US" altLang="zh-CN" sz="1600" b="1" dirty="0">
                <a:solidFill>
                  <a:srgbClr val="FF0000"/>
                </a:solidFill>
                <a:latin typeface="华文新魏" panose="02010800040101010101" pitchFamily="2" charset="-122"/>
                <a:ea typeface="华文新魏" panose="02010800040101010101" pitchFamily="2" charset="-122"/>
              </a:rPr>
              <a:t>-elide-constructors)</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支持</a:t>
            </a:r>
            <a:r>
              <a:rPr lang="en-US" altLang="zh-CN" sz="1600" b="1" dirty="0">
                <a:latin typeface="华文新魏" panose="02010800040101010101" pitchFamily="2" charset="-122"/>
                <a:ea typeface="华文新魏" panose="02010800040101010101" pitchFamily="2" charset="-122"/>
              </a:rPr>
              <a:t>UNICODE</a:t>
            </a:r>
          </a:p>
          <a:p>
            <a:r>
              <a:rPr lang="en-US" altLang="zh-CN" sz="1600" b="1" dirty="0">
                <a:latin typeface="华文新魏" panose="02010800040101010101" pitchFamily="2" charset="-122"/>
                <a:ea typeface="华文新魏" panose="02010800040101010101" pitchFamily="2" charset="-122"/>
              </a:rPr>
              <a:t>ADD_DEFINITIONS(-DUNICODE -D_UNICODE)</a:t>
            </a:r>
          </a:p>
          <a:p>
            <a:r>
              <a:rPr lang="en-US" altLang="zh-CN" sz="1600" b="1" dirty="0">
                <a:latin typeface="华文新魏" panose="02010800040101010101" pitchFamily="2" charset="-122"/>
                <a:ea typeface="华文新魏" panose="02010800040101010101" pitchFamily="2" charset="-122"/>
              </a:rPr>
              <a:t>INCLUDE_DIRECTORIES(${PROJECT_SOURCE_DIR}/include)</a:t>
            </a: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查找在某个路径下的所有源文件，将输出结果列表储存在指定的变量中</a:t>
            </a:r>
          </a:p>
          <a:p>
            <a:r>
              <a:rPr lang="en-US" altLang="zh-CN" sz="1600" b="1" dirty="0">
                <a:latin typeface="华文新魏" panose="02010800040101010101" pitchFamily="2" charset="-122"/>
                <a:ea typeface="华文新魏" panose="02010800040101010101" pitchFamily="2" charset="-122"/>
              </a:rPr>
              <a:t>AUX_SOURCE_DIRECTORY(${PROJECT_SOURCE_DIR}/src SRC_LIST)</a:t>
            </a: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可执行文件输出目录</a:t>
            </a:r>
          </a:p>
          <a:p>
            <a:r>
              <a:rPr lang="en-US" altLang="zh-CN" sz="1600" b="1" dirty="0">
                <a:latin typeface="华文新魏" panose="02010800040101010101" pitchFamily="2" charset="-122"/>
                <a:ea typeface="华文新魏" panose="02010800040101010101" pitchFamily="2" charset="-122"/>
              </a:rPr>
              <a:t>SET(EXECUTABLE_OUTPUT_PATH ${PROJECT_SOURCE_DIR}/bin)</a:t>
            </a: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将</a:t>
            </a:r>
            <a:r>
              <a:rPr lang="en-US" altLang="zh-CN" sz="1600" b="1" dirty="0">
                <a:latin typeface="华文新魏" panose="02010800040101010101" pitchFamily="2" charset="-122"/>
                <a:ea typeface="华文新魏" panose="02010800040101010101" pitchFamily="2" charset="-122"/>
              </a:rPr>
              <a:t>${SRC_LIST}</a:t>
            </a:r>
            <a:r>
              <a:rPr lang="zh-CN" altLang="en-US" sz="1600" b="1" dirty="0">
                <a:latin typeface="华文新魏" panose="02010800040101010101" pitchFamily="2" charset="-122"/>
                <a:ea typeface="华文新魏" panose="02010800040101010101" pitchFamily="2" charset="-122"/>
              </a:rPr>
              <a:t>下所有源文件编译进</a:t>
            </a:r>
            <a:r>
              <a:rPr lang="en-US" altLang="zh-CN" sz="1600" b="1" dirty="0" err="1">
                <a:latin typeface="华文新魏" panose="02010800040101010101" pitchFamily="2" charset="-122"/>
                <a:ea typeface="华文新魏" panose="02010800040101010101" pitchFamily="2" charset="-122"/>
              </a:rPr>
              <a:t>CopyAndMoveObject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ADD_EXECUTABLE(</a:t>
            </a:r>
            <a:r>
              <a:rPr lang="en-US" altLang="zh-CN" sz="1600" b="1" dirty="0" err="1">
                <a:latin typeface="华文新魏" panose="02010800040101010101" pitchFamily="2" charset="-122"/>
                <a:ea typeface="华文新魏" panose="02010800040101010101" pitchFamily="2" charset="-122"/>
              </a:rPr>
              <a:t>CopyAndMoveObject</a:t>
            </a:r>
            <a:r>
              <a:rPr lang="en-US" altLang="zh-CN" sz="1600" b="1" dirty="0">
                <a:latin typeface="华文新魏" panose="02010800040101010101" pitchFamily="2" charset="-122"/>
                <a:ea typeface="华文新魏" panose="02010800040101010101" pitchFamily="2" charset="-122"/>
              </a:rPr>
              <a:t> ${SRC_LIST})</a:t>
            </a:r>
            <a:endParaRPr lang="zh-CN" altLang="en-US" sz="16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923601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415635" y="1209424"/>
            <a:ext cx="10949051" cy="560395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zh-CN" altLang="en-US" sz="2000" b="1" dirty="0">
                <a:latin typeface="华文新魏" panose="02010800040101010101" pitchFamily="2" charset="-122"/>
                <a:ea typeface="华文新魏" panose="02010800040101010101" pitchFamily="2" charset="-122"/>
              </a:rPr>
              <a:t>如果不关闭优化，即：去掉</a:t>
            </a:r>
            <a:r>
              <a:rPr lang="en-US" altLang="zh-CN" sz="2000" b="1" dirty="0" err="1">
                <a:solidFill>
                  <a:srgbClr val="FF0000"/>
                </a:solidFill>
                <a:latin typeface="华文新魏" panose="02010800040101010101" pitchFamily="2" charset="-122"/>
                <a:ea typeface="华文新魏" panose="02010800040101010101" pitchFamily="2" charset="-122"/>
              </a:rPr>
              <a:t>add_compile_options</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fno</a:t>
            </a:r>
            <a:r>
              <a:rPr lang="en-US" altLang="zh-CN" sz="2000" b="1" dirty="0">
                <a:solidFill>
                  <a:srgbClr val="FF0000"/>
                </a:solidFill>
                <a:latin typeface="华文新魏" panose="02010800040101010101" pitchFamily="2" charset="-122"/>
                <a:ea typeface="华文新魏" panose="02010800040101010101" pitchFamily="2" charset="-122"/>
              </a:rPr>
              <a:t>-elide-constructors)</a:t>
            </a:r>
            <a:r>
              <a:rPr lang="zh-CN" altLang="en-US" sz="2000" b="1" dirty="0">
                <a:solidFill>
                  <a:srgbClr val="FF0000"/>
                </a:solidFill>
                <a:latin typeface="华文新魏" panose="02010800040101010101" pitchFamily="2" charset="-122"/>
                <a:ea typeface="华文新魏" panose="02010800040101010101" pitchFamily="2" charset="-122"/>
              </a:rPr>
              <a:t>，输出为</a:t>
            </a:r>
            <a:endParaRPr lang="en-US" altLang="zh-CN" sz="2000" b="1" dirty="0">
              <a:solidFill>
                <a:srgbClr val="FF0000"/>
              </a:solidFill>
              <a:latin typeface="华文新魏" panose="02010800040101010101" pitchFamily="2" charset="-122"/>
              <a:ea typeface="华文新魏" panose="02010800040101010101" pitchFamily="2" charset="-122"/>
            </a:endParaRPr>
          </a:p>
          <a:p>
            <a:pPr>
              <a:lnSpc>
                <a:spcPct val="130000"/>
              </a:lnSpc>
            </a:pPr>
            <a:endParaRPr lang="en-US" altLang="zh-CN" sz="2000"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415635" y="747759"/>
            <a:ext cx="5731056"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r>
              <a:rPr lang="en-US" altLang="zh-CN"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11</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a:t>
            </a:r>
            <a:endParaRPr lang="zh-CN" altLang="en-US" sz="2400" b="1" dirty="0">
              <a:latin typeface="华文新魏" panose="02010800040101010101" pitchFamily="2" charset="-122"/>
              <a:ea typeface="华文新魏" panose="02010800040101010101" pitchFamily="2" charset="-122"/>
            </a:endParaRPr>
          </a:p>
        </p:txBody>
      </p:sp>
      <p:sp>
        <p:nvSpPr>
          <p:cNvPr id="11" name="文本框 10">
            <a:extLst>
              <a:ext uri="{FF2B5EF4-FFF2-40B4-BE49-F238E27FC236}">
                <a16:creationId xmlns:a16="http://schemas.microsoft.com/office/drawing/2014/main" id="{0DFECFD2-5F8E-743C-20CB-C48727ACE788}"/>
              </a:ext>
            </a:extLst>
          </p:cNvPr>
          <p:cNvSpPr txBox="1"/>
          <p:nvPr/>
        </p:nvSpPr>
        <p:spPr>
          <a:xfrm>
            <a:off x="605260" y="1585959"/>
            <a:ext cx="10569800" cy="1938992"/>
          </a:xfrm>
          <a:prstGeom prst="rect">
            <a:avLst/>
          </a:prstGeom>
          <a:solidFill>
            <a:schemeClr val="accent2">
              <a:lumMod val="40000"/>
              <a:lumOff val="60000"/>
            </a:schemeClr>
          </a:solidFill>
        </p:spPr>
        <p:txBody>
          <a:bodyPr wrap="square">
            <a:spAutoFit/>
          </a:bodyPr>
          <a:lstStyle/>
          <a:p>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Hello		//</a:t>
            </a:r>
            <a:r>
              <a:rPr lang="zh-CN" altLang="en-US" sz="2000" b="1" dirty="0">
                <a:latin typeface="华文新魏" panose="02010800040101010101" pitchFamily="2" charset="-122"/>
                <a:ea typeface="华文新魏" panose="02010800040101010101" pitchFamily="2" charset="-122"/>
              </a:rPr>
              <a:t>构造</a:t>
            </a:r>
            <a:r>
              <a:rPr lang="en-US" altLang="zh-CN" sz="2000" b="1" dirty="0">
                <a:latin typeface="华文新魏" panose="02010800040101010101" pitchFamily="2" charset="-122"/>
                <a:ea typeface="华文新魏" panose="02010800040101010101" pitchFamily="2" charset="-122"/>
              </a:rPr>
              <a:t>s12</a:t>
            </a:r>
          </a:p>
          <a:p>
            <a:r>
              <a:rPr lang="en-US" altLang="zh-CN" sz="2000" b="1" dirty="0">
                <a:latin typeface="华文新魏" panose="02010800040101010101" pitchFamily="2" charset="-122"/>
                <a:ea typeface="华文新魏" panose="02010800040101010101" pitchFamily="2" charset="-122"/>
              </a:rPr>
              <a:t>Copy </a:t>
            </a:r>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Hello            //</a:t>
            </a:r>
            <a:r>
              <a:rPr lang="zh-CN" altLang="en-US" sz="2000" b="1" dirty="0">
                <a:latin typeface="华文新魏" panose="02010800040101010101" pitchFamily="2" charset="-122"/>
                <a:ea typeface="华文新魏" panose="02010800040101010101" pitchFamily="2" charset="-122"/>
              </a:rPr>
              <a:t>拷贝构造</a:t>
            </a:r>
            <a:r>
              <a:rPr lang="en-US" altLang="zh-CN" sz="2000" b="1" dirty="0">
                <a:latin typeface="华文新魏" panose="02010800040101010101" pitchFamily="2" charset="-122"/>
                <a:ea typeface="华文新魏" panose="02010800040101010101" pitchFamily="2" charset="-122"/>
              </a:rPr>
              <a:t>s13 	  	</a:t>
            </a:r>
          </a:p>
          <a:p>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TempHello</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直接构造</a:t>
            </a:r>
            <a:r>
              <a:rPr lang="en-US" altLang="zh-CN" sz="2000" b="1" dirty="0">
                <a:latin typeface="华文新魏" panose="02010800040101010101" pitchFamily="2" charset="-122"/>
                <a:ea typeface="华文新魏" panose="02010800040101010101" pitchFamily="2" charset="-122"/>
              </a:rPr>
              <a:t>s14</a:t>
            </a:r>
            <a:r>
              <a:rPr lang="zh-CN" altLang="en-US" sz="2000" b="1" dirty="0">
                <a:latin typeface="华文新魏" panose="02010800040101010101" pitchFamily="2" charset="-122"/>
                <a:ea typeface="华文新魏" panose="02010800040101010101" pitchFamily="2" charset="-122"/>
              </a:rPr>
              <a:t>（没有构造临时对象和调用移动构造）</a:t>
            </a:r>
            <a:endParaRPr lang="en-US" altLang="zh-CN" sz="2000" b="1" dirty="0">
              <a:latin typeface="华文新魏" panose="02010800040101010101" pitchFamily="2" charset="-122"/>
              <a:ea typeface="华文新魏" panose="02010800040101010101" pitchFamily="2" charset="-122"/>
            </a:endParaRPr>
          </a:p>
          <a:p>
            <a:r>
              <a:rPr lang="en-US" altLang="zh-CN" sz="2000" b="1" dirty="0" err="1">
                <a:latin typeface="华文新魏" panose="02010800040101010101" pitchFamily="2" charset="-122"/>
                <a:ea typeface="华文新魏" panose="02010800040101010101" pitchFamily="2" charset="-122"/>
              </a:rPr>
              <a:t>Destructor:MyString</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TempHello</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析构</a:t>
            </a:r>
            <a:r>
              <a:rPr lang="en-US" altLang="zh-CN" sz="2000" b="1" dirty="0">
                <a:latin typeface="华文新魏" panose="02010800040101010101" pitchFamily="2" charset="-122"/>
                <a:ea typeface="华文新魏" panose="02010800040101010101" pitchFamily="2" charset="-122"/>
              </a:rPr>
              <a:t>s14	</a:t>
            </a:r>
          </a:p>
          <a:p>
            <a:r>
              <a:rPr lang="en-US" altLang="zh-CN" sz="2000" b="1" dirty="0" err="1">
                <a:latin typeface="华文新魏" panose="02010800040101010101" pitchFamily="2" charset="-122"/>
                <a:ea typeface="华文新魏" panose="02010800040101010101" pitchFamily="2" charset="-122"/>
              </a:rPr>
              <a:t>Destructor:MyString</a:t>
            </a:r>
            <a:r>
              <a:rPr lang="en-US" altLang="zh-CN" sz="2000" b="1" dirty="0">
                <a:latin typeface="华文新魏" panose="02010800040101010101" pitchFamily="2" charset="-122"/>
                <a:ea typeface="华文新魏" panose="02010800040101010101" pitchFamily="2" charset="-122"/>
              </a:rPr>
              <a:t>: Hello	             //</a:t>
            </a:r>
            <a:r>
              <a:rPr lang="zh-CN" altLang="en-US" sz="2000" b="1" dirty="0">
                <a:latin typeface="华文新魏" panose="02010800040101010101" pitchFamily="2" charset="-122"/>
                <a:ea typeface="华文新魏" panose="02010800040101010101" pitchFamily="2" charset="-122"/>
              </a:rPr>
              <a:t>析构</a:t>
            </a:r>
            <a:r>
              <a:rPr lang="en-US" altLang="zh-CN" sz="2000" b="1" dirty="0">
                <a:latin typeface="华文新魏" panose="02010800040101010101" pitchFamily="2" charset="-122"/>
                <a:ea typeface="华文新魏" panose="02010800040101010101" pitchFamily="2" charset="-122"/>
              </a:rPr>
              <a:t>s13</a:t>
            </a:r>
          </a:p>
          <a:p>
            <a:r>
              <a:rPr lang="en-US" altLang="zh-CN" sz="2000" b="1" dirty="0" err="1">
                <a:latin typeface="华文新魏" panose="02010800040101010101" pitchFamily="2" charset="-122"/>
                <a:ea typeface="华文新魏" panose="02010800040101010101" pitchFamily="2" charset="-122"/>
              </a:rPr>
              <a:t>Destructor:MyString</a:t>
            </a:r>
            <a:r>
              <a:rPr lang="en-US" altLang="zh-CN" sz="2000" b="1" dirty="0">
                <a:latin typeface="华文新魏" panose="02010800040101010101" pitchFamily="2" charset="-122"/>
                <a:ea typeface="华文新魏" panose="02010800040101010101" pitchFamily="2" charset="-122"/>
              </a:rPr>
              <a:t>: Hello	             //</a:t>
            </a:r>
            <a:r>
              <a:rPr lang="zh-CN" altLang="en-US" sz="2000" b="1" dirty="0">
                <a:latin typeface="华文新魏" panose="02010800040101010101" pitchFamily="2" charset="-122"/>
                <a:ea typeface="华文新魏" panose="02010800040101010101" pitchFamily="2" charset="-122"/>
              </a:rPr>
              <a:t>析构</a:t>
            </a:r>
            <a:r>
              <a:rPr lang="en-US" altLang="zh-CN" sz="2000" b="1" dirty="0">
                <a:latin typeface="华文新魏" panose="02010800040101010101" pitchFamily="2" charset="-122"/>
                <a:ea typeface="华文新魏" panose="02010800040101010101" pitchFamily="2" charset="-122"/>
              </a:rPr>
              <a:t>s12</a:t>
            </a:r>
            <a:endParaRPr lang="zh-CN" altLang="en-US" sz="2000" b="1" dirty="0">
              <a:latin typeface="华文新魏" panose="02010800040101010101" pitchFamily="2" charset="-122"/>
              <a:ea typeface="华文新魏" panose="02010800040101010101" pitchFamily="2" charset="-122"/>
            </a:endParaRPr>
          </a:p>
        </p:txBody>
      </p:sp>
      <p:sp>
        <p:nvSpPr>
          <p:cNvPr id="3" name="文本框 2">
            <a:extLst>
              <a:ext uri="{FF2B5EF4-FFF2-40B4-BE49-F238E27FC236}">
                <a16:creationId xmlns:a16="http://schemas.microsoft.com/office/drawing/2014/main" id="{77E44CCE-C2AF-F536-4CA1-B88537717E15}"/>
              </a:ext>
            </a:extLst>
          </p:cNvPr>
          <p:cNvSpPr txBox="1"/>
          <p:nvPr/>
        </p:nvSpPr>
        <p:spPr>
          <a:xfrm>
            <a:off x="605260" y="3533103"/>
            <a:ext cx="10569800" cy="3170099"/>
          </a:xfrm>
          <a:prstGeom prst="rect">
            <a:avLst/>
          </a:prstGeom>
          <a:solidFill>
            <a:schemeClr val="accent2">
              <a:lumMod val="40000"/>
              <a:lumOff val="60000"/>
            </a:schemeClr>
          </a:solidFill>
        </p:spPr>
        <p:txBody>
          <a:bodyPr wrap="square">
            <a:spAutoFit/>
          </a:bodyPr>
          <a:lstStyle/>
          <a:p>
            <a:r>
              <a:rPr lang="zh-CN" altLang="en-US" sz="2000" b="1" dirty="0">
                <a:latin typeface="华文新魏" panose="02010800040101010101" pitchFamily="2" charset="-122"/>
                <a:ea typeface="华文新魏" panose="02010800040101010101" pitchFamily="2" charset="-122"/>
              </a:rPr>
              <a:t>如何优化？记住这是编译器优化，也就是发生在编译时</a:t>
            </a:r>
            <a:endParaRPr lang="en-US" altLang="zh-CN" sz="2000" b="1" dirty="0">
              <a:latin typeface="华文新魏" panose="02010800040101010101" pitchFamily="2" charset="-122"/>
              <a:ea typeface="华文新魏" panose="02010800040101010101" pitchFamily="2" charset="-122"/>
            </a:endParaRPr>
          </a:p>
          <a:p>
            <a:r>
              <a:rPr lang="zh-CN" altLang="en-US" sz="2000" b="1" dirty="0">
                <a:latin typeface="华文新魏" panose="02010800040101010101" pitchFamily="2" charset="-122"/>
                <a:ea typeface="华文新魏" panose="02010800040101010101" pitchFamily="2" charset="-122"/>
              </a:rPr>
              <a:t>请回忆</a:t>
            </a:r>
            <a:r>
              <a:rPr lang="en-US" altLang="zh-CN" sz="2000" b="1" dirty="0" err="1">
                <a:latin typeface="华文新魏" panose="02010800040101010101" pitchFamily="2" charset="-122"/>
                <a:ea typeface="华文新魏" panose="02010800040101010101" pitchFamily="2" charset="-122"/>
              </a:rPr>
              <a:t>constexper</a:t>
            </a:r>
            <a:r>
              <a:rPr lang="zh-CN" altLang="en-US" sz="2000" b="1" dirty="0">
                <a:latin typeface="华文新魏" panose="02010800040101010101" pitchFamily="2" charset="-122"/>
                <a:ea typeface="华文新魏" panose="02010800040101010101" pitchFamily="2" charset="-122"/>
              </a:rPr>
              <a:t>：在编译时可以求值</a:t>
            </a:r>
            <a:endParaRPr lang="en-US" altLang="zh-CN" sz="2000" b="1" dirty="0">
              <a:latin typeface="华文新魏" panose="02010800040101010101" pitchFamily="2" charset="-122"/>
              <a:ea typeface="华文新魏" panose="02010800040101010101" pitchFamily="2" charset="-122"/>
            </a:endParaRPr>
          </a:p>
          <a:p>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s14 =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TempHello</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这一条语句在编译时，编译器可以知道要构造一个对象</a:t>
            </a:r>
            <a:r>
              <a:rPr lang="en-US" altLang="zh-CN" sz="2000" b="1" dirty="0">
                <a:latin typeface="华文新魏" panose="02010800040101010101" pitchFamily="2" charset="-122"/>
                <a:ea typeface="华文新魏" panose="02010800040101010101" pitchFamily="2" charset="-122"/>
              </a:rPr>
              <a:t>s14</a:t>
            </a:r>
            <a:r>
              <a:rPr lang="zh-CN" altLang="en-US" sz="2000" b="1" dirty="0">
                <a:latin typeface="华文新魏" panose="02010800040101010101" pitchFamily="2" charset="-122"/>
                <a:ea typeface="华文新魏" panose="02010800040101010101" pitchFamily="2" charset="-122"/>
              </a:rPr>
              <a:t>，其内容为</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TempHello</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，既然这样，干嘛还需要构造这个临时对象，然后调用移动构造呢？</a:t>
            </a:r>
            <a:r>
              <a:rPr lang="zh-CN" altLang="en-US" sz="2000" b="1" dirty="0">
                <a:solidFill>
                  <a:srgbClr val="FF0000"/>
                </a:solidFill>
                <a:latin typeface="华文新魏" panose="02010800040101010101" pitchFamily="2" charset="-122"/>
                <a:ea typeface="华文新魏" panose="02010800040101010101" pitchFamily="2" charset="-122"/>
              </a:rPr>
              <a:t>直接构造</a:t>
            </a:r>
            <a:r>
              <a:rPr lang="en-US" altLang="zh-CN" sz="2000" b="1" dirty="0">
                <a:solidFill>
                  <a:srgbClr val="FF0000"/>
                </a:solidFill>
                <a:latin typeface="华文新魏" panose="02010800040101010101" pitchFamily="2" charset="-122"/>
                <a:ea typeface="华文新魏" panose="02010800040101010101" pitchFamily="2" charset="-122"/>
              </a:rPr>
              <a:t>s14</a:t>
            </a:r>
            <a:r>
              <a:rPr lang="zh-CN" altLang="en-US" sz="2000" b="1" dirty="0">
                <a:solidFill>
                  <a:srgbClr val="FF0000"/>
                </a:solidFill>
                <a:latin typeface="华文新魏" panose="02010800040101010101" pitchFamily="2" charset="-122"/>
                <a:ea typeface="华文新魏" panose="02010800040101010101" pitchFamily="2" charset="-122"/>
              </a:rPr>
              <a:t>不就行了</a:t>
            </a:r>
            <a:r>
              <a:rPr lang="zh-CN" altLang="en-US" sz="2000" b="1" dirty="0">
                <a:latin typeface="华文新魏" panose="02010800040101010101" pitchFamily="2" charset="-122"/>
                <a:ea typeface="华文新魏" panose="02010800040101010101" pitchFamily="2" charset="-122"/>
              </a:rPr>
              <a:t>？这就是优化！</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s14 =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TempHello</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被优化成：</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s14(</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TempHello</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endParaRPr lang="en-US" altLang="zh-CN" sz="2000" b="1" dirty="0">
              <a:latin typeface="华文新魏" panose="02010800040101010101" pitchFamily="2" charset="-122"/>
              <a:ea typeface="华文新魏" panose="02010800040101010101" pitchFamily="2" charset="-122"/>
            </a:endParaRPr>
          </a:p>
          <a:p>
            <a:r>
              <a:rPr lang="zh-CN" altLang="en-US" sz="2000" b="1" dirty="0">
                <a:latin typeface="华文新魏" panose="02010800040101010101" pitchFamily="2" charset="-122"/>
                <a:ea typeface="华文新魏" panose="02010800040101010101" pitchFamily="2" charset="-122"/>
              </a:rPr>
              <a:t>注意：在</a:t>
            </a:r>
            <a:r>
              <a:rPr lang="en-US" altLang="zh-CN" sz="2000" b="1" dirty="0" err="1">
                <a:latin typeface="华文新魏" panose="02010800040101010101" pitchFamily="2" charset="-122"/>
                <a:ea typeface="华文新魏" panose="02010800040101010101" pitchFamily="2" charset="-122"/>
              </a:rPr>
              <a:t>c++</a:t>
            </a:r>
            <a:r>
              <a:rPr lang="en-US" altLang="zh-CN" sz="2000" b="1" dirty="0">
                <a:latin typeface="华文新魏" panose="02010800040101010101" pitchFamily="2" charset="-122"/>
                <a:ea typeface="华文新魏" panose="02010800040101010101" pitchFamily="2" charset="-122"/>
              </a:rPr>
              <a:t>11</a:t>
            </a:r>
            <a:r>
              <a:rPr lang="zh-CN" altLang="en-US" sz="2000" b="1" dirty="0">
                <a:latin typeface="华文新魏" panose="02010800040101010101" pitchFamily="2" charset="-122"/>
                <a:ea typeface="华文新魏" panose="02010800040101010101" pitchFamily="2" charset="-122"/>
              </a:rPr>
              <a:t>和</a:t>
            </a:r>
            <a:r>
              <a:rPr lang="en-US" altLang="zh-CN" sz="2000" b="1" dirty="0" err="1">
                <a:latin typeface="华文新魏" panose="02010800040101010101" pitchFamily="2" charset="-122"/>
                <a:ea typeface="华文新魏" panose="02010800040101010101" pitchFamily="2" charset="-122"/>
              </a:rPr>
              <a:t>c++</a:t>
            </a:r>
            <a:r>
              <a:rPr lang="en-US" altLang="zh-CN" sz="2000" b="1" dirty="0">
                <a:latin typeface="华文新魏" panose="02010800040101010101" pitchFamily="2" charset="-122"/>
                <a:ea typeface="华文新魏" panose="02010800040101010101" pitchFamily="2" charset="-122"/>
              </a:rPr>
              <a:t>14</a:t>
            </a:r>
            <a:r>
              <a:rPr lang="zh-CN" altLang="en-US" sz="2000" b="1" dirty="0">
                <a:latin typeface="华文新魏" panose="02010800040101010101" pitchFamily="2" charset="-122"/>
                <a:ea typeface="华文新魏" panose="02010800040101010101" pitchFamily="2" charset="-122"/>
              </a:rPr>
              <a:t>，是否进行优化是可选的，即我们可以</a:t>
            </a:r>
            <a:endParaRPr lang="en-US" altLang="zh-CN" sz="2000" b="1" dirty="0">
              <a:latin typeface="华文新魏" panose="02010800040101010101" pitchFamily="2" charset="-122"/>
              <a:ea typeface="华文新魏" panose="02010800040101010101" pitchFamily="2" charset="-122"/>
            </a:endParaRPr>
          </a:p>
          <a:p>
            <a:r>
              <a:rPr lang="en-US" altLang="zh-CN" sz="2000" b="1" dirty="0" err="1">
                <a:solidFill>
                  <a:srgbClr val="FF0000"/>
                </a:solidFill>
                <a:latin typeface="华文新魏" panose="02010800040101010101" pitchFamily="2" charset="-122"/>
                <a:ea typeface="华文新魏" panose="02010800040101010101" pitchFamily="2" charset="-122"/>
              </a:rPr>
              <a:t>add_compile_options</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fno</a:t>
            </a:r>
            <a:r>
              <a:rPr lang="en-US" altLang="zh-CN" sz="2000" b="1" dirty="0">
                <a:solidFill>
                  <a:srgbClr val="FF0000"/>
                </a:solidFill>
                <a:latin typeface="华文新魏" panose="02010800040101010101" pitchFamily="2" charset="-122"/>
                <a:ea typeface="华文新魏" panose="02010800040101010101" pitchFamily="2" charset="-122"/>
              </a:rPr>
              <a:t>-elide-constructors)</a:t>
            </a:r>
            <a:r>
              <a:rPr lang="zh-CN" altLang="en-US" sz="2000" b="1" dirty="0">
                <a:latin typeface="华文新魏" panose="02010800040101010101" pitchFamily="2" charset="-122"/>
                <a:ea typeface="华文新魏" panose="02010800040101010101" pitchFamily="2" charset="-122"/>
              </a:rPr>
              <a:t>来关闭优化。但是到</a:t>
            </a:r>
            <a:r>
              <a:rPr lang="en-US" altLang="zh-CN" sz="2000" b="1" dirty="0" err="1">
                <a:latin typeface="华文新魏" panose="02010800040101010101" pitchFamily="2" charset="-122"/>
                <a:ea typeface="华文新魏" panose="02010800040101010101" pitchFamily="2" charset="-122"/>
              </a:rPr>
              <a:t>c++</a:t>
            </a:r>
            <a:r>
              <a:rPr lang="en-US" altLang="zh-CN" sz="2000" b="1" dirty="0">
                <a:latin typeface="华文新魏" panose="02010800040101010101" pitchFamily="2" charset="-122"/>
                <a:ea typeface="华文新魏" panose="02010800040101010101" pitchFamily="2" charset="-122"/>
              </a:rPr>
              <a:t>17</a:t>
            </a:r>
            <a:r>
              <a:rPr lang="zh-CN" altLang="en-US" sz="2000" b="1" dirty="0">
                <a:latin typeface="华文新魏" panose="02010800040101010101" pitchFamily="2" charset="-122"/>
                <a:ea typeface="华文新魏" panose="02010800040101010101" pitchFamily="2" charset="-122"/>
              </a:rPr>
              <a:t>，这种优化是强制性的。</a:t>
            </a:r>
            <a:r>
              <a:rPr lang="en-US" altLang="zh-CN" sz="2000" b="1" dirty="0">
                <a:latin typeface="华文新魏" panose="02010800040101010101" pitchFamily="2" charset="-122"/>
                <a:ea typeface="华文新魏" panose="02010800040101010101" pitchFamily="2" charset="-122"/>
              </a:rPr>
              <a:t>C++17</a:t>
            </a:r>
            <a:r>
              <a:rPr lang="zh-CN" altLang="en-US" sz="2000" b="1" dirty="0">
                <a:latin typeface="华文新魏" panose="02010800040101010101" pitchFamily="2" charset="-122"/>
                <a:ea typeface="华文新魏" panose="02010800040101010101" pitchFamily="2" charset="-122"/>
              </a:rPr>
              <a:t>这种新特性叫</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强制省略拷贝</a:t>
            </a:r>
            <a:r>
              <a:rPr lang="en-US" altLang="zh-CN" sz="2000" b="1" dirty="0">
                <a:latin typeface="华文新魏" panose="02010800040101010101" pitchFamily="2" charset="-122"/>
                <a:ea typeface="华文新魏" panose="02010800040101010101" pitchFamily="2" charset="-122"/>
              </a:rPr>
              <a:t>copy elision mandatory)</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602054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415635" y="1209424"/>
            <a:ext cx="10949051" cy="560395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endParaRPr lang="en-US" altLang="zh-CN" sz="2000"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415635" y="747759"/>
            <a:ext cx="4631396"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r>
              <a:rPr lang="en-US" altLang="zh-CN"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17)</a:t>
            </a:r>
            <a:endParaRPr lang="zh-CN" altLang="en-US" sz="2400" b="1" dirty="0">
              <a:latin typeface="华文新魏" panose="02010800040101010101" pitchFamily="2" charset="-122"/>
              <a:ea typeface="华文新魏" panose="02010800040101010101" pitchFamily="2" charset="-122"/>
            </a:endParaRPr>
          </a:p>
        </p:txBody>
      </p:sp>
      <p:pic>
        <p:nvPicPr>
          <p:cNvPr id="9" name="图片 8">
            <a:extLst>
              <a:ext uri="{FF2B5EF4-FFF2-40B4-BE49-F238E27FC236}">
                <a16:creationId xmlns:a16="http://schemas.microsoft.com/office/drawing/2014/main" id="{DE7A22E8-0107-27F8-2AD6-C26E9EB3B227}"/>
              </a:ext>
            </a:extLst>
          </p:cNvPr>
          <p:cNvPicPr>
            <a:picLocks noChangeAspect="1"/>
          </p:cNvPicPr>
          <p:nvPr/>
        </p:nvPicPr>
        <p:blipFill>
          <a:blip r:embed="rId3"/>
          <a:stretch>
            <a:fillRect/>
          </a:stretch>
        </p:blipFill>
        <p:spPr>
          <a:xfrm>
            <a:off x="544749" y="1322965"/>
            <a:ext cx="4876800" cy="3476625"/>
          </a:xfrm>
          <a:prstGeom prst="rect">
            <a:avLst/>
          </a:prstGeom>
        </p:spPr>
      </p:pic>
      <p:pic>
        <p:nvPicPr>
          <p:cNvPr id="12" name="图片 11">
            <a:extLst>
              <a:ext uri="{FF2B5EF4-FFF2-40B4-BE49-F238E27FC236}">
                <a16:creationId xmlns:a16="http://schemas.microsoft.com/office/drawing/2014/main" id="{4C8A7228-B083-78F1-340B-7ECB400A4B5B}"/>
              </a:ext>
            </a:extLst>
          </p:cNvPr>
          <p:cNvPicPr>
            <a:picLocks noChangeAspect="1"/>
          </p:cNvPicPr>
          <p:nvPr/>
        </p:nvPicPr>
        <p:blipFill>
          <a:blip r:embed="rId4"/>
          <a:stretch>
            <a:fillRect/>
          </a:stretch>
        </p:blipFill>
        <p:spPr>
          <a:xfrm>
            <a:off x="5550663" y="2204632"/>
            <a:ext cx="5676900" cy="1495425"/>
          </a:xfrm>
          <a:prstGeom prst="rect">
            <a:avLst/>
          </a:prstGeom>
        </p:spPr>
      </p:pic>
      <p:sp>
        <p:nvSpPr>
          <p:cNvPr id="14" name="文本框 13">
            <a:extLst>
              <a:ext uri="{FF2B5EF4-FFF2-40B4-BE49-F238E27FC236}">
                <a16:creationId xmlns:a16="http://schemas.microsoft.com/office/drawing/2014/main" id="{0F6ECC95-DFD3-83FB-CED7-F1991BB0F957}"/>
              </a:ext>
            </a:extLst>
          </p:cNvPr>
          <p:cNvSpPr txBox="1"/>
          <p:nvPr/>
        </p:nvSpPr>
        <p:spPr>
          <a:xfrm>
            <a:off x="474223" y="4913131"/>
            <a:ext cx="10294296" cy="1015663"/>
          </a:xfrm>
          <a:prstGeom prst="rect">
            <a:avLst/>
          </a:prstGeom>
          <a:noFill/>
        </p:spPr>
        <p:txBody>
          <a:bodyPr wrap="square">
            <a:spAutoFit/>
          </a:bodyPr>
          <a:lstStyle/>
          <a:p>
            <a:r>
              <a:rPr lang="zh-CN" altLang="en-US" sz="2000" b="1" dirty="0">
                <a:latin typeface="华文新魏" panose="02010800040101010101" pitchFamily="2" charset="-122"/>
                <a:ea typeface="华文新魏" panose="02010800040101010101" pitchFamily="2" charset="-122"/>
              </a:rPr>
              <a:t>可以看到：如果采用</a:t>
            </a:r>
            <a:r>
              <a:rPr lang="en-US" altLang="zh-CN" sz="2000" b="1" dirty="0" err="1">
                <a:latin typeface="华文新魏" panose="02010800040101010101" pitchFamily="2" charset="-122"/>
                <a:ea typeface="华文新魏" panose="02010800040101010101" pitchFamily="2" charset="-122"/>
              </a:rPr>
              <a:t>c++</a:t>
            </a:r>
            <a:r>
              <a:rPr lang="en-US" altLang="zh-CN" sz="2000" b="1" dirty="0">
                <a:latin typeface="华文新魏" panose="02010800040101010101" pitchFamily="2" charset="-122"/>
                <a:ea typeface="华文新魏" panose="02010800040101010101" pitchFamily="2" charset="-122"/>
              </a:rPr>
              <a:t>17, </a:t>
            </a:r>
            <a:r>
              <a:rPr lang="zh-CN" altLang="en-US" sz="2000" b="1" dirty="0">
                <a:latin typeface="华文新魏" panose="02010800040101010101" pitchFamily="2" charset="-122"/>
                <a:ea typeface="华文新魏" panose="02010800040101010101" pitchFamily="2" charset="-122"/>
              </a:rPr>
              <a:t>即使加上</a:t>
            </a:r>
            <a:r>
              <a:rPr lang="en-US" altLang="zh-CN" sz="2000" b="1" dirty="0" err="1">
                <a:solidFill>
                  <a:srgbClr val="FF0000"/>
                </a:solidFill>
                <a:latin typeface="华文新魏" panose="02010800040101010101" pitchFamily="2" charset="-122"/>
                <a:ea typeface="华文新魏" panose="02010800040101010101" pitchFamily="2" charset="-122"/>
              </a:rPr>
              <a:t>add_compile_options</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fno</a:t>
            </a:r>
            <a:r>
              <a:rPr lang="en-US" altLang="zh-CN" sz="2000" b="1" dirty="0">
                <a:solidFill>
                  <a:srgbClr val="FF0000"/>
                </a:solidFill>
                <a:latin typeface="华文新魏" panose="02010800040101010101" pitchFamily="2" charset="-122"/>
                <a:ea typeface="华文新魏" panose="02010800040101010101" pitchFamily="2" charset="-122"/>
              </a:rPr>
              <a:t>-elide-constructors)</a:t>
            </a:r>
            <a:r>
              <a:rPr lang="zh-CN" altLang="en-US" sz="2000" b="1" dirty="0">
                <a:solidFill>
                  <a:srgbClr val="FF0000"/>
                </a:solidFill>
                <a:latin typeface="华文新魏" panose="02010800040101010101" pitchFamily="2" charset="-122"/>
                <a:ea typeface="华文新魏" panose="02010800040101010101" pitchFamily="2" charset="-122"/>
              </a:rPr>
              <a:t>，</a:t>
            </a:r>
            <a:endParaRPr lang="en-US" altLang="zh-CN" sz="2000" b="1" dirty="0">
              <a:solidFill>
                <a:srgbClr val="FF0000"/>
              </a:solidFill>
              <a:latin typeface="华文新魏" panose="02010800040101010101" pitchFamily="2" charset="-122"/>
              <a:ea typeface="华文新魏" panose="02010800040101010101" pitchFamily="2" charset="-122"/>
            </a:endParaRPr>
          </a:p>
          <a:p>
            <a:r>
              <a:rPr lang="zh-CN" altLang="en-US" sz="2000" b="1" dirty="0">
                <a:solidFill>
                  <a:srgbClr val="FF0000"/>
                </a:solidFill>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s14</a:t>
            </a:r>
            <a:r>
              <a:rPr lang="zh-CN" altLang="en-US" sz="2000" b="1" dirty="0">
                <a:solidFill>
                  <a:srgbClr val="FF0000"/>
                </a:solidFill>
                <a:latin typeface="华文新魏" panose="02010800040101010101" pitchFamily="2" charset="-122"/>
                <a:ea typeface="华文新魏" panose="02010800040101010101" pitchFamily="2" charset="-122"/>
              </a:rPr>
              <a:t>的创建还是被优化了（不再构造临时对象，不再调用移动构造），即这种优化是强制性的。</a:t>
            </a:r>
            <a:endParaRPr lang="zh-CN" altLang="en-US" sz="2000" dirty="0"/>
          </a:p>
        </p:txBody>
      </p:sp>
      <p:pic>
        <p:nvPicPr>
          <p:cNvPr id="16" name="图片 15">
            <a:extLst>
              <a:ext uri="{FF2B5EF4-FFF2-40B4-BE49-F238E27FC236}">
                <a16:creationId xmlns:a16="http://schemas.microsoft.com/office/drawing/2014/main" id="{DE0FD7BB-FEAF-8F53-E3AA-66264A83940F}"/>
              </a:ext>
            </a:extLst>
          </p:cNvPr>
          <p:cNvPicPr>
            <a:picLocks noChangeAspect="1"/>
          </p:cNvPicPr>
          <p:nvPr/>
        </p:nvPicPr>
        <p:blipFill>
          <a:blip r:embed="rId5"/>
          <a:stretch>
            <a:fillRect/>
          </a:stretch>
        </p:blipFill>
        <p:spPr>
          <a:xfrm>
            <a:off x="2160507" y="5574353"/>
            <a:ext cx="6780312" cy="1200109"/>
          </a:xfrm>
          <a:prstGeom prst="rect">
            <a:avLst/>
          </a:prstGeom>
        </p:spPr>
      </p:pic>
    </p:spTree>
    <p:extLst>
      <p:ext uri="{BB962C8B-B14F-4D97-AF65-F5344CB8AC3E}">
        <p14:creationId xmlns:p14="http://schemas.microsoft.com/office/powerpoint/2010/main" val="31129807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0CBAD-0D97-EEC3-866D-C552E9A04686}"/>
              </a:ext>
            </a:extLst>
          </p:cNvPr>
          <p:cNvSpPr>
            <a:spLocks noGrp="1"/>
          </p:cNvSpPr>
          <p:nvPr>
            <p:ph type="title"/>
          </p:nvPr>
        </p:nvSpPr>
        <p:spPr>
          <a:xfrm>
            <a:off x="486383" y="199755"/>
            <a:ext cx="11003604" cy="1325563"/>
          </a:xfrm>
        </p:spPr>
        <p:txBody>
          <a:bodyPr/>
          <a:lstStyle/>
          <a:p>
            <a:r>
              <a:rPr lang="en-US" altLang="zh-CN" sz="3600" b="1" dirty="0">
                <a:solidFill>
                  <a:srgbClr val="FF0000"/>
                </a:solidFill>
                <a:latin typeface="微软雅黑" pitchFamily="34" charset="-122"/>
                <a:ea typeface="微软雅黑" pitchFamily="34" charset="-122"/>
              </a:rPr>
              <a:t>Visual Studio</a:t>
            </a:r>
            <a:r>
              <a:rPr lang="zh-CN" altLang="en-US" sz="3600" b="1" dirty="0">
                <a:solidFill>
                  <a:srgbClr val="FF0000"/>
                </a:solidFill>
                <a:latin typeface="微软雅黑" pitchFamily="34" charset="-122"/>
                <a:ea typeface="微软雅黑" pitchFamily="34" charset="-122"/>
              </a:rPr>
              <a:t>如何选择</a:t>
            </a:r>
            <a:r>
              <a:rPr lang="en-US" altLang="zh-CN" sz="3600" b="1" dirty="0" err="1">
                <a:solidFill>
                  <a:srgbClr val="FF0000"/>
                </a:solidFill>
                <a:latin typeface="微软雅黑" pitchFamily="34" charset="-122"/>
                <a:ea typeface="微软雅黑" pitchFamily="34" charset="-122"/>
              </a:rPr>
              <a:t>c++</a:t>
            </a:r>
            <a:r>
              <a:rPr lang="zh-CN" altLang="en-US" sz="3600" b="1" dirty="0">
                <a:solidFill>
                  <a:srgbClr val="FF0000"/>
                </a:solidFill>
                <a:latin typeface="微软雅黑" pitchFamily="34" charset="-122"/>
                <a:ea typeface="微软雅黑" pitchFamily="34" charset="-122"/>
              </a:rPr>
              <a:t>标准以及打开关闭优化</a:t>
            </a:r>
          </a:p>
        </p:txBody>
      </p:sp>
      <p:pic>
        <p:nvPicPr>
          <p:cNvPr id="5" name="图片 4">
            <a:extLst>
              <a:ext uri="{FF2B5EF4-FFF2-40B4-BE49-F238E27FC236}">
                <a16:creationId xmlns:a16="http://schemas.microsoft.com/office/drawing/2014/main" id="{3A38C67C-4215-1B41-1188-62102E73E432}"/>
              </a:ext>
            </a:extLst>
          </p:cNvPr>
          <p:cNvPicPr>
            <a:picLocks noChangeAspect="1"/>
          </p:cNvPicPr>
          <p:nvPr/>
        </p:nvPicPr>
        <p:blipFill>
          <a:blip r:embed="rId2"/>
          <a:stretch>
            <a:fillRect/>
          </a:stretch>
        </p:blipFill>
        <p:spPr>
          <a:xfrm>
            <a:off x="89171" y="1131378"/>
            <a:ext cx="7477125" cy="5248275"/>
          </a:xfrm>
          <a:prstGeom prst="rect">
            <a:avLst/>
          </a:prstGeom>
        </p:spPr>
      </p:pic>
      <p:sp>
        <p:nvSpPr>
          <p:cNvPr id="6" name="对话气泡: 圆角矩形 5">
            <a:extLst>
              <a:ext uri="{FF2B5EF4-FFF2-40B4-BE49-F238E27FC236}">
                <a16:creationId xmlns:a16="http://schemas.microsoft.com/office/drawing/2014/main" id="{22B94657-6500-8466-4CC2-B3B9DB942D20}"/>
              </a:ext>
            </a:extLst>
          </p:cNvPr>
          <p:cNvSpPr/>
          <p:nvPr/>
        </p:nvSpPr>
        <p:spPr>
          <a:xfrm>
            <a:off x="8745064" y="1741250"/>
            <a:ext cx="1780162" cy="622571"/>
          </a:xfrm>
          <a:prstGeom prst="wedgeRoundRectCallout">
            <a:avLst>
              <a:gd name="adj1" fmla="val -110450"/>
              <a:gd name="adj2" fmla="val -5625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打开项目属性</a:t>
            </a:r>
          </a:p>
        </p:txBody>
      </p:sp>
      <p:sp>
        <p:nvSpPr>
          <p:cNvPr id="8" name="文本框 7">
            <a:extLst>
              <a:ext uri="{FF2B5EF4-FFF2-40B4-BE49-F238E27FC236}">
                <a16:creationId xmlns:a16="http://schemas.microsoft.com/office/drawing/2014/main" id="{0406C9B5-B12F-DD9D-4A85-7CA1FAF8CEF7}"/>
              </a:ext>
            </a:extLst>
          </p:cNvPr>
          <p:cNvSpPr txBox="1"/>
          <p:nvPr/>
        </p:nvSpPr>
        <p:spPr>
          <a:xfrm>
            <a:off x="7780304" y="2739854"/>
            <a:ext cx="3960981" cy="3139321"/>
          </a:xfrm>
          <a:prstGeom prst="rect">
            <a:avLst/>
          </a:prstGeom>
          <a:noFill/>
        </p:spPr>
        <p:txBody>
          <a:bodyPr wrap="square">
            <a:spAutoFit/>
          </a:bodyPr>
          <a:lstStyle/>
          <a:p>
            <a:r>
              <a:rPr lang="zh-CN" altLang="en-US" b="0" i="0" dirty="0">
                <a:solidFill>
                  <a:srgbClr val="333333"/>
                </a:solidFill>
                <a:effectLst/>
                <a:latin typeface="-apple-system"/>
              </a:rPr>
              <a:t>在</a:t>
            </a:r>
            <a:r>
              <a:rPr lang="en-US" altLang="zh-CN" b="0" i="0" u="none" strike="noStrike" dirty="0">
                <a:effectLst/>
                <a:latin typeface="-apple-system"/>
                <a:hlinkClick r:id="rId3"/>
              </a:rPr>
              <a:t>Visual Studio</a:t>
            </a:r>
            <a:r>
              <a:rPr lang="zh-CN" altLang="en-US" b="0" i="0" dirty="0">
                <a:solidFill>
                  <a:srgbClr val="333333"/>
                </a:solidFill>
                <a:effectLst/>
                <a:latin typeface="-apple-system"/>
              </a:rPr>
              <a:t>中关闭</a:t>
            </a:r>
            <a:r>
              <a:rPr lang="en-US" altLang="zh-CN" b="0" i="0" u="none" strike="noStrike" dirty="0">
                <a:effectLst/>
                <a:latin typeface="-apple-system"/>
                <a:hlinkClick r:id="rId4"/>
              </a:rPr>
              <a:t>RVO</a:t>
            </a:r>
            <a:r>
              <a:rPr lang="zh-CN" altLang="en-US" b="0" i="0" dirty="0">
                <a:solidFill>
                  <a:srgbClr val="333333"/>
                </a:solidFill>
                <a:effectLst/>
                <a:latin typeface="-apple-system"/>
              </a:rPr>
              <a:t>（</a:t>
            </a:r>
            <a:r>
              <a:rPr lang="en-US" altLang="zh-CN" b="0" i="0" u="none" strike="noStrike" dirty="0">
                <a:effectLst/>
                <a:latin typeface="-apple-system"/>
                <a:hlinkClick r:id="rId5"/>
              </a:rPr>
              <a:t>Return Value Optimization</a:t>
            </a:r>
            <a:r>
              <a:rPr lang="zh-CN" altLang="en-US" b="0" i="0" dirty="0">
                <a:solidFill>
                  <a:srgbClr val="333333"/>
                </a:solidFill>
                <a:effectLst/>
                <a:latin typeface="-apple-system"/>
              </a:rPr>
              <a:t>，返回值优化）和</a:t>
            </a:r>
            <a:r>
              <a:rPr lang="en-US" altLang="zh-CN" b="0" i="0" u="none" strike="noStrike" dirty="0">
                <a:effectLst/>
                <a:latin typeface="-apple-system"/>
                <a:hlinkClick r:id="rId6"/>
              </a:rPr>
              <a:t>NRVO</a:t>
            </a:r>
            <a:r>
              <a:rPr lang="zh-CN" altLang="en-US" b="0" i="0" dirty="0">
                <a:solidFill>
                  <a:srgbClr val="333333"/>
                </a:solidFill>
                <a:effectLst/>
                <a:latin typeface="-apple-system"/>
              </a:rPr>
              <a:t>（</a:t>
            </a:r>
            <a:r>
              <a:rPr lang="en-US" altLang="zh-CN" b="0" i="0" u="none" strike="noStrike" dirty="0">
                <a:effectLst/>
                <a:latin typeface="-apple-system"/>
                <a:hlinkClick r:id="rId7"/>
              </a:rPr>
              <a:t>Named Return Value Optimization</a:t>
            </a:r>
            <a:r>
              <a:rPr lang="zh-CN" altLang="en-US" b="0" i="0" dirty="0">
                <a:solidFill>
                  <a:srgbClr val="333333"/>
                </a:solidFill>
                <a:effectLst/>
                <a:latin typeface="-apple-system"/>
              </a:rPr>
              <a:t>，命名返回值优化）的选项并不直接可用，因为</a:t>
            </a:r>
            <a:r>
              <a:rPr lang="en-US" altLang="zh-CN" b="0" i="0" dirty="0">
                <a:solidFill>
                  <a:srgbClr val="333333"/>
                </a:solidFill>
                <a:effectLst/>
                <a:latin typeface="-apple-system"/>
              </a:rPr>
              <a:t>Visual Studio</a:t>
            </a:r>
            <a:r>
              <a:rPr lang="zh-CN" altLang="en-US" b="0" i="0" dirty="0">
                <a:solidFill>
                  <a:srgbClr val="333333"/>
                </a:solidFill>
                <a:effectLst/>
                <a:latin typeface="-apple-system"/>
              </a:rPr>
              <a:t>无论是</a:t>
            </a:r>
            <a:r>
              <a:rPr lang="en-US" altLang="zh-CN" b="0" i="0" u="none" strike="noStrike" dirty="0">
                <a:effectLst/>
                <a:latin typeface="-apple-system"/>
                <a:hlinkClick r:id="rId8"/>
              </a:rPr>
              <a:t>Debug</a:t>
            </a:r>
            <a:r>
              <a:rPr lang="zh-CN" altLang="en-US" b="0" i="0" dirty="0">
                <a:solidFill>
                  <a:srgbClr val="333333"/>
                </a:solidFill>
                <a:effectLst/>
                <a:latin typeface="-apple-system"/>
              </a:rPr>
              <a:t>还是</a:t>
            </a:r>
            <a:r>
              <a:rPr lang="en-US" altLang="zh-CN" b="0" i="0" u="none" strike="noStrike" dirty="0">
                <a:effectLst/>
                <a:latin typeface="-apple-system"/>
                <a:hlinkClick r:id="rId9"/>
              </a:rPr>
              <a:t>Release</a:t>
            </a:r>
            <a:r>
              <a:rPr lang="zh-CN" altLang="en-US" b="0" i="0" dirty="0">
                <a:solidFill>
                  <a:srgbClr val="333333"/>
                </a:solidFill>
                <a:effectLst/>
                <a:latin typeface="-apple-system"/>
              </a:rPr>
              <a:t>模式下，都默认启用这些优化。至少在</a:t>
            </a:r>
            <a:r>
              <a:rPr lang="en-US" altLang="zh-CN" b="0" i="0" dirty="0">
                <a:solidFill>
                  <a:srgbClr val="333333"/>
                </a:solidFill>
                <a:effectLst/>
                <a:latin typeface="-apple-system"/>
              </a:rPr>
              <a:t>VS2019</a:t>
            </a:r>
            <a:r>
              <a:rPr lang="zh-CN" altLang="en-US" b="0" i="0" dirty="0">
                <a:solidFill>
                  <a:srgbClr val="333333"/>
                </a:solidFill>
                <a:effectLst/>
                <a:latin typeface="-apple-system"/>
              </a:rPr>
              <a:t>下是这样。</a:t>
            </a:r>
            <a:endParaRPr lang="en-US" altLang="zh-CN" b="0" i="0" dirty="0">
              <a:solidFill>
                <a:srgbClr val="333333"/>
              </a:solidFill>
              <a:effectLst/>
              <a:latin typeface="-apple-system"/>
            </a:endParaRPr>
          </a:p>
          <a:p>
            <a:endParaRPr lang="en-US" altLang="zh-CN" dirty="0">
              <a:solidFill>
                <a:srgbClr val="333333"/>
              </a:solidFill>
              <a:latin typeface="-apple-system"/>
            </a:endParaRPr>
          </a:p>
          <a:p>
            <a:r>
              <a:rPr lang="zh-CN" altLang="en-US" dirty="0">
                <a:solidFill>
                  <a:srgbClr val="333333"/>
                </a:solidFill>
                <a:latin typeface="-apple-system"/>
              </a:rPr>
              <a:t>这也是为什么推荐用</a:t>
            </a:r>
            <a:r>
              <a:rPr lang="en-US" altLang="zh-CN" dirty="0" err="1">
                <a:solidFill>
                  <a:srgbClr val="333333"/>
                </a:solidFill>
                <a:latin typeface="-apple-system"/>
              </a:rPr>
              <a:t>cmake</a:t>
            </a:r>
            <a:r>
              <a:rPr lang="zh-CN" altLang="en-US" dirty="0">
                <a:solidFill>
                  <a:srgbClr val="333333"/>
                </a:solidFill>
                <a:latin typeface="-apple-system"/>
              </a:rPr>
              <a:t>及</a:t>
            </a:r>
            <a:r>
              <a:rPr lang="en-US" altLang="zh-CN" dirty="0" err="1">
                <a:solidFill>
                  <a:srgbClr val="333333"/>
                </a:solidFill>
                <a:latin typeface="-apple-system"/>
              </a:rPr>
              <a:t>Vscode</a:t>
            </a:r>
            <a:r>
              <a:rPr lang="zh-CN" altLang="en-US" dirty="0">
                <a:solidFill>
                  <a:srgbClr val="333333"/>
                </a:solidFill>
                <a:latin typeface="-apple-system"/>
              </a:rPr>
              <a:t>、</a:t>
            </a:r>
            <a:r>
              <a:rPr lang="en-US" altLang="zh-CN" dirty="0" err="1">
                <a:solidFill>
                  <a:srgbClr val="333333"/>
                </a:solidFill>
                <a:latin typeface="-apple-system"/>
              </a:rPr>
              <a:t>CLion</a:t>
            </a:r>
            <a:r>
              <a:rPr lang="zh-CN" altLang="en-US" dirty="0">
                <a:solidFill>
                  <a:srgbClr val="333333"/>
                </a:solidFill>
                <a:latin typeface="-apple-system"/>
              </a:rPr>
              <a:t>的原因。</a:t>
            </a:r>
            <a:endParaRPr lang="zh-CN" altLang="en-US" dirty="0"/>
          </a:p>
        </p:txBody>
      </p:sp>
    </p:spTree>
    <p:extLst>
      <p:ext uri="{BB962C8B-B14F-4D97-AF65-F5344CB8AC3E}">
        <p14:creationId xmlns:p14="http://schemas.microsoft.com/office/powerpoint/2010/main" val="14850114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marL="342891" indent="-342891" algn="just">
              <a:lnSpc>
                <a:spcPct val="130000"/>
              </a:lnSpc>
              <a:buClr>
                <a:schemeClr val="tx1"/>
              </a:buClr>
              <a:buFont typeface="Wingdings" panose="05000000000000000000" pitchFamily="2" charset="2"/>
              <a:buChar char="u"/>
            </a:pPr>
            <a:r>
              <a:rPr lang="zh-CN" altLang="en-US" sz="2000" b="1" dirty="0">
                <a:latin typeface="华文新魏" panose="02010800040101010101" pitchFamily="2" charset="-122"/>
                <a:ea typeface="华文新魏" panose="02010800040101010101" pitchFamily="2" charset="-122"/>
              </a:rPr>
              <a:t>这个例子也说明了移动构造函数存在的意义</a:t>
            </a:r>
          </a:p>
          <a:p>
            <a:pPr algn="just">
              <a:lnSpc>
                <a:spcPct val="130000"/>
              </a:lnSpc>
              <a:buClr>
                <a:schemeClr val="tx1"/>
              </a:buClr>
            </a:pPr>
            <a:r>
              <a:rPr lang="zh-CN" altLang="en-US" sz="2000" b="1" dirty="0">
                <a:latin typeface="华文新魏" panose="02010800040101010101" pitchFamily="2" charset="-122"/>
                <a:ea typeface="华文新魏" panose="02010800040101010101" pitchFamily="2" charset="-122"/>
              </a:rPr>
              <a:t>若没有移动构造，</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s14=</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("Hello");</a:t>
            </a:r>
            <a:r>
              <a:rPr lang="zh-CN" altLang="en-US" sz="2000" b="1" dirty="0">
                <a:latin typeface="华文新魏" panose="02010800040101010101" pitchFamily="2" charset="-122"/>
                <a:ea typeface="华文新魏" panose="02010800040101010101" pitchFamily="2" charset="-122"/>
              </a:rPr>
              <a:t>的构造过程如下：</a:t>
            </a: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1</a:t>
            </a:r>
            <a:r>
              <a:rPr lang="zh-CN" altLang="en-US" sz="2000" b="1" dirty="0">
                <a:latin typeface="华文新魏" panose="02010800040101010101" pitchFamily="2" charset="-122"/>
                <a:ea typeface="华文新魏" panose="02010800040101010101" pitchFamily="2" charset="-122"/>
              </a:rPr>
              <a:t>：首先构造匿名对象</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("Hello")</a:t>
            </a: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：调用拷贝构造，去构造对象</a:t>
            </a:r>
            <a:r>
              <a:rPr lang="en-US" altLang="zh-CN" sz="2000" b="1" dirty="0">
                <a:latin typeface="华文新魏" panose="02010800040101010101" pitchFamily="2" charset="-122"/>
                <a:ea typeface="华文新魏" panose="02010800040101010101" pitchFamily="2" charset="-122"/>
              </a:rPr>
              <a:t>S14</a:t>
            </a:r>
            <a:r>
              <a:rPr lang="zh-CN" altLang="en-US" sz="2000" b="1" dirty="0">
                <a:latin typeface="华文新魏" panose="02010800040101010101" pitchFamily="2" charset="-122"/>
                <a:ea typeface="华文新魏" panose="02010800040101010101" pitchFamily="2" charset="-122"/>
              </a:rPr>
              <a:t>。拷贝构造函数里要分配新的内存，并把匿名对象里的字符串拷贝到</a:t>
            </a:r>
            <a:r>
              <a:rPr lang="en-US" altLang="zh-CN" sz="2000" b="1" dirty="0">
                <a:latin typeface="华文新魏" panose="02010800040101010101" pitchFamily="2" charset="-122"/>
                <a:ea typeface="华文新魏" panose="02010800040101010101" pitchFamily="2" charset="-122"/>
              </a:rPr>
              <a:t>S14.s</a:t>
            </a:r>
            <a:r>
              <a:rPr lang="zh-CN" altLang="en-US" sz="2000" b="1" dirty="0">
                <a:latin typeface="华文新魏" panose="02010800040101010101" pitchFamily="2" charset="-122"/>
                <a:ea typeface="华文新魏" panose="02010800040101010101" pitchFamily="2" charset="-122"/>
              </a:rPr>
              <a:t>指向的内存</a:t>
            </a: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3:</a:t>
            </a:r>
            <a:r>
              <a:rPr lang="zh-CN" altLang="en-US" sz="2000" b="1" dirty="0">
                <a:latin typeface="华文新魏" panose="02010800040101010101" pitchFamily="2" charset="-122"/>
                <a:ea typeface="华文新魏" panose="02010800040101010101" pitchFamily="2" charset="-122"/>
              </a:rPr>
              <a:t>匿名对象</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("Hello")</a:t>
            </a:r>
            <a:r>
              <a:rPr lang="zh-CN" altLang="en-US" sz="2000" b="1" dirty="0">
                <a:latin typeface="华文新魏" panose="02010800040101010101" pitchFamily="2" charset="-122"/>
                <a:ea typeface="华文新魏" panose="02010800040101010101" pitchFamily="2" charset="-122"/>
              </a:rPr>
              <a:t>的生命周期马上结束，被析构</a:t>
            </a:r>
          </a:p>
          <a:p>
            <a:pPr algn="just">
              <a:lnSpc>
                <a:spcPct val="130000"/>
              </a:lnSpc>
              <a:buClr>
                <a:schemeClr val="tx1"/>
              </a:buClr>
              <a:buFont typeface="Wingdings" panose="05000000000000000000" pitchFamily="2" charset="2"/>
              <a:buChar char="u"/>
            </a:pPr>
            <a:r>
              <a:rPr lang="zh-CN" altLang="en-US" sz="2000" b="1" dirty="0">
                <a:latin typeface="华文新魏" panose="02010800040101010101" pitchFamily="2" charset="-122"/>
                <a:ea typeface="华文新魏" panose="02010800040101010101" pitchFamily="2" charset="-122"/>
              </a:rPr>
              <a:t>可以看到这种场景下匿名对象被拷贝后立即就销毁了，因此第</a:t>
            </a: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步的开销是没有必要的，如果第</a:t>
            </a: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步改成接管匿名对象的内存，可以提升性能。</a:t>
            </a:r>
            <a:endParaRPr lang="en-US" altLang="zh-CN" sz="2000" b="1" dirty="0">
              <a:latin typeface="华文新魏" panose="02010800040101010101" pitchFamily="2" charset="-122"/>
              <a:ea typeface="华文新魏" panose="02010800040101010101" pitchFamily="2" charset="-122"/>
            </a:endParaRPr>
          </a:p>
          <a:p>
            <a:pPr algn="just">
              <a:lnSpc>
                <a:spcPct val="130000"/>
              </a:lnSpc>
              <a:buClr>
                <a:schemeClr val="tx1"/>
              </a:buClr>
              <a:buFont typeface="Wingdings" panose="05000000000000000000" pitchFamily="2" charset="2"/>
              <a:buChar char="u"/>
            </a:pPr>
            <a:r>
              <a:rPr lang="zh-CN" altLang="en-US" sz="2000" b="1" dirty="0">
                <a:latin typeface="华文新魏" panose="02010800040101010101" pitchFamily="2" charset="-122"/>
                <a:ea typeface="华文新魏" panose="02010800040101010101" pitchFamily="2" charset="-122"/>
              </a:rPr>
              <a:t>另外也可以看到为什么移动构造函数参数必须是右值引用：因为右值生命周期短暂，因此可以在其生命周期前接管其内存，之后右值对象就被销毁，因此节省了内存拷贝操作。但如果是左值对象，则不能接管其内存，例如用对象</a:t>
            </a:r>
            <a:r>
              <a:rPr lang="en-US" altLang="zh-CN" sz="2000" b="1" dirty="0">
                <a:latin typeface="华文新魏" panose="02010800040101010101" pitchFamily="2" charset="-122"/>
                <a:ea typeface="华文新魏" panose="02010800040101010101" pitchFamily="2" charset="-122"/>
              </a:rPr>
              <a:t>s12</a:t>
            </a:r>
            <a:r>
              <a:rPr lang="zh-CN" altLang="en-US" sz="2000" b="1" dirty="0">
                <a:latin typeface="华文新魏" panose="02010800040101010101" pitchFamily="2" charset="-122"/>
                <a:ea typeface="华文新魏" panose="02010800040101010101" pitchFamily="2" charset="-122"/>
              </a:rPr>
              <a:t>构造</a:t>
            </a:r>
            <a:r>
              <a:rPr lang="en-US" altLang="zh-CN" sz="2000" b="1" dirty="0">
                <a:latin typeface="华文新魏" panose="02010800040101010101" pitchFamily="2" charset="-122"/>
                <a:ea typeface="华文新魏" panose="02010800040101010101" pitchFamily="2" charset="-122"/>
              </a:rPr>
              <a:t>s13</a:t>
            </a:r>
            <a:r>
              <a:rPr lang="zh-CN" altLang="en-US" sz="2000" b="1" dirty="0">
                <a:latin typeface="华文新魏" panose="02010800040101010101" pitchFamily="2" charset="-122"/>
                <a:ea typeface="华文新魏" panose="02010800040101010101" pitchFamily="2" charset="-122"/>
              </a:rPr>
              <a:t>时，如果也采用移动构造，则</a:t>
            </a:r>
            <a:r>
              <a:rPr lang="en-US" altLang="zh-CN" sz="2000" b="1" dirty="0">
                <a:latin typeface="华文新魏" panose="02010800040101010101" pitchFamily="2" charset="-122"/>
                <a:ea typeface="华文新魏" panose="02010800040101010101" pitchFamily="2" charset="-122"/>
              </a:rPr>
              <a:t>s13</a:t>
            </a:r>
            <a:r>
              <a:rPr lang="zh-CN" altLang="en-US" sz="2000" b="1" dirty="0">
                <a:latin typeface="华文新魏" panose="02010800040101010101" pitchFamily="2" charset="-122"/>
                <a:ea typeface="华文新魏" panose="02010800040101010101" pitchFamily="2" charset="-122"/>
              </a:rPr>
              <a:t>接管</a:t>
            </a:r>
            <a:r>
              <a:rPr lang="en-US" altLang="zh-CN" sz="2000" b="1" dirty="0">
                <a:latin typeface="华文新魏" panose="02010800040101010101" pitchFamily="2" charset="-122"/>
                <a:ea typeface="华文新魏" panose="02010800040101010101" pitchFamily="2" charset="-122"/>
              </a:rPr>
              <a:t>s12</a:t>
            </a:r>
            <a:r>
              <a:rPr lang="zh-CN" altLang="en-US" sz="2000" b="1" dirty="0">
                <a:latin typeface="华文新魏" panose="02010800040101010101" pitchFamily="2" charset="-122"/>
                <a:ea typeface="华文新魏" panose="02010800040101010101" pitchFamily="2" charset="-122"/>
              </a:rPr>
              <a:t>的内存</a:t>
            </a:r>
            <a:r>
              <a:rPr lang="en-US" altLang="zh-CN" sz="2000" b="1" dirty="0">
                <a:latin typeface="华文新魏" panose="02010800040101010101" pitchFamily="2" charset="-122"/>
                <a:ea typeface="华文新魏" panose="02010800040101010101" pitchFamily="2" charset="-122"/>
              </a:rPr>
              <a:t>(s13.s=s12.s)</a:t>
            </a:r>
            <a:r>
              <a:rPr lang="zh-CN" altLang="en-US" sz="2000" b="1" dirty="0">
                <a:latin typeface="华文新魏" panose="02010800040101010101" pitchFamily="2" charset="-122"/>
                <a:ea typeface="华文新魏" panose="02010800040101010101" pitchFamily="2" charset="-122"/>
              </a:rPr>
              <a:t>。由于</a:t>
            </a:r>
            <a:r>
              <a:rPr lang="en-US" altLang="zh-CN" sz="2000" b="1" dirty="0">
                <a:latin typeface="华文新魏" panose="02010800040101010101" pitchFamily="2" charset="-122"/>
                <a:ea typeface="华文新魏" panose="02010800040101010101" pitchFamily="2" charset="-122"/>
              </a:rPr>
              <a:t>s12</a:t>
            </a:r>
            <a:r>
              <a:rPr lang="zh-CN" altLang="en-US" sz="2000" b="1" dirty="0">
                <a:latin typeface="华文新魏" panose="02010800040101010101" pitchFamily="2" charset="-122"/>
                <a:ea typeface="华文新魏" panose="02010800040101010101" pitchFamily="2" charset="-122"/>
              </a:rPr>
              <a:t>的生命周期没结束，会造成不可预料的后果</a:t>
            </a: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6933340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412776"/>
            <a:ext cx="8712968" cy="54006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但有时需要对一个左值对象执行移动构造怎么办</a:t>
            </a:r>
          </a:p>
          <a:p>
            <a:pPr>
              <a:lnSpc>
                <a:spcPct val="130000"/>
              </a:lnSpc>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可以调用</a:t>
            </a:r>
            <a:r>
              <a:rPr lang="en-US" altLang="zh-CN" sz="2000" b="1" dirty="0" err="1">
                <a:latin typeface="华文新魏" panose="02010800040101010101" pitchFamily="2" charset="-122"/>
                <a:ea typeface="华文新魏" panose="02010800040101010101" pitchFamily="2" charset="-122"/>
              </a:rPr>
              <a:t>std:move</a:t>
            </a:r>
            <a:r>
              <a:rPr lang="zh-CN" altLang="en-US" sz="2000" b="1" dirty="0">
                <a:latin typeface="华文新魏" panose="02010800040101010101" pitchFamily="2" charset="-122"/>
                <a:ea typeface="华文新魏" panose="02010800040101010101" pitchFamily="2" charset="-122"/>
              </a:rPr>
              <a:t>函数，将一个左值对象转换成右值引用类型</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s15("Hello");  //s15</a:t>
            </a:r>
            <a:r>
              <a:rPr lang="zh-CN" altLang="en-US" sz="2000" b="1" dirty="0">
                <a:latin typeface="华文新魏" panose="02010800040101010101" pitchFamily="2" charset="-122"/>
                <a:ea typeface="华文新魏" panose="02010800040101010101" pitchFamily="2" charset="-122"/>
              </a:rPr>
              <a:t>是左值</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s16 = s15;     //</a:t>
            </a:r>
            <a:r>
              <a:rPr lang="zh-CN" altLang="en-US" sz="2000" b="1" dirty="0">
                <a:latin typeface="华文新魏" panose="02010800040101010101" pitchFamily="2" charset="-122"/>
                <a:ea typeface="华文新魏" panose="02010800040101010101" pitchFamily="2" charset="-122"/>
              </a:rPr>
              <a:t>拷贝构造</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s17 = std::move(s15); //</a:t>
            </a:r>
            <a:r>
              <a:rPr lang="zh-CN" altLang="en-US" sz="2000" b="1" dirty="0">
                <a:latin typeface="华文新魏" panose="02010800040101010101" pitchFamily="2" charset="-122"/>
                <a:ea typeface="华文新魏" panose="02010800040101010101" pitchFamily="2" charset="-122"/>
              </a:rPr>
              <a:t>这时执行的是移动构造</a:t>
            </a:r>
            <a:endParaRPr lang="en-US" altLang="zh-CN" sz="2000"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30" y="908724"/>
            <a:ext cx="9030036"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17</a:t>
            </a:r>
            <a:r>
              <a:rPr lang="zh-CN" altLang="en-US"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是否关闭优化输出结果一样</a:t>
            </a:r>
            <a:r>
              <a:rPr lang="zh-CN" altLang="en-US" sz="2400" b="1" dirty="0">
                <a:latin typeface="华文新魏" panose="02010800040101010101" pitchFamily="2" charset="-122"/>
                <a:ea typeface="华文新魏" panose="02010800040101010101" pitchFamily="2" charset="-122"/>
              </a:rPr>
              <a:t>）</a:t>
            </a:r>
          </a:p>
        </p:txBody>
      </p:sp>
      <p:sp>
        <p:nvSpPr>
          <p:cNvPr id="4" name="矩形 3">
            <a:extLst>
              <a:ext uri="{FF2B5EF4-FFF2-40B4-BE49-F238E27FC236}">
                <a16:creationId xmlns:a16="http://schemas.microsoft.com/office/drawing/2014/main" id="{476C2F61-0F66-459E-B2F4-FE30C5B00E4A}"/>
              </a:ext>
            </a:extLst>
          </p:cNvPr>
          <p:cNvSpPr/>
          <p:nvPr/>
        </p:nvSpPr>
        <p:spPr>
          <a:xfrm>
            <a:off x="1847528" y="3501009"/>
            <a:ext cx="8496944" cy="2308324"/>
          </a:xfrm>
          <a:prstGeom prst="rect">
            <a:avLst/>
          </a:prstGeom>
          <a:ln>
            <a:solidFill>
              <a:srgbClr val="002060"/>
            </a:solidFill>
          </a:ln>
        </p:spPr>
        <p:txBody>
          <a:bodyPr wrap="square">
            <a:spAutoFit/>
          </a:bodyPr>
          <a:lstStyle/>
          <a:p>
            <a:r>
              <a:rPr lang="en-US" altLang="zh-CN" b="1" dirty="0">
                <a:latin typeface="Courier New" panose="02070309020205020404" pitchFamily="49" charset="0"/>
                <a:ea typeface="华文新魏" panose="02010800040101010101" pitchFamily="2" charset="-122"/>
                <a:cs typeface="Courier New" panose="02070309020205020404" pitchFamily="49" charset="0"/>
              </a:rPr>
              <a:t>D:\CLionProjects\CopyAndMoveObject\bin\CopyAndMoveObject.exe</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构造</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a:t>
            </a:r>
          </a:p>
          <a:p>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拷贝构造</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s16</a:t>
            </a:r>
          </a:p>
          <a:p>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Move </a:t>
            </a:r>
            <a:r>
              <a:rPr lang="en-US" altLang="zh-CN" b="1" dirty="0" err="1">
                <a:solidFill>
                  <a:srgbClr val="FF0000"/>
                </a:solidFill>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移动构造</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s17</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析构</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s17</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析构</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s16</a:t>
            </a:r>
          </a:p>
          <a:p>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r>
              <a:rPr lang="en-US" altLang="zh-CN" b="1" dirty="0">
                <a:latin typeface="Courier New" panose="02070309020205020404" pitchFamily="49" charset="0"/>
                <a:ea typeface="华文新魏" panose="02010800040101010101" pitchFamily="2" charset="-122"/>
                <a:cs typeface="Courier New" panose="02070309020205020404" pitchFamily="49" charset="0"/>
              </a:rPr>
              <a:t>Process finished with exit code 0</a:t>
            </a:r>
            <a:endParaRPr lang="zh-CN" altLang="en-US"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9" name="矩形 8">
            <a:extLst>
              <a:ext uri="{FF2B5EF4-FFF2-40B4-BE49-F238E27FC236}">
                <a16:creationId xmlns:a16="http://schemas.microsoft.com/office/drawing/2014/main" id="{2D8AAB16-9FC1-427A-B1E7-5EFF9A54C66E}"/>
              </a:ext>
            </a:extLst>
          </p:cNvPr>
          <p:cNvSpPr/>
          <p:nvPr/>
        </p:nvSpPr>
        <p:spPr>
          <a:xfrm>
            <a:off x="1847528" y="5838159"/>
            <a:ext cx="8496944" cy="984885"/>
          </a:xfrm>
          <a:prstGeom prst="rect">
            <a:avLst/>
          </a:prstGeom>
        </p:spPr>
        <p:txBody>
          <a:bodyPr wrap="square">
            <a:spAutoFit/>
          </a:bodyPr>
          <a:lstStyle/>
          <a:p>
            <a:pPr lvl="0">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为什么只打印出二次</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r>
              <a:rPr lang="zh-CN" altLang="en-US" b="1" dirty="0">
                <a:latin typeface="Courier New" panose="02070309020205020404" pitchFamily="49" charset="0"/>
                <a:ea typeface="华文新魏" panose="02010800040101010101" pitchFamily="2" charset="-122"/>
                <a:cs typeface="Courier New" panose="02070309020205020404" pitchFamily="49" charset="0"/>
              </a:rPr>
              <a:t>？课后思考</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lvl="0">
              <a:defRPr/>
            </a:pPr>
            <a:r>
              <a:rPr lang="zh-CN" altLang="en-US" sz="2000" b="1" dirty="0">
                <a:latin typeface="华文新魏" panose="02010800040101010101" pitchFamily="2" charset="-122"/>
                <a:ea typeface="华文新魏" panose="02010800040101010101" pitchFamily="2" charset="-122"/>
              </a:rPr>
              <a:t>另外要注意调用</a:t>
            </a:r>
            <a:r>
              <a:rPr lang="en-US" altLang="zh-CN" sz="2000" b="1" dirty="0">
                <a:latin typeface="华文新魏" panose="02010800040101010101" pitchFamily="2" charset="-122"/>
                <a:ea typeface="华文新魏" panose="02010800040101010101" pitchFamily="2" charset="-122"/>
              </a:rPr>
              <a:t>move</a:t>
            </a:r>
            <a:r>
              <a:rPr lang="zh-CN" altLang="en-US" sz="2000" b="1" dirty="0">
                <a:latin typeface="华文新魏" panose="02010800040101010101" pitchFamily="2" charset="-122"/>
                <a:ea typeface="华文新魏" panose="02010800040101010101" pitchFamily="2" charset="-122"/>
              </a:rPr>
              <a:t>后，不能对移动源对象是</a:t>
            </a:r>
            <a:r>
              <a:rPr lang="en-US" altLang="zh-CN" sz="2000" b="1" dirty="0">
                <a:latin typeface="华文新魏" panose="02010800040101010101" pitchFamily="2" charset="-122"/>
                <a:ea typeface="华文新魏" panose="02010800040101010101" pitchFamily="2" charset="-122"/>
              </a:rPr>
              <a:t>s15</a:t>
            </a:r>
            <a:r>
              <a:rPr lang="zh-CN" altLang="en-US" sz="2000" b="1" dirty="0">
                <a:latin typeface="华文新魏" panose="02010800040101010101" pitchFamily="2" charset="-122"/>
                <a:ea typeface="华文新魏" panose="02010800040101010101" pitchFamily="2" charset="-122"/>
              </a:rPr>
              <a:t>做任何假设。因为其生命周期还在，使用时要非常小心。</a:t>
            </a:r>
            <a:r>
              <a:rPr lang="zh-CN" altLang="en-US" sz="2000" b="1" dirty="0">
                <a:solidFill>
                  <a:srgbClr val="FF0000"/>
                </a:solidFill>
                <a:latin typeface="华文新魏" panose="02010800040101010101" pitchFamily="2" charset="-122"/>
                <a:ea typeface="华文新魏" panose="02010800040101010101" pitchFamily="2" charset="-122"/>
              </a:rPr>
              <a:t>注意</a:t>
            </a:r>
            <a:r>
              <a:rPr lang="en-US" altLang="zh-CN" sz="2000" b="1" dirty="0">
                <a:solidFill>
                  <a:srgbClr val="FF0000"/>
                </a:solidFill>
                <a:latin typeface="华文新魏" panose="02010800040101010101" pitchFamily="2" charset="-122"/>
                <a:ea typeface="华文新魏" panose="02010800040101010101" pitchFamily="2" charset="-122"/>
              </a:rPr>
              <a:t>s17</a:t>
            </a:r>
            <a:r>
              <a:rPr lang="zh-CN" altLang="en-US" sz="2000" b="1" dirty="0">
                <a:solidFill>
                  <a:srgbClr val="FF0000"/>
                </a:solidFill>
                <a:latin typeface="华文新魏" panose="02010800040101010101" pitchFamily="2" charset="-122"/>
                <a:ea typeface="华文新魏" panose="02010800040101010101" pitchFamily="2" charset="-122"/>
              </a:rPr>
              <a:t>的构造不能被优化（？）</a:t>
            </a:r>
            <a:endParaRPr lang="en-US" altLang="zh-CN" sz="20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5046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718225" y="0"/>
            <a:ext cx="10515600" cy="905435"/>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8" name="Rectangle 3">
            <a:extLst>
              <a:ext uri="{FF2B5EF4-FFF2-40B4-BE49-F238E27FC236}">
                <a16:creationId xmlns:a16="http://schemas.microsoft.com/office/drawing/2014/main" id="{E6739B92-394D-4861-8917-81F3A8BBDE32}"/>
              </a:ext>
            </a:extLst>
          </p:cNvPr>
          <p:cNvSpPr txBox="1">
            <a:spLocks noChangeArrowheads="1"/>
          </p:cNvSpPr>
          <p:nvPr/>
        </p:nvSpPr>
        <p:spPr>
          <a:xfrm>
            <a:off x="583755" y="735052"/>
            <a:ext cx="11339304" cy="60243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例</a:t>
            </a:r>
            <a:r>
              <a:rPr lang="en-US" altLang="zh-CN" sz="2000" b="1" dirty="0">
                <a:latin typeface="华文新魏" panose="02010800040101010101" pitchFamily="2" charset="-122"/>
                <a:ea typeface="华文新魏" panose="02010800040101010101" pitchFamily="2" charset="-122"/>
              </a:rPr>
              <a:t>4</a:t>
            </a:r>
            <a:r>
              <a:rPr lang="zh-CN" altLang="en-US" sz="2000" b="1" dirty="0">
                <a:latin typeface="华文新魏" panose="02010800040101010101" pitchFamily="2" charset="-122"/>
                <a:ea typeface="华文新魏" panose="02010800040101010101" pitchFamily="2" charset="-122"/>
              </a:rPr>
              <a:t>.1】定义字符串类型和字符串对象。</a:t>
            </a:r>
          </a:p>
          <a:p>
            <a:pPr>
              <a:lnSpc>
                <a:spcPct val="85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#include &lt;</a:t>
            </a:r>
            <a:r>
              <a:rPr lang="en-US" altLang="zh-CN" sz="1600" b="1" dirty="0" err="1">
                <a:latin typeface="华文新魏" panose="02010800040101010101" pitchFamily="2" charset="-122"/>
                <a:ea typeface="华文新魏" panose="02010800040101010101" pitchFamily="2" charset="-122"/>
              </a:rPr>
              <a:t>alloc.h</a:t>
            </a:r>
            <a:r>
              <a:rPr lang="en-US" altLang="zh-CN" sz="1600" b="1" dirty="0">
                <a:latin typeface="华文新魏" panose="02010800040101010101" pitchFamily="2" charset="-122"/>
                <a:ea typeface="华文新魏" panose="02010800040101010101" pitchFamily="2" charset="-122"/>
              </a:rPr>
              <a:t>&gt;</a:t>
            </a:r>
          </a:p>
          <a:p>
            <a:pPr>
              <a:lnSpc>
                <a:spcPct val="85000"/>
              </a:lnSpc>
              <a:buNone/>
            </a:pPr>
            <a:r>
              <a:rPr lang="en-US" altLang="zh-CN" sz="1600" b="1" dirty="0">
                <a:latin typeface="华文新魏" panose="02010800040101010101" pitchFamily="2" charset="-122"/>
                <a:ea typeface="华文新魏" panose="02010800040101010101" pitchFamily="2" charset="-122"/>
              </a:rPr>
              <a:t>    #include &lt;string.h&gt; //</a:t>
            </a:r>
            <a:r>
              <a:rPr lang="zh-CN" altLang="en-US" sz="1600" b="1" dirty="0">
                <a:latin typeface="华文新魏" pitchFamily="2" charset="-122"/>
                <a:ea typeface="华文新魏" pitchFamily="2" charset="-122"/>
              </a:rPr>
              <a:t>如果函数同名</a:t>
            </a:r>
            <a:r>
              <a:rPr lang="en-US" altLang="zh-CN" sz="1600" b="1" dirty="0">
                <a:latin typeface="华文新魏" pitchFamily="2" charset="-122"/>
                <a:ea typeface="华文新魏" pitchFamily="2" charset="-122"/>
              </a:rPr>
              <a:t>, </a:t>
            </a:r>
            <a:r>
              <a:rPr lang="zh-CN" altLang="en-US" sz="1600" b="1" dirty="0">
                <a:latin typeface="华文新魏" pitchFamily="2" charset="-122"/>
                <a:ea typeface="华文新魏" pitchFamily="2" charset="-122"/>
              </a:rPr>
              <a:t>可用</a:t>
            </a:r>
            <a:r>
              <a:rPr lang="zh-CN" altLang="en-US" sz="1600" b="1" dirty="0">
                <a:solidFill>
                  <a:srgbClr val="FF0000"/>
                </a:solidFill>
                <a:latin typeface="华文新魏" pitchFamily="2" charset="-122"/>
                <a:ea typeface="华文新魏" pitchFamily="2" charset="-122"/>
              </a:rPr>
              <a:t>单目</a:t>
            </a:r>
            <a:r>
              <a:rPr lang="en-US" altLang="zh-CN" sz="1600" b="1" dirty="0">
                <a:solidFill>
                  <a:srgbClr val="FF0000"/>
                </a:solidFill>
                <a:latin typeface="华文新魏" pitchFamily="2" charset="-122"/>
                <a:ea typeface="华文新魏" pitchFamily="2" charset="-122"/>
              </a:rPr>
              <a:t>::</a:t>
            </a:r>
            <a:r>
              <a:rPr lang="zh-CN" altLang="en-US" sz="1600" b="1" dirty="0">
                <a:latin typeface="华文新魏" pitchFamily="2" charset="-122"/>
                <a:ea typeface="华文新魏" pitchFamily="2" charset="-122"/>
              </a:rPr>
              <a:t>访问</a:t>
            </a:r>
            <a:r>
              <a:rPr lang="en-US" altLang="zh-CN" sz="1600" b="1" dirty="0">
                <a:latin typeface="华文新魏" panose="02010800040101010101" pitchFamily="2" charset="-122"/>
                <a:ea typeface="华文新魏" panose="02010800040101010101" pitchFamily="2" charset="-122"/>
              </a:rPr>
              <a:t>string.h</a:t>
            </a:r>
            <a:r>
              <a:rPr lang="zh-CN" altLang="en-US" sz="1600" b="1" dirty="0">
                <a:latin typeface="华文新魏" pitchFamily="2" charset="-122"/>
                <a:ea typeface="华文新魏" pitchFamily="2" charset="-122"/>
              </a:rPr>
              <a:t>里的全局函数</a:t>
            </a:r>
            <a:endParaRPr lang="en-US" altLang="zh-CN" sz="1600" b="1" dirty="0">
              <a:latin typeface="华文新魏" pitchFamily="2" charset="-122"/>
              <a:ea typeface="华文新魏" pitchFamily="2" charset="-122"/>
            </a:endParaRPr>
          </a:p>
          <a:p>
            <a:pPr>
              <a:lnSpc>
                <a:spcPct val="85000"/>
              </a:lnSpc>
              <a:buNone/>
            </a:pPr>
            <a:r>
              <a:rPr lang="en-US" altLang="zh-CN" sz="1600" b="1" dirty="0">
                <a:latin typeface="华文新魏" pitchFamily="2" charset="-122"/>
                <a:ea typeface="华文新魏" pitchFamily="2" charset="-122"/>
              </a:rPr>
              <a:t>   //</a:t>
            </a:r>
            <a:r>
              <a:rPr lang="zh-CN" altLang="en-US" sz="1600" b="1" dirty="0">
                <a:latin typeface="华文新魏" panose="02010800040101010101" pitchFamily="2" charset="-122"/>
                <a:ea typeface="华文新魏" panose="02010800040101010101" pitchFamily="2" charset="-122"/>
              </a:rPr>
              <a:t>在</a:t>
            </a:r>
            <a:r>
              <a:rPr lang="en-US" altLang="zh-CN" sz="1600" b="1" dirty="0">
                <a:latin typeface="华文新魏" panose="02010800040101010101" pitchFamily="2" charset="-122"/>
                <a:ea typeface="华文新魏" panose="02010800040101010101" pitchFamily="2" charset="-122"/>
              </a:rPr>
              <a:t>windows</a:t>
            </a:r>
            <a:r>
              <a:rPr lang="zh-CN" altLang="en-US" sz="1600" b="1" dirty="0">
                <a:latin typeface="华文新魏" panose="02010800040101010101" pitchFamily="2" charset="-122"/>
                <a:ea typeface="华文新魏" panose="02010800040101010101" pitchFamily="2" charset="-122"/>
              </a:rPr>
              <a:t>下头文件名是不分大小写的，因此最好改成</a:t>
            </a:r>
            <a:r>
              <a:rPr lang="en-US" altLang="zh-CN" sz="1600" b="1" dirty="0">
                <a:latin typeface="华文新魏" panose="02010800040101010101" pitchFamily="2" charset="-122"/>
                <a:ea typeface="华文新魏" panose="02010800040101010101" pitchFamily="2" charset="-122"/>
              </a:rPr>
              <a:t>MYSTRING</a:t>
            </a:r>
            <a:r>
              <a:rPr lang="zh-CN" altLang="en-US" sz="1600" b="1" dirty="0">
                <a:latin typeface="华文新魏" panose="02010800040101010101" pitchFamily="2" charset="-122"/>
                <a:ea typeface="华文新魏" panose="02010800040101010101" pitchFamily="2" charset="-122"/>
              </a:rPr>
              <a:t>（相应的头文件为</a:t>
            </a:r>
            <a:r>
              <a:rPr lang="en-US" altLang="zh-CN" sz="1600" b="1" dirty="0" err="1">
                <a:latin typeface="华文新魏" panose="02010800040101010101" pitchFamily="2" charset="-122"/>
                <a:ea typeface="华文新魏" panose="02010800040101010101" pitchFamily="2" charset="-122"/>
              </a:rPr>
              <a:t>MYSTRING.h</a:t>
            </a:r>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这样就不会和运行库的</a:t>
            </a:r>
            <a:r>
              <a:rPr lang="en-US" altLang="zh-CN" sz="1600" b="1" dirty="0">
                <a:latin typeface="华文新魏" panose="02010800040101010101" pitchFamily="2" charset="-122"/>
                <a:ea typeface="华文新魏" panose="02010800040101010101" pitchFamily="2" charset="-122"/>
              </a:rPr>
              <a:t>include &lt;</a:t>
            </a:r>
            <a:r>
              <a:rPr lang="en-US" altLang="zh-CN" sz="1600" b="1" dirty="0" err="1">
                <a:latin typeface="华文新魏" panose="02010800040101010101" pitchFamily="2" charset="-122"/>
                <a:ea typeface="华文新魏" panose="02010800040101010101" pitchFamily="2" charset="-122"/>
              </a:rPr>
              <a:t>string.h</a:t>
            </a:r>
            <a:r>
              <a:rPr lang="en-US" altLang="zh-CN" sz="1600" b="1" dirty="0">
                <a:latin typeface="华文新魏" panose="02010800040101010101" pitchFamily="2" charset="-122"/>
                <a:ea typeface="华文新魏" panose="02010800040101010101" pitchFamily="2" charset="-122"/>
              </a:rPr>
              <a:t>&gt;</a:t>
            </a:r>
            <a:r>
              <a:rPr lang="zh-CN" altLang="en-US" sz="1600" b="1" dirty="0">
                <a:latin typeface="华文新魏" panose="02010800040101010101" pitchFamily="2" charset="-122"/>
                <a:ea typeface="华文新魏" panose="02010800040101010101" pitchFamily="2" charset="-122"/>
              </a:rPr>
              <a:t>混淆）</a:t>
            </a:r>
            <a:endParaRPr lang="en-US" altLang="zh-CN" sz="16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struct </a:t>
            </a:r>
            <a:r>
              <a:rPr lang="en-US" altLang="zh-CN" sz="1600" b="1" dirty="0">
                <a:solidFill>
                  <a:schemeClr val="hlink"/>
                </a:solidFill>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 //struct</a:t>
            </a:r>
            <a:r>
              <a:rPr lang="zh-CN" altLang="en-US" sz="1600" b="1" dirty="0">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union</a:t>
            </a:r>
            <a:r>
              <a:rPr lang="zh-CN" altLang="en-US" sz="1600" b="1" dirty="0">
                <a:latin typeface="华文新魏" panose="02010800040101010101" pitchFamily="2" charset="-122"/>
                <a:ea typeface="华文新魏" panose="02010800040101010101" pitchFamily="2" charset="-122"/>
              </a:rPr>
              <a:t>里面成员如果没有访问访问权限限定，默认为</a:t>
            </a:r>
            <a:r>
              <a:rPr lang="en-US" altLang="zh-CN" sz="1600" b="1" dirty="0">
                <a:latin typeface="华文新魏" panose="02010800040101010101" pitchFamily="2" charset="-122"/>
                <a:ea typeface="华文新魏" panose="02010800040101010101" pitchFamily="2" charset="-122"/>
              </a:rPr>
              <a:t>public</a:t>
            </a:r>
            <a:r>
              <a:rPr lang="zh-CN" altLang="en-US" sz="1600" b="1" dirty="0">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class</a:t>
            </a:r>
            <a:r>
              <a:rPr lang="zh-CN" altLang="en-US" sz="1600" b="1" dirty="0">
                <a:latin typeface="华文新魏" panose="02010800040101010101" pitchFamily="2" charset="-122"/>
                <a:ea typeface="华文新魏" panose="02010800040101010101" pitchFamily="2" charset="-122"/>
              </a:rPr>
              <a:t>正好相反，默认权限为</a:t>
            </a:r>
            <a:r>
              <a:rPr lang="en-US" altLang="zh-CN" sz="1600" b="1" dirty="0">
                <a:latin typeface="华文新魏" panose="02010800040101010101" pitchFamily="2" charset="-122"/>
                <a:ea typeface="华文新魏" panose="02010800040101010101" pitchFamily="2" charset="-122"/>
              </a:rPr>
              <a:t>private</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typedef  char * CHARPTR;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定义类型成员</a:t>
            </a: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CHARPTR  s;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定义数据成员，等价于</a:t>
            </a:r>
            <a:r>
              <a:rPr lang="en-US" altLang="zh-CN" sz="1600" b="1" dirty="0">
                <a:solidFill>
                  <a:srgbClr val="FF0000"/>
                </a:solidFill>
                <a:latin typeface="华文新魏" panose="02010800040101010101" pitchFamily="2" charset="-122"/>
                <a:ea typeface="华文新魏" panose="02010800040101010101" pitchFamily="2" charset="-122"/>
              </a:rPr>
              <a:t>char *s; </a:t>
            </a:r>
            <a:endParaRPr lang="zh-CN" altLang="en-US" sz="16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int  </a:t>
            </a:r>
            <a:r>
              <a:rPr lang="en-US" altLang="zh-CN" sz="1600" b="1" dirty="0" err="1">
                <a:latin typeface="华文新魏" panose="02010800040101010101" pitchFamily="2" charset="-122"/>
                <a:ea typeface="华文新魏" panose="02010800040101010101" pitchFamily="2" charset="-122"/>
              </a:rPr>
              <a:t>strlen</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声明函数成员，</a:t>
            </a:r>
            <a:r>
              <a:rPr lang="zh-CN" altLang="en-US" sz="1600" b="1" dirty="0">
                <a:solidFill>
                  <a:schemeClr val="hlink"/>
                </a:solidFill>
                <a:latin typeface="华文新魏" panose="02010800040101010101" pitchFamily="2" charset="-122"/>
                <a:ea typeface="华文新魏" panose="02010800040101010101" pitchFamily="2" charset="-122"/>
              </a:rPr>
              <a:t>求字符串对象的的长读(有隐含</a:t>
            </a:r>
            <a:r>
              <a:rPr lang="en-US" altLang="zh-CN" sz="1600" b="1" dirty="0">
                <a:solidFill>
                  <a:schemeClr val="hlink"/>
                </a:solidFill>
                <a:latin typeface="华文新魏" panose="02010800040101010101" pitchFamily="2" charset="-122"/>
                <a:ea typeface="华文新魏" panose="02010800040101010101" pitchFamily="2" charset="-122"/>
              </a:rPr>
              <a:t>this</a:t>
            </a:r>
            <a:r>
              <a:rPr lang="zh-CN" altLang="en-US" sz="1600" b="1" dirty="0">
                <a:solidFill>
                  <a:schemeClr val="hlink"/>
                </a:solidFill>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solidFill>
                  <a:schemeClr val="hlink"/>
                </a:solidFill>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char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声明构造函数，无返回类型，</a:t>
            </a:r>
            <a:r>
              <a:rPr lang="zh-CN" altLang="en-US" sz="1600" b="1" dirty="0">
                <a:solidFill>
                  <a:schemeClr val="hlink"/>
                </a:solidFill>
                <a:latin typeface="华文新魏" panose="02010800040101010101" pitchFamily="2" charset="-122"/>
                <a:ea typeface="华文新魏" panose="02010800040101010101" pitchFamily="2" charset="-122"/>
              </a:rPr>
              <a:t>有隐含</a:t>
            </a:r>
            <a:r>
              <a:rPr lang="en-US" altLang="zh-CN" sz="1600" b="1" dirty="0">
                <a:solidFill>
                  <a:schemeClr val="hlink"/>
                </a:solidFill>
                <a:latin typeface="华文新魏" panose="02010800040101010101" pitchFamily="2" charset="-122"/>
                <a:ea typeface="华文新魏" panose="02010800040101010101" pitchFamily="2" charset="-122"/>
              </a:rPr>
              <a:t>this</a:t>
            </a:r>
            <a:r>
              <a:rPr lang="zh-CN" altLang="en-US" sz="1600" b="1" dirty="0">
                <a:solidFill>
                  <a:schemeClr val="hlink"/>
                </a:solidFill>
                <a:latin typeface="华文新魏" panose="02010800040101010101" pitchFamily="2" charset="-122"/>
                <a:ea typeface="华文新魏" panose="02010800040101010101" pitchFamily="2" charset="-122"/>
              </a:rPr>
              <a:t>，注意必须是</a:t>
            </a:r>
            <a:r>
              <a:rPr lang="en-US" altLang="zh-CN" sz="1600" b="1" dirty="0">
                <a:solidFill>
                  <a:schemeClr val="hlink"/>
                </a:solidFill>
                <a:latin typeface="华文新魏" panose="02010800040101010101" pitchFamily="2" charset="-122"/>
                <a:ea typeface="华文新魏" panose="02010800040101010101" pitchFamily="2" charset="-122"/>
              </a:rPr>
              <a:t>const</a:t>
            </a:r>
            <a:r>
              <a:rPr lang="zh-CN" altLang="en-US" sz="1600" b="1" dirty="0">
                <a:solidFill>
                  <a:schemeClr val="hlink"/>
                </a:solidFill>
                <a:latin typeface="华文新魏" panose="02010800040101010101" pitchFamily="2" charset="-122"/>
                <a:ea typeface="华文新魏" panose="02010800040101010101" pitchFamily="2" charset="-122"/>
              </a:rPr>
              <a:t> </a:t>
            </a:r>
            <a:r>
              <a:rPr lang="en-US" altLang="zh-CN" sz="1600" b="1" dirty="0">
                <a:solidFill>
                  <a:schemeClr val="hlink"/>
                </a:solidFill>
                <a:latin typeface="华文新魏" panose="02010800040101010101" pitchFamily="2" charset="-122"/>
                <a:ea typeface="华文新魏" panose="02010800040101010101" pitchFamily="2" charset="-122"/>
              </a:rPr>
              <a:t>char</a:t>
            </a:r>
            <a:r>
              <a:rPr lang="zh-CN" altLang="en-US" sz="1600" b="1" dirty="0">
                <a:solidFill>
                  <a:schemeClr val="hlink"/>
                </a:solidFill>
                <a:latin typeface="华文新魏" panose="02010800040101010101" pitchFamily="2" charset="-122"/>
                <a:ea typeface="华文新魏" panose="02010800040101010101" pitchFamily="2" charset="-122"/>
              </a:rPr>
              <a:t> </a:t>
            </a:r>
            <a:r>
              <a:rPr lang="en-US" altLang="zh-CN" sz="1600" b="1" dirty="0">
                <a:solidFill>
                  <a:schemeClr val="hlink"/>
                </a:solidFill>
                <a:latin typeface="华文新魏" panose="02010800040101010101" pitchFamily="2" charset="-122"/>
                <a:ea typeface="华文新魏" panose="02010800040101010101" pitchFamily="2" charset="-122"/>
              </a:rPr>
              <a:t>*,</a:t>
            </a:r>
            <a:r>
              <a:rPr lang="zh-CN" altLang="en-US" sz="1600" b="1" dirty="0">
                <a:solidFill>
                  <a:schemeClr val="hlink"/>
                </a:solidFill>
                <a:latin typeface="华文新魏" panose="02010800040101010101" pitchFamily="2" charset="-122"/>
                <a:ea typeface="华文新魏" panose="02010800040101010101" pitchFamily="2" charset="-122"/>
              </a:rPr>
              <a:t>后面有解释</a:t>
            </a: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zh-CN" altLang="en-US" sz="1600" b="1" dirty="0">
                <a:solidFill>
                  <a:schemeClr val="hlink"/>
                </a:solidFill>
                <a:latin typeface="华文新魏" panose="02010800040101010101" pitchFamily="2" charset="-122"/>
                <a:ea typeface="华文新魏" panose="02010800040101010101" pitchFamily="2" charset="-122"/>
              </a:rPr>
              <a:t>~</a:t>
            </a:r>
            <a:r>
              <a:rPr lang="en-US" altLang="zh-CN" sz="1600" b="1" dirty="0">
                <a:solidFill>
                  <a:schemeClr val="hlink"/>
                </a:solidFill>
                <a:latin typeface="华文新魏" panose="02010800040101010101" pitchFamily="2" charset="-122"/>
                <a:ea typeface="华文新魏" panose="02010800040101010101" pitchFamily="2" charset="-122"/>
              </a:rPr>
              <a:t> MYSTRING</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声明析构函数，</a:t>
            </a:r>
            <a:r>
              <a:rPr lang="zh-CN" altLang="en-US" sz="1600" b="1" dirty="0">
                <a:solidFill>
                  <a:schemeClr val="hlink"/>
                </a:solidFill>
                <a:latin typeface="华文新魏" panose="02010800040101010101" pitchFamily="2" charset="-122"/>
                <a:ea typeface="华文新魏" panose="02010800040101010101" pitchFamily="2" charset="-122"/>
              </a:rPr>
              <a:t>有隐含</a:t>
            </a:r>
            <a:r>
              <a:rPr lang="en-US" altLang="zh-CN" sz="1600" b="1" dirty="0">
                <a:solidFill>
                  <a:schemeClr val="hlink"/>
                </a:solidFill>
                <a:latin typeface="华文新魏" panose="02010800040101010101" pitchFamily="2" charset="-122"/>
                <a:ea typeface="华文新魏" panose="02010800040101010101" pitchFamily="2" charset="-122"/>
              </a:rPr>
              <a:t>this</a:t>
            </a:r>
            <a:endParaRPr lang="zh-CN" altLang="en-US" sz="16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zh-CN" altLang="en-US" sz="1600" b="1" dirty="0">
                <a:solidFill>
                  <a:srgbClr val="FF0000"/>
                </a:solidFill>
                <a:latin typeface="华文新魏" panose="02010800040101010101" pitchFamily="2" charset="-122"/>
                <a:ea typeface="华文新魏" panose="02010800040101010101" pitchFamily="2" charset="-122"/>
              </a:rPr>
              <a:t>;</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85000"/>
              </a:lnSpc>
              <a:buNone/>
            </a:pPr>
            <a:r>
              <a:rPr lang="en-US" altLang="zh-CN" sz="1600" b="1" dirty="0">
                <a:solidFill>
                  <a:srgbClr val="FF0000"/>
                </a:solidFill>
                <a:latin typeface="华文新魏" panose="02010800040101010101" pitchFamily="2" charset="-122"/>
                <a:ea typeface="华文新魏" panose="02010800040101010101" pitchFamily="2" charset="-122"/>
              </a:rPr>
              <a:t>  //</a:t>
            </a:r>
            <a:r>
              <a:rPr lang="zh-CN" altLang="en-US" sz="1600" b="1" dirty="0">
                <a:solidFill>
                  <a:srgbClr val="FF0000"/>
                </a:solidFill>
                <a:latin typeface="华文新魏" pitchFamily="2" charset="-122"/>
                <a:ea typeface="华文新魏" pitchFamily="2" charset="-122"/>
              </a:rPr>
              <a:t>必须用</a:t>
            </a:r>
            <a:r>
              <a:rPr lang="en-US" altLang="zh-CN" sz="1600" b="1" dirty="0">
                <a:solidFill>
                  <a:schemeClr val="hlink"/>
                </a:solidFill>
                <a:latin typeface="华文新魏" panose="02010800040101010101" pitchFamily="2" charset="-122"/>
                <a:ea typeface="华文新魏" panose="02010800040101010101" pitchFamily="2" charset="-122"/>
              </a:rPr>
              <a:t>MYSTRING </a:t>
            </a:r>
            <a:r>
              <a:rPr lang="en-US" altLang="zh-CN" sz="1600" b="1" dirty="0">
                <a:solidFill>
                  <a:srgbClr val="FF0000"/>
                </a:solidFill>
                <a:latin typeface="华文新魏" pitchFamily="2" charset="-122"/>
                <a:ea typeface="华文新魏" pitchFamily="2" charset="-122"/>
              </a:rPr>
              <a:t>::</a:t>
            </a:r>
            <a:r>
              <a:rPr lang="zh-CN" altLang="en-US" sz="1600" b="1" dirty="0">
                <a:solidFill>
                  <a:srgbClr val="FF0000"/>
                </a:solidFill>
                <a:latin typeface="华文新魏" pitchFamily="2" charset="-122"/>
                <a:ea typeface="华文新魏" pitchFamily="2" charset="-122"/>
              </a:rPr>
              <a:t>限制</a:t>
            </a:r>
            <a:r>
              <a:rPr lang="en-US" altLang="zh-CN" sz="1600" b="1" dirty="0" err="1">
                <a:solidFill>
                  <a:srgbClr val="FF0000"/>
                </a:solidFill>
                <a:latin typeface="华文新魏" pitchFamily="2" charset="-122"/>
                <a:ea typeface="华文新魏" pitchFamily="2" charset="-122"/>
              </a:rPr>
              <a:t>strlen</a:t>
            </a:r>
            <a:r>
              <a:rPr lang="en-US" altLang="zh-CN" sz="1600" b="1" dirty="0">
                <a:solidFill>
                  <a:srgbClr val="FF0000"/>
                </a:solidFill>
                <a:latin typeface="华文新魏" pitchFamily="2" charset="-122"/>
                <a:ea typeface="华文新魏" pitchFamily="2" charset="-122"/>
              </a:rPr>
              <a:t>,</a:t>
            </a:r>
            <a:endParaRPr lang="zh-CN" altLang="en-US" sz="16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int </a:t>
            </a:r>
            <a:r>
              <a:rPr lang="en-US" altLang="zh-CN" sz="1600" b="1" dirty="0">
                <a:solidFill>
                  <a:schemeClr val="hlink"/>
                </a:solidFill>
                <a:latin typeface="华文新魏" panose="02010800040101010101" pitchFamily="2" charset="-122"/>
                <a:ea typeface="华文新魏" panose="02010800040101010101" pitchFamily="2" charset="-122"/>
              </a:rPr>
              <a:t>MYSTRING ::</a:t>
            </a:r>
            <a:r>
              <a:rPr lang="en-US" altLang="zh-CN" sz="1600" b="1" dirty="0" err="1">
                <a:latin typeface="华文新魏" panose="02010800040101010101" pitchFamily="2" charset="-122"/>
                <a:ea typeface="华文新魏" panose="02010800040101010101" pitchFamily="2" charset="-122"/>
              </a:rPr>
              <a:t>strlen</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chemeClr val="hlink"/>
                </a:solidFill>
                <a:latin typeface="华文新魏" panose="02010800040101010101" pitchFamily="2" charset="-122"/>
                <a:ea typeface="华文新魏" panose="02010800040101010101" pitchFamily="2" charset="-122"/>
              </a:rPr>
              <a:t>//</a:t>
            </a:r>
            <a:r>
              <a:rPr lang="zh-CN" altLang="en-US" sz="1600" b="1" dirty="0">
                <a:solidFill>
                  <a:schemeClr val="hlink"/>
                </a:solidFill>
                <a:latin typeface="华文新魏" panose="02010800040101010101" pitchFamily="2" charset="-122"/>
                <a:ea typeface="华文新魏" panose="02010800040101010101" pitchFamily="2" charset="-122"/>
              </a:rPr>
              <a:t>用运算符::在类体外定义</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int  k;</a:t>
            </a:r>
            <a:endParaRPr lang="zh-CN" altLang="en-US" sz="16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for(k=0; s[k]!=0; k++);</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return k;</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a:t>
            </a:r>
            <a:endParaRPr lang="zh-CN" altLang="en-US" sz="16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03041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412776"/>
            <a:ext cx="8712968" cy="54006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f1(){</a:t>
            </a:r>
          </a:p>
          <a:p>
            <a:pPr>
              <a:lnSpc>
                <a:spcPct val="130000"/>
              </a:lnSpc>
            </a:pPr>
            <a:r>
              <a:rPr lang="en-US" altLang="zh-CN" b="1" dirty="0">
                <a:latin typeface="华文新魏" panose="02010800040101010101" pitchFamily="2" charset="-122"/>
                <a:ea typeface="华文新魏" panose="02010800040101010101" pitchFamily="2" charset="-122"/>
              </a:rPr>
              <a:t>    return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("f returned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object");</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lamda</a:t>
            </a:r>
            <a:r>
              <a:rPr lang="zh-CN" altLang="en-US" b="1" dirty="0">
                <a:latin typeface="华文新魏" panose="02010800040101010101" pitchFamily="2" charset="-122"/>
                <a:ea typeface="华文新魏" panose="02010800040101010101" pitchFamily="2" charset="-122"/>
              </a:rPr>
              <a:t>表达式本质上就是一个匿名函数，函数自动内联</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注意该函数返回</a:t>
            </a:r>
            <a:r>
              <a:rPr lang="en-US" altLang="zh-CN" b="1" dirty="0" err="1">
                <a:latin typeface="华文新魏" panose="02010800040101010101" pitchFamily="2" charset="-122"/>
                <a:ea typeface="华文新魏" panose="02010800040101010101" pitchFamily="2" charset="-122"/>
              </a:rPr>
              <a:t>MyString</a:t>
            </a:r>
            <a:r>
              <a:rPr lang="zh-CN" altLang="en-US" b="1" dirty="0">
                <a:latin typeface="华文新魏" panose="02010800040101010101" pitchFamily="2" charset="-122"/>
                <a:ea typeface="华文新魏" panose="02010800040101010101" pitchFamily="2" charset="-122"/>
              </a:rPr>
              <a:t>值类型</a:t>
            </a:r>
          </a:p>
          <a:p>
            <a:pPr>
              <a:lnSpc>
                <a:spcPct val="130000"/>
              </a:lnSpc>
            </a:pPr>
            <a:r>
              <a:rPr lang="en-US" altLang="zh-CN" b="1" dirty="0">
                <a:latin typeface="华文新魏" panose="02010800040101010101" pitchFamily="2" charset="-122"/>
                <a:ea typeface="华文新魏" panose="02010800040101010101" pitchFamily="2" charset="-122"/>
              </a:rPr>
              <a:t>auto f2 = []()-&gt;</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{return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("f returned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object");};</a:t>
            </a:r>
          </a:p>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 = f2(); //</a:t>
            </a:r>
            <a:r>
              <a:rPr lang="zh-CN" altLang="en-US" b="1" dirty="0">
                <a:latin typeface="华文新魏" panose="02010800040101010101" pitchFamily="2" charset="-122"/>
                <a:ea typeface="华文新魏" panose="02010800040101010101" pitchFamily="2" charset="-122"/>
              </a:rPr>
              <a:t>等价于</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 = f1();</a:t>
            </a: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908724"/>
            <a:ext cx="5336717"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测试函数返回值（</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，关闭优化）</a:t>
            </a:r>
          </a:p>
        </p:txBody>
      </p:sp>
      <p:sp>
        <p:nvSpPr>
          <p:cNvPr id="3" name="矩形 2">
            <a:extLst>
              <a:ext uri="{FF2B5EF4-FFF2-40B4-BE49-F238E27FC236}">
                <a16:creationId xmlns:a16="http://schemas.microsoft.com/office/drawing/2014/main" id="{136CBF13-0500-44E2-9D5C-0CDA58B92228}"/>
              </a:ext>
            </a:extLst>
          </p:cNvPr>
          <p:cNvSpPr/>
          <p:nvPr/>
        </p:nvSpPr>
        <p:spPr>
          <a:xfrm>
            <a:off x="1847528" y="3978932"/>
            <a:ext cx="8424936" cy="1754326"/>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err="1">
                <a:latin typeface="Courier New" panose="02070309020205020404" pitchFamily="49" charset="0"/>
                <a:cs typeface="Courier New" panose="02070309020205020404" pitchFamily="49" charset="0"/>
              </a:rPr>
              <a:t>Constructor:MyString</a:t>
            </a:r>
            <a:r>
              <a:rPr lang="en-US" altLang="zh-CN" b="1" dirty="0">
                <a:latin typeface="Courier New" panose="02070309020205020404" pitchFamily="49" charset="0"/>
                <a:cs typeface="Courier New" panose="02070309020205020404" pitchFamily="49" charset="0"/>
              </a:rPr>
              <a:t>: f returned </a:t>
            </a:r>
            <a:r>
              <a:rPr lang="en-US" altLang="zh-CN" b="1" dirty="0" err="1">
                <a:latin typeface="Courier New" panose="02070309020205020404" pitchFamily="49" charset="0"/>
                <a:cs typeface="Courier New" panose="02070309020205020404" pitchFamily="49" charset="0"/>
              </a:rPr>
              <a:t>MyString</a:t>
            </a:r>
            <a:r>
              <a:rPr lang="en-US" altLang="zh-CN" b="1" dirty="0">
                <a:latin typeface="Courier New" panose="02070309020205020404" pitchFamily="49" charset="0"/>
                <a:cs typeface="Courier New" panose="02070309020205020404" pitchFamily="49" charset="0"/>
              </a:rPr>
              <a:t> object</a:t>
            </a: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f returned </a:t>
            </a:r>
            <a:r>
              <a:rPr lang="en-US" altLang="zh-CN" b="1" dirty="0" err="1">
                <a:solidFill>
                  <a:srgbClr val="FF0000"/>
                </a:solidFill>
                <a:latin typeface="Courier New" panose="02070309020205020404" pitchFamily="49" charset="0"/>
                <a:cs typeface="Courier New" panose="02070309020205020404" pitchFamily="49" charset="0"/>
              </a:rPr>
              <a:t>MyString</a:t>
            </a:r>
            <a:r>
              <a:rPr lang="en-US" altLang="zh-CN" b="1" dirty="0">
                <a:solidFill>
                  <a:srgbClr val="FF0000"/>
                </a:solidFill>
                <a:latin typeface="Courier New" panose="02070309020205020404" pitchFamily="49" charset="0"/>
                <a:cs typeface="Courier New" panose="02070309020205020404" pitchFamily="49" charset="0"/>
              </a:rPr>
              <a:t> object</a:t>
            </a: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f returned </a:t>
            </a:r>
            <a:r>
              <a:rPr lang="en-US" altLang="zh-CN" b="1" dirty="0" err="1">
                <a:solidFill>
                  <a:srgbClr val="FF0000"/>
                </a:solidFill>
                <a:latin typeface="Courier New" panose="02070309020205020404" pitchFamily="49" charset="0"/>
                <a:cs typeface="Courier New" panose="02070309020205020404" pitchFamily="49" charset="0"/>
              </a:rPr>
              <a:t>MyString</a:t>
            </a:r>
            <a:r>
              <a:rPr lang="en-US" altLang="zh-CN" b="1" dirty="0">
                <a:solidFill>
                  <a:srgbClr val="FF0000"/>
                </a:solidFill>
                <a:latin typeface="Courier New" panose="02070309020205020404" pitchFamily="49" charset="0"/>
                <a:cs typeface="Courier New" panose="02070309020205020404" pitchFamily="49" charset="0"/>
              </a:rPr>
              <a:t> object</a:t>
            </a: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f returned </a:t>
            </a:r>
            <a:r>
              <a:rPr lang="en-US" altLang="zh-CN" b="1" dirty="0" err="1">
                <a:latin typeface="Courier New" panose="02070309020205020404" pitchFamily="49" charset="0"/>
                <a:cs typeface="Courier New" panose="02070309020205020404" pitchFamily="49" charset="0"/>
              </a:rPr>
              <a:t>MyString</a:t>
            </a:r>
            <a:r>
              <a:rPr lang="en-US" altLang="zh-CN" b="1" dirty="0">
                <a:latin typeface="Courier New" panose="02070309020205020404" pitchFamily="49" charset="0"/>
                <a:cs typeface="Courier New" panose="02070309020205020404" pitchFamily="49" charset="0"/>
              </a:rPr>
              <a:t> object</a:t>
            </a: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4B39A72-6719-41EF-8084-C994C9180ECF}"/>
              </a:ext>
            </a:extLst>
          </p:cNvPr>
          <p:cNvSpPr/>
          <p:nvPr/>
        </p:nvSpPr>
        <p:spPr>
          <a:xfrm>
            <a:off x="1775520" y="5733259"/>
            <a:ext cx="8712968" cy="923330"/>
          </a:xfrm>
          <a:prstGeom prst="rect">
            <a:avLst/>
          </a:prstGeom>
        </p:spPr>
        <p:txBody>
          <a:bodyPr wrap="square">
            <a:spAutoFit/>
          </a:bodyPr>
          <a:lstStyle/>
          <a:p>
            <a:pPr lvl="0">
              <a:defRPr/>
            </a:pPr>
            <a:r>
              <a:rPr lang="zh-CN" altLang="en-US" b="1" dirty="0">
                <a:latin typeface="华文新魏" panose="02010800040101010101" pitchFamily="2" charset="-122"/>
                <a:ea typeface="华文新魏" panose="02010800040101010101" pitchFamily="2" charset="-122"/>
              </a:rPr>
              <a:t>可以看到发生了二次对象移动：第一次是函数返回临时对象时（临时对象是右值，调用移动构造函数），第二次发生在用函数返回对象构造对象</a:t>
            </a:r>
            <a:r>
              <a:rPr lang="en-US" altLang="zh-CN" b="1" dirty="0">
                <a:latin typeface="华文新魏" panose="02010800040101010101" pitchFamily="2" charset="-122"/>
                <a:ea typeface="华文新魏" panose="02010800040101010101" pitchFamily="2" charset="-122"/>
              </a:rPr>
              <a:t>s</a:t>
            </a:r>
            <a:r>
              <a:rPr lang="zh-CN" altLang="en-US" b="1" dirty="0">
                <a:latin typeface="华文新魏" panose="02010800040101010101" pitchFamily="2" charset="-122"/>
                <a:ea typeface="华文新魏" panose="02010800040101010101" pitchFamily="2" charset="-122"/>
              </a:rPr>
              <a:t>。可以看到由于采用了移动构造，省掉了二次对象拷贝构造的开销。</a:t>
            </a: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593023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908724"/>
            <a:ext cx="9257663"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测试函数返回值（</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，不关闭优化。在</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17</a:t>
            </a:r>
            <a:r>
              <a:rPr lang="zh-CN" altLang="en-US" sz="2400" b="1" dirty="0">
                <a:latin typeface="华文新魏" panose="02010800040101010101" pitchFamily="2" charset="-122"/>
                <a:ea typeface="华文新魏" panose="02010800040101010101" pitchFamily="2" charset="-122"/>
              </a:rPr>
              <a:t>下是强制性的）</a:t>
            </a:r>
          </a:p>
        </p:txBody>
      </p:sp>
      <p:sp>
        <p:nvSpPr>
          <p:cNvPr id="3" name="矩形 2">
            <a:extLst>
              <a:ext uri="{FF2B5EF4-FFF2-40B4-BE49-F238E27FC236}">
                <a16:creationId xmlns:a16="http://schemas.microsoft.com/office/drawing/2014/main" id="{136CBF13-0500-44E2-9D5C-0CDA58B92228}"/>
              </a:ext>
            </a:extLst>
          </p:cNvPr>
          <p:cNvSpPr/>
          <p:nvPr/>
        </p:nvSpPr>
        <p:spPr>
          <a:xfrm>
            <a:off x="1847528" y="2432235"/>
            <a:ext cx="8424936" cy="1200329"/>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err="1">
                <a:latin typeface="Courier New" panose="02070309020205020404" pitchFamily="49" charset="0"/>
                <a:cs typeface="Courier New" panose="02070309020205020404" pitchFamily="49" charset="0"/>
              </a:rPr>
              <a:t>Constructor:MyString</a:t>
            </a:r>
            <a:r>
              <a:rPr lang="en-US" altLang="zh-CN" b="1" dirty="0">
                <a:latin typeface="Courier New" panose="02070309020205020404" pitchFamily="49" charset="0"/>
                <a:cs typeface="Courier New" panose="02070309020205020404" pitchFamily="49" charset="0"/>
              </a:rPr>
              <a:t>: f returned </a:t>
            </a:r>
            <a:r>
              <a:rPr lang="en-US" altLang="zh-CN" b="1" dirty="0" err="1">
                <a:latin typeface="Courier New" panose="02070309020205020404" pitchFamily="49" charset="0"/>
                <a:cs typeface="Courier New" panose="02070309020205020404" pitchFamily="49" charset="0"/>
              </a:rPr>
              <a:t>MyString</a:t>
            </a:r>
            <a:r>
              <a:rPr lang="en-US" altLang="zh-CN" b="1" dirty="0">
                <a:latin typeface="Courier New" panose="02070309020205020404" pitchFamily="49" charset="0"/>
                <a:cs typeface="Courier New" panose="02070309020205020404" pitchFamily="49" charset="0"/>
              </a:rPr>
              <a:t> object</a:t>
            </a: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f returned </a:t>
            </a:r>
            <a:r>
              <a:rPr lang="en-US" altLang="zh-CN" b="1" dirty="0" err="1">
                <a:latin typeface="Courier New" panose="02070309020205020404" pitchFamily="49" charset="0"/>
                <a:cs typeface="Courier New" panose="02070309020205020404" pitchFamily="49" charset="0"/>
              </a:rPr>
              <a:t>MyString</a:t>
            </a:r>
            <a:r>
              <a:rPr lang="en-US" altLang="zh-CN" b="1" dirty="0">
                <a:latin typeface="Courier New" panose="02070309020205020404" pitchFamily="49" charset="0"/>
                <a:cs typeface="Courier New" panose="02070309020205020404" pitchFamily="49" charset="0"/>
              </a:rPr>
              <a:t> object</a:t>
            </a: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4B39A72-6719-41EF-8084-C994C9180ECF}"/>
              </a:ext>
            </a:extLst>
          </p:cNvPr>
          <p:cNvSpPr/>
          <p:nvPr/>
        </p:nvSpPr>
        <p:spPr>
          <a:xfrm>
            <a:off x="1847528" y="4108740"/>
            <a:ext cx="8712968" cy="2308324"/>
          </a:xfrm>
          <a:prstGeom prst="rect">
            <a:avLst/>
          </a:prstGeom>
        </p:spPr>
        <p:txBody>
          <a:bodyPr wrap="square">
            <a:spAutoFit/>
          </a:bodyPr>
          <a:lstStyle/>
          <a:p>
            <a:pPr lvl="0">
              <a:defRPr/>
            </a:pPr>
            <a:r>
              <a:rPr lang="zh-CN" altLang="en-US" sz="2400" b="1" dirty="0">
                <a:latin typeface="华文新魏" panose="02010800040101010101" pitchFamily="2" charset="-122"/>
                <a:ea typeface="华文新魏" panose="02010800040101010101" pitchFamily="2" charset="-122"/>
              </a:rPr>
              <a:t>可以被优化了，根本没有创建临时对象和调用移动构造。直接构造了对象</a:t>
            </a:r>
            <a:r>
              <a:rPr lang="en-US" altLang="zh-CN" sz="2400" b="1" dirty="0">
                <a:latin typeface="华文新魏" panose="02010800040101010101" pitchFamily="2" charset="-122"/>
                <a:ea typeface="华文新魏" panose="02010800040101010101" pitchFamily="2" charset="-122"/>
              </a:rPr>
              <a:t>s</a:t>
            </a:r>
          </a:p>
          <a:p>
            <a:pPr lvl="0">
              <a:defRPr/>
            </a:pPr>
            <a:r>
              <a:rPr lang="en-US" altLang="zh-CN" sz="2400" b="1" dirty="0" err="1">
                <a:latin typeface="华文新魏" panose="02010800040101010101" pitchFamily="2" charset="-122"/>
                <a:ea typeface="华文新魏" panose="02010800040101010101" pitchFamily="2" charset="-122"/>
              </a:rPr>
              <a:t>MyString</a:t>
            </a:r>
            <a:r>
              <a:rPr lang="en-US" altLang="zh-CN" sz="2400" b="1" dirty="0">
                <a:latin typeface="华文新魏" panose="02010800040101010101" pitchFamily="2" charset="-122"/>
                <a:ea typeface="华文新魏" panose="02010800040101010101" pitchFamily="2" charset="-122"/>
              </a:rPr>
              <a:t> s = f2();</a:t>
            </a:r>
            <a:r>
              <a:rPr lang="zh-CN" altLang="en-US" sz="2400" b="1" dirty="0">
                <a:latin typeface="华文新魏" panose="02010800040101010101" pitchFamily="2" charset="-122"/>
                <a:ea typeface="华文新魏" panose="02010800040101010101" pitchFamily="2" charset="-122"/>
              </a:rPr>
              <a:t>被优化成</a:t>
            </a:r>
            <a:endParaRPr lang="en-US" altLang="zh-CN" sz="2400" b="1" dirty="0">
              <a:latin typeface="华文新魏" panose="02010800040101010101" pitchFamily="2" charset="-122"/>
              <a:ea typeface="华文新魏" panose="02010800040101010101" pitchFamily="2" charset="-122"/>
            </a:endParaRPr>
          </a:p>
          <a:p>
            <a:pPr lvl="0">
              <a:defRPr/>
            </a:pPr>
            <a:r>
              <a:rPr lang="en-US" altLang="zh-CN" sz="2400" b="1" dirty="0" err="1">
                <a:latin typeface="华文新魏" panose="02010800040101010101" pitchFamily="2" charset="-122"/>
                <a:ea typeface="华文新魏" panose="02010800040101010101" pitchFamily="2" charset="-122"/>
              </a:rPr>
              <a:t>MyString</a:t>
            </a:r>
            <a:r>
              <a:rPr lang="en-US" altLang="zh-CN" sz="2400" b="1" dirty="0">
                <a:latin typeface="华文新魏" panose="02010800040101010101" pitchFamily="2" charset="-122"/>
                <a:ea typeface="华文新魏" panose="02010800040101010101" pitchFamily="2" charset="-122"/>
              </a:rPr>
              <a:t> s ("f returned </a:t>
            </a:r>
            <a:r>
              <a:rPr lang="en-US" altLang="zh-CN" sz="2400" b="1" dirty="0" err="1">
                <a:latin typeface="华文新魏" panose="02010800040101010101" pitchFamily="2" charset="-122"/>
                <a:ea typeface="华文新魏" panose="02010800040101010101" pitchFamily="2" charset="-122"/>
              </a:rPr>
              <a:t>MyString</a:t>
            </a:r>
            <a:r>
              <a:rPr lang="en-US" altLang="zh-CN" sz="2400" b="1" dirty="0">
                <a:latin typeface="华文新魏" panose="02010800040101010101" pitchFamily="2" charset="-122"/>
                <a:ea typeface="华文新魏" panose="02010800040101010101" pitchFamily="2" charset="-122"/>
              </a:rPr>
              <a:t> object");</a:t>
            </a:r>
          </a:p>
          <a:p>
            <a:pPr lvl="0">
              <a:defRPr/>
            </a:pPr>
            <a:endParaRPr lang="en-US" altLang="zh-CN" sz="2400" b="1" dirty="0">
              <a:latin typeface="华文新魏" panose="02010800040101010101" pitchFamily="2" charset="-122"/>
              <a:ea typeface="华文新魏" panose="02010800040101010101" pitchFamily="2" charset="-122"/>
            </a:endParaRPr>
          </a:p>
          <a:p>
            <a:pPr lvl="0">
              <a:defRPr/>
            </a:pP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542326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412776"/>
            <a:ext cx="8712968"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clock_t</a:t>
            </a:r>
            <a:r>
              <a:rPr lang="en-US" altLang="zh-CN" b="1" dirty="0">
                <a:latin typeface="华文新魏" panose="02010800040101010101" pitchFamily="2" charset="-122"/>
                <a:ea typeface="华文新魏" panose="02010800040101010101" pitchFamily="2" charset="-122"/>
              </a:rPr>
              <a:t> start, end;</a:t>
            </a:r>
          </a:p>
          <a:p>
            <a:pPr>
              <a:lnSpc>
                <a:spcPct val="130000"/>
              </a:lnSpc>
            </a:pPr>
            <a:r>
              <a:rPr lang="en-US" altLang="zh-CN" b="1" dirty="0">
                <a:latin typeface="华文新魏" panose="02010800040101010101" pitchFamily="2" charset="-122"/>
                <a:ea typeface="华文新魏" panose="02010800040101010101" pitchFamily="2" charset="-122"/>
              </a:rPr>
              <a:t>start = clock();</a:t>
            </a:r>
          </a:p>
          <a:p>
            <a:pPr>
              <a:lnSpc>
                <a:spcPct val="130000"/>
              </a:lnSpc>
            </a:pPr>
            <a:r>
              <a:rPr lang="en-US" altLang="zh-CN" b="1" dirty="0">
                <a:latin typeface="华文新魏" panose="02010800040101010101" pitchFamily="2" charset="-122"/>
                <a:ea typeface="华文新魏" panose="02010800040101010101" pitchFamily="2" charset="-122"/>
              </a:rPr>
              <a:t>const int counts = 2000;</a:t>
            </a:r>
          </a:p>
          <a:p>
            <a:pPr>
              <a:lnSpc>
                <a:spcPct val="130000"/>
              </a:lnSpc>
            </a:pPr>
            <a:r>
              <a:rPr lang="en-US" altLang="zh-CN" b="1" dirty="0">
                <a:latin typeface="华文新魏" panose="02010800040101010101" pitchFamily="2" charset="-122"/>
                <a:ea typeface="华文新魏" panose="02010800040101010101" pitchFamily="2" charset="-122"/>
              </a:rPr>
              <a:t>for(int i = 0; i &lt; counts; i++){ //2000</a:t>
            </a:r>
            <a:r>
              <a:rPr lang="zh-CN" altLang="en-US" b="1" dirty="0">
                <a:latin typeface="华文新魏" panose="02010800040101010101" pitchFamily="2" charset="-122"/>
                <a:ea typeface="华文新魏" panose="02010800040101010101" pitchFamily="2" charset="-122"/>
              </a:rPr>
              <a:t>次循环</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很多个</a:t>
            </a:r>
            <a:r>
              <a:rPr lang="en-US" altLang="zh-CN" b="1" dirty="0">
                <a:latin typeface="华文新魏" panose="02010800040101010101" pitchFamily="2" charset="-122"/>
                <a:ea typeface="华文新魏" panose="02010800040101010101" pitchFamily="2" charset="-122"/>
              </a:rPr>
              <a:t>Hello</a:t>
            </a:r>
            <a:r>
              <a:rPr lang="zh-CN" altLang="en-US" b="1" dirty="0">
                <a:latin typeface="华文新魏" panose="02010800040101010101" pitchFamily="2" charset="-122"/>
                <a:ea typeface="华文新魏" panose="02010800040101010101" pitchFamily="2" charset="-122"/>
              </a:rPr>
              <a:t>，模拟一个具有复杂结构的对象</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s15 =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HelloHello</a:t>
            </a:r>
            <a:r>
              <a:rPr lang="en-US" altLang="zh-CN" b="1" dirty="0">
                <a:latin typeface="华文新魏" panose="02010800040101010101" pitchFamily="2" charset="-122"/>
                <a:ea typeface="华文新魏" panose="02010800040101010101" pitchFamily="2" charset="-122"/>
              </a:rPr>
              <a:t>.....Hello”); //</a:t>
            </a:r>
            <a:r>
              <a:rPr lang="zh-CN" altLang="en-US" b="1" dirty="0">
                <a:latin typeface="华文新魏" panose="02010800040101010101" pitchFamily="2" charset="-122"/>
                <a:ea typeface="华文新魏" panose="02010800040101010101" pitchFamily="2" charset="-122"/>
              </a:rPr>
              <a:t>调用拷贝构造</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end = clock();</a:t>
            </a:r>
          </a:p>
          <a:p>
            <a:pPr>
              <a:lnSpc>
                <a:spcPct val="130000"/>
              </a:lnSpc>
            </a:pP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&lt;&lt;"Run time: "&lt;&lt;(double)(end - start) * 1000.0 / CLOCKS_PER_SEC &lt;&lt; "</a:t>
            </a:r>
            <a:r>
              <a:rPr lang="en-US" altLang="zh-CN" b="1" dirty="0" err="1">
                <a:latin typeface="华文新魏" panose="02010800040101010101" pitchFamily="2" charset="-122"/>
                <a:ea typeface="华文新魏" panose="02010800040101010101" pitchFamily="2" charset="-122"/>
              </a:rPr>
              <a:t>ms</a:t>
            </a:r>
            <a:r>
              <a:rPr lang="en-US" altLang="zh-CN" b="1" dirty="0">
                <a:latin typeface="华文新魏" panose="02010800040101010101" pitchFamily="2" charset="-122"/>
                <a:ea typeface="华文新魏" panose="02010800040101010101" pitchFamily="2" charset="-122"/>
              </a:rPr>
              <a:t>"&lt;&lt;</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908724"/>
            <a:ext cx="725871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测试拷贝构造和移动构造的性能（</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 </a:t>
            </a:r>
            <a:r>
              <a:rPr lang="zh-CN" altLang="en-US" sz="2400" b="1" dirty="0">
                <a:latin typeface="华文新魏" panose="02010800040101010101" pitchFamily="2" charset="-122"/>
                <a:ea typeface="华文新魏" panose="02010800040101010101" pitchFamily="2" charset="-122"/>
              </a:rPr>
              <a:t>关闭优化）</a:t>
            </a:r>
          </a:p>
        </p:txBody>
      </p:sp>
      <p:sp>
        <p:nvSpPr>
          <p:cNvPr id="9" name="对话气泡: 圆角矩形 8">
            <a:extLst>
              <a:ext uri="{FF2B5EF4-FFF2-40B4-BE49-F238E27FC236}">
                <a16:creationId xmlns:a16="http://schemas.microsoft.com/office/drawing/2014/main" id="{350B51C3-095E-49C9-A076-2C2AEEFF5DAD}"/>
              </a:ext>
            </a:extLst>
          </p:cNvPr>
          <p:cNvSpPr/>
          <p:nvPr/>
        </p:nvSpPr>
        <p:spPr>
          <a:xfrm>
            <a:off x="6456040" y="1700808"/>
            <a:ext cx="3816424" cy="576064"/>
          </a:xfrm>
          <a:prstGeom prst="wedgeRoundRectCallout">
            <a:avLst>
              <a:gd name="adj1" fmla="val -34544"/>
              <a:gd name="adj2" fmla="val 1095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去掉移动构造函数，同时去掉所有的</a:t>
            </a:r>
            <a:r>
              <a:rPr lang="en-US" altLang="zh-CN" b="1" dirty="0" err="1">
                <a:solidFill>
                  <a:srgbClr val="002060"/>
                </a:solidFill>
                <a:latin typeface="华文新魏" panose="02010800040101010101" pitchFamily="2" charset="-122"/>
                <a:ea typeface="华文新魏" panose="02010800040101010101" pitchFamily="2" charset="-122"/>
              </a:rPr>
              <a:t>cout</a:t>
            </a:r>
            <a:r>
              <a:rPr lang="zh-CN" altLang="en-US" b="1" dirty="0">
                <a:solidFill>
                  <a:srgbClr val="002060"/>
                </a:solidFill>
                <a:latin typeface="华文新魏" panose="02010800040101010101" pitchFamily="2" charset="-122"/>
                <a:ea typeface="华文新魏" panose="02010800040101010101" pitchFamily="2" charset="-122"/>
              </a:rPr>
              <a:t>语句</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5" name="矩形 4">
            <a:extLst>
              <a:ext uri="{FF2B5EF4-FFF2-40B4-BE49-F238E27FC236}">
                <a16:creationId xmlns:a16="http://schemas.microsoft.com/office/drawing/2014/main" id="{B7590F5E-3417-4040-98C1-40420AFFF092}"/>
              </a:ext>
            </a:extLst>
          </p:cNvPr>
          <p:cNvSpPr/>
          <p:nvPr/>
        </p:nvSpPr>
        <p:spPr>
          <a:xfrm>
            <a:off x="1847528" y="5130515"/>
            <a:ext cx="8568952" cy="923330"/>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a:solidFill>
                  <a:srgbClr val="FF0000"/>
                </a:solidFill>
                <a:latin typeface="Courier New" panose="02070309020205020404" pitchFamily="49" charset="0"/>
                <a:cs typeface="Courier New" panose="02070309020205020404" pitchFamily="49" charset="0"/>
              </a:rPr>
              <a:t>Run time: 292ms</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99791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412776"/>
            <a:ext cx="8712968"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clock_t</a:t>
            </a:r>
            <a:r>
              <a:rPr lang="en-US" altLang="zh-CN" b="1" dirty="0">
                <a:latin typeface="华文新魏" panose="02010800040101010101" pitchFamily="2" charset="-122"/>
                <a:ea typeface="华文新魏" panose="02010800040101010101" pitchFamily="2" charset="-122"/>
              </a:rPr>
              <a:t> start, end;</a:t>
            </a:r>
          </a:p>
          <a:p>
            <a:pPr>
              <a:lnSpc>
                <a:spcPct val="130000"/>
              </a:lnSpc>
            </a:pPr>
            <a:r>
              <a:rPr lang="en-US" altLang="zh-CN" b="1" dirty="0">
                <a:latin typeface="华文新魏" panose="02010800040101010101" pitchFamily="2" charset="-122"/>
                <a:ea typeface="华文新魏" panose="02010800040101010101" pitchFamily="2" charset="-122"/>
              </a:rPr>
              <a:t>start = clock();</a:t>
            </a:r>
          </a:p>
          <a:p>
            <a:pPr>
              <a:lnSpc>
                <a:spcPct val="130000"/>
              </a:lnSpc>
            </a:pPr>
            <a:r>
              <a:rPr lang="en-US" altLang="zh-CN" b="1" dirty="0">
                <a:latin typeface="华文新魏" panose="02010800040101010101" pitchFamily="2" charset="-122"/>
                <a:ea typeface="华文新魏" panose="02010800040101010101" pitchFamily="2" charset="-122"/>
              </a:rPr>
              <a:t>const int counts = 2000;</a:t>
            </a:r>
          </a:p>
          <a:p>
            <a:pPr>
              <a:lnSpc>
                <a:spcPct val="130000"/>
              </a:lnSpc>
            </a:pPr>
            <a:r>
              <a:rPr lang="en-US" altLang="zh-CN" b="1" dirty="0">
                <a:latin typeface="华文新魏" panose="02010800040101010101" pitchFamily="2" charset="-122"/>
                <a:ea typeface="华文新魏" panose="02010800040101010101" pitchFamily="2" charset="-122"/>
              </a:rPr>
              <a:t>for(int i = 0; i &lt; counts; i++){ //20</a:t>
            </a:r>
            <a:r>
              <a:rPr lang="zh-CN" altLang="en-US" b="1" dirty="0">
                <a:latin typeface="华文新魏" panose="02010800040101010101" pitchFamily="2" charset="-122"/>
                <a:ea typeface="华文新魏" panose="02010800040101010101" pitchFamily="2" charset="-122"/>
              </a:rPr>
              <a:t>万次循环</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很多个</a:t>
            </a:r>
            <a:r>
              <a:rPr lang="en-US" altLang="zh-CN" b="1" dirty="0">
                <a:latin typeface="华文新魏" panose="02010800040101010101" pitchFamily="2" charset="-122"/>
                <a:ea typeface="华文新魏" panose="02010800040101010101" pitchFamily="2" charset="-122"/>
              </a:rPr>
              <a:t>Hello</a:t>
            </a:r>
            <a:r>
              <a:rPr lang="zh-CN" altLang="en-US" b="1" dirty="0">
                <a:latin typeface="华文新魏" panose="02010800040101010101" pitchFamily="2" charset="-122"/>
                <a:ea typeface="华文新魏" panose="02010800040101010101" pitchFamily="2" charset="-122"/>
              </a:rPr>
              <a:t>，模拟一个具有复杂结构的对象</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s15 =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HelloHello</a:t>
            </a:r>
            <a:r>
              <a:rPr lang="en-US" altLang="zh-CN" b="1" dirty="0">
                <a:latin typeface="华文新魏" panose="02010800040101010101" pitchFamily="2" charset="-122"/>
                <a:ea typeface="华文新魏" panose="02010800040101010101" pitchFamily="2" charset="-122"/>
              </a:rPr>
              <a:t>.....Hello”); //</a:t>
            </a:r>
            <a:r>
              <a:rPr lang="zh-CN" altLang="en-US" b="1" dirty="0">
                <a:latin typeface="华文新魏" panose="02010800040101010101" pitchFamily="2" charset="-122"/>
                <a:ea typeface="华文新魏" panose="02010800040101010101" pitchFamily="2" charset="-122"/>
              </a:rPr>
              <a:t>调用移动构造</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end = clock();</a:t>
            </a:r>
          </a:p>
          <a:p>
            <a:pPr>
              <a:lnSpc>
                <a:spcPct val="130000"/>
              </a:lnSpc>
            </a:pP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&lt;&lt;"Run time: "&lt;&lt;(double)(end - start) * 1000.0 / CLOCKS_PER_SEC &lt;&lt; "</a:t>
            </a:r>
            <a:r>
              <a:rPr lang="en-US" altLang="zh-CN" b="1" dirty="0" err="1">
                <a:latin typeface="华文新魏" panose="02010800040101010101" pitchFamily="2" charset="-122"/>
                <a:ea typeface="华文新魏" panose="02010800040101010101" pitchFamily="2" charset="-122"/>
              </a:rPr>
              <a:t>ms</a:t>
            </a:r>
            <a:r>
              <a:rPr lang="en-US" altLang="zh-CN" b="1" dirty="0">
                <a:latin typeface="华文新魏" panose="02010800040101010101" pitchFamily="2" charset="-122"/>
                <a:ea typeface="华文新魏" panose="02010800040101010101" pitchFamily="2" charset="-122"/>
              </a:rPr>
              <a:t>"&lt;&lt;</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908724"/>
            <a:ext cx="725871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测试拷贝构造和移动构造的性能（</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 </a:t>
            </a:r>
            <a:r>
              <a:rPr lang="zh-CN" altLang="en-US" sz="2400" b="1" dirty="0">
                <a:latin typeface="华文新魏" panose="02010800040101010101" pitchFamily="2" charset="-122"/>
                <a:ea typeface="华文新魏" panose="02010800040101010101" pitchFamily="2" charset="-122"/>
              </a:rPr>
              <a:t>关闭优化）</a:t>
            </a:r>
          </a:p>
        </p:txBody>
      </p:sp>
      <p:sp>
        <p:nvSpPr>
          <p:cNvPr id="9" name="对话气泡: 圆角矩形 8">
            <a:extLst>
              <a:ext uri="{FF2B5EF4-FFF2-40B4-BE49-F238E27FC236}">
                <a16:creationId xmlns:a16="http://schemas.microsoft.com/office/drawing/2014/main" id="{350B51C3-095E-49C9-A076-2C2AEEFF5DAD}"/>
              </a:ext>
            </a:extLst>
          </p:cNvPr>
          <p:cNvSpPr/>
          <p:nvPr/>
        </p:nvSpPr>
        <p:spPr>
          <a:xfrm>
            <a:off x="6456040" y="1700808"/>
            <a:ext cx="3816424" cy="576064"/>
          </a:xfrm>
          <a:prstGeom prst="wedgeRoundRectCallout">
            <a:avLst>
              <a:gd name="adj1" fmla="val -34544"/>
              <a:gd name="adj2" fmla="val 1095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加上移动构造函数，同时去掉所有的</a:t>
            </a:r>
            <a:r>
              <a:rPr lang="en-US" altLang="zh-CN" b="1" dirty="0" err="1">
                <a:solidFill>
                  <a:srgbClr val="002060"/>
                </a:solidFill>
                <a:latin typeface="华文新魏" panose="02010800040101010101" pitchFamily="2" charset="-122"/>
                <a:ea typeface="华文新魏" panose="02010800040101010101" pitchFamily="2" charset="-122"/>
              </a:rPr>
              <a:t>cout</a:t>
            </a:r>
            <a:r>
              <a:rPr lang="zh-CN" altLang="en-US" b="1" dirty="0">
                <a:solidFill>
                  <a:srgbClr val="002060"/>
                </a:solidFill>
                <a:latin typeface="华文新魏" panose="02010800040101010101" pitchFamily="2" charset="-122"/>
                <a:ea typeface="华文新魏" panose="02010800040101010101" pitchFamily="2" charset="-122"/>
              </a:rPr>
              <a:t>语句</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5" name="矩形 4">
            <a:extLst>
              <a:ext uri="{FF2B5EF4-FFF2-40B4-BE49-F238E27FC236}">
                <a16:creationId xmlns:a16="http://schemas.microsoft.com/office/drawing/2014/main" id="{B7590F5E-3417-4040-98C1-40420AFFF092}"/>
              </a:ext>
            </a:extLst>
          </p:cNvPr>
          <p:cNvSpPr/>
          <p:nvPr/>
        </p:nvSpPr>
        <p:spPr>
          <a:xfrm>
            <a:off x="1847528" y="5130515"/>
            <a:ext cx="8568952" cy="1200329"/>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a:solidFill>
                  <a:srgbClr val="FF0000"/>
                </a:solidFill>
                <a:latin typeface="Courier New" panose="02070309020205020404" pitchFamily="49" charset="0"/>
                <a:cs typeface="Courier New" panose="02070309020205020404" pitchFamily="49" charset="0"/>
              </a:rPr>
              <a:t>Run time: 178ms</a:t>
            </a:r>
          </a:p>
          <a:p>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
        <p:nvSpPr>
          <p:cNvPr id="7" name="文本框 6">
            <a:extLst>
              <a:ext uri="{FF2B5EF4-FFF2-40B4-BE49-F238E27FC236}">
                <a16:creationId xmlns:a16="http://schemas.microsoft.com/office/drawing/2014/main" id="{CEA01C25-2694-44B7-9BBA-D792D6D77882}"/>
              </a:ext>
            </a:extLst>
          </p:cNvPr>
          <p:cNvSpPr txBox="1"/>
          <p:nvPr/>
        </p:nvSpPr>
        <p:spPr>
          <a:xfrm>
            <a:off x="4871864" y="6417964"/>
            <a:ext cx="1830950" cy="369332"/>
          </a:xfrm>
          <a:prstGeom prst="rect">
            <a:avLst/>
          </a:prstGeom>
          <a:noFill/>
        </p:spPr>
        <p:txBody>
          <a:bodyPr wrap="none" rtlCol="0">
            <a:spAutoFit/>
          </a:bodyPr>
          <a:lstStyle/>
          <a:p>
            <a:r>
              <a:rPr lang="zh-CN" altLang="en-US" b="1" dirty="0">
                <a:solidFill>
                  <a:srgbClr val="FF0000"/>
                </a:solidFill>
                <a:latin typeface="华文新魏" panose="02010800040101010101" pitchFamily="2" charset="-122"/>
                <a:ea typeface="华文新魏" panose="02010800040101010101" pitchFamily="2" charset="-122"/>
              </a:rPr>
              <a:t>时间减少了</a:t>
            </a:r>
            <a:r>
              <a:rPr lang="en-US" altLang="zh-CN" b="1" dirty="0">
                <a:solidFill>
                  <a:srgbClr val="FF0000"/>
                </a:solidFill>
                <a:latin typeface="华文新魏" panose="02010800040101010101" pitchFamily="2" charset="-122"/>
                <a:ea typeface="华文新魏" panose="02010800040101010101" pitchFamily="2" charset="-122"/>
              </a:rPr>
              <a:t>39%</a:t>
            </a:r>
            <a:endParaRPr lang="zh-CN" altLang="en-US"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524422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移动构造和移动赋值函数声明为</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的作用：通知</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标准库（例如容器 </a:t>
            </a:r>
            <a:r>
              <a:rPr lang="en-US" altLang="zh-CN" sz="2400" b="1" dirty="0">
                <a:latin typeface="华文新魏" panose="02010800040101010101" pitchFamily="2" charset="-122"/>
                <a:ea typeface="华文新魏" panose="02010800040101010101" pitchFamily="2" charset="-122"/>
              </a:rPr>
              <a:t>std::vector</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MyString</a:t>
            </a:r>
            <a:r>
              <a:rPr lang="zh-CN" altLang="en-US" sz="2400" b="1" dirty="0">
                <a:latin typeface="华文新魏" panose="02010800040101010101" pitchFamily="2" charset="-122"/>
                <a:ea typeface="华文新魏" panose="02010800040101010101" pitchFamily="2" charset="-122"/>
              </a:rPr>
              <a:t>类的移动函数不会抛出异常。</a:t>
            </a:r>
            <a:endParaRPr lang="en-US" altLang="zh-CN" sz="24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以</a:t>
            </a:r>
            <a:r>
              <a:rPr lang="en-US" altLang="zh-CN" sz="2400" b="1" dirty="0">
                <a:latin typeface="华文新魏" panose="02010800040101010101" pitchFamily="2" charset="-122"/>
                <a:ea typeface="华文新魏" panose="02010800040101010101" pitchFamily="2" charset="-122"/>
              </a:rPr>
              <a:t>std::vector</a:t>
            </a:r>
            <a:r>
              <a:rPr lang="zh-CN" altLang="en-US" sz="2400" b="1" dirty="0">
                <a:latin typeface="华文新魏" panose="02010800040101010101" pitchFamily="2" charset="-122"/>
                <a:ea typeface="华文新魏" panose="02010800040101010101" pitchFamily="2" charset="-122"/>
              </a:rPr>
              <a:t>为例，</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标准库的容器大小是可以自动增长的。当调用</a:t>
            </a:r>
            <a:r>
              <a:rPr lang="en-US" altLang="zh-CN" sz="2400" b="1" dirty="0">
                <a:latin typeface="华文新魏" panose="02010800040101010101" pitchFamily="2" charset="-122"/>
                <a:ea typeface="华文新魏" panose="02010800040101010101" pitchFamily="2" charset="-122"/>
              </a:rPr>
              <a:t>std::vector::</a:t>
            </a:r>
            <a:r>
              <a:rPr lang="en-US" altLang="zh-CN" sz="2400" b="1" dirty="0" err="1">
                <a:latin typeface="华文新魏" panose="02010800040101010101" pitchFamily="2" charset="-122"/>
                <a:ea typeface="华文新魏" panose="02010800040101010101" pitchFamily="2" charset="-122"/>
              </a:rPr>
              <a:t>puch_back</a:t>
            </a:r>
            <a:r>
              <a:rPr lang="zh-CN" altLang="en-US" sz="2400" b="1" dirty="0">
                <a:latin typeface="华文新魏" panose="02010800040101010101" pitchFamily="2" charset="-122"/>
                <a:ea typeface="华文新魏" panose="02010800040101010101" pitchFamily="2" charset="-122"/>
              </a:rPr>
              <a:t>方法往里面不断放对象时，如果容器内部的</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到达上限，容器会自动将</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按一定的策略扩容。这时需要把以前</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里的对象拷贝到扩容后的新</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里，如果容器里对象有移动构造函数且声明为</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，这时容器会优先调用对象的移动构造函数来</a:t>
            </a:r>
            <a:r>
              <a:rPr lang="zh-CN" altLang="en-US" sz="2400" b="1" dirty="0">
                <a:solidFill>
                  <a:srgbClr val="FF0000"/>
                </a:solidFill>
                <a:latin typeface="华文新魏" panose="02010800040101010101" pitchFamily="2" charset="-122"/>
                <a:ea typeface="华文新魏" panose="02010800040101010101" pitchFamily="2" charset="-122"/>
              </a:rPr>
              <a:t>移动对象</a:t>
            </a:r>
            <a:r>
              <a:rPr lang="zh-CN" altLang="en-US" sz="2400" b="1" dirty="0">
                <a:latin typeface="华文新魏" panose="02010800040101010101" pitchFamily="2" charset="-122"/>
                <a:ea typeface="华文新魏" panose="02010800040101010101" pitchFamily="2" charset="-122"/>
              </a:rPr>
              <a:t>；如果容器里对象的移动构造函数没有声明为</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，则容器会调用对象的拷贝构造函数来</a:t>
            </a:r>
            <a:r>
              <a:rPr lang="zh-CN" altLang="en-US" sz="2400" b="1" dirty="0">
                <a:solidFill>
                  <a:srgbClr val="FF0000"/>
                </a:solidFill>
                <a:latin typeface="华文新魏" panose="02010800040101010101" pitchFamily="2" charset="-122"/>
                <a:ea typeface="华文新魏" panose="02010800040101010101" pitchFamily="2" charset="-122"/>
              </a:rPr>
              <a:t>拷贝对象</a:t>
            </a:r>
            <a:r>
              <a:rPr lang="zh-CN" altLang="en-US" sz="2400" b="1" dirty="0">
                <a:latin typeface="华文新魏" panose="02010800040101010101" pitchFamily="2" charset="-122"/>
                <a:ea typeface="华文新魏" panose="02010800040101010101" pitchFamily="2" charset="-122"/>
              </a:rPr>
              <a:t>，这样会影响性能。</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742539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19" y="1412776"/>
            <a:ext cx="9333467"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s18("hello_18");</a:t>
            </a:r>
          </a:p>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s19("hello_19");</a:t>
            </a:r>
          </a:p>
          <a:p>
            <a:pPr>
              <a:lnSpc>
                <a:spcPct val="130000"/>
              </a:lnSpc>
            </a:pPr>
            <a:r>
              <a:rPr lang="en-US" altLang="zh-CN" b="1" dirty="0">
                <a:latin typeface="华文新魏" panose="02010800040101010101" pitchFamily="2" charset="-122"/>
                <a:ea typeface="华文新魏" panose="02010800040101010101" pitchFamily="2" charset="-122"/>
              </a:rPr>
              <a:t>vector&lt;</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&gt; vs;</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(s18); //</a:t>
            </a:r>
            <a:r>
              <a:rPr lang="zh-CN" altLang="en-US" b="1" dirty="0">
                <a:latin typeface="华文新魏" panose="02010800040101010101" pitchFamily="2" charset="-122"/>
                <a:ea typeface="华文新魏" panose="02010800040101010101" pitchFamily="2" charset="-122"/>
              </a:rPr>
              <a:t>执行拷贝构造</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(std::move(s19)); //</a:t>
            </a:r>
            <a:r>
              <a:rPr lang="zh-CN" altLang="en-US" b="1" dirty="0">
                <a:latin typeface="华文新魏" panose="02010800040101010101" pitchFamily="2" charset="-122"/>
                <a:ea typeface="华文新魏" panose="02010800040101010101" pitchFamily="2" charset="-122"/>
              </a:rPr>
              <a:t>执行移动构造</a:t>
            </a:r>
            <a:endParaRPr lang="en-US" altLang="zh-CN"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9" y="908724"/>
            <a:ext cx="8428911" cy="461665"/>
          </a:xfrm>
          <a:prstGeom prst="rect">
            <a:avLst/>
          </a:prstGeom>
          <a:noFill/>
        </p:spPr>
        <p:txBody>
          <a:bodyPr wrap="none" rtlCol="0">
            <a:spAutoFit/>
          </a:bodyPr>
          <a:lstStyle/>
          <a:p>
            <a:r>
              <a:rPr lang="en-US" altLang="zh-CN" sz="2400" b="1" dirty="0">
                <a:latin typeface="华文新魏" panose="02010800040101010101" pitchFamily="2" charset="-122"/>
                <a:ea typeface="华文新魏" panose="02010800040101010101" pitchFamily="2" charset="-122"/>
              </a:rPr>
              <a:t>C++11</a:t>
            </a:r>
            <a:r>
              <a:rPr lang="zh-CN" altLang="en-US" sz="2400" b="1" dirty="0">
                <a:latin typeface="华文新魏" panose="02010800040101010101" pitchFamily="2" charset="-122"/>
                <a:ea typeface="华文新魏" panose="02010800040101010101" pitchFamily="2" charset="-122"/>
              </a:rPr>
              <a:t>标准库容器类同时支持拷贝和移动（</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 </a:t>
            </a:r>
            <a:r>
              <a:rPr lang="zh-CN" altLang="en-US" sz="2400" b="1" dirty="0">
                <a:latin typeface="华文新魏" panose="02010800040101010101" pitchFamily="2" charset="-122"/>
                <a:ea typeface="华文新魏" panose="02010800040101010101" pitchFamily="2" charset="-122"/>
              </a:rPr>
              <a:t>关闭优化）</a:t>
            </a:r>
          </a:p>
        </p:txBody>
      </p:sp>
      <p:sp>
        <p:nvSpPr>
          <p:cNvPr id="5" name="矩形 4">
            <a:extLst>
              <a:ext uri="{FF2B5EF4-FFF2-40B4-BE49-F238E27FC236}">
                <a16:creationId xmlns:a16="http://schemas.microsoft.com/office/drawing/2014/main" id="{B7590F5E-3417-4040-98C1-40420AFFF092}"/>
              </a:ext>
            </a:extLst>
          </p:cNvPr>
          <p:cNvSpPr/>
          <p:nvPr/>
        </p:nvSpPr>
        <p:spPr>
          <a:xfrm>
            <a:off x="1842095" y="3436748"/>
            <a:ext cx="8975061" cy="3139321"/>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err="1">
                <a:latin typeface="Courier New" panose="02070309020205020404" pitchFamily="49" charset="0"/>
                <a:cs typeface="Courier New" panose="02070309020205020404" pitchFamily="49" charset="0"/>
              </a:rPr>
              <a:t>Constructor:MyString</a:t>
            </a:r>
            <a:r>
              <a:rPr lang="en-US" altLang="zh-CN" b="1" dirty="0">
                <a:latin typeface="Courier New" panose="02070309020205020404" pitchFamily="49" charset="0"/>
                <a:cs typeface="Courier New" panose="02070309020205020404" pitchFamily="49" charset="0"/>
              </a:rPr>
              <a:t>: hello_18</a:t>
            </a:r>
          </a:p>
          <a:p>
            <a:r>
              <a:rPr lang="en-US" altLang="zh-CN" b="1" dirty="0" err="1">
                <a:latin typeface="Courier New" panose="02070309020205020404" pitchFamily="49" charset="0"/>
                <a:cs typeface="Courier New" panose="02070309020205020404" pitchFamily="49" charset="0"/>
              </a:rPr>
              <a:t>Constructor:MyString</a:t>
            </a:r>
            <a:r>
              <a:rPr lang="en-US" altLang="zh-CN" b="1" dirty="0">
                <a:latin typeface="Courier New" panose="02070309020205020404" pitchFamily="49" charset="0"/>
                <a:cs typeface="Courier New" panose="02070309020205020404" pitchFamily="49" charset="0"/>
              </a:rPr>
              <a:t>: hello_19</a:t>
            </a:r>
          </a:p>
          <a:p>
            <a:r>
              <a:rPr lang="en-US" altLang="zh-CN" b="1" dirty="0">
                <a:solidFill>
                  <a:srgbClr val="FF0000"/>
                </a:solidFill>
                <a:latin typeface="Courier New" panose="02070309020205020404" pitchFamily="49" charset="0"/>
                <a:cs typeface="Courier New" panose="02070309020205020404" pitchFamily="49" charset="0"/>
              </a:rPr>
              <a:t>Copy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hello_18  //</a:t>
            </a:r>
            <a:r>
              <a:rPr lang="zh-CN" altLang="en-US" b="1" dirty="0">
                <a:solidFill>
                  <a:srgbClr val="FF0000"/>
                </a:solidFill>
                <a:latin typeface="Courier New" panose="02070309020205020404" pitchFamily="49" charset="0"/>
                <a:cs typeface="Courier New" panose="02070309020205020404" pitchFamily="49" charset="0"/>
              </a:rPr>
              <a:t>拷贝构造</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hello_19  //</a:t>
            </a:r>
            <a:r>
              <a:rPr lang="zh-CN" altLang="en-US" b="1" dirty="0">
                <a:solidFill>
                  <a:srgbClr val="FF0000"/>
                </a:solidFill>
                <a:latin typeface="Courier New" panose="02070309020205020404" pitchFamily="49" charset="0"/>
                <a:cs typeface="Courier New" panose="02070309020205020404" pitchFamily="49" charset="0"/>
              </a:rPr>
              <a:t>移动构造</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hello_18  //</a:t>
            </a:r>
            <a:r>
              <a:rPr lang="zh-CN" altLang="en-US" b="1" dirty="0">
                <a:solidFill>
                  <a:srgbClr val="FF0000"/>
                </a:solidFill>
                <a:latin typeface="Courier New" panose="02070309020205020404" pitchFamily="49" charset="0"/>
                <a:cs typeface="Courier New" panose="02070309020205020404" pitchFamily="49" charset="0"/>
              </a:rPr>
              <a:t>扩容移动</a:t>
            </a:r>
            <a:r>
              <a:rPr lang="en-US" altLang="zh-CN" b="1" dirty="0">
                <a:solidFill>
                  <a:srgbClr val="FF0000"/>
                </a:solidFill>
                <a:latin typeface="Courier New" panose="02070309020205020404" pitchFamily="49" charset="0"/>
                <a:cs typeface="Courier New" panose="02070309020205020404" pitchFamily="49" charset="0"/>
              </a:rPr>
              <a:t>s18</a:t>
            </a: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hello_18		//</a:t>
            </a:r>
            <a:r>
              <a:rPr lang="zh-CN" altLang="en-US" b="1" dirty="0">
                <a:latin typeface="Courier New" panose="02070309020205020404" pitchFamily="49" charset="0"/>
                <a:cs typeface="Courier New" panose="02070309020205020404" pitchFamily="49" charset="0"/>
              </a:rPr>
              <a:t>析构容器里的</a:t>
            </a:r>
            <a:r>
              <a:rPr lang="en-US" altLang="zh-CN" b="1" dirty="0">
                <a:solidFill>
                  <a:srgbClr val="FF0000"/>
                </a:solidFill>
                <a:latin typeface="Courier New" panose="02070309020205020404" pitchFamily="49" charset="0"/>
                <a:cs typeface="Courier New" panose="02070309020205020404" pitchFamily="49" charset="0"/>
              </a:rPr>
              <a:t>hello_18</a:t>
            </a:r>
            <a:endParaRPr lang="en-US" altLang="zh-CN" b="1" dirty="0">
              <a:latin typeface="Courier New" panose="02070309020205020404" pitchFamily="49" charset="0"/>
              <a:cs typeface="Courier New" panose="02070309020205020404" pitchFamily="49" charset="0"/>
            </a:endParaRP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hello_19		//</a:t>
            </a:r>
            <a:r>
              <a:rPr lang="zh-CN" altLang="en-US" b="1" dirty="0">
                <a:latin typeface="Courier New" panose="02070309020205020404" pitchFamily="49" charset="0"/>
                <a:cs typeface="Courier New" panose="02070309020205020404" pitchFamily="49" charset="0"/>
              </a:rPr>
              <a:t>析构容器里的</a:t>
            </a:r>
            <a:r>
              <a:rPr lang="en-US" altLang="zh-CN" b="1" dirty="0">
                <a:solidFill>
                  <a:srgbClr val="FF0000"/>
                </a:solidFill>
                <a:latin typeface="Courier New" panose="02070309020205020404" pitchFamily="49" charset="0"/>
                <a:cs typeface="Courier New" panose="02070309020205020404" pitchFamily="49" charset="0"/>
              </a:rPr>
              <a:t>hello_19 </a:t>
            </a:r>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hello_18		//</a:t>
            </a:r>
            <a:r>
              <a:rPr lang="zh-CN" altLang="en-US" b="1" dirty="0">
                <a:latin typeface="Courier New" panose="02070309020205020404" pitchFamily="49" charset="0"/>
                <a:cs typeface="Courier New" panose="02070309020205020404" pitchFamily="49" charset="0"/>
              </a:rPr>
              <a:t>析构</a:t>
            </a:r>
            <a:r>
              <a:rPr lang="en-US" altLang="zh-CN" b="1" dirty="0">
                <a:latin typeface="Courier New" panose="02070309020205020404" pitchFamily="49" charset="0"/>
                <a:cs typeface="Courier New" panose="02070309020205020404" pitchFamily="49" charset="0"/>
              </a:rPr>
              <a:t>s18</a:t>
            </a:r>
          </a:p>
          <a:p>
            <a:r>
              <a:rPr lang="en-US" altLang="zh-CN" b="1" dirty="0">
                <a:latin typeface="Courier New" panose="02070309020205020404" pitchFamily="49" charset="0"/>
                <a:cs typeface="Courier New" panose="02070309020205020404" pitchFamily="49" charset="0"/>
              </a:rPr>
              <a:t>Process finished with exit code 0</a:t>
            </a:r>
          </a:p>
          <a:p>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为什么</a:t>
            </a:r>
            <a:r>
              <a:rPr lang="en-US" altLang="zh-CN" b="1" dirty="0">
                <a:latin typeface="Courier New" panose="02070309020205020404" pitchFamily="49" charset="0"/>
                <a:cs typeface="Courier New" panose="02070309020205020404" pitchFamily="49" charset="0"/>
              </a:rPr>
              <a:t>s19</a:t>
            </a:r>
            <a:r>
              <a:rPr lang="zh-CN" altLang="en-US" b="1" dirty="0">
                <a:latin typeface="Courier New" panose="02070309020205020404" pitchFamily="49" charset="0"/>
                <a:cs typeface="Courier New" panose="02070309020205020404" pitchFamily="49" charset="0"/>
              </a:rPr>
              <a:t>析构没有输出？</a:t>
            </a:r>
            <a:r>
              <a:rPr lang="en-US" altLang="zh-CN" b="1" dirty="0">
                <a:latin typeface="Courier New" panose="02070309020205020404" pitchFamily="49" charset="0"/>
                <a:cs typeface="Courier New" panose="02070309020205020404" pitchFamily="49" charset="0"/>
              </a:rPr>
              <a:t>S19</a:t>
            </a:r>
            <a:r>
              <a:rPr lang="zh-CN" altLang="en-US" b="1" dirty="0">
                <a:latin typeface="Courier New" panose="02070309020205020404" pitchFamily="49" charset="0"/>
                <a:cs typeface="Courier New" panose="02070309020205020404" pitchFamily="49" charset="0"/>
              </a:rPr>
              <a:t>被移动到容器里，</a:t>
            </a:r>
            <a:r>
              <a:rPr lang="en-US" altLang="zh-CN" b="1" dirty="0">
                <a:latin typeface="Courier New" panose="02070309020205020404" pitchFamily="49" charset="0"/>
                <a:cs typeface="Courier New" panose="02070309020205020404" pitchFamily="49" charset="0"/>
              </a:rPr>
              <a:t>s19.s=0</a:t>
            </a:r>
          </a:p>
        </p:txBody>
      </p:sp>
    </p:spTree>
    <p:extLst>
      <p:ext uri="{BB962C8B-B14F-4D97-AF65-F5344CB8AC3E}">
        <p14:creationId xmlns:p14="http://schemas.microsoft.com/office/powerpoint/2010/main" val="11197140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19" y="1412776"/>
            <a:ext cx="9849033"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s18("hello_18");</a:t>
            </a:r>
          </a:p>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s19("hello_19");</a:t>
            </a:r>
          </a:p>
          <a:p>
            <a:pPr>
              <a:lnSpc>
                <a:spcPct val="130000"/>
              </a:lnSpc>
            </a:pPr>
            <a:r>
              <a:rPr lang="en-US" altLang="zh-CN" b="1" dirty="0">
                <a:latin typeface="华文新魏" panose="02010800040101010101" pitchFamily="2" charset="-122"/>
                <a:ea typeface="华文新魏" panose="02010800040101010101" pitchFamily="2" charset="-122"/>
              </a:rPr>
              <a:t>vector&lt;</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&gt; vs;</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(s18); //</a:t>
            </a:r>
            <a:r>
              <a:rPr lang="zh-CN" altLang="en-US" b="1" dirty="0">
                <a:latin typeface="华文新魏" panose="02010800040101010101" pitchFamily="2" charset="-122"/>
                <a:ea typeface="华文新魏" panose="02010800040101010101" pitchFamily="2" charset="-122"/>
              </a:rPr>
              <a:t>执行拷贝构造</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(std::move(s19)); //</a:t>
            </a:r>
            <a:r>
              <a:rPr lang="zh-CN" altLang="en-US" b="1" dirty="0">
                <a:latin typeface="华文新魏" panose="02010800040101010101" pitchFamily="2" charset="-122"/>
                <a:ea typeface="华文新魏" panose="02010800040101010101" pitchFamily="2" charset="-122"/>
              </a:rPr>
              <a:t>执行移动构造</a:t>
            </a:r>
            <a:endParaRPr lang="en-US" altLang="zh-CN"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908724"/>
            <a:ext cx="879599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测试移动构造的</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声明对容器的影响（</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 </a:t>
            </a:r>
            <a:r>
              <a:rPr lang="zh-CN" altLang="en-US" sz="2400" b="1" dirty="0">
                <a:latin typeface="华文新魏" panose="02010800040101010101" pitchFamily="2" charset="-122"/>
                <a:ea typeface="华文新魏" panose="02010800040101010101" pitchFamily="2" charset="-122"/>
              </a:rPr>
              <a:t>关闭优化）</a:t>
            </a:r>
          </a:p>
        </p:txBody>
      </p:sp>
      <p:sp>
        <p:nvSpPr>
          <p:cNvPr id="5" name="矩形 4">
            <a:extLst>
              <a:ext uri="{FF2B5EF4-FFF2-40B4-BE49-F238E27FC236}">
                <a16:creationId xmlns:a16="http://schemas.microsoft.com/office/drawing/2014/main" id="{B7590F5E-3417-4040-98C1-40420AFFF092}"/>
              </a:ext>
            </a:extLst>
          </p:cNvPr>
          <p:cNvSpPr/>
          <p:nvPr/>
        </p:nvSpPr>
        <p:spPr>
          <a:xfrm>
            <a:off x="1847527" y="3325048"/>
            <a:ext cx="9426829" cy="3293209"/>
          </a:xfrm>
          <a:prstGeom prst="rect">
            <a:avLst/>
          </a:prstGeom>
          <a:ln>
            <a:solidFill>
              <a:srgbClr val="002060"/>
            </a:solidFill>
          </a:ln>
        </p:spPr>
        <p:txBody>
          <a:bodyPr wrap="square">
            <a:spAutoFit/>
          </a:bodyPr>
          <a:lstStyle/>
          <a:p>
            <a:r>
              <a:rPr lang="en-US" altLang="zh-CN" sz="1600" b="1" dirty="0">
                <a:latin typeface="Courier New" panose="02070309020205020404" pitchFamily="49" charset="0"/>
                <a:cs typeface="Courier New" panose="02070309020205020404" pitchFamily="49" charset="0"/>
              </a:rPr>
              <a:t>D:\CLionProjects\CopyAndMoveObject\bin\CopyAndMoveObject.exe</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hello_18</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hello_19</a:t>
            </a:r>
          </a:p>
          <a:p>
            <a:r>
              <a:rPr lang="en-US" altLang="zh-CN" sz="1600" b="1" dirty="0">
                <a:solidFill>
                  <a:srgbClr val="FF0000"/>
                </a:solidFill>
                <a:latin typeface="Courier New" panose="02070309020205020404" pitchFamily="49" charset="0"/>
                <a:cs typeface="Courier New" panose="02070309020205020404" pitchFamily="49" charset="0"/>
              </a:rPr>
              <a:t>Copy </a:t>
            </a:r>
            <a:r>
              <a:rPr lang="en-US" altLang="zh-CN" sz="1600" b="1" dirty="0" err="1">
                <a:solidFill>
                  <a:srgbClr val="FF0000"/>
                </a:solidFill>
                <a:latin typeface="Courier New" panose="02070309020205020404" pitchFamily="49" charset="0"/>
                <a:cs typeface="Courier New" panose="02070309020205020404" pitchFamily="49" charset="0"/>
              </a:rPr>
              <a:t>Constructor:MyString</a:t>
            </a:r>
            <a:r>
              <a:rPr lang="en-US" altLang="zh-CN" sz="1600" b="1" dirty="0">
                <a:solidFill>
                  <a:srgbClr val="FF0000"/>
                </a:solidFill>
                <a:latin typeface="Courier New" panose="02070309020205020404" pitchFamily="49" charset="0"/>
                <a:cs typeface="Courier New" panose="02070309020205020404" pitchFamily="49" charset="0"/>
              </a:rPr>
              <a:t>: hello_18 //</a:t>
            </a:r>
            <a:r>
              <a:rPr lang="zh-CN" altLang="en-US" sz="1600" b="1" dirty="0">
                <a:solidFill>
                  <a:srgbClr val="FF0000"/>
                </a:solidFill>
                <a:latin typeface="Courier New" panose="02070309020205020404" pitchFamily="49" charset="0"/>
                <a:cs typeface="Courier New" panose="02070309020205020404" pitchFamily="49" charset="0"/>
              </a:rPr>
              <a:t>拷贝构造</a:t>
            </a:r>
            <a:endParaRPr lang="en-US" altLang="zh-CN" sz="1600" b="1" dirty="0">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Move </a:t>
            </a:r>
            <a:r>
              <a:rPr lang="en-US" altLang="zh-CN" sz="1600" b="1" dirty="0" err="1">
                <a:solidFill>
                  <a:srgbClr val="FF0000"/>
                </a:solidFill>
                <a:latin typeface="Courier New" panose="02070309020205020404" pitchFamily="49" charset="0"/>
                <a:cs typeface="Courier New" panose="02070309020205020404" pitchFamily="49" charset="0"/>
              </a:rPr>
              <a:t>Constructor:MyString</a:t>
            </a:r>
            <a:r>
              <a:rPr lang="en-US" altLang="zh-CN" sz="1600" b="1" dirty="0">
                <a:solidFill>
                  <a:srgbClr val="FF0000"/>
                </a:solidFill>
                <a:latin typeface="Courier New" panose="02070309020205020404" pitchFamily="49" charset="0"/>
                <a:cs typeface="Courier New" panose="02070309020205020404" pitchFamily="49" charset="0"/>
              </a:rPr>
              <a:t>: hello_19 //</a:t>
            </a:r>
            <a:r>
              <a:rPr lang="zh-CN" altLang="en-US" sz="1600" b="1" dirty="0">
                <a:solidFill>
                  <a:srgbClr val="FF0000"/>
                </a:solidFill>
                <a:latin typeface="Courier New" panose="02070309020205020404" pitchFamily="49" charset="0"/>
                <a:cs typeface="Courier New" panose="02070309020205020404" pitchFamily="49" charset="0"/>
              </a:rPr>
              <a:t>这时放入</a:t>
            </a:r>
            <a:r>
              <a:rPr lang="en-US" altLang="zh-CN" sz="1600" b="1" dirty="0">
                <a:solidFill>
                  <a:srgbClr val="FF0000"/>
                </a:solidFill>
                <a:latin typeface="Courier New" panose="02070309020205020404" pitchFamily="49" charset="0"/>
                <a:cs typeface="Courier New" panose="02070309020205020404" pitchFamily="49" charset="0"/>
              </a:rPr>
              <a:t>s19</a:t>
            </a:r>
            <a:r>
              <a:rPr lang="zh-CN" altLang="en-US" sz="1600" b="1" dirty="0">
                <a:solidFill>
                  <a:srgbClr val="FF0000"/>
                </a:solidFill>
                <a:latin typeface="Courier New" panose="02070309020205020404" pitchFamily="49" charset="0"/>
                <a:cs typeface="Courier New" panose="02070309020205020404" pitchFamily="49" charset="0"/>
              </a:rPr>
              <a:t>还是移动构造</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Copy </a:t>
            </a:r>
            <a:r>
              <a:rPr lang="en-US" altLang="zh-CN" sz="1600" b="1" dirty="0" err="1">
                <a:solidFill>
                  <a:srgbClr val="FF0000"/>
                </a:solidFill>
                <a:latin typeface="Courier New" panose="02070309020205020404" pitchFamily="49" charset="0"/>
                <a:cs typeface="Courier New" panose="02070309020205020404" pitchFamily="49" charset="0"/>
              </a:rPr>
              <a:t>Constructor:MyString</a:t>
            </a:r>
            <a:r>
              <a:rPr lang="en-US" altLang="zh-CN" sz="1600" b="1" dirty="0">
                <a:solidFill>
                  <a:srgbClr val="FF0000"/>
                </a:solidFill>
                <a:latin typeface="Courier New" panose="02070309020205020404" pitchFamily="49" charset="0"/>
                <a:cs typeface="Courier New" panose="02070309020205020404" pitchFamily="49" charset="0"/>
              </a:rPr>
              <a:t>: hello_18 //</a:t>
            </a:r>
            <a:r>
              <a:rPr lang="zh-CN" altLang="en-US" sz="1600" b="1" dirty="0">
                <a:solidFill>
                  <a:srgbClr val="FF0000"/>
                </a:solidFill>
                <a:latin typeface="Courier New" panose="02070309020205020404" pitchFamily="49" charset="0"/>
                <a:cs typeface="Courier New" panose="02070309020205020404" pitchFamily="49" charset="0"/>
              </a:rPr>
              <a:t>这时扩容时拷贝构造</a:t>
            </a:r>
            <a:r>
              <a:rPr lang="en-US" altLang="zh-CN" sz="1600" b="1" dirty="0">
                <a:solidFill>
                  <a:srgbClr val="FF0000"/>
                </a:solidFill>
                <a:latin typeface="Courier New" panose="02070309020205020404" pitchFamily="49" charset="0"/>
                <a:cs typeface="Courier New" panose="02070309020205020404" pitchFamily="49" charset="0"/>
              </a:rPr>
              <a:t>s18</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hello_18		//</a:t>
            </a:r>
            <a:r>
              <a:rPr lang="zh-CN" altLang="en-US" sz="1600" b="1" dirty="0">
                <a:latin typeface="Courier New" panose="02070309020205020404" pitchFamily="49" charset="0"/>
                <a:cs typeface="Courier New" panose="02070309020205020404" pitchFamily="49" charset="0"/>
              </a:rPr>
              <a:t>析构容器里扩容前的</a:t>
            </a:r>
            <a:r>
              <a:rPr lang="en-US" altLang="zh-CN" sz="1600" b="1" dirty="0">
                <a:latin typeface="Courier New" panose="02070309020205020404" pitchFamily="49" charset="0"/>
                <a:cs typeface="Courier New" panose="02070309020205020404" pitchFamily="49" charset="0"/>
              </a:rPr>
              <a:t>hello_18</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hello_18		//</a:t>
            </a:r>
            <a:r>
              <a:rPr lang="zh-CN" altLang="en-US" sz="1600" b="1" dirty="0">
                <a:latin typeface="Courier New" panose="02070309020205020404" pitchFamily="49" charset="0"/>
                <a:cs typeface="Courier New" panose="02070309020205020404" pitchFamily="49" charset="0"/>
              </a:rPr>
              <a:t>析构容器里扩容后</a:t>
            </a:r>
            <a:r>
              <a:rPr lang="en-US" altLang="zh-CN" sz="1600" b="1" dirty="0">
                <a:latin typeface="Courier New" panose="02070309020205020404" pitchFamily="49" charset="0"/>
                <a:cs typeface="Courier New" panose="02070309020205020404" pitchFamily="49" charset="0"/>
              </a:rPr>
              <a:t>hello_18</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hello_19		//</a:t>
            </a:r>
            <a:r>
              <a:rPr lang="zh-CN" altLang="en-US" sz="1600" b="1" dirty="0">
                <a:latin typeface="Courier New" panose="02070309020205020404" pitchFamily="49" charset="0"/>
                <a:cs typeface="Courier New" panose="02070309020205020404" pitchFamily="49" charset="0"/>
              </a:rPr>
              <a:t>析构容器里的</a:t>
            </a:r>
            <a:r>
              <a:rPr lang="en-US" altLang="zh-CN" sz="1600" b="1" dirty="0">
                <a:latin typeface="Courier New" panose="02070309020205020404" pitchFamily="49" charset="0"/>
                <a:cs typeface="Courier New" panose="02070309020205020404" pitchFamily="49" charset="0"/>
              </a:rPr>
              <a:t>hello_19</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hello_18		//</a:t>
            </a:r>
            <a:r>
              <a:rPr lang="zh-CN" altLang="en-US" sz="1600" b="1" dirty="0">
                <a:latin typeface="Courier New" panose="02070309020205020404" pitchFamily="49" charset="0"/>
                <a:cs typeface="Courier New" panose="02070309020205020404" pitchFamily="49" charset="0"/>
              </a:rPr>
              <a:t>析构</a:t>
            </a:r>
            <a:r>
              <a:rPr lang="en-US" altLang="zh-CN" sz="1600" b="1" dirty="0">
                <a:latin typeface="Courier New" panose="02070309020205020404" pitchFamily="49" charset="0"/>
                <a:cs typeface="Courier New" panose="02070309020205020404" pitchFamily="49" charset="0"/>
              </a:rPr>
              <a:t>s18</a:t>
            </a:r>
          </a:p>
          <a:p>
            <a:r>
              <a:rPr lang="en-US" altLang="zh-CN" sz="1600" b="1" dirty="0">
                <a:latin typeface="Courier New" panose="02070309020205020404" pitchFamily="49" charset="0"/>
                <a:cs typeface="Courier New" panose="02070309020205020404" pitchFamily="49" charset="0"/>
              </a:rPr>
              <a:t>Process finished with exit code 0</a:t>
            </a:r>
          </a:p>
          <a:p>
            <a:r>
              <a:rPr lang="en-US" altLang="zh-CN" sz="1600" b="1" dirty="0">
                <a:latin typeface="Courier New" panose="02070309020205020404" pitchFamily="49" charset="0"/>
                <a:cs typeface="Courier New" panose="02070309020205020404" pitchFamily="49" charset="0"/>
              </a:rPr>
              <a:t>//</a:t>
            </a:r>
            <a:r>
              <a:rPr lang="zh-CN" altLang="en-US" sz="1600" b="1" dirty="0">
                <a:latin typeface="Courier New" panose="02070309020205020404" pitchFamily="49" charset="0"/>
                <a:cs typeface="Courier New" panose="02070309020205020404" pitchFamily="49" charset="0"/>
              </a:rPr>
              <a:t>为什么</a:t>
            </a:r>
            <a:r>
              <a:rPr lang="en-US" altLang="zh-CN" sz="1600" b="1" dirty="0">
                <a:latin typeface="Courier New" panose="02070309020205020404" pitchFamily="49" charset="0"/>
                <a:cs typeface="Courier New" panose="02070309020205020404" pitchFamily="49" charset="0"/>
              </a:rPr>
              <a:t>s19</a:t>
            </a:r>
            <a:r>
              <a:rPr lang="zh-CN" altLang="en-US" sz="1600" b="1" dirty="0">
                <a:latin typeface="Courier New" panose="02070309020205020404" pitchFamily="49" charset="0"/>
                <a:cs typeface="Courier New" panose="02070309020205020404" pitchFamily="49" charset="0"/>
              </a:rPr>
              <a:t>析构没有输出？</a:t>
            </a:r>
            <a:r>
              <a:rPr lang="en-US" altLang="zh-CN" sz="1600" b="1" dirty="0">
                <a:latin typeface="Courier New" panose="02070309020205020404" pitchFamily="49" charset="0"/>
                <a:cs typeface="Courier New" panose="02070309020205020404" pitchFamily="49" charset="0"/>
              </a:rPr>
              <a:t>S19</a:t>
            </a:r>
            <a:r>
              <a:rPr lang="zh-CN" altLang="en-US" sz="1600" b="1" dirty="0">
                <a:latin typeface="Courier New" panose="02070309020205020404" pitchFamily="49" charset="0"/>
                <a:cs typeface="Courier New" panose="02070309020205020404" pitchFamily="49" charset="0"/>
              </a:rPr>
              <a:t>被移动到容器里，</a:t>
            </a:r>
            <a:r>
              <a:rPr lang="en-US" altLang="zh-CN" sz="1600" b="1" dirty="0">
                <a:latin typeface="Courier New" panose="02070309020205020404" pitchFamily="49" charset="0"/>
                <a:cs typeface="Courier New" panose="02070309020205020404" pitchFamily="49" charset="0"/>
              </a:rPr>
              <a:t>s19.s=0</a:t>
            </a:r>
          </a:p>
          <a:p>
            <a:endParaRPr lang="zh-CN" altLang="en-US" sz="1600" b="1" dirty="0">
              <a:latin typeface="Courier New" panose="02070309020205020404" pitchFamily="49" charset="0"/>
              <a:cs typeface="Courier New" panose="02070309020205020404" pitchFamily="49" charset="0"/>
            </a:endParaRPr>
          </a:p>
        </p:txBody>
      </p:sp>
      <p:sp>
        <p:nvSpPr>
          <p:cNvPr id="8" name="对话气泡: 圆角矩形 7">
            <a:extLst>
              <a:ext uri="{FF2B5EF4-FFF2-40B4-BE49-F238E27FC236}">
                <a16:creationId xmlns:a16="http://schemas.microsoft.com/office/drawing/2014/main" id="{D6FB46C2-194E-4E8A-A25C-54D17C457E09}"/>
              </a:ext>
            </a:extLst>
          </p:cNvPr>
          <p:cNvSpPr/>
          <p:nvPr/>
        </p:nvSpPr>
        <p:spPr>
          <a:xfrm>
            <a:off x="6456040" y="1700808"/>
            <a:ext cx="3816424" cy="576064"/>
          </a:xfrm>
          <a:prstGeom prst="wedgeRoundRectCallout">
            <a:avLst>
              <a:gd name="adj1" fmla="val -34544"/>
              <a:gd name="adj2" fmla="val 1095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去掉移动构造函数的</a:t>
            </a:r>
            <a:r>
              <a:rPr lang="en-US" altLang="zh-CN" b="1" dirty="0" err="1">
                <a:solidFill>
                  <a:srgbClr val="002060"/>
                </a:solidFill>
                <a:latin typeface="华文新魏" panose="02010800040101010101" pitchFamily="2" charset="-122"/>
                <a:ea typeface="华文新魏" panose="02010800040101010101" pitchFamily="2" charset="-122"/>
              </a:rPr>
              <a:t>noexcept</a:t>
            </a:r>
            <a:r>
              <a:rPr lang="zh-CN" altLang="en-US" b="1" dirty="0">
                <a:solidFill>
                  <a:srgbClr val="002060"/>
                </a:solidFill>
                <a:latin typeface="华文新魏" panose="02010800040101010101" pitchFamily="2" charset="-122"/>
                <a:ea typeface="华文新魏" panose="02010800040101010101" pitchFamily="2" charset="-122"/>
              </a:rPr>
              <a:t>声明</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10" name="对话气泡: 圆角矩形 9">
            <a:extLst>
              <a:ext uri="{FF2B5EF4-FFF2-40B4-BE49-F238E27FC236}">
                <a16:creationId xmlns:a16="http://schemas.microsoft.com/office/drawing/2014/main" id="{58914B91-337A-4590-AE30-B6CA98B7F9E2}"/>
              </a:ext>
            </a:extLst>
          </p:cNvPr>
          <p:cNvSpPr/>
          <p:nvPr/>
        </p:nvSpPr>
        <p:spPr>
          <a:xfrm>
            <a:off x="6546715" y="2548527"/>
            <a:ext cx="5149845" cy="776521"/>
          </a:xfrm>
          <a:prstGeom prst="wedgeRoundRectCallout">
            <a:avLst>
              <a:gd name="adj1" fmla="val -8852"/>
              <a:gd name="adj2" fmla="val 216983"/>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600" b="1" dirty="0">
                <a:solidFill>
                  <a:srgbClr val="002060"/>
                </a:solidFill>
                <a:latin typeface="华文新魏" panose="02010800040101010101" pitchFamily="2" charset="-122"/>
                <a:ea typeface="华文新魏" panose="02010800040101010101" pitchFamily="2" charset="-122"/>
              </a:rPr>
              <a:t>移动构造函数的</a:t>
            </a:r>
            <a:r>
              <a:rPr lang="en-US" altLang="zh-CN" sz="1600" b="1" dirty="0" err="1">
                <a:solidFill>
                  <a:srgbClr val="002060"/>
                </a:solidFill>
                <a:latin typeface="华文新魏" panose="02010800040101010101" pitchFamily="2" charset="-122"/>
                <a:ea typeface="华文新魏" panose="02010800040101010101" pitchFamily="2" charset="-122"/>
              </a:rPr>
              <a:t>noexcept</a:t>
            </a:r>
            <a:r>
              <a:rPr lang="zh-CN" altLang="en-US" sz="1600" b="1" dirty="0">
                <a:solidFill>
                  <a:srgbClr val="002060"/>
                </a:solidFill>
                <a:latin typeface="华文新魏" panose="02010800040101010101" pitchFamily="2" charset="-122"/>
                <a:ea typeface="华文新魏" panose="02010800040101010101" pitchFamily="2" charset="-122"/>
              </a:rPr>
              <a:t>声明只对容器扩容时产生影响</a:t>
            </a:r>
            <a:endParaRPr lang="en-US" altLang="zh-CN" sz="1600" b="1" dirty="0">
              <a:solidFill>
                <a:srgbClr val="002060"/>
              </a:solidFill>
              <a:latin typeface="华文新魏" panose="02010800040101010101" pitchFamily="2" charset="-122"/>
              <a:ea typeface="华文新魏" panose="02010800040101010101" pitchFamily="2" charset="-122"/>
            </a:endParaRPr>
          </a:p>
          <a:p>
            <a:r>
              <a:rPr lang="en-US" altLang="zh-CN" sz="1600" b="1" dirty="0" err="1">
                <a:solidFill>
                  <a:srgbClr val="002060"/>
                </a:solidFill>
                <a:latin typeface="华文新魏" panose="02010800040101010101" pitchFamily="2" charset="-122"/>
                <a:ea typeface="华文新魏" panose="02010800040101010101" pitchFamily="2" charset="-122"/>
              </a:rPr>
              <a:t>vs.push_back</a:t>
            </a:r>
            <a:r>
              <a:rPr lang="en-US" altLang="zh-CN" sz="1600" b="1" dirty="0">
                <a:solidFill>
                  <a:srgbClr val="002060"/>
                </a:solidFill>
                <a:latin typeface="华文新魏" panose="02010800040101010101" pitchFamily="2" charset="-122"/>
                <a:ea typeface="华文新魏" panose="02010800040101010101" pitchFamily="2" charset="-122"/>
              </a:rPr>
              <a:t>(std::move(s19))</a:t>
            </a:r>
            <a:r>
              <a:rPr lang="zh-CN" altLang="en-US" sz="1600" b="1" dirty="0">
                <a:solidFill>
                  <a:srgbClr val="002060"/>
                </a:solidFill>
                <a:latin typeface="华文新魏" panose="02010800040101010101" pitchFamily="2" charset="-122"/>
                <a:ea typeface="华文新魏" panose="02010800040101010101" pitchFamily="2" charset="-122"/>
              </a:rPr>
              <a:t>还是执行移动构造，尽管去掉了</a:t>
            </a:r>
            <a:r>
              <a:rPr lang="en-US" altLang="zh-CN" sz="1600" b="1" dirty="0" err="1">
                <a:solidFill>
                  <a:srgbClr val="002060"/>
                </a:solidFill>
                <a:latin typeface="华文新魏" panose="02010800040101010101" pitchFamily="2" charset="-122"/>
                <a:ea typeface="华文新魏" panose="02010800040101010101" pitchFamily="2" charset="-122"/>
              </a:rPr>
              <a:t>noexcept</a:t>
            </a:r>
            <a:r>
              <a:rPr lang="zh-CN" altLang="en-US" sz="1600" b="1" dirty="0">
                <a:solidFill>
                  <a:srgbClr val="002060"/>
                </a:solidFill>
                <a:latin typeface="华文新魏" panose="02010800040101010101" pitchFamily="2" charset="-122"/>
                <a:ea typeface="华文新魏" panose="02010800040101010101" pitchFamily="2" charset="-122"/>
              </a:rPr>
              <a:t>声明</a:t>
            </a:r>
            <a:endParaRPr lang="en-US" altLang="zh-CN" sz="1600" b="1" dirty="0">
              <a:solidFill>
                <a:srgbClr val="00206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3422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196752"/>
            <a:ext cx="8712968"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s20("Hello_s20");</a:t>
            </a:r>
          </a:p>
          <a:p>
            <a:pPr>
              <a:lnSpc>
                <a:spcPct val="130000"/>
              </a:lnSpc>
            </a:pP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s21;</a:t>
            </a:r>
          </a:p>
          <a:p>
            <a:pPr>
              <a:lnSpc>
                <a:spcPct val="130000"/>
              </a:lnSpc>
            </a:pP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s22;</a:t>
            </a:r>
          </a:p>
          <a:p>
            <a:pPr>
              <a:lnSpc>
                <a:spcPct val="130000"/>
              </a:lnSpc>
            </a:pPr>
            <a:r>
              <a:rPr lang="en-US" altLang="zh-CN" sz="1600" b="1" dirty="0">
                <a:latin typeface="华文新魏" panose="02010800040101010101" pitchFamily="2" charset="-122"/>
                <a:ea typeface="华文新魏" panose="02010800040101010101" pitchFamily="2" charset="-122"/>
              </a:rPr>
              <a:t>s21 = s20; //copy =</a:t>
            </a:r>
          </a:p>
          <a:p>
            <a:pPr>
              <a:lnSpc>
                <a:spcPct val="130000"/>
              </a:lnSpc>
            </a:pPr>
            <a:r>
              <a:rPr lang="en-US" altLang="zh-CN" sz="1600" b="1" dirty="0">
                <a:latin typeface="华文新魏" panose="02010800040101010101" pitchFamily="2" charset="-122"/>
                <a:ea typeface="华文新魏" panose="02010800040101010101" pitchFamily="2" charset="-122"/>
              </a:rPr>
              <a:t>s21.print();</a:t>
            </a:r>
          </a:p>
          <a:p>
            <a:pPr>
              <a:lnSpc>
                <a:spcPct val="130000"/>
              </a:lnSpc>
            </a:pPr>
            <a:r>
              <a:rPr lang="en-US" altLang="zh-CN" sz="1600" b="1" dirty="0">
                <a:latin typeface="华文新魏" panose="02010800040101010101" pitchFamily="2" charset="-122"/>
                <a:ea typeface="华文新魏" panose="02010800040101010101" pitchFamily="2" charset="-122"/>
              </a:rPr>
              <a:t>s22 = </a:t>
            </a: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("Hello_s22"); //move =</a:t>
            </a:r>
          </a:p>
          <a:p>
            <a:pPr>
              <a:lnSpc>
                <a:spcPct val="130000"/>
              </a:lnSpc>
            </a:pPr>
            <a:r>
              <a:rPr lang="en-US" altLang="zh-CN" sz="1600" b="1" dirty="0">
                <a:latin typeface="华文新魏" panose="02010800040101010101" pitchFamily="2" charset="-122"/>
                <a:ea typeface="华文新魏" panose="02010800040101010101" pitchFamily="2" charset="-122"/>
              </a:rPr>
              <a:t>s22.print();</a:t>
            </a: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764708"/>
            <a:ext cx="725871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测试拷贝赋值和移动赋值的区别（</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 </a:t>
            </a:r>
            <a:r>
              <a:rPr lang="zh-CN" altLang="en-US" sz="2400" b="1" dirty="0">
                <a:latin typeface="华文新魏" panose="02010800040101010101" pitchFamily="2" charset="-122"/>
                <a:ea typeface="华文新魏" panose="02010800040101010101" pitchFamily="2" charset="-122"/>
              </a:rPr>
              <a:t>关闭优化）</a:t>
            </a:r>
          </a:p>
        </p:txBody>
      </p:sp>
      <p:sp>
        <p:nvSpPr>
          <p:cNvPr id="5" name="矩形 4">
            <a:extLst>
              <a:ext uri="{FF2B5EF4-FFF2-40B4-BE49-F238E27FC236}">
                <a16:creationId xmlns:a16="http://schemas.microsoft.com/office/drawing/2014/main" id="{B7590F5E-3417-4040-98C1-40420AFFF092}"/>
              </a:ext>
            </a:extLst>
          </p:cNvPr>
          <p:cNvSpPr/>
          <p:nvPr/>
        </p:nvSpPr>
        <p:spPr>
          <a:xfrm>
            <a:off x="1866568" y="3429001"/>
            <a:ext cx="8568952" cy="3168352"/>
          </a:xfrm>
          <a:prstGeom prst="rect">
            <a:avLst/>
          </a:prstGeom>
          <a:ln>
            <a:solidFill>
              <a:srgbClr val="002060"/>
            </a:solidFill>
          </a:ln>
        </p:spPr>
        <p:txBody>
          <a:bodyPr wrap="square">
            <a:noAutofit/>
          </a:bodyPr>
          <a:lstStyle/>
          <a:p>
            <a:r>
              <a:rPr lang="en-US" altLang="zh-CN" sz="1600" b="1" dirty="0">
                <a:latin typeface="Courier New" panose="02070309020205020404" pitchFamily="49" charset="0"/>
                <a:cs typeface="Courier New" panose="02070309020205020404" pitchFamily="49" charset="0"/>
              </a:rPr>
              <a:t>D:\CLionProjects\CopyAndMoveObject\bin\CopyAndMoveObject.exe</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Hello_s20	//</a:t>
            </a:r>
            <a:r>
              <a:rPr lang="zh-CN" altLang="en-US" sz="1600" b="1" dirty="0">
                <a:latin typeface="Courier New" panose="02070309020205020404" pitchFamily="49" charset="0"/>
                <a:cs typeface="Courier New" panose="02070309020205020404" pitchFamily="49" charset="0"/>
              </a:rPr>
              <a:t>构造</a:t>
            </a:r>
            <a:r>
              <a:rPr lang="en-US" altLang="zh-CN" sz="1600" b="1" dirty="0">
                <a:latin typeface="Courier New" panose="02070309020205020404" pitchFamily="49" charset="0"/>
                <a:cs typeface="Courier New" panose="02070309020205020404" pitchFamily="49" charset="0"/>
              </a:rPr>
              <a:t>20</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a:t>
            </a:r>
            <a:r>
              <a:rPr lang="zh-CN" altLang="en-US" sz="1600" b="1" dirty="0">
                <a:latin typeface="Courier New" panose="02070309020205020404" pitchFamily="49" charset="0"/>
                <a:cs typeface="Courier New" panose="02070309020205020404" pitchFamily="49" charset="0"/>
              </a:rPr>
              <a:t>默认构造</a:t>
            </a:r>
            <a:r>
              <a:rPr lang="en-US" altLang="zh-CN" sz="1600" b="1" dirty="0">
                <a:latin typeface="Courier New" panose="02070309020205020404" pitchFamily="49" charset="0"/>
                <a:cs typeface="Courier New" panose="02070309020205020404" pitchFamily="49" charset="0"/>
              </a:rPr>
              <a:t>s21</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a:t>
            </a:r>
            <a:r>
              <a:rPr lang="zh-CN" altLang="en-US" sz="1600" b="1" dirty="0">
                <a:latin typeface="Courier New" panose="02070309020205020404" pitchFamily="49" charset="0"/>
                <a:cs typeface="Courier New" panose="02070309020205020404" pitchFamily="49" charset="0"/>
              </a:rPr>
              <a:t>默认构造</a:t>
            </a:r>
            <a:r>
              <a:rPr lang="en-US" altLang="zh-CN" sz="1600" b="1" dirty="0">
                <a:latin typeface="Courier New" panose="02070309020205020404" pitchFamily="49" charset="0"/>
                <a:cs typeface="Courier New" panose="02070309020205020404" pitchFamily="49" charset="0"/>
              </a:rPr>
              <a:t>s22</a:t>
            </a:r>
          </a:p>
          <a:p>
            <a:r>
              <a:rPr lang="en-US" altLang="zh-CN" sz="1600" b="1" dirty="0">
                <a:solidFill>
                  <a:srgbClr val="FF0000"/>
                </a:solidFill>
                <a:latin typeface="Courier New" panose="02070309020205020404" pitchFamily="49" charset="0"/>
                <a:cs typeface="Courier New" panose="02070309020205020404" pitchFamily="49" charset="0"/>
              </a:rPr>
              <a:t>Copy =:</a:t>
            </a:r>
            <a:r>
              <a:rPr lang="en-US" altLang="zh-CN" sz="1600" b="1" dirty="0" err="1">
                <a:solidFill>
                  <a:srgbClr val="FF0000"/>
                </a:solidFill>
                <a:latin typeface="Courier New" panose="02070309020205020404" pitchFamily="49" charset="0"/>
                <a:cs typeface="Courier New" panose="02070309020205020404" pitchFamily="49" charset="0"/>
              </a:rPr>
              <a:t>MyString</a:t>
            </a:r>
            <a:r>
              <a:rPr lang="en-US" altLang="zh-CN" sz="1600" b="1" dirty="0">
                <a:solidFill>
                  <a:srgbClr val="FF0000"/>
                </a:solidFill>
                <a:latin typeface="Courier New" panose="02070309020205020404" pitchFamily="49" charset="0"/>
                <a:cs typeface="Courier New" panose="02070309020205020404" pitchFamily="49" charset="0"/>
              </a:rPr>
              <a:t>: Hello_s20		//copy = </a:t>
            </a:r>
          </a:p>
          <a:p>
            <a:r>
              <a:rPr lang="en-US" altLang="zh-CN" sz="1600" b="1" dirty="0">
                <a:solidFill>
                  <a:srgbClr val="FF0000"/>
                </a:solidFill>
                <a:latin typeface="Courier New" panose="02070309020205020404" pitchFamily="49" charset="0"/>
                <a:cs typeface="Courier New" panose="02070309020205020404" pitchFamily="49" charset="0"/>
              </a:rPr>
              <a:t>Hello_s20				//</a:t>
            </a:r>
            <a:r>
              <a:rPr lang="zh-CN" altLang="en-US" sz="1600" b="1" dirty="0">
                <a:solidFill>
                  <a:srgbClr val="FF0000"/>
                </a:solidFill>
                <a:latin typeface="Courier New" panose="02070309020205020404" pitchFamily="49" charset="0"/>
                <a:cs typeface="Courier New" panose="02070309020205020404" pitchFamily="49" charset="0"/>
              </a:rPr>
              <a:t>打印</a:t>
            </a:r>
            <a:r>
              <a:rPr lang="en-US" altLang="zh-CN" sz="1600" b="1" dirty="0">
                <a:solidFill>
                  <a:srgbClr val="FF0000"/>
                </a:solidFill>
                <a:latin typeface="Courier New" panose="02070309020205020404" pitchFamily="49" charset="0"/>
                <a:cs typeface="Courier New" panose="02070309020205020404" pitchFamily="49" charset="0"/>
              </a:rPr>
              <a:t>s21</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Hello_s22	//</a:t>
            </a:r>
            <a:r>
              <a:rPr lang="zh-CN" altLang="en-US" sz="1600" b="1" dirty="0">
                <a:latin typeface="Courier New" panose="02070309020205020404" pitchFamily="49" charset="0"/>
                <a:cs typeface="Courier New" panose="02070309020205020404" pitchFamily="49" charset="0"/>
              </a:rPr>
              <a:t>构造临时对象</a:t>
            </a: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("Hello_s22")</a:t>
            </a:r>
            <a:endParaRPr lang="en-US" altLang="zh-CN" sz="1600" b="1" dirty="0">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Move =:</a:t>
            </a:r>
            <a:r>
              <a:rPr lang="en-US" altLang="zh-CN" sz="1600" b="1" dirty="0" err="1">
                <a:solidFill>
                  <a:srgbClr val="FF0000"/>
                </a:solidFill>
                <a:latin typeface="Courier New" panose="02070309020205020404" pitchFamily="49" charset="0"/>
                <a:cs typeface="Courier New" panose="02070309020205020404" pitchFamily="49" charset="0"/>
              </a:rPr>
              <a:t>MyString</a:t>
            </a:r>
            <a:r>
              <a:rPr lang="en-US" altLang="zh-CN" sz="1600" b="1" dirty="0">
                <a:solidFill>
                  <a:srgbClr val="FF0000"/>
                </a:solidFill>
                <a:latin typeface="Courier New" panose="02070309020205020404" pitchFamily="49" charset="0"/>
                <a:cs typeface="Courier New" panose="02070309020205020404" pitchFamily="49" charset="0"/>
              </a:rPr>
              <a:t>: Hello_s22		//move = </a:t>
            </a:r>
          </a:p>
          <a:p>
            <a:r>
              <a:rPr lang="en-US" altLang="zh-CN" sz="1600" b="1" dirty="0">
                <a:solidFill>
                  <a:srgbClr val="FF0000"/>
                </a:solidFill>
                <a:latin typeface="Courier New" panose="02070309020205020404" pitchFamily="49" charset="0"/>
                <a:cs typeface="Courier New" panose="02070309020205020404" pitchFamily="49" charset="0"/>
              </a:rPr>
              <a:t>Hello_s22				//</a:t>
            </a:r>
            <a:r>
              <a:rPr lang="zh-CN" altLang="en-US" sz="1600" b="1" dirty="0">
                <a:solidFill>
                  <a:srgbClr val="FF0000"/>
                </a:solidFill>
                <a:latin typeface="Courier New" panose="02070309020205020404" pitchFamily="49" charset="0"/>
                <a:cs typeface="Courier New" panose="02070309020205020404" pitchFamily="49" charset="0"/>
              </a:rPr>
              <a:t>打印</a:t>
            </a:r>
            <a:r>
              <a:rPr lang="en-US" altLang="zh-CN" sz="1600" b="1" dirty="0">
                <a:solidFill>
                  <a:srgbClr val="FF0000"/>
                </a:solidFill>
                <a:latin typeface="Courier New" panose="02070309020205020404" pitchFamily="49" charset="0"/>
                <a:cs typeface="Courier New" panose="02070309020205020404" pitchFamily="49" charset="0"/>
              </a:rPr>
              <a:t>s22</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Hello_s22	//</a:t>
            </a:r>
            <a:r>
              <a:rPr lang="zh-CN" altLang="en-US" sz="1600" b="1" dirty="0">
                <a:latin typeface="Courier New" panose="02070309020205020404" pitchFamily="49" charset="0"/>
                <a:cs typeface="Courier New" panose="02070309020205020404" pitchFamily="49" charset="0"/>
              </a:rPr>
              <a:t>析构时</a:t>
            </a:r>
            <a:r>
              <a:rPr lang="en-US" altLang="zh-CN" sz="1600" b="1" dirty="0">
                <a:latin typeface="Courier New" panose="02070309020205020404" pitchFamily="49" charset="0"/>
                <a:cs typeface="Courier New" panose="02070309020205020404" pitchFamily="49" charset="0"/>
              </a:rPr>
              <a:t>s22</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Hello_s20	//</a:t>
            </a:r>
            <a:r>
              <a:rPr lang="zh-CN" altLang="en-US" sz="1600" b="1" dirty="0">
                <a:latin typeface="Courier New" panose="02070309020205020404" pitchFamily="49" charset="0"/>
                <a:cs typeface="Courier New" panose="02070309020205020404" pitchFamily="49" charset="0"/>
              </a:rPr>
              <a:t>析构</a:t>
            </a:r>
            <a:r>
              <a:rPr lang="en-US" altLang="zh-CN" sz="1600" b="1" dirty="0">
                <a:latin typeface="Courier New" panose="02070309020205020404" pitchFamily="49" charset="0"/>
                <a:cs typeface="Courier New" panose="02070309020205020404" pitchFamily="49" charset="0"/>
              </a:rPr>
              <a:t>s21</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Hello_s20	//</a:t>
            </a:r>
            <a:r>
              <a:rPr lang="zh-CN" altLang="en-US" sz="1600" b="1" dirty="0">
                <a:latin typeface="Courier New" panose="02070309020205020404" pitchFamily="49" charset="0"/>
                <a:cs typeface="Courier New" panose="02070309020205020404" pitchFamily="49" charset="0"/>
              </a:rPr>
              <a:t>析构</a:t>
            </a:r>
            <a:r>
              <a:rPr lang="en-US" altLang="zh-CN" sz="1600" b="1" dirty="0">
                <a:latin typeface="Courier New" panose="02070309020205020404" pitchFamily="49" charset="0"/>
                <a:cs typeface="Courier New" panose="02070309020205020404" pitchFamily="49" charset="0"/>
              </a:rPr>
              <a:t>s20</a:t>
            </a:r>
          </a:p>
          <a:p>
            <a:r>
              <a:rPr lang="en-US" altLang="zh-CN" sz="1600" b="1" dirty="0">
                <a:latin typeface="Courier New" panose="02070309020205020404" pitchFamily="49" charset="0"/>
                <a:cs typeface="Courier New" panose="02070309020205020404" pitchFamily="49" charset="0"/>
              </a:rPr>
              <a:t>//</a:t>
            </a:r>
            <a:r>
              <a:rPr lang="zh-CN" altLang="en-US" sz="1600" b="1" dirty="0">
                <a:latin typeface="Courier New" panose="02070309020205020404" pitchFamily="49" charset="0"/>
                <a:cs typeface="Courier New" panose="02070309020205020404" pitchFamily="49" charset="0"/>
              </a:rPr>
              <a:t>注意临时对象的析构没有输出，因为临时对象的</a:t>
            </a:r>
            <a:r>
              <a:rPr lang="en-US" altLang="zh-CN" sz="1600" b="1" dirty="0">
                <a:latin typeface="Courier New" panose="02070309020205020404" pitchFamily="49" charset="0"/>
                <a:cs typeface="Courier New" panose="02070309020205020404" pitchFamily="49" charset="0"/>
              </a:rPr>
              <a:t>s</a:t>
            </a:r>
            <a:r>
              <a:rPr lang="zh-CN" altLang="en-US" sz="1600" b="1" dirty="0">
                <a:latin typeface="Courier New" panose="02070309020205020404" pitchFamily="49" charset="0"/>
                <a:cs typeface="Courier New" panose="02070309020205020404" pitchFamily="49" charset="0"/>
              </a:rPr>
              <a:t>已经</a:t>
            </a:r>
            <a:r>
              <a:rPr lang="en-US" altLang="zh-CN" sz="1600" b="1" dirty="0">
                <a:latin typeface="Courier New" panose="02070309020205020404" pitchFamily="49" charset="0"/>
                <a:cs typeface="Courier New" panose="02070309020205020404" pitchFamily="49" charset="0"/>
              </a:rPr>
              <a:t>=0	</a:t>
            </a:r>
          </a:p>
        </p:txBody>
      </p:sp>
    </p:spTree>
    <p:extLst>
      <p:ext uri="{BB962C8B-B14F-4D97-AF65-F5344CB8AC3E}">
        <p14:creationId xmlns:p14="http://schemas.microsoft.com/office/powerpoint/2010/main" val="14907329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如果一个类既有拷贝构造函数，也有移动构造函数，编译器根据参数类型进行匹配来确定使用哪个构造函数，赋值操作类似。因此这时遵循一个重要原则：</a:t>
            </a:r>
            <a:r>
              <a:rPr lang="zh-CN" altLang="en-US" sz="2200" b="1" dirty="0">
                <a:solidFill>
                  <a:srgbClr val="FF0000"/>
                </a:solidFill>
                <a:latin typeface="华文新魏" panose="02010800040101010101" pitchFamily="2" charset="-122"/>
                <a:ea typeface="华文新魏" panose="02010800040101010101" pitchFamily="2" charset="-122"/>
              </a:rPr>
              <a:t>移动右值，拷贝左值。</a:t>
            </a:r>
            <a:r>
              <a:rPr lang="zh-CN" altLang="en-US" sz="2200" b="1" dirty="0">
                <a:latin typeface="华文新魏" panose="02010800040101010101" pitchFamily="2" charset="-122"/>
                <a:ea typeface="华文新魏" panose="02010800040101010101" pitchFamily="2" charset="-122"/>
              </a:rPr>
              <a:t>前面的示例都说明了这个原则。</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若没有移动构造</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移动赋值函数，右值也被拷贝构造</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拷贝赋值。</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847528" y="3284448"/>
            <a:ext cx="8712968" cy="3384912"/>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Foo{</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Foo() = default;</a:t>
            </a:r>
          </a:p>
          <a:p>
            <a:pPr>
              <a:lnSpc>
                <a:spcPct val="130000"/>
              </a:lnSpc>
            </a:pPr>
            <a:r>
              <a:rPr lang="en-US" altLang="zh-CN" b="1" dirty="0">
                <a:latin typeface="华文新魏" panose="02010800040101010101" pitchFamily="2" charset="-122"/>
                <a:ea typeface="华文新魏" panose="02010800040101010101" pitchFamily="2" charset="-122"/>
              </a:rPr>
              <a:t>	Foo(</a:t>
            </a:r>
            <a:r>
              <a:rPr lang="en-US" altLang="zh-CN" b="1" dirty="0">
                <a:solidFill>
                  <a:srgbClr val="FF0000"/>
                </a:solidFill>
                <a:latin typeface="华文新魏" panose="02010800040101010101" pitchFamily="2" charset="-122"/>
                <a:ea typeface="华文新魏" panose="02010800040101010101" pitchFamily="2" charset="-122"/>
              </a:rPr>
              <a:t>const</a:t>
            </a:r>
            <a:r>
              <a:rPr lang="en-US" altLang="zh-CN" b="1" dirty="0">
                <a:latin typeface="华文新魏" panose="02010800040101010101" pitchFamily="2" charset="-122"/>
                <a:ea typeface="华文新魏" panose="02010800040101010101" pitchFamily="2" charset="-122"/>
              </a:rPr>
              <a:t> Foo &amp;) {…}</a:t>
            </a: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 未定义移动构造函数</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Foo x;</a:t>
            </a:r>
          </a:p>
          <a:p>
            <a:pPr>
              <a:lnSpc>
                <a:spcPct val="130000"/>
              </a:lnSpc>
            </a:pPr>
            <a:r>
              <a:rPr lang="en-US" altLang="zh-CN" b="1" dirty="0">
                <a:latin typeface="华文新魏" panose="02010800040101010101" pitchFamily="2" charset="-122"/>
                <a:ea typeface="华文新魏" panose="02010800040101010101" pitchFamily="2" charset="-122"/>
              </a:rPr>
              <a:t>Foo y(x) ; //</a:t>
            </a:r>
            <a:r>
              <a:rPr lang="zh-CN" altLang="en-US" b="1" dirty="0">
                <a:latin typeface="华文新魏" panose="02010800040101010101" pitchFamily="2" charset="-122"/>
                <a:ea typeface="华文新魏" panose="02010800040101010101" pitchFamily="2" charset="-122"/>
              </a:rPr>
              <a:t>拷贝构造</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Foo z(std::move(x)); //</a:t>
            </a:r>
            <a:r>
              <a:rPr lang="zh-CN" altLang="en-US" b="1" dirty="0">
                <a:latin typeface="华文新魏" panose="02010800040101010101" pitchFamily="2" charset="-122"/>
                <a:ea typeface="华文新魏" panose="02010800040101010101" pitchFamily="2" charset="-122"/>
              </a:rPr>
              <a:t>还是拷贝构造，因为没有定义移动构造函数</a:t>
            </a: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29451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右值引用和成员函数</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除了拷贝构造和赋值函数。其他成员函数也可以提供拷贝和移动版本。例如</a:t>
            </a:r>
            <a:r>
              <a:rPr lang="en-US" altLang="zh-CN" sz="2200" b="1" dirty="0" err="1">
                <a:latin typeface="华文新魏" panose="02010800040101010101" pitchFamily="2" charset="-122"/>
                <a:ea typeface="华文新魏" panose="02010800040101010101" pitchFamily="2" charset="-122"/>
              </a:rPr>
              <a:t>std:vetcor</a:t>
            </a:r>
            <a:r>
              <a:rPr lang="zh-CN" altLang="en-US" sz="2200" b="1" dirty="0">
                <a:latin typeface="华文新魏" panose="02010800040101010101" pitchFamily="2" charset="-122"/>
                <a:ea typeface="华文新魏" panose="02010800040101010101" pitchFamily="2" charset="-122"/>
              </a:rPr>
              <a:t>就提供了</a:t>
            </a:r>
            <a:r>
              <a:rPr lang="en-US" altLang="zh-CN" sz="2200" b="1" dirty="0" err="1">
                <a:latin typeface="华文新魏" panose="02010800040101010101" pitchFamily="2" charset="-122"/>
                <a:ea typeface="华文新魏" panose="02010800040101010101" pitchFamily="2" charset="-122"/>
              </a:rPr>
              <a:t>push_back</a:t>
            </a:r>
            <a:r>
              <a:rPr lang="zh-CN" altLang="en-US" sz="2200" b="1" dirty="0">
                <a:latin typeface="华文新魏" panose="02010800040101010101" pitchFamily="2" charset="-122"/>
                <a:ea typeface="华文新魏" panose="02010800040101010101" pitchFamily="2" charset="-122"/>
              </a:rPr>
              <a:t>函数的拷贝版本和移动版本。</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类型</a:t>
            </a:r>
            <a:r>
              <a:rPr lang="en-US" altLang="zh-CN" sz="2200" b="1" dirty="0">
                <a:latin typeface="华文新魏" panose="02010800040101010101" pitchFamily="2" charset="-122"/>
                <a:ea typeface="华文新魏" panose="02010800040101010101" pitchFamily="2" charset="-122"/>
              </a:rPr>
              <a:t>T</a:t>
            </a:r>
            <a:r>
              <a:rPr lang="zh-CN" altLang="en-US" sz="2200" b="1" dirty="0">
                <a:latin typeface="华文新魏" panose="02010800040101010101" pitchFamily="2" charset="-122"/>
                <a:ea typeface="华文新魏" panose="02010800040101010101" pitchFamily="2" charset="-122"/>
              </a:rPr>
              <a:t>的移动和拷贝的重载函数，拷贝版本接受参数类型是</a:t>
            </a:r>
            <a:r>
              <a:rPr lang="en-US" altLang="zh-CN" sz="2200" b="1" dirty="0">
                <a:latin typeface="华文新魏" panose="02010800040101010101" pitchFamily="2" charset="-122"/>
                <a:ea typeface="华文新魏" panose="02010800040101010101" pitchFamily="2" charset="-122"/>
              </a:rPr>
              <a:t>const T&amp;, </a:t>
            </a:r>
            <a:r>
              <a:rPr lang="zh-CN" altLang="en-US" sz="2200" b="1" dirty="0">
                <a:latin typeface="华文新魏" panose="02010800040101010101" pitchFamily="2" charset="-122"/>
                <a:ea typeface="华文新魏" panose="02010800040101010101" pitchFamily="2" charset="-122"/>
              </a:rPr>
              <a:t>移动版本接受的参数类型是</a:t>
            </a:r>
            <a:r>
              <a:rPr lang="en-US" altLang="zh-CN" sz="2200" b="1" dirty="0">
                <a:latin typeface="华文新魏" panose="02010800040101010101" pitchFamily="2" charset="-122"/>
                <a:ea typeface="华文新魏" panose="02010800040101010101" pitchFamily="2" charset="-122"/>
              </a:rPr>
              <a:t>T &amp;&amp;</a:t>
            </a:r>
            <a:r>
              <a:rPr lang="zh-CN" altLang="en-US" sz="2200" b="1" dirty="0">
                <a:latin typeface="华文新魏" panose="02010800040101010101" pitchFamily="2" charset="-122"/>
                <a:ea typeface="华文新魏" panose="02010800040101010101" pitchFamily="2" charset="-122"/>
              </a:rPr>
              <a:t>。例如</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832431" y="3644488"/>
            <a:ext cx="9633427" cy="273684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class Foo{</a:t>
            </a:r>
          </a:p>
          <a:p>
            <a:pPr>
              <a:lnSpc>
                <a:spcPct val="130000"/>
              </a:lnSpc>
            </a:pPr>
            <a:r>
              <a:rPr lang="en-US" altLang="zh-CN" sz="2000" b="1" dirty="0">
                <a:latin typeface="华文新魏" panose="02010800040101010101" pitchFamily="2" charset="-122"/>
                <a:ea typeface="华文新魏" panose="02010800040101010101" pitchFamily="2" charset="-122"/>
              </a:rPr>
              <a:t>public:</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其它定义</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void f(const Foo &amp;);  //</a:t>
            </a:r>
            <a:r>
              <a:rPr lang="zh-CN" altLang="en-US" sz="2000" b="1" dirty="0">
                <a:latin typeface="华文新魏" panose="02010800040101010101" pitchFamily="2" charset="-122"/>
                <a:ea typeface="华文新魏" panose="02010800040101010101" pitchFamily="2" charset="-122"/>
              </a:rPr>
              <a:t>拷贝版本，函数</a:t>
            </a:r>
            <a:r>
              <a:rPr lang="en-US" altLang="zh-CN" sz="2000" b="1" dirty="0">
                <a:latin typeface="华文新魏" panose="02010800040101010101" pitchFamily="2" charset="-122"/>
                <a:ea typeface="华文新魏" panose="02010800040101010101" pitchFamily="2" charset="-122"/>
              </a:rPr>
              <a:t>f</a:t>
            </a:r>
            <a:r>
              <a:rPr lang="zh-CN" altLang="en-US" sz="2000" b="1" dirty="0">
                <a:latin typeface="华文新魏" panose="02010800040101010101" pitchFamily="2" charset="-122"/>
                <a:ea typeface="华文新魏" panose="02010800040101010101" pitchFamily="2" charset="-122"/>
              </a:rPr>
              <a:t>里拷贝对象</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void f(Foo &amp;&amp;)</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移动版本，函数</a:t>
            </a:r>
            <a:r>
              <a:rPr lang="en-US" altLang="zh-CN" sz="2000" b="1" dirty="0">
                <a:latin typeface="华文新魏" panose="02010800040101010101" pitchFamily="2" charset="-122"/>
                <a:ea typeface="华文新魏" panose="02010800040101010101" pitchFamily="2" charset="-122"/>
              </a:rPr>
              <a:t>f</a:t>
            </a:r>
            <a:r>
              <a:rPr lang="zh-CN" altLang="en-US" sz="2000" b="1" dirty="0">
                <a:latin typeface="华文新魏" panose="02010800040101010101" pitchFamily="2" charset="-122"/>
                <a:ea typeface="华文新魏" panose="02010800040101010101" pitchFamily="2" charset="-122"/>
              </a:rPr>
              <a:t>里移动对象</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2514160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3850</TotalTime>
  <Words>17175</Words>
  <Application>Microsoft Office PowerPoint</Application>
  <PresentationFormat>宽屏</PresentationFormat>
  <Paragraphs>1542</Paragraphs>
  <Slides>103</Slides>
  <Notes>15</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103</vt:i4>
      </vt:variant>
    </vt:vector>
  </HeadingPairs>
  <TitlesOfParts>
    <vt:vector size="113" baseType="lpstr">
      <vt:lpstr>隶书</vt:lpstr>
      <vt:lpstr>微软雅黑</vt:lpstr>
      <vt:lpstr>等线</vt:lpstr>
      <vt:lpstr>等线 Light</vt:lpstr>
      <vt:lpstr>-apple-system</vt:lpstr>
      <vt:lpstr>Wingdings</vt:lpstr>
      <vt:lpstr>华文新魏</vt:lpstr>
      <vt:lpstr>Courier New</vt:lpstr>
      <vt:lpstr>Arial</vt:lpstr>
      <vt:lpstr>Office 主题​​</vt:lpstr>
      <vt:lpstr>PowerPoint 演示文稿</vt:lpstr>
      <vt:lpstr>第4章  C++的类</vt:lpstr>
      <vt:lpstr>示例</vt:lpstr>
      <vt:lpstr>第4章  C++的类</vt:lpstr>
      <vt:lpstr>第4章  C++的类</vt:lpstr>
      <vt:lpstr>构造函数</vt:lpstr>
      <vt:lpstr>第4章  C++的类</vt:lpstr>
      <vt:lpstr>第4章  C++的类</vt:lpstr>
      <vt:lpstr>第4章 C++的类</vt:lpstr>
      <vt:lpstr>第4章 C++的类</vt:lpstr>
      <vt:lpstr>第4章 C++的类</vt:lpstr>
      <vt:lpstr>不同对象的构造和析构</vt:lpstr>
      <vt:lpstr>不同对象的构造和析构</vt:lpstr>
      <vt:lpstr>析构函数要防止反复释放资源</vt:lpstr>
      <vt:lpstr>析构函数要防止反复释放资源</vt:lpstr>
      <vt:lpstr>第4章  C++的类</vt:lpstr>
      <vt:lpstr>第4章 C++的类</vt:lpstr>
      <vt:lpstr>第4章  C++的类</vt:lpstr>
      <vt:lpstr>第4章  C++的类</vt:lpstr>
      <vt:lpstr>第4章 C++的类</vt:lpstr>
      <vt:lpstr>第4章 C++的类</vt:lpstr>
      <vt:lpstr>第4章  C++的类</vt:lpstr>
      <vt:lpstr>内联</vt:lpstr>
      <vt:lpstr>第4章  C++的类</vt:lpstr>
      <vt:lpstr>第4章  C++的类</vt:lpstr>
      <vt:lpstr>第4章  C++的类</vt:lpstr>
      <vt:lpstr>第4章  C++的类</vt:lpstr>
      <vt:lpstr>PowerPoint 演示文稿</vt:lpstr>
      <vt:lpstr>PowerPoint 演示文稿</vt:lpstr>
      <vt:lpstr>第4章  C++的类</vt:lpstr>
      <vt:lpstr>第4章  C++的类</vt:lpstr>
      <vt:lpstr>隐含参数this指针</vt:lpstr>
      <vt:lpstr>第4章  C++的类</vt:lpstr>
      <vt:lpstr>第4章  C++的类</vt:lpstr>
      <vt:lpstr>第4章  C++的类</vt:lpstr>
      <vt:lpstr>非静态数据成员初始化</vt:lpstr>
      <vt:lpstr>非静态数据成员初始化</vt:lpstr>
      <vt:lpstr>非静态数据成员初始化</vt:lpstr>
      <vt:lpstr>非静态数据成员初始化</vt:lpstr>
      <vt:lpstr>第4章  C++的类</vt:lpstr>
      <vt:lpstr>非静态数据成员初始化</vt:lpstr>
      <vt:lpstr>非静态数据成员初始化</vt:lpstr>
      <vt:lpstr>第4章  C++的类</vt:lpstr>
      <vt:lpstr>第4章  C++的类</vt:lpstr>
      <vt:lpstr>合成的默认构造函数</vt:lpstr>
      <vt:lpstr>合成的默认构造函数</vt:lpstr>
      <vt:lpstr>合成的默认构造函数</vt:lpstr>
      <vt:lpstr>合成的默认构造函数</vt:lpstr>
      <vt:lpstr>合成的默认构造函数</vt:lpstr>
      <vt:lpstr>合成的默认构造函数</vt:lpstr>
      <vt:lpstr>=default</vt:lpstr>
      <vt:lpstr>=default</vt:lpstr>
      <vt:lpstr>=default</vt:lpstr>
      <vt:lpstr>隐式的类型转换和显式构造函数</vt:lpstr>
      <vt:lpstr>隐式的类型转换和显式构造函数</vt:lpstr>
      <vt:lpstr>隐式的类型转换和显式构造函数</vt:lpstr>
      <vt:lpstr>隐式的类型转换和显式构造函数</vt:lpstr>
      <vt:lpstr>第4章  C++的类（课堂略）</vt:lpstr>
      <vt:lpstr>第4章  C++的类（课堂略）</vt:lpstr>
      <vt:lpstr>　拷贝构造函数</vt:lpstr>
      <vt:lpstr>　拷贝构造函数</vt:lpstr>
      <vt:lpstr>　拷贝构造函数</vt:lpstr>
      <vt:lpstr>　拷贝构造函数</vt:lpstr>
      <vt:lpstr>　拷贝构造函数</vt:lpstr>
      <vt:lpstr>　对象构造的编译器优化</vt:lpstr>
      <vt:lpstr>　拷贝构造函数</vt:lpstr>
      <vt:lpstr>　拷贝构造函数</vt:lpstr>
      <vt:lpstr>浅拷贝（按成员拷贝）</vt:lpstr>
      <vt:lpstr>浅拷贝（按成员拷贝）</vt:lpstr>
      <vt:lpstr>　拷贝构造函数</vt:lpstr>
      <vt:lpstr>深拷贝</vt:lpstr>
      <vt:lpstr>深拷贝</vt:lpstr>
      <vt:lpstr> 深拷贝构造函数和深拷贝赋值运算符重载</vt:lpstr>
      <vt:lpstr>　赋值运算符重载函数</vt:lpstr>
      <vt:lpstr>　赋值运算符重载函数</vt:lpstr>
      <vt:lpstr>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Visual Studio如何选择c++标准以及打开关闭优化</vt:lpstr>
      <vt:lpstr>移动构造和移动赋值</vt:lpstr>
      <vt:lpstr>　移动构造和移动赋值</vt:lpstr>
      <vt:lpstr>　移动构造和移动赋值</vt:lpstr>
      <vt:lpstr>　移动构造和移动赋值</vt:lpstr>
      <vt:lpstr>4.8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　右值引用和成员函数</vt:lpstr>
      <vt:lpstr>　=default和=delete</vt:lpstr>
      <vt:lpstr>　=default和=delete</vt:lpstr>
      <vt:lpstr>　=default和=delete</vt:lpstr>
      <vt:lpstr>　=default和=delete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希武 辜</cp:lastModifiedBy>
  <cp:revision>402</cp:revision>
  <dcterms:created xsi:type="dcterms:W3CDTF">2020-04-22T10:23:54Z</dcterms:created>
  <dcterms:modified xsi:type="dcterms:W3CDTF">2024-10-10T13:21:57Z</dcterms:modified>
</cp:coreProperties>
</file>