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6"/>
  </p:notesMasterIdLst>
  <p:sldIdLst>
    <p:sldId id="256" r:id="rId2"/>
    <p:sldId id="371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402" r:id="rId11"/>
    <p:sldId id="403" r:id="rId12"/>
    <p:sldId id="408" r:id="rId13"/>
    <p:sldId id="409" r:id="rId14"/>
    <p:sldId id="410" r:id="rId15"/>
    <p:sldId id="404" r:id="rId16"/>
    <p:sldId id="405" r:id="rId17"/>
    <p:sldId id="268" r:id="rId18"/>
    <p:sldId id="269" r:id="rId19"/>
    <p:sldId id="411" r:id="rId20"/>
    <p:sldId id="412" r:id="rId21"/>
    <p:sldId id="327" r:id="rId22"/>
    <p:sldId id="406" r:id="rId23"/>
    <p:sldId id="407" r:id="rId24"/>
    <p:sldId id="413" r:id="rId25"/>
    <p:sldId id="415" r:id="rId26"/>
    <p:sldId id="416" r:id="rId27"/>
    <p:sldId id="419" r:id="rId28"/>
    <p:sldId id="417" r:id="rId29"/>
    <p:sldId id="418" r:id="rId30"/>
    <p:sldId id="422" r:id="rId31"/>
    <p:sldId id="423" r:id="rId32"/>
    <p:sldId id="424" r:id="rId33"/>
    <p:sldId id="330" r:id="rId34"/>
    <p:sldId id="425" r:id="rId35"/>
    <p:sldId id="281" r:id="rId36"/>
    <p:sldId id="427" r:id="rId37"/>
    <p:sldId id="428" r:id="rId38"/>
    <p:sldId id="429" r:id="rId39"/>
    <p:sldId id="432" r:id="rId40"/>
    <p:sldId id="288" r:id="rId41"/>
    <p:sldId id="289" r:id="rId42"/>
    <p:sldId id="290" r:id="rId43"/>
    <p:sldId id="332" r:id="rId44"/>
    <p:sldId id="333" r:id="rId45"/>
  </p:sldIdLst>
  <p:sldSz cx="12192000" cy="6858000"/>
  <p:notesSz cx="6858000" cy="9144000"/>
  <p:embeddedFontLst>
    <p:embeddedFont>
      <p:font typeface="等线" panose="02010600030101010101" pitchFamily="2" charset="-122"/>
      <p:regular r:id="rId47"/>
      <p:bold r:id="rId48"/>
    </p:embeddedFont>
    <p:embeddedFont>
      <p:font typeface="等线 Light" panose="02010600030101010101" pitchFamily="2" charset="-122"/>
      <p:regular r:id="rId49"/>
    </p:embeddedFont>
    <p:embeddedFont>
      <p:font typeface="华文新魏" panose="02010800040101010101" pitchFamily="2" charset="-122"/>
      <p:regular r:id="rId50"/>
    </p:embeddedFont>
    <p:embeddedFont>
      <p:font typeface="隶书" panose="02010509060101010101" pitchFamily="49" charset="-122"/>
      <p:regular r:id="rId51"/>
    </p:embeddedFont>
    <p:embeddedFont>
      <p:font typeface="微软雅黑" panose="020B0503020204020204" pitchFamily="34" charset="-122"/>
      <p:regular r:id="rId52"/>
      <p:bold r:id="rId5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046" autoAdjust="0"/>
  </p:normalViewPr>
  <p:slideViewPr>
    <p:cSldViewPr snapToGrid="0">
      <p:cViewPr varScale="1">
        <p:scale>
          <a:sx n="100" d="100"/>
          <a:sy n="100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2453A-EC5D-46D8-B054-29800D80A933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9E2F9-EE4D-4506-B8E9-CBFFBE6E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16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私有虚函数可以被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override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，但是子类重写以后，如果使用父类指针指向一个子类对象，调用该方法会报错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9E2F9-EE4D-4506-B8E9-CBFFBE6EB0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3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FF876-D213-42E0-A095-CAD19049E657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318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lIns="91431" tIns="45716" rIns="91431" bIns="45716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21F1-319B-4D11-8AA9-19C05527D910}" type="datetime1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1491-4D35-4523-BE84-0E0E7B3061F6}" type="datetime1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1AAB-1CA7-47FD-9092-535BD6B13550}" type="datetime1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57D0-BA5B-4C2D-B4D5-F96CFAC3BB28}" type="datetime1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A558-7173-44F3-9E71-6DC0D965CDE5}" type="datetime1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471F-2B8B-4CFF-B47B-1CEE506260DE}" type="datetime1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754E-B187-4E8D-A726-0E55F0BB6F40}" type="datetime1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C4C3-78B5-4FBA-9638-B2420A3D5F84}" type="datetime1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D7F5-1B68-41EF-BE6C-77502961D23B}" type="datetime1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9903-CC69-49EC-9F2D-E5C0C2B8D449}" type="datetime1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7CB-0195-4078-A308-2A7C8AA9FE3F}" type="datetime1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6F64-F3A6-46EB-A2CD-935734827CD2}" type="datetime1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7D1895-E800-9A79-EFC1-E5DF2A47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982173-98EC-48DA-B63F-A6AC1C9A6EED}"/>
              </a:ext>
            </a:extLst>
          </p:cNvPr>
          <p:cNvSpPr txBox="1"/>
          <p:nvPr/>
        </p:nvSpPr>
        <p:spPr>
          <a:xfrm>
            <a:off x="965200" y="2131537"/>
            <a:ext cx="105156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&lt;iostream&gt;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using namespace std;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POINT2D{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x, y;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 { return x;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 { return y;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POINT2D* show( ){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&lt;&lt;"Show a point\n"; return this;}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定义虚函数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POINT2D(int x, int y) { POINT2D::x=x; POINT2D::y=y;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CIRCLE: public POINT2D{	//POINT2D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CIRCE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满足父子关系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r;</a:t>
            </a: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0FB7CE-5805-4093-BF9E-5DEE6D03E161}"/>
              </a:ext>
            </a:extLst>
          </p:cNvPr>
          <p:cNvSpPr txBox="1"/>
          <p:nvPr/>
        </p:nvSpPr>
        <p:spPr>
          <a:xfrm>
            <a:off x="838200" y="1711045"/>
            <a:ext cx="8200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8.1】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定义父类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POINT2D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和子类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CIRCLE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的绘图函数成员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show()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A4CC86A-B342-65FF-1114-3131F846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6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DBE882-D48F-450F-BBE8-7578F21582BD}"/>
              </a:ext>
            </a:extLst>
          </p:cNvPr>
          <p:cNvSpPr txBox="1"/>
          <p:nvPr/>
        </p:nvSpPr>
        <p:spPr>
          <a:xfrm>
            <a:off x="762000" y="1690688"/>
            <a:ext cx="1118734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 { return r;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CIRCLE* show( ) 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&lt;&lt;“Show a circle\n”; return this;}//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原型“一样”，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自动成为虚函数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CIRCLE(int x, int y, int r):POINT2D(x, y) { CIRCLE::r=r;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CIRCLE c(3, 7, 8);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POINT2D *p=&amp;c;	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父类指针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可以直接指向子类对象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&lt;&lt;"The circle with radius "&lt;&lt;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c.getr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 is at ("&lt;&lt;p-&gt;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)&lt;&lt;", "&lt;&lt;p-&gt;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)&lt;&lt;")\n";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p-&gt;show( );  //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Show a circle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，如果把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Circle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里的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show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函数定义为私有的会如何？请思考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7D2B197-6916-55B4-079C-F9579921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6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8.1   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235951" y="2458132"/>
            <a:ext cx="10930295" cy="2943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虚函数必须是类的实例成员函数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，非类的成员函数不能说明为虚函数，普通函数如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main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不能说明为虚函数。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虚函数一般在基类的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protected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部分（为什么？）。在派生类中重新定义成员函数时，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函数原型必须完全相同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虚函数只有在具有继承关系的类层次结构中定义才有意义，否则引起额外开销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需要通过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访问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必须用父类指针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或引用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访问虚函数才有多态性。根据父类指针所指对象类型的不同，动态绑定相应对象的虚函数；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虚函数的动态多态性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	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31CD49-0A02-5F84-ECB7-2EF2E19A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9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8.1   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547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虚函数有隐含的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参数，参数表后可出现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volatile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静态函数成员没有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参数，不能定义为虚函数：即不能有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 static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之类的说明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构造函数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构造对象的类型是确定的，不需根据类型表现出多态性，故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不能定义为虚函数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；析构函数可通过父类指针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引用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调用，父类指针指向的对象类型可能是不确定的，因此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析构函数可定义为虚函数（强烈建议）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一旦父类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定义了虚函数，所有派生类中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原型相同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的非静态成员函数自动成为虚函数（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即使没有“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virtual”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声明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）；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虚函数特性的无限传递性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23556A-A832-85C8-AB26-7B58DE69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1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8.1   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214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虚函数同普通函数成员一样，可声明为或自动成为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inline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函数（但内联肯定失败），也可重载、缺省和省略参数。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虚函数能根据对象类型适当地绑定函数成员，且绑定函数成员的效率非常之高，因此，最好将实例函数成员全部定义为虚函数。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注意：虚函数主要通过基类和派生类表现出多态特性，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由于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union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既不能定义基类又不能定义派生类，故不能在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union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中定义虚函数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EF47A5-9896-1910-0035-E8B9B2A4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66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7CCAB6-19AE-41A9-8193-91EF00EFA48E}"/>
              </a:ext>
            </a:extLst>
          </p:cNvPr>
          <p:cNvSpPr txBox="1"/>
          <p:nvPr/>
        </p:nvSpPr>
        <p:spPr>
          <a:xfrm>
            <a:off x="933450" y="1486557"/>
            <a:ext cx="1033145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&lt;iostream&gt;			//【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8.2】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虚函数的使用方法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using namespace std;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void f1( ){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&lt;&lt;"A::f1\n"; };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定义虚函数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f1()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void f2( ){ cout&lt;&lt;"A::f2\n"; };	//this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指向基类对象，定义虚函数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f2()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void f3( ){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&lt;&lt;"A::f3\n"; };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定义虚函数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f3()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void f4( ){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&lt;&lt;"A::f4\n"; };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定义虚函数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f4()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 public A{   //A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满足父子关系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void f1( ){//virtual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可省略，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f1()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自动成为虚函数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&lt;&lt;"B::f1\n";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f2( ) { 	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除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指向派生类对象外，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f2()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和基类函数原型相同，自动成为虚函数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&lt;&lt;"B::f2\n";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5D418D3-5F04-7477-C26D-E609897F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3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A305F6-96A4-41B4-BD64-FF5E8D3E695F}"/>
              </a:ext>
            </a:extLst>
          </p:cNvPr>
          <p:cNvSpPr txBox="1"/>
          <p:nvPr/>
        </p:nvSpPr>
        <p:spPr>
          <a:xfrm>
            <a:off x="838200" y="1601788"/>
            <a:ext cx="10083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C: B{	     //B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不满足父子关系，故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也不满足父子关系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f4( ) { 	     //f4()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自动成为虚函数，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即使不是父子关系，也有多态性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&lt;&lt;"C::f4\n";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*p=(A *)&amp;c;	//A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不满足父子关系，需要进行强制类型转换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p-&gt;f1( );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B::f1( 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p-&gt;f2( );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B::f2( 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p-&gt;f3( );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A::f3( 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p-&gt;f4( );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C::f4( 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p-&gt;A::f2( );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明确调用实函数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A::f2(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没有多态性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8799E6-FB48-AC92-FB57-6322E6AF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38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D6816A-24D6-4A10-A6FD-7C2EF6FDD36E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017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13971"/>
            <a:ext cx="9144000" cy="1326798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Char char="•"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多态性实现的条件</a:t>
            </a:r>
          </a:p>
          <a:p>
            <a:pPr lvl="2" algn="just"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有一条继承链</a:t>
            </a:r>
          </a:p>
          <a:p>
            <a:pPr lvl="2" algn="just"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基类要申明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类型的成员函数</a:t>
            </a:r>
          </a:p>
          <a:p>
            <a:pPr lvl="2" algn="just"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用基类型的指针（或引用）指向（引用）派生类（不一定必须是父子关系）</a:t>
            </a:r>
          </a:p>
          <a:p>
            <a:pPr lvl="2" algn="just" eaLnBrk="1" hangingPunct="1">
              <a:lnSpc>
                <a:spcPct val="110000"/>
              </a:lnSpc>
              <a:buFontTx/>
              <a:buNone/>
            </a:pPr>
            <a:endParaRPr lang="en-US" altLang="zh-CN" sz="1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1732" name="Text Box 3"/>
          <p:cNvSpPr txBox="1">
            <a:spLocks noChangeArrowheads="1"/>
          </p:cNvSpPr>
          <p:nvPr/>
        </p:nvSpPr>
        <p:spPr bwMode="auto">
          <a:xfrm>
            <a:off x="1739516" y="1225689"/>
            <a:ext cx="8712968" cy="5632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 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void f1()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"A:f1()\n"; } virtual void f2()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"A:f2()\n"; 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void f3()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"A:f3()\n"; } virtual void f4()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"A:f4()\n"; 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 :A {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私有派生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void f1()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"B:f1()\n"; } //virtual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可省略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f2()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"B:f2()\n"; 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 :B {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私有派生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f4()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"C:f4()\n"; 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test(void) 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非父子关系，多态性质还是存在</a:t>
            </a:r>
          </a:p>
          <a:p>
            <a:r>
              <a:rPr lang="pt-BR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 c; A *p = (A *)&amp;c;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p-&gt;f1(); 	//B::f1();   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p-&gt;f2();	//B::f2();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p-&gt;f3();	//A::f3()    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p-&gt;f4();	//C::f4()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//c.f1(), c.f2(), c.f3(), c.f4();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编译会出错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1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E01843-EB1A-4089-AEFB-8C9A577A07D7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18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5087939" y="620713"/>
            <a:ext cx="1152525" cy="36933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 A</a:t>
            </a:r>
          </a:p>
        </p:txBody>
      </p:sp>
      <p:sp>
        <p:nvSpPr>
          <p:cNvPr id="202756" name="Text Box 5"/>
          <p:cNvSpPr txBox="1">
            <a:spLocks noChangeArrowheads="1"/>
          </p:cNvSpPr>
          <p:nvPr/>
        </p:nvSpPr>
        <p:spPr bwMode="auto">
          <a:xfrm>
            <a:off x="5087939" y="1590675"/>
            <a:ext cx="1152525" cy="36933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 B</a:t>
            </a:r>
          </a:p>
        </p:txBody>
      </p:sp>
      <p:sp>
        <p:nvSpPr>
          <p:cNvPr id="202757" name="Text Box 6"/>
          <p:cNvSpPr txBox="1">
            <a:spLocks noChangeArrowheads="1"/>
          </p:cNvSpPr>
          <p:nvPr/>
        </p:nvSpPr>
        <p:spPr bwMode="auto">
          <a:xfrm>
            <a:off x="5087939" y="2565400"/>
            <a:ext cx="1152525" cy="36933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 C</a:t>
            </a:r>
          </a:p>
        </p:txBody>
      </p:sp>
      <p:sp>
        <p:nvSpPr>
          <p:cNvPr id="202758" name="Line 14"/>
          <p:cNvSpPr>
            <a:spLocks noChangeShapeType="1"/>
          </p:cNvSpPr>
          <p:nvPr/>
        </p:nvSpPr>
        <p:spPr bwMode="auto">
          <a:xfrm flipV="1">
            <a:off x="5662613" y="1068389"/>
            <a:ext cx="0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2759" name="Line 18"/>
          <p:cNvSpPr>
            <a:spLocks noChangeShapeType="1"/>
          </p:cNvSpPr>
          <p:nvPr/>
        </p:nvSpPr>
        <p:spPr bwMode="auto">
          <a:xfrm flipV="1">
            <a:off x="5664200" y="2062164"/>
            <a:ext cx="0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2760" name="Text Box 19"/>
          <p:cNvSpPr txBox="1">
            <a:spLocks noChangeArrowheads="1"/>
          </p:cNvSpPr>
          <p:nvPr/>
        </p:nvSpPr>
        <p:spPr bwMode="auto">
          <a:xfrm>
            <a:off x="5734051" y="1125538"/>
            <a:ext cx="96853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</a:p>
        </p:txBody>
      </p:sp>
      <p:sp>
        <p:nvSpPr>
          <p:cNvPr id="202761" name="Text Box 20"/>
          <p:cNvSpPr txBox="1">
            <a:spLocks noChangeArrowheads="1"/>
          </p:cNvSpPr>
          <p:nvPr/>
        </p:nvSpPr>
        <p:spPr bwMode="auto">
          <a:xfrm>
            <a:off x="5735639" y="2060575"/>
            <a:ext cx="96853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</a:p>
        </p:txBody>
      </p:sp>
      <p:sp>
        <p:nvSpPr>
          <p:cNvPr id="202762" name="Text Box 21"/>
          <p:cNvSpPr txBox="1">
            <a:spLocks noChangeArrowheads="1"/>
          </p:cNvSpPr>
          <p:nvPr/>
        </p:nvSpPr>
        <p:spPr bwMode="auto">
          <a:xfrm>
            <a:off x="7175500" y="692150"/>
            <a:ext cx="326563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公有虚函数成员：</a:t>
            </a:r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f1(),f2(),f3(),f4()</a:t>
            </a:r>
          </a:p>
        </p:txBody>
      </p:sp>
      <p:sp>
        <p:nvSpPr>
          <p:cNvPr id="202763" name="Text Box 22"/>
          <p:cNvSpPr txBox="1">
            <a:spLocks noChangeArrowheads="1"/>
          </p:cNvSpPr>
          <p:nvPr/>
        </p:nvSpPr>
        <p:spPr bwMode="auto">
          <a:xfrm>
            <a:off x="7175500" y="1628776"/>
            <a:ext cx="3265638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私有虚函数成员：</a:t>
            </a:r>
            <a:r>
              <a:rPr lang="en-US" altLang="zh-CN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f1(),f2(),</a:t>
            </a:r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f3(),f4()</a:t>
            </a:r>
          </a:p>
          <a:p>
            <a:pPr algn="l"/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f1(),f2()</a:t>
            </a:r>
            <a:r>
              <a:rPr lang="zh-CN" altLang="en-US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被改写</a:t>
            </a:r>
          </a:p>
        </p:txBody>
      </p:sp>
      <p:sp>
        <p:nvSpPr>
          <p:cNvPr id="202764" name="Text Box 23"/>
          <p:cNvSpPr txBox="1">
            <a:spLocks noChangeArrowheads="1"/>
          </p:cNvSpPr>
          <p:nvPr/>
        </p:nvSpPr>
        <p:spPr bwMode="auto">
          <a:xfrm>
            <a:off x="7075488" y="2587626"/>
            <a:ext cx="347082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不可见虚函数成员：</a:t>
            </a:r>
            <a:r>
              <a:rPr lang="en-US" altLang="zh-CN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f1(),f2(),</a:t>
            </a:r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f3(),</a:t>
            </a:r>
            <a:r>
              <a:rPr lang="en-US" altLang="zh-CN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f4()</a:t>
            </a:r>
          </a:p>
          <a:p>
            <a:pPr algn="l"/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其中 </a:t>
            </a:r>
            <a:r>
              <a:rPr lang="en-US" altLang="zh-CN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f4()</a:t>
            </a:r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被改写</a:t>
            </a:r>
          </a:p>
        </p:txBody>
      </p:sp>
      <p:sp>
        <p:nvSpPr>
          <p:cNvPr id="202765" name="Text Box 24"/>
          <p:cNvSpPr txBox="1">
            <a:spLocks noChangeArrowheads="1"/>
          </p:cNvSpPr>
          <p:nvPr/>
        </p:nvSpPr>
        <p:spPr bwMode="auto">
          <a:xfrm>
            <a:off x="1703388" y="476250"/>
            <a:ext cx="3168650" cy="175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假设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← B 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← C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都是私有派生，但基类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中的虚函数特性会一直传递下去而不管是什么类型的派生。因此，在派生类中对虚函数重新改写时可不加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关键字。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035301" y="3910015"/>
            <a:ext cx="6151563" cy="992188"/>
            <a:chOff x="952" y="2463"/>
            <a:chExt cx="3875" cy="625"/>
          </a:xfrm>
        </p:grpSpPr>
        <p:sp>
          <p:nvSpPr>
            <p:cNvPr id="202769" name="Rectangle 8"/>
            <p:cNvSpPr>
              <a:spLocks noChangeArrowheads="1"/>
            </p:cNvSpPr>
            <p:nvPr/>
          </p:nvSpPr>
          <p:spPr bwMode="auto">
            <a:xfrm>
              <a:off x="952" y="2463"/>
              <a:ext cx="454" cy="25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lang="en-US" altLang="zh-CN" sz="2000" baseline="-1000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02770" name="Rectangle 9"/>
            <p:cNvSpPr>
              <a:spLocks noChangeArrowheads="1"/>
            </p:cNvSpPr>
            <p:nvPr/>
          </p:nvSpPr>
          <p:spPr bwMode="auto">
            <a:xfrm>
              <a:off x="1774" y="2463"/>
              <a:ext cx="454" cy="25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lang="en-US" altLang="zh-CN" sz="2000" baseline="-1000"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202771" name="AutoShape 10"/>
            <p:cNvSpPr>
              <a:spLocks noChangeArrowheads="1"/>
            </p:cNvSpPr>
            <p:nvPr/>
          </p:nvSpPr>
          <p:spPr bwMode="auto">
            <a:xfrm rot="-5400000">
              <a:off x="1406" y="2548"/>
              <a:ext cx="85" cy="85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202772" name="AutoShape 11"/>
            <p:cNvCxnSpPr>
              <a:cxnSpLocks noChangeShapeType="1"/>
              <a:stCxn id="202771" idx="3"/>
              <a:endCxn id="202770" idx="1"/>
            </p:cNvCxnSpPr>
            <p:nvPr/>
          </p:nvCxnSpPr>
          <p:spPr bwMode="auto">
            <a:xfrm flipV="1">
              <a:off x="1492" y="2591"/>
              <a:ext cx="28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2773" name="Rectangle 12"/>
            <p:cNvSpPr>
              <a:spLocks noChangeArrowheads="1"/>
            </p:cNvSpPr>
            <p:nvPr/>
          </p:nvSpPr>
          <p:spPr bwMode="auto">
            <a:xfrm>
              <a:off x="2596" y="2463"/>
              <a:ext cx="454" cy="25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…</a:t>
              </a:r>
              <a:endParaRPr lang="en-US" altLang="zh-CN" sz="2000" baseline="-1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2774" name="AutoShape 13"/>
            <p:cNvSpPr>
              <a:spLocks noChangeArrowheads="1"/>
            </p:cNvSpPr>
            <p:nvPr/>
          </p:nvSpPr>
          <p:spPr bwMode="auto">
            <a:xfrm rot="-5400000">
              <a:off x="2228" y="2548"/>
              <a:ext cx="85" cy="85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202775" name="AutoShape 14"/>
            <p:cNvCxnSpPr>
              <a:cxnSpLocks noChangeShapeType="1"/>
              <a:stCxn id="202774" idx="3"/>
              <a:endCxn id="202773" idx="1"/>
            </p:cNvCxnSpPr>
            <p:nvPr/>
          </p:nvCxnSpPr>
          <p:spPr bwMode="auto">
            <a:xfrm flipV="1">
              <a:off x="2314" y="2591"/>
              <a:ext cx="28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2776" name="Rectangle 15"/>
            <p:cNvSpPr>
              <a:spLocks noChangeArrowheads="1"/>
            </p:cNvSpPr>
            <p:nvPr/>
          </p:nvSpPr>
          <p:spPr bwMode="auto">
            <a:xfrm>
              <a:off x="3418" y="2463"/>
              <a:ext cx="454" cy="25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lang="en-US" altLang="zh-CN" sz="2000" baseline="-1000">
                  <a:latin typeface="华文新魏" panose="02010800040101010101" pitchFamily="2" charset="-122"/>
                  <a:ea typeface="华文新魏" panose="02010800040101010101" pitchFamily="2" charset="-122"/>
                </a:rPr>
                <a:t>n-1</a:t>
              </a:r>
            </a:p>
          </p:txBody>
        </p:sp>
        <p:sp>
          <p:nvSpPr>
            <p:cNvPr id="202777" name="AutoShape 16"/>
            <p:cNvSpPr>
              <a:spLocks noChangeArrowheads="1"/>
            </p:cNvSpPr>
            <p:nvPr/>
          </p:nvSpPr>
          <p:spPr bwMode="auto">
            <a:xfrm rot="-5400000">
              <a:off x="3050" y="2548"/>
              <a:ext cx="85" cy="85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202778" name="AutoShape 17"/>
            <p:cNvCxnSpPr>
              <a:cxnSpLocks noChangeShapeType="1"/>
              <a:stCxn id="202777" idx="3"/>
              <a:endCxn id="202776" idx="1"/>
            </p:cNvCxnSpPr>
            <p:nvPr/>
          </p:nvCxnSpPr>
          <p:spPr bwMode="auto">
            <a:xfrm flipV="1">
              <a:off x="3136" y="2591"/>
              <a:ext cx="28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2779" name="Rectangle 18"/>
            <p:cNvSpPr>
              <a:spLocks noChangeArrowheads="1"/>
            </p:cNvSpPr>
            <p:nvPr/>
          </p:nvSpPr>
          <p:spPr bwMode="auto">
            <a:xfrm>
              <a:off x="4240" y="2463"/>
              <a:ext cx="454" cy="25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lang="en-US" altLang="zh-CN" sz="2000" baseline="-1000"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</p:txBody>
        </p:sp>
        <p:sp>
          <p:nvSpPr>
            <p:cNvPr id="202780" name="AutoShape 19"/>
            <p:cNvSpPr>
              <a:spLocks noChangeArrowheads="1"/>
            </p:cNvSpPr>
            <p:nvPr/>
          </p:nvSpPr>
          <p:spPr bwMode="auto">
            <a:xfrm rot="-5400000">
              <a:off x="3872" y="2548"/>
              <a:ext cx="85" cy="85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202781" name="AutoShape 20"/>
            <p:cNvCxnSpPr>
              <a:cxnSpLocks noChangeShapeType="1"/>
              <a:stCxn id="202780" idx="3"/>
              <a:endCxn id="202779" idx="1"/>
            </p:cNvCxnSpPr>
            <p:nvPr/>
          </p:nvCxnSpPr>
          <p:spPr bwMode="auto">
            <a:xfrm flipV="1">
              <a:off x="3958" y="2591"/>
              <a:ext cx="28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2782" name="Text Box 22"/>
            <p:cNvSpPr txBox="1">
              <a:spLocks noChangeArrowheads="1"/>
            </p:cNvSpPr>
            <p:nvPr/>
          </p:nvSpPr>
          <p:spPr bwMode="auto">
            <a:xfrm>
              <a:off x="3731" y="2875"/>
              <a:ext cx="109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查找方法</a:t>
              </a:r>
              <a:r>
                <a:rPr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的顺序</a:t>
              </a:r>
            </a:p>
          </p:txBody>
        </p:sp>
        <p:sp>
          <p:nvSpPr>
            <p:cNvPr id="202783" name="Line 23"/>
            <p:cNvSpPr>
              <a:spLocks noChangeShapeType="1"/>
            </p:cNvSpPr>
            <p:nvPr/>
          </p:nvSpPr>
          <p:spPr bwMode="auto">
            <a:xfrm flipH="1">
              <a:off x="1179" y="2860"/>
              <a:ext cx="35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2784" name="Line 24"/>
            <p:cNvSpPr>
              <a:spLocks noChangeShapeType="1"/>
            </p:cNvSpPr>
            <p:nvPr/>
          </p:nvSpPr>
          <p:spPr bwMode="auto">
            <a:xfrm flipH="1">
              <a:off x="4468" y="286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2785" name="Line 25"/>
            <p:cNvSpPr>
              <a:spLocks noChangeShapeType="1"/>
            </p:cNvSpPr>
            <p:nvPr/>
          </p:nvSpPr>
          <p:spPr bwMode="auto">
            <a:xfrm flipH="1">
              <a:off x="3645" y="2860"/>
              <a:ext cx="10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2786" name="Line 26"/>
            <p:cNvSpPr>
              <a:spLocks noChangeShapeType="1"/>
            </p:cNvSpPr>
            <p:nvPr/>
          </p:nvSpPr>
          <p:spPr bwMode="auto">
            <a:xfrm flipH="1">
              <a:off x="2823" y="2860"/>
              <a:ext cx="1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2787" name="Line 27"/>
            <p:cNvSpPr>
              <a:spLocks noChangeShapeType="1"/>
            </p:cNvSpPr>
            <p:nvPr/>
          </p:nvSpPr>
          <p:spPr bwMode="auto">
            <a:xfrm flipH="1">
              <a:off x="2001" y="2860"/>
              <a:ext cx="1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202767" name="Text Box 28"/>
          <p:cNvSpPr txBox="1">
            <a:spLocks noChangeArrowheads="1"/>
          </p:cNvSpPr>
          <p:nvPr/>
        </p:nvSpPr>
        <p:spPr bwMode="auto">
          <a:xfrm>
            <a:off x="8270875" y="3573463"/>
            <a:ext cx="71846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</a:p>
        </p:txBody>
      </p:sp>
      <p:sp>
        <p:nvSpPr>
          <p:cNvPr id="202768" name="Text Box 48"/>
          <p:cNvSpPr txBox="1">
            <a:spLocks noChangeArrowheads="1"/>
          </p:cNvSpPr>
          <p:nvPr/>
        </p:nvSpPr>
        <p:spPr bwMode="auto">
          <a:xfrm>
            <a:off x="2279651" y="5013326"/>
            <a:ext cx="7910513" cy="161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在如图所示的继承链中，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C1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是祖先类</a:t>
            </a:r>
          </a:p>
          <a:p>
            <a:pPr algn="l"/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C1 *p =new Cn( );  p-&gt;f( );</a:t>
            </a:r>
          </a:p>
          <a:p>
            <a:pPr algn="l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这时会沿着继承链从子类到父类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Cn,Cn-1,… C1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查找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的实现，一旦找到</a:t>
            </a:r>
          </a:p>
          <a:p>
            <a:pPr algn="l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一个实现，将停止查找，并执行找到的第一个实现。</a:t>
            </a:r>
          </a:p>
          <a:p>
            <a:pPr algn="l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查找是通过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virtual function table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进行。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8.1   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94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重载函数使用静态联编（早期绑定）机制；虚函数采用动态联编（晚期绑定）机制；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早期绑定：在程序运行之前的绑定；晚期绑定：在程序运行中，由程序自己完成的绑定。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对于父类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中声明的虚函数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，若在子类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中重定义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必须确保子类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B::f( )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与父类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A::f( )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具有完全相同的函数原型，才能覆盖原虚函数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 )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而产生虚特性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，执行动态联编机制。否则，只要有一个参数不同，编译系统就认为它是一个全新的（函数名相同时重载）函数，而不实现动态联编。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关于子类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B::f( )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与父类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A::f( )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具有完全相同的函数原型，有个地方需要补充说明：就是函数返回类型不一定完全一样，只要相容就行（例如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A::f( )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函数返回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类型（或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A*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），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B::f( )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函数返回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类型（或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B*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）就是相容）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DD273-AEB6-2C2B-3560-0151FAA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2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8.1   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214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虚函数：即用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定义的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实例成员函数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所有实例函数都默认为虚函数。当基类对象指针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引用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引用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不同类型派生类对象时，通过虚函数到基类或派生类中同名函数的映射实现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动态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多态。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重载函数是静态多态函数，通过静态绑定调用重载函数（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编译时确定了调哪个函数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）；虚函数是动态多态函数，通过动态绑定调用函数（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在运行时重新计算函数入口地址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）。动态绑定是程序运行时自己完成的，静态绑定是编译或操作系统完成的。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虚函数的动态绑定通过存储在对象中的一个指针完成，该指针指向虚函数入口地址表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。虚函数一定有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指针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因为虚函数是实例成员函数）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086729-C77D-3CED-9A01-E35D112B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8.2   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虚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析构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879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如果基类的析构函数定义为虚析构函数，则派生类的析构函数就会自动成为虚析构函数（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即使原型不同，即函数名不一样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说明虚析构函数的目的在于在使用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运算符释放一个对象时，能够保证所执行的析构函数就是该对象的析构函数；最好将所有的析构函数都定义为虚析构函数。注意，对象数组指针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应用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[]p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释放。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注意：如果为基类和派生类的对象分配了动态内存，或者为派生类的对象成员分配了动态内存，则一定要将基类和派生类的析构函数定义为虚析构函数，否则便可能造成内存泄漏，导致系统出现内存保护错误。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AA3885-CFEA-8D50-09BE-DEC2B3E6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5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21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116632"/>
            <a:ext cx="8856984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 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*p;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size;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A(int s) : p(new int[size = s]) {}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的析构函数是虚函数，它所有的后代的析构函数就都是虚函数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~A() { if (p) { delete[]p; p = 0; } }  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 : public A 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private: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*q;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length;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B(int s, int l) :A(s), q(new int[length = l]) {}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的析构会自动调用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的析构，所以不用操心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的释放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~B() { if (q) { delete[]q; q = 0; } 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test() 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*p = new B(10, 10);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由于多态，会调用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的析构函数。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但如果析构函数不是虚函数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，由于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的声明类型为  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//A *,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因此编译时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P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被绑定到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的析构函数，只会执行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的析构，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导致对象里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指针指向的内存没有被释放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delete p;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50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FBC700-5351-45C0-BE19-12EAAF577DCC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524000"/>
            <a:ext cx="10515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8.5】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输入职员的花名册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如果职员的姓名、编号和年龄等信息齐全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则登记该职员的个人信息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否则只登记职员的姓名。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0C796ED-AACE-464A-9DBD-78C97EB81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74925"/>
            <a:ext cx="3617913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stdio.h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string.h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STRING{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char *str;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STRING(char *s);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~STRING( ){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if (str){delete str; str=0; } 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STRING::STRING(char *s){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str=new char[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strlen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(s)+1];   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8F538E0-A78B-4E68-8F6B-4C1CB8914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913" y="2574031"/>
            <a:ext cx="7215064" cy="424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strcpy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(str, s);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CLERK: public STRING{ 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CLERK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对象有二个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STRING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clkid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int age;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CLERK(char *n, char *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int a);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~CLERK( ){ }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自动成为虚函数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自动调用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clkid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.~STRING( 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STRING::~STRING( 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CLERK::CLERK(char *n, char *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int a):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STRING(n), 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clkid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(i)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分别初始化继承的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和对象成员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age=a;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68FACB7-2066-EB2B-C971-6D68C6C2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01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605D1ED-E8FE-4EC1-83EC-AC8B7AE4B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18" y="1524000"/>
            <a:ext cx="11274641" cy="469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  int  max=10;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main(void){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 *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s[max];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花名册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a, k, m;    char n[12],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[12], t[256];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("Please input name, number and age:\n");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for(k=0; k&lt;max; k++) {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gets(t);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先从键盘输入，作为字符串保存在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m=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sscanf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(t,“%8s %8s %d”,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n,i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&amp;a)!=3; 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里解析出名字，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id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，年龄。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记录信息是否齐全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s[k]=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m?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STRING(n)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new CLERK(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n,i,a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for(k=0; k&lt;max; k++) 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delete s[k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多态调用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构函数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s[k]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指向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的对象，则用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s[k]-&gt;~STRING( )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析构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s[k]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指向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CLERK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的对象，则用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s[k]-&gt;~CLERK( )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析构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616A06-50FF-CF85-69AE-27A09217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11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8.3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类的引用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672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用父类引用实现动态多态性时需要注意，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产生的被引用对象必须用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&amp;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析构：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		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  &amp;z=*new CLERK("zang","982021",23);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		delete &amp;z;  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析构对象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并释放对象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占用的内存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上述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&amp;z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完成了两个任务：①调用该对象析构函数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~CLERK(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，释放其基类和对象成员各自为字符指针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分配的空间；②释放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CLERK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对象自身占用的存储空间。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如将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&amp;z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改为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z.~STRING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，则只完成任务①而没完成②；如果改为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free(&amp;z)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，则只完成任务②而没完成①。造成内存泄露。为什么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z.~STRING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 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~CLERK( )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？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(z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是引用，实现为指针，同样具有多态性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9CB7F-721C-67B3-D8A8-810926A6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932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B3BEB5-68C9-48D8-B4FD-3A79C7CD112C}"/>
              </a:ext>
            </a:extLst>
          </p:cNvPr>
          <p:cNvSpPr txBox="1"/>
          <p:nvPr/>
        </p:nvSpPr>
        <p:spPr>
          <a:xfrm>
            <a:off x="952500" y="2407143"/>
            <a:ext cx="105156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&lt;iostream&gt;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using namespace std;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{ A::i=i;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&lt;&lt;"A: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="&lt;&lt;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&lt;&lt;"\n"; 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~A( ) { if(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&lt;&lt;"~A: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="&lt;&lt;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&lt;&lt;"\n";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=0; 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g(A &amp;a) {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 "g is running\n"; }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调用时初始化形参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h(A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&amp;&amp;a=A(5))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 "h is running\n"; }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调用时初始化形参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A(5)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为默认值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4CCFB0-B20C-4F18-8871-9A763822EFDC}"/>
              </a:ext>
            </a:extLst>
          </p:cNvPr>
          <p:cNvSpPr txBox="1"/>
          <p:nvPr/>
        </p:nvSpPr>
        <p:spPr>
          <a:xfrm>
            <a:off x="797168" y="1837124"/>
            <a:ext cx="8956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8.7】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应用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析构有址引用变量引用的通过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生成的对象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BB441D-8D27-D9D2-E508-DF5D1E34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87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8BD38F-50A1-434F-9261-312CFF474B9B}"/>
              </a:ext>
            </a:extLst>
          </p:cNvPr>
          <p:cNvSpPr txBox="1"/>
          <p:nvPr/>
        </p:nvSpPr>
        <p:spPr>
          <a:xfrm>
            <a:off x="996950" y="1510596"/>
            <a:ext cx="1024255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a(1), b(2);	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自动调用构造函数构造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&amp;p=a;			//p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本身不用负责构造和析构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&amp;q=*new A(3);		//q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有址引用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生成的无名对象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&amp;r=p;			//r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有址引用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所引用的对象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&lt;&lt;"CALL g(b)\n";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g(b);		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使用同类型的传统左值作为实参调用函数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g()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h( );		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使用无址右值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A(5)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作为实参调用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h()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，初始化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h()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的形参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h(A(4));	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使用无址右值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A(4)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作为实参调用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h()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，初始化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h()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的形参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&lt;&lt;"main return\n";	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delete &amp;q;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//q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析构并释放通过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产生的对象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A(3)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		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退出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main()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时依次自动析构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282E93-FD61-E7CD-7316-921CF592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21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47051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8.3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类的引用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127408" y="2032004"/>
            <a:ext cx="11302184" cy="3214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当类的内部包含指针成员时，为了防止内存泄漏，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不应使用编译自动生成的构造函数、赋值运算符函数和析构函数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对于类型为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且内部有指针的类，应自定义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A(A&amp;&amp;)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noexcept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A(const A&amp;)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A&amp; operator=(const A&amp;)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A&amp; operator=(A&amp;&amp;)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noexcept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以及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~A(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A(A&amp;&amp;)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A&amp; operator=(A&amp;&amp;)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通常应按移动语义实现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，构造和赋值分别是浅拷贝移动构造和浅拷贝移动赋值。“移动”即将一个对象（通常是常量）内部的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分配内存的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指针成员浅拷贝赋给新对象的内部指针成员，而前者的内部指针成员设置为空指针（即内存被移走了）。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8DC681-59C7-E3FA-0A88-B1D83EE5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52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38B60F-36C9-4922-9C93-82F4D4DCA1A3}"/>
              </a:ext>
            </a:extLst>
          </p:cNvPr>
          <p:cNvSpPr txBox="1"/>
          <p:nvPr/>
        </p:nvSpPr>
        <p:spPr>
          <a:xfrm>
            <a:off x="960083" y="1587302"/>
            <a:ext cx="1010285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 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int*  p;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m;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A(): p(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nullptr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), m(0) {}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A(int m): p(new int[m]), m(p?m:0){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A&amp;a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): p(new int[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]), m(p ?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: 0) {//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深拷贝构造必须为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重新分配内存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for (int x = 0; x &lt; m; x++) p[x]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a.p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[x];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A(A&amp;&amp; a)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noexcept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p(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a.p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), m(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{//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深拷贝构造必须为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重新分配内存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a.p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nullptr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~A() {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if (p){ delete p; p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nullptr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m = 0; } 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AD1CAA2-2F59-2633-8557-7BB4F815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9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034395-A357-4A1C-97AE-3C6B3DFB6F9E}"/>
              </a:ext>
            </a:extLst>
          </p:cNvPr>
          <p:cNvSpPr txBox="1"/>
          <p:nvPr/>
        </p:nvSpPr>
        <p:spPr>
          <a:xfrm>
            <a:off x="901700" y="1514545"/>
            <a:ext cx="10210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A&amp; operator=(const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A&amp;a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{//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深拷贝赋值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if (&amp;a == this) return *this;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if (p) delete p;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 = new int[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];	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m = p ?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0;    	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for (int x = 0; x &lt; m; x++) p[x]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a.p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[x];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return *this;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A&amp; operator=(A&amp;&amp; a)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noexcept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浅拷贝移动构造不为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重新分配内存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if (&amp;a == this) return *this;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if (p) delete p;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a.p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m = p ?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: 0;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移动语义：资源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a.p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转移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a.p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nullptr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0;  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移动语义：资源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a.p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已经转移，故资源数量设为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return *this;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67D123-1988-DCA6-FECB-1B6E315B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4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什么是多态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758752" y="980729"/>
            <a:ext cx="8382000" cy="49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继承关系使一个派生类继承基类类的特征，并附加新特征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派生类是基类的具体化（沿着继承链从祖先类到后代类，特征越来越具体）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每个子类对象都是父类的实例，如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Person *p = new Teacher( );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这是多态性的重要基础。先看一个例子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2730D9-2091-50C0-1B87-73693B06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26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40329"/>
            <a:ext cx="10515600" cy="854976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9D897D-D3B9-4591-B6AB-81E3077B3EC4}"/>
              </a:ext>
            </a:extLst>
          </p:cNvPr>
          <p:cNvSpPr txBox="1"/>
          <p:nvPr/>
        </p:nvSpPr>
        <p:spPr>
          <a:xfrm>
            <a:off x="908050" y="846031"/>
            <a:ext cx="103759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&amp;f(A&amp;&amp; x) 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//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&amp;&amp;a = x; 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报错，无法把右值绑定到左值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,x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是左值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A &amp;&amp;a=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static_cast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&lt;A&amp;&amp;&gt;(x); 	//a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引用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所引用的对象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或者用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std::move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，但是可以看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std::move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的实现，就是用的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static_cast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&lt;A &amp;&amp;&gt;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A &amp;&amp;a= std::move(x); 		//a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引用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所引用的对象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return a;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&amp;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：参数有名有址，类型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&amp;&amp;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自动转换为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都不负责析构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//return x;  //</a:t>
            </a:r>
            <a:r>
              <a:rPr lang="zh-CN" altLang="en-US" sz="2000" b="1" dirty="0"/>
              <a:t>结果同上述两条语句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main() {     A c(20);     c = f(A(30));   } 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9499EB-E99B-4091-96FB-DC4E486A4B8C}"/>
              </a:ext>
            </a:extLst>
          </p:cNvPr>
          <p:cNvSpPr txBox="1"/>
          <p:nvPr/>
        </p:nvSpPr>
        <p:spPr>
          <a:xfrm>
            <a:off x="977898" y="3659078"/>
            <a:ext cx="1010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在函数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中，移动构造或赋值新变量，不用反复释放和申请内存，提高了程序执行效率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98361E-8D29-4F83-B629-7F8CE9EBD5A0}"/>
              </a:ext>
            </a:extLst>
          </p:cNvPr>
          <p:cNvSpPr txBox="1"/>
          <p:nvPr/>
        </p:nvSpPr>
        <p:spPr>
          <a:xfrm>
            <a:off x="977898" y="4653057"/>
            <a:ext cx="295482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main: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c(20), A(30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7079E1-BC21-4834-A3E6-C2A2EB076810}"/>
              </a:ext>
            </a:extLst>
          </p:cNvPr>
          <p:cNvSpPr txBox="1"/>
          <p:nvPr/>
        </p:nvSpPr>
        <p:spPr>
          <a:xfrm>
            <a:off x="4759094" y="4653057"/>
            <a:ext cx="295482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f: A &amp;&amp;x = A(30)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DDF1EE-EA5C-4A46-B184-F1C1D920A438}"/>
              </a:ext>
            </a:extLst>
          </p:cNvPr>
          <p:cNvSpPr txBox="1"/>
          <p:nvPr/>
        </p:nvSpPr>
        <p:spPr>
          <a:xfrm>
            <a:off x="8428797" y="4653057"/>
            <a:ext cx="295482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f: A &amp;&amp; a = A(30)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F1C3B9-CB88-47D2-89F5-4C080219A168}"/>
              </a:ext>
            </a:extLst>
          </p:cNvPr>
          <p:cNvSpPr txBox="1"/>
          <p:nvPr/>
        </p:nvSpPr>
        <p:spPr>
          <a:xfrm>
            <a:off x="8428797" y="5866147"/>
            <a:ext cx="292500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&amp;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引用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A(30)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8F9BEF-549B-466C-9018-FEE50BBFAF25}"/>
              </a:ext>
            </a:extLst>
          </p:cNvPr>
          <p:cNvSpPr txBox="1"/>
          <p:nvPr/>
        </p:nvSpPr>
        <p:spPr>
          <a:xfrm>
            <a:off x="4759094" y="5866147"/>
            <a:ext cx="295482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&amp;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引用拷贝赋值给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93E018-2BAA-4CA3-9622-3CAC04CA0C26}"/>
              </a:ext>
            </a:extLst>
          </p:cNvPr>
          <p:cNvSpPr txBox="1"/>
          <p:nvPr/>
        </p:nvSpPr>
        <p:spPr>
          <a:xfrm>
            <a:off x="977899" y="5866147"/>
            <a:ext cx="295482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A(30)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被析构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274C149-00CC-41BC-9CB2-193A2FB74221}"/>
              </a:ext>
            </a:extLst>
          </p:cNvPr>
          <p:cNvSpPr/>
          <p:nvPr/>
        </p:nvSpPr>
        <p:spPr>
          <a:xfrm>
            <a:off x="4046706" y="4753032"/>
            <a:ext cx="56659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7D36F10-2BC6-462C-A1C2-7D78F2DFC9B0}"/>
              </a:ext>
            </a:extLst>
          </p:cNvPr>
          <p:cNvSpPr/>
          <p:nvPr/>
        </p:nvSpPr>
        <p:spPr>
          <a:xfrm>
            <a:off x="7788062" y="4753032"/>
            <a:ext cx="56659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920D378-0AF0-434B-B2F0-5C26ADE43230}"/>
              </a:ext>
            </a:extLst>
          </p:cNvPr>
          <p:cNvSpPr/>
          <p:nvPr/>
        </p:nvSpPr>
        <p:spPr>
          <a:xfrm rot="5400000">
            <a:off x="9579682" y="5384035"/>
            <a:ext cx="56659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0D726E7-B0AF-4B44-90EA-80F036734862}"/>
              </a:ext>
            </a:extLst>
          </p:cNvPr>
          <p:cNvSpPr/>
          <p:nvPr/>
        </p:nvSpPr>
        <p:spPr>
          <a:xfrm rot="10800000">
            <a:off x="7777688" y="5958480"/>
            <a:ext cx="56659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5C904176-8F3B-4641-AA05-BE311F72BE10}"/>
              </a:ext>
            </a:extLst>
          </p:cNvPr>
          <p:cNvSpPr/>
          <p:nvPr/>
        </p:nvSpPr>
        <p:spPr>
          <a:xfrm rot="10800000">
            <a:off x="4044214" y="5958481"/>
            <a:ext cx="56659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39BF3C4-428D-4A0F-A908-B8159460268D}"/>
              </a:ext>
            </a:extLst>
          </p:cNvPr>
          <p:cNvSpPr txBox="1"/>
          <p:nvPr/>
        </p:nvSpPr>
        <p:spPr>
          <a:xfrm>
            <a:off x="3281598" y="6417296"/>
            <a:ext cx="57685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由于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A(30)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被引用（变成有名），其生命周期被延长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8F02C-8373-D475-B108-2AE68882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39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8.4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2739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纯虚函数：不必定义函数体的虚函数，也可以重载、缺省参数、省略参数、内联等，相当于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interface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定义格式：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函数原型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=0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(0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即函数体为空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纯虚函数有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，不能同时用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表示无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构造函数不能定义为虚函数，同样也不能定义为纯虚函数。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析构函数可以定义为虚函数，也可定义为纯虚函数。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函数体定义应在派生类中实现，成为非纯虚函数。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1A9DD0-C0B5-D8A8-AECF-6BB04256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38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8.4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227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抽象类：含有纯虚函数的类。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抽象类常用作派生类的基类，不应该有对象或类实例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相当于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interface)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如果派生类继承了抽象类的纯虚函数，却没有在派生类中重新定义该原型虚函数，或者派生类定义了基类所没有的纯虚函数，则派生类就会自动成为抽象类。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在多级派生的过程中，如果到某个派生类为止，所有纯虚函数都已在派生类中全部重新定义，则该派生类就会成为非抽象类（具体类）。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40E78E-6C65-F6EF-4DBC-28E7D148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23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7.3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抽象类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FA41491-5C22-4093-A50D-D22F6C67F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908720"/>
            <a:ext cx="8856984" cy="5760640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 { virtual void f1()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0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f2()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0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};  //A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为抽象类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不能定义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A f ( ) 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但还是可以给出纯虚函数的函数体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尽管如此，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f1,f2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还是纯虚函数，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还是抽象类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A::f2()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"A2"; }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A::f1()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"A1"; } 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B:public A {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取代型定义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f2,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未定义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f1, 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为抽象类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f2() { A::f2(); 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"B2"; }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自动成虚函数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导致内联失败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 //B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为抽象类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不能定义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 (B b),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不能定义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 *s=new B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C:public B { // f1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均取代型定义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具体类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可定义变量、常量等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f1()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"C1"; }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自动成虚函数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虚函数导致内联失败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}c;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test(void) 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*p = &amp;c;   //A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满足父子关系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虽然抽象类没有可供引用或指向的对象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但是抽象类仍然可以作为父类定义指针或引用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指向或引用子对象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p-&gt;f1();//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C::f1 ( )  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p-&gt;f2 (  );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B::f2 ( ) 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  //C1A2B2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94D6A8-8F51-C80D-81F0-735457B8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05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8.4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2614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抽象类不能定义或产生任何对象，包括用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创建的对象，故不能用作函数参数的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值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类型和函数的返回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值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类型（调用前后要产生该类型的对象）。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虽然抽象类没有可供引用或指向的对象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但是抽象类仍然可以作为父类定义指针或引用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指向或引用子对象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抽象类指针或引用可以作为函数参数或返回类型，而且强烈建议这样做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通过抽象类指针或引用可调用抽象类的纯虚函数，根据多态性，实际调用的应是该类的非抽象派生类的虚函数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E08CFF-0175-2D4B-DBCF-1BDA7618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83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2DF589-7A9B-4CCE-A953-20C7DA302727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35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9288" y="476250"/>
            <a:ext cx="7848600" cy="533400"/>
          </a:xfrm>
        </p:spPr>
        <p:txBody>
          <a:bodyPr/>
          <a:lstStyle/>
          <a:p>
            <a:pPr algn="just"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8.11 】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本例说明抽象类不能产生对象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78632" y="1069749"/>
            <a:ext cx="3810000" cy="434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iostream.h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定义类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为抽象类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void f1( )=0;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f2( ) { };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B: A{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的非抽象子类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f1( ){ };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 f( );  //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，返回类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意味着抽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象类要产生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类对象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g(A  x); //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，调用时要传递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类的对象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5460428" y="1069749"/>
            <a:ext cx="6169596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&amp;h(A &amp;y); 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√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，可以引用非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       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抽象子类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的对象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* h(A * p); //ok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 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，抽象类不能产生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  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A *p=new B(); 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√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，可以指向非抽象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  	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子类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的对象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p-&gt;f1( ); 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√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，调用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B::f1( )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p-&gt;f2( ); 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√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，调用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A::f2( )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，注意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f2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不是虚函数</a:t>
            </a:r>
            <a:endParaRPr lang="en-US" altLang="zh-CN" sz="20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215046" name="Line 6"/>
          <p:cNvSpPr>
            <a:spLocks noChangeShapeType="1"/>
          </p:cNvSpPr>
          <p:nvPr/>
        </p:nvSpPr>
        <p:spPr bwMode="auto">
          <a:xfrm>
            <a:off x="5119688" y="1069749"/>
            <a:ext cx="0" cy="42672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5047" name="Text Box 7"/>
          <p:cNvSpPr txBox="1">
            <a:spLocks noChangeArrowheads="1"/>
          </p:cNvSpPr>
          <p:nvPr/>
        </p:nvSpPr>
        <p:spPr bwMode="auto">
          <a:xfrm>
            <a:off x="2783632" y="5707916"/>
            <a:ext cx="7296566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多态性必须基于指针或引用。通过对象调用虚函数时，在编译时函数入口地址就被绑定。因此没有多态性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8.4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1424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类作为抽象级别最高的类，主要用于定义派生类共有的数据和函数成员。抽象类的纯虚函数没有函数体，意味目前尚无法描述该函数的功能。例如，如果图形是点、线和圆等类的抽象类，那么抽象类的绘图函数就无法绘出具体的图形。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36596D-BF53-666C-C662-D224BE6E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608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8.4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1488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纯虚函数和虚函数都能定义成另一个类的成员友元。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的函数成员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定义为类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的友元，那么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就可以访问类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的所有成员，但是，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并不能访问从类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派生的类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的所有成员，除非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也定义为类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的友元或者类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就是类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。（即友元对派生不具备传递性）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6FE270-FBCE-B2B9-CFC8-F1556967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61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69E0FA4-4339-4772-8272-C8632B37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447800"/>
            <a:ext cx="7848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8.13】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说明纯虚函数和虚函数定义为友元的用法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360A8C1B-DE49-4411-B810-8977DB588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199" y="1968500"/>
            <a:ext cx="4494567" cy="413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iostream.h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 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void f1(C &amp;c)=0;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void f2(C &amp;c);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 A{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f1(C &amp;c); 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//f1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自动成虚函数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 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char c;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friend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void A::f1(C &amp;c);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friend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void A::f2(C &amp;c);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2D5FFEF-3A73-4BA9-952C-C83CEF101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113" y="1943100"/>
            <a:ext cx="6729273" cy="4570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C(char c) { C::c=c; }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A::f1(C &amp;c) 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cout&lt;&lt;“A outputs "&lt;&lt;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c.c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&lt;&lt;"\n"; }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A::f2(C &amp;c) </a:t>
            </a:r>
            <a:b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&lt;&lt;"A outputs "&lt;&lt;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c.c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&lt;&lt;"\n"; }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B::f1(C &amp;c) </a:t>
            </a:r>
            <a:b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c.c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;} 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//×</a:t>
            </a: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B::f1</a:t>
            </a: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不是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        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友元，不能访问</a:t>
            </a:r>
            <a:r>
              <a:rPr lang="en-US" altLang="zh-CN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c.c</a:t>
            </a:r>
            <a:endParaRPr lang="en-US" altLang="zh-CN" b="1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 void){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B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C c('C');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*p=(A *) new B;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p-&gt;f1(c);	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B::f1( 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p-&gt;f2(c);	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A::f2( 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92AC35-2367-0A48-D10C-8532D771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81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8.5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虚函数友元与晚期绑定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2943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虚函数动态绑定：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使用虚函数地址表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(VFT)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来实现虚函数的动态绑定。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是一个函数指针列表，存放对象的所有虚函数的入口地址。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编译程序为有虚函数的类创建一个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，其首地址通常存放在对象的起始单元中。调用虚函数的对象通过起始单元找到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，从而动态绑定相应的函数成员，从而使虚函数随调用对象的不同而表现多态特性。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动态绑定比静态绑定多一次地址访问，在一定程度上降低了程序的执行效率，但同虚函数的多态特性带来的优点相比，效率降低所产生的影响是微不足道的。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8BB21-D9E4-A4ED-DB8B-8FE13A5C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2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什么是多态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758752" y="980729"/>
            <a:ext cx="8382000" cy="49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void info()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“A\n”); }  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 public A{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void info()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“B\n”); }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C: public B{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void info()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“C\n”); }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如果需要编写一个全局函数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，能够打印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类对象的信息，怎么实现？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7A731A-E7A2-18F9-81F2-8275BCBC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62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E55B41-8973-4283-8421-68142B1893C4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2222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76251"/>
            <a:ext cx="7772400" cy="5873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虚函数表（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Virtual Function Table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0" y="1196976"/>
            <a:ext cx="9036050" cy="49688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x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 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virtual void f1( )  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“A1\n”; } virtual void f2( ) 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“A2\n” ;}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 public A{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y;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static int s;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具体定义后面省略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 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void f1() 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 B1\n”; } void f2( ) {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 B2\n” }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void f3() {}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static void g();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具体定义后面省略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*p = new B( );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p-&gt;f1( );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多态性，调用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B::f1( )</a:t>
            </a:r>
          </a:p>
          <a:p>
            <a:pPr eaLnBrk="1" hangingPunct="1">
              <a:buFontTx/>
              <a:buNone/>
            </a:pP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6240463" y="4868864"/>
            <a:ext cx="4176712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多态性涉及二个问题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：程序在运行时怎么知道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指向的是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类的对象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：怎么找到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B::f1()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函数的入口地址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AAAD20-9209-4C29-BC7A-048197032132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41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32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76251"/>
            <a:ext cx="7772400" cy="587375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虚函数表（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Virtual Function Table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/>
          </a:p>
        </p:txBody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1111250"/>
            <a:ext cx="7921625" cy="1295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第一个问题：利用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RTTI (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un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ime 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ype 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dentification)</a:t>
            </a:r>
          </a:p>
          <a:p>
            <a:pPr eaLnBrk="1" hangingPunct="1"/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第二个问题：建立一个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，在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中，包含每个虚函数的入口地址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同时用一个索引号来关联函数名。同时将指向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的指针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vptr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加到对象内存中。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885950" y="2492374"/>
            <a:ext cx="8313738" cy="1587500"/>
            <a:chOff x="228" y="1570"/>
            <a:chExt cx="5237" cy="1000"/>
          </a:xfrm>
        </p:grpSpPr>
        <p:sp>
          <p:nvSpPr>
            <p:cNvPr id="223266" name="Rectangle 26"/>
            <p:cNvSpPr>
              <a:spLocks noChangeArrowheads="1"/>
            </p:cNvSpPr>
            <p:nvPr/>
          </p:nvSpPr>
          <p:spPr bwMode="auto">
            <a:xfrm>
              <a:off x="2481" y="2322"/>
              <a:ext cx="2005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67" name="Rectangle 6"/>
            <p:cNvSpPr>
              <a:spLocks noChangeArrowheads="1"/>
            </p:cNvSpPr>
            <p:nvPr/>
          </p:nvSpPr>
          <p:spPr bwMode="auto">
            <a:xfrm>
              <a:off x="1045" y="1707"/>
              <a:ext cx="844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68" name="Text Box 7"/>
            <p:cNvSpPr txBox="1">
              <a:spLocks noChangeArrowheads="1"/>
            </p:cNvSpPr>
            <p:nvPr/>
          </p:nvSpPr>
          <p:spPr bwMode="auto">
            <a:xfrm>
              <a:off x="1254" y="1680"/>
              <a:ext cx="38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vptr</a:t>
              </a:r>
            </a:p>
          </p:txBody>
        </p:sp>
        <p:sp>
          <p:nvSpPr>
            <p:cNvPr id="223269" name="Rectangle 8"/>
            <p:cNvSpPr>
              <a:spLocks noChangeArrowheads="1"/>
            </p:cNvSpPr>
            <p:nvPr/>
          </p:nvSpPr>
          <p:spPr bwMode="auto">
            <a:xfrm>
              <a:off x="1045" y="1951"/>
              <a:ext cx="844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70" name="Text Box 9"/>
            <p:cNvSpPr txBox="1">
              <a:spLocks noChangeArrowheads="1"/>
            </p:cNvSpPr>
            <p:nvPr/>
          </p:nvSpPr>
          <p:spPr bwMode="auto">
            <a:xfrm>
              <a:off x="1370" y="1906"/>
              <a:ext cx="19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</a:p>
          </p:txBody>
        </p:sp>
        <p:sp>
          <p:nvSpPr>
            <p:cNvPr id="223271" name="Rectangle 10"/>
            <p:cNvSpPr>
              <a:spLocks noChangeArrowheads="1"/>
            </p:cNvSpPr>
            <p:nvPr/>
          </p:nvSpPr>
          <p:spPr bwMode="auto">
            <a:xfrm>
              <a:off x="2481" y="1832"/>
              <a:ext cx="2005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72" name="Line 12"/>
            <p:cNvSpPr>
              <a:spLocks noChangeShapeType="1"/>
            </p:cNvSpPr>
            <p:nvPr/>
          </p:nvSpPr>
          <p:spPr bwMode="auto">
            <a:xfrm>
              <a:off x="1798" y="1843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73" name="Text Box 14"/>
            <p:cNvSpPr txBox="1">
              <a:spLocks noChangeArrowheads="1"/>
            </p:cNvSpPr>
            <p:nvPr/>
          </p:nvSpPr>
          <p:spPr bwMode="auto">
            <a:xfrm>
              <a:off x="2436" y="1797"/>
              <a:ext cx="168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RTTI type for object of A</a:t>
              </a:r>
            </a:p>
          </p:txBody>
        </p:sp>
        <p:sp>
          <p:nvSpPr>
            <p:cNvPr id="223274" name="Rectangle 15"/>
            <p:cNvSpPr>
              <a:spLocks noChangeArrowheads="1"/>
            </p:cNvSpPr>
            <p:nvPr/>
          </p:nvSpPr>
          <p:spPr bwMode="auto">
            <a:xfrm>
              <a:off x="2480" y="2078"/>
              <a:ext cx="2005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75" name="Text Box 16"/>
            <p:cNvSpPr txBox="1">
              <a:spLocks noChangeArrowheads="1"/>
            </p:cNvSpPr>
            <p:nvPr/>
          </p:nvSpPr>
          <p:spPr bwMode="auto">
            <a:xfrm>
              <a:off x="2687" y="2045"/>
              <a:ext cx="113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A::f1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的入口地址</a:t>
              </a:r>
            </a:p>
          </p:txBody>
        </p:sp>
        <p:sp>
          <p:nvSpPr>
            <p:cNvPr id="223276" name="Text Box 18"/>
            <p:cNvSpPr txBox="1">
              <a:spLocks noChangeArrowheads="1"/>
            </p:cNvSpPr>
            <p:nvPr/>
          </p:nvSpPr>
          <p:spPr bwMode="auto">
            <a:xfrm>
              <a:off x="2697" y="2280"/>
              <a:ext cx="1157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A::f2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的入口地址</a:t>
              </a:r>
            </a:p>
          </p:txBody>
        </p:sp>
        <p:sp>
          <p:nvSpPr>
            <p:cNvPr id="223277" name="Text Box 19"/>
            <p:cNvSpPr txBox="1">
              <a:spLocks noChangeArrowheads="1"/>
            </p:cNvSpPr>
            <p:nvPr/>
          </p:nvSpPr>
          <p:spPr bwMode="auto">
            <a:xfrm>
              <a:off x="5034" y="2069"/>
              <a:ext cx="40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A::f1</a:t>
              </a:r>
            </a:p>
          </p:txBody>
        </p:sp>
        <p:sp>
          <p:nvSpPr>
            <p:cNvPr id="223278" name="Text Box 20"/>
            <p:cNvSpPr txBox="1">
              <a:spLocks noChangeArrowheads="1"/>
            </p:cNvSpPr>
            <p:nvPr/>
          </p:nvSpPr>
          <p:spPr bwMode="auto">
            <a:xfrm>
              <a:off x="5035" y="2286"/>
              <a:ext cx="43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A::f2</a:t>
              </a:r>
            </a:p>
          </p:txBody>
        </p:sp>
        <p:sp>
          <p:nvSpPr>
            <p:cNvPr id="223279" name="Line 21"/>
            <p:cNvSpPr>
              <a:spLocks noChangeShapeType="1"/>
            </p:cNvSpPr>
            <p:nvPr/>
          </p:nvSpPr>
          <p:spPr bwMode="auto">
            <a:xfrm>
              <a:off x="4401" y="2206"/>
              <a:ext cx="6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80" name="Line 22"/>
            <p:cNvSpPr>
              <a:spLocks noChangeShapeType="1"/>
            </p:cNvSpPr>
            <p:nvPr/>
          </p:nvSpPr>
          <p:spPr bwMode="auto">
            <a:xfrm>
              <a:off x="4420" y="2441"/>
              <a:ext cx="6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81" name="Text Box 23"/>
            <p:cNvSpPr txBox="1">
              <a:spLocks noChangeArrowheads="1"/>
            </p:cNvSpPr>
            <p:nvPr/>
          </p:nvSpPr>
          <p:spPr bwMode="auto">
            <a:xfrm>
              <a:off x="3061" y="1570"/>
              <a:ext cx="37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VFT</a:t>
              </a:r>
            </a:p>
          </p:txBody>
        </p:sp>
        <p:sp>
          <p:nvSpPr>
            <p:cNvPr id="223282" name="Text Box 24"/>
            <p:cNvSpPr txBox="1">
              <a:spLocks noChangeArrowheads="1"/>
            </p:cNvSpPr>
            <p:nvPr/>
          </p:nvSpPr>
          <p:spPr bwMode="auto">
            <a:xfrm>
              <a:off x="228" y="1661"/>
              <a:ext cx="64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类对象</a:t>
              </a:r>
            </a:p>
          </p:txBody>
        </p:sp>
        <p:sp>
          <p:nvSpPr>
            <p:cNvPr id="223283" name="Text Box 48"/>
            <p:cNvSpPr txBox="1">
              <a:spLocks noChangeArrowheads="1"/>
            </p:cNvSpPr>
            <p:nvPr/>
          </p:nvSpPr>
          <p:spPr bwMode="auto">
            <a:xfrm>
              <a:off x="2183" y="2051"/>
              <a:ext cx="25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#1</a:t>
              </a:r>
            </a:p>
          </p:txBody>
        </p:sp>
        <p:sp>
          <p:nvSpPr>
            <p:cNvPr id="223284" name="Text Box 49"/>
            <p:cNvSpPr txBox="1">
              <a:spLocks noChangeArrowheads="1"/>
            </p:cNvSpPr>
            <p:nvPr/>
          </p:nvSpPr>
          <p:spPr bwMode="auto">
            <a:xfrm>
              <a:off x="2184" y="2323"/>
              <a:ext cx="28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#2</a:t>
              </a:r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1631951" y="4149726"/>
            <a:ext cx="8556625" cy="2333625"/>
            <a:chOff x="68" y="2750"/>
            <a:chExt cx="5390" cy="1470"/>
          </a:xfrm>
        </p:grpSpPr>
        <p:sp>
          <p:nvSpPr>
            <p:cNvPr id="223239" name="Rectangle 29"/>
            <p:cNvSpPr>
              <a:spLocks noChangeArrowheads="1"/>
            </p:cNvSpPr>
            <p:nvPr/>
          </p:nvSpPr>
          <p:spPr bwMode="auto">
            <a:xfrm>
              <a:off x="2485" y="3501"/>
              <a:ext cx="2005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40" name="Rectangle 30"/>
            <p:cNvSpPr>
              <a:spLocks noChangeArrowheads="1"/>
            </p:cNvSpPr>
            <p:nvPr/>
          </p:nvSpPr>
          <p:spPr bwMode="auto">
            <a:xfrm>
              <a:off x="1049" y="2886"/>
              <a:ext cx="844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41" name="Text Box 31"/>
            <p:cNvSpPr txBox="1">
              <a:spLocks noChangeArrowheads="1"/>
            </p:cNvSpPr>
            <p:nvPr/>
          </p:nvSpPr>
          <p:spPr bwMode="auto">
            <a:xfrm>
              <a:off x="1258" y="2859"/>
              <a:ext cx="38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vptr</a:t>
              </a:r>
            </a:p>
          </p:txBody>
        </p:sp>
        <p:sp>
          <p:nvSpPr>
            <p:cNvPr id="223242" name="Rectangle 32"/>
            <p:cNvSpPr>
              <a:spLocks noChangeArrowheads="1"/>
            </p:cNvSpPr>
            <p:nvPr/>
          </p:nvSpPr>
          <p:spPr bwMode="auto">
            <a:xfrm>
              <a:off x="1049" y="3130"/>
              <a:ext cx="844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43" name="Text Box 33"/>
            <p:cNvSpPr txBox="1">
              <a:spLocks noChangeArrowheads="1"/>
            </p:cNvSpPr>
            <p:nvPr/>
          </p:nvSpPr>
          <p:spPr bwMode="auto">
            <a:xfrm>
              <a:off x="1374" y="3085"/>
              <a:ext cx="19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</a:p>
          </p:txBody>
        </p:sp>
        <p:sp>
          <p:nvSpPr>
            <p:cNvPr id="223244" name="Rectangle 34"/>
            <p:cNvSpPr>
              <a:spLocks noChangeArrowheads="1"/>
            </p:cNvSpPr>
            <p:nvPr/>
          </p:nvSpPr>
          <p:spPr bwMode="auto">
            <a:xfrm>
              <a:off x="2485" y="3011"/>
              <a:ext cx="2005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45" name="Line 35"/>
            <p:cNvSpPr>
              <a:spLocks noChangeShapeType="1"/>
            </p:cNvSpPr>
            <p:nvPr/>
          </p:nvSpPr>
          <p:spPr bwMode="auto">
            <a:xfrm>
              <a:off x="1802" y="3022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46" name="Text Box 36"/>
            <p:cNvSpPr txBox="1">
              <a:spLocks noChangeArrowheads="1"/>
            </p:cNvSpPr>
            <p:nvPr/>
          </p:nvSpPr>
          <p:spPr bwMode="auto">
            <a:xfrm>
              <a:off x="2445" y="2976"/>
              <a:ext cx="167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RTTI type for object of B</a:t>
              </a:r>
            </a:p>
          </p:txBody>
        </p:sp>
        <p:sp>
          <p:nvSpPr>
            <p:cNvPr id="223247" name="Rectangle 37"/>
            <p:cNvSpPr>
              <a:spLocks noChangeArrowheads="1"/>
            </p:cNvSpPr>
            <p:nvPr/>
          </p:nvSpPr>
          <p:spPr bwMode="auto">
            <a:xfrm>
              <a:off x="2484" y="3257"/>
              <a:ext cx="2005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48" name="Text Box 38"/>
            <p:cNvSpPr txBox="1">
              <a:spLocks noChangeArrowheads="1"/>
            </p:cNvSpPr>
            <p:nvPr/>
          </p:nvSpPr>
          <p:spPr bwMode="auto">
            <a:xfrm>
              <a:off x="2696" y="3224"/>
              <a:ext cx="112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B::f1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的入口地址</a:t>
              </a:r>
            </a:p>
          </p:txBody>
        </p:sp>
        <p:sp>
          <p:nvSpPr>
            <p:cNvPr id="223249" name="Text Box 39"/>
            <p:cNvSpPr txBox="1">
              <a:spLocks noChangeArrowheads="1"/>
            </p:cNvSpPr>
            <p:nvPr/>
          </p:nvSpPr>
          <p:spPr bwMode="auto">
            <a:xfrm>
              <a:off x="2706" y="3459"/>
              <a:ext cx="114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B::f2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的入口地址</a:t>
              </a:r>
            </a:p>
          </p:txBody>
        </p:sp>
        <p:sp>
          <p:nvSpPr>
            <p:cNvPr id="223250" name="Text Box 40"/>
            <p:cNvSpPr txBox="1">
              <a:spLocks noChangeArrowheads="1"/>
            </p:cNvSpPr>
            <p:nvPr/>
          </p:nvSpPr>
          <p:spPr bwMode="auto">
            <a:xfrm>
              <a:off x="5038" y="3248"/>
              <a:ext cx="39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B::f1</a:t>
              </a:r>
            </a:p>
          </p:txBody>
        </p:sp>
        <p:sp>
          <p:nvSpPr>
            <p:cNvPr id="223251" name="Text Box 41"/>
            <p:cNvSpPr txBox="1">
              <a:spLocks noChangeArrowheads="1"/>
            </p:cNvSpPr>
            <p:nvPr/>
          </p:nvSpPr>
          <p:spPr bwMode="auto">
            <a:xfrm>
              <a:off x="5039" y="3465"/>
              <a:ext cx="41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B::f2</a:t>
              </a:r>
            </a:p>
          </p:txBody>
        </p:sp>
        <p:sp>
          <p:nvSpPr>
            <p:cNvPr id="223252" name="Line 42"/>
            <p:cNvSpPr>
              <a:spLocks noChangeShapeType="1"/>
            </p:cNvSpPr>
            <p:nvPr/>
          </p:nvSpPr>
          <p:spPr bwMode="auto">
            <a:xfrm>
              <a:off x="4405" y="3385"/>
              <a:ext cx="6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53" name="Line 43"/>
            <p:cNvSpPr>
              <a:spLocks noChangeShapeType="1"/>
            </p:cNvSpPr>
            <p:nvPr/>
          </p:nvSpPr>
          <p:spPr bwMode="auto">
            <a:xfrm>
              <a:off x="4424" y="3620"/>
              <a:ext cx="6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54" name="Text Box 44"/>
            <p:cNvSpPr txBox="1">
              <a:spLocks noChangeArrowheads="1"/>
            </p:cNvSpPr>
            <p:nvPr/>
          </p:nvSpPr>
          <p:spPr bwMode="auto">
            <a:xfrm>
              <a:off x="3182" y="2750"/>
              <a:ext cx="37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VFT</a:t>
              </a:r>
            </a:p>
          </p:txBody>
        </p:sp>
        <p:sp>
          <p:nvSpPr>
            <p:cNvPr id="223255" name="Text Box 45"/>
            <p:cNvSpPr txBox="1">
              <a:spLocks noChangeArrowheads="1"/>
            </p:cNvSpPr>
            <p:nvPr/>
          </p:nvSpPr>
          <p:spPr bwMode="auto">
            <a:xfrm>
              <a:off x="237" y="2840"/>
              <a:ext cx="63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类对象</a:t>
              </a:r>
            </a:p>
          </p:txBody>
        </p:sp>
        <p:sp>
          <p:nvSpPr>
            <p:cNvPr id="223256" name="Rectangle 46"/>
            <p:cNvSpPr>
              <a:spLocks noChangeArrowheads="1"/>
            </p:cNvSpPr>
            <p:nvPr/>
          </p:nvSpPr>
          <p:spPr bwMode="auto">
            <a:xfrm>
              <a:off x="1050" y="3374"/>
              <a:ext cx="844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57" name="Text Box 47"/>
            <p:cNvSpPr txBox="1">
              <a:spLocks noChangeArrowheads="1"/>
            </p:cNvSpPr>
            <p:nvPr/>
          </p:nvSpPr>
          <p:spPr bwMode="auto">
            <a:xfrm>
              <a:off x="1384" y="3320"/>
              <a:ext cx="19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</a:p>
          </p:txBody>
        </p:sp>
        <p:sp>
          <p:nvSpPr>
            <p:cNvPr id="223258" name="Text Box 50"/>
            <p:cNvSpPr txBox="1">
              <a:spLocks noChangeArrowheads="1"/>
            </p:cNvSpPr>
            <p:nvPr/>
          </p:nvSpPr>
          <p:spPr bwMode="auto">
            <a:xfrm>
              <a:off x="2181" y="3235"/>
              <a:ext cx="25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#1</a:t>
              </a:r>
            </a:p>
          </p:txBody>
        </p:sp>
        <p:sp>
          <p:nvSpPr>
            <p:cNvPr id="223259" name="Text Box 51"/>
            <p:cNvSpPr txBox="1">
              <a:spLocks noChangeArrowheads="1"/>
            </p:cNvSpPr>
            <p:nvPr/>
          </p:nvSpPr>
          <p:spPr bwMode="auto">
            <a:xfrm>
              <a:off x="2194" y="3476"/>
              <a:ext cx="28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#2</a:t>
              </a:r>
            </a:p>
          </p:txBody>
        </p:sp>
        <p:sp>
          <p:nvSpPr>
            <p:cNvPr id="223260" name="Rectangle 76"/>
            <p:cNvSpPr>
              <a:spLocks noChangeArrowheads="1"/>
            </p:cNvSpPr>
            <p:nvPr/>
          </p:nvSpPr>
          <p:spPr bwMode="auto">
            <a:xfrm>
              <a:off x="1886" y="3971"/>
              <a:ext cx="1737" cy="24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61" name="Rectangle 78"/>
            <p:cNvSpPr>
              <a:spLocks noChangeArrowheads="1"/>
            </p:cNvSpPr>
            <p:nvPr/>
          </p:nvSpPr>
          <p:spPr bwMode="auto">
            <a:xfrm>
              <a:off x="3683" y="3972"/>
              <a:ext cx="1737" cy="24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62" name="Text Box 75"/>
            <p:cNvSpPr txBox="1">
              <a:spLocks noChangeArrowheads="1"/>
            </p:cNvSpPr>
            <p:nvPr/>
          </p:nvSpPr>
          <p:spPr bwMode="auto">
            <a:xfrm>
              <a:off x="3714" y="3958"/>
              <a:ext cx="129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普通函数成员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B::f3</a:t>
              </a:r>
            </a:p>
          </p:txBody>
        </p:sp>
        <p:sp>
          <p:nvSpPr>
            <p:cNvPr id="223263" name="Text Box 77"/>
            <p:cNvSpPr txBox="1">
              <a:spLocks noChangeArrowheads="1"/>
            </p:cNvSpPr>
            <p:nvPr/>
          </p:nvSpPr>
          <p:spPr bwMode="auto">
            <a:xfrm>
              <a:off x="1957" y="3951"/>
              <a:ext cx="123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静态函数成员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B::g</a:t>
              </a:r>
            </a:p>
          </p:txBody>
        </p:sp>
        <p:sp>
          <p:nvSpPr>
            <p:cNvPr id="223264" name="Rectangle 79"/>
            <p:cNvSpPr>
              <a:spLocks noChangeArrowheads="1"/>
            </p:cNvSpPr>
            <p:nvPr/>
          </p:nvSpPr>
          <p:spPr bwMode="auto">
            <a:xfrm>
              <a:off x="68" y="3967"/>
              <a:ext cx="1737" cy="24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65" name="Text Box 80"/>
            <p:cNvSpPr txBox="1">
              <a:spLocks noChangeArrowheads="1"/>
            </p:cNvSpPr>
            <p:nvPr/>
          </p:nvSpPr>
          <p:spPr bwMode="auto">
            <a:xfrm>
              <a:off x="150" y="3947"/>
              <a:ext cx="121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静态数据成员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B::s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6BCD61-2B0B-4D0F-B3B6-0B0B9C0D47CE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42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42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76251"/>
            <a:ext cx="7772400" cy="587375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虚函数表（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Virtual Function Table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1111250"/>
            <a:ext cx="7921625" cy="29654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p-&gt;f1(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是如何实现多态的</a:t>
            </a:r>
          </a:p>
          <a:p>
            <a:pPr eaLnBrk="1" hangingPunct="1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首先通过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找到所指向的对象</a:t>
            </a:r>
          </a:p>
          <a:p>
            <a:pPr eaLnBrk="1" hangingPunct="1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通过对象内存中的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vptr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找到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</a:p>
          <a:p>
            <a:pPr eaLnBrk="1" hangingPunct="1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RTTI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类型信息得知对象的类型，从而知道该对象的确是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类的子类型</a:t>
            </a:r>
          </a:p>
          <a:p>
            <a:pPr eaLnBrk="1" hangingPunct="1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程序知道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f1() 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对应的是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slot#1,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因此可以调用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B::f1()</a:t>
            </a: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程序如何知道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f1()  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对应的是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slot#1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？因为在编译时编译器将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p-&gt;f1()</a:t>
            </a: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编译为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(*(p-&gt;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vptr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[1]))( );</a:t>
            </a:r>
          </a:p>
        </p:txBody>
      </p:sp>
      <p:sp>
        <p:nvSpPr>
          <p:cNvPr id="322585" name="Rectangle 25"/>
          <p:cNvSpPr>
            <a:spLocks noChangeArrowheads="1"/>
          </p:cNvSpPr>
          <p:nvPr/>
        </p:nvSpPr>
        <p:spPr bwMode="auto">
          <a:xfrm>
            <a:off x="5468939" y="6107113"/>
            <a:ext cx="3182937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586" name="Rectangle 26"/>
          <p:cNvSpPr>
            <a:spLocks noChangeArrowheads="1"/>
          </p:cNvSpPr>
          <p:nvPr/>
        </p:nvSpPr>
        <p:spPr bwMode="auto">
          <a:xfrm>
            <a:off x="3189288" y="5130800"/>
            <a:ext cx="1339850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587" name="Text Box 27"/>
          <p:cNvSpPr txBox="1">
            <a:spLocks noChangeArrowheads="1"/>
          </p:cNvSpPr>
          <p:nvPr/>
        </p:nvSpPr>
        <p:spPr bwMode="auto">
          <a:xfrm>
            <a:off x="3521076" y="5087938"/>
            <a:ext cx="60465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vptr</a:t>
            </a:r>
          </a:p>
        </p:txBody>
      </p:sp>
      <p:sp>
        <p:nvSpPr>
          <p:cNvPr id="322588" name="Rectangle 28"/>
          <p:cNvSpPr>
            <a:spLocks noChangeArrowheads="1"/>
          </p:cNvSpPr>
          <p:nvPr/>
        </p:nvSpPr>
        <p:spPr bwMode="auto">
          <a:xfrm>
            <a:off x="3189288" y="5518150"/>
            <a:ext cx="1339850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589" name="Text Box 29"/>
          <p:cNvSpPr txBox="1">
            <a:spLocks noChangeArrowheads="1"/>
          </p:cNvSpPr>
          <p:nvPr/>
        </p:nvSpPr>
        <p:spPr bwMode="auto">
          <a:xfrm>
            <a:off x="3705225" y="5446713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</a:p>
        </p:txBody>
      </p:sp>
      <p:sp>
        <p:nvSpPr>
          <p:cNvPr id="322590" name="Rectangle 30"/>
          <p:cNvSpPr>
            <a:spLocks noChangeArrowheads="1"/>
          </p:cNvSpPr>
          <p:nvPr/>
        </p:nvSpPr>
        <p:spPr bwMode="auto">
          <a:xfrm>
            <a:off x="5468939" y="5329238"/>
            <a:ext cx="3182937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591" name="Line 31"/>
          <p:cNvSpPr>
            <a:spLocks noChangeShapeType="1"/>
          </p:cNvSpPr>
          <p:nvPr/>
        </p:nvSpPr>
        <p:spPr bwMode="auto">
          <a:xfrm>
            <a:off x="4384675" y="5346700"/>
            <a:ext cx="1079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592" name="Text Box 32"/>
          <p:cNvSpPr txBox="1">
            <a:spLocks noChangeArrowheads="1"/>
          </p:cNvSpPr>
          <p:nvPr/>
        </p:nvSpPr>
        <p:spPr bwMode="auto">
          <a:xfrm>
            <a:off x="5405438" y="5273675"/>
            <a:ext cx="265649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RTTI type for object of B</a:t>
            </a:r>
          </a:p>
        </p:txBody>
      </p:sp>
      <p:sp>
        <p:nvSpPr>
          <p:cNvPr id="322593" name="Rectangle 33"/>
          <p:cNvSpPr>
            <a:spLocks noChangeArrowheads="1"/>
          </p:cNvSpPr>
          <p:nvPr/>
        </p:nvSpPr>
        <p:spPr bwMode="auto">
          <a:xfrm>
            <a:off x="5467350" y="5719763"/>
            <a:ext cx="3182938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594" name="Text Box 34"/>
          <p:cNvSpPr txBox="1">
            <a:spLocks noChangeArrowheads="1"/>
          </p:cNvSpPr>
          <p:nvPr/>
        </p:nvSpPr>
        <p:spPr bwMode="auto">
          <a:xfrm>
            <a:off x="5803900" y="5667375"/>
            <a:ext cx="17796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B::f1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的入口地址</a:t>
            </a:r>
          </a:p>
        </p:txBody>
      </p:sp>
      <p:sp>
        <p:nvSpPr>
          <p:cNvPr id="322595" name="Text Box 35"/>
          <p:cNvSpPr txBox="1">
            <a:spLocks noChangeArrowheads="1"/>
          </p:cNvSpPr>
          <p:nvPr/>
        </p:nvSpPr>
        <p:spPr bwMode="auto">
          <a:xfrm>
            <a:off x="5819776" y="6040438"/>
            <a:ext cx="181972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B::f2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的入口地址</a:t>
            </a:r>
          </a:p>
        </p:txBody>
      </p:sp>
      <p:sp>
        <p:nvSpPr>
          <p:cNvPr id="322596" name="Text Box 36"/>
          <p:cNvSpPr txBox="1">
            <a:spLocks noChangeArrowheads="1"/>
          </p:cNvSpPr>
          <p:nvPr/>
        </p:nvSpPr>
        <p:spPr bwMode="auto">
          <a:xfrm>
            <a:off x="9529763" y="5705475"/>
            <a:ext cx="6254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B::f1</a:t>
            </a:r>
          </a:p>
        </p:txBody>
      </p:sp>
      <p:sp>
        <p:nvSpPr>
          <p:cNvPr id="322598" name="Line 38"/>
          <p:cNvSpPr>
            <a:spLocks noChangeShapeType="1"/>
          </p:cNvSpPr>
          <p:nvPr/>
        </p:nvSpPr>
        <p:spPr bwMode="auto">
          <a:xfrm>
            <a:off x="8516939" y="5922963"/>
            <a:ext cx="1081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600" name="Text Box 40"/>
          <p:cNvSpPr txBox="1">
            <a:spLocks noChangeArrowheads="1"/>
          </p:cNvSpPr>
          <p:nvPr/>
        </p:nvSpPr>
        <p:spPr bwMode="auto">
          <a:xfrm>
            <a:off x="6575425" y="4914900"/>
            <a:ext cx="59663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</a:p>
        </p:txBody>
      </p:sp>
      <p:sp>
        <p:nvSpPr>
          <p:cNvPr id="322601" name="Text Box 41"/>
          <p:cNvSpPr txBox="1">
            <a:spLocks noChangeArrowheads="1"/>
          </p:cNvSpPr>
          <p:nvPr/>
        </p:nvSpPr>
        <p:spPr bwMode="auto">
          <a:xfrm>
            <a:off x="2422525" y="4889500"/>
            <a:ext cx="3193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</a:p>
        </p:txBody>
      </p:sp>
      <p:sp>
        <p:nvSpPr>
          <p:cNvPr id="322602" name="Rectangle 42"/>
          <p:cNvSpPr>
            <a:spLocks noChangeArrowheads="1"/>
          </p:cNvSpPr>
          <p:nvPr/>
        </p:nvSpPr>
        <p:spPr bwMode="auto">
          <a:xfrm>
            <a:off x="3190875" y="5905500"/>
            <a:ext cx="1339850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603" name="Text Box 43"/>
          <p:cNvSpPr txBox="1">
            <a:spLocks noChangeArrowheads="1"/>
          </p:cNvSpPr>
          <p:nvPr/>
        </p:nvSpPr>
        <p:spPr bwMode="auto">
          <a:xfrm>
            <a:off x="3721100" y="5819775"/>
            <a:ext cx="3048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</a:p>
        </p:txBody>
      </p:sp>
      <p:sp>
        <p:nvSpPr>
          <p:cNvPr id="322604" name="Text Box 44"/>
          <p:cNvSpPr txBox="1">
            <a:spLocks noChangeArrowheads="1"/>
          </p:cNvSpPr>
          <p:nvPr/>
        </p:nvSpPr>
        <p:spPr bwMode="auto">
          <a:xfrm>
            <a:off x="4986338" y="5684838"/>
            <a:ext cx="40427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#1</a:t>
            </a:r>
          </a:p>
        </p:txBody>
      </p:sp>
      <p:sp>
        <p:nvSpPr>
          <p:cNvPr id="322605" name="Text Box 45"/>
          <p:cNvSpPr txBox="1">
            <a:spLocks noChangeArrowheads="1"/>
          </p:cNvSpPr>
          <p:nvPr/>
        </p:nvSpPr>
        <p:spPr bwMode="auto">
          <a:xfrm>
            <a:off x="5006975" y="6067425"/>
            <a:ext cx="4443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#2</a:t>
            </a:r>
          </a:p>
        </p:txBody>
      </p:sp>
      <p:sp>
        <p:nvSpPr>
          <p:cNvPr id="322613" name="Line 53"/>
          <p:cNvSpPr>
            <a:spLocks noChangeShapeType="1"/>
          </p:cNvSpPr>
          <p:nvPr/>
        </p:nvSpPr>
        <p:spPr bwMode="auto">
          <a:xfrm>
            <a:off x="2697164" y="5143500"/>
            <a:ext cx="503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615" name="Text Box 55"/>
          <p:cNvSpPr txBox="1">
            <a:spLocks noChangeArrowheads="1"/>
          </p:cNvSpPr>
          <p:nvPr/>
        </p:nvSpPr>
        <p:spPr bwMode="auto">
          <a:xfrm>
            <a:off x="2289175" y="3938589"/>
            <a:ext cx="738028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这里非常重要的是在子类的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中，子类继承父类或覆盖父类的</a:t>
            </a:r>
          </a:p>
          <a:p>
            <a:pPr algn="l"/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同名虚函数的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slot</a:t>
            </a:r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序号必须和父类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一致。子类新增加的虚函数</a:t>
            </a:r>
          </a:p>
          <a:p>
            <a:pPr algn="l"/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添加在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的最后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编译器会确保这一点。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mph" presetSubtype="5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2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2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2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2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85" grpId="0" animBg="1"/>
      <p:bldP spid="322586" grpId="0" animBg="1"/>
      <p:bldP spid="322587" grpId="0"/>
      <p:bldP spid="322588" grpId="0" animBg="1"/>
      <p:bldP spid="322589" grpId="0"/>
      <p:bldP spid="322590" grpId="0" animBg="1"/>
      <p:bldP spid="322591" grpId="0" animBg="1"/>
      <p:bldP spid="322592" grpId="0" build="allAtOnce"/>
      <p:bldP spid="322592" grpId="1" build="allAtOnce"/>
      <p:bldP spid="322593" grpId="0" animBg="1"/>
      <p:bldP spid="322594" grpId="0"/>
      <p:bldP spid="322595" grpId="0"/>
      <p:bldP spid="322596" grpId="0"/>
      <p:bldP spid="322598" grpId="0" animBg="1"/>
      <p:bldP spid="322600" grpId="0"/>
      <p:bldP spid="322601" grpId="0"/>
      <p:bldP spid="322602" grpId="0" animBg="1"/>
      <p:bldP spid="322603" grpId="0"/>
      <p:bldP spid="322604" grpId="0"/>
      <p:bldP spid="322605" grpId="0"/>
      <p:bldP spid="322613" grpId="0" animBg="1"/>
      <p:bldP spid="3226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45AA11-2B1E-4174-BE66-D1E4AD12B121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921" y="372405"/>
            <a:ext cx="10875146" cy="6248400"/>
          </a:xfrm>
        </p:spPr>
        <p:txBody>
          <a:bodyPr/>
          <a:lstStyle/>
          <a:p>
            <a:pPr algn="just" eaLnBrk="1" fontAlgn="t" hangingPunct="1">
              <a:lnSpc>
                <a:spcPct val="11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　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设基类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和派生类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都有虚函数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对应的虚函数入口地址表分别为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sz="24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sz="24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派生类对象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在生命期各阶段：</a:t>
            </a:r>
          </a:p>
          <a:p>
            <a:pPr lvl="1" algn="just">
              <a:lnSpc>
                <a:spcPct val="110000"/>
              </a:lnSpc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构造阶段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：先将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的首地址存放到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的起始单元，在基类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构造函数的函数体执行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时，如果构造函数函数体调用了虚函数，则与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绑定，执行的虚函数将是类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在类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构造函数的函数体执行前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，将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的首地址存放到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的起始单元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如果构造函数函数体调用了虚函数，则与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绑定，执行的虚函数将是类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的函数。如果类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没有定义这样的函数，根据面向对象的作用域，将调用基类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的相同原型的函数。</a:t>
            </a:r>
          </a:p>
          <a:p>
            <a:pPr lvl="1" algn="just" eaLnBrk="1" hangingPunct="1">
              <a:lnSpc>
                <a:spcPct val="110000"/>
              </a:lnSpc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生存阶段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起始单元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，若调用了虚函数，则绑定和执行的将是类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的函数。如果类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没有定义这样的函数，根据面向对象的作用域，将调用基类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的相同原型的函数。</a:t>
            </a:r>
          </a:p>
          <a:p>
            <a:pPr lvl="1" algn="just" eaLnBrk="1" hangingPunct="1">
              <a:lnSpc>
                <a:spcPct val="110000"/>
              </a:lnSpc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析构阶段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起始单元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，若析构函数里调用了虚函数，则绑定和执行的将是类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的析构函数执行完后、基类的析构函数执行前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首地址存放到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起始单元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，此后绑定和执行的将是基类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D2A5CC-975B-4F3C-A28C-B1518ED8150F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44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07" name="Text Box 4"/>
          <p:cNvSpPr txBox="1">
            <a:spLocks noChangeArrowheads="1"/>
          </p:cNvSpPr>
          <p:nvPr/>
        </p:nvSpPr>
        <p:spPr bwMode="auto">
          <a:xfrm>
            <a:off x="1360811" y="136480"/>
            <a:ext cx="5486400" cy="672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iostream.h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 x;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 void  c (  )   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Construct A\n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 void  d (  )   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Deconstruct A\n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algn="l"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(  )  {c (  ) ; } 		//this-&gt;c( )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  ~A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  ) {d ( ) ; } 	//this-&gt;d( )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A{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 void  c(  )   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Construct B\n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 void  d(  )   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Deconstruct B\n</a:t>
            </a:r>
            <a:r>
              <a:rPr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algn="l"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 (  ) {c (  ); }//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 ( ): A(  ){c (  ); }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  ~B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  ) {d (  ); }//virtual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可省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</a:t>
            </a:r>
          </a:p>
        </p:txBody>
      </p:sp>
      <p:sp>
        <p:nvSpPr>
          <p:cNvPr id="226308" name="Rectangle 5"/>
          <p:cNvSpPr>
            <a:spLocks noChangeArrowheads="1"/>
          </p:cNvSpPr>
          <p:nvPr/>
        </p:nvSpPr>
        <p:spPr bwMode="auto">
          <a:xfrm>
            <a:off x="6248400" y="838200"/>
            <a:ext cx="2057400" cy="1828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09" name="Rectangle 8"/>
          <p:cNvSpPr>
            <a:spLocks noChangeArrowheads="1"/>
          </p:cNvSpPr>
          <p:nvPr/>
        </p:nvSpPr>
        <p:spPr bwMode="auto">
          <a:xfrm>
            <a:off x="8653464" y="1985964"/>
            <a:ext cx="1296987" cy="12906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10" name="Text Box 9"/>
          <p:cNvSpPr txBox="1">
            <a:spLocks noChangeArrowheads="1"/>
          </p:cNvSpPr>
          <p:nvPr/>
        </p:nvSpPr>
        <p:spPr bwMode="auto">
          <a:xfrm>
            <a:off x="8664575" y="2033588"/>
            <a:ext cx="1229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~B ()   </a:t>
            </a:r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地址</a:t>
            </a:r>
          </a:p>
        </p:txBody>
      </p:sp>
      <p:sp>
        <p:nvSpPr>
          <p:cNvPr id="226311" name="Text Box 10"/>
          <p:cNvSpPr txBox="1">
            <a:spLocks noChangeArrowheads="1"/>
          </p:cNvSpPr>
          <p:nvPr/>
        </p:nvSpPr>
        <p:spPr bwMode="auto">
          <a:xfrm>
            <a:off x="8651876" y="2479675"/>
            <a:ext cx="1133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B::c</a:t>
            </a:r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的地址</a:t>
            </a:r>
          </a:p>
        </p:txBody>
      </p:sp>
      <p:sp>
        <p:nvSpPr>
          <p:cNvPr id="226312" name="Text Box 11"/>
          <p:cNvSpPr txBox="1">
            <a:spLocks noChangeArrowheads="1"/>
          </p:cNvSpPr>
          <p:nvPr/>
        </p:nvSpPr>
        <p:spPr bwMode="auto">
          <a:xfrm>
            <a:off x="8027602" y="2016807"/>
            <a:ext cx="6864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26313" name="Line 12"/>
          <p:cNvSpPr>
            <a:spLocks noChangeShapeType="1"/>
          </p:cNvSpPr>
          <p:nvPr/>
        </p:nvSpPr>
        <p:spPr bwMode="auto">
          <a:xfrm>
            <a:off x="8648700" y="2419350"/>
            <a:ext cx="13160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14" name="Line 13"/>
          <p:cNvSpPr>
            <a:spLocks noChangeShapeType="1"/>
          </p:cNvSpPr>
          <p:nvPr/>
        </p:nvSpPr>
        <p:spPr bwMode="auto">
          <a:xfrm>
            <a:off x="8645525" y="2873375"/>
            <a:ext cx="13160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15" name="Text Box 14"/>
          <p:cNvSpPr txBox="1">
            <a:spLocks noChangeArrowheads="1"/>
          </p:cNvSpPr>
          <p:nvPr/>
        </p:nvSpPr>
        <p:spPr bwMode="auto">
          <a:xfrm>
            <a:off x="8667751" y="2884488"/>
            <a:ext cx="1164101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B::d</a:t>
            </a:r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的地址</a:t>
            </a:r>
          </a:p>
        </p:txBody>
      </p:sp>
      <p:sp>
        <p:nvSpPr>
          <p:cNvPr id="226316" name="Rectangle 16"/>
          <p:cNvSpPr>
            <a:spLocks noChangeArrowheads="1"/>
          </p:cNvSpPr>
          <p:nvPr/>
        </p:nvSpPr>
        <p:spPr bwMode="auto">
          <a:xfrm>
            <a:off x="8647113" y="533400"/>
            <a:ext cx="1295400" cy="12906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17" name="Text Box 17"/>
          <p:cNvSpPr txBox="1">
            <a:spLocks noChangeArrowheads="1"/>
          </p:cNvSpPr>
          <p:nvPr/>
        </p:nvSpPr>
        <p:spPr bwMode="auto">
          <a:xfrm>
            <a:off x="8658226" y="577850"/>
            <a:ext cx="1400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~A ()   </a:t>
            </a:r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地址</a:t>
            </a:r>
          </a:p>
        </p:txBody>
      </p:sp>
      <p:sp>
        <p:nvSpPr>
          <p:cNvPr id="226318" name="Text Box 18"/>
          <p:cNvSpPr txBox="1">
            <a:spLocks noChangeArrowheads="1"/>
          </p:cNvSpPr>
          <p:nvPr/>
        </p:nvSpPr>
        <p:spPr bwMode="auto">
          <a:xfrm>
            <a:off x="8610600" y="1027113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A::c</a:t>
            </a:r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的地址</a:t>
            </a:r>
          </a:p>
        </p:txBody>
      </p:sp>
      <p:sp>
        <p:nvSpPr>
          <p:cNvPr id="226319" name="Text Box 19"/>
          <p:cNvSpPr txBox="1">
            <a:spLocks noChangeArrowheads="1"/>
          </p:cNvSpPr>
          <p:nvPr/>
        </p:nvSpPr>
        <p:spPr bwMode="auto">
          <a:xfrm>
            <a:off x="7961313" y="405065"/>
            <a:ext cx="725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26320" name="Line 20"/>
          <p:cNvSpPr>
            <a:spLocks noChangeShapeType="1"/>
          </p:cNvSpPr>
          <p:nvPr/>
        </p:nvSpPr>
        <p:spPr bwMode="auto">
          <a:xfrm>
            <a:off x="8642350" y="966788"/>
            <a:ext cx="13160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21" name="Line 21"/>
          <p:cNvSpPr>
            <a:spLocks noChangeShapeType="1"/>
          </p:cNvSpPr>
          <p:nvPr/>
        </p:nvSpPr>
        <p:spPr bwMode="auto">
          <a:xfrm>
            <a:off x="8639175" y="1420813"/>
            <a:ext cx="13160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22" name="Text Box 22"/>
          <p:cNvSpPr txBox="1">
            <a:spLocks noChangeArrowheads="1"/>
          </p:cNvSpPr>
          <p:nvPr/>
        </p:nvSpPr>
        <p:spPr bwMode="auto">
          <a:xfrm>
            <a:off x="8686800" y="1524000"/>
            <a:ext cx="121920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A::d</a:t>
            </a:r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的地址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542088" y="1143000"/>
            <a:ext cx="1352550" cy="533400"/>
            <a:chOff x="3065" y="1056"/>
            <a:chExt cx="852" cy="336"/>
          </a:xfrm>
        </p:grpSpPr>
        <p:sp>
          <p:nvSpPr>
            <p:cNvPr id="226329" name="Rectangle 24"/>
            <p:cNvSpPr>
              <a:spLocks noChangeArrowheads="1"/>
            </p:cNvSpPr>
            <p:nvPr/>
          </p:nvSpPr>
          <p:spPr bwMode="auto">
            <a:xfrm>
              <a:off x="3065" y="1056"/>
              <a:ext cx="85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6330" name="Text Box 25"/>
            <p:cNvSpPr txBox="1">
              <a:spLocks noChangeArrowheads="1"/>
            </p:cNvSpPr>
            <p:nvPr/>
          </p:nvSpPr>
          <p:spPr bwMode="auto">
            <a:xfrm>
              <a:off x="3072" y="1133"/>
              <a:ext cx="741" cy="2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VFT</a:t>
              </a:r>
              <a:r>
                <a:rPr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首地址</a:t>
              </a:r>
            </a:p>
          </p:txBody>
        </p:sp>
        <p:sp>
          <p:nvSpPr>
            <p:cNvPr id="226331" name="Oval 26"/>
            <p:cNvSpPr>
              <a:spLocks noChangeArrowheads="1"/>
            </p:cNvSpPr>
            <p:nvPr/>
          </p:nvSpPr>
          <p:spPr bwMode="auto">
            <a:xfrm>
              <a:off x="3792" y="1248"/>
              <a:ext cx="74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7772400" y="762001"/>
            <a:ext cx="838200" cy="1323975"/>
            <a:chOff x="3936" y="1296"/>
            <a:chExt cx="528" cy="834"/>
          </a:xfrm>
        </p:grpSpPr>
        <p:sp>
          <p:nvSpPr>
            <p:cNvPr id="226327" name="Line 29"/>
            <p:cNvSpPr>
              <a:spLocks noChangeShapeType="1"/>
            </p:cNvSpPr>
            <p:nvPr/>
          </p:nvSpPr>
          <p:spPr bwMode="auto">
            <a:xfrm>
              <a:off x="3936" y="1756"/>
              <a:ext cx="51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6328" name="Line 30"/>
            <p:cNvSpPr>
              <a:spLocks noChangeShapeType="1"/>
            </p:cNvSpPr>
            <p:nvPr/>
          </p:nvSpPr>
          <p:spPr bwMode="auto">
            <a:xfrm flipV="1">
              <a:off x="3945" y="1296"/>
              <a:ext cx="519" cy="4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226325" name="Text Box 31"/>
          <p:cNvSpPr txBox="1">
            <a:spLocks noChangeArrowheads="1"/>
          </p:cNvSpPr>
          <p:nvPr/>
        </p:nvSpPr>
        <p:spPr bwMode="auto">
          <a:xfrm>
            <a:off x="7315200" y="3429000"/>
            <a:ext cx="3352800" cy="20679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void main (void) {  B b; }</a:t>
            </a:r>
          </a:p>
          <a:p>
            <a:pPr algn="l">
              <a:lnSpc>
                <a:spcPct val="120000"/>
              </a:lnSpc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输出结果：</a:t>
            </a:r>
          </a:p>
          <a:p>
            <a:pPr algn="l">
              <a:lnSpc>
                <a:spcPct val="12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Construct A</a:t>
            </a:r>
          </a:p>
          <a:p>
            <a:pPr algn="l">
              <a:lnSpc>
                <a:spcPct val="12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Construct B</a:t>
            </a:r>
          </a:p>
          <a:p>
            <a:pPr algn="l">
              <a:lnSpc>
                <a:spcPct val="12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Deconstruct B</a:t>
            </a:r>
          </a:p>
          <a:p>
            <a:pPr algn="l">
              <a:lnSpc>
                <a:spcPct val="120000"/>
              </a:lnSpc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Deconstruct A</a:t>
            </a:r>
          </a:p>
        </p:txBody>
      </p:sp>
      <p:sp>
        <p:nvSpPr>
          <p:cNvPr id="226326" name="Text Box 34"/>
          <p:cNvSpPr txBox="1">
            <a:spLocks noChangeArrowheads="1"/>
          </p:cNvSpPr>
          <p:nvPr/>
        </p:nvSpPr>
        <p:spPr bwMode="auto">
          <a:xfrm>
            <a:off x="6383338" y="1844675"/>
            <a:ext cx="12255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int  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什么是多态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758752" y="980728"/>
            <a:ext cx="8382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可以用重载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(A* a) { a-&gt;info( );}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(B* b) { b-&gt;info( );}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(C* c) { c-&gt;info( );}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但重载函数定发生在编译时，例如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*p = new A(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(p);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在编译时确定调用函数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(A  *p) 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因此重载称为静态绑定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如果我们从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派生了一个新的子类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，我们需要添加新的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重载版本，这意味着源代码要重新编译。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(D *d) { d-&gt;info( );}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能不能实现一个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函数，无论从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类派生多少级子类，该函数都可以工作？可以利用多态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126F6B-614B-CBDA-93CD-623D8882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6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什么是多态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758752" y="980728"/>
            <a:ext cx="8382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void info()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“A\n”); }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	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首先将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定义为虚函数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 public A{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void info()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“B\n”); }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C: public B{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void info()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“C\n”); }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32A266-6C44-AEAF-3502-F12B4364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8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1643185" y="136525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什么是多态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156968" y="824421"/>
            <a:ext cx="8382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*p) { p -&gt;info(); }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形参定义为顶级父类指针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*a = new A( ); B *b = new B( ); C *c = new C( );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(a);  	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，显示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 p = a;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(b); 		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，显示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*p = 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(c); 		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，显示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*p = c;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程序编译时，形参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的类型是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p-&gt;info()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调用的绑定的是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A::Info( )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但程序运行时，当顶级父类指针指向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继承链中不同子类对象时，会自动地调用相应子类的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同一条语句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p-&gt;info(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在运行时表现出动态的行为。运行时行为取决于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后面的类型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面向对象的程序设计语言的这种特性称为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多态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F02035-7824-7553-82C6-A647F360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3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什么是多态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758752" y="980728"/>
            <a:ext cx="8382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假设从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派生出子类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class D: public C{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void info()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“D\n”); }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	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这时函数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不用做任何修改。当传递一个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类型的对象时，照样打印出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的信息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(new D()); 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显示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  <a:p>
            <a:pPr algn="just"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只要是从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类开始沿着继承链任意级的派生类对象，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都可以打印出其信息。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即使这些派生类是在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函数被编译好以后（假设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函数被单独编译为一个动态链接库）才定义。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甚至都不需要重新编译都可以很好地工作。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这就是多态的强大之处。</a:t>
            </a:r>
          </a:p>
          <a:p>
            <a:pPr algn="just">
              <a:lnSpc>
                <a:spcPct val="11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B3F2F9-E58A-AE9C-328C-0CF56956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55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基于多态的通用编程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758752" y="980728"/>
            <a:ext cx="8382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父类指针（引用）可以指向（引用）子类对象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，针对父类对象设计的任何代码都可以应用于子类对象。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多态性允许方法使用更通用的类作为参数类型。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如果方法参数是父类指针（引用），那么这个参数可以接受任何子类对象指针（引用）作为实参。当调用这对象的方法时，将动态绑定方法的实现。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因此方法的参数尽量用父类类型（抽象类、接口）</a:t>
            </a:r>
          </a:p>
          <a:p>
            <a:pPr algn="just">
              <a:lnSpc>
                <a:spcPct val="11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016A9E-2C1F-2C5E-05F8-DCF3F232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8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7730</Words>
  <Application>Microsoft Office PowerPoint</Application>
  <PresentationFormat>宽屏</PresentationFormat>
  <Paragraphs>631</Paragraphs>
  <Slides>44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微软雅黑</vt:lpstr>
      <vt:lpstr>等线</vt:lpstr>
      <vt:lpstr>等线 Light</vt:lpstr>
      <vt:lpstr>华文新魏</vt:lpstr>
      <vt:lpstr>Wingdings</vt:lpstr>
      <vt:lpstr>-apple-system</vt:lpstr>
      <vt:lpstr>Arial</vt:lpstr>
      <vt:lpstr>隶书</vt:lpstr>
      <vt:lpstr>Office 主题​​</vt:lpstr>
      <vt:lpstr>PowerPoint 演示文稿</vt:lpstr>
      <vt:lpstr>第8章  虚函数与多态</vt:lpstr>
      <vt:lpstr>什么是多态</vt:lpstr>
      <vt:lpstr>什么是多态</vt:lpstr>
      <vt:lpstr>什么是多态</vt:lpstr>
      <vt:lpstr>什么是多态</vt:lpstr>
      <vt:lpstr>什么是多态</vt:lpstr>
      <vt:lpstr>什么是多态</vt:lpstr>
      <vt:lpstr>基于多态的通用编程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PowerPoint 演示文稿</vt:lpstr>
      <vt:lpstr>PowerPoint 演示文稿</vt:lpstr>
      <vt:lpstr>第8章  虚函数与多态</vt:lpstr>
      <vt:lpstr>第8章  虚函数与多态</vt:lpstr>
      <vt:lpstr>PowerPoint 演示文稿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7.3　抽象类</vt:lpstr>
      <vt:lpstr>第8章  虚函数与多态</vt:lpstr>
      <vt:lpstr>PowerPoint 演示文稿</vt:lpstr>
      <vt:lpstr>第8章  虚函数与多态</vt:lpstr>
      <vt:lpstr>第8章  虚函数与多态</vt:lpstr>
      <vt:lpstr>第8章  虚函数与多态</vt:lpstr>
      <vt:lpstr>第8章  虚函数与多态</vt:lpstr>
      <vt:lpstr>虚函数表（Virtual Function Table）</vt:lpstr>
      <vt:lpstr>虚函数表（Virtual Function Table）</vt:lpstr>
      <vt:lpstr>虚函数表（Virtual Function Table）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希武 辜</cp:lastModifiedBy>
  <cp:revision>493</cp:revision>
  <dcterms:created xsi:type="dcterms:W3CDTF">2020-04-22T10:23:54Z</dcterms:created>
  <dcterms:modified xsi:type="dcterms:W3CDTF">2024-10-17T16:18:03Z</dcterms:modified>
</cp:coreProperties>
</file>