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371" r:id="rId3"/>
    <p:sldId id="392" r:id="rId4"/>
    <p:sldId id="318" r:id="rId5"/>
    <p:sldId id="387" r:id="rId6"/>
    <p:sldId id="259" r:id="rId7"/>
    <p:sldId id="319" r:id="rId8"/>
    <p:sldId id="321" r:id="rId9"/>
    <p:sldId id="322" r:id="rId10"/>
    <p:sldId id="323" r:id="rId11"/>
    <p:sldId id="324" r:id="rId12"/>
    <p:sldId id="325" r:id="rId13"/>
    <p:sldId id="393" r:id="rId14"/>
    <p:sldId id="388" r:id="rId15"/>
    <p:sldId id="389" r:id="rId16"/>
    <p:sldId id="390" r:id="rId17"/>
    <p:sldId id="394" r:id="rId18"/>
    <p:sldId id="396" r:id="rId19"/>
    <p:sldId id="317" r:id="rId20"/>
    <p:sldId id="383" r:id="rId21"/>
    <p:sldId id="384" r:id="rId22"/>
    <p:sldId id="385" r:id="rId23"/>
    <p:sldId id="397" r:id="rId24"/>
    <p:sldId id="329" r:id="rId25"/>
    <p:sldId id="330" r:id="rId26"/>
    <p:sldId id="331" r:id="rId27"/>
    <p:sldId id="332" r:id="rId28"/>
    <p:sldId id="398" r:id="rId29"/>
    <p:sldId id="334" r:id="rId30"/>
    <p:sldId id="335" r:id="rId31"/>
    <p:sldId id="336" r:id="rId32"/>
    <p:sldId id="338" r:id="rId33"/>
    <p:sldId id="337" r:id="rId34"/>
    <p:sldId id="391" r:id="rId35"/>
    <p:sldId id="382" r:id="rId36"/>
    <p:sldId id="399" r:id="rId37"/>
    <p:sldId id="400" r:id="rId38"/>
    <p:sldId id="401" r:id="rId39"/>
    <p:sldId id="372" r:id="rId40"/>
    <p:sldId id="375" r:id="rId41"/>
    <p:sldId id="402" r:id="rId42"/>
    <p:sldId id="378" r:id="rId43"/>
    <p:sldId id="379" r:id="rId44"/>
  </p:sldIdLst>
  <p:sldSz cx="12192000" cy="6858000"/>
  <p:notesSz cx="6858000" cy="9144000"/>
  <p:embeddedFontLst>
    <p:embeddedFont>
      <p:font typeface="等线" panose="02010600030101010101" pitchFamily="2" charset="-122"/>
      <p:regular r:id="rId45"/>
      <p:bold r:id="rId46"/>
    </p:embeddedFont>
    <p:embeddedFont>
      <p:font typeface="等线 Light" panose="02010600030101010101" pitchFamily="2" charset="-122"/>
      <p:regular r:id="rId47"/>
    </p:embeddedFont>
    <p:embeddedFont>
      <p:font typeface="华文新魏" panose="02010800040101010101" pitchFamily="2" charset="-122"/>
      <p:regular r:id="rId48"/>
    </p:embeddedFont>
    <p:embeddedFont>
      <p:font typeface="隶书" panose="02010509060101010101" pitchFamily="49" charset="-122"/>
      <p:regular r:id="rId49"/>
    </p:embeddedFont>
    <p:embeddedFont>
      <p:font typeface="微软雅黑" panose="020B0503020204020204" pitchFamily="34" charset="-122"/>
      <p:regular r:id="rId50"/>
      <p:bold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8" autoAdjust="0"/>
    <p:restoredTop sz="81704" autoAdjust="0"/>
  </p:normalViewPr>
  <p:slideViewPr>
    <p:cSldViewPr snapToGrid="0">
      <p:cViewPr varScale="1">
        <p:scale>
          <a:sx n="100" d="100"/>
          <a:sy n="100" d="100"/>
        </p:scale>
        <p:origin x="10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2024/8/27</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2024/8/27</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6" name="Text Box 5">
            <a:extLst>
              <a:ext uri="{FF2B5EF4-FFF2-40B4-BE49-F238E27FC236}">
                <a16:creationId xmlns:a16="http://schemas.microsoft.com/office/drawing/2014/main" id="{70329866-257E-4BCF-8650-554EB6A69BCB}"/>
              </a:ext>
            </a:extLst>
          </p:cNvPr>
          <p:cNvSpPr txBox="1">
            <a:spLocks noChangeArrowheads="1"/>
          </p:cNvSpPr>
          <p:nvPr/>
        </p:nvSpPr>
        <p:spPr bwMode="auto">
          <a:xfrm>
            <a:off x="2351088" y="1159607"/>
            <a:ext cx="7067550" cy="481012"/>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105000"/>
              </a:lnSpc>
              <a:spcBef>
                <a:spcPct val="50000"/>
              </a:spcBef>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异常捕获的过程：栈展开</a:t>
            </a:r>
            <a:endParaRPr lang="zh-CN" altLang="en-US" b="1" kern="0" dirty="0">
              <a:solidFill>
                <a:srgbClr val="000000"/>
              </a:solidFill>
              <a:latin typeface="华文新魏" panose="02010800040101010101" pitchFamily="2" charset="-122"/>
              <a:ea typeface="华文新魏" panose="02010800040101010101" pitchFamily="2" charset="-122"/>
            </a:endParaRP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2057401" y="1917031"/>
            <a:ext cx="7999413" cy="36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当一个</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语句块有异常抛出时，首先检查与该</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块相关的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子句，如果找到了匹配的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子句，则由该</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子句处理异常</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如果该</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块没找到匹配的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子句，且该</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块嵌套在外层</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块里，则检查外层</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子句，这个过程递归进行</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如果到最外层</a:t>
            </a:r>
            <a:r>
              <a:rPr lang="en-US" altLang="zh-CN" sz="2000" b="1" dirty="0">
                <a:solidFill>
                  <a:srgbClr val="000000"/>
                </a:solidFill>
                <a:latin typeface="华文新魏" panose="02010800040101010101" pitchFamily="2" charset="-122"/>
                <a:ea typeface="华文新魏" panose="02010800040101010101" pitchFamily="2" charset="-122"/>
              </a:rPr>
              <a:t>try</a:t>
            </a:r>
            <a:r>
              <a:rPr lang="zh-CN" altLang="en-US" sz="2000" b="1" dirty="0">
                <a:solidFill>
                  <a:srgbClr val="000000"/>
                </a:solidFill>
                <a:latin typeface="华文新魏" panose="02010800040101010101" pitchFamily="2" charset="-122"/>
                <a:ea typeface="华文新魏" panose="02010800040101010101" pitchFamily="2" charset="-122"/>
              </a:rPr>
              <a:t>块还没找到，则退出当前函数，在调用当前函数的外层函数继续寻找，这个过程递归进行</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如果到</a:t>
            </a:r>
            <a:r>
              <a:rPr lang="en-US" altLang="zh-CN" sz="2000" b="1" dirty="0">
                <a:solidFill>
                  <a:srgbClr val="000000"/>
                </a:solidFill>
                <a:latin typeface="华文新魏" panose="02010800040101010101" pitchFamily="2" charset="-122"/>
                <a:ea typeface="华文新魏" panose="02010800040101010101" pitchFamily="2" charset="-122"/>
              </a:rPr>
              <a:t>main</a:t>
            </a:r>
            <a:r>
              <a:rPr lang="zh-CN" altLang="en-US" sz="2000" b="1" dirty="0">
                <a:solidFill>
                  <a:srgbClr val="000000"/>
                </a:solidFill>
                <a:latin typeface="华文新魏" panose="02010800040101010101" pitchFamily="2" charset="-122"/>
                <a:ea typeface="华文新魏" panose="02010800040101010101" pitchFamily="2" charset="-122"/>
              </a:rPr>
              <a:t>函数还没找到匹配的</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子句，程序退出，将异常交给</a:t>
            </a:r>
            <a:r>
              <a:rPr lang="en-US" altLang="zh-CN" sz="2000" b="1" dirty="0">
                <a:solidFill>
                  <a:srgbClr val="000000"/>
                </a:solidFill>
                <a:latin typeface="华文新魏" panose="02010800040101010101" pitchFamily="2" charset="-122"/>
                <a:ea typeface="华文新魏" panose="02010800040101010101" pitchFamily="2" charset="-122"/>
              </a:rPr>
              <a:t>OS</a:t>
            </a:r>
            <a:r>
              <a:rPr lang="zh-CN" altLang="en-US" sz="2000" b="1" dirty="0">
                <a:solidFill>
                  <a:srgbClr val="000000"/>
                </a:solidFill>
                <a:latin typeface="华文新魏" panose="02010800040101010101" pitchFamily="2" charset="-122"/>
                <a:ea typeface="华文新魏" panose="02010800040101010101" pitchFamily="2" charset="-122"/>
              </a:rPr>
              <a:t>处理</a:t>
            </a:r>
            <a:endParaRPr lang="en-US" altLang="zh-CN" sz="2000" b="1" dirty="0">
              <a:solidFill>
                <a:srgbClr val="000000"/>
              </a:solidFill>
              <a:latin typeface="华文新魏" panose="02010800040101010101" pitchFamily="2" charset="-122"/>
              <a:ea typeface="华文新魏" panose="02010800040101010101" pitchFamily="2" charset="-122"/>
            </a:endParaRPr>
          </a:p>
          <a:p>
            <a:pPr eaLnBrk="1" hangingPunct="1">
              <a:lnSpc>
                <a:spcPct val="105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上述过程称为栈展开过程，这里的栈指函数调用链形成的调用栈。</a:t>
            </a:r>
          </a:p>
        </p:txBody>
      </p:sp>
    </p:spTree>
    <p:extLst>
      <p:ext uri="{BB962C8B-B14F-4D97-AF65-F5344CB8AC3E}">
        <p14:creationId xmlns:p14="http://schemas.microsoft.com/office/powerpoint/2010/main" val="77772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5" name="Rectangle 2">
            <a:extLst>
              <a:ext uri="{FF2B5EF4-FFF2-40B4-BE49-F238E27FC236}">
                <a16:creationId xmlns:a16="http://schemas.microsoft.com/office/drawing/2014/main" id="{F79D90A9-7DB7-4EA5-93C7-E177EC5FA74C}"/>
              </a:ext>
            </a:extLst>
          </p:cNvPr>
          <p:cNvSpPr>
            <a:spLocks noChangeArrowheads="1"/>
          </p:cNvSpPr>
          <p:nvPr/>
        </p:nvSpPr>
        <p:spPr bwMode="auto">
          <a:xfrm>
            <a:off x="2207568" y="980728"/>
            <a:ext cx="7417072" cy="2880320"/>
          </a:xfrm>
          <a:prstGeom prst="rect">
            <a:avLst/>
          </a:prstGeom>
          <a:solidFill>
            <a:schemeClr val="accent1"/>
          </a:solidFill>
          <a:ln w="12700">
            <a:solidFill>
              <a:schemeClr val="tx1"/>
            </a:solidFill>
            <a:miter lim="800000"/>
            <a:headEnd/>
            <a:tailEnd/>
          </a:ln>
        </p:spPr>
        <p:txBody>
          <a:bodyPr wrap="none" anchor="ctr"/>
          <a:lstStyle/>
          <a:p>
            <a:endParaRPr lang="zh-CN" altLang="zh-CN" b="1">
              <a:latin typeface="华文新魏" panose="02010800040101010101" pitchFamily="2" charset="-122"/>
              <a:ea typeface="华文新魏" panose="02010800040101010101" pitchFamily="2" charset="-122"/>
            </a:endParaRPr>
          </a:p>
        </p:txBody>
      </p:sp>
      <p:sp>
        <p:nvSpPr>
          <p:cNvPr id="7" name="Text Box 4">
            <a:extLst>
              <a:ext uri="{FF2B5EF4-FFF2-40B4-BE49-F238E27FC236}">
                <a16:creationId xmlns:a16="http://schemas.microsoft.com/office/drawing/2014/main" id="{BF275BF3-77CC-4786-9B10-35295AB1C23A}"/>
              </a:ext>
            </a:extLst>
          </p:cNvPr>
          <p:cNvSpPr txBox="1">
            <a:spLocks noChangeArrowheads="1"/>
          </p:cNvSpPr>
          <p:nvPr/>
        </p:nvSpPr>
        <p:spPr bwMode="auto">
          <a:xfrm>
            <a:off x="2534579" y="1428087"/>
            <a:ext cx="898556" cy="369332"/>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OS</a:t>
            </a:r>
          </a:p>
        </p:txBody>
      </p:sp>
      <p:sp>
        <p:nvSpPr>
          <p:cNvPr id="9" name="Text Box 5">
            <a:extLst>
              <a:ext uri="{FF2B5EF4-FFF2-40B4-BE49-F238E27FC236}">
                <a16:creationId xmlns:a16="http://schemas.microsoft.com/office/drawing/2014/main" id="{3BC63EF6-B71D-4B32-989F-9A89318E574A}"/>
              </a:ext>
            </a:extLst>
          </p:cNvPr>
          <p:cNvSpPr txBox="1">
            <a:spLocks noChangeArrowheads="1"/>
          </p:cNvSpPr>
          <p:nvPr/>
        </p:nvSpPr>
        <p:spPr bwMode="auto">
          <a:xfrm>
            <a:off x="2883295" y="2025038"/>
            <a:ext cx="898557" cy="369332"/>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main</a:t>
            </a:r>
          </a:p>
        </p:txBody>
      </p:sp>
      <p:sp>
        <p:nvSpPr>
          <p:cNvPr id="10" name="Text Box 6">
            <a:extLst>
              <a:ext uri="{FF2B5EF4-FFF2-40B4-BE49-F238E27FC236}">
                <a16:creationId xmlns:a16="http://schemas.microsoft.com/office/drawing/2014/main" id="{00F9C38F-39F0-4A68-AFF0-EED91332C5E9}"/>
              </a:ext>
            </a:extLst>
          </p:cNvPr>
          <p:cNvSpPr txBox="1">
            <a:spLocks noChangeArrowheads="1"/>
          </p:cNvSpPr>
          <p:nvPr/>
        </p:nvSpPr>
        <p:spPr bwMode="auto">
          <a:xfrm>
            <a:off x="3368023" y="2600820"/>
            <a:ext cx="898556" cy="369332"/>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f</a:t>
            </a:r>
          </a:p>
        </p:txBody>
      </p:sp>
      <p:sp>
        <p:nvSpPr>
          <p:cNvPr id="11" name="Text Box 7">
            <a:extLst>
              <a:ext uri="{FF2B5EF4-FFF2-40B4-BE49-F238E27FC236}">
                <a16:creationId xmlns:a16="http://schemas.microsoft.com/office/drawing/2014/main" id="{283EAA8B-E3DF-4F1B-A2B6-3567501F5B14}"/>
              </a:ext>
            </a:extLst>
          </p:cNvPr>
          <p:cNvSpPr txBox="1">
            <a:spLocks noChangeArrowheads="1"/>
          </p:cNvSpPr>
          <p:nvPr/>
        </p:nvSpPr>
        <p:spPr bwMode="auto">
          <a:xfrm>
            <a:off x="3799214" y="3176602"/>
            <a:ext cx="898556" cy="369332"/>
          </a:xfrm>
          <a:prstGeom prst="rect">
            <a:avLst/>
          </a:prstGeom>
          <a:noFill/>
          <a:ln w="12700">
            <a:solidFill>
              <a:schemeClr val="tx1"/>
            </a:solidFill>
            <a:miter lim="800000"/>
            <a:headEnd/>
            <a:tailEnd/>
          </a:ln>
        </p:spPr>
        <p:txBody>
          <a:bodyPr>
            <a:spAutoFit/>
          </a:bodyPr>
          <a:lstStyle/>
          <a:p>
            <a:r>
              <a:rPr lang="en-US" altLang="zh-CN" b="1">
                <a:latin typeface="华文新魏" panose="02010800040101010101" pitchFamily="2" charset="-122"/>
                <a:ea typeface="华文新魏" panose="02010800040101010101" pitchFamily="2" charset="-122"/>
              </a:rPr>
              <a:t>g</a:t>
            </a:r>
          </a:p>
        </p:txBody>
      </p:sp>
      <p:cxnSp>
        <p:nvCxnSpPr>
          <p:cNvPr id="12" name="AutoShape 8">
            <a:extLst>
              <a:ext uri="{FF2B5EF4-FFF2-40B4-BE49-F238E27FC236}">
                <a16:creationId xmlns:a16="http://schemas.microsoft.com/office/drawing/2014/main" id="{B0B674C5-9E07-487A-9D94-4D07036101BD}"/>
              </a:ext>
            </a:extLst>
          </p:cNvPr>
          <p:cNvCxnSpPr>
            <a:cxnSpLocks noChangeShapeType="1"/>
            <a:stCxn id="7" idx="1"/>
            <a:endCxn id="9" idx="1"/>
          </p:cNvCxnSpPr>
          <p:nvPr/>
        </p:nvCxnSpPr>
        <p:spPr bwMode="auto">
          <a:xfrm rot="10800000" flipH="1" flipV="1">
            <a:off x="2534579" y="1612753"/>
            <a:ext cx="348715" cy="596951"/>
          </a:xfrm>
          <a:prstGeom prst="bentConnector3">
            <a:avLst>
              <a:gd name="adj1" fmla="val -65555"/>
            </a:avLst>
          </a:prstGeom>
          <a:noFill/>
          <a:ln w="12700">
            <a:solidFill>
              <a:schemeClr val="tx1"/>
            </a:solidFill>
            <a:miter lim="800000"/>
            <a:headEnd/>
            <a:tailEnd type="triangle" w="med" len="med"/>
          </a:ln>
        </p:spPr>
      </p:cxnSp>
      <p:sp>
        <p:nvSpPr>
          <p:cNvPr id="13" name="Line 9">
            <a:extLst>
              <a:ext uri="{FF2B5EF4-FFF2-40B4-BE49-F238E27FC236}">
                <a16:creationId xmlns:a16="http://schemas.microsoft.com/office/drawing/2014/main" id="{FAFD3531-C48B-431D-805A-937D7A2E2561}"/>
              </a:ext>
            </a:extLst>
          </p:cNvPr>
          <p:cNvSpPr>
            <a:spLocks noChangeShapeType="1"/>
          </p:cNvSpPr>
          <p:nvPr/>
        </p:nvSpPr>
        <p:spPr bwMode="auto">
          <a:xfrm>
            <a:off x="2955641" y="2439941"/>
            <a:ext cx="0" cy="383855"/>
          </a:xfrm>
          <a:prstGeom prst="line">
            <a:avLst/>
          </a:prstGeom>
          <a:noFill/>
          <a:ln w="12700">
            <a:solidFill>
              <a:schemeClr val="tx1"/>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4" name="Line 10">
            <a:extLst>
              <a:ext uri="{FF2B5EF4-FFF2-40B4-BE49-F238E27FC236}">
                <a16:creationId xmlns:a16="http://schemas.microsoft.com/office/drawing/2014/main" id="{635DBFBA-93B2-4CA7-9BB1-EC785F0EA2D3}"/>
              </a:ext>
            </a:extLst>
          </p:cNvPr>
          <p:cNvSpPr>
            <a:spLocks noChangeShapeType="1"/>
          </p:cNvSpPr>
          <p:nvPr/>
        </p:nvSpPr>
        <p:spPr bwMode="auto">
          <a:xfrm>
            <a:off x="2955642" y="2836495"/>
            <a:ext cx="432639" cy="1412"/>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5" name="Line 11">
            <a:extLst>
              <a:ext uri="{FF2B5EF4-FFF2-40B4-BE49-F238E27FC236}">
                <a16:creationId xmlns:a16="http://schemas.microsoft.com/office/drawing/2014/main" id="{C94824ED-158F-4E5F-8E1E-EA14AADFA82A}"/>
              </a:ext>
            </a:extLst>
          </p:cNvPr>
          <p:cNvSpPr>
            <a:spLocks noChangeShapeType="1"/>
          </p:cNvSpPr>
          <p:nvPr/>
        </p:nvSpPr>
        <p:spPr bwMode="auto">
          <a:xfrm>
            <a:off x="3453393" y="3028422"/>
            <a:ext cx="0" cy="385266"/>
          </a:xfrm>
          <a:prstGeom prst="line">
            <a:avLst/>
          </a:prstGeom>
          <a:noFill/>
          <a:ln w="12700">
            <a:solidFill>
              <a:schemeClr val="tx1"/>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6" name="Line 12">
            <a:extLst>
              <a:ext uri="{FF2B5EF4-FFF2-40B4-BE49-F238E27FC236}">
                <a16:creationId xmlns:a16="http://schemas.microsoft.com/office/drawing/2014/main" id="{2B2594C5-8E85-4A31-BB0A-D59ADAC87CFE}"/>
              </a:ext>
            </a:extLst>
          </p:cNvPr>
          <p:cNvSpPr>
            <a:spLocks noChangeShapeType="1"/>
          </p:cNvSpPr>
          <p:nvPr/>
        </p:nvSpPr>
        <p:spPr bwMode="auto">
          <a:xfrm>
            <a:off x="3453393" y="3413690"/>
            <a:ext cx="328458" cy="1411"/>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grpSp>
        <p:nvGrpSpPr>
          <p:cNvPr id="17" name="Group 13">
            <a:extLst>
              <a:ext uri="{FF2B5EF4-FFF2-40B4-BE49-F238E27FC236}">
                <a16:creationId xmlns:a16="http://schemas.microsoft.com/office/drawing/2014/main" id="{BD7C4348-DFAE-4CF4-B20B-8CBE9A3F6D94}"/>
              </a:ext>
            </a:extLst>
          </p:cNvPr>
          <p:cNvGrpSpPr>
            <a:grpSpLocks/>
          </p:cNvGrpSpPr>
          <p:nvPr/>
        </p:nvGrpSpPr>
        <p:grpSpPr bwMode="auto">
          <a:xfrm>
            <a:off x="4243428" y="2849197"/>
            <a:ext cx="918814" cy="524978"/>
            <a:chOff x="2246" y="2441"/>
            <a:chExt cx="635" cy="372"/>
          </a:xfrm>
        </p:grpSpPr>
        <p:sp>
          <p:nvSpPr>
            <p:cNvPr id="18" name="Line 14">
              <a:extLst>
                <a:ext uri="{FF2B5EF4-FFF2-40B4-BE49-F238E27FC236}">
                  <a16:creationId xmlns:a16="http://schemas.microsoft.com/office/drawing/2014/main" id="{6E7E6A1A-C7A7-472D-A0B4-F886C150F777}"/>
                </a:ext>
              </a:extLst>
            </p:cNvPr>
            <p:cNvSpPr>
              <a:spLocks noChangeShapeType="1"/>
            </p:cNvSpPr>
            <p:nvPr/>
          </p:nvSpPr>
          <p:spPr bwMode="auto">
            <a:xfrm>
              <a:off x="2562" y="2813"/>
              <a:ext cx="318"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9" name="Line 15">
              <a:extLst>
                <a:ext uri="{FF2B5EF4-FFF2-40B4-BE49-F238E27FC236}">
                  <a16:creationId xmlns:a16="http://schemas.microsoft.com/office/drawing/2014/main" id="{95DFC989-E5FD-4398-9B8E-0C97446231AB}"/>
                </a:ext>
              </a:extLst>
            </p:cNvPr>
            <p:cNvSpPr>
              <a:spLocks noChangeShapeType="1"/>
            </p:cNvSpPr>
            <p:nvPr/>
          </p:nvSpPr>
          <p:spPr bwMode="auto">
            <a:xfrm flipH="1">
              <a:off x="2246" y="2442"/>
              <a:ext cx="635" cy="0"/>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0" name="Line 16">
              <a:extLst>
                <a:ext uri="{FF2B5EF4-FFF2-40B4-BE49-F238E27FC236}">
                  <a16:creationId xmlns:a16="http://schemas.microsoft.com/office/drawing/2014/main" id="{DFE69E1D-BBB2-450C-AE39-1CBF4054D378}"/>
                </a:ext>
              </a:extLst>
            </p:cNvPr>
            <p:cNvSpPr>
              <a:spLocks noChangeShapeType="1"/>
            </p:cNvSpPr>
            <p:nvPr/>
          </p:nvSpPr>
          <p:spPr bwMode="auto">
            <a:xfrm>
              <a:off x="2879" y="2441"/>
              <a:ext cx="0" cy="363"/>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grpSp>
      <p:grpSp>
        <p:nvGrpSpPr>
          <p:cNvPr id="21" name="Group 17">
            <a:extLst>
              <a:ext uri="{FF2B5EF4-FFF2-40B4-BE49-F238E27FC236}">
                <a16:creationId xmlns:a16="http://schemas.microsoft.com/office/drawing/2014/main" id="{FE978752-0D40-4A22-9B5A-0879E4087579}"/>
              </a:ext>
            </a:extLst>
          </p:cNvPr>
          <p:cNvGrpSpPr>
            <a:grpSpLocks/>
          </p:cNvGrpSpPr>
          <p:nvPr/>
        </p:nvGrpSpPr>
        <p:grpSpPr bwMode="auto">
          <a:xfrm>
            <a:off x="3781851" y="2324220"/>
            <a:ext cx="1390520" cy="385265"/>
            <a:chOff x="1927" y="2069"/>
            <a:chExt cx="961" cy="273"/>
          </a:xfrm>
        </p:grpSpPr>
        <p:sp>
          <p:nvSpPr>
            <p:cNvPr id="22" name="Line 18">
              <a:extLst>
                <a:ext uri="{FF2B5EF4-FFF2-40B4-BE49-F238E27FC236}">
                  <a16:creationId xmlns:a16="http://schemas.microsoft.com/office/drawing/2014/main" id="{35877CCA-7075-47B0-96F6-F405D38C2184}"/>
                </a:ext>
              </a:extLst>
            </p:cNvPr>
            <p:cNvSpPr>
              <a:spLocks noChangeShapeType="1"/>
            </p:cNvSpPr>
            <p:nvPr/>
          </p:nvSpPr>
          <p:spPr bwMode="auto">
            <a:xfrm>
              <a:off x="2266" y="2342"/>
              <a:ext cx="622"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3" name="Line 19">
              <a:extLst>
                <a:ext uri="{FF2B5EF4-FFF2-40B4-BE49-F238E27FC236}">
                  <a16:creationId xmlns:a16="http://schemas.microsoft.com/office/drawing/2014/main" id="{1A7BD00E-0075-412B-8FFE-F7F6A25EFB2C}"/>
                </a:ext>
              </a:extLst>
            </p:cNvPr>
            <p:cNvSpPr>
              <a:spLocks noChangeShapeType="1"/>
            </p:cNvSpPr>
            <p:nvPr/>
          </p:nvSpPr>
          <p:spPr bwMode="auto">
            <a:xfrm flipV="1">
              <a:off x="2888" y="2069"/>
              <a:ext cx="0" cy="273"/>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4" name="Line 20">
              <a:extLst>
                <a:ext uri="{FF2B5EF4-FFF2-40B4-BE49-F238E27FC236}">
                  <a16:creationId xmlns:a16="http://schemas.microsoft.com/office/drawing/2014/main" id="{086C3495-20AB-49B4-8926-24479C5E81D6}"/>
                </a:ext>
              </a:extLst>
            </p:cNvPr>
            <p:cNvSpPr>
              <a:spLocks noChangeShapeType="1"/>
            </p:cNvSpPr>
            <p:nvPr/>
          </p:nvSpPr>
          <p:spPr bwMode="auto">
            <a:xfrm flipH="1">
              <a:off x="1927" y="2069"/>
              <a:ext cx="953" cy="0"/>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grpSp>
      <p:grpSp>
        <p:nvGrpSpPr>
          <p:cNvPr id="25" name="Group 21">
            <a:extLst>
              <a:ext uri="{FF2B5EF4-FFF2-40B4-BE49-F238E27FC236}">
                <a16:creationId xmlns:a16="http://schemas.microsoft.com/office/drawing/2014/main" id="{6368BDC9-2CD8-4E26-AE91-ED0A19F827EC}"/>
              </a:ext>
            </a:extLst>
          </p:cNvPr>
          <p:cNvGrpSpPr>
            <a:grpSpLocks/>
          </p:cNvGrpSpPr>
          <p:nvPr/>
        </p:nvGrpSpPr>
        <p:grpSpPr bwMode="auto">
          <a:xfrm>
            <a:off x="3453393" y="1684931"/>
            <a:ext cx="1711744" cy="447360"/>
            <a:chOff x="1700" y="1616"/>
            <a:chExt cx="1183" cy="317"/>
          </a:xfrm>
        </p:grpSpPr>
        <p:sp>
          <p:nvSpPr>
            <p:cNvPr id="26" name="Line 22">
              <a:extLst>
                <a:ext uri="{FF2B5EF4-FFF2-40B4-BE49-F238E27FC236}">
                  <a16:creationId xmlns:a16="http://schemas.microsoft.com/office/drawing/2014/main" id="{897B35C0-245F-44B6-A016-E85F201640DA}"/>
                </a:ext>
              </a:extLst>
            </p:cNvPr>
            <p:cNvSpPr>
              <a:spLocks noChangeShapeType="1"/>
            </p:cNvSpPr>
            <p:nvPr/>
          </p:nvSpPr>
          <p:spPr bwMode="auto">
            <a:xfrm flipH="1">
              <a:off x="1930" y="1933"/>
              <a:ext cx="953"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7" name="Line 23">
              <a:extLst>
                <a:ext uri="{FF2B5EF4-FFF2-40B4-BE49-F238E27FC236}">
                  <a16:creationId xmlns:a16="http://schemas.microsoft.com/office/drawing/2014/main" id="{BD2C335C-C530-4F06-A6DE-E919A852B36F}"/>
                </a:ext>
              </a:extLst>
            </p:cNvPr>
            <p:cNvSpPr>
              <a:spLocks noChangeShapeType="1"/>
            </p:cNvSpPr>
            <p:nvPr/>
          </p:nvSpPr>
          <p:spPr bwMode="auto">
            <a:xfrm flipV="1">
              <a:off x="2880" y="1616"/>
              <a:ext cx="0" cy="317"/>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28" name="Line 24">
              <a:extLst>
                <a:ext uri="{FF2B5EF4-FFF2-40B4-BE49-F238E27FC236}">
                  <a16:creationId xmlns:a16="http://schemas.microsoft.com/office/drawing/2014/main" id="{4ED7073A-E8E1-41A2-8990-490EBB887A0D}"/>
                </a:ext>
              </a:extLst>
            </p:cNvPr>
            <p:cNvSpPr>
              <a:spLocks noChangeShapeType="1"/>
            </p:cNvSpPr>
            <p:nvPr/>
          </p:nvSpPr>
          <p:spPr bwMode="auto">
            <a:xfrm flipH="1">
              <a:off x="1700" y="1616"/>
              <a:ext cx="1180" cy="0"/>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grpSp>
      <p:sp>
        <p:nvSpPr>
          <p:cNvPr id="29" name="Text Box 25">
            <a:extLst>
              <a:ext uri="{FF2B5EF4-FFF2-40B4-BE49-F238E27FC236}">
                <a16:creationId xmlns:a16="http://schemas.microsoft.com/office/drawing/2014/main" id="{365CD0C9-AA83-4C12-9CE4-47A9AB386078}"/>
              </a:ext>
            </a:extLst>
          </p:cNvPr>
          <p:cNvSpPr txBox="1">
            <a:spLocks noChangeArrowheads="1"/>
          </p:cNvSpPr>
          <p:nvPr/>
        </p:nvSpPr>
        <p:spPr bwMode="auto">
          <a:xfrm>
            <a:off x="5554366" y="2836496"/>
            <a:ext cx="3741816" cy="646331"/>
          </a:xfrm>
          <a:prstGeom prst="rect">
            <a:avLst/>
          </a:prstGeom>
          <a:noFill/>
          <a:ln w="12700">
            <a:noFill/>
            <a:miter lim="800000"/>
            <a:headEnd/>
            <a:tailEnd/>
          </a:ln>
        </p:spPr>
        <p:txBody>
          <a:bodyPr>
            <a:spAutoFit/>
          </a:bodyPr>
          <a:lstStyle/>
          <a:p>
            <a:pPr algn="l"/>
            <a:r>
              <a:rPr lang="zh-CN" altLang="en-US" b="1">
                <a:latin typeface="华文新魏" panose="02010800040101010101" pitchFamily="2" charset="-122"/>
                <a:ea typeface="华文新魏" panose="02010800040101010101" pitchFamily="2" charset="-122"/>
              </a:rPr>
              <a:t>如果函数</a:t>
            </a:r>
            <a:r>
              <a:rPr lang="en-US" altLang="zh-CN" b="1">
                <a:latin typeface="华文新魏" panose="02010800040101010101" pitchFamily="2" charset="-122"/>
                <a:ea typeface="华文新魏" panose="02010800040101010101" pitchFamily="2" charset="-122"/>
              </a:rPr>
              <a:t>g</a:t>
            </a:r>
            <a:r>
              <a:rPr lang="zh-CN" altLang="en-US" b="1">
                <a:latin typeface="华文新魏" panose="02010800040101010101" pitchFamily="2" charset="-122"/>
                <a:ea typeface="华文新魏" panose="02010800040101010101" pitchFamily="2" charset="-122"/>
              </a:rPr>
              <a:t>里抛出的异常没有被处理，则异常被抛到</a:t>
            </a:r>
            <a:r>
              <a:rPr lang="en-US" altLang="zh-CN" b="1">
                <a:latin typeface="华文新魏" panose="02010800040101010101" pitchFamily="2" charset="-122"/>
                <a:ea typeface="华文新魏" panose="02010800040101010101" pitchFamily="2" charset="-122"/>
              </a:rPr>
              <a:t>g</a:t>
            </a:r>
            <a:r>
              <a:rPr lang="zh-CN" altLang="en-US" b="1">
                <a:latin typeface="华文新魏" panose="02010800040101010101" pitchFamily="2" charset="-122"/>
                <a:ea typeface="华文新魏" panose="02010800040101010101" pitchFamily="2" charset="-122"/>
              </a:rPr>
              <a:t>的调用者</a:t>
            </a:r>
            <a:r>
              <a:rPr lang="en-US" altLang="zh-CN" b="1">
                <a:latin typeface="华文新魏" panose="02010800040101010101" pitchFamily="2" charset="-122"/>
                <a:ea typeface="华文新魏" panose="02010800040101010101" pitchFamily="2" charset="-122"/>
              </a:rPr>
              <a:t>f</a:t>
            </a:r>
            <a:r>
              <a:rPr lang="zh-CN" altLang="en-US" b="1">
                <a:latin typeface="华文新魏" panose="02010800040101010101" pitchFamily="2" charset="-122"/>
                <a:ea typeface="华文新魏" panose="02010800040101010101" pitchFamily="2" charset="-122"/>
              </a:rPr>
              <a:t>去处理</a:t>
            </a:r>
          </a:p>
        </p:txBody>
      </p:sp>
      <p:sp>
        <p:nvSpPr>
          <p:cNvPr id="30" name="Text Box 26">
            <a:extLst>
              <a:ext uri="{FF2B5EF4-FFF2-40B4-BE49-F238E27FC236}">
                <a16:creationId xmlns:a16="http://schemas.microsoft.com/office/drawing/2014/main" id="{6D077869-0C96-4557-B9D2-600E52D3D396}"/>
              </a:ext>
            </a:extLst>
          </p:cNvPr>
          <p:cNvSpPr txBox="1">
            <a:spLocks noChangeArrowheads="1"/>
          </p:cNvSpPr>
          <p:nvPr/>
        </p:nvSpPr>
        <p:spPr bwMode="auto">
          <a:xfrm>
            <a:off x="5554366" y="2266359"/>
            <a:ext cx="3741816" cy="646331"/>
          </a:xfrm>
          <a:prstGeom prst="rect">
            <a:avLst/>
          </a:prstGeom>
          <a:noFill/>
          <a:ln w="12700">
            <a:noFill/>
            <a:miter lim="800000"/>
            <a:headEnd/>
            <a:tailEnd/>
          </a:ln>
        </p:spPr>
        <p:txBody>
          <a:bodyPr>
            <a:spAutoFit/>
          </a:bodyPr>
          <a:lstStyle/>
          <a:p>
            <a:pPr algn="l"/>
            <a:r>
              <a:rPr lang="zh-CN" altLang="en-US" b="1" dirty="0">
                <a:latin typeface="华文新魏" panose="02010800040101010101" pitchFamily="2" charset="-122"/>
                <a:ea typeface="华文新魏" panose="02010800040101010101" pitchFamily="2" charset="-122"/>
              </a:rPr>
              <a:t>如果该异常没有</a:t>
            </a:r>
            <a:r>
              <a:rPr lang="en-US" altLang="zh-CN" b="1" dirty="0">
                <a:latin typeface="华文新魏" panose="02010800040101010101" pitchFamily="2" charset="-122"/>
                <a:ea typeface="华文新魏" panose="02010800040101010101" pitchFamily="2" charset="-122"/>
              </a:rPr>
              <a:t>f</a:t>
            </a:r>
            <a:r>
              <a:rPr lang="zh-CN" altLang="en-US" b="1" dirty="0">
                <a:latin typeface="华文新魏" panose="02010800040101010101" pitchFamily="2" charset="-122"/>
                <a:ea typeface="华文新魏" panose="02010800040101010101" pitchFamily="2" charset="-122"/>
              </a:rPr>
              <a:t>被处理，则异常被抛到</a:t>
            </a:r>
            <a:r>
              <a:rPr lang="en-US" altLang="zh-CN" b="1" dirty="0">
                <a:latin typeface="华文新魏" panose="02010800040101010101" pitchFamily="2" charset="-122"/>
                <a:ea typeface="华文新魏" panose="02010800040101010101" pitchFamily="2" charset="-122"/>
              </a:rPr>
              <a:t>f</a:t>
            </a:r>
            <a:r>
              <a:rPr lang="zh-CN" altLang="en-US" b="1" dirty="0">
                <a:latin typeface="华文新魏" panose="02010800040101010101" pitchFamily="2" charset="-122"/>
                <a:ea typeface="华文新魏" panose="02010800040101010101" pitchFamily="2" charset="-122"/>
              </a:rPr>
              <a:t>的调用者</a:t>
            </a:r>
            <a:r>
              <a:rPr lang="en-US" altLang="zh-CN" b="1" dirty="0">
                <a:latin typeface="华文新魏" panose="02010800040101010101" pitchFamily="2" charset="-122"/>
                <a:ea typeface="华文新魏" panose="02010800040101010101" pitchFamily="2" charset="-122"/>
              </a:rPr>
              <a:t>main</a:t>
            </a:r>
            <a:r>
              <a:rPr lang="zh-CN" altLang="en-US" b="1" dirty="0">
                <a:latin typeface="华文新魏" panose="02010800040101010101" pitchFamily="2" charset="-122"/>
                <a:ea typeface="华文新魏" panose="02010800040101010101" pitchFamily="2" charset="-122"/>
              </a:rPr>
              <a:t>去处理</a:t>
            </a:r>
          </a:p>
        </p:txBody>
      </p:sp>
      <p:sp>
        <p:nvSpPr>
          <p:cNvPr id="31" name="Text Box 27">
            <a:extLst>
              <a:ext uri="{FF2B5EF4-FFF2-40B4-BE49-F238E27FC236}">
                <a16:creationId xmlns:a16="http://schemas.microsoft.com/office/drawing/2014/main" id="{A2725DF5-8010-4E04-9A4D-044086C99DC8}"/>
              </a:ext>
            </a:extLst>
          </p:cNvPr>
          <p:cNvSpPr txBox="1">
            <a:spLocks noChangeArrowheads="1"/>
          </p:cNvSpPr>
          <p:nvPr/>
        </p:nvSpPr>
        <p:spPr bwMode="auto">
          <a:xfrm>
            <a:off x="5554366" y="1627072"/>
            <a:ext cx="3741816" cy="646331"/>
          </a:xfrm>
          <a:prstGeom prst="rect">
            <a:avLst/>
          </a:prstGeom>
          <a:noFill/>
          <a:ln w="12700">
            <a:noFill/>
            <a:miter lim="800000"/>
            <a:headEnd/>
            <a:tailEnd/>
          </a:ln>
        </p:spPr>
        <p:txBody>
          <a:bodyPr>
            <a:spAutoFit/>
          </a:bodyPr>
          <a:lstStyle/>
          <a:p>
            <a:pPr algn="l"/>
            <a:r>
              <a:rPr lang="zh-CN" altLang="en-US" b="1" dirty="0">
                <a:latin typeface="华文新魏" panose="02010800040101010101" pitchFamily="2" charset="-122"/>
                <a:ea typeface="华文新魏" panose="02010800040101010101" pitchFamily="2" charset="-122"/>
              </a:rPr>
              <a:t>如果该异常没有被</a:t>
            </a:r>
            <a:r>
              <a:rPr lang="en-US" altLang="zh-CN" b="1" dirty="0">
                <a:latin typeface="华文新魏" panose="02010800040101010101" pitchFamily="2" charset="-122"/>
                <a:ea typeface="华文新魏" panose="02010800040101010101" pitchFamily="2" charset="-122"/>
              </a:rPr>
              <a:t>main</a:t>
            </a:r>
            <a:r>
              <a:rPr lang="zh-CN" altLang="en-US" b="1" dirty="0">
                <a:latin typeface="华文新魏" panose="02010800040101010101" pitchFamily="2" charset="-122"/>
                <a:ea typeface="华文新魏" panose="02010800040101010101" pitchFamily="2" charset="-122"/>
              </a:rPr>
              <a:t>处理，则异常被抛到</a:t>
            </a:r>
            <a:r>
              <a:rPr lang="en-US" altLang="zh-CN" b="1" dirty="0">
                <a:latin typeface="华文新魏" panose="02010800040101010101" pitchFamily="2" charset="-122"/>
                <a:ea typeface="华文新魏" panose="02010800040101010101" pitchFamily="2" charset="-122"/>
              </a:rPr>
              <a:t>OS</a:t>
            </a:r>
            <a:r>
              <a:rPr lang="zh-CN" altLang="en-US" b="1" dirty="0">
                <a:latin typeface="华文新魏" panose="02010800040101010101" pitchFamily="2" charset="-122"/>
                <a:ea typeface="华文新魏" panose="02010800040101010101" pitchFamily="2" charset="-122"/>
              </a:rPr>
              <a:t>去处理</a:t>
            </a:r>
          </a:p>
        </p:txBody>
      </p:sp>
      <p:sp>
        <p:nvSpPr>
          <p:cNvPr id="32" name="Rectangle 2">
            <a:extLst>
              <a:ext uri="{FF2B5EF4-FFF2-40B4-BE49-F238E27FC236}">
                <a16:creationId xmlns:a16="http://schemas.microsoft.com/office/drawing/2014/main" id="{7935DAAB-D8E4-4377-8279-157347B9C9E9}"/>
              </a:ext>
            </a:extLst>
          </p:cNvPr>
          <p:cNvSpPr>
            <a:spLocks noChangeArrowheads="1"/>
          </p:cNvSpPr>
          <p:nvPr/>
        </p:nvSpPr>
        <p:spPr bwMode="auto">
          <a:xfrm>
            <a:off x="2207568" y="3909926"/>
            <a:ext cx="7417072" cy="2880320"/>
          </a:xfrm>
          <a:prstGeom prst="rect">
            <a:avLst/>
          </a:prstGeom>
          <a:solidFill>
            <a:schemeClr val="accent1"/>
          </a:solidFill>
          <a:ln w="12700">
            <a:solidFill>
              <a:schemeClr val="tx1"/>
            </a:solidFill>
            <a:miter lim="800000"/>
            <a:headEnd/>
            <a:tailEnd/>
          </a:ln>
        </p:spPr>
        <p:txBody>
          <a:bodyPr wrap="none" anchor="ctr"/>
          <a:lstStyle/>
          <a:p>
            <a:endParaRPr lang="zh-CN" altLang="zh-CN" b="1">
              <a:latin typeface="华文新魏" panose="02010800040101010101" pitchFamily="2" charset="-122"/>
              <a:ea typeface="华文新魏" panose="02010800040101010101" pitchFamily="2" charset="-122"/>
            </a:endParaRPr>
          </a:p>
        </p:txBody>
      </p:sp>
      <p:sp>
        <p:nvSpPr>
          <p:cNvPr id="3" name="矩形 2">
            <a:extLst>
              <a:ext uri="{FF2B5EF4-FFF2-40B4-BE49-F238E27FC236}">
                <a16:creationId xmlns:a16="http://schemas.microsoft.com/office/drawing/2014/main" id="{C8EF4A8E-646A-426B-A0A4-D86576406991}"/>
              </a:ext>
            </a:extLst>
          </p:cNvPr>
          <p:cNvSpPr/>
          <p:nvPr/>
        </p:nvSpPr>
        <p:spPr>
          <a:xfrm>
            <a:off x="3799214" y="5350086"/>
            <a:ext cx="1182234"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try/catch</a:t>
            </a:r>
            <a:endParaRPr lang="zh-CN" altLang="en-US" dirty="0"/>
          </a:p>
        </p:txBody>
      </p:sp>
      <p:sp>
        <p:nvSpPr>
          <p:cNvPr id="33" name="矩形 32">
            <a:extLst>
              <a:ext uri="{FF2B5EF4-FFF2-40B4-BE49-F238E27FC236}">
                <a16:creationId xmlns:a16="http://schemas.microsoft.com/office/drawing/2014/main" id="{8E2423AD-2EC3-4FE8-BDBD-BAC614B559D0}"/>
              </a:ext>
            </a:extLst>
          </p:cNvPr>
          <p:cNvSpPr/>
          <p:nvPr/>
        </p:nvSpPr>
        <p:spPr>
          <a:xfrm>
            <a:off x="3658262" y="4858974"/>
            <a:ext cx="1456394" cy="1557989"/>
          </a:xfrm>
          <a:prstGeom prst="rect">
            <a:avLst/>
          </a:prstGeom>
          <a:solidFill>
            <a:srgbClr val="FFC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t>try/catch</a:t>
            </a:r>
            <a:endParaRPr lang="zh-CN" altLang="en-US" dirty="0"/>
          </a:p>
        </p:txBody>
      </p:sp>
      <p:sp>
        <p:nvSpPr>
          <p:cNvPr id="34" name="矩形 33">
            <a:extLst>
              <a:ext uri="{FF2B5EF4-FFF2-40B4-BE49-F238E27FC236}">
                <a16:creationId xmlns:a16="http://schemas.microsoft.com/office/drawing/2014/main" id="{BD5F0BFB-0FAF-469A-BAB3-B227800998EB}"/>
              </a:ext>
            </a:extLst>
          </p:cNvPr>
          <p:cNvSpPr/>
          <p:nvPr/>
        </p:nvSpPr>
        <p:spPr>
          <a:xfrm>
            <a:off x="3483392" y="4308408"/>
            <a:ext cx="1800200" cy="2360679"/>
          </a:xfrm>
          <a:prstGeom prst="rect">
            <a:avLst/>
          </a:prstGeom>
          <a:solidFill>
            <a:srgbClr val="FFC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t>try/catch</a:t>
            </a:r>
            <a:endParaRPr lang="zh-CN" altLang="en-US" dirty="0"/>
          </a:p>
        </p:txBody>
      </p:sp>
      <p:sp>
        <p:nvSpPr>
          <p:cNvPr id="47" name="Line 14">
            <a:extLst>
              <a:ext uri="{FF2B5EF4-FFF2-40B4-BE49-F238E27FC236}">
                <a16:creationId xmlns:a16="http://schemas.microsoft.com/office/drawing/2014/main" id="{EA320540-E0FE-44E2-A6B6-E5BF26338F3F}"/>
              </a:ext>
            </a:extLst>
          </p:cNvPr>
          <p:cNvSpPr>
            <a:spLocks noChangeShapeType="1"/>
          </p:cNvSpPr>
          <p:nvPr/>
        </p:nvSpPr>
        <p:spPr bwMode="auto">
          <a:xfrm>
            <a:off x="4992878" y="5801454"/>
            <a:ext cx="460130"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0" name="Line 15">
            <a:extLst>
              <a:ext uri="{FF2B5EF4-FFF2-40B4-BE49-F238E27FC236}">
                <a16:creationId xmlns:a16="http://schemas.microsoft.com/office/drawing/2014/main" id="{DDFE4573-1259-432A-9C2E-E58D421997DE}"/>
              </a:ext>
            </a:extLst>
          </p:cNvPr>
          <p:cNvSpPr>
            <a:spLocks noChangeShapeType="1"/>
          </p:cNvSpPr>
          <p:nvPr/>
        </p:nvSpPr>
        <p:spPr bwMode="auto">
          <a:xfrm flipH="1" flipV="1">
            <a:off x="5101602" y="5288565"/>
            <a:ext cx="357375" cy="325"/>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1" name="Line 16">
            <a:extLst>
              <a:ext uri="{FF2B5EF4-FFF2-40B4-BE49-F238E27FC236}">
                <a16:creationId xmlns:a16="http://schemas.microsoft.com/office/drawing/2014/main" id="{09742DEB-4C94-4C4E-A91D-20915FF6255B}"/>
              </a:ext>
            </a:extLst>
          </p:cNvPr>
          <p:cNvSpPr>
            <a:spLocks noChangeShapeType="1"/>
          </p:cNvSpPr>
          <p:nvPr/>
        </p:nvSpPr>
        <p:spPr bwMode="auto">
          <a:xfrm>
            <a:off x="5457304" y="5292988"/>
            <a:ext cx="0" cy="512277"/>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2" name="Line 14">
            <a:extLst>
              <a:ext uri="{FF2B5EF4-FFF2-40B4-BE49-F238E27FC236}">
                <a16:creationId xmlns:a16="http://schemas.microsoft.com/office/drawing/2014/main" id="{8E411134-8B13-43BD-B33E-CC75EC4A5E1B}"/>
              </a:ext>
            </a:extLst>
          </p:cNvPr>
          <p:cNvSpPr>
            <a:spLocks noChangeShapeType="1"/>
          </p:cNvSpPr>
          <p:nvPr/>
        </p:nvSpPr>
        <p:spPr bwMode="auto">
          <a:xfrm>
            <a:off x="5114656" y="5085184"/>
            <a:ext cx="519547" cy="0"/>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3" name="Line 16">
            <a:extLst>
              <a:ext uri="{FF2B5EF4-FFF2-40B4-BE49-F238E27FC236}">
                <a16:creationId xmlns:a16="http://schemas.microsoft.com/office/drawing/2014/main" id="{1D86965F-36DA-4EA6-AB45-EFB6A9BB7554}"/>
              </a:ext>
            </a:extLst>
          </p:cNvPr>
          <p:cNvSpPr>
            <a:spLocks noChangeShapeType="1"/>
          </p:cNvSpPr>
          <p:nvPr/>
        </p:nvSpPr>
        <p:spPr bwMode="auto">
          <a:xfrm>
            <a:off x="5629510" y="4579975"/>
            <a:ext cx="0" cy="512277"/>
          </a:xfrm>
          <a:prstGeom prst="line">
            <a:avLst/>
          </a:prstGeom>
          <a:noFill/>
          <a:ln w="12700">
            <a:solidFill>
              <a:srgbClr val="FF0000"/>
            </a:solidFill>
            <a:round/>
            <a:headEnd/>
            <a:tailEn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4" name="Line 15">
            <a:extLst>
              <a:ext uri="{FF2B5EF4-FFF2-40B4-BE49-F238E27FC236}">
                <a16:creationId xmlns:a16="http://schemas.microsoft.com/office/drawing/2014/main" id="{84264D76-9249-4436-BB14-49859A11A4D0}"/>
              </a:ext>
            </a:extLst>
          </p:cNvPr>
          <p:cNvSpPr>
            <a:spLocks noChangeShapeType="1"/>
          </p:cNvSpPr>
          <p:nvPr/>
        </p:nvSpPr>
        <p:spPr bwMode="auto">
          <a:xfrm flipH="1" flipV="1">
            <a:off x="5267444" y="4579646"/>
            <a:ext cx="357375" cy="325"/>
          </a:xfrm>
          <a:prstGeom prst="line">
            <a:avLst/>
          </a:prstGeom>
          <a:noFill/>
          <a:ln w="12700">
            <a:solidFill>
              <a:srgbClr val="FF0000"/>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55" name="Text Box 27">
            <a:extLst>
              <a:ext uri="{FF2B5EF4-FFF2-40B4-BE49-F238E27FC236}">
                <a16:creationId xmlns:a16="http://schemas.microsoft.com/office/drawing/2014/main" id="{6357D293-9530-439B-99BB-9EE06CCEB34F}"/>
              </a:ext>
            </a:extLst>
          </p:cNvPr>
          <p:cNvSpPr txBox="1">
            <a:spLocks noChangeArrowheads="1"/>
          </p:cNvSpPr>
          <p:nvPr/>
        </p:nvSpPr>
        <p:spPr bwMode="auto">
          <a:xfrm>
            <a:off x="5752797" y="4265975"/>
            <a:ext cx="3741816" cy="923330"/>
          </a:xfrm>
          <a:prstGeom prst="rect">
            <a:avLst/>
          </a:prstGeom>
          <a:noFill/>
          <a:ln w="12700">
            <a:noFill/>
            <a:miter lim="800000"/>
            <a:headEnd/>
            <a:tailEnd/>
          </a:ln>
        </p:spPr>
        <p:txBody>
          <a:bodyPr>
            <a:spAutoFit/>
          </a:bodyPr>
          <a:lstStyle/>
          <a:p>
            <a:pPr algn="l"/>
            <a:r>
              <a:rPr lang="zh-CN" altLang="en-US" b="1" dirty="0">
                <a:latin typeface="华文新魏" panose="02010800040101010101" pitchFamily="2" charset="-122"/>
                <a:ea typeface="华文新魏" panose="02010800040101010101" pitchFamily="2" charset="-122"/>
              </a:rPr>
              <a:t>在每个函数内部，则按照</a:t>
            </a:r>
            <a:r>
              <a:rPr lang="en-US" altLang="zh-CN" b="1" dirty="0">
                <a:latin typeface="华文新魏" panose="02010800040101010101" pitchFamily="2" charset="-122"/>
                <a:ea typeface="华文新魏" panose="02010800040101010101" pitchFamily="2" charset="-122"/>
              </a:rPr>
              <a:t>try/catch</a:t>
            </a:r>
            <a:r>
              <a:rPr lang="zh-CN" altLang="en-US" b="1" dirty="0">
                <a:latin typeface="华文新魏" panose="02010800040101010101" pitchFamily="2" charset="-122"/>
                <a:ea typeface="华文新魏" panose="02010800040101010101" pitchFamily="2" charset="-122"/>
              </a:rPr>
              <a:t>的嵌套关系逐层由内向外层查找匹配的</a:t>
            </a:r>
            <a:r>
              <a:rPr lang="en-US" altLang="zh-CN" b="1" dirty="0">
                <a:latin typeface="华文新魏" panose="02010800040101010101" pitchFamily="2" charset="-122"/>
                <a:ea typeface="华文新魏" panose="02010800040101010101" pitchFamily="2" charset="-122"/>
              </a:rPr>
              <a:t>catch</a:t>
            </a:r>
            <a:r>
              <a:rPr lang="zh-CN" altLang="en-US" b="1" dirty="0">
                <a:latin typeface="华文新魏" panose="02010800040101010101" pitchFamily="2" charset="-122"/>
                <a:ea typeface="华文新魏" panose="02010800040101010101" pitchFamily="2" charset="-122"/>
              </a:rPr>
              <a:t>子句</a:t>
            </a:r>
          </a:p>
        </p:txBody>
      </p:sp>
    </p:spTree>
    <p:extLst>
      <p:ext uri="{BB962C8B-B14F-4D97-AF65-F5344CB8AC3E}">
        <p14:creationId xmlns:p14="http://schemas.microsoft.com/office/powerpoint/2010/main" val="234814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6" name="Text Box 5">
            <a:extLst>
              <a:ext uri="{FF2B5EF4-FFF2-40B4-BE49-F238E27FC236}">
                <a16:creationId xmlns:a16="http://schemas.microsoft.com/office/drawing/2014/main" id="{70329866-257E-4BCF-8650-554EB6A69BCB}"/>
              </a:ext>
            </a:extLst>
          </p:cNvPr>
          <p:cNvSpPr txBox="1">
            <a:spLocks noChangeArrowheads="1"/>
          </p:cNvSpPr>
          <p:nvPr/>
        </p:nvSpPr>
        <p:spPr bwMode="auto">
          <a:xfrm>
            <a:off x="2351088" y="1159607"/>
            <a:ext cx="7067550" cy="481012"/>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105000"/>
              </a:lnSpc>
              <a:spcBef>
                <a:spcPct val="50000"/>
              </a:spcBef>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重新抛出异常和捕获所有异常</a:t>
            </a:r>
            <a:endParaRPr lang="zh-CN" altLang="en-US" b="1" kern="0" dirty="0">
              <a:solidFill>
                <a:srgbClr val="000000"/>
              </a:solidFill>
              <a:latin typeface="华文新魏" panose="02010800040101010101" pitchFamily="2" charset="-122"/>
              <a:ea typeface="华文新魏" panose="02010800040101010101" pitchFamily="2" charset="-122"/>
            </a:endParaRP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2057400" y="1700809"/>
            <a:ext cx="8143056" cy="481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
                <a:srgbClr val="B2B2B2"/>
              </a:buClr>
              <a:buSzPct val="60000"/>
              <a:buFont typeface="Wingdings" panose="05000000000000000000" pitchFamily="2" charset="2"/>
              <a:buChar char="n"/>
            </a:pPr>
            <a:r>
              <a:rPr lang="en-US" altLang="zh-CN" sz="2000" b="1" dirty="0">
                <a:solidFill>
                  <a:srgbClr val="000000"/>
                </a:solidFill>
                <a:latin typeface="华文新魏" panose="02010800040101010101" pitchFamily="2" charset="-122"/>
                <a:ea typeface="华文新魏" panose="02010800040101010101" pitchFamily="2" charset="-122"/>
              </a:rPr>
              <a:t>throw</a:t>
            </a:r>
            <a:r>
              <a:rPr lang="zh-CN" altLang="en-US" sz="2000" b="1" dirty="0">
                <a:solidFill>
                  <a:srgbClr val="000000"/>
                </a:solidFill>
                <a:latin typeface="华文新魏" panose="02010800040101010101" pitchFamily="2" charset="-122"/>
                <a:ea typeface="华文新魏" panose="02010800040101010101" pitchFamily="2" charset="-122"/>
              </a:rPr>
              <a:t>语句通常后面跟一个表达式，表达式求值结果就是抛出的异常对象</a:t>
            </a:r>
            <a:endParaRPr lang="en-US" altLang="zh-CN" sz="2000" b="1" dirty="0">
              <a:solidFill>
                <a:srgbClr val="000000"/>
              </a:solidFill>
              <a:latin typeface="华文新魏" panose="02010800040101010101" pitchFamily="2" charset="-122"/>
              <a:ea typeface="华文新魏" panose="02010800040101010101" pitchFamily="2" charset="-122"/>
            </a:endParaRPr>
          </a:p>
          <a:p>
            <a:pPr>
              <a:lnSpc>
                <a:spcPct val="120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但有时</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子句在捕获异常并作了一些处理后，需要由嵌套的外层</a:t>
            </a:r>
            <a:r>
              <a:rPr lang="en-US" altLang="zh-CN" sz="2000" b="1" dirty="0">
                <a:solidFill>
                  <a:srgbClr val="000000"/>
                </a:solidFill>
                <a:latin typeface="华文新魏" panose="02010800040101010101" pitchFamily="2" charset="-122"/>
                <a:ea typeface="华文新魏" panose="02010800040101010101" pitchFamily="2" charset="-122"/>
              </a:rPr>
              <a:t>try/catch</a:t>
            </a:r>
            <a:r>
              <a:rPr lang="zh-CN" altLang="en-US" sz="2000" b="1" dirty="0">
                <a:solidFill>
                  <a:srgbClr val="000000"/>
                </a:solidFill>
                <a:latin typeface="华文新魏" panose="02010800040101010101" pitchFamily="2" charset="-122"/>
                <a:ea typeface="华文新魏" panose="02010800040101010101" pitchFamily="2" charset="-122"/>
              </a:rPr>
              <a:t>或调用链更上一层的函数继续处理异常，这时可以用不带表达式的</a:t>
            </a:r>
            <a:r>
              <a:rPr lang="en-US" altLang="zh-CN" sz="2000" b="1" dirty="0">
                <a:solidFill>
                  <a:srgbClr val="000000"/>
                </a:solidFill>
                <a:latin typeface="华文新魏" panose="02010800040101010101" pitchFamily="2" charset="-122"/>
                <a:ea typeface="华文新魏" panose="02010800040101010101" pitchFamily="2" charset="-122"/>
              </a:rPr>
              <a:t>throw</a:t>
            </a:r>
            <a:r>
              <a:rPr lang="zh-CN" altLang="en-US" sz="2000" b="1" dirty="0">
                <a:solidFill>
                  <a:srgbClr val="000000"/>
                </a:solidFill>
                <a:latin typeface="华文新魏" panose="02010800040101010101" pitchFamily="2" charset="-122"/>
                <a:ea typeface="华文新魏" panose="02010800040101010101" pitchFamily="2" charset="-122"/>
              </a:rPr>
              <a:t>语句重新抛出异常，如：</a:t>
            </a:r>
            <a:endParaRPr lang="en-US" altLang="zh-CN" sz="2000" b="1" dirty="0">
              <a:solidFill>
                <a:srgbClr val="000000"/>
              </a:solidFill>
              <a:latin typeface="华文新魏" panose="02010800040101010101" pitchFamily="2" charset="-122"/>
              <a:ea typeface="华文新魏" panose="02010800040101010101" pitchFamily="2" charset="-122"/>
            </a:endParaRP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catch(MyException &amp;ex){</a:t>
            </a: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//do something</a:t>
            </a: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throw; //</a:t>
            </a:r>
            <a:r>
              <a:rPr lang="zh-CN" altLang="en-US" sz="2000" b="1" dirty="0">
                <a:solidFill>
                  <a:srgbClr val="000000"/>
                </a:solidFill>
                <a:latin typeface="华文新魏" panose="02010800040101010101" pitchFamily="2" charset="-122"/>
                <a:ea typeface="华文新魏" panose="02010800040101010101" pitchFamily="2" charset="-122"/>
              </a:rPr>
              <a:t>重新抛出异常</a:t>
            </a:r>
            <a:endParaRPr lang="en-US" altLang="zh-CN" sz="2000" b="1" dirty="0">
              <a:solidFill>
                <a:srgbClr val="000000"/>
              </a:solidFill>
              <a:latin typeface="华文新魏" panose="02010800040101010101" pitchFamily="2" charset="-122"/>
              <a:ea typeface="华文新魏" panose="02010800040101010101" pitchFamily="2" charset="-122"/>
            </a:endParaRPr>
          </a:p>
          <a:p>
            <a:pPr marL="0" indent="0">
              <a:lnSpc>
                <a:spcPct val="120000"/>
              </a:lnSpc>
              <a:spcBef>
                <a:spcPts val="0"/>
              </a:spcBef>
              <a:buClr>
                <a:srgbClr val="B2B2B2"/>
              </a:buClr>
              <a:buSzPct val="60000"/>
              <a:buNone/>
            </a:pPr>
            <a:r>
              <a:rPr lang="en-US" altLang="zh-CN" sz="2000" b="1" dirty="0">
                <a:solidFill>
                  <a:srgbClr val="000000"/>
                </a:solidFill>
                <a:latin typeface="华文新魏" panose="02010800040101010101" pitchFamily="2" charset="-122"/>
                <a:ea typeface="华文新魏" panose="02010800040101010101" pitchFamily="2" charset="-122"/>
              </a:rPr>
              <a:t>	}</a:t>
            </a:r>
            <a:endParaRPr lang="en-US" altLang="zh-CN" sz="1600" b="1" dirty="0">
              <a:solidFill>
                <a:srgbClr val="000000"/>
              </a:solidFill>
              <a:latin typeface="华文新魏" panose="02010800040101010101" pitchFamily="2" charset="-122"/>
              <a:ea typeface="华文新魏" panose="02010800040101010101" pitchFamily="2" charset="-122"/>
            </a:endParaRPr>
          </a:p>
          <a:p>
            <a:pPr>
              <a:lnSpc>
                <a:spcPct val="120000"/>
              </a:lnSpc>
              <a:spcBef>
                <a:spcPct val="50000"/>
              </a:spcBef>
              <a:buClr>
                <a:srgbClr val="B2B2B2"/>
              </a:buClr>
              <a:buSzPct val="60000"/>
              <a:buFont typeface="Wingdings" panose="05000000000000000000" pitchFamily="2" charset="2"/>
              <a:buChar char="n"/>
            </a:pPr>
            <a:r>
              <a:rPr lang="zh-CN" altLang="en-US" sz="2000" b="1" dirty="0">
                <a:solidFill>
                  <a:srgbClr val="000000"/>
                </a:solidFill>
                <a:latin typeface="华文新魏" panose="02010800040101010101" pitchFamily="2" charset="-122"/>
                <a:ea typeface="华文新魏" panose="02010800040101010101" pitchFamily="2" charset="-122"/>
              </a:rPr>
              <a:t>有时希望能捕获所有异常，或者不知道可能抛出的异常对象类型，这时可以用</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来捕获所有异常。但要注意如果有其他</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子句，那么</a:t>
            </a:r>
            <a:r>
              <a:rPr lang="en-US" altLang="zh-CN" sz="2000" b="1" dirty="0">
                <a:solidFill>
                  <a:srgbClr val="000000"/>
                </a:solidFill>
                <a:latin typeface="华文新魏" panose="02010800040101010101" pitchFamily="2" charset="-122"/>
                <a:ea typeface="华文新魏" panose="02010800040101010101" pitchFamily="2" charset="-122"/>
              </a:rPr>
              <a:t>catch(…)</a:t>
            </a:r>
            <a:r>
              <a:rPr lang="zh-CN" altLang="en-US" sz="2000" b="1" dirty="0">
                <a:solidFill>
                  <a:srgbClr val="000000"/>
                </a:solidFill>
                <a:latin typeface="华文新魏" panose="02010800040101010101" pitchFamily="2" charset="-122"/>
                <a:ea typeface="华文新魏" panose="02010800040101010101" pitchFamily="2" charset="-122"/>
              </a:rPr>
              <a:t>应该在最后位置。</a:t>
            </a:r>
          </a:p>
        </p:txBody>
      </p:sp>
    </p:spTree>
    <p:extLst>
      <p:ext uri="{BB962C8B-B14F-4D97-AF65-F5344CB8AC3E}">
        <p14:creationId xmlns:p14="http://schemas.microsoft.com/office/powerpoint/2010/main" val="364751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9.1 </a:t>
            </a:r>
            <a:r>
              <a:rPr lang="zh-CN" altLang="zh-CN" dirty="0">
                <a:latin typeface="华文新魏" panose="02010800040101010101" pitchFamily="2" charset="-122"/>
                <a:ea typeface="华文新魏" panose="02010800040101010101" pitchFamily="2" charset="-122"/>
              </a:rPr>
              <a:t>异常处理</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008003"/>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异常处理过程必须定义且只能定义一个参数，该参数必须是省略参数或者是类型确定的参数 ，因此，</a:t>
            </a:r>
            <a:r>
              <a:rPr lang="zh-CN" altLang="en-US" sz="2400" b="1" dirty="0">
                <a:solidFill>
                  <a:srgbClr val="FF0000"/>
                </a:solidFill>
                <a:latin typeface="华文新魏" panose="02010800040101010101" pitchFamily="2" charset="-122"/>
                <a:ea typeface="华文新魏" panose="02010800040101010101" pitchFamily="2" charset="-122"/>
              </a:rPr>
              <a:t>异常处理过程不能定义</a:t>
            </a:r>
            <a:r>
              <a:rPr lang="en-US" altLang="zh-CN" sz="2400" b="1" dirty="0">
                <a:solidFill>
                  <a:srgbClr val="FF0000"/>
                </a:solidFill>
                <a:latin typeface="华文新魏" panose="02010800040101010101" pitchFamily="2" charset="-122"/>
                <a:ea typeface="华文新魏" panose="02010800040101010101" pitchFamily="2" charset="-122"/>
              </a:rPr>
              <a:t>void</a:t>
            </a:r>
            <a:r>
              <a:rPr lang="zh-CN" altLang="en-US" sz="2400" b="1" dirty="0">
                <a:solidFill>
                  <a:srgbClr val="FF0000"/>
                </a:solidFill>
                <a:latin typeface="华文新魏" panose="02010800040101010101" pitchFamily="2" charset="-122"/>
                <a:ea typeface="华文新魏" panose="02010800040101010101" pitchFamily="2" charset="-122"/>
              </a:rPr>
              <a:t>类型的参数</a:t>
            </a:r>
            <a:r>
              <a:rPr lang="zh-CN" altLang="en-US" sz="2400" b="1" dirty="0">
                <a:latin typeface="华文新魏" panose="02010800040101010101" pitchFamily="2" charset="-122"/>
                <a:ea typeface="华文新魏" panose="02010800040101010101" pitchFamily="2" charset="-122"/>
              </a:rPr>
              <a:t>。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如果是通过</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产生的指针类型的异常，在</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处理过程捕获后，通常应使用合适的</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释放内存，否则可能造成内存泄漏。</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如果继续传播指针类型的异常，则可以不使用</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抛出字符串常量如“</a:t>
            </a:r>
            <a:r>
              <a:rPr lang="en-US" altLang="zh-CN" sz="2400" b="1" dirty="0" err="1">
                <a:latin typeface="华文新魏" panose="02010800040101010101" pitchFamily="2" charset="-122"/>
                <a:ea typeface="华文新魏" panose="02010800040101010101" pitchFamily="2" charset="-122"/>
              </a:rPr>
              <a:t>abc</a:t>
            </a:r>
            <a:r>
              <a:rPr lang="zh-CN" altLang="en-US" sz="2400" b="1" dirty="0">
                <a:latin typeface="华文新魏" panose="02010800040101010101" pitchFamily="2" charset="-122"/>
                <a:ea typeface="华文新魏" panose="02010800040101010101" pitchFamily="2" charset="-122"/>
              </a:rPr>
              <a:t>”的异常需要用</a:t>
            </a:r>
            <a:r>
              <a:rPr lang="en-US" altLang="zh-CN" sz="2400" b="1" dirty="0">
                <a:latin typeface="华文新魏" panose="02010800040101010101" pitchFamily="2" charset="-122"/>
                <a:ea typeface="华文新魏" panose="02010800040101010101" pitchFamily="2" charset="-122"/>
              </a:rPr>
              <a:t>catch(</a:t>
            </a:r>
            <a:r>
              <a:rPr lang="en-US" altLang="zh-CN" sz="2400" b="1" dirty="0">
                <a:solidFill>
                  <a:srgbClr val="FF0000"/>
                </a:solidFill>
                <a:latin typeface="华文新魏" panose="02010800040101010101" pitchFamily="2" charset="-122"/>
                <a:ea typeface="华文新魏" panose="02010800040101010101" pitchFamily="2" charset="-122"/>
              </a:rPr>
              <a:t>const</a:t>
            </a:r>
            <a:r>
              <a:rPr lang="en-US" altLang="zh-CN" sz="2400" b="1" dirty="0">
                <a:latin typeface="华文新魏" panose="02010800040101010101" pitchFamily="2" charset="-122"/>
                <a:ea typeface="华文新魏" panose="02010800040101010101" pitchFamily="2" charset="-122"/>
              </a:rPr>
              <a:t> char *p)</a:t>
            </a:r>
            <a:r>
              <a:rPr lang="zh-CN" altLang="en-US" sz="2400" b="1" dirty="0">
                <a:latin typeface="华文新魏" panose="02010800040101010101" pitchFamily="2" charset="-122"/>
                <a:ea typeface="华文新魏" panose="02010800040101010101" pitchFamily="2" charset="-122"/>
              </a:rPr>
              <a:t>捕获，处理异常完毕可以不用</a:t>
            </a:r>
            <a:r>
              <a:rPr lang="en-US" altLang="zh-CN" sz="2400" b="1" dirty="0">
                <a:latin typeface="华文新魏" panose="02010800040101010101" pitchFamily="2" charset="-122"/>
                <a:ea typeface="华文新魏" panose="02010800040101010101" pitchFamily="2" charset="-122"/>
              </a:rPr>
              <a:t>delete p</a:t>
            </a:r>
            <a:r>
              <a:rPr lang="zh-CN" altLang="en-US" sz="2400" b="1" dirty="0">
                <a:latin typeface="华文新魏" panose="02010800040101010101" pitchFamily="2" charset="-122"/>
                <a:ea typeface="华文新魏" panose="02010800040101010101" pitchFamily="2" charset="-122"/>
              </a:rPr>
              <a:t>释放，因为字符串常量通常存储在数据段。</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8523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DF8B6A95-484B-40D1-8708-2BACE5578321}"/>
              </a:ext>
            </a:extLst>
          </p:cNvPr>
          <p:cNvSpPr txBox="1"/>
          <p:nvPr/>
        </p:nvSpPr>
        <p:spPr>
          <a:xfrm>
            <a:off x="685800" y="1402695"/>
            <a:ext cx="10515599" cy="4801314"/>
          </a:xfrm>
          <a:prstGeom prst="rect">
            <a:avLst/>
          </a:prstGeom>
          <a:noFill/>
        </p:spPr>
        <p:txBody>
          <a:bodyPr wrap="square">
            <a:spAutoFit/>
          </a:bodyPr>
          <a:lstStyle/>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#include &lt;iostream&gt;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using namespace std;</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VECTOR</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data;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用于存储向量元素</a:t>
            </a: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size;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向量的最大元素个数</a:t>
            </a:r>
            <a:endParaRPr lang="en-US"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VECTOR(int n);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构造最多存储</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n</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个元素的向量</a:t>
            </a: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int&amp;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getData</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取下标所在位置的向量元素</a:t>
            </a: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 ) { if(data) { delete[]data; data=</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nullptr</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INDEX {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定义异常的类型</a:t>
            </a:r>
          </a:p>
          <a:p>
            <a:pPr indent="2540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index;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异常发生时的下标值</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INDEX(int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 index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getIndex</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)const { return index;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p:txBody>
      </p:sp>
    </p:spTree>
    <p:extLst>
      <p:ext uri="{BB962C8B-B14F-4D97-AF65-F5344CB8AC3E}">
        <p14:creationId xmlns:p14="http://schemas.microsoft.com/office/powerpoint/2010/main" val="54979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9DC842D6-C71C-4F60-B568-6F407F62A1DE}"/>
              </a:ext>
            </a:extLst>
          </p:cNvPr>
          <p:cNvSpPr txBox="1"/>
          <p:nvPr/>
        </p:nvSpPr>
        <p:spPr>
          <a:xfrm>
            <a:off x="838199" y="1907982"/>
            <a:ext cx="9497037" cy="3416320"/>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VECTOR::VECTOR(int n)</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(!(data=new int[size = n]))	//</a:t>
            </a:r>
            <a:r>
              <a:rPr lang="zh-CN" altLang="en-US" dirty="0">
                <a:latin typeface="华文新魏" panose="02010800040101010101" pitchFamily="2" charset="-122"/>
                <a:ea typeface="华文新魏" panose="02010800040101010101" pitchFamily="2" charset="-122"/>
              </a:rPr>
              <a:t>分配内存失败则抛出异常 </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throw(INDEX(0));		//</a:t>
            </a:r>
            <a:r>
              <a:rPr lang="zh-CN" altLang="en-US" dirty="0">
                <a:latin typeface="华文新魏" panose="02010800040101010101" pitchFamily="2" charset="-122"/>
                <a:ea typeface="华文新魏" panose="02010800040101010101" pitchFamily="2" charset="-122"/>
              </a:rPr>
              <a:t>抛出一个异常对象</a:t>
            </a:r>
          </a:p>
          <a:p>
            <a:r>
              <a:rPr lang="en-US" altLang="zh-CN" dirty="0">
                <a:latin typeface="华文新魏" panose="02010800040101010101" pitchFamily="2" charset="-122"/>
                <a:ea typeface="华文新魏" panose="02010800040101010101" pitchFamily="2" charset="-122"/>
              </a:rPr>
              <a:t>};</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int&amp; VECTOR::</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getData</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if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 0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&gt;= size)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下标越界则抛出异常</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throw INDEX(</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return data[</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endParaRPr lang="en-US" altLang="zh-CN" dirty="0"/>
          </a:p>
        </p:txBody>
      </p:sp>
    </p:spTree>
    <p:extLst>
      <p:ext uri="{BB962C8B-B14F-4D97-AF65-F5344CB8AC3E}">
        <p14:creationId xmlns:p14="http://schemas.microsoft.com/office/powerpoint/2010/main" val="2602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D7B66E05-FA66-4509-9C7E-A6AD7D296347}"/>
              </a:ext>
            </a:extLst>
          </p:cNvPr>
          <p:cNvSpPr txBox="1"/>
          <p:nvPr/>
        </p:nvSpPr>
        <p:spPr>
          <a:xfrm>
            <a:off x="685799" y="1690688"/>
            <a:ext cx="9750105" cy="4247317"/>
          </a:xfrm>
          <a:prstGeom prst="rect">
            <a:avLst/>
          </a:prstGeom>
          <a:noFill/>
        </p:spPr>
        <p:txBody>
          <a:bodyPr wrap="square">
            <a:spAutoFit/>
          </a:bodyPr>
          <a:lstStyle/>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void main(void)</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 v(100);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定义向量最多存放</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100</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个元素</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try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v.getData</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(101)=30;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调用</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&amp;operator[ ](int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发生下标越界异常</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catch (const INDEX &amp; r){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捕获</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INDEX</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及其子类类型的异常</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r.getIndex</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switch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case 0: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cout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&lt;&lt; "Insufficient memory!\n"; break;</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default: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cout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&lt;&lt; "Bad index is " &lt;&lt;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&lt;&lt; "\n";</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的异常处理没有</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finally</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部分</a:t>
            </a:r>
            <a:r>
              <a:rPr lang="zh-CN" altLang="en-US" sz="1800" dirty="0">
                <a:effectLst/>
                <a:latin typeface="华文新魏" panose="02010800040101010101" pitchFamily="2" charset="-122"/>
                <a:ea typeface="华文新魏" panose="02010800040101010101" pitchFamily="2" charset="-122"/>
                <a:cs typeface="Consolas" panose="020B0609020204030204" pitchFamily="49" charset="0"/>
              </a:rPr>
              <a:t>，但是不同的编译器可能由不同的支持方法</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cout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&lt;&lt; "I will return\n";</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p:txBody>
      </p:sp>
    </p:spTree>
    <p:extLst>
      <p:ext uri="{BB962C8B-B14F-4D97-AF65-F5344CB8AC3E}">
        <p14:creationId xmlns:p14="http://schemas.microsoft.com/office/powerpoint/2010/main" val="1496743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9.1 </a:t>
            </a:r>
            <a:r>
              <a:rPr lang="zh-CN" altLang="zh-CN" dirty="0">
                <a:latin typeface="华文新魏" panose="02010800040101010101" pitchFamily="2" charset="-122"/>
                <a:ea typeface="华文新魏" panose="02010800040101010101" pitchFamily="2" charset="-122"/>
              </a:rPr>
              <a:t>异常</a:t>
            </a:r>
            <a:r>
              <a:rPr lang="zh-CN" altLang="en-US" dirty="0">
                <a:latin typeface="华文新魏" panose="02010800040101010101" pitchFamily="2" charset="-122"/>
                <a:ea typeface="华文新魏" panose="02010800040101010101" pitchFamily="2" charset="-122"/>
              </a:rPr>
              <a:t>处理</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1550168"/>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没有任何实参的</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用于传播已经捕获的异常。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任何</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后面的语句都会被忽略，直接进入异常捕获处理过程</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如果是通过</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产生的指针类型的异常，并且该异常不再传播，则一定要使用</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释放，以免造成内存泄漏。</a:t>
            </a:r>
            <a:endParaRPr lang="en-US" altLang="zh-CN" sz="2400" b="1" dirty="0">
              <a:latin typeface="华文新魏" panose="02010800040101010101" pitchFamily="2" charset="-122"/>
              <a:ea typeface="华文新魏" panose="02010800040101010101" pitchFamily="2" charset="-122"/>
            </a:endParaRPr>
          </a:p>
        </p:txBody>
      </p:sp>
      <p:sp>
        <p:nvSpPr>
          <p:cNvPr id="7" name="Text Box 5">
            <a:extLst>
              <a:ext uri="{FF2B5EF4-FFF2-40B4-BE49-F238E27FC236}">
                <a16:creationId xmlns:a16="http://schemas.microsoft.com/office/drawing/2014/main" id="{BCADA1FE-974D-4360-ADA9-986AD1636A09}"/>
              </a:ext>
            </a:extLst>
          </p:cNvPr>
          <p:cNvSpPr txBox="1">
            <a:spLocks noChangeArrowheads="1"/>
          </p:cNvSpPr>
          <p:nvPr/>
        </p:nvSpPr>
        <p:spPr bwMode="auto">
          <a:xfrm>
            <a:off x="892589" y="3930194"/>
            <a:ext cx="922453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r>
              <a:rPr lang="en-US" altLang="zh-CN" sz="2000" dirty="0">
                <a:solidFill>
                  <a:schemeClr val="tx1"/>
                </a:solidFill>
                <a:latin typeface="华文新魏" panose="02010800040101010101" pitchFamily="2" charset="-122"/>
                <a:ea typeface="华文新魏" panose="02010800040101010101" pitchFamily="2" charset="-122"/>
              </a:rPr>
              <a:t>try{……</a:t>
            </a:r>
          </a:p>
          <a:p>
            <a:r>
              <a:rPr lang="en-US" altLang="zh-CN" sz="2000" dirty="0">
                <a:solidFill>
                  <a:schemeClr val="tx1"/>
                </a:solidFill>
                <a:latin typeface="华文新魏" panose="02010800040101010101" pitchFamily="2" charset="-122"/>
                <a:ea typeface="华文新魏" panose="02010800040101010101" pitchFamily="2" charset="-122"/>
              </a:rPr>
              <a:t>     throw 1;  	//</a:t>
            </a:r>
            <a:r>
              <a:rPr lang="zh-CN" altLang="en-US" sz="2000" dirty="0">
                <a:solidFill>
                  <a:schemeClr val="tx1"/>
                </a:solidFill>
                <a:latin typeface="华文新魏" panose="02010800040101010101" pitchFamily="2" charset="-122"/>
                <a:ea typeface="华文新魏" panose="02010800040101010101" pitchFamily="2" charset="-122"/>
              </a:rPr>
              <a:t>正确</a:t>
            </a:r>
            <a:endParaRPr lang="en-US" altLang="zh-CN" sz="2000" dirty="0">
              <a:solidFill>
                <a:schemeClr val="tx1"/>
              </a:solidFill>
              <a:latin typeface="华文新魏" panose="02010800040101010101" pitchFamily="2" charset="-122"/>
              <a:ea typeface="华文新魏" panose="02010800040101010101" pitchFamily="2" charset="-122"/>
            </a:endParaRPr>
          </a:p>
          <a:p>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或</a:t>
            </a:r>
            <a:r>
              <a:rPr lang="en-US" altLang="zh-CN" sz="2000" dirty="0">
                <a:latin typeface="华文新魏" panose="02010800040101010101" pitchFamily="2" charset="-122"/>
                <a:ea typeface="华文新魏" panose="02010800040101010101" pitchFamily="2" charset="-122"/>
              </a:rPr>
              <a:t>throw  //</a:t>
            </a:r>
            <a:r>
              <a:rPr lang="zh-CN" altLang="en-US" sz="2000" dirty="0">
                <a:latin typeface="华文新魏" panose="02010800040101010101" pitchFamily="2" charset="-122"/>
                <a:ea typeface="华文新魏" panose="02010800040101010101" pitchFamily="2" charset="-122"/>
              </a:rPr>
              <a:t>本</a:t>
            </a:r>
            <a:r>
              <a:rPr lang="en-US" altLang="zh-CN" sz="2000" dirty="0">
                <a:latin typeface="华文新魏" panose="02010800040101010101" pitchFamily="2" charset="-122"/>
                <a:ea typeface="华文新魏" panose="02010800040101010101" pitchFamily="2" charset="-122"/>
              </a:rPr>
              <a:t>try</a:t>
            </a:r>
            <a:r>
              <a:rPr lang="zh-CN" altLang="en-US" sz="2000" dirty="0">
                <a:latin typeface="华文新魏" panose="02010800040101010101" pitchFamily="2" charset="-122"/>
                <a:ea typeface="华文新魏" panose="02010800040101010101" pitchFamily="2" charset="-122"/>
              </a:rPr>
              <a:t>语句出现在某个</a:t>
            </a:r>
            <a:r>
              <a:rPr lang="en-US" altLang="zh-CN" sz="2000" dirty="0">
                <a:latin typeface="华文新魏" panose="02010800040101010101" pitchFamily="2" charset="-122"/>
                <a:ea typeface="华文新魏" panose="02010800040101010101" pitchFamily="2" charset="-122"/>
              </a:rPr>
              <a:t>catch</a:t>
            </a:r>
            <a:r>
              <a:rPr lang="zh-CN" altLang="en-US" sz="2000" dirty="0">
                <a:latin typeface="华文新魏" panose="02010800040101010101" pitchFamily="2" charset="-122"/>
                <a:ea typeface="华文新魏" panose="02010800040101010101" pitchFamily="2" charset="-122"/>
              </a:rPr>
              <a:t>中，或间接被某个</a:t>
            </a:r>
            <a:r>
              <a:rPr lang="en-US" altLang="zh-CN" sz="2000" dirty="0">
                <a:latin typeface="华文新魏" panose="02010800040101010101" pitchFamily="2" charset="-122"/>
                <a:ea typeface="华文新魏" panose="02010800040101010101" pitchFamily="2" charset="-122"/>
              </a:rPr>
              <a:t>catch</a:t>
            </a:r>
            <a:r>
              <a:rPr lang="zh-CN" altLang="en-US" sz="2000" dirty="0">
                <a:latin typeface="华文新魏" panose="02010800040101010101" pitchFamily="2" charset="-122"/>
                <a:ea typeface="华文新魏" panose="02010800040101010101" pitchFamily="2" charset="-122"/>
              </a:rPr>
              <a:t>包含</a:t>
            </a:r>
            <a:endParaRPr lang="zh-CN" altLang="en-US" sz="2000" dirty="0">
              <a:solidFill>
                <a:schemeClr val="tx1"/>
              </a:solidFill>
              <a:latin typeface="华文新魏" panose="02010800040101010101" pitchFamily="2" charset="-122"/>
              <a:ea typeface="华文新魏" panose="02010800040101010101" pitchFamily="2" charset="-122"/>
            </a:endParaRPr>
          </a:p>
          <a:p>
            <a:r>
              <a:rPr lang="en-US" altLang="zh-CN" sz="2000" dirty="0">
                <a:solidFill>
                  <a:schemeClr val="tx1"/>
                </a:solidFill>
                <a:latin typeface="华文新魏" panose="02010800040101010101" pitchFamily="2" charset="-122"/>
                <a:ea typeface="华文新魏" panose="02010800040101010101" pitchFamily="2" charset="-122"/>
              </a:rPr>
              <a:t>}</a:t>
            </a:r>
          </a:p>
          <a:p>
            <a:r>
              <a:rPr lang="en-US" altLang="zh-CN" sz="2000" dirty="0">
                <a:solidFill>
                  <a:schemeClr val="tx1"/>
                </a:solidFill>
                <a:latin typeface="华文新魏" panose="02010800040101010101" pitchFamily="2" charset="-122"/>
                <a:ea typeface="华文新魏" panose="02010800040101010101" pitchFamily="2" charset="-122"/>
              </a:rPr>
              <a:t>catch(int e){</a:t>
            </a:r>
          </a:p>
          <a:p>
            <a:r>
              <a:rPr lang="en-US" altLang="zh-CN" sz="2000" dirty="0">
                <a:solidFill>
                  <a:schemeClr val="tx1"/>
                </a:solidFill>
                <a:latin typeface="华文新魏" panose="02010800040101010101" pitchFamily="2" charset="-122"/>
                <a:ea typeface="华文新魏" panose="02010800040101010101" pitchFamily="2" charset="-122"/>
              </a:rPr>
              <a:t>     throw;      	//</a:t>
            </a:r>
            <a:r>
              <a:rPr lang="zh-CN" altLang="en-US" sz="2000" dirty="0">
                <a:solidFill>
                  <a:schemeClr val="tx1"/>
                </a:solidFill>
                <a:latin typeface="华文新魏" panose="02010800040101010101" pitchFamily="2" charset="-122"/>
                <a:ea typeface="华文新魏" panose="02010800040101010101" pitchFamily="2" charset="-122"/>
              </a:rPr>
              <a:t>正确</a:t>
            </a:r>
          </a:p>
          <a:p>
            <a:r>
              <a:rPr lang="en-US" altLang="zh-CN" sz="2000" dirty="0">
                <a:solidFill>
                  <a:schemeClr val="tx1"/>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8733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576463" y="-126911"/>
            <a:ext cx="10515600" cy="1325563"/>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76463" y="1017756"/>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9.2 </a:t>
            </a:r>
            <a:r>
              <a:rPr lang="zh-CN" altLang="en-US" dirty="0">
                <a:latin typeface="华文新魏" panose="02010800040101010101" pitchFamily="2" charset="-122"/>
                <a:ea typeface="华文新魏" panose="02010800040101010101" pitchFamily="2" charset="-122"/>
              </a:rPr>
              <a:t>捕获顺序</a:t>
            </a:r>
          </a:p>
        </p:txBody>
      </p:sp>
      <p:sp>
        <p:nvSpPr>
          <p:cNvPr id="6" name="文本框 5">
            <a:extLst>
              <a:ext uri="{FF2B5EF4-FFF2-40B4-BE49-F238E27FC236}">
                <a16:creationId xmlns:a16="http://schemas.microsoft.com/office/drawing/2014/main" id="{2845B5B1-E0D9-48D9-A8B5-77F96D442EE8}"/>
              </a:ext>
            </a:extLst>
          </p:cNvPr>
          <p:cNvSpPr txBox="1"/>
          <p:nvPr/>
        </p:nvSpPr>
        <p:spPr>
          <a:xfrm>
            <a:off x="161768" y="1538425"/>
            <a:ext cx="10930295" cy="401609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先声明的异常处理过程将先得到执行机会，因此，可将需要先执行的异常处理过程放在前面。</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异常的类型只要和</a:t>
            </a:r>
            <a:r>
              <a:rPr lang="en-US" altLang="zh-CN" sz="2000" b="1" dirty="0">
                <a:latin typeface="华文新魏" panose="02010800040101010101" pitchFamily="2" charset="-122"/>
                <a:ea typeface="华文新魏" panose="02010800040101010101" pitchFamily="2" charset="-122"/>
              </a:rPr>
              <a:t>catch</a:t>
            </a:r>
            <a:r>
              <a:rPr lang="zh-CN" altLang="en-US" sz="2000" b="1" dirty="0">
                <a:latin typeface="华文新魏" panose="02010800040101010101" pitchFamily="2" charset="-122"/>
                <a:ea typeface="华文新魏" panose="02010800040101010101" pitchFamily="2" charset="-122"/>
              </a:rPr>
              <a:t>参数的类型</a:t>
            </a:r>
            <a:r>
              <a:rPr lang="zh-CN" altLang="en-US" sz="2000" b="1" dirty="0">
                <a:solidFill>
                  <a:srgbClr val="FF0000"/>
                </a:solidFill>
                <a:latin typeface="华文新魏" panose="02010800040101010101" pitchFamily="2" charset="-122"/>
                <a:ea typeface="华文新魏" panose="02010800040101010101" pitchFamily="2" charset="-122"/>
              </a:rPr>
              <a:t>相同或相容</a:t>
            </a:r>
            <a:r>
              <a:rPr lang="zh-CN" altLang="en-US" sz="2000" b="1" dirty="0">
                <a:latin typeface="华文新魏" panose="02010800040101010101" pitchFamily="2" charset="-122"/>
                <a:ea typeface="华文新魏" panose="02010800040101010101" pitchFamily="2" charset="-122"/>
              </a:rPr>
              <a:t>即可匹配成功。即派生异常对象</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及对象指针或引用</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可以被带基类型对象、指针及引用参数的</a:t>
            </a:r>
            <a:r>
              <a:rPr lang="en-US" altLang="zh-CN" sz="2000" b="1" dirty="0">
                <a:latin typeface="华文新魏" panose="02010800040101010101" pitchFamily="2" charset="-122"/>
                <a:ea typeface="华文新魏" panose="02010800040101010101" pitchFamily="2" charset="-122"/>
              </a:rPr>
              <a:t>catch</a:t>
            </a:r>
            <a:r>
              <a:rPr lang="zh-CN" altLang="en-US" sz="2000" b="1" dirty="0">
                <a:latin typeface="华文新魏" panose="02010800040101010101" pitchFamily="2" charset="-122"/>
                <a:ea typeface="华文新魏" panose="02010800040101010101" pitchFamily="2" charset="-122"/>
              </a:rPr>
              <a:t>子句捕获。</a:t>
            </a: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如果</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的子类为</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类异常也能被</a:t>
            </a:r>
            <a:r>
              <a:rPr lang="en-US" altLang="zh-CN" sz="2000" b="1" dirty="0">
                <a:latin typeface="华文新魏" panose="02010800040101010101" pitchFamily="2" charset="-122"/>
                <a:ea typeface="华文新魏" panose="02010800040101010101" pitchFamily="2" charset="-122"/>
              </a:rPr>
              <a:t>catch(A)</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catch(const A)</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catch(volatile A)</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catch(const volatile A) </a:t>
            </a:r>
            <a:r>
              <a:rPr lang="zh-CN" altLang="en-US" sz="2000" b="1" dirty="0">
                <a:latin typeface="华文新魏" panose="02010800040101010101" pitchFamily="2" charset="-122"/>
                <a:ea typeface="华文新魏" panose="02010800040101010101" pitchFamily="2" charset="-122"/>
              </a:rPr>
              <a:t>等捕获，以及将上述</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改为</a:t>
            </a:r>
            <a:r>
              <a:rPr lang="en-US" altLang="zh-CN" sz="2000" b="1" dirty="0">
                <a:latin typeface="华文新魏" panose="02010800040101010101" pitchFamily="2" charset="-122"/>
                <a:ea typeface="华文新魏" panose="02010800040101010101" pitchFamily="2" charset="-122"/>
              </a:rPr>
              <a:t>A&amp;</a:t>
            </a:r>
            <a:r>
              <a:rPr lang="zh-CN" altLang="en-US" sz="2000" b="1" dirty="0">
                <a:latin typeface="华文新魏" panose="02010800040101010101" pitchFamily="2" charset="-122"/>
                <a:ea typeface="华文新魏" panose="02010800040101010101" pitchFamily="2" charset="-122"/>
              </a:rPr>
              <a:t>等的捕获</a:t>
            </a:r>
            <a:endParaRPr lang="en-US" altLang="zh-CN" sz="2000" b="1" dirty="0">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如果</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的子类为</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，指向可写</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类对象的指针异常也能被</a:t>
            </a:r>
            <a:r>
              <a:rPr lang="en-US" altLang="zh-CN" sz="2000" b="1" dirty="0">
                <a:latin typeface="华文新魏" panose="02010800040101010101" pitchFamily="2" charset="-122"/>
                <a:ea typeface="华文新魏" panose="02010800040101010101" pitchFamily="2" charset="-122"/>
              </a:rPr>
              <a:t>catch(A*)</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catch(const A*)</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catch(volatile A*)</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catch(const volatile A*)</a:t>
            </a:r>
            <a:r>
              <a:rPr lang="zh-CN" altLang="en-US" sz="2000" b="1" dirty="0">
                <a:latin typeface="华文新魏" panose="02010800040101010101" pitchFamily="2" charset="-122"/>
                <a:ea typeface="华文新魏" panose="02010800040101010101" pitchFamily="2" charset="-122"/>
              </a:rPr>
              <a:t>等捕获。</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如果产生了</a:t>
            </a:r>
            <a:r>
              <a:rPr lang="en-US" altLang="zh-CN" sz="2000" b="1" dirty="0">
                <a:latin typeface="华文新魏" panose="02010800040101010101" pitchFamily="2" charset="-122"/>
                <a:ea typeface="华文新魏" panose="02010800040101010101" pitchFamily="2" charset="-122"/>
              </a:rPr>
              <a:t>B</a:t>
            </a:r>
            <a:r>
              <a:rPr lang="zh-CN" altLang="en-US" sz="2000" b="1" dirty="0">
                <a:latin typeface="华文新魏" panose="02010800040101010101" pitchFamily="2" charset="-122"/>
                <a:ea typeface="华文新魏" panose="02010800040101010101" pitchFamily="2" charset="-122"/>
              </a:rPr>
              <a:t>类异常，且</a:t>
            </a:r>
            <a:r>
              <a:rPr lang="en-US" altLang="zh-CN" sz="2000" b="1" dirty="0">
                <a:latin typeface="华文新魏" panose="02010800040101010101" pitchFamily="2" charset="-122"/>
                <a:ea typeface="华文新魏" panose="02010800040101010101" pitchFamily="2" charset="-122"/>
              </a:rPr>
              <a:t>catch(const A &amp;)</a:t>
            </a:r>
            <a:r>
              <a:rPr lang="zh-CN" altLang="en-US" sz="2000" b="1" dirty="0">
                <a:latin typeface="华文新魏" panose="02010800040101010101" pitchFamily="2" charset="-122"/>
                <a:ea typeface="华文新魏" panose="02010800040101010101" pitchFamily="2" charset="-122"/>
              </a:rPr>
              <a:t>在</a:t>
            </a:r>
            <a:r>
              <a:rPr lang="en-US" altLang="zh-CN" sz="2000" b="1" dirty="0">
                <a:latin typeface="华文新魏" panose="02010800040101010101" pitchFamily="2" charset="-122"/>
                <a:ea typeface="华文新魏" panose="02010800040101010101" pitchFamily="2" charset="-122"/>
              </a:rPr>
              <a:t>catch(const B &amp;)</a:t>
            </a:r>
            <a:r>
              <a:rPr lang="zh-CN" altLang="en-US" sz="2000" b="1" dirty="0">
                <a:latin typeface="华文新魏" panose="02010800040101010101" pitchFamily="2" charset="-122"/>
                <a:ea typeface="华文新魏" panose="02010800040101010101" pitchFamily="2" charset="-122"/>
              </a:rPr>
              <a:t>之前，则</a:t>
            </a:r>
            <a:r>
              <a:rPr lang="en-US" altLang="zh-CN" sz="2000" b="1" dirty="0">
                <a:latin typeface="华文新魏" panose="02010800040101010101" pitchFamily="2" charset="-122"/>
                <a:ea typeface="华文新魏" panose="02010800040101010101" pitchFamily="2" charset="-122"/>
              </a:rPr>
              <a:t>catch(const A &amp;)</a:t>
            </a:r>
            <a:r>
              <a:rPr lang="zh-CN" altLang="en-US" sz="2000" b="1" dirty="0">
                <a:latin typeface="华文新魏" panose="02010800040101010101" pitchFamily="2" charset="-122"/>
                <a:ea typeface="华文新魏" panose="02010800040101010101" pitchFamily="2" charset="-122"/>
              </a:rPr>
              <a:t>会捕获异常，从而使</a:t>
            </a:r>
            <a:r>
              <a:rPr lang="en-US" altLang="zh-CN" sz="2000" b="1" dirty="0">
                <a:latin typeface="华文新魏" panose="02010800040101010101" pitchFamily="2" charset="-122"/>
                <a:ea typeface="华文新魏" panose="02010800040101010101" pitchFamily="2" charset="-122"/>
              </a:rPr>
              <a:t>catch(const B &amp;)</a:t>
            </a:r>
            <a:r>
              <a:rPr lang="zh-CN" altLang="en-US" sz="2000" b="1" dirty="0">
                <a:latin typeface="华文新魏" panose="02010800040101010101" pitchFamily="2" charset="-122"/>
                <a:ea typeface="华文新魏" panose="02010800040101010101" pitchFamily="2" charset="-122"/>
              </a:rPr>
              <a:t>没有捕获的机会。</a:t>
            </a:r>
            <a:r>
              <a:rPr lang="zh-CN" altLang="en-US" sz="2000" b="1" dirty="0">
                <a:solidFill>
                  <a:srgbClr val="FF0000"/>
                </a:solidFill>
                <a:latin typeface="华文新魏" panose="02010800040101010101" pitchFamily="2" charset="-122"/>
                <a:ea typeface="华文新魏" panose="02010800040101010101" pitchFamily="2" charset="-122"/>
              </a:rPr>
              <a:t>因此，在排列</a:t>
            </a:r>
            <a:r>
              <a:rPr lang="en-US" altLang="zh-CN" sz="2000" b="1" dirty="0">
                <a:solidFill>
                  <a:srgbClr val="FF0000"/>
                </a:solidFill>
                <a:latin typeface="华文新魏" panose="02010800040101010101" pitchFamily="2" charset="-122"/>
                <a:ea typeface="华文新魏" panose="02010800040101010101" pitchFamily="2" charset="-122"/>
              </a:rPr>
              <a:t>catch</a:t>
            </a:r>
            <a:r>
              <a:rPr lang="zh-CN" altLang="en-US" sz="2000" b="1" dirty="0">
                <a:solidFill>
                  <a:srgbClr val="FF0000"/>
                </a:solidFill>
                <a:latin typeface="华文新魏" panose="02010800040101010101" pitchFamily="2" charset="-122"/>
                <a:ea typeface="华文新魏" panose="02010800040101010101" pitchFamily="2" charset="-122"/>
              </a:rPr>
              <a:t>时通常将</a:t>
            </a:r>
            <a:r>
              <a:rPr lang="en-US" altLang="zh-CN" sz="2000" b="1" dirty="0">
                <a:solidFill>
                  <a:srgbClr val="FF0000"/>
                </a:solidFill>
                <a:latin typeface="华文新魏" panose="02010800040101010101" pitchFamily="2" charset="-122"/>
                <a:ea typeface="华文新魏" panose="02010800040101010101" pitchFamily="2" charset="-122"/>
              </a:rPr>
              <a:t>catch</a:t>
            </a:r>
            <a:r>
              <a:rPr lang="zh-CN" altLang="en-US" sz="2000" b="1" dirty="0">
                <a:solidFill>
                  <a:srgbClr val="FF0000"/>
                </a:solidFill>
                <a:latin typeface="华文新魏" panose="02010800040101010101" pitchFamily="2" charset="-122"/>
                <a:ea typeface="华文新魏" panose="02010800040101010101" pitchFamily="2" charset="-122"/>
              </a:rPr>
              <a:t>父类参数的</a:t>
            </a:r>
            <a:r>
              <a:rPr lang="en-US" altLang="zh-CN" sz="2000" b="1" dirty="0">
                <a:solidFill>
                  <a:srgbClr val="FF0000"/>
                </a:solidFill>
                <a:latin typeface="华文新魏" panose="02010800040101010101" pitchFamily="2" charset="-122"/>
                <a:ea typeface="华文新魏" panose="02010800040101010101" pitchFamily="2" charset="-122"/>
              </a:rPr>
              <a:t>catch</a:t>
            </a:r>
            <a:r>
              <a:rPr lang="zh-CN" altLang="en-US" sz="2000" b="1" dirty="0">
                <a:solidFill>
                  <a:srgbClr val="FF0000"/>
                </a:solidFill>
                <a:latin typeface="华文新魏" panose="02010800040101010101" pitchFamily="2" charset="-122"/>
                <a:ea typeface="华文新魏" panose="02010800040101010101" pitchFamily="2" charset="-122"/>
              </a:rPr>
              <a:t>放在后面，否则子类</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还包含指针或引用</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参数的</a:t>
            </a:r>
            <a:r>
              <a:rPr lang="en-US" altLang="zh-CN" sz="2000" b="1" dirty="0">
                <a:solidFill>
                  <a:srgbClr val="FF0000"/>
                </a:solidFill>
                <a:latin typeface="华文新魏" panose="02010800040101010101" pitchFamily="2" charset="-122"/>
                <a:ea typeface="华文新魏" panose="02010800040101010101" pitchFamily="2" charset="-122"/>
              </a:rPr>
              <a:t>catch</a:t>
            </a:r>
            <a:r>
              <a:rPr lang="zh-CN" altLang="en-US" sz="2000" b="1" dirty="0">
                <a:solidFill>
                  <a:srgbClr val="FF0000"/>
                </a:solidFill>
                <a:latin typeface="华文新魏" panose="02010800040101010101" pitchFamily="2" charset="-122"/>
                <a:ea typeface="华文新魏" panose="02010800040101010101" pitchFamily="2" charset="-122"/>
              </a:rPr>
              <a:t>永远没有机会捕获异常。</a:t>
            </a: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注意</a:t>
            </a:r>
            <a:r>
              <a:rPr lang="en-US" altLang="zh-CN" sz="2000" b="1" dirty="0">
                <a:latin typeface="华文新魏" panose="02010800040101010101" pitchFamily="2" charset="-122"/>
                <a:ea typeface="华文新魏" panose="02010800040101010101" pitchFamily="2" charset="-122"/>
              </a:rPr>
              <a:t>catch(const volatile void *)</a:t>
            </a:r>
            <a:r>
              <a:rPr lang="zh-CN" altLang="en-US" sz="2000" b="1" dirty="0">
                <a:latin typeface="华文新魏" panose="02010800040101010101" pitchFamily="2" charset="-122"/>
                <a:ea typeface="华文新魏" panose="02010800040101010101" pitchFamily="2" charset="-122"/>
              </a:rPr>
              <a:t>能捕获任意指针类型的异常，</a:t>
            </a:r>
            <a:r>
              <a:rPr lang="en-US" altLang="zh-CN" sz="2000" b="1" dirty="0">
                <a:latin typeface="华文新魏" panose="02010800040101010101" pitchFamily="2" charset="-122"/>
                <a:ea typeface="华文新魏" panose="02010800040101010101" pitchFamily="2" charset="-122"/>
              </a:rPr>
              <a:t>catch(…)</a:t>
            </a:r>
            <a:r>
              <a:rPr lang="zh-CN" altLang="en-US" sz="2000" b="1" dirty="0">
                <a:latin typeface="华文新魏" panose="02010800040101010101" pitchFamily="2" charset="-122"/>
                <a:ea typeface="华文新魏" panose="02010800040101010101" pitchFamily="2" charset="-122"/>
              </a:rPr>
              <a:t>能捕获任意类型的异常。</a:t>
            </a:r>
            <a:r>
              <a:rPr lang="en-US" altLang="zh-CN" sz="2000" b="1" dirty="0">
                <a:latin typeface="华文新魏" panose="02010800040101010101" pitchFamily="2" charset="-122"/>
                <a:ea typeface="华文新魏" panose="02010800040101010101" pitchFamily="2" charset="-122"/>
              </a:rPr>
              <a:t> </a:t>
            </a:r>
            <a:endParaRPr lang="zh-CN" altLang="en-US"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7781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19</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10000"/>
              </a:lnSpc>
            </a:pPr>
            <a:r>
              <a:rPr lang="en-US" altLang="zh-CN" sz="2200" b="1" dirty="0">
                <a:latin typeface="华文新魏" panose="02010800040101010101" pitchFamily="2" charset="-122"/>
                <a:ea typeface="华文新魏" panose="02010800040101010101" pitchFamily="2" charset="-122"/>
              </a:rPr>
              <a:t>struct A{ }; //</a:t>
            </a:r>
            <a:r>
              <a:rPr lang="zh-CN" altLang="en-US" sz="2200" b="1" dirty="0">
                <a:latin typeface="华文新魏" panose="02010800040101010101" pitchFamily="2" charset="-122"/>
                <a:ea typeface="华文新魏" panose="02010800040101010101" pitchFamily="2" charset="-122"/>
              </a:rPr>
              <a:t>没有定义任何构造函数，可用编译器提供的</a:t>
            </a:r>
            <a:r>
              <a:rPr lang="en-US" altLang="zh-CN" sz="2200" b="1" dirty="0">
                <a:latin typeface="华文新魏" panose="02010800040101010101" pitchFamily="2" charset="-122"/>
                <a:ea typeface="华文新魏" panose="02010800040101010101" pitchFamily="2" charset="-122"/>
              </a:rPr>
              <a:t>A( )</a:t>
            </a:r>
          </a:p>
          <a:p>
            <a:pPr>
              <a:lnSpc>
                <a:spcPct val="110000"/>
              </a:lnSpc>
            </a:pPr>
            <a:r>
              <a:rPr lang="en-US" altLang="zh-CN" sz="2200" b="1" dirty="0">
                <a:latin typeface="华文新魏" panose="02010800040101010101" pitchFamily="2" charset="-122"/>
                <a:ea typeface="华文新魏" panose="02010800040101010101" pitchFamily="2" charset="-122"/>
              </a:rPr>
              <a:t>struct B:A{ };  //</a:t>
            </a:r>
            <a:r>
              <a:rPr lang="zh-CN" altLang="en-US" sz="2200" b="1" dirty="0">
                <a:solidFill>
                  <a:srgbClr val="FF0000"/>
                </a:solidFill>
                <a:latin typeface="华文新魏" panose="02010800040101010101" pitchFamily="2" charset="-122"/>
                <a:ea typeface="华文新魏" panose="02010800040101010101" pitchFamily="2" charset="-122"/>
              </a:rPr>
              <a:t>异常类需要描述异常的原因、发生现场、错误信息等</a:t>
            </a:r>
          </a:p>
          <a:p>
            <a:pPr>
              <a:lnSpc>
                <a:spcPct val="110000"/>
              </a:lnSpc>
            </a:pPr>
            <a:r>
              <a:rPr lang="en-US" altLang="zh-CN" sz="2200" b="1" dirty="0">
                <a:latin typeface="华文新魏" panose="02010800040101010101" pitchFamily="2" charset="-122"/>
                <a:ea typeface="华文新魏" panose="02010800040101010101" pitchFamily="2" charset="-122"/>
              </a:rPr>
              <a:t>void  main(int </a:t>
            </a:r>
            <a:r>
              <a:rPr lang="en-US" altLang="zh-CN" sz="2200" b="1" dirty="0" err="1">
                <a:latin typeface="华文新魏" panose="02010800040101010101" pitchFamily="2" charset="-122"/>
                <a:ea typeface="华文新魏" panose="02010800040101010101" pitchFamily="2" charset="-122"/>
              </a:rPr>
              <a:t>argc</a:t>
            </a:r>
            <a:r>
              <a:rPr lang="en-US" altLang="zh-CN" sz="2200" b="1" dirty="0">
                <a:latin typeface="华文新魏" panose="02010800040101010101" pitchFamily="2" charset="-122"/>
                <a:ea typeface="华文新魏" panose="02010800040101010101" pitchFamily="2" charset="-122"/>
              </a:rPr>
              <a:t>, char* </a:t>
            </a:r>
            <a:r>
              <a:rPr lang="en-US" altLang="zh-CN" sz="2200" b="1" dirty="0" err="1">
                <a:latin typeface="华文新魏" panose="02010800040101010101" pitchFamily="2" charset="-122"/>
                <a:ea typeface="华文新魏" panose="02010800040101010101" pitchFamily="2" charset="-122"/>
              </a:rPr>
              <a:t>argv</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try    {    throw new B;   </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注意这里抛出了异常对象的指针</a:t>
            </a: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catch(A* x) </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参数类型为指针</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a:t>
            </a:r>
            <a:r>
              <a:rPr lang="en-US" altLang="zh-CN" sz="2200" b="1" dirty="0" err="1">
                <a:latin typeface="华文新魏" panose="02010800040101010101" pitchFamily="2" charset="-122"/>
                <a:ea typeface="华文新魏" panose="02010800040101010101" pitchFamily="2" charset="-122"/>
              </a:rPr>
              <a:t>printf</a:t>
            </a:r>
            <a:r>
              <a:rPr lang="en-US" altLang="zh-CN" sz="2200" b="1" dirty="0">
                <a:latin typeface="华文新魏" panose="02010800040101010101" pitchFamily="2" charset="-122"/>
                <a:ea typeface="华文新魏" panose="02010800040101010101" pitchFamily="2" charset="-122"/>
              </a:rPr>
              <a:t>(“I will catch the exception”); //</a:t>
            </a:r>
            <a:r>
              <a:rPr lang="zh-CN" altLang="en-US" sz="2200" b="1" dirty="0">
                <a:latin typeface="华文新魏" panose="02010800040101010101" pitchFamily="2" charset="-122"/>
                <a:ea typeface="华文新魏" panose="02010800040101010101" pitchFamily="2" charset="-122"/>
              </a:rPr>
              <a:t>捕获异常</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catch(B* x) </a:t>
            </a:r>
            <a:r>
              <a:rPr lang="en-US" altLang="zh-CN" sz="2200" b="1" dirty="0">
                <a:solidFill>
                  <a:srgbClr val="FF0000"/>
                </a:solidFill>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参数类型为指针</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 }       //</a:t>
            </a:r>
            <a:r>
              <a:rPr lang="zh-CN" altLang="en-US" sz="2200" b="1" dirty="0">
                <a:latin typeface="华文新魏" panose="02010800040101010101" pitchFamily="2" charset="-122"/>
                <a:ea typeface="华文新魏" panose="02010800040101010101" pitchFamily="2" charset="-122"/>
              </a:rPr>
              <a:t>无法捕获异常</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    catch(...)  //</a:t>
            </a:r>
            <a:r>
              <a:rPr lang="zh-CN" altLang="en-US" sz="2200" b="1" dirty="0">
                <a:latin typeface="华文新魏" panose="02010800040101010101" pitchFamily="2" charset="-122"/>
                <a:ea typeface="华文新魏" panose="02010800040101010101" pitchFamily="2" charset="-122"/>
              </a:rPr>
              <a:t>表示可捕获任何异常</a:t>
            </a:r>
          </a:p>
          <a:p>
            <a:pPr>
              <a:lnSpc>
                <a:spcPct val="110000"/>
              </a:lnSpc>
            </a:pPr>
            <a:r>
              <a:rPr lang="zh-CN" altLang="en-US" sz="2200" b="1" dirty="0">
                <a:latin typeface="华文新魏" panose="02010800040101010101" pitchFamily="2" charset="-122"/>
                <a:ea typeface="华文新魏" panose="02010800040101010101" pitchFamily="2" charset="-122"/>
              </a:rPr>
              <a:t>    </a:t>
            </a:r>
            <a:r>
              <a:rPr lang="en-US" altLang="zh-CN" sz="2200" b="1" dirty="0">
                <a:latin typeface="华文新魏" panose="02010800040101010101" pitchFamily="2" charset="-122"/>
                <a:ea typeface="华文新魏" panose="02010800040101010101" pitchFamily="2" charset="-122"/>
              </a:rPr>
              <a:t>{ }       //</a:t>
            </a:r>
            <a:r>
              <a:rPr lang="zh-CN" altLang="en-US" sz="2200" b="1" dirty="0">
                <a:latin typeface="华文新魏" panose="02010800040101010101" pitchFamily="2" charset="-122"/>
                <a:ea typeface="华文新魏" panose="02010800040101010101" pitchFamily="2" charset="-122"/>
              </a:rPr>
              <a:t>无法捕获异常</a:t>
            </a: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a:t>
            </a:r>
          </a:p>
          <a:p>
            <a:pPr>
              <a:lnSpc>
                <a:spcPct val="110000"/>
              </a:lnSpc>
            </a:pP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正确的顺序应该为</a:t>
            </a:r>
            <a:r>
              <a:rPr lang="en-US" altLang="zh-CN" sz="2200" b="1" dirty="0">
                <a:latin typeface="华文新魏" panose="02010800040101010101" pitchFamily="2" charset="-122"/>
                <a:ea typeface="华文新魏" panose="02010800040101010101" pitchFamily="2" charset="-122"/>
              </a:rPr>
              <a:t>catch(B *x) { } catch(A *x) { } catch(…){ } </a:t>
            </a:r>
          </a:p>
          <a:p>
            <a:pPr>
              <a:lnSpc>
                <a:spcPct val="110000"/>
              </a:lnSpc>
            </a:pPr>
            <a:r>
              <a:rPr lang="en-US" altLang="zh-CN" sz="2200" b="1" dirty="0">
                <a:latin typeface="华文新魏" panose="02010800040101010101" pitchFamily="2" charset="-122"/>
                <a:ea typeface="华文新魏" panose="02010800040101010101" pitchFamily="2" charset="-122"/>
              </a:rPr>
              <a:t>//</a:t>
            </a:r>
            <a:r>
              <a:rPr lang="zh-CN" altLang="en-US" sz="2200" b="1" dirty="0">
                <a:latin typeface="华文新魏" panose="02010800040101010101" pitchFamily="2" charset="-122"/>
                <a:ea typeface="华文新魏" panose="02010800040101010101" pitchFamily="2" charset="-122"/>
              </a:rPr>
              <a:t>问题：假定</a:t>
            </a:r>
            <a:r>
              <a:rPr lang="en-US" altLang="zh-CN" sz="2200" b="1" dirty="0">
                <a:latin typeface="华文新魏" panose="02010800040101010101" pitchFamily="2" charset="-122"/>
                <a:ea typeface="华文新魏" panose="02010800040101010101" pitchFamily="2" charset="-122"/>
              </a:rPr>
              <a:t>throw (const B*) new B</a:t>
            </a:r>
            <a:r>
              <a:rPr lang="zh-CN" altLang="en-US" sz="2200" b="1" dirty="0">
                <a:latin typeface="华文新魏" panose="02010800040101010101" pitchFamily="2" charset="-122"/>
                <a:ea typeface="华文新魏" panose="02010800040101010101" pitchFamily="2" charset="-122"/>
              </a:rPr>
              <a:t>，哪一个</a:t>
            </a:r>
            <a:r>
              <a:rPr lang="en-US" altLang="zh-CN" sz="2200" b="1" dirty="0">
                <a:latin typeface="华文新魏" panose="02010800040101010101" pitchFamily="2" charset="-122"/>
                <a:ea typeface="华文新魏" panose="02010800040101010101" pitchFamily="2" charset="-122"/>
              </a:rPr>
              <a:t>catch</a:t>
            </a:r>
            <a:r>
              <a:rPr lang="zh-CN" altLang="en-US" sz="2200" b="1" dirty="0">
                <a:latin typeface="华文新魏" panose="02010800040101010101" pitchFamily="2" charset="-122"/>
                <a:ea typeface="华文新魏" panose="02010800040101010101" pitchFamily="2" charset="-122"/>
              </a:rPr>
              <a:t>将捕获异常</a:t>
            </a:r>
            <a:r>
              <a:rPr lang="en-US" altLang="zh-CN" sz="22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41703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9.1 </a:t>
            </a:r>
            <a:r>
              <a:rPr lang="zh-CN" altLang="zh-CN" dirty="0">
                <a:latin typeface="华文新魏" panose="02010800040101010101" pitchFamily="2" charset="-122"/>
                <a:ea typeface="华文新魏" panose="02010800040101010101" pitchFamily="2" charset="-122"/>
              </a:rPr>
              <a:t>异常处理</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61148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异常：一种意外破坏程序正常处理流程的事件</a:t>
            </a:r>
            <a:r>
              <a:rPr lang="zh-CN" altLang="zh-CN" sz="2400" b="1" dirty="0">
                <a:latin typeface="华文新魏" panose="02010800040101010101" pitchFamily="2" charset="-122"/>
                <a:ea typeface="华文新魏" panose="02010800040101010101" pitchFamily="2" charset="-122"/>
              </a:rPr>
              <a:t>、由硬件或者软件触发的事件</a:t>
            </a:r>
            <a:r>
              <a:rPr lang="zh-CN" altLang="en-US" sz="2400" b="1" dirty="0">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异常处理可以将错误处理流程同正常业务处理流程分离，从而使程序的正常业务处理流程更加清晰顺畅。</a:t>
            </a: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异常发生后自动析构调用链中的所有对象</a:t>
            </a:r>
            <a:r>
              <a:rPr lang="zh-CN" altLang="en-US" sz="2400" b="1" dirty="0">
                <a:latin typeface="华文新魏" panose="02010800040101010101" pitchFamily="2" charset="-122"/>
                <a:ea typeface="华文新魏" panose="02010800040101010101" pitchFamily="2" charset="-122"/>
              </a:rPr>
              <a:t>，这也使程序降低了内存泄漏的风险。</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由软件引发的异常用</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语句抛出，</a:t>
            </a:r>
            <a:r>
              <a:rPr lang="zh-CN" altLang="zh-CN" sz="2400" b="1" dirty="0">
                <a:latin typeface="华文新魏" panose="02010800040101010101" pitchFamily="2" charset="-122"/>
                <a:ea typeface="华文新魏" panose="02010800040101010101" pitchFamily="2" charset="-122"/>
              </a:rPr>
              <a:t>会在</a:t>
            </a:r>
            <a:r>
              <a:rPr lang="zh-CN" altLang="en-US" sz="2400" b="1" dirty="0">
                <a:latin typeface="华文新魏" panose="02010800040101010101" pitchFamily="2" charset="-122"/>
                <a:ea typeface="华文新魏" panose="02010800040101010101" pitchFamily="2" charset="-122"/>
              </a:rPr>
              <a:t>抛出</a:t>
            </a:r>
            <a:r>
              <a:rPr lang="zh-CN" altLang="zh-CN" sz="2400" b="1" dirty="0">
                <a:latin typeface="华文新魏" panose="02010800040101010101" pitchFamily="2" charset="-122"/>
                <a:ea typeface="华文新魏" panose="02010800040101010101" pitchFamily="2" charset="-122"/>
              </a:rPr>
              <a:t>点建立一个描述异常的对象</a:t>
            </a:r>
            <a:r>
              <a:rPr lang="zh-CN" altLang="en-US" sz="2400" b="1" dirty="0">
                <a:latin typeface="华文新魏" panose="02010800040101010101" pitchFamily="2" charset="-122"/>
                <a:ea typeface="华文新魏" panose="02010800040101010101" pitchFamily="2" charset="-122"/>
              </a:rPr>
              <a:t>，由</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捕获相应类型的异常。</a:t>
            </a: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B716FB1E-46B3-438A-9759-A4A177353F6D}"/>
              </a:ext>
            </a:extLst>
          </p:cNvPr>
          <p:cNvSpPr txBox="1"/>
          <p:nvPr/>
        </p:nvSpPr>
        <p:spPr>
          <a:xfrm>
            <a:off x="714249" y="1925149"/>
            <a:ext cx="8663730" cy="4247317"/>
          </a:xfrm>
          <a:prstGeom prst="rect">
            <a:avLst/>
          </a:prstGeom>
          <a:noFill/>
        </p:spPr>
        <p:txBody>
          <a:bodyPr wrap="square">
            <a:spAutoFit/>
          </a:bodyPr>
          <a:lstStyle/>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#include &lt;</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stdio.h</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&gt;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VECTOR{</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data;</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size;</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VECTOR(int n);</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int&amp;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getData</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取下标所在位置的向量元素</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~VECTOR( ) { delete[]data;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INDEX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index;</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INDEX(int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 index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i</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int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getIndex</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)const { return index;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p:txBody>
      </p:sp>
      <p:sp>
        <p:nvSpPr>
          <p:cNvPr id="6" name="文本框 5">
            <a:extLst>
              <a:ext uri="{FF2B5EF4-FFF2-40B4-BE49-F238E27FC236}">
                <a16:creationId xmlns:a16="http://schemas.microsoft.com/office/drawing/2014/main" id="{8DDCA793-3BC1-4914-85E2-10F66D4C49BE}"/>
              </a:ext>
            </a:extLst>
          </p:cNvPr>
          <p:cNvSpPr txBox="1"/>
          <p:nvPr/>
        </p:nvSpPr>
        <p:spPr>
          <a:xfrm>
            <a:off x="838200" y="1623253"/>
            <a:ext cx="7595586" cy="369332"/>
          </a:xfrm>
          <a:prstGeom prst="rect">
            <a:avLst/>
          </a:prstGeom>
          <a:noFill/>
        </p:spPr>
        <p:txBody>
          <a:bodyPr wrap="square">
            <a:spAutoFit/>
          </a:bodyPr>
          <a:lstStyle/>
          <a:p>
            <a:r>
              <a:rPr lang="zh-CN" altLang="en-US" dirty="0">
                <a:latin typeface="华文新魏" panose="02010800040101010101" pitchFamily="2" charset="-122"/>
                <a:ea typeface="华文新魏" panose="02010800040101010101" pitchFamily="2" charset="-122"/>
              </a:rPr>
              <a:t>定义</a:t>
            </a:r>
            <a:r>
              <a:rPr lang="en-US" altLang="zh-CN" dirty="0">
                <a:latin typeface="华文新魏" panose="02010800040101010101" pitchFamily="2" charset="-122"/>
                <a:ea typeface="华文新魏" panose="02010800040101010101" pitchFamily="2" charset="-122"/>
              </a:rPr>
              <a:t>VECTOR</a:t>
            </a:r>
            <a:r>
              <a:rPr lang="zh-CN" altLang="en-US" dirty="0">
                <a:latin typeface="华文新魏" panose="02010800040101010101" pitchFamily="2" charset="-122"/>
                <a:ea typeface="华文新魏" panose="02010800040101010101" pitchFamily="2" charset="-122"/>
              </a:rPr>
              <a:t>的</a:t>
            </a:r>
            <a:r>
              <a:rPr lang="en-US" altLang="zh-CN" dirty="0">
                <a:latin typeface="华文新魏" panose="02010800040101010101" pitchFamily="2" charset="-122"/>
                <a:ea typeface="华文新魏" panose="02010800040101010101" pitchFamily="2" charset="-122"/>
              </a:rPr>
              <a:t>INDEX</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SHORTAGE</a:t>
            </a:r>
            <a:r>
              <a:rPr lang="zh-CN" altLang="en-US" dirty="0">
                <a:latin typeface="华文新魏" panose="02010800040101010101" pitchFamily="2" charset="-122"/>
                <a:ea typeface="华文新魏" panose="02010800040101010101" pitchFamily="2" charset="-122"/>
              </a:rPr>
              <a:t>异常处理过程</a:t>
            </a:r>
          </a:p>
        </p:txBody>
      </p:sp>
    </p:spTree>
    <p:extLst>
      <p:ext uri="{BB962C8B-B14F-4D97-AF65-F5344CB8AC3E}">
        <p14:creationId xmlns:p14="http://schemas.microsoft.com/office/powerpoint/2010/main" val="1950818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851CD5C9-F1EE-41E2-8A2A-8D38FDE4604E}"/>
              </a:ext>
            </a:extLst>
          </p:cNvPr>
          <p:cNvSpPr txBox="1"/>
          <p:nvPr/>
        </p:nvSpPr>
        <p:spPr>
          <a:xfrm>
            <a:off x="912303" y="1690688"/>
            <a:ext cx="10085663" cy="3693319"/>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struct SHORTAGE : INDEX {	// INDEX</a:t>
            </a:r>
            <a:r>
              <a:rPr lang="zh-CN" altLang="en-US" dirty="0">
                <a:latin typeface="华文新魏" panose="02010800040101010101" pitchFamily="2" charset="-122"/>
                <a:ea typeface="华文新魏" panose="02010800040101010101" pitchFamily="2" charset="-122"/>
              </a:rPr>
              <a:t>是父类，</a:t>
            </a:r>
            <a:r>
              <a:rPr lang="en-US" altLang="zh-CN" dirty="0">
                <a:latin typeface="华文新魏" panose="02010800040101010101" pitchFamily="2" charset="-122"/>
                <a:ea typeface="华文新魏" panose="02010800040101010101" pitchFamily="2" charset="-122"/>
              </a:rPr>
              <a:t>SHORTAGE</a:t>
            </a:r>
            <a:r>
              <a:rPr lang="zh-CN" altLang="en-US" dirty="0">
                <a:latin typeface="华文新魏" panose="02010800040101010101" pitchFamily="2" charset="-122"/>
                <a:ea typeface="华文新魏" panose="02010800040101010101" pitchFamily="2" charset="-122"/>
              </a:rPr>
              <a:t>为子类</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SHORTAGE(int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INDEX(</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 }</a:t>
            </a:r>
          </a:p>
          <a:p>
            <a:r>
              <a:rPr lang="en-US" altLang="zh-CN" dirty="0">
                <a:latin typeface="华文新魏" panose="02010800040101010101" pitchFamily="2" charset="-122"/>
                <a:ea typeface="华文新魏" panose="02010800040101010101" pitchFamily="2" charset="-122"/>
              </a:rPr>
              <a:t>    using INDEX::</a:t>
            </a:r>
            <a:r>
              <a:rPr lang="en-US" altLang="zh-CN" dirty="0" err="1">
                <a:latin typeface="华文新魏" panose="02010800040101010101" pitchFamily="2" charset="-122"/>
                <a:ea typeface="华文新魏" panose="02010800040101010101" pitchFamily="2" charset="-122"/>
              </a:rPr>
              <a:t>getIndex</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VECTOR::VECTOR(int n)</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(!(data = new int[size = n])) throw SHORTAGE(0);</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int&amp; VECTOR::</a:t>
            </a:r>
            <a:r>
              <a:rPr lang="en-US" altLang="zh-CN" dirty="0" err="1">
                <a:latin typeface="华文新魏" panose="02010800040101010101" pitchFamily="2" charset="-122"/>
                <a:ea typeface="华文新魏" panose="02010800040101010101" pitchFamily="2" charset="-122"/>
              </a:rPr>
              <a:t>getData</a:t>
            </a:r>
            <a:r>
              <a:rPr lang="en-US" altLang="zh-CN" dirty="0">
                <a:latin typeface="华文新魏" panose="02010800040101010101" pitchFamily="2" charset="-122"/>
                <a:ea typeface="华文新魏" panose="02010800040101010101" pitchFamily="2" charset="-122"/>
              </a:rPr>
              <a:t>(int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if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&lt; 0) || (</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 &gt;= size)) throw INDEX(</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return data[</a:t>
            </a:r>
            <a:r>
              <a:rPr lang="en-US" altLang="zh-CN" dirty="0" err="1">
                <a:latin typeface="华文新魏" panose="02010800040101010101" pitchFamily="2" charset="-122"/>
                <a:ea typeface="华文新魏" panose="02010800040101010101" pitchFamily="2" charset="-122"/>
              </a:rPr>
              <a:t>i</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85298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EAB54A16-8A74-4B56-A527-3DB58AA6F6EA}"/>
              </a:ext>
            </a:extLst>
          </p:cNvPr>
          <p:cNvSpPr txBox="1"/>
          <p:nvPr/>
        </p:nvSpPr>
        <p:spPr>
          <a:xfrm>
            <a:off x="1004581" y="1690688"/>
            <a:ext cx="9684133" cy="397031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VECTOR v(100);</a:t>
            </a:r>
          </a:p>
          <a:p>
            <a:r>
              <a:rPr lang="en-US" altLang="zh-CN" dirty="0">
                <a:latin typeface="华文新魏" panose="02010800040101010101" pitchFamily="2" charset="-122"/>
                <a:ea typeface="华文新魏" panose="02010800040101010101" pitchFamily="2" charset="-122"/>
              </a:rPr>
              <a:t>    try { </a:t>
            </a:r>
            <a:r>
              <a:rPr lang="en-US" altLang="zh-CN" dirty="0" err="1">
                <a:latin typeface="华文新魏" panose="02010800040101010101" pitchFamily="2" charset="-122"/>
                <a:ea typeface="华文新魏" panose="02010800040101010101" pitchFamily="2" charset="-122"/>
              </a:rPr>
              <a:t>v.getData</a:t>
            </a:r>
            <a:r>
              <a:rPr lang="en-US" altLang="zh-CN" dirty="0">
                <a:latin typeface="华文新魏" panose="02010800040101010101" pitchFamily="2" charset="-122"/>
                <a:ea typeface="华文新魏" panose="02010800040101010101" pitchFamily="2" charset="-122"/>
              </a:rPr>
              <a:t>(101) = 30; }</a:t>
            </a:r>
          </a:p>
          <a:p>
            <a:r>
              <a:rPr lang="en-US" altLang="zh-CN" dirty="0">
                <a:latin typeface="华文新魏" panose="02010800040101010101" pitchFamily="2" charset="-122"/>
                <a:ea typeface="华文新魏" panose="02010800040101010101" pitchFamily="2" charset="-122"/>
              </a:rPr>
              <a:t>    catch (const SHORTAGE&amp;)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("SHORTAGE: Shortage of memory!\n");</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catch (const INDEX &amp; r)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("INDEX: Bad index is %d\n", </a:t>
            </a:r>
            <a:r>
              <a:rPr lang="en-US" altLang="zh-CN" dirty="0" err="1">
                <a:latin typeface="华文新魏" panose="02010800040101010101" pitchFamily="2" charset="-122"/>
                <a:ea typeface="华文新魏" panose="02010800040101010101" pitchFamily="2" charset="-122"/>
              </a:rPr>
              <a:t>r.getIndex</a:t>
            </a:r>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    catch (...)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("ANY: any error caught!\n");</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911661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9.</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53276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通过异常接口声明的异常都是由该函数引发的、而其自身又不想捕获或处理的异常。</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异常接口定义的异常出现在函数的参数表后面，用</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列出要引发的异常类型</a:t>
            </a:r>
          </a:p>
          <a:p>
            <a:pPr lvl="1">
              <a:lnSpc>
                <a:spcPct val="90000"/>
              </a:lnSpc>
              <a:spcBef>
                <a:spcPts val="500"/>
              </a:spcBef>
              <a:defRPr/>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func</a:t>
            </a:r>
            <a:r>
              <a:rPr lang="en-US" altLang="zh-CN" sz="2000" b="1" dirty="0">
                <a:latin typeface="华文新魏" panose="02010800040101010101" pitchFamily="2" charset="-122"/>
                <a:ea typeface="华文新魏" panose="02010800040101010101" pitchFamily="2" charset="-122"/>
              </a:rPr>
              <a:t>(void) throw(A, B, C); </a:t>
            </a:r>
          </a:p>
          <a:p>
            <a:pPr lvl="1">
              <a:lnSpc>
                <a:spcPct val="90000"/>
              </a:lnSpc>
              <a:spcBef>
                <a:spcPts val="500"/>
              </a:spcBef>
              <a:defRPr/>
            </a:pPr>
            <a:r>
              <a:rPr lang="en-US" altLang="zh-CN" sz="2000" b="1" dirty="0">
                <a:latin typeface="华文新魏" panose="02010800040101010101" pitchFamily="2" charset="-122"/>
                <a:ea typeface="华文新魏" panose="02010800040101010101" pitchFamily="2" charset="-122"/>
              </a:rPr>
              <a:t>	 void </a:t>
            </a:r>
            <a:r>
              <a:rPr lang="en-US" altLang="zh-CN" sz="2000" b="1" dirty="0" err="1">
                <a:latin typeface="华文新魏" panose="02010800040101010101" pitchFamily="2" charset="-122"/>
                <a:ea typeface="华文新魏" panose="02010800040101010101" pitchFamily="2" charset="-122"/>
              </a:rPr>
              <a:t>func</a:t>
            </a:r>
            <a:r>
              <a:rPr lang="en-US" altLang="zh-CN" sz="2000" b="1" dirty="0">
                <a:latin typeface="华文新魏" panose="02010800040101010101" pitchFamily="2" charset="-122"/>
                <a:ea typeface="华文新魏" panose="02010800040101010101" pitchFamily="2" charset="-122"/>
              </a:rPr>
              <a:t>(void) const throw(A, B, C); (</a:t>
            </a:r>
            <a:r>
              <a:rPr lang="zh-CN" altLang="en-US" sz="2000" b="1" dirty="0">
                <a:latin typeface="华文新魏" panose="02010800040101010101" pitchFamily="2" charset="-122"/>
                <a:ea typeface="华文新魏" panose="02010800040101010101" pitchFamily="2" charset="-122"/>
              </a:rPr>
              <a:t>成员函数</a:t>
            </a:r>
            <a:r>
              <a:rPr lang="en-US" altLang="zh-CN" sz="2000" b="1" dirty="0">
                <a:latin typeface="华文新魏" panose="02010800040101010101" pitchFamily="2" charset="-122"/>
                <a:ea typeface="华文新魏" panose="02010800040101010101" pitchFamily="2" charset="-122"/>
              </a:rPr>
              <a:t>)</a:t>
            </a:r>
          </a:p>
          <a:p>
            <a:pPr lvl="1">
              <a:lnSpc>
                <a:spcPct val="90000"/>
              </a:lnSpc>
              <a:spcBef>
                <a:spcPts val="500"/>
              </a:spcBef>
              <a:defRPr/>
            </a:pPr>
            <a:r>
              <a:rPr lang="en-US" altLang="zh-CN" sz="2000" b="1" dirty="0">
                <a:latin typeface="华文新魏" panose="02010800040101010101" pitchFamily="2" charset="-122"/>
                <a:ea typeface="华文新魏" panose="02010800040101010101" pitchFamily="2" charset="-122"/>
              </a:rPr>
              <a:t>	 void </a:t>
            </a:r>
            <a:r>
              <a:rPr lang="en-US" altLang="zh-CN" sz="2000" b="1" dirty="0" err="1">
                <a:latin typeface="华文新魏" panose="02010800040101010101" pitchFamily="2" charset="-122"/>
                <a:ea typeface="华文新魏" panose="02010800040101010101" pitchFamily="2" charset="-122"/>
              </a:rPr>
              <a:t>anycept</a:t>
            </a:r>
            <a:r>
              <a:rPr lang="en-US" altLang="zh-CN" sz="2000" b="1" dirty="0">
                <a:latin typeface="华文新魏" panose="02010800040101010101" pitchFamily="2" charset="-122"/>
                <a:ea typeface="华文新魏" panose="02010800040101010101" pitchFamily="2" charset="-122"/>
              </a:rPr>
              <a:t>(void)</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可引发任何异常</a:t>
            </a:r>
          </a:p>
          <a:p>
            <a:pPr lvl="1">
              <a:lnSpc>
                <a:spcPct val="90000"/>
              </a:lnSpc>
              <a:spcBef>
                <a:spcPts val="500"/>
              </a:spcBef>
              <a:defRPr/>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nonexcept</a:t>
            </a:r>
            <a:r>
              <a:rPr lang="en-US" altLang="zh-CN" sz="2000" b="1" dirty="0">
                <a:latin typeface="华文新魏" panose="02010800040101010101" pitchFamily="2" charset="-122"/>
                <a:ea typeface="华文新魏" panose="02010800040101010101" pitchFamily="2" charset="-122"/>
              </a:rPr>
              <a:t> (void) throw( );	//</a:t>
            </a:r>
            <a:r>
              <a:rPr lang="zh-CN" altLang="en-US" sz="2000" b="1" dirty="0">
                <a:latin typeface="华文新魏" panose="02010800040101010101" pitchFamily="2" charset="-122"/>
                <a:ea typeface="华文新魏" panose="02010800040101010101" pitchFamily="2" charset="-122"/>
              </a:rPr>
              <a:t>不引发任何异常</a:t>
            </a:r>
          </a:p>
          <a:p>
            <a:pPr lvl="1">
              <a:lnSpc>
                <a:spcPct val="90000"/>
              </a:lnSpc>
              <a:spcBef>
                <a:spcPts val="500"/>
              </a:spcBef>
              <a:defRPr/>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no_except</a:t>
            </a:r>
            <a:r>
              <a:rPr lang="en-US" altLang="zh-CN" sz="2000" b="1" dirty="0">
                <a:latin typeface="华文新魏" panose="02010800040101010101" pitchFamily="2" charset="-122"/>
                <a:ea typeface="华文新魏" panose="02010800040101010101" pitchFamily="2" charset="-122"/>
              </a:rPr>
              <a:t> (void) throw(void);//</a:t>
            </a:r>
            <a:r>
              <a:rPr lang="zh-CN" altLang="en-US" sz="2000" b="1" dirty="0">
                <a:latin typeface="华文新魏" panose="02010800040101010101" pitchFamily="2" charset="-122"/>
                <a:ea typeface="华文新魏" panose="02010800040101010101" pitchFamily="2" charset="-122"/>
              </a:rPr>
              <a:t>不引发任何异常</a:t>
            </a:r>
            <a:endParaRPr lang="en-US" altLang="zh-CN" sz="2000" b="1" dirty="0">
              <a:latin typeface="华文新魏" panose="02010800040101010101" pitchFamily="2" charset="-122"/>
              <a:ea typeface="华文新魏" panose="02010800040101010101" pitchFamily="2" charset="-122"/>
            </a:endParaRPr>
          </a:p>
          <a:p>
            <a:pPr lvl="1">
              <a:lnSpc>
                <a:spcPct val="90000"/>
              </a:lnSpc>
              <a:spcBef>
                <a:spcPts val="500"/>
              </a:spcBef>
              <a:defRPr/>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notanyexcept</a:t>
            </a:r>
            <a:r>
              <a:rPr lang="en-US" altLang="zh-CN" sz="2000" b="1" dirty="0">
                <a:latin typeface="华文新魏" panose="02010800040101010101" pitchFamily="2" charset="-122"/>
                <a:ea typeface="华文新魏" panose="02010800040101010101" pitchFamily="2" charset="-122"/>
              </a:rPr>
              <a:t> (void) </a:t>
            </a:r>
            <a:r>
              <a:rPr lang="en-US" altLang="zh-CN" sz="2000" b="1" dirty="0" err="1">
                <a:latin typeface="华文新魏" panose="02010800040101010101" pitchFamily="2" charset="-122"/>
                <a:ea typeface="华文新魏" panose="02010800040101010101" pitchFamily="2" charset="-122"/>
              </a:rPr>
              <a:t>noexcep</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不引发任何异常</a:t>
            </a:r>
            <a:endParaRPr lang="en-US" altLang="zh-CN"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0348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异常接口声明</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1919536" y="1027114"/>
            <a:ext cx="8143056" cy="50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10000"/>
              </a:lnSpc>
              <a:buNone/>
            </a:pPr>
            <a:r>
              <a:rPr lang="en-US" altLang="zh-CN" sz="2400" kern="0" dirty="0">
                <a:solidFill>
                  <a:srgbClr val="000000"/>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可以定义异常接口声明来说明函数可能会抛出什么类型异常或不会抛出异常，这个异常可交给函数的调用者处理。</a:t>
            </a: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异常接口通常用</a:t>
            </a:r>
            <a:r>
              <a:rPr lang="en-US" altLang="zh-CN" sz="2200" b="1" dirty="0">
                <a:latin typeface="华文新魏" panose="02010800040101010101" pitchFamily="2" charset="-122"/>
                <a:ea typeface="华文新魏" panose="02010800040101010101" pitchFamily="2" charset="-122"/>
              </a:rPr>
              <a:t>throw(</a:t>
            </a:r>
            <a:r>
              <a:rPr lang="zh-CN" altLang="en-US" sz="2200" b="1" dirty="0">
                <a:latin typeface="华文新魏" panose="02010800040101010101" pitchFamily="2" charset="-122"/>
                <a:ea typeface="华文新魏" panose="02010800040101010101" pitchFamily="2" charset="-122"/>
              </a:rPr>
              <a:t>类型表达式列表）形式定义</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上述类型表达式可以是任何类型，但不得使用省略参数形式。函数可以抛出同接口类型表达式相同和相容的类型如子类型。</a:t>
            </a: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可用</a:t>
            </a:r>
            <a:r>
              <a:rPr lang="en-US" altLang="zh-CN" sz="2200" b="1" dirty="0">
                <a:latin typeface="华文新魏" panose="02010800040101010101" pitchFamily="2" charset="-122"/>
                <a:ea typeface="华文新魏" panose="02010800040101010101" pitchFamily="2" charset="-122"/>
              </a:rPr>
              <a:t>throw( )</a:t>
            </a:r>
            <a:r>
              <a:rPr lang="zh-CN" altLang="en-US" sz="2200" b="1" dirty="0">
                <a:latin typeface="华文新魏" panose="02010800040101010101" pitchFamily="2" charset="-122"/>
                <a:ea typeface="华文新魏" panose="02010800040101010101" pitchFamily="2" charset="-122"/>
              </a:rPr>
              <a:t>表示函数不引发任何异常。</a:t>
            </a:r>
            <a:endParaRPr lang="en-US" altLang="zh-CN" sz="2200" b="1" dirty="0">
              <a:latin typeface="华文新魏" panose="02010800040101010101" pitchFamily="2" charset="-122"/>
              <a:ea typeface="华文新魏" panose="02010800040101010101" pitchFamily="2" charset="-122"/>
            </a:endParaRP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a:t>
            </a:r>
            <a:r>
              <a:rPr lang="en-US" altLang="zh-CN" sz="2200" b="1" dirty="0">
                <a:solidFill>
                  <a:srgbClr val="FF0000"/>
                </a:solidFill>
                <a:latin typeface="华文新魏" panose="02010800040101010101" pitchFamily="2" charset="-122"/>
                <a:ea typeface="华文新魏" panose="02010800040101010101" pitchFamily="2" charset="-122"/>
              </a:rPr>
              <a:t>C++11</a:t>
            </a:r>
            <a:r>
              <a:rPr lang="zh-CN" altLang="en-US" sz="2200" b="1" dirty="0">
                <a:solidFill>
                  <a:srgbClr val="FF0000"/>
                </a:solidFill>
                <a:latin typeface="华文新魏" panose="02010800040101010101" pitchFamily="2" charset="-122"/>
                <a:ea typeface="华文新魏" panose="02010800040101010101" pitchFamily="2" charset="-122"/>
              </a:rPr>
              <a:t>将上述异常接口声明定义为过时的</a:t>
            </a:r>
            <a:r>
              <a:rPr lang="zh-CN" altLang="en-US" sz="2200" b="1" dirty="0">
                <a:latin typeface="华文新魏" panose="02010800040101010101" pitchFamily="2" charset="-122"/>
                <a:ea typeface="华文新魏" panose="02010800040101010101" pitchFamily="2" charset="-122"/>
              </a:rPr>
              <a:t>）。</a:t>
            </a: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如果参数表后面不出现异常接口，表示该函数可能引发任何类型的异常。</a:t>
            </a:r>
            <a:endParaRPr lang="en-US" altLang="zh-CN" sz="2200" b="1" dirty="0">
              <a:latin typeface="华文新魏" panose="02010800040101010101" pitchFamily="2" charset="-122"/>
              <a:ea typeface="华文新魏" panose="02010800040101010101" pitchFamily="2" charset="-122"/>
            </a:endParaRP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C++11</a:t>
            </a:r>
            <a:r>
              <a:rPr lang="zh-CN" altLang="en-US" sz="2200" b="1" dirty="0">
                <a:latin typeface="华文新魏" panose="02010800040101010101" pitchFamily="2" charset="-122"/>
                <a:ea typeface="华文新魏" panose="02010800040101010101" pitchFamily="2" charset="-122"/>
              </a:rPr>
              <a:t>标准中，在函数参数列表后面加</a:t>
            </a:r>
            <a:r>
              <a:rPr lang="en-US" altLang="zh-CN" sz="2200" b="1" dirty="0" err="1">
                <a:latin typeface="华文新魏" panose="02010800040101010101" pitchFamily="2" charset="-122"/>
                <a:ea typeface="华文新魏" panose="02010800040101010101" pitchFamily="2" charset="-122"/>
              </a:rPr>
              <a:t>noexcept</a:t>
            </a:r>
            <a:r>
              <a:rPr lang="zh-CN" altLang="en-US" sz="2200" b="1" dirty="0">
                <a:latin typeface="华文新魏" panose="02010800040101010101" pitchFamily="2" charset="-122"/>
                <a:ea typeface="华文新魏" panose="02010800040101010101" pitchFamily="2" charset="-122"/>
              </a:rPr>
              <a:t>用于标识该函数不会抛出异常</a:t>
            </a:r>
            <a:endParaRPr lang="en-US" altLang="zh-CN" sz="2200" b="1" dirty="0">
              <a:latin typeface="华文新魏" panose="02010800040101010101" pitchFamily="2" charset="-122"/>
              <a:ea typeface="华文新魏" panose="02010800040101010101" pitchFamily="2" charset="-122"/>
            </a:endParaRPr>
          </a:p>
          <a:p>
            <a:pPr marL="0" indent="0">
              <a:lnSpc>
                <a:spcPct val="11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异常接口声明必须在函数声明和函数定义时都出现。</a:t>
            </a:r>
            <a:endParaRPr lang="en-US" altLang="zh-CN" sz="2200" b="1" dirty="0">
              <a:latin typeface="华文新魏" panose="02010800040101010101" pitchFamily="2" charset="-122"/>
              <a:ea typeface="华文新魏" panose="02010800040101010101" pitchFamily="2" charset="-122"/>
            </a:endParaRPr>
          </a:p>
          <a:p>
            <a:pPr marL="0" indent="0">
              <a:lnSpc>
                <a:spcPct val="90000"/>
              </a:lnSpc>
              <a:buNone/>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2096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25</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sz="2000" b="1" dirty="0">
                <a:latin typeface="华文新魏" panose="02010800040101010101" pitchFamily="2" charset="-122"/>
                <a:ea typeface="华文新魏" panose="02010800040101010101" pitchFamily="2" charset="-122"/>
              </a:rPr>
              <a:t>struct A{</a:t>
            </a:r>
          </a:p>
          <a:p>
            <a:pPr>
              <a:lnSpc>
                <a:spcPct val="150000"/>
              </a:lnSpc>
            </a:pPr>
            <a:r>
              <a:rPr lang="en-US" altLang="zh-CN" sz="2000" b="1" dirty="0">
                <a:latin typeface="华文新魏" panose="02010800040101010101" pitchFamily="2" charset="-122"/>
                <a:ea typeface="华文新魏" panose="02010800040101010101" pitchFamily="2" charset="-122"/>
              </a:rPr>
              <a:t>        string msg = "Exception A";</a:t>
            </a:r>
          </a:p>
          <a:p>
            <a:pPr>
              <a:lnSpc>
                <a:spcPct val="150000"/>
              </a:lnSpc>
            </a:pPr>
            <a:r>
              <a:rPr lang="en-US" altLang="zh-CN" sz="2000" b="1" dirty="0">
                <a:latin typeface="华文新魏" panose="02010800040101010101" pitchFamily="2" charset="-122"/>
                <a:ea typeface="华文新魏" panose="02010800040101010101" pitchFamily="2" charset="-122"/>
              </a:rPr>
              <a:t>};</a:t>
            </a:r>
          </a:p>
          <a:p>
            <a:pPr>
              <a:lnSpc>
                <a:spcPct val="150000"/>
              </a:lnSpc>
            </a:pPr>
            <a:r>
              <a:rPr lang="en-US" altLang="zh-CN" sz="2000" b="1" dirty="0">
                <a:latin typeface="华文新魏" panose="02010800040101010101" pitchFamily="2" charset="-122"/>
                <a:ea typeface="华文新魏" panose="02010800040101010101" pitchFamily="2" charset="-122"/>
              </a:rPr>
              <a:t>struct B{</a:t>
            </a:r>
          </a:p>
          <a:p>
            <a:pPr>
              <a:lnSpc>
                <a:spcPct val="150000"/>
              </a:lnSpc>
            </a:pPr>
            <a:r>
              <a:rPr lang="en-US" altLang="zh-CN" sz="2000" b="1" dirty="0">
                <a:latin typeface="华文新魏" panose="02010800040101010101" pitchFamily="2" charset="-122"/>
                <a:ea typeface="华文新魏" panose="02010800040101010101" pitchFamily="2" charset="-122"/>
              </a:rPr>
              <a:t>        string msg = "Exception B";</a:t>
            </a:r>
          </a:p>
          <a:p>
            <a:pPr>
              <a:lnSpc>
                <a:spcPct val="150000"/>
              </a:lnSpc>
            </a:pPr>
            <a:r>
              <a:rPr lang="en-US" altLang="zh-CN" sz="2000" b="1" dirty="0">
                <a:latin typeface="华文新魏" panose="02010800040101010101" pitchFamily="2" charset="-122"/>
                <a:ea typeface="华文新魏" panose="02010800040101010101" pitchFamily="2" charset="-122"/>
              </a:rPr>
              <a:t>};</a:t>
            </a:r>
          </a:p>
          <a:p>
            <a:pPr>
              <a:lnSpc>
                <a:spcPct val="150000"/>
              </a:lnSpc>
            </a:pPr>
            <a:endParaRPr lang="en-US" altLang="zh-CN" sz="2000" b="1" dirty="0">
              <a:latin typeface="华文新魏" panose="02010800040101010101" pitchFamily="2" charset="-122"/>
              <a:ea typeface="华文新魏" panose="02010800040101010101" pitchFamily="2" charset="-122"/>
            </a:endParaRPr>
          </a:p>
          <a:p>
            <a:pPr>
              <a:lnSpc>
                <a:spcPct val="150000"/>
              </a:lnSpc>
            </a:pPr>
            <a:r>
              <a:rPr lang="en-US" altLang="zh-CN" sz="2000" b="1" dirty="0">
                <a:latin typeface="华文新魏" panose="02010800040101010101" pitchFamily="2" charset="-122"/>
                <a:ea typeface="华文新魏" panose="02010800040101010101" pitchFamily="2" charset="-122"/>
              </a:rPr>
              <a:t>void f1();              	//</a:t>
            </a:r>
            <a:r>
              <a:rPr lang="zh-CN" altLang="en-US" sz="2000" b="1" dirty="0">
                <a:latin typeface="华文新魏" panose="02010800040101010101" pitchFamily="2" charset="-122"/>
                <a:ea typeface="华文新魏" panose="02010800040101010101" pitchFamily="2" charset="-122"/>
              </a:rPr>
              <a:t>可能会抛出异常</a:t>
            </a:r>
          </a:p>
          <a:p>
            <a:pPr>
              <a:lnSpc>
                <a:spcPct val="150000"/>
              </a:lnSpc>
            </a:pPr>
            <a:r>
              <a:rPr lang="en-US" altLang="zh-CN" sz="2000" b="1" dirty="0">
                <a:latin typeface="华文新魏" panose="02010800040101010101" pitchFamily="2" charset="-122"/>
                <a:ea typeface="华文新魏" panose="02010800040101010101" pitchFamily="2" charset="-122"/>
              </a:rPr>
              <a:t>void f2() throw(A);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可能会抛出异常类型</a:t>
            </a:r>
            <a:r>
              <a:rPr lang="en-US" altLang="zh-CN" sz="2000" b="1" dirty="0">
                <a:solidFill>
                  <a:srgbClr val="FF0000"/>
                </a:solidFill>
                <a:latin typeface="华文新魏" panose="02010800040101010101" pitchFamily="2" charset="-122"/>
                <a:ea typeface="华文新魏" panose="02010800040101010101" pitchFamily="2" charset="-122"/>
              </a:rPr>
              <a:t>A , </a:t>
            </a:r>
            <a:r>
              <a:rPr lang="zh-CN" altLang="en-US" sz="2000" b="1" dirty="0">
                <a:solidFill>
                  <a:srgbClr val="FF0000"/>
                </a:solidFill>
                <a:latin typeface="华文新魏" panose="02010800040101010101" pitchFamily="2" charset="-122"/>
                <a:ea typeface="华文新魏" panose="02010800040101010101" pitchFamily="2" charset="-122"/>
              </a:rPr>
              <a:t>过时的，警告错误</a:t>
            </a:r>
          </a:p>
          <a:p>
            <a:pPr>
              <a:lnSpc>
                <a:spcPct val="150000"/>
              </a:lnSpc>
            </a:pPr>
            <a:r>
              <a:rPr lang="en-US" altLang="zh-CN" sz="2000" b="1" dirty="0">
                <a:latin typeface="华文新魏" panose="02010800040101010101" pitchFamily="2" charset="-122"/>
                <a:ea typeface="华文新魏" panose="02010800040101010101" pitchFamily="2" charset="-122"/>
              </a:rPr>
              <a:t>void f3() throw(A,B);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可能会抛出异常类型</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B</a:t>
            </a:r>
            <a:r>
              <a:rPr lang="zh-CN" altLang="en-US" sz="2000" b="1" dirty="0">
                <a:solidFill>
                  <a:srgbClr val="FF0000"/>
                </a:solidFill>
                <a:latin typeface="华文新魏" panose="02010800040101010101" pitchFamily="2" charset="-122"/>
                <a:ea typeface="华文新魏" panose="02010800040101010101" pitchFamily="2" charset="-122"/>
              </a:rPr>
              <a:t>，过时的，警告错误</a:t>
            </a:r>
          </a:p>
          <a:p>
            <a:pPr>
              <a:lnSpc>
                <a:spcPct val="150000"/>
              </a:lnSpc>
            </a:pPr>
            <a:r>
              <a:rPr lang="en-US" altLang="zh-CN" sz="2000" b="1" dirty="0">
                <a:latin typeface="华文新魏" panose="02010800040101010101" pitchFamily="2" charset="-122"/>
                <a:ea typeface="华文新魏" panose="02010800040101010101" pitchFamily="2" charset="-122"/>
              </a:rPr>
              <a:t>void f4() throw();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不会抛出异常，过时的， 警告错误</a:t>
            </a:r>
          </a:p>
          <a:p>
            <a:pPr>
              <a:lnSpc>
                <a:spcPct val="150000"/>
              </a:lnSpc>
            </a:pPr>
            <a:r>
              <a:rPr lang="en-US" altLang="zh-CN" sz="2000" b="1" dirty="0">
                <a:latin typeface="华文新魏" panose="02010800040101010101" pitchFamily="2" charset="-122"/>
                <a:ea typeface="华文新魏" panose="02010800040101010101" pitchFamily="2" charset="-122"/>
              </a:rPr>
              <a:t>void f5() </a:t>
            </a:r>
            <a:r>
              <a:rPr lang="en-US" altLang="zh-CN" sz="2000" b="1" dirty="0" err="1">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不会抛出异常，</a:t>
            </a:r>
            <a:r>
              <a:rPr lang="en-US" altLang="zh-CN" sz="2000" b="1" dirty="0">
                <a:latin typeface="华文新魏" panose="02010800040101010101" pitchFamily="2" charset="-122"/>
                <a:ea typeface="华文新魏" panose="02010800040101010101" pitchFamily="2" charset="-122"/>
              </a:rPr>
              <a:t>C++11</a:t>
            </a:r>
            <a:r>
              <a:rPr lang="zh-CN" altLang="en-US" sz="2000" b="1" dirty="0">
                <a:latin typeface="华文新魏" panose="02010800040101010101" pitchFamily="2" charset="-122"/>
                <a:ea typeface="华文新魏" panose="02010800040101010101" pitchFamily="2" charset="-122"/>
              </a:rPr>
              <a:t>新标准</a:t>
            </a:r>
            <a:endParaRPr lang="en-US" altLang="zh-CN" sz="20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49667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26</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anose="02010800040101010101" pitchFamily="2" charset="-122"/>
                <a:ea typeface="华文新魏" panose="02010800040101010101" pitchFamily="2" charset="-122"/>
              </a:rPr>
              <a:t>void f1(){</a:t>
            </a:r>
          </a:p>
          <a:p>
            <a:r>
              <a:rPr lang="en-US" altLang="zh-CN" sz="2000" b="1" dirty="0">
                <a:latin typeface="华文新魏" panose="02010800040101010101" pitchFamily="2" charset="-122"/>
                <a:ea typeface="华文新魏" panose="02010800040101010101" pitchFamily="2" charset="-122"/>
              </a:rPr>
              <a:t>	throw A(); //</a:t>
            </a:r>
            <a:r>
              <a:rPr lang="zh-CN" altLang="en-US" sz="2000" b="1" dirty="0">
                <a:latin typeface="华文新魏" panose="02010800040101010101" pitchFamily="2" charset="-122"/>
                <a:ea typeface="华文新魏" panose="02010800040101010101" pitchFamily="2" charset="-122"/>
              </a:rPr>
              <a:t>抛出</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f2() throw(A){</a:t>
            </a:r>
          </a:p>
          <a:p>
            <a:r>
              <a:rPr lang="en-US" altLang="zh-CN" sz="2000" b="1" dirty="0">
                <a:latin typeface="华文新魏" panose="02010800040101010101" pitchFamily="2" charset="-122"/>
                <a:ea typeface="华文新魏" panose="02010800040101010101" pitchFamily="2" charset="-122"/>
              </a:rPr>
              <a:t>	throw B(); //</a:t>
            </a:r>
            <a:r>
              <a:rPr lang="zh-CN" altLang="en-US" sz="2000" b="1" dirty="0">
                <a:latin typeface="华文新魏" panose="02010800040101010101" pitchFamily="2" charset="-122"/>
                <a:ea typeface="华文新魏" panose="02010800040101010101" pitchFamily="2" charset="-122"/>
              </a:rPr>
              <a:t>抛出非</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f3() throw(A,B){</a:t>
            </a:r>
          </a:p>
          <a:p>
            <a:r>
              <a:rPr lang="en-US" altLang="zh-CN" sz="2000" b="1" dirty="0">
                <a:latin typeface="华文新魏" panose="02010800040101010101" pitchFamily="2" charset="-122"/>
                <a:ea typeface="华文新魏" panose="02010800040101010101" pitchFamily="2" charset="-122"/>
              </a:rPr>
              <a:t>	int i;</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cin</a:t>
            </a:r>
            <a:r>
              <a:rPr lang="en-US" altLang="zh-CN" sz="2000" b="1" dirty="0">
                <a:latin typeface="华文新魏" panose="02010800040101010101" pitchFamily="2" charset="-122"/>
                <a:ea typeface="华文新魏" panose="02010800040101010101" pitchFamily="2" charset="-122"/>
              </a:rPr>
              <a:t> &gt;&gt; i;</a:t>
            </a:r>
          </a:p>
          <a:p>
            <a:r>
              <a:rPr lang="en-US" altLang="zh-CN" sz="2000" b="1" dirty="0">
                <a:latin typeface="华文新魏" panose="02010800040101010101" pitchFamily="2" charset="-122"/>
                <a:ea typeface="华文新魏" panose="02010800040101010101" pitchFamily="2" charset="-122"/>
              </a:rPr>
              <a:t>	if(i&gt; 0)	throw A();</a:t>
            </a:r>
          </a:p>
          <a:p>
            <a:r>
              <a:rPr lang="en-US" altLang="zh-CN" sz="2000" b="1" dirty="0">
                <a:latin typeface="华文新魏" panose="02010800040101010101" pitchFamily="2" charset="-122"/>
                <a:ea typeface="华文新魏" panose="02010800040101010101" pitchFamily="2" charset="-122"/>
              </a:rPr>
              <a:t>	else	throw B();</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f4() throw(){</a:t>
            </a:r>
          </a:p>
          <a:p>
            <a:r>
              <a:rPr lang="en-US" altLang="zh-CN" sz="2000" b="1" dirty="0">
                <a:latin typeface="华文新魏" panose="02010800040101010101" pitchFamily="2" charset="-122"/>
                <a:ea typeface="华文新魏" panose="02010800040101010101" pitchFamily="2" charset="-122"/>
              </a:rPr>
              <a:t>	throw B(); //</a:t>
            </a:r>
            <a:r>
              <a:rPr lang="zh-CN" altLang="en-US" sz="2000" b="1" dirty="0">
                <a:latin typeface="华文新魏" panose="02010800040101010101" pitchFamily="2" charset="-122"/>
                <a:ea typeface="华文新魏" panose="02010800040101010101" pitchFamily="2" charset="-122"/>
              </a:rPr>
              <a:t>声明不抛出异常，但抛出</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a:p>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void f5() </a:t>
            </a:r>
            <a:r>
              <a:rPr lang="en-US" altLang="zh-CN" sz="2000" b="1" dirty="0" err="1">
                <a:latin typeface="华文新魏" panose="02010800040101010101" pitchFamily="2" charset="-122"/>
                <a:ea typeface="华文新魏" panose="02010800040101010101" pitchFamily="2" charset="-122"/>
              </a:rPr>
              <a:t>noexcept</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throw B(); //</a:t>
            </a:r>
            <a:r>
              <a:rPr lang="zh-CN" altLang="en-US" sz="2000" b="1" dirty="0">
                <a:latin typeface="华文新魏" panose="02010800040101010101" pitchFamily="2" charset="-122"/>
                <a:ea typeface="华文新魏" panose="02010800040101010101" pitchFamily="2" charset="-122"/>
              </a:rPr>
              <a:t>声明不抛出异常，抛出</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类型异常</a:t>
            </a:r>
          </a:p>
          <a:p>
            <a:r>
              <a:rPr lang="en-US" altLang="zh-CN" sz="2000" b="1"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469898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27</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anose="02010800040101010101" pitchFamily="2" charset="-122"/>
                <a:ea typeface="华文新魏" panose="02010800040101010101" pitchFamily="2" charset="-122"/>
              </a:rPr>
              <a:t>void g(){</a:t>
            </a:r>
          </a:p>
          <a:p>
            <a:r>
              <a:rPr lang="en-US" altLang="zh-CN" sz="2000" b="1" dirty="0">
                <a:latin typeface="华文新魏" panose="02010800040101010101" pitchFamily="2" charset="-122"/>
                <a:ea typeface="华文新魏" panose="02010800040101010101" pitchFamily="2" charset="-122"/>
              </a:rPr>
              <a:t>    try {</a:t>
            </a:r>
          </a:p>
          <a:p>
            <a:r>
              <a:rPr lang="en-US" altLang="zh-CN" sz="2000" b="1" dirty="0">
                <a:latin typeface="华文新魏" panose="02010800040101010101" pitchFamily="2" charset="-122"/>
                <a:ea typeface="华文新魏" panose="02010800040101010101" pitchFamily="2" charset="-122"/>
              </a:rPr>
              <a:t>//        f1();    //</a:t>
            </a:r>
            <a:r>
              <a:rPr lang="zh-CN" altLang="en-US" sz="2000" b="1" dirty="0">
                <a:latin typeface="华文新魏" panose="02010800040101010101" pitchFamily="2" charset="-122"/>
                <a:ea typeface="华文新魏" panose="02010800040101010101" pitchFamily="2" charset="-122"/>
              </a:rPr>
              <a:t>没有声明异常接口的（即可能会抛出任何异常），异常会被截获</a:t>
            </a:r>
          </a:p>
          <a:p>
            <a:r>
              <a:rPr lang="en-US" altLang="zh-CN" sz="2000" b="1" dirty="0">
                <a:latin typeface="华文新魏" panose="02010800040101010101" pitchFamily="2" charset="-122"/>
                <a:ea typeface="华文新魏" panose="02010800040101010101" pitchFamily="2" charset="-122"/>
              </a:rPr>
              <a:t>//        f2();    //</a:t>
            </a:r>
            <a:r>
              <a:rPr lang="zh-CN" altLang="en-US" sz="2000" b="1" dirty="0">
                <a:latin typeface="华文新魏" panose="02010800040101010101" pitchFamily="2" charset="-122"/>
                <a:ea typeface="华文新魏" panose="02010800040101010101" pitchFamily="2" charset="-122"/>
              </a:rPr>
              <a:t>抛出了和异常接口声明类型不一致的异常，异常不会被截获</a:t>
            </a:r>
          </a:p>
          <a:p>
            <a:r>
              <a:rPr lang="en-US" altLang="zh-CN" sz="2000" b="1" dirty="0">
                <a:latin typeface="华文新魏" panose="02010800040101010101" pitchFamily="2" charset="-122"/>
                <a:ea typeface="华文新魏" panose="02010800040101010101" pitchFamily="2" charset="-122"/>
              </a:rPr>
              <a:t>//        f3();    //</a:t>
            </a:r>
            <a:r>
              <a:rPr lang="zh-CN" altLang="en-US" sz="2000" b="1" dirty="0">
                <a:latin typeface="华文新魏" panose="02010800040101010101" pitchFamily="2" charset="-122"/>
                <a:ea typeface="华文新魏" panose="02010800040101010101" pitchFamily="2" charset="-122"/>
              </a:rPr>
              <a:t>异常会被截获</a:t>
            </a:r>
          </a:p>
          <a:p>
            <a:r>
              <a:rPr lang="en-US" altLang="zh-CN" sz="2000" b="1" dirty="0">
                <a:latin typeface="华文新魏" panose="02010800040101010101" pitchFamily="2" charset="-122"/>
                <a:ea typeface="华文新魏" panose="02010800040101010101" pitchFamily="2" charset="-122"/>
              </a:rPr>
              <a:t>//        f4();    //</a:t>
            </a:r>
            <a:r>
              <a:rPr lang="zh-CN" altLang="en-US" sz="2000" b="1" dirty="0">
                <a:latin typeface="华文新魏" panose="02010800040101010101" pitchFamily="2" charset="-122"/>
                <a:ea typeface="华文新魏" panose="02010800040101010101" pitchFamily="2" charset="-122"/>
              </a:rPr>
              <a:t>声明不会抛出异常，但实际抛出了异常，异常不会被截获</a:t>
            </a:r>
          </a:p>
          <a:p>
            <a:r>
              <a:rPr lang="en-US" altLang="zh-CN" sz="2000" b="1" dirty="0">
                <a:latin typeface="华文新魏" panose="02010800040101010101" pitchFamily="2" charset="-122"/>
                <a:ea typeface="华文新魏" panose="02010800040101010101" pitchFamily="2" charset="-122"/>
              </a:rPr>
              <a:t>        f5();    //</a:t>
            </a:r>
            <a:r>
              <a:rPr lang="zh-CN" altLang="en-US" sz="2000" b="1" dirty="0">
                <a:latin typeface="华文新魏" panose="02010800040101010101" pitchFamily="2" charset="-122"/>
                <a:ea typeface="华文新魏" panose="02010800040101010101" pitchFamily="2" charset="-122"/>
              </a:rPr>
              <a:t>声明不会抛出异常，但实际抛出了异常，异常不会被截获</a:t>
            </a:r>
          </a:p>
          <a:p>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catch(A &amp;ex){</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    }</a:t>
            </a:r>
          </a:p>
          <a:p>
            <a:r>
              <a:rPr lang="en-US" altLang="zh-CN" sz="2000" b="1" dirty="0">
                <a:latin typeface="华文新魏" panose="02010800040101010101" pitchFamily="2" charset="-122"/>
                <a:ea typeface="华文新魏" panose="02010800040101010101" pitchFamily="2" charset="-122"/>
              </a:rPr>
              <a:t>    catch(B &amp;ex){</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    }</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int main() {</a:t>
            </a:r>
          </a:p>
          <a:p>
            <a:r>
              <a:rPr lang="en-US" altLang="zh-CN" sz="2000" b="1" dirty="0">
                <a:latin typeface="华文新魏" panose="02010800040101010101" pitchFamily="2" charset="-122"/>
                <a:ea typeface="华文新魏" panose="02010800040101010101" pitchFamily="2" charset="-122"/>
              </a:rPr>
              <a:t>    g();</a:t>
            </a:r>
          </a:p>
          <a:p>
            <a:r>
              <a:rPr lang="en-US" altLang="zh-CN" sz="2000" b="1" dirty="0">
                <a:latin typeface="华文新魏" panose="02010800040101010101" pitchFamily="2" charset="-122"/>
                <a:ea typeface="华文新魏" panose="02010800040101010101" pitchFamily="2" charset="-122"/>
              </a:rPr>
              <a:t>}</a:t>
            </a:r>
          </a:p>
        </p:txBody>
      </p:sp>
      <p:sp>
        <p:nvSpPr>
          <p:cNvPr id="2" name="矩形 1">
            <a:extLst>
              <a:ext uri="{FF2B5EF4-FFF2-40B4-BE49-F238E27FC236}">
                <a16:creationId xmlns:a16="http://schemas.microsoft.com/office/drawing/2014/main" id="{5D16D6E7-9A97-4A72-A1D3-FFA57600C8D1}"/>
              </a:ext>
            </a:extLst>
          </p:cNvPr>
          <p:cNvSpPr/>
          <p:nvPr/>
        </p:nvSpPr>
        <p:spPr>
          <a:xfrm>
            <a:off x="4433888" y="3450457"/>
            <a:ext cx="5616624" cy="1877437"/>
          </a:xfrm>
          <a:prstGeom prst="rect">
            <a:avLst/>
          </a:prstGeom>
        </p:spPr>
        <p:txBody>
          <a:bodyPr wrap="square">
            <a:spAutoFit/>
          </a:bodyPr>
          <a:lstStyle/>
          <a:p>
            <a:pPr algn="just">
              <a:buClr>
                <a:srgbClr val="FF0000"/>
              </a:buClr>
              <a:defRPr/>
            </a:pPr>
            <a:r>
              <a:rPr lang="zh-CN" altLang="en-US" sz="2000" b="1" kern="0" dirty="0">
                <a:solidFill>
                  <a:srgbClr val="FF0000"/>
                </a:solidFill>
                <a:latin typeface="华文新魏" panose="02010800040101010101" pitchFamily="2" charset="-122"/>
                <a:ea typeface="华文新魏" panose="02010800040101010101" pitchFamily="2" charset="-122"/>
              </a:rPr>
              <a:t>凡是引发了和函数异常声明接口异常不一致的异常，称为不可预料的异常。不可预料的异常不会被捕获，即使</a:t>
            </a:r>
            <a:r>
              <a:rPr lang="en-US" altLang="zh-CN" sz="2000" b="1" kern="0" dirty="0">
                <a:solidFill>
                  <a:srgbClr val="FF0000"/>
                </a:solidFill>
                <a:latin typeface="华文新魏" panose="02010800040101010101" pitchFamily="2" charset="-122"/>
                <a:ea typeface="华文新魏" panose="02010800040101010101" pitchFamily="2" charset="-122"/>
              </a:rPr>
              <a:t>catch</a:t>
            </a:r>
            <a:r>
              <a:rPr lang="zh-CN" altLang="en-US" sz="2000" b="1" kern="0" dirty="0">
                <a:solidFill>
                  <a:srgbClr val="FF0000"/>
                </a:solidFill>
                <a:latin typeface="华文新魏" panose="02010800040101010101" pitchFamily="2" charset="-122"/>
                <a:ea typeface="华文新魏" panose="02010800040101010101" pitchFamily="2" charset="-122"/>
              </a:rPr>
              <a:t>子句的异常类型与实际出现的异常类型一致</a:t>
            </a:r>
            <a:r>
              <a:rPr lang="zh-CN" altLang="en-US" b="1" kern="0" dirty="0">
                <a:solidFill>
                  <a:srgbClr val="000000"/>
                </a:solidFill>
                <a:latin typeface="华文新魏" panose="02010800040101010101" pitchFamily="2" charset="-122"/>
                <a:ea typeface="华文新魏" panose="02010800040101010101" pitchFamily="2" charset="-122"/>
              </a:rPr>
              <a:t>。</a:t>
            </a:r>
            <a:endParaRPr lang="en-US" altLang="zh-CN" b="1" kern="0" dirty="0">
              <a:solidFill>
                <a:srgbClr val="000000"/>
              </a:solidFill>
              <a:latin typeface="华文新魏" panose="02010800040101010101" pitchFamily="2" charset="-122"/>
              <a:ea typeface="华文新魏" panose="02010800040101010101" pitchFamily="2" charset="-122"/>
            </a:endParaRPr>
          </a:p>
          <a:p>
            <a:pPr algn="just">
              <a:buClr>
                <a:srgbClr val="FF0000"/>
              </a:buClr>
              <a:defRPr/>
            </a:pPr>
            <a:r>
              <a:rPr lang="zh-CN" altLang="en-US" b="1" kern="0" dirty="0">
                <a:solidFill>
                  <a:srgbClr val="000000"/>
                </a:solidFill>
                <a:latin typeface="华文新魏" panose="02010800040101010101" pitchFamily="2" charset="-122"/>
                <a:ea typeface="华文新魏" panose="02010800040101010101" pitchFamily="2" charset="-122"/>
              </a:rPr>
              <a:t>任何没有被捕获的异常最终由标准库函数</a:t>
            </a:r>
            <a:r>
              <a:rPr lang="en-US" altLang="zh-CN" b="1" kern="0" dirty="0">
                <a:solidFill>
                  <a:srgbClr val="000000"/>
                </a:solidFill>
                <a:latin typeface="华文新魏" panose="02010800040101010101" pitchFamily="2" charset="-122"/>
                <a:ea typeface="华文新魏" panose="02010800040101010101" pitchFamily="2" charset="-122"/>
              </a:rPr>
              <a:t>terminate</a:t>
            </a:r>
            <a:r>
              <a:rPr lang="zh-CN" altLang="en-US" b="1" kern="0" dirty="0">
                <a:solidFill>
                  <a:srgbClr val="000000"/>
                </a:solidFill>
                <a:latin typeface="华文新魏" panose="02010800040101010101" pitchFamily="2" charset="-122"/>
                <a:ea typeface="华文新魏" panose="02010800040101010101" pitchFamily="2" charset="-122"/>
              </a:rPr>
              <a:t>来处理。</a:t>
            </a:r>
            <a:endParaRPr lang="en-US" altLang="zh-CN" b="1" kern="0" dirty="0">
              <a:solidFill>
                <a:srgbClr val="000000"/>
              </a:solidFill>
              <a:latin typeface="华文新魏" panose="02010800040101010101" pitchFamily="2" charset="-122"/>
              <a:ea typeface="华文新魏" panose="02010800040101010101" pitchFamily="2" charset="-122"/>
            </a:endParaRPr>
          </a:p>
        </p:txBody>
      </p:sp>
      <p:pic>
        <p:nvPicPr>
          <p:cNvPr id="3" name="图片 2">
            <a:extLst>
              <a:ext uri="{FF2B5EF4-FFF2-40B4-BE49-F238E27FC236}">
                <a16:creationId xmlns:a16="http://schemas.microsoft.com/office/drawing/2014/main" id="{ED79F9F7-B567-44F1-BCB9-AF58E0781B2D}"/>
              </a:ext>
            </a:extLst>
          </p:cNvPr>
          <p:cNvPicPr>
            <a:picLocks noChangeAspect="1"/>
          </p:cNvPicPr>
          <p:nvPr/>
        </p:nvPicPr>
        <p:blipFill>
          <a:blip r:embed="rId2"/>
          <a:stretch>
            <a:fillRect/>
          </a:stretch>
        </p:blipFill>
        <p:spPr>
          <a:xfrm>
            <a:off x="3668762" y="5591905"/>
            <a:ext cx="6381750" cy="962025"/>
          </a:xfrm>
          <a:prstGeom prst="rect">
            <a:avLst/>
          </a:prstGeom>
        </p:spPr>
      </p:pic>
    </p:spTree>
    <p:extLst>
      <p:ext uri="{BB962C8B-B14F-4D97-AF65-F5344CB8AC3E}">
        <p14:creationId xmlns:p14="http://schemas.microsoft.com/office/powerpoint/2010/main" val="4128556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9.</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1241247" cy="327628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异常接口不是函数原型</a:t>
            </a:r>
            <a:r>
              <a:rPr lang="zh-CN" altLang="en-US" sz="2400" b="1" dirty="0">
                <a:latin typeface="华文新魏" panose="02010800040101010101" pitchFamily="2" charset="-122"/>
                <a:ea typeface="华文新魏" panose="02010800040101010101" pitchFamily="2" charset="-122"/>
              </a:rPr>
              <a:t>的一部分，不能通过异常接口来定义和区分重载函数，故其不影响函数内联、重载、缺省和省略参数</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不引发任何异常的函数引发的异常、引发了未说明的异常称为不可意料的异常。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通过</a:t>
            </a:r>
            <a:r>
              <a:rPr lang="en-US" altLang="zh-CN" sz="2400" b="1" dirty="0" err="1">
                <a:latin typeface="华文新魏" panose="02010800040101010101" pitchFamily="2" charset="-122"/>
                <a:ea typeface="华文新魏" panose="02010800040101010101" pitchFamily="2" charset="-122"/>
              </a:rPr>
              <a:t>set_unexpected</a:t>
            </a:r>
            <a:r>
              <a:rPr lang="zh-CN" altLang="en-US" sz="2400" b="1" dirty="0">
                <a:latin typeface="华文新魏" panose="02010800040101010101" pitchFamily="2" charset="-122"/>
                <a:ea typeface="华文新魏" panose="02010800040101010101" pitchFamily="2" charset="-122"/>
              </a:rPr>
              <a:t>过程，可以将不可意料的异常处理过程设置为程序自定义的不可意料的异常处理过程，其设置方法和通过</a:t>
            </a:r>
            <a:r>
              <a:rPr lang="en-US" altLang="zh-CN" sz="2400" b="1" dirty="0" err="1">
                <a:latin typeface="华文新魏" panose="02010800040101010101" pitchFamily="2" charset="-122"/>
                <a:ea typeface="华文新魏" panose="02010800040101010101" pitchFamily="2" charset="-122"/>
              </a:rPr>
              <a:t>set_terminate</a:t>
            </a:r>
            <a:r>
              <a:rPr lang="zh-CN" altLang="en-US" sz="2400" b="1" dirty="0">
                <a:latin typeface="华文新魏" panose="02010800040101010101" pitchFamily="2" charset="-122"/>
                <a:ea typeface="华文新魏" panose="02010800040101010101" pitchFamily="2" charset="-122"/>
              </a:rPr>
              <a:t>过程设置终止处理函数类似，设置后也返回一个指原先的不可意料的异常处理过程的指针。不同的编译提供的设置函数可能不同。</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 函数模板可定义异常接口</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类模板及模板类的函数成员定义异常接口</a:t>
            </a:r>
            <a:r>
              <a:rPr lang="en-US" altLang="zh-CN"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构造函数和析构函数都可以定义异常接口 </a:t>
            </a:r>
            <a:r>
              <a:rPr lang="en-US" altLang="zh-CN" sz="2400" b="1" dirty="0">
                <a:latin typeface="华文新魏" panose="02010800040101010101" pitchFamily="2" charset="-122"/>
                <a:ea typeface="华文新魏" panose="02010800040101010101" pitchFamily="2" charset="-122"/>
              </a:rPr>
              <a:t>) </a:t>
            </a: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84984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terminate</a:t>
            </a:r>
            <a:r>
              <a:rPr lang="zh-CN" altLang="en-US" sz="3600" b="1" dirty="0">
                <a:solidFill>
                  <a:srgbClr val="FF0000"/>
                </a:solidFill>
                <a:latin typeface="微软雅黑" pitchFamily="34" charset="-122"/>
                <a:ea typeface="微软雅黑" pitchFamily="34" charset="-122"/>
              </a:rPr>
              <a:t>函数</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1919536" y="1027114"/>
            <a:ext cx="8143056" cy="50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buNone/>
            </a:pPr>
            <a:r>
              <a:rPr lang="en-US" altLang="zh-CN" sz="2400"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对于未经处理的异常或传播后未经处理的异常，</a:t>
            </a:r>
            <a:r>
              <a:rPr lang="en-US" altLang="zh-CN" sz="2200" b="1" dirty="0">
                <a:latin typeface="华文新魏" panose="02010800040101010101" pitchFamily="2" charset="-122"/>
                <a:ea typeface="华文新魏" panose="02010800040101010101" pitchFamily="2" charset="-122"/>
              </a:rPr>
              <a:t>C++</a:t>
            </a:r>
            <a:r>
              <a:rPr lang="zh-CN" altLang="en-US" sz="2200" b="1" dirty="0">
                <a:latin typeface="华文新魏" panose="02010800040101010101" pitchFamily="2" charset="-122"/>
                <a:ea typeface="华文新魏" panose="02010800040101010101" pitchFamily="2" charset="-122"/>
              </a:rPr>
              <a:t>的监控系统将调用</a:t>
            </a:r>
            <a:r>
              <a:rPr lang="en-US" altLang="zh-CN" sz="2200" b="1" dirty="0">
                <a:latin typeface="华文新魏" panose="02010800040101010101" pitchFamily="2" charset="-122"/>
                <a:ea typeface="华文新魏" panose="02010800040101010101" pitchFamily="2" charset="-122"/>
              </a:rPr>
              <a:t>void </a:t>
            </a:r>
            <a:r>
              <a:rPr lang="en-US" altLang="zh-CN" sz="2200" b="1" dirty="0">
                <a:solidFill>
                  <a:srgbClr val="FF0000"/>
                </a:solidFill>
                <a:latin typeface="华文新魏" panose="02010800040101010101" pitchFamily="2" charset="-122"/>
                <a:ea typeface="华文新魏" panose="02010800040101010101" pitchFamily="2" charset="-122"/>
              </a:rPr>
              <a:t>terminate</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处理。缺省情况下</a:t>
            </a:r>
            <a:r>
              <a:rPr lang="en-US" altLang="zh-CN" sz="2200" b="1" dirty="0">
                <a:solidFill>
                  <a:srgbClr val="FF0000"/>
                </a:solidFill>
                <a:latin typeface="华文新魏" panose="02010800040101010101" pitchFamily="2" charset="-122"/>
                <a:ea typeface="华文新魏" panose="02010800040101010101" pitchFamily="2" charset="-122"/>
              </a:rPr>
              <a:t>terminate</a:t>
            </a:r>
            <a:r>
              <a:rPr lang="zh-CN" altLang="en-US" sz="2200" b="1" dirty="0">
                <a:latin typeface="华文新魏" panose="02010800040101010101" pitchFamily="2" charset="-122"/>
                <a:ea typeface="华文新魏" panose="02010800040101010101" pitchFamily="2" charset="-122"/>
              </a:rPr>
              <a:t>函数调用</a:t>
            </a:r>
            <a:r>
              <a:rPr lang="en-US" altLang="zh-CN" sz="2200" b="1" dirty="0">
                <a:latin typeface="华文新魏" panose="02010800040101010101" pitchFamily="2" charset="-122"/>
                <a:ea typeface="华文新魏" panose="02010800040101010101" pitchFamily="2" charset="-122"/>
              </a:rPr>
              <a:t>abort</a:t>
            </a:r>
            <a:r>
              <a:rPr lang="zh-CN" altLang="en-US" sz="2200" b="1" dirty="0">
                <a:latin typeface="华文新魏" panose="02010800040101010101" pitchFamily="2" charset="-122"/>
                <a:ea typeface="华文新魏" panose="02010800040101010101" pitchFamily="2" charset="-122"/>
              </a:rPr>
              <a:t>函数来终止程序。 </a:t>
            </a: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可以调用</a:t>
            </a:r>
            <a:r>
              <a:rPr lang="en-US" altLang="zh-CN" sz="2200" b="1" dirty="0" err="1">
                <a:latin typeface="华文新魏" panose="02010800040101010101" pitchFamily="2" charset="-122"/>
                <a:ea typeface="华文新魏" panose="02010800040101010101" pitchFamily="2" charset="-122"/>
              </a:rPr>
              <a:t>set_terminate</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函数，设置自定义的</a:t>
            </a:r>
            <a:r>
              <a:rPr lang="en-US" altLang="zh-CN" sz="2200" b="1" dirty="0">
                <a:latin typeface="华文新魏" panose="02010800040101010101" pitchFamily="2" charset="-122"/>
                <a:ea typeface="华文新魏" panose="02010800040101010101" pitchFamily="2" charset="-122"/>
              </a:rPr>
              <a:t>terminate</a:t>
            </a:r>
            <a:r>
              <a:rPr lang="zh-CN" altLang="en-US" sz="2200" b="1" dirty="0">
                <a:latin typeface="华文新魏" panose="02010800040101010101" pitchFamily="2" charset="-122"/>
                <a:ea typeface="华文新魏" panose="02010800040101010101" pitchFamily="2" charset="-122"/>
              </a:rPr>
              <a:t>处理函数（ </a:t>
            </a:r>
            <a:r>
              <a:rPr lang="en-US" altLang="zh-CN" sz="2200" b="1" dirty="0">
                <a:latin typeface="华文新魏" panose="02010800040101010101" pitchFamily="2" charset="-122"/>
                <a:ea typeface="华文新魏" panose="02010800040101010101" pitchFamily="2" charset="-122"/>
              </a:rPr>
              <a:t>terminate handler</a:t>
            </a:r>
            <a:r>
              <a:rPr lang="zh-CN" altLang="en-US" sz="2200" b="1" dirty="0">
                <a:latin typeface="华文新魏" panose="02010800040101010101" pitchFamily="2" charset="-122"/>
                <a:ea typeface="华文新魏" panose="02010800040101010101" pitchFamily="2" charset="-122"/>
              </a:rPr>
              <a:t>）。</a:t>
            </a: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en-US" altLang="zh-CN" sz="2200" b="1" dirty="0" err="1">
                <a:latin typeface="华文新魏" panose="02010800040101010101" pitchFamily="2" charset="-122"/>
                <a:ea typeface="华文新魏" panose="02010800040101010101" pitchFamily="2" charset="-122"/>
              </a:rPr>
              <a:t>set_terminate</a:t>
            </a:r>
            <a:r>
              <a:rPr lang="zh-CN" altLang="en-US" sz="2200" b="1" dirty="0">
                <a:latin typeface="华文新魏" panose="02010800040101010101" pitchFamily="2" charset="-122"/>
                <a:ea typeface="华文新魏" panose="02010800040101010101" pitchFamily="2" charset="-122"/>
              </a:rPr>
              <a:t>的原型为</a:t>
            </a:r>
            <a:endParaRPr lang="en-US" altLang="zh-CN" sz="22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void (*</a:t>
            </a:r>
            <a:r>
              <a:rPr lang="en-US" altLang="zh-CN" sz="2200" b="1" dirty="0" err="1">
                <a:latin typeface="华文新魏" panose="02010800040101010101" pitchFamily="2" charset="-122"/>
                <a:ea typeface="华文新魏" panose="02010800040101010101" pitchFamily="2" charset="-122"/>
              </a:rPr>
              <a:t>set_terminate</a:t>
            </a:r>
            <a:r>
              <a:rPr lang="en-US" altLang="zh-CN" sz="2200" b="1" dirty="0">
                <a:latin typeface="华文新魏" panose="02010800040101010101" pitchFamily="2" charset="-122"/>
                <a:ea typeface="华文新魏" panose="02010800040101010101" pitchFamily="2" charset="-122"/>
              </a:rPr>
              <a:t>(</a:t>
            </a:r>
            <a:r>
              <a:rPr lang="en-US" altLang="zh-CN" sz="2200" b="1" dirty="0">
                <a:solidFill>
                  <a:srgbClr val="FF0000"/>
                </a:solidFill>
                <a:latin typeface="华文新魏" panose="02010800040101010101" pitchFamily="2" charset="-122"/>
                <a:ea typeface="华文新魏" panose="02010800040101010101" pitchFamily="2" charset="-122"/>
              </a:rPr>
              <a:t>void (*)( )) </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a:t>
            </a:r>
            <a:endParaRPr lang="en-US" altLang="zh-CN" sz="22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返回一个指向原来的</a:t>
            </a:r>
            <a:r>
              <a:rPr lang="en-US" altLang="zh-CN" sz="2200" b="1" dirty="0">
                <a:latin typeface="华文新魏" panose="02010800040101010101" pitchFamily="2" charset="-122"/>
                <a:ea typeface="华文新魏" panose="02010800040101010101" pitchFamily="2" charset="-122"/>
              </a:rPr>
              <a:t>terminate</a:t>
            </a:r>
            <a:r>
              <a:rPr lang="zh-CN" altLang="en-US" sz="2200" b="1" dirty="0">
                <a:latin typeface="华文新魏" panose="02010800040101010101" pitchFamily="2" charset="-122"/>
                <a:ea typeface="华文新魏" panose="02010800040101010101" pitchFamily="2" charset="-122"/>
              </a:rPr>
              <a:t>处理函数的指针。</a:t>
            </a:r>
            <a:endParaRPr lang="en-US" altLang="zh-CN" sz="22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200" b="1" dirty="0">
                <a:latin typeface="华文新魏" panose="02010800040101010101" pitchFamily="2" charset="-122"/>
                <a:ea typeface="华文新魏" panose="02010800040101010101" pitchFamily="2" charset="-122"/>
              </a:rPr>
              <a:t>	</a:t>
            </a:r>
            <a:r>
              <a:rPr lang="en-US" altLang="zh-CN" sz="2200" b="1" dirty="0">
                <a:solidFill>
                  <a:srgbClr val="0000FF"/>
                </a:solidFill>
                <a:latin typeface="华文新魏" panose="02010800040101010101" pitchFamily="2" charset="-122"/>
                <a:ea typeface="华文新魏" panose="02010800040101010101" pitchFamily="2" charset="-122"/>
              </a:rPr>
              <a:t>void (*</a:t>
            </a:r>
            <a:r>
              <a:rPr lang="en-US" altLang="zh-CN" sz="2200" b="1" dirty="0" err="1">
                <a:latin typeface="华文新魏" panose="02010800040101010101" pitchFamily="2" charset="-122"/>
                <a:ea typeface="华文新魏" panose="02010800040101010101" pitchFamily="2" charset="-122"/>
              </a:rPr>
              <a:t>set_terminate</a:t>
            </a:r>
            <a:r>
              <a:rPr lang="en-US" altLang="zh-CN" sz="2200" b="1" dirty="0">
                <a:latin typeface="华文新魏" panose="02010800040101010101" pitchFamily="2" charset="-122"/>
                <a:ea typeface="华文新魏" panose="02010800040101010101" pitchFamily="2" charset="-122"/>
              </a:rPr>
              <a:t>(</a:t>
            </a:r>
            <a:r>
              <a:rPr lang="en-US" altLang="zh-CN" sz="2200" b="1" dirty="0">
                <a:solidFill>
                  <a:srgbClr val="FF0000"/>
                </a:solidFill>
                <a:latin typeface="华文新魏" panose="02010800040101010101" pitchFamily="2" charset="-122"/>
                <a:ea typeface="华文新魏" panose="02010800040101010101" pitchFamily="2" charset="-122"/>
              </a:rPr>
              <a:t>void (*)( )</a:t>
            </a:r>
            <a:r>
              <a:rPr lang="en-US" altLang="zh-CN" sz="2200" b="1" dirty="0">
                <a:latin typeface="华文新魏" panose="02010800040101010101" pitchFamily="2" charset="-122"/>
                <a:ea typeface="华文新魏" panose="02010800040101010101" pitchFamily="2" charset="-122"/>
              </a:rPr>
              <a:t>) </a:t>
            </a:r>
            <a:r>
              <a:rPr lang="en-US" altLang="zh-CN" sz="2200" b="1" dirty="0">
                <a:solidFill>
                  <a:srgbClr val="0000FF"/>
                </a:solidFill>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声明了一个函数</a:t>
            </a:r>
            <a:r>
              <a:rPr lang="en-US" altLang="zh-CN" sz="2200" b="1" dirty="0" err="1">
                <a:latin typeface="华文新魏" panose="02010800040101010101" pitchFamily="2" charset="-122"/>
                <a:ea typeface="华文新魏" panose="02010800040101010101" pitchFamily="2" charset="-122"/>
              </a:rPr>
              <a:t>set_terminate</a:t>
            </a:r>
            <a:r>
              <a:rPr lang="zh-CN" altLang="en-US" sz="2200" b="1" dirty="0">
                <a:latin typeface="华文新魏" panose="02010800040101010101" pitchFamily="2" charset="-122"/>
                <a:ea typeface="华文新魏" panose="02010800040101010101" pitchFamily="2" charset="-122"/>
              </a:rPr>
              <a:t>，其参数为函数指针，该指针指向原型为</a:t>
            </a:r>
            <a:r>
              <a:rPr lang="en-US" altLang="zh-CN" sz="2200" b="1" dirty="0">
                <a:latin typeface="华文新魏" panose="02010800040101010101" pitchFamily="2" charset="-122"/>
                <a:ea typeface="华文新魏" panose="02010800040101010101" pitchFamily="2" charset="-122"/>
              </a:rPr>
              <a:t>void ( )</a:t>
            </a:r>
            <a:r>
              <a:rPr lang="zh-CN" altLang="en-US" sz="2200" b="1" dirty="0">
                <a:latin typeface="华文新魏" panose="02010800040101010101" pitchFamily="2" charset="-122"/>
                <a:ea typeface="华文新魏" panose="02010800040101010101" pitchFamily="2" charset="-122"/>
              </a:rPr>
              <a:t>的函数。 </a:t>
            </a:r>
            <a:r>
              <a:rPr lang="en-US" altLang="zh-CN" sz="2200" b="1" dirty="0" err="1">
                <a:latin typeface="华文新魏" panose="02010800040101010101" pitchFamily="2" charset="-122"/>
                <a:ea typeface="华文新魏" panose="02010800040101010101" pitchFamily="2" charset="-122"/>
              </a:rPr>
              <a:t>set_terminate</a:t>
            </a:r>
            <a:r>
              <a:rPr lang="zh-CN" altLang="en-US" sz="2200" b="1" dirty="0">
                <a:latin typeface="华文新魏" panose="02010800040101010101" pitchFamily="2" charset="-122"/>
                <a:ea typeface="华文新魏" panose="02010800040101010101" pitchFamily="2" charset="-122"/>
              </a:rPr>
              <a:t>也返回一个函数指针，该指针指向原型为</a:t>
            </a:r>
            <a:r>
              <a:rPr lang="en-US" altLang="zh-CN" sz="2200" b="1" dirty="0">
                <a:latin typeface="华文新魏" panose="02010800040101010101" pitchFamily="2" charset="-122"/>
                <a:ea typeface="华文新魏" panose="02010800040101010101" pitchFamily="2" charset="-122"/>
              </a:rPr>
              <a:t>void ( )</a:t>
            </a:r>
            <a:r>
              <a:rPr lang="zh-CN" altLang="en-US" sz="2200" b="1" dirty="0">
                <a:latin typeface="华文新魏" panose="02010800040101010101" pitchFamily="2" charset="-122"/>
                <a:ea typeface="华文新魏" panose="02010800040101010101" pitchFamily="2" charset="-122"/>
              </a:rPr>
              <a:t>的函数</a:t>
            </a:r>
            <a:r>
              <a:rPr lang="zh-CN" altLang="en-US" sz="2400" b="1" dirty="0">
                <a:latin typeface="华文新魏" panose="02010800040101010101" pitchFamily="2" charset="-122"/>
                <a:ea typeface="华文新魏" panose="02010800040101010101" pitchFamily="2" charset="-122"/>
              </a:rPr>
              <a:t>。 </a:t>
            </a:r>
          </a:p>
          <a:p>
            <a:pPr marL="0" indent="0">
              <a:lnSpc>
                <a:spcPct val="120000"/>
              </a:lnSpc>
              <a:buNone/>
            </a:pPr>
            <a:endParaRPr lang="zh-CN" altLang="en-US" sz="2400" b="1" dirty="0">
              <a:latin typeface="华文新魏" panose="02010800040101010101" pitchFamily="2" charset="-122"/>
              <a:ea typeface="华文新魏" panose="02010800040101010101" pitchFamily="2" charset="-122"/>
            </a:endParaRPr>
          </a:p>
          <a:p>
            <a:pPr marL="0" indent="0">
              <a:lnSpc>
                <a:spcPct val="90000"/>
              </a:lnSpc>
              <a:buNone/>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9391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9.1 </a:t>
            </a:r>
            <a:r>
              <a:rPr lang="zh-CN" altLang="zh-CN" dirty="0">
                <a:latin typeface="华文新魏" panose="02010800040101010101" pitchFamily="2" charset="-122"/>
                <a:ea typeface="华文新魏" panose="02010800040101010101" pitchFamily="2" charset="-122"/>
              </a:rPr>
              <a:t>异常处理</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73972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描述异常事件的对象</a:t>
            </a: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try</a:t>
            </a:r>
            <a:r>
              <a:rPr lang="zh-CN" altLang="en-US" sz="2400" b="1" dirty="0">
                <a:latin typeface="华文新魏" panose="02010800040101010101" pitchFamily="2" charset="-122"/>
                <a:ea typeface="华文新魏" panose="02010800040101010101" pitchFamily="2" charset="-122"/>
              </a:rPr>
              <a:t>：程序的</a:t>
            </a:r>
            <a:r>
              <a:rPr lang="zh-CN" altLang="en-US" sz="2400" b="1" dirty="0">
                <a:solidFill>
                  <a:srgbClr val="FF0000"/>
                </a:solidFill>
                <a:latin typeface="华文新魏" panose="02010800040101010101" pitchFamily="2" charset="-122"/>
                <a:ea typeface="华文新魏" panose="02010800040101010101" pitchFamily="2" charset="-122"/>
              </a:rPr>
              <a:t>正常流程部分</a:t>
            </a:r>
            <a:r>
              <a:rPr lang="zh-CN" altLang="en-US" sz="2400" b="1" dirty="0">
                <a:latin typeface="华文新魏" panose="02010800040101010101" pitchFamily="2" charset="-122"/>
                <a:ea typeface="华文新魏" panose="02010800040101010101" pitchFamily="2" charset="-122"/>
              </a:rPr>
              <a:t>，可引发异常，由</a:t>
            </a:r>
            <a:r>
              <a:rPr lang="zh-CN" altLang="en-US" sz="2400" b="1" dirty="0">
                <a:solidFill>
                  <a:srgbClr val="FF0000"/>
                </a:solidFill>
                <a:latin typeface="华文新魏" panose="02010800040101010101" pitchFamily="2" charset="-122"/>
                <a:ea typeface="华文新魏" panose="02010800040101010101" pitchFamily="2" charset="-122"/>
              </a:rPr>
              <a:t>异常捕获部分</a:t>
            </a:r>
            <a:r>
              <a:rPr lang="zh-CN" altLang="en-US" sz="2400" b="1" dirty="0">
                <a:latin typeface="华文新魏" panose="02010800040101010101" pitchFamily="2" charset="-122"/>
                <a:ea typeface="华文新魏" panose="02010800040101010101" pitchFamily="2" charset="-122"/>
              </a:rPr>
              <a:t>处理。</a:t>
            </a:r>
          </a:p>
          <a:p>
            <a:pPr marL="685800" lvl="1"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thow</a:t>
            </a:r>
            <a:r>
              <a:rPr lang="zh-CN" altLang="en-US" sz="2400" b="1" dirty="0">
                <a:latin typeface="华文新魏" panose="02010800040101010101" pitchFamily="2" charset="-122"/>
                <a:ea typeface="华文新魏" panose="02010800040101010101" pitchFamily="2" charset="-122"/>
              </a:rPr>
              <a:t>：用于引发异常、继续传播异常</a:t>
            </a: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异常捕获部分。</a:t>
            </a:r>
            <a:r>
              <a:rPr lang="zh-CN" altLang="en-US" sz="2400" b="1" dirty="0">
                <a:latin typeface="华文新魏" panose="02010800040101010101" pitchFamily="2" charset="-122"/>
                <a:ea typeface="华文新魏" panose="02010800040101010101" pitchFamily="2" charset="-122"/>
              </a:rPr>
              <a:t>处理时，根据要捕获的异常对象类型处理相应异常事件，可以继续传播或引发新的异常。</a:t>
            </a: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一旦异常被某个</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处理过程捕获，则其它所有处理过程都会被忽略。</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不支持</a:t>
            </a:r>
            <a:r>
              <a:rPr lang="en-US" altLang="zh-CN" sz="2400" b="1" dirty="0">
                <a:latin typeface="华文新魏" panose="02010800040101010101" pitchFamily="2" charset="-122"/>
                <a:ea typeface="华文新魏" panose="02010800040101010101" pitchFamily="2" charset="-122"/>
              </a:rPr>
              <a:t>finally</a:t>
            </a:r>
            <a:r>
              <a:rPr lang="zh-CN" altLang="en-US" sz="2400" b="1" dirty="0">
                <a:latin typeface="华文新魏" panose="02010800040101010101" pitchFamily="2" charset="-122"/>
                <a:ea typeface="华文新魏" panose="02010800040101010101" pitchFamily="2" charset="-122"/>
              </a:rPr>
              <a:t>处理过程</a:t>
            </a:r>
          </a:p>
        </p:txBody>
      </p:sp>
    </p:spTree>
    <p:extLst>
      <p:ext uri="{BB962C8B-B14F-4D97-AF65-F5344CB8AC3E}">
        <p14:creationId xmlns:p14="http://schemas.microsoft.com/office/powerpoint/2010/main" val="636091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30</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a:t>
            </a:r>
            <a:r>
              <a:rPr lang="en-US" altLang="zh-CN" sz="2000" b="1" dirty="0" err="1">
                <a:latin typeface="华文新魏" panose="02010800040101010101" pitchFamily="2" charset="-122"/>
                <a:ea typeface="华文新魏" panose="02010800040101010101" pitchFamily="2" charset="-122"/>
              </a:rPr>
              <a:t>new_terminate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"Custom terminate" &lt;&lt; </a:t>
            </a:r>
            <a:r>
              <a:rPr lang="en-US" altLang="zh-CN" sz="2000" b="1" dirty="0" err="1">
                <a:latin typeface="华文新魏" panose="02010800040101010101" pitchFamily="2" charset="-122"/>
                <a:ea typeface="华文新魏" panose="02010800040101010101" pitchFamily="2" charset="-122"/>
              </a:rPr>
              <a:t>endl</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abort();</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void g(){</a:t>
            </a:r>
          </a:p>
          <a:p>
            <a:r>
              <a:rPr lang="en-US" altLang="zh-CN" sz="2000" b="1" dirty="0">
                <a:latin typeface="华文新魏" panose="02010800040101010101" pitchFamily="2" charset="-122"/>
                <a:ea typeface="华文新魏" panose="02010800040101010101" pitchFamily="2" charset="-122"/>
              </a:rPr>
              <a:t>    try {</a:t>
            </a:r>
          </a:p>
          <a:p>
            <a:r>
              <a:rPr lang="en-US" altLang="zh-CN" sz="2000" b="1" dirty="0">
                <a:latin typeface="华文新魏" panose="02010800040101010101" pitchFamily="2" charset="-122"/>
                <a:ea typeface="华文新魏" panose="02010800040101010101" pitchFamily="2" charset="-122"/>
              </a:rPr>
              <a:t>	f5();           //</a:t>
            </a:r>
            <a:r>
              <a:rPr lang="zh-CN" altLang="en-US" sz="2000" b="1" dirty="0">
                <a:latin typeface="华文新魏" panose="02010800040101010101" pitchFamily="2" charset="-122"/>
                <a:ea typeface="华文新魏" panose="02010800040101010101" pitchFamily="2" charset="-122"/>
              </a:rPr>
              <a:t>声明不会抛出异常，但实际抛出了异常，异常不会被截获</a:t>
            </a:r>
          </a:p>
          <a:p>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catch(A &amp;ex){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    catch(B &amp;ex){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 &lt;&lt; ex.msg;}</a:t>
            </a:r>
          </a:p>
          <a:p>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int main() {</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 = </a:t>
            </a:r>
            <a:r>
              <a:rPr lang="en-US" altLang="zh-CN" sz="2000" b="1" dirty="0" err="1">
                <a:latin typeface="华文新魏" panose="02010800040101010101" pitchFamily="2" charset="-122"/>
                <a:ea typeface="华文新魏" panose="02010800040101010101" pitchFamily="2" charset="-122"/>
              </a:rPr>
              <a:t>set_terminate</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new_terminate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g();</a:t>
            </a:r>
          </a:p>
          <a:p>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如果程序运行到这里，说明没有异常</a:t>
            </a:r>
          </a:p>
          <a:p>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恢复终止处理函数</a:t>
            </a:r>
            <a:r>
              <a:rPr lang="en-US" altLang="zh-CN" sz="2000" b="1" dirty="0" err="1">
                <a:latin typeface="华文新魏" panose="02010800040101010101" pitchFamily="2" charset="-122"/>
                <a:ea typeface="华文新魏" panose="02010800040101010101" pitchFamily="2" charset="-122"/>
              </a:rPr>
              <a:t>set_terminate</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set_terminate</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old_terminate</a:t>
            </a:r>
            <a:r>
              <a:rPr lang="en-US" altLang="zh-CN" sz="2000" b="1" dirty="0">
                <a:latin typeface="华文新魏" panose="02010800040101010101" pitchFamily="2" charset="-122"/>
                <a:ea typeface="华文新魏" panose="02010800040101010101" pitchFamily="2" charset="-122"/>
              </a:rPr>
              <a:t>);</a:t>
            </a:r>
          </a:p>
          <a:p>
            <a:r>
              <a:rPr lang="en-US" altLang="zh-CN" sz="2000" b="1" dirty="0">
                <a:latin typeface="华文新魏" panose="02010800040101010101" pitchFamily="2" charset="-122"/>
                <a:ea typeface="华文新魏" panose="02010800040101010101" pitchFamily="2" charset="-122"/>
              </a:rPr>
              <a:t>}</a:t>
            </a:r>
          </a:p>
        </p:txBody>
      </p:sp>
      <p:pic>
        <p:nvPicPr>
          <p:cNvPr id="4" name="图片 3">
            <a:extLst>
              <a:ext uri="{FF2B5EF4-FFF2-40B4-BE49-F238E27FC236}">
                <a16:creationId xmlns:a16="http://schemas.microsoft.com/office/drawing/2014/main" id="{B16806E1-FF76-4205-81AE-9B572C537A32}"/>
              </a:ext>
            </a:extLst>
          </p:cNvPr>
          <p:cNvPicPr>
            <a:picLocks noChangeAspect="1"/>
          </p:cNvPicPr>
          <p:nvPr/>
        </p:nvPicPr>
        <p:blipFill>
          <a:blip r:embed="rId2"/>
          <a:stretch>
            <a:fillRect/>
          </a:stretch>
        </p:blipFill>
        <p:spPr>
          <a:xfrm>
            <a:off x="5483932" y="5462588"/>
            <a:ext cx="5040560" cy="1076325"/>
          </a:xfrm>
          <a:prstGeom prst="rect">
            <a:avLst/>
          </a:prstGeom>
        </p:spPr>
      </p:pic>
    </p:spTree>
    <p:extLst>
      <p:ext uri="{BB962C8B-B14F-4D97-AF65-F5344CB8AC3E}">
        <p14:creationId xmlns:p14="http://schemas.microsoft.com/office/powerpoint/2010/main" val="1094628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en-US" altLang="zh-CN" sz="3600" b="1" dirty="0">
                <a:solidFill>
                  <a:srgbClr val="FF0000"/>
                </a:solidFill>
                <a:latin typeface="微软雅黑" pitchFamily="34" charset="-122"/>
                <a:ea typeface="微软雅黑" pitchFamily="34" charset="-122"/>
              </a:rPr>
              <a:t>terminate</a:t>
            </a:r>
            <a:r>
              <a:rPr lang="zh-CN" altLang="en-US" sz="3600" b="1" dirty="0">
                <a:solidFill>
                  <a:srgbClr val="FF0000"/>
                </a:solidFill>
                <a:latin typeface="微软雅黑" pitchFamily="34" charset="-122"/>
                <a:ea typeface="微软雅黑" pitchFamily="34" charset="-122"/>
              </a:rPr>
              <a:t>函数</a:t>
            </a: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1919536" y="1027114"/>
            <a:ext cx="8143056" cy="50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indent="0">
              <a:lnSpc>
                <a:spcPct val="120000"/>
              </a:lnSpc>
              <a:buNone/>
            </a:pPr>
            <a:r>
              <a:rPr lang="en-US" altLang="zh-CN" sz="2400" dirty="0">
                <a:latin typeface="华文新魏" panose="02010800040101010101" pitchFamily="2" charset="-122"/>
                <a:ea typeface="华文新魏" panose="02010800040101010101" pitchFamily="2" charset="-122"/>
              </a:rPr>
              <a:t>	</a:t>
            </a:r>
            <a:r>
              <a:rPr lang="zh-CN" altLang="en-US" sz="2800" b="1" dirty="0">
                <a:latin typeface="华文新魏" panose="02010800040101010101" pitchFamily="2" charset="-122"/>
                <a:ea typeface="华文新魏" panose="02010800040101010101" pitchFamily="2" charset="-122"/>
              </a:rPr>
              <a:t>对于和旧的函数异常接口声明不一致的异常，实际上先由</a:t>
            </a:r>
            <a:r>
              <a:rPr lang="en-US" altLang="zh-CN" sz="2800" b="1" dirty="0">
                <a:latin typeface="华文新魏" panose="02010800040101010101" pitchFamily="2" charset="-122"/>
                <a:ea typeface="华文新魏" panose="02010800040101010101" pitchFamily="2" charset="-122"/>
              </a:rPr>
              <a:t>void unexpected()</a:t>
            </a:r>
            <a:r>
              <a:rPr lang="zh-CN" altLang="en-US" sz="2800" b="1" dirty="0">
                <a:latin typeface="华文新魏" panose="02010800040101010101" pitchFamily="2" charset="-122"/>
                <a:ea typeface="华文新魏" panose="02010800040101010101" pitchFamily="2" charset="-122"/>
              </a:rPr>
              <a:t>函数处理，再由</a:t>
            </a:r>
            <a:r>
              <a:rPr lang="en-US" altLang="zh-CN" sz="2800" b="1" dirty="0">
                <a:latin typeface="华文新魏" panose="02010800040101010101" pitchFamily="2" charset="-122"/>
                <a:ea typeface="华文新魏" panose="02010800040101010101" pitchFamily="2" charset="-122"/>
              </a:rPr>
              <a:t>void terminate( )</a:t>
            </a:r>
            <a:r>
              <a:rPr lang="zh-CN" altLang="en-US" sz="2800" b="1" dirty="0">
                <a:latin typeface="华文新魏" panose="02010800040101010101" pitchFamily="2" charset="-122"/>
                <a:ea typeface="华文新魏" panose="02010800040101010101" pitchFamily="2" charset="-122"/>
              </a:rPr>
              <a:t>来处理。</a:t>
            </a:r>
            <a:endParaRPr lang="en-US" altLang="zh-CN" sz="2800" b="1" dirty="0">
              <a:latin typeface="华文新魏" panose="02010800040101010101" pitchFamily="2" charset="-122"/>
              <a:ea typeface="华文新魏" panose="02010800040101010101" pitchFamily="2" charset="-122"/>
            </a:endParaRPr>
          </a:p>
          <a:p>
            <a:pPr marL="0" indent="0">
              <a:lnSpc>
                <a:spcPct val="120000"/>
              </a:lnSpc>
              <a:buNone/>
            </a:pPr>
            <a:r>
              <a:rPr lang="en-US" altLang="zh-CN" sz="2800" b="1" dirty="0">
                <a:latin typeface="华文新魏" panose="02010800040101010101" pitchFamily="2" charset="-122"/>
                <a:ea typeface="华文新魏" panose="02010800040101010101" pitchFamily="2" charset="-122"/>
              </a:rPr>
              <a:t>	</a:t>
            </a:r>
            <a:r>
              <a:rPr lang="zh-CN" altLang="en-US" sz="2800" b="1" dirty="0">
                <a:latin typeface="华文新魏" panose="02010800040101010101" pitchFamily="2" charset="-122"/>
                <a:ea typeface="华文新魏" panose="02010800040101010101" pitchFamily="2" charset="-122"/>
              </a:rPr>
              <a:t>同样地，可以调用</a:t>
            </a:r>
            <a:r>
              <a:rPr lang="en-US" altLang="zh-CN" sz="2800" b="1" dirty="0" err="1">
                <a:latin typeface="华文新魏" panose="02010800040101010101" pitchFamily="2" charset="-122"/>
                <a:ea typeface="华文新魏" panose="02010800040101010101" pitchFamily="2" charset="-122"/>
              </a:rPr>
              <a:t>set_unexpected</a:t>
            </a:r>
            <a:r>
              <a:rPr lang="zh-CN" altLang="en-US" sz="2800" b="1" dirty="0">
                <a:latin typeface="华文新魏" panose="02010800040101010101" pitchFamily="2" charset="-122"/>
                <a:ea typeface="华文新魏" panose="02010800040101010101" pitchFamily="2" charset="-122"/>
              </a:rPr>
              <a:t>函数来设置自己的</a:t>
            </a:r>
            <a:r>
              <a:rPr lang="en-US" altLang="zh-CN" sz="2800" b="1" dirty="0">
                <a:latin typeface="华文新魏" panose="02010800040101010101" pitchFamily="2" charset="-122"/>
                <a:ea typeface="华文新魏" panose="02010800040101010101" pitchFamily="2" charset="-122"/>
              </a:rPr>
              <a:t>unexpected</a:t>
            </a:r>
            <a:r>
              <a:rPr lang="zh-CN" altLang="en-US" sz="2800" b="1" dirty="0">
                <a:latin typeface="华文新魏" panose="02010800040101010101" pitchFamily="2" charset="-122"/>
                <a:ea typeface="华文新魏" panose="02010800040101010101" pitchFamily="2" charset="-122"/>
              </a:rPr>
              <a:t>函数。</a:t>
            </a:r>
          </a:p>
          <a:p>
            <a:pPr marL="0" indent="0">
              <a:lnSpc>
                <a:spcPct val="90000"/>
              </a:lnSpc>
              <a:buNone/>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0356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32</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terminate"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abort(); }</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unexpected handler"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abort();</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g(){</a:t>
            </a:r>
          </a:p>
          <a:p>
            <a:r>
              <a:rPr lang="en-US" altLang="zh-CN" b="1" dirty="0">
                <a:latin typeface="华文新魏" panose="02010800040101010101" pitchFamily="2" charset="-122"/>
                <a:ea typeface="华文新魏" panose="02010800040101010101" pitchFamily="2" charset="-122"/>
              </a:rPr>
              <a:t>    try { f2();  }         //</a:t>
            </a:r>
            <a:r>
              <a:rPr lang="zh-CN" altLang="en-US" b="1" dirty="0">
                <a:latin typeface="华文新魏" panose="02010800040101010101" pitchFamily="2" charset="-122"/>
                <a:ea typeface="华文新魏" panose="02010800040101010101" pitchFamily="2" charset="-122"/>
              </a:rPr>
              <a:t>抛出了和异常接口声明类型不一致的异常，异常不会被截获</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catch(A &amp;ex){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    catch(B &amp;ex){</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int main() {</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g();</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如果程序运行到这里，说明没有异常</a:t>
            </a:r>
          </a:p>
          <a:p>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a:t>
            </a:r>
          </a:p>
        </p:txBody>
      </p:sp>
      <p:pic>
        <p:nvPicPr>
          <p:cNvPr id="2" name="图片 1">
            <a:extLst>
              <a:ext uri="{FF2B5EF4-FFF2-40B4-BE49-F238E27FC236}">
                <a16:creationId xmlns:a16="http://schemas.microsoft.com/office/drawing/2014/main" id="{02F5978C-66CF-48E7-8286-1E1CD95FB9BB}"/>
              </a:ext>
            </a:extLst>
          </p:cNvPr>
          <p:cNvPicPr>
            <a:picLocks noChangeAspect="1"/>
          </p:cNvPicPr>
          <p:nvPr/>
        </p:nvPicPr>
        <p:blipFill>
          <a:blip r:embed="rId2"/>
          <a:stretch>
            <a:fillRect/>
          </a:stretch>
        </p:blipFill>
        <p:spPr>
          <a:xfrm>
            <a:off x="4771392" y="6040710"/>
            <a:ext cx="5753100" cy="628650"/>
          </a:xfrm>
          <a:prstGeom prst="rect">
            <a:avLst/>
          </a:prstGeom>
        </p:spPr>
      </p:pic>
      <p:sp>
        <p:nvSpPr>
          <p:cNvPr id="6" name="矩形 5">
            <a:extLst>
              <a:ext uri="{FF2B5EF4-FFF2-40B4-BE49-F238E27FC236}">
                <a16:creationId xmlns:a16="http://schemas.microsoft.com/office/drawing/2014/main" id="{FA1000D3-9CD1-4965-AB7B-C35E6191C65F}"/>
              </a:ext>
            </a:extLst>
          </p:cNvPr>
          <p:cNvSpPr/>
          <p:nvPr/>
        </p:nvSpPr>
        <p:spPr>
          <a:xfrm>
            <a:off x="4958668" y="4293097"/>
            <a:ext cx="5616624" cy="830997"/>
          </a:xfrm>
          <a:prstGeom prst="rect">
            <a:avLst/>
          </a:prstGeom>
        </p:spPr>
        <p:txBody>
          <a:bodyPr wrap="square">
            <a:spAutoFit/>
          </a:bodyPr>
          <a:lstStyle/>
          <a:p>
            <a:pPr algn="just">
              <a:buClr>
                <a:srgbClr val="FF0000"/>
              </a:buClr>
              <a:defRPr/>
            </a:pPr>
            <a:r>
              <a:rPr lang="zh-CN" altLang="en-US" sz="1600" b="1" kern="0" dirty="0">
                <a:solidFill>
                  <a:srgbClr val="FF0000"/>
                </a:solidFill>
                <a:latin typeface="华文新魏" panose="02010800040101010101" pitchFamily="2" charset="-122"/>
                <a:ea typeface="华文新魏" panose="02010800040101010101" pitchFamily="2" charset="-122"/>
              </a:rPr>
              <a:t>可以看到，用旧式异常接口声明的函数如果抛出了与声明不一致的异常，不会被捕获，而是先由先由</a:t>
            </a:r>
            <a:r>
              <a:rPr lang="en-US" altLang="zh-CN" sz="1600" b="1" kern="0" dirty="0">
                <a:solidFill>
                  <a:srgbClr val="FF0000"/>
                </a:solidFill>
                <a:latin typeface="华文新魏" panose="02010800040101010101" pitchFamily="2" charset="-122"/>
                <a:ea typeface="华文新魏" panose="02010800040101010101" pitchFamily="2" charset="-122"/>
              </a:rPr>
              <a:t>void unexpected()</a:t>
            </a:r>
            <a:r>
              <a:rPr lang="zh-CN" altLang="en-US" sz="1600" b="1" kern="0" dirty="0">
                <a:solidFill>
                  <a:srgbClr val="FF0000"/>
                </a:solidFill>
                <a:latin typeface="华文新魏" panose="02010800040101010101" pitchFamily="2" charset="-122"/>
                <a:ea typeface="华文新魏" panose="02010800040101010101" pitchFamily="2" charset="-122"/>
              </a:rPr>
              <a:t>函数处理，再由</a:t>
            </a:r>
            <a:r>
              <a:rPr lang="en-US" altLang="zh-CN" sz="1600" b="1" kern="0" dirty="0">
                <a:solidFill>
                  <a:srgbClr val="FF0000"/>
                </a:solidFill>
                <a:latin typeface="华文新魏" panose="02010800040101010101" pitchFamily="2" charset="-122"/>
                <a:ea typeface="华文新魏" panose="02010800040101010101" pitchFamily="2" charset="-122"/>
              </a:rPr>
              <a:t>void terminate( )</a:t>
            </a:r>
            <a:r>
              <a:rPr lang="zh-CN" altLang="en-US" sz="1600" b="1" kern="0" dirty="0">
                <a:solidFill>
                  <a:srgbClr val="FF0000"/>
                </a:solidFill>
                <a:latin typeface="华文新魏" panose="02010800040101010101" pitchFamily="2" charset="-122"/>
                <a:ea typeface="华文新魏" panose="02010800040101010101" pitchFamily="2" charset="-122"/>
              </a:rPr>
              <a:t>来处理</a:t>
            </a:r>
            <a:endParaRPr lang="en-US" altLang="zh-CN" sz="1600" b="1" kern="0" dirty="0">
              <a:solidFill>
                <a:srgbClr val="FF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54888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p:spPr>
        <p:txBody>
          <a:bodyPr/>
          <a:lstStyle/>
          <a:p>
            <a:fld id="{3F1CBB95-E14E-43D6-B23B-78CC99336EF0}" type="slidenum">
              <a:rPr lang="en-US" altLang="zh-CN" smtClean="0">
                <a:latin typeface="华文新魏" panose="02010800040101010101" pitchFamily="2" charset="-122"/>
                <a:ea typeface="华文新魏" panose="02010800040101010101" pitchFamily="2" charset="-122"/>
              </a:rPr>
              <a:pPr/>
              <a:t>33</a:t>
            </a:fld>
            <a:endParaRPr lang="en-US" altLang="zh-CN">
              <a:latin typeface="华文新魏" panose="02010800040101010101" pitchFamily="2" charset="-122"/>
              <a:ea typeface="华文新魏" panose="02010800040101010101" pitchFamily="2" charset="-122"/>
            </a:endParaRPr>
          </a:p>
        </p:txBody>
      </p:sp>
      <p:sp>
        <p:nvSpPr>
          <p:cNvPr id="8" name="TextBox 5">
            <a:extLst>
              <a:ext uri="{FF2B5EF4-FFF2-40B4-BE49-F238E27FC236}">
                <a16:creationId xmlns:a16="http://schemas.microsoft.com/office/drawing/2014/main" id="{3364E13C-7828-4004-AD48-745503E66B92}"/>
              </a:ext>
            </a:extLst>
          </p:cNvPr>
          <p:cNvSpPr txBox="1">
            <a:spLocks noChangeArrowheads="1"/>
          </p:cNvSpPr>
          <p:nvPr/>
        </p:nvSpPr>
        <p:spPr bwMode="auto">
          <a:xfrm>
            <a:off x="1667508" y="116632"/>
            <a:ext cx="8856984" cy="655272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terminate"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 abort(); }</a:t>
            </a:r>
          </a:p>
          <a:p>
            <a:r>
              <a:rPr lang="en-US" altLang="zh-CN" b="1" dirty="0">
                <a:latin typeface="华文新魏" panose="02010800040101010101" pitchFamily="2" charset="-122"/>
                <a:ea typeface="华文新魏" panose="02010800040101010101" pitchFamily="2" charset="-122"/>
              </a:rPr>
              <a:t>void </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"Custom unexpected handler" &lt;&lt; </a:t>
            </a:r>
            <a:r>
              <a:rPr lang="en-US" altLang="zh-CN" b="1" dirty="0" err="1">
                <a:latin typeface="华文新魏" panose="02010800040101010101" pitchFamily="2" charset="-122"/>
                <a:ea typeface="华文新魏" panose="02010800040101010101" pitchFamily="2" charset="-122"/>
              </a:rPr>
              <a:t>endl</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abort();</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void g(){</a:t>
            </a:r>
          </a:p>
          <a:p>
            <a:r>
              <a:rPr lang="en-US" altLang="zh-CN" b="1" dirty="0">
                <a:latin typeface="华文新魏" panose="02010800040101010101" pitchFamily="2" charset="-122"/>
                <a:ea typeface="华文新魏" panose="02010800040101010101" pitchFamily="2" charset="-122"/>
              </a:rPr>
              <a:t>    try { f5();  }         //</a:t>
            </a:r>
            <a:r>
              <a:rPr lang="zh-CN" altLang="en-US" b="1" dirty="0">
                <a:latin typeface="华文新魏" panose="02010800040101010101" pitchFamily="2" charset="-122"/>
                <a:ea typeface="华文新魏" panose="02010800040101010101" pitchFamily="2" charset="-122"/>
              </a:rPr>
              <a:t>抛出了和异常接口声明类型不一致的异常，异常不会被截获</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catch(A &amp;ex){ </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    catch(B &amp;ex){</a:t>
            </a:r>
            <a:r>
              <a:rPr lang="en-US" altLang="zh-CN" b="1" dirty="0" err="1">
                <a:latin typeface="华文新魏" panose="02010800040101010101" pitchFamily="2" charset="-122"/>
                <a:ea typeface="华文新魏" panose="02010800040101010101" pitchFamily="2" charset="-122"/>
              </a:rPr>
              <a:t>cout</a:t>
            </a:r>
            <a:r>
              <a:rPr lang="en-US" altLang="zh-CN" b="1" dirty="0">
                <a:latin typeface="华文新魏" panose="02010800040101010101" pitchFamily="2" charset="-122"/>
                <a:ea typeface="华文新魏" panose="02010800040101010101" pitchFamily="2" charset="-122"/>
              </a:rPr>
              <a:t> &lt;&lt; ex.msg;</a:t>
            </a:r>
          </a:p>
          <a:p>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int main() {</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 =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new_terminate</a:t>
            </a:r>
            <a:r>
              <a:rPr lang="en-US" altLang="zh-CN" b="1" dirty="0">
                <a:latin typeface="华文新魏" panose="02010800040101010101" pitchFamily="2" charset="-122"/>
                <a:ea typeface="华文新魏" panose="02010800040101010101" pitchFamily="2" charset="-122"/>
              </a:rPr>
              <a:t>);</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g();</a:t>
            </a:r>
          </a:p>
          <a:p>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如果程序运行到这里，说明没有异常</a:t>
            </a:r>
          </a:p>
          <a:p>
            <a:r>
              <a:rPr lang="zh-CN" altLang="en-US"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set_unexpected</a:t>
            </a:r>
            <a:r>
              <a:rPr lang="en-US" altLang="zh-CN" b="1" dirty="0">
                <a:latin typeface="华文新魏" panose="02010800040101010101" pitchFamily="2" charset="-122"/>
                <a:ea typeface="华文新魏" panose="02010800040101010101" pitchFamily="2" charset="-122"/>
              </a:rPr>
              <a:t>(</a:t>
            </a:r>
            <a:r>
              <a:rPr lang="en-US" altLang="zh-CN" b="1" dirty="0" err="1">
                <a:latin typeface="华文新魏" panose="02010800040101010101" pitchFamily="2" charset="-122"/>
                <a:ea typeface="华文新魏" panose="02010800040101010101" pitchFamily="2" charset="-122"/>
              </a:rPr>
              <a:t>old_unexpected_handler</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set_terminate</a:t>
            </a: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old_terminate</a:t>
            </a:r>
            <a:r>
              <a:rPr lang="en-US" altLang="zh-CN" b="1" dirty="0">
                <a:latin typeface="华文新魏" panose="02010800040101010101" pitchFamily="2" charset="-122"/>
                <a:ea typeface="华文新魏" panose="02010800040101010101" pitchFamily="2" charset="-122"/>
              </a:rPr>
              <a:t>);</a:t>
            </a:r>
          </a:p>
          <a:p>
            <a:r>
              <a:rPr lang="en-US" altLang="zh-CN" b="1" dirty="0">
                <a:latin typeface="华文新魏" panose="02010800040101010101" pitchFamily="2" charset="-122"/>
                <a:ea typeface="华文新魏" panose="02010800040101010101" pitchFamily="2" charset="-122"/>
              </a:rPr>
              <a:t>}</a:t>
            </a:r>
          </a:p>
        </p:txBody>
      </p:sp>
      <p:sp>
        <p:nvSpPr>
          <p:cNvPr id="6" name="矩形 5">
            <a:extLst>
              <a:ext uri="{FF2B5EF4-FFF2-40B4-BE49-F238E27FC236}">
                <a16:creationId xmlns:a16="http://schemas.microsoft.com/office/drawing/2014/main" id="{FA1000D3-9CD1-4965-AB7B-C35E6191C65F}"/>
              </a:ext>
            </a:extLst>
          </p:cNvPr>
          <p:cNvSpPr/>
          <p:nvPr/>
        </p:nvSpPr>
        <p:spPr>
          <a:xfrm>
            <a:off x="4907868" y="4365105"/>
            <a:ext cx="5616624" cy="584775"/>
          </a:xfrm>
          <a:prstGeom prst="rect">
            <a:avLst/>
          </a:prstGeom>
        </p:spPr>
        <p:txBody>
          <a:bodyPr wrap="square">
            <a:spAutoFit/>
          </a:bodyPr>
          <a:lstStyle/>
          <a:p>
            <a:pPr algn="just">
              <a:buClr>
                <a:srgbClr val="FF0000"/>
              </a:buClr>
              <a:defRPr/>
            </a:pPr>
            <a:r>
              <a:rPr lang="zh-CN" altLang="en-US" sz="1600" b="1" kern="0" dirty="0">
                <a:solidFill>
                  <a:srgbClr val="FF0000"/>
                </a:solidFill>
                <a:latin typeface="华文新魏" panose="02010800040101010101" pitchFamily="2" charset="-122"/>
                <a:ea typeface="华文新魏" panose="02010800040101010101" pitchFamily="2" charset="-122"/>
              </a:rPr>
              <a:t>对于</a:t>
            </a:r>
            <a:r>
              <a:rPr lang="en-US" altLang="zh-CN" sz="1600" b="1" kern="0" dirty="0">
                <a:solidFill>
                  <a:srgbClr val="FF0000"/>
                </a:solidFill>
                <a:latin typeface="华文新魏" panose="02010800040101010101" pitchFamily="2" charset="-122"/>
                <a:ea typeface="华文新魏" panose="02010800040101010101" pitchFamily="2" charset="-122"/>
              </a:rPr>
              <a:t>C++11</a:t>
            </a:r>
            <a:r>
              <a:rPr lang="zh-CN" altLang="en-US" sz="1600" b="1" kern="0" dirty="0">
                <a:solidFill>
                  <a:srgbClr val="FF0000"/>
                </a:solidFill>
                <a:latin typeface="华文新魏" panose="02010800040101010101" pitchFamily="2" charset="-122"/>
                <a:ea typeface="华文新魏" panose="02010800040101010101" pitchFamily="2" charset="-122"/>
              </a:rPr>
              <a:t>定义的</a:t>
            </a:r>
            <a:r>
              <a:rPr lang="en-US" altLang="zh-CN" sz="1600" b="1" kern="0" dirty="0" err="1">
                <a:solidFill>
                  <a:srgbClr val="FF0000"/>
                </a:solidFill>
                <a:latin typeface="华文新魏" panose="02010800040101010101" pitchFamily="2" charset="-122"/>
                <a:ea typeface="华文新魏" panose="02010800040101010101" pitchFamily="2" charset="-122"/>
              </a:rPr>
              <a:t>noexcept</a:t>
            </a:r>
            <a:r>
              <a:rPr lang="zh-CN" altLang="en-US" sz="1600" b="1" kern="0" dirty="0">
                <a:solidFill>
                  <a:srgbClr val="FF0000"/>
                </a:solidFill>
                <a:latin typeface="华文新魏" panose="02010800040101010101" pitchFamily="2" charset="-122"/>
                <a:ea typeface="华文新魏" panose="02010800040101010101" pitchFamily="2" charset="-122"/>
              </a:rPr>
              <a:t>函数，如果抛出了异常，只会由</a:t>
            </a:r>
            <a:r>
              <a:rPr lang="en-US" altLang="zh-CN" sz="1600" b="1" kern="0" dirty="0">
                <a:solidFill>
                  <a:srgbClr val="FF0000"/>
                </a:solidFill>
                <a:latin typeface="华文新魏" panose="02010800040101010101" pitchFamily="2" charset="-122"/>
                <a:ea typeface="华文新魏" panose="02010800040101010101" pitchFamily="2" charset="-122"/>
              </a:rPr>
              <a:t>terminate</a:t>
            </a:r>
            <a:r>
              <a:rPr lang="zh-CN" altLang="en-US" sz="1600" b="1" kern="0" dirty="0">
                <a:solidFill>
                  <a:srgbClr val="FF0000"/>
                </a:solidFill>
                <a:latin typeface="华文新魏" panose="02010800040101010101" pitchFamily="2" charset="-122"/>
                <a:ea typeface="华文新魏" panose="02010800040101010101" pitchFamily="2" charset="-122"/>
              </a:rPr>
              <a:t>处理。</a:t>
            </a:r>
            <a:endParaRPr lang="en-US" altLang="zh-CN" sz="1600" b="1" kern="0" dirty="0">
              <a:solidFill>
                <a:srgbClr val="FF0000"/>
              </a:solidFill>
              <a:latin typeface="华文新魏" panose="02010800040101010101" pitchFamily="2" charset="-122"/>
              <a:ea typeface="华文新魏" panose="02010800040101010101" pitchFamily="2" charset="-122"/>
            </a:endParaRPr>
          </a:p>
        </p:txBody>
      </p:sp>
      <p:pic>
        <p:nvPicPr>
          <p:cNvPr id="7" name="图片 6">
            <a:extLst>
              <a:ext uri="{FF2B5EF4-FFF2-40B4-BE49-F238E27FC236}">
                <a16:creationId xmlns:a16="http://schemas.microsoft.com/office/drawing/2014/main" id="{777D4901-780A-4D15-BD37-0EA027289E70}"/>
              </a:ext>
            </a:extLst>
          </p:cNvPr>
          <p:cNvPicPr>
            <a:picLocks noChangeAspect="1"/>
          </p:cNvPicPr>
          <p:nvPr/>
        </p:nvPicPr>
        <p:blipFill>
          <a:blip r:embed="rId2"/>
          <a:stretch>
            <a:fillRect/>
          </a:stretch>
        </p:blipFill>
        <p:spPr>
          <a:xfrm>
            <a:off x="5483932" y="5733256"/>
            <a:ext cx="5040560" cy="936104"/>
          </a:xfrm>
          <a:prstGeom prst="rect">
            <a:avLst/>
          </a:prstGeom>
        </p:spPr>
      </p:pic>
    </p:spTree>
    <p:extLst>
      <p:ext uri="{BB962C8B-B14F-4D97-AF65-F5344CB8AC3E}">
        <p14:creationId xmlns:p14="http://schemas.microsoft.com/office/powerpoint/2010/main" val="1599845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D350CD5B-4404-472B-B239-6566B184F55E}"/>
              </a:ext>
            </a:extLst>
          </p:cNvPr>
          <p:cNvSpPr txBox="1"/>
          <p:nvPr/>
        </p:nvSpPr>
        <p:spPr>
          <a:xfrm>
            <a:off x="949077" y="2499586"/>
            <a:ext cx="9420042" cy="3416320"/>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#include &lt;iostream&gt;  </a:t>
            </a:r>
          </a:p>
          <a:p>
            <a:r>
              <a:rPr lang="en-US" altLang="zh-CN" dirty="0">
                <a:latin typeface="华文新魏" panose="02010800040101010101" pitchFamily="2" charset="-122"/>
                <a:ea typeface="华文新魏" panose="02010800040101010101" pitchFamily="2" charset="-122"/>
              </a:rPr>
              <a:t>using namespace std;</a:t>
            </a:r>
          </a:p>
          <a:p>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以下函数</a:t>
            </a:r>
            <a:r>
              <a:rPr lang="en-US" altLang="zh-CN" dirty="0">
                <a:latin typeface="华文新魏" panose="02010800040101010101" pitchFamily="2" charset="-122"/>
                <a:ea typeface="华文新魏" panose="02010800040101010101" pitchFamily="2" charset="-122"/>
              </a:rPr>
              <a:t>sum()</a:t>
            </a:r>
            <a:r>
              <a:rPr lang="zh-CN" altLang="en-US" dirty="0">
                <a:latin typeface="华文新魏" panose="02010800040101010101" pitchFamily="2" charset="-122"/>
                <a:ea typeface="华文新魏" panose="02010800040101010101" pitchFamily="2" charset="-122"/>
              </a:rPr>
              <a:t>可不处理它发出的</a:t>
            </a:r>
            <a:r>
              <a:rPr lang="en-US" altLang="zh-CN" dirty="0">
                <a:latin typeface="华文新魏" panose="02010800040101010101" pitchFamily="2" charset="-122"/>
                <a:ea typeface="华文新魏" panose="02010800040101010101" pitchFamily="2" charset="-122"/>
              </a:rPr>
              <a:t>const char *</a:t>
            </a:r>
            <a:r>
              <a:rPr lang="zh-CN" altLang="en-US" dirty="0">
                <a:latin typeface="华文新魏" panose="02010800040101010101" pitchFamily="2" charset="-122"/>
                <a:ea typeface="华文新魏" panose="02010800040101010101" pitchFamily="2" charset="-122"/>
              </a:rPr>
              <a:t>类型的异常</a:t>
            </a:r>
          </a:p>
          <a:p>
            <a:r>
              <a:rPr lang="en-US" altLang="zh-CN" dirty="0">
                <a:latin typeface="华文新魏" panose="02010800040101010101" pitchFamily="2" charset="-122"/>
                <a:ea typeface="华文新魏" panose="02010800040101010101" pitchFamily="2" charset="-122"/>
              </a:rPr>
              <a:t>int sum(int a[ ], int t, int s, int c) throw (const char *)   //</a:t>
            </a:r>
            <a:r>
              <a:rPr lang="zh-CN" altLang="en-US" dirty="0">
                <a:latin typeface="华文新魏" panose="02010800040101010101" pitchFamily="2" charset="-122"/>
                <a:ea typeface="华文新魏" panose="02010800040101010101" pitchFamily="2" charset="-122"/>
              </a:rPr>
              <a:t>参数</a:t>
            </a:r>
            <a:r>
              <a:rPr lang="en-US" altLang="zh-CN" dirty="0">
                <a:latin typeface="华文新魏" panose="02010800040101010101" pitchFamily="2" charset="-122"/>
                <a:ea typeface="华文新魏" panose="02010800040101010101" pitchFamily="2" charset="-122"/>
              </a:rPr>
              <a:t>t</a:t>
            </a:r>
            <a:r>
              <a:rPr lang="zh-CN" altLang="en-US" dirty="0">
                <a:latin typeface="华文新魏" panose="02010800040101010101" pitchFamily="2" charset="-122"/>
                <a:ea typeface="华文新魏" panose="02010800040101010101" pitchFamily="2" charset="-122"/>
              </a:rPr>
              <a:t>指明数组大小</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以下语句若发出</a:t>
            </a:r>
            <a:r>
              <a:rPr lang="en-US" altLang="zh-CN" dirty="0">
                <a:latin typeface="华文新魏" panose="02010800040101010101" pitchFamily="2" charset="-122"/>
                <a:ea typeface="华文新魏" panose="02010800040101010101" pitchFamily="2" charset="-122"/>
              </a:rPr>
              <a:t>const char *</a:t>
            </a:r>
            <a:r>
              <a:rPr lang="zh-CN" altLang="en-US" dirty="0">
                <a:latin typeface="华文新魏" panose="02010800040101010101" pitchFamily="2" charset="-122"/>
                <a:ea typeface="华文新魏" panose="02010800040101010101" pitchFamily="2" charset="-122"/>
              </a:rPr>
              <a:t>类型的异常，此后的语句不执行</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if (s &lt; 0 || s &gt;= t || s + c&lt;0 || s + c&gt;t) </a:t>
            </a:r>
          </a:p>
          <a:p>
            <a:r>
              <a:rPr lang="en-US" altLang="zh-CN" dirty="0">
                <a:latin typeface="华文新魏" panose="02010800040101010101" pitchFamily="2" charset="-122"/>
                <a:ea typeface="华文新魏" panose="02010800040101010101" pitchFamily="2" charset="-122"/>
              </a:rPr>
              <a:t>        throw "subscription overflow";</a:t>
            </a:r>
          </a:p>
          <a:p>
            <a:r>
              <a:rPr lang="en-US" altLang="zh-CN" dirty="0">
                <a:latin typeface="华文新魏" panose="02010800040101010101" pitchFamily="2" charset="-122"/>
                <a:ea typeface="华文新魏" panose="02010800040101010101" pitchFamily="2" charset="-122"/>
              </a:rPr>
              <a:t>    int r = 0,x=0;</a:t>
            </a:r>
          </a:p>
          <a:p>
            <a:r>
              <a:rPr lang="en-US" altLang="zh-CN" dirty="0">
                <a:latin typeface="华文新魏" panose="02010800040101010101" pitchFamily="2" charset="-122"/>
                <a:ea typeface="华文新魏" panose="02010800040101010101" pitchFamily="2" charset="-122"/>
              </a:rPr>
              <a:t>    for (x = 0; x &lt; c; x++) </a:t>
            </a:r>
          </a:p>
          <a:p>
            <a:r>
              <a:rPr lang="en-US" altLang="zh-CN" dirty="0">
                <a:latin typeface="华文新魏" panose="02010800040101010101" pitchFamily="2" charset="-122"/>
                <a:ea typeface="华文新魏" panose="02010800040101010101" pitchFamily="2" charset="-122"/>
              </a:rPr>
              <a:t>        r += a[</a:t>
            </a:r>
            <a:r>
              <a:rPr lang="en-US" altLang="zh-CN" dirty="0" err="1">
                <a:latin typeface="华文新魏" panose="02010800040101010101" pitchFamily="2" charset="-122"/>
                <a:ea typeface="华文新魏" panose="02010800040101010101" pitchFamily="2" charset="-122"/>
              </a:rPr>
              <a:t>s+x</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return r;</a:t>
            </a:r>
          </a:p>
          <a:p>
            <a:r>
              <a:rPr lang="en-US" altLang="zh-CN" dirty="0">
                <a:latin typeface="华文新魏" panose="02010800040101010101" pitchFamily="2" charset="-122"/>
                <a:ea typeface="华文新魏" panose="02010800040101010101" pitchFamily="2" charset="-122"/>
              </a:rPr>
              <a:t>}</a:t>
            </a:r>
          </a:p>
        </p:txBody>
      </p:sp>
      <p:sp>
        <p:nvSpPr>
          <p:cNvPr id="6" name="文本框 5">
            <a:extLst>
              <a:ext uri="{FF2B5EF4-FFF2-40B4-BE49-F238E27FC236}">
                <a16:creationId xmlns:a16="http://schemas.microsoft.com/office/drawing/2014/main" id="{E76B6734-17A1-4BD0-81E5-B059B03D1204}"/>
              </a:ext>
            </a:extLst>
          </p:cNvPr>
          <p:cNvSpPr txBox="1"/>
          <p:nvPr/>
        </p:nvSpPr>
        <p:spPr>
          <a:xfrm>
            <a:off x="838200" y="1910471"/>
            <a:ext cx="6142892" cy="369332"/>
          </a:xfrm>
          <a:prstGeom prst="rect">
            <a:avLst/>
          </a:prstGeom>
          <a:noFill/>
        </p:spPr>
        <p:txBody>
          <a:bodyPr wrap="square">
            <a:spAutoFit/>
          </a:bodyPr>
          <a:lstStyle/>
          <a:p>
            <a:r>
              <a:rPr lang="zh-CN" altLang="en-US" dirty="0">
                <a:latin typeface="华文新魏" panose="02010800040101010101" pitchFamily="2" charset="-122"/>
                <a:ea typeface="华文新魏" panose="02010800040101010101" pitchFamily="2" charset="-122"/>
              </a:rPr>
              <a:t>对数组</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的若干相邻元素进行累加</a:t>
            </a:r>
          </a:p>
        </p:txBody>
      </p:sp>
    </p:spTree>
    <p:extLst>
      <p:ext uri="{BB962C8B-B14F-4D97-AF65-F5344CB8AC3E}">
        <p14:creationId xmlns:p14="http://schemas.microsoft.com/office/powerpoint/2010/main" val="1570886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43947B4A-0DA3-41E0-A36B-9C65B9A18811}"/>
              </a:ext>
            </a:extLst>
          </p:cNvPr>
          <p:cNvSpPr txBox="1"/>
          <p:nvPr/>
        </p:nvSpPr>
        <p:spPr>
          <a:xfrm>
            <a:off x="289420" y="1691561"/>
            <a:ext cx="11446860" cy="3970318"/>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void main(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int m[6]={1,2,3,4,5,6};</a:t>
            </a:r>
          </a:p>
          <a:p>
            <a:r>
              <a:rPr lang="en-US" altLang="zh-CN" dirty="0">
                <a:latin typeface="华文新魏" panose="02010800040101010101" pitchFamily="2" charset="-122"/>
                <a:ea typeface="华文新魏" panose="02010800040101010101" pitchFamily="2" charset="-122"/>
              </a:rPr>
              <a:t>    int r=0;</a:t>
            </a:r>
          </a:p>
          <a:p>
            <a:r>
              <a:rPr lang="en-US" altLang="zh-CN" dirty="0">
                <a:latin typeface="华文新魏" panose="02010800040101010101" pitchFamily="2" charset="-122"/>
                <a:ea typeface="华文新魏" panose="02010800040101010101" pitchFamily="2" charset="-122"/>
              </a:rPr>
              <a:t>    try{</a:t>
            </a:r>
          </a:p>
          <a:p>
            <a:r>
              <a:rPr lang="en-US" altLang="zh-CN" dirty="0">
                <a:latin typeface="华文新魏" panose="02010800040101010101" pitchFamily="2" charset="-122"/>
                <a:ea typeface="华文新魏" panose="02010800040101010101" pitchFamily="2" charset="-122"/>
              </a:rPr>
              <a:t>        r=sum(m, 6, 3, 4);//</a:t>
            </a:r>
            <a:r>
              <a:rPr lang="zh-CN" altLang="en-US" dirty="0">
                <a:latin typeface="华文新魏" panose="02010800040101010101" pitchFamily="2" charset="-122"/>
                <a:ea typeface="华文新魏" panose="02010800040101010101" pitchFamily="2" charset="-122"/>
              </a:rPr>
              <a:t>发出异常后</a:t>
            </a:r>
            <a:r>
              <a:rPr lang="en-US" altLang="zh-CN" dirty="0">
                <a:latin typeface="华文新魏" panose="02010800040101010101" pitchFamily="2" charset="-122"/>
                <a:ea typeface="华文新魏" panose="02010800040101010101" pitchFamily="2" charset="-122"/>
              </a:rPr>
              <a:t>try</a:t>
            </a:r>
            <a:r>
              <a:rPr lang="zh-CN" altLang="en-US" dirty="0">
                <a:latin typeface="华文新魏" panose="02010800040101010101" pitchFamily="2" charset="-122"/>
                <a:ea typeface="华文新魏" panose="02010800040101010101" pitchFamily="2" charset="-122"/>
              </a:rPr>
              <a:t>中所有语句都不执行，直接到其</a:t>
            </a:r>
            <a:r>
              <a:rPr lang="en-US" altLang="zh-CN" dirty="0">
                <a:latin typeface="华文新魏" panose="02010800040101010101" pitchFamily="2" charset="-122"/>
                <a:ea typeface="华文新魏" panose="02010800040101010101" pitchFamily="2" charset="-122"/>
              </a:rPr>
              <a:t>catch</a:t>
            </a:r>
          </a:p>
          <a:p>
            <a:r>
              <a:rPr lang="en-US" altLang="zh-CN" dirty="0">
                <a:latin typeface="华文新魏" panose="02010800040101010101" pitchFamily="2" charset="-122"/>
                <a:ea typeface="华文新魏" panose="02010800040101010101" pitchFamily="2" charset="-122"/>
              </a:rPr>
              <a:t>        r=sum(m, 6, 1, 3);//</a:t>
            </a:r>
            <a:r>
              <a:rPr lang="zh-CN" altLang="en-US" dirty="0">
                <a:latin typeface="华文新魏" panose="02010800040101010101" pitchFamily="2" charset="-122"/>
                <a:ea typeface="华文新魏" panose="02010800040101010101" pitchFamily="2" charset="-122"/>
              </a:rPr>
              <a:t>不发出异常</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以下</a:t>
            </a:r>
            <a:r>
              <a:rPr lang="en-US" altLang="zh-CN" dirty="0">
                <a:latin typeface="华文新魏" panose="02010800040101010101" pitchFamily="2" charset="-122"/>
                <a:ea typeface="华文新魏" panose="02010800040101010101" pitchFamily="2" charset="-122"/>
              </a:rPr>
              <a:t>const</a:t>
            </a:r>
            <a:r>
              <a:rPr lang="zh-CN" altLang="en-US" dirty="0">
                <a:latin typeface="华文新魏" panose="02010800040101010101" pitchFamily="2" charset="-122"/>
                <a:ea typeface="华文新魏" panose="02010800040101010101" pitchFamily="2" charset="-122"/>
              </a:rPr>
              <a:t>去掉则不能捕获</a:t>
            </a:r>
            <a:r>
              <a:rPr lang="en-US" altLang="zh-CN" dirty="0">
                <a:latin typeface="华文新魏" panose="02010800040101010101" pitchFamily="2" charset="-122"/>
                <a:ea typeface="华文新魏" panose="02010800040101010101" pitchFamily="2" charset="-122"/>
              </a:rPr>
              <a:t>const char *</a:t>
            </a:r>
            <a:r>
              <a:rPr lang="zh-CN" altLang="en-US" dirty="0">
                <a:latin typeface="华文新魏" panose="02010800040101010101" pitchFamily="2" charset="-122"/>
                <a:ea typeface="华文新魏" panose="02010800040101010101" pitchFamily="2" charset="-122"/>
              </a:rPr>
              <a:t>类型的异常，只读指针实参不能传递给可写指针形参</a:t>
            </a:r>
            <a:r>
              <a:rPr lang="en-US" altLang="zh-CN" dirty="0">
                <a:latin typeface="华文新魏" panose="02010800040101010101" pitchFamily="2" charset="-122"/>
                <a:ea typeface="华文新魏" panose="02010800040101010101" pitchFamily="2" charset="-122"/>
              </a:rPr>
              <a:t>e</a:t>
            </a:r>
          </a:p>
          <a:p>
            <a:r>
              <a:rPr lang="en-US" altLang="zh-CN" dirty="0">
                <a:latin typeface="华文新魏" panose="02010800040101010101" pitchFamily="2" charset="-122"/>
                <a:ea typeface="华文新魏" panose="02010800040101010101" pitchFamily="2" charset="-122"/>
              </a:rPr>
              <a:t>    catch(char *p){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&lt;&lt;p; }  //</a:t>
            </a:r>
            <a:r>
              <a:rPr lang="zh-CN" altLang="en-US" dirty="0">
                <a:latin typeface="华文新魏" panose="02010800040101010101" pitchFamily="2" charset="-122"/>
                <a:ea typeface="华文新魏" panose="02010800040101010101" pitchFamily="2" charset="-122"/>
              </a:rPr>
              <a:t>不能捕获</a:t>
            </a:r>
            <a:r>
              <a:rPr lang="en-US" altLang="zh-CN" dirty="0">
                <a:latin typeface="华文新魏" panose="02010800040101010101" pitchFamily="2" charset="-122"/>
                <a:ea typeface="华文新魏" panose="02010800040101010101" pitchFamily="2" charset="-122"/>
              </a:rPr>
              <a:t>throw "subscription overflow";</a:t>
            </a:r>
          </a:p>
          <a:p>
            <a:r>
              <a:rPr lang="en-US" altLang="zh-CN" dirty="0">
                <a:latin typeface="华文新魏" panose="02010800040101010101" pitchFamily="2" charset="-122"/>
                <a:ea typeface="华文新魏" panose="02010800040101010101" pitchFamily="2" charset="-122"/>
              </a:rPr>
              <a:t>    catch(const char *e){  //</a:t>
            </a:r>
            <a:r>
              <a:rPr lang="zh-CN" altLang="en-US" dirty="0">
                <a:latin typeface="华文新魏" panose="02010800040101010101" pitchFamily="2" charset="-122"/>
                <a:ea typeface="华文新魏" panose="02010800040101010101" pitchFamily="2" charset="-122"/>
              </a:rPr>
              <a:t>还能捕获</a:t>
            </a:r>
            <a:r>
              <a:rPr lang="en-US" altLang="zh-CN" dirty="0">
                <a:latin typeface="华文新魏" panose="02010800040101010101" pitchFamily="2" charset="-122"/>
                <a:ea typeface="华文新魏" panose="02010800040101010101" pitchFamily="2" charset="-122"/>
              </a:rPr>
              <a:t>char *</a:t>
            </a:r>
            <a:r>
              <a:rPr lang="zh-CN" altLang="en-US" dirty="0">
                <a:latin typeface="华文新魏" panose="02010800040101010101" pitchFamily="2" charset="-122"/>
                <a:ea typeface="华文新魏" panose="02010800040101010101" pitchFamily="2" charset="-122"/>
              </a:rPr>
              <a:t>类型的异常，可写指针实参可以传递给只读指针形参</a:t>
            </a:r>
            <a:r>
              <a:rPr lang="en-US" altLang="zh-CN" dirty="0">
                <a:latin typeface="华文新魏" panose="02010800040101010101" pitchFamily="2" charset="-122"/>
                <a:ea typeface="华文新魏" panose="02010800040101010101" pitchFamily="2" charset="-122"/>
              </a:rPr>
              <a:t>e</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&lt;&lt;e;</a:t>
            </a: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由于</a:t>
            </a:r>
            <a:r>
              <a:rPr lang="en-US" altLang="zh-CN" dirty="0">
                <a:latin typeface="华文新魏" panose="02010800040101010101" pitchFamily="2" charset="-122"/>
                <a:ea typeface="华文新魏" panose="02010800040101010101" pitchFamily="2" charset="-122"/>
              </a:rPr>
              <a:t>throw</a:t>
            </a:r>
            <a:r>
              <a:rPr lang="zh-CN" altLang="en-US" dirty="0">
                <a:latin typeface="华文新魏" panose="02010800040101010101" pitchFamily="2" charset="-122"/>
                <a:ea typeface="华文新魏" panose="02010800040101010101" pitchFamily="2" charset="-122"/>
              </a:rPr>
              <a:t>时未分配内存，故在</a:t>
            </a:r>
            <a:r>
              <a:rPr lang="en-US" altLang="zh-CN" dirty="0">
                <a:latin typeface="华文新魏" panose="02010800040101010101" pitchFamily="2" charset="-122"/>
                <a:ea typeface="华文新魏" panose="02010800040101010101" pitchFamily="2" charset="-122"/>
              </a:rPr>
              <a:t>catch</a:t>
            </a:r>
            <a:r>
              <a:rPr lang="zh-CN" altLang="en-US" dirty="0">
                <a:latin typeface="华文新魏" panose="02010800040101010101" pitchFamily="2" charset="-122"/>
                <a:ea typeface="华文新魏" panose="02010800040101010101" pitchFamily="2" charset="-122"/>
              </a:rPr>
              <a:t>中无须使用</a:t>
            </a:r>
            <a:r>
              <a:rPr lang="en-US" altLang="zh-CN" dirty="0">
                <a:latin typeface="华文新魏" panose="02010800040101010101" pitchFamily="2" charset="-122"/>
                <a:ea typeface="华文新魏" panose="02010800040101010101" pitchFamily="2" charset="-122"/>
              </a:rPr>
              <a:t>delete  e</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585730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660647" y="1541540"/>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9.</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736847" y="2129659"/>
            <a:ext cx="10368793" cy="327628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可以表示</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throw(void)</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一般用在移动构造函数，析构函数、移动赋值运算符函数等函数后面。</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如果移动构造函数和移动赋值运算符还要申请资源，则难免发生异常，此时不应将</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放在这些函数的参数后面。</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保留字</a:t>
            </a:r>
            <a:r>
              <a:rPr lang="en-US" altLang="zh-CN" sz="2400" b="1" dirty="0" err="1">
                <a:latin typeface="华文新魏" panose="02010800040101010101" pitchFamily="2" charset="-122"/>
                <a:ea typeface="华文新魏" panose="02010800040101010101" pitchFamily="2" charset="-122"/>
              </a:rPr>
              <a:t>noexcept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throw(</a:t>
            </a:r>
            <a:r>
              <a:rPr lang="zh-CN" altLang="en-US" sz="2400" b="1" dirty="0">
                <a:latin typeface="华文新魏" panose="02010800040101010101" pitchFamily="2" charset="-122"/>
                <a:ea typeface="华文新魏" panose="02010800040101010101" pitchFamily="2" charset="-122"/>
              </a:rPr>
              <a:t> </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可以出现在任何函数的后面，包括</a:t>
            </a:r>
            <a:r>
              <a:rPr lang="en-US" altLang="zh-CN" sz="2400" b="1" dirty="0" err="1">
                <a:latin typeface="华文新魏" panose="02010800040101010101" pitchFamily="2" charset="-122"/>
                <a:ea typeface="华文新魏" panose="02010800040101010101" pitchFamily="2" charset="-122"/>
              </a:rPr>
              <a:t>constexpr</a:t>
            </a:r>
            <a:r>
              <a:rPr lang="zh-CN" altLang="en-US" sz="2400" b="1" dirty="0">
                <a:latin typeface="华文新魏" panose="02010800040101010101" pitchFamily="2" charset="-122"/>
                <a:ea typeface="华文新魏" panose="02010800040101010101" pitchFamily="2" charset="-122"/>
              </a:rPr>
              <a:t>函数和</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表达式的参数表后面。但</a:t>
            </a:r>
            <a:r>
              <a:rPr lang="en-US" altLang="zh-CN" sz="2400" b="1" dirty="0">
                <a:latin typeface="华文新魏" panose="02010800040101010101" pitchFamily="2" charset="-122"/>
                <a:ea typeface="华文新魏" panose="02010800040101010101" pitchFamily="2" charset="-122"/>
              </a:rPr>
              <a:t> throw(</a:t>
            </a:r>
            <a:r>
              <a:rPr lang="zh-CN" altLang="en-US" sz="2400" b="1" dirty="0">
                <a:latin typeface="华文新魏" panose="02010800040101010101" pitchFamily="2" charset="-122"/>
                <a:ea typeface="华文新魏" panose="02010800040101010101" pitchFamily="2" charset="-122"/>
              </a:rPr>
              <a:t>除</a:t>
            </a:r>
            <a:r>
              <a:rPr lang="en-US" altLang="zh-CN" sz="2400" b="1" dirty="0">
                <a:latin typeface="华文新魏" panose="02010800040101010101" pitchFamily="2" charset="-122"/>
                <a:ea typeface="华文新魏" panose="02010800040101010101" pitchFamily="2" charset="-122"/>
              </a:rPr>
              <a:t>void</a:t>
            </a:r>
            <a:r>
              <a:rPr lang="zh-CN" altLang="en-US" sz="2400" b="1" dirty="0">
                <a:latin typeface="华文新魏" panose="02010800040101010101" pitchFamily="2" charset="-122"/>
                <a:ea typeface="华文新魏" panose="02010800040101010101" pitchFamily="2" charset="-122"/>
              </a:rPr>
              <a:t>外的类型参数</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不应出现在</a:t>
            </a:r>
            <a:r>
              <a:rPr lang="en-US" altLang="zh-CN" sz="2400" b="1" dirty="0" err="1">
                <a:latin typeface="华文新魏" panose="02010800040101010101" pitchFamily="2" charset="-122"/>
                <a:ea typeface="华文新魏" panose="02010800040101010101" pitchFamily="2" charset="-122"/>
              </a:rPr>
              <a:t>constexpr</a:t>
            </a:r>
            <a:r>
              <a:rPr lang="zh-CN" altLang="en-US" sz="2400" b="1" dirty="0">
                <a:latin typeface="华文新魏" panose="02010800040101010101" pitchFamily="2" charset="-122"/>
                <a:ea typeface="华文新魏" panose="02010800040101010101" pitchFamily="2" charset="-122"/>
              </a:rPr>
              <a:t>函数的参数表后面，并且</a:t>
            </a:r>
            <a:r>
              <a:rPr lang="en-US" altLang="zh-CN" sz="2400" b="1" dirty="0" err="1">
                <a:latin typeface="华文新魏" panose="02010800040101010101" pitchFamily="2" charset="-122"/>
                <a:ea typeface="华文新魏" panose="02010800040101010101" pitchFamily="2" charset="-122"/>
              </a:rPr>
              <a:t>constexpr</a:t>
            </a:r>
            <a:r>
              <a:rPr lang="zh-CN" altLang="en-US" sz="2400" b="1" dirty="0">
                <a:latin typeface="华文新魏" panose="02010800040101010101" pitchFamily="2" charset="-122"/>
                <a:ea typeface="华文新魏" panose="02010800040101010101" pitchFamily="2" charset="-122"/>
              </a:rPr>
              <a:t>函数也不能抛出异常，否则不能优化生成常量表达式。</a:t>
            </a:r>
          </a:p>
        </p:txBody>
      </p:sp>
    </p:spTree>
    <p:extLst>
      <p:ext uri="{BB962C8B-B14F-4D97-AF65-F5344CB8AC3E}">
        <p14:creationId xmlns:p14="http://schemas.microsoft.com/office/powerpoint/2010/main" val="3805391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9.</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4  </a:t>
            </a:r>
            <a:r>
              <a:rPr lang="zh-CN" altLang="en-US" dirty="0">
                <a:latin typeface="华文新魏" panose="02010800040101010101" pitchFamily="2" charset="-122"/>
                <a:ea typeface="华文新魏" panose="02010800040101010101" pitchFamily="2" charset="-122"/>
              </a:rPr>
              <a:t>异常类型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38911"/>
            <a:ext cx="10008066" cy="300800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a:t>
            </a:r>
            <a:r>
              <a:rPr lang="zh-CN" altLang="en-US" sz="2400" b="1" dirty="0">
                <a:latin typeface="华文新魏" panose="02010800040101010101" pitchFamily="2" charset="-122"/>
                <a:ea typeface="华文新魏" panose="02010800040101010101" pitchFamily="2" charset="-122"/>
              </a:rPr>
              <a:t>提供了一个标准的异常类型</a:t>
            </a: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，以作为标准类库引发的异常类型的基类，</a:t>
            </a: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等异常由标准名字空间</a:t>
            </a:r>
            <a:r>
              <a:rPr lang="en-US" altLang="zh-CN" sz="2400" b="1" dirty="0">
                <a:latin typeface="华文新魏" panose="02010800040101010101" pitchFamily="2" charset="-122"/>
                <a:ea typeface="华文新魏" panose="02010800040101010101" pitchFamily="2" charset="-122"/>
              </a:rPr>
              <a:t>std</a:t>
            </a:r>
            <a:r>
              <a:rPr lang="zh-CN" altLang="en-US" sz="2400" b="1" dirty="0">
                <a:latin typeface="华文新魏" panose="02010800040101010101" pitchFamily="2" charset="-122"/>
                <a:ea typeface="华文新魏" panose="02010800040101010101" pitchFamily="2" charset="-122"/>
              </a:rPr>
              <a:t>提供。</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的函数成员不再引发任何异常。</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函数成员</a:t>
            </a:r>
            <a:r>
              <a:rPr lang="en-US" altLang="zh-CN" sz="2400" b="1" dirty="0">
                <a:latin typeface="华文新魏" panose="02010800040101010101" pitchFamily="2" charset="-122"/>
                <a:ea typeface="华文新魏" panose="02010800040101010101" pitchFamily="2" charset="-122"/>
              </a:rPr>
              <a:t>what( )</a:t>
            </a:r>
            <a:r>
              <a:rPr lang="zh-CN" altLang="en-US" sz="2400" b="1" dirty="0">
                <a:latin typeface="华文新魏" panose="02010800040101010101" pitchFamily="2" charset="-122"/>
                <a:ea typeface="华文新魏" panose="02010800040101010101" pitchFamily="2" charset="-122"/>
              </a:rPr>
              <a:t>返回一个只读字符串，该字符串的值没有被构造函数初始化，因此必须在派生类中重新定义函数成员</a:t>
            </a:r>
            <a:r>
              <a:rPr lang="en-US" altLang="zh-CN" sz="2400" b="1" dirty="0">
                <a:latin typeface="华文新魏" panose="02010800040101010101" pitchFamily="2" charset="-122"/>
                <a:ea typeface="华文新魏" panose="02010800040101010101" pitchFamily="2" charset="-122"/>
              </a:rPr>
              <a:t>what( )</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异常类</a:t>
            </a: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提供了处理异常的标准框架，应用程序自定义的异常对象应当自</a:t>
            </a:r>
            <a:r>
              <a:rPr lang="en-US" altLang="zh-CN" sz="2400" b="1" dirty="0">
                <a:latin typeface="华文新魏" panose="02010800040101010101" pitchFamily="2" charset="-122"/>
                <a:ea typeface="华文新魏" panose="02010800040101010101" pitchFamily="2" charset="-122"/>
              </a:rPr>
              <a:t>exception</a:t>
            </a:r>
            <a:r>
              <a:rPr lang="zh-CN" altLang="en-US" sz="2400" b="1" dirty="0">
                <a:latin typeface="华文新魏" panose="02010800040101010101" pitchFamily="2" charset="-122"/>
                <a:ea typeface="华文新魏" panose="02010800040101010101" pitchFamily="2" charset="-122"/>
              </a:rPr>
              <a:t>继承。</a:t>
            </a:r>
            <a:endParaRPr lang="en-US" altLang="zh-CN" sz="2400" b="1" dirty="0">
              <a:latin typeface="华文新魏" panose="02010800040101010101" pitchFamily="2" charset="-122"/>
              <a:ea typeface="华文新魏" panose="02010800040101010101" pitchFamily="2" charset="-122"/>
            </a:endParaRP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在</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有父子关系的多个异常对象时，应注意</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顺序。</a:t>
            </a:r>
          </a:p>
        </p:txBody>
      </p:sp>
    </p:spTree>
    <p:extLst>
      <p:ext uri="{BB962C8B-B14F-4D97-AF65-F5344CB8AC3E}">
        <p14:creationId xmlns:p14="http://schemas.microsoft.com/office/powerpoint/2010/main" val="1452273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9.</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4  </a:t>
            </a:r>
            <a:r>
              <a:rPr lang="zh-CN" altLang="en-US" dirty="0">
                <a:latin typeface="华文新魏" panose="02010800040101010101" pitchFamily="2" charset="-122"/>
                <a:ea typeface="华文新魏" panose="02010800040101010101" pitchFamily="2" charset="-122"/>
              </a:rPr>
              <a:t>异常对象的析构</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38911"/>
            <a:ext cx="10008066" cy="254999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如果是通过</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产生的指针类型的异常，在</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处理过程捕获后，通常应使用合适的</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释放内存，否则可能造成内存泄漏。</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如果继续传播指针类型的异常，则可以不使用</a:t>
            </a:r>
            <a:r>
              <a:rPr lang="en-US" altLang="zh-CN" sz="2400" b="1" dirty="0">
                <a:latin typeface="华文新魏" panose="02010800040101010101" pitchFamily="2" charset="-122"/>
                <a:ea typeface="华文新魏" panose="02010800040101010101" pitchFamily="2" charset="-122"/>
              </a:rPr>
              <a:t>delete</a:t>
            </a:r>
            <a:r>
              <a:rPr lang="zh-CN" altLang="en-US" sz="2400" b="1" dirty="0">
                <a:latin typeface="华文新魏" panose="02010800040101010101" pitchFamily="2" charset="-122"/>
                <a:ea typeface="华文新魏" panose="02010800040101010101" pitchFamily="2" charset="-122"/>
              </a:rPr>
              <a:t>。</a:t>
            </a:r>
          </a:p>
          <a:p>
            <a:pPr marL="228600"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从最内层被调函数抛出异常到外层调用函数的</a:t>
            </a:r>
            <a:r>
              <a:rPr lang="en-US" altLang="zh-CN" sz="2400" b="1" dirty="0">
                <a:latin typeface="华文新魏" panose="02010800040101010101" pitchFamily="2" charset="-122"/>
                <a:ea typeface="华文新魏" panose="02010800040101010101" pitchFamily="2" charset="-122"/>
              </a:rPr>
              <a:t>catch</a:t>
            </a:r>
            <a:r>
              <a:rPr lang="zh-CN" altLang="en-US" sz="2400" b="1" dirty="0">
                <a:latin typeface="华文新魏" panose="02010800040101010101" pitchFamily="2" charset="-122"/>
                <a:ea typeface="华文新魏" panose="02010800040101010101" pitchFamily="2" charset="-122"/>
              </a:rPr>
              <a:t>处理过程捕获异常，由此形成的函数调用链所有</a:t>
            </a:r>
            <a:r>
              <a:rPr lang="zh-CN" altLang="en-US" sz="2400" b="1" dirty="0">
                <a:solidFill>
                  <a:srgbClr val="FF0000"/>
                </a:solidFill>
                <a:latin typeface="华文新魏" panose="02010800040101010101" pitchFamily="2" charset="-122"/>
                <a:ea typeface="华文新魏" panose="02010800040101010101" pitchFamily="2" charset="-122"/>
              </a:rPr>
              <a:t>局部对象</a:t>
            </a:r>
            <a:r>
              <a:rPr lang="zh-CN" altLang="en-US" sz="2400" b="1" dirty="0">
                <a:latin typeface="华文新魏" panose="02010800040101010101" pitchFamily="2" charset="-122"/>
                <a:ea typeface="华文新魏" panose="02010800040101010101" pitchFamily="2" charset="-122"/>
              </a:rPr>
              <a:t>都会被自动析构，因此使用异常处理机制能在一定程度上防止内存泄漏。但是，</a:t>
            </a:r>
            <a:r>
              <a:rPr lang="zh-CN" altLang="en-US" sz="2400" b="1" dirty="0">
                <a:solidFill>
                  <a:srgbClr val="FF0000"/>
                </a:solidFill>
                <a:latin typeface="华文新魏" panose="02010800040101010101" pitchFamily="2" charset="-122"/>
                <a:ea typeface="华文新魏" panose="02010800040101010101" pitchFamily="2" charset="-122"/>
              </a:rPr>
              <a:t>调用链中的指针通过</a:t>
            </a:r>
            <a:r>
              <a:rPr lang="en-US" altLang="zh-CN" sz="2400" b="1" dirty="0">
                <a:solidFill>
                  <a:srgbClr val="FF0000"/>
                </a:solidFill>
                <a:latin typeface="华文新魏" panose="02010800040101010101" pitchFamily="2" charset="-122"/>
                <a:ea typeface="华文新魏" panose="02010800040101010101" pitchFamily="2" charset="-122"/>
              </a:rPr>
              <a:t>new</a:t>
            </a:r>
            <a:r>
              <a:rPr lang="zh-CN" altLang="en-US" sz="2400" b="1" dirty="0">
                <a:solidFill>
                  <a:srgbClr val="FF0000"/>
                </a:solidFill>
                <a:latin typeface="华文新魏" panose="02010800040101010101" pitchFamily="2" charset="-122"/>
                <a:ea typeface="华文新魏" panose="02010800040101010101" pitchFamily="2" charset="-122"/>
              </a:rPr>
              <a:t>创建的异常对象不会自动释放</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58280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185E2E1F-11C8-483A-BA3F-8FFBAB3C57EF}"/>
              </a:ext>
            </a:extLst>
          </p:cNvPr>
          <p:cNvSpPr txBox="1"/>
          <p:nvPr/>
        </p:nvSpPr>
        <p:spPr>
          <a:xfrm>
            <a:off x="639659" y="2153217"/>
            <a:ext cx="9645243" cy="3970318"/>
          </a:xfrm>
          <a:prstGeom prst="rect">
            <a:avLst/>
          </a:prstGeom>
          <a:noFill/>
        </p:spPr>
        <p:txBody>
          <a:bodyPr wrap="square">
            <a:spAutoFit/>
          </a:bodyPr>
          <a:lstStyle/>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#include &lt;exception&gt;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#include &lt;iostream&gt;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using namespace std;</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class EPISTLE : exception {	//</a:t>
            </a:r>
            <a:r>
              <a:rPr lang="zh-CN" altLang="zh-CN" sz="1800" dirty="0">
                <a:effectLst/>
                <a:latin typeface="华文新魏" panose="02010800040101010101" pitchFamily="2" charset="-122"/>
                <a:ea typeface="华文新魏" panose="02010800040101010101" pitchFamily="2" charset="-122"/>
                <a:cs typeface="Consolas" panose="020B0609020204030204" pitchFamily="49" charset="0"/>
              </a:rPr>
              <a:t>定义异常对象的类型</a:t>
            </a: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public:</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EPISTLE(const char* s) :exception(s)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cout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&lt;&lt;"Construct: " &lt;&lt; s;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~EPISTLE(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noexcept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 </a:t>
            </a:r>
            <a:r>
              <a:rPr lang="en-US" altLang="zh-CN" sz="1800" dirty="0" err="1">
                <a:effectLst/>
                <a:latin typeface="华文新魏" panose="02010800040101010101" pitchFamily="2" charset="-122"/>
                <a:ea typeface="华文新魏" panose="02010800040101010101" pitchFamily="2" charset="-122"/>
                <a:cs typeface="Consolas" panose="020B0609020204030204" pitchFamily="49" charset="0"/>
              </a:rPr>
              <a:t>cout</a:t>
            </a:r>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&lt;&lt; "Destruct: " &lt;&lt; exception::what( );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const char* what( )const throw( ) { return exception::what( );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void h( ) {</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EPISTLE h("I am in h( )\n");</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    throw new EPISTLE("I have throw an exception\n");</a:t>
            </a:r>
            <a:endParaRPr lang="en-US" altLang="zh-CN" dirty="0">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r>
              <a:rPr lang="en-US" altLang="zh-CN" sz="1800" dirty="0">
                <a:effectLst/>
                <a:latin typeface="华文新魏" panose="02010800040101010101" pitchFamily="2" charset="-122"/>
                <a:ea typeface="华文新魏" panose="02010800040101010101" pitchFamily="2" charset="-122"/>
                <a:cs typeface="Consolas" panose="020B0609020204030204" pitchFamily="49" charset="0"/>
              </a:rPr>
              <a:t>}</a:t>
            </a:r>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a:p>
            <a:pPr indent="266700" algn="just" hangingPunct="0"/>
            <a:endParaRPr lang="zh-CN" altLang="zh-CN" sz="1800" dirty="0">
              <a:effectLst/>
              <a:latin typeface="华文新魏" panose="02010800040101010101" pitchFamily="2" charset="-122"/>
              <a:ea typeface="华文新魏" panose="02010800040101010101" pitchFamily="2" charset="-122"/>
              <a:cs typeface="Consolas" panose="020B0609020204030204" pitchFamily="49" charset="0"/>
            </a:endParaRPr>
          </a:p>
        </p:txBody>
      </p:sp>
      <p:sp>
        <p:nvSpPr>
          <p:cNvPr id="6" name="文本框 5">
            <a:extLst>
              <a:ext uri="{FF2B5EF4-FFF2-40B4-BE49-F238E27FC236}">
                <a16:creationId xmlns:a16="http://schemas.microsoft.com/office/drawing/2014/main" id="{292B8D3C-C5AA-4D8F-94CC-5C574439E852}"/>
              </a:ext>
            </a:extLst>
          </p:cNvPr>
          <p:cNvSpPr txBox="1"/>
          <p:nvPr/>
        </p:nvSpPr>
        <p:spPr>
          <a:xfrm>
            <a:off x="797169" y="1737286"/>
            <a:ext cx="6142892" cy="369332"/>
          </a:xfrm>
          <a:prstGeom prst="rect">
            <a:avLst/>
          </a:prstGeom>
          <a:noFill/>
        </p:spPr>
        <p:txBody>
          <a:bodyPr wrap="square">
            <a:spAutoFit/>
          </a:bodyPr>
          <a:lstStyle/>
          <a:p>
            <a:r>
              <a:rPr lang="zh-CN" altLang="en-US" dirty="0">
                <a:latin typeface="华文新魏" panose="02010800040101010101" pitchFamily="2" charset="-122"/>
                <a:ea typeface="华文新魏" panose="02010800040101010101" pitchFamily="2" charset="-122"/>
              </a:rPr>
              <a:t>局部对象的析构过程</a:t>
            </a:r>
          </a:p>
        </p:txBody>
      </p:sp>
    </p:spTree>
    <p:extLst>
      <p:ext uri="{BB962C8B-B14F-4D97-AF65-F5344CB8AC3E}">
        <p14:creationId xmlns:p14="http://schemas.microsoft.com/office/powerpoint/2010/main" val="376352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4" name="Text Box 7">
            <a:extLst>
              <a:ext uri="{FF2B5EF4-FFF2-40B4-BE49-F238E27FC236}">
                <a16:creationId xmlns:a16="http://schemas.microsoft.com/office/drawing/2014/main" id="{386096E4-D2B1-493F-AFAC-4C875160FE6C}"/>
              </a:ext>
            </a:extLst>
          </p:cNvPr>
          <p:cNvSpPr txBox="1">
            <a:spLocks noChangeArrowheads="1"/>
          </p:cNvSpPr>
          <p:nvPr/>
        </p:nvSpPr>
        <p:spPr bwMode="auto">
          <a:xfrm>
            <a:off x="2208213" y="1989138"/>
            <a:ext cx="2087562" cy="3649662"/>
          </a:xfrm>
          <a:prstGeom prst="rect">
            <a:avLst/>
          </a:prstGeom>
          <a:noFill/>
          <a:ln w="9525" algn="ctr">
            <a:solidFill>
              <a:srgbClr val="008080"/>
            </a:solidFill>
            <a:miter lim="800000"/>
            <a:headEnd/>
            <a:tailEnd/>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a:t>
            </a:r>
          </a:p>
          <a:p>
            <a:pPr>
              <a:lnSpc>
                <a:spcPct val="75000"/>
              </a:lnSpc>
              <a:spcBef>
                <a:spcPct val="50000"/>
              </a:spcBef>
              <a:buClr>
                <a:srgbClr val="3333CC"/>
              </a:buClr>
              <a:buSzPct val="60000"/>
              <a:defRPr/>
            </a:pPr>
            <a:r>
              <a:rPr lang="zh-CN" altLang="en-US" sz="2800" b="1" kern="0" dirty="0">
                <a:solidFill>
                  <a:srgbClr val="FF0000"/>
                </a:solidFill>
                <a:latin typeface="华文新魏" panose="02010800040101010101" pitchFamily="2" charset="-122"/>
                <a:ea typeface="华文新魏" panose="02010800040101010101" pitchFamily="2" charset="-122"/>
              </a:rPr>
              <a:t> </a:t>
            </a:r>
            <a:r>
              <a:rPr lang="en-US" altLang="zh-CN" sz="2800" b="1" kern="0" dirty="0">
                <a:solidFill>
                  <a:srgbClr val="FF0000"/>
                </a:solidFill>
                <a:latin typeface="华文新魏" panose="02010800040101010101" pitchFamily="2" charset="-122"/>
                <a:ea typeface="华文新魏" panose="02010800040101010101" pitchFamily="2" charset="-122"/>
              </a:rPr>
              <a:t>try{</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       f1( );</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       f2( );</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catch(…)</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a:t>
            </a:r>
          </a:p>
        </p:txBody>
      </p:sp>
      <p:sp>
        <p:nvSpPr>
          <p:cNvPr id="5" name="Text Box 8">
            <a:extLst>
              <a:ext uri="{FF2B5EF4-FFF2-40B4-BE49-F238E27FC236}">
                <a16:creationId xmlns:a16="http://schemas.microsoft.com/office/drawing/2014/main" id="{C0410633-7894-4CA1-8102-DE7ECF62EC1A}"/>
              </a:ext>
            </a:extLst>
          </p:cNvPr>
          <p:cNvSpPr txBox="1">
            <a:spLocks noChangeArrowheads="1"/>
          </p:cNvSpPr>
          <p:nvPr/>
        </p:nvSpPr>
        <p:spPr bwMode="auto">
          <a:xfrm>
            <a:off x="4813101" y="1989138"/>
            <a:ext cx="5616575" cy="3146567"/>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marL="0" indent="0">
              <a:lnSpc>
                <a:spcPct val="105000"/>
              </a:lnSpc>
              <a:spcBef>
                <a:spcPct val="50000"/>
              </a:spcBef>
              <a:buClr>
                <a:srgbClr val="3333CC"/>
              </a:buClr>
              <a:buSzPct val="60000"/>
              <a:defRPr/>
            </a:pPr>
            <a:r>
              <a:rPr lang="en-US" altLang="zh-CN" b="1" kern="0" dirty="0">
                <a:solidFill>
                  <a:srgbClr val="000000"/>
                </a:solidFill>
                <a:latin typeface="华文新魏" panose="02010800040101010101" pitchFamily="2" charset="-122"/>
                <a:ea typeface="华文新魏" panose="02010800040101010101" pitchFamily="2" charset="-122"/>
              </a:rPr>
              <a:t>try</a:t>
            </a:r>
            <a:r>
              <a:rPr lang="zh-CN" altLang="en-US" b="1" kern="0" dirty="0">
                <a:solidFill>
                  <a:srgbClr val="000000"/>
                </a:solidFill>
                <a:latin typeface="华文新魏" panose="02010800040101010101" pitchFamily="2" charset="-122"/>
                <a:ea typeface="华文新魏" panose="02010800040101010101" pitchFamily="2" charset="-122"/>
              </a:rPr>
              <a:t>语句块里的语句或函数调用都可能产生异常。异常应在某个</a:t>
            </a:r>
            <a:r>
              <a:rPr lang="en-US" altLang="zh-CN" b="1" kern="0" dirty="0">
                <a:solidFill>
                  <a:srgbClr val="000000"/>
                </a:solidFill>
                <a:latin typeface="华文新魏" panose="02010800040101010101" pitchFamily="2" charset="-122"/>
                <a:ea typeface="华文新魏" panose="02010800040101010101" pitchFamily="2" charset="-122"/>
              </a:rPr>
              <a:t>try</a:t>
            </a:r>
            <a:r>
              <a:rPr lang="zh-CN" altLang="en-US" b="1" kern="0" dirty="0">
                <a:solidFill>
                  <a:srgbClr val="000000"/>
                </a:solidFill>
                <a:latin typeface="华文新魏" panose="02010800040101010101" pitchFamily="2" charset="-122"/>
                <a:ea typeface="华文新魏" panose="02010800040101010101" pitchFamily="2" charset="-122"/>
              </a:rPr>
              <a:t>语句块中抛出</a:t>
            </a:r>
            <a:endParaRPr lang="en-US" altLang="zh-CN"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每个</a:t>
            </a:r>
            <a:r>
              <a:rPr lang="en-US" altLang="zh-CN" b="1" kern="0" dirty="0">
                <a:solidFill>
                  <a:srgbClr val="FF0000"/>
                </a:solidFill>
                <a:latin typeface="华文新魏" panose="02010800040101010101" pitchFamily="2" charset="-122"/>
                <a:ea typeface="华文新魏" panose="02010800040101010101" pitchFamily="2" charset="-122"/>
              </a:rPr>
              <a:t>try</a:t>
            </a:r>
            <a:r>
              <a:rPr lang="zh-CN" altLang="en-US" b="1" kern="0" dirty="0">
                <a:solidFill>
                  <a:srgbClr val="FF0000"/>
                </a:solidFill>
                <a:latin typeface="华文新魏" panose="02010800040101010101" pitchFamily="2" charset="-122"/>
                <a:ea typeface="华文新魏" panose="02010800040101010101" pitchFamily="2" charset="-122"/>
              </a:rPr>
              <a:t>语句块后必须至少有一个</a:t>
            </a:r>
            <a:r>
              <a:rPr lang="en-US" altLang="zh-CN" b="1" kern="0" dirty="0">
                <a:solidFill>
                  <a:srgbClr val="FF0000"/>
                </a:solidFill>
                <a:latin typeface="华文新魏" panose="02010800040101010101" pitchFamily="2" charset="-122"/>
                <a:ea typeface="华文新魏" panose="02010800040101010101" pitchFamily="2" charset="-122"/>
              </a:rPr>
              <a:t>catch</a:t>
            </a:r>
          </a:p>
          <a:p>
            <a:pPr>
              <a:lnSpc>
                <a:spcPct val="105000"/>
              </a:lnSpc>
              <a:spcBef>
                <a:spcPct val="50000"/>
              </a:spcBef>
              <a:buClr>
                <a:srgbClr val="3333CC"/>
              </a:buClr>
              <a:buSzPct val="60000"/>
              <a:defRPr/>
            </a:pPr>
            <a:r>
              <a:rPr lang="en-US" altLang="zh-CN" b="1" kern="0" dirty="0">
                <a:solidFill>
                  <a:srgbClr val="000000"/>
                </a:solidFill>
                <a:latin typeface="华文新魏" panose="02010800040101010101" pitchFamily="2" charset="-122"/>
                <a:ea typeface="华文新魏" panose="02010800040101010101" pitchFamily="2" charset="-122"/>
              </a:rPr>
              <a:t>try-catch</a:t>
            </a:r>
            <a:r>
              <a:rPr lang="zh-CN" altLang="en-US" b="1" kern="0" dirty="0">
                <a:solidFill>
                  <a:srgbClr val="000000"/>
                </a:solidFill>
                <a:latin typeface="华文新魏" panose="02010800040101010101" pitchFamily="2" charset="-122"/>
                <a:ea typeface="华文新魏" panose="02010800040101010101" pitchFamily="2" charset="-122"/>
              </a:rPr>
              <a:t>语句块可以嵌套</a:t>
            </a:r>
            <a:endParaRPr lang="en-US" altLang="zh-CN"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zh-CN" altLang="en-US" b="1" kern="0" dirty="0">
                <a:solidFill>
                  <a:srgbClr val="000000"/>
                </a:solidFill>
                <a:latin typeface="华文新魏" panose="02010800040101010101" pitchFamily="2" charset="-122"/>
                <a:ea typeface="华文新魏" panose="02010800040101010101" pitchFamily="2" charset="-122"/>
              </a:rPr>
              <a:t>任何一条语句都可以用</a:t>
            </a:r>
            <a:r>
              <a:rPr lang="en-US" altLang="zh-CN" b="1" kern="0" dirty="0">
                <a:solidFill>
                  <a:srgbClr val="000000"/>
                </a:solidFill>
                <a:latin typeface="华文新魏" panose="02010800040101010101" pitchFamily="2" charset="-122"/>
                <a:ea typeface="华文新魏" panose="02010800040101010101" pitchFamily="2" charset="-122"/>
              </a:rPr>
              <a:t>try-catch</a:t>
            </a:r>
            <a:r>
              <a:rPr lang="zh-CN" altLang="en-US" b="1" kern="0" dirty="0">
                <a:solidFill>
                  <a:srgbClr val="000000"/>
                </a:solidFill>
                <a:latin typeface="华文新魏" panose="02010800040101010101" pitchFamily="2" charset="-122"/>
                <a:ea typeface="华文新魏" panose="02010800040101010101" pitchFamily="2" charset="-122"/>
              </a:rPr>
              <a:t>语句替换</a:t>
            </a:r>
            <a:endParaRPr lang="en-US" altLang="zh-CN"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en-US" altLang="zh-CN" b="1" kern="0" dirty="0">
                <a:solidFill>
                  <a:srgbClr val="000000"/>
                </a:solidFill>
                <a:latin typeface="华文新魏" panose="02010800040101010101" pitchFamily="2" charset="-122"/>
                <a:ea typeface="华文新魏" panose="02010800040101010101" pitchFamily="2" charset="-122"/>
              </a:rPr>
              <a:t>(</a:t>
            </a:r>
            <a:r>
              <a:rPr lang="zh-CN" altLang="en-US" b="1" kern="0" dirty="0">
                <a:solidFill>
                  <a:srgbClr val="000000"/>
                </a:solidFill>
                <a:latin typeface="华文新魏" panose="02010800040101010101" pitchFamily="2" charset="-122"/>
                <a:ea typeface="华文新魏" panose="02010800040101010101" pitchFamily="2" charset="-122"/>
              </a:rPr>
              <a:t>包括</a:t>
            </a:r>
            <a:r>
              <a:rPr lang="en-US" altLang="zh-CN" b="1" kern="0" dirty="0">
                <a:solidFill>
                  <a:srgbClr val="000000"/>
                </a:solidFill>
                <a:latin typeface="华文新魏" panose="02010800040101010101" pitchFamily="2" charset="-122"/>
                <a:ea typeface="华文新魏" panose="02010800040101010101" pitchFamily="2" charset="-122"/>
              </a:rPr>
              <a:t>catch</a:t>
            </a:r>
            <a:r>
              <a:rPr lang="zh-CN" altLang="en-US" b="1" kern="0" dirty="0">
                <a:solidFill>
                  <a:srgbClr val="000000"/>
                </a:solidFill>
                <a:latin typeface="华文新魏" panose="02010800040101010101" pitchFamily="2" charset="-122"/>
                <a:ea typeface="华文新魏" panose="02010800040101010101" pitchFamily="2" charset="-122"/>
              </a:rPr>
              <a:t>中的语句</a:t>
            </a:r>
            <a:r>
              <a:rPr lang="en-US" altLang="zh-CN" b="1" kern="0" dirty="0">
                <a:solidFill>
                  <a:srgbClr val="00000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12171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0C42CFA3-1401-45EC-A84C-1A75E4EBE2E5}"/>
              </a:ext>
            </a:extLst>
          </p:cNvPr>
          <p:cNvSpPr txBox="1"/>
          <p:nvPr/>
        </p:nvSpPr>
        <p:spPr>
          <a:xfrm>
            <a:off x="838199" y="1903544"/>
            <a:ext cx="7631097" cy="2585323"/>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void g( ) {   EPISTLE g("I am in g( )\n");  h( );  }</a:t>
            </a:r>
          </a:p>
          <a:p>
            <a:r>
              <a:rPr lang="en-US" altLang="zh-CN" dirty="0">
                <a:latin typeface="华文新魏" panose="02010800040101010101" pitchFamily="2" charset="-122"/>
                <a:ea typeface="华文新魏" panose="02010800040101010101" pitchFamily="2" charset="-122"/>
              </a:rPr>
              <a:t>void f( ) {	EPISTLE f("I am in f( )\n");  	g( );  }</a:t>
            </a:r>
          </a:p>
          <a:p>
            <a:r>
              <a:rPr lang="en-US" altLang="zh-CN" dirty="0">
                <a:latin typeface="华文新魏" panose="02010800040101010101" pitchFamily="2" charset="-122"/>
                <a:ea typeface="华文新魏" panose="02010800040101010101" pitchFamily="2" charset="-122"/>
              </a:rPr>
              <a:t>void main(void) {</a:t>
            </a:r>
          </a:p>
          <a:p>
            <a:r>
              <a:rPr lang="en-US" altLang="zh-CN" dirty="0">
                <a:latin typeface="华文新魏" panose="02010800040101010101" pitchFamily="2" charset="-122"/>
                <a:ea typeface="华文新魏" panose="02010800040101010101" pitchFamily="2" charset="-122"/>
              </a:rPr>
              <a:t>    try {  	f( );    }</a:t>
            </a:r>
          </a:p>
          <a:p>
            <a:r>
              <a:rPr lang="en-US" altLang="zh-CN" dirty="0">
                <a:latin typeface="华文新魏" panose="02010800040101010101" pitchFamily="2" charset="-122"/>
                <a:ea typeface="华文新魏" panose="02010800040101010101" pitchFamily="2" charset="-122"/>
              </a:rPr>
              <a:t>    catch (const EPISTLE * m) {</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cout</a:t>
            </a:r>
            <a:r>
              <a:rPr lang="en-US" altLang="zh-CN" dirty="0">
                <a:latin typeface="华文新魏" panose="02010800040101010101" pitchFamily="2" charset="-122"/>
                <a:ea typeface="华文新魏" panose="02010800040101010101" pitchFamily="2" charset="-122"/>
              </a:rPr>
              <a:t> &lt;&lt; m-&gt;what( );</a:t>
            </a:r>
          </a:p>
          <a:p>
            <a:r>
              <a:rPr lang="en-US" altLang="zh-CN" dirty="0">
                <a:latin typeface="华文新魏" panose="02010800040101010101" pitchFamily="2" charset="-122"/>
                <a:ea typeface="华文新魏" panose="02010800040101010101" pitchFamily="2" charset="-122"/>
              </a:rPr>
              <a:t>        delete m;</a:t>
            </a:r>
          </a:p>
          <a:p>
            <a:r>
              <a:rPr lang="en-US" altLang="zh-CN" dirty="0">
                <a:latin typeface="华文新魏" panose="02010800040101010101" pitchFamily="2" charset="-122"/>
                <a:ea typeface="华文新魏" panose="02010800040101010101" pitchFamily="2" charset="-122"/>
              </a:rPr>
              <a:t>    }</a:t>
            </a: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0EC3B258-E2DA-4813-AC47-7B61792111B9}"/>
              </a:ext>
            </a:extLst>
          </p:cNvPr>
          <p:cNvSpPr txBox="1"/>
          <p:nvPr/>
        </p:nvSpPr>
        <p:spPr>
          <a:xfrm>
            <a:off x="838200" y="4832059"/>
            <a:ext cx="12350033" cy="369332"/>
          </a:xfrm>
          <a:prstGeom prst="rect">
            <a:avLst/>
          </a:prstGeom>
          <a:noFill/>
        </p:spPr>
        <p:txBody>
          <a:bodyPr wrap="square" rtlCol="0">
            <a:spAutoFit/>
          </a:bodyPr>
          <a:lstStyle/>
          <a:p>
            <a:r>
              <a:rPr lang="en-US" altLang="zh-CN" dirty="0">
                <a:latin typeface="华文新魏" panose="02010800040101010101" pitchFamily="2" charset="-122"/>
                <a:ea typeface="华文新魏" panose="02010800040101010101" pitchFamily="2" charset="-122"/>
              </a:rPr>
              <a:t>main()-&gt;f()-&gt;g()-&gt;h()-&gt;h</a:t>
            </a:r>
            <a:r>
              <a:rPr lang="zh-CN" altLang="en-US" dirty="0">
                <a:latin typeface="华文新魏" panose="02010800040101010101" pitchFamily="2" charset="-122"/>
                <a:ea typeface="华文新魏" panose="02010800040101010101" pitchFamily="2" charset="-122"/>
              </a:rPr>
              <a:t>抛出异常</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指针</a:t>
            </a:r>
            <a:r>
              <a:rPr lang="en-US" altLang="zh-CN" dirty="0">
                <a:latin typeface="华文新魏" panose="02010800040101010101" pitchFamily="2" charset="-122"/>
                <a:ea typeface="华文新魏" panose="02010800040101010101" pitchFamily="2" charset="-122"/>
              </a:rPr>
              <a:t>)-&gt;</a:t>
            </a:r>
            <a:r>
              <a:rPr lang="zh-CN" altLang="en-US" dirty="0">
                <a:latin typeface="华文新魏" panose="02010800040101010101" pitchFamily="2" charset="-122"/>
                <a:ea typeface="华文新魏" panose="02010800040101010101" pitchFamily="2" charset="-122"/>
              </a:rPr>
              <a:t>局部对象</a:t>
            </a:r>
            <a:r>
              <a:rPr lang="en-US" altLang="zh-CN" dirty="0">
                <a:latin typeface="华文新魏" panose="02010800040101010101" pitchFamily="2" charset="-122"/>
                <a:ea typeface="华文新魏" panose="02010800040101010101" pitchFamily="2" charset="-122"/>
              </a:rPr>
              <a:t>h</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g</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f</a:t>
            </a:r>
            <a:r>
              <a:rPr lang="zh-CN" altLang="en-US" dirty="0">
                <a:latin typeface="华文新魏" panose="02010800040101010101" pitchFamily="2" charset="-122"/>
                <a:ea typeface="华文新魏" panose="02010800040101010101" pitchFamily="2" charset="-122"/>
              </a:rPr>
              <a:t>依次析构</a:t>
            </a:r>
            <a:r>
              <a:rPr lang="en-US" altLang="zh-CN" dirty="0">
                <a:latin typeface="华文新魏" panose="02010800040101010101" pitchFamily="2" charset="-122"/>
                <a:ea typeface="华文新魏" panose="02010800040101010101" pitchFamily="2" charset="-122"/>
              </a:rPr>
              <a:t>-&gt;main</a:t>
            </a:r>
            <a:r>
              <a:rPr lang="zh-CN" altLang="en-US" dirty="0">
                <a:latin typeface="华文新魏" panose="02010800040101010101" pitchFamily="2" charset="-122"/>
                <a:ea typeface="华文新魏" panose="02010800040101010101" pitchFamily="2" charset="-122"/>
              </a:rPr>
              <a:t>捕获异常并</a:t>
            </a:r>
            <a:r>
              <a:rPr lang="en-US" altLang="zh-CN" dirty="0">
                <a:latin typeface="华文新魏" panose="02010800040101010101" pitchFamily="2" charset="-122"/>
                <a:ea typeface="华文新魏" panose="02010800040101010101" pitchFamily="2" charset="-122"/>
              </a:rPr>
              <a:t>delete</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39363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9.6  </a:t>
            </a:r>
            <a:r>
              <a:rPr lang="zh-CN" altLang="zh-CN" dirty="0">
                <a:latin typeface="华文新魏" panose="02010800040101010101" pitchFamily="2" charset="-122"/>
                <a:ea typeface="华文新魏" panose="02010800040101010101" pitchFamily="2" charset="-122"/>
              </a:rPr>
              <a:t>断言</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40452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a:t>
            </a:r>
            <a:r>
              <a:rPr lang="en-US" altLang="zh-CN" sz="2400" b="1" dirty="0">
                <a:latin typeface="华文新魏" panose="02010800040101010101" pitchFamily="2" charset="-122"/>
                <a:ea typeface="华文新魏" panose="02010800040101010101" pitchFamily="2" charset="-122"/>
              </a:rPr>
              <a:t>assert(int)</a:t>
            </a:r>
            <a:r>
              <a:rPr lang="zh-CN" altLang="en-US" sz="2400" b="1" dirty="0">
                <a:latin typeface="华文新魏" panose="02010800040101010101" pitchFamily="2" charset="-122"/>
                <a:ea typeface="华文新魏" panose="02010800040101010101" pitchFamily="2" charset="-122"/>
              </a:rPr>
              <a:t>在</a:t>
            </a:r>
            <a:r>
              <a:rPr lang="en-US" altLang="zh-CN" sz="2400" b="1" dirty="0" err="1">
                <a:latin typeface="华文新魏" panose="02010800040101010101" pitchFamily="2" charset="-122"/>
                <a:ea typeface="华文新魏" panose="02010800040101010101" pitchFamily="2" charset="-122"/>
              </a:rPr>
              <a:t>assert.h</a:t>
            </a:r>
            <a:r>
              <a:rPr lang="zh-CN" altLang="en-US" sz="2400" b="1" dirty="0">
                <a:latin typeface="华文新魏" panose="02010800040101010101" pitchFamily="2" charset="-122"/>
                <a:ea typeface="华文新魏" panose="02010800040101010101" pitchFamily="2" charset="-122"/>
              </a:rPr>
              <a:t>中定义。</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断言（</a:t>
            </a:r>
            <a:r>
              <a:rPr lang="en-US" altLang="zh-CN" sz="2400" b="1" dirty="0">
                <a:latin typeface="华文新魏" panose="02010800040101010101" pitchFamily="2" charset="-122"/>
                <a:ea typeface="华文新魏" panose="02010800040101010101" pitchFamily="2" charset="-122"/>
              </a:rPr>
              <a:t>assert</a:t>
            </a:r>
            <a:r>
              <a:rPr lang="zh-CN" altLang="en-US" sz="2400" b="1" dirty="0">
                <a:latin typeface="华文新魏" panose="02010800040101010101" pitchFamily="2" charset="-122"/>
                <a:ea typeface="华文新魏" panose="02010800040101010101" pitchFamily="2" charset="-122"/>
              </a:rPr>
              <a:t>）是一个带有整型参数的用于调试程序的函数，如果实参的值为真则程序继续执行。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否则，将输出断言表达式、断言所在代码文件名称以及断言所在程序的行号，然后调用</a:t>
            </a:r>
            <a:r>
              <a:rPr lang="en-US" altLang="zh-CN" sz="2400" b="1" dirty="0">
                <a:latin typeface="华文新魏" panose="02010800040101010101" pitchFamily="2" charset="-122"/>
                <a:ea typeface="华文新魏" panose="02010800040101010101" pitchFamily="2" charset="-122"/>
              </a:rPr>
              <a:t>abort()</a:t>
            </a:r>
            <a:r>
              <a:rPr lang="zh-CN" altLang="en-US" sz="2400" b="1" dirty="0">
                <a:latin typeface="华文新魏" panose="02010800040101010101" pitchFamily="2" charset="-122"/>
                <a:ea typeface="华文新魏" panose="02010800040101010101" pitchFamily="2" charset="-122"/>
              </a:rPr>
              <a:t>终止程序的执行。</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断言输出的代码文件名称包含路径（编译时值），运行时程序拷到其它目录也还是按原有路径输出代码文件名称。</a:t>
            </a:r>
            <a:r>
              <a:rPr lang="en-US" altLang="zh-CN" sz="2400" b="1" dirty="0">
                <a:solidFill>
                  <a:srgbClr val="FF0000"/>
                </a:solidFill>
                <a:latin typeface="华文新魏" panose="02010800040101010101" pitchFamily="2" charset="-122"/>
                <a:ea typeface="华文新魏" panose="02010800040101010101" pitchFamily="2" charset="-122"/>
              </a:rPr>
              <a:t>assert()</a:t>
            </a:r>
            <a:r>
              <a:rPr lang="zh-CN" altLang="en-US" sz="2400" b="1" dirty="0">
                <a:solidFill>
                  <a:srgbClr val="FF0000"/>
                </a:solidFill>
                <a:latin typeface="华文新魏" panose="02010800040101010101" pitchFamily="2" charset="-122"/>
                <a:ea typeface="华文新魏" panose="02010800040101010101" pitchFamily="2" charset="-122"/>
              </a:rPr>
              <a:t>在运行时检查断言</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保留字</a:t>
            </a:r>
            <a:r>
              <a:rPr lang="en-US" altLang="zh-CN" sz="2400" b="1" dirty="0" err="1">
                <a:solidFill>
                  <a:srgbClr val="FF0000"/>
                </a:solidFill>
                <a:latin typeface="华文新魏" panose="02010800040101010101" pitchFamily="2" charset="-122"/>
                <a:ea typeface="华文新魏" panose="02010800040101010101" pitchFamily="2" charset="-122"/>
              </a:rPr>
              <a:t>static_assert</a:t>
            </a:r>
            <a:r>
              <a:rPr lang="zh-CN" altLang="en-US" sz="2400" b="1" dirty="0">
                <a:solidFill>
                  <a:srgbClr val="FF0000"/>
                </a:solidFill>
                <a:latin typeface="华文新魏" panose="02010800040101010101" pitchFamily="2" charset="-122"/>
                <a:ea typeface="华文新魏" panose="02010800040101010101" pitchFamily="2" charset="-122"/>
              </a:rPr>
              <a:t>定义的断言在编译时检查，为真时不终止编译运行</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zh-CN" altLang="en-US" sz="24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22143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A38D8189-EA64-43AE-B3C5-525E2F8A9EC2}"/>
              </a:ext>
            </a:extLst>
          </p:cNvPr>
          <p:cNvSpPr txBox="1"/>
          <p:nvPr/>
        </p:nvSpPr>
        <p:spPr>
          <a:xfrm>
            <a:off x="908108" y="1830636"/>
            <a:ext cx="9964024" cy="480131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#include &lt;</a:t>
            </a:r>
            <a:r>
              <a:rPr lang="en-US" altLang="zh-CN" dirty="0" err="1">
                <a:latin typeface="华文新魏" panose="02010800040101010101" pitchFamily="2" charset="-122"/>
                <a:ea typeface="华文新魏" panose="02010800040101010101" pitchFamily="2" charset="-122"/>
              </a:rPr>
              <a:t>assert.h</a:t>
            </a:r>
            <a:r>
              <a:rPr lang="en-US" altLang="zh-CN" dirty="0">
                <a:latin typeface="华文新魏" panose="02010800040101010101" pitchFamily="2" charset="-122"/>
                <a:ea typeface="华文新魏" panose="02010800040101010101" pitchFamily="2" charset="-122"/>
              </a:rPr>
              <a:t>&gt;</a:t>
            </a:r>
          </a:p>
          <a:p>
            <a:r>
              <a:rPr lang="en-US" altLang="zh-CN" dirty="0">
                <a:latin typeface="华文新魏" panose="02010800040101010101" pitchFamily="2" charset="-122"/>
                <a:ea typeface="华文新魏" panose="02010800040101010101" pitchFamily="2" charset="-122"/>
              </a:rPr>
              <a:t>#include &lt;</a:t>
            </a:r>
            <a:r>
              <a:rPr lang="en-US" altLang="zh-CN" dirty="0" err="1">
                <a:latin typeface="华文新魏" panose="02010800040101010101" pitchFamily="2" charset="-122"/>
                <a:ea typeface="华文新魏" panose="02010800040101010101" pitchFamily="2" charset="-122"/>
              </a:rPr>
              <a:t>stdio.h</a:t>
            </a:r>
            <a:r>
              <a:rPr lang="en-US" altLang="zh-CN" dirty="0">
                <a:latin typeface="华文新魏" panose="02010800040101010101" pitchFamily="2" charset="-122"/>
                <a:ea typeface="华文新魏" panose="02010800040101010101" pitchFamily="2" charset="-122"/>
              </a:rPr>
              <a:t>&gt;</a:t>
            </a:r>
          </a:p>
          <a:p>
            <a:r>
              <a:rPr lang="en-US" altLang="zh-CN" dirty="0">
                <a:latin typeface="华文新魏" panose="02010800040101010101" pitchFamily="2" charset="-122"/>
                <a:ea typeface="华文新魏" panose="02010800040101010101" pitchFamily="2" charset="-122"/>
              </a:rPr>
              <a:t>#include &lt;</a:t>
            </a:r>
            <a:r>
              <a:rPr lang="en-US" altLang="zh-CN" dirty="0" err="1">
                <a:latin typeface="华文新魏" panose="02010800040101010101" pitchFamily="2" charset="-122"/>
                <a:ea typeface="华文新魏" panose="02010800040101010101" pitchFamily="2" charset="-122"/>
              </a:rPr>
              <a:t>stdlib.h</a:t>
            </a:r>
            <a:r>
              <a:rPr lang="en-US" altLang="zh-CN" dirty="0">
                <a:latin typeface="华文新魏" panose="02010800040101010101" pitchFamily="2" charset="-122"/>
                <a:ea typeface="华文新魏" panose="02010800040101010101" pitchFamily="2" charset="-122"/>
              </a:rPr>
              <a:t>&gt;</a:t>
            </a:r>
          </a:p>
          <a:p>
            <a:r>
              <a:rPr lang="en-US" altLang="zh-CN" dirty="0">
                <a:latin typeface="华文新魏" panose="02010800040101010101" pitchFamily="2" charset="-122"/>
                <a:ea typeface="华文新魏" panose="02010800040101010101" pitchFamily="2" charset="-122"/>
              </a:rPr>
              <a:t>class  SET {</a:t>
            </a:r>
          </a:p>
          <a:p>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 used, card;</a:t>
            </a:r>
          </a:p>
          <a:p>
            <a:r>
              <a:rPr lang="en-US" altLang="zh-CN" dirty="0">
                <a:latin typeface="华文新魏" panose="02010800040101010101" pitchFamily="2" charset="-122"/>
                <a:ea typeface="华文新魏" panose="02010800040101010101" pitchFamily="2" charset="-122"/>
              </a:rPr>
              <a:t>public:</a:t>
            </a:r>
          </a:p>
          <a:p>
            <a:r>
              <a:rPr lang="en-US" altLang="zh-CN" dirty="0">
                <a:latin typeface="华文新魏" panose="02010800040101010101" pitchFamily="2" charset="-122"/>
                <a:ea typeface="华文新魏" panose="02010800040101010101" pitchFamily="2" charset="-122"/>
              </a:rPr>
              <a:t>    SET(int card);</a:t>
            </a:r>
          </a:p>
          <a:p>
            <a:r>
              <a:rPr lang="en-US" altLang="zh-CN" dirty="0">
                <a:latin typeface="华文新魏" panose="02010800040101010101" pitchFamily="2" charset="-122"/>
                <a:ea typeface="华文新魏" panose="02010800040101010101" pitchFamily="2" charset="-122"/>
              </a:rPr>
              <a:t>    virtual int has(int)const;</a:t>
            </a:r>
          </a:p>
          <a:p>
            <a:r>
              <a:rPr lang="en-US" altLang="zh-CN" dirty="0">
                <a:latin typeface="华文新魏" panose="02010800040101010101" pitchFamily="2" charset="-122"/>
                <a:ea typeface="华文新魏" panose="02010800040101010101" pitchFamily="2" charset="-122"/>
              </a:rPr>
              <a:t>    virtual SET&amp; push (int);		//</a:t>
            </a:r>
            <a:r>
              <a:rPr lang="zh-CN" altLang="en-US" dirty="0">
                <a:latin typeface="华文新魏" panose="02010800040101010101" pitchFamily="2" charset="-122"/>
                <a:ea typeface="华文新魏" panose="02010800040101010101" pitchFamily="2" charset="-122"/>
              </a:rPr>
              <a:t>插入一个元素</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virtual ~SET( ) </a:t>
            </a:r>
            <a:r>
              <a:rPr lang="en-US" altLang="zh-CN" dirty="0" err="1">
                <a:latin typeface="华文新魏" panose="02010800040101010101" pitchFamily="2" charset="-122"/>
                <a:ea typeface="华文新魏" panose="02010800040101010101" pitchFamily="2" charset="-122"/>
              </a:rPr>
              <a:t>noexcept</a:t>
            </a:r>
            <a:r>
              <a:rPr lang="en-US" altLang="zh-CN" dirty="0">
                <a:latin typeface="华文新魏" panose="02010800040101010101" pitchFamily="2" charset="-122"/>
                <a:ea typeface="华文新魏" panose="02010800040101010101" pitchFamily="2" charset="-122"/>
              </a:rPr>
              <a:t> { if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 { delete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 = 0; } };</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SET::SET(int c) {</a:t>
            </a:r>
          </a:p>
          <a:p>
            <a:r>
              <a:rPr lang="en-US" altLang="zh-CN" dirty="0">
                <a:latin typeface="华文新魏" panose="02010800040101010101" pitchFamily="2" charset="-122"/>
                <a:ea typeface="华文新魏" panose="02010800040101010101" pitchFamily="2" charset="-122"/>
              </a:rPr>
              <a:t>    card = c;</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 = new int[c];</a:t>
            </a:r>
          </a:p>
          <a:p>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assert(</a:t>
            </a:r>
            <a:r>
              <a:rPr lang="en-US" altLang="zh-CN" dirty="0" err="1">
                <a:solidFill>
                  <a:srgbClr val="FF0000"/>
                </a:solidFill>
                <a:latin typeface="华文新魏" panose="02010800040101010101" pitchFamily="2" charset="-122"/>
                <a:ea typeface="华文新魏" panose="02010800040101010101" pitchFamily="2" charset="-122"/>
              </a:rPr>
              <a:t>elem</a:t>
            </a:r>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当</a:t>
            </a:r>
            <a:r>
              <a:rPr lang="en-US" altLang="zh-CN" dirty="0" err="1">
                <a:latin typeface="华文新魏" panose="02010800040101010101" pitchFamily="2" charset="-122"/>
                <a:ea typeface="华文新魏" panose="02010800040101010101" pitchFamily="2" charset="-122"/>
              </a:rPr>
              <a:t>elem</a:t>
            </a:r>
            <a:r>
              <a:rPr lang="zh-CN" altLang="en-US" dirty="0">
                <a:latin typeface="华文新魏" panose="02010800040101010101" pitchFamily="2" charset="-122"/>
                <a:ea typeface="华文新魏" panose="02010800040101010101" pitchFamily="2" charset="-122"/>
              </a:rPr>
              <a:t>非空时继续执行</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used = 0;</a:t>
            </a:r>
          </a:p>
          <a:p>
            <a:r>
              <a:rPr lang="en-US" altLang="zh-CN" dirty="0">
                <a:latin typeface="华文新魏" panose="02010800040101010101" pitchFamily="2" charset="-122"/>
                <a:ea typeface="华文新魏" panose="02010800040101010101" pitchFamily="2" charset="-122"/>
              </a:rPr>
              <a:t>}</a:t>
            </a:r>
          </a:p>
        </p:txBody>
      </p:sp>
      <p:sp>
        <p:nvSpPr>
          <p:cNvPr id="9" name="文本框 8">
            <a:extLst>
              <a:ext uri="{FF2B5EF4-FFF2-40B4-BE49-F238E27FC236}">
                <a16:creationId xmlns:a16="http://schemas.microsoft.com/office/drawing/2014/main" id="{B140FABA-3BBD-4B51-AD48-71BD4F2BF0E8}"/>
              </a:ext>
            </a:extLst>
          </p:cNvPr>
          <p:cNvSpPr txBox="1"/>
          <p:nvPr/>
        </p:nvSpPr>
        <p:spPr>
          <a:xfrm>
            <a:off x="838200" y="1506022"/>
            <a:ext cx="6156960" cy="369332"/>
          </a:xfrm>
          <a:prstGeom prst="rect">
            <a:avLst/>
          </a:prstGeom>
          <a:noFill/>
        </p:spPr>
        <p:txBody>
          <a:bodyPr wrap="square">
            <a:spAutoFit/>
          </a:bodyPr>
          <a:lstStyle/>
          <a:p>
            <a:r>
              <a:rPr lang="zh-CN" altLang="en-US" dirty="0">
                <a:latin typeface="华文新魏" panose="02010800040101010101" pitchFamily="2" charset="-122"/>
                <a:ea typeface="华文新魏" panose="02010800040101010101" pitchFamily="2" charset="-122"/>
              </a:rPr>
              <a:t>断言的用法</a:t>
            </a:r>
          </a:p>
        </p:txBody>
      </p:sp>
    </p:spTree>
    <p:extLst>
      <p:ext uri="{BB962C8B-B14F-4D97-AF65-F5344CB8AC3E}">
        <p14:creationId xmlns:p14="http://schemas.microsoft.com/office/powerpoint/2010/main" val="207738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29EB30D5-65E4-4384-81A9-B5B533604AB7}"/>
              </a:ext>
            </a:extLst>
          </p:cNvPr>
          <p:cNvSpPr txBox="1"/>
          <p:nvPr/>
        </p:nvSpPr>
        <p:spPr>
          <a:xfrm>
            <a:off x="838200" y="1593994"/>
            <a:ext cx="9697672" cy="4801314"/>
          </a:xfrm>
          <a:prstGeom prst="rect">
            <a:avLst/>
          </a:prstGeom>
          <a:noFill/>
        </p:spPr>
        <p:txBody>
          <a:bodyPr wrap="square">
            <a:spAutoFit/>
          </a:bodyPr>
          <a:lstStyle/>
          <a:p>
            <a:r>
              <a:rPr lang="en-US" altLang="zh-CN" dirty="0">
                <a:latin typeface="华文新魏" panose="02010800040101010101" pitchFamily="2" charset="-122"/>
                <a:ea typeface="华文新魏" panose="02010800040101010101" pitchFamily="2" charset="-122"/>
              </a:rPr>
              <a:t>int SET::has(int v)const {</a:t>
            </a:r>
          </a:p>
          <a:p>
            <a:r>
              <a:rPr lang="en-US" altLang="zh-CN" dirty="0">
                <a:latin typeface="华文新魏" panose="02010800040101010101" pitchFamily="2" charset="-122"/>
                <a:ea typeface="华文新魏" panose="02010800040101010101" pitchFamily="2" charset="-122"/>
              </a:rPr>
              <a:t>    for (int k = 0; k &lt; used; k++)         if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[k] == v) return 1;</a:t>
            </a:r>
          </a:p>
          <a:p>
            <a:r>
              <a:rPr lang="en-US" altLang="zh-CN" dirty="0">
                <a:latin typeface="华文新魏" panose="02010800040101010101" pitchFamily="2" charset="-122"/>
                <a:ea typeface="华文新魏" panose="02010800040101010101" pitchFamily="2" charset="-122"/>
              </a:rPr>
              <a:t>    return 0;</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SET&amp; SET::push(int v) {</a:t>
            </a:r>
          </a:p>
          <a:p>
            <a:r>
              <a:rPr lang="en-US" altLang="zh-CN" dirty="0">
                <a:solidFill>
                  <a:srgbClr val="FF0000"/>
                </a:solidFill>
                <a:latin typeface="华文新魏" panose="02010800040101010101" pitchFamily="2" charset="-122"/>
                <a:ea typeface="华文新魏" panose="02010800040101010101" pitchFamily="2" charset="-122"/>
              </a:rPr>
              <a:t>    assert(!has(v));	</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当集合中无元素</a:t>
            </a:r>
            <a:r>
              <a:rPr lang="en-US" altLang="zh-CN" dirty="0">
                <a:latin typeface="华文新魏" panose="02010800040101010101" pitchFamily="2" charset="-122"/>
                <a:ea typeface="华文新魏" panose="02010800040101010101" pitchFamily="2" charset="-122"/>
              </a:rPr>
              <a:t>v</a:t>
            </a:r>
            <a:r>
              <a:rPr lang="zh-CN" altLang="en-US" dirty="0">
                <a:latin typeface="华文新魏" panose="02010800040101010101" pitchFamily="2" charset="-122"/>
                <a:ea typeface="华文新魏" panose="02010800040101010101" pitchFamily="2" charset="-122"/>
              </a:rPr>
              <a:t>时继续执行</a:t>
            </a:r>
          </a:p>
          <a:p>
            <a:r>
              <a:rPr lang="zh-CN" altLang="en-US" dirty="0">
                <a:solidFill>
                  <a:srgbClr val="FF0000"/>
                </a:solidFill>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assert(used &lt; card);</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当集合还能增加元素时继续执行</a:t>
            </a:r>
          </a:p>
          <a:p>
            <a:r>
              <a:rPr lang="zh-CN" altLang="en-US"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elem</a:t>
            </a:r>
            <a:r>
              <a:rPr lang="en-US" altLang="zh-CN" dirty="0">
                <a:latin typeface="华文新魏" panose="02010800040101010101" pitchFamily="2" charset="-122"/>
                <a:ea typeface="华文新魏" panose="02010800040101010101" pitchFamily="2" charset="-122"/>
              </a:rPr>
              <a:t>[used++] = v;</a:t>
            </a:r>
          </a:p>
          <a:p>
            <a:r>
              <a:rPr lang="en-US" altLang="zh-CN" dirty="0">
                <a:latin typeface="华文新魏" panose="02010800040101010101" pitchFamily="2" charset="-122"/>
                <a:ea typeface="华文新魏" panose="02010800040101010101" pitchFamily="2" charset="-122"/>
              </a:rPr>
              <a:t>    return *this;</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void  main(void)</a:t>
            </a:r>
          </a:p>
          <a:p>
            <a:r>
              <a:rPr lang="en-US" altLang="zh-CN" dirty="0">
                <a:latin typeface="华文新魏" panose="02010800040101010101" pitchFamily="2" charset="-122"/>
                <a:ea typeface="华文新魏" panose="02010800040101010101" pitchFamily="2" charset="-122"/>
              </a:rPr>
              <a:t>{</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static_assert</a:t>
            </a:r>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sizeof</a:t>
            </a:r>
            <a:r>
              <a:rPr lang="en-US" altLang="zh-CN" dirty="0">
                <a:latin typeface="华文新魏" panose="02010800040101010101" pitchFamily="2" charset="-122"/>
                <a:ea typeface="华文新魏" panose="02010800040101010101" pitchFamily="2" charset="-122"/>
              </a:rPr>
              <a:t>(int)==4);	//VS2019</a:t>
            </a:r>
            <a:r>
              <a:rPr lang="zh-CN" altLang="en-US" dirty="0">
                <a:latin typeface="华文新魏" panose="02010800040101010101" pitchFamily="2" charset="-122"/>
                <a:ea typeface="华文新魏" panose="02010800040101010101" pitchFamily="2" charset="-122"/>
              </a:rPr>
              <a:t>采用</a:t>
            </a:r>
            <a:r>
              <a:rPr lang="en-US" altLang="zh-CN" dirty="0">
                <a:latin typeface="华文新魏" panose="02010800040101010101" pitchFamily="2" charset="-122"/>
                <a:ea typeface="华文新魏" panose="02010800040101010101" pitchFamily="2" charset="-122"/>
              </a:rPr>
              <a:t>x86</a:t>
            </a:r>
            <a:r>
              <a:rPr lang="zh-CN" altLang="en-US" dirty="0">
                <a:latin typeface="华文新魏" panose="02010800040101010101" pitchFamily="2" charset="-122"/>
                <a:ea typeface="华文新魏" panose="02010800040101010101" pitchFamily="2" charset="-122"/>
              </a:rPr>
              <a:t>编译模式时为真，不终止编译运行</a:t>
            </a: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SET  s(2);			//</a:t>
            </a:r>
            <a:r>
              <a:rPr lang="zh-CN" altLang="en-US" dirty="0">
                <a:latin typeface="华文新魏" panose="02010800040101010101" pitchFamily="2" charset="-122"/>
                <a:ea typeface="华文新魏" panose="02010800040101010101" pitchFamily="2" charset="-122"/>
              </a:rPr>
              <a:t>定义集合只能存放两个元素</a:t>
            </a:r>
          </a:p>
          <a:p>
            <a:r>
              <a:rPr lang="zh-CN" altLang="en-US"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s.push</a:t>
            </a:r>
            <a:r>
              <a:rPr lang="en-US" altLang="zh-CN" dirty="0">
                <a:latin typeface="华文新魏" panose="02010800040101010101" pitchFamily="2" charset="-122"/>
                <a:ea typeface="华文新魏" panose="02010800040101010101" pitchFamily="2" charset="-122"/>
              </a:rPr>
              <a:t>(1).push(2);;		//</a:t>
            </a:r>
            <a:r>
              <a:rPr lang="zh-CN" altLang="en-US" dirty="0">
                <a:latin typeface="华文新魏" panose="02010800040101010101" pitchFamily="2" charset="-122"/>
                <a:ea typeface="华文新魏" panose="02010800040101010101" pitchFamily="2" charset="-122"/>
              </a:rPr>
              <a:t>存放第</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个元素</a:t>
            </a: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s.push</a:t>
            </a:r>
            <a:r>
              <a:rPr lang="en-US" altLang="zh-CN" dirty="0">
                <a:latin typeface="华文新魏" panose="02010800040101010101" pitchFamily="2" charset="-122"/>
                <a:ea typeface="华文新魏" panose="02010800040101010101" pitchFamily="2" charset="-122"/>
              </a:rPr>
              <a:t>(3);			//</a:t>
            </a:r>
            <a:r>
              <a:rPr lang="zh-CN" altLang="en-US" dirty="0">
                <a:latin typeface="华文新魏" panose="02010800040101010101" pitchFamily="2" charset="-122"/>
                <a:ea typeface="华文新魏" panose="02010800040101010101" pitchFamily="2" charset="-122"/>
              </a:rPr>
              <a:t>因不能存放元素</a:t>
            </a:r>
            <a:r>
              <a:rPr lang="en-US" altLang="zh-CN" dirty="0">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，断言为假，程序被终止</a:t>
            </a:r>
          </a:p>
          <a:p>
            <a:r>
              <a:rPr lang="en-US" altLang="zh-CN"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247668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9</a:t>
            </a:r>
            <a:r>
              <a:rPr lang="zh-CN" altLang="en-US" b="1" dirty="0">
                <a:latin typeface="隶书" panose="02010509060101010101" pitchFamily="49" charset="-122"/>
                <a:ea typeface="隶书" panose="02010509060101010101" pitchFamily="49" charset="-122"/>
              </a:rPr>
              <a:t>章  异常与断言</a:t>
            </a:r>
          </a:p>
        </p:txBody>
      </p:sp>
      <p:sp>
        <p:nvSpPr>
          <p:cNvPr id="6" name="Text Box 4">
            <a:extLst>
              <a:ext uri="{FF2B5EF4-FFF2-40B4-BE49-F238E27FC236}">
                <a16:creationId xmlns:a16="http://schemas.microsoft.com/office/drawing/2014/main" id="{15FE6471-3CCE-4863-916C-45415A3FC5BE}"/>
              </a:ext>
            </a:extLst>
          </p:cNvPr>
          <p:cNvSpPr txBox="1">
            <a:spLocks noChangeArrowheads="1"/>
          </p:cNvSpPr>
          <p:nvPr/>
        </p:nvSpPr>
        <p:spPr bwMode="auto">
          <a:xfrm>
            <a:off x="7015779" y="1833662"/>
            <a:ext cx="4871421" cy="3666388"/>
          </a:xfrm>
          <a:prstGeom prst="rect">
            <a:avLst/>
          </a:prstGeom>
          <a:noFill/>
          <a:ln w="9525" algn="ctr">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1;</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‘c’;</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new int(3);</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new int[3]{1,2,3}</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a:t>
            </a:r>
            <a:r>
              <a:rPr lang="en-US" altLang="zh-CN" sz="2800" b="1" dirty="0" err="1">
                <a:solidFill>
                  <a:schemeClr val="hlink"/>
                </a:solidFill>
                <a:latin typeface="华文新魏" panose="02010800040101010101" pitchFamily="2" charset="-122"/>
                <a:ea typeface="华文新魏" panose="02010800040101010101" pitchFamily="2" charset="-122"/>
              </a:rPr>
              <a:t>abcdef</a:t>
            </a:r>
            <a:r>
              <a:rPr lang="en-US" altLang="zh-CN" sz="2800" b="1" dirty="0">
                <a:solidFill>
                  <a:schemeClr val="hlink"/>
                </a:solidFill>
                <a:latin typeface="华文新魏" panose="02010800040101010101" pitchFamily="2" charset="-122"/>
                <a:ea typeface="华文新魏" panose="02010800040101010101" pitchFamily="2" charset="-122"/>
              </a:rPr>
              <a:t>”;</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a:t>
            </a:r>
            <a:r>
              <a:rPr lang="en-US" altLang="zh-CN" sz="2800" b="1" dirty="0" err="1">
                <a:solidFill>
                  <a:schemeClr val="hlink"/>
                </a:solidFill>
                <a:latin typeface="华文新魏" panose="02010800040101010101" pitchFamily="2" charset="-122"/>
                <a:ea typeface="华文新魏" panose="02010800040101010101" pitchFamily="2" charset="-122"/>
              </a:rPr>
              <a:t>CExecption</a:t>
            </a:r>
            <a:r>
              <a:rPr lang="en-US" altLang="zh-CN" sz="2800" b="1" dirty="0">
                <a:solidFill>
                  <a:schemeClr val="hlink"/>
                </a:solidFill>
                <a:latin typeface="华文新魏" panose="02010800040101010101" pitchFamily="2" charset="-122"/>
                <a:ea typeface="华文新魏" panose="02010800040101010101" pitchFamily="2" charset="-122"/>
              </a:rPr>
              <a:t>();</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华文新魏" panose="02010800040101010101" pitchFamily="2" charset="-122"/>
                <a:ea typeface="华文新魏" panose="02010800040101010101" pitchFamily="2" charset="-122"/>
              </a:rPr>
              <a:t>throw  new </a:t>
            </a:r>
            <a:r>
              <a:rPr lang="en-US" altLang="zh-CN" sz="2800" b="1" dirty="0" err="1">
                <a:solidFill>
                  <a:schemeClr val="hlink"/>
                </a:solidFill>
                <a:latin typeface="华文新魏" panose="02010800040101010101" pitchFamily="2" charset="-122"/>
                <a:ea typeface="华文新魏" panose="02010800040101010101" pitchFamily="2" charset="-122"/>
              </a:rPr>
              <a:t>CExecption</a:t>
            </a:r>
            <a:r>
              <a:rPr lang="en-US" altLang="zh-CN" sz="2800" b="1" dirty="0">
                <a:solidFill>
                  <a:schemeClr val="hlink"/>
                </a:solidFill>
                <a:latin typeface="华文新魏" panose="02010800040101010101" pitchFamily="2" charset="-122"/>
                <a:ea typeface="华文新魏" panose="02010800040101010101" pitchFamily="2" charset="-122"/>
              </a:rPr>
              <a:t>();</a:t>
            </a:r>
          </a:p>
        </p:txBody>
      </p:sp>
      <p:sp>
        <p:nvSpPr>
          <p:cNvPr id="7" name="Text Box 5">
            <a:extLst>
              <a:ext uri="{FF2B5EF4-FFF2-40B4-BE49-F238E27FC236}">
                <a16:creationId xmlns:a16="http://schemas.microsoft.com/office/drawing/2014/main" id="{FCE0E064-24FA-4D06-A26F-3361749A8141}"/>
              </a:ext>
            </a:extLst>
          </p:cNvPr>
          <p:cNvSpPr txBox="1">
            <a:spLocks noChangeArrowheads="1"/>
          </p:cNvSpPr>
          <p:nvPr/>
        </p:nvSpPr>
        <p:spPr bwMode="auto">
          <a:xfrm>
            <a:off x="242324" y="1833662"/>
            <a:ext cx="6437676" cy="3723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05000"/>
              </a:lnSpc>
              <a:spcBef>
                <a:spcPct val="50000"/>
              </a:spcBef>
              <a:buClr>
                <a:schemeClr val="folHlink"/>
              </a:buClr>
              <a:buSzPct val="60000"/>
              <a:buFont typeface="Wingdings" panose="05000000000000000000" pitchFamily="2" charset="2"/>
              <a:buChar char="l"/>
            </a:pPr>
            <a:r>
              <a:rPr lang="zh-CN" altLang="en-US" dirty="0">
                <a:latin typeface="华文新魏" panose="02010800040101010101" pitchFamily="2" charset="-122"/>
                <a:ea typeface="华文新魏" panose="02010800040101010101" pitchFamily="2" charset="-122"/>
              </a:rPr>
              <a:t>可以抛出任何类型的异常，抛出异常的</a:t>
            </a:r>
            <a:r>
              <a:rPr lang="en-US" altLang="zh-CN" dirty="0">
                <a:latin typeface="华文新魏" panose="02010800040101010101" pitchFamily="2" charset="-122"/>
                <a:ea typeface="华文新魏" panose="02010800040101010101" pitchFamily="2" charset="-122"/>
              </a:rPr>
              <a:t>throw</a:t>
            </a:r>
            <a:r>
              <a:rPr lang="zh-CN" altLang="en-US" dirty="0">
                <a:latin typeface="华文新魏" panose="02010800040101010101" pitchFamily="2" charset="-122"/>
                <a:ea typeface="华文新魏" panose="02010800040101010101" pitchFamily="2" charset="-122"/>
              </a:rPr>
              <a:t>语句一定要</a:t>
            </a:r>
            <a:r>
              <a:rPr lang="zh-CN" altLang="en-US" dirty="0">
                <a:solidFill>
                  <a:schemeClr val="hlink"/>
                </a:solidFill>
                <a:latin typeface="华文新魏" panose="02010800040101010101" pitchFamily="2" charset="-122"/>
                <a:ea typeface="华文新魏" panose="02010800040101010101" pitchFamily="2" charset="-122"/>
              </a:rPr>
              <a:t>间接</a:t>
            </a:r>
            <a:r>
              <a:rPr lang="zh-CN" altLang="en-US" dirty="0">
                <a:latin typeface="华文新魏" panose="02010800040101010101" pitchFamily="2" charset="-122"/>
                <a:ea typeface="华文新魏" panose="02010800040101010101" pitchFamily="2" charset="-122"/>
              </a:rPr>
              <a:t>或直接在</a:t>
            </a:r>
            <a:r>
              <a:rPr lang="en-US" altLang="zh-CN" dirty="0">
                <a:latin typeface="华文新魏" panose="02010800040101010101" pitchFamily="2" charset="-122"/>
                <a:ea typeface="华文新魏" panose="02010800040101010101" pitchFamily="2" charset="-122"/>
              </a:rPr>
              <a:t>try</a:t>
            </a:r>
            <a:r>
              <a:rPr lang="zh-CN" altLang="en-US" dirty="0">
                <a:latin typeface="华文新魏" panose="02010800040101010101" pitchFamily="2" charset="-122"/>
                <a:ea typeface="华文新魏" panose="02010800040101010101" pitchFamily="2" charset="-122"/>
              </a:rPr>
              <a:t>语句块中</a:t>
            </a:r>
            <a:endParaRPr lang="en-US" altLang="zh-CN" dirty="0">
              <a:latin typeface="华文新魏" panose="02010800040101010101" pitchFamily="2" charset="-122"/>
              <a:ea typeface="华文新魏" panose="02010800040101010101" pitchFamily="2" charset="-122"/>
            </a:endParaRPr>
          </a:p>
          <a:p>
            <a:pPr>
              <a:lnSpc>
                <a:spcPct val="105000"/>
              </a:lnSpc>
              <a:spcBef>
                <a:spcPct val="50000"/>
              </a:spcBef>
              <a:buClr>
                <a:schemeClr val="folHlink"/>
              </a:buClr>
              <a:buSzPct val="60000"/>
              <a:buFont typeface="Wingdings" panose="05000000000000000000" pitchFamily="2" charset="2"/>
              <a:buChar char="l"/>
            </a:pPr>
            <a:r>
              <a:rPr lang="zh-CN" altLang="en-US" dirty="0">
                <a:latin typeface="华文新魏" panose="02010800040101010101" pitchFamily="2" charset="-122"/>
                <a:ea typeface="华文新魏" panose="02010800040101010101" pitchFamily="2" charset="-122"/>
              </a:rPr>
              <a:t>如果抛出的异常不在任何一个</a:t>
            </a:r>
            <a:r>
              <a:rPr lang="en-US" altLang="zh-CN" dirty="0">
                <a:latin typeface="华文新魏" panose="02010800040101010101" pitchFamily="2" charset="-122"/>
                <a:ea typeface="华文新魏" panose="02010800040101010101" pitchFamily="2" charset="-122"/>
              </a:rPr>
              <a:t>try</a:t>
            </a:r>
            <a:r>
              <a:rPr lang="zh-CN" altLang="en-US" dirty="0">
                <a:latin typeface="华文新魏" panose="02010800040101010101" pitchFamily="2" charset="-122"/>
                <a:ea typeface="华文新魏" panose="02010800040101010101" pitchFamily="2" charset="-122"/>
              </a:rPr>
              <a:t>语句块中，</a:t>
            </a:r>
            <a:r>
              <a:rPr lang="zh-CN" altLang="en-US" dirty="0">
                <a:solidFill>
                  <a:srgbClr val="FF0000"/>
                </a:solidFill>
                <a:latin typeface="华文新魏" panose="02010800040101010101" pitchFamily="2" charset="-122"/>
                <a:ea typeface="华文新魏" panose="02010800040101010101" pitchFamily="2" charset="-122"/>
              </a:rPr>
              <a:t>这种没有异常处理过程捕获的异常将引起程序终止执行</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05000"/>
              </a:lnSpc>
              <a:spcBef>
                <a:spcPct val="50000"/>
              </a:spcBef>
              <a:buClr>
                <a:schemeClr val="folHlink"/>
              </a:buClr>
              <a:buSzPct val="60000"/>
              <a:buFont typeface="Wingdings" panose="05000000000000000000" pitchFamily="2" charset="2"/>
              <a:buChar char="l"/>
            </a:pPr>
            <a:r>
              <a:rPr lang="zh-CN" altLang="en-US" dirty="0">
                <a:solidFill>
                  <a:srgbClr val="FF0000"/>
                </a:solidFill>
                <a:latin typeface="华文新魏" panose="02010800040101010101" pitchFamily="2" charset="-122"/>
                <a:ea typeface="华文新魏" panose="02010800040101010101" pitchFamily="2" charset="-122"/>
              </a:rPr>
              <a:t>在</a:t>
            </a:r>
            <a:r>
              <a:rPr lang="en-US" altLang="zh-CN" dirty="0">
                <a:solidFill>
                  <a:srgbClr val="FF0000"/>
                </a:solidFill>
                <a:latin typeface="华文新魏" panose="02010800040101010101" pitchFamily="2" charset="-122"/>
                <a:ea typeface="华文新魏" panose="02010800040101010101" pitchFamily="2" charset="-122"/>
              </a:rPr>
              <a:t>try</a:t>
            </a:r>
            <a:r>
              <a:rPr lang="zh-CN" altLang="en-US" dirty="0">
                <a:solidFill>
                  <a:srgbClr val="FF0000"/>
                </a:solidFill>
                <a:latin typeface="华文新魏" panose="02010800040101010101" pitchFamily="2" charset="-122"/>
                <a:ea typeface="华文新魏" panose="02010800040101010101" pitchFamily="2" charset="-122"/>
              </a:rPr>
              <a:t>中抛出的异常如果没有合适的</a:t>
            </a:r>
            <a:r>
              <a:rPr lang="en-US" altLang="zh-CN" dirty="0">
                <a:solidFill>
                  <a:srgbClr val="FF0000"/>
                </a:solidFill>
                <a:latin typeface="华文新魏" panose="02010800040101010101" pitchFamily="2" charset="-122"/>
                <a:ea typeface="华文新魏" panose="02010800040101010101" pitchFamily="2" charset="-122"/>
              </a:rPr>
              <a:t>catch</a:t>
            </a:r>
            <a:r>
              <a:rPr lang="zh-CN" altLang="en-US" dirty="0">
                <a:solidFill>
                  <a:srgbClr val="FF0000"/>
                </a:solidFill>
                <a:latin typeface="华文新魏" panose="02010800040101010101" pitchFamily="2" charset="-122"/>
                <a:ea typeface="华文新魏" panose="02010800040101010101" pitchFamily="2" charset="-122"/>
              </a:rPr>
              <a:t>捕获，也将引起程序终止执行</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05000"/>
              </a:lnSpc>
              <a:spcBef>
                <a:spcPct val="50000"/>
              </a:spcBef>
              <a:buClr>
                <a:schemeClr val="folHlink"/>
              </a:buClr>
              <a:buSzPct val="60000"/>
              <a:buFont typeface="Wingdings" panose="05000000000000000000" pitchFamily="2" charset="2"/>
              <a:buChar char="l"/>
            </a:pPr>
            <a:r>
              <a:rPr lang="zh-CN" altLang="en-US" dirty="0">
                <a:latin typeface="华文新魏" panose="02010800040101010101" pitchFamily="2" charset="-122"/>
                <a:ea typeface="华文新魏" panose="02010800040101010101" pitchFamily="2" charset="-122"/>
              </a:rPr>
              <a:t>一个</a:t>
            </a:r>
            <a:r>
              <a:rPr lang="en-US" altLang="zh-CN" dirty="0">
                <a:latin typeface="华文新魏" panose="02010800040101010101" pitchFamily="2" charset="-122"/>
                <a:ea typeface="华文新魏" panose="02010800040101010101" pitchFamily="2" charset="-122"/>
              </a:rPr>
              <a:t>try</a:t>
            </a:r>
            <a:r>
              <a:rPr lang="zh-CN" altLang="en-US" dirty="0">
                <a:latin typeface="华文新魏" panose="02010800040101010101" pitchFamily="2" charset="-122"/>
                <a:ea typeface="华文新魏" panose="02010800040101010101" pitchFamily="2" charset="-122"/>
              </a:rPr>
              <a:t>中可以抛出多种异常。</a:t>
            </a:r>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13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灯片编号占位符 5"/>
          <p:cNvSpPr>
            <a:spLocks noGrp="1"/>
          </p:cNvSpPr>
          <p:nvPr>
            <p:ph type="sldNum" sz="quarter" idx="12"/>
          </p:nvPr>
        </p:nvSpPr>
        <p:spPr>
          <a:xfrm>
            <a:off x="8077200" y="6058889"/>
            <a:ext cx="2133600" cy="365125"/>
          </a:xfrm>
          <a:noFill/>
        </p:spPr>
        <p:txBody>
          <a:bodyPr/>
          <a:lstStyle/>
          <a:p>
            <a:fld id="{67CA5C2F-91A1-4DB1-B926-D605E0FE5E40}" type="slidenum">
              <a:rPr lang="en-US" altLang="zh-CN" smtClean="0"/>
              <a:pPr/>
              <a:t>6</a:t>
            </a:fld>
            <a:endParaRPr lang="en-US" altLang="zh-CN"/>
          </a:p>
        </p:txBody>
      </p:sp>
      <p:sp>
        <p:nvSpPr>
          <p:cNvPr id="295939" name="Rectangle 2"/>
          <p:cNvSpPr>
            <a:spLocks noGrp="1" noChangeArrowheads="1"/>
          </p:cNvSpPr>
          <p:nvPr>
            <p:ph type="title"/>
          </p:nvPr>
        </p:nvSpPr>
        <p:spPr>
          <a:xfrm>
            <a:off x="2209800" y="1268761"/>
            <a:ext cx="7772400" cy="587375"/>
          </a:xfrm>
        </p:spPr>
        <p:txBody>
          <a:bodyPr>
            <a:normAutofit fontScale="90000"/>
          </a:bodyPr>
          <a:lstStyle/>
          <a:p>
            <a:pPr eaLnBrk="1" hangingPunct="1"/>
            <a:r>
              <a:rPr lang="zh-CN" altLang="en-US" sz="4000" dirty="0">
                <a:latin typeface="华文新魏" panose="02010800040101010101" pitchFamily="2" charset="-122"/>
                <a:ea typeface="华文新魏" panose="02010800040101010101" pitchFamily="2" charset="-122"/>
              </a:rPr>
              <a:t>异常</a:t>
            </a:r>
            <a:r>
              <a:rPr lang="en-US" altLang="zh-CN" sz="4000" dirty="0">
                <a:latin typeface="华文新魏" panose="02010800040101010101" pitchFamily="2" charset="-122"/>
                <a:ea typeface="华文新魏" panose="02010800040101010101" pitchFamily="2" charset="-122"/>
              </a:rPr>
              <a:t>(Exception)</a:t>
            </a:r>
            <a:r>
              <a:rPr lang="zh-CN" altLang="en-US" sz="4000" dirty="0">
                <a:latin typeface="华文新魏" panose="02010800040101010101" pitchFamily="2" charset="-122"/>
                <a:ea typeface="华文新魏" panose="02010800040101010101" pitchFamily="2" charset="-122"/>
              </a:rPr>
              <a:t>处理流程</a:t>
            </a:r>
          </a:p>
        </p:txBody>
      </p:sp>
      <p:sp>
        <p:nvSpPr>
          <p:cNvPr id="295940" name="Text Box 3"/>
          <p:cNvSpPr txBox="1">
            <a:spLocks noChangeArrowheads="1"/>
          </p:cNvSpPr>
          <p:nvPr/>
        </p:nvSpPr>
        <p:spPr bwMode="auto">
          <a:xfrm>
            <a:off x="1774826" y="2070468"/>
            <a:ext cx="3662363" cy="3416320"/>
          </a:xfrm>
          <a:prstGeom prst="rect">
            <a:avLst/>
          </a:prstGeom>
          <a:noFill/>
          <a:ln w="12700">
            <a:noFill/>
            <a:miter lim="800000"/>
            <a:headEnd/>
            <a:tailEnd/>
          </a:ln>
        </p:spPr>
        <p:txBody>
          <a:bodyPr>
            <a:spAutoFit/>
          </a:bodyPr>
          <a:lstStyle/>
          <a:p>
            <a:pPr algn="l"/>
            <a:r>
              <a:rPr lang="en-US" altLang="zh-CN" b="1" dirty="0">
                <a:latin typeface="华文新魏" panose="02010800040101010101" pitchFamily="2" charset="-122"/>
                <a:ea typeface="华文新魏" panose="02010800040101010101" pitchFamily="2" charset="-122"/>
              </a:rPr>
              <a:t>try {</a:t>
            </a:r>
          </a:p>
          <a:p>
            <a:pPr algn="l"/>
            <a:r>
              <a:rPr lang="en-US" altLang="zh-CN" b="1" dirty="0">
                <a:latin typeface="华文新魏" panose="02010800040101010101" pitchFamily="2" charset="-122"/>
                <a:ea typeface="华文新魏" panose="02010800040101010101" pitchFamily="2" charset="-122"/>
              </a:rPr>
              <a:t>    // statements throw </a:t>
            </a:r>
            <a:r>
              <a:rPr lang="en-US" altLang="zh-CN" b="1" dirty="0">
                <a:solidFill>
                  <a:srgbClr val="FF0000"/>
                </a:solidFill>
                <a:latin typeface="华文新魏" panose="02010800040101010101" pitchFamily="2" charset="-122"/>
                <a:ea typeface="华文新魏" panose="02010800040101010101" pitchFamily="2" charset="-122"/>
              </a:rPr>
              <a:t>E1</a:t>
            </a:r>
          </a:p>
          <a:p>
            <a:pPr algn="l"/>
            <a:r>
              <a:rPr lang="en-US" altLang="zh-CN" b="1" dirty="0">
                <a:latin typeface="华文新魏" panose="02010800040101010101" pitchFamily="2" charset="-122"/>
                <a:ea typeface="华文新魏" panose="02010800040101010101" pitchFamily="2" charset="-122"/>
              </a:rPr>
              <a:t>    // statements throw </a:t>
            </a:r>
            <a:r>
              <a:rPr lang="en-US" altLang="zh-CN" b="1" dirty="0">
                <a:solidFill>
                  <a:srgbClr val="FF0000"/>
                </a:solidFill>
                <a:latin typeface="华文新魏" panose="02010800040101010101" pitchFamily="2" charset="-122"/>
                <a:ea typeface="华文新魏" panose="02010800040101010101" pitchFamily="2" charset="-122"/>
              </a:rPr>
              <a:t>E2</a:t>
            </a:r>
          </a:p>
          <a:p>
            <a:pPr algn="l"/>
            <a:r>
              <a:rPr lang="en-US" altLang="zh-CN" b="1" dirty="0">
                <a:latin typeface="华文新魏" panose="02010800040101010101" pitchFamily="2" charset="-122"/>
                <a:ea typeface="华文新魏" panose="02010800040101010101" pitchFamily="2" charset="-122"/>
              </a:rPr>
              <a:t>   …</a:t>
            </a:r>
          </a:p>
          <a:p>
            <a:pPr algn="l"/>
            <a:r>
              <a:rPr lang="en-US" altLang="zh-CN" b="1" dirty="0">
                <a:latin typeface="华文新魏" panose="02010800040101010101" pitchFamily="2" charset="-122"/>
                <a:ea typeface="华文新魏" panose="02010800040101010101" pitchFamily="2" charset="-122"/>
              </a:rPr>
              <a:t> }</a:t>
            </a:r>
          </a:p>
          <a:p>
            <a:pPr algn="l"/>
            <a:r>
              <a:rPr lang="en-US" altLang="zh-CN" b="1" dirty="0">
                <a:latin typeface="华文新魏" panose="02010800040101010101" pitchFamily="2" charset="-122"/>
                <a:ea typeface="华文新魏" panose="02010800040101010101" pitchFamily="2" charset="-122"/>
              </a:rPr>
              <a:t>catch(</a:t>
            </a:r>
            <a:r>
              <a:rPr lang="en-US" altLang="zh-CN" b="1" dirty="0">
                <a:solidFill>
                  <a:srgbClr val="FF0000"/>
                </a:solidFill>
                <a:latin typeface="华文新魏" panose="02010800040101010101" pitchFamily="2" charset="-122"/>
                <a:ea typeface="华文新魏" panose="02010800040101010101" pitchFamily="2" charset="-122"/>
              </a:rPr>
              <a:t>E1</a:t>
            </a:r>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   //handle the exception E1</a:t>
            </a:r>
          </a:p>
          <a:p>
            <a:pPr algn="l"/>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catch(</a:t>
            </a:r>
            <a:r>
              <a:rPr lang="en-US" altLang="zh-CN" b="1" dirty="0">
                <a:solidFill>
                  <a:srgbClr val="FF0000"/>
                </a:solidFill>
                <a:latin typeface="华文新魏" panose="02010800040101010101" pitchFamily="2" charset="-122"/>
                <a:ea typeface="华文新魏" panose="02010800040101010101" pitchFamily="2" charset="-122"/>
              </a:rPr>
              <a:t>E2</a:t>
            </a:r>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   //handle the exception E2</a:t>
            </a:r>
          </a:p>
          <a:p>
            <a:pPr algn="l"/>
            <a:r>
              <a:rPr lang="en-US" altLang="zh-CN" b="1" dirty="0">
                <a:latin typeface="华文新魏" panose="02010800040101010101" pitchFamily="2" charset="-122"/>
                <a:ea typeface="华文新魏" panose="02010800040101010101" pitchFamily="2" charset="-122"/>
              </a:rPr>
              <a:t>}</a:t>
            </a:r>
          </a:p>
          <a:p>
            <a:pPr algn="l"/>
            <a:r>
              <a:rPr lang="en-US" altLang="zh-CN" b="1" dirty="0">
                <a:latin typeface="华文新魏" panose="02010800040101010101" pitchFamily="2" charset="-122"/>
                <a:ea typeface="华文新魏" panose="02010800040101010101" pitchFamily="2" charset="-122"/>
              </a:rPr>
              <a:t>statements;</a:t>
            </a:r>
          </a:p>
        </p:txBody>
      </p:sp>
      <p:sp>
        <p:nvSpPr>
          <p:cNvPr id="448516" name="Text Box 4"/>
          <p:cNvSpPr txBox="1">
            <a:spLocks noChangeArrowheads="1"/>
          </p:cNvSpPr>
          <p:nvPr/>
        </p:nvSpPr>
        <p:spPr bwMode="auto">
          <a:xfrm>
            <a:off x="5375276" y="2051418"/>
            <a:ext cx="4176849" cy="1477328"/>
          </a:xfrm>
          <a:prstGeom prst="rect">
            <a:avLst/>
          </a:prstGeom>
          <a:noFill/>
          <a:ln w="12700">
            <a:noFill/>
            <a:miter lim="800000"/>
            <a:headEnd/>
            <a:tailEnd/>
          </a:ln>
        </p:spPr>
        <p:txBody>
          <a:bodyPr wrap="none">
            <a:spAutoFit/>
          </a:bodyPr>
          <a:lstStyle/>
          <a:p>
            <a:pPr algn="l"/>
            <a:r>
              <a:rPr lang="en-US" altLang="zh-CN" b="1" dirty="0">
                <a:latin typeface="华文新魏" panose="02010800040101010101" pitchFamily="2" charset="-122"/>
                <a:ea typeface="华文新魏" panose="02010800040101010101" pitchFamily="2" charset="-122"/>
              </a:rPr>
              <a:t>try</a:t>
            </a:r>
            <a:r>
              <a:rPr lang="zh-CN" altLang="en-US" b="1" dirty="0">
                <a:latin typeface="华文新魏" panose="02010800040101010101" pitchFamily="2" charset="-122"/>
                <a:ea typeface="华文新魏" panose="02010800040101010101" pitchFamily="2" charset="-122"/>
              </a:rPr>
              <a:t>语句块中的语句</a:t>
            </a:r>
            <a:r>
              <a:rPr lang="zh-CN" altLang="en-US" b="1" dirty="0">
                <a:solidFill>
                  <a:srgbClr val="FF0000"/>
                </a:solidFill>
                <a:latin typeface="华文新魏" panose="02010800040101010101" pitchFamily="2" charset="-122"/>
                <a:ea typeface="华文新魏" panose="02010800040101010101" pitchFamily="2" charset="-122"/>
              </a:rPr>
              <a:t>可能</a:t>
            </a:r>
            <a:r>
              <a:rPr lang="zh-CN" altLang="en-US" b="1" dirty="0">
                <a:latin typeface="华文新魏" panose="02010800040101010101" pitchFamily="2" charset="-122"/>
                <a:ea typeface="华文新魏" panose="02010800040101010101" pitchFamily="2" charset="-122"/>
              </a:rPr>
              <a:t>抛出各种</a:t>
            </a:r>
          </a:p>
          <a:p>
            <a:pPr algn="l"/>
            <a:r>
              <a:rPr lang="zh-CN" altLang="en-US" b="1" dirty="0">
                <a:latin typeface="华文新魏" panose="02010800040101010101" pitchFamily="2" charset="-122"/>
                <a:ea typeface="华文新魏" panose="02010800040101010101" pitchFamily="2" charset="-122"/>
              </a:rPr>
              <a:t>异常。但只要抛出第一个异常，</a:t>
            </a:r>
          </a:p>
          <a:p>
            <a:pPr algn="l"/>
            <a:r>
              <a:rPr lang="en-US" altLang="zh-CN" b="1" dirty="0">
                <a:latin typeface="华文新魏" panose="02010800040101010101" pitchFamily="2" charset="-122"/>
                <a:ea typeface="华文新魏" panose="02010800040101010101" pitchFamily="2" charset="-122"/>
              </a:rPr>
              <a:t>try</a:t>
            </a:r>
            <a:r>
              <a:rPr lang="zh-CN" altLang="en-US" b="1" dirty="0">
                <a:latin typeface="华文新魏" panose="02010800040101010101" pitchFamily="2" charset="-122"/>
                <a:ea typeface="华文新魏" panose="02010800040101010101" pitchFamily="2" charset="-122"/>
              </a:rPr>
              <a:t>语句块马上结束，转到</a:t>
            </a:r>
            <a:r>
              <a:rPr lang="en-US" altLang="zh-CN" b="1" dirty="0">
                <a:latin typeface="华文新魏" panose="02010800040101010101" pitchFamily="2" charset="-122"/>
                <a:ea typeface="华文新魏" panose="02010800040101010101" pitchFamily="2" charset="-122"/>
              </a:rPr>
              <a:t>catch</a:t>
            </a:r>
            <a:r>
              <a:rPr lang="zh-CN" altLang="en-US" b="1" dirty="0">
                <a:latin typeface="华文新魏" panose="02010800040101010101" pitchFamily="2" charset="-122"/>
                <a:ea typeface="华文新魏" panose="02010800040101010101" pitchFamily="2" charset="-122"/>
              </a:rPr>
              <a:t>子句。</a:t>
            </a:r>
          </a:p>
          <a:p>
            <a:pPr algn="l"/>
            <a:r>
              <a:rPr lang="zh-CN" altLang="en-US" b="1" dirty="0">
                <a:latin typeface="华文新魏" panose="02010800040101010101" pitchFamily="2" charset="-122"/>
                <a:ea typeface="华文新魏" panose="02010800040101010101" pitchFamily="2" charset="-122"/>
              </a:rPr>
              <a:t>如果</a:t>
            </a:r>
            <a:r>
              <a:rPr lang="en-US" altLang="zh-CN" b="1" dirty="0">
                <a:latin typeface="华文新魏" panose="02010800040101010101" pitchFamily="2" charset="-122"/>
                <a:ea typeface="华文新魏" panose="02010800040101010101" pitchFamily="2" charset="-122"/>
              </a:rPr>
              <a:t>try</a:t>
            </a:r>
            <a:r>
              <a:rPr lang="zh-CN" altLang="en-US" b="1" dirty="0">
                <a:latin typeface="华文新魏" panose="02010800040101010101" pitchFamily="2" charset="-122"/>
                <a:ea typeface="华文新魏" panose="02010800040101010101" pitchFamily="2" charset="-122"/>
              </a:rPr>
              <a:t>语句块执行成功，则跳过</a:t>
            </a:r>
            <a:r>
              <a:rPr lang="en-US" altLang="zh-CN" b="1" dirty="0">
                <a:latin typeface="华文新魏" panose="02010800040101010101" pitchFamily="2" charset="-122"/>
                <a:ea typeface="华文新魏" panose="02010800040101010101" pitchFamily="2" charset="-122"/>
              </a:rPr>
              <a:t>catch</a:t>
            </a:r>
            <a:r>
              <a:rPr lang="zh-CN" altLang="en-US" b="1" dirty="0">
                <a:latin typeface="华文新魏" panose="02010800040101010101" pitchFamily="2" charset="-122"/>
                <a:ea typeface="华文新魏" panose="02010800040101010101" pitchFamily="2" charset="-122"/>
              </a:rPr>
              <a:t>，</a:t>
            </a:r>
          </a:p>
          <a:p>
            <a:pPr algn="l"/>
            <a:r>
              <a:rPr lang="zh-CN" altLang="en-US" b="1" dirty="0">
                <a:latin typeface="华文新魏" panose="02010800040101010101" pitchFamily="2" charset="-122"/>
                <a:ea typeface="华文新魏" panose="02010800040101010101" pitchFamily="2" charset="-122"/>
              </a:rPr>
              <a:t>执行</a:t>
            </a:r>
            <a:r>
              <a:rPr lang="en-US" altLang="zh-CN" b="1" dirty="0">
                <a:latin typeface="华文新魏" panose="02010800040101010101" pitchFamily="2" charset="-122"/>
                <a:ea typeface="华文新魏" panose="02010800040101010101" pitchFamily="2" charset="-122"/>
              </a:rPr>
              <a:t>try{}catch{}</a:t>
            </a:r>
            <a:r>
              <a:rPr lang="zh-CN" altLang="en-US" b="1" dirty="0">
                <a:latin typeface="华文新魏" panose="02010800040101010101" pitchFamily="2" charset="-122"/>
                <a:ea typeface="华文新魏" panose="02010800040101010101" pitchFamily="2" charset="-122"/>
              </a:rPr>
              <a:t>的后续</a:t>
            </a:r>
            <a:r>
              <a:rPr lang="en-US" altLang="zh-CN" b="1" dirty="0">
                <a:latin typeface="华文新魏" panose="02010800040101010101" pitchFamily="2" charset="-122"/>
                <a:ea typeface="华文新魏" panose="02010800040101010101" pitchFamily="2" charset="-122"/>
              </a:rPr>
              <a:t>statements;</a:t>
            </a:r>
          </a:p>
        </p:txBody>
      </p:sp>
      <p:sp>
        <p:nvSpPr>
          <p:cNvPr id="448517" name="Line 5"/>
          <p:cNvSpPr>
            <a:spLocks noChangeShapeType="1"/>
          </p:cNvSpPr>
          <p:nvPr/>
        </p:nvSpPr>
        <p:spPr bwMode="auto">
          <a:xfrm flipH="1">
            <a:off x="4943476" y="2915018"/>
            <a:ext cx="576263" cy="0"/>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448518" name="Text Box 6"/>
          <p:cNvSpPr txBox="1">
            <a:spLocks noChangeArrowheads="1"/>
          </p:cNvSpPr>
          <p:nvPr/>
        </p:nvSpPr>
        <p:spPr bwMode="auto">
          <a:xfrm>
            <a:off x="5303839" y="4381869"/>
            <a:ext cx="4243469" cy="2031325"/>
          </a:xfrm>
          <a:prstGeom prst="rect">
            <a:avLst/>
          </a:prstGeom>
          <a:noFill/>
          <a:ln w="12700">
            <a:noFill/>
            <a:miter lim="800000"/>
            <a:headEnd/>
            <a:tailEnd/>
          </a:ln>
        </p:spPr>
        <p:txBody>
          <a:bodyPr wrap="none">
            <a:spAutoFit/>
          </a:bodyPr>
          <a:lstStyle/>
          <a:p>
            <a:pPr algn="l"/>
            <a:r>
              <a:rPr lang="zh-CN" altLang="en-US" b="1">
                <a:latin typeface="华文新魏" panose="02010800040101010101" pitchFamily="2" charset="-122"/>
                <a:ea typeface="华文新魏" panose="02010800040101010101" pitchFamily="2" charset="-122"/>
              </a:rPr>
              <a:t>可定义多个</a:t>
            </a:r>
            <a:r>
              <a:rPr lang="en-US" altLang="zh-CN" b="1">
                <a:latin typeface="华文新魏" panose="02010800040101010101" pitchFamily="2" charset="-122"/>
                <a:ea typeface="华文新魏" panose="02010800040101010101" pitchFamily="2" charset="-122"/>
              </a:rPr>
              <a:t>catch</a:t>
            </a:r>
            <a:r>
              <a:rPr lang="zh-CN" altLang="en-US" b="1">
                <a:latin typeface="华文新魏" panose="02010800040101010101" pitchFamily="2" charset="-122"/>
                <a:ea typeface="华文新魏" panose="02010800040101010101" pitchFamily="2" charset="-122"/>
              </a:rPr>
              <a:t>子句截获可能抛出的各</a:t>
            </a:r>
          </a:p>
          <a:p>
            <a:pPr algn="l"/>
            <a:r>
              <a:rPr lang="zh-CN" altLang="en-US" b="1">
                <a:latin typeface="华文新魏" panose="02010800040101010101" pitchFamily="2" charset="-122"/>
                <a:ea typeface="华文新魏" panose="02010800040101010101" pitchFamily="2" charset="-122"/>
              </a:rPr>
              <a:t>种异常。但最多只会执行其中一个异</a:t>
            </a:r>
          </a:p>
          <a:p>
            <a:pPr algn="l"/>
            <a:r>
              <a:rPr lang="zh-CN" altLang="en-US" b="1">
                <a:latin typeface="华文新魏" panose="02010800040101010101" pitchFamily="2" charset="-122"/>
                <a:ea typeface="华文新魏" panose="02010800040101010101" pitchFamily="2" charset="-122"/>
              </a:rPr>
              <a:t>常处理过程。在相应异常被处理后，其</a:t>
            </a:r>
          </a:p>
          <a:p>
            <a:pPr algn="l"/>
            <a:r>
              <a:rPr lang="zh-CN" altLang="en-US" b="1">
                <a:latin typeface="华文新魏" panose="02010800040101010101" pitchFamily="2" charset="-122"/>
                <a:ea typeface="华文新魏" panose="02010800040101010101" pitchFamily="2" charset="-122"/>
              </a:rPr>
              <a:t>他异常处理过程都将被忽略。如果异常</a:t>
            </a:r>
          </a:p>
          <a:p>
            <a:pPr algn="l"/>
            <a:r>
              <a:rPr lang="zh-CN" altLang="en-US" b="1">
                <a:latin typeface="华文新魏" panose="02010800040101010101" pitchFamily="2" charset="-122"/>
                <a:ea typeface="华文新魏" panose="02010800040101010101" pitchFamily="2" charset="-122"/>
              </a:rPr>
              <a:t>处理成功，则执行后续</a:t>
            </a:r>
            <a:r>
              <a:rPr lang="en-US" altLang="zh-CN" b="1">
                <a:latin typeface="华文新魏" panose="02010800040101010101" pitchFamily="2" charset="-122"/>
                <a:ea typeface="华文新魏" panose="02010800040101010101" pitchFamily="2" charset="-122"/>
              </a:rPr>
              <a:t>statements</a:t>
            </a:r>
            <a:r>
              <a:rPr lang="zh-CN" altLang="en-US" b="1">
                <a:latin typeface="华文新魏" panose="02010800040101010101" pitchFamily="2" charset="-122"/>
                <a:ea typeface="华文新魏" panose="02010800040101010101" pitchFamily="2" charset="-122"/>
              </a:rPr>
              <a:t>。如果</a:t>
            </a:r>
          </a:p>
          <a:p>
            <a:pPr algn="l"/>
            <a:r>
              <a:rPr lang="zh-CN" altLang="en-US" b="1">
                <a:latin typeface="华文新魏" panose="02010800040101010101" pitchFamily="2" charset="-122"/>
                <a:ea typeface="华文新魏" panose="02010800040101010101" pitchFamily="2" charset="-122"/>
              </a:rPr>
              <a:t>异常处理过程中又抛出新的异常，则</a:t>
            </a:r>
          </a:p>
          <a:p>
            <a:pPr algn="l"/>
            <a:r>
              <a:rPr lang="zh-CN" altLang="en-US" b="1">
                <a:latin typeface="华文新魏" panose="02010800040101010101" pitchFamily="2" charset="-122"/>
                <a:ea typeface="华文新魏" panose="02010800040101010101" pitchFamily="2" charset="-122"/>
              </a:rPr>
              <a:t>后续</a:t>
            </a:r>
            <a:r>
              <a:rPr lang="en-US" altLang="zh-CN" b="1">
                <a:latin typeface="华文新魏" panose="02010800040101010101" pitchFamily="2" charset="-122"/>
                <a:ea typeface="华文新魏" panose="02010800040101010101" pitchFamily="2" charset="-122"/>
              </a:rPr>
              <a:t>statements</a:t>
            </a:r>
            <a:r>
              <a:rPr lang="zh-CN" altLang="en-US" b="1">
                <a:latin typeface="华文新魏" panose="02010800040101010101" pitchFamily="2" charset="-122"/>
                <a:ea typeface="华文新魏" panose="02010800040101010101" pitchFamily="2" charset="-122"/>
              </a:rPr>
              <a:t>不会被执行</a:t>
            </a:r>
          </a:p>
        </p:txBody>
      </p:sp>
      <p:sp>
        <p:nvSpPr>
          <p:cNvPr id="448519" name="Line 7"/>
          <p:cNvSpPr>
            <a:spLocks noChangeShapeType="1"/>
          </p:cNvSpPr>
          <p:nvPr/>
        </p:nvSpPr>
        <p:spPr bwMode="auto">
          <a:xfrm flipH="1" flipV="1">
            <a:off x="3287713" y="4210419"/>
            <a:ext cx="2087562" cy="936625"/>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448520" name="Line 8"/>
          <p:cNvSpPr>
            <a:spLocks noChangeShapeType="1"/>
          </p:cNvSpPr>
          <p:nvPr/>
        </p:nvSpPr>
        <p:spPr bwMode="auto">
          <a:xfrm flipH="1">
            <a:off x="3287714" y="5218481"/>
            <a:ext cx="2016125" cy="73025"/>
          </a:xfrm>
          <a:prstGeom prst="line">
            <a:avLst/>
          </a:prstGeom>
          <a:noFill/>
          <a:ln w="12700">
            <a:solidFill>
              <a:schemeClr val="tx1"/>
            </a:solidFill>
            <a:round/>
            <a:headEnd/>
            <a:tailEnd type="triangle" w="med" len="med"/>
          </a:ln>
        </p:spPr>
        <p:txBody>
          <a:bodyPr/>
          <a:lstStyle/>
          <a:p>
            <a:endParaRPr lang="zh-CN" altLang="en-US" b="1">
              <a:latin typeface="华文新魏" panose="02010800040101010101" pitchFamily="2" charset="-122"/>
              <a:ea typeface="华文新魏" panose="02010800040101010101" pitchFamily="2" charset="-122"/>
            </a:endParaRPr>
          </a:p>
        </p:txBody>
      </p:sp>
      <p:sp>
        <p:nvSpPr>
          <p:cNvPr id="10" name="Rectangle 4">
            <a:extLst>
              <a:ext uri="{FF2B5EF4-FFF2-40B4-BE49-F238E27FC236}">
                <a16:creationId xmlns:a16="http://schemas.microsoft.com/office/drawing/2014/main" id="{A50E0088-994E-4D9B-8915-3093E92E7E61}"/>
              </a:ext>
            </a:extLst>
          </p:cNvPr>
          <p:cNvSpPr txBox="1">
            <a:spLocks noChangeArrowheads="1"/>
          </p:cNvSpPr>
          <p:nvPr/>
        </p:nvSpPr>
        <p:spPr>
          <a:xfrm>
            <a:off x="2057400" y="188913"/>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a:solidFill>
                  <a:srgbClr val="FF0000"/>
                </a:solidFill>
                <a:latin typeface="微软雅黑" pitchFamily="34" charset="-122"/>
                <a:ea typeface="微软雅黑" pitchFamily="34" charset="-122"/>
              </a:rPr>
              <a:t>异常处理的结构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16"/>
                                        </p:tgtEl>
                                        <p:attrNameLst>
                                          <p:attrName>style.visibility</p:attrName>
                                        </p:attrNameLst>
                                      </p:cBhvr>
                                      <p:to>
                                        <p:strVal val="visible"/>
                                      </p:to>
                                    </p:set>
                                    <p:animEffect transition="in" filter="blinds(horizontal)">
                                      <p:cBhvr>
                                        <p:cTn id="7" dur="500"/>
                                        <p:tgtEl>
                                          <p:spTgt spid="4485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8517"/>
                                        </p:tgtEl>
                                        <p:attrNameLst>
                                          <p:attrName>style.visibility</p:attrName>
                                        </p:attrNameLst>
                                      </p:cBhvr>
                                      <p:to>
                                        <p:strVal val="visible"/>
                                      </p:to>
                                    </p:set>
                                    <p:animEffect transition="in" filter="blinds(horizontal)">
                                      <p:cBhvr>
                                        <p:cTn id="10" dur="500"/>
                                        <p:tgtEl>
                                          <p:spTgt spid="4485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8518"/>
                                        </p:tgtEl>
                                        <p:attrNameLst>
                                          <p:attrName>style.visibility</p:attrName>
                                        </p:attrNameLst>
                                      </p:cBhvr>
                                      <p:to>
                                        <p:strVal val="visible"/>
                                      </p:to>
                                    </p:set>
                                    <p:animEffect transition="in" filter="blinds(horizontal)">
                                      <p:cBhvr>
                                        <p:cTn id="15" dur="500"/>
                                        <p:tgtEl>
                                          <p:spTgt spid="4485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8519"/>
                                        </p:tgtEl>
                                        <p:attrNameLst>
                                          <p:attrName>style.visibility</p:attrName>
                                        </p:attrNameLst>
                                      </p:cBhvr>
                                      <p:to>
                                        <p:strVal val="visible"/>
                                      </p:to>
                                    </p:set>
                                    <p:animEffect transition="in" filter="blinds(horizontal)">
                                      <p:cBhvr>
                                        <p:cTn id="18" dur="500"/>
                                        <p:tgtEl>
                                          <p:spTgt spid="44851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48520"/>
                                        </p:tgtEl>
                                        <p:attrNameLst>
                                          <p:attrName>style.visibility</p:attrName>
                                        </p:attrNameLst>
                                      </p:cBhvr>
                                      <p:to>
                                        <p:strVal val="visible"/>
                                      </p:to>
                                    </p:set>
                                    <p:animEffect transition="in" filter="blinds(horizontal)">
                                      <p:cBhvr>
                                        <p:cTn id="21" dur="500"/>
                                        <p:tgtEl>
                                          <p:spTgt spid="448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6" grpId="0"/>
      <p:bldP spid="448517" grpId="0" animBg="1"/>
      <p:bldP spid="448518" grpId="0"/>
      <p:bldP spid="448519" grpId="0" animBg="1"/>
      <p:bldP spid="4485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6" name="Text Box 3">
            <a:extLst>
              <a:ext uri="{FF2B5EF4-FFF2-40B4-BE49-F238E27FC236}">
                <a16:creationId xmlns:a16="http://schemas.microsoft.com/office/drawing/2014/main" id="{80C85A8F-63BF-4E20-94CC-7CCC4C68589A}"/>
              </a:ext>
            </a:extLst>
          </p:cNvPr>
          <p:cNvSpPr txBox="1">
            <a:spLocks noChangeArrowheads="1"/>
          </p:cNvSpPr>
          <p:nvPr/>
        </p:nvSpPr>
        <p:spPr bwMode="auto">
          <a:xfrm>
            <a:off x="1631256" y="3937148"/>
            <a:ext cx="4176713" cy="1564274"/>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55000"/>
              </a:lnSpc>
              <a:spcBef>
                <a:spcPct val="50000"/>
              </a:spcBef>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抛出异常使用</a:t>
            </a:r>
            <a:r>
              <a:rPr lang="en-US" altLang="zh-CN" b="1" kern="0" dirty="0">
                <a:solidFill>
                  <a:srgbClr val="FF0000"/>
                </a:solidFill>
                <a:latin typeface="华文新魏" panose="02010800040101010101" pitchFamily="2" charset="-122"/>
                <a:ea typeface="华文新魏" panose="02010800040101010101" pitchFamily="2" charset="-122"/>
              </a:rPr>
              <a:t>throw:</a:t>
            </a:r>
            <a:endParaRPr lang="zh-CN" altLang="en-US" b="1" kern="0" dirty="0">
              <a:solidFill>
                <a:srgbClr val="FF0000"/>
              </a:solidFill>
              <a:latin typeface="华文新魏" panose="02010800040101010101" pitchFamily="2" charset="-122"/>
              <a:ea typeface="华文新魏" panose="02010800040101010101" pitchFamily="2" charset="-122"/>
            </a:endParaRPr>
          </a:p>
          <a:p>
            <a:pPr>
              <a:lnSpc>
                <a:spcPct val="5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a:t>
            </a:r>
            <a:endParaRPr lang="zh-CN" altLang="en-US" b="1" kern="0" dirty="0">
              <a:solidFill>
                <a:srgbClr val="FF0000"/>
              </a:solidFill>
              <a:latin typeface="华文新魏" panose="02010800040101010101" pitchFamily="2" charset="-122"/>
              <a:ea typeface="华文新魏" panose="02010800040101010101" pitchFamily="2" charset="-122"/>
            </a:endParaRPr>
          </a:p>
          <a:p>
            <a:pPr>
              <a:lnSpc>
                <a:spcPct val="55000"/>
              </a:lnSpc>
              <a:spcBef>
                <a:spcPct val="50000"/>
              </a:spcBef>
              <a:buClr>
                <a:srgbClr val="3333CC"/>
              </a:buClr>
              <a:buSzPct val="60000"/>
              <a:defRPr/>
            </a:pPr>
            <a:r>
              <a:rPr lang="en-US" altLang="zh-CN" b="1" kern="0" dirty="0">
                <a:solidFill>
                  <a:srgbClr val="000000"/>
                </a:solidFill>
                <a:latin typeface="华文新魏" panose="02010800040101010101" pitchFamily="2" charset="-122"/>
                <a:ea typeface="华文新魏" panose="02010800040101010101" pitchFamily="2" charset="-122"/>
              </a:rPr>
              <a:t>throw  </a:t>
            </a:r>
            <a:r>
              <a:rPr lang="en-US" altLang="zh-CN" b="1" kern="0" dirty="0" err="1">
                <a:solidFill>
                  <a:srgbClr val="000000"/>
                </a:solidFill>
                <a:latin typeface="华文新魏" panose="02010800040101010101" pitchFamily="2" charset="-122"/>
                <a:ea typeface="华文新魏" panose="02010800040101010101" pitchFamily="2" charset="-122"/>
              </a:rPr>
              <a:t>CExecption</a:t>
            </a:r>
            <a:r>
              <a:rPr lang="en-US" altLang="zh-CN" b="1" kern="0" dirty="0">
                <a:solidFill>
                  <a:srgbClr val="000000"/>
                </a:solidFill>
                <a:latin typeface="华文新魏" panose="02010800040101010101" pitchFamily="2" charset="-122"/>
                <a:ea typeface="华文新魏" panose="02010800040101010101" pitchFamily="2" charset="-122"/>
              </a:rPr>
              <a:t>( )</a:t>
            </a:r>
            <a:r>
              <a:rPr lang="zh-CN" altLang="en-US" b="1" kern="0" dirty="0">
                <a:solidFill>
                  <a:srgbClr val="000000"/>
                </a:solidFill>
                <a:latin typeface="华文新魏" panose="02010800040101010101" pitchFamily="2" charset="-122"/>
                <a:ea typeface="华文新魏" panose="02010800040101010101" pitchFamily="2" charset="-122"/>
              </a:rPr>
              <a:t>；</a:t>
            </a:r>
            <a:endParaRPr lang="zh-CN" altLang="en-US" kern="0" dirty="0">
              <a:solidFill>
                <a:srgbClr val="000000"/>
              </a:solidFill>
              <a:latin typeface="华文新魏" panose="02010800040101010101" pitchFamily="2" charset="-122"/>
              <a:ea typeface="华文新魏" panose="02010800040101010101" pitchFamily="2" charset="-122"/>
            </a:endParaRPr>
          </a:p>
          <a:p>
            <a:pPr>
              <a:lnSpc>
                <a:spcPct val="55000"/>
              </a:lnSpc>
              <a:spcBef>
                <a:spcPct val="50000"/>
              </a:spcBef>
              <a:buClr>
                <a:srgbClr val="3333CC"/>
              </a:buClr>
              <a:buSzPct val="60000"/>
              <a:defRPr/>
            </a:pPr>
            <a:r>
              <a:rPr lang="en-US" altLang="zh-CN" sz="2800" kern="0" dirty="0">
                <a:solidFill>
                  <a:srgbClr val="000000"/>
                </a:solidFill>
                <a:latin typeface="华文新魏" panose="02010800040101010101" pitchFamily="2" charset="-122"/>
                <a:ea typeface="华文新魏" panose="02010800040101010101" pitchFamily="2" charset="-122"/>
              </a:rPr>
              <a:t>……</a:t>
            </a:r>
            <a:endParaRPr lang="zh-CN" altLang="en-US" sz="2800" b="1" kern="0" dirty="0">
              <a:solidFill>
                <a:srgbClr val="FF0000"/>
              </a:solidFill>
              <a:latin typeface="华文新魏" panose="02010800040101010101" pitchFamily="2" charset="-122"/>
              <a:ea typeface="华文新魏" panose="02010800040101010101" pitchFamily="2" charset="-122"/>
            </a:endParaRPr>
          </a:p>
        </p:txBody>
      </p:sp>
      <p:sp>
        <p:nvSpPr>
          <p:cNvPr id="7" name="Text Box 4">
            <a:extLst>
              <a:ext uri="{FF2B5EF4-FFF2-40B4-BE49-F238E27FC236}">
                <a16:creationId xmlns:a16="http://schemas.microsoft.com/office/drawing/2014/main" id="{F33DE268-AFC6-4EE2-BDCD-450928BB3211}"/>
              </a:ext>
            </a:extLst>
          </p:cNvPr>
          <p:cNvSpPr txBox="1">
            <a:spLocks noChangeArrowheads="1"/>
          </p:cNvSpPr>
          <p:nvPr/>
        </p:nvSpPr>
        <p:spPr bwMode="auto">
          <a:xfrm>
            <a:off x="5917506" y="3883174"/>
            <a:ext cx="4498975" cy="2232471"/>
          </a:xfrm>
          <a:prstGeom prst="rect">
            <a:avLst/>
          </a:prstGeom>
          <a:noFill/>
          <a:ln w="9525" algn="ctr">
            <a:solidFill>
              <a:srgbClr val="008080"/>
            </a:solidFill>
            <a:miter lim="800000"/>
            <a:headEnd/>
            <a:tailEnd/>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75000"/>
              </a:lnSpc>
              <a:spcBef>
                <a:spcPct val="50000"/>
              </a:spcBef>
              <a:buClr>
                <a:srgbClr val="3333CC"/>
              </a:buClr>
              <a:buSzPct val="60000"/>
              <a:defRPr/>
            </a:pPr>
            <a:r>
              <a:rPr lang="zh-CN" altLang="en-US" b="1" kern="0" dirty="0">
                <a:solidFill>
                  <a:srgbClr val="FF0000"/>
                </a:solidFill>
                <a:latin typeface="华文新魏" panose="02010800040101010101" pitchFamily="2" charset="-122"/>
                <a:ea typeface="华文新魏" panose="02010800040101010101" pitchFamily="2" charset="-122"/>
              </a:rPr>
              <a:t>抛出的异常可以是任意类型：</a:t>
            </a:r>
            <a:endParaRPr lang="en-US" altLang="zh-CN" b="1" kern="0" dirty="0">
              <a:solidFill>
                <a:srgbClr val="FF0000"/>
              </a:solidFill>
              <a:latin typeface="华文新魏" panose="02010800040101010101" pitchFamily="2" charset="-122"/>
              <a:ea typeface="华文新魏" panose="02010800040101010101" pitchFamily="2" charset="-122"/>
            </a:endParaRPr>
          </a:p>
          <a:p>
            <a:pPr>
              <a:lnSpc>
                <a:spcPct val="7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   throw  1;  </a:t>
            </a:r>
          </a:p>
          <a:p>
            <a:pPr>
              <a:lnSpc>
                <a:spcPct val="7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   throw  ‘c’;</a:t>
            </a:r>
          </a:p>
          <a:p>
            <a:pPr>
              <a:lnSpc>
                <a:spcPct val="7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   throw  </a:t>
            </a:r>
            <a:r>
              <a:rPr lang="en-US" altLang="zh-CN" b="1" kern="0" dirty="0" err="1">
                <a:solidFill>
                  <a:srgbClr val="FF0000"/>
                </a:solidFill>
                <a:latin typeface="华文新魏" panose="02010800040101010101" pitchFamily="2" charset="-122"/>
                <a:ea typeface="华文新魏" panose="02010800040101010101" pitchFamily="2" charset="-122"/>
              </a:rPr>
              <a:t>CExecption</a:t>
            </a:r>
            <a:r>
              <a:rPr lang="en-US" altLang="zh-CN" b="1" kern="0" dirty="0">
                <a:solidFill>
                  <a:srgbClr val="FF0000"/>
                </a:solidFill>
                <a:latin typeface="华文新魏" panose="02010800040101010101" pitchFamily="2" charset="-122"/>
                <a:ea typeface="华文新魏" panose="02010800040101010101" pitchFamily="2" charset="-122"/>
              </a:rPr>
              <a:t>( );</a:t>
            </a:r>
          </a:p>
          <a:p>
            <a:pPr>
              <a:lnSpc>
                <a:spcPct val="7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   throw new </a:t>
            </a:r>
            <a:r>
              <a:rPr lang="en-US" altLang="zh-CN" b="1" kern="0" dirty="0" err="1">
                <a:solidFill>
                  <a:srgbClr val="FF0000"/>
                </a:solidFill>
                <a:latin typeface="华文新魏" panose="02010800040101010101" pitchFamily="2" charset="-122"/>
                <a:ea typeface="华文新魏" panose="02010800040101010101" pitchFamily="2" charset="-122"/>
              </a:rPr>
              <a:t>int</a:t>
            </a:r>
            <a:r>
              <a:rPr lang="en-US" altLang="zh-CN" b="1" kern="0" dirty="0">
                <a:solidFill>
                  <a:srgbClr val="FF0000"/>
                </a:solidFill>
                <a:latin typeface="华文新魏" panose="02010800040101010101" pitchFamily="2" charset="-122"/>
                <a:ea typeface="华文新魏" panose="02010800040101010101" pitchFamily="2" charset="-122"/>
              </a:rPr>
              <a:t>[4];</a:t>
            </a:r>
          </a:p>
        </p:txBody>
      </p:sp>
      <p:sp>
        <p:nvSpPr>
          <p:cNvPr id="8" name="Text Box 5">
            <a:extLst>
              <a:ext uri="{FF2B5EF4-FFF2-40B4-BE49-F238E27FC236}">
                <a16:creationId xmlns:a16="http://schemas.microsoft.com/office/drawing/2014/main" id="{C68C622F-5D4A-4C9D-AD50-B0EBBBA991F2}"/>
              </a:ext>
            </a:extLst>
          </p:cNvPr>
          <p:cNvSpPr txBox="1">
            <a:spLocks noChangeArrowheads="1"/>
          </p:cNvSpPr>
          <p:nvPr/>
        </p:nvSpPr>
        <p:spPr bwMode="auto">
          <a:xfrm>
            <a:off x="1847057" y="862904"/>
            <a:ext cx="8424863" cy="2422080"/>
          </a:xfrm>
          <a:prstGeom prst="rect">
            <a:avLst/>
          </a:prstGeom>
          <a:noFill/>
          <a:ln>
            <a:noFill/>
          </a:ln>
          <a:effectLst/>
        </p:spPr>
        <p:txBody>
          <a:bodyPr>
            <a:no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105000"/>
              </a:lnSpc>
              <a:spcBef>
                <a:spcPct val="50000"/>
              </a:spcBef>
              <a:buClr>
                <a:srgbClr val="3333CC"/>
              </a:buClr>
              <a:buSzPct val="60000"/>
              <a:defRPr/>
            </a:pPr>
            <a:r>
              <a:rPr lang="zh-CN" altLang="en-US" sz="2000" b="1" kern="0" dirty="0">
                <a:solidFill>
                  <a:srgbClr val="000000"/>
                </a:solidFill>
                <a:latin typeface="华文新魏" panose="02010800040101010101" pitchFamily="2" charset="-122"/>
                <a:ea typeface="华文新魏" panose="02010800040101010101" pitchFamily="2" charset="-122"/>
              </a:rPr>
              <a:t>异常的抛出都是由</a:t>
            </a:r>
            <a:r>
              <a:rPr lang="en-US" altLang="zh-CN" sz="2000" b="1" kern="0" dirty="0">
                <a:solidFill>
                  <a:srgbClr val="000000"/>
                </a:solidFill>
                <a:latin typeface="华文新魏" panose="02010800040101010101" pitchFamily="2" charset="-122"/>
                <a:ea typeface="华文新魏" panose="02010800040101010101" pitchFamily="2" charset="-122"/>
              </a:rPr>
              <a:t>throw</a:t>
            </a:r>
            <a:r>
              <a:rPr lang="zh-CN" altLang="en-US" sz="2000" b="1" kern="0" dirty="0">
                <a:solidFill>
                  <a:srgbClr val="000000"/>
                </a:solidFill>
                <a:latin typeface="华文新魏" panose="02010800040101010101" pitchFamily="2" charset="-122"/>
                <a:ea typeface="华文新魏" panose="02010800040101010101" pitchFamily="2" charset="-122"/>
              </a:rPr>
              <a:t>语句直接或间接抛出：</a:t>
            </a:r>
            <a:endParaRPr lang="en-US" altLang="zh-CN" sz="2000"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en-US" altLang="zh-CN" sz="2000" b="1" kern="0" dirty="0">
                <a:solidFill>
                  <a:srgbClr val="000000"/>
                </a:solidFill>
                <a:latin typeface="华文新魏" panose="02010800040101010101" pitchFamily="2" charset="-122"/>
                <a:ea typeface="华文新魏" panose="02010800040101010101" pitchFamily="2" charset="-122"/>
              </a:rPr>
              <a:t>1</a:t>
            </a:r>
            <a:r>
              <a:rPr lang="zh-CN" altLang="en-US" sz="2000" b="1" kern="0" dirty="0">
                <a:solidFill>
                  <a:srgbClr val="000000"/>
                </a:solidFill>
                <a:latin typeface="华文新魏" panose="02010800040101010101" pitchFamily="2" charset="-122"/>
                <a:ea typeface="华文新魏" panose="02010800040101010101" pitchFamily="2" charset="-122"/>
              </a:rPr>
              <a:t>：程序运行时的逻辑错误导致异常</a:t>
            </a:r>
            <a:r>
              <a:rPr lang="zh-CN" altLang="en-US" sz="2000" b="1" kern="0" dirty="0">
                <a:solidFill>
                  <a:srgbClr val="FF0000"/>
                </a:solidFill>
                <a:latin typeface="华文新魏" panose="02010800040101010101" pitchFamily="2" charset="-122"/>
                <a:ea typeface="华文新魏" panose="02010800040101010101" pitchFamily="2" charset="-122"/>
              </a:rPr>
              <a:t>间接</a:t>
            </a:r>
            <a:r>
              <a:rPr lang="zh-CN" altLang="en-US" sz="2000" b="1" kern="0" dirty="0">
                <a:solidFill>
                  <a:srgbClr val="000000"/>
                </a:solidFill>
                <a:latin typeface="华文新魏" panose="02010800040101010101" pitchFamily="2" charset="-122"/>
                <a:ea typeface="华文新魏" panose="02010800040101010101" pitchFamily="2" charset="-122"/>
              </a:rPr>
              <a:t>抛出，例如数组指针</a:t>
            </a:r>
            <a:r>
              <a:rPr lang="en-US" altLang="zh-CN" sz="2000" b="1" kern="0" dirty="0">
                <a:solidFill>
                  <a:srgbClr val="000000"/>
                </a:solidFill>
                <a:latin typeface="华文新魏" panose="02010800040101010101" pitchFamily="2" charset="-122"/>
                <a:ea typeface="华文新魏" panose="02010800040101010101" pitchFamily="2" charset="-122"/>
              </a:rPr>
              <a:t>++</a:t>
            </a:r>
            <a:r>
              <a:rPr lang="zh-CN" altLang="en-US" sz="2000" b="1" kern="0" dirty="0">
                <a:solidFill>
                  <a:srgbClr val="000000"/>
                </a:solidFill>
                <a:latin typeface="华文新魏" panose="02010800040101010101" pitchFamily="2" charset="-122"/>
                <a:ea typeface="华文新魏" panose="02010800040101010101" pitchFamily="2" charset="-122"/>
              </a:rPr>
              <a:t>导致越界时由运行库</a:t>
            </a:r>
            <a:r>
              <a:rPr lang="en-US" altLang="zh-CN" sz="2000" b="1" kern="0" dirty="0">
                <a:solidFill>
                  <a:srgbClr val="000000"/>
                </a:solidFill>
                <a:latin typeface="华文新魏" panose="02010800040101010101" pitchFamily="2" charset="-122"/>
                <a:ea typeface="华文新魏" panose="02010800040101010101" pitchFamily="2" charset="-122"/>
              </a:rPr>
              <a:t>throw</a:t>
            </a:r>
            <a:r>
              <a:rPr lang="zh-CN" altLang="en-US" sz="2000" b="1" kern="0" dirty="0">
                <a:solidFill>
                  <a:srgbClr val="000000"/>
                </a:solidFill>
                <a:latin typeface="华文新魏" panose="02010800040101010101" pitchFamily="2" charset="-122"/>
                <a:ea typeface="华文新魏" panose="02010800040101010101" pitchFamily="2" charset="-122"/>
              </a:rPr>
              <a:t>出异常</a:t>
            </a:r>
            <a:endParaRPr lang="en-US" altLang="zh-CN" sz="2000"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en-US" altLang="zh-CN" sz="2000" b="1" kern="0" dirty="0">
                <a:solidFill>
                  <a:srgbClr val="000000"/>
                </a:solidFill>
                <a:latin typeface="华文新魏" panose="02010800040101010101" pitchFamily="2" charset="-122"/>
                <a:ea typeface="华文新魏" panose="02010800040101010101" pitchFamily="2" charset="-122"/>
              </a:rPr>
              <a:t>2</a:t>
            </a:r>
            <a:r>
              <a:rPr lang="zh-CN" altLang="en-US" sz="2000" b="1" kern="0" dirty="0">
                <a:solidFill>
                  <a:srgbClr val="000000"/>
                </a:solidFill>
                <a:latin typeface="华文新魏" panose="02010800040101010101" pitchFamily="2" charset="-122"/>
                <a:ea typeface="华文新魏" panose="02010800040101010101" pitchFamily="2" charset="-122"/>
              </a:rPr>
              <a:t>：程序在满足某条件时，用</a:t>
            </a:r>
            <a:r>
              <a:rPr lang="en-US" altLang="zh-CN" sz="2000" b="1" kern="0" dirty="0">
                <a:solidFill>
                  <a:srgbClr val="000000"/>
                </a:solidFill>
                <a:latin typeface="华文新魏" panose="02010800040101010101" pitchFamily="2" charset="-122"/>
                <a:ea typeface="华文新魏" panose="02010800040101010101" pitchFamily="2" charset="-122"/>
              </a:rPr>
              <a:t>throw</a:t>
            </a:r>
            <a:r>
              <a:rPr lang="zh-CN" altLang="en-US" sz="2000" b="1" kern="0" dirty="0">
                <a:solidFill>
                  <a:srgbClr val="000000"/>
                </a:solidFill>
                <a:latin typeface="华文新魏" panose="02010800040101010101" pitchFamily="2" charset="-122"/>
                <a:ea typeface="华文新魏" panose="02010800040101010101" pitchFamily="2" charset="-122"/>
              </a:rPr>
              <a:t>语句</a:t>
            </a:r>
            <a:r>
              <a:rPr lang="zh-CN" altLang="en-US" sz="2000" b="1" kern="0" dirty="0">
                <a:solidFill>
                  <a:srgbClr val="FF0000"/>
                </a:solidFill>
                <a:latin typeface="华文新魏" panose="02010800040101010101" pitchFamily="2" charset="-122"/>
                <a:ea typeface="华文新魏" panose="02010800040101010101" pitchFamily="2" charset="-122"/>
              </a:rPr>
              <a:t>直接</a:t>
            </a:r>
            <a:r>
              <a:rPr lang="zh-CN" altLang="en-US" sz="2000" b="1" kern="0" dirty="0">
                <a:solidFill>
                  <a:srgbClr val="000000"/>
                </a:solidFill>
                <a:latin typeface="华文新魏" panose="02010800040101010101" pitchFamily="2" charset="-122"/>
                <a:ea typeface="华文新魏" panose="02010800040101010101" pitchFamily="2" charset="-122"/>
              </a:rPr>
              <a:t>抛出异常，如</a:t>
            </a:r>
            <a:endParaRPr lang="en-US" altLang="zh-CN" sz="2000" b="1" kern="0" dirty="0">
              <a:solidFill>
                <a:srgbClr val="000000"/>
              </a:solidFill>
              <a:latin typeface="华文新魏" panose="02010800040101010101" pitchFamily="2" charset="-122"/>
              <a:ea typeface="华文新魏" panose="02010800040101010101" pitchFamily="2" charset="-122"/>
            </a:endParaRPr>
          </a:p>
          <a:p>
            <a:pPr>
              <a:lnSpc>
                <a:spcPct val="105000"/>
              </a:lnSpc>
              <a:spcBef>
                <a:spcPct val="50000"/>
              </a:spcBef>
              <a:buClr>
                <a:srgbClr val="3333CC"/>
              </a:buClr>
              <a:buSzPct val="60000"/>
              <a:defRPr/>
            </a:pPr>
            <a:r>
              <a:rPr lang="en-US" altLang="zh-CN" sz="2000" b="1" kern="0" dirty="0">
                <a:solidFill>
                  <a:srgbClr val="000000"/>
                </a:solidFill>
                <a:latin typeface="华文新魏" panose="02010800040101010101" pitchFamily="2" charset="-122"/>
                <a:ea typeface="华文新魏" panose="02010800040101010101" pitchFamily="2" charset="-122"/>
              </a:rPr>
              <a:t>		if(</a:t>
            </a:r>
            <a:r>
              <a:rPr lang="zh-CN" altLang="en-US" sz="2000" b="1" kern="0" dirty="0">
                <a:solidFill>
                  <a:srgbClr val="000000"/>
                </a:solidFill>
                <a:latin typeface="华文新魏" panose="02010800040101010101" pitchFamily="2" charset="-122"/>
                <a:ea typeface="华文新魏" panose="02010800040101010101" pitchFamily="2" charset="-122"/>
              </a:rPr>
              <a:t>满足某条件</a:t>
            </a:r>
            <a:r>
              <a:rPr lang="en-US" altLang="zh-CN" sz="2000" b="1" kern="0" dirty="0">
                <a:solidFill>
                  <a:srgbClr val="000000"/>
                </a:solidFill>
                <a:latin typeface="华文新魏" panose="02010800040101010101" pitchFamily="2" charset="-122"/>
                <a:ea typeface="华文新魏" panose="02010800040101010101" pitchFamily="2" charset="-122"/>
              </a:rPr>
              <a:t>){</a:t>
            </a:r>
          </a:p>
          <a:p>
            <a:pPr>
              <a:lnSpc>
                <a:spcPct val="105000"/>
              </a:lnSpc>
              <a:spcBef>
                <a:spcPct val="50000"/>
              </a:spcBef>
              <a:buClr>
                <a:srgbClr val="3333CC"/>
              </a:buClr>
              <a:buSzPct val="60000"/>
              <a:defRPr/>
            </a:pPr>
            <a:r>
              <a:rPr lang="en-US" altLang="zh-CN" sz="2000" b="1" kern="0" dirty="0">
                <a:solidFill>
                  <a:srgbClr val="000000"/>
                </a:solidFill>
                <a:latin typeface="华文新魏" panose="02010800040101010101" pitchFamily="2" charset="-122"/>
                <a:ea typeface="华文新魏" panose="02010800040101010101" pitchFamily="2" charset="-122"/>
              </a:rPr>
              <a:t>			throw “A exception occurred”;</a:t>
            </a:r>
            <a:endParaRPr lang="zh-CN" altLang="en-US" sz="2000" b="1" kern="0" dirty="0">
              <a:solidFill>
                <a:srgbClr val="00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173426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9" name="Text Box 3">
            <a:extLst>
              <a:ext uri="{FF2B5EF4-FFF2-40B4-BE49-F238E27FC236}">
                <a16:creationId xmlns:a16="http://schemas.microsoft.com/office/drawing/2014/main" id="{4F71897D-9FC2-480E-8096-0BC1A9A63685}"/>
              </a:ext>
            </a:extLst>
          </p:cNvPr>
          <p:cNvSpPr txBox="1">
            <a:spLocks noChangeArrowheads="1"/>
          </p:cNvSpPr>
          <p:nvPr/>
        </p:nvSpPr>
        <p:spPr bwMode="auto">
          <a:xfrm>
            <a:off x="1847851" y="1701826"/>
            <a:ext cx="4176713" cy="3709477"/>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marL="0" indent="0">
              <a:spcBef>
                <a:spcPct val="50000"/>
              </a:spcBef>
              <a:buClr>
                <a:srgbClr val="3333CC"/>
              </a:buClr>
              <a:buSzPct val="60000"/>
              <a:defRPr/>
            </a:pPr>
            <a:r>
              <a:rPr lang="zh-CN" altLang="en-US" sz="2800" b="1" kern="0" dirty="0">
                <a:solidFill>
                  <a:srgbClr val="FF0000"/>
                </a:solidFill>
                <a:latin typeface="华文新魏" panose="02010800040101010101" pitchFamily="2" charset="-122"/>
                <a:ea typeface="华文新魏" panose="02010800040101010101" pitchFamily="2" charset="-122"/>
              </a:rPr>
              <a:t>捕获异常：根据异常类型由</a:t>
            </a:r>
            <a:r>
              <a:rPr lang="en-US" altLang="zh-CN" sz="2800" b="1" kern="0" dirty="0">
                <a:solidFill>
                  <a:srgbClr val="FF0000"/>
                </a:solidFill>
                <a:latin typeface="华文新魏" panose="02010800040101010101" pitchFamily="2" charset="-122"/>
                <a:ea typeface="华文新魏" panose="02010800040101010101" pitchFamily="2" charset="-122"/>
              </a:rPr>
              <a:t>catch</a:t>
            </a:r>
            <a:r>
              <a:rPr lang="zh-CN" altLang="en-US" sz="2800" b="1" kern="0" dirty="0">
                <a:solidFill>
                  <a:srgbClr val="FF0000"/>
                </a:solidFill>
                <a:latin typeface="华文新魏" panose="02010800040101010101" pitchFamily="2" charset="-122"/>
                <a:ea typeface="华文新魏" panose="02010800040101010101" pitchFamily="2" charset="-122"/>
              </a:rPr>
              <a:t>子句捕获</a:t>
            </a:r>
          </a:p>
          <a:p>
            <a:pPr>
              <a:lnSpc>
                <a:spcPct val="55000"/>
              </a:lnSpc>
              <a:spcBef>
                <a:spcPct val="50000"/>
              </a:spcBef>
              <a:buClr>
                <a:srgbClr val="3333CC"/>
              </a:buClr>
              <a:buSzPct val="60000"/>
              <a:defRPr/>
            </a:pPr>
            <a:r>
              <a:rPr lang="zh-CN" altLang="en-US" sz="2800" b="1" kern="0" dirty="0">
                <a:solidFill>
                  <a:srgbClr val="FF0000"/>
                </a:solidFill>
                <a:latin typeface="华文新魏" panose="02010800040101010101" pitchFamily="2" charset="-122"/>
                <a:ea typeface="华文新魏" panose="02010800040101010101" pitchFamily="2" charset="-122"/>
              </a:rPr>
              <a:t> </a:t>
            </a:r>
            <a:r>
              <a:rPr lang="en-US" altLang="zh-CN" sz="2800" b="1" kern="0" dirty="0">
                <a:solidFill>
                  <a:srgbClr val="FF0000"/>
                </a:solidFill>
                <a:latin typeface="华文新魏" panose="02010800040101010101" pitchFamily="2" charset="-122"/>
                <a:ea typeface="华文新魏" panose="02010800040101010101" pitchFamily="2" charset="-122"/>
              </a:rPr>
              <a:t>……</a:t>
            </a:r>
            <a:endParaRPr lang="zh-CN" altLang="en-US" sz="2800" b="1" kern="0" dirty="0">
              <a:solidFill>
                <a:srgbClr val="FF0000"/>
              </a:solidFill>
              <a:latin typeface="华文新魏" panose="02010800040101010101" pitchFamily="2" charset="-122"/>
              <a:ea typeface="华文新魏" panose="02010800040101010101" pitchFamily="2" charset="-122"/>
            </a:endParaRPr>
          </a:p>
          <a:p>
            <a:pPr>
              <a:lnSpc>
                <a:spcPct val="55000"/>
              </a:lnSpc>
              <a:spcBef>
                <a:spcPct val="50000"/>
              </a:spcBef>
              <a:buClr>
                <a:srgbClr val="3333CC"/>
              </a:buClr>
              <a:buSzPct val="60000"/>
              <a:defRPr/>
            </a:pPr>
            <a:r>
              <a:rPr lang="zh-CN" altLang="en-US" sz="2800" b="1" kern="0" dirty="0">
                <a:solidFill>
                  <a:srgbClr val="000000"/>
                </a:solidFill>
                <a:latin typeface="华文新魏" panose="02010800040101010101" pitchFamily="2" charset="-122"/>
                <a:ea typeface="华文新魏" panose="02010800040101010101" pitchFamily="2" charset="-122"/>
              </a:rPr>
              <a:t> </a:t>
            </a:r>
            <a:r>
              <a:rPr lang="en-US" altLang="zh-CN" sz="2800" b="1" kern="0" dirty="0">
                <a:solidFill>
                  <a:srgbClr val="000000"/>
                </a:solidFill>
                <a:latin typeface="华文新魏" panose="02010800040101010101" pitchFamily="2" charset="-122"/>
                <a:ea typeface="华文新魏" panose="02010800040101010101" pitchFamily="2" charset="-122"/>
              </a:rPr>
              <a:t>catch  (</a:t>
            </a:r>
            <a:r>
              <a:rPr lang="zh-CN" altLang="en-US" sz="2800" b="1" kern="0" dirty="0">
                <a:solidFill>
                  <a:srgbClr val="000000"/>
                </a:solidFill>
                <a:latin typeface="华文新魏" panose="02010800040101010101" pitchFamily="2" charset="-122"/>
                <a:ea typeface="华文新魏" panose="02010800040101010101" pitchFamily="2" charset="-122"/>
              </a:rPr>
              <a:t>异常类型  变量</a:t>
            </a:r>
            <a:r>
              <a:rPr lang="en-US" altLang="zh-CN" sz="2800" b="1" kern="0" dirty="0">
                <a:solidFill>
                  <a:srgbClr val="000000"/>
                </a:solidFill>
                <a:latin typeface="华文新魏" panose="02010800040101010101" pitchFamily="2" charset="-122"/>
                <a:ea typeface="华文新魏" panose="02010800040101010101" pitchFamily="2" charset="-122"/>
              </a:rPr>
              <a:t>)</a:t>
            </a:r>
          </a:p>
          <a:p>
            <a:pPr>
              <a:lnSpc>
                <a:spcPct val="55000"/>
              </a:lnSpc>
              <a:spcBef>
                <a:spcPct val="50000"/>
              </a:spcBef>
              <a:buClr>
                <a:srgbClr val="3333CC"/>
              </a:buClr>
              <a:buSzPct val="60000"/>
              <a:defRPr/>
            </a:pPr>
            <a:r>
              <a:rPr lang="zh-CN" altLang="en-US" sz="2800" b="1" kern="0" dirty="0">
                <a:solidFill>
                  <a:srgbClr val="000000"/>
                </a:solidFill>
                <a:latin typeface="华文新魏" panose="02010800040101010101" pitchFamily="2" charset="-122"/>
                <a:ea typeface="华文新魏" panose="02010800040101010101" pitchFamily="2" charset="-122"/>
              </a:rPr>
              <a:t> </a:t>
            </a:r>
            <a:r>
              <a:rPr lang="en-US" altLang="zh-CN" sz="2800" b="1" kern="0" dirty="0">
                <a:solidFill>
                  <a:srgbClr val="000000"/>
                </a:solidFill>
                <a:latin typeface="华文新魏" panose="02010800040101010101" pitchFamily="2" charset="-122"/>
                <a:ea typeface="华文新魏" panose="02010800040101010101" pitchFamily="2" charset="-122"/>
              </a:rPr>
              <a:t>{</a:t>
            </a:r>
          </a:p>
          <a:p>
            <a:pPr>
              <a:lnSpc>
                <a:spcPct val="55000"/>
              </a:lnSpc>
              <a:spcBef>
                <a:spcPct val="50000"/>
              </a:spcBef>
              <a:buClr>
                <a:srgbClr val="3333CC"/>
              </a:buClr>
              <a:buSzPct val="60000"/>
              <a:defRPr/>
            </a:pPr>
            <a:r>
              <a:rPr lang="en-US" altLang="zh-CN" sz="2800" b="1" kern="0" dirty="0">
                <a:solidFill>
                  <a:srgbClr val="000000"/>
                </a:solidFill>
                <a:latin typeface="华文新魏" panose="02010800040101010101" pitchFamily="2" charset="-122"/>
                <a:ea typeface="华文新魏" panose="02010800040101010101" pitchFamily="2" charset="-122"/>
              </a:rPr>
              <a:t>       //</a:t>
            </a:r>
            <a:r>
              <a:rPr lang="zh-CN" altLang="en-US" sz="2800" b="1" kern="0" dirty="0">
                <a:solidFill>
                  <a:srgbClr val="000000"/>
                </a:solidFill>
                <a:latin typeface="华文新魏" panose="02010800040101010101" pitchFamily="2" charset="-122"/>
                <a:ea typeface="华文新魏" panose="02010800040101010101" pitchFamily="2" charset="-122"/>
              </a:rPr>
              <a:t>异常处理</a:t>
            </a:r>
          </a:p>
          <a:p>
            <a:pPr>
              <a:lnSpc>
                <a:spcPct val="55000"/>
              </a:lnSpc>
              <a:spcBef>
                <a:spcPct val="50000"/>
              </a:spcBef>
              <a:buClr>
                <a:srgbClr val="3333CC"/>
              </a:buClr>
              <a:buSzPct val="60000"/>
              <a:defRPr/>
            </a:pPr>
            <a:r>
              <a:rPr lang="en-US" altLang="zh-CN" sz="2800" b="1" kern="0" dirty="0">
                <a:solidFill>
                  <a:srgbClr val="000000"/>
                </a:solidFill>
                <a:latin typeface="华文新魏" panose="02010800040101010101" pitchFamily="2" charset="-122"/>
                <a:ea typeface="华文新魏" panose="02010800040101010101" pitchFamily="2" charset="-122"/>
              </a:rPr>
              <a:t> }</a:t>
            </a:r>
            <a:endParaRPr lang="en-US" altLang="zh-CN" sz="2800" kern="0" dirty="0">
              <a:solidFill>
                <a:srgbClr val="000000"/>
              </a:solidFill>
              <a:latin typeface="华文新魏" panose="02010800040101010101" pitchFamily="2" charset="-122"/>
              <a:ea typeface="华文新魏" panose="02010800040101010101" pitchFamily="2" charset="-122"/>
            </a:endParaRPr>
          </a:p>
          <a:p>
            <a:pPr>
              <a:lnSpc>
                <a:spcPct val="55000"/>
              </a:lnSpc>
              <a:spcBef>
                <a:spcPct val="50000"/>
              </a:spcBef>
              <a:buClr>
                <a:srgbClr val="3333CC"/>
              </a:buClr>
              <a:buSzPct val="60000"/>
              <a:defRPr/>
            </a:pPr>
            <a:r>
              <a:rPr lang="en-US" altLang="zh-CN" sz="2800" kern="0" dirty="0">
                <a:solidFill>
                  <a:srgbClr val="000000"/>
                </a:solidFill>
                <a:latin typeface="华文新魏" panose="02010800040101010101" pitchFamily="2" charset="-122"/>
                <a:ea typeface="华文新魏" panose="02010800040101010101" pitchFamily="2" charset="-122"/>
              </a:rPr>
              <a:t> </a:t>
            </a:r>
            <a:r>
              <a:rPr lang="en-US" altLang="zh-CN" sz="2800" b="1" kern="0" dirty="0">
                <a:solidFill>
                  <a:srgbClr val="FF0000"/>
                </a:solidFill>
                <a:latin typeface="华文新魏" panose="02010800040101010101" pitchFamily="2" charset="-122"/>
                <a:ea typeface="华文新魏" panose="02010800040101010101" pitchFamily="2" charset="-122"/>
              </a:rPr>
              <a:t>……</a:t>
            </a:r>
            <a:endParaRPr lang="zh-CN" altLang="en-US" sz="2800" b="1" kern="0" dirty="0">
              <a:solidFill>
                <a:srgbClr val="FF0000"/>
              </a:solidFill>
              <a:latin typeface="华文新魏" panose="02010800040101010101" pitchFamily="2" charset="-122"/>
              <a:ea typeface="华文新魏" panose="02010800040101010101" pitchFamily="2" charset="-122"/>
            </a:endParaRPr>
          </a:p>
        </p:txBody>
      </p:sp>
      <p:sp>
        <p:nvSpPr>
          <p:cNvPr id="10" name="Text Box 4">
            <a:extLst>
              <a:ext uri="{FF2B5EF4-FFF2-40B4-BE49-F238E27FC236}">
                <a16:creationId xmlns:a16="http://schemas.microsoft.com/office/drawing/2014/main" id="{6B59C1FB-0CE4-4411-AA51-6A845C5BE155}"/>
              </a:ext>
            </a:extLst>
          </p:cNvPr>
          <p:cNvSpPr txBox="1">
            <a:spLocks noChangeArrowheads="1"/>
          </p:cNvSpPr>
          <p:nvPr/>
        </p:nvSpPr>
        <p:spPr bwMode="auto">
          <a:xfrm>
            <a:off x="6240463" y="1628801"/>
            <a:ext cx="4248150" cy="3108325"/>
          </a:xfrm>
          <a:prstGeom prst="rect">
            <a:avLst/>
          </a:prstGeom>
          <a:noFill/>
          <a:ln w="9525" algn="ctr">
            <a:solidFill>
              <a:srgbClr val="008080"/>
            </a:solidFill>
            <a:miter lim="800000"/>
            <a:headEnd/>
            <a:tailEnd/>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75000"/>
              </a:lnSpc>
              <a:spcBef>
                <a:spcPct val="50000"/>
              </a:spcBef>
              <a:buClr>
                <a:srgbClr val="3333CC"/>
              </a:buClr>
              <a:buSzPct val="60000"/>
              <a:defRPr/>
            </a:pPr>
            <a:r>
              <a:rPr lang="zh-CN" altLang="en-US" sz="2800" b="1" kern="0" dirty="0">
                <a:solidFill>
                  <a:srgbClr val="FF0000"/>
                </a:solidFill>
                <a:latin typeface="华文新魏" panose="02010800040101010101" pitchFamily="2" charset="-122"/>
                <a:ea typeface="华文新魏" panose="02010800040101010101" pitchFamily="2" charset="-122"/>
              </a:rPr>
              <a:t>可以是指针等任何类型：</a:t>
            </a:r>
            <a:endParaRPr lang="en-US" altLang="zh-CN" sz="2800" b="1" kern="0" dirty="0">
              <a:solidFill>
                <a:srgbClr val="FF0000"/>
              </a:solidFill>
              <a:latin typeface="华文新魏" panose="02010800040101010101" pitchFamily="2" charset="-122"/>
              <a:ea typeface="华文新魏" panose="02010800040101010101" pitchFamily="2" charset="-122"/>
            </a:endParaRP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catch(</a:t>
            </a:r>
            <a:r>
              <a:rPr lang="en-US" altLang="zh-CN" sz="2800" b="1" kern="0" dirty="0" err="1">
                <a:solidFill>
                  <a:srgbClr val="FF0000"/>
                </a:solidFill>
                <a:latin typeface="华文新魏" panose="02010800040101010101" pitchFamily="2" charset="-122"/>
                <a:ea typeface="华文新魏" panose="02010800040101010101" pitchFamily="2" charset="-122"/>
              </a:rPr>
              <a:t>int</a:t>
            </a:r>
            <a:r>
              <a:rPr lang="en-US" altLang="zh-CN" sz="2800" b="1" kern="0" dirty="0">
                <a:solidFill>
                  <a:srgbClr val="FF0000"/>
                </a:solidFill>
                <a:latin typeface="华文新魏" panose="02010800040101010101" pitchFamily="2" charset="-122"/>
                <a:ea typeface="华文新魏" panose="02010800040101010101" pitchFamily="2" charset="-122"/>
              </a:rPr>
              <a:t> e){...}</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catch(char </a:t>
            </a:r>
            <a:r>
              <a:rPr lang="en-US" altLang="zh-CN" sz="2800" b="1" kern="0" dirty="0" err="1">
                <a:solidFill>
                  <a:srgbClr val="FF0000"/>
                </a:solidFill>
                <a:latin typeface="华文新魏" panose="02010800040101010101" pitchFamily="2" charset="-122"/>
                <a:ea typeface="华文新魏" panose="02010800040101010101" pitchFamily="2" charset="-122"/>
              </a:rPr>
              <a:t>ch</a:t>
            </a:r>
            <a:r>
              <a:rPr lang="en-US" altLang="zh-CN" sz="2800" b="1" kern="0" dirty="0">
                <a:solidFill>
                  <a:srgbClr val="FF0000"/>
                </a:solidFill>
                <a:latin typeface="华文新魏" panose="02010800040101010101" pitchFamily="2" charset="-122"/>
                <a:ea typeface="华文新魏" panose="02010800040101010101" pitchFamily="2" charset="-122"/>
              </a:rPr>
              <a:t>){…;}</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catch(</a:t>
            </a:r>
            <a:r>
              <a:rPr lang="en-US" altLang="zh-CN" sz="2800" b="1" kern="0" dirty="0" err="1">
                <a:solidFill>
                  <a:srgbClr val="FF0000"/>
                </a:solidFill>
                <a:latin typeface="华文新魏" panose="02010800040101010101" pitchFamily="2" charset="-122"/>
                <a:ea typeface="华文新魏" panose="02010800040101010101" pitchFamily="2" charset="-122"/>
              </a:rPr>
              <a:t>CExecption</a:t>
            </a:r>
            <a:r>
              <a:rPr lang="en-US" altLang="zh-CN" sz="2800" b="1" kern="0" dirty="0">
                <a:solidFill>
                  <a:srgbClr val="FF0000"/>
                </a:solidFill>
                <a:latin typeface="华文新魏" panose="02010800040101010101" pitchFamily="2" charset="-122"/>
                <a:ea typeface="华文新魏" panose="02010800040101010101" pitchFamily="2" charset="-122"/>
              </a:rPr>
              <a:t> e){…}</a:t>
            </a:r>
          </a:p>
          <a:p>
            <a:pPr>
              <a:lnSpc>
                <a:spcPct val="75000"/>
              </a:lnSpc>
              <a:spcBef>
                <a:spcPct val="50000"/>
              </a:spcBef>
              <a:buClr>
                <a:srgbClr val="3333CC"/>
              </a:buClr>
              <a:buSzPct val="60000"/>
              <a:defRPr/>
            </a:pPr>
            <a:r>
              <a:rPr lang="en-US" altLang="zh-CN" sz="2800" b="1" kern="0" dirty="0">
                <a:solidFill>
                  <a:srgbClr val="FF0000"/>
                </a:solidFill>
                <a:latin typeface="华文新魏" panose="02010800040101010101" pitchFamily="2" charset="-122"/>
                <a:ea typeface="华文新魏" panose="02010800040101010101" pitchFamily="2" charset="-122"/>
              </a:rPr>
              <a:t>……</a:t>
            </a:r>
          </a:p>
        </p:txBody>
      </p:sp>
      <p:sp>
        <p:nvSpPr>
          <p:cNvPr id="11" name="Text Box 5">
            <a:extLst>
              <a:ext uri="{FF2B5EF4-FFF2-40B4-BE49-F238E27FC236}">
                <a16:creationId xmlns:a16="http://schemas.microsoft.com/office/drawing/2014/main" id="{633D186E-09B4-4B33-9054-642843C0CB80}"/>
              </a:ext>
            </a:extLst>
          </p:cNvPr>
          <p:cNvSpPr txBox="1">
            <a:spLocks noChangeArrowheads="1"/>
          </p:cNvSpPr>
          <p:nvPr/>
        </p:nvSpPr>
        <p:spPr bwMode="auto">
          <a:xfrm>
            <a:off x="1847851" y="5445618"/>
            <a:ext cx="8569325" cy="85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Clr>
                <a:srgbClr val="B2B2B2"/>
              </a:buClr>
              <a:buSzPct val="60000"/>
              <a:buFontTx/>
              <a:buNone/>
            </a:pP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子句必须定义且只能定义一个参数，该参数不能是</a:t>
            </a:r>
            <a:r>
              <a:rPr lang="en-US" altLang="zh-CN" sz="2400" b="1" dirty="0">
                <a:solidFill>
                  <a:srgbClr val="000000"/>
                </a:solidFill>
                <a:latin typeface="华文新魏" panose="02010800040101010101" pitchFamily="2" charset="-122"/>
                <a:ea typeface="华文新魏" panose="02010800040101010101" pitchFamily="2" charset="-122"/>
              </a:rPr>
              <a:t>void</a:t>
            </a:r>
            <a:r>
              <a:rPr lang="zh-CN" altLang="en-US" sz="2400" b="1" dirty="0">
                <a:solidFill>
                  <a:srgbClr val="000000"/>
                </a:solidFill>
                <a:latin typeface="华文新魏" panose="02010800040101010101" pitchFamily="2" charset="-122"/>
                <a:ea typeface="华文新魏" panose="02010800040101010101" pitchFamily="2" charset="-122"/>
              </a:rPr>
              <a:t>，可以是值类型，指针、左值引用，</a:t>
            </a:r>
            <a:r>
              <a:rPr lang="zh-CN" altLang="en-US" sz="2400" b="1" dirty="0">
                <a:solidFill>
                  <a:srgbClr val="FF0000"/>
                </a:solidFill>
                <a:latin typeface="华文新魏" panose="02010800040101010101" pitchFamily="2" charset="-122"/>
                <a:ea typeface="华文新魏" panose="02010800040101010101" pitchFamily="2" charset="-122"/>
              </a:rPr>
              <a:t>不能是右值引用</a:t>
            </a:r>
            <a:r>
              <a:rPr lang="zh-CN" altLang="en-US" sz="2400" b="1" dirty="0">
                <a:solidFill>
                  <a:srgbClr val="000000"/>
                </a:solidFill>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93043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itchFamily="34" charset="-122"/>
                <a:ea typeface="微软雅黑" pitchFamily="34" charset="-122"/>
              </a:rPr>
              <a:t>异常处理的结构</a:t>
            </a:r>
          </a:p>
        </p:txBody>
      </p:sp>
      <p:sp>
        <p:nvSpPr>
          <p:cNvPr id="6" name="Text Box 5">
            <a:extLst>
              <a:ext uri="{FF2B5EF4-FFF2-40B4-BE49-F238E27FC236}">
                <a16:creationId xmlns:a16="http://schemas.microsoft.com/office/drawing/2014/main" id="{70329866-257E-4BCF-8650-554EB6A69BCB}"/>
              </a:ext>
            </a:extLst>
          </p:cNvPr>
          <p:cNvSpPr txBox="1">
            <a:spLocks noChangeArrowheads="1"/>
          </p:cNvSpPr>
          <p:nvPr/>
        </p:nvSpPr>
        <p:spPr bwMode="auto">
          <a:xfrm>
            <a:off x="2351088" y="1340768"/>
            <a:ext cx="7067550" cy="481012"/>
          </a:xfrm>
          <a:prstGeom prst="rect">
            <a:avLst/>
          </a:prstGeom>
          <a:noFill/>
          <a:ln>
            <a:noFill/>
          </a:ln>
          <a:effectLst/>
        </p:spPr>
        <p:txBody>
          <a:bodyPr>
            <a:spAutoFit/>
          </a:bodyPr>
          <a:lstStyle>
            <a:lvl1pPr marL="342900" indent="-342900">
              <a:defRPr kumimoji="1" sz="2400">
                <a:solidFill>
                  <a:schemeClr val="tx1"/>
                </a:solidFill>
                <a:latin typeface="Arial" pitchFamily="34" charset="0"/>
                <a:ea typeface="宋体" pitchFamily="2" charset="-122"/>
              </a:defRPr>
            </a:lvl1pPr>
            <a:lvl2pPr>
              <a:defRPr kumimoji="1" sz="2400">
                <a:solidFill>
                  <a:schemeClr val="tx1"/>
                </a:solidFill>
                <a:latin typeface="Arial" pitchFamily="34" charset="0"/>
                <a:ea typeface="宋体" pitchFamily="2" charset="-122"/>
              </a:defRPr>
            </a:lvl2pPr>
            <a:lvl3pPr>
              <a:defRPr kumimoji="1" sz="2400">
                <a:solidFill>
                  <a:schemeClr val="tx1"/>
                </a:solidFill>
                <a:latin typeface="Arial" pitchFamily="34" charset="0"/>
                <a:ea typeface="宋体" pitchFamily="2" charset="-122"/>
              </a:defRPr>
            </a:lvl3pPr>
            <a:lvl4pPr>
              <a:defRPr kumimoji="1" sz="2400">
                <a:solidFill>
                  <a:schemeClr val="tx1"/>
                </a:solidFill>
                <a:latin typeface="Arial" pitchFamily="34" charset="0"/>
                <a:ea typeface="宋体" pitchFamily="2" charset="-122"/>
              </a:defRPr>
            </a:lvl4pPr>
            <a:lvl5pPr>
              <a:defRPr kumimoji="1" sz="2400">
                <a:solidFill>
                  <a:schemeClr val="tx1"/>
                </a:solidFill>
                <a:latin typeface="Arial" pitchFamily="34" charset="0"/>
                <a:ea typeface="宋体" pitchFamily="2" charset="-122"/>
              </a:defRPr>
            </a:lvl5pPr>
            <a:lvl6pPr fontAlgn="base">
              <a:spcBef>
                <a:spcPct val="0"/>
              </a:spcBef>
              <a:spcAft>
                <a:spcPct val="0"/>
              </a:spcAft>
              <a:defRPr kumimoji="1" sz="2400">
                <a:solidFill>
                  <a:schemeClr val="tx1"/>
                </a:solidFill>
                <a:latin typeface="Arial" pitchFamily="34" charset="0"/>
                <a:ea typeface="宋体" pitchFamily="2" charset="-122"/>
              </a:defRPr>
            </a:lvl6pPr>
            <a:lvl7pPr fontAlgn="base">
              <a:spcBef>
                <a:spcPct val="0"/>
              </a:spcBef>
              <a:spcAft>
                <a:spcPct val="0"/>
              </a:spcAft>
              <a:defRPr kumimoji="1" sz="2400">
                <a:solidFill>
                  <a:schemeClr val="tx1"/>
                </a:solidFill>
                <a:latin typeface="Arial" pitchFamily="34" charset="0"/>
                <a:ea typeface="宋体" pitchFamily="2" charset="-122"/>
              </a:defRPr>
            </a:lvl7pPr>
            <a:lvl8pPr fontAlgn="base">
              <a:spcBef>
                <a:spcPct val="0"/>
              </a:spcBef>
              <a:spcAft>
                <a:spcPct val="0"/>
              </a:spcAft>
              <a:defRPr kumimoji="1" sz="2400">
                <a:solidFill>
                  <a:schemeClr val="tx1"/>
                </a:solidFill>
                <a:latin typeface="Arial" pitchFamily="34" charset="0"/>
                <a:ea typeface="宋体" pitchFamily="2" charset="-122"/>
              </a:defRPr>
            </a:lvl8pPr>
            <a:lvl9pPr fontAlgn="base">
              <a:spcBef>
                <a:spcPct val="0"/>
              </a:spcBef>
              <a:spcAft>
                <a:spcPct val="0"/>
              </a:spcAft>
              <a:defRPr kumimoji="1" sz="2400">
                <a:solidFill>
                  <a:schemeClr val="tx1"/>
                </a:solidFill>
                <a:latin typeface="Arial" pitchFamily="34" charset="0"/>
                <a:ea typeface="宋体" pitchFamily="2" charset="-122"/>
              </a:defRPr>
            </a:lvl9pPr>
          </a:lstStyle>
          <a:p>
            <a:pPr>
              <a:lnSpc>
                <a:spcPct val="105000"/>
              </a:lnSpc>
              <a:spcBef>
                <a:spcPct val="50000"/>
              </a:spcBef>
              <a:buClr>
                <a:srgbClr val="3333CC"/>
              </a:buClr>
              <a:buSzPct val="60000"/>
              <a:defRPr/>
            </a:pPr>
            <a:r>
              <a:rPr lang="en-US" altLang="zh-CN" b="1" kern="0" dirty="0">
                <a:solidFill>
                  <a:srgbClr val="FF0000"/>
                </a:solidFill>
                <a:latin typeface="华文新魏" panose="02010800040101010101" pitchFamily="2" charset="-122"/>
                <a:ea typeface="华文新魏" panose="02010800040101010101" pitchFamily="2" charset="-122"/>
              </a:rPr>
              <a:t>catch</a:t>
            </a:r>
            <a:r>
              <a:rPr lang="zh-CN" altLang="en-US" b="1" kern="0" dirty="0">
                <a:solidFill>
                  <a:srgbClr val="FF0000"/>
                </a:solidFill>
                <a:latin typeface="华文新魏" panose="02010800040101010101" pitchFamily="2" charset="-122"/>
                <a:ea typeface="华文新魏" panose="02010800040101010101" pitchFamily="2" charset="-122"/>
              </a:rPr>
              <a:t>必须出现</a:t>
            </a:r>
            <a:r>
              <a:rPr lang="en-US" altLang="zh-CN" b="1" kern="0" dirty="0">
                <a:solidFill>
                  <a:srgbClr val="FF0000"/>
                </a:solidFill>
                <a:latin typeface="华文新魏" panose="02010800040101010101" pitchFamily="2" charset="-122"/>
                <a:ea typeface="华文新魏" panose="02010800040101010101" pitchFamily="2" charset="-122"/>
              </a:rPr>
              <a:t>try</a:t>
            </a:r>
            <a:r>
              <a:rPr lang="zh-CN" altLang="en-US" b="1" kern="0" dirty="0">
                <a:solidFill>
                  <a:srgbClr val="FF0000"/>
                </a:solidFill>
                <a:latin typeface="华文新魏" panose="02010800040101010101" pitchFamily="2" charset="-122"/>
                <a:ea typeface="华文新魏" panose="02010800040101010101" pitchFamily="2" charset="-122"/>
              </a:rPr>
              <a:t>语句块后面</a:t>
            </a:r>
            <a:endParaRPr lang="zh-CN" altLang="en-US" b="1" kern="0" dirty="0">
              <a:solidFill>
                <a:srgbClr val="000000"/>
              </a:solidFill>
              <a:latin typeface="华文新魏" panose="02010800040101010101" pitchFamily="2" charset="-122"/>
              <a:ea typeface="华文新魏" panose="02010800040101010101" pitchFamily="2" charset="-122"/>
            </a:endParaRPr>
          </a:p>
        </p:txBody>
      </p:sp>
      <p:sp>
        <p:nvSpPr>
          <p:cNvPr id="7" name="Text Box 6">
            <a:extLst>
              <a:ext uri="{FF2B5EF4-FFF2-40B4-BE49-F238E27FC236}">
                <a16:creationId xmlns:a16="http://schemas.microsoft.com/office/drawing/2014/main" id="{647C85AE-F7D2-4383-ABD3-AE266648B700}"/>
              </a:ext>
            </a:extLst>
          </p:cNvPr>
          <p:cNvSpPr txBox="1">
            <a:spLocks noChangeArrowheads="1"/>
          </p:cNvSpPr>
          <p:nvPr/>
        </p:nvSpPr>
        <p:spPr bwMode="auto">
          <a:xfrm>
            <a:off x="2351089" y="1988841"/>
            <a:ext cx="3311525" cy="303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try{ …</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       if(</a:t>
            </a:r>
            <a:r>
              <a:rPr lang="en-US" altLang="zh-CN" sz="2400" b="1" dirty="0" err="1">
                <a:solidFill>
                  <a:srgbClr val="000000"/>
                </a:solidFill>
                <a:latin typeface="华文新魏" panose="02010800040101010101" pitchFamily="2" charset="-122"/>
                <a:ea typeface="华文新魏" panose="02010800040101010101" pitchFamily="2" charset="-122"/>
              </a:rPr>
              <a:t>rr</a:t>
            </a:r>
            <a:r>
              <a:rPr lang="en-US" altLang="zh-CN" sz="2400" b="1" dirty="0">
                <a:solidFill>
                  <a:srgbClr val="000000"/>
                </a:solidFill>
                <a:latin typeface="华文新魏" panose="02010800040101010101" pitchFamily="2" charset="-122"/>
                <a:ea typeface="华文新魏" panose="02010800040101010101" pitchFamily="2" charset="-122"/>
              </a:rPr>
              <a:t>==0) throw -1;</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catch(int t){</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       </a:t>
            </a:r>
            <a:r>
              <a:rPr lang="en-US" altLang="zh-CN" sz="2400" b="1" dirty="0" err="1">
                <a:solidFill>
                  <a:srgbClr val="000000"/>
                </a:solidFill>
                <a:latin typeface="华文新魏" panose="02010800040101010101" pitchFamily="2" charset="-122"/>
                <a:ea typeface="华文新魏" panose="02010800040101010101" pitchFamily="2" charset="-122"/>
              </a:rPr>
              <a:t>cout</a:t>
            </a:r>
            <a:r>
              <a:rPr lang="en-US" altLang="zh-CN" sz="2400" b="1" dirty="0">
                <a:solidFill>
                  <a:srgbClr val="000000"/>
                </a:solidFill>
                <a:latin typeface="华文新魏" panose="02010800040101010101" pitchFamily="2" charset="-122"/>
                <a:ea typeface="华文新魏" panose="02010800040101010101" pitchFamily="2" charset="-122"/>
              </a:rPr>
              <a:t>&lt;&lt;t&lt;&lt;</a:t>
            </a:r>
            <a:r>
              <a:rPr lang="en-US" altLang="zh-CN" sz="2400" b="1" dirty="0" err="1">
                <a:solidFill>
                  <a:srgbClr val="000000"/>
                </a:solidFill>
                <a:latin typeface="华文新魏" panose="02010800040101010101" pitchFamily="2" charset="-122"/>
                <a:ea typeface="华文新魏" panose="02010800040101010101" pitchFamily="2" charset="-122"/>
              </a:rPr>
              <a:t>endl</a:t>
            </a:r>
            <a:r>
              <a:rPr lang="en-US" altLang="zh-CN" sz="2400" b="1" dirty="0">
                <a:solidFill>
                  <a:srgbClr val="000000"/>
                </a:solidFill>
                <a:latin typeface="华文新魏" panose="02010800040101010101" pitchFamily="2" charset="-122"/>
                <a:ea typeface="华文新魏" panose="02010800040101010101" pitchFamily="2" charset="-122"/>
              </a:rPr>
              <a:t>;</a:t>
            </a:r>
          </a:p>
          <a:p>
            <a:pPr eaLnBrk="1" hangingPunct="1">
              <a:lnSpc>
                <a:spcPct val="70000"/>
              </a:lnSpc>
              <a:spcBef>
                <a:spcPct val="50000"/>
              </a:spcBef>
              <a:buClr>
                <a:srgbClr val="B2B2B2"/>
              </a:buClr>
              <a:buSzPct val="60000"/>
              <a:buFont typeface="Wingdings" panose="05000000000000000000" pitchFamily="2" charset="2"/>
              <a:buNone/>
            </a:pPr>
            <a:r>
              <a:rPr lang="en-US" altLang="zh-CN" sz="2400" b="1" dirty="0">
                <a:solidFill>
                  <a:srgbClr val="000000"/>
                </a:solidFill>
                <a:latin typeface="华文新魏" panose="02010800040101010101" pitchFamily="2" charset="-122"/>
                <a:ea typeface="华文新魏" panose="02010800040101010101" pitchFamily="2" charset="-122"/>
              </a:rPr>
              <a:t>}</a:t>
            </a:r>
          </a:p>
          <a:p>
            <a:pPr eaLnBrk="1" hangingPunct="1">
              <a:lnSpc>
                <a:spcPct val="70000"/>
              </a:lnSpc>
              <a:spcBef>
                <a:spcPct val="50000"/>
              </a:spcBef>
              <a:buClr>
                <a:srgbClr val="B2B2B2"/>
              </a:buClr>
              <a:buSzPct val="60000"/>
              <a:buFont typeface="Wingdings" panose="05000000000000000000" pitchFamily="2" charset="2"/>
              <a:buNone/>
            </a:pPr>
            <a:endParaRPr lang="en-US" altLang="zh-CN" sz="2400" b="1" dirty="0">
              <a:solidFill>
                <a:srgbClr val="000000"/>
              </a:solidFill>
              <a:latin typeface="华文新魏" panose="02010800040101010101" pitchFamily="2" charset="-122"/>
              <a:ea typeface="华文新魏" panose="02010800040101010101" pitchFamily="2" charset="-122"/>
            </a:endParaRPr>
          </a:p>
        </p:txBody>
      </p:sp>
      <p:sp>
        <p:nvSpPr>
          <p:cNvPr id="8" name="Text Box 7">
            <a:extLst>
              <a:ext uri="{FF2B5EF4-FFF2-40B4-BE49-F238E27FC236}">
                <a16:creationId xmlns:a16="http://schemas.microsoft.com/office/drawing/2014/main" id="{E8382766-F16A-4D34-BF73-D932851D0B5F}"/>
              </a:ext>
            </a:extLst>
          </p:cNvPr>
          <p:cNvSpPr txBox="1">
            <a:spLocks noChangeArrowheads="1"/>
          </p:cNvSpPr>
          <p:nvPr/>
        </p:nvSpPr>
        <p:spPr bwMode="auto">
          <a:xfrm>
            <a:off x="5664201" y="1917030"/>
            <a:ext cx="4392613" cy="298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Clr>
                <a:srgbClr val="B2B2B2"/>
              </a:buClr>
              <a:buSzPct val="60000"/>
              <a:buFont typeface="Wingdings" panose="05000000000000000000" pitchFamily="2" charset="2"/>
              <a:buChar char="n"/>
            </a:pPr>
            <a:r>
              <a:rPr lang="zh-CN" altLang="en-US" sz="2400" b="1" dirty="0">
                <a:solidFill>
                  <a:srgbClr val="000000"/>
                </a:solidFill>
                <a:latin typeface="华文新魏" panose="02010800040101010101" pitchFamily="2" charset="-122"/>
                <a:ea typeface="华文新魏" panose="02010800040101010101" pitchFamily="2" charset="-122"/>
              </a:rPr>
              <a:t>不能有单独的</a:t>
            </a:r>
            <a:r>
              <a:rPr lang="en-US" altLang="zh-CN" sz="2400" b="1" dirty="0">
                <a:solidFill>
                  <a:srgbClr val="000000"/>
                </a:solidFill>
                <a:latin typeface="华文新魏" panose="02010800040101010101" pitchFamily="2" charset="-122"/>
                <a:ea typeface="华文新魏" panose="02010800040101010101" pitchFamily="2" charset="-122"/>
              </a:rPr>
              <a:t>try</a:t>
            </a:r>
            <a:r>
              <a:rPr lang="zh-CN" altLang="en-US" sz="2400" b="1" dirty="0">
                <a:solidFill>
                  <a:srgbClr val="000000"/>
                </a:solidFill>
                <a:latin typeface="华文新魏" panose="02010800040101010101" pitchFamily="2" charset="-122"/>
                <a:ea typeface="华文新魏" panose="02010800040101010101" pitchFamily="2" charset="-122"/>
              </a:rPr>
              <a:t>语句块或者单独的</a:t>
            </a: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语句块</a:t>
            </a:r>
          </a:p>
          <a:p>
            <a:pPr eaLnBrk="1" hangingPunct="1">
              <a:lnSpc>
                <a:spcPct val="105000"/>
              </a:lnSpc>
              <a:spcBef>
                <a:spcPct val="50000"/>
              </a:spcBef>
              <a:buClr>
                <a:srgbClr val="B2B2B2"/>
              </a:buClr>
              <a:buSzPct val="60000"/>
              <a:buFont typeface="Wingdings" panose="05000000000000000000" pitchFamily="2" charset="2"/>
              <a:buChar char="n"/>
            </a:pPr>
            <a:r>
              <a:rPr lang="en-US" altLang="zh-CN" sz="2400" b="1" dirty="0">
                <a:solidFill>
                  <a:srgbClr val="FF0000"/>
                </a:solidFill>
                <a:latin typeface="华文新魏" panose="02010800040101010101" pitchFamily="2" charset="-122"/>
                <a:ea typeface="华文新魏" panose="02010800040101010101" pitchFamily="2" charset="-122"/>
              </a:rPr>
              <a:t>throw</a:t>
            </a:r>
            <a:r>
              <a:rPr lang="zh-CN" altLang="en-US" sz="2400" b="1" dirty="0">
                <a:solidFill>
                  <a:srgbClr val="FF0000"/>
                </a:solidFill>
                <a:latin typeface="华文新魏" panose="02010800040101010101" pitchFamily="2" charset="-122"/>
                <a:ea typeface="华文新魏" panose="02010800040101010101" pitchFamily="2" charset="-122"/>
              </a:rPr>
              <a:t>语句要求直接或者间接出现在</a:t>
            </a:r>
            <a:r>
              <a:rPr lang="en-US" altLang="zh-CN" sz="2400" b="1" dirty="0">
                <a:solidFill>
                  <a:srgbClr val="FF0000"/>
                </a:solidFill>
                <a:latin typeface="华文新魏" panose="02010800040101010101" pitchFamily="2" charset="-122"/>
                <a:ea typeface="华文新魏" panose="02010800040101010101" pitchFamily="2" charset="-122"/>
              </a:rPr>
              <a:t>try</a:t>
            </a:r>
            <a:r>
              <a:rPr lang="zh-CN" altLang="en-US" sz="2400" b="1" dirty="0">
                <a:solidFill>
                  <a:srgbClr val="FF0000"/>
                </a:solidFill>
                <a:latin typeface="华文新魏" panose="02010800040101010101" pitchFamily="2" charset="-122"/>
                <a:ea typeface="华文新魏" panose="02010800040101010101" pitchFamily="2" charset="-122"/>
              </a:rPr>
              <a:t>语句块中</a:t>
            </a:r>
            <a:r>
              <a:rPr lang="en-US" altLang="zh-CN" sz="2400" b="1" dirty="0">
                <a:solidFill>
                  <a:srgbClr val="000000"/>
                </a:solidFill>
                <a:latin typeface="华文新魏" panose="02010800040101010101" pitchFamily="2" charset="-122"/>
                <a:ea typeface="华文新魏" panose="02010800040101010101" pitchFamily="2" charset="-122"/>
              </a:rPr>
              <a:t>,</a:t>
            </a:r>
            <a:r>
              <a:rPr lang="zh-CN" altLang="en-US" sz="2400" b="1" dirty="0">
                <a:solidFill>
                  <a:srgbClr val="000000"/>
                </a:solidFill>
                <a:latin typeface="华文新魏" panose="02010800040101010101" pitchFamily="2" charset="-122"/>
                <a:ea typeface="华文新魏" panose="02010800040101010101" pitchFamily="2" charset="-122"/>
              </a:rPr>
              <a:t>异常必须被某个</a:t>
            </a:r>
            <a:r>
              <a:rPr lang="en-US" altLang="zh-CN" sz="2400" b="1" dirty="0">
                <a:solidFill>
                  <a:srgbClr val="000000"/>
                </a:solidFill>
                <a:latin typeface="华文新魏" panose="02010800040101010101" pitchFamily="2" charset="-122"/>
                <a:ea typeface="华文新魏" panose="02010800040101010101" pitchFamily="2" charset="-122"/>
              </a:rPr>
              <a:t>try</a:t>
            </a:r>
            <a:r>
              <a:rPr lang="zh-CN" altLang="en-US" sz="2400" b="1" dirty="0">
                <a:solidFill>
                  <a:srgbClr val="000000"/>
                </a:solidFill>
                <a:latin typeface="华文新魏" panose="02010800040101010101" pitchFamily="2" charset="-122"/>
                <a:ea typeface="华文新魏" panose="02010800040101010101" pitchFamily="2" charset="-122"/>
              </a:rPr>
              <a:t>的</a:t>
            </a: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捕获。如果没有被任何</a:t>
            </a:r>
            <a:r>
              <a:rPr lang="en-US" altLang="zh-CN" sz="2400" b="1" dirty="0">
                <a:solidFill>
                  <a:srgbClr val="000000"/>
                </a:solidFill>
                <a:latin typeface="华文新魏" panose="02010800040101010101" pitchFamily="2" charset="-122"/>
                <a:ea typeface="华文新魏" panose="02010800040101010101" pitchFamily="2" charset="-122"/>
              </a:rPr>
              <a:t>catch</a:t>
            </a:r>
            <a:r>
              <a:rPr lang="zh-CN" altLang="en-US" sz="2400" b="1" dirty="0">
                <a:solidFill>
                  <a:srgbClr val="000000"/>
                </a:solidFill>
                <a:latin typeface="华文新魏" panose="02010800040101010101" pitchFamily="2" charset="-122"/>
                <a:ea typeface="华文新魏" panose="02010800040101010101" pitchFamily="2" charset="-122"/>
              </a:rPr>
              <a:t>捕获，则程序将被终止执行。</a:t>
            </a:r>
          </a:p>
        </p:txBody>
      </p:sp>
    </p:spTree>
    <p:extLst>
      <p:ext uri="{BB962C8B-B14F-4D97-AF65-F5344CB8AC3E}">
        <p14:creationId xmlns:p14="http://schemas.microsoft.com/office/powerpoint/2010/main" val="48548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3343</TotalTime>
  <Words>5782</Words>
  <Application>Microsoft Office PowerPoint</Application>
  <PresentationFormat>宽屏</PresentationFormat>
  <Paragraphs>544</Paragraphs>
  <Slides>43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Arial</vt:lpstr>
      <vt:lpstr>隶书</vt:lpstr>
      <vt:lpstr>微软雅黑</vt:lpstr>
      <vt:lpstr>等线</vt:lpstr>
      <vt:lpstr>等线 Light</vt:lpstr>
      <vt:lpstr>华文新魏</vt:lpstr>
      <vt:lpstr>Wingdings</vt:lpstr>
      <vt:lpstr>Office 主题​​</vt:lpstr>
      <vt:lpstr>PowerPoint 演示文稿</vt:lpstr>
      <vt:lpstr>第9章  异常与断言</vt:lpstr>
      <vt:lpstr>第9章  异常与断言</vt:lpstr>
      <vt:lpstr>异常处理的结构</vt:lpstr>
      <vt:lpstr>第9章  异常与断言</vt:lpstr>
      <vt:lpstr>异常(Exception)处理流程</vt:lpstr>
      <vt:lpstr>异常处理的结构</vt:lpstr>
      <vt:lpstr>异常处理的结构</vt:lpstr>
      <vt:lpstr>异常处理的结构</vt:lpstr>
      <vt:lpstr>异常处理的结构</vt:lpstr>
      <vt:lpstr>异常处理的结构</vt:lpstr>
      <vt:lpstr>异常处理的结构</vt:lpstr>
      <vt:lpstr>第9章  异常与断言</vt:lpstr>
      <vt:lpstr>第9章  异常与断言</vt:lpstr>
      <vt:lpstr>第9章  异常与断言</vt:lpstr>
      <vt:lpstr>第9章  异常与断言</vt:lpstr>
      <vt:lpstr>第9章  异常与断言</vt:lpstr>
      <vt:lpstr>第9章  异常与断言</vt:lpstr>
      <vt:lpstr>PowerPoint 演示文稿</vt:lpstr>
      <vt:lpstr>第9章  异常与断言</vt:lpstr>
      <vt:lpstr>第9章  异常与断言</vt:lpstr>
      <vt:lpstr>第9章  异常与断言</vt:lpstr>
      <vt:lpstr>第9章  异常与断言</vt:lpstr>
      <vt:lpstr>异常接口声明</vt:lpstr>
      <vt:lpstr>PowerPoint 演示文稿</vt:lpstr>
      <vt:lpstr>PowerPoint 演示文稿</vt:lpstr>
      <vt:lpstr>PowerPoint 演示文稿</vt:lpstr>
      <vt:lpstr>第9章  异常与断言</vt:lpstr>
      <vt:lpstr>terminate函数</vt:lpstr>
      <vt:lpstr>PowerPoint 演示文稿</vt:lpstr>
      <vt:lpstr>terminate函数</vt:lpstr>
      <vt:lpstr>PowerPoint 演示文稿</vt:lpstr>
      <vt:lpstr>PowerPoint 演示文稿</vt:lpstr>
      <vt:lpstr>第9章  异常与断言</vt:lpstr>
      <vt:lpstr>第9章  异常与断言</vt:lpstr>
      <vt:lpstr>第9章  异常与断言</vt:lpstr>
      <vt:lpstr>第9章  异常与断言</vt:lpstr>
      <vt:lpstr>第9章  异常与断言</vt:lpstr>
      <vt:lpstr>第9章  异常与断言</vt:lpstr>
      <vt:lpstr>第9章  异常与断言</vt:lpstr>
      <vt:lpstr>第9章  异常与断言</vt:lpstr>
      <vt:lpstr>第9章  异常与断言</vt:lpstr>
      <vt:lpstr>第9章  异常与断言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辜 希武</cp:lastModifiedBy>
  <cp:revision>489</cp:revision>
  <dcterms:created xsi:type="dcterms:W3CDTF">2020-04-22T10:23:54Z</dcterms:created>
  <dcterms:modified xsi:type="dcterms:W3CDTF">2024-08-27T03:43:17Z</dcterms:modified>
</cp:coreProperties>
</file>