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72" r:id="rId4"/>
    <p:sldId id="373" r:id="rId5"/>
    <p:sldId id="380" r:id="rId6"/>
    <p:sldId id="374" r:id="rId7"/>
    <p:sldId id="375" r:id="rId8"/>
    <p:sldId id="381" r:id="rId9"/>
    <p:sldId id="382" r:id="rId10"/>
    <p:sldId id="376" r:id="rId11"/>
    <p:sldId id="377" r:id="rId12"/>
    <p:sldId id="383" r:id="rId13"/>
    <p:sldId id="378" r:id="rId14"/>
    <p:sldId id="369" r:id="rId15"/>
    <p:sldId id="370" r:id="rId16"/>
    <p:sldId id="384" r:id="rId17"/>
    <p:sldId id="379" r:id="rId18"/>
    <p:sldId id="386" r:id="rId19"/>
    <p:sldId id="401" r:id="rId20"/>
    <p:sldId id="402" r:id="rId21"/>
    <p:sldId id="387" r:id="rId22"/>
    <p:sldId id="393" r:id="rId23"/>
    <p:sldId id="394" r:id="rId24"/>
    <p:sldId id="390" r:id="rId25"/>
    <p:sldId id="395" r:id="rId26"/>
    <p:sldId id="39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3">
            <a:extLst>
              <a:ext uri="{FF2B5EF4-FFF2-40B4-BE49-F238E27FC236}">
                <a16:creationId xmlns:a16="http://schemas.microsoft.com/office/drawing/2014/main" id="{5E2BD545-219C-49F1-BF56-595730F0BC28}"/>
              </a:ext>
            </a:extLst>
          </p:cNvPr>
          <p:cNvSpPr txBox="1">
            <a:spLocks noChangeArrowheads="1"/>
          </p:cNvSpPr>
          <p:nvPr/>
        </p:nvSpPr>
        <p:spPr>
          <a:xfrm>
            <a:off x="659934" y="1607191"/>
            <a:ext cx="8077200"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7</a:t>
            </a:r>
            <a:r>
              <a:rPr lang="zh-CN" altLang="en-US" sz="2400" b="1" dirty="0">
                <a:latin typeface="华文新魏" panose="02010800040101010101" pitchFamily="2" charset="-122"/>
                <a:ea typeface="华文新魏" panose="02010800040101010101" pitchFamily="2" charset="-122"/>
              </a:rPr>
              <a:t>.5】访问名字空间</a:t>
            </a:r>
            <a:r>
              <a:rPr lang="en-US" altLang="zh-CN" sz="2400" b="1" dirty="0">
                <a:latin typeface="华文新魏" panose="02010800040101010101" pitchFamily="2" charset="-122"/>
                <a:ea typeface="华文新魏" panose="02010800040101010101" pitchFamily="2" charset="-122"/>
              </a:rPr>
              <a:t>ALPHA</a:t>
            </a:r>
            <a:r>
              <a:rPr lang="zh-CN" altLang="en-US" sz="2400" b="1" dirty="0">
                <a:latin typeface="华文新魏" panose="02010800040101010101" pitchFamily="2" charset="-122"/>
                <a:ea typeface="华文新魏" panose="02010800040101010101" pitchFamily="2" charset="-122"/>
              </a:rPr>
              <a:t>中定义的变量</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及函数</a:t>
            </a:r>
            <a:r>
              <a:rPr lang="en-US" altLang="zh-CN" sz="2400" b="1" dirty="0">
                <a:latin typeface="华文新魏" panose="02010800040101010101" pitchFamily="2" charset="-122"/>
                <a:ea typeface="华文新魏" panose="02010800040101010101" pitchFamily="2" charset="-122"/>
              </a:rPr>
              <a:t>g。</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namespace ALPHA {</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初始定义</a:t>
            </a:r>
            <a:r>
              <a:rPr lang="en-US" altLang="zh-CN" sz="2000" b="1" dirty="0">
                <a:solidFill>
                  <a:schemeClr val="hlink"/>
                </a:solidFill>
                <a:latin typeface="华文新魏" panose="02010800040101010101" pitchFamily="2" charset="-122"/>
                <a:ea typeface="华文新魏" panose="02010800040101010101" pitchFamily="2" charset="-122"/>
              </a:rPr>
              <a:t>ALPHA</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extern int 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声明整型变量</a:t>
            </a:r>
            <a:r>
              <a:rPr lang="en-US" altLang="zh-CN" sz="2000" b="1" dirty="0">
                <a:solidFill>
                  <a:schemeClr val="hlink"/>
                </a:solidFill>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g(int);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声明函数原型</a:t>
            </a:r>
            <a:r>
              <a:rPr lang="en-US" altLang="zh-CN" sz="2000" b="1" dirty="0">
                <a:solidFill>
                  <a:schemeClr val="hlink"/>
                </a:solidFill>
                <a:latin typeface="华文新魏" panose="02010800040101010101" pitchFamily="2" charset="-122"/>
                <a:ea typeface="华文新魏" panose="02010800040101010101" pitchFamily="2" charset="-122"/>
              </a:rPr>
              <a:t>void g(int)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g(long)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定义函数</a:t>
            </a:r>
            <a:r>
              <a:rPr lang="en-US" altLang="zh-CN" sz="2000" b="1" dirty="0">
                <a:solidFill>
                  <a:schemeClr val="hlink"/>
                </a:solidFill>
                <a:latin typeface="华文新魏" panose="02010800040101010101" pitchFamily="2" charset="-122"/>
                <a:ea typeface="华文新魏" panose="02010800040101010101" pitchFamily="2" charset="-122"/>
              </a:rPr>
              <a:t>void g(long)</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"Processing a long argument.\n";</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using ALPHA::x;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声明引用变量</a:t>
            </a:r>
            <a:r>
              <a:rPr lang="en-US" altLang="zh-CN" sz="2000" b="1" dirty="0">
                <a:solidFill>
                  <a:schemeClr val="hlink"/>
                </a:solidFill>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using ALPHA::g;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声明引用</a:t>
            </a:r>
            <a:r>
              <a:rPr lang="en-US" altLang="zh-CN" sz="2000" b="1" dirty="0">
                <a:solidFill>
                  <a:schemeClr val="hlink"/>
                </a:solidFill>
                <a:latin typeface="华文新魏" panose="02010800040101010101" pitchFamily="2" charset="-122"/>
                <a:ea typeface="华文新魏" panose="02010800040101010101" pitchFamily="2" charset="-122"/>
              </a:rPr>
              <a:t>void g(int)</a:t>
            </a:r>
            <a:r>
              <a:rPr lang="zh-CN" altLang="en-US" sz="2000" b="1" dirty="0">
                <a:solidFill>
                  <a:schemeClr val="hlink"/>
                </a:solidFill>
                <a:latin typeface="华文新魏" panose="02010800040101010101" pitchFamily="2" charset="-122"/>
                <a:ea typeface="华文新魏" panose="02010800040101010101" pitchFamily="2" charset="-122"/>
              </a:rPr>
              <a:t>和</a:t>
            </a:r>
            <a:r>
              <a:rPr lang="en-US" altLang="zh-CN" sz="2000" b="1" dirty="0">
                <a:solidFill>
                  <a:schemeClr val="hlink"/>
                </a:solidFill>
                <a:latin typeface="华文新魏" panose="02010800040101010101" pitchFamily="2" charset="-122"/>
                <a:ea typeface="华文新魏" panose="02010800040101010101" pitchFamily="2" charset="-122"/>
              </a:rPr>
              <a:t>g(long)</a:t>
            </a:r>
          </a:p>
        </p:txBody>
      </p:sp>
    </p:spTree>
    <p:extLst>
      <p:ext uri="{BB962C8B-B14F-4D97-AF65-F5344CB8AC3E}">
        <p14:creationId xmlns:p14="http://schemas.microsoft.com/office/powerpoint/2010/main" val="164860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1027">
            <a:extLst>
              <a:ext uri="{FF2B5EF4-FFF2-40B4-BE49-F238E27FC236}">
                <a16:creationId xmlns:a16="http://schemas.microsoft.com/office/drawing/2014/main" id="{B9171385-57B0-4081-9276-1E20EFDF35B3}"/>
              </a:ext>
            </a:extLst>
          </p:cNvPr>
          <p:cNvSpPr txBox="1">
            <a:spLocks noChangeArrowheads="1"/>
          </p:cNvSpPr>
          <p:nvPr/>
        </p:nvSpPr>
        <p:spPr>
          <a:xfrm>
            <a:off x="949354" y="1675002"/>
            <a:ext cx="8944454" cy="44196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ALPHA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扩展定义</a:t>
            </a:r>
            <a:r>
              <a:rPr lang="en-US" altLang="zh-CN" sz="2000" b="1" dirty="0">
                <a:solidFill>
                  <a:schemeClr val="hlink"/>
                </a:solidFill>
                <a:latin typeface="华文新魏" panose="02010800040101010101" pitchFamily="2" charset="-122"/>
                <a:ea typeface="华文新魏" panose="02010800040101010101" pitchFamily="2" charset="-122"/>
              </a:rPr>
              <a:t>ALPHA</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x=5;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定义整型变量</a:t>
            </a:r>
            <a:r>
              <a:rPr lang="en-US" altLang="zh-CN" sz="2000" b="1" dirty="0">
                <a:solidFill>
                  <a:schemeClr val="hlink"/>
                </a:solidFill>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g(int a)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定义函数</a:t>
            </a:r>
            <a:r>
              <a:rPr lang="en-US" altLang="zh-CN" sz="2000" b="1" dirty="0">
                <a:solidFill>
                  <a:schemeClr val="hlink"/>
                </a:solidFill>
                <a:latin typeface="华文新魏" panose="02010800040101010101" pitchFamily="2" charset="-122"/>
                <a:ea typeface="华文新魏" panose="02010800040101010101" pitchFamily="2" charset="-122"/>
              </a:rPr>
              <a:t>void g(int)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"Processing a int argument.\n";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g(void)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定义新的函数</a:t>
            </a:r>
            <a:r>
              <a:rPr lang="en-US" altLang="zh-CN" sz="2000" b="1" dirty="0">
                <a:solidFill>
                  <a:schemeClr val="hlink"/>
                </a:solidFill>
                <a:latin typeface="华文新魏" panose="02010800040101010101" pitchFamily="2" charset="-122"/>
                <a:ea typeface="华文新魏" panose="02010800040101010101" pitchFamily="2" charset="-122"/>
              </a:rPr>
              <a:t>void g(void)</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"Processing a void argument.\n";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g(4);			//</a:t>
            </a:r>
            <a:r>
              <a:rPr lang="zh-CN" altLang="en-US" sz="2000" b="1" dirty="0">
                <a:latin typeface="华文新魏" panose="02010800040101010101" pitchFamily="2" charset="-122"/>
                <a:ea typeface="华文新魏" panose="02010800040101010101" pitchFamily="2" charset="-122"/>
              </a:rPr>
              <a:t>调用函数</a:t>
            </a:r>
            <a:r>
              <a:rPr lang="en-US" altLang="zh-CN" sz="2000" b="1" dirty="0">
                <a:latin typeface="华文新魏" panose="02010800040101010101" pitchFamily="2" charset="-122"/>
                <a:ea typeface="华文新魏" panose="02010800040101010101" pitchFamily="2" charset="-122"/>
              </a:rPr>
              <a:t>void g(int)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g(4L);		//</a:t>
            </a:r>
            <a:r>
              <a:rPr lang="zh-CN" altLang="en-US" sz="2000" b="1" dirty="0">
                <a:latin typeface="华文新魏" panose="02010800040101010101" pitchFamily="2" charset="-122"/>
                <a:ea typeface="华文新魏" panose="02010800040101010101" pitchFamily="2" charset="-122"/>
              </a:rPr>
              <a:t>调用函数</a:t>
            </a:r>
            <a:r>
              <a:rPr lang="en-US" altLang="zh-CN" sz="2000" b="1" dirty="0">
                <a:latin typeface="华文新魏" panose="02010800040101010101" pitchFamily="2" charset="-122"/>
                <a:ea typeface="华文新魏" panose="02010800040101010101" pitchFamily="2" charset="-122"/>
              </a:rPr>
              <a:t>void g(long)</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&lt;&lt;"X="&lt;&lt;x;	//</a:t>
            </a:r>
            <a:r>
              <a:rPr lang="zh-CN" altLang="en-US" sz="2000" b="1" dirty="0">
                <a:latin typeface="华文新魏" panose="02010800040101010101" pitchFamily="2" charset="-122"/>
                <a:ea typeface="华文新魏" panose="02010800040101010101" pitchFamily="2" charset="-122"/>
              </a:rPr>
              <a:t>访问整型变量</a:t>
            </a:r>
            <a:r>
              <a:rPr lang="en-US" altLang="zh-CN" sz="2000" b="1" dirty="0">
                <a:latin typeface="华文新魏" panose="02010800040101010101" pitchFamily="2" charset="-122"/>
                <a:ea typeface="华文新魏" panose="02010800040101010101" pitchFamily="2" charset="-122"/>
              </a:rPr>
              <a:t>x</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g(void);		</a:t>
            </a:r>
            <a:r>
              <a:rPr lang="en-US" altLang="zh-CN" sz="2000" b="1" dirty="0">
                <a:solidFill>
                  <a:schemeClr val="hlink"/>
                </a:solidFill>
                <a:latin typeface="华文新魏" panose="02010800040101010101" pitchFamily="2" charset="-122"/>
                <a:ea typeface="华文新魏" panose="02010800040101010101" pitchFamily="2" charset="-122"/>
              </a:rPr>
              <a:t>//using</a:t>
            </a:r>
            <a:r>
              <a:rPr lang="zh-CN" altLang="en-US" sz="2000" b="1" dirty="0">
                <a:solidFill>
                  <a:schemeClr val="hlink"/>
                </a:solidFill>
                <a:latin typeface="华文新魏" panose="02010800040101010101" pitchFamily="2" charset="-122"/>
                <a:ea typeface="华文新魏" panose="02010800040101010101" pitchFamily="2" charset="-122"/>
              </a:rPr>
              <a:t>之前无该 原型，失败，必须</a:t>
            </a:r>
            <a:r>
              <a:rPr lang="en-US" altLang="zh-CN" sz="2000" b="1" dirty="0">
                <a:latin typeface="华文新魏" panose="02010800040101010101" pitchFamily="2" charset="-122"/>
                <a:ea typeface="华文新魏" panose="02010800040101010101" pitchFamily="2" charset="-122"/>
              </a:rPr>
              <a:t>ALPHA::g(void);</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8507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7.2   </a:t>
            </a:r>
            <a:r>
              <a:rPr lang="zh-CN" altLang="en-US" dirty="0">
                <a:latin typeface="华文新魏" panose="02010800040101010101" pitchFamily="2" charset="-122"/>
                <a:ea typeface="华文新魏" panose="02010800040101010101" pitchFamily="2" charset="-122"/>
              </a:rPr>
              <a:t>名字空间</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27628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名字空间成员三种访问方式：①直接访问成员，②引用名字空间成员，③引用名字空间。</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直接访问成员的形式为：</a:t>
            </a:r>
            <a:r>
              <a:rPr lang="en-US" altLang="zh-CN" sz="2400" b="1" dirty="0">
                <a:latin typeface="华文新魏" panose="02010800040101010101" pitchFamily="2" charset="-122"/>
                <a:ea typeface="华文新魏" panose="02010800040101010101" pitchFamily="2" charset="-122"/>
              </a:rPr>
              <a:t>&lt;</a:t>
            </a:r>
            <a:r>
              <a:rPr lang="zh-CN" altLang="en-US" sz="2400" b="1" dirty="0">
                <a:latin typeface="华文新魏" panose="02010800040101010101" pitchFamily="2" charset="-122"/>
                <a:ea typeface="华文新魏" panose="02010800040101010101" pitchFamily="2" charset="-122"/>
              </a:rPr>
              <a:t>名字空间名称</a:t>
            </a:r>
            <a:r>
              <a:rPr lang="en-US" altLang="zh-CN" sz="2400" b="1" dirty="0">
                <a:latin typeface="华文新魏" panose="02010800040101010101" pitchFamily="2" charset="-122"/>
                <a:ea typeface="华文新魏" panose="02010800040101010101" pitchFamily="2" charset="-122"/>
              </a:rPr>
              <a:t>&gt;::&lt;</a:t>
            </a:r>
            <a:r>
              <a:rPr lang="zh-CN" altLang="en-US" sz="2400" b="1" dirty="0">
                <a:latin typeface="华文新魏" panose="02010800040101010101" pitchFamily="2" charset="-122"/>
                <a:ea typeface="华文新魏" panose="02010800040101010101" pitchFamily="2" charset="-122"/>
              </a:rPr>
              <a:t>成员名称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。直接访问总能唯一的访问名字空间成员。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引用成员的形式为：</a:t>
            </a:r>
            <a:r>
              <a:rPr lang="en-US" altLang="zh-CN" sz="2400" b="1" dirty="0">
                <a:latin typeface="华文新魏" panose="02010800040101010101" pitchFamily="2" charset="-122"/>
                <a:ea typeface="华文新魏" panose="02010800040101010101" pitchFamily="2" charset="-122"/>
              </a:rPr>
              <a:t>using &lt;</a:t>
            </a:r>
            <a:r>
              <a:rPr lang="zh-CN" altLang="en-US" sz="2400" b="1" dirty="0">
                <a:latin typeface="华文新魏" panose="02010800040101010101" pitchFamily="2" charset="-122"/>
                <a:ea typeface="华文新魏" panose="02010800040101010101" pitchFamily="2" charset="-122"/>
              </a:rPr>
              <a:t>名字空间名称</a:t>
            </a:r>
            <a:r>
              <a:rPr lang="en-US" altLang="zh-CN" sz="2400" b="1" dirty="0">
                <a:latin typeface="华文新魏" panose="02010800040101010101" pitchFamily="2" charset="-122"/>
                <a:ea typeface="华文新魏" panose="02010800040101010101" pitchFamily="2" charset="-122"/>
              </a:rPr>
              <a:t>&gt;::&lt;</a:t>
            </a:r>
            <a:r>
              <a:rPr lang="zh-CN" altLang="en-US" sz="2400" b="1" dirty="0">
                <a:latin typeface="华文新魏" panose="02010800040101010101" pitchFamily="2" charset="-122"/>
                <a:ea typeface="华文新魏" panose="02010800040101010101" pitchFamily="2" charset="-122"/>
              </a:rPr>
              <a:t>成员名称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。如果引用时只声明或定义了一部分重载函数原型，则只引用这些函数，并且</a:t>
            </a:r>
            <a:r>
              <a:rPr lang="zh-CN" altLang="en-US" sz="2400" b="1" dirty="0">
                <a:solidFill>
                  <a:srgbClr val="FF0000"/>
                </a:solidFill>
                <a:latin typeface="华文新魏" panose="02010800040101010101" pitchFamily="2" charset="-122"/>
                <a:ea typeface="华文新魏" panose="02010800040101010101" pitchFamily="2" charset="-122"/>
              </a:rPr>
              <a:t>引用时只能给出函数名，不能带函数参数</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引用名字空间的形式为： </a:t>
            </a:r>
            <a:r>
              <a:rPr lang="en-US" altLang="zh-CN" sz="2400" b="1" dirty="0">
                <a:latin typeface="华文新魏" panose="02010800040101010101" pitchFamily="2" charset="-122"/>
                <a:ea typeface="华文新魏" panose="02010800040101010101" pitchFamily="2" charset="-122"/>
              </a:rPr>
              <a:t>using namespace &lt;</a:t>
            </a:r>
            <a:r>
              <a:rPr lang="zh-CN" altLang="en-US" sz="2400" b="1" dirty="0">
                <a:latin typeface="华文新魏" panose="02010800040101010101" pitchFamily="2" charset="-122"/>
                <a:ea typeface="华文新魏" panose="02010800040101010101" pitchFamily="2" charset="-122"/>
              </a:rPr>
              <a:t>名字空间名称</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，其中所有的成员可用。多个名字空间成员同名时用作用域运算符限定。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15704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文本框 4">
            <a:extLst>
              <a:ext uri="{FF2B5EF4-FFF2-40B4-BE49-F238E27FC236}">
                <a16:creationId xmlns:a16="http://schemas.microsoft.com/office/drawing/2014/main" id="{6EF30EFD-0546-4C3F-8F56-5646BBB6060D}"/>
              </a:ext>
            </a:extLst>
          </p:cNvPr>
          <p:cNvSpPr txBox="1"/>
          <p:nvPr/>
        </p:nvSpPr>
        <p:spPr>
          <a:xfrm>
            <a:off x="652243" y="1550557"/>
            <a:ext cx="10515599"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#include &lt;iostream&gt;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using namespace std;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namespace ALPHA {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void g( ) { </a:t>
            </a:r>
            <a:r>
              <a:rPr lang="en-US" altLang="zh-CN" sz="1800" kern="100" dirty="0" err="1">
                <a:effectLst/>
                <a:latin typeface="华文新魏" panose="02010800040101010101" pitchFamily="2" charset="-122"/>
                <a:ea typeface="华文新魏" panose="02010800040101010101" pitchFamily="2" charset="-122"/>
              </a:rPr>
              <a:t>cout</a:t>
            </a:r>
            <a:r>
              <a:rPr lang="en-US" altLang="zh-CN" sz="1800" kern="100" dirty="0">
                <a:effectLst/>
                <a:latin typeface="华文新魏" panose="02010800040101010101" pitchFamily="2" charset="-122"/>
                <a:ea typeface="华文新魏" panose="02010800040101010101" pitchFamily="2" charset="-122"/>
              </a:rPr>
              <a:t> &lt;&lt; "ALPHA\n";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namespace DELTA{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void g( ) { </a:t>
            </a:r>
            <a:r>
              <a:rPr lang="en-US" altLang="zh-CN" sz="1800" kern="100" dirty="0" err="1">
                <a:effectLst/>
                <a:latin typeface="华文新魏" panose="02010800040101010101" pitchFamily="2" charset="-122"/>
                <a:ea typeface="华文新魏" panose="02010800040101010101" pitchFamily="2" charset="-122"/>
              </a:rPr>
              <a:t>cout</a:t>
            </a:r>
            <a:r>
              <a:rPr lang="en-US" altLang="zh-CN" sz="1800" kern="100" dirty="0">
                <a:effectLst/>
                <a:latin typeface="华文新魏" panose="02010800040101010101" pitchFamily="2" charset="-122"/>
                <a:ea typeface="华文新魏" panose="02010800040101010101" pitchFamily="2" charset="-122"/>
              </a:rPr>
              <a:t> &lt;&lt; "DELTA\n";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using ALPHA::g ;	//</a:t>
            </a:r>
            <a:r>
              <a:rPr lang="zh-CN" altLang="zh-CN" sz="1800" kern="100" dirty="0">
                <a:effectLst/>
                <a:latin typeface="华文新魏" panose="02010800040101010101" pitchFamily="2" charset="-122"/>
                <a:ea typeface="华文新魏" panose="02010800040101010101" pitchFamily="2" charset="-122"/>
              </a:rPr>
              <a:t>声明使用特定成员</a:t>
            </a:r>
            <a:r>
              <a:rPr lang="en-US" altLang="zh-CN" sz="1800" kern="100" dirty="0">
                <a:effectLst/>
                <a:latin typeface="华文新魏" panose="02010800040101010101" pitchFamily="2" charset="-122"/>
                <a:ea typeface="华文新魏" panose="02010800040101010101" pitchFamily="2" charset="-122"/>
              </a:rPr>
              <a:t>ALPHA::g(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int main(void)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ALPHA::g( );		//</a:t>
            </a:r>
            <a:r>
              <a:rPr lang="zh-CN" altLang="zh-CN" sz="1800" kern="100" dirty="0">
                <a:effectLst/>
                <a:latin typeface="华文新魏" panose="02010800040101010101" pitchFamily="2" charset="-122"/>
                <a:ea typeface="华文新魏" panose="02010800040101010101" pitchFamily="2" charset="-122"/>
              </a:rPr>
              <a:t>直接访问特定成员</a:t>
            </a:r>
            <a:r>
              <a:rPr lang="en-US" altLang="zh-CN" sz="1800" kern="100" dirty="0">
                <a:effectLst/>
                <a:latin typeface="华文新魏" panose="02010800040101010101" pitchFamily="2" charset="-122"/>
                <a:ea typeface="华文新魏" panose="02010800040101010101" pitchFamily="2" charset="-122"/>
              </a:rPr>
              <a:t>ALPHA</a:t>
            </a:r>
            <a:r>
              <a:rPr lang="zh-CN" altLang="zh-CN" sz="1800" kern="100" dirty="0">
                <a:effectLst/>
                <a:latin typeface="华文新魏" panose="02010800040101010101" pitchFamily="2" charset="-122"/>
                <a:ea typeface="华文新魏" panose="02010800040101010101" pitchFamily="2" charset="-122"/>
              </a:rPr>
              <a:t>的</a:t>
            </a:r>
            <a:r>
              <a:rPr lang="en-US" altLang="zh-CN" sz="1800" kern="100" dirty="0">
                <a:effectLst/>
                <a:latin typeface="华文新魏" panose="02010800040101010101" pitchFamily="2" charset="-122"/>
                <a:ea typeface="华文新魏" panose="02010800040101010101" pitchFamily="2" charset="-122"/>
              </a:rPr>
              <a:t>g(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DELTA::g( );		//</a:t>
            </a:r>
            <a:r>
              <a:rPr lang="zh-CN" altLang="zh-CN" sz="1800" kern="100" dirty="0">
                <a:effectLst/>
                <a:latin typeface="华文新魏" panose="02010800040101010101" pitchFamily="2" charset="-122"/>
                <a:ea typeface="华文新魏" panose="02010800040101010101" pitchFamily="2" charset="-122"/>
              </a:rPr>
              <a:t>直接访问特定成员</a:t>
            </a:r>
            <a:r>
              <a:rPr lang="en-US" altLang="zh-CN" sz="1800" kern="100" dirty="0">
                <a:effectLst/>
                <a:latin typeface="华文新魏" panose="02010800040101010101" pitchFamily="2" charset="-122"/>
                <a:ea typeface="华文新魏" panose="02010800040101010101" pitchFamily="2" charset="-122"/>
              </a:rPr>
              <a:t>DELTA</a:t>
            </a:r>
            <a:r>
              <a:rPr lang="zh-CN" altLang="zh-CN" sz="1800" kern="100" dirty="0">
                <a:effectLst/>
                <a:latin typeface="华文新魏" panose="02010800040101010101" pitchFamily="2" charset="-122"/>
                <a:ea typeface="华文新魏" panose="02010800040101010101" pitchFamily="2" charset="-122"/>
              </a:rPr>
              <a:t>的</a:t>
            </a:r>
            <a:r>
              <a:rPr lang="en-US" altLang="zh-CN" sz="1800" kern="100" dirty="0">
                <a:effectLst/>
                <a:latin typeface="华文新魏" panose="02010800040101010101" pitchFamily="2" charset="-122"/>
                <a:ea typeface="华文新魏" panose="02010800040101010101" pitchFamily="2" charset="-122"/>
              </a:rPr>
              <a:t>g( )</a:t>
            </a:r>
            <a:endParaRPr lang="zh-CN" altLang="zh-CN" sz="1800" kern="100" dirty="0">
              <a:effectLst/>
              <a:latin typeface="华文新魏" panose="02010800040101010101" pitchFamily="2" charset="-122"/>
              <a:ea typeface="华文新魏" panose="02010800040101010101" pitchFamily="2" charset="-122"/>
            </a:endParaRPr>
          </a:p>
          <a:p>
            <a:pPr marL="263525" indent="269875" algn="just"/>
            <a:r>
              <a:rPr lang="en-US" altLang="zh-CN" sz="1800" kern="100" dirty="0">
                <a:effectLst/>
                <a:latin typeface="华文新魏" panose="02010800040101010101" pitchFamily="2" charset="-122"/>
                <a:ea typeface="华文新魏" panose="02010800040101010101" pitchFamily="2" charset="-122"/>
              </a:rPr>
              <a:t>g( );		//</a:t>
            </a:r>
            <a:r>
              <a:rPr lang="zh-CN" altLang="zh-CN" sz="1800" kern="100" dirty="0">
                <a:effectLst/>
                <a:latin typeface="华文新魏" panose="02010800040101010101" pitchFamily="2" charset="-122"/>
                <a:ea typeface="华文新魏" panose="02010800040101010101" pitchFamily="2" charset="-122"/>
              </a:rPr>
              <a:t>默认访问特定成员</a:t>
            </a:r>
            <a:r>
              <a:rPr lang="en-US" altLang="zh-CN" sz="1800" kern="100" dirty="0">
                <a:effectLst/>
                <a:latin typeface="华文新魏" panose="02010800040101010101" pitchFamily="2" charset="-122"/>
                <a:ea typeface="华文新魏" panose="02010800040101010101" pitchFamily="2" charset="-122"/>
              </a:rPr>
              <a:t>ALPHA</a:t>
            </a:r>
            <a:r>
              <a:rPr lang="zh-CN" altLang="zh-CN" sz="1800" kern="100" dirty="0">
                <a:effectLst/>
                <a:latin typeface="华文新魏" panose="02010800040101010101" pitchFamily="2" charset="-122"/>
                <a:ea typeface="华文新魏" panose="02010800040101010101" pitchFamily="2" charset="-122"/>
              </a:rPr>
              <a:t>的</a:t>
            </a:r>
            <a:r>
              <a:rPr lang="en-US" altLang="zh-CN" sz="1800" kern="100" dirty="0">
                <a:effectLst/>
                <a:latin typeface="华文新魏" panose="02010800040101010101" pitchFamily="2" charset="-122"/>
                <a:ea typeface="华文新魏" panose="02010800040101010101" pitchFamily="2" charset="-122"/>
              </a:rPr>
              <a:t>g(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return 0;</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7107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声明</a:t>
            </a:r>
          </a:p>
        </p:txBody>
      </p:sp>
      <p:sp>
        <p:nvSpPr>
          <p:cNvPr id="8196" name="Rectangle 7"/>
          <p:cNvSpPr>
            <a:spLocks noChangeArrowheads="1"/>
          </p:cNvSpPr>
          <p:nvPr/>
        </p:nvSpPr>
        <p:spPr bwMode="auto">
          <a:xfrm>
            <a:off x="1758752" y="980732"/>
            <a:ext cx="8382000" cy="4968775"/>
          </a:xfrm>
          <a:prstGeom prst="rect">
            <a:avLst/>
          </a:prstGeom>
          <a:noFill/>
          <a:ln w="9525">
            <a:noFill/>
            <a:miter lim="800000"/>
            <a:headEnd/>
            <a:tailEnd/>
          </a:ln>
        </p:spPr>
        <p:txBody>
          <a:bodyPr>
            <a:noAutofit/>
          </a:bodyPr>
          <a:lstStyle/>
          <a:p>
            <a:pPr>
              <a:lnSpc>
                <a:spcPct val="120000"/>
              </a:lnSpc>
            </a:pPr>
            <a:r>
              <a:rPr lang="en-US" altLang="zh-CN" sz="2400" b="1" dirty="0">
                <a:latin typeface="华文新魏" pitchFamily="2" charset="-122"/>
                <a:ea typeface="华文新魏" pitchFamily="2" charset="-122"/>
              </a:rPr>
              <a:t>	using</a:t>
            </a:r>
            <a:r>
              <a:rPr lang="zh-CN" altLang="en-US" sz="2400" b="1" dirty="0">
                <a:latin typeface="华文新魏" panose="02010800040101010101" pitchFamily="2" charset="-122"/>
                <a:ea typeface="华文新魏" panose="02010800040101010101" pitchFamily="2" charset="-122"/>
              </a:rPr>
              <a:t>声明（</a:t>
            </a:r>
            <a:r>
              <a:rPr lang="en-US" altLang="zh-CN" sz="2400" dirty="0"/>
              <a:t> </a:t>
            </a:r>
            <a:r>
              <a:rPr lang="en-US" altLang="zh-CN" sz="2400" b="1" dirty="0">
                <a:solidFill>
                  <a:srgbClr val="FF0000"/>
                </a:solidFill>
                <a:latin typeface="华文新魏" panose="02010800040101010101" pitchFamily="2" charset="-122"/>
                <a:ea typeface="华文新魏" panose="02010800040101010101" pitchFamily="2" charset="-122"/>
              </a:rPr>
              <a:t>using declaration </a:t>
            </a:r>
            <a:r>
              <a:rPr lang="zh-CN" altLang="en-US" sz="2400" b="1" dirty="0">
                <a:latin typeface="华文新魏" panose="02010800040101010101" pitchFamily="2" charset="-122"/>
                <a:ea typeface="华文新魏" panose="02010800040101010101" pitchFamily="2" charset="-122"/>
              </a:rPr>
              <a:t>）以关键字</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开头，后面是名字空间成员名（限定修饰名</a:t>
            </a:r>
            <a:r>
              <a:rPr lang="en-US" altLang="zh-CN" sz="2400" b="1" dirty="0">
                <a:latin typeface="华文新魏" panose="02010800040101010101" pitchFamily="2" charset="-122"/>
                <a:ea typeface="华文新魏" panose="02010800040101010101" pitchFamily="2" charset="-122"/>
              </a:rPr>
              <a:t>- qualified name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如果是声明嵌套多层的名字空间里的成员，要多级限定。</a:t>
            </a:r>
          </a:p>
          <a:p>
            <a:pPr>
              <a:lnSpc>
                <a:spcPct val="120000"/>
              </a:lnSpc>
            </a:pPr>
            <a:r>
              <a:rPr lang="en-US" altLang="zh-CN" sz="2400" b="1" dirty="0">
                <a:latin typeface="华文新魏" panose="02010800040101010101" pitchFamily="2" charset="-122"/>
                <a:ea typeface="华文新魏" panose="02010800040101010101" pitchFamily="2" charset="-122"/>
              </a:rPr>
              <a:t>	using</a:t>
            </a:r>
            <a:r>
              <a:rPr lang="zh-CN" altLang="en-US" sz="2400" b="1" dirty="0">
                <a:latin typeface="华文新魏" panose="02010800040101010101" pitchFamily="2" charset="-122"/>
                <a:ea typeface="华文新魏" panose="02010800040101010101" pitchFamily="2" charset="-122"/>
              </a:rPr>
              <a:t>声明的效果是将包含在名字空间的一个成员引入到新的作用域（</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声明所在的域），因此在</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声明所在的域不能再定义同名的函数或变量</a:t>
            </a:r>
          </a:p>
          <a:p>
            <a:pPr>
              <a:lnSpc>
                <a:spcPct val="120000"/>
              </a:lnSpc>
            </a:pP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namespace A { int i = 0;}</a:t>
            </a:r>
          </a:p>
          <a:p>
            <a:pPr>
              <a:lnSpc>
                <a:spcPct val="120000"/>
              </a:lnSpc>
            </a:pPr>
            <a:r>
              <a:rPr lang="en-US" altLang="zh-CN" sz="2400" b="1" dirty="0">
                <a:latin typeface="华文新魏" panose="02010800040101010101" pitchFamily="2" charset="-122"/>
                <a:ea typeface="华文新魏" panose="02010800040101010101" pitchFamily="2" charset="-122"/>
              </a:rPr>
              <a:t>        	using A::i;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在当前域引入名字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的作用域从声明开始到当前域结束</a:t>
            </a:r>
          </a:p>
          <a:p>
            <a:pPr>
              <a:lnSpc>
                <a:spcPct val="120000"/>
              </a:lnSpc>
            </a:pPr>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	int i = 0</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错误，该域已经有名字</a:t>
            </a:r>
            <a:r>
              <a:rPr lang="en-US" altLang="zh-CN" sz="2400" b="1" dirty="0">
                <a:solidFill>
                  <a:srgbClr val="FF0000"/>
                </a:solidFill>
                <a:latin typeface="华文新魏" panose="02010800040101010101" pitchFamily="2" charset="-122"/>
                <a:ea typeface="华文新魏" panose="02010800040101010101" pitchFamily="2" charset="-122"/>
              </a:rPr>
              <a:t>i</a:t>
            </a:r>
            <a:r>
              <a:rPr lang="zh-CN" altLang="en-US" sz="2400" b="1" dirty="0">
                <a:solidFill>
                  <a:srgbClr val="FF0000"/>
                </a:solidFill>
                <a:latin typeface="华文新魏" panose="02010800040101010101" pitchFamily="2" charset="-122"/>
                <a:ea typeface="华文新魏" panose="02010800040101010101" pitchFamily="2" charset="-122"/>
              </a:rPr>
              <a:t>，不能再定义同名变量</a:t>
            </a:r>
          </a:p>
        </p:txBody>
      </p:sp>
    </p:spTree>
    <p:extLst>
      <p:ext uri="{BB962C8B-B14F-4D97-AF65-F5344CB8AC3E}">
        <p14:creationId xmlns:p14="http://schemas.microsoft.com/office/powerpoint/2010/main" val="342024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名字空间</a:t>
            </a:r>
            <a:r>
              <a:rPr lang="en-US" altLang="zh-CN" sz="3600" b="1" dirty="0">
                <a:solidFill>
                  <a:srgbClr val="FF0000"/>
                </a:solidFill>
                <a:latin typeface="微软雅黑" pitchFamily="34" charset="-122"/>
                <a:ea typeface="微软雅黑" pitchFamily="34" charset="-122"/>
              </a:rPr>
              <a:t>-using</a:t>
            </a:r>
            <a:r>
              <a:rPr lang="zh-CN" altLang="en-US" sz="3600" b="1" dirty="0">
                <a:solidFill>
                  <a:srgbClr val="FF0000"/>
                </a:solidFill>
                <a:latin typeface="微软雅黑" pitchFamily="34" charset="-122"/>
                <a:ea typeface="微软雅黑" pitchFamily="34" charset="-122"/>
              </a:rPr>
              <a:t>指示符</a:t>
            </a:r>
          </a:p>
        </p:txBody>
      </p:sp>
      <p:sp>
        <p:nvSpPr>
          <p:cNvPr id="8196" name="Rectangle 7"/>
          <p:cNvSpPr>
            <a:spLocks noChangeArrowheads="1"/>
          </p:cNvSpPr>
          <p:nvPr/>
        </p:nvSpPr>
        <p:spPr bwMode="auto">
          <a:xfrm>
            <a:off x="1758752" y="980732"/>
            <a:ext cx="8382000" cy="4968775"/>
          </a:xfrm>
          <a:prstGeom prst="rect">
            <a:avLst/>
          </a:prstGeom>
          <a:noFill/>
          <a:ln w="9525">
            <a:noFill/>
            <a:miter lim="800000"/>
            <a:headEnd/>
            <a:tailEnd/>
          </a:ln>
        </p:spPr>
        <p:txBody>
          <a:bodyPr>
            <a:noAutofit/>
          </a:bodyPr>
          <a:lstStyle/>
          <a:p>
            <a:pPr>
              <a:lnSpc>
                <a:spcPct val="110000"/>
              </a:lnSpc>
            </a:pPr>
            <a:r>
              <a:rPr lang="en-US" altLang="zh-CN" sz="2400" b="1" dirty="0">
                <a:latin typeface="华文新魏" pitchFamily="2" charset="-122"/>
                <a:ea typeface="华文新魏" pitchFamily="2" charset="-122"/>
              </a:rPr>
              <a:t>	</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a:t>
            </a:r>
            <a:r>
              <a:rPr lang="en-US" altLang="zh-CN" sz="2200" dirty="0"/>
              <a:t> </a:t>
            </a:r>
            <a:r>
              <a:rPr lang="en-US" altLang="zh-CN" sz="2200" b="1" dirty="0">
                <a:solidFill>
                  <a:srgbClr val="FF0000"/>
                </a:solidFill>
                <a:latin typeface="华文新魏" panose="02010800040101010101" pitchFamily="2" charset="-122"/>
                <a:ea typeface="华文新魏" panose="02010800040101010101" pitchFamily="2" charset="-122"/>
              </a:rPr>
              <a:t>using directive </a:t>
            </a:r>
            <a:r>
              <a:rPr lang="zh-CN" altLang="en-US" sz="2200" b="1" dirty="0">
                <a:latin typeface="华文新魏" panose="02010800040101010101" pitchFamily="2" charset="-122"/>
                <a:ea typeface="华文新魏" panose="02010800040101010101" pitchFamily="2" charset="-122"/>
              </a:rPr>
              <a:t>）使名字空间包含的成员都可见；</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指示符以关键字</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开头，后面是名字空间名；</a:t>
            </a:r>
          </a:p>
          <a:p>
            <a:pPr>
              <a:lnSpc>
                <a:spcPct val="110000"/>
              </a:lnSpc>
            </a:pPr>
            <a:r>
              <a:rPr lang="en-US" altLang="zh-CN" sz="2200" b="1" dirty="0">
                <a:latin typeface="华文新魏" panose="02010800040101010101" pitchFamily="2" charset="-122"/>
                <a:ea typeface="华文新魏" panose="02010800040101010101" pitchFamily="2" charset="-122"/>
              </a:rPr>
              <a:t>	using</a:t>
            </a:r>
            <a:r>
              <a:rPr lang="zh-CN" altLang="en-US" sz="2200" b="1" dirty="0">
                <a:latin typeface="华文新魏" panose="02010800040101010101" pitchFamily="2" charset="-122"/>
                <a:ea typeface="华文新魏" panose="02010800040101010101" pitchFamily="2" charset="-122"/>
              </a:rPr>
              <a:t>指示符的效果是程序可以直接使用名字空间里的成员而不用加限定符，</a:t>
            </a:r>
            <a:r>
              <a:rPr lang="zh-CN" altLang="en-US" sz="2200" b="1" dirty="0">
                <a:solidFill>
                  <a:srgbClr val="FF0000"/>
                </a:solidFill>
                <a:latin typeface="华文新魏" panose="02010800040101010101" pitchFamily="2" charset="-122"/>
                <a:ea typeface="华文新魏" panose="02010800040101010101" pitchFamily="2" charset="-122"/>
              </a:rPr>
              <a:t>但它没有把名字空间的成员引入到当前域</a:t>
            </a:r>
            <a:r>
              <a:rPr lang="zh-CN" altLang="en-US" sz="2200" b="1" dirty="0">
                <a:latin typeface="华文新魏" panose="02010800040101010101" pitchFamily="2" charset="-122"/>
                <a:ea typeface="华文新魏" panose="02010800040101010101" pitchFamily="2" charset="-122"/>
              </a:rPr>
              <a:t>（即</a:t>
            </a:r>
            <a:r>
              <a:rPr lang="en-US" altLang="zh-CN" sz="2200" b="1" dirty="0">
                <a:latin typeface="华文新魏" panose="02010800040101010101" pitchFamily="2" charset="-122"/>
                <a:ea typeface="华文新魏" panose="02010800040101010101" pitchFamily="2" charset="-122"/>
              </a:rPr>
              <a:t>using</a:t>
            </a:r>
            <a:r>
              <a:rPr lang="zh-CN" altLang="en-US" sz="2200" b="1" dirty="0">
                <a:latin typeface="华文新魏" panose="02010800040101010101" pitchFamily="2" charset="-122"/>
                <a:ea typeface="华文新魏" panose="02010800040101010101" pitchFamily="2" charset="-122"/>
              </a:rPr>
              <a:t>指示符出现的域）。因此在当前域可以定义与名字空间里成员同名的变量和函数。但二义性只有当名字被使用时才被检测到；</a:t>
            </a:r>
          </a:p>
          <a:p>
            <a:pPr>
              <a:lnSpc>
                <a:spcPct val="110000"/>
              </a:lnSpc>
            </a:pPr>
            <a:r>
              <a:rPr lang="zh-CN" altLang="en-US" sz="24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namespace A { int i = 0; int j= 0;}</a:t>
            </a:r>
          </a:p>
          <a:p>
            <a:pPr>
              <a:lnSpc>
                <a:spcPct val="110000"/>
              </a:lnSpc>
            </a:pPr>
            <a:r>
              <a:rPr lang="en-US" altLang="zh-CN" sz="2000" b="1" dirty="0">
                <a:latin typeface="华文新魏" panose="02010800040101010101" pitchFamily="2" charset="-122"/>
                <a:ea typeface="华文新魏" panose="02010800040101010101" pitchFamily="2" charset="-122"/>
              </a:rPr>
              <a:t>        	using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并没有将成员引入到当前域，只是使程序可以直接用成员名</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x = i;</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可以直接用名字</a:t>
            </a:r>
            <a:r>
              <a:rPr lang="en-US" altLang="zh-CN" sz="2000" b="1" dirty="0">
                <a:solidFill>
                  <a:srgbClr val="FF0000"/>
                </a:solidFill>
                <a:latin typeface="华文新魏" panose="02010800040101010101" pitchFamily="2" charset="-122"/>
                <a:ea typeface="华文新魏" panose="02010800040101010101" pitchFamily="2" charset="-122"/>
              </a:rPr>
              <a:t>i</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j = 1;</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可以定义同名变量</a:t>
            </a:r>
          </a:p>
          <a:p>
            <a:pPr>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如果程序到此结束，编译器不会报错。因为没有使用变量</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int y = j + 1</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使用了</a:t>
            </a:r>
            <a:r>
              <a:rPr lang="en-US" altLang="zh-CN" sz="2000" b="1" dirty="0">
                <a:solidFill>
                  <a:srgbClr val="FF0000"/>
                </a:solidFill>
                <a:latin typeface="华文新魏" panose="02010800040101010101" pitchFamily="2" charset="-122"/>
                <a:ea typeface="华文新魏" panose="02010800040101010101" pitchFamily="2" charset="-122"/>
              </a:rPr>
              <a:t>j</a:t>
            </a:r>
            <a:r>
              <a:rPr lang="zh-CN" altLang="en-US" sz="2000" b="1" dirty="0">
                <a:solidFill>
                  <a:srgbClr val="FF0000"/>
                </a:solidFill>
                <a:latin typeface="华文新魏" panose="02010800040101010101" pitchFamily="2" charset="-122"/>
                <a:ea typeface="华文新魏" panose="02010800040101010101" pitchFamily="2" charset="-122"/>
              </a:rPr>
              <a:t>，编译器会报错，因为不知道是哪个</a:t>
            </a:r>
            <a:r>
              <a:rPr lang="en-US" altLang="zh-CN" sz="2000" b="1" dirty="0">
                <a:solidFill>
                  <a:srgbClr val="FF0000"/>
                </a:solidFill>
                <a:latin typeface="华文新魏" panose="02010800040101010101" pitchFamily="2" charset="-122"/>
                <a:ea typeface="华文新魏" panose="02010800040101010101" pitchFamily="2" charset="-122"/>
              </a:rPr>
              <a:t>j</a:t>
            </a:r>
          </a:p>
          <a:p>
            <a:pPr>
              <a:lnSpc>
                <a:spcPct val="110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z = A::j + ::j;</a:t>
            </a:r>
            <a:r>
              <a:rPr lang="en-US" altLang="zh-CN" sz="2000" b="1" dirty="0">
                <a:solidFill>
                  <a:srgbClr val="FF0000"/>
                </a:solidFill>
                <a:latin typeface="华文新魏" panose="02010800040101010101" pitchFamily="2" charset="-122"/>
                <a:ea typeface="华文新魏" panose="02010800040101010101" pitchFamily="2" charset="-122"/>
              </a:rPr>
              <a:t> //OK</a:t>
            </a:r>
          </a:p>
        </p:txBody>
      </p:sp>
    </p:spTree>
    <p:extLst>
      <p:ext uri="{BB962C8B-B14F-4D97-AF65-F5344CB8AC3E}">
        <p14:creationId xmlns:p14="http://schemas.microsoft.com/office/powerpoint/2010/main" val="18614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7.2   </a:t>
            </a:r>
            <a:r>
              <a:rPr lang="zh-CN" altLang="en-US" dirty="0">
                <a:latin typeface="华文新魏" panose="02010800040101010101" pitchFamily="2" charset="-122"/>
                <a:ea typeface="华文新魏" panose="02010800040101010101" pitchFamily="2" charset="-122"/>
              </a:rPr>
              <a:t>名字空间</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488677"/>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嵌套名字空间：名字空间内可定义名字空间，形成多个层次的作用域，引用时多个作用域运算符自左向右结合。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引用名字空间后，整个名字空间所有成员都能被访问。同名冲突时，用作用域运算符限定名字空间成员。		</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723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文本框 4">
            <a:extLst>
              <a:ext uri="{FF2B5EF4-FFF2-40B4-BE49-F238E27FC236}">
                <a16:creationId xmlns:a16="http://schemas.microsoft.com/office/drawing/2014/main" id="{5DE2DC2F-0462-4566-A118-C32F64B3CB3D}"/>
              </a:ext>
            </a:extLst>
          </p:cNvPr>
          <p:cNvSpPr txBox="1"/>
          <p:nvPr/>
        </p:nvSpPr>
        <p:spPr>
          <a:xfrm>
            <a:off x="595618" y="1465697"/>
            <a:ext cx="9739617" cy="4524315"/>
          </a:xfrm>
          <a:prstGeom prst="rect">
            <a:avLst/>
          </a:prstGeom>
          <a:noFill/>
        </p:spPr>
        <p:txBody>
          <a:bodyPr wrap="square">
            <a:spAutoFit/>
          </a:bodyPr>
          <a:lstStyle/>
          <a:p>
            <a:r>
              <a:rPr lang="en-US" altLang="zh-CN" sz="1800" dirty="0">
                <a:solidFill>
                  <a:srgbClr val="0000FF"/>
                </a:solidFill>
                <a:latin typeface="华文新魏" panose="02010800040101010101" pitchFamily="2" charset="-122"/>
                <a:ea typeface="华文新魏" panose="02010800040101010101" pitchFamily="2" charset="-122"/>
              </a:rPr>
              <a:t>namespace</a:t>
            </a:r>
            <a:r>
              <a:rPr lang="en-US" altLang="zh-CN" sz="1800" dirty="0">
                <a:solidFill>
                  <a:srgbClr val="000000"/>
                </a:solidFill>
                <a:latin typeface="华文新魏" panose="02010800040101010101" pitchFamily="2" charset="-122"/>
                <a:ea typeface="华文新魏" panose="02010800040101010101" pitchFamily="2" charset="-122"/>
              </a:rPr>
              <a:t> A {	</a:t>
            </a:r>
            <a:r>
              <a:rPr lang="en-US" altLang="zh-CN" sz="1800" dirty="0">
                <a:solidFill>
                  <a:srgbClr val="008000"/>
                </a:solidFill>
                <a:latin typeface="华文新魏" panose="02010800040101010101" pitchFamily="2" charset="-122"/>
                <a:ea typeface="华文新魏" panose="02010800040101010101" pitchFamily="2" charset="-122"/>
              </a:rPr>
              <a:t>// A</a:t>
            </a:r>
            <a:r>
              <a:rPr lang="zh-CN" altLang="en-US" sz="1800" dirty="0">
                <a:solidFill>
                  <a:srgbClr val="008000"/>
                </a:solidFill>
                <a:latin typeface="华文新魏" panose="02010800040101010101" pitchFamily="2" charset="-122"/>
                <a:ea typeface="华文新魏" panose="02010800040101010101" pitchFamily="2" charset="-122"/>
              </a:rPr>
              <a:t>的初始定义</a:t>
            </a:r>
            <a:endParaRPr lang="zh-CN" altLang="en-US"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int</a:t>
            </a:r>
            <a:r>
              <a:rPr lang="en-US" altLang="zh-CN" sz="1800" dirty="0">
                <a:solidFill>
                  <a:srgbClr val="000000"/>
                </a:solidFill>
                <a:latin typeface="华文新魏" panose="02010800040101010101" pitchFamily="2" charset="-122"/>
                <a:ea typeface="华文新魏" panose="02010800040101010101" pitchFamily="2" charset="-122"/>
              </a:rPr>
              <a:t> x = 5;</a:t>
            </a:r>
          </a:p>
          <a:p>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int</a:t>
            </a:r>
            <a:r>
              <a:rPr lang="en-US" altLang="zh-CN" sz="1800" dirty="0">
                <a:solidFill>
                  <a:srgbClr val="000000"/>
                </a:solidFill>
                <a:latin typeface="华文新魏" panose="02010800040101010101" pitchFamily="2" charset="-122"/>
                <a:ea typeface="华文新魏" panose="02010800040101010101" pitchFamily="2" charset="-122"/>
              </a:rPr>
              <a:t> f( ) { </a:t>
            </a:r>
            <a:r>
              <a:rPr lang="en-US" altLang="zh-CN" sz="1800" dirty="0">
                <a:solidFill>
                  <a:srgbClr val="0000FF"/>
                </a:solidFill>
                <a:latin typeface="华文新魏" panose="02010800040101010101" pitchFamily="2" charset="-122"/>
                <a:ea typeface="华文新魏" panose="02010800040101010101" pitchFamily="2" charset="-122"/>
              </a:rPr>
              <a:t>return</a:t>
            </a:r>
            <a:r>
              <a:rPr lang="en-US" altLang="zh-CN" sz="1800" dirty="0">
                <a:solidFill>
                  <a:srgbClr val="000000"/>
                </a:solidFill>
                <a:latin typeface="华文新魏" panose="02010800040101010101" pitchFamily="2" charset="-122"/>
                <a:ea typeface="华文新魏" panose="02010800040101010101" pitchFamily="2" charset="-122"/>
              </a:rPr>
              <a:t>  6; }</a:t>
            </a:r>
          </a:p>
          <a:p>
            <a:r>
              <a:rPr lang="es-ES" altLang="zh-CN" sz="1800" dirty="0">
                <a:solidFill>
                  <a:srgbClr val="000000"/>
                </a:solidFill>
                <a:latin typeface="华文新魏" panose="02010800040101010101" pitchFamily="2" charset="-122"/>
                <a:ea typeface="华文新魏" panose="02010800040101010101" pitchFamily="2" charset="-122"/>
              </a:rPr>
              <a:t>    </a:t>
            </a:r>
            <a:r>
              <a:rPr lang="es-ES" altLang="zh-CN" sz="1800" dirty="0">
                <a:solidFill>
                  <a:srgbClr val="0000FF"/>
                </a:solidFill>
                <a:latin typeface="华文新魏" panose="02010800040101010101" pitchFamily="2" charset="-122"/>
                <a:ea typeface="华文新魏" panose="02010800040101010101" pitchFamily="2" charset="-122"/>
              </a:rPr>
              <a:t>namespace</a:t>
            </a:r>
            <a:r>
              <a:rPr lang="es-E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00"/>
                </a:solidFill>
                <a:latin typeface="华文新魏" panose="02010800040101010101" pitchFamily="2" charset="-122"/>
                <a:ea typeface="华文新魏" panose="02010800040101010101" pitchFamily="2" charset="-122"/>
              </a:rPr>
              <a:t>B</a:t>
            </a:r>
            <a:r>
              <a:rPr lang="es-ES" altLang="zh-CN" sz="1800" dirty="0">
                <a:solidFill>
                  <a:srgbClr val="000000"/>
                </a:solidFill>
                <a:latin typeface="华文新魏" panose="02010800040101010101" pitchFamily="2" charset="-122"/>
                <a:ea typeface="华文新魏" panose="02010800040101010101" pitchFamily="2" charset="-122"/>
              </a:rPr>
              <a:t> { </a:t>
            </a:r>
            <a:r>
              <a:rPr lang="es-ES" altLang="zh-CN" sz="1800" dirty="0">
                <a:solidFill>
                  <a:srgbClr val="0000FF"/>
                </a:solidFill>
                <a:latin typeface="华文新魏" panose="02010800040101010101" pitchFamily="2" charset="-122"/>
                <a:ea typeface="华文新魏" panose="02010800040101010101" pitchFamily="2" charset="-122"/>
              </a:rPr>
              <a:t>int</a:t>
            </a:r>
            <a:r>
              <a:rPr lang="es-ES" altLang="zh-CN" sz="1800" dirty="0">
                <a:solidFill>
                  <a:srgbClr val="000000"/>
                </a:solidFill>
                <a:latin typeface="华文新魏" panose="02010800040101010101" pitchFamily="2" charset="-122"/>
                <a:ea typeface="华文新魏" panose="02010800040101010101" pitchFamily="2" charset="-122"/>
              </a:rPr>
              <a:t> </a:t>
            </a:r>
            <a:r>
              <a:rPr lang="es-ES" altLang="zh-CN" sz="1800" dirty="0">
                <a:solidFill>
                  <a:srgbClr val="002060"/>
                </a:solidFill>
                <a:latin typeface="华文新魏" panose="02010800040101010101" pitchFamily="2" charset="-122"/>
                <a:ea typeface="华文新魏" panose="02010800040101010101" pitchFamily="2" charset="-122"/>
              </a:rPr>
              <a:t>y</a:t>
            </a:r>
            <a:r>
              <a:rPr lang="es-ES" altLang="zh-CN" sz="1800" dirty="0">
                <a:solidFill>
                  <a:srgbClr val="000000"/>
                </a:solidFill>
                <a:latin typeface="华文新魏" panose="02010800040101010101" pitchFamily="2" charset="-122"/>
                <a:ea typeface="华文新魏" panose="02010800040101010101" pitchFamily="2" charset="-122"/>
              </a:rPr>
              <a:t> = 8, z = 9; }</a:t>
            </a:r>
          </a:p>
          <a:p>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using</a:t>
            </a:r>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namespace</a:t>
            </a:r>
            <a:r>
              <a:rPr lang="en-US" altLang="zh-CN" sz="1800" dirty="0">
                <a:solidFill>
                  <a:srgbClr val="000000"/>
                </a:solidFill>
                <a:latin typeface="华文新魏" panose="02010800040101010101" pitchFamily="2" charset="-122"/>
                <a:ea typeface="华文新魏" panose="02010800040101010101" pitchFamily="2" charset="-122"/>
              </a:rPr>
              <a:t> B;</a:t>
            </a:r>
          </a:p>
          <a:p>
            <a:r>
              <a:rPr lang="en-US" altLang="zh-CN" sz="1800" dirty="0">
                <a:solidFill>
                  <a:srgbClr val="000000"/>
                </a:solidFill>
                <a:latin typeface="华文新魏" panose="02010800040101010101" pitchFamily="2" charset="-122"/>
                <a:ea typeface="华文新魏" panose="02010800040101010101" pitchFamily="2" charset="-122"/>
              </a:rPr>
              <a:t>}</a:t>
            </a:r>
          </a:p>
          <a:p>
            <a:r>
              <a:rPr lang="en-US" altLang="zh-CN" sz="1800" dirty="0">
                <a:solidFill>
                  <a:srgbClr val="0000FF"/>
                </a:solidFill>
                <a:latin typeface="华文新魏" panose="02010800040101010101" pitchFamily="2" charset="-122"/>
                <a:ea typeface="华文新魏" panose="02010800040101010101" pitchFamily="2" charset="-122"/>
              </a:rPr>
              <a:t>using</a:t>
            </a:r>
            <a:r>
              <a:rPr lang="en-US" altLang="zh-CN" sz="1800" dirty="0">
                <a:solidFill>
                  <a:srgbClr val="000000"/>
                </a:solidFill>
                <a:latin typeface="华文新魏" panose="02010800040101010101" pitchFamily="2" charset="-122"/>
                <a:ea typeface="华文新魏" panose="02010800040101010101" pitchFamily="2" charset="-122"/>
              </a:rPr>
              <a:t> A::</a:t>
            </a:r>
            <a:r>
              <a:rPr lang="en-US" altLang="zh-CN" sz="1800" dirty="0">
                <a:solidFill>
                  <a:srgbClr val="FF0000"/>
                </a:solidFill>
                <a:latin typeface="华文新魏" panose="02010800040101010101" pitchFamily="2" charset="-122"/>
                <a:ea typeface="华文新魏" panose="02010800040101010101" pitchFamily="2" charset="-122"/>
              </a:rPr>
              <a:t>x</a:t>
            </a:r>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8000"/>
                </a:solidFill>
                <a:latin typeface="华文新魏" panose="02010800040101010101" pitchFamily="2" charset="-122"/>
                <a:ea typeface="华文新魏" panose="02010800040101010101" pitchFamily="2" charset="-122"/>
              </a:rPr>
              <a:t>//</a:t>
            </a:r>
            <a:r>
              <a:rPr lang="zh-CN" altLang="en-US" sz="1800" dirty="0">
                <a:solidFill>
                  <a:srgbClr val="008000"/>
                </a:solidFill>
                <a:latin typeface="华文新魏" panose="02010800040101010101" pitchFamily="2" charset="-122"/>
                <a:ea typeface="华文新魏" panose="02010800040101010101" pitchFamily="2" charset="-122"/>
              </a:rPr>
              <a:t>特定名字空间成员</a:t>
            </a:r>
            <a:r>
              <a:rPr lang="en-US" altLang="zh-CN" sz="1800" dirty="0">
                <a:solidFill>
                  <a:srgbClr val="008000"/>
                </a:solidFill>
                <a:latin typeface="华文新魏" panose="02010800040101010101" pitchFamily="2" charset="-122"/>
                <a:ea typeface="华文新魏" panose="02010800040101010101" pitchFamily="2" charset="-122"/>
              </a:rPr>
              <a:t>using</a:t>
            </a:r>
            <a:r>
              <a:rPr lang="zh-CN" altLang="en-US" sz="1800" dirty="0">
                <a:solidFill>
                  <a:srgbClr val="008000"/>
                </a:solidFill>
                <a:latin typeface="华文新魏" panose="02010800040101010101" pitchFamily="2" charset="-122"/>
                <a:ea typeface="华文新魏" panose="02010800040101010101" pitchFamily="2" charset="-122"/>
              </a:rPr>
              <a:t>声明，不能</a:t>
            </a:r>
            <a:r>
              <a:rPr lang="zh-CN" altLang="en-US" dirty="0">
                <a:solidFill>
                  <a:srgbClr val="008000"/>
                </a:solidFill>
                <a:latin typeface="华文新魏" panose="02010800040101010101" pitchFamily="2" charset="-122"/>
                <a:ea typeface="华文新魏" panose="02010800040101010101" pitchFamily="2" charset="-122"/>
              </a:rPr>
              <a:t>再定义变量</a:t>
            </a:r>
            <a:r>
              <a:rPr lang="en-US" altLang="zh-CN" sz="1800" dirty="0">
                <a:solidFill>
                  <a:srgbClr val="008000"/>
                </a:solidFill>
                <a:latin typeface="华文新魏" panose="02010800040101010101" pitchFamily="2" charset="-122"/>
                <a:ea typeface="华文新魏" panose="02010800040101010101" pitchFamily="2" charset="-122"/>
              </a:rPr>
              <a:t>x</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FF"/>
                </a:solidFill>
                <a:latin typeface="华文新魏" panose="02010800040101010101" pitchFamily="2" charset="-122"/>
                <a:ea typeface="华文新魏" panose="02010800040101010101" pitchFamily="2" charset="-122"/>
              </a:rPr>
              <a:t>using</a:t>
            </a:r>
            <a:r>
              <a:rPr lang="en-US" altLang="zh-CN" sz="1800" dirty="0">
                <a:solidFill>
                  <a:srgbClr val="000000"/>
                </a:solidFill>
                <a:latin typeface="华文新魏" panose="02010800040101010101" pitchFamily="2" charset="-122"/>
                <a:ea typeface="华文新魏" panose="02010800040101010101" pitchFamily="2" charset="-122"/>
              </a:rPr>
              <a:t> A::f;     	</a:t>
            </a:r>
            <a:r>
              <a:rPr lang="en-US" altLang="zh-CN" sz="1800" dirty="0">
                <a:solidFill>
                  <a:srgbClr val="008000"/>
                </a:solidFill>
                <a:latin typeface="华文新魏" panose="02010800040101010101" pitchFamily="2" charset="-122"/>
                <a:ea typeface="华文新魏" panose="02010800040101010101" pitchFamily="2" charset="-122"/>
              </a:rPr>
              <a:t>//</a:t>
            </a:r>
            <a:r>
              <a:rPr lang="zh-CN" altLang="en-US" sz="1800" dirty="0">
                <a:solidFill>
                  <a:srgbClr val="008000"/>
                </a:solidFill>
                <a:latin typeface="华文新魏" panose="02010800040101010101" pitchFamily="2" charset="-122"/>
                <a:ea typeface="华文新魏" panose="02010800040101010101" pitchFamily="2" charset="-122"/>
              </a:rPr>
              <a:t>特定名字空间成员</a:t>
            </a:r>
            <a:r>
              <a:rPr lang="en-US" altLang="zh-CN" sz="1800" dirty="0">
                <a:solidFill>
                  <a:srgbClr val="008000"/>
                </a:solidFill>
                <a:latin typeface="华文新魏" panose="02010800040101010101" pitchFamily="2" charset="-122"/>
                <a:ea typeface="华文新魏" panose="02010800040101010101" pitchFamily="2" charset="-122"/>
              </a:rPr>
              <a:t>using</a:t>
            </a:r>
            <a:r>
              <a:rPr lang="zh-CN" altLang="en-US" sz="1800" dirty="0">
                <a:solidFill>
                  <a:srgbClr val="008000"/>
                </a:solidFill>
                <a:latin typeface="华文新魏" panose="02010800040101010101" pitchFamily="2" charset="-122"/>
                <a:ea typeface="华文新魏" panose="02010800040101010101" pitchFamily="2" charset="-122"/>
              </a:rPr>
              <a:t>声明，不能</a:t>
            </a:r>
            <a:r>
              <a:rPr lang="zh-CN" altLang="en-US" dirty="0">
                <a:solidFill>
                  <a:srgbClr val="008000"/>
                </a:solidFill>
                <a:latin typeface="华文新魏" panose="02010800040101010101" pitchFamily="2" charset="-122"/>
                <a:ea typeface="华文新魏" panose="02010800040101010101" pitchFamily="2" charset="-122"/>
              </a:rPr>
              <a:t>再定义函数</a:t>
            </a:r>
            <a:r>
              <a:rPr lang="en-US" altLang="zh-CN" dirty="0">
                <a:solidFill>
                  <a:srgbClr val="008000"/>
                </a:solidFill>
                <a:latin typeface="华文新魏" panose="02010800040101010101" pitchFamily="2" charset="-122"/>
                <a:ea typeface="华文新魏" panose="02010800040101010101" pitchFamily="2" charset="-122"/>
              </a:rPr>
              <a:t>f</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FF"/>
                </a:solidFill>
                <a:latin typeface="华文新魏" panose="02010800040101010101" pitchFamily="2" charset="-122"/>
                <a:ea typeface="华文新魏" panose="02010800040101010101" pitchFamily="2" charset="-122"/>
              </a:rPr>
              <a:t>using</a:t>
            </a:r>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namespace</a:t>
            </a:r>
            <a:r>
              <a:rPr lang="en-US" altLang="zh-CN" sz="1800" dirty="0">
                <a:solidFill>
                  <a:srgbClr val="000000"/>
                </a:solidFill>
                <a:latin typeface="华文新魏" panose="02010800040101010101" pitchFamily="2" charset="-122"/>
                <a:ea typeface="华文新魏" panose="02010800040101010101" pitchFamily="2" charset="-122"/>
              </a:rPr>
              <a:t> A::B;	</a:t>
            </a:r>
            <a:r>
              <a:rPr lang="en-US" altLang="zh-CN" dirty="0">
                <a:solidFill>
                  <a:srgbClr val="000000"/>
                </a:solidFill>
                <a:latin typeface="华文新魏" panose="02010800040101010101" pitchFamily="2" charset="-122"/>
                <a:ea typeface="华文新魏" panose="02010800040101010101" pitchFamily="2" charset="-122"/>
              </a:rPr>
              <a:t>//</a:t>
            </a:r>
            <a:r>
              <a:rPr lang="zh-CN" altLang="en-US" dirty="0">
                <a:solidFill>
                  <a:srgbClr val="000000"/>
                </a:solidFill>
                <a:latin typeface="华文新魏" panose="02010800040101010101" pitchFamily="2" charset="-122"/>
                <a:ea typeface="华文新魏" panose="02010800040101010101" pitchFamily="2" charset="-122"/>
              </a:rPr>
              <a:t>非特定成员</a:t>
            </a:r>
            <a:r>
              <a:rPr lang="en-US" altLang="zh-CN" dirty="0">
                <a:solidFill>
                  <a:srgbClr val="000000"/>
                </a:solidFill>
                <a:latin typeface="华文新魏" panose="02010800040101010101" pitchFamily="2" charset="-122"/>
                <a:ea typeface="华文新魏" panose="02010800040101010101" pitchFamily="2" charset="-122"/>
              </a:rPr>
              <a:t>using</a:t>
            </a:r>
            <a:r>
              <a:rPr lang="zh-CN" altLang="en-US" dirty="0">
                <a:solidFill>
                  <a:srgbClr val="000000"/>
                </a:solidFill>
                <a:latin typeface="华文新魏" panose="02010800040101010101" pitchFamily="2" charset="-122"/>
                <a:ea typeface="华文新魏" panose="02010800040101010101" pitchFamily="2" charset="-122"/>
              </a:rPr>
              <a:t>，可访问</a:t>
            </a:r>
            <a:r>
              <a:rPr lang="en-US" altLang="zh-CN" sz="1800" dirty="0">
                <a:solidFill>
                  <a:srgbClr val="000000"/>
                </a:solidFill>
                <a:latin typeface="华文新魏" panose="02010800040101010101" pitchFamily="2" charset="-122"/>
                <a:ea typeface="华文新魏" panose="02010800040101010101" pitchFamily="2" charset="-122"/>
              </a:rPr>
              <a:t>A::B</a:t>
            </a:r>
            <a:r>
              <a:rPr lang="en-US" altLang="zh-CN" dirty="0">
                <a:solidFill>
                  <a:srgbClr val="000000"/>
                </a:solidFill>
                <a:latin typeface="华文新魏" panose="02010800040101010101" pitchFamily="2" charset="-122"/>
                <a:ea typeface="华文新魏" panose="02010800040101010101" pitchFamily="2" charset="-122"/>
              </a:rPr>
              <a:t>::y,</a:t>
            </a:r>
            <a:r>
              <a:rPr lang="zh-CN" altLang="en-US"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000000"/>
                </a:solidFill>
                <a:latin typeface="华文新魏" panose="02010800040101010101" pitchFamily="2" charset="-122"/>
                <a:ea typeface="华文新魏" panose="02010800040101010101" pitchFamily="2" charset="-122"/>
              </a:rPr>
              <a:t>A::B</a:t>
            </a:r>
            <a:r>
              <a:rPr lang="en-US" altLang="zh-CN" dirty="0">
                <a:solidFill>
                  <a:srgbClr val="000000"/>
                </a:solidFill>
                <a:latin typeface="华文新魏" panose="02010800040101010101" pitchFamily="2" charset="-122"/>
                <a:ea typeface="华文新魏" panose="02010800040101010101" pitchFamily="2" charset="-122"/>
              </a:rPr>
              <a:t>::z,</a:t>
            </a:r>
            <a:r>
              <a:rPr lang="zh-CN" altLang="en-US" dirty="0">
                <a:solidFill>
                  <a:srgbClr val="000000"/>
                </a:solidFill>
                <a:latin typeface="华文新魏" panose="02010800040101010101" pitchFamily="2" charset="-122"/>
                <a:ea typeface="华文新魏" panose="02010800040101010101" pitchFamily="2" charset="-122"/>
              </a:rPr>
              <a:t>还可重新定义</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FF"/>
                </a:solidFill>
                <a:latin typeface="华文新魏" panose="02010800040101010101" pitchFamily="2" charset="-122"/>
                <a:ea typeface="华文新魏" panose="02010800040101010101" pitchFamily="2" charset="-122"/>
              </a:rPr>
              <a:t>int</a:t>
            </a:r>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FF0000"/>
                </a:solidFill>
                <a:latin typeface="华文新魏" panose="02010800040101010101" pitchFamily="2" charset="-122"/>
                <a:ea typeface="华文新魏" panose="02010800040101010101" pitchFamily="2" charset="-122"/>
              </a:rPr>
              <a:t>y </a:t>
            </a:r>
            <a:r>
              <a:rPr lang="en-US" altLang="zh-CN" sz="1800" dirty="0">
                <a:solidFill>
                  <a:srgbClr val="000000"/>
                </a:solidFill>
                <a:latin typeface="华文新魏" panose="02010800040101010101" pitchFamily="2" charset="-122"/>
                <a:ea typeface="华文新魏" panose="02010800040101010101" pitchFamily="2" charset="-122"/>
              </a:rPr>
              <a:t>= 10;		//</a:t>
            </a:r>
            <a:r>
              <a:rPr lang="zh-CN" altLang="en-US" sz="1800" dirty="0">
                <a:solidFill>
                  <a:srgbClr val="000000"/>
                </a:solidFill>
                <a:latin typeface="华文新魏" panose="02010800040101010101" pitchFamily="2" charset="-122"/>
                <a:ea typeface="华文新魏" panose="02010800040101010101" pitchFamily="2" charset="-122"/>
              </a:rPr>
              <a:t>定义全局变量</a:t>
            </a:r>
            <a:r>
              <a:rPr lang="en-US" altLang="zh-CN" sz="1800" dirty="0">
                <a:solidFill>
                  <a:srgbClr val="000000"/>
                </a:solidFill>
                <a:latin typeface="华文新魏" panose="02010800040101010101" pitchFamily="2" charset="-122"/>
                <a:ea typeface="华文新魏" panose="02010800040101010101" pitchFamily="2" charset="-122"/>
              </a:rPr>
              <a:t>y</a:t>
            </a:r>
          </a:p>
          <a:p>
            <a:r>
              <a:rPr lang="en-US" altLang="zh-CN" sz="1800" dirty="0">
                <a:solidFill>
                  <a:srgbClr val="0000FF"/>
                </a:solidFill>
                <a:latin typeface="华文新魏" panose="02010800040101010101" pitchFamily="2" charset="-122"/>
                <a:ea typeface="华文新魏" panose="02010800040101010101" pitchFamily="2" charset="-122"/>
              </a:rPr>
              <a:t>void</a:t>
            </a:r>
            <a:r>
              <a:rPr lang="en-US" altLang="zh-CN" sz="1800" dirty="0">
                <a:solidFill>
                  <a:srgbClr val="000000"/>
                </a:solidFill>
                <a:latin typeface="华文新魏" panose="02010800040101010101" pitchFamily="2" charset="-122"/>
                <a:ea typeface="华文新魏" panose="02010800040101010101" pitchFamily="2" charset="-122"/>
              </a:rPr>
              <a:t> main(</a:t>
            </a:r>
            <a:r>
              <a:rPr lang="en-US" altLang="zh-CN" sz="1800" dirty="0">
                <a:solidFill>
                  <a:srgbClr val="0000FF"/>
                </a:solidFill>
                <a:latin typeface="华文新魏" panose="02010800040101010101" pitchFamily="2" charset="-122"/>
                <a:ea typeface="华文新魏" panose="02010800040101010101" pitchFamily="2" charset="-122"/>
              </a:rPr>
              <a:t>void</a:t>
            </a:r>
            <a:r>
              <a:rPr lang="en-US" altLang="zh-CN" sz="1800" dirty="0">
                <a:solidFill>
                  <a:srgbClr val="000000"/>
                </a:solidFill>
                <a:latin typeface="华文新魏" panose="02010800040101010101" pitchFamily="2" charset="-122"/>
                <a:ea typeface="华文新魏" panose="02010800040101010101" pitchFamily="2" charset="-122"/>
              </a:rPr>
              <a:t>) {</a:t>
            </a:r>
          </a:p>
          <a:p>
            <a:r>
              <a:rPr lang="en-US" altLang="zh-CN" sz="1800" dirty="0">
                <a:solidFill>
                  <a:srgbClr val="000000"/>
                </a:solidFill>
                <a:latin typeface="华文新魏" panose="02010800040101010101" pitchFamily="2" charset="-122"/>
                <a:ea typeface="华文新魏" panose="02010800040101010101" pitchFamily="2" charset="-122"/>
              </a:rPr>
              <a:t>    f( );		</a:t>
            </a:r>
            <a:r>
              <a:rPr lang="en-US" altLang="zh-CN" sz="1800" dirty="0">
                <a:solidFill>
                  <a:srgbClr val="008000"/>
                </a:solidFill>
                <a:latin typeface="华文新魏" panose="02010800040101010101" pitchFamily="2" charset="-122"/>
                <a:ea typeface="华文新魏" panose="02010800040101010101" pitchFamily="2" charset="-122"/>
              </a:rPr>
              <a:t>//</a:t>
            </a:r>
            <a:r>
              <a:rPr lang="zh-CN" altLang="en-US" sz="1800" dirty="0">
                <a:solidFill>
                  <a:srgbClr val="008000"/>
                </a:solidFill>
                <a:latin typeface="华文新魏" panose="02010800040101010101" pitchFamily="2" charset="-122"/>
                <a:ea typeface="华文新魏" panose="02010800040101010101" pitchFamily="2" charset="-122"/>
              </a:rPr>
              <a:t>调用</a:t>
            </a:r>
            <a:r>
              <a:rPr lang="en-US" altLang="zh-CN" sz="1800" dirty="0">
                <a:solidFill>
                  <a:srgbClr val="008000"/>
                </a:solidFill>
                <a:latin typeface="华文新魏" panose="02010800040101010101" pitchFamily="2" charset="-122"/>
                <a:ea typeface="华文新魏" panose="02010800040101010101" pitchFamily="2" charset="-122"/>
              </a:rPr>
              <a:t>A::f( )</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00"/>
                </a:solidFill>
                <a:latin typeface="华文新魏" panose="02010800040101010101" pitchFamily="2" charset="-122"/>
                <a:ea typeface="华文新魏" panose="02010800040101010101" pitchFamily="2" charset="-122"/>
              </a:rPr>
              <a:t>    A::f( );		</a:t>
            </a:r>
            <a:r>
              <a:rPr lang="en-US" altLang="zh-CN" sz="1800" dirty="0">
                <a:solidFill>
                  <a:srgbClr val="008000"/>
                </a:solidFill>
                <a:latin typeface="华文新魏" panose="02010800040101010101" pitchFamily="2" charset="-122"/>
                <a:ea typeface="华文新魏" panose="02010800040101010101" pitchFamily="2" charset="-122"/>
              </a:rPr>
              <a:t>//</a:t>
            </a:r>
            <a:r>
              <a:rPr lang="zh-CN" altLang="en-US" sz="1800" dirty="0">
                <a:solidFill>
                  <a:srgbClr val="008000"/>
                </a:solidFill>
                <a:latin typeface="华文新魏" panose="02010800040101010101" pitchFamily="2" charset="-122"/>
                <a:ea typeface="华文新魏" panose="02010800040101010101" pitchFamily="2" charset="-122"/>
              </a:rPr>
              <a:t>调用</a:t>
            </a:r>
            <a:r>
              <a:rPr lang="en-US" altLang="zh-CN" sz="1800" dirty="0">
                <a:solidFill>
                  <a:srgbClr val="008000"/>
                </a:solidFill>
                <a:latin typeface="华文新魏" panose="02010800040101010101" pitchFamily="2" charset="-122"/>
                <a:ea typeface="华文新魏" panose="02010800040101010101" pitchFamily="2" charset="-122"/>
              </a:rPr>
              <a:t>A::f( )</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00"/>
                </a:solidFill>
                <a:latin typeface="华文新魏" panose="02010800040101010101" pitchFamily="2" charset="-122"/>
                <a:ea typeface="华文新魏" panose="02010800040101010101" pitchFamily="2" charset="-122"/>
              </a:rPr>
              <a:t>    ::A::f( );	</a:t>
            </a:r>
            <a:r>
              <a:rPr lang="en-US" altLang="zh-CN" sz="1800" dirty="0">
                <a:solidFill>
                  <a:srgbClr val="008000"/>
                </a:solidFill>
                <a:latin typeface="华文新魏" panose="02010800040101010101" pitchFamily="2" charset="-122"/>
                <a:ea typeface="华文新魏" panose="02010800040101010101" pitchFamily="2" charset="-122"/>
              </a:rPr>
              <a:t>//</a:t>
            </a:r>
            <a:r>
              <a:rPr lang="zh-CN" altLang="en-US" sz="1800" dirty="0">
                <a:solidFill>
                  <a:srgbClr val="008000"/>
                </a:solidFill>
                <a:latin typeface="华文新魏" panose="02010800040101010101" pitchFamily="2" charset="-122"/>
                <a:ea typeface="华文新魏" panose="02010800040101010101" pitchFamily="2" charset="-122"/>
              </a:rPr>
              <a:t>调用</a:t>
            </a:r>
            <a:r>
              <a:rPr lang="en-US" altLang="zh-CN" sz="1800" dirty="0">
                <a:solidFill>
                  <a:srgbClr val="008000"/>
                </a:solidFill>
                <a:latin typeface="华文新魏" panose="02010800040101010101" pitchFamily="2" charset="-122"/>
                <a:ea typeface="华文新魏" panose="02010800040101010101" pitchFamily="2" charset="-122"/>
              </a:rPr>
              <a:t>A::f( )</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err="1">
                <a:solidFill>
                  <a:srgbClr val="000000"/>
                </a:solidFill>
                <a:latin typeface="华文新魏" panose="02010800040101010101" pitchFamily="2" charset="-122"/>
                <a:ea typeface="华文新魏" panose="02010800040101010101" pitchFamily="2" charset="-122"/>
              </a:rPr>
              <a:t>cout</a:t>
            </a:r>
            <a:r>
              <a:rPr lang="en-US" altLang="zh-CN" sz="1800" dirty="0">
                <a:solidFill>
                  <a:srgbClr val="008080"/>
                </a:solidFill>
                <a:latin typeface="华文新魏" panose="02010800040101010101" pitchFamily="2" charset="-122"/>
                <a:ea typeface="华文新魏" panose="02010800040101010101" pitchFamily="2" charset="-122"/>
              </a:rPr>
              <a:t>&lt;&lt;</a:t>
            </a:r>
            <a:r>
              <a:rPr lang="en-US" altLang="zh-CN" sz="1800" dirty="0">
                <a:solidFill>
                  <a:srgbClr val="FF0000"/>
                </a:solidFill>
                <a:latin typeface="华文新魏" panose="02010800040101010101" pitchFamily="2" charset="-122"/>
                <a:ea typeface="华文新魏" panose="02010800040101010101" pitchFamily="2" charset="-122"/>
              </a:rPr>
              <a:t>x</a:t>
            </a:r>
            <a:r>
              <a:rPr lang="en-US" altLang="zh-CN" sz="1800" dirty="0">
                <a:solidFill>
                  <a:srgbClr val="000000"/>
                </a:solidFill>
                <a:latin typeface="华文新魏" panose="02010800040101010101" pitchFamily="2" charset="-122"/>
                <a:ea typeface="华文新魏" panose="02010800040101010101" pitchFamily="2" charset="-122"/>
              </a:rPr>
              <a:t>+ </a:t>
            </a:r>
            <a:r>
              <a:rPr lang="en-US" altLang="zh-CN" sz="1800" dirty="0">
                <a:solidFill>
                  <a:srgbClr val="FF0000"/>
                </a:solidFill>
                <a:latin typeface="华文新魏" panose="02010800040101010101" pitchFamily="2" charset="-122"/>
                <a:ea typeface="华文新魏" panose="02010800040101010101" pitchFamily="2" charset="-122"/>
              </a:rPr>
              <a:t>::y </a:t>
            </a:r>
            <a:r>
              <a:rPr lang="en-US" altLang="zh-CN" sz="1800" dirty="0">
                <a:solidFill>
                  <a:srgbClr val="000000"/>
                </a:solidFill>
                <a:latin typeface="华文新魏" panose="02010800040101010101" pitchFamily="2" charset="-122"/>
                <a:ea typeface="华文新魏" panose="02010800040101010101" pitchFamily="2" charset="-122"/>
              </a:rPr>
              <a:t>+ z + A::B::</a:t>
            </a:r>
            <a:r>
              <a:rPr lang="en-US" altLang="zh-CN" sz="1800" dirty="0">
                <a:solidFill>
                  <a:srgbClr val="002060"/>
                </a:solidFill>
                <a:latin typeface="华文新魏" panose="02010800040101010101" pitchFamily="2" charset="-122"/>
                <a:ea typeface="华文新魏" panose="02010800040101010101" pitchFamily="2" charset="-122"/>
              </a:rPr>
              <a:t>y</a:t>
            </a:r>
            <a:r>
              <a:rPr lang="en-US" altLang="zh-CN" sz="1800" dirty="0">
                <a:solidFill>
                  <a:srgbClr val="000000"/>
                </a:solidFill>
                <a:latin typeface="华文新魏" panose="02010800040101010101" pitchFamily="2" charset="-122"/>
                <a:ea typeface="华文新魏" panose="02010800040101010101" pitchFamily="2" charset="-122"/>
              </a:rPr>
              <a:t>; //</a:t>
            </a:r>
            <a:r>
              <a:rPr lang="zh-CN" altLang="en-US" sz="1800" dirty="0">
                <a:solidFill>
                  <a:srgbClr val="000000"/>
                </a:solidFill>
                <a:latin typeface="华文新魏" panose="02010800040101010101" pitchFamily="2" charset="-122"/>
                <a:ea typeface="华文新魏" panose="02010800040101010101" pitchFamily="2" charset="-122"/>
              </a:rPr>
              <a:t>同一作用域有两个</a:t>
            </a:r>
            <a:r>
              <a:rPr lang="en-US" altLang="zh-CN" sz="1800" dirty="0">
                <a:solidFill>
                  <a:srgbClr val="000000"/>
                </a:solidFill>
                <a:latin typeface="华文新魏" panose="02010800040101010101" pitchFamily="2" charset="-122"/>
                <a:ea typeface="华文新魏" panose="02010800040101010101" pitchFamily="2" charset="-122"/>
              </a:rPr>
              <a:t>y,</a:t>
            </a:r>
            <a:r>
              <a:rPr lang="zh-CN" altLang="en-US" sz="1800" dirty="0">
                <a:solidFill>
                  <a:srgbClr val="000000"/>
                </a:solidFill>
                <a:latin typeface="华文新魏" panose="02010800040101010101" pitchFamily="2" charset="-122"/>
                <a:ea typeface="华文新魏" panose="02010800040101010101" pitchFamily="2" charset="-122"/>
              </a:rPr>
              <a:t>必须区分</a:t>
            </a:r>
            <a:endParaRPr lang="en-US" altLang="zh-CN" sz="1800" dirty="0">
              <a:solidFill>
                <a:srgbClr val="000000"/>
              </a:solidFill>
              <a:latin typeface="华文新魏" panose="02010800040101010101" pitchFamily="2" charset="-122"/>
              <a:ea typeface="华文新魏" panose="02010800040101010101" pitchFamily="2" charset="-122"/>
            </a:endParaRPr>
          </a:p>
          <a:p>
            <a:r>
              <a:rPr lang="en-US" altLang="zh-CN" sz="1800" dirty="0">
                <a:solidFill>
                  <a:srgbClr val="000000"/>
                </a:solidFill>
                <a:latin typeface="华文新魏" panose="02010800040101010101" pitchFamily="2" charset="-122"/>
                <a:ea typeface="华文新魏" panose="02010800040101010101" pitchFamily="2" charset="-122"/>
              </a:rPr>
              <a:t>}</a:t>
            </a:r>
            <a:endParaRPr lang="en-US" altLang="zh-CN" sz="1800" kern="100" dirty="0">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637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7.2   </a:t>
            </a:r>
            <a:r>
              <a:rPr lang="zh-CN" altLang="en-US" dirty="0">
                <a:latin typeface="华文新魏" panose="02010800040101010101" pitchFamily="2" charset="-122"/>
                <a:ea typeface="华文新魏" panose="02010800040101010101" pitchFamily="2" charset="-122"/>
              </a:rPr>
              <a:t>名字空间</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514412"/>
            <a:ext cx="10930295" cy="261411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可以为名字空间定义别名，以代替过长和多层的名字空间名称。对于</a:t>
            </a:r>
            <a:r>
              <a:rPr lang="zh-CN" altLang="en-US" sz="2400" b="1" dirty="0">
                <a:solidFill>
                  <a:srgbClr val="FF0000"/>
                </a:solidFill>
                <a:latin typeface="华文新魏" panose="02010800040101010101" pitchFamily="2" charset="-122"/>
                <a:ea typeface="华文新魏" panose="02010800040101010101" pitchFamily="2" charset="-122"/>
              </a:rPr>
              <a:t>嵌套定义的名字空间，使用别名可以大大提高程序的可读性</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namespace </a:t>
            </a:r>
            <a:r>
              <a:rPr lang="en-US" altLang="zh-CN" sz="2400" b="1" dirty="0">
                <a:solidFill>
                  <a:srgbClr val="FF0000"/>
                </a:solidFill>
                <a:latin typeface="华文新魏" panose="02010800040101010101" pitchFamily="2" charset="-122"/>
                <a:ea typeface="华文新魏" panose="02010800040101010101" pitchFamily="2" charset="-122"/>
              </a:rPr>
              <a:t>AB</a:t>
            </a:r>
            <a:r>
              <a:rPr lang="en-US" altLang="zh-CN" sz="2400" b="1" dirty="0">
                <a:latin typeface="华文新魏" panose="02010800040101010101" pitchFamily="2" charset="-122"/>
                <a:ea typeface="华文新魏" panose="02010800040101010101" pitchFamily="2" charset="-122"/>
              </a:rPr>
              <a:t>=A::B;</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匿名名字空间的作用域为当前程序文件，名字空间被自动引用</a:t>
            </a:r>
            <a:r>
              <a:rPr lang="zh-CN" altLang="en-US" sz="2400" b="1" dirty="0">
                <a:latin typeface="华文新魏" panose="02010800040101010101" pitchFamily="2" charset="-122"/>
                <a:ea typeface="华文新魏" panose="02010800040101010101" pitchFamily="2" charset="-122"/>
              </a:rPr>
              <a:t>，其成员定义不加入当前作用域（面向过程或面向名字空间），即可以在当前作用域定义同名成员。一旦同名冲突，自动引用的匿名名字空间的成员将是不可访问的。</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在同一个文件里，匿名名字空间也可分多次定义。</a:t>
            </a:r>
          </a:p>
        </p:txBody>
      </p:sp>
    </p:spTree>
    <p:extLst>
      <p:ext uri="{BB962C8B-B14F-4D97-AF65-F5344CB8AC3E}">
        <p14:creationId xmlns:p14="http://schemas.microsoft.com/office/powerpoint/2010/main" val="88845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名字空间</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匿名名字空间</a:t>
            </a:r>
          </a:p>
        </p:txBody>
      </p:sp>
      <p:sp>
        <p:nvSpPr>
          <p:cNvPr id="8196" name="Rectangle 7"/>
          <p:cNvSpPr>
            <a:spLocks noChangeArrowheads="1"/>
          </p:cNvSpPr>
          <p:nvPr/>
        </p:nvSpPr>
        <p:spPr bwMode="auto">
          <a:xfrm>
            <a:off x="1758752" y="980732"/>
            <a:ext cx="8382000" cy="4968775"/>
          </a:xfrm>
          <a:prstGeom prst="rect">
            <a:avLst/>
          </a:prstGeom>
          <a:noFill/>
          <a:ln w="9525">
            <a:noFill/>
            <a:miter lim="800000"/>
            <a:headEnd/>
            <a:tailEnd/>
          </a:ln>
        </p:spPr>
        <p:txBody>
          <a:bodyPr>
            <a:noAutofit/>
          </a:bodyPr>
          <a:lstStyle/>
          <a:p>
            <a:r>
              <a:rPr lang="en-US" altLang="zh-CN" sz="2400" b="1" dirty="0">
                <a:latin typeface="华文新魏" pitchFamily="2" charset="-122"/>
                <a:ea typeface="华文新魏" pitchFamily="2" charset="-122"/>
              </a:rPr>
              <a:t>    </a:t>
            </a:r>
            <a:r>
              <a:rPr lang="zh-CN" altLang="en-US" sz="2400" b="1" dirty="0">
                <a:latin typeface="华文新魏" panose="02010800040101010101" pitchFamily="2" charset="-122"/>
                <a:ea typeface="华文新魏" panose="02010800040101010101" pitchFamily="2" charset="-122"/>
              </a:rPr>
              <a:t>由于没有名字，匿名名字空间声明后自动引用</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等价于</a:t>
            </a:r>
          </a:p>
          <a:p>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{int m = 4; int n = 5;}</a:t>
            </a:r>
          </a:p>
          <a:p>
            <a:r>
              <a:rPr lang="en-US" altLang="zh-CN" sz="2400" b="1" dirty="0">
                <a:latin typeface="华文新魏" panose="02010800040101010101" pitchFamily="2" charset="-122"/>
                <a:ea typeface="华文新魏" panose="02010800040101010101" pitchFamily="2" charset="-122"/>
              </a:rPr>
              <a:t>        	using namespace </a:t>
            </a:r>
            <a:r>
              <a:rPr lang="en-US" altLang="zh-CN" sz="2400" b="1" dirty="0">
                <a:solidFill>
                  <a:schemeClr val="accent2"/>
                </a:solidFill>
                <a:latin typeface="华文新魏" panose="02010800040101010101" pitchFamily="2" charset="-122"/>
                <a:ea typeface="华文新魏" panose="02010800040101010101" pitchFamily="2" charset="-122"/>
              </a:rPr>
              <a:t>_</a:t>
            </a:r>
            <a:r>
              <a:rPr lang="en-US" altLang="zh-CN" sz="2400" b="1" dirty="0" err="1">
                <a:solidFill>
                  <a:schemeClr val="accent2"/>
                </a:solidFill>
                <a:latin typeface="华文新魏" panose="02010800040101010101" pitchFamily="2" charset="-122"/>
                <a:ea typeface="华文新魏" panose="02010800040101010101" pitchFamily="2" charset="-122"/>
              </a:rPr>
              <a:t>empty_name</a:t>
            </a:r>
            <a:r>
              <a:rPr lang="en-US" altLang="zh-CN" sz="2400" b="1" dirty="0">
                <a:latin typeface="华文新魏" panose="02010800040101010101" pitchFamily="2" charset="-122"/>
                <a:ea typeface="华文新魏" panose="02010800040101010101" pitchFamily="2" charset="-122"/>
              </a:rPr>
              <a:t> ;</a:t>
            </a:r>
          </a:p>
          <a:p>
            <a:r>
              <a:rPr lang="zh-CN" altLang="en-US" sz="2400" b="1" dirty="0">
                <a:latin typeface="华文新魏" panose="02010800040101010101" pitchFamily="2" charset="-122"/>
                <a:ea typeface="华文新魏" panose="02010800040101010101" pitchFamily="2" charset="-122"/>
              </a:rPr>
              <a:t>因此我们可以直接使用</a:t>
            </a:r>
            <a:r>
              <a:rPr lang="en-US" altLang="zh-CN" sz="2400" b="1" dirty="0">
                <a:latin typeface="华文新魏" panose="02010800040101010101" pitchFamily="2" charset="-122"/>
                <a:ea typeface="华文新魏" panose="02010800040101010101" pitchFamily="2" charset="-122"/>
              </a:rPr>
              <a:t>m</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n</a:t>
            </a:r>
          </a:p>
          <a:p>
            <a:r>
              <a:rPr lang="en-US" altLang="zh-CN" sz="2400" b="1" dirty="0">
                <a:latin typeface="华文新魏" panose="02010800040101010101" pitchFamily="2" charset="-122"/>
                <a:ea typeface="华文新魏" panose="02010800040101010101" pitchFamily="2" charset="-122"/>
              </a:rPr>
              <a:t>     	namespace {int m = 4; int n = 5;}</a:t>
            </a:r>
          </a:p>
          <a:p>
            <a:r>
              <a:rPr lang="en-US" altLang="zh-CN" sz="2400" b="1" dirty="0">
                <a:latin typeface="华文新魏" panose="02010800040101010101" pitchFamily="2" charset="-122"/>
                <a:ea typeface="华文新魏" panose="02010800040101010101" pitchFamily="2" charset="-122"/>
              </a:rPr>
              <a:t>     	int z = m + n</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//OK</a:t>
            </a:r>
          </a:p>
          <a:p>
            <a:r>
              <a:rPr lang="en-US" altLang="zh-CN" sz="2400" b="1" dirty="0">
                <a:latin typeface="华文新魏" panose="02010800040101010101" pitchFamily="2" charset="-122"/>
                <a:ea typeface="华文新魏" panose="02010800040101010101" pitchFamily="2" charset="-122"/>
              </a:rPr>
              <a:t>    	 int m = 0; </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可以定义同名变量，但匿名空间里的</a:t>
            </a:r>
            <a:r>
              <a:rPr lang="en-US" altLang="zh-CN" sz="2400" b="1" dirty="0">
                <a:solidFill>
                  <a:srgbClr val="FF0000"/>
                </a:solidFill>
                <a:latin typeface="华文新魏" panose="02010800040101010101" pitchFamily="2" charset="-122"/>
                <a:ea typeface="华文新魏" panose="02010800040101010101" pitchFamily="2" charset="-122"/>
              </a:rPr>
              <a:t>m</a:t>
            </a:r>
            <a:r>
              <a:rPr lang="zh-CN" altLang="en-US" sz="2400" b="1" dirty="0">
                <a:solidFill>
                  <a:srgbClr val="FF0000"/>
                </a:solidFill>
                <a:latin typeface="华文新魏" panose="02010800040101010101" pitchFamily="2" charset="-122"/>
                <a:ea typeface="华文新魏" panose="02010800040101010101" pitchFamily="2" charset="-122"/>
              </a:rPr>
              <a:t>永远访问不到</a:t>
            </a:r>
            <a:r>
              <a:rPr lang="zh-CN" altLang="en-US" sz="2000" b="1" dirty="0">
                <a:solidFill>
                  <a:srgbClr val="FF0000"/>
                </a:solidFill>
                <a:latin typeface="华文新魏" panose="02010800040101010101" pitchFamily="2" charset="-122"/>
                <a:ea typeface="华文新魏" panose="02010800040101010101" pitchFamily="2" charset="-122"/>
              </a:rPr>
              <a:t>了</a:t>
            </a:r>
          </a:p>
        </p:txBody>
      </p:sp>
    </p:spTree>
    <p:extLst>
      <p:ext uri="{BB962C8B-B14F-4D97-AF65-F5344CB8AC3E}">
        <p14:creationId xmlns:p14="http://schemas.microsoft.com/office/powerpoint/2010/main" val="188787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7.1  </a:t>
            </a:r>
            <a:r>
              <a:rPr lang="zh-CN" altLang="zh-CN" dirty="0">
                <a:latin typeface="华文新魏" panose="02010800040101010101" pitchFamily="2" charset="-122"/>
                <a:ea typeface="华文新魏" panose="02010800040101010101" pitchFamily="2" charset="-122"/>
              </a:rPr>
              <a:t>作用域</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668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作用域：标识符起作用的范围。作用域运算符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既是单目运算符，又是双目运算符。其优先级和结合性与括号相同。</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单目</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用于限定</a:t>
            </a:r>
            <a:r>
              <a:rPr lang="zh-CN" altLang="en-US" sz="2400" b="1" dirty="0">
                <a:solidFill>
                  <a:srgbClr val="FF0000"/>
                </a:solidFill>
                <a:latin typeface="华文新魏" panose="02010800040101010101" pitchFamily="2" charset="-122"/>
                <a:ea typeface="华文新魏" panose="02010800040101010101" pitchFamily="2" charset="-122"/>
              </a:rPr>
              <a:t>全局标识符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类型名、变量名、函数名以及常量名等</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双目</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用于限定</a:t>
            </a:r>
            <a:r>
              <a:rPr lang="zh-CN" altLang="en-US" sz="2400" b="1" dirty="0">
                <a:solidFill>
                  <a:srgbClr val="FF0000"/>
                </a:solidFill>
                <a:latin typeface="华文新魏" panose="02010800040101010101" pitchFamily="2" charset="-122"/>
                <a:ea typeface="华文新魏" panose="02010800040101010101" pitchFamily="2" charset="-122"/>
              </a:rPr>
              <a:t>类</a:t>
            </a:r>
            <a:r>
              <a:rPr lang="zh-CN" altLang="en-US" sz="2400" b="1" dirty="0">
                <a:latin typeface="华文新魏" panose="02010800040101010101" pitchFamily="2" charset="-122"/>
                <a:ea typeface="华文新魏" panose="02010800040101010101" pitchFamily="2" charset="-122"/>
              </a:rPr>
              <a:t>的</a:t>
            </a:r>
            <a:r>
              <a:rPr lang="zh-CN" altLang="en-US" sz="2400" b="1" dirty="0">
                <a:solidFill>
                  <a:srgbClr val="FF0000"/>
                </a:solidFill>
                <a:latin typeface="华文新魏" panose="02010800040101010101" pitchFamily="2" charset="-122"/>
                <a:ea typeface="华文新魏" panose="02010800040101010101" pitchFamily="2" charset="-122"/>
              </a:rPr>
              <a:t>枚举元素、数据成员、函数成员以及类型成员</a:t>
            </a:r>
            <a:r>
              <a:rPr lang="zh-CN" altLang="en-US" sz="2400" b="1" dirty="0">
                <a:latin typeface="华文新魏" panose="02010800040101010101" pitchFamily="2" charset="-122"/>
                <a:ea typeface="华文新魏" panose="02010800040101010101" pitchFamily="2" charset="-122"/>
              </a:rPr>
              <a:t>等。双目运算符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还用于</a:t>
            </a:r>
            <a:r>
              <a:rPr lang="zh-CN" altLang="en-US" sz="2400" b="1" dirty="0">
                <a:solidFill>
                  <a:srgbClr val="FF0000"/>
                </a:solidFill>
                <a:latin typeface="华文新魏" panose="02010800040101010101" pitchFamily="2" charset="-122"/>
                <a:ea typeface="华文新魏" panose="02010800040101010101" pitchFamily="2" charset="-122"/>
              </a:rPr>
              <a:t>限定名字空间成员</a:t>
            </a:r>
            <a:r>
              <a:rPr lang="zh-CN" altLang="en-US" sz="2400" b="1" dirty="0">
                <a:latin typeface="华文新魏" panose="02010800040101010101" pitchFamily="2" charset="-122"/>
                <a:ea typeface="华文新魏" panose="02010800040101010101" pitchFamily="2" charset="-122"/>
              </a:rPr>
              <a:t>，以及恢复从基类继承的成员的访问权限。</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在类体外定义数据和函数成员时，必须用双目</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限定类的数据和函数成员，以便区分不同类之间的同名成员。</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eaLnBrk="1" hangingPunct="1"/>
            <a:r>
              <a:rPr lang="zh-CN" altLang="en-US" sz="3600" b="1" dirty="0">
                <a:solidFill>
                  <a:srgbClr val="FF0000"/>
                </a:solidFill>
                <a:latin typeface="微软雅黑" pitchFamily="34" charset="-122"/>
                <a:ea typeface="微软雅黑" pitchFamily="34" charset="-122"/>
              </a:rPr>
              <a:t>名字空间</a:t>
            </a:r>
            <a:r>
              <a:rPr lang="en-US" altLang="zh-CN" sz="3600" b="1" dirty="0">
                <a:solidFill>
                  <a:srgbClr val="FF0000"/>
                </a:solidFill>
                <a:latin typeface="微软雅黑" pitchFamily="34" charset="-122"/>
                <a:ea typeface="微软雅黑" pitchFamily="34" charset="-122"/>
              </a:rPr>
              <a:t>-</a:t>
            </a:r>
            <a:r>
              <a:rPr lang="zh-CN" altLang="en-US" sz="3600" b="1" dirty="0">
                <a:solidFill>
                  <a:srgbClr val="FF0000"/>
                </a:solidFill>
                <a:latin typeface="微软雅黑" pitchFamily="34" charset="-122"/>
                <a:ea typeface="微软雅黑" pitchFamily="34" charset="-122"/>
              </a:rPr>
              <a:t>匿名名字空间</a:t>
            </a:r>
          </a:p>
        </p:txBody>
      </p:sp>
      <p:sp>
        <p:nvSpPr>
          <p:cNvPr id="8196" name="Rectangle 7"/>
          <p:cNvSpPr>
            <a:spLocks noChangeArrowheads="1"/>
          </p:cNvSpPr>
          <p:nvPr/>
        </p:nvSpPr>
        <p:spPr bwMode="auto">
          <a:xfrm>
            <a:off x="541538" y="980732"/>
            <a:ext cx="11123720" cy="5198126"/>
          </a:xfrm>
          <a:prstGeom prst="rect">
            <a:avLst/>
          </a:prstGeom>
          <a:noFill/>
          <a:ln w="9525">
            <a:noFill/>
            <a:miter lim="800000"/>
            <a:headEnd/>
            <a:tailEnd/>
          </a:ln>
        </p:spPr>
        <p:txBody>
          <a:bodyPr>
            <a:noAutofit/>
          </a:bodyPr>
          <a:lstStyle/>
          <a:p>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匿名名字空间作用域是当前文件，在一个文件里可以分多次定义，如下例</a:t>
            </a:r>
          </a:p>
          <a:p>
            <a:r>
              <a:rPr lang="en-US" altLang="zh-CN" sz="2400" b="1" dirty="0">
                <a:latin typeface="华文新魏" panose="02010800040101010101" pitchFamily="2" charset="-122"/>
                <a:ea typeface="华文新魏" panose="02010800040101010101" pitchFamily="2" charset="-122"/>
              </a:rPr>
              <a:t>namespace {</a:t>
            </a:r>
          </a:p>
          <a:p>
            <a:r>
              <a:rPr lang="en-US" altLang="zh-CN" sz="2400" b="1" dirty="0">
                <a:latin typeface="华文新魏" panose="02010800040101010101" pitchFamily="2" charset="-122"/>
                <a:ea typeface="华文新魏" panose="02010800040101010101" pitchFamily="2" charset="-122"/>
              </a:rPr>
              <a:t>	void f();  //</a:t>
            </a:r>
            <a:r>
              <a:rPr lang="zh-CN" altLang="en-US" sz="2400" b="1" dirty="0">
                <a:latin typeface="华文新魏" panose="02010800040101010101" pitchFamily="2" charset="-122"/>
                <a:ea typeface="华文新魏" panose="02010800040101010101" pitchFamily="2" charset="-122"/>
              </a:rPr>
              <a:t>第一部分匿名名字空间里只申明函数</a:t>
            </a:r>
          </a:p>
          <a:p>
            <a:r>
              <a:rPr lang="en-US" altLang="zh-CN" sz="2400" b="1" dirty="0">
                <a:latin typeface="华文新魏" panose="02010800040101010101" pitchFamily="2" charset="-122"/>
                <a:ea typeface="华文新魏" panose="02010800040101010101" pitchFamily="2" charset="-122"/>
              </a:rPr>
              <a:t>}</a:t>
            </a:r>
          </a:p>
          <a:p>
            <a:endParaRPr lang="zh-CN" altLang="en-US"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namespace {</a:t>
            </a:r>
          </a:p>
          <a:p>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第二部分匿名名字空间里，给出函数定义</a:t>
            </a:r>
          </a:p>
          <a:p>
            <a:r>
              <a:rPr lang="en-US" altLang="zh-CN" sz="2400" b="1" dirty="0">
                <a:latin typeface="华文新魏" panose="02010800040101010101" pitchFamily="2" charset="-122"/>
                <a:ea typeface="华文新魏" panose="02010800040101010101" pitchFamily="2" charset="-122"/>
              </a:rPr>
              <a:t>	void f() { std::</a:t>
            </a:r>
            <a:r>
              <a:rPr lang="en-US" altLang="zh-CN" sz="2400" b="1" dirty="0" err="1">
                <a:latin typeface="华文新魏" panose="02010800040101010101" pitchFamily="2" charset="-122"/>
                <a:ea typeface="华文新魏" panose="02010800040101010101" pitchFamily="2" charset="-122"/>
              </a:rPr>
              <a:t>cout</a:t>
            </a:r>
            <a:r>
              <a:rPr lang="en-US" altLang="zh-CN" sz="2400" b="1" dirty="0">
                <a:latin typeface="华文新魏" panose="02010800040101010101" pitchFamily="2" charset="-122"/>
                <a:ea typeface="华文新魏" panose="02010800040101010101" pitchFamily="2" charset="-122"/>
              </a:rPr>
              <a:t> &lt;&lt; "Hello World!\n"; } </a:t>
            </a:r>
          </a:p>
          <a:p>
            <a:r>
              <a:rPr lang="en-US" altLang="zh-CN" sz="2400" b="1" dirty="0">
                <a:latin typeface="华文新魏" panose="02010800040101010101" pitchFamily="2" charset="-122"/>
                <a:ea typeface="华文新魏" panose="02010800040101010101" pitchFamily="2" charset="-122"/>
              </a:rPr>
              <a:t>}</a:t>
            </a:r>
          </a:p>
          <a:p>
            <a:endParaRPr lang="zh-CN" altLang="en-US" sz="2400" b="1" dirty="0">
              <a:latin typeface="华文新魏" panose="02010800040101010101" pitchFamily="2" charset="-122"/>
              <a:ea typeface="华文新魏" panose="02010800040101010101" pitchFamily="2" charset="-122"/>
            </a:endParaRPr>
          </a:p>
          <a:p>
            <a:r>
              <a:rPr lang="en-US" altLang="zh-CN" sz="2400" b="1" dirty="0">
                <a:latin typeface="华文新魏" panose="02010800040101010101" pitchFamily="2" charset="-122"/>
                <a:ea typeface="华文新魏" panose="02010800040101010101" pitchFamily="2" charset="-122"/>
              </a:rPr>
              <a:t>int main()</a:t>
            </a:r>
          </a:p>
          <a:p>
            <a:r>
              <a:rPr lang="en-US" altLang="zh-CN" sz="2400" b="1" dirty="0">
                <a:latin typeface="华文新魏" panose="02010800040101010101" pitchFamily="2" charset="-122"/>
                <a:ea typeface="华文新魏" panose="02010800040101010101" pitchFamily="2" charset="-122"/>
              </a:rPr>
              <a:t>{</a:t>
            </a:r>
          </a:p>
          <a:p>
            <a:r>
              <a:rPr lang="en-US" altLang="zh-CN" sz="2400" b="1" dirty="0">
                <a:latin typeface="华文新魏" panose="02010800040101010101" pitchFamily="2" charset="-122"/>
                <a:ea typeface="华文新魏" panose="02010800040101010101" pitchFamily="2" charset="-122"/>
              </a:rPr>
              <a:t>	f();</a:t>
            </a:r>
          </a:p>
          <a:p>
            <a:r>
              <a:rPr lang="en-US" altLang="zh-CN"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7091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8" name="Rectangle 3">
            <a:extLst>
              <a:ext uri="{FF2B5EF4-FFF2-40B4-BE49-F238E27FC236}">
                <a16:creationId xmlns:a16="http://schemas.microsoft.com/office/drawing/2014/main" id="{2186D7E7-52EE-48C0-8A19-950E04A6912A}"/>
              </a:ext>
            </a:extLst>
          </p:cNvPr>
          <p:cNvSpPr txBox="1">
            <a:spLocks noChangeArrowheads="1"/>
          </p:cNvSpPr>
          <p:nvPr/>
        </p:nvSpPr>
        <p:spPr>
          <a:xfrm>
            <a:off x="776681" y="1524000"/>
            <a:ext cx="7239000"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例</a:t>
            </a:r>
            <a:r>
              <a:rPr lang="en-US" altLang="zh-CN" sz="2400" dirty="0">
                <a:latin typeface="华文新魏" panose="02010800040101010101" pitchFamily="2" charset="-122"/>
                <a:ea typeface="华文新魏" panose="02010800040101010101" pitchFamily="2" charset="-122"/>
              </a:rPr>
              <a:t>7</a:t>
            </a:r>
            <a:r>
              <a:rPr lang="zh-CN" altLang="en-US" sz="2400" dirty="0">
                <a:latin typeface="华文新魏" panose="02010800040101010101" pitchFamily="2" charset="-122"/>
                <a:ea typeface="华文新魏" panose="02010800040101010101" pitchFamily="2" charset="-122"/>
              </a:rPr>
              <a:t>.10】名字空间别名和匿名名字空间。</a:t>
            </a:r>
          </a:p>
        </p:txBody>
      </p:sp>
      <p:sp>
        <p:nvSpPr>
          <p:cNvPr id="9" name="Rectangle 4">
            <a:extLst>
              <a:ext uri="{FF2B5EF4-FFF2-40B4-BE49-F238E27FC236}">
                <a16:creationId xmlns:a16="http://schemas.microsoft.com/office/drawing/2014/main" id="{F65CBC0E-B862-4528-8BFF-C42D41BE4211}"/>
              </a:ext>
            </a:extLst>
          </p:cNvPr>
          <p:cNvSpPr>
            <a:spLocks noChangeArrowheads="1"/>
          </p:cNvSpPr>
          <p:nvPr/>
        </p:nvSpPr>
        <p:spPr bwMode="auto">
          <a:xfrm>
            <a:off x="5984847" y="2093053"/>
            <a:ext cx="3581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程序文件</a:t>
            </a:r>
            <a:r>
              <a:rPr lang="en-US" altLang="zh-CN" sz="2000" b="1" dirty="0">
                <a:latin typeface="华文新魏" panose="02010800040101010101" pitchFamily="2" charset="-122"/>
                <a:ea typeface="华文新魏" panose="02010800040101010101" pitchFamily="2" charset="-122"/>
              </a:rPr>
              <a:t>B.CPP</a:t>
            </a:r>
            <a:r>
              <a:rPr lang="zh-CN" altLang="en-US" sz="2000" b="1" dirty="0">
                <a:latin typeface="华文新魏" panose="02010800040101010101" pitchFamily="2" charset="-122"/>
                <a:ea typeface="华文新魏" panose="02010800040101010101" pitchFamily="2" charset="-122"/>
              </a:rPr>
              <a:t>如下：</a:t>
            </a:r>
          </a:p>
          <a:p>
            <a:pPr>
              <a:lnSpc>
                <a:spcPct val="80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A{</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g( );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namespace B{</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namespace C{int  k=4;}</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ABCD=A::B::C;</a:t>
            </a:r>
          </a:p>
          <a:p>
            <a:pPr>
              <a:lnSpc>
                <a:spcPct val="80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定义别名</a:t>
            </a:r>
            <a:r>
              <a:rPr lang="en-US" altLang="zh-CN" sz="2000" b="1" dirty="0">
                <a:solidFill>
                  <a:schemeClr val="hlink"/>
                </a:solidFill>
                <a:latin typeface="华文新魏" panose="02010800040101010101" pitchFamily="2" charset="-122"/>
                <a:ea typeface="华文新魏" panose="02010800040101010101" pitchFamily="2" charset="-122"/>
              </a:rPr>
              <a:t>ABCD</a:t>
            </a:r>
            <a:r>
              <a:rPr lang="en-US" altLang="zh-CN" sz="2000" b="1" dirty="0">
                <a:latin typeface="华文新魏" panose="02010800040101010101" pitchFamily="2" charset="-122"/>
                <a:ea typeface="华文新魏" panose="02010800040101010101" pitchFamily="2" charset="-122"/>
              </a:rPr>
              <a:t>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using ABCD::k;</a:t>
            </a:r>
          </a:p>
          <a:p>
            <a:pPr>
              <a:lnSpc>
                <a:spcPct val="80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引用成员</a:t>
            </a:r>
            <a:r>
              <a:rPr lang="en-US" altLang="zh-CN" sz="2000" b="1" dirty="0">
                <a:solidFill>
                  <a:schemeClr val="hlink"/>
                </a:solidFill>
                <a:latin typeface="华文新魏" panose="02010800040101010101" pitchFamily="2" charset="-122"/>
                <a:ea typeface="华文新魏" panose="02010800040101010101" pitchFamily="2" charset="-122"/>
              </a:rPr>
              <a:t>A::B::C::k</a:t>
            </a:r>
            <a:r>
              <a:rPr lang="en-US" altLang="zh-CN" sz="2000" b="1" dirty="0">
                <a:latin typeface="华文新魏" panose="02010800040101010101" pitchFamily="2" charset="-122"/>
                <a:ea typeface="华文新魏" panose="02010800040101010101" pitchFamily="2" charset="-122"/>
              </a:rPr>
              <a:t> </a:t>
            </a:r>
          </a:p>
        </p:txBody>
      </p:sp>
      <p:sp>
        <p:nvSpPr>
          <p:cNvPr id="10" name="Text Box 5">
            <a:extLst>
              <a:ext uri="{FF2B5EF4-FFF2-40B4-BE49-F238E27FC236}">
                <a16:creationId xmlns:a16="http://schemas.microsoft.com/office/drawing/2014/main" id="{D1FC2A0E-518F-463D-9F42-C1B533833267}"/>
              </a:ext>
            </a:extLst>
          </p:cNvPr>
          <p:cNvSpPr txBox="1">
            <a:spLocks noChangeArrowheads="1"/>
          </p:cNvSpPr>
          <p:nvPr/>
        </p:nvSpPr>
        <p:spPr bwMode="auto">
          <a:xfrm>
            <a:off x="1065606" y="2133600"/>
            <a:ext cx="3978275" cy="423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程序文件</a:t>
            </a:r>
            <a:r>
              <a:rPr lang="en-US" altLang="zh-CN" sz="2000" b="1" dirty="0">
                <a:latin typeface="华文新魏" panose="02010800040101010101" pitchFamily="2" charset="-122"/>
                <a:ea typeface="华文新魏" panose="02010800040101010101" pitchFamily="2" charset="-122"/>
              </a:rPr>
              <a:t>A.CPP</a:t>
            </a:r>
            <a:r>
              <a:rPr lang="zh-CN" altLang="en-US" sz="2000" b="1" dirty="0">
                <a:latin typeface="华文新魏" panose="02010800040101010101" pitchFamily="2" charset="-122"/>
                <a:ea typeface="华文新魏" panose="02010800040101010101" pitchFamily="2" charset="-122"/>
              </a:rPr>
              <a:t>如下</a:t>
            </a:r>
            <a:r>
              <a:rPr lang="en-US" altLang="zh-CN" sz="2000" b="1" dirty="0">
                <a:latin typeface="华文新魏" panose="02010800040101010101" pitchFamily="2" charset="-122"/>
                <a:ea typeface="华文新魏" panose="02010800040101010101" pitchFamily="2" charset="-122"/>
              </a:rPr>
              <a:t>:</a:t>
            </a:r>
          </a:p>
          <a:p>
            <a:pPr>
              <a:lnSpc>
                <a:spcPct val="85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a:t>
            </a:r>
          </a:p>
          <a:p>
            <a:pPr>
              <a:lnSpc>
                <a:spcPct val="85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匿名，独立，局限于</a:t>
            </a:r>
            <a:r>
              <a:rPr lang="en-US" altLang="zh-CN" sz="2000" b="1" dirty="0">
                <a:solidFill>
                  <a:srgbClr val="FF0000"/>
                </a:solidFill>
                <a:latin typeface="华文新魏" panose="02010800040101010101" pitchFamily="2" charset="-122"/>
                <a:ea typeface="华文新魏" panose="02010800040101010101" pitchFamily="2" charset="-122"/>
              </a:rPr>
              <a:t>A.CPP，</a:t>
            </a:r>
          </a:p>
          <a:p>
            <a:pPr>
              <a:lnSpc>
                <a:spcPct val="85000"/>
              </a:lnSpc>
              <a:spcBef>
                <a:spcPct val="20000"/>
              </a:spcBef>
              <a:buClr>
                <a:schemeClr val="folHlink"/>
              </a:buClr>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//不和</a:t>
            </a:r>
            <a:r>
              <a:rPr lang="en-US" altLang="zh-CN" sz="2000" b="1" dirty="0">
                <a:solidFill>
                  <a:schemeClr val="hlink"/>
                </a:solidFill>
                <a:latin typeface="华文新魏" panose="02010800040101010101" pitchFamily="2" charset="-122"/>
                <a:ea typeface="华文新魏" panose="02010800040101010101" pitchFamily="2" charset="-122"/>
              </a:rPr>
              <a:t>B.CPP</a:t>
            </a:r>
            <a:r>
              <a:rPr lang="zh-CN" altLang="en-US" sz="2000" b="1" dirty="0">
                <a:solidFill>
                  <a:schemeClr val="hlink"/>
                </a:solidFill>
                <a:latin typeface="华文新魏" panose="02010800040101010101" pitchFamily="2" charset="-122"/>
                <a:ea typeface="华文新魏" panose="02010800040101010101" pitchFamily="2" charset="-122"/>
              </a:rPr>
              <a:t>的合并</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a:t>
            </a:r>
            <a:r>
              <a:rPr lang="en-US" altLang="zh-CN" sz="2000" b="1" dirty="0">
                <a:solidFill>
                  <a:srgbClr val="FF0000"/>
                </a:solidFill>
                <a:latin typeface="华文新魏" panose="02010800040101010101" pitchFamily="2" charset="-122"/>
                <a:ea typeface="华文新魏" panose="02010800040101010101" pitchFamily="2" charset="-122"/>
              </a:rPr>
              <a:t>f</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&lt;&lt;“A.CPP\n”;}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必须在名字空间内定义函数体</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A{int g( ){return  0;}}</a:t>
            </a:r>
          </a:p>
          <a:p>
            <a:pPr>
              <a:lnSpc>
                <a:spcPct val="85000"/>
              </a:lnSpc>
              <a:spcBef>
                <a:spcPct val="20000"/>
              </a:spcBef>
              <a:buClr>
                <a:schemeClr val="folHlink"/>
              </a:buClr>
              <a:buFont typeface="Wingdings" panose="05000000000000000000" pitchFamily="2" charset="2"/>
              <a:buNone/>
            </a:pP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名字空间</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将和</a:t>
            </a:r>
            <a:r>
              <a:rPr lang="en-US" altLang="zh-CN" sz="2000" b="1" dirty="0">
                <a:solidFill>
                  <a:srgbClr val="FF0000"/>
                </a:solidFill>
                <a:latin typeface="华文新魏" panose="02010800040101010101" pitchFamily="2" charset="-122"/>
                <a:ea typeface="华文新魏" panose="02010800040101010101" pitchFamily="2" charset="-122"/>
              </a:rPr>
              <a:t>B.CPP</a:t>
            </a:r>
            <a:r>
              <a:rPr lang="zh-CN" altLang="en-US" sz="2000" b="1" dirty="0">
                <a:solidFill>
                  <a:srgbClr val="FF0000"/>
                </a:solidFill>
                <a:latin typeface="华文新魏" panose="02010800040101010101" pitchFamily="2" charset="-122"/>
                <a:ea typeface="华文新魏" panose="02010800040101010101" pitchFamily="2" charset="-122"/>
              </a:rPr>
              <a:t>合并</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m( ){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f</a:t>
            </a:r>
            <a:r>
              <a:rPr lang="en-US" altLang="zh-CN" sz="2000" b="1" dirty="0">
                <a:latin typeface="华文新魏" panose="02010800040101010101" pitchFamily="2" charset="-122"/>
                <a:ea typeface="华文新魏" panose="02010800040101010101" pitchFamily="2" charset="-122"/>
              </a:rPr>
              <a:t>( );   return A::g( );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6625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65825" y="56672"/>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3">
            <a:extLst>
              <a:ext uri="{FF2B5EF4-FFF2-40B4-BE49-F238E27FC236}">
                <a16:creationId xmlns:a16="http://schemas.microsoft.com/office/drawing/2014/main" id="{849878B9-12E1-4B40-BA71-BDA160C8DA34}"/>
              </a:ext>
            </a:extLst>
          </p:cNvPr>
          <p:cNvSpPr txBox="1">
            <a:spLocks noChangeArrowheads="1"/>
          </p:cNvSpPr>
          <p:nvPr/>
        </p:nvSpPr>
        <p:spPr>
          <a:xfrm>
            <a:off x="789561" y="1143000"/>
            <a:ext cx="9377857" cy="4572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zh-CN" altLang="en-US" sz="2000" b="1" dirty="0">
                <a:latin typeface="华文新魏" panose="02010800040101010101" pitchFamily="2" charset="-122"/>
                <a:ea typeface="华文新魏" panose="02010800040101010101" pitchFamily="2" charset="-122"/>
              </a:rPr>
              <a:t>程序文件</a:t>
            </a:r>
            <a:r>
              <a:rPr lang="en-US" altLang="zh-CN" sz="2000" b="1" dirty="0">
                <a:latin typeface="华文新魏" panose="02010800040101010101" pitchFamily="2" charset="-122"/>
                <a:ea typeface="华文新魏" panose="02010800040101010101" pitchFamily="2" charset="-122"/>
              </a:rPr>
              <a:t>B.CPP</a:t>
            </a:r>
            <a:r>
              <a:rPr lang="zh-CN" altLang="en-US" sz="2000" b="1" dirty="0">
                <a:latin typeface="华文新魏" panose="02010800040101010101" pitchFamily="2" charset="-122"/>
                <a:ea typeface="华文新魏" panose="02010800040101010101" pitchFamily="2" charset="-122"/>
              </a:rPr>
              <a:t>如下</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续</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namespace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独立的，局限于</a:t>
            </a:r>
            <a:r>
              <a:rPr lang="en-US" altLang="zh-CN" sz="2000" b="1" dirty="0">
                <a:solidFill>
                  <a:schemeClr val="hlink"/>
                </a:solidFill>
                <a:latin typeface="华文新魏" panose="02010800040101010101" pitchFamily="2" charset="-122"/>
                <a:ea typeface="华文新魏" panose="02010800040101010101" pitchFamily="2" charset="-122"/>
              </a:rPr>
              <a:t>B.CPP, </a:t>
            </a:r>
            <a:r>
              <a:rPr lang="zh-CN" altLang="en-US" sz="2000" b="1" dirty="0">
                <a:solidFill>
                  <a:schemeClr val="hlink"/>
                </a:solidFill>
                <a:latin typeface="华文新魏" panose="02010800040101010101" pitchFamily="2" charset="-122"/>
                <a:ea typeface="华文新魏" panose="02010800040101010101" pitchFamily="2" charset="-122"/>
              </a:rPr>
              <a:t>不和</a:t>
            </a:r>
            <a:r>
              <a:rPr lang="en-US" altLang="zh-CN" sz="2000" b="1" dirty="0">
                <a:solidFill>
                  <a:schemeClr val="hlink"/>
                </a:solidFill>
                <a:latin typeface="华文新魏" panose="02010800040101010101" pitchFamily="2" charset="-122"/>
                <a:ea typeface="华文新魏" panose="02010800040101010101" pitchFamily="2" charset="-122"/>
              </a:rPr>
              <a:t>A.CPP</a:t>
            </a:r>
            <a:r>
              <a:rPr lang="zh-CN" altLang="en-US" sz="2000" b="1" dirty="0">
                <a:solidFill>
                  <a:schemeClr val="hlink"/>
                </a:solidFill>
                <a:latin typeface="华文新魏" panose="02010800040101010101" pitchFamily="2" charset="-122"/>
                <a:ea typeface="华文新魏" panose="02010800040101010101" pitchFamily="2" charset="-122"/>
              </a:rPr>
              <a:t>的合并</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x=3;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相当于在本文件定义</a:t>
            </a:r>
            <a:r>
              <a:rPr lang="en-US" altLang="zh-CN" sz="2000" b="1" dirty="0">
                <a:solidFill>
                  <a:schemeClr val="hlink"/>
                </a:solidFill>
                <a:latin typeface="华文新魏" panose="02010800040101010101" pitchFamily="2" charset="-122"/>
                <a:ea typeface="华文新魏" panose="02010800040101010101" pitchFamily="2" charset="-122"/>
              </a:rPr>
              <a:t>static  int x=3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a:t>
            </a:r>
            <a:r>
              <a:rPr lang="en-US" altLang="zh-CN" sz="2000" b="1" dirty="0">
                <a:solidFill>
                  <a:srgbClr val="FF0000"/>
                </a:solidFill>
                <a:latin typeface="华文新魏" panose="02010800040101010101" pitchFamily="2" charset="-122"/>
                <a:ea typeface="华文新魏" panose="02010800040101010101" pitchFamily="2" charset="-122"/>
              </a:rPr>
              <a:t>f</a:t>
            </a:r>
            <a:r>
              <a:rPr lang="en-US" altLang="zh-CN" sz="2000" b="1" dirty="0">
                <a:latin typeface="华文新魏" panose="02010800040101010101" pitchFamily="2" charset="-122"/>
                <a:ea typeface="华文新魏" panose="02010800040101010101" pitchFamily="2" charset="-122"/>
              </a:rPr>
              <a:t>( )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&lt;&lt;“B.CPP\n”; }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ANT{ char c;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=5;		//</a:t>
            </a:r>
            <a:r>
              <a:rPr lang="zh-CN" altLang="en-US" sz="2000" b="1" dirty="0">
                <a:latin typeface="华文新魏" panose="02010800040101010101" pitchFamily="2" charset="-122"/>
                <a:ea typeface="华文新魏" panose="02010800040101010101" pitchFamily="2" charset="-122"/>
              </a:rPr>
              <a:t>定义全局变量</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z=</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x</a:t>
            </a:r>
            <a:r>
              <a:rPr lang="en-US" altLang="zh-CN" sz="2000" b="1" dirty="0" err="1">
                <a:latin typeface="华文新魏" panose="02010800040101010101" pitchFamily="2" charset="-122"/>
                <a:ea typeface="华文新魏" panose="02010800040101010101" pitchFamily="2" charset="-122"/>
              </a:rPr>
              <a:t>+k</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冲突，必须使用::，匿名名字空间</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永远不能访问</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main(void){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ANT  a;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m( );    </a:t>
            </a:r>
            <a:r>
              <a:rPr lang="en-US" altLang="zh-CN" sz="2000" b="1" dirty="0">
                <a:solidFill>
                  <a:srgbClr val="FF0000"/>
                </a:solidFill>
                <a:latin typeface="华文新魏" panose="02010800040101010101" pitchFamily="2" charset="-122"/>
                <a:ea typeface="华文新魏" panose="02010800040101010101" pitchFamily="2" charset="-122"/>
              </a:rPr>
              <a:t>f</a:t>
            </a:r>
            <a:r>
              <a:rPr lang="en-US" altLang="zh-CN" sz="2000" b="1" dirty="0">
                <a:latin typeface="华文新魏" panose="02010800040101010101" pitchFamily="2" charset="-122"/>
                <a:ea typeface="华文新魏" panose="02010800040101010101" pitchFamily="2" charset="-122"/>
              </a:rPr>
              <a:t>( );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A::g( );</a:t>
            </a: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9955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成员友元</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514412"/>
            <a:ext cx="10930295" cy="350660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成员友元</a:t>
            </a:r>
            <a:r>
              <a:rPr lang="zh-CN" altLang="en-US" sz="2400" b="1" dirty="0">
                <a:latin typeface="华文新魏" panose="02010800040101010101" pitchFamily="2" charset="-122"/>
                <a:ea typeface="华文新魏" panose="02010800040101010101" pitchFamily="2" charset="-122"/>
              </a:rPr>
              <a:t>是一种</a:t>
            </a:r>
            <a:r>
              <a:rPr lang="zh-CN" altLang="en-US" sz="2400" b="1" dirty="0">
                <a:solidFill>
                  <a:srgbClr val="FF0000"/>
                </a:solidFill>
                <a:latin typeface="华文新魏" panose="02010800040101010101" pitchFamily="2" charset="-122"/>
                <a:ea typeface="华文新魏" panose="02010800040101010101" pitchFamily="2" charset="-122"/>
              </a:rPr>
              <a:t>将一个类的函数成员声明为其它类友元的函数</a:t>
            </a:r>
            <a:r>
              <a:rPr lang="zh-CN" altLang="en-US" sz="2400" b="1" dirty="0">
                <a:latin typeface="华文新魏" panose="02010800040101010101" pitchFamily="2" charset="-122"/>
                <a:ea typeface="华文新魏" panose="02010800040101010101" pitchFamily="2" charset="-122"/>
              </a:rPr>
              <a:t>。派生类函数要访问基类私有成员，必须定义为基类的友元。</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a:t>
            </a:r>
            <a:r>
              <a:rPr lang="zh-CN" altLang="en-US" sz="2400" b="1" dirty="0">
                <a:solidFill>
                  <a:srgbClr val="FF0000"/>
                </a:solidFill>
                <a:latin typeface="华文新魏" panose="02010800040101010101" pitchFamily="2" charset="-122"/>
                <a:ea typeface="华文新魏" panose="02010800040101010101" pitchFamily="2" charset="-122"/>
              </a:rPr>
              <a:t>实例</a:t>
            </a:r>
            <a:r>
              <a:rPr lang="zh-CN" altLang="en-US" sz="2400" b="1" dirty="0">
                <a:latin typeface="华文新魏" panose="02010800040101010101" pitchFamily="2" charset="-122"/>
                <a:ea typeface="华文新魏" panose="02010800040101010101" pitchFamily="2" charset="-122"/>
              </a:rPr>
              <a:t>函数成员被声明为类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的成员友元，则这种友元称为</a:t>
            </a:r>
            <a:r>
              <a:rPr lang="zh-CN" altLang="en-US" sz="2400" b="1" dirty="0">
                <a:solidFill>
                  <a:srgbClr val="FF0000"/>
                </a:solidFill>
                <a:latin typeface="华文新魏" panose="02010800040101010101" pitchFamily="2" charset="-122"/>
                <a:ea typeface="华文新魏" panose="02010800040101010101" pitchFamily="2" charset="-122"/>
              </a:rPr>
              <a:t>实例成员友元</a:t>
            </a:r>
            <a:r>
              <a:rPr lang="zh-CN" altLang="en-US" sz="2400" b="1" dirty="0">
                <a:latin typeface="华文新魏" panose="02010800040101010101" pitchFamily="2" charset="-122"/>
                <a:ea typeface="华文新魏" panose="02010800040101010101" pitchFamily="2" charset="-122"/>
              </a:rPr>
              <a:t>。如果类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a:t>
            </a:r>
            <a:r>
              <a:rPr lang="zh-CN" altLang="en-US" sz="2400" b="1" dirty="0">
                <a:solidFill>
                  <a:srgbClr val="FF0000"/>
                </a:solidFill>
                <a:latin typeface="华文新魏" panose="02010800040101010101" pitchFamily="2" charset="-122"/>
                <a:ea typeface="华文新魏" panose="02010800040101010101" pitchFamily="2" charset="-122"/>
              </a:rPr>
              <a:t>静态</a:t>
            </a:r>
            <a:r>
              <a:rPr lang="zh-CN" altLang="en-US" sz="2400" b="1" dirty="0">
                <a:latin typeface="华文新魏" panose="02010800040101010101" pitchFamily="2" charset="-122"/>
                <a:ea typeface="华文新魏" panose="02010800040101010101" pitchFamily="2" charset="-122"/>
              </a:rPr>
              <a:t>函数成员被声明为类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的成员友元，则这种友元称为</a:t>
            </a:r>
            <a:r>
              <a:rPr lang="zh-CN" altLang="en-US" sz="2400" b="1" dirty="0">
                <a:solidFill>
                  <a:srgbClr val="FF0000"/>
                </a:solidFill>
                <a:latin typeface="华文新魏" panose="02010800040101010101" pitchFamily="2" charset="-122"/>
                <a:ea typeface="华文新魏" panose="02010800040101010101" pitchFamily="2" charset="-122"/>
              </a:rPr>
              <a:t>静态成员友元</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如果某类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的所有函数成员都是类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的友元，则可以简单的在</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的定义体内用</a:t>
            </a:r>
            <a:r>
              <a:rPr lang="en-US" altLang="zh-CN" sz="2400" b="1" dirty="0">
                <a:latin typeface="华文新魏" panose="02010800040101010101" pitchFamily="2" charset="-122"/>
                <a:ea typeface="华文新魏" panose="02010800040101010101" pitchFamily="2" charset="-122"/>
              </a:rPr>
              <a:t>friend A;</a:t>
            </a:r>
            <a:r>
              <a:rPr lang="zh-CN" altLang="en-US" sz="2400" b="1" dirty="0">
                <a:latin typeface="华文新魏" panose="02010800040101010101" pitchFamily="2" charset="-122"/>
                <a:ea typeface="华文新魏" panose="02010800040101010101" pitchFamily="2" charset="-122"/>
              </a:rPr>
              <a:t>声明，不必列出</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的所有函数成员。此时称类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为类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a:t>
            </a:r>
            <a:r>
              <a:rPr lang="zh-CN" altLang="en-US" sz="2400" b="1" dirty="0">
                <a:solidFill>
                  <a:srgbClr val="FF0000"/>
                </a:solidFill>
                <a:latin typeface="华文新魏" panose="02010800040101010101" pitchFamily="2" charset="-122"/>
                <a:ea typeface="华文新魏" panose="02010800040101010101" pitchFamily="2" charset="-122"/>
              </a:rPr>
              <a:t>友元类</a:t>
            </a:r>
            <a:r>
              <a:rPr lang="zh-CN" altLang="en-US" sz="2400" b="1" dirty="0">
                <a:latin typeface="华文新魏" panose="02010800040101010101" pitchFamily="2" charset="-122"/>
                <a:ea typeface="华文新魏" panose="02010800040101010101" pitchFamily="2" charset="-122"/>
              </a:rPr>
              <a:t>。 </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友元关系不能传递，即若类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的友元类，类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的友元类，此时类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并不是类</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的友元类；</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友元关系也不能互换，即类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的友元类，类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并不一定是类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的友元类</a:t>
            </a:r>
          </a:p>
        </p:txBody>
      </p:sp>
    </p:spTree>
    <p:extLst>
      <p:ext uri="{BB962C8B-B14F-4D97-AF65-F5344CB8AC3E}">
        <p14:creationId xmlns:p14="http://schemas.microsoft.com/office/powerpoint/2010/main" val="70865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3">
            <a:extLst>
              <a:ext uri="{FF2B5EF4-FFF2-40B4-BE49-F238E27FC236}">
                <a16:creationId xmlns:a16="http://schemas.microsoft.com/office/drawing/2014/main" id="{5E051F49-6185-471B-9ED8-F78C4FB56F42}"/>
              </a:ext>
            </a:extLst>
          </p:cNvPr>
          <p:cNvSpPr txBox="1">
            <a:spLocks noChangeArrowheads="1"/>
          </p:cNvSpPr>
          <p:nvPr/>
        </p:nvSpPr>
        <p:spPr>
          <a:xfrm>
            <a:off x="1031840" y="2157369"/>
            <a:ext cx="4268127" cy="4267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lnSpc>
                <a:spcPct val="80000"/>
              </a:lnSpc>
              <a:spcBef>
                <a:spcPct val="10000"/>
              </a:spcBef>
              <a:buFont typeface="Wingdings" panose="05000000000000000000" pitchFamily="2" charset="2"/>
              <a:buNone/>
            </a:pPr>
            <a:r>
              <a:rPr lang="en-US" altLang="zh-CN" sz="2000" b="1" dirty="0">
                <a:solidFill>
                  <a:srgbClr val="FF0000"/>
                </a:solidFill>
                <a:latin typeface="华文新魏" panose="02010800040101010101" pitchFamily="2" charset="-122"/>
                <a:ea typeface="华文新魏" panose="02010800040101010101" pitchFamily="2" charset="-122"/>
              </a:rPr>
              <a:t>class B;   </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类互为依赖</a:t>
            </a:r>
            <a:endParaRPr lang="en-US" altLang="zh-CN" sz="2000" b="1" dirty="0">
              <a:latin typeface="华文新魏" panose="02010800040101010101" pitchFamily="2" charset="-122"/>
              <a:ea typeface="华文新魏" panose="02010800040101010101" pitchFamily="2" charset="-122"/>
            </a:endParaRP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class A{</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public:</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set(B &amp;);</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get( ) { return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A(int x) {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=x; };</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class B{</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public:</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B(int x) {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=x; };</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friend A</a:t>
            </a:r>
            <a:r>
              <a:rPr lang="en-US" altLang="zh-CN" sz="2000" b="1" dirty="0">
                <a:latin typeface="华文新魏" panose="02010800040101010101" pitchFamily="2" charset="-122"/>
                <a:ea typeface="华文新魏" panose="02010800040101010101" pitchFamily="2" charset="-122"/>
              </a:rPr>
              <a:t>; </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声明</a:t>
            </a:r>
            <a:r>
              <a:rPr lang="en-US" altLang="zh-CN" sz="2000" b="1" dirty="0">
                <a:solidFill>
                  <a:schemeClr val="hlink"/>
                </a:solidFill>
                <a:latin typeface="华文新魏" panose="02010800040101010101" pitchFamily="2" charset="-122"/>
                <a:ea typeface="华文新魏" panose="02010800040101010101" pitchFamily="2" charset="-122"/>
              </a:rPr>
              <a:t>A</a:t>
            </a:r>
            <a:r>
              <a:rPr lang="zh-CN" altLang="en-US" sz="2000" b="1" dirty="0">
                <a:solidFill>
                  <a:schemeClr val="hlink"/>
                </a:solidFill>
                <a:latin typeface="华文新魏" panose="02010800040101010101" pitchFamily="2" charset="-122"/>
                <a:ea typeface="华文新魏" panose="02010800040101010101" pitchFamily="2" charset="-122"/>
              </a:rPr>
              <a:t>为</a:t>
            </a:r>
            <a:r>
              <a:rPr lang="en-US" altLang="zh-CN" sz="2000" b="1" dirty="0">
                <a:solidFill>
                  <a:schemeClr val="hlink"/>
                </a:solidFill>
                <a:latin typeface="华文新魏" panose="02010800040101010101" pitchFamily="2" charset="-122"/>
                <a:ea typeface="华文新魏" panose="02010800040101010101" pitchFamily="2" charset="-122"/>
              </a:rPr>
              <a:t>B</a:t>
            </a:r>
            <a:r>
              <a:rPr lang="zh-CN" altLang="en-US" sz="2000" b="1" dirty="0">
                <a:solidFill>
                  <a:schemeClr val="hlink"/>
                </a:solidFill>
                <a:latin typeface="华文新魏" panose="02010800040101010101" pitchFamily="2" charset="-122"/>
                <a:ea typeface="华文新魏" panose="02010800040101010101" pitchFamily="2" charset="-122"/>
              </a:rPr>
              <a:t>的友元类</a:t>
            </a:r>
          </a:p>
          <a:p>
            <a:pPr>
              <a:lnSpc>
                <a:spcPct val="80000"/>
              </a:lnSpc>
              <a:spcBef>
                <a:spcPct val="10000"/>
              </a:spcBef>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p:txBody>
      </p:sp>
      <p:sp>
        <p:nvSpPr>
          <p:cNvPr id="6" name="Rectangle 5">
            <a:extLst>
              <a:ext uri="{FF2B5EF4-FFF2-40B4-BE49-F238E27FC236}">
                <a16:creationId xmlns:a16="http://schemas.microsoft.com/office/drawing/2014/main" id="{73606A53-65F6-4B2E-8B5E-D31CF6A74503}"/>
              </a:ext>
            </a:extLst>
          </p:cNvPr>
          <p:cNvSpPr txBox="1">
            <a:spLocks noChangeArrowheads="1"/>
          </p:cNvSpPr>
          <p:nvPr/>
        </p:nvSpPr>
        <p:spPr>
          <a:xfrm>
            <a:off x="6399478" y="1970938"/>
            <a:ext cx="4954319" cy="426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A::set(B&amp;b){</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b.i</a:t>
            </a:r>
            <a:r>
              <a:rPr lang="en-US" altLang="zh-CN" sz="2000" b="1" dirty="0">
                <a:latin typeface="华文新魏" panose="02010800040101010101" pitchFamily="2" charset="-122"/>
                <a:ea typeface="华文新魏" panose="02010800040101010101" pitchFamily="2" charset="-122"/>
              </a:rPr>
              <a:t>;</a:t>
            </a:r>
          </a:p>
          <a:p>
            <a:pPr algn="just" fontAlgn="t">
              <a:lnSpc>
                <a:spcPct val="80000"/>
              </a:lnSpc>
              <a:buClr>
                <a:schemeClr val="tx1"/>
              </a:buClr>
              <a:buSzPct val="75000"/>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在</a:t>
            </a:r>
            <a:r>
              <a:rPr lang="en-US" altLang="zh-CN" sz="2000" b="1" dirty="0">
                <a:solidFill>
                  <a:schemeClr val="hlink"/>
                </a:solidFill>
                <a:latin typeface="华文新魏" panose="02010800040101010101" pitchFamily="2" charset="-122"/>
                <a:ea typeface="华文新魏" panose="02010800040101010101" pitchFamily="2" charset="-122"/>
              </a:rPr>
              <a:t>A</a:t>
            </a:r>
            <a:r>
              <a:rPr lang="zh-CN" altLang="en-US" sz="2000" b="1" dirty="0">
                <a:solidFill>
                  <a:schemeClr val="hlink"/>
                </a:solidFill>
                <a:latin typeface="华文新魏" panose="02010800040101010101" pitchFamily="2" charset="-122"/>
                <a:ea typeface="华文新魏" panose="02010800040101010101" pitchFamily="2" charset="-122"/>
              </a:rPr>
              <a:t>的成员函数体内访问 </a:t>
            </a:r>
          </a:p>
          <a:p>
            <a:pPr algn="just" fontAlgn="t">
              <a:lnSpc>
                <a:spcPct val="80000"/>
              </a:lnSpc>
              <a:buClr>
                <a:schemeClr val="tx1"/>
              </a:buClr>
              <a:buSzPct val="75000"/>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//B</a:t>
            </a:r>
            <a:r>
              <a:rPr lang="zh-CN" altLang="en-US" sz="2000" b="1" dirty="0">
                <a:solidFill>
                  <a:schemeClr val="hlink"/>
                </a:solidFill>
                <a:latin typeface="华文新魏" panose="02010800040101010101" pitchFamily="2" charset="-122"/>
                <a:ea typeface="华文新魏" panose="02010800040101010101" pitchFamily="2" charset="-122"/>
              </a:rPr>
              <a:t>的私有数据成员</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 a(1);</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B b(2);</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a.set</a:t>
            </a:r>
            <a:r>
              <a:rPr lang="en-US" altLang="zh-CN" sz="2000" b="1" dirty="0">
                <a:latin typeface="华文新魏" panose="02010800040101010101" pitchFamily="2" charset="-122"/>
                <a:ea typeface="华文新魏" panose="02010800040101010101" pitchFamily="2" charset="-122"/>
              </a:rPr>
              <a:t>(b);</a:t>
            </a:r>
          </a:p>
          <a:p>
            <a:pPr>
              <a:lnSpc>
                <a:spcPct val="80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a.get</a:t>
            </a:r>
            <a:r>
              <a:rPr lang="en-US" altLang="zh-CN" sz="2000" b="1" dirty="0">
                <a:latin typeface="华文新魏" panose="02010800040101010101" pitchFamily="2" charset="-122"/>
                <a:ea typeface="华文新魏" panose="02010800040101010101" pitchFamily="2" charset="-122"/>
              </a:rPr>
              <a:t>( );</a:t>
            </a:r>
          </a:p>
          <a:p>
            <a:pPr>
              <a:lnSpc>
                <a:spcPct val="80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输出：</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=2</a:t>
            </a:r>
          </a:p>
          <a:p>
            <a:pPr>
              <a:lnSpc>
                <a:spcPct val="80000"/>
              </a:lnSpc>
              <a:buNone/>
            </a:pPr>
            <a:endParaRPr lang="zh-CN" altLang="en-US" sz="2000" b="1" dirty="0">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endParaRPr lang="en-US" altLang="zh-CN" sz="2000" b="1" dirty="0">
              <a:latin typeface="华文新魏" panose="02010800040101010101" pitchFamily="2" charset="-122"/>
              <a:ea typeface="华文新魏" panose="02010800040101010101" pitchFamily="2" charset="-122"/>
            </a:endParaRPr>
          </a:p>
          <a:p>
            <a:pPr>
              <a:lnSpc>
                <a:spcPct val="80000"/>
              </a:lnSpc>
              <a:buFont typeface="Wingdings" panose="05000000000000000000" pitchFamily="2" charset="2"/>
              <a:buNone/>
            </a:pPr>
            <a:endParaRPr lang="en-US" altLang="zh-CN" sz="2000" b="1" dirty="0">
              <a:latin typeface="华文新魏" panose="02010800040101010101" pitchFamily="2" charset="-122"/>
              <a:ea typeface="华文新魏" panose="02010800040101010101" pitchFamily="2" charset="-122"/>
            </a:endParaRPr>
          </a:p>
        </p:txBody>
      </p:sp>
      <p:sp>
        <p:nvSpPr>
          <p:cNvPr id="8" name="Line 7">
            <a:extLst>
              <a:ext uri="{FF2B5EF4-FFF2-40B4-BE49-F238E27FC236}">
                <a16:creationId xmlns:a16="http://schemas.microsoft.com/office/drawing/2014/main" id="{1D76DC51-9120-433E-AC0D-06865BC4159E}"/>
              </a:ext>
            </a:extLst>
          </p:cNvPr>
          <p:cNvSpPr>
            <a:spLocks noChangeShapeType="1"/>
          </p:cNvSpPr>
          <p:nvPr/>
        </p:nvSpPr>
        <p:spPr bwMode="auto">
          <a:xfrm>
            <a:off x="5743765" y="2068592"/>
            <a:ext cx="0" cy="42672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6052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7.4  </a:t>
            </a:r>
            <a:r>
              <a:rPr lang="zh-CN" altLang="en-US" dirty="0">
                <a:solidFill>
                  <a:srgbClr val="FF0000"/>
                </a:solidFill>
                <a:latin typeface="华文新魏" panose="02010800040101010101" pitchFamily="2" charset="-122"/>
                <a:ea typeface="华文新魏" panose="02010800040101010101" pitchFamily="2" charset="-122"/>
              </a:rPr>
              <a:t>普通友元</a:t>
            </a:r>
            <a:r>
              <a:rPr lang="zh-CN" altLang="en-US" dirty="0">
                <a:latin typeface="华文新魏" panose="02010800040101010101" pitchFamily="2" charset="-122"/>
                <a:ea typeface="华文新魏" panose="02010800040101010101" pitchFamily="2" charset="-122"/>
              </a:rPr>
              <a:t>及其注意事项</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514412"/>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包括主函数</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在内，任何</a:t>
            </a:r>
            <a:r>
              <a:rPr lang="zh-CN" altLang="en-US" sz="2400" b="1" dirty="0">
                <a:solidFill>
                  <a:srgbClr val="FF0000"/>
                </a:solidFill>
                <a:latin typeface="华文新魏" panose="02010800040101010101" pitchFamily="2" charset="-122"/>
                <a:ea typeface="华文新魏" panose="02010800040101010101" pitchFamily="2" charset="-122"/>
              </a:rPr>
              <a:t>普通函数</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全局函数</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都可以定义为一个类的</a:t>
            </a:r>
            <a:r>
              <a:rPr lang="zh-CN" altLang="en-US" sz="2400" b="1" dirty="0">
                <a:solidFill>
                  <a:srgbClr val="FF0000"/>
                </a:solidFill>
                <a:latin typeface="华文新魏" panose="02010800040101010101" pitchFamily="2" charset="-122"/>
                <a:ea typeface="华文新魏" panose="02010800040101010101" pitchFamily="2" charset="-122"/>
              </a:rPr>
              <a:t>普通友元</a:t>
            </a:r>
            <a:r>
              <a:rPr lang="zh-CN" altLang="en-US" sz="2400" b="1" dirty="0">
                <a:latin typeface="华文新魏" panose="02010800040101010101" pitchFamily="2" charset="-122"/>
                <a:ea typeface="华文新魏" panose="02010800040101010101" pitchFamily="2" charset="-122"/>
              </a:rPr>
              <a:t>。普通友元不是类的函数成员，故</a:t>
            </a:r>
            <a:r>
              <a:rPr lang="zh-CN" altLang="en-US" sz="2400" b="1" dirty="0">
                <a:solidFill>
                  <a:srgbClr val="FF0000"/>
                </a:solidFill>
                <a:latin typeface="华文新魏" panose="02010800040101010101" pitchFamily="2" charset="-122"/>
                <a:ea typeface="华文新魏" panose="02010800040101010101" pitchFamily="2" charset="-122"/>
              </a:rPr>
              <a:t>普通友元可在类的任何访问权限下定义</a:t>
            </a:r>
            <a:r>
              <a:rPr lang="zh-CN" altLang="en-US" sz="2400" b="1" dirty="0">
                <a:latin typeface="华文新魏" panose="02010800040101010101" pitchFamily="2" charset="-122"/>
                <a:ea typeface="华文新魏" panose="02010800040101010101" pitchFamily="2" charset="-122"/>
              </a:rPr>
              <a:t>。一个普通函数可以定义为多个类的普通友元。</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友元函数的参数也可以缺省和省略。</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普通友元可以访问类的任何数据成员和函数成员。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7.14】</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未声明为当前类友元的函数只能访问当前类的公有成员，声明为当前类友元的函数可以访问类的所有成员。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7.15】</a:t>
            </a:r>
          </a:p>
        </p:txBody>
      </p:sp>
    </p:spTree>
    <p:extLst>
      <p:ext uri="{BB962C8B-B14F-4D97-AF65-F5344CB8AC3E}">
        <p14:creationId xmlns:p14="http://schemas.microsoft.com/office/powerpoint/2010/main" val="924759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3165825"/>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7.4  </a:t>
            </a:r>
            <a:r>
              <a:rPr lang="zh-CN" altLang="en-US" dirty="0">
                <a:latin typeface="华文新魏" panose="02010800040101010101" pitchFamily="2" charset="-122"/>
                <a:ea typeface="华文新魏" panose="02010800040101010101" pitchFamily="2" charset="-122"/>
              </a:rPr>
              <a:t>普通友元及其注意事项</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22133"/>
            <a:ext cx="10930295" cy="1821076"/>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任何函数的原型声明及其函数定义都可分开，但函数的函数体只能定义一次。在声明普通友元时，也可同时定义函数体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自动内联</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例</a:t>
            </a:r>
            <a:r>
              <a:rPr lang="en-US" altLang="zh-CN" sz="2400" b="1" dirty="0">
                <a:solidFill>
                  <a:srgbClr val="FF0000"/>
                </a:solidFill>
                <a:latin typeface="华文新魏" panose="02010800040101010101" pitchFamily="2" charset="-122"/>
                <a:ea typeface="华文新魏" panose="02010800040101010101" pitchFamily="2" charset="-122"/>
              </a:rPr>
              <a:t>7.16</a:t>
            </a:r>
            <a:r>
              <a:rPr lang="en-US" altLang="zh-CN"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内联的友员函数的存储类默认为</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，作用域局限于当前代码文件</a:t>
            </a:r>
            <a:r>
              <a:rPr lang="zh-CN" altLang="en-US" sz="2400" b="1" dirty="0">
                <a:latin typeface="华文新魏" panose="02010800040101010101" pitchFamily="2" charset="-122"/>
                <a:ea typeface="华文新魏" panose="02010800040101010101" pitchFamily="2" charset="-122"/>
              </a:rPr>
              <a:t>。全局</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的作用域为整个程序，故不能在类中内联并定义函数体，否则便会成为局部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即</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函数。</a:t>
            </a:r>
            <a:endParaRPr lang="en-US" altLang="zh-CN" sz="2400" b="1" dirty="0">
              <a:latin typeface="华文新魏" panose="02010800040101010101" pitchFamily="2" charset="-122"/>
              <a:ea typeface="华文新魏" panose="02010800040101010101" pitchFamily="2" charset="-122"/>
            </a:endParaRPr>
          </a:p>
        </p:txBody>
      </p:sp>
      <p:sp>
        <p:nvSpPr>
          <p:cNvPr id="7" name="文本框 6">
            <a:extLst>
              <a:ext uri="{FF2B5EF4-FFF2-40B4-BE49-F238E27FC236}">
                <a16:creationId xmlns:a16="http://schemas.microsoft.com/office/drawing/2014/main" id="{2785D2CD-C87F-4F4B-8FF3-30AB8A1F6640}"/>
              </a:ext>
            </a:extLst>
          </p:cNvPr>
          <p:cNvSpPr txBox="1"/>
          <p:nvPr/>
        </p:nvSpPr>
        <p:spPr>
          <a:xfrm>
            <a:off x="1088472" y="4849294"/>
            <a:ext cx="8508533" cy="1477328"/>
          </a:xfrm>
          <a:prstGeom prst="rect">
            <a:avLst/>
          </a:prstGeom>
          <a:noFill/>
        </p:spPr>
        <p:txBody>
          <a:bodyPr wrap="square">
            <a:spAutoFit/>
          </a:bodyPr>
          <a:lstStyle/>
          <a:p>
            <a:r>
              <a:rPr lang="en-US" altLang="zh-CN" b="1" dirty="0">
                <a:latin typeface="华文新魏" panose="02010800040101010101" pitchFamily="2" charset="-122"/>
                <a:ea typeface="华文新魏" panose="02010800040101010101" pitchFamily="2" charset="-122"/>
              </a:rPr>
              <a:t>struct A{</a:t>
            </a:r>
          </a:p>
          <a:p>
            <a:r>
              <a:rPr lang="en-US" altLang="zh-CN" b="1" dirty="0">
                <a:latin typeface="华文新魏" panose="02010800040101010101" pitchFamily="2" charset="-122"/>
                <a:ea typeface="华文新魏" panose="02010800040101010101" pitchFamily="2" charset="-122"/>
              </a:rPr>
              <a:t>    friend void main(void);	//</a:t>
            </a:r>
            <a:r>
              <a:rPr lang="zh-CN" altLang="en-US" b="1" dirty="0">
                <a:latin typeface="华文新魏" panose="02010800040101010101" pitchFamily="2" charset="-122"/>
                <a:ea typeface="华文新魏" panose="02010800040101010101" pitchFamily="2" charset="-122"/>
              </a:rPr>
              <a:t>全局函数</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定义为</a:t>
            </a:r>
            <a:r>
              <a:rPr lang="en-US" altLang="zh-CN" b="1" dirty="0">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的普通友元</a:t>
            </a:r>
          </a:p>
          <a:p>
            <a:r>
              <a:rPr lang="en-US" altLang="zh-CN" b="1" dirty="0">
                <a:latin typeface="华文新魏" panose="02010800040101010101" pitchFamily="2" charset="-122"/>
                <a:ea typeface="华文新魏" panose="02010800040101010101" pitchFamily="2" charset="-122"/>
              </a:rPr>
              <a:t>    A( )   { }		//</a:t>
            </a:r>
            <a:r>
              <a:rPr lang="zh-CN" altLang="en-US" b="1" dirty="0">
                <a:latin typeface="华文新魏" panose="02010800040101010101" pitchFamily="2" charset="-122"/>
                <a:ea typeface="华文新魏" panose="02010800040101010101" pitchFamily="2" charset="-122"/>
              </a:rPr>
              <a:t>自动成为</a:t>
            </a:r>
            <a:r>
              <a:rPr lang="en-US" altLang="zh-CN" b="1" dirty="0">
                <a:latin typeface="华文新魏" panose="02010800040101010101" pitchFamily="2" charset="-122"/>
                <a:ea typeface="华文新魏" panose="02010800040101010101" pitchFamily="2" charset="-122"/>
              </a:rPr>
              <a:t>inline()</a:t>
            </a:r>
            <a:r>
              <a:rPr lang="zh-CN" altLang="en-US" b="1" dirty="0">
                <a:latin typeface="华文新魏" panose="02010800040101010101" pitchFamily="2" charset="-122"/>
                <a:ea typeface="华文新魏" panose="02010800040101010101" pitchFamily="2" charset="-122"/>
              </a:rPr>
              <a:t>函数</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main(void){A a(5); }	//</a:t>
            </a:r>
            <a:r>
              <a:rPr lang="zh-CN" altLang="en-US" b="1" dirty="0">
                <a:latin typeface="华文新魏" panose="02010800040101010101" pitchFamily="2" charset="-122"/>
                <a:ea typeface="华文新魏" panose="02010800040101010101" pitchFamily="2" charset="-122"/>
              </a:rPr>
              <a:t>全局函数</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为</a:t>
            </a:r>
            <a:r>
              <a:rPr lang="en-US" altLang="zh-CN" b="1" dirty="0">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的普通友元</a:t>
            </a:r>
          </a:p>
        </p:txBody>
      </p:sp>
    </p:spTree>
    <p:extLst>
      <p:ext uri="{BB962C8B-B14F-4D97-AF65-F5344CB8AC3E}">
        <p14:creationId xmlns:p14="http://schemas.microsoft.com/office/powerpoint/2010/main" val="148842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8" name="Rectangle 3">
            <a:extLst>
              <a:ext uri="{FF2B5EF4-FFF2-40B4-BE49-F238E27FC236}">
                <a16:creationId xmlns:a16="http://schemas.microsoft.com/office/drawing/2014/main" id="{941620D3-2731-49CF-97C1-62BF52ED5D6F}"/>
              </a:ext>
            </a:extLst>
          </p:cNvPr>
          <p:cNvSpPr txBox="1">
            <a:spLocks noChangeArrowheads="1"/>
          </p:cNvSpPr>
          <p:nvPr/>
        </p:nvSpPr>
        <p:spPr>
          <a:xfrm>
            <a:off x="710268" y="1549167"/>
            <a:ext cx="8001000" cy="4724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7</a:t>
            </a:r>
            <a:r>
              <a:rPr lang="zh-CN" altLang="en-US" sz="2400" b="1" dirty="0">
                <a:latin typeface="华文新魏" panose="02010800040101010101" pitchFamily="2" charset="-122"/>
                <a:ea typeface="华文新魏" panose="02010800040101010101" pitchFamily="2" charset="-122"/>
              </a:rPr>
              <a:t>.1】定义二维及三维坐标上的点的类型。</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POINT2D{</a:t>
            </a:r>
          </a:p>
          <a:p>
            <a:pPr>
              <a:lnSpc>
                <a:spcPct val="85000"/>
              </a:lnSpc>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定义二维坐标点</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rgbClr val="FF00FF"/>
                </a:solidFill>
                <a:latin typeface="华文新魏" panose="02010800040101010101" pitchFamily="2" charset="-122"/>
                <a:ea typeface="华文新魏" panose="02010800040101010101" pitchFamily="2" charset="-122"/>
              </a:rPr>
              <a:t>x, y</a:t>
            </a: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获得点的二维</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轴坐标</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POINT2D (</a:t>
            </a:r>
            <a:r>
              <a:rPr lang="en-US" altLang="zh-CN" sz="2000" b="1" dirty="0">
                <a:solidFill>
                  <a:schemeClr val="hlink"/>
                </a:solidFill>
                <a:latin typeface="华文新魏" panose="02010800040101010101" pitchFamily="2" charset="-122"/>
                <a:ea typeface="华文新魏" panose="02010800040101010101" pitchFamily="2" charset="-122"/>
              </a:rPr>
              <a:t>int x</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 int y</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//int x</a:t>
            </a:r>
            <a:r>
              <a:rPr lang="zh-CN" altLang="en-US" sz="2000" b="1" dirty="0">
                <a:solidFill>
                  <a:schemeClr val="hlink"/>
                </a:solidFill>
                <a:latin typeface="华文新魏" panose="02010800040101010101" pitchFamily="2" charset="-122"/>
                <a:ea typeface="华文新魏" panose="02010800040101010101" pitchFamily="2" charset="-122"/>
              </a:rPr>
              <a:t>访问优先于数据成员</a:t>
            </a:r>
            <a:r>
              <a:rPr lang="en-US" altLang="zh-CN" sz="2000" b="1" dirty="0">
                <a:solidFill>
                  <a:schemeClr val="hlink"/>
                </a:solidFill>
                <a:latin typeface="华文新魏" panose="02010800040101010101" pitchFamily="2" charset="-122"/>
                <a:ea typeface="华文新魏" panose="02010800040101010101" pitchFamily="2" charset="-122"/>
              </a:rPr>
              <a:t>x</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FF"/>
                </a:solidFill>
                <a:latin typeface="华文新魏" panose="02010800040101010101" pitchFamily="2" charset="-122"/>
                <a:ea typeface="华文新魏" panose="02010800040101010101" pitchFamily="2" charset="-122"/>
              </a:rPr>
              <a:t>POINT2D::x</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//POINT2D::x</a:t>
            </a:r>
            <a:r>
              <a:rPr lang="zh-CN" altLang="en-US" sz="2000" b="1" dirty="0">
                <a:solidFill>
                  <a:schemeClr val="hlink"/>
                </a:solidFill>
                <a:latin typeface="华文新魏" panose="02010800040101010101" pitchFamily="2" charset="-122"/>
                <a:ea typeface="华文新魏" panose="02010800040101010101" pitchFamily="2" charset="-122"/>
              </a:rPr>
              <a:t>为数据成员</a:t>
            </a:r>
            <a:r>
              <a:rPr lang="en-US" altLang="zh-CN" sz="2000" b="1" dirty="0">
                <a:solidFill>
                  <a:schemeClr val="hlink"/>
                </a:solidFill>
                <a:latin typeface="华文新魏" panose="02010800040101010101" pitchFamily="2" charset="-122"/>
                <a:ea typeface="华文新魏" panose="02010800040101010101" pitchFamily="2" charset="-122"/>
              </a:rPr>
              <a:t>x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FF"/>
                </a:solidFill>
                <a:latin typeface="华文新魏" panose="02010800040101010101" pitchFamily="2" charset="-122"/>
                <a:ea typeface="华文新魏" panose="02010800040101010101" pitchFamily="2" charset="-122"/>
              </a:rPr>
              <a:t>POINT2D::y</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y</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
        <p:nvSpPr>
          <p:cNvPr id="9" name="Rectangle 4">
            <a:extLst>
              <a:ext uri="{FF2B5EF4-FFF2-40B4-BE49-F238E27FC236}">
                <a16:creationId xmlns:a16="http://schemas.microsoft.com/office/drawing/2014/main" id="{627A47D8-3672-4D39-9D64-08F374DAC6AB}"/>
              </a:ext>
            </a:extLst>
          </p:cNvPr>
          <p:cNvSpPr>
            <a:spLocks noChangeArrowheads="1"/>
          </p:cNvSpPr>
          <p:nvPr/>
        </p:nvSpPr>
        <p:spPr bwMode="auto">
          <a:xfrm>
            <a:off x="4825068" y="2068280"/>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class  POINT3D{</a:t>
            </a:r>
          </a:p>
          <a:p>
            <a:pPr>
              <a:lnSpc>
                <a:spcPct val="85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定义三维坐标点</a:t>
            </a:r>
          </a:p>
          <a:p>
            <a:pPr>
              <a:lnSpc>
                <a:spcPct val="85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int  x, y, z</a:t>
            </a:r>
            <a:r>
              <a:rPr lang="en-US" altLang="zh-CN" sz="2000" b="1" dirty="0">
                <a:latin typeface="华文新魏" panose="02010800040101010101" pitchFamily="2" charset="-122"/>
                <a:ea typeface="华文新魏" panose="02010800040101010101" pitchFamily="2" charset="-122"/>
              </a:rPr>
              <a:t>;</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public:</a:t>
            </a:r>
          </a:p>
          <a:p>
            <a:pPr>
              <a:lnSpc>
                <a:spcPct val="85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获得点的三维</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轴坐标</a:t>
            </a:r>
            <a:endParaRPr lang="en-US" altLang="zh-CN" sz="2000" b="1" dirty="0">
              <a:latin typeface="华文新魏" panose="02010800040101010101" pitchFamily="2" charset="-122"/>
              <a:ea typeface="华文新魏" panose="02010800040101010101" pitchFamily="2" charset="-122"/>
            </a:endParaRP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POINT3D (int x, int y, int z){</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POINT3D::x=x; 	</a:t>
            </a:r>
          </a:p>
          <a:p>
            <a:pPr>
              <a:lnSpc>
                <a:spcPct val="85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//POINT3D::x</a:t>
            </a:r>
            <a:r>
              <a:rPr lang="zh-CN" altLang="en-US" sz="2000" b="1" dirty="0">
                <a:solidFill>
                  <a:schemeClr val="hlink"/>
                </a:solidFill>
                <a:latin typeface="华文新魏" panose="02010800040101010101" pitchFamily="2" charset="-122"/>
                <a:ea typeface="华文新魏" panose="02010800040101010101" pitchFamily="2" charset="-122"/>
              </a:rPr>
              <a:t>为数据成员</a:t>
            </a:r>
            <a:r>
              <a:rPr lang="en-US" altLang="zh-CN" sz="2000" b="1" dirty="0">
                <a:solidFill>
                  <a:schemeClr val="hlink"/>
                </a:solidFill>
                <a:latin typeface="华文新魏" panose="02010800040101010101" pitchFamily="2" charset="-122"/>
                <a:ea typeface="华文新魏" panose="02010800040101010101" pitchFamily="2" charset="-122"/>
              </a:rPr>
              <a:t>x</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POINT3D::y=y;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POINT3D::z=z;</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p>
          <a:p>
            <a:pPr>
              <a:lnSpc>
                <a:spcPct val="85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
        <p:nvSpPr>
          <p:cNvPr id="10" name="Line 5">
            <a:extLst>
              <a:ext uri="{FF2B5EF4-FFF2-40B4-BE49-F238E27FC236}">
                <a16:creationId xmlns:a16="http://schemas.microsoft.com/office/drawing/2014/main" id="{5A1F3310-2B27-4B69-99F4-E0B312DC789E}"/>
              </a:ext>
            </a:extLst>
          </p:cNvPr>
          <p:cNvSpPr>
            <a:spLocks noChangeShapeType="1"/>
          </p:cNvSpPr>
          <p:nvPr/>
        </p:nvSpPr>
        <p:spPr bwMode="auto">
          <a:xfrm>
            <a:off x="4748868" y="2130192"/>
            <a:ext cx="0" cy="43434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3218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7" name="Rectangle 2051">
            <a:extLst>
              <a:ext uri="{FF2B5EF4-FFF2-40B4-BE49-F238E27FC236}">
                <a16:creationId xmlns:a16="http://schemas.microsoft.com/office/drawing/2014/main" id="{A7CC5FEE-7314-4FC0-A00C-DEF434EF36DF}"/>
              </a:ext>
            </a:extLst>
          </p:cNvPr>
          <p:cNvSpPr txBox="1">
            <a:spLocks noChangeArrowheads="1"/>
          </p:cNvSpPr>
          <p:nvPr/>
        </p:nvSpPr>
        <p:spPr>
          <a:xfrm>
            <a:off x="838200" y="1600200"/>
            <a:ext cx="7772400" cy="4191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以下代码在类的体外定义</a:t>
            </a:r>
            <a:r>
              <a:rPr lang="en-US" altLang="zh-CN" sz="2000" b="1" dirty="0" err="1">
                <a:solidFill>
                  <a:schemeClr val="hlink"/>
                </a:solidFill>
                <a:latin typeface="华文新魏" panose="02010800040101010101" pitchFamily="2" charset="-122"/>
                <a:ea typeface="华文新魏" panose="02010800040101010101" pitchFamily="2" charset="-122"/>
              </a:rPr>
              <a:t>getx</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用::限定</a:t>
            </a:r>
            <a:r>
              <a:rPr lang="en-US" altLang="zh-CN" sz="2000" b="1" dirty="0" err="1">
                <a:solidFill>
                  <a:schemeClr val="hlink"/>
                </a:solidFill>
                <a:latin typeface="华文新魏" panose="02010800040101010101" pitchFamily="2" charset="-122"/>
                <a:ea typeface="华文新魏" panose="02010800040101010101" pitchFamily="2" charset="-122"/>
              </a:rPr>
              <a:t>getx</a:t>
            </a:r>
            <a:r>
              <a:rPr lang="zh-CN" altLang="en-US" sz="2000" b="1" dirty="0">
                <a:solidFill>
                  <a:schemeClr val="hlink"/>
                </a:solidFill>
                <a:latin typeface="华文新魏" panose="02010800040101010101" pitchFamily="2" charset="-122"/>
                <a:ea typeface="华文新魏" panose="02010800040101010101" pitchFamily="2" charset="-122"/>
              </a:rPr>
              <a:t>所属的类</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POINT2D::</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{return </a:t>
            </a:r>
            <a:r>
              <a:rPr lang="en-US" altLang="zh-CN" sz="2000" b="1" dirty="0">
                <a:solidFill>
                  <a:srgbClr val="FF00FF"/>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POINT3D::</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{return</a:t>
            </a:r>
            <a:r>
              <a:rPr lang="en-US" altLang="zh-CN" sz="2000" b="1" dirty="0">
                <a:solidFill>
                  <a:srgbClr val="FF00FF"/>
                </a:solidFill>
                <a:latin typeface="华文新魏" panose="02010800040101010101" pitchFamily="2" charset="-122"/>
                <a:ea typeface="华文新魏" panose="02010800040101010101" pitchFamily="2" charset="-122"/>
              </a:rPr>
              <a:t> x</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static int </a:t>
            </a:r>
            <a:r>
              <a:rPr lang="en-US" altLang="zh-CN" sz="2000" b="1" dirty="0">
                <a:solidFill>
                  <a:schemeClr val="folHlink"/>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            </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 ])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POINT2D  p(3,5);</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chemeClr val="accent1"/>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accent1"/>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=p.POINT2D::</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accent1"/>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folHlink"/>
                </a:solidFill>
                <a:latin typeface="华文新魏" panose="02010800040101010101" pitchFamily="2" charset="-122"/>
                <a:ea typeface="华文新魏" panose="02010800040101010101" pitchFamily="2" charset="-122"/>
              </a:rPr>
              <a:t>::</a:t>
            </a:r>
            <a:r>
              <a:rPr lang="en-US" altLang="zh-CN" sz="2000" b="1" dirty="0" err="1">
                <a:solidFill>
                  <a:schemeClr val="folHlink"/>
                </a:solidFill>
                <a:latin typeface="华文新魏" panose="02010800040101010101" pitchFamily="2" charset="-122"/>
                <a:ea typeface="华文新魏" panose="02010800040101010101" pitchFamily="2" charset="-122"/>
              </a:rPr>
              <a:t>x</a:t>
            </a:r>
            <a:r>
              <a:rPr lang="en-US" altLang="zh-CN" sz="2000" b="1" dirty="0" err="1">
                <a:latin typeface="华文新魏" panose="02010800040101010101" pitchFamily="2" charset="-122"/>
                <a:ea typeface="华文新魏" panose="02010800040101010101" pitchFamily="2" charset="-122"/>
              </a:rPr>
              <a:t>+p.getx</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accent1"/>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folHlink"/>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+p.POINT2D::</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accent1"/>
                </a:solidFill>
                <a:latin typeface="华文新魏" panose="02010800040101010101" pitchFamily="2" charset="-122"/>
                <a:ea typeface="华文新魏" panose="02010800040101010101" pitchFamily="2" charset="-122"/>
              </a:rPr>
              <a:t>x</a:t>
            </a:r>
            <a:r>
              <a:rPr lang="en-US" altLang="zh-CN" sz="2000" b="1" dirty="0">
                <a:latin typeface="华文新魏" panose="02010800040101010101" pitchFamily="2" charset="-122"/>
                <a:ea typeface="华文新魏" panose="02010800040101010101" pitchFamily="2" charset="-122"/>
              </a:rPr>
              <a:t>=POINT2D(4,7).</a:t>
            </a:r>
            <a:r>
              <a:rPr lang="en-US" altLang="zh-CN" sz="2000" b="1" dirty="0" err="1">
                <a:latin typeface="华文新魏" panose="02010800040101010101" pitchFamily="2" charset="-122"/>
                <a:ea typeface="华文新魏" panose="02010800040101010101" pitchFamily="2" charset="-122"/>
              </a:rPr>
              <a:t>getx</a:t>
            </a:r>
            <a:r>
              <a:rPr lang="en-US" altLang="zh-CN" sz="2000" b="1" dirty="0">
                <a:latin typeface="华文新魏" panose="02010800040101010101" pitchFamily="2" charset="-122"/>
                <a:ea typeface="华文新魏" panose="02010800040101010101" pitchFamily="2" charset="-122"/>
              </a:rPr>
              <a:t>( );</a:t>
            </a: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常量</a:t>
            </a:r>
            <a:r>
              <a:rPr lang="en-US" altLang="zh-CN" sz="2000" b="1" dirty="0">
                <a:solidFill>
                  <a:schemeClr val="hlink"/>
                </a:solidFill>
                <a:latin typeface="华文新魏" panose="02010800040101010101" pitchFamily="2" charset="-122"/>
                <a:ea typeface="华文新魏" panose="02010800040101010101" pitchFamily="2" charset="-122"/>
              </a:rPr>
              <a:t>POINT2D(4,7)</a:t>
            </a:r>
            <a:r>
              <a:rPr lang="zh-CN" altLang="en-US" sz="2000" b="1" dirty="0">
                <a:solidFill>
                  <a:schemeClr val="hlink"/>
                </a:solidFill>
                <a:latin typeface="华文新魏" panose="02010800040101010101" pitchFamily="2" charset="-122"/>
                <a:ea typeface="华文新魏" panose="02010800040101010101" pitchFamily="2" charset="-122"/>
              </a:rPr>
              <a:t>的作用域局限于表达式</a:t>
            </a: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84122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7.1  </a:t>
            </a:r>
            <a:r>
              <a:rPr lang="zh-CN" altLang="zh-CN" dirty="0">
                <a:latin typeface="华文新魏" panose="02010800040101010101" pitchFamily="2" charset="-122"/>
                <a:ea typeface="华文新魏" panose="02010800040101010101" pitchFamily="2" charset="-122"/>
              </a:rPr>
              <a:t>作用域</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60868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作用域分为面向对象的作用域、面向过程的作用域</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传统的作用域，含被引用的名字空间及成员</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面向过程的：词法单位的作用范围从小到大可以分为四级：①作用于表达式内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，②作用于函数内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参数和局部自动变量、局部类型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，③作用于程序文件内</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变量、函数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，④作用于整个程序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全局变量、函数、类型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面向对象的：词法单位的作用范围从小到大可以分为五级：①作用于表达式内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常量</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，②作用于函数成员内</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参数和局部自动变量、局部类型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，③作用于类或派生类内，④作用于基类内，⑤作用于虚基类内。</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标识符作用域越小，被访问优先级就越高。当函数成员的参数和数据成员同名时，优先访问的是函数成员的参数。作用域层次：面向对象</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面向过程。</a:t>
            </a:r>
          </a:p>
        </p:txBody>
      </p:sp>
    </p:spTree>
    <p:extLst>
      <p:ext uri="{BB962C8B-B14F-4D97-AF65-F5344CB8AC3E}">
        <p14:creationId xmlns:p14="http://schemas.microsoft.com/office/powerpoint/2010/main" val="338489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3">
            <a:extLst>
              <a:ext uri="{FF2B5EF4-FFF2-40B4-BE49-F238E27FC236}">
                <a16:creationId xmlns:a16="http://schemas.microsoft.com/office/drawing/2014/main" id="{9E4B4EB1-7E0C-44E9-939C-D96332C74C9D}"/>
              </a:ext>
            </a:extLst>
          </p:cNvPr>
          <p:cNvSpPr txBox="1">
            <a:spLocks noChangeArrowheads="1"/>
          </p:cNvSpPr>
          <p:nvPr/>
        </p:nvSpPr>
        <p:spPr>
          <a:xfrm>
            <a:off x="725648" y="1607890"/>
            <a:ext cx="5334000" cy="469224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7</a:t>
            </a:r>
            <a:r>
              <a:rPr lang="zh-CN" altLang="en-US" sz="2400" b="1" dirty="0">
                <a:latin typeface="华文新魏" panose="02010800040101010101" pitchFamily="2" charset="-122"/>
                <a:ea typeface="华文新魏" panose="02010800040101010101" pitchFamily="2" charset="-122"/>
              </a:rPr>
              <a:t>.2】用链表定义容量无限的栈。</a:t>
            </a:r>
          </a:p>
          <a:p>
            <a:pPr>
              <a:lnSpc>
                <a:spcPct val="7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class STACK{</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struct NODE{ </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 NODE *next;  </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NODE(int v); </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}*head;  //head</a:t>
            </a:r>
            <a:r>
              <a:rPr lang="zh-CN" altLang="en-US" sz="2000" b="1" dirty="0">
                <a:latin typeface="华文新魏" panose="02010800040101010101" pitchFamily="2" charset="-122"/>
                <a:ea typeface="华文新魏" panose="02010800040101010101" pitchFamily="2" charset="-122"/>
              </a:rPr>
              <a:t>为数据成员</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public:</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STACK( ){head=0;} //</a:t>
            </a:r>
            <a:r>
              <a:rPr lang="en-US" altLang="zh-CN" sz="2000" b="1" dirty="0">
                <a:solidFill>
                  <a:schemeClr val="hlink"/>
                </a:solidFill>
                <a:latin typeface="华文新魏" panose="02010800040101010101" pitchFamily="2" charset="-122"/>
                <a:ea typeface="华文新魏" panose="02010800040101010101" pitchFamily="2" charset="-122"/>
              </a:rPr>
              <a:t>0</a:t>
            </a:r>
            <a:r>
              <a:rPr lang="zh-CN" altLang="en-US" sz="2000" b="1" dirty="0">
                <a:solidFill>
                  <a:schemeClr val="hlink"/>
                </a:solidFill>
                <a:latin typeface="华文新魏" panose="02010800040101010101" pitchFamily="2" charset="-122"/>
                <a:ea typeface="华文新魏" panose="02010800040101010101" pitchFamily="2" charset="-122"/>
              </a:rPr>
              <a:t>为空指针</a:t>
            </a:r>
          </a:p>
          <a:p>
            <a:pPr>
              <a:lnSpc>
                <a:spcPct val="7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STACK( );</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push(int v);  int pop(int &amp;v);</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75000"/>
              </a:lnSpc>
              <a:buFont typeface="Wingdings" panose="05000000000000000000" pitchFamily="2" charset="2"/>
              <a:buNone/>
            </a:pPr>
            <a:r>
              <a:rPr lang="en-US" altLang="zh-CN" sz="2000" b="1" dirty="0">
                <a:solidFill>
                  <a:srgbClr val="FF0000"/>
                </a:solidFill>
                <a:latin typeface="华文新魏" panose="02010800040101010101" pitchFamily="2" charset="-122"/>
                <a:ea typeface="华文新魏" panose="02010800040101010101" pitchFamily="2" charset="-122"/>
              </a:rPr>
              <a:t>STACK::NODE::</a:t>
            </a:r>
            <a:r>
              <a:rPr lang="en-US" altLang="zh-CN" sz="2000" b="1" dirty="0">
                <a:latin typeface="华文新魏" panose="02010800040101010101" pitchFamily="2" charset="-122"/>
                <a:ea typeface="华文新魏" panose="02010800040101010101" pitchFamily="2" charset="-122"/>
              </a:rPr>
              <a:t>NODE(int v){</a:t>
            </a:r>
          </a:p>
          <a:p>
            <a:pPr>
              <a:lnSpc>
                <a:spcPct val="7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自左向右结合，函数的所属类</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val</a:t>
            </a:r>
            <a:r>
              <a:rPr lang="en-US" altLang="zh-CN" sz="2000" b="1" dirty="0">
                <a:latin typeface="华文新魏" panose="02010800040101010101" pitchFamily="2" charset="-122"/>
                <a:ea typeface="华文新魏" panose="02010800040101010101" pitchFamily="2" charset="-122"/>
              </a:rPr>
              <a:t>=v;    next=0;</a:t>
            </a:r>
          </a:p>
          <a:p>
            <a:pPr>
              <a:lnSpc>
                <a:spcPct val="7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p:txBody>
      </p:sp>
      <p:sp>
        <p:nvSpPr>
          <p:cNvPr id="6" name="Rectangle 4">
            <a:extLst>
              <a:ext uri="{FF2B5EF4-FFF2-40B4-BE49-F238E27FC236}">
                <a16:creationId xmlns:a16="http://schemas.microsoft.com/office/drawing/2014/main" id="{72385F3C-182A-4E3C-8669-2272091E2153}"/>
              </a:ext>
            </a:extLst>
          </p:cNvPr>
          <p:cNvSpPr>
            <a:spLocks noChangeArrowheads="1"/>
          </p:cNvSpPr>
          <p:nvPr/>
        </p:nvSpPr>
        <p:spPr bwMode="auto">
          <a:xfrm>
            <a:off x="5215855" y="1934056"/>
            <a:ext cx="5064483"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STACK::~STACK(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NODE *p;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while(head)</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{p=head-&gt;</a:t>
            </a:r>
            <a:r>
              <a:rPr lang="en-US" altLang="zh-CN" sz="2000" b="1" dirty="0" err="1">
                <a:latin typeface="华文新魏" panose="02010800040101010101" pitchFamily="2" charset="-122"/>
                <a:ea typeface="华文新魏" panose="02010800040101010101" pitchFamily="2" charset="-122"/>
              </a:rPr>
              <a:t>next;delete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head;head</a:t>
            </a:r>
            <a:r>
              <a:rPr lang="en-US" altLang="zh-CN" sz="2000" b="1" dirty="0">
                <a:latin typeface="华文新魏" panose="02010800040101010101" pitchFamily="2" charset="-122"/>
                <a:ea typeface="华文新魏" panose="02010800040101010101" pitchFamily="2" charset="-122"/>
              </a:rPr>
              <a:t>=p;}</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STACK::push(int v){…}</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STACK::pop(int &amp;v){…}</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STACK </a:t>
            </a:r>
            <a:r>
              <a:rPr lang="en-US" altLang="zh-CN" sz="2000" b="1" dirty="0" err="1">
                <a:latin typeface="华文新魏" panose="02010800040101010101" pitchFamily="2" charset="-122"/>
                <a:ea typeface="华文新魏" panose="02010800040101010101" pitchFamily="2" charset="-122"/>
              </a:rPr>
              <a:t>stk</a:t>
            </a:r>
            <a:r>
              <a:rPr lang="en-US" altLang="zh-CN" sz="2000" b="1" dirty="0">
                <a:latin typeface="华文新魏" panose="02010800040101010101" pitchFamily="2" charset="-122"/>
                <a:ea typeface="华文新魏" panose="02010800040101010101" pitchFamily="2" charset="-122"/>
              </a:rPr>
              <a:t>;    int v;</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t>
            </a:r>
            <a:r>
              <a:rPr lang="en-US" altLang="zh-CN" sz="2000" b="1" dirty="0" err="1">
                <a:latin typeface="华文新魏" panose="02010800040101010101" pitchFamily="2" charset="-122"/>
                <a:ea typeface="华文新魏" panose="02010800040101010101" pitchFamily="2" charset="-122"/>
              </a:rPr>
              <a:t>stk.push</a:t>
            </a:r>
            <a:r>
              <a:rPr lang="en-US" altLang="zh-CN" sz="2000" b="1" dirty="0">
                <a:latin typeface="华文新魏" panose="02010800040101010101" pitchFamily="2" charset="-122"/>
                <a:ea typeface="华文新魏" panose="02010800040101010101" pitchFamily="2" charset="-122"/>
              </a:rPr>
              <a:t>(5)==0)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&lt;&lt;“Stack overflow”; return;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if(</a:t>
            </a:r>
            <a:r>
              <a:rPr lang="en-US" altLang="zh-CN" sz="2000" b="1" dirty="0" err="1">
                <a:latin typeface="华文新魏" panose="02010800040101010101" pitchFamily="2" charset="-122"/>
                <a:ea typeface="华文新魏" panose="02010800040101010101" pitchFamily="2" charset="-122"/>
              </a:rPr>
              <a:t>stk.pop</a:t>
            </a:r>
            <a:r>
              <a:rPr lang="en-US" altLang="zh-CN" sz="2000" b="1" dirty="0">
                <a:latin typeface="华文新魏" panose="02010800040101010101" pitchFamily="2" charset="-122"/>
                <a:ea typeface="华文新魏" panose="02010800040101010101" pitchFamily="2" charset="-122"/>
              </a:rPr>
              <a:t>(v)==0) </a:t>
            </a:r>
          </a:p>
          <a:p>
            <a:pPr>
              <a:lnSpc>
                <a:spcPct val="8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&lt;&lt;“Stack underflow”; return; }</a:t>
            </a:r>
          </a:p>
          <a:p>
            <a:pPr>
              <a:lnSpc>
                <a:spcPct val="80000"/>
              </a:lnSpc>
              <a:spcBef>
                <a:spcPct val="20000"/>
              </a:spcBef>
              <a:buClr>
                <a:schemeClr val="folHlink"/>
              </a:buClr>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p>
        </p:txBody>
      </p:sp>
      <p:sp>
        <p:nvSpPr>
          <p:cNvPr id="8" name="Line 5">
            <a:extLst>
              <a:ext uri="{FF2B5EF4-FFF2-40B4-BE49-F238E27FC236}">
                <a16:creationId xmlns:a16="http://schemas.microsoft.com/office/drawing/2014/main" id="{C56FFE01-6091-4156-86D7-4270D9A8065E}"/>
              </a:ext>
            </a:extLst>
          </p:cNvPr>
          <p:cNvSpPr>
            <a:spLocks noChangeShapeType="1"/>
          </p:cNvSpPr>
          <p:nvPr/>
        </p:nvSpPr>
        <p:spPr bwMode="auto">
          <a:xfrm>
            <a:off x="5131966" y="1998677"/>
            <a:ext cx="0" cy="44196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6560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5" name="Rectangle 3">
            <a:extLst>
              <a:ext uri="{FF2B5EF4-FFF2-40B4-BE49-F238E27FC236}">
                <a16:creationId xmlns:a16="http://schemas.microsoft.com/office/drawing/2014/main" id="{03BB70F1-7331-442F-8EE9-0F1F2A8FCD07}"/>
              </a:ext>
            </a:extLst>
          </p:cNvPr>
          <p:cNvSpPr txBox="1">
            <a:spLocks noChangeArrowheads="1"/>
          </p:cNvSpPr>
          <p:nvPr/>
        </p:nvSpPr>
        <p:spPr>
          <a:xfrm>
            <a:off x="930478" y="2261630"/>
            <a:ext cx="10193323" cy="41294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800" dirty="0">
                <a:latin typeface="华文新魏" panose="02010800040101010101" pitchFamily="2" charset="-122"/>
                <a:ea typeface="华文新魏" panose="02010800040101010101" pitchFamily="2" charset="-122"/>
              </a:rPr>
              <a:t>单目运算符::可以限定存储类型为</a:t>
            </a:r>
            <a:r>
              <a:rPr lang="en-US" altLang="zh-CN" sz="1800" dirty="0">
                <a:latin typeface="华文新魏" panose="02010800040101010101" pitchFamily="2" charset="-122"/>
                <a:ea typeface="华文新魏" panose="02010800040101010101" pitchFamily="2" charset="-122"/>
              </a:rPr>
              <a:t>static</a:t>
            </a:r>
            <a:r>
              <a:rPr lang="zh-CN" altLang="en-US" sz="1800" dirty="0">
                <a:latin typeface="华文新魏" panose="02010800040101010101" pitchFamily="2" charset="-122"/>
                <a:ea typeface="华文新魏" panose="02010800040101010101" pitchFamily="2" charset="-122"/>
              </a:rPr>
              <a:t>和</a:t>
            </a:r>
            <a:r>
              <a:rPr lang="en-US" altLang="zh-CN" sz="1800" dirty="0">
                <a:latin typeface="华文新魏" panose="02010800040101010101" pitchFamily="2" charset="-122"/>
                <a:ea typeface="华文新魏" panose="02010800040101010101" pitchFamily="2" charset="-122"/>
              </a:rPr>
              <a:t>extern</a:t>
            </a:r>
            <a:r>
              <a:rPr lang="zh-CN" altLang="en-US" sz="1800" dirty="0">
                <a:latin typeface="华文新魏" panose="02010800040101010101" pitchFamily="2" charset="-122"/>
                <a:ea typeface="华文新魏" panose="02010800040101010101" pitchFamily="2" charset="-122"/>
              </a:rPr>
              <a:t>的全局变量、函数、类型以及枚举元素等。</a:t>
            </a: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extern int fork( );//fork	</a:t>
            </a:r>
            <a:r>
              <a:rPr lang="zh-CN" altLang="en-US" sz="1800" dirty="0">
                <a:latin typeface="华文新魏" panose="02010800040101010101" pitchFamily="2" charset="-122"/>
                <a:ea typeface="华文新魏" panose="02010800040101010101" pitchFamily="2" charset="-122"/>
              </a:rPr>
              <a:t>外部函数</a:t>
            </a:r>
            <a:r>
              <a:rPr lang="en-US" altLang="zh-CN" sz="1800" dirty="0">
                <a:latin typeface="华文新魏" panose="02010800040101010101" pitchFamily="2" charset="-122"/>
                <a:ea typeface="华文新魏" panose="02010800040101010101" pitchFamily="2" charset="-122"/>
              </a:rPr>
              <a:t>	int Process::fork( )</a:t>
            </a:r>
            <a:endParaRPr lang="zh-CN" altLang="en-US" sz="1800" dirty="0">
              <a:latin typeface="华文新魏" panose="02010800040101010101" pitchFamily="2" charset="-122"/>
              <a:ea typeface="华文新魏" panose="02010800040101010101" pitchFamily="2" charset="-122"/>
            </a:endParaRP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class Process{				{</a:t>
            </a: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    int processes;  			     processes++; 	//</a:t>
            </a:r>
            <a:r>
              <a:rPr lang="zh-CN" altLang="en-US" sz="1800" dirty="0">
                <a:latin typeface="华文新魏" panose="02010800040101010101" pitchFamily="2" charset="-122"/>
                <a:ea typeface="华文新魏" panose="02010800040101010101" pitchFamily="2" charset="-122"/>
              </a:rPr>
              <a:t>访问数据成员</a:t>
            </a:r>
            <a:r>
              <a:rPr lang="en-US" altLang="zh-CN" sz="1800" dirty="0">
                <a:latin typeface="华文新魏" panose="02010800040101010101" pitchFamily="2" charset="-122"/>
                <a:ea typeface="华文新魏" panose="02010800040101010101" pitchFamily="2" charset="-122"/>
              </a:rPr>
              <a:t>processes</a:t>
            </a:r>
            <a:endParaRPr lang="zh-CN" altLang="en-US" sz="1800" dirty="0">
              <a:latin typeface="华文新魏" panose="02010800040101010101" pitchFamily="2" charset="-122"/>
              <a:ea typeface="华文新魏" panose="02010800040101010101" pitchFamily="2" charset="-122"/>
            </a:endParaRP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public:				     ::processes++; //</a:t>
            </a:r>
            <a:r>
              <a:rPr lang="zh-CN" altLang="en-US" sz="1800" dirty="0">
                <a:latin typeface="华文新魏" panose="02010800040101010101" pitchFamily="2" charset="-122"/>
                <a:ea typeface="华文新魏" panose="02010800040101010101" pitchFamily="2" charset="-122"/>
              </a:rPr>
              <a:t>访问</a:t>
            </a:r>
            <a:r>
              <a:rPr lang="en-US" altLang="zh-CN" sz="1800" dirty="0">
                <a:latin typeface="华文新魏" panose="02010800040101010101" pitchFamily="2" charset="-122"/>
                <a:ea typeface="华文新魏" panose="02010800040101010101" pitchFamily="2" charset="-122"/>
              </a:rPr>
              <a:t>static</a:t>
            </a:r>
            <a:r>
              <a:rPr lang="zh-CN" altLang="en-US" sz="1800" dirty="0">
                <a:latin typeface="华文新魏" panose="02010800040101010101" pitchFamily="2" charset="-122"/>
                <a:ea typeface="华文新魏" panose="02010800040101010101" pitchFamily="2" charset="-122"/>
              </a:rPr>
              <a:t>变量</a:t>
            </a:r>
            <a:r>
              <a:rPr lang="en-US" altLang="zh-CN" sz="1800" dirty="0">
                <a:latin typeface="华文新魏" panose="02010800040101010101" pitchFamily="2" charset="-122"/>
                <a:ea typeface="华文新魏" panose="02010800040101010101" pitchFamily="2" charset="-122"/>
              </a:rPr>
              <a:t>processes</a:t>
            </a: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    int fork( );</a:t>
            </a: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自定义</a:t>
            </a:r>
            <a:r>
              <a:rPr lang="en-US" altLang="zh-CN" sz="1800" dirty="0">
                <a:latin typeface="华文新魏" panose="02010800040101010101" pitchFamily="2" charset="-122"/>
                <a:ea typeface="华文新魏" panose="02010800040101010101" pitchFamily="2" charset="-122"/>
              </a:rPr>
              <a:t>fork</a:t>
            </a:r>
            <a:r>
              <a:rPr lang="zh-CN" altLang="en-US" sz="1800" dirty="0">
                <a:latin typeface="华文新魏" panose="02010800040101010101" pitchFamily="2" charset="-122"/>
                <a:ea typeface="华文新魏" panose="02010800040101010101" pitchFamily="2" charset="-122"/>
              </a:rPr>
              <a:t>函数</a:t>
            </a:r>
            <a:r>
              <a:rPr lang="en-US" altLang="zh-CN" sz="1800" dirty="0">
                <a:latin typeface="华文新魏" panose="02010800040101010101" pitchFamily="2" charset="-122"/>
                <a:ea typeface="华文新魏" panose="02010800040101010101" pitchFamily="2" charset="-122"/>
              </a:rPr>
              <a:t>	     	     return ::fork( );//</a:t>
            </a:r>
            <a:r>
              <a:rPr lang="zh-CN" altLang="en-US" sz="1800" dirty="0">
                <a:latin typeface="华文新魏" panose="02010800040101010101" pitchFamily="2" charset="-122"/>
                <a:ea typeface="华文新魏" panose="02010800040101010101" pitchFamily="2" charset="-122"/>
              </a:rPr>
              <a:t>调用外部</a:t>
            </a:r>
            <a:r>
              <a:rPr lang="en-US" altLang="zh-CN" sz="1800" dirty="0">
                <a:latin typeface="华文新魏" panose="02010800040101010101" pitchFamily="2" charset="-122"/>
                <a:ea typeface="华文新魏" panose="02010800040101010101" pitchFamily="2" charset="-122"/>
              </a:rPr>
              <a:t>fork</a:t>
            </a:r>
            <a:r>
              <a:rPr lang="zh-CN" altLang="en-US" sz="1800" dirty="0">
                <a:latin typeface="华文新魏" panose="02010800040101010101" pitchFamily="2" charset="-122"/>
                <a:ea typeface="华文新魏" panose="02010800040101010101" pitchFamily="2" charset="-122"/>
              </a:rPr>
              <a:t>，去掉</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会自递归</a:t>
            </a:r>
            <a:endParaRPr lang="en-US" altLang="zh-CN" sz="1800" dirty="0">
              <a:latin typeface="华文新魏" panose="02010800040101010101" pitchFamily="2" charset="-122"/>
              <a:ea typeface="华文新魏" panose="02010800040101010101" pitchFamily="2" charset="-122"/>
            </a:endParaRP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                                                               	}</a:t>
            </a: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static int processes=1;	//</a:t>
            </a:r>
            <a:r>
              <a:rPr lang="zh-CN" altLang="en-US" sz="1800" dirty="0">
                <a:latin typeface="华文新魏" panose="02010800040101010101" pitchFamily="2" charset="-122"/>
                <a:ea typeface="华文新魏" panose="02010800040101010101" pitchFamily="2" charset="-122"/>
              </a:rPr>
              <a:t>总进程数</a:t>
            </a:r>
            <a:endParaRPr lang="en-US" altLang="zh-CN" sz="1800" dirty="0">
              <a:latin typeface="华文新魏" panose="02010800040101010101" pitchFamily="2" charset="-122"/>
              <a:ea typeface="华文新魏" panose="02010800040101010101" pitchFamily="2" charset="-122"/>
            </a:endParaRPr>
          </a:p>
          <a:p>
            <a:pPr algn="just">
              <a:lnSpc>
                <a:spcPct val="120000"/>
              </a:lnSpc>
            </a:pPr>
            <a:r>
              <a:rPr lang="zh-CN" altLang="en-US" sz="1800" dirty="0">
                <a:latin typeface="华文新魏" panose="02010800040101010101" pitchFamily="2" charset="-122"/>
                <a:ea typeface="华文新魏" panose="02010800040101010101" pitchFamily="2" charset="-122"/>
              </a:rPr>
              <a:t>当同一作用域的</a:t>
            </a:r>
            <a:r>
              <a:rPr lang="zh-CN" altLang="en-US" sz="1800" dirty="0">
                <a:solidFill>
                  <a:srgbClr val="FF0000"/>
                </a:solidFill>
                <a:latin typeface="华文新魏" panose="02010800040101010101" pitchFamily="2" charset="-122"/>
                <a:ea typeface="华文新魏" panose="02010800040101010101" pitchFamily="2" charset="-122"/>
              </a:rPr>
              <a:t>标识符</a:t>
            </a:r>
            <a:r>
              <a:rPr lang="zh-CN" altLang="en-US" sz="1800" dirty="0">
                <a:latin typeface="华文新魏" panose="02010800040101010101" pitchFamily="2" charset="-122"/>
                <a:ea typeface="华文新魏" panose="02010800040101010101" pitchFamily="2" charset="-122"/>
              </a:rPr>
              <a:t>和类名同名时，可以用</a:t>
            </a:r>
            <a:r>
              <a:rPr lang="en-US" altLang="zh-CN" sz="1800" dirty="0" err="1">
                <a:latin typeface="华文新魏" panose="02010800040101010101" pitchFamily="2" charset="-122"/>
                <a:ea typeface="华文新魏" panose="02010800040101010101" pitchFamily="2" charset="-122"/>
              </a:rPr>
              <a:t>class、struct</a:t>
            </a:r>
            <a:r>
              <a:rPr lang="zh-CN" altLang="en-US" sz="1800" dirty="0">
                <a:latin typeface="华文新魏" panose="02010800040101010101" pitchFamily="2" charset="-122"/>
                <a:ea typeface="华文新魏" panose="02010800040101010101" pitchFamily="2" charset="-122"/>
              </a:rPr>
              <a:t>和</a:t>
            </a:r>
            <a:r>
              <a:rPr lang="en-US" altLang="zh-CN" sz="1800" dirty="0">
                <a:latin typeface="华文新魏" panose="02010800040101010101" pitchFamily="2" charset="-122"/>
                <a:ea typeface="华文新魏" panose="02010800040101010101" pitchFamily="2" charset="-122"/>
              </a:rPr>
              <a:t>union</a:t>
            </a:r>
            <a:r>
              <a:rPr lang="zh-CN" altLang="en-US" sz="1800" dirty="0">
                <a:latin typeface="华文新魏" panose="02010800040101010101" pitchFamily="2" charset="-122"/>
                <a:ea typeface="华文新魏" panose="02010800040101010101" pitchFamily="2" charset="-122"/>
              </a:rPr>
              <a:t>限定标识符为类名。</a:t>
            </a:r>
          </a:p>
          <a:p>
            <a:pPr lvl="1" algn="just">
              <a:lnSpc>
                <a:spcPct val="120000"/>
              </a:lnSpc>
              <a:buFont typeface="Wingdings" panose="05000000000000000000" pitchFamily="2" charset="2"/>
              <a:buNone/>
            </a:pPr>
            <a:r>
              <a:rPr lang="en-US" altLang="zh-CN" sz="1800" dirty="0">
                <a:latin typeface="华文新魏" panose="02010800040101010101" pitchFamily="2" charset="-122"/>
                <a:ea typeface="华文新魏" panose="02010800040101010101" pitchFamily="2" charset="-122"/>
              </a:rPr>
              <a:t>class CLERK{… }; int CLERK;   </a:t>
            </a:r>
            <a:r>
              <a:rPr lang="en-US" altLang="zh-CN" sz="1800" dirty="0">
                <a:solidFill>
                  <a:srgbClr val="FF0000"/>
                </a:solidFill>
                <a:latin typeface="华文新魏" panose="02010800040101010101" pitchFamily="2" charset="-122"/>
                <a:ea typeface="华文新魏" panose="02010800040101010101" pitchFamily="2" charset="-122"/>
              </a:rPr>
              <a:t>class</a:t>
            </a:r>
            <a:r>
              <a:rPr lang="en-US" altLang="zh-CN" sz="1800" dirty="0">
                <a:latin typeface="华文新魏" panose="02010800040101010101" pitchFamily="2" charset="-122"/>
                <a:ea typeface="华文新魏" panose="02010800040101010101" pitchFamily="2" charset="-122"/>
              </a:rPr>
              <a:t> CLERK v("V", 0);</a:t>
            </a:r>
            <a:endParaRPr lang="zh-CN" altLang="en-US" sz="1800"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345F82F4-D817-43BD-813C-489CB5723310}"/>
              </a:ext>
            </a:extLst>
          </p:cNvPr>
          <p:cNvSpPr txBox="1"/>
          <p:nvPr/>
        </p:nvSpPr>
        <p:spPr>
          <a:xfrm>
            <a:off x="838200" y="1631659"/>
            <a:ext cx="6153324" cy="523220"/>
          </a:xfrm>
          <a:prstGeom prst="rect">
            <a:avLst/>
          </a:prstGeom>
          <a:noFill/>
        </p:spPr>
        <p:txBody>
          <a:bodyPr wrap="square">
            <a:spAutoFit/>
          </a:bodyPr>
          <a:lstStyle/>
          <a:p>
            <a:pPr>
              <a:buFont typeface="Wingdings" panose="05000000000000000000" pitchFamily="2" charset="2"/>
              <a:buChar char="u"/>
            </a:pPr>
            <a:r>
              <a:rPr lang="en-US" altLang="zh-CN" sz="2800" dirty="0"/>
              <a:t>7.1  </a:t>
            </a:r>
            <a:r>
              <a:rPr lang="zh-CN" altLang="zh-CN" sz="2800" dirty="0"/>
              <a:t>作用域</a:t>
            </a:r>
            <a:endParaRPr lang="zh-CN" altLang="en-US" sz="2800" dirty="0"/>
          </a:p>
        </p:txBody>
      </p:sp>
      <p:cxnSp>
        <p:nvCxnSpPr>
          <p:cNvPr id="8" name="直接连接符 7">
            <a:extLst>
              <a:ext uri="{FF2B5EF4-FFF2-40B4-BE49-F238E27FC236}">
                <a16:creationId xmlns:a16="http://schemas.microsoft.com/office/drawing/2014/main" id="{63CA2191-7482-4E53-8D07-1873A545325B}"/>
              </a:ext>
            </a:extLst>
          </p:cNvPr>
          <p:cNvCxnSpPr/>
          <p:nvPr/>
        </p:nvCxnSpPr>
        <p:spPr>
          <a:xfrm>
            <a:off x="5260989" y="2960662"/>
            <a:ext cx="0" cy="20720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05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16258" y="1523785"/>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7.2   </a:t>
            </a:r>
            <a:r>
              <a:rPr lang="zh-CN" altLang="en-US" dirty="0">
                <a:latin typeface="华文新魏" panose="02010800040101010101" pitchFamily="2" charset="-122"/>
                <a:ea typeface="华文新魏" panose="02010800040101010101" pitchFamily="2" charset="-122"/>
              </a:rPr>
              <a:t>名字空间</a:t>
            </a:r>
          </a:p>
        </p:txBody>
      </p:sp>
      <p:sp>
        <p:nvSpPr>
          <p:cNvPr id="6" name="文本框 5">
            <a:extLst>
              <a:ext uri="{FF2B5EF4-FFF2-40B4-BE49-F238E27FC236}">
                <a16:creationId xmlns:a16="http://schemas.microsoft.com/office/drawing/2014/main" id="{2845B5B1-E0D9-48D9-A8B5-77F96D442EE8}"/>
              </a:ext>
            </a:extLst>
          </p:cNvPr>
          <p:cNvSpPr txBox="1"/>
          <p:nvPr/>
        </p:nvSpPr>
        <p:spPr>
          <a:xfrm>
            <a:off x="147174" y="2111904"/>
            <a:ext cx="10930295" cy="380367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名字空间是</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引入的一种新作用域，类似</a:t>
            </a:r>
            <a:r>
              <a:rPr lang="en-US" altLang="zh-CN" sz="2400" b="1" dirty="0">
                <a:latin typeface="华文新魏" panose="02010800040101010101" pitchFamily="2" charset="-122"/>
                <a:ea typeface="华文新魏" panose="02010800040101010101" pitchFamily="2" charset="-122"/>
              </a:rPr>
              <a:t>Java(</a:t>
            </a:r>
            <a:r>
              <a:rPr lang="zh-CN" altLang="en-US" sz="2400" b="1" dirty="0">
                <a:latin typeface="华文新魏" panose="02010800040101010101" pitchFamily="2" charset="-122"/>
                <a:ea typeface="华文新魏" panose="02010800040101010101" pitchFamily="2" charset="-122"/>
              </a:rPr>
              <a:t>只包含类的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包。</a:t>
            </a: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名字空间既面向对象又面向过程：除可包含类外，还可包含函数、变量定义。</a:t>
            </a:r>
          </a:p>
          <a:p>
            <a:pPr marL="1143000" lvl="2"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名字空间必须</a:t>
            </a:r>
            <a:r>
              <a:rPr lang="zh-CN" altLang="en-US" sz="2400" b="1" dirty="0">
                <a:solidFill>
                  <a:srgbClr val="FF0000"/>
                </a:solidFill>
                <a:latin typeface="华文新魏" panose="02010800040101010101" pitchFamily="2" charset="-122"/>
                <a:ea typeface="华文新魏" panose="02010800040101010101" pitchFamily="2" charset="-122"/>
              </a:rPr>
              <a:t>在全局作用域内用</a:t>
            </a:r>
            <a:r>
              <a:rPr lang="en-US" altLang="zh-CN" sz="2400" b="1" dirty="0">
                <a:solidFill>
                  <a:srgbClr val="FF0000"/>
                </a:solidFill>
                <a:latin typeface="华文新魏" panose="02010800040101010101" pitchFamily="2" charset="-122"/>
                <a:ea typeface="华文新魏" panose="02010800040101010101" pitchFamily="2" charset="-122"/>
              </a:rPr>
              <a:t>namespace</a:t>
            </a:r>
            <a:r>
              <a:rPr lang="zh-CN" altLang="en-US" sz="2400" b="1" dirty="0">
                <a:latin typeface="华文新魏" panose="02010800040101010101" pitchFamily="2" charset="-122"/>
                <a:ea typeface="华文新魏" panose="02010800040101010101" pitchFamily="2" charset="-122"/>
              </a:rPr>
              <a:t>定义，不能在类、函数及函数成员内定义，最外层名字空间名称必须在全局作用域唯一。</a:t>
            </a:r>
          </a:p>
          <a:p>
            <a:pPr lvl="2">
              <a:lnSpc>
                <a:spcPct val="90000"/>
              </a:lnSpc>
              <a:spcBef>
                <a:spcPts val="500"/>
              </a:spcBef>
              <a:defRPr/>
            </a:pPr>
            <a:r>
              <a:rPr lang="en-US" altLang="zh-CN" b="1" dirty="0">
                <a:latin typeface="华文新魏" panose="02010800040101010101" pitchFamily="2" charset="-122"/>
                <a:ea typeface="华文新魏" panose="02010800040101010101" pitchFamily="2" charset="-122"/>
              </a:rPr>
              <a:t>    namespace  A{int x, f( ){return 1;}; class B{/*…*/};};</a:t>
            </a:r>
          </a:p>
          <a:p>
            <a:pPr lvl="2">
              <a:lnSpc>
                <a:spcPct val="90000"/>
              </a:lnSpc>
              <a:spcBef>
                <a:spcPts val="500"/>
              </a:spcBef>
              <a:defRPr/>
            </a:pPr>
            <a:r>
              <a:rPr lang="en-US" altLang="zh-CN" b="1" dirty="0">
                <a:latin typeface="华文新魏" panose="02010800040101010101" pitchFamily="2" charset="-122"/>
                <a:ea typeface="华文新魏" panose="02010800040101010101" pitchFamily="2" charset="-122"/>
              </a:rPr>
              <a:t>    class B{ </a:t>
            </a:r>
            <a:r>
              <a:rPr lang="en-US" altLang="zh-CN" b="1" dirty="0" err="1">
                <a:latin typeface="华文新魏" panose="02010800040101010101" pitchFamily="2" charset="-122"/>
                <a:ea typeface="华文新魏" panose="02010800040101010101" pitchFamily="2" charset="-122"/>
              </a:rPr>
              <a:t>namespase</a:t>
            </a:r>
            <a:r>
              <a:rPr lang="en-US" altLang="zh-CN" b="1" dirty="0">
                <a:latin typeface="华文新魏" panose="02010800040101010101" pitchFamily="2" charset="-122"/>
                <a:ea typeface="华文新魏" panose="02010800040101010101" pitchFamily="2" charset="-122"/>
              </a:rPr>
              <a:t> C{ int y; }; int z; }; //</a:t>
            </a:r>
            <a:r>
              <a:rPr lang="zh-CN" altLang="en-US" b="1" dirty="0">
                <a:latin typeface="华文新魏" panose="02010800040101010101" pitchFamily="2" charset="-122"/>
                <a:ea typeface="华文新魏" panose="02010800040101010101" pitchFamily="2" charset="-122"/>
              </a:rPr>
              <a:t>错</a:t>
            </a:r>
          </a:p>
          <a:p>
            <a:pPr lvl="2">
              <a:lnSpc>
                <a:spcPct val="90000"/>
              </a:lnSpc>
              <a:spcBef>
                <a:spcPts val="500"/>
              </a:spcBef>
              <a:defRPr/>
            </a:pPr>
            <a:r>
              <a:rPr lang="en-US" altLang="zh-CN" b="1" dirty="0">
                <a:latin typeface="华文新魏" panose="02010800040101010101" pitchFamily="2" charset="-122"/>
                <a:ea typeface="华文新魏" panose="02010800040101010101" pitchFamily="2" charset="-122"/>
              </a:rPr>
              <a:t>    namespace B::C{ int z; };                       //</a:t>
            </a:r>
            <a:r>
              <a:rPr lang="zh-CN" altLang="en-US" b="1" dirty="0">
                <a:latin typeface="华文新魏" panose="02010800040101010101" pitchFamily="2" charset="-122"/>
                <a:ea typeface="华文新魏" panose="02010800040101010101" pitchFamily="2" charset="-122"/>
              </a:rPr>
              <a:t>错</a:t>
            </a:r>
          </a:p>
          <a:p>
            <a:pPr lvl="2">
              <a:lnSpc>
                <a:spcPct val="90000"/>
              </a:lnSpc>
              <a:spcBef>
                <a:spcPts val="500"/>
              </a:spcBef>
              <a:defRPr/>
            </a:pPr>
            <a:r>
              <a:rPr lang="en-US" altLang="zh-CN" b="1" dirty="0">
                <a:latin typeface="华文新魏" panose="02010800040101010101" pitchFamily="2" charset="-122"/>
                <a:ea typeface="华文新魏" panose="02010800040101010101" pitchFamily="2" charset="-122"/>
              </a:rPr>
              <a:t>    void f( ){ namespace E{ int x}; };          //</a:t>
            </a:r>
            <a:r>
              <a:rPr lang="zh-CN" altLang="en-US" b="1" dirty="0">
                <a:latin typeface="华文新魏" panose="02010800040101010101" pitchFamily="2" charset="-122"/>
                <a:ea typeface="华文新魏" panose="02010800040101010101" pitchFamily="2" charset="-122"/>
              </a:rPr>
              <a:t>错</a:t>
            </a:r>
          </a:p>
          <a:p>
            <a:pPr marL="1143000" lvl="2"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同一名字空间内的标识符名必须唯一，不同名字空间内的标识符名可以相同</a:t>
            </a:r>
            <a:r>
              <a:rPr lang="zh-CN" altLang="en-US" sz="2400" b="1" dirty="0">
                <a:latin typeface="华文新魏" panose="02010800040101010101" pitchFamily="2" charset="-122"/>
                <a:ea typeface="华文新魏" panose="02010800040101010101" pitchFamily="2" charset="-122"/>
              </a:rPr>
              <a:t>。当程序引用多个名字空间的同名成员时，可以用名字空间加作用域运算符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限定</a:t>
            </a:r>
          </a:p>
        </p:txBody>
      </p:sp>
    </p:spTree>
    <p:extLst>
      <p:ext uri="{BB962C8B-B14F-4D97-AF65-F5344CB8AC3E}">
        <p14:creationId xmlns:p14="http://schemas.microsoft.com/office/powerpoint/2010/main" val="52858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7</a:t>
            </a:r>
            <a:r>
              <a:rPr lang="zh-CN" altLang="en-US" b="1" dirty="0">
                <a:latin typeface="隶书" panose="02010509060101010101" pitchFamily="49" charset="-122"/>
                <a:ea typeface="隶书" panose="02010509060101010101" pitchFamily="49" charset="-122"/>
              </a:rPr>
              <a:t>章  可访问性</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7.2   </a:t>
            </a:r>
            <a:r>
              <a:rPr lang="zh-CN" altLang="en-US" dirty="0"/>
              <a:t>名字空间</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90592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名字空间</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包括匿名名字空间</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可以</a:t>
            </a:r>
            <a:r>
              <a:rPr lang="zh-CN" altLang="en-US" sz="2400" b="1" dirty="0">
                <a:solidFill>
                  <a:srgbClr val="FF0000"/>
                </a:solidFill>
                <a:latin typeface="华文新魏" panose="02010800040101010101" pitchFamily="2" charset="-122"/>
                <a:ea typeface="华文新魏" panose="02010800040101010101" pitchFamily="2" charset="-122"/>
              </a:rPr>
              <a:t>分多次定义（在不同文件里）</a:t>
            </a:r>
            <a:r>
              <a:rPr lang="zh-CN" altLang="en-US" sz="2400" b="1" dirty="0">
                <a:latin typeface="华文新魏" panose="02010800040101010101" pitchFamily="2" charset="-122"/>
                <a:ea typeface="华文新魏" panose="02010800040101010101" pitchFamily="2" charset="-122"/>
              </a:rPr>
              <a:t>：</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可以先在初始定义中定义一部分成员，然后在扩展定义中再定义另一部分成员；</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或者先在初始定义中声明的函数原型，然后在扩展定义中再定义函数体； </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初始定义和扩展定义的语法格式相同。</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using</a:t>
            </a:r>
            <a:r>
              <a:rPr lang="zh-CN" altLang="en-US" sz="2400" b="1" dirty="0">
                <a:latin typeface="华文新魏" panose="02010800040101010101" pitchFamily="2" charset="-122"/>
                <a:ea typeface="华文新魏" panose="02010800040101010101" pitchFamily="2" charset="-122"/>
              </a:rPr>
              <a:t>用于指示程序要引用的名字空间，或者用于声明程序要引用的名字空间成员。</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在引用名字空间的某个成员之前，该成员必须已经在名字空间中声明了原型或进行了定义。</a:t>
            </a:r>
          </a:p>
        </p:txBody>
      </p:sp>
    </p:spTree>
    <p:extLst>
      <p:ext uri="{BB962C8B-B14F-4D97-AF65-F5344CB8AC3E}">
        <p14:creationId xmlns:p14="http://schemas.microsoft.com/office/powerpoint/2010/main" val="2641524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2971</TotalTime>
  <Words>3955</Words>
  <Application>Microsoft Office PowerPoint</Application>
  <PresentationFormat>宽屏</PresentationFormat>
  <Paragraphs>324</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华文新魏</vt:lpstr>
      <vt:lpstr>隶书</vt:lpstr>
      <vt:lpstr>微软雅黑</vt:lpstr>
      <vt:lpstr>Arial</vt:lpstr>
      <vt:lpstr>Wingdings</vt:lpstr>
      <vt:lpstr>Office 主题​​</vt:lpstr>
      <vt:lpstr>PowerPoint 演示文稿</vt:lpstr>
      <vt:lpstr>第7章  可访问性</vt:lpstr>
      <vt:lpstr>第7章  可访问性</vt:lpstr>
      <vt:lpstr>第7章  可访问性</vt:lpstr>
      <vt:lpstr>第7章  可访问性</vt:lpstr>
      <vt:lpstr>第7章  可访问性</vt:lpstr>
      <vt:lpstr>第7章  可访问性</vt:lpstr>
      <vt:lpstr>第7章  可访问性</vt:lpstr>
      <vt:lpstr>第7章  可访问性</vt:lpstr>
      <vt:lpstr>第7章  可访问性</vt:lpstr>
      <vt:lpstr>第7章  可访问性</vt:lpstr>
      <vt:lpstr>第7章  可访问性</vt:lpstr>
      <vt:lpstr>第7章  可访问性</vt:lpstr>
      <vt:lpstr>名字空间-using声明</vt:lpstr>
      <vt:lpstr>名字空间-using指示符</vt:lpstr>
      <vt:lpstr>第7章  可访问性</vt:lpstr>
      <vt:lpstr>第7章  可访问性</vt:lpstr>
      <vt:lpstr>第7章  可访问性</vt:lpstr>
      <vt:lpstr>名字空间-匿名名字空间</vt:lpstr>
      <vt:lpstr>名字空间-匿名名字空间</vt:lpstr>
      <vt:lpstr>第7章  可访问性</vt:lpstr>
      <vt:lpstr>第7章  可访问性</vt:lpstr>
      <vt:lpstr>第7章  可访问性</vt:lpstr>
      <vt:lpstr>第7章  可访问性</vt:lpstr>
      <vt:lpstr>第7章  可访问性</vt:lpstr>
      <vt:lpstr>第7章  可访问性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429</cp:revision>
  <dcterms:created xsi:type="dcterms:W3CDTF">2020-04-22T10:23:54Z</dcterms:created>
  <dcterms:modified xsi:type="dcterms:W3CDTF">2020-10-22T12:04:03Z</dcterms:modified>
</cp:coreProperties>
</file>