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13" r:id="rId15"/>
    <p:sldId id="329" r:id="rId16"/>
    <p:sldId id="414" r:id="rId17"/>
    <p:sldId id="405" r:id="rId18"/>
    <p:sldId id="373" r:id="rId19"/>
    <p:sldId id="408" r:id="rId20"/>
    <p:sldId id="412" r:id="rId21"/>
    <p:sldId id="411" r:id="rId22"/>
    <p:sldId id="409" r:id="rId23"/>
    <p:sldId id="4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66" autoAdjust="0"/>
  </p:normalViewPr>
  <p:slideViewPr>
    <p:cSldViewPr snapToGrid="0">
      <p:cViewPr varScale="1">
        <p:scale>
          <a:sx n="95" d="100"/>
          <a:sy n="95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09D0D-9F44-41EE-AE76-C2C484CF468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A420-5FFF-4FEB-A768-79BB1652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7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8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2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57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当捕获列表以值的方式传递后，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表达式不能修改这个变量的值，只能使用。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8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2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0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5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标准</a:t>
            </a:r>
            <a:r>
              <a:rPr lang="en-US" altLang="zh-CN" dirty="0"/>
              <a:t>8.1.5</a:t>
            </a:r>
            <a:r>
              <a:rPr lang="zh-CN" altLang="en-US" dirty="0"/>
              <a:t>节定义了</a:t>
            </a:r>
            <a:r>
              <a:rPr lang="en-US" altLang="zh-CN" dirty="0"/>
              <a:t>Lambda</a:t>
            </a:r>
            <a:r>
              <a:rPr lang="zh-CN" altLang="en-US" dirty="0"/>
              <a:t>表达式，其中：</a:t>
            </a:r>
            <a:endParaRPr lang="en-US" altLang="zh-CN" dirty="0"/>
          </a:p>
          <a:p>
            <a:r>
              <a:rPr lang="en-US" altLang="zh-CN" dirty="0"/>
              <a:t>A lambda-expression shall not appear in an unevaluated operand </a:t>
            </a:r>
            <a:r>
              <a:rPr lang="zh-CN" altLang="en-US" dirty="0"/>
              <a:t>：</a:t>
            </a:r>
            <a:r>
              <a:rPr lang="en-US" altLang="zh-CN" dirty="0"/>
              <a:t>Lambada</a:t>
            </a:r>
            <a:r>
              <a:rPr lang="zh-CN" altLang="en-US" dirty="0"/>
              <a:t>表达式不能作为一个没有求值的操作数存在。即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7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表达式可以赋值给一个变量，那么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表达式可以作为函数的返回值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我们希望有这样一个函数：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自然数产生器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，每次调用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会自动产生下一个自然数，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我们还希望有一个函数能帮我们产生这样的自然数产生器，这个函数比如叫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（自然数发生器的制造工厂）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即：我们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希望函数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能返回另外一个函数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natural_number_generator(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自然数产生器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。我们可以也只能用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18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是一个自然数发生器的工厂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它要返回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表达式（自然数发生器）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的返回类型为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natural_number_generator_factory(){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int i = 0;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表达式，其功能为自然数发生器，产生下一个自然数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特别说明：如果需要在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表达式函数体内修改 通过值捕获方式捕获到的变量的值（如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++i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），则必须在（形参列表）后面加上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natural_number_generator = [i] 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-&gt;int { return ++i;};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natural_number_generator;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返回自然数发生器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0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6"/>
            <a:ext cx="11839074" cy="6205133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test_lambda_demo_4(){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natural_number_generator_factory()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得到一个自然数产生器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generator1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generator1 = natural_number_generator_factory();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"generator1 generates ..."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n1 = generator1();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，得到下一个自然数，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n1 = 1;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"n1 = " &lt;&lt; n1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n2 = generator1();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，得到下一个自然数，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n2 = 2;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"n2 = " &lt;&lt; n2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可以一直这样产生下一个自然数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natural_number_generator_factory()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得到另一个一个自然数产生器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generator2 = natural_number_generator_factory();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"generator2 generates ..."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m1 = generator2();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，得到下一个自然数，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m1 = ?;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"m1 = " &lt;&lt; m1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m2 = generator2();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，得到下一个自然数，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m2 = ?;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"m2 = " &lt;&lt; m2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可以一直这样产生下一个自然数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769FE67E-FB5B-D86B-7B25-C5FB7BEAE8B8}"/>
              </a:ext>
            </a:extLst>
          </p:cNvPr>
          <p:cNvSpPr/>
          <p:nvPr/>
        </p:nvSpPr>
        <p:spPr>
          <a:xfrm>
            <a:off x="8541031" y="1707363"/>
            <a:ext cx="3471298" cy="2048069"/>
          </a:xfrm>
          <a:prstGeom prst="wedgeRectCallout">
            <a:avLst>
              <a:gd name="adj1" fmla="val -79910"/>
              <a:gd name="adj2" fmla="val 4928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上面代码输出结果为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generator1 generates ...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n1 = 1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n2 = 2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generator2 generates ...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m1 = 1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m2 = 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98856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为什么第二个自然数产生器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的输出也是从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开始而不是从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因为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是不同的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，而且捕获时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的值都是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，前面讲过：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表达式捕获发生在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表达式被创建的时候（即定义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表达式的代码执行时）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natural_number_generator = [i] () mutable  -&gt;int { return ++i;};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自由变量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叫闭包。闭包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(Closure)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并不是一个新鲜的概念，很多函数式语言中都使用了闭包。例如在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JavaScript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中，当你在内嵌函数中使用外部函数作用域内的变量时，就是使用了闭包。用一个常用的类比来解释闭包和类（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）的关系：类是带函数的数据，闭包是带数据的函数。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闭包的本质：代码块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上下文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闭包中使用的自由变量有一个特性，就是它们不在父函数返回时释放，而是随着闭包生命周期的结束而结束。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generator1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就是二个不同的闭包，它们分别使用了相互独立的变量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的时候，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并不受影响，反之亦然），只要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generator2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这两个变量没有被回收，他们各自的自由变量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就不会被释放。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14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87205" y="1576128"/>
            <a:ext cx="10394374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引入的一种匿名函数。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表达式的变量被编译为临时类的对象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该临时类变量的对象被构造时，此时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表达式被计算。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若未定义存储该临时类对象的变量，则称该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表达式没被计算。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表达式的声明格式为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形参列表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mutable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异常说明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返回类型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函数体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例如，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f = [ ](int x=1)-&gt;int { return x; };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捕获列表的参数用于捕获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表达式的外部变量。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临时类重载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operator( ) (…)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；当调用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f(3)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时，等价于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f.operator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)(3)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表达式被编译成函数对象，函数对象名为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7483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846" y="737536"/>
            <a:ext cx="8569325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为多目运算符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sum(int x, int y) { return x + y;}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int s =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sum, 1, 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第一个操作数为函数名，这里把函数名看做函数对象</a:t>
            </a:r>
          </a:p>
          <a:p>
            <a:pPr marL="0" indent="0"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只能通过类的普通成员函数重载，这意味着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指针指向的类对象，这样的对象称为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7508" y="-28845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重载函数调用操作符（）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96952"/>
            <a:ext cx="10515600" cy="386104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  <a:r>
              <a:rPr lang="en-US" altLang="zh-CN" sz="20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operator( ) (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参数列表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objectofAbsInt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，类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的对象称为函数对象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operator()(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0?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(-1);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函数对象可以作为函数的参数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这意味着我们可以将函数当做对象传递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在模板编程里广泛使用。在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C+11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里，还可以用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lamda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0BC528-631E-4CF8-8E02-6858676B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6095038"/>
            <a:ext cx="8856984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函数指针也可以作为函数的参数，但函数指针主要的缺点是：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被函数指针指向的函数是无法内联的。而函数对象则没这个问题。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41095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EB36454-A690-459A-9D9B-A26287EC0C12}"/>
              </a:ext>
            </a:extLst>
          </p:cNvPr>
          <p:cNvSpPr txBox="1"/>
          <p:nvPr/>
        </p:nvSpPr>
        <p:spPr>
          <a:xfrm>
            <a:off x="412870" y="809279"/>
            <a:ext cx="111729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main() {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fr-FR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1,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3;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fr-FR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fr-FR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2,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4;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g = [m, n, &amp;p, &amp;q](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x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-&gt;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{ p++;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错：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m++; n++; q++;*/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m+n+x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};</a:t>
            </a:r>
          </a:p>
          <a:p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pl-PL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z = g(0);   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=1,</a:t>
            </a:r>
            <a:r>
              <a:rPr lang="pl-PL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=4,z=3, </a:t>
            </a:r>
            <a:r>
              <a:rPr lang="zh-CN" altLang="pl-PL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g.operator()(0)</a:t>
            </a:r>
            <a:endParaRPr lang="pl-PL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z = g(0);   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=1,</a:t>
            </a:r>
            <a:r>
              <a:rPr lang="pl-PL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=5,z=3</a:t>
            </a:r>
            <a:endParaRPr lang="pl-PL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//auto g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表达式这条语句，被编译为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匿名类对象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生成的匿名类及其函数如下</a:t>
            </a:r>
            <a:endParaRPr lang="en-US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匿名类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  m, n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	//Lambda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捕获的可写外部变量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		//&amp;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捕获的外部变量保持其原有类型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int+&amp; 	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		//&amp;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捕获的外部变量保持其原有类型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int+&amp;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public:  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 m, const int n, int &amp;p,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&amp;q) : m(m), n(n), p(p), q(q){ 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int operator()(int x) { </a:t>
            </a:r>
            <a:r>
              <a:rPr lang="pt-BR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p++; return m + n + x</a:t>
            </a:r>
            <a:r>
              <a:rPr lang="pt-B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}g(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m, n, p, q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 	//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调用构造函数初始化匿名类对象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  </a:t>
            </a:r>
            <a:endParaRPr lang="zh-CN" altLang="en-US" sz="2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036A831-B41B-435C-8EF2-5A7987DDB9C2}"/>
              </a:ext>
            </a:extLst>
          </p:cNvPr>
          <p:cNvSpPr/>
          <p:nvPr/>
        </p:nvSpPr>
        <p:spPr>
          <a:xfrm>
            <a:off x="3671276" y="658153"/>
            <a:ext cx="3816424" cy="576064"/>
          </a:xfrm>
          <a:prstGeom prst="wedgeRoundRectCallout">
            <a:avLst>
              <a:gd name="adj1" fmla="val -56870"/>
              <a:gd name="adj2" fmla="val 13658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m, n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为值捕获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;p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为引用捕获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E4F6BAB-A241-4B82-B2FC-332027CC9159}"/>
              </a:ext>
            </a:extLst>
          </p:cNvPr>
          <p:cNvSpPr/>
          <p:nvPr/>
        </p:nvSpPr>
        <p:spPr>
          <a:xfrm>
            <a:off x="7795447" y="2107933"/>
            <a:ext cx="4396553" cy="756654"/>
          </a:xfrm>
          <a:prstGeom prst="wedgeRoundRectCallout">
            <a:avLst>
              <a:gd name="adj1" fmla="val -38990"/>
              <a:gd name="adj2" fmla="val 7152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当捕获列表以值的方式传递后，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表达式不能修改这个变量的值，只能使用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38807D0-17C6-4E37-BBE0-A6620032125C}"/>
              </a:ext>
            </a:extLst>
          </p:cNvPr>
          <p:cNvSpPr/>
          <p:nvPr/>
        </p:nvSpPr>
        <p:spPr>
          <a:xfrm>
            <a:off x="8745503" y="3887535"/>
            <a:ext cx="3328733" cy="414301"/>
          </a:xfrm>
          <a:prstGeom prst="wedgeRoundRectCallout">
            <a:avLst>
              <a:gd name="adj1" fmla="val -73679"/>
              <a:gd name="adj2" fmla="val -176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引用捕获的非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值可以修改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30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EB36454-A690-459A-9D9B-A26287EC0C12}"/>
              </a:ext>
            </a:extLst>
          </p:cNvPr>
          <p:cNvSpPr txBox="1"/>
          <p:nvPr/>
        </p:nvSpPr>
        <p:spPr>
          <a:xfrm>
            <a:off x="490533" y="710108"/>
            <a:ext cx="113551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main() {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fr-FR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1,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3;</a:t>
            </a:r>
          </a:p>
          <a:p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 n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2, </a:t>
            </a:r>
            <a:r>
              <a:rPr lang="fr-F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fr-FR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4;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f = [m, n, &amp;p, &amp;q](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x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mutable-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{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p++; /*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:n++;q++;*/ return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m++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x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};</a:t>
            </a:r>
          </a:p>
          <a:p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pl-PL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z = f(0);    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=1,</a:t>
            </a:r>
            <a:r>
              <a:rPr lang="pl-PL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=4,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z=1, </a:t>
            </a:r>
            <a:r>
              <a:rPr lang="zh-CN" altLang="pl-PL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f.operator()(0);</a:t>
            </a:r>
            <a:endParaRPr lang="pl-PL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pl-PL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z = f(0);         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=1,</a:t>
            </a:r>
            <a:r>
              <a:rPr lang="pl-PL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=5, z=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pl-PL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（匿名类里的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变成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pl-PL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为匿名类对象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生成的匿名类及其函数如下</a:t>
            </a:r>
            <a:endParaRPr lang="en-US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匿名类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mutable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//Lambda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表达式有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时，非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捕获的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可写外部变量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	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原有类型为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int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	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原有类型为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int+&amp;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const int &amp;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	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原有类型为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int+&amp;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  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构造函数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m, const int n, int &amp;p, const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int&amp;q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):m(m), n(n), p(p),q(q){ }  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int operator()(int x) {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p++; /*</a:t>
            </a:r>
            <a:r>
              <a:rPr lang="zh-CN" altLang="en-US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</a:t>
            </a:r>
            <a:r>
              <a:rPr lang="en-US" altLang="zh-CN" sz="2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:n++;q++;*/ return m++ + x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}f(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m, n, p, q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	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调用构造函数初始化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匿名类对象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  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4A2B0CF-D9F8-4526-BD70-2A6AC143B543}"/>
              </a:ext>
            </a:extLst>
          </p:cNvPr>
          <p:cNvSpPr/>
          <p:nvPr/>
        </p:nvSpPr>
        <p:spPr>
          <a:xfrm>
            <a:off x="4502549" y="710108"/>
            <a:ext cx="3816424" cy="576064"/>
          </a:xfrm>
          <a:prstGeom prst="wedgeRoundRectCallout">
            <a:avLst>
              <a:gd name="adj1" fmla="val -34544"/>
              <a:gd name="adj2" fmla="val 1095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m, n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为值捕获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;p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为引用捕获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204783E-E3C9-4A8B-B861-90FEA9AC4631}"/>
              </a:ext>
            </a:extLst>
          </p:cNvPr>
          <p:cNvSpPr/>
          <p:nvPr/>
        </p:nvSpPr>
        <p:spPr>
          <a:xfrm>
            <a:off x="7668312" y="2348407"/>
            <a:ext cx="3816424" cy="883165"/>
          </a:xfrm>
          <a:prstGeom prst="wedgeRoundRectCallout">
            <a:avLst>
              <a:gd name="adj1" fmla="val -42712"/>
              <a:gd name="adj2" fmla="val 918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表达式有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时，值捕获的非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值变成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，即可以修改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5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56585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捕获列表的参数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8171" y="2153972"/>
            <a:ext cx="10930295" cy="373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表达式的外部变量不能是全局变量或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定义的变量。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表达式的外部变量不能是类的成员。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表达式的外部变量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可以是函数参数或函数定义的局部自动变量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变量名”表示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引用捕获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外部变量，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[&amp;]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表示引用捕获所有函数参数或函数定义的局部自动变量。其可写特性同被捕获的外部变量一致。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变量名”表示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值捕获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外部变量的值（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值参传递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 [=]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表示捕获所有函数参数或函数定义的局部自动变量的值。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参数表后有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mutable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表达式中可以修改“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值参传递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的可写变量的值”，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但调用后不影响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表达式捕获的对应该可写外部变量的值（值捕获）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796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234896-5F09-4040-B2BE-EEE675D5D987}"/>
              </a:ext>
            </a:extLst>
          </p:cNvPr>
          <p:cNvSpPr txBox="1"/>
          <p:nvPr/>
        </p:nvSpPr>
        <p:spPr>
          <a:xfrm>
            <a:off x="72736" y="199797"/>
            <a:ext cx="12046527" cy="617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12.21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 ) {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 = [](int x = 1)-&gt;int { return x; }; 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捕获列表为空，对象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准函数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g = [](int x)throw(int) -&gt;int { return x; };	//g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同上：匿名函数可能抛出异常，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throw(int)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是异常声明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int(*h)(int) = [](int x)-&gt;int { return x * x; };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捕获列表为空，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可以用函数指针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指向“准函数”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 = f;			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表达式捕获列表为空，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当准函数使用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m = [a,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](int x)-&gt;int { return x * f(x); };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//m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是函数对象：捕获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初始化函数对象实例成员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//int(*k)(int)=[a](int x)-&gt;int{return x;};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函数指针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不能指向函数对象（捕获列表非空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函数对象包含其他成员）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//h = m;	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表达式捕获列表非空，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是函数对象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([ ](int x)-&gt;int{return x;}).name( ));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错：临时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表达式未计算，无类型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("%s\n",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(f).name());		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&lt;lambda_...&gt;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("%s\n",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(f(3)).name());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，使用实参值调用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x=3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(“%s\n”,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f.operator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)()).name());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，使用默认值调用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x=1,f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是函数对象，显式调用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operator()()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printf("%s\n", 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f.operator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)).name());	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__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cdecl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("%s\n", 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g.operator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)).name());	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__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cdecl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("%s\n",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(h).name());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(__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cdecl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*)(int)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("%s\n",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(m).name());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&lt;lambda_...&gt;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f(3) + g(3) + (*h)(3);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911F0-965A-49B7-B3C1-4B40B2AB0A62}"/>
              </a:ext>
            </a:extLst>
          </p:cNvPr>
          <p:cNvSpPr/>
          <p:nvPr/>
        </p:nvSpPr>
        <p:spPr>
          <a:xfrm>
            <a:off x="5408583" y="511524"/>
            <a:ext cx="625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准函数：函数对象不包含其他成员，除了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operator()(...)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4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4967" y="934805"/>
            <a:ext cx="11362065" cy="535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表达式本质上是一个匿名、自动内联的函数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与任何函数类似，一个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表达式具有返回类型、参数列表、函数体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{}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和普通函数不一样的是：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表达式有捕获列表，可以定义在一个函数内部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是不允许在一个函数里定义另外一个函数的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表达式具有如下形式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形参列表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mutable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异常说明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返回类型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函数体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其中：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捕获列表是必须有的（即使列表为空也必须有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{}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是必须有的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mutable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和异常说明是可选的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当不需要任何参数时，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形参列表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可以没有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当函数返回类型可以推断时，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返回类型 可以没有</a:t>
            </a:r>
          </a:p>
          <a:p>
            <a:pPr>
              <a:spcBef>
                <a:spcPts val="500"/>
              </a:spcBef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注意：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形参列表指传递给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表达式参数（和函数形参列表一样），函数参数称为绑定变量，它在函数上下文有明确的定义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捕获列表指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表达式要使用的、定义在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表达式外面的变量，称为自由变量。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表达式可以赋值给一个变量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变量的类型用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39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捕获列表的参数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捕获列表的参数可以出现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实例函数成员中的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表达式默认捕获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，而静态函数成员中的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表达式不能捕获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不是变量名或参数名，故不能使用“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”或者“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表达式的捕获列表非空，倾向于用作“准对象”，否则倾向于用作“准函数”。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早期编译器实例函数成员中的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表达式默认捕获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，故它是一个准对象。但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vs2019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必须明确捕获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才能访问实例数据成员。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只有作为“准函数”才能获得其函数入口地址。</a:t>
            </a:r>
          </a:p>
        </p:txBody>
      </p:sp>
    </p:spTree>
    <p:extLst>
      <p:ext uri="{BB962C8B-B14F-4D97-AF65-F5344CB8AC3E}">
        <p14:creationId xmlns:p14="http://schemas.microsoft.com/office/powerpoint/2010/main" val="346314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1BEA64-5165-4483-87B1-3615C2CDA21C}"/>
              </a:ext>
            </a:extLst>
          </p:cNvPr>
          <p:cNvSpPr txBox="1"/>
          <p:nvPr/>
        </p:nvSpPr>
        <p:spPr>
          <a:xfrm>
            <a:off x="1134341" y="1690688"/>
            <a:ext cx="10879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7;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不用被捕获即可被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int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8;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不用被捕获即可被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默认被捕获，故可访问实例数据成员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A::x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static int y;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静态数据成员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不用捕获即可被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m): x(m) { }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f(int &amp;a) {	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实例函数成员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有隐含参数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int b = 0;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static int </a:t>
            </a:r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=0;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不用被捕获即可被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h = [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&amp;, a, b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](int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)mutable-&gt;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默认被捕获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，创建对象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 b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值捕获，其它引用捕获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a++;  		//f()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的参数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捕获并传给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的实例成员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不改变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的参数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b++;		//f()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的局部变量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被捕获并传给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b++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不改局部变量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		//f()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的静态变量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可直接使用，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改变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的静态变量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y=</a:t>
            </a:r>
            <a:r>
              <a:rPr lang="en-US" altLang="zh-CN" dirty="0" err="1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dirty="0" err="1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dirty="0" err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默认被捕获：可访问实例数据成员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return a;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8980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C0248-0A73-4AD1-BC0E-2D00DEB3FF40}"/>
              </a:ext>
            </a:extLst>
          </p:cNvPr>
          <p:cNvSpPr txBox="1"/>
          <p:nvPr/>
        </p:nvSpPr>
        <p:spPr>
          <a:xfrm>
            <a:off x="278553" y="1783077"/>
            <a:ext cx="117021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h(a + 2);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a+2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值参传递给形参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h.operator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)(a+2)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void g(int &amp;a){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静态函数成员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g()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int b = 0;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static int c = 0;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不用被捕获即可被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h = [&amp;a, b](int u)mutable-&gt;int{	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被捕获，创建函数对象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a++; 		//g()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的参数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被捕获并传给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的引用实例成员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改变参数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是引用捕获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b++;		//g()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的局部变量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被捕获传给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不改局部变量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是值捕获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		//g()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的静态变量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可直接使用，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的静态变量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m+n+u+c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没有捕获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，不可访问实例数据成员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A::x 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return a;	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};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auto k = [ ](int u) -&gt;int { return u; }; 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静态成员函数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，没有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被捕获，创建对象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auto p = k;                                       //p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class&lt;lambda…&gt;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int (*q)(int) = k;	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问题：若将红色部分放入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f(int &amp;a)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中，如何？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(*q)(int) = k;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就不成立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31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462B4-2260-4C93-A5B5-F81060D57A7C}"/>
              </a:ext>
            </a:extLst>
          </p:cNvPr>
          <p:cNvSpPr txBox="1"/>
          <p:nvPr/>
        </p:nvSpPr>
        <p:spPr>
          <a:xfrm>
            <a:off x="880144" y="2204707"/>
            <a:ext cx="109343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h(a + 2);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a+2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值参传递给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}a(10);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A::y = 0;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静态数据成员必须初始化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main( ) {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p = 2;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(p);			//p=2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A::y=30    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+u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(p);			//p=2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A::y=31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A::g(p);		//p=3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A::y=20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A::g(p);		//p=4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A::y=22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4967" y="934805"/>
            <a:ext cx="11362065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不允许在一个函数里定义另外一个函数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void f1(){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f2(){}</a:t>
            </a:r>
          </a:p>
          <a:p>
            <a:pPr>
              <a:spcBef>
                <a:spcPts val="500"/>
              </a:spcBef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}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但是可以在一个函数里定义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而且这是最常见的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应用场景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8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7" y="65286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定义了一个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表达式，捕获列表为空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不需要任何参数，返回类型省略（可以从函数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体推断出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返回类型为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 f1 = [] {return 42;};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 f1 = []()-&gt;int {return 42;};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将一个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表达式赋值给变量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就可以看成函数名，可以通过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进行调用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rtn_f1 = f1();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"rtn_f1 = " &lt;&lt; rtn_f1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这里定义了一个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表达式，捕获列表为空，形参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x(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默认值为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，返回类型为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auto f2 = [ ](int x=1)-&gt;int { return x; 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rtn_f2 = f2(10);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"rtn_f2 = " &lt;&lt; rtn_f2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 f3 = [](int i) { return i &lt; 0?-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i:i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;};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功能：返回整数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的绝对值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rtn_f3 = f3(-20);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"rtn_f3 = " &lt;&lt; rtn_f3 &lt;&lt; endl;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如果有兴趣，可以用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函数看看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被自动推断出什么类型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如果用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gcc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"type of f1:" &lt;&lt;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abi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::__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cxa_demangle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(f1).name(), nullptr, nullptr, nullptr);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如果在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VisualStudio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cout &lt;&lt; "type of f1:" &lt;&lt;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typeid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(f1).name() &lt;&lt; endl;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36C31739-879E-5B70-B40E-FFDB9D0E916B}"/>
              </a:ext>
            </a:extLst>
          </p:cNvPr>
          <p:cNvSpPr/>
          <p:nvPr/>
        </p:nvSpPr>
        <p:spPr>
          <a:xfrm>
            <a:off x="7231995" y="3096771"/>
            <a:ext cx="4574478" cy="2048069"/>
          </a:xfrm>
          <a:prstGeom prst="wedgeRectCallout">
            <a:avLst>
              <a:gd name="adj1" fmla="val -55787"/>
              <a:gd name="adj2" fmla="val 436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上面代码的输出为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rtn_f1 = 42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rtn_f2 = 10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rtn_f3 = 20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type of f1:test_lambda_demo_1()::{lambda()#1}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注意最后一行</a:t>
            </a:r>
            <a:r>
              <a:rPr lang="en-US" altLang="zh-CN" sz="1600" dirty="0">
                <a:solidFill>
                  <a:schemeClr val="tx1"/>
                </a:solidFill>
              </a:rPr>
              <a:t>f1</a:t>
            </a:r>
            <a:r>
              <a:rPr lang="zh-CN" altLang="en-US" sz="1600" dirty="0">
                <a:solidFill>
                  <a:schemeClr val="tx1"/>
                </a:solidFill>
              </a:rPr>
              <a:t>的类型就明白为什么接受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表达式的变量类型必须是</a:t>
            </a:r>
            <a:r>
              <a:rPr lang="en-US" altLang="zh-CN" sz="1600" dirty="0">
                <a:solidFill>
                  <a:schemeClr val="tx1"/>
                </a:solidFill>
              </a:rPr>
              <a:t>auto(</a:t>
            </a:r>
            <a:r>
              <a:rPr lang="zh-CN" altLang="en-US" sz="1600" dirty="0">
                <a:solidFill>
                  <a:schemeClr val="tx1"/>
                </a:solidFill>
              </a:rPr>
              <a:t>自动推导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7" y="652867"/>
            <a:ext cx="11501673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捕获变量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lambda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可以使用它所在函数的局部变量（包括它所在函数的形参），这个过程叫捕获。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捕获只限于局部非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lambda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可以直接使用它所在函数的局部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变量，以及在它所在函数之外声明的名字（例如全局的名字、所在文件的静态的名字），但这种情况不是捕获。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7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test_lambda_demo_2(){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test_lambda_demo_2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定义了局部变量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 = 10, y = 10;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现在在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test_lambda_demo_2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表达式除了自己的形参外，是否可以使用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表达式所位于的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test_lambda_demo_2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局部变量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呢？可以！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表达式使用所在函数中的局部变量叫做捕获变量，可以在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里指明要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捕获那些局部变量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//lambda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表达式要使用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所在函数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test_lambda_demo_2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的局部变量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，是值捕获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f1 =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[x]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i) -&gt;int {return x * i;};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cout &lt;&lt; "f1() = " &lt;&lt; f1(2)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++x;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test_lambda_demo_2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定义了局部变量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变了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cout &lt;&lt; "f1() = " &lt;&lt; f1(2) &lt;&lt; endl;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还是输出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，而不是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167E5F3-5795-4B72-6E0D-1F11813522F1}"/>
              </a:ext>
            </a:extLst>
          </p:cNvPr>
          <p:cNvSpPr/>
          <p:nvPr/>
        </p:nvSpPr>
        <p:spPr>
          <a:xfrm>
            <a:off x="750771" y="4687503"/>
            <a:ext cx="10722543" cy="1849100"/>
          </a:xfrm>
          <a:prstGeom prst="wedgeRectCallout">
            <a:avLst>
              <a:gd name="adj1" fmla="val -51927"/>
              <a:gd name="adj2" fmla="val 328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为什么会这样？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表达式捕获发生在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表达式被创建的时候（即定义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表达式的代码执行时），这个例子里是语句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</a:rPr>
              <a:t>auto f1 = [x] (int i) -&gt;int {return x * i;};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</a:t>
            </a:r>
            <a:r>
              <a:rPr lang="zh-CN" altLang="en-US" sz="1600" dirty="0">
                <a:solidFill>
                  <a:schemeClr val="tx1"/>
                </a:solidFill>
              </a:rPr>
              <a:t>这个时刻捕获</a:t>
            </a:r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的值是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，而且是值捕获，因此</a:t>
            </a:r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（值为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）被复制到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表达式的上下文里（更准确的说应该是闭包）。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因此</a:t>
            </a:r>
            <a:r>
              <a:rPr lang="en-US" altLang="zh-CN" sz="1600" dirty="0">
                <a:solidFill>
                  <a:schemeClr val="tx1"/>
                </a:solidFill>
              </a:rPr>
              <a:t>++x</a:t>
            </a:r>
            <a:r>
              <a:rPr lang="zh-CN" altLang="en-US" sz="1600" dirty="0">
                <a:solidFill>
                  <a:schemeClr val="tx1"/>
                </a:solidFill>
              </a:rPr>
              <a:t>没有改变已经创建好的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表达式闭包里的</a:t>
            </a:r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，所以调用</a:t>
            </a:r>
            <a:r>
              <a:rPr lang="en-US" altLang="zh-CN" sz="1600" dirty="0">
                <a:solidFill>
                  <a:schemeClr val="tx1"/>
                </a:solidFill>
              </a:rPr>
              <a:t>f1(2)</a:t>
            </a:r>
            <a:r>
              <a:rPr lang="zh-CN" altLang="en-US" sz="1600" dirty="0">
                <a:solidFill>
                  <a:schemeClr val="tx1"/>
                </a:solidFill>
              </a:rPr>
              <a:t>时，函数体</a:t>
            </a:r>
            <a:r>
              <a:rPr lang="en-US" altLang="zh-CN" sz="1600" dirty="0">
                <a:solidFill>
                  <a:schemeClr val="tx1"/>
                </a:solidFill>
              </a:rPr>
              <a:t>{ return x * i; }</a:t>
            </a:r>
            <a:r>
              <a:rPr lang="zh-CN" altLang="en-US" sz="1600" dirty="0">
                <a:solidFill>
                  <a:schemeClr val="tx1"/>
                </a:solidFill>
              </a:rPr>
              <a:t>里的</a:t>
            </a:r>
            <a:r>
              <a:rPr lang="en-US" altLang="zh-CN" sz="1600" dirty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还是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</a:t>
            </a:r>
            <a:r>
              <a:rPr lang="zh-CN" altLang="en-US" sz="1600" dirty="0">
                <a:solidFill>
                  <a:schemeClr val="tx1"/>
                </a:solidFill>
              </a:rPr>
              <a:t>顺便说一下，当</a:t>
            </a:r>
            <a:r>
              <a:rPr lang="en-US" altLang="zh-CN" sz="1600" dirty="0">
                <a:solidFill>
                  <a:schemeClr val="tx1"/>
                </a:solidFill>
              </a:rPr>
              <a:t>lambda</a:t>
            </a:r>
            <a:r>
              <a:rPr lang="zh-CN" altLang="en-US" sz="1600" dirty="0">
                <a:solidFill>
                  <a:schemeClr val="tx1"/>
                </a:solidFill>
              </a:rPr>
              <a:t>表达式被创建好以后，可以多次执行，例如</a:t>
            </a:r>
            <a:r>
              <a:rPr lang="en-US" altLang="zh-CN" sz="1600" dirty="0">
                <a:solidFill>
                  <a:schemeClr val="tx1"/>
                </a:solidFill>
              </a:rPr>
              <a:t>f1(2),f1(3), ...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test_lambda_demo_2(){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int x = 10, y = 10;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/*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如果是引用捕获呢？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表达式捕获发生在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表达式被创建的时候（即定义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表达式的代码执行时），下面例子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auto f2 =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[&amp;y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 (int i) -&gt;int {return y * i;};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这个捕获是引用捕获，即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的引用复制到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表达式的上下文里（更准确的说应该是闭包）。因此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以后再调用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f2(2)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y * i; }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变成了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*/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f2 = [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 (int i) -&gt;int {return y * i;};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cout &lt;&lt; "f2() = " &lt;&lt; f2(2)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++y;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"f2() = " &lt;&lt; f2(2)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/*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可以捕获多个局部变量，这时在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里面多个名字用逗号分割例如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f3 = [x, y] (int i)-&gt;int { return i * (x + y);};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同时值捕获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f4 = [&amp;x, &amp;y] (int i)-&gt;int { return i * (x + y);};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同时引用捕获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f5 = [x, &amp;y] (int i)-&gt;int { return i * (x + y);};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值捕获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，引用捕获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54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/**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除了在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显式列出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需要捕获的变量外，也可以让编译器根据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表达式函数体代码来推断要捕获哪些变量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但为了指示编译器如何推断捕获列表，应该在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[]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里写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，来告诉编译器是值捕获还是引用捕获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test_lambda_demo_3(){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 = 10, y = 10, z = 10;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f1 = [=]()-&gt; int{ return x + y + z;};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隐式值捕获，根据代码可以推断出：值捕获了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 , y, z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三个变量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cout &lt;&lt; "f1() = " &lt;&lt; f1()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f2 = [&amp;]()-&gt; int{ return x + y + z;};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隐式引用捕获，根据代码可以推断出：引用捕获了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 ,y ,z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三个变量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cout &lt;&lt; "f2() = " &lt;&lt; f2()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++x;++y;++z;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"f1() = " &lt;&lt; f1()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"f2() = " &lt;&lt; f2() &lt;&lt; endl;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33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CC84BA4-267F-8265-4A8A-B2021756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52867"/>
            <a:ext cx="11839074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/**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除了在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捕获列表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显式列出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需要捕获的变量外，也可以让编译器根据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表达式函数体代码来推断要捕获哪些变量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但为了指示编译器如何推断捕获列表，应该在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[]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里写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，来告诉编译器是值捕获还是引用捕获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test_lambda_demo_3(){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 = 10, y = 10, z = 10;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可以混合使用隐式捕获和显式捕获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当混合使用隐式捕获和显示捕获时，捕获列表的第一个元素必须是一个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，指定隐式捕获方式；后面是显  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式捕获变量名列表，而且显式捕获的方式必须和隐式捕获不一样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即：如果隐式捕获是引用捕获，则显式捕获必须用值捕获；如果隐式捕获是值捕获，则显式捕获必须用引用捕获；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f3 = [=,&amp;z]()-&gt; int{ return x + y + z;};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隐式值捕获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 , 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，显式引用捕获变量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auto f4 = [&amp;,x]()-&gt; int{ return x + y + z;};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隐式引用捕获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 , z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，显式值捕获变量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40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6152</Words>
  <Application>Microsoft Office PowerPoint</Application>
  <PresentationFormat>宽屏</PresentationFormat>
  <Paragraphs>369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华文新魏</vt:lpstr>
      <vt:lpstr>隶书</vt:lpstr>
      <vt:lpstr>微软雅黑</vt:lpstr>
      <vt:lpstr>Arial</vt:lpstr>
      <vt:lpstr>Wingdings</vt:lpstr>
      <vt:lpstr>Office 主题​​</vt:lpstr>
      <vt:lpstr>PowerPoint 演示文稿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重载函数调用操作符（）</vt:lpstr>
      <vt:lpstr>PowerPoint 演示文稿</vt:lpstr>
      <vt:lpstr>PowerPoint 演示文稿</vt:lpstr>
      <vt:lpstr>Lambda表达式</vt:lpstr>
      <vt:lpstr>PowerPoint 演示文稿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697</cp:revision>
  <dcterms:created xsi:type="dcterms:W3CDTF">2020-04-22T10:23:54Z</dcterms:created>
  <dcterms:modified xsi:type="dcterms:W3CDTF">2024-11-03T06:10:10Z</dcterms:modified>
</cp:coreProperties>
</file>