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  <p:sldMasterId id="2147483656" r:id="rId2"/>
    <p:sldMasterId id="2147483657" r:id="rId3"/>
  </p:sldMasterIdLst>
  <p:notesMasterIdLst>
    <p:notesMasterId r:id="rId30"/>
  </p:notesMasterIdLst>
  <p:sldIdLst>
    <p:sldId id="723" r:id="rId4"/>
    <p:sldId id="722" r:id="rId5"/>
    <p:sldId id="724" r:id="rId6"/>
    <p:sldId id="726" r:id="rId7"/>
    <p:sldId id="727" r:id="rId8"/>
    <p:sldId id="728" r:id="rId9"/>
    <p:sldId id="729" r:id="rId10"/>
    <p:sldId id="730" r:id="rId11"/>
    <p:sldId id="731" r:id="rId12"/>
    <p:sldId id="732" r:id="rId13"/>
    <p:sldId id="733" r:id="rId14"/>
    <p:sldId id="734" r:id="rId15"/>
    <p:sldId id="735" r:id="rId16"/>
    <p:sldId id="736" r:id="rId17"/>
    <p:sldId id="737" r:id="rId18"/>
    <p:sldId id="738" r:id="rId19"/>
    <p:sldId id="739" r:id="rId20"/>
    <p:sldId id="740" r:id="rId21"/>
    <p:sldId id="741" r:id="rId22"/>
    <p:sldId id="742" r:id="rId23"/>
    <p:sldId id="743" r:id="rId24"/>
    <p:sldId id="744" r:id="rId25"/>
    <p:sldId id="745" r:id="rId26"/>
    <p:sldId id="746" r:id="rId27"/>
    <p:sldId id="747" r:id="rId28"/>
    <p:sldId id="748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81B2C"/>
    <a:srgbClr val="2A65AC"/>
    <a:srgbClr val="B2B2B2"/>
    <a:srgbClr val="FFCC00"/>
    <a:srgbClr val="CCCCFF"/>
    <a:srgbClr val="13BBBF"/>
    <a:srgbClr val="FF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15" autoAdjust="0"/>
    <p:restoredTop sz="71429" autoAdjust="0"/>
  </p:normalViewPr>
  <p:slideViewPr>
    <p:cSldViewPr snapToGrid="0">
      <p:cViewPr varScale="1">
        <p:scale>
          <a:sx n="49" d="100"/>
          <a:sy n="49" d="100"/>
        </p:scale>
        <p:origin x="-725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66CCD691-DDF6-4A10-83B6-7CBDB0D1E64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29773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介绍概念（词法分析、词法分析器、</a:t>
            </a:r>
            <a:r>
              <a:rPr lang="en-US" altLang="zh-CN" dirty="0" err="1" smtClean="0"/>
              <a:t>lex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应用</a:t>
            </a:r>
            <a:endParaRPr lang="en-US" altLang="zh-CN" dirty="0" smtClean="0"/>
          </a:p>
          <a:p>
            <a:r>
              <a:rPr lang="zh-CN" altLang="en-US" dirty="0" smtClean="0"/>
              <a:t>框架（描述这张图）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CCD691-DDF6-4A10-83B6-7CBDB0D1E64D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2551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CCD691-DDF6-4A10-83B6-7CBDB0D1E64D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2551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CCD691-DDF6-4A10-83B6-7CBDB0D1E64D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2551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CCD691-DDF6-4A10-83B6-7CBDB0D1E64D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2551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CCD691-DDF6-4A10-83B6-7CBDB0D1E64D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2551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CCD691-DDF6-4A10-83B6-7CBDB0D1E64D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2551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CCD691-DDF6-4A10-83B6-7CBDB0D1E64D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2551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CCD691-DDF6-4A10-83B6-7CBDB0D1E64D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25511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CCD691-DDF6-4A10-83B6-7CBDB0D1E64D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25511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CCD691-DDF6-4A10-83B6-7CBDB0D1E64D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25511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CCD691-DDF6-4A10-83B6-7CBDB0D1E64D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2551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介绍概念（词法分析、词法分析器、</a:t>
            </a:r>
            <a:r>
              <a:rPr lang="en-US" altLang="zh-CN" dirty="0" err="1" smtClean="0"/>
              <a:t>lex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应用</a:t>
            </a:r>
            <a:endParaRPr lang="en-US" altLang="zh-CN" dirty="0" smtClean="0"/>
          </a:p>
          <a:p>
            <a:r>
              <a:rPr lang="zh-CN" altLang="en-US" smtClean="0"/>
              <a:t>框架（描述这张图）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CCD691-DDF6-4A10-83B6-7CBDB0D1E64D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25511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CCD691-DDF6-4A10-83B6-7CBDB0D1E64D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25511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CCD691-DDF6-4A10-83B6-7CBDB0D1E64D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25511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CCD691-DDF6-4A10-83B6-7CBDB0D1E64D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25511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CCD691-DDF6-4A10-83B6-7CBDB0D1E64D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25511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CCD691-DDF6-4A10-83B6-7CBDB0D1E64D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2551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en-US" altLang="zh-CN" baseline="0" dirty="0" smtClean="0"/>
              <a:t> 8 </a:t>
            </a:r>
            <a:r>
              <a:rPr lang="zh-CN" altLang="en-US" baseline="0" dirty="0" smtClean="0"/>
              <a:t>的开发模式支持</a:t>
            </a:r>
            <a:r>
              <a:rPr lang="en-US" altLang="zh-CN" baseline="0" dirty="0" smtClean="0"/>
              <a:t>html5</a:t>
            </a:r>
            <a:r>
              <a:rPr lang="zh-CN" altLang="en-US" baseline="0" dirty="0" smtClean="0"/>
              <a:t>开发。与 </a:t>
            </a:r>
            <a:r>
              <a:rPr lang="en-US" altLang="zh-CN" baseline="0" dirty="0" smtClean="0"/>
              <a:t>c# </a:t>
            </a:r>
            <a:r>
              <a:rPr lang="zh-CN" altLang="en-US" baseline="0" dirty="0" smtClean="0"/>
              <a:t>并列，</a:t>
            </a:r>
            <a:r>
              <a:rPr lang="en-US" altLang="zh-CN" baseline="0" dirty="0" err="1" smtClean="0"/>
              <a:t>javascript</a:t>
            </a:r>
            <a:r>
              <a:rPr lang="zh-CN" altLang="en-US" baseline="0" dirty="0" smtClean="0"/>
              <a:t>语言会是核心。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CCD691-DDF6-4A10-83B6-7CBDB0D1E64D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2551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介绍概念（词法分析、词法分析器、</a:t>
            </a:r>
            <a:r>
              <a:rPr lang="en-US" altLang="zh-CN" dirty="0" err="1" smtClean="0"/>
              <a:t>lex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应用</a:t>
            </a:r>
            <a:endParaRPr lang="en-US" altLang="zh-CN" dirty="0" smtClean="0"/>
          </a:p>
          <a:p>
            <a:r>
              <a:rPr lang="zh-CN" altLang="en-US" smtClean="0"/>
              <a:t>框架（描述这张图）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CCD691-DDF6-4A10-83B6-7CBDB0D1E64D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2551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介绍概念（词法分析、词法分析器、</a:t>
            </a:r>
            <a:r>
              <a:rPr lang="en-US" altLang="zh-CN" dirty="0" err="1" smtClean="0"/>
              <a:t>lex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应用</a:t>
            </a:r>
            <a:endParaRPr lang="en-US" altLang="zh-CN" dirty="0" smtClean="0"/>
          </a:p>
          <a:p>
            <a:r>
              <a:rPr lang="zh-CN" altLang="en-US" smtClean="0"/>
              <a:t>框架（描述这张图）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CCD691-DDF6-4A10-83B6-7CBDB0D1E64D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2551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CCD691-DDF6-4A10-83B6-7CBDB0D1E64D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2551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CCD691-DDF6-4A10-83B6-7CBDB0D1E64D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2551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CCD691-DDF6-4A10-83B6-7CBDB0D1E64D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2551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CCD691-DDF6-4A10-83B6-7CBDB0D1E64D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2551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426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162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149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455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811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5869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85938" y="1571625"/>
            <a:ext cx="34671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5438" y="1571625"/>
            <a:ext cx="34671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452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5274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3626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90321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01705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41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39687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860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00888" y="274638"/>
            <a:ext cx="1771650" cy="58229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85938" y="274638"/>
            <a:ext cx="5162550" cy="58229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6931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835785"/>
      </p:ext>
    </p:extLst>
  </p:cSld>
  <p:clrMapOvr>
    <a:masterClrMapping/>
  </p:clrMapOvr>
  <p:transition spd="slow">
    <p:randomBar dir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110674"/>
      </p:ext>
    </p:extLst>
  </p:cSld>
  <p:clrMapOvr>
    <a:masterClrMapping/>
  </p:clrMapOvr>
  <p:transition spd="slow">
    <p:randomBar dir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82397467"/>
      </p:ext>
    </p:extLst>
  </p:cSld>
  <p:clrMapOvr>
    <a:masterClrMapping/>
  </p:clrMapOvr>
  <p:transition spd="slow">
    <p:randomBar dir="vert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123811"/>
      </p:ext>
    </p:extLst>
  </p:cSld>
  <p:clrMapOvr>
    <a:masterClrMapping/>
  </p:clrMapOvr>
  <p:transition spd="slow">
    <p:randomBar dir="vert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792937"/>
      </p:ext>
    </p:extLst>
  </p:cSld>
  <p:clrMapOvr>
    <a:masterClrMapping/>
  </p:clrMapOvr>
  <p:transition spd="slow">
    <p:randomBar dir="vert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02349"/>
      </p:ext>
    </p:extLst>
  </p:cSld>
  <p:clrMapOvr>
    <a:masterClrMapping/>
  </p:clrMapOvr>
  <p:transition spd="slow">
    <p:randomBar dir="vert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8589829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796879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78894640"/>
      </p:ext>
    </p:extLst>
  </p:cSld>
  <p:clrMapOvr>
    <a:masterClrMapping/>
  </p:clrMapOvr>
  <p:transition spd="slow">
    <p:randomBar dir="vert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37500576"/>
      </p:ext>
    </p:extLst>
  </p:cSld>
  <p:clrMapOvr>
    <a:masterClrMapping/>
  </p:clrMapOvr>
  <p:transition spd="slow">
    <p:randomBar dir="vert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004837"/>
      </p:ext>
    </p:extLst>
  </p:cSld>
  <p:clrMapOvr>
    <a:masterClrMapping/>
  </p:clrMapOvr>
  <p:transition spd="slow">
    <p:randomBar dir="vert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5588" y="274638"/>
            <a:ext cx="2081212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57188" y="274638"/>
            <a:ext cx="60960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312594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667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504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08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144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8416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5360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2.v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vmlDrawing" Target="../drawings/vmlDrawing3.v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oleObject" Target="../embeddings/oleObject3.bin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9"/>
          <p:cNvSpPr>
            <a:spLocks noChangeArrowheads="1"/>
          </p:cNvSpPr>
          <p:nvPr/>
        </p:nvSpPr>
        <p:spPr bwMode="auto">
          <a:xfrm>
            <a:off x="1714480" y="2786058"/>
            <a:ext cx="7127875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ln>
            <a:solidFill>
              <a:schemeClr val="accent6">
                <a:lumMod val="75000"/>
              </a:schemeClr>
            </a:solidFill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400">
              <a:effectLst/>
              <a:latin typeface="Times New Roman" pitchFamily="18" charset="0"/>
            </a:endParaRPr>
          </a:p>
        </p:txBody>
      </p:sp>
      <p:pic>
        <p:nvPicPr>
          <p:cNvPr id="1029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145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标题占位符 1"/>
          <p:cNvSpPr>
            <a:spLocks noGrp="1"/>
          </p:cNvSpPr>
          <p:nvPr>
            <p:ph type="title"/>
          </p:nvPr>
        </p:nvSpPr>
        <p:spPr bwMode="auto">
          <a:xfrm>
            <a:off x="1785938" y="274638"/>
            <a:ext cx="6900862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graphicFrame>
        <p:nvGraphicFramePr>
          <p:cNvPr id="1031" name="Object 2"/>
          <p:cNvGraphicFramePr>
            <a:graphicFrameLocks noChangeAspect="1"/>
          </p:cNvGraphicFramePr>
          <p:nvPr/>
        </p:nvGraphicFramePr>
        <p:xfrm>
          <a:off x="1714500" y="6165850"/>
          <a:ext cx="7429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位图图像" r:id="rId16" imgW="7430537" imgH="724001" progId="PBrush">
                  <p:embed/>
                </p:oleObj>
              </mc:Choice>
              <mc:Fallback>
                <p:oleObj name="位图图像" r:id="rId16" imgW="7430537" imgH="724001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6165850"/>
                        <a:ext cx="74295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dk2" tx1="lt1" bg2="dk1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9"/>
          <p:cNvSpPr>
            <a:spLocks noChangeArrowheads="1"/>
          </p:cNvSpPr>
          <p:nvPr/>
        </p:nvSpPr>
        <p:spPr bwMode="auto">
          <a:xfrm>
            <a:off x="1714480" y="1428736"/>
            <a:ext cx="7127875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ln>
            <a:solidFill>
              <a:schemeClr val="accent6">
                <a:lumMod val="75000"/>
              </a:schemeClr>
            </a:solidFill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400">
              <a:effectLst/>
              <a:latin typeface="Times New Roman" pitchFamily="18" charset="0"/>
            </a:endParaRPr>
          </a:p>
        </p:txBody>
      </p:sp>
      <p:pic>
        <p:nvPicPr>
          <p:cNvPr id="2053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145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54" name="Object 2"/>
          <p:cNvGraphicFramePr>
            <a:graphicFrameLocks noChangeAspect="1"/>
          </p:cNvGraphicFramePr>
          <p:nvPr/>
        </p:nvGraphicFramePr>
        <p:xfrm>
          <a:off x="1714500" y="6165850"/>
          <a:ext cx="7429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位图图像" r:id="rId16" imgW="7430537" imgH="724001" progId="PBrush">
                  <p:embed/>
                </p:oleObj>
              </mc:Choice>
              <mc:Fallback>
                <p:oleObj name="位图图像" r:id="rId16" imgW="7430537" imgH="724001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6165850"/>
                        <a:ext cx="74295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1714500" y="6072188"/>
            <a:ext cx="7429500" cy="1587"/>
          </a:xfrm>
          <a:prstGeom prst="line">
            <a:avLst/>
          </a:prstGeom>
          <a:ln w="15875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6" name="标题占位符 1"/>
          <p:cNvSpPr>
            <a:spLocks noGrp="1"/>
          </p:cNvSpPr>
          <p:nvPr>
            <p:ph type="title"/>
          </p:nvPr>
        </p:nvSpPr>
        <p:spPr bwMode="auto">
          <a:xfrm>
            <a:off x="1785938" y="274638"/>
            <a:ext cx="69008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785938" y="1571625"/>
            <a:ext cx="7086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 bwMode="auto">
          <a:xfrm>
            <a:off x="357188" y="274638"/>
            <a:ext cx="83296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graphicFrame>
        <p:nvGraphicFramePr>
          <p:cNvPr id="3075" name="Object 2"/>
          <p:cNvGraphicFramePr>
            <a:graphicFrameLocks noChangeAspect="1"/>
          </p:cNvGraphicFramePr>
          <p:nvPr/>
        </p:nvGraphicFramePr>
        <p:xfrm>
          <a:off x="0" y="5999163"/>
          <a:ext cx="9144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位图图像" r:id="rId15" imgW="7430537" imgH="724001" progId="PBrush">
                  <p:embed/>
                </p:oleObj>
              </mc:Choice>
              <mc:Fallback>
                <p:oleObj name="位图图像" r:id="rId15" imgW="7430537" imgH="724001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999163"/>
                        <a:ext cx="9144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dk2" tx1="lt1" bg2="dk1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ransition spd="slow">
    <p:randomBar dir="vert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81B2C"/>
                </a:solidFill>
              </a:rPr>
              <a:t>2012</a:t>
            </a:r>
            <a:r>
              <a:rPr lang="zh-CN" altLang="en-US" dirty="0" smtClean="0">
                <a:solidFill>
                  <a:srgbClr val="081B2C"/>
                </a:solidFill>
              </a:rPr>
              <a:t>本科学士论文答辩</a:t>
            </a:r>
            <a:endParaRPr lang="zh-CN" altLang="en-US" dirty="0">
              <a:solidFill>
                <a:srgbClr val="081B2C"/>
              </a:solidFill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 bwMode="auto">
          <a:xfrm>
            <a:off x="1873250" y="1644650"/>
            <a:ext cx="714375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2800" b="1" dirty="0" smtClean="0">
                <a:solidFill>
                  <a:srgbClr val="081B2C"/>
                </a:solidFill>
                <a:latin typeface="+mj-ea"/>
              </a:rPr>
              <a:t>论文题目</a:t>
            </a:r>
            <a:r>
              <a:rPr lang="zh-CN" altLang="en-US" sz="2800" b="1" dirty="0" smtClean="0">
                <a:solidFill>
                  <a:srgbClr val="081B2C"/>
                </a:solidFill>
                <a:latin typeface="+mj-ea"/>
              </a:rPr>
              <a:t>：</a:t>
            </a:r>
            <a:r>
              <a:rPr lang="zh-CN" altLang="en-US" sz="2800" dirty="0" smtClean="0">
                <a:solidFill>
                  <a:srgbClr val="081B2C"/>
                </a:solidFill>
                <a:latin typeface="+mj-ea"/>
              </a:rPr>
              <a:t>基于</a:t>
            </a:r>
            <a:r>
              <a:rPr lang="en-US" altLang="zh-CN" sz="2800" dirty="0" smtClean="0">
                <a:solidFill>
                  <a:srgbClr val="081B2C"/>
                </a:solidFill>
                <a:latin typeface="+mj-ea"/>
              </a:rPr>
              <a:t>JavaScript</a:t>
            </a:r>
            <a:r>
              <a:rPr lang="zh-CN" altLang="en-US" sz="2800" dirty="0" smtClean="0">
                <a:solidFill>
                  <a:srgbClr val="081B2C"/>
                </a:solidFill>
                <a:latin typeface="+mj-ea"/>
              </a:rPr>
              <a:t>的词法分析器</a:t>
            </a:r>
            <a:r>
              <a:rPr lang="zh-CN" altLang="en-US" sz="2800" smtClean="0">
                <a:solidFill>
                  <a:srgbClr val="081B2C"/>
                </a:solidFill>
                <a:latin typeface="+mj-ea"/>
              </a:rPr>
              <a:t>生成工具的</a:t>
            </a:r>
            <a:r>
              <a:rPr lang="zh-CN" altLang="en-US" sz="2800" dirty="0" smtClean="0">
                <a:solidFill>
                  <a:srgbClr val="081B2C"/>
                </a:solidFill>
                <a:latin typeface="+mj-ea"/>
              </a:rPr>
              <a:t>设计与实现</a:t>
            </a:r>
          </a:p>
        </p:txBody>
      </p:sp>
      <p:sp>
        <p:nvSpPr>
          <p:cNvPr id="12" name="副标题 2"/>
          <p:cNvSpPr txBox="1">
            <a:spLocks/>
          </p:cNvSpPr>
          <p:nvPr/>
        </p:nvSpPr>
        <p:spPr bwMode="auto">
          <a:xfrm>
            <a:off x="1730375" y="3719215"/>
            <a:ext cx="7143750" cy="260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buFont typeface="Arial" pitchFamily="34" charset="0"/>
              <a:buNone/>
            </a:pPr>
            <a:r>
              <a:rPr lang="zh-CN" altLang="en-US" sz="2800" dirty="0" smtClean="0">
                <a:solidFill>
                  <a:srgbClr val="2A65AC"/>
                </a:solidFill>
              </a:rPr>
              <a:t>答辩人：     葛羽航</a:t>
            </a:r>
            <a:endParaRPr lang="en-US" altLang="zh-CN" sz="2800" dirty="0" smtClean="0">
              <a:solidFill>
                <a:srgbClr val="2A65AC"/>
              </a:solidFill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en-US" sz="2800" dirty="0" smtClean="0">
                <a:solidFill>
                  <a:srgbClr val="2A65AC"/>
                </a:solidFill>
              </a:rPr>
              <a:t>学号：  </a:t>
            </a:r>
            <a:r>
              <a:rPr lang="en-US" altLang="zh-CN" sz="2800" dirty="0" smtClean="0">
                <a:solidFill>
                  <a:srgbClr val="2A65AC"/>
                </a:solidFill>
              </a:rPr>
              <a:t>081251041</a:t>
            </a: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en-US" sz="2800" dirty="0" smtClean="0">
                <a:solidFill>
                  <a:srgbClr val="2A65AC"/>
                </a:solidFill>
              </a:rPr>
              <a:t>专业：     软件工程</a:t>
            </a:r>
            <a:endParaRPr lang="en-US" altLang="zh-CN" sz="2800" dirty="0" smtClean="0">
              <a:solidFill>
                <a:srgbClr val="2A65AC"/>
              </a:solidFill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en-US" sz="2800" dirty="0" smtClean="0">
                <a:solidFill>
                  <a:srgbClr val="2A65AC"/>
                </a:solidFill>
              </a:rPr>
              <a:t>指导教师：葛季栋</a:t>
            </a:r>
            <a:endParaRPr lang="en-US" altLang="zh-CN" sz="2800" dirty="0" smtClean="0">
              <a:solidFill>
                <a:srgbClr val="2A65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79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81B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开发环境</a:t>
            </a:r>
            <a:endParaRPr lang="zh-CN" altLang="en-US" dirty="0">
              <a:solidFill>
                <a:srgbClr val="081B2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solidFill>
                <a:srgbClr val="081B2C"/>
              </a:solidFill>
            </a:endParaRPr>
          </a:p>
          <a:p>
            <a:pPr lvl="1"/>
            <a:endParaRPr lang="en-US" altLang="zh-CN" dirty="0">
              <a:solidFill>
                <a:srgbClr val="081B2C"/>
              </a:solidFill>
            </a:endParaRPr>
          </a:p>
          <a:p>
            <a:pPr lvl="1"/>
            <a:endParaRPr lang="en-US" altLang="zh-CN" dirty="0" smtClean="0">
              <a:solidFill>
                <a:srgbClr val="081B2C"/>
              </a:solidFill>
            </a:endParaRPr>
          </a:p>
          <a:p>
            <a:pPr lvl="1"/>
            <a:endParaRPr lang="en-US" altLang="zh-CN" dirty="0">
              <a:solidFill>
                <a:srgbClr val="081B2C"/>
              </a:solidFill>
            </a:endParaRPr>
          </a:p>
          <a:p>
            <a:pPr lvl="1"/>
            <a:endParaRPr lang="en-US" altLang="zh-CN" dirty="0" smtClean="0">
              <a:solidFill>
                <a:srgbClr val="081B2C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469109"/>
              </p:ext>
            </p:extLst>
          </p:nvPr>
        </p:nvGraphicFramePr>
        <p:xfrm>
          <a:off x="2248137" y="2037964"/>
          <a:ext cx="6446412" cy="3758401"/>
        </p:xfrm>
        <a:graphic>
          <a:graphicData uri="http://schemas.openxmlformats.org/drawingml/2006/table">
            <a:tbl>
              <a:tblPr firstRow="1" firstCol="1">
                <a:tableStyleId>{D113A9D2-9D6B-4929-AA2D-F23B5EE8CBE7}</a:tableStyleId>
              </a:tblPr>
              <a:tblGrid>
                <a:gridCol w="1759173"/>
                <a:gridCol w="4687239"/>
              </a:tblGrid>
              <a:tr h="755870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 smtClean="0">
                          <a:effectLst/>
                        </a:rPr>
                        <a:t>开发语言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JavaScript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755870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smtClean="0">
                          <a:effectLst/>
                        </a:rPr>
                        <a:t>开发工具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Aptana 3.0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755870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smtClean="0">
                          <a:effectLst/>
                        </a:rPr>
                        <a:t>源代码管理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 smtClean="0">
                          <a:effectLst/>
                        </a:rPr>
                        <a:t>Git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734921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smtClean="0">
                          <a:effectLst/>
                        </a:rPr>
                        <a:t>操作系统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 smtClean="0">
                          <a:effectLst/>
                        </a:rPr>
                        <a:t>支持浏览器</a:t>
                      </a:r>
                      <a:r>
                        <a:rPr lang="zh-CN" altLang="en-US" sz="1800" kern="100" dirty="0" smtClean="0">
                          <a:effectLst/>
                        </a:rPr>
                        <a:t>或者</a:t>
                      </a:r>
                      <a:r>
                        <a:rPr lang="en-US" altLang="zh-CN" sz="1800" kern="100" dirty="0" err="1" smtClean="0">
                          <a:effectLst/>
                        </a:rPr>
                        <a:t>NodeJS</a:t>
                      </a:r>
                      <a:r>
                        <a:rPr lang="zh-CN" sz="1800" kern="100" dirty="0" smtClean="0">
                          <a:effectLst/>
                        </a:rPr>
                        <a:t>的所有操作系统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755870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smtClean="0">
                          <a:effectLst/>
                        </a:rPr>
                        <a:t>开源地址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https://github.com/YuhangGe/alicelex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210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81B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概要设计</a:t>
            </a:r>
            <a:endParaRPr lang="zh-CN" altLang="en-US" dirty="0">
              <a:solidFill>
                <a:srgbClr val="081B2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81B2C"/>
                </a:solidFill>
              </a:rPr>
              <a:t>体系结构</a:t>
            </a:r>
            <a:endParaRPr lang="en-US" altLang="zh-CN" dirty="0" smtClean="0">
              <a:solidFill>
                <a:srgbClr val="081B2C"/>
              </a:solidFill>
            </a:endParaRPr>
          </a:p>
          <a:p>
            <a:pPr lvl="1"/>
            <a:r>
              <a:rPr lang="zh-CN" altLang="zh-CN" dirty="0">
                <a:solidFill>
                  <a:srgbClr val="081B2C"/>
                </a:solidFill>
              </a:rPr>
              <a:t>管道过滤器风格</a:t>
            </a:r>
            <a:endParaRPr lang="en-US" altLang="zh-CN" dirty="0">
              <a:solidFill>
                <a:srgbClr val="081B2C"/>
              </a:solidFill>
            </a:endParaRPr>
          </a:p>
          <a:p>
            <a:pPr lvl="1"/>
            <a:endParaRPr lang="en-US" altLang="zh-CN" dirty="0" smtClean="0">
              <a:solidFill>
                <a:srgbClr val="081B2C"/>
              </a:solidFill>
            </a:endParaRPr>
          </a:p>
          <a:p>
            <a:pPr lvl="1"/>
            <a:endParaRPr lang="en-US" altLang="zh-CN" dirty="0">
              <a:solidFill>
                <a:srgbClr val="081B2C"/>
              </a:solidFill>
            </a:endParaRPr>
          </a:p>
          <a:p>
            <a:pPr lvl="1"/>
            <a:endParaRPr lang="en-US" altLang="zh-CN" dirty="0" smtClean="0">
              <a:solidFill>
                <a:srgbClr val="081B2C"/>
              </a:solidFill>
            </a:endParaRPr>
          </a:p>
        </p:txBody>
      </p:sp>
      <p:pic>
        <p:nvPicPr>
          <p:cNvPr id="4" name="图片 3" descr="E:\MyWebSite\Apache\Aptana3\alicelex\doc\ea\体系结构.jp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" r="33"/>
          <a:stretch/>
        </p:blipFill>
        <p:spPr bwMode="auto">
          <a:xfrm>
            <a:off x="1807161" y="2790599"/>
            <a:ext cx="7197354" cy="32692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210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81B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概要设计</a:t>
            </a:r>
            <a:endParaRPr lang="zh-CN" altLang="en-US" dirty="0">
              <a:solidFill>
                <a:srgbClr val="081B2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81B2C"/>
                </a:solidFill>
              </a:rPr>
              <a:t>模块划分</a:t>
            </a:r>
            <a:endParaRPr lang="en-US" altLang="zh-CN" dirty="0" smtClean="0">
              <a:solidFill>
                <a:srgbClr val="081B2C"/>
              </a:solidFill>
            </a:endParaRPr>
          </a:p>
          <a:p>
            <a:pPr lvl="1"/>
            <a:r>
              <a:rPr lang="zh-CN" altLang="zh-CN" dirty="0">
                <a:solidFill>
                  <a:srgbClr val="081B2C"/>
                </a:solidFill>
              </a:rPr>
              <a:t>公共核心</a:t>
            </a:r>
            <a:r>
              <a:rPr lang="zh-CN" altLang="zh-CN" dirty="0" smtClean="0">
                <a:solidFill>
                  <a:srgbClr val="081B2C"/>
                </a:solidFill>
              </a:rPr>
              <a:t>模块</a:t>
            </a:r>
            <a:r>
              <a:rPr lang="zh-CN" altLang="en-US" dirty="0" smtClean="0">
                <a:solidFill>
                  <a:srgbClr val="081B2C"/>
                </a:solidFill>
              </a:rPr>
              <a:t>：</a:t>
            </a:r>
            <a:r>
              <a:rPr lang="en-US" altLang="zh-CN" dirty="0" smtClean="0">
                <a:solidFill>
                  <a:srgbClr val="081B2C"/>
                </a:solidFill>
              </a:rPr>
              <a:t>Core</a:t>
            </a:r>
          </a:p>
          <a:p>
            <a:pPr lvl="1"/>
            <a:r>
              <a:rPr lang="en-US" altLang="zh-CN" dirty="0" err="1" smtClean="0">
                <a:solidFill>
                  <a:srgbClr val="081B2C"/>
                </a:solidFill>
              </a:rPr>
              <a:t>Nfa</a:t>
            </a:r>
            <a:r>
              <a:rPr lang="zh-CN" altLang="zh-CN" dirty="0">
                <a:solidFill>
                  <a:srgbClr val="081B2C"/>
                </a:solidFill>
              </a:rPr>
              <a:t>处理</a:t>
            </a:r>
            <a:r>
              <a:rPr lang="zh-CN" altLang="zh-CN" dirty="0" smtClean="0">
                <a:solidFill>
                  <a:srgbClr val="081B2C"/>
                </a:solidFill>
              </a:rPr>
              <a:t>模块</a:t>
            </a:r>
            <a:r>
              <a:rPr lang="zh-CN" altLang="en-US" dirty="0" smtClean="0">
                <a:solidFill>
                  <a:srgbClr val="081B2C"/>
                </a:solidFill>
              </a:rPr>
              <a:t>：</a:t>
            </a:r>
            <a:r>
              <a:rPr lang="en-US" altLang="zh-CN" dirty="0" smtClean="0">
                <a:solidFill>
                  <a:srgbClr val="081B2C"/>
                </a:solidFill>
              </a:rPr>
              <a:t>NFA</a:t>
            </a:r>
          </a:p>
          <a:p>
            <a:pPr lvl="1"/>
            <a:r>
              <a:rPr lang="en-US" altLang="zh-CN" dirty="0" err="1" smtClean="0">
                <a:solidFill>
                  <a:srgbClr val="081B2C"/>
                </a:solidFill>
              </a:rPr>
              <a:t>Dfa</a:t>
            </a:r>
            <a:r>
              <a:rPr lang="zh-CN" altLang="zh-CN" dirty="0">
                <a:solidFill>
                  <a:srgbClr val="081B2C"/>
                </a:solidFill>
              </a:rPr>
              <a:t>处理</a:t>
            </a:r>
            <a:r>
              <a:rPr lang="zh-CN" altLang="zh-CN" dirty="0" smtClean="0">
                <a:solidFill>
                  <a:srgbClr val="081B2C"/>
                </a:solidFill>
              </a:rPr>
              <a:t>模块</a:t>
            </a:r>
            <a:r>
              <a:rPr lang="zh-CN" altLang="en-US" dirty="0" smtClean="0">
                <a:solidFill>
                  <a:srgbClr val="081B2C"/>
                </a:solidFill>
              </a:rPr>
              <a:t>：</a:t>
            </a:r>
            <a:r>
              <a:rPr lang="en-US" altLang="zh-CN" dirty="0" smtClean="0">
                <a:solidFill>
                  <a:srgbClr val="081B2C"/>
                </a:solidFill>
              </a:rPr>
              <a:t>DFA</a:t>
            </a:r>
          </a:p>
          <a:p>
            <a:pPr lvl="1"/>
            <a:r>
              <a:rPr lang="zh-CN" altLang="zh-CN" dirty="0" smtClean="0">
                <a:solidFill>
                  <a:srgbClr val="081B2C"/>
                </a:solidFill>
              </a:rPr>
              <a:t>线性表</a:t>
            </a:r>
            <a:r>
              <a:rPr lang="zh-CN" altLang="zh-CN" dirty="0">
                <a:solidFill>
                  <a:srgbClr val="081B2C"/>
                </a:solidFill>
              </a:rPr>
              <a:t>和等价类管理</a:t>
            </a:r>
            <a:r>
              <a:rPr lang="zh-CN" altLang="zh-CN" dirty="0" smtClean="0">
                <a:solidFill>
                  <a:srgbClr val="081B2C"/>
                </a:solidFill>
              </a:rPr>
              <a:t>模块</a:t>
            </a:r>
            <a:r>
              <a:rPr lang="zh-CN" altLang="en-US" dirty="0" smtClean="0">
                <a:solidFill>
                  <a:srgbClr val="081B2C"/>
                </a:solidFill>
              </a:rPr>
              <a:t>：</a:t>
            </a:r>
            <a:r>
              <a:rPr lang="en-US" altLang="zh-CN" dirty="0" smtClean="0">
                <a:solidFill>
                  <a:srgbClr val="081B2C"/>
                </a:solidFill>
              </a:rPr>
              <a:t>Table</a:t>
            </a:r>
            <a:endParaRPr lang="zh-CN" altLang="zh-CN" dirty="0">
              <a:solidFill>
                <a:srgbClr val="081B2C"/>
              </a:solidFill>
            </a:endParaRPr>
          </a:p>
          <a:p>
            <a:pPr lvl="1"/>
            <a:r>
              <a:rPr lang="zh-CN" altLang="zh-CN" dirty="0">
                <a:solidFill>
                  <a:srgbClr val="081B2C"/>
                </a:solidFill>
              </a:rPr>
              <a:t>实用类</a:t>
            </a:r>
            <a:r>
              <a:rPr lang="zh-CN" altLang="zh-CN" dirty="0" smtClean="0">
                <a:solidFill>
                  <a:srgbClr val="081B2C"/>
                </a:solidFill>
              </a:rPr>
              <a:t>模块</a:t>
            </a:r>
            <a:r>
              <a:rPr lang="zh-CN" altLang="en-US" dirty="0" smtClean="0">
                <a:solidFill>
                  <a:srgbClr val="081B2C"/>
                </a:solidFill>
              </a:rPr>
              <a:t>：</a:t>
            </a:r>
            <a:r>
              <a:rPr lang="en-US" altLang="zh-CN" dirty="0" smtClean="0">
                <a:solidFill>
                  <a:srgbClr val="081B2C"/>
                </a:solidFill>
              </a:rPr>
              <a:t>Utility</a:t>
            </a:r>
          </a:p>
          <a:p>
            <a:pPr lvl="1"/>
            <a:r>
              <a:rPr lang="zh-CN" altLang="zh-CN" dirty="0" smtClean="0">
                <a:solidFill>
                  <a:srgbClr val="081B2C"/>
                </a:solidFill>
              </a:rPr>
              <a:t>源码</a:t>
            </a:r>
            <a:r>
              <a:rPr lang="zh-CN" altLang="zh-CN" dirty="0">
                <a:solidFill>
                  <a:srgbClr val="081B2C"/>
                </a:solidFill>
              </a:rPr>
              <a:t>模版</a:t>
            </a:r>
            <a:r>
              <a:rPr lang="zh-CN" altLang="zh-CN" dirty="0" smtClean="0">
                <a:solidFill>
                  <a:srgbClr val="081B2C"/>
                </a:solidFill>
              </a:rPr>
              <a:t>模块</a:t>
            </a:r>
            <a:r>
              <a:rPr lang="zh-CN" altLang="en-US" dirty="0" smtClean="0">
                <a:solidFill>
                  <a:srgbClr val="081B2C"/>
                </a:solidFill>
              </a:rPr>
              <a:t>：</a:t>
            </a:r>
            <a:r>
              <a:rPr lang="en-US" altLang="zh-CN" dirty="0" smtClean="0">
                <a:solidFill>
                  <a:srgbClr val="081B2C"/>
                </a:solidFill>
              </a:rPr>
              <a:t>Template</a:t>
            </a:r>
            <a:endParaRPr lang="en-US" altLang="zh-CN" dirty="0">
              <a:solidFill>
                <a:srgbClr val="081B2C"/>
              </a:solidFill>
            </a:endParaRPr>
          </a:p>
          <a:p>
            <a:pPr lvl="1"/>
            <a:endParaRPr lang="en-US" altLang="zh-CN" dirty="0" smtClean="0">
              <a:solidFill>
                <a:srgbClr val="081B2C"/>
              </a:solidFill>
            </a:endParaRPr>
          </a:p>
          <a:p>
            <a:pPr lvl="1"/>
            <a:endParaRPr lang="en-US" altLang="zh-CN" dirty="0">
              <a:solidFill>
                <a:srgbClr val="081B2C"/>
              </a:solidFill>
            </a:endParaRPr>
          </a:p>
          <a:p>
            <a:pPr lvl="1"/>
            <a:endParaRPr lang="en-US" altLang="zh-CN" dirty="0" smtClean="0">
              <a:solidFill>
                <a:srgbClr val="081B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99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81B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详细</a:t>
            </a:r>
            <a:r>
              <a:rPr lang="zh-CN" altLang="en-US" dirty="0" smtClean="0">
                <a:solidFill>
                  <a:srgbClr val="081B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设计</a:t>
            </a:r>
            <a:endParaRPr lang="zh-CN" altLang="en-US" dirty="0">
              <a:solidFill>
                <a:srgbClr val="081B2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81B2C"/>
                </a:solidFill>
              </a:rPr>
              <a:t>模块依赖图</a:t>
            </a:r>
            <a:endParaRPr lang="en-US" altLang="zh-CN" dirty="0" smtClean="0">
              <a:solidFill>
                <a:srgbClr val="081B2C"/>
              </a:solidFill>
            </a:endParaRPr>
          </a:p>
          <a:p>
            <a:pPr lvl="1"/>
            <a:endParaRPr lang="en-US" altLang="zh-CN" dirty="0">
              <a:solidFill>
                <a:srgbClr val="081B2C"/>
              </a:solidFill>
            </a:endParaRPr>
          </a:p>
          <a:p>
            <a:pPr lvl="1"/>
            <a:endParaRPr lang="en-US" altLang="zh-CN" dirty="0" smtClean="0">
              <a:solidFill>
                <a:srgbClr val="081B2C"/>
              </a:solidFill>
            </a:endParaRPr>
          </a:p>
          <a:p>
            <a:pPr lvl="1"/>
            <a:endParaRPr lang="en-US" altLang="zh-CN" dirty="0">
              <a:solidFill>
                <a:srgbClr val="081B2C"/>
              </a:solidFill>
            </a:endParaRPr>
          </a:p>
          <a:p>
            <a:pPr lvl="1"/>
            <a:endParaRPr lang="en-US" altLang="zh-CN" dirty="0" smtClean="0">
              <a:solidFill>
                <a:srgbClr val="081B2C"/>
              </a:solidFill>
            </a:endParaRPr>
          </a:p>
        </p:txBody>
      </p:sp>
      <p:pic>
        <p:nvPicPr>
          <p:cNvPr id="5" name="图片 4" descr="E:\MyWebSite\Apache\Aptana3\alicelex\doc\ea\Module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820" y="2228139"/>
            <a:ext cx="6836561" cy="37697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072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81B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模块类图</a:t>
            </a:r>
            <a:endParaRPr lang="zh-CN" altLang="en-US" dirty="0">
              <a:solidFill>
                <a:srgbClr val="081B2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81B2C"/>
                </a:solidFill>
              </a:rPr>
              <a:t>Core</a:t>
            </a:r>
            <a:r>
              <a:rPr lang="zh-CN" altLang="en-US" dirty="0" smtClean="0">
                <a:solidFill>
                  <a:srgbClr val="081B2C"/>
                </a:solidFill>
              </a:rPr>
              <a:t>模块</a:t>
            </a:r>
            <a:endParaRPr lang="en-US" altLang="zh-CN" dirty="0" smtClean="0">
              <a:solidFill>
                <a:srgbClr val="081B2C"/>
              </a:solidFill>
            </a:endParaRPr>
          </a:p>
          <a:p>
            <a:pPr lvl="1"/>
            <a:endParaRPr lang="en-US" altLang="zh-CN" dirty="0">
              <a:solidFill>
                <a:srgbClr val="081B2C"/>
              </a:solidFill>
            </a:endParaRPr>
          </a:p>
          <a:p>
            <a:pPr lvl="1"/>
            <a:endParaRPr lang="en-US" altLang="zh-CN" dirty="0" smtClean="0">
              <a:solidFill>
                <a:srgbClr val="081B2C"/>
              </a:solidFill>
            </a:endParaRPr>
          </a:p>
          <a:p>
            <a:pPr lvl="1"/>
            <a:endParaRPr lang="en-US" altLang="zh-CN" dirty="0">
              <a:solidFill>
                <a:srgbClr val="081B2C"/>
              </a:solidFill>
            </a:endParaRPr>
          </a:p>
          <a:p>
            <a:pPr lvl="1"/>
            <a:endParaRPr lang="en-US" altLang="zh-CN" dirty="0" smtClean="0">
              <a:solidFill>
                <a:srgbClr val="081B2C"/>
              </a:solidFill>
            </a:endParaRPr>
          </a:p>
        </p:txBody>
      </p:sp>
      <p:pic>
        <p:nvPicPr>
          <p:cNvPr id="6" name="图片 5" descr="E:\MyWebSite\Apache\Aptana3\alicelex\doc\ea\core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275" y="2309246"/>
            <a:ext cx="6524786" cy="36730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83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81B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模块类图</a:t>
            </a:r>
            <a:endParaRPr lang="zh-CN" altLang="en-US" dirty="0">
              <a:solidFill>
                <a:srgbClr val="081B2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81B2C"/>
                </a:solidFill>
              </a:rPr>
              <a:t>NFA</a:t>
            </a:r>
            <a:r>
              <a:rPr lang="zh-CN" altLang="en-US" dirty="0">
                <a:solidFill>
                  <a:srgbClr val="081B2C"/>
                </a:solidFill>
              </a:rPr>
              <a:t>模块</a:t>
            </a:r>
            <a:endParaRPr lang="en-US" altLang="zh-CN" dirty="0" smtClean="0">
              <a:solidFill>
                <a:srgbClr val="081B2C"/>
              </a:solidFill>
            </a:endParaRPr>
          </a:p>
          <a:p>
            <a:pPr lvl="1"/>
            <a:endParaRPr lang="en-US" altLang="zh-CN" dirty="0" smtClean="0">
              <a:solidFill>
                <a:srgbClr val="081B2C"/>
              </a:solidFill>
            </a:endParaRPr>
          </a:p>
          <a:p>
            <a:pPr lvl="1"/>
            <a:endParaRPr lang="en-US" altLang="zh-CN" dirty="0">
              <a:solidFill>
                <a:srgbClr val="081B2C"/>
              </a:solidFill>
            </a:endParaRPr>
          </a:p>
          <a:p>
            <a:pPr lvl="1"/>
            <a:endParaRPr lang="en-US" altLang="zh-CN" dirty="0" smtClean="0">
              <a:solidFill>
                <a:srgbClr val="081B2C"/>
              </a:solidFill>
            </a:endParaRPr>
          </a:p>
        </p:txBody>
      </p:sp>
      <p:pic>
        <p:nvPicPr>
          <p:cNvPr id="5" name="图片 4" descr="E:\MyWebSite\Apache\Aptana3\alicelex\doc\ea\Nfa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465" y="2300530"/>
            <a:ext cx="6573088" cy="3728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030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81B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模块类图</a:t>
            </a:r>
            <a:endParaRPr lang="zh-CN" altLang="en-US" dirty="0">
              <a:solidFill>
                <a:srgbClr val="081B2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81B2C"/>
                </a:solidFill>
              </a:rPr>
              <a:t>DFA</a:t>
            </a:r>
            <a:r>
              <a:rPr lang="zh-CN" altLang="en-US" dirty="0" smtClean="0">
                <a:solidFill>
                  <a:srgbClr val="081B2C"/>
                </a:solidFill>
              </a:rPr>
              <a:t>模块</a:t>
            </a:r>
            <a:endParaRPr lang="en-US" altLang="zh-CN" dirty="0" smtClean="0">
              <a:solidFill>
                <a:srgbClr val="081B2C"/>
              </a:solidFill>
            </a:endParaRPr>
          </a:p>
          <a:p>
            <a:pPr lvl="1"/>
            <a:endParaRPr lang="en-US" altLang="zh-CN" dirty="0">
              <a:solidFill>
                <a:srgbClr val="081B2C"/>
              </a:solidFill>
            </a:endParaRPr>
          </a:p>
          <a:p>
            <a:pPr lvl="1"/>
            <a:endParaRPr lang="en-US" altLang="zh-CN" dirty="0" smtClean="0">
              <a:solidFill>
                <a:srgbClr val="081B2C"/>
              </a:solidFill>
            </a:endParaRPr>
          </a:p>
          <a:p>
            <a:pPr lvl="1"/>
            <a:endParaRPr lang="en-US" altLang="zh-CN" dirty="0">
              <a:solidFill>
                <a:srgbClr val="081B2C"/>
              </a:solidFill>
            </a:endParaRPr>
          </a:p>
          <a:p>
            <a:pPr lvl="1"/>
            <a:endParaRPr lang="en-US" altLang="zh-CN" dirty="0" smtClean="0">
              <a:solidFill>
                <a:srgbClr val="081B2C"/>
              </a:solidFill>
            </a:endParaRPr>
          </a:p>
        </p:txBody>
      </p:sp>
      <p:pic>
        <p:nvPicPr>
          <p:cNvPr id="5" name="图片 4" descr="E:\MyWebSite\Apache\Aptana3\alicelex\doc\ea\Dfa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80" y="2319449"/>
            <a:ext cx="6790066" cy="36164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677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81B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模块类图</a:t>
            </a:r>
            <a:endParaRPr lang="zh-CN" altLang="en-US" dirty="0">
              <a:solidFill>
                <a:srgbClr val="081B2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81B2C"/>
                </a:solidFill>
              </a:rPr>
              <a:t>Table</a:t>
            </a:r>
            <a:r>
              <a:rPr lang="zh-CN" altLang="en-US" dirty="0" smtClean="0">
                <a:solidFill>
                  <a:srgbClr val="081B2C"/>
                </a:solidFill>
              </a:rPr>
              <a:t>模块</a:t>
            </a:r>
            <a:endParaRPr lang="en-US" altLang="zh-CN" dirty="0" smtClean="0">
              <a:solidFill>
                <a:srgbClr val="081B2C"/>
              </a:solidFill>
            </a:endParaRPr>
          </a:p>
          <a:p>
            <a:pPr lvl="1"/>
            <a:endParaRPr lang="en-US" altLang="zh-CN" dirty="0">
              <a:solidFill>
                <a:srgbClr val="081B2C"/>
              </a:solidFill>
            </a:endParaRPr>
          </a:p>
          <a:p>
            <a:pPr lvl="1"/>
            <a:endParaRPr lang="en-US" altLang="zh-CN" dirty="0" smtClean="0">
              <a:solidFill>
                <a:srgbClr val="081B2C"/>
              </a:solidFill>
            </a:endParaRPr>
          </a:p>
          <a:p>
            <a:pPr lvl="1"/>
            <a:endParaRPr lang="en-US" altLang="zh-CN" dirty="0">
              <a:solidFill>
                <a:srgbClr val="081B2C"/>
              </a:solidFill>
            </a:endParaRPr>
          </a:p>
          <a:p>
            <a:pPr lvl="1"/>
            <a:endParaRPr lang="en-US" altLang="zh-CN" dirty="0" smtClean="0">
              <a:solidFill>
                <a:srgbClr val="081B2C"/>
              </a:solidFill>
            </a:endParaRPr>
          </a:p>
        </p:txBody>
      </p:sp>
      <p:pic>
        <p:nvPicPr>
          <p:cNvPr id="5" name="图片 4" descr="E:\MyWebSite\Apache\Aptana3\alicelex\doc\ea\Table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78" y="2232853"/>
            <a:ext cx="6867557" cy="37871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677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81B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模块类图</a:t>
            </a:r>
            <a:endParaRPr lang="zh-CN" altLang="en-US" dirty="0">
              <a:solidFill>
                <a:srgbClr val="081B2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81B2C"/>
                </a:solidFill>
              </a:rPr>
              <a:t>Utility</a:t>
            </a:r>
            <a:r>
              <a:rPr lang="zh-CN" altLang="en-US" dirty="0" smtClean="0">
                <a:solidFill>
                  <a:srgbClr val="081B2C"/>
                </a:solidFill>
              </a:rPr>
              <a:t>模块</a:t>
            </a:r>
            <a:endParaRPr lang="en-US" altLang="zh-CN" dirty="0" smtClean="0">
              <a:solidFill>
                <a:srgbClr val="081B2C"/>
              </a:solidFill>
            </a:endParaRPr>
          </a:p>
          <a:p>
            <a:pPr lvl="1"/>
            <a:endParaRPr lang="en-US" altLang="zh-CN" dirty="0">
              <a:solidFill>
                <a:srgbClr val="081B2C"/>
              </a:solidFill>
            </a:endParaRPr>
          </a:p>
          <a:p>
            <a:pPr lvl="1"/>
            <a:endParaRPr lang="en-US" altLang="zh-CN" dirty="0" smtClean="0">
              <a:solidFill>
                <a:srgbClr val="081B2C"/>
              </a:solidFill>
            </a:endParaRPr>
          </a:p>
          <a:p>
            <a:pPr lvl="1"/>
            <a:endParaRPr lang="en-US" altLang="zh-CN" dirty="0">
              <a:solidFill>
                <a:srgbClr val="081B2C"/>
              </a:solidFill>
            </a:endParaRPr>
          </a:p>
          <a:p>
            <a:pPr lvl="1"/>
            <a:endParaRPr lang="en-US" altLang="zh-CN" dirty="0" smtClean="0">
              <a:solidFill>
                <a:srgbClr val="081B2C"/>
              </a:solidFill>
            </a:endParaRPr>
          </a:p>
        </p:txBody>
      </p:sp>
      <p:pic>
        <p:nvPicPr>
          <p:cNvPr id="5" name="图片 4" descr="E:\MyWebSite\Apache\Aptana3\alicelex\doc\ea\Utility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29" y="2258167"/>
            <a:ext cx="6358244" cy="37706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677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81B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模块类图</a:t>
            </a:r>
            <a:endParaRPr lang="zh-CN" altLang="en-US" dirty="0">
              <a:solidFill>
                <a:srgbClr val="081B2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81B2C"/>
                </a:solidFill>
              </a:rPr>
              <a:t>Template</a:t>
            </a:r>
            <a:r>
              <a:rPr lang="zh-CN" altLang="en-US" dirty="0" smtClean="0">
                <a:solidFill>
                  <a:srgbClr val="081B2C"/>
                </a:solidFill>
              </a:rPr>
              <a:t>模块</a:t>
            </a:r>
            <a:endParaRPr lang="en-US" altLang="zh-CN" dirty="0" smtClean="0">
              <a:solidFill>
                <a:srgbClr val="081B2C"/>
              </a:solidFill>
            </a:endParaRPr>
          </a:p>
          <a:p>
            <a:pPr lvl="1"/>
            <a:endParaRPr lang="en-US" altLang="zh-CN" dirty="0">
              <a:solidFill>
                <a:srgbClr val="081B2C"/>
              </a:solidFill>
            </a:endParaRPr>
          </a:p>
          <a:p>
            <a:pPr lvl="1"/>
            <a:endParaRPr lang="en-US" altLang="zh-CN" dirty="0" smtClean="0">
              <a:solidFill>
                <a:srgbClr val="081B2C"/>
              </a:solidFill>
            </a:endParaRPr>
          </a:p>
          <a:p>
            <a:pPr lvl="1"/>
            <a:endParaRPr lang="en-US" altLang="zh-CN" dirty="0">
              <a:solidFill>
                <a:srgbClr val="081B2C"/>
              </a:solidFill>
            </a:endParaRPr>
          </a:p>
          <a:p>
            <a:pPr lvl="1"/>
            <a:endParaRPr lang="en-US" altLang="zh-CN" dirty="0" smtClean="0">
              <a:solidFill>
                <a:srgbClr val="081B2C"/>
              </a:solidFill>
            </a:endParaRPr>
          </a:p>
        </p:txBody>
      </p:sp>
      <p:pic>
        <p:nvPicPr>
          <p:cNvPr id="6" name="图片 5" descr="E:\MyWebSite\Apache\Aptana3\alicelex\doc\ea\Template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79" y="2329072"/>
            <a:ext cx="6945049" cy="36842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266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1785938" y="274638"/>
            <a:ext cx="69008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dirty="0">
                <a:solidFill>
                  <a:srgbClr val="081B2C"/>
                </a:solidFill>
              </a:rPr>
              <a:t> </a:t>
            </a:r>
            <a:r>
              <a:rPr lang="zh-CN" altLang="en-US" dirty="0" smtClean="0">
                <a:solidFill>
                  <a:srgbClr val="081B2C"/>
                </a:solidFill>
              </a:rPr>
              <a:t>论文结构</a:t>
            </a:r>
            <a:endParaRPr lang="zh-CN" altLang="en-US" dirty="0">
              <a:solidFill>
                <a:srgbClr val="081B2C"/>
              </a:solidFill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81B2C"/>
                </a:solidFill>
              </a:rPr>
              <a:t>本文包含六章</a:t>
            </a:r>
            <a:endParaRPr lang="en-US" altLang="zh-CN" dirty="0" smtClean="0">
              <a:solidFill>
                <a:srgbClr val="081B2C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81B2C"/>
                </a:solidFill>
              </a:rPr>
              <a:t>第一章：引言和绪论</a:t>
            </a:r>
            <a:endParaRPr lang="en-US" altLang="zh-CN" dirty="0" smtClean="0">
              <a:solidFill>
                <a:srgbClr val="081B2C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81B2C"/>
                </a:solidFill>
              </a:rPr>
              <a:t>第二章：相关技术概述</a:t>
            </a:r>
            <a:endParaRPr lang="en-US" altLang="zh-CN" dirty="0" smtClean="0">
              <a:solidFill>
                <a:srgbClr val="081B2C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81B2C"/>
                </a:solidFill>
              </a:rPr>
              <a:t>第三章：需求分析与概要设计</a:t>
            </a:r>
            <a:endParaRPr lang="en-US" altLang="zh-CN" dirty="0" smtClean="0">
              <a:solidFill>
                <a:srgbClr val="081B2C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81B2C"/>
                </a:solidFill>
              </a:rPr>
              <a:t>第四章：详细设计与实现</a:t>
            </a:r>
            <a:endParaRPr lang="en-US" altLang="zh-CN" dirty="0" smtClean="0">
              <a:solidFill>
                <a:srgbClr val="081B2C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81B2C"/>
                </a:solidFill>
              </a:rPr>
              <a:t>第五章：使用说明和示例</a:t>
            </a:r>
            <a:endParaRPr lang="en-US" altLang="zh-CN" dirty="0" smtClean="0">
              <a:solidFill>
                <a:srgbClr val="081B2C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81B2C"/>
                </a:solidFill>
              </a:rPr>
              <a:t>第六章：总结和展望</a:t>
            </a:r>
            <a:endParaRPr lang="zh-CN" altLang="en-US" dirty="0">
              <a:solidFill>
                <a:srgbClr val="081B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49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81B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算法设计</a:t>
            </a:r>
            <a:endParaRPr lang="zh-CN" altLang="en-US" dirty="0">
              <a:solidFill>
                <a:srgbClr val="081B2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81B2C"/>
                </a:solidFill>
              </a:rPr>
              <a:t>正则表达式字符串构造</a:t>
            </a:r>
            <a:r>
              <a:rPr lang="en-US" altLang="zh-CN" dirty="0" smtClean="0">
                <a:solidFill>
                  <a:srgbClr val="081B2C"/>
                </a:solidFill>
              </a:rPr>
              <a:t>NFA</a:t>
            </a:r>
          </a:p>
          <a:p>
            <a:pPr lvl="1"/>
            <a:r>
              <a:rPr lang="zh-CN" altLang="en-US" sz="2000" dirty="0" smtClean="0">
                <a:solidFill>
                  <a:srgbClr val="081B2C"/>
                </a:solidFill>
              </a:rPr>
              <a:t>主要参考</a:t>
            </a:r>
            <a:r>
              <a:rPr lang="en-US" altLang="zh-CN" sz="2000" dirty="0" smtClean="0">
                <a:solidFill>
                  <a:srgbClr val="081B2C"/>
                </a:solidFill>
              </a:rPr>
              <a:t>《</a:t>
            </a:r>
            <a:r>
              <a:rPr lang="zh-CN" altLang="en-US" sz="2000" dirty="0" smtClean="0">
                <a:solidFill>
                  <a:srgbClr val="081B2C"/>
                </a:solidFill>
              </a:rPr>
              <a:t>编译原理</a:t>
            </a:r>
            <a:r>
              <a:rPr lang="en-US" altLang="zh-CN" sz="2000" dirty="0" smtClean="0">
                <a:solidFill>
                  <a:srgbClr val="081B2C"/>
                </a:solidFill>
              </a:rPr>
              <a:t>》</a:t>
            </a:r>
          </a:p>
          <a:p>
            <a:r>
              <a:rPr lang="en-US" altLang="zh-CN" dirty="0" smtClean="0">
                <a:solidFill>
                  <a:srgbClr val="081B2C"/>
                </a:solidFill>
              </a:rPr>
              <a:t>NFA</a:t>
            </a:r>
            <a:r>
              <a:rPr lang="zh-CN" altLang="en-US" dirty="0" smtClean="0">
                <a:solidFill>
                  <a:srgbClr val="081B2C"/>
                </a:solidFill>
              </a:rPr>
              <a:t>转换成</a:t>
            </a:r>
            <a:r>
              <a:rPr lang="en-US" altLang="zh-CN" dirty="0" smtClean="0">
                <a:solidFill>
                  <a:srgbClr val="081B2C"/>
                </a:solidFill>
              </a:rPr>
              <a:t>DFA</a:t>
            </a:r>
          </a:p>
          <a:p>
            <a:pPr lvl="1"/>
            <a:r>
              <a:rPr lang="zh-CN" altLang="en-US" sz="2000" dirty="0" smtClean="0">
                <a:solidFill>
                  <a:srgbClr val="081B2C"/>
                </a:solidFill>
              </a:rPr>
              <a:t>主要参考</a:t>
            </a:r>
            <a:r>
              <a:rPr lang="en-US" altLang="zh-CN" sz="2000" dirty="0" smtClean="0">
                <a:solidFill>
                  <a:srgbClr val="081B2C"/>
                </a:solidFill>
              </a:rPr>
              <a:t>《</a:t>
            </a:r>
            <a:r>
              <a:rPr lang="zh-CN" altLang="en-US" sz="2000" dirty="0" smtClean="0">
                <a:solidFill>
                  <a:srgbClr val="081B2C"/>
                </a:solidFill>
              </a:rPr>
              <a:t>编译原理</a:t>
            </a:r>
            <a:r>
              <a:rPr lang="en-US" altLang="zh-CN" sz="2000" dirty="0" smtClean="0">
                <a:solidFill>
                  <a:srgbClr val="081B2C"/>
                </a:solidFill>
              </a:rPr>
              <a:t>》</a:t>
            </a:r>
          </a:p>
          <a:p>
            <a:r>
              <a:rPr lang="en-US" altLang="zh-CN" dirty="0" smtClean="0">
                <a:solidFill>
                  <a:srgbClr val="081B2C"/>
                </a:solidFill>
              </a:rPr>
              <a:t>DFA</a:t>
            </a:r>
            <a:r>
              <a:rPr lang="zh-CN" altLang="en-US" dirty="0" smtClean="0">
                <a:solidFill>
                  <a:srgbClr val="081B2C"/>
                </a:solidFill>
              </a:rPr>
              <a:t>压缩（</a:t>
            </a:r>
            <a:r>
              <a:rPr lang="en-US" altLang="zh-CN" dirty="0" smtClean="0">
                <a:solidFill>
                  <a:srgbClr val="081B2C"/>
                </a:solidFill>
              </a:rPr>
              <a:t>DFA</a:t>
            </a:r>
            <a:r>
              <a:rPr lang="zh-CN" altLang="en-US" dirty="0" smtClean="0">
                <a:solidFill>
                  <a:srgbClr val="081B2C"/>
                </a:solidFill>
              </a:rPr>
              <a:t>状态最小化）</a:t>
            </a:r>
            <a:endParaRPr lang="en-US" altLang="zh-CN" dirty="0" smtClean="0">
              <a:solidFill>
                <a:srgbClr val="081B2C"/>
              </a:solidFill>
            </a:endParaRPr>
          </a:p>
          <a:p>
            <a:pPr lvl="1"/>
            <a:r>
              <a:rPr lang="zh-CN" altLang="en-US" sz="2000" dirty="0">
                <a:solidFill>
                  <a:srgbClr val="081B2C"/>
                </a:solidFill>
              </a:rPr>
              <a:t>主要参考</a:t>
            </a:r>
            <a:r>
              <a:rPr lang="en-US" altLang="zh-CN" sz="2000" dirty="0">
                <a:solidFill>
                  <a:srgbClr val="081B2C"/>
                </a:solidFill>
              </a:rPr>
              <a:t>《</a:t>
            </a:r>
            <a:r>
              <a:rPr lang="zh-CN" altLang="en-US" sz="2000" dirty="0">
                <a:solidFill>
                  <a:srgbClr val="081B2C"/>
                </a:solidFill>
              </a:rPr>
              <a:t>编译原理</a:t>
            </a:r>
            <a:r>
              <a:rPr lang="en-US" altLang="zh-CN" sz="2000" dirty="0">
                <a:solidFill>
                  <a:srgbClr val="081B2C"/>
                </a:solidFill>
              </a:rPr>
              <a:t>》</a:t>
            </a:r>
          </a:p>
          <a:p>
            <a:r>
              <a:rPr lang="en-US" altLang="zh-CN" dirty="0" smtClean="0">
                <a:solidFill>
                  <a:srgbClr val="081B2C"/>
                </a:solidFill>
              </a:rPr>
              <a:t>DFA</a:t>
            </a:r>
            <a:r>
              <a:rPr lang="zh-CN" altLang="en-US" dirty="0" smtClean="0">
                <a:solidFill>
                  <a:srgbClr val="081B2C"/>
                </a:solidFill>
              </a:rPr>
              <a:t>线性表化</a:t>
            </a:r>
            <a:endParaRPr lang="en-US" altLang="zh-CN" dirty="0" smtClean="0">
              <a:solidFill>
                <a:srgbClr val="081B2C"/>
              </a:solidFill>
            </a:endParaRPr>
          </a:p>
          <a:p>
            <a:pPr lvl="1"/>
            <a:r>
              <a:rPr lang="zh-CN" altLang="en-US" sz="2000" dirty="0">
                <a:solidFill>
                  <a:srgbClr val="081B2C"/>
                </a:solidFill>
              </a:rPr>
              <a:t>主要参考</a:t>
            </a:r>
            <a:r>
              <a:rPr lang="en-US" altLang="zh-CN" sz="2000" dirty="0">
                <a:solidFill>
                  <a:srgbClr val="081B2C"/>
                </a:solidFill>
              </a:rPr>
              <a:t>《</a:t>
            </a:r>
            <a:r>
              <a:rPr lang="zh-CN" altLang="en-US" sz="2000" dirty="0">
                <a:solidFill>
                  <a:srgbClr val="081B2C"/>
                </a:solidFill>
              </a:rPr>
              <a:t>编译原理</a:t>
            </a:r>
            <a:r>
              <a:rPr lang="en-US" altLang="zh-CN" sz="2000" dirty="0" smtClean="0">
                <a:solidFill>
                  <a:srgbClr val="081B2C"/>
                </a:solidFill>
              </a:rPr>
              <a:t>》</a:t>
            </a:r>
          </a:p>
          <a:p>
            <a:r>
              <a:rPr lang="zh-CN" altLang="en-US" dirty="0" smtClean="0">
                <a:solidFill>
                  <a:srgbClr val="081B2C"/>
                </a:solidFill>
              </a:rPr>
              <a:t>输入符等价类管理</a:t>
            </a:r>
            <a:endParaRPr lang="en-US" altLang="zh-CN" dirty="0" smtClean="0">
              <a:solidFill>
                <a:srgbClr val="081B2C"/>
              </a:solidFill>
            </a:endParaRPr>
          </a:p>
          <a:p>
            <a:pPr lvl="1"/>
            <a:r>
              <a:rPr lang="zh-CN" altLang="en-US" sz="2000" dirty="0" smtClean="0">
                <a:solidFill>
                  <a:srgbClr val="081B2C"/>
                </a:solidFill>
              </a:rPr>
              <a:t>参考了</a:t>
            </a:r>
            <a:r>
              <a:rPr lang="en-US" altLang="zh-CN" sz="2000" dirty="0" smtClean="0">
                <a:solidFill>
                  <a:srgbClr val="081B2C"/>
                </a:solidFill>
              </a:rPr>
              <a:t>Flex</a:t>
            </a:r>
            <a:r>
              <a:rPr lang="zh-CN" altLang="en-US" sz="2000" dirty="0" smtClean="0">
                <a:solidFill>
                  <a:srgbClr val="081B2C"/>
                </a:solidFill>
              </a:rPr>
              <a:t>的源码</a:t>
            </a:r>
            <a:endParaRPr lang="en-US" altLang="zh-CN" sz="2000" dirty="0" smtClean="0">
              <a:solidFill>
                <a:srgbClr val="081B2C"/>
              </a:solidFill>
            </a:endParaRPr>
          </a:p>
          <a:p>
            <a:pPr lvl="1"/>
            <a:endParaRPr lang="en-US" altLang="zh-CN" dirty="0">
              <a:solidFill>
                <a:srgbClr val="081B2C"/>
              </a:solidFill>
            </a:endParaRPr>
          </a:p>
          <a:p>
            <a:pPr lvl="1"/>
            <a:endParaRPr lang="en-US" altLang="zh-CN" dirty="0" smtClean="0">
              <a:solidFill>
                <a:srgbClr val="081B2C"/>
              </a:solidFill>
            </a:endParaRPr>
          </a:p>
          <a:p>
            <a:pPr lvl="1"/>
            <a:endParaRPr lang="en-US" altLang="zh-CN" dirty="0">
              <a:solidFill>
                <a:srgbClr val="081B2C"/>
              </a:solidFill>
            </a:endParaRPr>
          </a:p>
          <a:p>
            <a:pPr lvl="1"/>
            <a:endParaRPr lang="en-US" altLang="zh-CN" dirty="0" smtClean="0">
              <a:solidFill>
                <a:srgbClr val="081B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89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81B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使用说明</a:t>
            </a:r>
            <a:endParaRPr lang="zh-CN" altLang="en-US" dirty="0">
              <a:solidFill>
                <a:srgbClr val="081B2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81B2C"/>
                </a:solidFill>
              </a:rPr>
              <a:t>规则动作文本格式</a:t>
            </a:r>
            <a:endParaRPr lang="en-US" altLang="zh-CN" dirty="0" smtClean="0">
              <a:solidFill>
                <a:srgbClr val="081B2C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81B2C"/>
              </a:solidFill>
            </a:endParaRPr>
          </a:p>
          <a:p>
            <a:pPr lvl="1"/>
            <a:endParaRPr lang="en-US" altLang="zh-CN" dirty="0">
              <a:solidFill>
                <a:srgbClr val="081B2C"/>
              </a:solidFill>
            </a:endParaRPr>
          </a:p>
          <a:p>
            <a:pPr lvl="1"/>
            <a:endParaRPr lang="en-US" altLang="zh-CN" dirty="0" smtClean="0">
              <a:solidFill>
                <a:srgbClr val="081B2C"/>
              </a:solidFill>
            </a:endParaRPr>
          </a:p>
          <a:p>
            <a:pPr lvl="1"/>
            <a:endParaRPr lang="en-US" altLang="zh-CN" dirty="0">
              <a:solidFill>
                <a:srgbClr val="081B2C"/>
              </a:solidFill>
            </a:endParaRPr>
          </a:p>
          <a:p>
            <a:pPr lvl="1"/>
            <a:endParaRPr lang="en-US" altLang="zh-CN" dirty="0" smtClean="0">
              <a:solidFill>
                <a:srgbClr val="081B2C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775658"/>
              </p:ext>
            </p:extLst>
          </p:nvPr>
        </p:nvGraphicFramePr>
        <p:xfrm>
          <a:off x="1921790" y="2495227"/>
          <a:ext cx="6912244" cy="32546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12244"/>
              </a:tblGrid>
              <a:tr h="32546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400" kern="100" dirty="0">
                          <a:effectLst/>
                        </a:rPr>
                        <a:t>{</a:t>
                      </a:r>
                      <a:r>
                        <a:rPr lang="zh-CN" sz="3400" kern="100" dirty="0">
                          <a:effectLst/>
                        </a:rPr>
                        <a:t>参数声明</a:t>
                      </a:r>
                      <a:r>
                        <a:rPr lang="en-US" sz="3400" kern="100" dirty="0">
                          <a:effectLst/>
                        </a:rPr>
                        <a:t>}</a:t>
                      </a:r>
                      <a:endParaRPr lang="zh-CN" sz="34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400" kern="100" dirty="0">
                          <a:effectLst/>
                        </a:rPr>
                        <a:t>{</a:t>
                      </a:r>
                      <a:r>
                        <a:rPr lang="zh-CN" sz="3400" kern="100" dirty="0">
                          <a:effectLst/>
                        </a:rPr>
                        <a:t>规则声明</a:t>
                      </a:r>
                      <a:r>
                        <a:rPr lang="en-US" sz="3400" kern="100" dirty="0">
                          <a:effectLst/>
                        </a:rPr>
                        <a:t>}</a:t>
                      </a:r>
                      <a:endParaRPr lang="zh-CN" sz="34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400" kern="100" dirty="0">
                          <a:effectLst/>
                        </a:rPr>
                        <a:t>$$</a:t>
                      </a:r>
                      <a:endParaRPr lang="zh-CN" sz="34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400" kern="100" dirty="0">
                          <a:effectLst/>
                        </a:rPr>
                        <a:t>{</a:t>
                      </a:r>
                      <a:r>
                        <a:rPr lang="zh-CN" sz="3400" kern="100" dirty="0">
                          <a:effectLst/>
                        </a:rPr>
                        <a:t>规则动作定义</a:t>
                      </a:r>
                      <a:r>
                        <a:rPr lang="en-US" sz="3400" kern="100" dirty="0">
                          <a:effectLst/>
                        </a:rPr>
                        <a:t>}</a:t>
                      </a:r>
                      <a:endParaRPr lang="zh-CN" sz="34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400" kern="100" dirty="0">
                          <a:effectLst/>
                        </a:rPr>
                        <a:t>$$</a:t>
                      </a:r>
                      <a:endParaRPr lang="zh-CN" sz="34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400" kern="100" dirty="0">
                          <a:effectLst/>
                        </a:rPr>
                        <a:t>{</a:t>
                      </a:r>
                      <a:r>
                        <a:rPr lang="zh-CN" sz="3400" kern="100" dirty="0">
                          <a:effectLst/>
                        </a:rPr>
                        <a:t>全局函数</a:t>
                      </a:r>
                      <a:r>
                        <a:rPr lang="en-US" sz="3400" kern="100" dirty="0">
                          <a:effectLst/>
                        </a:rPr>
                        <a:t>}</a:t>
                      </a:r>
                      <a:endParaRPr lang="zh-CN" sz="3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154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81B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简单示例</a:t>
            </a:r>
            <a:endParaRPr lang="zh-CN" altLang="en-US" dirty="0">
              <a:solidFill>
                <a:srgbClr val="081B2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81B2C"/>
                </a:solidFill>
              </a:rPr>
              <a:t>文本行数统计工具</a:t>
            </a:r>
            <a:endParaRPr lang="en-US" altLang="zh-CN" dirty="0" smtClean="0">
              <a:solidFill>
                <a:srgbClr val="081B2C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81B2C"/>
              </a:solidFill>
            </a:endParaRPr>
          </a:p>
          <a:p>
            <a:pPr lvl="1"/>
            <a:endParaRPr lang="en-US" altLang="zh-CN" dirty="0">
              <a:solidFill>
                <a:srgbClr val="081B2C"/>
              </a:solidFill>
            </a:endParaRPr>
          </a:p>
          <a:p>
            <a:pPr lvl="1"/>
            <a:endParaRPr lang="en-US" altLang="zh-CN" dirty="0" smtClean="0">
              <a:solidFill>
                <a:srgbClr val="081B2C"/>
              </a:solidFill>
            </a:endParaRPr>
          </a:p>
          <a:p>
            <a:pPr lvl="1"/>
            <a:endParaRPr lang="en-US" altLang="zh-CN" dirty="0">
              <a:solidFill>
                <a:srgbClr val="081B2C"/>
              </a:solidFill>
            </a:endParaRPr>
          </a:p>
          <a:p>
            <a:pPr lvl="1"/>
            <a:endParaRPr lang="en-US" altLang="zh-CN" dirty="0" smtClean="0">
              <a:solidFill>
                <a:srgbClr val="081B2C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743902"/>
              </p:ext>
            </p:extLst>
          </p:nvPr>
        </p:nvGraphicFramePr>
        <p:xfrm>
          <a:off x="1952786" y="2185262"/>
          <a:ext cx="6912244" cy="3749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12244"/>
              </a:tblGrid>
              <a:tr h="3254643">
                <a:tc>
                  <a:txBody>
                    <a:bodyPr/>
                    <a:lstStyle/>
                    <a:p>
                      <a:r>
                        <a:rPr lang="en-US" altLang="zh-CN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$name Example1</a:t>
                      </a:r>
                      <a:endParaRPr lang="zh-CN" altLang="zh-CN" sz="20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NEW_LINE \n</a:t>
                      </a:r>
                      <a:endParaRPr lang="zh-CN" altLang="zh-CN" sz="20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   .</a:t>
                      </a:r>
                      <a:endParaRPr lang="zh-CN" altLang="zh-CN" sz="20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$$</a:t>
                      </a:r>
                      <a:endParaRPr lang="zh-CN" altLang="zh-CN" sz="20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NEW_LINE { </a:t>
                      </a:r>
                      <a:r>
                        <a:rPr lang="en-US" altLang="zh-CN" sz="2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line_number</a:t>
                      </a:r>
                      <a:r>
                        <a:rPr lang="en-US" altLang="zh-CN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++; }</a:t>
                      </a:r>
                      <a:endParaRPr lang="zh-CN" altLang="zh-CN" sz="20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 {}</a:t>
                      </a:r>
                      <a:endParaRPr lang="zh-CN" altLang="zh-CN" sz="20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$$</a:t>
                      </a:r>
                      <a:endParaRPr lang="zh-CN" altLang="zh-CN" sz="20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$start { </a:t>
                      </a:r>
                      <a:r>
                        <a:rPr lang="en-US" altLang="zh-CN" sz="2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line_number</a:t>
                      </a:r>
                      <a:r>
                        <a:rPr lang="en-US" altLang="zh-CN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0; }</a:t>
                      </a:r>
                      <a:endParaRPr lang="zh-CN" altLang="zh-CN" sz="20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$finish { alert(“line count is:” + </a:t>
                      </a:r>
                      <a:r>
                        <a:rPr lang="en-US" altLang="zh-CN" sz="2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line_number</a:t>
                      </a:r>
                      <a:r>
                        <a:rPr lang="en-US" altLang="zh-CN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);}</a:t>
                      </a:r>
                    </a:p>
                    <a:p>
                      <a:endParaRPr lang="zh-CN" sz="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12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81B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实际应用</a:t>
            </a:r>
            <a:r>
              <a:rPr lang="en-US" altLang="zh-CN" dirty="0" smtClean="0">
                <a:solidFill>
                  <a:srgbClr val="081B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en-US" altLang="zh-CN" dirty="0" err="1" smtClean="0">
                <a:solidFill>
                  <a:srgbClr val="081B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DaisyEditor</a:t>
            </a:r>
            <a:endParaRPr lang="zh-CN" altLang="en-US" dirty="0">
              <a:solidFill>
                <a:srgbClr val="081B2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rgbClr val="081B2C"/>
                </a:solidFill>
              </a:rPr>
              <a:t>在线代码编辑器，使用</a:t>
            </a:r>
            <a:r>
              <a:rPr lang="en-US" altLang="zh-CN" sz="2800" dirty="0" err="1" smtClean="0">
                <a:solidFill>
                  <a:srgbClr val="081B2C"/>
                </a:solidFill>
              </a:rPr>
              <a:t>AliceLex</a:t>
            </a:r>
            <a:r>
              <a:rPr lang="zh-CN" altLang="en-US" sz="2800" dirty="0">
                <a:solidFill>
                  <a:srgbClr val="081B2C"/>
                </a:solidFill>
              </a:rPr>
              <a:t>处理</a:t>
            </a:r>
            <a:r>
              <a:rPr lang="zh-CN" altLang="en-US" sz="2800" dirty="0" smtClean="0">
                <a:solidFill>
                  <a:srgbClr val="081B2C"/>
                </a:solidFill>
              </a:rPr>
              <a:t>代码高亮的词法分析，还处在</a:t>
            </a:r>
            <a:r>
              <a:rPr lang="zh-CN" altLang="en-US" sz="2800" dirty="0">
                <a:solidFill>
                  <a:srgbClr val="081B2C"/>
                </a:solidFill>
              </a:rPr>
              <a:t>原型</a:t>
            </a:r>
            <a:r>
              <a:rPr lang="zh-CN" altLang="en-US" sz="2800" dirty="0" smtClean="0">
                <a:solidFill>
                  <a:srgbClr val="081B2C"/>
                </a:solidFill>
              </a:rPr>
              <a:t>阶段</a:t>
            </a:r>
            <a:endParaRPr lang="en-US" altLang="zh-CN" sz="2800" dirty="0" smtClean="0">
              <a:solidFill>
                <a:srgbClr val="081B2C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81B2C"/>
              </a:solidFill>
            </a:endParaRPr>
          </a:p>
          <a:p>
            <a:endParaRPr lang="en-US" altLang="zh-CN" dirty="0" smtClean="0">
              <a:solidFill>
                <a:srgbClr val="081B2C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81B2C"/>
              </a:solidFill>
            </a:endParaRPr>
          </a:p>
          <a:p>
            <a:pPr lvl="1"/>
            <a:endParaRPr lang="en-US" altLang="zh-CN" dirty="0">
              <a:solidFill>
                <a:srgbClr val="081B2C"/>
              </a:solidFill>
            </a:endParaRPr>
          </a:p>
          <a:p>
            <a:pPr lvl="1"/>
            <a:endParaRPr lang="en-US" altLang="zh-CN" dirty="0" smtClean="0">
              <a:solidFill>
                <a:srgbClr val="081B2C"/>
              </a:solidFill>
            </a:endParaRPr>
          </a:p>
          <a:p>
            <a:pPr lvl="1"/>
            <a:endParaRPr lang="en-US" altLang="zh-CN" dirty="0">
              <a:solidFill>
                <a:srgbClr val="081B2C"/>
              </a:solidFill>
            </a:endParaRPr>
          </a:p>
          <a:p>
            <a:pPr lvl="1"/>
            <a:endParaRPr lang="en-US" altLang="zh-CN" dirty="0" smtClean="0">
              <a:solidFill>
                <a:srgbClr val="081B2C"/>
              </a:solidFill>
            </a:endParaRPr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269" y="2570524"/>
            <a:ext cx="4482884" cy="34368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717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81B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总结与展望</a:t>
            </a:r>
            <a:endParaRPr lang="zh-CN" altLang="en-US" dirty="0">
              <a:solidFill>
                <a:srgbClr val="081B2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81B2C"/>
                </a:solidFill>
              </a:rPr>
              <a:t>总结</a:t>
            </a:r>
            <a:endParaRPr lang="en-US" altLang="zh-CN" dirty="0" smtClean="0">
              <a:solidFill>
                <a:srgbClr val="081B2C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81B2C"/>
                </a:solidFill>
              </a:rPr>
              <a:t>介绍</a:t>
            </a:r>
            <a:r>
              <a:rPr lang="en-US" altLang="zh-CN" dirty="0" smtClean="0">
                <a:solidFill>
                  <a:srgbClr val="081B2C"/>
                </a:solidFill>
              </a:rPr>
              <a:t>Web2.0</a:t>
            </a:r>
            <a:r>
              <a:rPr lang="zh-CN" altLang="en-US" dirty="0" smtClean="0">
                <a:solidFill>
                  <a:srgbClr val="081B2C"/>
                </a:solidFill>
              </a:rPr>
              <a:t>及</a:t>
            </a:r>
            <a:r>
              <a:rPr lang="en-US" altLang="zh-CN" dirty="0" smtClean="0">
                <a:solidFill>
                  <a:srgbClr val="081B2C"/>
                </a:solidFill>
              </a:rPr>
              <a:t>html5</a:t>
            </a:r>
            <a:r>
              <a:rPr lang="zh-CN" altLang="en-US" dirty="0" smtClean="0">
                <a:solidFill>
                  <a:srgbClr val="081B2C"/>
                </a:solidFill>
              </a:rPr>
              <a:t>发展</a:t>
            </a:r>
            <a:endParaRPr lang="en-US" altLang="zh-CN" dirty="0" smtClean="0">
              <a:solidFill>
                <a:srgbClr val="081B2C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81B2C"/>
                </a:solidFill>
              </a:rPr>
              <a:t>介绍词法分析器及词法分析器生成工具相关概念和理论知识</a:t>
            </a:r>
            <a:endParaRPr lang="en-US" altLang="zh-CN" dirty="0" smtClean="0">
              <a:solidFill>
                <a:srgbClr val="081B2C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81B2C"/>
                </a:solidFill>
              </a:rPr>
              <a:t>详细介绍了基于</a:t>
            </a:r>
            <a:r>
              <a:rPr lang="en-US" altLang="zh-CN" dirty="0" smtClean="0">
                <a:solidFill>
                  <a:srgbClr val="081B2C"/>
                </a:solidFill>
              </a:rPr>
              <a:t>JavaScript</a:t>
            </a:r>
            <a:r>
              <a:rPr lang="zh-CN" altLang="en-US" dirty="0" smtClean="0">
                <a:solidFill>
                  <a:srgbClr val="081B2C"/>
                </a:solidFill>
              </a:rPr>
              <a:t>的</a:t>
            </a:r>
            <a:r>
              <a:rPr lang="en-US" altLang="zh-CN" dirty="0" err="1" smtClean="0">
                <a:solidFill>
                  <a:srgbClr val="081B2C"/>
                </a:solidFill>
              </a:rPr>
              <a:t>Lex</a:t>
            </a:r>
            <a:r>
              <a:rPr lang="zh-CN" altLang="en-US" dirty="0" smtClean="0">
                <a:solidFill>
                  <a:srgbClr val="081B2C"/>
                </a:solidFill>
              </a:rPr>
              <a:t>工具</a:t>
            </a:r>
            <a:r>
              <a:rPr lang="en-US" altLang="zh-CN" dirty="0" err="1" smtClean="0">
                <a:solidFill>
                  <a:srgbClr val="081B2C"/>
                </a:solidFill>
              </a:rPr>
              <a:t>AliceLex</a:t>
            </a:r>
            <a:r>
              <a:rPr lang="zh-CN" altLang="en-US" dirty="0" smtClean="0">
                <a:solidFill>
                  <a:srgbClr val="081B2C"/>
                </a:solidFill>
              </a:rPr>
              <a:t>（暂命名）的设计与实现</a:t>
            </a:r>
            <a:endParaRPr lang="en-US" altLang="zh-CN" dirty="0" smtClean="0">
              <a:solidFill>
                <a:srgbClr val="081B2C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81B2C"/>
                </a:solidFill>
              </a:rPr>
              <a:t>介绍了</a:t>
            </a:r>
            <a:r>
              <a:rPr lang="en-US" altLang="zh-CN" dirty="0" err="1" smtClean="0">
                <a:solidFill>
                  <a:srgbClr val="081B2C"/>
                </a:solidFill>
              </a:rPr>
              <a:t>AliceLex</a:t>
            </a:r>
            <a:r>
              <a:rPr lang="zh-CN" altLang="en-US" dirty="0" smtClean="0">
                <a:solidFill>
                  <a:srgbClr val="081B2C"/>
                </a:solidFill>
              </a:rPr>
              <a:t>的使用方法和应用示例</a:t>
            </a:r>
            <a:endParaRPr lang="en-US" altLang="zh-CN" dirty="0" smtClean="0">
              <a:solidFill>
                <a:srgbClr val="081B2C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81B2C"/>
              </a:solidFill>
            </a:endParaRPr>
          </a:p>
          <a:p>
            <a:pPr lvl="1"/>
            <a:endParaRPr lang="en-US" altLang="zh-CN" dirty="0">
              <a:solidFill>
                <a:srgbClr val="081B2C"/>
              </a:solidFill>
            </a:endParaRPr>
          </a:p>
          <a:p>
            <a:pPr lvl="1"/>
            <a:endParaRPr lang="en-US" altLang="zh-CN" dirty="0" smtClean="0">
              <a:solidFill>
                <a:srgbClr val="081B2C"/>
              </a:solidFill>
            </a:endParaRPr>
          </a:p>
          <a:p>
            <a:pPr lvl="1"/>
            <a:endParaRPr lang="en-US" altLang="zh-CN" dirty="0">
              <a:solidFill>
                <a:srgbClr val="081B2C"/>
              </a:solidFill>
            </a:endParaRPr>
          </a:p>
          <a:p>
            <a:pPr lvl="1"/>
            <a:endParaRPr lang="en-US" altLang="zh-CN" dirty="0" smtClean="0">
              <a:solidFill>
                <a:srgbClr val="081B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31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81B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总结与展望</a:t>
            </a:r>
            <a:endParaRPr lang="zh-CN" altLang="en-US" dirty="0">
              <a:solidFill>
                <a:srgbClr val="081B2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81B2C"/>
                </a:solidFill>
              </a:rPr>
              <a:t>下一步的工作以及展望</a:t>
            </a:r>
            <a:endParaRPr lang="en-US" altLang="zh-CN" dirty="0" smtClean="0">
              <a:solidFill>
                <a:srgbClr val="081B2C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81B2C"/>
                </a:solidFill>
              </a:rPr>
              <a:t>完善对规则文本的处理，支持注释等。</a:t>
            </a:r>
            <a:endParaRPr lang="en-US" altLang="zh-CN" dirty="0" smtClean="0">
              <a:solidFill>
                <a:srgbClr val="081B2C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81B2C"/>
                </a:solidFill>
              </a:rPr>
              <a:t>实现对更多正则表达式扩展运算符的支持，包括向前看运算符。</a:t>
            </a:r>
            <a:endParaRPr lang="en-US" altLang="zh-CN" dirty="0" smtClean="0">
              <a:solidFill>
                <a:srgbClr val="081B2C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81B2C"/>
                </a:solidFill>
              </a:rPr>
              <a:t>重构关键代码，使代码更清晰具有可读性</a:t>
            </a:r>
            <a:endParaRPr lang="en-US" altLang="zh-CN" dirty="0" smtClean="0">
              <a:solidFill>
                <a:srgbClr val="081B2C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81B2C"/>
                </a:solidFill>
              </a:rPr>
              <a:t>完善</a:t>
            </a:r>
            <a:r>
              <a:rPr lang="en-US" altLang="zh-CN" dirty="0" err="1" smtClean="0">
                <a:solidFill>
                  <a:srgbClr val="081B2C"/>
                </a:solidFill>
              </a:rPr>
              <a:t>AliceLex</a:t>
            </a:r>
            <a:r>
              <a:rPr lang="zh-CN" altLang="en-US" dirty="0" smtClean="0">
                <a:solidFill>
                  <a:srgbClr val="081B2C"/>
                </a:solidFill>
              </a:rPr>
              <a:t>的文档，对该开源项目进行推广</a:t>
            </a:r>
            <a:endParaRPr lang="en-US" altLang="zh-CN" dirty="0" smtClean="0">
              <a:solidFill>
                <a:srgbClr val="081B2C"/>
              </a:solidFill>
            </a:endParaRPr>
          </a:p>
          <a:p>
            <a:pPr lvl="1"/>
            <a:r>
              <a:rPr lang="zh-CN" altLang="en-US" b="1" dirty="0" smtClean="0">
                <a:solidFill>
                  <a:srgbClr val="081B2C"/>
                </a:solidFill>
              </a:rPr>
              <a:t>配套的</a:t>
            </a:r>
            <a:r>
              <a:rPr lang="en-US" altLang="zh-CN" b="1" dirty="0" err="1" smtClean="0">
                <a:solidFill>
                  <a:srgbClr val="081B2C"/>
                </a:solidFill>
              </a:rPr>
              <a:t>Yacc</a:t>
            </a:r>
            <a:r>
              <a:rPr lang="zh-CN" altLang="en-US" b="1" dirty="0" smtClean="0">
                <a:solidFill>
                  <a:srgbClr val="081B2C"/>
                </a:solidFill>
              </a:rPr>
              <a:t>程序</a:t>
            </a:r>
            <a:r>
              <a:rPr lang="zh-CN" altLang="en-US" dirty="0" smtClean="0">
                <a:solidFill>
                  <a:srgbClr val="081B2C"/>
                </a:solidFill>
              </a:rPr>
              <a:t>。</a:t>
            </a:r>
            <a:endParaRPr lang="en-US" altLang="zh-CN" dirty="0" smtClean="0">
              <a:solidFill>
                <a:srgbClr val="081B2C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81B2C"/>
              </a:solidFill>
            </a:endParaRPr>
          </a:p>
          <a:p>
            <a:pPr lvl="1"/>
            <a:endParaRPr lang="en-US" altLang="zh-CN" dirty="0">
              <a:solidFill>
                <a:srgbClr val="081B2C"/>
              </a:solidFill>
            </a:endParaRPr>
          </a:p>
          <a:p>
            <a:pPr lvl="1"/>
            <a:endParaRPr lang="en-US" altLang="zh-CN" dirty="0" smtClean="0">
              <a:solidFill>
                <a:srgbClr val="081B2C"/>
              </a:solidFill>
            </a:endParaRPr>
          </a:p>
          <a:p>
            <a:pPr lvl="1"/>
            <a:endParaRPr lang="en-US" altLang="zh-CN" dirty="0">
              <a:solidFill>
                <a:srgbClr val="081B2C"/>
              </a:solidFill>
            </a:endParaRPr>
          </a:p>
          <a:p>
            <a:pPr lvl="1"/>
            <a:endParaRPr lang="en-US" altLang="zh-CN" dirty="0" smtClean="0">
              <a:solidFill>
                <a:srgbClr val="081B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48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5524" y="156651"/>
            <a:ext cx="5095309" cy="1523165"/>
          </a:xfrm>
        </p:spPr>
        <p:txBody>
          <a:bodyPr/>
          <a:lstStyle/>
          <a:p>
            <a:r>
              <a:rPr lang="zh-CN" altLang="en-US" sz="5400" dirty="0">
                <a:solidFill>
                  <a:srgbClr val="081B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致谢</a:t>
            </a:r>
          </a:p>
        </p:txBody>
      </p:sp>
      <p:sp>
        <p:nvSpPr>
          <p:cNvPr id="5" name="副标题 2"/>
          <p:cNvSpPr txBox="1">
            <a:spLocks/>
          </p:cNvSpPr>
          <p:nvPr/>
        </p:nvSpPr>
        <p:spPr bwMode="auto">
          <a:xfrm>
            <a:off x="1730375" y="3486742"/>
            <a:ext cx="7143750" cy="260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buFont typeface="Arial" pitchFamily="34" charset="0"/>
              <a:buNone/>
            </a:pPr>
            <a:r>
              <a:rPr lang="zh-CN" altLang="en-US" sz="2800" dirty="0" smtClean="0">
                <a:solidFill>
                  <a:srgbClr val="2A65AC"/>
                </a:solidFill>
              </a:rPr>
              <a:t>答辩人：     葛羽航</a:t>
            </a:r>
            <a:endParaRPr lang="en-US" altLang="zh-CN" sz="2800" dirty="0" smtClean="0">
              <a:solidFill>
                <a:srgbClr val="2A65AC"/>
              </a:solidFill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en-US" sz="2800" dirty="0" smtClean="0">
                <a:solidFill>
                  <a:srgbClr val="2A65AC"/>
                </a:solidFill>
              </a:rPr>
              <a:t>学号：  </a:t>
            </a:r>
            <a:r>
              <a:rPr lang="en-US" altLang="zh-CN" sz="2800" dirty="0" smtClean="0">
                <a:solidFill>
                  <a:srgbClr val="2A65AC"/>
                </a:solidFill>
              </a:rPr>
              <a:t>081251041</a:t>
            </a: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en-US" sz="2800" dirty="0" smtClean="0">
                <a:solidFill>
                  <a:srgbClr val="2A65AC"/>
                </a:solidFill>
              </a:rPr>
              <a:t>专业：     软件工程</a:t>
            </a:r>
            <a:endParaRPr lang="en-US" altLang="zh-CN" sz="2800" dirty="0" smtClean="0">
              <a:solidFill>
                <a:srgbClr val="2A65AC"/>
              </a:solidFill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en-US" sz="2800" dirty="0" smtClean="0">
                <a:solidFill>
                  <a:srgbClr val="2A65AC"/>
                </a:solidFill>
              </a:rPr>
              <a:t>指导教师：葛季栋</a:t>
            </a:r>
            <a:endParaRPr lang="en-US" altLang="zh-CN" sz="2800" dirty="0" smtClean="0">
              <a:solidFill>
                <a:srgbClr val="2A65AC"/>
              </a:solidFill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3922120" y="1042220"/>
            <a:ext cx="5095309" cy="15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i="1" dirty="0" smtClean="0">
                <a:solidFill>
                  <a:srgbClr val="081B2C"/>
                </a:solidFill>
                <a:latin typeface="Times New Roman" pitchFamily="18" charset="0"/>
                <a:cs typeface="Times New Roman" pitchFamily="18" charset="0"/>
              </a:rPr>
              <a:t>Thank You All!</a:t>
            </a:r>
            <a:endParaRPr lang="zh-CN" altLang="en-US" i="1" dirty="0">
              <a:solidFill>
                <a:srgbClr val="081B2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40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81B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LEX</a:t>
            </a:r>
            <a:r>
              <a:rPr lang="zh-CN" altLang="en-US" dirty="0" smtClean="0">
                <a:solidFill>
                  <a:srgbClr val="081B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程序</a:t>
            </a:r>
            <a:endParaRPr lang="zh-CN" altLang="en-US" dirty="0">
              <a:solidFill>
                <a:srgbClr val="081B2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81B2C"/>
                </a:solidFill>
              </a:rPr>
              <a:t>概念：词法分析器生成工具（</a:t>
            </a:r>
            <a:r>
              <a:rPr lang="en-US" altLang="zh-CN" dirty="0">
                <a:solidFill>
                  <a:srgbClr val="081B2C"/>
                </a:solidFill>
              </a:rPr>
              <a:t>lexical </a:t>
            </a:r>
            <a:r>
              <a:rPr lang="en-US" altLang="zh-CN" dirty="0" smtClean="0">
                <a:solidFill>
                  <a:srgbClr val="081B2C"/>
                </a:solidFill>
              </a:rPr>
              <a:t>analyzer </a:t>
            </a:r>
            <a:r>
              <a:rPr lang="en-US" altLang="zh-CN" dirty="0">
                <a:solidFill>
                  <a:srgbClr val="081B2C"/>
                </a:solidFill>
              </a:rPr>
              <a:t>generator</a:t>
            </a:r>
            <a:r>
              <a:rPr lang="zh-CN" altLang="en-US" dirty="0" smtClean="0">
                <a:solidFill>
                  <a:srgbClr val="081B2C"/>
                </a:solidFill>
              </a:rPr>
              <a:t>）</a:t>
            </a:r>
            <a:endParaRPr lang="en-US" altLang="zh-CN" dirty="0">
              <a:solidFill>
                <a:srgbClr val="081B2C"/>
              </a:solidFill>
            </a:endParaRPr>
          </a:p>
          <a:p>
            <a:r>
              <a:rPr lang="zh-CN" altLang="en-US" dirty="0" smtClean="0">
                <a:solidFill>
                  <a:srgbClr val="081B2C"/>
                </a:solidFill>
              </a:rPr>
              <a:t>应用：编译器、词法高亮</a:t>
            </a:r>
            <a:endParaRPr lang="zh-CN" altLang="en-US" dirty="0">
              <a:solidFill>
                <a:srgbClr val="081B2C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615" y="3294117"/>
            <a:ext cx="6622377" cy="265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379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81B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论文工作</a:t>
            </a:r>
            <a:endParaRPr lang="zh-CN" altLang="en-US" dirty="0">
              <a:solidFill>
                <a:srgbClr val="081B2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81B2C"/>
                </a:solidFill>
              </a:rPr>
              <a:t>已有项目</a:t>
            </a:r>
            <a:endParaRPr lang="en-US" altLang="zh-CN" dirty="0" smtClean="0">
              <a:solidFill>
                <a:srgbClr val="081B2C"/>
              </a:solidFill>
            </a:endParaRPr>
          </a:p>
          <a:p>
            <a:pPr lvl="1"/>
            <a:r>
              <a:rPr lang="en-US" altLang="zh-CN" dirty="0">
                <a:solidFill>
                  <a:srgbClr val="081B2C"/>
                </a:solidFill>
              </a:rPr>
              <a:t>Flex</a:t>
            </a:r>
            <a:r>
              <a:rPr lang="zh-CN" altLang="en-US" dirty="0">
                <a:solidFill>
                  <a:srgbClr val="081B2C"/>
                </a:solidFill>
              </a:rPr>
              <a:t>：</a:t>
            </a:r>
            <a:r>
              <a:rPr lang="en-US" altLang="zh-CN" dirty="0">
                <a:solidFill>
                  <a:srgbClr val="081B2C"/>
                </a:solidFill>
              </a:rPr>
              <a:t>c/</a:t>
            </a:r>
            <a:r>
              <a:rPr lang="en-US" altLang="zh-CN" dirty="0" err="1">
                <a:solidFill>
                  <a:srgbClr val="081B2C"/>
                </a:solidFill>
              </a:rPr>
              <a:t>c++</a:t>
            </a:r>
            <a:r>
              <a:rPr lang="zh-CN" altLang="en-US" dirty="0">
                <a:solidFill>
                  <a:srgbClr val="081B2C"/>
                </a:solidFill>
              </a:rPr>
              <a:t>平台</a:t>
            </a:r>
            <a:endParaRPr lang="en-US" altLang="zh-CN" dirty="0">
              <a:solidFill>
                <a:srgbClr val="081B2C"/>
              </a:solidFill>
            </a:endParaRPr>
          </a:p>
          <a:p>
            <a:pPr lvl="1"/>
            <a:r>
              <a:rPr lang="en-US" altLang="zh-CN" dirty="0" err="1">
                <a:solidFill>
                  <a:srgbClr val="081B2C"/>
                </a:solidFill>
              </a:rPr>
              <a:t>Jflex</a:t>
            </a:r>
            <a:r>
              <a:rPr lang="zh-CN" altLang="en-US" dirty="0">
                <a:solidFill>
                  <a:srgbClr val="081B2C"/>
                </a:solidFill>
              </a:rPr>
              <a:t>：</a:t>
            </a:r>
            <a:r>
              <a:rPr lang="en-US" altLang="zh-CN" dirty="0">
                <a:solidFill>
                  <a:srgbClr val="081B2C"/>
                </a:solidFill>
              </a:rPr>
              <a:t>java</a:t>
            </a:r>
            <a:r>
              <a:rPr lang="zh-CN" altLang="en-US" dirty="0">
                <a:solidFill>
                  <a:srgbClr val="081B2C"/>
                </a:solidFill>
              </a:rPr>
              <a:t>平台</a:t>
            </a:r>
            <a:endParaRPr lang="en-US" altLang="zh-CN" dirty="0">
              <a:solidFill>
                <a:srgbClr val="081B2C"/>
              </a:solidFill>
            </a:endParaRPr>
          </a:p>
          <a:p>
            <a:pPr lvl="1"/>
            <a:r>
              <a:rPr lang="en-US" altLang="zh-CN" dirty="0">
                <a:solidFill>
                  <a:srgbClr val="081B2C"/>
                </a:solidFill>
              </a:rPr>
              <a:t>PLY</a:t>
            </a:r>
            <a:r>
              <a:rPr lang="zh-CN" altLang="en-US" dirty="0">
                <a:solidFill>
                  <a:srgbClr val="081B2C"/>
                </a:solidFill>
              </a:rPr>
              <a:t>：</a:t>
            </a:r>
            <a:r>
              <a:rPr lang="en-US" altLang="zh-CN" dirty="0">
                <a:solidFill>
                  <a:srgbClr val="081B2C"/>
                </a:solidFill>
              </a:rPr>
              <a:t>python</a:t>
            </a:r>
            <a:r>
              <a:rPr lang="zh-CN" altLang="en-US" dirty="0">
                <a:solidFill>
                  <a:srgbClr val="081B2C"/>
                </a:solidFill>
              </a:rPr>
              <a:t>平台</a:t>
            </a:r>
            <a:endParaRPr lang="en-US" altLang="zh-CN" dirty="0">
              <a:solidFill>
                <a:srgbClr val="081B2C"/>
              </a:solidFill>
            </a:endParaRPr>
          </a:p>
          <a:p>
            <a:pPr lvl="1"/>
            <a:r>
              <a:rPr lang="en-US" altLang="zh-CN" dirty="0" err="1">
                <a:solidFill>
                  <a:srgbClr val="081B2C"/>
                </a:solidFill>
              </a:rPr>
              <a:t>CSFlex</a:t>
            </a:r>
            <a:r>
              <a:rPr lang="zh-CN" altLang="en-US" dirty="0">
                <a:solidFill>
                  <a:srgbClr val="081B2C"/>
                </a:solidFill>
              </a:rPr>
              <a:t>：</a:t>
            </a:r>
            <a:r>
              <a:rPr lang="en-US" altLang="zh-CN" dirty="0">
                <a:solidFill>
                  <a:srgbClr val="081B2C"/>
                </a:solidFill>
              </a:rPr>
              <a:t>c#(</a:t>
            </a:r>
            <a:r>
              <a:rPr lang="en-US" altLang="zh-CN" dirty="0" err="1">
                <a:solidFill>
                  <a:srgbClr val="081B2C"/>
                </a:solidFill>
              </a:rPr>
              <a:t>.net</a:t>
            </a:r>
            <a:r>
              <a:rPr lang="en-US" altLang="zh-CN" dirty="0">
                <a:solidFill>
                  <a:srgbClr val="081B2C"/>
                </a:solidFill>
              </a:rPr>
              <a:t>)</a:t>
            </a:r>
            <a:r>
              <a:rPr lang="zh-CN" altLang="en-US" dirty="0">
                <a:solidFill>
                  <a:srgbClr val="081B2C"/>
                </a:solidFill>
              </a:rPr>
              <a:t>平台</a:t>
            </a:r>
            <a:endParaRPr lang="en-US" altLang="zh-CN" dirty="0">
              <a:solidFill>
                <a:srgbClr val="081B2C"/>
              </a:solidFill>
            </a:endParaRPr>
          </a:p>
          <a:p>
            <a:pPr lvl="1"/>
            <a:r>
              <a:rPr lang="en-US" altLang="zh-CN" dirty="0">
                <a:solidFill>
                  <a:srgbClr val="081B2C"/>
                </a:solidFill>
              </a:rPr>
              <a:t>……</a:t>
            </a:r>
          </a:p>
          <a:p>
            <a:r>
              <a:rPr lang="zh-CN" altLang="en-US" dirty="0" smtClean="0">
                <a:solidFill>
                  <a:srgbClr val="081B2C"/>
                </a:solidFill>
              </a:rPr>
              <a:t>本文工作</a:t>
            </a:r>
            <a:endParaRPr lang="en-US" altLang="zh-CN" sz="3200" dirty="0">
              <a:solidFill>
                <a:srgbClr val="081B2C"/>
              </a:solidFill>
            </a:endParaRPr>
          </a:p>
          <a:p>
            <a:pPr lvl="1"/>
            <a:r>
              <a:rPr lang="en-US" altLang="zh-CN" dirty="0" err="1" smtClean="0">
                <a:solidFill>
                  <a:srgbClr val="081B2C"/>
                </a:solidFill>
              </a:rPr>
              <a:t>AliceLex</a:t>
            </a:r>
            <a:r>
              <a:rPr lang="zh-CN" altLang="en-US" dirty="0" smtClean="0">
                <a:solidFill>
                  <a:srgbClr val="081B2C"/>
                </a:solidFill>
              </a:rPr>
              <a:t>（暂命名）：</a:t>
            </a:r>
            <a:r>
              <a:rPr lang="en-US" altLang="zh-CN" dirty="0" smtClean="0">
                <a:solidFill>
                  <a:srgbClr val="081B2C"/>
                </a:solidFill>
              </a:rPr>
              <a:t>JavaScript</a:t>
            </a:r>
            <a:r>
              <a:rPr lang="zh-CN" altLang="en-US" dirty="0" smtClean="0">
                <a:solidFill>
                  <a:srgbClr val="081B2C"/>
                </a:solidFill>
              </a:rPr>
              <a:t>平台</a:t>
            </a:r>
            <a:endParaRPr lang="en-US" altLang="zh-CN" dirty="0" smtClean="0">
              <a:solidFill>
                <a:srgbClr val="081B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96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81B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论文工作</a:t>
            </a:r>
            <a:endParaRPr lang="zh-CN" altLang="en-US" dirty="0">
              <a:solidFill>
                <a:srgbClr val="081B2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081B2C"/>
                </a:solidFill>
              </a:rPr>
              <a:t>AliceLex</a:t>
            </a:r>
            <a:r>
              <a:rPr lang="zh-CN" altLang="en-US" dirty="0" smtClean="0">
                <a:solidFill>
                  <a:srgbClr val="081B2C"/>
                </a:solidFill>
              </a:rPr>
              <a:t>前景分析</a:t>
            </a:r>
            <a:endParaRPr lang="en-US" altLang="zh-CN" dirty="0" smtClean="0">
              <a:solidFill>
                <a:srgbClr val="081B2C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81B2C"/>
                </a:solidFill>
              </a:rPr>
              <a:t>Web2.0</a:t>
            </a:r>
            <a:r>
              <a:rPr lang="zh-CN" altLang="en-US" dirty="0" smtClean="0">
                <a:solidFill>
                  <a:srgbClr val="081B2C"/>
                </a:solidFill>
              </a:rPr>
              <a:t>高速发展，</a:t>
            </a:r>
            <a:r>
              <a:rPr lang="en-US" altLang="zh-CN" dirty="0" smtClean="0">
                <a:solidFill>
                  <a:srgbClr val="081B2C"/>
                </a:solidFill>
              </a:rPr>
              <a:t>JS</a:t>
            </a:r>
            <a:r>
              <a:rPr lang="zh-CN" altLang="en-US" dirty="0" smtClean="0">
                <a:solidFill>
                  <a:srgbClr val="081B2C"/>
                </a:solidFill>
              </a:rPr>
              <a:t>成为核心</a:t>
            </a:r>
            <a:endParaRPr lang="en-US" altLang="zh-CN" dirty="0" smtClean="0">
              <a:solidFill>
                <a:srgbClr val="081B2C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81B2C"/>
                </a:solidFill>
              </a:rPr>
              <a:t>HTML5</a:t>
            </a:r>
            <a:r>
              <a:rPr lang="zh-CN" altLang="en-US" dirty="0" smtClean="0">
                <a:solidFill>
                  <a:srgbClr val="081B2C"/>
                </a:solidFill>
              </a:rPr>
              <a:t>游戏脚本</a:t>
            </a:r>
            <a:endParaRPr lang="en-US" altLang="zh-CN" dirty="0" smtClean="0">
              <a:solidFill>
                <a:srgbClr val="081B2C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81B2C"/>
                </a:solidFill>
              </a:rPr>
              <a:t>Online Office</a:t>
            </a:r>
            <a:r>
              <a:rPr lang="zh-CN" altLang="en-US" dirty="0" smtClean="0">
                <a:solidFill>
                  <a:srgbClr val="081B2C"/>
                </a:solidFill>
              </a:rPr>
              <a:t>的拼写检查</a:t>
            </a:r>
            <a:r>
              <a:rPr lang="en-US" altLang="zh-CN" dirty="0" smtClean="0">
                <a:solidFill>
                  <a:srgbClr val="081B2C"/>
                </a:solidFill>
              </a:rPr>
              <a:t>(</a:t>
            </a:r>
            <a:r>
              <a:rPr lang="en-US" altLang="zh-CN" dirty="0" err="1" smtClean="0">
                <a:solidFill>
                  <a:srgbClr val="081B2C"/>
                </a:solidFill>
              </a:rPr>
              <a:t>google</a:t>
            </a:r>
            <a:r>
              <a:rPr lang="en-US" altLang="zh-CN" dirty="0" smtClean="0">
                <a:solidFill>
                  <a:srgbClr val="081B2C"/>
                </a:solidFill>
              </a:rPr>
              <a:t> doc)</a:t>
            </a:r>
            <a:endParaRPr lang="en-US" altLang="zh-CN" dirty="0">
              <a:solidFill>
                <a:srgbClr val="081B2C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81B2C"/>
                </a:solidFill>
              </a:rPr>
              <a:t>云计算平台</a:t>
            </a:r>
            <a:r>
              <a:rPr lang="en-US" altLang="zh-CN" dirty="0" smtClean="0">
                <a:solidFill>
                  <a:srgbClr val="081B2C"/>
                </a:solidFill>
              </a:rPr>
              <a:t>Online IDE</a:t>
            </a:r>
            <a:r>
              <a:rPr lang="zh-CN" altLang="en-US" dirty="0" smtClean="0">
                <a:solidFill>
                  <a:srgbClr val="081B2C"/>
                </a:solidFill>
              </a:rPr>
              <a:t>代码高亮</a:t>
            </a:r>
            <a:r>
              <a:rPr lang="en-US" altLang="zh-CN" dirty="0" smtClean="0">
                <a:solidFill>
                  <a:srgbClr val="081B2C"/>
                </a:solidFill>
              </a:rPr>
              <a:t>(</a:t>
            </a:r>
            <a:r>
              <a:rPr lang="en-US" altLang="zh-CN" dirty="0" err="1" smtClean="0">
                <a:solidFill>
                  <a:srgbClr val="081B2C"/>
                </a:solidFill>
              </a:rPr>
              <a:t>Cpanel</a:t>
            </a:r>
            <a:r>
              <a:rPr lang="en-US" altLang="zh-CN" dirty="0" smtClean="0">
                <a:solidFill>
                  <a:srgbClr val="081B2C"/>
                </a:solidFill>
              </a:rPr>
              <a:t>)</a:t>
            </a:r>
            <a:endParaRPr lang="en-US" altLang="zh-CN" dirty="0">
              <a:solidFill>
                <a:srgbClr val="081B2C"/>
              </a:solidFill>
            </a:endParaRPr>
          </a:p>
          <a:p>
            <a:pPr lvl="1"/>
            <a:r>
              <a:rPr lang="en-US" altLang="zh-CN" b="1" dirty="0" smtClean="0">
                <a:solidFill>
                  <a:srgbClr val="081B2C"/>
                </a:solidFill>
              </a:rPr>
              <a:t>Windows 8</a:t>
            </a:r>
            <a:r>
              <a:rPr lang="zh-CN" altLang="en-US" b="1" dirty="0">
                <a:solidFill>
                  <a:srgbClr val="081B2C"/>
                </a:solidFill>
              </a:rPr>
              <a:t> </a:t>
            </a:r>
            <a:r>
              <a:rPr lang="en-US" altLang="zh-CN" b="1" dirty="0" smtClean="0">
                <a:solidFill>
                  <a:srgbClr val="081B2C"/>
                </a:solidFill>
              </a:rPr>
              <a:t>App</a:t>
            </a:r>
            <a:r>
              <a:rPr lang="zh-CN" altLang="en-US" b="1" dirty="0" smtClean="0">
                <a:solidFill>
                  <a:srgbClr val="081B2C"/>
                </a:solidFill>
              </a:rPr>
              <a:t>开发</a:t>
            </a:r>
            <a:endParaRPr lang="en-US" altLang="zh-CN" b="1" dirty="0">
              <a:solidFill>
                <a:srgbClr val="081B2C"/>
              </a:solidFill>
            </a:endParaRPr>
          </a:p>
          <a:p>
            <a:pPr lvl="1"/>
            <a:r>
              <a:rPr lang="en-US" altLang="zh-CN" dirty="0" err="1" smtClean="0">
                <a:solidFill>
                  <a:srgbClr val="081B2C"/>
                </a:solidFill>
              </a:rPr>
              <a:t>NodeJS</a:t>
            </a:r>
            <a:r>
              <a:rPr lang="en-US" altLang="zh-CN" dirty="0" smtClean="0">
                <a:solidFill>
                  <a:srgbClr val="081B2C"/>
                </a:solidFill>
              </a:rPr>
              <a:t> </a:t>
            </a:r>
            <a:r>
              <a:rPr lang="zh-CN" altLang="en-US" dirty="0" smtClean="0">
                <a:solidFill>
                  <a:srgbClr val="081B2C"/>
                </a:solidFill>
              </a:rPr>
              <a:t>服务器端词法分析</a:t>
            </a:r>
            <a:endParaRPr lang="en-US" altLang="zh-CN" dirty="0" smtClean="0">
              <a:solidFill>
                <a:srgbClr val="081B2C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81B2C"/>
                </a:solidFill>
              </a:rPr>
              <a:t>其它</a:t>
            </a:r>
            <a:r>
              <a:rPr lang="en-US" altLang="zh-CN" dirty="0" smtClean="0">
                <a:solidFill>
                  <a:srgbClr val="081B2C"/>
                </a:solidFill>
              </a:rPr>
              <a:t>JS</a:t>
            </a:r>
            <a:r>
              <a:rPr lang="zh-CN" altLang="en-US" dirty="0" smtClean="0">
                <a:solidFill>
                  <a:srgbClr val="081B2C"/>
                </a:solidFill>
              </a:rPr>
              <a:t>的使用</a:t>
            </a:r>
            <a:endParaRPr lang="en-US" altLang="zh-CN" dirty="0">
              <a:solidFill>
                <a:srgbClr val="081B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32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081B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Lex</a:t>
            </a:r>
            <a:r>
              <a:rPr lang="zh-CN" altLang="en-US" dirty="0" smtClean="0">
                <a:solidFill>
                  <a:srgbClr val="081B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技术</a:t>
            </a:r>
            <a:endParaRPr lang="zh-CN" altLang="en-US" dirty="0">
              <a:solidFill>
                <a:srgbClr val="081B2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81B2C"/>
                </a:solidFill>
              </a:rPr>
              <a:t>正则表达式</a:t>
            </a:r>
            <a:endParaRPr lang="en-US" altLang="zh-CN" dirty="0" smtClean="0">
              <a:solidFill>
                <a:srgbClr val="081B2C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81B2C"/>
                </a:solidFill>
              </a:rPr>
              <a:t>基本定义</a:t>
            </a:r>
            <a:endParaRPr lang="en-US" altLang="zh-CN" dirty="0" smtClean="0">
              <a:solidFill>
                <a:srgbClr val="081B2C"/>
              </a:solidFill>
            </a:endParaRPr>
          </a:p>
          <a:p>
            <a:pPr lvl="1"/>
            <a:endParaRPr lang="en-US" altLang="zh-CN" dirty="0" smtClean="0">
              <a:solidFill>
                <a:srgbClr val="081B2C"/>
              </a:solidFill>
            </a:endParaRPr>
          </a:p>
          <a:p>
            <a:pPr lvl="1"/>
            <a:endParaRPr lang="en-US" altLang="zh-CN" dirty="0">
              <a:solidFill>
                <a:srgbClr val="081B2C"/>
              </a:solidFill>
            </a:endParaRPr>
          </a:p>
          <a:p>
            <a:pPr lvl="1"/>
            <a:endParaRPr lang="en-US" altLang="zh-CN" dirty="0" smtClean="0">
              <a:solidFill>
                <a:srgbClr val="081B2C"/>
              </a:solidFill>
            </a:endParaRPr>
          </a:p>
          <a:p>
            <a:pPr lvl="1"/>
            <a:endParaRPr lang="en-US" altLang="zh-CN" dirty="0">
              <a:solidFill>
                <a:srgbClr val="081B2C"/>
              </a:solidFill>
            </a:endParaRPr>
          </a:p>
          <a:p>
            <a:pPr lvl="1"/>
            <a:endParaRPr lang="en-US" altLang="zh-CN" dirty="0" smtClean="0">
              <a:solidFill>
                <a:srgbClr val="081B2C"/>
              </a:solidFill>
            </a:endParaRPr>
          </a:p>
          <a:p>
            <a:pPr lvl="1"/>
            <a:r>
              <a:rPr lang="en-US" altLang="zh-CN" dirty="0" err="1" smtClean="0">
                <a:solidFill>
                  <a:srgbClr val="081B2C"/>
                </a:solidFill>
              </a:rPr>
              <a:t>Lex</a:t>
            </a:r>
            <a:r>
              <a:rPr lang="zh-CN" altLang="en-US" dirty="0" smtClean="0">
                <a:solidFill>
                  <a:srgbClr val="081B2C"/>
                </a:solidFill>
              </a:rPr>
              <a:t>中的扩展运算：</a:t>
            </a:r>
            <a:r>
              <a:rPr lang="en-US" altLang="zh-CN" dirty="0" smtClean="0">
                <a:solidFill>
                  <a:srgbClr val="081B2C"/>
                </a:solidFill>
              </a:rPr>
              <a:t>+ []  ?  ()  {}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474" y="2690248"/>
            <a:ext cx="6238875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232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081B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Lex</a:t>
            </a:r>
            <a:r>
              <a:rPr lang="zh-CN" altLang="en-US" dirty="0" smtClean="0">
                <a:solidFill>
                  <a:srgbClr val="081B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技术</a:t>
            </a:r>
            <a:endParaRPr lang="zh-CN" altLang="en-US" dirty="0">
              <a:solidFill>
                <a:srgbClr val="081B2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81B2C"/>
                </a:solidFill>
              </a:rPr>
              <a:t>有穷自动机</a:t>
            </a:r>
            <a:endParaRPr lang="en-US" altLang="zh-CN" dirty="0" smtClean="0">
              <a:solidFill>
                <a:srgbClr val="081B2C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81B2C"/>
                </a:solidFill>
              </a:rPr>
              <a:t>NFA</a:t>
            </a:r>
            <a:r>
              <a:rPr lang="zh-CN" altLang="en-US" dirty="0" smtClean="0">
                <a:solidFill>
                  <a:srgbClr val="081B2C"/>
                </a:solidFill>
              </a:rPr>
              <a:t>（非确定）</a:t>
            </a:r>
            <a:endParaRPr lang="en-US" altLang="zh-CN" dirty="0" smtClean="0">
              <a:solidFill>
                <a:srgbClr val="081B2C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81B2C"/>
                </a:solidFill>
              </a:rPr>
              <a:t>DFA</a:t>
            </a:r>
            <a:r>
              <a:rPr lang="zh-CN" altLang="en-US" dirty="0" smtClean="0">
                <a:solidFill>
                  <a:srgbClr val="081B2C"/>
                </a:solidFill>
              </a:rPr>
              <a:t>（确定）</a:t>
            </a:r>
            <a:endParaRPr lang="en-US" altLang="zh-CN" dirty="0" smtClean="0">
              <a:solidFill>
                <a:srgbClr val="081B2C"/>
              </a:solidFill>
            </a:endParaRPr>
          </a:p>
          <a:p>
            <a:pPr marL="457200" lvl="1" indent="0">
              <a:buNone/>
            </a:pPr>
            <a:endParaRPr lang="en-US" altLang="zh-CN" dirty="0" smtClean="0">
              <a:solidFill>
                <a:srgbClr val="081B2C"/>
              </a:solidFill>
            </a:endParaRPr>
          </a:p>
          <a:p>
            <a:pPr lvl="1"/>
            <a:endParaRPr lang="en-US" altLang="zh-CN" dirty="0" smtClean="0">
              <a:solidFill>
                <a:srgbClr val="081B2C"/>
              </a:solidFill>
            </a:endParaRPr>
          </a:p>
          <a:p>
            <a:pPr lvl="1"/>
            <a:endParaRPr lang="en-US" altLang="zh-CN" dirty="0">
              <a:solidFill>
                <a:srgbClr val="081B2C"/>
              </a:solidFill>
            </a:endParaRPr>
          </a:p>
          <a:p>
            <a:pPr lvl="1"/>
            <a:endParaRPr lang="en-US" altLang="zh-CN" dirty="0" smtClean="0">
              <a:solidFill>
                <a:srgbClr val="081B2C"/>
              </a:solidFill>
            </a:endParaRPr>
          </a:p>
          <a:p>
            <a:pPr lvl="1"/>
            <a:endParaRPr lang="en-US" altLang="zh-CN" dirty="0">
              <a:solidFill>
                <a:srgbClr val="081B2C"/>
              </a:solidFill>
            </a:endParaRPr>
          </a:p>
          <a:p>
            <a:pPr lvl="1"/>
            <a:endParaRPr lang="en-US" altLang="zh-CN" dirty="0" smtClean="0">
              <a:solidFill>
                <a:srgbClr val="081B2C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11" y="3262124"/>
            <a:ext cx="2581114" cy="2361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070" y="3185546"/>
            <a:ext cx="417195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46143" y="5623569"/>
            <a:ext cx="636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81B2C"/>
                </a:solidFill>
                <a:effectLst/>
              </a:rPr>
              <a:t>NFA</a:t>
            </a:r>
            <a:endParaRPr lang="zh-CN" altLang="en-US" dirty="0">
              <a:solidFill>
                <a:srgbClr val="081B2C"/>
              </a:solidFill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72045" y="5700146"/>
            <a:ext cx="641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81B2C"/>
                </a:solidFill>
                <a:effectLst/>
              </a:rPr>
              <a:t>D</a:t>
            </a:r>
            <a:r>
              <a:rPr lang="en-US" altLang="zh-CN" dirty="0" smtClean="0">
                <a:solidFill>
                  <a:srgbClr val="081B2C"/>
                </a:solidFill>
                <a:effectLst/>
              </a:rPr>
              <a:t>FA</a:t>
            </a:r>
            <a:endParaRPr lang="zh-CN" altLang="en-US" dirty="0">
              <a:solidFill>
                <a:srgbClr val="081B2C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2928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081B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Lex</a:t>
            </a:r>
            <a:r>
              <a:rPr lang="zh-CN" altLang="en-US" dirty="0" smtClean="0">
                <a:solidFill>
                  <a:srgbClr val="081B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技术</a:t>
            </a:r>
            <a:endParaRPr lang="zh-CN" altLang="en-US" dirty="0">
              <a:solidFill>
                <a:srgbClr val="081B2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81B2C"/>
                </a:solidFill>
              </a:rPr>
              <a:t>词法分析器结构</a:t>
            </a:r>
            <a:endParaRPr lang="en-US" altLang="zh-CN" dirty="0" smtClean="0">
              <a:solidFill>
                <a:srgbClr val="081B2C"/>
              </a:solidFill>
            </a:endParaRPr>
          </a:p>
          <a:p>
            <a:endParaRPr lang="en-US" altLang="zh-CN" dirty="0" smtClean="0">
              <a:solidFill>
                <a:srgbClr val="081B2C"/>
              </a:solidFill>
            </a:endParaRPr>
          </a:p>
          <a:p>
            <a:pPr lvl="1"/>
            <a:endParaRPr lang="en-US" altLang="zh-CN" dirty="0">
              <a:solidFill>
                <a:srgbClr val="081B2C"/>
              </a:solidFill>
            </a:endParaRPr>
          </a:p>
          <a:p>
            <a:pPr lvl="1"/>
            <a:endParaRPr lang="en-US" altLang="zh-CN" dirty="0" smtClean="0">
              <a:solidFill>
                <a:srgbClr val="081B2C"/>
              </a:solidFill>
            </a:endParaRPr>
          </a:p>
          <a:p>
            <a:pPr lvl="1"/>
            <a:endParaRPr lang="en-US" altLang="zh-CN" dirty="0">
              <a:solidFill>
                <a:srgbClr val="081B2C"/>
              </a:solidFill>
            </a:endParaRPr>
          </a:p>
          <a:p>
            <a:pPr lvl="1"/>
            <a:endParaRPr lang="en-US" altLang="zh-CN" dirty="0" smtClean="0">
              <a:solidFill>
                <a:srgbClr val="081B2C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059" y="2154181"/>
            <a:ext cx="4705592" cy="4289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587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81B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需求分析</a:t>
            </a:r>
            <a:endParaRPr lang="zh-CN" altLang="en-US" dirty="0">
              <a:solidFill>
                <a:srgbClr val="081B2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 smtClean="0">
                <a:solidFill>
                  <a:srgbClr val="081B2C"/>
                </a:solidFill>
              </a:rPr>
              <a:t>词法</a:t>
            </a:r>
            <a:r>
              <a:rPr lang="zh-CN" altLang="zh-CN" dirty="0">
                <a:solidFill>
                  <a:srgbClr val="081B2C"/>
                </a:solidFill>
              </a:rPr>
              <a:t>规则</a:t>
            </a:r>
            <a:r>
              <a:rPr lang="zh-CN" altLang="zh-CN" dirty="0" smtClean="0">
                <a:solidFill>
                  <a:srgbClr val="081B2C"/>
                </a:solidFill>
              </a:rPr>
              <a:t>文本转换</a:t>
            </a:r>
            <a:r>
              <a:rPr lang="zh-CN" altLang="zh-CN" dirty="0">
                <a:solidFill>
                  <a:srgbClr val="081B2C"/>
                </a:solidFill>
              </a:rPr>
              <a:t>成规则对应的词法分析器的</a:t>
            </a:r>
            <a:r>
              <a:rPr lang="en-US" altLang="zh-CN" dirty="0">
                <a:solidFill>
                  <a:srgbClr val="081B2C"/>
                </a:solidFill>
              </a:rPr>
              <a:t>JavaScript</a:t>
            </a:r>
            <a:r>
              <a:rPr lang="zh-CN" altLang="zh-CN" dirty="0">
                <a:solidFill>
                  <a:srgbClr val="081B2C"/>
                </a:solidFill>
              </a:rPr>
              <a:t>源码。</a:t>
            </a:r>
          </a:p>
          <a:p>
            <a:pPr lvl="0"/>
            <a:r>
              <a:rPr lang="zh-CN" altLang="en-US" dirty="0" smtClean="0">
                <a:solidFill>
                  <a:srgbClr val="081B2C"/>
                </a:solidFill>
              </a:rPr>
              <a:t>带状态的词法分析，</a:t>
            </a:r>
            <a:r>
              <a:rPr lang="zh-CN" altLang="zh-CN" dirty="0" smtClean="0">
                <a:solidFill>
                  <a:srgbClr val="081B2C"/>
                </a:solidFill>
              </a:rPr>
              <a:t>状态</a:t>
            </a:r>
            <a:r>
              <a:rPr lang="zh-CN" altLang="zh-CN" dirty="0">
                <a:solidFill>
                  <a:srgbClr val="081B2C"/>
                </a:solidFill>
              </a:rPr>
              <a:t>间</a:t>
            </a:r>
            <a:r>
              <a:rPr lang="zh-CN" altLang="zh-CN" dirty="0" smtClean="0">
                <a:solidFill>
                  <a:srgbClr val="081B2C"/>
                </a:solidFill>
              </a:rPr>
              <a:t>通过函数</a:t>
            </a:r>
            <a:r>
              <a:rPr lang="en-US" altLang="zh-CN" dirty="0" err="1" smtClean="0">
                <a:solidFill>
                  <a:srgbClr val="081B2C"/>
                </a:solidFill>
              </a:rPr>
              <a:t>yygoto</a:t>
            </a:r>
            <a:r>
              <a:rPr lang="zh-CN" altLang="zh-CN" dirty="0" smtClean="0">
                <a:solidFill>
                  <a:srgbClr val="081B2C"/>
                </a:solidFill>
              </a:rPr>
              <a:t>跳</a:t>
            </a:r>
            <a:r>
              <a:rPr lang="zh-CN" altLang="zh-CN" dirty="0">
                <a:solidFill>
                  <a:srgbClr val="081B2C"/>
                </a:solidFill>
              </a:rPr>
              <a:t>转。</a:t>
            </a:r>
          </a:p>
          <a:p>
            <a:pPr lvl="0"/>
            <a:r>
              <a:rPr lang="zh-CN" altLang="zh-CN" dirty="0" smtClean="0">
                <a:solidFill>
                  <a:srgbClr val="081B2C"/>
                </a:solidFill>
              </a:rPr>
              <a:t>面向对象</a:t>
            </a:r>
            <a:endParaRPr lang="zh-CN" altLang="zh-CN" dirty="0">
              <a:solidFill>
                <a:srgbClr val="081B2C"/>
              </a:solidFill>
            </a:endParaRPr>
          </a:p>
          <a:p>
            <a:pPr lvl="0"/>
            <a:r>
              <a:rPr lang="zh-CN" altLang="en-US" dirty="0" smtClean="0">
                <a:solidFill>
                  <a:srgbClr val="081B2C"/>
                </a:solidFill>
              </a:rPr>
              <a:t>支持参数设置</a:t>
            </a:r>
            <a:r>
              <a:rPr lang="en-US" altLang="zh-CN" dirty="0" smtClean="0">
                <a:solidFill>
                  <a:srgbClr val="081B2C"/>
                </a:solidFill>
              </a:rPr>
              <a:t>——</a:t>
            </a:r>
            <a:r>
              <a:rPr lang="zh-CN" altLang="en-US" dirty="0" smtClean="0">
                <a:solidFill>
                  <a:srgbClr val="081B2C"/>
                </a:solidFill>
              </a:rPr>
              <a:t>大小写、模板</a:t>
            </a:r>
            <a:endParaRPr lang="zh-CN" altLang="zh-CN" dirty="0">
              <a:solidFill>
                <a:srgbClr val="081B2C"/>
              </a:solidFill>
            </a:endParaRPr>
          </a:p>
          <a:p>
            <a:endParaRPr lang="en-US" altLang="zh-CN" dirty="0" smtClean="0">
              <a:solidFill>
                <a:srgbClr val="081B2C"/>
              </a:solidFill>
            </a:endParaRPr>
          </a:p>
          <a:p>
            <a:pPr lvl="1"/>
            <a:endParaRPr lang="en-US" altLang="zh-CN" dirty="0">
              <a:solidFill>
                <a:srgbClr val="081B2C"/>
              </a:solidFill>
            </a:endParaRPr>
          </a:p>
          <a:p>
            <a:pPr lvl="1"/>
            <a:endParaRPr lang="en-US" altLang="zh-CN" dirty="0" smtClean="0">
              <a:solidFill>
                <a:srgbClr val="081B2C"/>
              </a:solidFill>
            </a:endParaRPr>
          </a:p>
          <a:p>
            <a:pPr lvl="1"/>
            <a:endParaRPr lang="en-US" altLang="zh-CN" dirty="0">
              <a:solidFill>
                <a:srgbClr val="081B2C"/>
              </a:solidFill>
            </a:endParaRPr>
          </a:p>
          <a:p>
            <a:pPr lvl="1"/>
            <a:endParaRPr lang="en-US" altLang="zh-CN" dirty="0" smtClean="0">
              <a:solidFill>
                <a:srgbClr val="081B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70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软件学院模板">
  <a:themeElements>
    <a:clrScheme name="1_Office 主题 1">
      <a:dk1>
        <a:srgbClr val="1F497D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AAAAAA"/>
      </a:accent3>
      <a:accent4>
        <a:srgbClr val="DADADA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lnDef>
  </a:objectDefaults>
  <a:extraClrSchemeLst>
    <a:extraClrScheme>
      <a:clrScheme name="1_Office 主题 1">
        <a:dk1>
          <a:srgbClr val="1F497D"/>
        </a:dk1>
        <a:lt1>
          <a:srgbClr val="FFFFFF"/>
        </a:lt1>
        <a:dk2>
          <a:srgbClr val="000000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AAAAAA"/>
        </a:accent3>
        <a:accent4>
          <a:srgbClr val="DADADA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主题">
  <a:themeElements>
    <a:clrScheme name="2_Office 主题 1">
      <a:dk1>
        <a:srgbClr val="1F497D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AAAAAA"/>
      </a:accent3>
      <a:accent4>
        <a:srgbClr val="DADADA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lnDef>
  </a:objectDefaults>
  <a:extraClrSchemeLst>
    <a:extraClrScheme>
      <a:clrScheme name="2_Office 主题 1">
        <a:dk1>
          <a:srgbClr val="1F497D"/>
        </a:dk1>
        <a:lt1>
          <a:srgbClr val="FFFFFF"/>
        </a:lt1>
        <a:dk2>
          <a:srgbClr val="000000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AAAAAA"/>
        </a:accent3>
        <a:accent4>
          <a:srgbClr val="DADADA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2_Office 主题">
  <a:themeElements>
    <a:clrScheme name="12_Office 主题 1">
      <a:dk1>
        <a:srgbClr val="1F497D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AAAAAA"/>
      </a:accent3>
      <a:accent4>
        <a:srgbClr val="DADADA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2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lnDef>
  </a:objectDefaults>
  <a:extraClrSchemeLst>
    <a:extraClrScheme>
      <a:clrScheme name="12_Office 主题 1">
        <a:dk1>
          <a:srgbClr val="1F497D"/>
        </a:dk1>
        <a:lt1>
          <a:srgbClr val="FFFFFF"/>
        </a:lt1>
        <a:dk2>
          <a:srgbClr val="000000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AAAAAA"/>
        </a:accent3>
        <a:accent4>
          <a:srgbClr val="DADADA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软件学院模板</Template>
  <TotalTime>224</TotalTime>
  <Words>707</Words>
  <Application>Microsoft Office PowerPoint</Application>
  <PresentationFormat>全屏显示(4:3)</PresentationFormat>
  <Paragraphs>229</Paragraphs>
  <Slides>26</Slides>
  <Notes>24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软件学院模板</vt:lpstr>
      <vt:lpstr>2_Office 主题</vt:lpstr>
      <vt:lpstr>12_Office 主题</vt:lpstr>
      <vt:lpstr>位图图像</vt:lpstr>
      <vt:lpstr>2012本科学士论文答辩</vt:lpstr>
      <vt:lpstr>PowerPoint 演示文稿</vt:lpstr>
      <vt:lpstr>LEX程序</vt:lpstr>
      <vt:lpstr>论文工作</vt:lpstr>
      <vt:lpstr>论文工作</vt:lpstr>
      <vt:lpstr>Lex技术</vt:lpstr>
      <vt:lpstr>Lex技术</vt:lpstr>
      <vt:lpstr>Lex技术</vt:lpstr>
      <vt:lpstr>需求分析</vt:lpstr>
      <vt:lpstr>开发环境</vt:lpstr>
      <vt:lpstr>概要设计</vt:lpstr>
      <vt:lpstr>概要设计</vt:lpstr>
      <vt:lpstr>详细设计</vt:lpstr>
      <vt:lpstr>模块类图</vt:lpstr>
      <vt:lpstr>模块类图</vt:lpstr>
      <vt:lpstr>模块类图</vt:lpstr>
      <vt:lpstr>模块类图</vt:lpstr>
      <vt:lpstr>模块类图</vt:lpstr>
      <vt:lpstr>模块类图</vt:lpstr>
      <vt:lpstr>算法设计</vt:lpstr>
      <vt:lpstr>使用说明</vt:lpstr>
      <vt:lpstr>简单示例</vt:lpstr>
      <vt:lpstr>实际应用——DaisyEditor</vt:lpstr>
      <vt:lpstr>总结与展望</vt:lpstr>
      <vt:lpstr>总结与展望</vt:lpstr>
      <vt:lpstr>致谢</vt:lpstr>
    </vt:vector>
  </TitlesOfParts>
  <Company>NjuSoftware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葛羽航</dc:creator>
  <cp:lastModifiedBy>葛羽航</cp:lastModifiedBy>
  <cp:revision>42</cp:revision>
  <dcterms:created xsi:type="dcterms:W3CDTF">2012-05-19T05:28:34Z</dcterms:created>
  <dcterms:modified xsi:type="dcterms:W3CDTF">2012-05-19T09:13:31Z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ditor">
    <vt:lpwstr>Kerry Zhu</vt:lpwstr>
  </property>
  <property fmtid="{D5CDD505-2E9C-101B-9397-08002B2CF9AE}" pid="3" name="Author">
    <vt:lpwstr>Kerry Zhu</vt:lpwstr>
  </property>
  <property fmtid="{D5CDD505-2E9C-101B-9397-08002B2CF9AE}" pid="4" name="Mail address">
    <vt:lpwstr>Zhu.Kerry@gmail.com</vt:lpwstr>
  </property>
</Properties>
</file>