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727"/>
  </p:normalViewPr>
  <p:slideViewPr>
    <p:cSldViewPr snapToGrid="0" snapToObjects="1">
      <p:cViewPr>
        <p:scale>
          <a:sx n="138" d="100"/>
          <a:sy n="138" d="100"/>
        </p:scale>
        <p:origin x="88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7db709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7db709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97202d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97202d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97202d6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97202d6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97202d6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97202d6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file for the server another for the client.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 are n clients, we need to run n+1 files </a:t>
            </a:r>
            <a:r>
              <a:rPr lang="en-US" dirty="0" err="1"/>
              <a:t>bc</a:t>
            </a:r>
            <a:r>
              <a:rPr lang="en-US" dirty="0"/>
              <a:t> the extra one is for the server.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Server-socket is a class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97202d6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97202d6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97202d6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97202d6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Bind(): every communication only using one port.  </a:t>
            </a:r>
            <a:r>
              <a:rPr lang="zh-Hans" altLang="en-US" dirty="0"/>
              <a:t>就像我在和</a:t>
            </a:r>
            <a:r>
              <a:rPr lang="en-US" altLang="zh-Hans" dirty="0"/>
              <a:t>a</a:t>
            </a:r>
            <a:r>
              <a:rPr lang="zh-Hans" altLang="en-US" dirty="0"/>
              <a:t>打电话，</a:t>
            </a:r>
            <a:r>
              <a:rPr lang="en-US" altLang="zh-Hans" dirty="0"/>
              <a:t>b</a:t>
            </a:r>
            <a:r>
              <a:rPr lang="zh-Hans" altLang="en-US" dirty="0"/>
              <a:t>再打给我我就在占线</a:t>
            </a:r>
            <a:endParaRPr lang="en-US" altLang="zh-Han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97202d6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97202d6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‘P 3’ returns the point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‘?love’ searches key words in UP1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‘c’ means connect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e97202d6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e97202d6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ffe6e5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6ffe6e5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e97202d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e97202d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e97202d6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e97202d6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7db709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7db709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e97202d6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e97202d6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e97202d68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e97202d68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e97202d6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e97202d6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e97202d6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e97202d6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7db7095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7db7095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7db709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7db7095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7fd8d31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7fd8d31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7fd8d3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7fd8d3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7fd8d31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7fd8d31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7fd8d3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7fd8d3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97202d6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97202d6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24500" y="181954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ICS </a:t>
            </a:r>
            <a:br>
              <a:rPr lang="en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" sz="41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314475"/>
            <a:ext cx="85206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Unit Project 3 Intro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Socket: the framework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430050" y="3705150"/>
            <a:ext cx="85206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Sockets: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allowing communication between two different processes on the same or different machines.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828425" y="1474775"/>
            <a:ext cx="919500" cy="36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Client_1</a:t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1900275" y="1474775"/>
            <a:ext cx="919500" cy="36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Client_2</a:t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5603025" y="1474775"/>
            <a:ext cx="919500" cy="36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Client_n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3732475" y="1492925"/>
            <a:ext cx="519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…...</a:t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1638625" y="2357775"/>
            <a:ext cx="4151100" cy="36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</a:t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2917675" y="3149775"/>
            <a:ext cx="1593000" cy="36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25" name="Google Shape;125;p23"/>
          <p:cNvCxnSpPr>
            <a:stCxn id="119" idx="2"/>
          </p:cNvCxnSpPr>
          <p:nvPr/>
        </p:nvCxnSpPr>
        <p:spPr>
          <a:xfrm>
            <a:off x="1288175" y="1838975"/>
            <a:ext cx="787500" cy="528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6" name="Google Shape;126;p23"/>
          <p:cNvCxnSpPr/>
          <p:nvPr/>
        </p:nvCxnSpPr>
        <p:spPr>
          <a:xfrm>
            <a:off x="2287200" y="1838975"/>
            <a:ext cx="787500" cy="528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7" name="Google Shape;127;p23"/>
          <p:cNvCxnSpPr>
            <a:stCxn id="121" idx="2"/>
          </p:cNvCxnSpPr>
          <p:nvPr/>
        </p:nvCxnSpPr>
        <p:spPr>
          <a:xfrm flipH="1">
            <a:off x="5498475" y="1838975"/>
            <a:ext cx="564300" cy="500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8" name="Google Shape;128;p23"/>
          <p:cNvCxnSpPr/>
          <p:nvPr/>
        </p:nvCxnSpPr>
        <p:spPr>
          <a:xfrm flipH="1">
            <a:off x="3186350" y="2721975"/>
            <a:ext cx="9000" cy="44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9" name="Google Shape;129;p23"/>
          <p:cNvCxnSpPr/>
          <p:nvPr/>
        </p:nvCxnSpPr>
        <p:spPr>
          <a:xfrm flipH="1">
            <a:off x="3557225" y="2721975"/>
            <a:ext cx="9000" cy="44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0" name="Google Shape;130;p23"/>
          <p:cNvCxnSpPr/>
          <p:nvPr/>
        </p:nvCxnSpPr>
        <p:spPr>
          <a:xfrm flipH="1">
            <a:off x="4417725" y="2721975"/>
            <a:ext cx="9000" cy="44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1" name="Google Shape;131;p23"/>
          <p:cNvSpPr txBox="1"/>
          <p:nvPr/>
        </p:nvSpPr>
        <p:spPr>
          <a:xfrm>
            <a:off x="3732475" y="2721975"/>
            <a:ext cx="519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…...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6308750" y="2690200"/>
            <a:ext cx="2641800" cy="746400"/>
          </a:xfrm>
          <a:prstGeom prst="wedgeRoundRectCallout">
            <a:avLst>
              <a:gd name="adj1" fmla="val -87018"/>
              <a:gd name="adj2" fmla="val -6647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They look like file descriptors, working with read(), write() commands.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231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 about sockets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7759250" y="2304250"/>
            <a:ext cx="1267200" cy="36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5903275" y="2304275"/>
            <a:ext cx="1378500" cy="364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server-socket</a:t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4448450" y="1840625"/>
            <a:ext cx="1076700" cy="5727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socket_for client_1</a:t>
            </a:r>
            <a:endParaRPr/>
          </a:p>
        </p:txBody>
      </p:sp>
      <p:grpSp>
        <p:nvGrpSpPr>
          <p:cNvPr id="141" name="Google Shape;141;p24"/>
          <p:cNvGrpSpPr/>
          <p:nvPr/>
        </p:nvGrpSpPr>
        <p:grpSpPr>
          <a:xfrm>
            <a:off x="409325" y="1764425"/>
            <a:ext cx="2482800" cy="699600"/>
            <a:chOff x="409325" y="1383425"/>
            <a:chExt cx="2482800" cy="699600"/>
          </a:xfrm>
        </p:grpSpPr>
        <p:sp>
          <p:nvSpPr>
            <p:cNvPr id="142" name="Google Shape;142;p24"/>
            <p:cNvSpPr/>
            <p:nvPr/>
          </p:nvSpPr>
          <p:spPr>
            <a:xfrm>
              <a:off x="1972625" y="1383425"/>
              <a:ext cx="919500" cy="6996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Client_1_socket</a:t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409325" y="1551125"/>
              <a:ext cx="919500" cy="364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 1</a:t>
              </a:r>
              <a:endParaRPr/>
            </a:p>
          </p:txBody>
        </p:sp>
      </p:grpSp>
      <p:cxnSp>
        <p:nvCxnSpPr>
          <p:cNvPr id="144" name="Google Shape;144;p24"/>
          <p:cNvCxnSpPr>
            <a:stCxn id="142" idx="3"/>
            <a:endCxn id="140" idx="1"/>
          </p:cNvCxnSpPr>
          <p:nvPr/>
        </p:nvCxnSpPr>
        <p:spPr>
          <a:xfrm>
            <a:off x="2892125" y="2114225"/>
            <a:ext cx="1556400" cy="12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5" name="Google Shape;145;p24"/>
          <p:cNvSpPr/>
          <p:nvPr/>
        </p:nvSpPr>
        <p:spPr>
          <a:xfrm>
            <a:off x="6171025" y="1408340"/>
            <a:ext cx="8430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accept()</a:t>
            </a:r>
            <a:endParaRPr/>
          </a:p>
        </p:txBody>
      </p:sp>
      <p:cxnSp>
        <p:nvCxnSpPr>
          <p:cNvPr id="146" name="Google Shape;146;p24"/>
          <p:cNvCxnSpPr>
            <a:stCxn id="139" idx="0"/>
            <a:endCxn id="142" idx="0"/>
          </p:cNvCxnSpPr>
          <p:nvPr/>
        </p:nvCxnSpPr>
        <p:spPr>
          <a:xfrm rot="5400000" flipH="1">
            <a:off x="4242625" y="-45625"/>
            <a:ext cx="539700" cy="4160100"/>
          </a:xfrm>
          <a:prstGeom prst="curvedConnector3">
            <a:avLst>
              <a:gd name="adj1" fmla="val 144150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7" name="Google Shape;147;p24"/>
          <p:cNvSpPr/>
          <p:nvPr/>
        </p:nvSpPr>
        <p:spPr>
          <a:xfrm>
            <a:off x="3286625" y="1313325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connect()</a:t>
            </a:r>
            <a:endParaRPr/>
          </a:p>
        </p:txBody>
      </p:sp>
      <p:cxnSp>
        <p:nvCxnSpPr>
          <p:cNvPr id="148" name="Google Shape;148;p24"/>
          <p:cNvCxnSpPr>
            <a:stCxn id="145" idx="1"/>
            <a:endCxn id="140" idx="3"/>
          </p:cNvCxnSpPr>
          <p:nvPr/>
        </p:nvCxnSpPr>
        <p:spPr>
          <a:xfrm flipH="1">
            <a:off x="5525125" y="1553990"/>
            <a:ext cx="645900" cy="5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49" name="Google Shape;149;p24"/>
          <p:cNvSpPr/>
          <p:nvPr/>
        </p:nvSpPr>
        <p:spPr>
          <a:xfrm>
            <a:off x="3162975" y="2288200"/>
            <a:ext cx="1014600" cy="39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receive()/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send()</a:t>
            </a:r>
            <a:endParaRPr/>
          </a:p>
        </p:txBody>
      </p:sp>
      <p:cxnSp>
        <p:nvCxnSpPr>
          <p:cNvPr id="150" name="Google Shape;150;p24"/>
          <p:cNvCxnSpPr>
            <a:stCxn id="145" idx="3"/>
            <a:endCxn id="138" idx="1"/>
          </p:cNvCxnSpPr>
          <p:nvPr/>
        </p:nvCxnSpPr>
        <p:spPr>
          <a:xfrm>
            <a:off x="7014025" y="1553990"/>
            <a:ext cx="745200" cy="932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231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 about sockets</a:t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7671800" y="2527900"/>
            <a:ext cx="1160400" cy="36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981150" y="2527900"/>
            <a:ext cx="1389000" cy="364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server-socket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4448450" y="1840625"/>
            <a:ext cx="1076700" cy="5727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socket_for client_1</a:t>
            </a:r>
            <a:endParaRPr/>
          </a:p>
        </p:txBody>
      </p:sp>
      <p:grpSp>
        <p:nvGrpSpPr>
          <p:cNvPr id="159" name="Google Shape;159;p25"/>
          <p:cNvGrpSpPr/>
          <p:nvPr/>
        </p:nvGrpSpPr>
        <p:grpSpPr>
          <a:xfrm>
            <a:off x="409325" y="1764425"/>
            <a:ext cx="2482800" cy="699600"/>
            <a:chOff x="409325" y="1383425"/>
            <a:chExt cx="2482800" cy="699600"/>
          </a:xfrm>
        </p:grpSpPr>
        <p:sp>
          <p:nvSpPr>
            <p:cNvPr id="160" name="Google Shape;160;p25"/>
            <p:cNvSpPr/>
            <p:nvPr/>
          </p:nvSpPr>
          <p:spPr>
            <a:xfrm>
              <a:off x="1972625" y="1383425"/>
              <a:ext cx="919500" cy="6996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Client_1_socket</a:t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409325" y="1551125"/>
              <a:ext cx="919500" cy="364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 1</a:t>
              </a:r>
              <a:endParaRPr/>
            </a:p>
          </p:txBody>
        </p:sp>
      </p:grpSp>
      <p:cxnSp>
        <p:nvCxnSpPr>
          <p:cNvPr id="162" name="Google Shape;162;p25"/>
          <p:cNvCxnSpPr>
            <a:stCxn id="160" idx="3"/>
            <a:endCxn id="158" idx="1"/>
          </p:cNvCxnSpPr>
          <p:nvPr/>
        </p:nvCxnSpPr>
        <p:spPr>
          <a:xfrm>
            <a:off x="2892125" y="2114225"/>
            <a:ext cx="1556400" cy="12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63" name="Google Shape;163;p25"/>
          <p:cNvGrpSpPr/>
          <p:nvPr/>
        </p:nvGrpSpPr>
        <p:grpSpPr>
          <a:xfrm>
            <a:off x="504575" y="3193175"/>
            <a:ext cx="2387700" cy="699600"/>
            <a:chOff x="409325" y="1383425"/>
            <a:chExt cx="2387700" cy="699600"/>
          </a:xfrm>
        </p:grpSpPr>
        <p:sp>
          <p:nvSpPr>
            <p:cNvPr id="164" name="Google Shape;164;p25"/>
            <p:cNvSpPr/>
            <p:nvPr/>
          </p:nvSpPr>
          <p:spPr>
            <a:xfrm>
              <a:off x="1954025" y="1383425"/>
              <a:ext cx="843000" cy="6996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Client_2_socket</a:t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409325" y="1551125"/>
              <a:ext cx="919500" cy="364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 2</a:t>
              </a:r>
              <a:endParaRPr/>
            </a:p>
          </p:txBody>
        </p:sp>
      </p:grpSp>
      <p:cxnSp>
        <p:nvCxnSpPr>
          <p:cNvPr id="166" name="Google Shape;166;p25"/>
          <p:cNvCxnSpPr>
            <a:stCxn id="164" idx="3"/>
            <a:endCxn id="167" idx="1"/>
          </p:cNvCxnSpPr>
          <p:nvPr/>
        </p:nvCxnSpPr>
        <p:spPr>
          <a:xfrm>
            <a:off x="2892275" y="3542975"/>
            <a:ext cx="1600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8" name="Google Shape;168;p25"/>
          <p:cNvSpPr/>
          <p:nvPr/>
        </p:nvSpPr>
        <p:spPr>
          <a:xfrm>
            <a:off x="5981150" y="1322177"/>
            <a:ext cx="8430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accept()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492850" y="3256625"/>
            <a:ext cx="1076700" cy="5727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socket_for client_2</a:t>
            </a:r>
            <a:endParaRPr/>
          </a:p>
        </p:txBody>
      </p:sp>
      <p:cxnSp>
        <p:nvCxnSpPr>
          <p:cNvPr id="169" name="Google Shape;169;p25"/>
          <p:cNvCxnSpPr>
            <a:stCxn id="157" idx="2"/>
            <a:endCxn id="164" idx="2"/>
          </p:cNvCxnSpPr>
          <p:nvPr/>
        </p:nvCxnSpPr>
        <p:spPr>
          <a:xfrm rot="5400000">
            <a:off x="4072850" y="1290100"/>
            <a:ext cx="1000800" cy="4204800"/>
          </a:xfrm>
          <a:prstGeom prst="curvedConnector3">
            <a:avLst>
              <a:gd name="adj1" fmla="val 123781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0" name="Google Shape;170;p25"/>
          <p:cNvSpPr/>
          <p:nvPr/>
        </p:nvSpPr>
        <p:spPr>
          <a:xfrm>
            <a:off x="3433850" y="4041125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connect()</a:t>
            </a:r>
            <a:endParaRPr/>
          </a:p>
        </p:txBody>
      </p:sp>
      <p:cxnSp>
        <p:nvCxnSpPr>
          <p:cNvPr id="171" name="Google Shape;171;p25"/>
          <p:cNvCxnSpPr>
            <a:stCxn id="157" idx="0"/>
            <a:endCxn id="160" idx="0"/>
          </p:cNvCxnSpPr>
          <p:nvPr/>
        </p:nvCxnSpPr>
        <p:spPr>
          <a:xfrm rot="5400000" flipH="1">
            <a:off x="4172300" y="24550"/>
            <a:ext cx="763500" cy="4243200"/>
          </a:xfrm>
          <a:prstGeom prst="curvedConnector3">
            <a:avLst>
              <a:gd name="adj1" fmla="val 131185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2" name="Google Shape;172;p25"/>
          <p:cNvSpPr/>
          <p:nvPr/>
        </p:nvSpPr>
        <p:spPr>
          <a:xfrm>
            <a:off x="3326650" y="1400313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connect()</a:t>
            </a:r>
            <a:endParaRPr/>
          </a:p>
        </p:txBody>
      </p:sp>
      <p:cxnSp>
        <p:nvCxnSpPr>
          <p:cNvPr id="173" name="Google Shape;173;p25"/>
          <p:cNvCxnSpPr>
            <a:stCxn id="168" idx="1"/>
          </p:cNvCxnSpPr>
          <p:nvPr/>
        </p:nvCxnSpPr>
        <p:spPr>
          <a:xfrm flipH="1">
            <a:off x="5557550" y="1467827"/>
            <a:ext cx="423600" cy="5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74" name="Google Shape;174;p25"/>
          <p:cNvSpPr/>
          <p:nvPr/>
        </p:nvSpPr>
        <p:spPr>
          <a:xfrm>
            <a:off x="3162975" y="2288200"/>
            <a:ext cx="1014600" cy="39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receive()/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send()</a:t>
            </a:r>
            <a:endParaRPr/>
          </a:p>
        </p:txBody>
      </p:sp>
      <p:cxnSp>
        <p:nvCxnSpPr>
          <p:cNvPr id="175" name="Google Shape;175;p25"/>
          <p:cNvCxnSpPr>
            <a:stCxn id="168" idx="3"/>
            <a:endCxn id="156" idx="1"/>
          </p:cNvCxnSpPr>
          <p:nvPr/>
        </p:nvCxnSpPr>
        <p:spPr>
          <a:xfrm>
            <a:off x="6824150" y="1467827"/>
            <a:ext cx="847500" cy="12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6" name="Google Shape;176;p25"/>
          <p:cNvSpPr/>
          <p:nvPr/>
        </p:nvSpPr>
        <p:spPr>
          <a:xfrm>
            <a:off x="3185263" y="3043125"/>
            <a:ext cx="1014600" cy="39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receive()/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send()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5981150" y="3892777"/>
            <a:ext cx="8430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accept()</a:t>
            </a:r>
            <a:endParaRPr/>
          </a:p>
        </p:txBody>
      </p:sp>
      <p:cxnSp>
        <p:nvCxnSpPr>
          <p:cNvPr id="178" name="Google Shape;178;p25"/>
          <p:cNvCxnSpPr>
            <a:stCxn id="177" idx="3"/>
            <a:endCxn id="156" idx="1"/>
          </p:cNvCxnSpPr>
          <p:nvPr/>
        </p:nvCxnSpPr>
        <p:spPr>
          <a:xfrm rot="10800000" flipH="1">
            <a:off x="6824150" y="2710027"/>
            <a:ext cx="847500" cy="1328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79" name="Google Shape;179;p25"/>
          <p:cNvCxnSpPr>
            <a:stCxn id="177" idx="1"/>
            <a:endCxn id="167" idx="3"/>
          </p:cNvCxnSpPr>
          <p:nvPr/>
        </p:nvCxnSpPr>
        <p:spPr>
          <a:xfrm rot="10800000">
            <a:off x="5569550" y="3542827"/>
            <a:ext cx="411600" cy="4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flipH="1">
            <a:off x="5473350" y="904075"/>
            <a:ext cx="48900" cy="3738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via the Socket: 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934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client side: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the socket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to the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others.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3969125" y="1017725"/>
            <a:ext cx="873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3969125" y="1520950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socket()</a:t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3969125" y="2024175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bind()</a:t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3969125" y="2527400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listen()</a:t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3969125" y="3030625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accept()</a:t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3969125" y="3613000"/>
            <a:ext cx="1014600" cy="39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receive()/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send()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969125" y="4300375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close()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6462575" y="1668225"/>
            <a:ext cx="79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6354425" y="2221913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socket()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6354425" y="2715025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connect()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6354425" y="3186350"/>
            <a:ext cx="1014600" cy="49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send()/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receive()</a:t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6354425" y="4009300"/>
            <a:ext cx="1014600" cy="2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close()</a:t>
            </a:r>
            <a:endParaRPr/>
          </a:p>
        </p:txBody>
      </p:sp>
      <p:cxnSp>
        <p:nvCxnSpPr>
          <p:cNvPr id="199" name="Google Shape;199;p26"/>
          <p:cNvCxnSpPr>
            <a:endCxn id="189" idx="0"/>
          </p:cNvCxnSpPr>
          <p:nvPr/>
        </p:nvCxnSpPr>
        <p:spPr>
          <a:xfrm>
            <a:off x="4476425" y="1812375"/>
            <a:ext cx="0" cy="21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6"/>
          <p:cNvCxnSpPr>
            <a:endCxn id="190" idx="0"/>
          </p:cNvCxnSpPr>
          <p:nvPr/>
        </p:nvCxnSpPr>
        <p:spPr>
          <a:xfrm>
            <a:off x="4476425" y="2315600"/>
            <a:ext cx="0" cy="21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6"/>
          <p:cNvCxnSpPr>
            <a:stCxn id="190" idx="2"/>
            <a:endCxn id="191" idx="0"/>
          </p:cNvCxnSpPr>
          <p:nvPr/>
        </p:nvCxnSpPr>
        <p:spPr>
          <a:xfrm>
            <a:off x="4476425" y="2818700"/>
            <a:ext cx="0" cy="21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6"/>
          <p:cNvCxnSpPr>
            <a:endCxn id="192" idx="0"/>
          </p:cNvCxnSpPr>
          <p:nvPr/>
        </p:nvCxnSpPr>
        <p:spPr>
          <a:xfrm>
            <a:off x="4476425" y="3322000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6"/>
          <p:cNvCxnSpPr>
            <a:stCxn id="192" idx="2"/>
            <a:endCxn id="193" idx="0"/>
          </p:cNvCxnSpPr>
          <p:nvPr/>
        </p:nvCxnSpPr>
        <p:spPr>
          <a:xfrm>
            <a:off x="4476425" y="4009300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6"/>
          <p:cNvCxnSpPr>
            <a:endCxn id="196" idx="0"/>
          </p:cNvCxnSpPr>
          <p:nvPr/>
        </p:nvCxnSpPr>
        <p:spPr>
          <a:xfrm>
            <a:off x="6861725" y="2513125"/>
            <a:ext cx="0" cy="20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6"/>
          <p:cNvCxnSpPr>
            <a:endCxn id="197" idx="0"/>
          </p:cNvCxnSpPr>
          <p:nvPr/>
        </p:nvCxnSpPr>
        <p:spPr>
          <a:xfrm>
            <a:off x="6861725" y="3006350"/>
            <a:ext cx="0" cy="18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6"/>
          <p:cNvCxnSpPr>
            <a:stCxn id="197" idx="2"/>
            <a:endCxn id="198" idx="0"/>
          </p:cNvCxnSpPr>
          <p:nvPr/>
        </p:nvCxnSpPr>
        <p:spPr>
          <a:xfrm>
            <a:off x="6861725" y="3677750"/>
            <a:ext cx="0" cy="331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6"/>
          <p:cNvCxnSpPr>
            <a:stCxn id="196" idx="1"/>
            <a:endCxn id="190" idx="2"/>
          </p:cNvCxnSpPr>
          <p:nvPr/>
        </p:nvCxnSpPr>
        <p:spPr>
          <a:xfrm rot="10800000">
            <a:off x="4476425" y="2818675"/>
            <a:ext cx="1878000" cy="42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8" name="Google Shape;208;p26"/>
          <p:cNvCxnSpPr>
            <a:stCxn id="197" idx="1"/>
            <a:endCxn id="192" idx="0"/>
          </p:cNvCxnSpPr>
          <p:nvPr/>
        </p:nvCxnSpPr>
        <p:spPr>
          <a:xfrm flipH="1">
            <a:off x="4476425" y="3432050"/>
            <a:ext cx="1878000" cy="180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9" name="Google Shape;209;p26"/>
          <p:cNvSpPr/>
          <p:nvPr/>
        </p:nvSpPr>
        <p:spPr>
          <a:xfrm>
            <a:off x="5302325" y="1152475"/>
            <a:ext cx="3139800" cy="491400"/>
          </a:xfrm>
          <a:prstGeom prst="wedgeRectCallout">
            <a:avLst>
              <a:gd name="adj1" fmla="val -50000"/>
              <a:gd name="adj2" fmla="val 2897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a few steps on both sides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5138475" y="4697150"/>
            <a:ext cx="1161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 example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the steps: Protocol code</a:t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2093825" y="2519325"/>
            <a:ext cx="1365600" cy="75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 in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5341425" y="2519325"/>
            <a:ext cx="1322400" cy="80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chatting</a:t>
            </a:r>
            <a:endParaRPr/>
          </a:p>
        </p:txBody>
      </p:sp>
      <p:cxnSp>
        <p:nvCxnSpPr>
          <p:cNvPr id="218" name="Google Shape;218;p27"/>
          <p:cNvCxnSpPr>
            <a:stCxn id="216" idx="7"/>
            <a:endCxn id="217" idx="1"/>
          </p:cNvCxnSpPr>
          <p:nvPr/>
        </p:nvCxnSpPr>
        <p:spPr>
          <a:xfrm rot="-5400000" flipH="1">
            <a:off x="4393888" y="1495852"/>
            <a:ext cx="6600" cy="2275500"/>
          </a:xfrm>
          <a:prstGeom prst="curvedConnector3">
            <a:avLst>
              <a:gd name="adj1" fmla="val -528942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7"/>
          <p:cNvCxnSpPr>
            <a:stCxn id="216" idx="5"/>
            <a:endCxn id="217" idx="3"/>
          </p:cNvCxnSpPr>
          <p:nvPr/>
        </p:nvCxnSpPr>
        <p:spPr>
          <a:xfrm rot="-5400000" flipH="1">
            <a:off x="4377688" y="2047898"/>
            <a:ext cx="39000" cy="2275500"/>
          </a:xfrm>
          <a:prstGeom prst="curvedConnector3">
            <a:avLst>
              <a:gd name="adj1" fmla="val 101205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0" name="Google Shape;220;p27"/>
          <p:cNvSpPr/>
          <p:nvPr/>
        </p:nvSpPr>
        <p:spPr>
          <a:xfrm>
            <a:off x="2257775" y="1142350"/>
            <a:ext cx="1128600" cy="43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line</a:t>
            </a:r>
            <a:endParaRPr/>
          </a:p>
        </p:txBody>
      </p:sp>
      <p:cxnSp>
        <p:nvCxnSpPr>
          <p:cNvPr id="221" name="Google Shape;221;p27"/>
          <p:cNvCxnSpPr>
            <a:stCxn id="216" idx="2"/>
            <a:endCxn id="216" idx="4"/>
          </p:cNvCxnSpPr>
          <p:nvPr/>
        </p:nvCxnSpPr>
        <p:spPr>
          <a:xfrm>
            <a:off x="2093825" y="2898225"/>
            <a:ext cx="682800" cy="378900"/>
          </a:xfrm>
          <a:prstGeom prst="curvedConnector4">
            <a:avLst>
              <a:gd name="adj1" fmla="val -34875"/>
              <a:gd name="adj2" fmla="val 30666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27"/>
          <p:cNvCxnSpPr>
            <a:stCxn id="216" idx="1"/>
            <a:endCxn id="220" idx="4"/>
          </p:cNvCxnSpPr>
          <p:nvPr/>
        </p:nvCxnSpPr>
        <p:spPr>
          <a:xfrm rot="10800000" flipH="1">
            <a:off x="2293812" y="1574902"/>
            <a:ext cx="528300" cy="1055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7"/>
          <p:cNvCxnSpPr>
            <a:stCxn id="220" idx="4"/>
            <a:endCxn id="216" idx="0"/>
          </p:cNvCxnSpPr>
          <p:nvPr/>
        </p:nvCxnSpPr>
        <p:spPr>
          <a:xfrm flipH="1">
            <a:off x="2776775" y="1574950"/>
            <a:ext cx="45300" cy="944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27"/>
          <p:cNvSpPr txBox="1"/>
          <p:nvPr/>
        </p:nvSpPr>
        <p:spPr>
          <a:xfrm>
            <a:off x="554750" y="3923625"/>
            <a:ext cx="19122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“Time”, “who”, “p 3”,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“? love”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3796175" y="1658850"/>
            <a:ext cx="2930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 Joyce” or Joyce issues “c Wen”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3796175" y="3623200"/>
            <a:ext cx="25764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“bye” or Joyce says “bye” </a:t>
            </a:r>
            <a:r>
              <a:rPr lang="en" b="1" i="1" dirty="0"/>
              <a:t>and</a:t>
            </a:r>
            <a:r>
              <a:rPr lang="en" dirty="0"/>
              <a:t>  Wen is the only other peer</a:t>
            </a:r>
            <a:endParaRPr dirty="0"/>
          </a:p>
        </p:txBody>
      </p:sp>
      <p:sp>
        <p:nvSpPr>
          <p:cNvPr id="227" name="Google Shape;227;p27"/>
          <p:cNvSpPr txBox="1"/>
          <p:nvPr/>
        </p:nvSpPr>
        <p:spPr>
          <a:xfrm>
            <a:off x="1920850" y="1959000"/>
            <a:ext cx="418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“q”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2776622" y="1869233"/>
            <a:ext cx="7173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“Wen”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Project 3	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406950" y="870750"/>
            <a:ext cx="85206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Complete 2 files: </a:t>
            </a:r>
            <a:endParaRPr sz="24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FF0000"/>
                </a:solidFill>
              </a:rPr>
              <a:t>client_state_machine.py </a:t>
            </a:r>
            <a:endParaRPr sz="1800">
              <a:solidFill>
                <a:srgbClr val="FF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FF0000"/>
                </a:solidFill>
              </a:rPr>
              <a:t>chat_server.py</a:t>
            </a:r>
            <a:endParaRPr sz="1800">
              <a:solidFill>
                <a:srgbClr val="FF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find all the“</a:t>
            </a:r>
            <a:r>
              <a:rPr lang="en" sz="1800">
                <a:solidFill>
                  <a:srgbClr val="FF9900"/>
                </a:solidFill>
              </a:rPr>
              <a:t>pass</a:t>
            </a:r>
            <a:r>
              <a:rPr lang="en" sz="1800">
                <a:solidFill>
                  <a:srgbClr val="000000"/>
                </a:solidFill>
              </a:rPr>
              <a:t>” and complete them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Tips:</a:t>
            </a:r>
            <a:endParaRPr sz="24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Read the document first, understand the whole process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Download all files from NYU Class including UP1, UP2 solutions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Project 3	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Important</a:t>
            </a: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CHAT_IP: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lang="en" b="1">
                <a:solidFill>
                  <a:srgbClr val="000000"/>
                </a:solidFill>
              </a:rPr>
              <a:t>chat_utils.py</a:t>
            </a:r>
            <a:endParaRPr b="1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025" y="1751350"/>
            <a:ext cx="5635726" cy="5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Terminal/Command Quick Start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All computers nowadays have GUIs</a:t>
            </a:r>
            <a:endParaRPr sz="2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GUI = Graphical User Interface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But not so in early days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Terminal/CMD was the only way to manage your file system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925" y="503475"/>
            <a:ext cx="2430651" cy="161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311700" y="2904025"/>
            <a:ext cx="8091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chat system is designed to handle multiple clients</a:t>
            </a:r>
            <a:endParaRPr sz="24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Hence we need multiple sockets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Python’s shell does not support such purpose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But Terminal/CMD does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Terminal/Command Quick Start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shell programming &amp; scripting is a HUGE field</a:t>
            </a:r>
            <a:endParaRPr sz="2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but we only focus on the parts related to our chat system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and of course UP3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cd  the “change directory” command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cd [</a:t>
            </a:r>
            <a:r>
              <a:rPr lang="en" sz="1800">
                <a:solidFill>
                  <a:srgbClr val="FF0000"/>
                </a:solidFill>
              </a:rPr>
              <a:t>your_next_layer_destination</a:t>
            </a:r>
            <a:r>
              <a:rPr lang="en" sz="1800">
                <a:solidFill>
                  <a:schemeClr val="dk1"/>
                </a:solidFill>
              </a:rPr>
              <a:t>]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“cd ..” brings you back to previous layer/directory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“cd ~”/ “cd ” brings you to your home directory 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FF0000"/>
                </a:solidFill>
              </a:rPr>
              <a:t>“tab”</a:t>
            </a:r>
            <a:r>
              <a:rPr lang="en" sz="1800">
                <a:solidFill>
                  <a:schemeClr val="dk1"/>
                </a:solidFill>
              </a:rPr>
              <a:t> for </a:t>
            </a:r>
            <a:r>
              <a:rPr lang="en" sz="1800">
                <a:solidFill>
                  <a:srgbClr val="FF0000"/>
                </a:solidFill>
              </a:rPr>
              <a:t>autocompletion</a:t>
            </a:r>
            <a:endParaRPr sz="1800">
              <a:solidFill>
                <a:srgbClr val="FF0000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dir/ls</a:t>
            </a:r>
            <a:endParaRPr sz="24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shows you a list of files at current layer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Unit Project 2 follow-up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Unit Project 3 Intro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Terminal/Command Quick Start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python3 </a:t>
            </a:r>
            <a:r>
              <a:rPr lang="en">
                <a:solidFill>
                  <a:schemeClr val="dk1"/>
                </a:solidFill>
              </a:rPr>
              <a:t>(for Python 3)</a:t>
            </a:r>
            <a:endParaRPr sz="2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enters the Python console mode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also shows you the current Python version in Terminal/CMD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you can change the Python version in system PATH</a:t>
            </a:r>
            <a:endParaRPr sz="18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python3 [</a:t>
            </a:r>
            <a:r>
              <a:rPr lang="en" sz="2400">
                <a:solidFill>
                  <a:srgbClr val="FF0000"/>
                </a:solidFill>
              </a:rPr>
              <a:t>your_file_name</a:t>
            </a:r>
            <a:r>
              <a:rPr lang="en" sz="2400">
                <a:solidFill>
                  <a:schemeClr val="dk1"/>
                </a:solidFill>
              </a:rPr>
              <a:t>] </a:t>
            </a:r>
            <a:r>
              <a:rPr lang="en">
                <a:solidFill>
                  <a:schemeClr val="dk1"/>
                </a:solidFill>
              </a:rPr>
              <a:t>(for Python 3)</a:t>
            </a:r>
            <a:endParaRPr sz="24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will execute a given file using Python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Ctrl + C/ Apple Button + C</a:t>
            </a:r>
            <a:endParaRPr sz="24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breaks script execution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 case you need to escape from an infinite loop etc.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commands: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server and client code: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/Users/ecspublic/Documents/git/ICS_chat_student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python chat_server.py # run server code, bring up server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python chat_cmdl_client.py  # one client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ctrl + C # stop running python file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/>
          <p:cNvPicPr preferRelativeResize="0"/>
          <p:nvPr/>
        </p:nvPicPr>
        <p:blipFill rotWithShape="1">
          <a:blip r:embed="rId3">
            <a:alphaModFix/>
          </a:blip>
          <a:srcRect b="21874"/>
          <a:stretch/>
        </p:blipFill>
        <p:spPr>
          <a:xfrm>
            <a:off x="458825" y="1302175"/>
            <a:ext cx="5957400" cy="32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and test with the terminal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6222300" y="1792275"/>
            <a:ext cx="27768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Change the directory to the folder of up3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python3 chat_server.py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cxnSp>
        <p:nvCxnSpPr>
          <p:cNvPr id="275" name="Google Shape;275;p34"/>
          <p:cNvCxnSpPr>
            <a:stCxn id="274" idx="1"/>
          </p:cNvCxnSpPr>
          <p:nvPr/>
        </p:nvCxnSpPr>
        <p:spPr>
          <a:xfrm flipH="1">
            <a:off x="3964500" y="2306625"/>
            <a:ext cx="2257800" cy="680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750"/>
            <a:ext cx="5988259" cy="4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>
            <a:spLocks noGrp="1"/>
          </p:cNvSpPr>
          <p:nvPr>
            <p:ph type="body" idx="1"/>
          </p:nvPr>
        </p:nvSpPr>
        <p:spPr>
          <a:xfrm>
            <a:off x="6178425" y="229750"/>
            <a:ext cx="26691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another terminal,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Change to the same directory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python3 chat_client.py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282" name="Google Shape;282;p35"/>
          <p:cNvCxnSpPr/>
          <p:nvPr/>
        </p:nvCxnSpPr>
        <p:spPr>
          <a:xfrm rot="10800000" flipH="1">
            <a:off x="1347325" y="2403450"/>
            <a:ext cx="555300" cy="9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3" name="Google Shape;2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739" y="1568050"/>
            <a:ext cx="5074261" cy="35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902700" y="4474450"/>
            <a:ext cx="20622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you can test your code :)</a:t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3034775" y="4597300"/>
            <a:ext cx="691800" cy="28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6" name="Google Shape;286;p35"/>
          <p:cNvCxnSpPr>
            <a:stCxn id="281" idx="1"/>
          </p:cNvCxnSpPr>
          <p:nvPr/>
        </p:nvCxnSpPr>
        <p:spPr>
          <a:xfrm flipH="1">
            <a:off x="3454725" y="898900"/>
            <a:ext cx="2723700" cy="129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314475"/>
            <a:ext cx="85206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Unit Project 2 Follow-up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Project 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 Solutions</a:t>
            </a:r>
            <a:endParaRPr sz="2400"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0" y="1514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is_member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one-liner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find_group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rest functions kind of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 on this 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025" y="1696724"/>
            <a:ext cx="5000476" cy="6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023" y="2812948"/>
            <a:ext cx="4728201" cy="21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Project 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 Solutions</a:t>
            </a:r>
            <a:endParaRPr sz="240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0" y="1322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disconnect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self.members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bookkeeping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list_me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 tricky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 yourself first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doing it again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cycling through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166" y="1540663"/>
            <a:ext cx="2691584" cy="88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025" y="2670800"/>
            <a:ext cx="5658975" cy="20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Project 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 Solutions</a:t>
            </a: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0" y="1322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+ disconnect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bookkeeping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Enforcing consistency between 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self.members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self.chat_grps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slide for sample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Project 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 Solutions</a:t>
            </a:r>
            <a:endParaRPr sz="240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0" y="1322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+ disconnect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861" y="0"/>
            <a:ext cx="59061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Project 2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Sample output: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427" y="829650"/>
            <a:ext cx="2910025" cy="41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●"/>
            </a:pPr>
            <a:r>
              <a:rPr lang="en" sz="2400">
                <a:solidFill>
                  <a:srgbClr val="B7B7B7"/>
                </a:solidFill>
              </a:rPr>
              <a:t>Unit Project 2 follow-up</a:t>
            </a:r>
            <a:endParaRPr sz="2400">
              <a:solidFill>
                <a:srgbClr val="B7B7B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Unit Project 3 Intro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834</Words>
  <Application>Microsoft Macintosh PowerPoint</Application>
  <PresentationFormat>On-screen Show (16:9)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Verdana</vt:lpstr>
      <vt:lpstr>Simple Light</vt:lpstr>
      <vt:lpstr>PowerPoint Presentation</vt:lpstr>
      <vt:lpstr>Agenda</vt:lpstr>
      <vt:lpstr>PowerPoint Presentation</vt:lpstr>
      <vt:lpstr>Unit Project 2  Sample Solutions</vt:lpstr>
      <vt:lpstr>Unit Project 2  Sample Solutions</vt:lpstr>
      <vt:lpstr>Unit Project 2  Sample Solutions</vt:lpstr>
      <vt:lpstr>Unit Project 2  Sample Solutions</vt:lpstr>
      <vt:lpstr>Unit Project 2</vt:lpstr>
      <vt:lpstr>Agenda</vt:lpstr>
      <vt:lpstr>PowerPoint Presentation</vt:lpstr>
      <vt:lpstr>Socket: the framework</vt:lpstr>
      <vt:lpstr>More detail about sockets</vt:lpstr>
      <vt:lpstr>More detail about sockets</vt:lpstr>
      <vt:lpstr>Communication via the Socket: </vt:lpstr>
      <vt:lpstr>Designing the steps: Protocol code</vt:lpstr>
      <vt:lpstr>Unit Project 3 </vt:lpstr>
      <vt:lpstr>Unit Project 3 </vt:lpstr>
      <vt:lpstr>Terminal/Command Quick Start</vt:lpstr>
      <vt:lpstr>Terminal/Command Quick Start</vt:lpstr>
      <vt:lpstr>Terminal/Command Quick Start</vt:lpstr>
      <vt:lpstr>Sample commands:</vt:lpstr>
      <vt:lpstr>Run and test with the terminal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Li, Ruixiao</cp:lastModifiedBy>
  <cp:revision>4</cp:revision>
  <dcterms:modified xsi:type="dcterms:W3CDTF">2019-05-03T07:21:22Z</dcterms:modified>
</cp:coreProperties>
</file>