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12" r:id="rId3"/>
    <p:sldId id="315" r:id="rId4"/>
    <p:sldId id="313" r:id="rId5"/>
    <p:sldId id="316" r:id="rId6"/>
    <p:sldId id="31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22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9A20-D64F-4B47-B7C6-D0B5C3F3F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B7D23-DBC5-4A99-BF4A-3083D99F3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2F62D4-F3CD-459A-93BE-695373561BDF}"/>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5" name="Footer Placeholder 4">
            <a:extLst>
              <a:ext uri="{FF2B5EF4-FFF2-40B4-BE49-F238E27FC236}">
                <a16:creationId xmlns:a16="http://schemas.microsoft.com/office/drawing/2014/main" id="{13F9C775-C79C-4926-9E2B-988FD6A36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61C8A-46C3-49D4-99A7-C37396904983}"/>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101191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E6CE-3B6B-4067-A459-99C03CF84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153CA5-34C0-4F25-A0F4-0DA799C9A3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1AE10-E321-4D35-B6B3-B1D73E124955}"/>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5" name="Footer Placeholder 4">
            <a:extLst>
              <a:ext uri="{FF2B5EF4-FFF2-40B4-BE49-F238E27FC236}">
                <a16:creationId xmlns:a16="http://schemas.microsoft.com/office/drawing/2014/main" id="{A597EE27-197E-4C68-8EDA-95EE620570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2C850-B371-4163-A16B-07D2CFF43734}"/>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131076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90A69-7447-403A-9A22-A1102C7645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6F30E-536B-4234-BDD5-227FC8F79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15226-AEAB-4F16-B4FE-CDA33ED23D0B}"/>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5" name="Footer Placeholder 4">
            <a:extLst>
              <a:ext uri="{FF2B5EF4-FFF2-40B4-BE49-F238E27FC236}">
                <a16:creationId xmlns:a16="http://schemas.microsoft.com/office/drawing/2014/main" id="{2C400A4A-3954-4BF7-A754-26A63F15F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56AFE-CC38-43D4-9579-A342792EF319}"/>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746684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86" name="PlaceHolder 1"/>
          <p:cNvSpPr>
            <a:spLocks noGrp="1"/>
          </p:cNvSpPr>
          <p:nvPr>
            <p:ph type="title"/>
          </p:nvPr>
        </p:nvSpPr>
        <p:spPr>
          <a:xfrm>
            <a:off x="0" y="-169739"/>
            <a:ext cx="12191760" cy="572400"/>
          </a:xfrm>
          <a:prstGeom prst="rect">
            <a:avLst/>
          </a:prstGeom>
          <a:solidFill>
            <a:srgbClr val="6C1919"/>
          </a:solidFill>
          <a:ln>
            <a:solidFill>
              <a:srgbClr val="7D0D0D"/>
            </a:solidFill>
          </a:ln>
        </p:spPr>
        <p:style>
          <a:lnRef idx="2">
            <a:schemeClr val="accent2"/>
          </a:lnRef>
          <a:fillRef idx="1">
            <a:schemeClr val="lt1"/>
          </a:fillRef>
          <a:effectRef idx="0">
            <a:schemeClr val="accent2"/>
          </a:effectRef>
          <a:fontRef idx="minor">
            <a:schemeClr val="dk1"/>
          </a:fontRef>
        </p:style>
        <p:txBody>
          <a:bodyPr lIns="0" tIns="0" rIns="0" bIns="0" anchor="ctr"/>
          <a:lstStyle>
            <a:lvl1pPr algn="ctr">
              <a:defRPr sz="4400" b="1">
                <a:ln>
                  <a:noFill/>
                </a:ln>
                <a:solidFill>
                  <a:schemeClr val="bg1"/>
                </a:solidFill>
                <a:latin typeface="Calibri Light" panose="020F0302020204030204" pitchFamily="34" charset="0"/>
                <a:cs typeface="Calibri Light" panose="020F0302020204030204" pitchFamily="34" charset="0"/>
              </a:defRPr>
            </a:lvl1pPr>
          </a:lstStyle>
          <a:p>
            <a:endParaRPr lang="en-US" sz="1800" b="0" strike="noStrike" spc="-1" dirty="0">
              <a:solidFill>
                <a:srgbClr val="000000"/>
              </a:solidFill>
              <a:uFill>
                <a:solidFill>
                  <a:srgbClr val="FFFFFF"/>
                </a:solidFill>
              </a:uFill>
              <a:latin typeface="Calibri"/>
            </a:endParaRPr>
          </a:p>
        </p:txBody>
      </p:sp>
      <p:sp>
        <p:nvSpPr>
          <p:cNvPr id="8" name="Text Placeholder 7">
            <a:extLst>
              <a:ext uri="{FF2B5EF4-FFF2-40B4-BE49-F238E27FC236}">
                <a16:creationId xmlns:a16="http://schemas.microsoft.com/office/drawing/2014/main" id="{37FB4846-6AED-4263-AA4A-1AB0FAACB0D4}"/>
              </a:ext>
            </a:extLst>
          </p:cNvPr>
          <p:cNvSpPr>
            <a:spLocks noGrp="1"/>
          </p:cNvSpPr>
          <p:nvPr>
            <p:ph type="body" sz="quarter" idx="11"/>
          </p:nvPr>
        </p:nvSpPr>
        <p:spPr>
          <a:xfrm>
            <a:off x="251871" y="717285"/>
            <a:ext cx="11711986" cy="5836826"/>
          </a:xfrm>
        </p:spPr>
        <p:txBody>
          <a:bodyPr/>
          <a:lstStyle>
            <a:lvl1pPr marL="457200" indent="-457200">
              <a:buFont typeface="Constantia" panose="02030602050306030303" pitchFamily="18" charset="0"/>
              <a:buChar char="−"/>
              <a:defRPr/>
            </a:lvl1pPr>
            <a:lvl2pPr marL="800100" indent="-3429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384035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5EE8-F7F7-4AF0-9F1A-054ADC5AC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4B488-F0BE-4AEC-8697-D8AC544C97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79438-0596-4082-A2E9-C454FFFF3F4C}"/>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5" name="Footer Placeholder 4">
            <a:extLst>
              <a:ext uri="{FF2B5EF4-FFF2-40B4-BE49-F238E27FC236}">
                <a16:creationId xmlns:a16="http://schemas.microsoft.com/office/drawing/2014/main" id="{56D13E98-99F3-4CBE-BBCC-22404B898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7836C-E96F-471F-A566-FBBA8557C3C3}"/>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112183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9AD4-ACF0-4C48-B0FA-A4C94D6A3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3A1364-CABC-4A92-9AD5-6C0233742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9D319-295E-42B0-8C9C-9C0599A71C02}"/>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5" name="Footer Placeholder 4">
            <a:extLst>
              <a:ext uri="{FF2B5EF4-FFF2-40B4-BE49-F238E27FC236}">
                <a16:creationId xmlns:a16="http://schemas.microsoft.com/office/drawing/2014/main" id="{72656966-77E9-4AC8-BC54-97088C969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9B1B3-1302-4A2F-BEAD-C167C81679D2}"/>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303716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1854-4362-4CBC-9C24-CA3A05D59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A6257-E4C0-42F9-992E-2A81DC514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68B77-4ECE-4777-B679-664634BA9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6B90D3-C33A-4BE9-8E35-E0A7670783C1}"/>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6" name="Footer Placeholder 5">
            <a:extLst>
              <a:ext uri="{FF2B5EF4-FFF2-40B4-BE49-F238E27FC236}">
                <a16:creationId xmlns:a16="http://schemas.microsoft.com/office/drawing/2014/main" id="{66458289-045D-49FB-9023-5AC728815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63260-A01A-4A53-BFA7-AF72D17973E4}"/>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288624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91CE-B326-4FE2-AB60-59E737123B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4A552C-6E8C-4395-8BC6-EBF6D36DF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228ED-D400-46F1-B50C-E44112DF3B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3CE92C-4F08-41A1-9F3A-0998DC4C0F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D513D-A459-4F55-A002-ADDA9B888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19ABA6-B9ED-4E21-8042-825623676556}"/>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8" name="Footer Placeholder 7">
            <a:extLst>
              <a:ext uri="{FF2B5EF4-FFF2-40B4-BE49-F238E27FC236}">
                <a16:creationId xmlns:a16="http://schemas.microsoft.com/office/drawing/2014/main" id="{C9A85334-9F1B-4410-BA2C-A272E9D315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1E90A-F8D4-4AC0-831A-9615D5C433A8}"/>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187263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BFEA-EA9E-420B-ADED-15E944B685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CCB012-C90C-4C06-8299-46A10FB46A13}"/>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4" name="Footer Placeholder 3">
            <a:extLst>
              <a:ext uri="{FF2B5EF4-FFF2-40B4-BE49-F238E27FC236}">
                <a16:creationId xmlns:a16="http://schemas.microsoft.com/office/drawing/2014/main" id="{CB080EC4-9A55-48B7-92E0-D4B6B5C6E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A36890-FC15-48D3-B105-C633338CCEC9}"/>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20284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9D5FB-CC8A-4C5A-813A-EC051FEFE353}"/>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3" name="Footer Placeholder 2">
            <a:extLst>
              <a:ext uri="{FF2B5EF4-FFF2-40B4-BE49-F238E27FC236}">
                <a16:creationId xmlns:a16="http://schemas.microsoft.com/office/drawing/2014/main" id="{D1185679-91BA-40CD-BB1C-140B6A9E0F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003340-CFA5-4AC0-B803-013469BABE22}"/>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2521886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80D6-4084-4EAA-BEB8-2DD57076A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F32934-46DF-4BAE-8036-7021F6D2B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AED710-35F5-48BB-8179-9F5DBAC27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E2D797-EE59-4C59-AA84-C6942EC04E6C}"/>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6" name="Footer Placeholder 5">
            <a:extLst>
              <a:ext uri="{FF2B5EF4-FFF2-40B4-BE49-F238E27FC236}">
                <a16:creationId xmlns:a16="http://schemas.microsoft.com/office/drawing/2014/main" id="{CDF65417-7FE4-429D-AD76-97328E9CDA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46DAF-0E75-4A57-8536-A26308E82F96}"/>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186735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F237-35BE-45F6-A3E5-06B93E1848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FFADB-CCEF-49C2-8842-BF38442E66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D69E4A-9DAC-4D65-BD53-AFFA0C2C1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76E4C-D1E4-4E3A-990C-D9C507320557}"/>
              </a:ext>
            </a:extLst>
          </p:cNvPr>
          <p:cNvSpPr>
            <a:spLocks noGrp="1"/>
          </p:cNvSpPr>
          <p:nvPr>
            <p:ph type="dt" sz="half" idx="10"/>
          </p:nvPr>
        </p:nvSpPr>
        <p:spPr/>
        <p:txBody>
          <a:bodyPr/>
          <a:lstStyle/>
          <a:p>
            <a:fld id="{4F1690E9-9AB1-454D-9760-79EFAAFA5B92}" type="datetimeFigureOut">
              <a:rPr lang="en-US" smtClean="0"/>
              <a:t>7/8/2020</a:t>
            </a:fld>
            <a:endParaRPr lang="en-US"/>
          </a:p>
        </p:txBody>
      </p:sp>
      <p:sp>
        <p:nvSpPr>
          <p:cNvPr id="6" name="Footer Placeholder 5">
            <a:extLst>
              <a:ext uri="{FF2B5EF4-FFF2-40B4-BE49-F238E27FC236}">
                <a16:creationId xmlns:a16="http://schemas.microsoft.com/office/drawing/2014/main" id="{012B3CAC-A717-4D1F-84AD-74E1A0853D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7D124D-EB42-42D2-A759-3102AFC09BB3}"/>
              </a:ext>
            </a:extLst>
          </p:cNvPr>
          <p:cNvSpPr>
            <a:spLocks noGrp="1"/>
          </p:cNvSpPr>
          <p:nvPr>
            <p:ph type="sldNum" sz="quarter" idx="12"/>
          </p:nvPr>
        </p:nvSpPr>
        <p:spPr/>
        <p:txBody>
          <a:bodyPr/>
          <a:lstStyle/>
          <a:p>
            <a:fld id="{6AA1A2C7-1955-486F-AE99-C9B9B9CCF8DB}" type="slidenum">
              <a:rPr lang="en-US" smtClean="0"/>
              <a:t>‹#›</a:t>
            </a:fld>
            <a:endParaRPr lang="en-US"/>
          </a:p>
        </p:txBody>
      </p:sp>
    </p:spTree>
    <p:extLst>
      <p:ext uri="{BB962C8B-B14F-4D97-AF65-F5344CB8AC3E}">
        <p14:creationId xmlns:p14="http://schemas.microsoft.com/office/powerpoint/2010/main" val="75022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A02A26-FDCE-447E-9374-B3BAB649A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F6CD7F-4851-4142-8F4E-3DE0E259A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730D8-EB62-4FE2-9E65-394A3433A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690E9-9AB1-454D-9760-79EFAAFA5B92}" type="datetimeFigureOut">
              <a:rPr lang="en-US" smtClean="0"/>
              <a:t>7/8/2020</a:t>
            </a:fld>
            <a:endParaRPr lang="en-US"/>
          </a:p>
        </p:txBody>
      </p:sp>
      <p:sp>
        <p:nvSpPr>
          <p:cNvPr id="5" name="Footer Placeholder 4">
            <a:extLst>
              <a:ext uri="{FF2B5EF4-FFF2-40B4-BE49-F238E27FC236}">
                <a16:creationId xmlns:a16="http://schemas.microsoft.com/office/drawing/2014/main" id="{E41806D9-C307-4BD2-BDF8-5C466688A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7A3E2A-0E11-4727-BEEB-8A7567C12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1A2C7-1955-486F-AE99-C9B9B9CCF8DB}" type="slidenum">
              <a:rPr lang="en-US" smtClean="0"/>
              <a:t>‹#›</a:t>
            </a:fld>
            <a:endParaRPr lang="en-US"/>
          </a:p>
        </p:txBody>
      </p:sp>
    </p:spTree>
    <p:extLst>
      <p:ext uri="{BB962C8B-B14F-4D97-AF65-F5344CB8AC3E}">
        <p14:creationId xmlns:p14="http://schemas.microsoft.com/office/powerpoint/2010/main" val="138460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F18C-6930-4784-8C49-D2CB09E18AEE}"/>
              </a:ext>
            </a:extLst>
          </p:cNvPr>
          <p:cNvSpPr>
            <a:spLocks noGrp="1"/>
          </p:cNvSpPr>
          <p:nvPr>
            <p:ph type="title"/>
          </p:nvPr>
        </p:nvSpPr>
        <p:spPr>
          <a:xfrm>
            <a:off x="240" y="2469824"/>
            <a:ext cx="12191760" cy="1773278"/>
          </a:xfrm>
        </p:spPr>
        <p:txBody>
          <a:bodyPr>
            <a:normAutofit/>
          </a:bodyPr>
          <a:lstStyle/>
          <a:p>
            <a:r>
              <a:rPr lang="en-US" altLang="zh-CN" sz="4800" b="0" dirty="0">
                <a:latin typeface="Times New Roman" panose="02020603050405020304" pitchFamily="18" charset="0"/>
                <a:cs typeface="Times New Roman" panose="02020603050405020304" pitchFamily="18" charset="0"/>
              </a:rPr>
              <a:t>Project: The Secret Behind Popular Restaurants</a:t>
            </a:r>
            <a:endParaRPr lang="zh-CN" altLang="en-US" sz="4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73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6086-1A9F-460A-82E0-DEEF898C70FB}"/>
              </a:ext>
            </a:extLst>
          </p:cNvPr>
          <p:cNvSpPr>
            <a:spLocks noGrp="1"/>
          </p:cNvSpPr>
          <p:nvPr>
            <p:ph type="title"/>
          </p:nvPr>
        </p:nvSpPr>
        <p:spPr>
          <a:xfrm>
            <a:off x="240" y="-35055"/>
            <a:ext cx="12191760" cy="572400"/>
          </a:xfrm>
        </p:spPr>
        <p:txBody>
          <a:bodyPr>
            <a:normAutofit fontScale="90000"/>
          </a:bodyPr>
          <a:lstStyle/>
          <a:p>
            <a:pPr algn="l"/>
            <a:r>
              <a:rPr lang="en-US" b="0" dirty="0">
                <a:latin typeface="Times New Roman" panose="02020603050405020304" pitchFamily="18" charset="0"/>
                <a:cs typeface="Times New Roman" panose="02020603050405020304" pitchFamily="18" charset="0"/>
              </a:rPr>
              <a:t>Data</a:t>
            </a:r>
          </a:p>
        </p:txBody>
      </p:sp>
      <p:pic>
        <p:nvPicPr>
          <p:cNvPr id="20" name="Picture 19">
            <a:extLst>
              <a:ext uri="{FF2B5EF4-FFF2-40B4-BE49-F238E27FC236}">
                <a16:creationId xmlns:a16="http://schemas.microsoft.com/office/drawing/2014/main" id="{A70AE317-7360-4EE0-BFB9-31E1236E23CF}"/>
              </a:ext>
            </a:extLst>
          </p:cNvPr>
          <p:cNvPicPr>
            <a:picLocks noChangeAspect="1"/>
          </p:cNvPicPr>
          <p:nvPr/>
        </p:nvPicPr>
        <p:blipFill rotWithShape="1">
          <a:blip r:embed="rId2"/>
          <a:srcRect l="38440" t="43433" r="12156" b="20910"/>
          <a:stretch/>
        </p:blipFill>
        <p:spPr>
          <a:xfrm>
            <a:off x="128245" y="1028215"/>
            <a:ext cx="5087862" cy="2619810"/>
          </a:xfrm>
          <a:prstGeom prst="rect">
            <a:avLst/>
          </a:prstGeom>
        </p:spPr>
      </p:pic>
      <p:pic>
        <p:nvPicPr>
          <p:cNvPr id="23" name="Picture 22">
            <a:extLst>
              <a:ext uri="{FF2B5EF4-FFF2-40B4-BE49-F238E27FC236}">
                <a16:creationId xmlns:a16="http://schemas.microsoft.com/office/drawing/2014/main" id="{6D295321-FFB2-4AF5-A887-BFB29CC1F0D3}"/>
              </a:ext>
            </a:extLst>
          </p:cNvPr>
          <p:cNvPicPr>
            <a:picLocks noChangeAspect="1"/>
          </p:cNvPicPr>
          <p:nvPr/>
        </p:nvPicPr>
        <p:blipFill rotWithShape="1">
          <a:blip r:embed="rId3"/>
          <a:srcRect l="12963" t="43939" r="10135" b="12930"/>
          <a:stretch/>
        </p:blipFill>
        <p:spPr>
          <a:xfrm>
            <a:off x="5285117" y="4214097"/>
            <a:ext cx="6767981" cy="2530586"/>
          </a:xfrm>
          <a:prstGeom prst="rect">
            <a:avLst/>
          </a:prstGeom>
        </p:spPr>
      </p:pic>
      <p:sp>
        <p:nvSpPr>
          <p:cNvPr id="4" name="TextBox 3">
            <a:extLst>
              <a:ext uri="{FF2B5EF4-FFF2-40B4-BE49-F238E27FC236}">
                <a16:creationId xmlns:a16="http://schemas.microsoft.com/office/drawing/2014/main" id="{2B34D220-304F-416D-891D-4127B9CCFFF9}"/>
              </a:ext>
            </a:extLst>
          </p:cNvPr>
          <p:cNvSpPr txBox="1"/>
          <p:nvPr/>
        </p:nvSpPr>
        <p:spPr>
          <a:xfrm>
            <a:off x="57508" y="598114"/>
            <a:ext cx="263393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Acquisition</a:t>
            </a:r>
          </a:p>
        </p:txBody>
      </p:sp>
      <p:sp>
        <p:nvSpPr>
          <p:cNvPr id="26" name="TextBox 25">
            <a:extLst>
              <a:ext uri="{FF2B5EF4-FFF2-40B4-BE49-F238E27FC236}">
                <a16:creationId xmlns:a16="http://schemas.microsoft.com/office/drawing/2014/main" id="{5019EA69-A406-4CF7-8C4F-A6300A0401C6}"/>
              </a:ext>
            </a:extLst>
          </p:cNvPr>
          <p:cNvSpPr txBox="1"/>
          <p:nvPr/>
        </p:nvSpPr>
        <p:spPr>
          <a:xfrm>
            <a:off x="5227609" y="3758490"/>
            <a:ext cx="17137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Cleaning</a:t>
            </a:r>
          </a:p>
        </p:txBody>
      </p:sp>
      <p:sp>
        <p:nvSpPr>
          <p:cNvPr id="27" name="Rectangle 26">
            <a:extLst>
              <a:ext uri="{FF2B5EF4-FFF2-40B4-BE49-F238E27FC236}">
                <a16:creationId xmlns:a16="http://schemas.microsoft.com/office/drawing/2014/main" id="{8EAC28E9-3C5D-41DC-9661-05BFFF0AE3C3}"/>
              </a:ext>
            </a:extLst>
          </p:cNvPr>
          <p:cNvSpPr/>
          <p:nvPr/>
        </p:nvSpPr>
        <p:spPr>
          <a:xfrm>
            <a:off x="8130049" y="1358343"/>
            <a:ext cx="3933706" cy="2598275"/>
          </a:xfrm>
          <a:prstGeom prst="rect">
            <a:avLst/>
          </a:prstGeom>
        </p:spPr>
        <p:txBody>
          <a:bodyPr wrap="square">
            <a:spAutoFit/>
          </a:bodyPr>
          <a:lstStyle/>
          <a:p>
            <a:pPr>
              <a:lnSpc>
                <a:spcPct val="150000"/>
              </a:lnSpc>
            </a:pPr>
            <a:r>
              <a:rPr lang="en-US" sz="1400" b="1" dirty="0">
                <a:solidFill>
                  <a:srgbClr val="24292E"/>
                </a:solidFill>
                <a:latin typeface="Times New Roman" panose="02020603050405020304" pitchFamily="18" charset="0"/>
                <a:cs typeface="Times New Roman" panose="02020603050405020304" pitchFamily="18" charset="0"/>
              </a:rPr>
              <a:t>Predictors:</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whether this restaurant is verified (binary variables);</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distance from the university;</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located county (binary variables for each county);</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whether there is any delivery provider (binary variables);</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Count of photos of this restaurant that are public;</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price tier of the restaurant;</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count of reviews;</a:t>
            </a:r>
          </a:p>
          <a:p>
            <a:pPr>
              <a:lnSpc>
                <a:spcPct val="150000"/>
              </a:lnSpc>
              <a:buFont typeface="+mj-lt"/>
              <a:buAutoNum type="arabicPeriod"/>
            </a:pPr>
            <a:r>
              <a:rPr lang="en-US" sz="1200" dirty="0">
                <a:solidFill>
                  <a:srgbClr val="24292E"/>
                </a:solidFill>
                <a:latin typeface="Times New Roman" panose="02020603050405020304" pitchFamily="18" charset="0"/>
                <a:cs typeface="Times New Roman" panose="02020603050405020304" pitchFamily="18" charset="0"/>
              </a:rPr>
              <a:t>how many people have added the restaurant to their lists.</a:t>
            </a:r>
            <a:endParaRPr lang="en-US" sz="1200" b="0" i="0" dirty="0">
              <a:solidFill>
                <a:srgbClr val="24292E"/>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3EA8076B-308C-45D6-8C6E-FFC956043494}"/>
              </a:ext>
            </a:extLst>
          </p:cNvPr>
          <p:cNvSpPr/>
          <p:nvPr/>
        </p:nvSpPr>
        <p:spPr>
          <a:xfrm>
            <a:off x="128245" y="3914401"/>
            <a:ext cx="3933706" cy="617733"/>
          </a:xfrm>
          <a:prstGeom prst="rect">
            <a:avLst/>
          </a:prstGeom>
        </p:spPr>
        <p:txBody>
          <a:bodyPr wrap="square">
            <a:spAutoFit/>
          </a:bodyPr>
          <a:lstStyle/>
          <a:p>
            <a:pPr marL="171450" indent="-171450">
              <a:lnSpc>
                <a:spcPct val="150000"/>
              </a:lnSpc>
              <a:buFont typeface="Arial" panose="020B0604020202020204" pitchFamily="34" charset="0"/>
              <a:buChar char="•"/>
            </a:pPr>
            <a:r>
              <a:rPr lang="en-US" sz="1200" b="0" i="0" dirty="0">
                <a:solidFill>
                  <a:srgbClr val="24292E"/>
                </a:solidFill>
                <a:effectLst/>
                <a:latin typeface="Times New Roman" panose="02020603050405020304" pitchFamily="18" charset="0"/>
                <a:cs typeface="Times New Roman" panose="02020603050405020304" pitchFamily="18" charset="0"/>
              </a:rPr>
              <a:t>Acquired from </a:t>
            </a:r>
            <a:r>
              <a:rPr lang="en-US" sz="1200" b="1" i="0" dirty="0">
                <a:solidFill>
                  <a:srgbClr val="24292E"/>
                </a:solidFill>
                <a:effectLst/>
                <a:latin typeface="Times New Roman" panose="02020603050405020304" pitchFamily="18" charset="0"/>
                <a:cs typeface="Times New Roman" panose="02020603050405020304" pitchFamily="18" charset="0"/>
              </a:rPr>
              <a:t>Foursquare</a:t>
            </a:r>
          </a:p>
          <a:p>
            <a:pPr marL="171450" indent="-171450">
              <a:lnSpc>
                <a:spcPct val="150000"/>
              </a:lnSpc>
              <a:buFont typeface="Arial" panose="020B0604020202020204" pitchFamily="34" charset="0"/>
              <a:buChar char="•"/>
            </a:pPr>
            <a:r>
              <a:rPr lang="en-US" sz="1200" i="0" dirty="0">
                <a:solidFill>
                  <a:srgbClr val="24292E"/>
                </a:solidFill>
                <a:effectLst/>
                <a:latin typeface="Times New Roman" panose="02020603050405020304" pitchFamily="18" charset="0"/>
                <a:cs typeface="Times New Roman" panose="02020603050405020304" pitchFamily="18" charset="0"/>
              </a:rPr>
              <a:t>Information of restaurants near three universities in Texas</a:t>
            </a:r>
          </a:p>
        </p:txBody>
      </p:sp>
      <p:sp>
        <p:nvSpPr>
          <p:cNvPr id="33" name="Rectangle 32">
            <a:extLst>
              <a:ext uri="{FF2B5EF4-FFF2-40B4-BE49-F238E27FC236}">
                <a16:creationId xmlns:a16="http://schemas.microsoft.com/office/drawing/2014/main" id="{01D563B1-6386-4307-9751-41DB0EB0F5D6}"/>
              </a:ext>
            </a:extLst>
          </p:cNvPr>
          <p:cNvSpPr/>
          <p:nvPr/>
        </p:nvSpPr>
        <p:spPr>
          <a:xfrm>
            <a:off x="8130049" y="727591"/>
            <a:ext cx="3933706" cy="659283"/>
          </a:xfrm>
          <a:prstGeom prst="rect">
            <a:avLst/>
          </a:prstGeom>
        </p:spPr>
        <p:txBody>
          <a:bodyPr wrap="square">
            <a:spAutoFit/>
          </a:bodyPr>
          <a:lstStyle/>
          <a:p>
            <a:pPr>
              <a:lnSpc>
                <a:spcPct val="150000"/>
              </a:lnSpc>
            </a:pPr>
            <a:r>
              <a:rPr lang="en-US" sz="1400" b="1" dirty="0">
                <a:solidFill>
                  <a:srgbClr val="24292E"/>
                </a:solidFill>
                <a:latin typeface="Times New Roman" panose="02020603050405020304" pitchFamily="18" charset="0"/>
                <a:cs typeface="Times New Roman" panose="02020603050405020304" pitchFamily="18" charset="0"/>
              </a:rPr>
              <a:t>Target variable: </a:t>
            </a:r>
          </a:p>
          <a:p>
            <a:pPr>
              <a:lnSpc>
                <a:spcPct val="150000"/>
              </a:lnSpc>
            </a:pPr>
            <a:r>
              <a:rPr lang="en-US" sz="1200" dirty="0">
                <a:solidFill>
                  <a:srgbClr val="24292E"/>
                </a:solidFill>
                <a:latin typeface="Times New Roman" panose="02020603050405020304" pitchFamily="18" charset="0"/>
                <a:cs typeface="Times New Roman" panose="02020603050405020304" pitchFamily="18" charset="0"/>
              </a:rPr>
              <a:t>rating</a:t>
            </a:r>
          </a:p>
        </p:txBody>
      </p:sp>
    </p:spTree>
    <p:extLst>
      <p:ext uri="{BB962C8B-B14F-4D97-AF65-F5344CB8AC3E}">
        <p14:creationId xmlns:p14="http://schemas.microsoft.com/office/powerpoint/2010/main" val="326270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347A-3146-4AE8-AD4B-C33D7BD2D890}"/>
              </a:ext>
            </a:extLst>
          </p:cNvPr>
          <p:cNvSpPr>
            <a:spLocks noGrp="1"/>
          </p:cNvSpPr>
          <p:nvPr>
            <p:ph type="title"/>
          </p:nvPr>
        </p:nvSpPr>
        <p:spPr/>
        <p:txBody>
          <a:bodyPr>
            <a:normAutofit fontScale="90000"/>
          </a:bodyPr>
          <a:lstStyle/>
          <a:p>
            <a:pPr algn="l"/>
            <a:r>
              <a:rPr lang="en-US" b="0" dirty="0">
                <a:latin typeface="Times New Roman" panose="02020603050405020304" pitchFamily="18" charset="0"/>
                <a:cs typeface="Times New Roman" panose="02020603050405020304" pitchFamily="18" charset="0"/>
              </a:rPr>
              <a:t>Random forest regression model</a:t>
            </a:r>
          </a:p>
        </p:txBody>
      </p:sp>
      <p:pic>
        <p:nvPicPr>
          <p:cNvPr id="5" name="Picture 4" descr="A picture containing large, bird, group&#10;&#10;Description automatically generated">
            <a:extLst>
              <a:ext uri="{FF2B5EF4-FFF2-40B4-BE49-F238E27FC236}">
                <a16:creationId xmlns:a16="http://schemas.microsoft.com/office/drawing/2014/main" id="{DD3FA2EB-2D00-406B-A690-EF24EE5F5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 y="4000025"/>
            <a:ext cx="12192000" cy="2789087"/>
          </a:xfrm>
          <a:prstGeom prst="rect">
            <a:avLst/>
          </a:prstGeom>
        </p:spPr>
      </p:pic>
      <p:sp>
        <p:nvSpPr>
          <p:cNvPr id="6" name="TextBox 5">
            <a:extLst>
              <a:ext uri="{FF2B5EF4-FFF2-40B4-BE49-F238E27FC236}">
                <a16:creationId xmlns:a16="http://schemas.microsoft.com/office/drawing/2014/main" id="{F26D4848-47EE-4E17-9E8C-A8A9005D7896}"/>
              </a:ext>
            </a:extLst>
          </p:cNvPr>
          <p:cNvSpPr txBox="1"/>
          <p:nvPr/>
        </p:nvSpPr>
        <p:spPr>
          <a:xfrm>
            <a:off x="400997" y="3544429"/>
            <a:ext cx="32074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An example of a decision tree</a:t>
            </a:r>
          </a:p>
        </p:txBody>
      </p:sp>
      <p:sp>
        <p:nvSpPr>
          <p:cNvPr id="7" name="Rectangle 6">
            <a:extLst>
              <a:ext uri="{FF2B5EF4-FFF2-40B4-BE49-F238E27FC236}">
                <a16:creationId xmlns:a16="http://schemas.microsoft.com/office/drawing/2014/main" id="{C232FA3B-0B70-4317-9046-A893EBE2831C}"/>
              </a:ext>
            </a:extLst>
          </p:cNvPr>
          <p:cNvSpPr/>
          <p:nvPr/>
        </p:nvSpPr>
        <p:spPr>
          <a:xfrm>
            <a:off x="400997" y="515464"/>
            <a:ext cx="6096000" cy="2413418"/>
          </a:xfrm>
          <a:prstGeom prst="rect">
            <a:avLst/>
          </a:prstGeom>
        </p:spPr>
        <p:txBody>
          <a:bodyPr>
            <a:spAutoFit/>
          </a:bodyPr>
          <a:lstStyle/>
          <a:p>
            <a:pPr>
              <a:lnSpc>
                <a:spcPct val="150000"/>
              </a:lnSpc>
            </a:pPr>
            <a:r>
              <a:rPr lang="en-US" b="1" dirty="0">
                <a:latin typeface="Times New Roman" panose="02020603050405020304" pitchFamily="18" charset="0"/>
                <a:cs typeface="Times New Roman" panose="02020603050405020304" pitchFamily="18" charset="0"/>
              </a:rPr>
              <a:t>Reasons of using random forest:</a:t>
            </a: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It is a non-parametric method using decision trees to fit the data, which provides certain extent of nonlinearity.</a:t>
            </a:r>
          </a:p>
          <a:p>
            <a:pPr marL="342900" indent="-34290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Random forest algorithm reduces the correlation between each decision tree by using only part of the predictors for each tree.</a:t>
            </a:r>
          </a:p>
          <a:p>
            <a:pPr marL="342900" indent="-34290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It has less hyperparameters to tune.</a:t>
            </a:r>
          </a:p>
          <a:p>
            <a:pPr marL="342900" indent="-342900">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We can visualize the trees and acquire the importance of each variable.</a:t>
            </a:r>
          </a:p>
        </p:txBody>
      </p:sp>
    </p:spTree>
    <p:extLst>
      <p:ext uri="{BB962C8B-B14F-4D97-AF65-F5344CB8AC3E}">
        <p14:creationId xmlns:p14="http://schemas.microsoft.com/office/powerpoint/2010/main" val="3977352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FA09-C217-4A9A-B3FE-93D70936CE0B}"/>
              </a:ext>
            </a:extLst>
          </p:cNvPr>
          <p:cNvSpPr>
            <a:spLocks noGrp="1"/>
          </p:cNvSpPr>
          <p:nvPr>
            <p:ph type="title"/>
          </p:nvPr>
        </p:nvSpPr>
        <p:spPr/>
        <p:txBody>
          <a:bodyPr>
            <a:normAutofit fontScale="90000"/>
          </a:bodyPr>
          <a:lstStyle/>
          <a:p>
            <a:pPr algn="l"/>
            <a:r>
              <a:rPr lang="en-US" b="0" dirty="0">
                <a:latin typeface="Times New Roman" panose="02020603050405020304" pitchFamily="18" charset="0"/>
                <a:cs typeface="Times New Roman" panose="02020603050405020304" pitchFamily="18" charset="0"/>
              </a:rPr>
              <a:t>Result</a:t>
            </a:r>
          </a:p>
        </p:txBody>
      </p:sp>
      <p:pic>
        <p:nvPicPr>
          <p:cNvPr id="4" name="Picture 3">
            <a:extLst>
              <a:ext uri="{FF2B5EF4-FFF2-40B4-BE49-F238E27FC236}">
                <a16:creationId xmlns:a16="http://schemas.microsoft.com/office/drawing/2014/main" id="{A088D35C-9FEE-418D-9131-A8F685FD2EB5}"/>
              </a:ext>
            </a:extLst>
          </p:cNvPr>
          <p:cNvPicPr>
            <a:picLocks noChangeAspect="1"/>
          </p:cNvPicPr>
          <p:nvPr/>
        </p:nvPicPr>
        <p:blipFill rotWithShape="1">
          <a:blip r:embed="rId2"/>
          <a:srcRect l="18418" t="59798" r="52626" b="21010"/>
          <a:stretch/>
        </p:blipFill>
        <p:spPr>
          <a:xfrm>
            <a:off x="648156" y="2800447"/>
            <a:ext cx="3778280" cy="1669474"/>
          </a:xfrm>
          <a:prstGeom prst="rect">
            <a:avLst/>
          </a:prstGeom>
        </p:spPr>
      </p:pic>
      <p:sp>
        <p:nvSpPr>
          <p:cNvPr id="7" name="TextBox 6">
            <a:extLst>
              <a:ext uri="{FF2B5EF4-FFF2-40B4-BE49-F238E27FC236}">
                <a16:creationId xmlns:a16="http://schemas.microsoft.com/office/drawing/2014/main" id="{0F8E08C4-8A24-4253-9031-41C4BD2D9B7E}"/>
              </a:ext>
            </a:extLst>
          </p:cNvPr>
          <p:cNvSpPr txBox="1"/>
          <p:nvPr/>
        </p:nvSpPr>
        <p:spPr>
          <a:xfrm>
            <a:off x="648156" y="2266674"/>
            <a:ext cx="320745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Variable importance ranking</a:t>
            </a:r>
          </a:p>
        </p:txBody>
      </p:sp>
      <p:sp>
        <p:nvSpPr>
          <p:cNvPr id="8" name="TextBox 7">
            <a:extLst>
              <a:ext uri="{FF2B5EF4-FFF2-40B4-BE49-F238E27FC236}">
                <a16:creationId xmlns:a16="http://schemas.microsoft.com/office/drawing/2014/main" id="{71204188-9E32-429C-A95D-2027155BC85D}"/>
              </a:ext>
            </a:extLst>
          </p:cNvPr>
          <p:cNvSpPr txBox="1"/>
          <p:nvPr/>
        </p:nvSpPr>
        <p:spPr>
          <a:xfrm>
            <a:off x="648156" y="934527"/>
            <a:ext cx="320745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Prediction accuracy</a:t>
            </a:r>
            <a:endParaRPr lang="en-US" b="1" dirty="0">
              <a:latin typeface="Times New Roman" panose="02020603050405020304" pitchFamily="18" charset="0"/>
              <a:cs typeface="Times New Roman" panose="02020603050405020304" pitchFamily="18" charset="0"/>
            </a:endParaRPr>
          </a:p>
        </p:txBody>
      </p:sp>
      <p:sp>
        <p:nvSpPr>
          <p:cNvPr id="9" name="TextBox 6">
            <a:extLst>
              <a:ext uri="{FF2B5EF4-FFF2-40B4-BE49-F238E27FC236}">
                <a16:creationId xmlns:a16="http://schemas.microsoft.com/office/drawing/2014/main" id="{0F8E08C4-8A24-4253-9031-41C4BD2D9B7E}"/>
              </a:ext>
            </a:extLst>
          </p:cNvPr>
          <p:cNvSpPr txBox="1"/>
          <p:nvPr/>
        </p:nvSpPr>
        <p:spPr>
          <a:xfrm>
            <a:off x="648156" y="1364390"/>
            <a:ext cx="10171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89.88%</a:t>
            </a:r>
          </a:p>
        </p:txBody>
      </p:sp>
    </p:spTree>
    <p:extLst>
      <p:ext uri="{BB962C8B-B14F-4D97-AF65-F5344CB8AC3E}">
        <p14:creationId xmlns:p14="http://schemas.microsoft.com/office/powerpoint/2010/main" val="362652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E4AA-1D58-45E4-B473-59ACB9714518}"/>
              </a:ext>
            </a:extLst>
          </p:cNvPr>
          <p:cNvSpPr>
            <a:spLocks noGrp="1"/>
          </p:cNvSpPr>
          <p:nvPr>
            <p:ph type="title"/>
          </p:nvPr>
        </p:nvSpPr>
        <p:spPr/>
        <p:txBody>
          <a:bodyPr>
            <a:normAutofit fontScale="90000"/>
          </a:bodyPr>
          <a:lstStyle/>
          <a:p>
            <a:pPr algn="l"/>
            <a:r>
              <a:rPr lang="en-US" b="0" dirty="0">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201FC362-4824-40A9-9F8A-80852318C609}"/>
              </a:ext>
            </a:extLst>
          </p:cNvPr>
          <p:cNvSpPr/>
          <p:nvPr/>
        </p:nvSpPr>
        <p:spPr>
          <a:xfrm>
            <a:off x="154857" y="941991"/>
            <a:ext cx="11693237" cy="4618380"/>
          </a:xfrm>
          <a:prstGeom prst="rect">
            <a:avLst/>
          </a:prstGeom>
        </p:spPr>
        <p:txBody>
          <a:bodyPr wrap="square">
            <a:spAutoFit/>
          </a:bodyPr>
          <a:lstStyle/>
          <a:p>
            <a:pPr>
              <a:lnSpc>
                <a:spcPct val="150000"/>
              </a:lnSpc>
            </a:pPr>
            <a:r>
              <a:rPr lang="en-US" dirty="0">
                <a:solidFill>
                  <a:srgbClr val="24292E"/>
                </a:solidFill>
                <a:latin typeface="Times New Roman" panose="02020603050405020304" pitchFamily="18" charset="0"/>
                <a:cs typeface="Times New Roman" panose="02020603050405020304" pitchFamily="18" charset="0"/>
              </a:rPr>
              <a:t>In this project, we studied the common features of some popular restaurants in Texas using a random forest regression model.</a:t>
            </a:r>
          </a:p>
          <a:p>
            <a:pPr>
              <a:lnSpc>
                <a:spcPct val="150000"/>
              </a:lnSpc>
            </a:pPr>
            <a:r>
              <a:rPr lang="en-US" dirty="0">
                <a:solidFill>
                  <a:srgbClr val="24292E"/>
                </a:solidFill>
                <a:latin typeface="Times New Roman" panose="02020603050405020304" pitchFamily="18" charset="0"/>
                <a:cs typeface="Times New Roman" panose="02020603050405020304" pitchFamily="18" charset="0"/>
              </a:rPr>
              <a:t> </a:t>
            </a:r>
          </a:p>
          <a:p>
            <a:pPr>
              <a:lnSpc>
                <a:spcPct val="150000"/>
              </a:lnSpc>
            </a:pPr>
            <a:r>
              <a:rPr lang="en-US" dirty="0">
                <a:solidFill>
                  <a:srgbClr val="24292E"/>
                </a:solidFill>
                <a:latin typeface="Times New Roman" panose="02020603050405020304" pitchFamily="18" charset="0"/>
                <a:cs typeface="Times New Roman" panose="02020603050405020304" pitchFamily="18" charset="0"/>
              </a:rPr>
              <a:t>The result indicates that the important features are: </a:t>
            </a:r>
          </a:p>
          <a:p>
            <a:pPr marL="342900" indent="-342900">
              <a:lnSpc>
                <a:spcPct val="150000"/>
              </a:lnSpc>
              <a:buAutoNum type="arabicPeriod"/>
            </a:pPr>
            <a:r>
              <a:rPr lang="en-US" dirty="0">
                <a:solidFill>
                  <a:srgbClr val="24292E"/>
                </a:solidFill>
                <a:latin typeface="Times New Roman" panose="02020603050405020304" pitchFamily="18" charset="0"/>
                <a:cs typeface="Times New Roman" panose="02020603050405020304" pitchFamily="18" charset="0"/>
              </a:rPr>
              <a:t>how many people have added the restaurant to their list; </a:t>
            </a:r>
          </a:p>
          <a:p>
            <a:pPr marL="342900" indent="-342900">
              <a:lnSpc>
                <a:spcPct val="150000"/>
              </a:lnSpc>
              <a:buAutoNum type="arabicPeriod"/>
            </a:pPr>
            <a:r>
              <a:rPr lang="en-US" dirty="0">
                <a:solidFill>
                  <a:srgbClr val="24292E"/>
                </a:solidFill>
                <a:latin typeface="Times New Roman" panose="02020603050405020304" pitchFamily="18" charset="0"/>
                <a:cs typeface="Times New Roman" panose="02020603050405020304" pitchFamily="18" charset="0"/>
              </a:rPr>
              <a:t>number of photos that are public online; </a:t>
            </a:r>
          </a:p>
          <a:p>
            <a:pPr marL="342900" indent="-342900">
              <a:lnSpc>
                <a:spcPct val="150000"/>
              </a:lnSpc>
              <a:buAutoNum type="arabicPeriod"/>
            </a:pPr>
            <a:r>
              <a:rPr lang="en-US" dirty="0">
                <a:solidFill>
                  <a:srgbClr val="24292E"/>
                </a:solidFill>
                <a:latin typeface="Times New Roman" panose="02020603050405020304" pitchFamily="18" charset="0"/>
                <a:cs typeface="Times New Roman" panose="02020603050405020304" pitchFamily="18" charset="0"/>
              </a:rPr>
              <a:t>number of tips online; </a:t>
            </a:r>
          </a:p>
          <a:p>
            <a:pPr marL="342900" indent="-342900">
              <a:lnSpc>
                <a:spcPct val="150000"/>
              </a:lnSpc>
              <a:buAutoNum type="arabicPeriod"/>
            </a:pPr>
            <a:r>
              <a:rPr lang="en-US" dirty="0">
                <a:solidFill>
                  <a:srgbClr val="24292E"/>
                </a:solidFill>
                <a:latin typeface="Times New Roman" panose="02020603050405020304" pitchFamily="18" charset="0"/>
                <a:cs typeface="Times New Roman" panose="02020603050405020304" pitchFamily="18" charset="0"/>
              </a:rPr>
              <a:t>the distance from the chosen university. </a:t>
            </a:r>
          </a:p>
          <a:p>
            <a:pPr marL="342900" indent="-342900">
              <a:lnSpc>
                <a:spcPct val="150000"/>
              </a:lnSpc>
              <a:buAutoNum type="arabicPeriod"/>
            </a:pPr>
            <a:endParaRPr lang="en-US" dirty="0">
              <a:solidFill>
                <a:srgbClr val="24292E"/>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Therefore, it indicates that the operators of restaurants should pay more attention to their online operation and location. However, to figure out what specific actions should be taken, we have to further study the interpretation of the machine learning model.</a:t>
            </a:r>
            <a:endParaRPr lang="en-US" dirty="0"/>
          </a:p>
        </p:txBody>
      </p:sp>
    </p:spTree>
    <p:extLst>
      <p:ext uri="{BB962C8B-B14F-4D97-AF65-F5344CB8AC3E}">
        <p14:creationId xmlns:p14="http://schemas.microsoft.com/office/powerpoint/2010/main" val="31999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F18C-6930-4784-8C49-D2CB09E18AEE}"/>
              </a:ext>
            </a:extLst>
          </p:cNvPr>
          <p:cNvSpPr>
            <a:spLocks noGrp="1"/>
          </p:cNvSpPr>
          <p:nvPr>
            <p:ph type="title"/>
          </p:nvPr>
        </p:nvSpPr>
        <p:spPr>
          <a:xfrm>
            <a:off x="240" y="2469824"/>
            <a:ext cx="12191760" cy="1773278"/>
          </a:xfrm>
        </p:spPr>
        <p:txBody>
          <a:bodyPr>
            <a:normAutofit/>
          </a:bodyPr>
          <a:lstStyle/>
          <a:p>
            <a:r>
              <a:rPr lang="en-US" altLang="zh-CN" sz="6000" b="0" dirty="0">
                <a:latin typeface="Times New Roman" panose="02020603050405020304" pitchFamily="18" charset="0"/>
                <a:cs typeface="Times New Roman" panose="02020603050405020304" pitchFamily="18" charset="0"/>
              </a:rPr>
              <a:t>Thank you!</a:t>
            </a:r>
            <a:endParaRPr lang="zh-CN" altLang="en-US" sz="6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62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290</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Constantia</vt:lpstr>
      <vt:lpstr>Times New Roman</vt:lpstr>
      <vt:lpstr>Office Theme</vt:lpstr>
      <vt:lpstr>Project: The Secret Behind Popular Restaurants</vt:lpstr>
      <vt:lpstr>Data</vt:lpstr>
      <vt:lpstr>Random forest regression model</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Yuhao Zhong</dc:creator>
  <cp:lastModifiedBy>Yuhao Zhong</cp:lastModifiedBy>
  <cp:revision>10</cp:revision>
  <dcterms:created xsi:type="dcterms:W3CDTF">2020-07-08T06:22:38Z</dcterms:created>
  <dcterms:modified xsi:type="dcterms:W3CDTF">2020-07-10T04:31:38Z</dcterms:modified>
</cp:coreProperties>
</file>