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49" r:id="rId1"/>
  </p:sldMasterIdLst>
  <p:sldIdLst>
    <p:sldId id="777" r:id="rId2"/>
    <p:sldId id="795" r:id="rId3"/>
    <p:sldId id="778" r:id="rId4"/>
    <p:sldId id="779" r:id="rId5"/>
    <p:sldId id="780" r:id="rId6"/>
    <p:sldId id="781" r:id="rId7"/>
    <p:sldId id="782" r:id="rId8"/>
    <p:sldId id="783" r:id="rId9"/>
    <p:sldId id="784" r:id="rId10"/>
    <p:sldId id="785" r:id="rId11"/>
    <p:sldId id="786" r:id="rId12"/>
    <p:sldId id="787" r:id="rId13"/>
    <p:sldId id="788" r:id="rId14"/>
    <p:sldId id="789" r:id="rId15"/>
    <p:sldId id="790" r:id="rId16"/>
    <p:sldId id="791" r:id="rId17"/>
    <p:sldId id="792" r:id="rId18"/>
    <p:sldId id="793" r:id="rId19"/>
    <p:sldId id="794" r:id="rId20"/>
  </p:sldIdLst>
  <p:sldSz cx="12192000" cy="685800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5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56591B66-8DB5-4514-8BC7-6FCCB2327C69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5" name="Straight Connector 31">
              <a:extLst>
                <a:ext uri="{FF2B5EF4-FFF2-40B4-BE49-F238E27FC236}">
                  <a16:creationId xmlns:a16="http://schemas.microsoft.com/office/drawing/2014/main" id="{0C6AC296-A75A-472D-8050-981F28251E5F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20">
              <a:extLst>
                <a:ext uri="{FF2B5EF4-FFF2-40B4-BE49-F238E27FC236}">
                  <a16:creationId xmlns:a16="http://schemas.microsoft.com/office/drawing/2014/main" id="{A40D1080-8482-466A-8556-2F57DD66FC56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23">
              <a:extLst>
                <a:ext uri="{FF2B5EF4-FFF2-40B4-BE49-F238E27FC236}">
                  <a16:creationId xmlns:a16="http://schemas.microsoft.com/office/drawing/2014/main" id="{7D4A9795-446D-4AF2-A895-1E648613A52E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EF8F9440-2A7C-49F5-A51C-5820FA53B201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Isosceles Triangle 26">
              <a:extLst>
                <a:ext uri="{FF2B5EF4-FFF2-40B4-BE49-F238E27FC236}">
                  <a16:creationId xmlns:a16="http://schemas.microsoft.com/office/drawing/2014/main" id="{CA92B36D-B1DA-428B-9785-4057090A245A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283B81A5-9E88-4885-926D-EDEAABF7DCE5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28">
              <a:extLst>
                <a:ext uri="{FF2B5EF4-FFF2-40B4-BE49-F238E27FC236}">
                  <a16:creationId xmlns:a16="http://schemas.microsoft.com/office/drawing/2014/main" id="{70983097-1728-4A46-AB4D-4589CC3C2275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9">
              <a:extLst>
                <a:ext uri="{FF2B5EF4-FFF2-40B4-BE49-F238E27FC236}">
                  <a16:creationId xmlns:a16="http://schemas.microsoft.com/office/drawing/2014/main" id="{F4BA580B-948A-4824-B160-B63344EFA09B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30">
              <a:extLst>
                <a:ext uri="{FF2B5EF4-FFF2-40B4-BE49-F238E27FC236}">
                  <a16:creationId xmlns:a16="http://schemas.microsoft.com/office/drawing/2014/main" id="{943FC9C1-F587-4BEB-86A2-FF63C6479631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8">
              <a:extLst>
                <a:ext uri="{FF2B5EF4-FFF2-40B4-BE49-F238E27FC236}">
                  <a16:creationId xmlns:a16="http://schemas.microsoft.com/office/drawing/2014/main" id="{DA5F1A2F-4CAF-495A-9763-E2374F07F1ED}"/>
                </a:ext>
              </a:extLst>
            </p:cNvPr>
            <p:cNvSpPr/>
            <p:nvPr/>
          </p:nvSpPr>
          <p:spPr>
            <a:xfrm rot="10800000">
              <a:off x="0" y="-528"/>
              <a:ext cx="842963" cy="5666225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35176149-D347-4820-BF51-0E4C2E6E2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9629F4-A375-4E6F-B216-039DC459843B}" type="datetimeFigureOut">
              <a:rPr lang="en-US"/>
              <a:pPr>
                <a:defRPr/>
              </a:pPr>
              <a:t>11/23/2022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13D2AB3-DDBB-41E3-B496-986CC5B3C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7F97BD3-B1AD-4619-9FC9-D6D0D3C8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0FDA-BD43-49FF-836A-90A13E743B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11038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437E-BF98-4D55-A5C6-59D72B4D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FB58C-7AD4-4462-9C88-6F9ACA3C9AD7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D25AC-98B4-4288-A780-B3706AE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1B6BA-C1D6-4E5D-A4F8-0884F0593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044EF-5CAC-41C2-BE7A-FF49FDF561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5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FDD27216-4316-4C93-9B80-E30D8591B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>
                <a:solidFill>
                  <a:srgbClr val="CEB5DD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1">
            <a:extLst>
              <a:ext uri="{FF2B5EF4-FFF2-40B4-BE49-F238E27FC236}">
                <a16:creationId xmlns:a16="http://schemas.microsoft.com/office/drawing/2014/main" id="{4DC0C69D-C715-46DF-A8A9-F8EC629B3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>
                <a:solidFill>
                  <a:srgbClr val="CEB5DD"/>
                </a:solidFill>
                <a:latin typeface="Arial" panose="020B0604020202020204" pitchFamily="34" charset="0"/>
              </a:rPr>
              <a:t>”</a:t>
            </a:r>
            <a:endParaRPr lang="en-US" altLang="zh-CN">
              <a:solidFill>
                <a:srgbClr val="CEB5DD"/>
              </a:solidFill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1FC5E6-9E35-4FBF-9E8F-82212D8FB8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E955F-8D44-40BE-B75F-FD604A558165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FF49C7-F7C4-4041-905F-61D0290124E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AD4069E-9C72-4895-BDCA-E232B1E9529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422D0-AC72-42E1-A1AF-26FFA452E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2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19FF6-8A08-4081-94D1-4E8DD77F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E5903-6F83-45A2-9B2B-94AC2300FBC1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23D7-A88F-4374-9D52-DE5A7DBA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34A80-3BF5-47CA-AC88-C2832EA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0EE83-970E-466B-B814-5BA14D9072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17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AD2259AA-6A7E-44EF-9120-FA72064DA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79057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>
                <a:solidFill>
                  <a:srgbClr val="CEB5DD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1555AE8A-05FA-46CC-9125-1F0DFE6D2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2886075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8000">
                <a:solidFill>
                  <a:srgbClr val="CEB5DD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F9493C3-1C6B-4D3F-B04F-D41C55DB0C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DA9F4-C055-4EF0-8A88-528A9D5C2B5C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1D2291C-9AE1-4AD4-BF5A-A5F6C784F0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2D5892-FF73-416B-B32F-766369201B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75F5E-C51D-43BF-9428-D687B41FA1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451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854F99-33BE-4C11-BFC9-101512C05E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CA54A0-75CF-4F94-92A8-5D49CF04658C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5B47C5-5FCE-440C-A230-B1659C67D9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B71F73-3F49-4BCC-9CB0-B0B6B7FE2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273A9-7BC7-42F6-92C3-EA70CD1498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464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98D1-47CC-4351-80D5-32EC737E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9BF35-6EA0-44E6-946A-7BD8B4A2A016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6F88-73A1-47E0-B858-F61D89DA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140C3-0CC7-4CC4-AE19-2387E7A1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47D21-2D33-4882-85D2-8F7D9D21E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633743"/>
      </p:ext>
    </p:extLst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5FBB-FCB8-4B8F-9BF1-6FEBF8CDA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A19DD-769D-4E5D-8C4A-2F9F5CC0F185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44AE2-A7A4-4505-96A5-13B421792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3F18-6E84-4C04-9A73-ADDDDD9F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AB7FA-2263-4111-8E4F-50856CE2FF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50000"/>
              </a:lnSpc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50000"/>
              </a:lnSpc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50000"/>
              </a:lnSpc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50000"/>
              </a:lnSpc>
              <a:defRPr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DB53D-8B32-418C-A707-99466537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04B8C-8159-41DC-8512-7F1FF6A1A444}" type="datetimeFigureOut">
              <a:rPr lang="en-US"/>
              <a:pPr>
                <a:defRPr/>
              </a:pPr>
              <a:t>11/23/2022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1DD31-55A2-49A4-A2C6-E5923414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9AF2E-A38E-424A-8FD2-01BCBE31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7EFE-9E0B-4F8E-A5C2-3AB0EBBE36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51810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3377F-A7B4-4A2C-95C3-2A1F2D4E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EA1F7-8C75-4628-A0CF-8E313869ABEB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9AD54-5A05-4879-9CBA-E0CEF81F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C3D95-6D3F-4E7F-AC38-EE829297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35FD4-0BEA-4017-8515-C00797FAF5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864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CFD176D-4490-4913-AC4B-7BF68A6C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B392A4-22AD-438B-9F21-4D11071CC009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580EC1-DBCA-4749-8BB4-628DCACDE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9BBF0F-FD81-452B-A561-099AA5AC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25FA0-EF7E-40B8-8188-021382CAC98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1815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49E173D-8B2B-4CBF-86C8-9D108EF0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3981FA-6909-45DB-9B7A-0103194DF88F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83BCF9C-F677-406F-BA09-EF52F09C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B7C753D-F129-4A2F-8DE2-F1030D54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FD9D07-8583-4AC5-93C9-BAE5E402B3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783712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025BDF0-30E7-44A2-AB1D-EDD3C648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AC84D0-3336-4FF9-8EDC-3ED89765C7DB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C6CAFF-BB1C-4EF4-B50E-3AB8DF9B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3CD880F-4C4B-463C-91FB-5CF58D43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51A1A-D86D-4CD3-93E2-E34FE4405D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779528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726F212-9EDD-4544-B0BE-3CC0A4F6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C3CBF-259A-466D-88AA-0F7C78C27B8A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95E6BA5-9CC6-472E-B6CA-830E75CE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A37A33-9794-42BE-B4A5-7F3DB126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4DAE7-2DA1-4ABB-88A8-20419DE860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09988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989CD46-F3C2-46AE-825D-41E9D33F5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FB6EA4-5EDE-479E-8BAB-BF91E2F59DF7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C77BCD3-6DE3-4F52-A1AA-231805C5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BC385F-C8B1-4F9E-9A1C-A9B707788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83825-3972-4695-ADFA-FA60DA603E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370852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9F5DA96-428F-432C-B8A9-46171846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D691C-C918-40EA-8313-424A6D5BAB88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CC77A9F-573F-45CB-9B51-BB991BB7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230ED16-B78A-415C-A414-AE335A1DE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B8074-E00D-466A-BE7C-C4866A6658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51377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6">
            <a:extLst>
              <a:ext uri="{FF2B5EF4-FFF2-40B4-BE49-F238E27FC236}">
                <a16:creationId xmlns:a16="http://schemas.microsoft.com/office/drawing/2014/main" id="{46D24723-153E-4693-AC18-A69DF4421169}"/>
              </a:ext>
            </a:extLst>
          </p:cNvPr>
          <p:cNvGrpSpPr>
            <a:grpSpLocks/>
          </p:cNvGrpSpPr>
          <p:nvPr/>
        </p:nvGrpSpPr>
        <p:grpSpPr bwMode="auto">
          <a:xfrm>
            <a:off x="0" y="-7938"/>
            <a:ext cx="12192000" cy="6865938"/>
            <a:chOff x="0" y="-8467"/>
            <a:chExt cx="12192000" cy="68664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A14788-869D-4557-86CB-34174031E180}"/>
                </a:ext>
              </a:extLst>
            </p:cNvPr>
            <p:cNvCxnSpPr/>
            <p:nvPr/>
          </p:nvCxnSpPr>
          <p:spPr>
            <a:xfrm>
              <a:off x="9371013" y="-528"/>
              <a:ext cx="1219200" cy="6858528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4260181-64B5-4564-B420-83273155A6F4}"/>
                </a:ext>
              </a:extLst>
            </p:cNvPr>
            <p:cNvCxnSpPr/>
            <p:nvPr/>
          </p:nvCxnSpPr>
          <p:spPr>
            <a:xfrm flipH="1">
              <a:off x="7424738" y="3681168"/>
              <a:ext cx="4764087" cy="3176832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98866B6B-41E0-4818-AD65-E9E980016B42}"/>
                </a:ext>
              </a:extLst>
            </p:cNvPr>
            <p:cNvSpPr/>
            <p:nvPr/>
          </p:nvSpPr>
          <p:spPr>
            <a:xfrm>
              <a:off x="9182100" y="-8467"/>
              <a:ext cx="3006725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>
              <a:extLst>
                <a:ext uri="{FF2B5EF4-FFF2-40B4-BE49-F238E27FC236}">
                  <a16:creationId xmlns:a16="http://schemas.microsoft.com/office/drawing/2014/main" id="{D1D47279-1729-4606-A542-21848F2BF3F7}"/>
                </a:ext>
              </a:extLst>
            </p:cNvPr>
            <p:cNvSpPr/>
            <p:nvPr/>
          </p:nvSpPr>
          <p:spPr>
            <a:xfrm>
              <a:off x="9602788" y="-8467"/>
              <a:ext cx="2589212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49D1D926-A9ED-4FAE-9A58-56C2D4D41155}"/>
                </a:ext>
              </a:extLst>
            </p:cNvPr>
            <p:cNvSpPr/>
            <p:nvPr/>
          </p:nvSpPr>
          <p:spPr>
            <a:xfrm>
              <a:off x="8932863" y="3047706"/>
              <a:ext cx="3259137" cy="3810294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>
              <a:extLst>
                <a:ext uri="{FF2B5EF4-FFF2-40B4-BE49-F238E27FC236}">
                  <a16:creationId xmlns:a16="http://schemas.microsoft.com/office/drawing/2014/main" id="{87ADE924-1528-4876-B5B6-52FD0E897FFA}"/>
                </a:ext>
              </a:extLst>
            </p:cNvPr>
            <p:cNvSpPr/>
            <p:nvPr/>
          </p:nvSpPr>
          <p:spPr>
            <a:xfrm>
              <a:off x="9334500" y="-8467"/>
              <a:ext cx="285432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>
              <a:extLst>
                <a:ext uri="{FF2B5EF4-FFF2-40B4-BE49-F238E27FC236}">
                  <a16:creationId xmlns:a16="http://schemas.microsoft.com/office/drawing/2014/main" id="{C3510BA2-E3F3-42EF-8E43-09959089D63C}"/>
                </a:ext>
              </a:extLst>
            </p:cNvPr>
            <p:cNvSpPr/>
            <p:nvPr/>
          </p:nvSpPr>
          <p:spPr>
            <a:xfrm>
              <a:off x="10898188" y="-8467"/>
              <a:ext cx="1290637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>
              <a:extLst>
                <a:ext uri="{FF2B5EF4-FFF2-40B4-BE49-F238E27FC236}">
                  <a16:creationId xmlns:a16="http://schemas.microsoft.com/office/drawing/2014/main" id="{C01373EC-5330-4ED5-B836-CE253A2EDD77}"/>
                </a:ext>
              </a:extLst>
            </p:cNvPr>
            <p:cNvSpPr/>
            <p:nvPr/>
          </p:nvSpPr>
          <p:spPr>
            <a:xfrm>
              <a:off x="10939463" y="-8467"/>
              <a:ext cx="1249362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6CA3536C-C522-4B75-8383-57E4F4DE707A}"/>
                </a:ext>
              </a:extLst>
            </p:cNvPr>
            <p:cNvSpPr/>
            <p:nvPr/>
          </p:nvSpPr>
          <p:spPr>
            <a:xfrm>
              <a:off x="10371138" y="3589086"/>
              <a:ext cx="1817687" cy="326891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A8FB523F-D1BA-471D-AFDE-9A47CCF0585F}"/>
                </a:ext>
              </a:extLst>
            </p:cNvPr>
            <p:cNvSpPr/>
            <p:nvPr/>
          </p:nvSpPr>
          <p:spPr>
            <a:xfrm>
              <a:off x="0" y="4012981"/>
              <a:ext cx="449263" cy="2845019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A0CDCB37-F2D3-4E16-87F8-E1B39D913C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77863" y="609600"/>
            <a:ext cx="8596312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EF888B13-DB6D-40DC-B1AB-0EBD4910BAB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77863" y="2160588"/>
            <a:ext cx="8596312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B8D45-EF7F-4596-BAEB-08A4AE01F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5663" y="6042025"/>
            <a:ext cx="9112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ACC4F7-6BC1-46F7-A649-918F3482036F}" type="datetimeFigureOut">
              <a:rPr lang="zh-CN" altLang="en-US"/>
              <a:pPr>
                <a:defRPr/>
              </a:pPr>
              <a:t>2022/11/23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A98A6-F145-4345-AAF0-CF7599F63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7863" y="6042025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00877-E431-4A03-BD3D-30D53928F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9963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46D4268-5362-494C-AB30-E6847948BB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2" r:id="rId1"/>
    <p:sldLayoutId id="2147484503" r:id="rId2"/>
    <p:sldLayoutId id="2147484490" r:id="rId3"/>
    <p:sldLayoutId id="2147484491" r:id="rId4"/>
    <p:sldLayoutId id="2147484492" r:id="rId5"/>
    <p:sldLayoutId id="2147484493" r:id="rId6"/>
    <p:sldLayoutId id="2147484494" r:id="rId7"/>
    <p:sldLayoutId id="2147484495" r:id="rId8"/>
    <p:sldLayoutId id="2147484496" r:id="rId9"/>
    <p:sldLayoutId id="2147484497" r:id="rId10"/>
    <p:sldLayoutId id="2147484504" r:id="rId11"/>
    <p:sldLayoutId id="2147484498" r:id="rId12"/>
    <p:sldLayoutId id="2147484505" r:id="rId13"/>
    <p:sldLayoutId id="2147484499" r:id="rId14"/>
    <p:sldLayoutId id="2147484500" r:id="rId15"/>
    <p:sldLayoutId id="2147484501" r:id="rId16"/>
  </p:sldLayoutIdLst>
  <p:transition>
    <p:wipe dir="r"/>
  </p:transition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  <a:ea typeface="方正姚体" panose="02010601030101010101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3">
            <a:extLst>
              <a:ext uri="{FF2B5EF4-FFF2-40B4-BE49-F238E27FC236}">
                <a16:creationId xmlns:a16="http://schemas.microsoft.com/office/drawing/2014/main" id="{28FFDF9D-C93F-4647-A838-0C3749B78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0" y="1992313"/>
            <a:ext cx="8475663" cy="1646237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实验八 </a:t>
            </a:r>
            <a:r>
              <a:rPr lang="en-US" altLang="zh-CN" sz="4800" dirty="0"/>
              <a:t>HTML5Web</a:t>
            </a:r>
            <a:r>
              <a:rPr lang="zh-CN" altLang="en-US" sz="4800" dirty="0"/>
              <a:t>存储</a:t>
            </a:r>
            <a:r>
              <a:rPr lang="en-US" altLang="zh-CN" sz="4800" dirty="0"/>
              <a:t>API</a:t>
            </a:r>
            <a:r>
              <a:rPr lang="zh-CN" altLang="en-US" sz="4800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538243593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C34B9CB8-0D62-48E9-B333-16717F630C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684212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8.1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7BC095A2-2200-404D-BA12-946678FFC203}"/>
              </a:ext>
            </a:extLst>
          </p:cNvPr>
          <p:cNvSpPr txBox="1">
            <a:spLocks/>
          </p:cNvSpPr>
          <p:nvPr/>
        </p:nvSpPr>
        <p:spPr bwMode="auto">
          <a:xfrm>
            <a:off x="960438" y="1052513"/>
            <a:ext cx="86614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8.1.3 </a:t>
            </a:r>
            <a:r>
              <a:rPr lang="zh-CN" altLang="zh-CN" sz="2800" b="1" dirty="0"/>
              <a:t>加载网页主题颜色的实现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自定义函数</a:t>
            </a:r>
            <a:r>
              <a:rPr lang="en-US" altLang="zh-CN" sz="2400" b="1" dirty="0" err="1"/>
              <a:t>loadSettings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用于加载上一次记录的主题颜色</a:t>
            </a:r>
            <a:r>
              <a:rPr lang="zh-CN" altLang="en-US" sz="2400" b="1" dirty="0"/>
              <a:t>关键技术</a:t>
            </a:r>
            <a:endParaRPr lang="en-US" altLang="zh-CN" sz="2400" b="1" dirty="0"/>
          </a:p>
          <a:p>
            <a:pPr marL="89058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 sz="2600" b="1" dirty="0">
              <a:latin typeface="Perpetua" panose="02020502060401020303" pitchFamily="18" charset="0"/>
            </a:endParaRPr>
          </a:p>
        </p:txBody>
      </p:sp>
      <p:sp>
        <p:nvSpPr>
          <p:cNvPr id="15364" name="文本框 4">
            <a:extLst>
              <a:ext uri="{FF2B5EF4-FFF2-40B4-BE49-F238E27FC236}">
                <a16:creationId xmlns:a16="http://schemas.microsoft.com/office/drawing/2014/main" id="{58DAB63D-E28B-4CB1-9C87-800AE002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725" y="3103563"/>
            <a:ext cx="5703888" cy="2800350"/>
          </a:xfrm>
          <a:prstGeom prst="rect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function loadSettings() {</a:t>
            </a:r>
            <a:endParaRPr lang="zh-CN" altLang="zh-CN"/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        //</a:t>
            </a:r>
            <a:r>
              <a:rPr lang="zh-CN" altLang="zh-CN"/>
              <a:t>获取</a:t>
            </a:r>
            <a:r>
              <a:rPr lang="en-US" altLang="zh-CN"/>
              <a:t>localStorage</a:t>
            </a:r>
            <a:r>
              <a:rPr lang="zh-CN" altLang="zh-CN"/>
              <a:t>中保存的颜色数据</a:t>
            </a:r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        bgColor = localStorage.getItem('bgColor');</a:t>
            </a:r>
            <a:endParaRPr lang="zh-CN" altLang="zh-CN"/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        if (bgColor != null) {</a:t>
            </a:r>
            <a:endParaRPr lang="zh-CN" altLang="zh-CN"/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            showColor();</a:t>
            </a:r>
            <a:endParaRPr lang="zh-CN" altLang="zh-CN"/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        }</a:t>
            </a:r>
            <a:endParaRPr lang="zh-CN" altLang="zh-CN"/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/>
              <a:t>}</a:t>
            </a:r>
            <a:endParaRPr lang="zh-CN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394745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0DD7D7B7-DBAE-4388-B7D6-495672280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684212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8.1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7" name="文本占位符 1">
            <a:extLst>
              <a:ext uri="{FF2B5EF4-FFF2-40B4-BE49-F238E27FC236}">
                <a16:creationId xmlns:a16="http://schemas.microsoft.com/office/drawing/2014/main" id="{2BA539B5-908C-49B3-A39A-434CD1B17508}"/>
              </a:ext>
            </a:extLst>
          </p:cNvPr>
          <p:cNvSpPr txBox="1">
            <a:spLocks/>
          </p:cNvSpPr>
          <p:nvPr/>
        </p:nvSpPr>
        <p:spPr bwMode="auto">
          <a:xfrm>
            <a:off x="960438" y="1052513"/>
            <a:ext cx="8661400" cy="2646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>
              <a:lnSpc>
                <a:spcPct val="15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8.1.4 </a:t>
            </a:r>
            <a:r>
              <a:rPr lang="zh-CN" altLang="en-US" sz="2800" b="1">
                <a:cs typeface="Times New Roman" panose="02020603050405020304" pitchFamily="18" charset="0"/>
              </a:rPr>
              <a:t>最终效果</a:t>
            </a:r>
            <a:endParaRPr lang="en-US" altLang="zh-CN" sz="24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600" b="1">
              <a:latin typeface="Perpetua" panose="02020502060401020303" pitchFamily="18" charset="0"/>
            </a:endParaRPr>
          </a:p>
        </p:txBody>
      </p:sp>
      <p:pic>
        <p:nvPicPr>
          <p:cNvPr id="16388" name="图片 1">
            <a:extLst>
              <a:ext uri="{FF2B5EF4-FFF2-40B4-BE49-F238E27FC236}">
                <a16:creationId xmlns:a16="http://schemas.microsoft.com/office/drawing/2014/main" id="{3A67B3C9-DA3C-4FC5-9DAF-BF1656C1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2376488"/>
            <a:ext cx="5943600" cy="239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700442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3">
            <a:extLst>
              <a:ext uri="{FF2B5EF4-FFF2-40B4-BE49-F238E27FC236}">
                <a16:creationId xmlns:a16="http://schemas.microsoft.com/office/drawing/2014/main" id="{A4B78E66-A194-440D-85FC-565420813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2638" y="2559050"/>
            <a:ext cx="9490075" cy="1490663"/>
          </a:xfrm>
        </p:spPr>
        <p:txBody>
          <a:bodyPr rtlCol="0"/>
          <a:lstStyle/>
          <a:p>
            <a:pPr lvl="1" eaLnBrk="1" hangingPunct="1">
              <a:tabLst>
                <a:tab pos="5267325" algn="r"/>
              </a:tabLst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8.2 </a:t>
            </a:r>
            <a:r>
              <a:rPr lang="zh-CN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存储技术的网页日志本</a:t>
            </a:r>
            <a:r>
              <a:rPr lang="zh-CN" altLang="zh-CN" sz="4400" b="1" dirty="0"/>
              <a:t/>
            </a:r>
            <a:br>
              <a:rPr lang="zh-CN" altLang="zh-CN" sz="4400" b="1" dirty="0"/>
            </a:br>
            <a:endParaRPr lang="zh-CN" altLang="zh-CN" sz="4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177614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26D1DB71-6A71-48AA-8561-401CB9D6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501650"/>
            <a:ext cx="8229600" cy="865188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8.2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435" name="文本占位符 1">
            <a:extLst>
              <a:ext uri="{FF2B5EF4-FFF2-40B4-BE49-F238E27FC236}">
                <a16:creationId xmlns:a16="http://schemas.microsoft.com/office/drawing/2014/main" id="{DEEE4DC6-EE3E-4B7D-AA4B-AB1C41645B52}"/>
              </a:ext>
            </a:extLst>
          </p:cNvPr>
          <p:cNvSpPr txBox="1">
            <a:spLocks/>
          </p:cNvSpPr>
          <p:nvPr/>
        </p:nvSpPr>
        <p:spPr bwMode="auto">
          <a:xfrm>
            <a:off x="960438" y="1435100"/>
            <a:ext cx="50038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b="1"/>
              <a:t>功能要求：</a:t>
            </a:r>
            <a:endParaRPr lang="en-US" altLang="zh-CN" sz="2400" b="1"/>
          </a:p>
          <a:p>
            <a:pPr>
              <a:lnSpc>
                <a:spcPct val="150000"/>
              </a:lnSpc>
            </a:pPr>
            <a:r>
              <a:rPr lang="en-US" altLang="zh-CN" sz="2400" b="1"/>
              <a:t>      </a:t>
            </a:r>
            <a:r>
              <a:rPr lang="zh-CN" altLang="zh-CN" sz="2400" b="1"/>
              <a:t>使用</a:t>
            </a:r>
            <a:r>
              <a:rPr lang="en-US" altLang="zh-CN" sz="2400" b="1"/>
              <a:t>Web</a:t>
            </a:r>
            <a:r>
              <a:rPr lang="zh-CN" altLang="zh-CN" sz="2400" b="1"/>
              <a:t>存储中的</a:t>
            </a:r>
            <a:r>
              <a:rPr lang="en-US" altLang="zh-CN" sz="2400" b="1"/>
              <a:t>localStorage</a:t>
            </a:r>
            <a:r>
              <a:rPr lang="zh-CN" altLang="zh-CN" sz="2400" b="1"/>
              <a:t>技术，可以把用户记录的日志永久存储下来。本示例将实现一个单页面的日志本，包括添加、删除指定日期的日志和清空全部日志三个功能。效果图如图所示。</a:t>
            </a:r>
          </a:p>
          <a:p>
            <a:pPr>
              <a:lnSpc>
                <a:spcPct val="150000"/>
              </a:lnSpc>
            </a:pPr>
            <a:endParaRPr lang="zh-CN" altLang="zh-CN" sz="2400" b="1"/>
          </a:p>
          <a:p>
            <a:pPr>
              <a:lnSpc>
                <a:spcPct val="150000"/>
              </a:lnSpc>
            </a:pPr>
            <a:endParaRPr lang="zh-CN" altLang="zh-CN" sz="2400" b="1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zh-CN" sz="2400" b="1">
              <a:cs typeface="Times New Roman" panose="02020603050405020304" pitchFamily="18" charset="0"/>
            </a:endParaRPr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400" b="1">
              <a:latin typeface="Perpetua" panose="02020502060401020303" pitchFamily="18" charset="0"/>
            </a:endParaRPr>
          </a:p>
        </p:txBody>
      </p:sp>
      <p:pic>
        <p:nvPicPr>
          <p:cNvPr id="18436" name="Picture 2">
            <a:extLst>
              <a:ext uri="{FF2B5EF4-FFF2-40B4-BE49-F238E27FC236}">
                <a16:creationId xmlns:a16="http://schemas.microsoft.com/office/drawing/2014/main" id="{8D901DF4-C90A-4695-969C-433E0555C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3613" y="2032000"/>
            <a:ext cx="3276600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1091505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7E774AD3-2793-4F17-9DCC-FDD6CC1C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A0DB7DDE-608B-427E-9412-79B3618535AB}"/>
              </a:ext>
            </a:extLst>
          </p:cNvPr>
          <p:cNvSpPr txBox="1">
            <a:spLocks/>
          </p:cNvSpPr>
          <p:nvPr/>
        </p:nvSpPr>
        <p:spPr bwMode="auto">
          <a:xfrm>
            <a:off x="960438" y="1203325"/>
            <a:ext cx="9339262" cy="257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8.2.1 </a:t>
            </a:r>
            <a:r>
              <a:rPr lang="zh-CN" altLang="en-US" sz="2800" b="1" dirty="0">
                <a:cs typeface="Times New Roman" panose="02020603050405020304" pitchFamily="18" charset="0"/>
              </a:rPr>
              <a:t>界面设计</a:t>
            </a:r>
            <a:endParaRPr lang="zh-CN" altLang="zh-CN" sz="2800" b="1" dirty="0"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&lt;div&gt;</a:t>
            </a:r>
            <a:r>
              <a:rPr lang="zh-CN" altLang="zh-CN" sz="2400" b="1" dirty="0"/>
              <a:t>标签划分区域</a:t>
            </a:r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记日志的文本框和相关按钮</a:t>
            </a:r>
            <a:endParaRPr lang="en-US" altLang="zh-CN" sz="2400" b="1" dirty="0"/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用于显示日志历史记录</a:t>
            </a:r>
            <a:endParaRPr lang="en-US" altLang="zh-CN" sz="2400" b="1" dirty="0"/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latin typeface="Perpetua" panose="02020502060401020303" pitchFamily="18" charset="0"/>
              </a:rPr>
              <a:t>CSS</a:t>
            </a:r>
            <a:r>
              <a:rPr lang="zh-CN" altLang="en-US" sz="2400" b="1" dirty="0">
                <a:latin typeface="Perpetua" panose="02020502060401020303" pitchFamily="18" charset="0"/>
              </a:rPr>
              <a:t>外部样式表</a:t>
            </a:r>
            <a:r>
              <a:rPr lang="en-US" altLang="zh-CN" sz="2800" dirty="0"/>
              <a:t>diary.css</a:t>
            </a:r>
            <a:endParaRPr lang="zh-CN" altLang="en-US" sz="26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088215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3160D006-6D81-4864-B881-28A7A9EAC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B3FA44F2-B492-4E3B-809C-F46ACF13B8B4}"/>
              </a:ext>
            </a:extLst>
          </p:cNvPr>
          <p:cNvSpPr txBox="1">
            <a:spLocks/>
          </p:cNvSpPr>
          <p:nvPr/>
        </p:nvSpPr>
        <p:spPr bwMode="auto">
          <a:xfrm>
            <a:off x="960438" y="1203325"/>
            <a:ext cx="481488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8.2.1 </a:t>
            </a:r>
            <a:r>
              <a:rPr lang="zh-CN" altLang="en-US" sz="2800" b="1" dirty="0">
                <a:cs typeface="Times New Roman" panose="02020603050405020304" pitchFamily="18" charset="0"/>
              </a:rPr>
              <a:t>界面设计</a:t>
            </a:r>
            <a:endParaRPr lang="zh-CN" altLang="zh-CN" sz="2800" b="1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 startAt="2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&lt;</a:t>
            </a:r>
            <a:r>
              <a:rPr lang="en-US" altLang="zh-CN" sz="2400" b="1" dirty="0" err="1"/>
              <a:t>textarea</a:t>
            </a:r>
            <a:r>
              <a:rPr lang="en-US" altLang="zh-CN" sz="2400" b="1" dirty="0"/>
              <a:t>&gt;</a:t>
            </a:r>
            <a:r>
              <a:rPr lang="zh-CN" altLang="zh-CN" sz="2400" b="1" dirty="0"/>
              <a:t>标签制作日志记录框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 startAt="2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&lt;button&gt;</a:t>
            </a:r>
            <a:r>
              <a:rPr lang="zh-CN" altLang="zh-CN" sz="2400" b="1" dirty="0"/>
              <a:t>标签制作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保存日志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“</a:t>
            </a:r>
            <a:r>
              <a:rPr lang="zh-CN" altLang="zh-CN" sz="2400" b="1" dirty="0"/>
              <a:t>删除全部日志</a:t>
            </a:r>
            <a:r>
              <a:rPr lang="en-US" altLang="zh-CN" sz="2400" b="1" dirty="0"/>
              <a:t>”</a:t>
            </a:r>
            <a:r>
              <a:rPr lang="zh-CN" altLang="zh-CN" sz="2400" b="1" dirty="0"/>
              <a:t>按钮</a:t>
            </a:r>
            <a:endParaRPr lang="en-US" altLang="zh-CN" sz="2400" b="1" dirty="0"/>
          </a:p>
          <a:p>
            <a:pPr marL="457200" indent="-457200">
              <a:lnSpc>
                <a:spcPct val="150000"/>
              </a:lnSpc>
              <a:buFontTx/>
              <a:buAutoNum type="arabicPeriod" startAt="2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&lt;table&gt;</a:t>
            </a:r>
            <a:r>
              <a:rPr lang="zh-CN" altLang="zh-CN" sz="2400" b="1" dirty="0"/>
              <a:t>标签制作日志历史记录</a:t>
            </a:r>
          </a:p>
        </p:txBody>
      </p:sp>
      <p:pic>
        <p:nvPicPr>
          <p:cNvPr id="20484" name="Picture 2">
            <a:extLst>
              <a:ext uri="{FF2B5EF4-FFF2-40B4-BE49-F238E27FC236}">
                <a16:creationId xmlns:a16="http://schemas.microsoft.com/office/drawing/2014/main" id="{8F7AA94D-324A-4BF4-9BF1-D1EC4E05D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3113" y="1647825"/>
            <a:ext cx="42957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261555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6B3A6D86-5C52-4305-A317-E0B1F2359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743494D0-C77F-4A97-8013-814EEE301E31}"/>
              </a:ext>
            </a:extLst>
          </p:cNvPr>
          <p:cNvSpPr txBox="1">
            <a:spLocks/>
          </p:cNvSpPr>
          <p:nvPr/>
        </p:nvSpPr>
        <p:spPr bwMode="auto">
          <a:xfrm>
            <a:off x="960438" y="1203325"/>
            <a:ext cx="8891587" cy="404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8.2.2 </a:t>
            </a:r>
            <a:r>
              <a:rPr lang="zh-CN" altLang="zh-CN" sz="2800" b="1" dirty="0">
                <a:cs typeface="Times New Roman" panose="02020603050405020304" pitchFamily="18" charset="0"/>
              </a:rPr>
              <a:t>读取日志功能实现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diary.js</a:t>
            </a:r>
            <a:r>
              <a:rPr lang="zh-CN" altLang="zh-CN" sz="2800" dirty="0"/>
              <a:t>文件</a:t>
            </a:r>
            <a:endParaRPr lang="en-US" altLang="zh-CN" sz="2800" dirty="0"/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自定义函数</a:t>
            </a:r>
            <a:r>
              <a:rPr lang="en-US" altLang="zh-CN" sz="2800" dirty="0" err="1"/>
              <a:t>getHistory</a:t>
            </a:r>
            <a:r>
              <a:rPr lang="en-US" altLang="zh-CN" sz="2800" dirty="0"/>
              <a:t>()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关键代码：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date.toLocaleString</a:t>
            </a:r>
            <a:r>
              <a:rPr lang="en-US" altLang="zh-CN" sz="2800" dirty="0"/>
              <a:t>() </a:t>
            </a:r>
            <a:r>
              <a:rPr lang="zh-CN" altLang="en-US" sz="2800" dirty="0"/>
              <a:t>：获取本地格式时间</a:t>
            </a:r>
            <a:endParaRPr lang="en-US" altLang="zh-CN" sz="2800" dirty="0"/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localStorage.getItem</a:t>
            </a:r>
            <a:r>
              <a:rPr lang="en-US" altLang="zh-CN" sz="2800" dirty="0"/>
              <a:t>(key)</a:t>
            </a:r>
            <a:r>
              <a:rPr lang="zh-CN" altLang="en-US" sz="2800" dirty="0"/>
              <a:t>：获取</a:t>
            </a:r>
            <a:r>
              <a:rPr lang="en-US" altLang="zh-CN" sz="2800" dirty="0"/>
              <a:t>Web</a:t>
            </a:r>
            <a:r>
              <a:rPr lang="zh-CN" altLang="en-US" sz="2800" dirty="0"/>
              <a:t>存储数据</a:t>
            </a:r>
            <a:endParaRPr lang="en-US" altLang="zh-CN" sz="2800" dirty="0"/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 </a:t>
            </a:r>
            <a:r>
              <a:rPr lang="en-US" altLang="zh-CN" sz="2800" dirty="0" err="1"/>
              <a:t>table.insertRow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)</a:t>
            </a:r>
            <a:r>
              <a:rPr lang="zh-CN" altLang="en-US" sz="2800" dirty="0"/>
              <a:t>： 插入一行</a:t>
            </a:r>
            <a:endParaRPr lang="en-US" altLang="zh-CN" sz="2800" dirty="0"/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row.insertCell</a:t>
            </a:r>
            <a:r>
              <a:rPr lang="en-US" altLang="zh-CN" sz="2800" dirty="0"/>
              <a:t>(2)</a:t>
            </a:r>
            <a:r>
              <a:rPr lang="zh-CN" altLang="en-US" sz="2800" dirty="0"/>
              <a:t>：插入单元格</a:t>
            </a:r>
            <a:endParaRPr lang="zh-CN" altLang="zh-CN" sz="28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02597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E1D144AB-72EC-42AE-9FCD-F0B55C25F8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84454845-DA1A-4D8B-9879-E2E87C51AAC0}"/>
              </a:ext>
            </a:extLst>
          </p:cNvPr>
          <p:cNvSpPr txBox="1">
            <a:spLocks/>
          </p:cNvSpPr>
          <p:nvPr/>
        </p:nvSpPr>
        <p:spPr bwMode="auto">
          <a:xfrm>
            <a:off x="869950" y="1136650"/>
            <a:ext cx="10177463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8.2.3 </a:t>
            </a:r>
            <a:r>
              <a:rPr lang="zh-CN" altLang="en-US" sz="2800" b="1" dirty="0">
                <a:cs typeface="Times New Roman" panose="02020603050405020304" pitchFamily="18" charset="0"/>
              </a:rPr>
              <a:t>保存</a:t>
            </a:r>
            <a:r>
              <a:rPr lang="zh-CN" altLang="zh-CN" sz="2800" b="1" dirty="0">
                <a:cs typeface="Times New Roman" panose="02020603050405020304" pitchFamily="18" charset="0"/>
              </a:rPr>
              <a:t>日志功能实现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自定义函数</a:t>
            </a:r>
            <a:r>
              <a:rPr lang="en-US" altLang="zh-CN" sz="2800" dirty="0" err="1"/>
              <a:t>saveDiary</a:t>
            </a:r>
            <a:r>
              <a:rPr lang="en-US" altLang="zh-CN" sz="2800" dirty="0"/>
              <a:t>()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关键代码：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 new Date()</a:t>
            </a:r>
            <a:r>
              <a:rPr lang="zh-CN" altLang="en-US" sz="2800" dirty="0"/>
              <a:t>：获取当前时间</a:t>
            </a:r>
            <a:endParaRPr lang="en-US" altLang="zh-CN" sz="2800" dirty="0"/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getTime</a:t>
            </a:r>
            <a:r>
              <a:rPr lang="en-US" altLang="zh-CN" sz="2800" dirty="0"/>
              <a:t>()</a:t>
            </a:r>
            <a:r>
              <a:rPr lang="zh-CN" altLang="en-US" sz="2800" dirty="0"/>
              <a:t>：</a:t>
            </a:r>
            <a:r>
              <a:rPr lang="zh-CN" altLang="zh-CN" sz="2800" dirty="0"/>
              <a:t>将当前日期时间转换为时间戳</a:t>
            </a:r>
            <a:endParaRPr lang="en-US" altLang="zh-CN" sz="2800" dirty="0"/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localStorage.setItem</a:t>
            </a:r>
            <a:r>
              <a:rPr lang="en-US" altLang="zh-CN" sz="2800" dirty="0"/>
              <a:t>(</a:t>
            </a:r>
            <a:r>
              <a:rPr lang="en-US" altLang="zh-CN" sz="2800" dirty="0" err="1"/>
              <a:t>key,content</a:t>
            </a:r>
            <a:r>
              <a:rPr lang="en-US" altLang="zh-CN" sz="2800" dirty="0"/>
              <a:t>)</a:t>
            </a:r>
            <a:r>
              <a:rPr lang="zh-CN" altLang="en-US" sz="2800" dirty="0"/>
              <a:t>：将数据保存到</a:t>
            </a:r>
            <a:r>
              <a:rPr lang="en-US" altLang="zh-CN" sz="2800" dirty="0"/>
              <a:t>Web</a:t>
            </a:r>
            <a:r>
              <a:rPr lang="zh-CN" altLang="en-US" sz="2800" dirty="0"/>
              <a:t>存储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555716725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A3B8803A-7BBF-4CBC-BE7D-0C424B7E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D12B48F0-200C-4084-AE18-ED7813A3A3C5}"/>
              </a:ext>
            </a:extLst>
          </p:cNvPr>
          <p:cNvSpPr txBox="1">
            <a:spLocks/>
          </p:cNvSpPr>
          <p:nvPr/>
        </p:nvSpPr>
        <p:spPr bwMode="auto">
          <a:xfrm>
            <a:off x="1017588" y="1228725"/>
            <a:ext cx="7697787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8.2.4  </a:t>
            </a:r>
            <a:r>
              <a:rPr lang="zh-CN" altLang="zh-CN" sz="2800" b="1" dirty="0"/>
              <a:t>删除日志功能实现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1. </a:t>
            </a:r>
            <a:r>
              <a:rPr lang="zh-CN" altLang="zh-CN" sz="2800" b="1" dirty="0"/>
              <a:t>删除单个记录功能实现</a:t>
            </a: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自定义函数</a:t>
            </a:r>
            <a:r>
              <a:rPr lang="en-US" altLang="zh-CN" sz="2800" dirty="0" err="1"/>
              <a:t>delDiary</a:t>
            </a:r>
            <a:r>
              <a:rPr lang="en-US" altLang="zh-CN" sz="2800" dirty="0"/>
              <a:t>(key)</a:t>
            </a: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关键代码：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1006475" lvl="4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>
                <a:cs typeface="Times New Roman" panose="02020603050405020304" pitchFamily="18" charset="0"/>
              </a:rPr>
              <a:t>localStorage.removeItem</a:t>
            </a:r>
            <a:r>
              <a:rPr lang="en-US" altLang="zh-CN" sz="2800" dirty="0">
                <a:cs typeface="Times New Roman" panose="02020603050405020304" pitchFamily="18" charset="0"/>
              </a:rPr>
              <a:t>(key)</a:t>
            </a:r>
            <a:r>
              <a:rPr lang="zh-CN" altLang="en-US" sz="2800" dirty="0">
                <a:cs typeface="Times New Roman" panose="02020603050405020304" pitchFamily="18" charset="0"/>
              </a:rPr>
              <a:t>：删除</a:t>
            </a:r>
            <a:r>
              <a:rPr lang="en-US" altLang="zh-CN" sz="2800" dirty="0">
                <a:cs typeface="Times New Roman" panose="02020603050405020304" pitchFamily="18" charset="0"/>
              </a:rPr>
              <a:t>Web</a:t>
            </a:r>
            <a:r>
              <a:rPr lang="zh-CN" altLang="en-US" sz="2800" dirty="0">
                <a:cs typeface="Times New Roman" panose="02020603050405020304" pitchFamily="18" charset="0"/>
              </a:rPr>
              <a:t>存储中的记录</a:t>
            </a:r>
            <a:endParaRPr lang="zh-CN" altLang="zh-CN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71185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4B6A8675-1581-4887-9990-CCE63E3FD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725487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8.2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存储技术的网页日志本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F535C7E6-7D05-4988-9394-699B89532AB3}"/>
              </a:ext>
            </a:extLst>
          </p:cNvPr>
          <p:cNvSpPr txBox="1">
            <a:spLocks/>
          </p:cNvSpPr>
          <p:nvPr/>
        </p:nvSpPr>
        <p:spPr bwMode="auto">
          <a:xfrm>
            <a:off x="1017588" y="1228725"/>
            <a:ext cx="8736012" cy="404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lvl="2" indent="0"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8.2.4  </a:t>
            </a:r>
            <a:r>
              <a:rPr lang="zh-CN" altLang="zh-CN" sz="2800" b="1" dirty="0"/>
              <a:t>删除日志功能实现</a:t>
            </a:r>
          </a:p>
          <a:p>
            <a:pPr marL="457200" lvl="2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/>
              <a:t>2.  </a:t>
            </a:r>
            <a:r>
              <a:rPr lang="zh-CN" altLang="zh-CN" sz="2800" b="1" dirty="0"/>
              <a:t>删除全部记录功能实现</a:t>
            </a: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/>
              <a:t>自定义函数</a:t>
            </a:r>
            <a:r>
              <a:rPr lang="en-US" altLang="zh-CN" sz="2800" dirty="0" err="1"/>
              <a:t>clearDiary</a:t>
            </a:r>
            <a:r>
              <a:rPr lang="en-US" altLang="zh-CN" sz="2800" dirty="0"/>
              <a:t>()</a:t>
            </a:r>
          </a:p>
          <a:p>
            <a:pPr marL="731838" lvl="3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b="1" dirty="0">
                <a:cs typeface="Times New Roman" panose="02020603050405020304" pitchFamily="18" charset="0"/>
              </a:rPr>
              <a:t>关键代码：</a:t>
            </a:r>
            <a:endParaRPr lang="en-US" altLang="zh-CN" sz="2800" b="1" dirty="0">
              <a:cs typeface="Times New Roman" panose="02020603050405020304" pitchFamily="18" charset="0"/>
            </a:endParaRPr>
          </a:p>
          <a:p>
            <a:pPr marL="1006475" lvl="4" indent="-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800" dirty="0" err="1"/>
              <a:t>localStorage.clear</a:t>
            </a:r>
            <a:r>
              <a:rPr lang="en-US" altLang="zh-CN" sz="2800" dirty="0"/>
              <a:t>()</a:t>
            </a:r>
            <a:r>
              <a:rPr lang="zh-CN" altLang="en-US" sz="2800" dirty="0"/>
              <a:t>：清空所有</a:t>
            </a:r>
            <a:r>
              <a:rPr lang="en-US" altLang="zh-CN" sz="2800" dirty="0"/>
              <a:t>Web</a:t>
            </a:r>
            <a:r>
              <a:rPr lang="zh-CN" altLang="en-US" sz="2800" dirty="0"/>
              <a:t>存储记录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8865769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3">
            <a:extLst>
              <a:ext uri="{FF2B5EF4-FFF2-40B4-BE49-F238E27FC236}">
                <a16:creationId xmlns:a16="http://schemas.microsoft.com/office/drawing/2014/main" id="{5DC6FDA8-79CE-4D89-89BB-BEE50F773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zh-CN" altLang="en-US" dirty="0">
                <a:latin typeface="Calibri" panose="020F0502020204030204" pitchFamily="34" charset="0"/>
              </a:rPr>
              <a:t>说明</a:t>
            </a:r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523EBEBC-94ED-4999-971B-1A8DF087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674813"/>
            <a:ext cx="9050337" cy="3881437"/>
          </a:xfrm>
        </p:spPr>
        <p:txBody>
          <a:bodyPr/>
          <a:lstStyle/>
          <a:p>
            <a:r>
              <a:rPr lang="zh-CN" altLang="zh-CN" sz="2000" dirty="0"/>
              <a:t>本</a:t>
            </a:r>
            <a:r>
              <a:rPr lang="zh-CN" altLang="en-US" sz="2000" dirty="0"/>
              <a:t>次实验</a:t>
            </a:r>
            <a:r>
              <a:rPr lang="zh-CN" altLang="zh-CN" sz="2000" dirty="0"/>
              <a:t>主要包含了两个基于</a:t>
            </a:r>
            <a:r>
              <a:rPr lang="en-US" altLang="zh-CN" sz="2000" dirty="0"/>
              <a:t>HTML5 Web</a:t>
            </a:r>
            <a:r>
              <a:rPr lang="zh-CN" altLang="zh-CN" sz="2000" dirty="0"/>
              <a:t>存储</a:t>
            </a:r>
            <a:r>
              <a:rPr lang="en-US" altLang="zh-CN" sz="2000" dirty="0"/>
              <a:t>API</a:t>
            </a:r>
            <a:r>
              <a:rPr lang="zh-CN" altLang="zh-CN" sz="2000" dirty="0"/>
              <a:t>的应用设计实例，一是基于</a:t>
            </a:r>
            <a:r>
              <a:rPr lang="en-US" altLang="zh-CN" sz="2000" dirty="0"/>
              <a:t>HTML5 Web</a:t>
            </a:r>
            <a:r>
              <a:rPr lang="zh-CN" altLang="zh-CN" sz="2000" dirty="0"/>
              <a:t>存储</a:t>
            </a:r>
            <a:r>
              <a:rPr lang="en-US" altLang="zh-CN" sz="2000" dirty="0"/>
              <a:t>API</a:t>
            </a:r>
            <a:r>
              <a:rPr lang="zh-CN" altLang="zh-CN" sz="2000" dirty="0"/>
              <a:t>的网页主题切换的设计与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>
                <a:solidFill>
                  <a:srgbClr val="FF0000"/>
                </a:solidFill>
              </a:rPr>
              <a:t>（选做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二是基于</a:t>
            </a:r>
            <a:r>
              <a:rPr lang="en-US" altLang="zh-CN" sz="2000" dirty="0"/>
              <a:t>HTML5 Web</a:t>
            </a:r>
            <a:r>
              <a:rPr lang="zh-CN" altLang="zh-CN" sz="2000" dirty="0"/>
              <a:t>存储</a:t>
            </a:r>
            <a:r>
              <a:rPr lang="en-US" altLang="zh-CN" sz="2000" dirty="0"/>
              <a:t>API</a:t>
            </a:r>
            <a:r>
              <a:rPr lang="zh-CN" altLang="zh-CN" sz="2000" dirty="0"/>
              <a:t>的网页日志本的设计与</a:t>
            </a:r>
            <a:r>
              <a:rPr lang="zh-CN" altLang="zh-CN" sz="2000" dirty="0" smtClean="0"/>
              <a:t>实现</a:t>
            </a:r>
            <a:r>
              <a:rPr lang="zh-CN" altLang="en-US" sz="2000" dirty="0" smtClean="0">
                <a:solidFill>
                  <a:srgbClr val="FF0000"/>
                </a:solidFill>
              </a:rPr>
              <a:t>（必做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zh-CN" sz="2000" dirty="0" smtClean="0"/>
              <a:t>。</a:t>
            </a:r>
            <a:endParaRPr lang="en-US" altLang="zh-CN" sz="2000" dirty="0"/>
          </a:p>
          <a:p>
            <a:r>
              <a:rPr lang="zh-CN" altLang="zh-CN" sz="2000" dirty="0"/>
              <a:t>在网页主题切换项目中，主要难点为如何即时重置网页主题颜色以及使用</a:t>
            </a:r>
            <a:r>
              <a:rPr lang="en-US" altLang="zh-CN" sz="2000" dirty="0" err="1"/>
              <a:t>localStorage</a:t>
            </a:r>
            <a:r>
              <a:rPr lang="zh-CN" altLang="zh-CN" sz="2000" dirty="0"/>
              <a:t>的存储与读取技术；</a:t>
            </a:r>
            <a:endParaRPr lang="en-US" altLang="zh-CN" sz="2000" dirty="0"/>
          </a:p>
          <a:p>
            <a:r>
              <a:rPr lang="zh-CN" altLang="zh-CN" sz="2000" dirty="0"/>
              <a:t>在网页日志本项目中，主要难点为使用</a:t>
            </a:r>
            <a:r>
              <a:rPr lang="en-US" altLang="zh-CN" sz="2000" dirty="0" err="1"/>
              <a:t>localStorage</a:t>
            </a:r>
            <a:r>
              <a:rPr lang="zh-CN" altLang="zh-CN" sz="2000" dirty="0"/>
              <a:t>的存储与读取技术实现日志的保存、读取和删除功能。</a:t>
            </a:r>
          </a:p>
        </p:txBody>
      </p:sp>
    </p:spTree>
    <p:extLst>
      <p:ext uri="{BB962C8B-B14F-4D97-AF65-F5344CB8AC3E}">
        <p14:creationId xmlns:p14="http://schemas.microsoft.com/office/powerpoint/2010/main" val="58224250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3">
            <a:extLst>
              <a:ext uri="{FF2B5EF4-FFF2-40B4-BE49-F238E27FC236}">
                <a16:creationId xmlns:a16="http://schemas.microsoft.com/office/drawing/2014/main" id="{ACC3A2A1-6228-464B-9780-7D52156C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563" y="427038"/>
            <a:ext cx="8596312" cy="182721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目录</a:t>
            </a:r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2A7F1DD7-7A64-4EC5-94D7-25DC95882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4238" y="2493963"/>
            <a:ext cx="7759700" cy="206216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marL="0" lvl="1" eaLnBrk="1" hangingPunct="1">
              <a:spcBef>
                <a:spcPct val="0"/>
              </a:spcBef>
              <a:buClrTx/>
              <a:buSzTx/>
              <a:tabLst>
                <a:tab pos="5267325" algn="r"/>
              </a:tabLst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8.1 </a:t>
            </a:r>
            <a:r>
              <a:rPr lang="zh-CN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存储技术的网页主题设置</a:t>
            </a:r>
            <a:endParaRPr lang="en-US" altLang="zh-CN" sz="3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  <a:tabLst>
                <a:tab pos="5267325" algn="r"/>
              </a:tabLst>
              <a:defRPr/>
            </a:pPr>
            <a:endParaRPr lang="en-US" altLang="zh-CN" sz="3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tabLst>
                <a:tab pos="5267325" algn="r"/>
              </a:tabLst>
              <a:defRPr/>
            </a:pP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8.2 </a:t>
            </a:r>
            <a:r>
              <a:rPr lang="zh-CN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32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存储技术的网页日志本</a:t>
            </a:r>
            <a:r>
              <a:rPr lang="zh-CN" altLang="zh-CN" sz="3200" b="1" dirty="0"/>
              <a:t/>
            </a:r>
            <a:br>
              <a:rPr lang="zh-CN" altLang="zh-CN" sz="3200" b="1" dirty="0"/>
            </a:br>
            <a:endParaRPr lang="en-US" altLang="zh-CN" sz="32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743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3">
            <a:extLst>
              <a:ext uri="{FF2B5EF4-FFF2-40B4-BE49-F238E27FC236}">
                <a16:creationId xmlns:a16="http://schemas.microsoft.com/office/drawing/2014/main" id="{5568BA36-3FDD-4B8A-952E-9175CDDD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88" y="2519363"/>
            <a:ext cx="9490075" cy="1490662"/>
          </a:xfrm>
        </p:spPr>
        <p:txBody>
          <a:bodyPr rtlCol="0"/>
          <a:lstStyle/>
          <a:p>
            <a:pPr lvl="1" eaLnBrk="1" hangingPunct="1">
              <a:tabLst>
                <a:tab pos="5267325" algn="r"/>
              </a:tabLst>
              <a:defRPr/>
            </a:pP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8.1 </a:t>
            </a:r>
            <a:r>
              <a:rPr lang="zh-CN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基于</a:t>
            </a:r>
            <a:r>
              <a:rPr lang="en-US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Web</a:t>
            </a:r>
            <a:r>
              <a:rPr lang="zh-CN" altLang="zh-CN" sz="4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存储技术的网页主题设置</a:t>
            </a:r>
          </a:p>
        </p:txBody>
      </p:sp>
    </p:spTree>
    <p:extLst>
      <p:ext uri="{BB962C8B-B14F-4D97-AF65-F5344CB8AC3E}">
        <p14:creationId xmlns:p14="http://schemas.microsoft.com/office/powerpoint/2010/main" val="9260714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D4A0912A-82DE-4BBF-9C3F-DE317DB21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501650"/>
            <a:ext cx="8229600" cy="865188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8.1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39026A38-1086-40EB-8980-E196083796B7}"/>
              </a:ext>
            </a:extLst>
          </p:cNvPr>
          <p:cNvSpPr txBox="1">
            <a:spLocks/>
          </p:cNvSpPr>
          <p:nvPr/>
        </p:nvSpPr>
        <p:spPr bwMode="auto">
          <a:xfrm>
            <a:off x="960438" y="1435100"/>
            <a:ext cx="8999537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 b="1"/>
              <a:t>功能要求：</a:t>
            </a:r>
            <a:endParaRPr lang="en-US" altLang="zh-CN" sz="2400" b="1"/>
          </a:p>
          <a:p>
            <a:pPr>
              <a:lnSpc>
                <a:spcPct val="150000"/>
              </a:lnSpc>
            </a:pPr>
            <a:r>
              <a:rPr lang="en-US" altLang="zh-CN" sz="2400" b="1"/>
              <a:t>    </a:t>
            </a:r>
            <a:r>
              <a:rPr lang="zh-CN" altLang="zh-CN" sz="2400" b="1"/>
              <a:t>本示例将实现一个网页设置页面，用户可以自定义页面的主题颜色与字体风格并将其存储在</a:t>
            </a:r>
            <a:r>
              <a:rPr lang="en-US" altLang="zh-CN" sz="2400" b="1"/>
              <a:t>localStorage</a:t>
            </a:r>
            <a:r>
              <a:rPr lang="zh-CN" altLang="zh-CN" sz="2400" b="1"/>
              <a:t>中。重新加载该页面时，会显示上一次保存的样式要求。</a:t>
            </a:r>
          </a:p>
          <a:p>
            <a:pPr>
              <a:lnSpc>
                <a:spcPct val="150000"/>
              </a:lnSpc>
            </a:pPr>
            <a:endParaRPr lang="zh-CN" altLang="zh-CN" sz="2400" b="1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 2" panose="05020102010507070707" pitchFamily="18" charset="2"/>
              <a:buNone/>
            </a:pPr>
            <a:endParaRPr lang="zh-CN" altLang="zh-CN" sz="2400" b="1">
              <a:cs typeface="Times New Roman" panose="02020603050405020304" pitchFamily="18" charset="0"/>
            </a:endParaRPr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400" b="1">
              <a:latin typeface="Perpetua" panose="02020502060401020303" pitchFamily="18" charset="0"/>
            </a:endParaRPr>
          </a:p>
        </p:txBody>
      </p:sp>
      <p:pic>
        <p:nvPicPr>
          <p:cNvPr id="10244" name="图片 1">
            <a:extLst>
              <a:ext uri="{FF2B5EF4-FFF2-40B4-BE49-F238E27FC236}">
                <a16:creationId xmlns:a16="http://schemas.microsoft.com/office/drawing/2014/main" id="{2AFFE857-5147-4E65-88C4-5E788ED5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700" y="3832225"/>
            <a:ext cx="58356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56025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49D9EAF5-B82F-4304-9272-767095270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501650"/>
            <a:ext cx="8229600" cy="1270000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8.1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2F6AA3D8-0E8A-419A-B8A4-CA075E4231E3}"/>
              </a:ext>
            </a:extLst>
          </p:cNvPr>
          <p:cNvSpPr txBox="1">
            <a:spLocks/>
          </p:cNvSpPr>
          <p:nvPr/>
        </p:nvSpPr>
        <p:spPr bwMode="auto">
          <a:xfrm>
            <a:off x="825500" y="2011363"/>
            <a:ext cx="9339263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8.1.1 </a:t>
            </a:r>
            <a:r>
              <a:rPr lang="zh-CN" altLang="en-US" sz="2800" b="1" dirty="0">
                <a:cs typeface="Times New Roman" panose="02020603050405020304" pitchFamily="18" charset="0"/>
              </a:rPr>
              <a:t>界面设计</a:t>
            </a:r>
            <a:endParaRPr lang="zh-CN" altLang="zh-CN" sz="2800" b="1" dirty="0"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Font typeface="Wingdings 2" panose="05020102010507070707" pitchFamily="18" charset="2"/>
              <a:buAutoNum type="arabicPeriod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HTML5</a:t>
            </a:r>
            <a:r>
              <a:rPr lang="zh-CN" altLang="zh-CN" sz="2400" b="1" dirty="0"/>
              <a:t>新增文档结构标签制作整个网页布局</a:t>
            </a:r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使用</a:t>
            </a:r>
            <a:r>
              <a:rPr lang="en-US" altLang="zh-CN" sz="2400" b="1" dirty="0"/>
              <a:t>&lt;header&gt;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&lt;footer&gt;</a:t>
            </a:r>
            <a:r>
              <a:rPr lang="zh-CN" altLang="zh-CN" sz="2400" b="1" dirty="0"/>
              <a:t>标签先划分出页眉与页脚部分</a:t>
            </a:r>
            <a:endParaRPr lang="en-US" altLang="zh-CN" sz="2400" b="1" dirty="0"/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使用</a:t>
            </a:r>
            <a:r>
              <a:rPr lang="en-US" altLang="zh-CN" sz="2400" b="1" dirty="0"/>
              <a:t>&lt;div id=“container”&gt;</a:t>
            </a:r>
            <a:r>
              <a:rPr lang="zh-CN" altLang="zh-CN" sz="2400" b="1" dirty="0"/>
              <a:t>划分</a:t>
            </a:r>
            <a:r>
              <a:rPr lang="zh-CN" altLang="en-US" sz="2400" b="1" dirty="0"/>
              <a:t>主体</a:t>
            </a:r>
            <a:endParaRPr lang="en-US" altLang="zh-CN" sz="2400" b="1" dirty="0"/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使用标题标签</a:t>
            </a:r>
            <a:r>
              <a:rPr lang="en-US" altLang="zh-CN" sz="2400" b="1" dirty="0"/>
              <a:t>&lt;h1&gt;</a:t>
            </a:r>
            <a:r>
              <a:rPr lang="zh-CN" altLang="zh-CN" sz="2400" b="1" dirty="0"/>
              <a:t>和</a:t>
            </a:r>
            <a:r>
              <a:rPr lang="en-US" altLang="zh-CN" sz="2400" b="1" dirty="0"/>
              <a:t>&lt;h2&gt;</a:t>
            </a:r>
            <a:r>
              <a:rPr lang="zh-CN" altLang="zh-CN" sz="2400" b="1" dirty="0"/>
              <a:t>在页眉与页脚中</a:t>
            </a:r>
            <a:r>
              <a:rPr lang="zh-CN" altLang="zh-CN" sz="2400" b="1"/>
              <a:t>填写标题</a:t>
            </a:r>
            <a:endParaRPr lang="en-US" altLang="zh-CN" sz="2400" b="1" dirty="0"/>
          </a:p>
          <a:p>
            <a:pPr marL="1062038" lvl="1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cs typeface="Times New Roman" panose="02020603050405020304" pitchFamily="18" charset="0"/>
              </a:rPr>
              <a:t>CSS</a:t>
            </a:r>
            <a:r>
              <a:rPr lang="zh-CN" altLang="en-US" sz="2400" b="1" dirty="0">
                <a:cs typeface="Times New Roman" panose="02020603050405020304" pitchFamily="18" charset="0"/>
              </a:rPr>
              <a:t>外部样式表</a:t>
            </a:r>
            <a:r>
              <a:rPr lang="en-US" altLang="zh-CN" sz="2400" b="1" dirty="0"/>
              <a:t>style.css</a:t>
            </a:r>
            <a:endParaRPr lang="zh-CN" altLang="zh-CN" sz="2400" b="1" dirty="0">
              <a:cs typeface="Times New Roman" panose="02020603050405020304" pitchFamily="18" charset="0"/>
            </a:endParaRPr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 sz="2600" b="1" dirty="0"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754213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1E8D8BAB-B435-444A-8E45-D7987408A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501650"/>
            <a:ext cx="8229600" cy="1270000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>
                <a:cs typeface="Times New Roman" panose="02020603050405020304" pitchFamily="18" charset="0"/>
              </a:rPr>
              <a:t>8.1 </a:t>
            </a:r>
            <a:r>
              <a:rPr lang="zh-CN" altLang="zh-CN" sz="3600">
                <a:cs typeface="Times New Roman" panose="02020603050405020304" pitchFamily="18" charset="0"/>
              </a:rPr>
              <a:t>基于</a:t>
            </a:r>
            <a:r>
              <a:rPr lang="en-US" altLang="zh-CN" sz="3600">
                <a:cs typeface="Times New Roman" panose="02020603050405020304" pitchFamily="18" charset="0"/>
              </a:rPr>
              <a:t>Web</a:t>
            </a:r>
            <a:r>
              <a:rPr lang="zh-CN" altLang="zh-CN" sz="360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D9EBFACF-9C82-42BE-93CC-3682C1CC9449}"/>
              </a:ext>
            </a:extLst>
          </p:cNvPr>
          <p:cNvSpPr txBox="1">
            <a:spLocks/>
          </p:cNvSpPr>
          <p:nvPr/>
        </p:nvSpPr>
        <p:spPr bwMode="auto">
          <a:xfrm>
            <a:off x="757238" y="1771650"/>
            <a:ext cx="8748712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8.1.1 </a:t>
            </a:r>
            <a:r>
              <a:rPr lang="zh-CN" altLang="en-US" sz="2800" b="1" dirty="0">
                <a:cs typeface="Times New Roman" panose="02020603050405020304" pitchFamily="18" charset="0"/>
              </a:rPr>
              <a:t>界面设计</a:t>
            </a:r>
            <a:endParaRPr lang="zh-CN" altLang="zh-CN" sz="2800" b="1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400" b="1" dirty="0"/>
              <a:t>2. </a:t>
            </a:r>
            <a:r>
              <a:rPr lang="zh-CN" altLang="zh-CN" sz="2400" b="1" dirty="0"/>
              <a:t>设置用户自定义页面颜色的区域布局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在</a:t>
            </a:r>
            <a:r>
              <a:rPr lang="en-US" altLang="zh-CN" sz="2400" b="1" dirty="0"/>
              <a:t>id=“container”</a:t>
            </a:r>
            <a:r>
              <a:rPr lang="zh-CN" altLang="zh-CN" sz="2400" b="1" dirty="0"/>
              <a:t>的</a:t>
            </a:r>
            <a:r>
              <a:rPr lang="en-US" altLang="zh-CN" sz="2400" b="1" dirty="0"/>
              <a:t>&lt;div&gt;</a:t>
            </a:r>
            <a:r>
              <a:rPr lang="zh-CN" altLang="zh-CN" sz="2400" b="1" dirty="0"/>
              <a:t>中，使用标签划分出段落的页眉、主体与页脚部分</a:t>
            </a:r>
            <a:r>
              <a:rPr lang="zh-CN" altLang="en-US" sz="2400" b="1" dirty="0"/>
              <a:t>，主要标签如下</a:t>
            </a:r>
            <a:r>
              <a:rPr lang="en-US" altLang="zh-CN" sz="2400" b="1" dirty="0"/>
              <a:t>:</a:t>
            </a:r>
          </a:p>
          <a:p>
            <a:pPr marL="1336675" lvl="2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/>
              <a:t>&lt;section&gt;</a:t>
            </a:r>
          </a:p>
          <a:p>
            <a:pPr marL="1336675" lvl="2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/>
              <a:t>&lt;article&gt;</a:t>
            </a:r>
          </a:p>
          <a:p>
            <a:pPr marL="1336675" lvl="2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/>
              <a:t>&lt;header&gt;</a:t>
            </a:r>
          </a:p>
          <a:p>
            <a:pPr marL="1336675" lvl="2" indent="-5143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/>
              <a:t>&lt;footer&gt;</a:t>
            </a:r>
            <a:endParaRPr lang="zh-CN" altLang="en-US" sz="2600" b="1" dirty="0">
              <a:latin typeface="Perpetua" panose="02020502060401020303" pitchFamily="18" charset="0"/>
            </a:endParaRPr>
          </a:p>
        </p:txBody>
      </p:sp>
      <p:pic>
        <p:nvPicPr>
          <p:cNvPr id="12292" name="图片 1">
            <a:extLst>
              <a:ext uri="{FF2B5EF4-FFF2-40B4-BE49-F238E27FC236}">
                <a16:creationId xmlns:a16="http://schemas.microsoft.com/office/drawing/2014/main" id="{4A5D12E1-1EC5-4B2D-9089-4C5DFCB4E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238" y="4175125"/>
            <a:ext cx="3857625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3239216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F6163BF6-BC7C-4304-9D6A-D4F57DA0A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684212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8.1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243" name="文本占位符 1">
            <a:extLst>
              <a:ext uri="{FF2B5EF4-FFF2-40B4-BE49-F238E27FC236}">
                <a16:creationId xmlns:a16="http://schemas.microsoft.com/office/drawing/2014/main" id="{09D219C6-AA2D-4F3F-8545-9A8B399E3C74}"/>
              </a:ext>
            </a:extLst>
          </p:cNvPr>
          <p:cNvSpPr txBox="1">
            <a:spLocks/>
          </p:cNvSpPr>
          <p:nvPr/>
        </p:nvSpPr>
        <p:spPr bwMode="auto">
          <a:xfrm>
            <a:off x="960438" y="1052513"/>
            <a:ext cx="933926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547688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altLang="zh-CN" sz="2800" b="1" dirty="0">
                <a:cs typeface="Times New Roman" panose="02020603050405020304" pitchFamily="18" charset="0"/>
              </a:rPr>
              <a:t>8.1.2 </a:t>
            </a:r>
            <a:r>
              <a:rPr lang="zh-CN" altLang="zh-CN" sz="2800" b="1" dirty="0"/>
              <a:t>重置网页主题颜色的实现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zh-CN" sz="2400" b="1" dirty="0"/>
              <a:t>自定义函数</a:t>
            </a:r>
            <a:r>
              <a:rPr lang="en-US" altLang="zh-CN" sz="2400" b="1" dirty="0" err="1"/>
              <a:t>saveSettings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用于保存当前用户选择的主题颜色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关键技术：</a:t>
            </a:r>
            <a:endParaRPr lang="en-US" altLang="zh-CN" sz="2400" b="1" dirty="0"/>
          </a:p>
          <a:p>
            <a:pPr marL="89058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/>
              <a:t>使用</a:t>
            </a:r>
            <a:r>
              <a:rPr lang="en-US" altLang="zh-CN" sz="2400" b="1" dirty="0" err="1"/>
              <a:t>localStorage</a:t>
            </a:r>
            <a:r>
              <a:rPr lang="zh-CN" altLang="en-US" sz="2400" b="1" dirty="0"/>
              <a:t>记录数据</a:t>
            </a:r>
            <a:endParaRPr lang="en-US" altLang="zh-CN" sz="2400" b="1" dirty="0"/>
          </a:p>
          <a:p>
            <a:pPr marL="89058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/>
          </a:p>
          <a:p>
            <a:pPr marL="89058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 err="1"/>
              <a:t>showColor</a:t>
            </a:r>
            <a:r>
              <a:rPr lang="en-US" altLang="zh-CN" sz="2400" b="1" dirty="0"/>
              <a:t>()</a:t>
            </a:r>
          </a:p>
          <a:p>
            <a:pPr marL="890588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zh-CN" sz="2400" b="1" dirty="0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  <a:defRPr/>
            </a:pPr>
            <a:endParaRPr lang="zh-CN" altLang="en-US" sz="2600" b="1" dirty="0">
              <a:latin typeface="Perpetua" panose="02020502060401020303" pitchFamily="18" charset="0"/>
            </a:endParaRPr>
          </a:p>
        </p:txBody>
      </p:sp>
      <p:sp>
        <p:nvSpPr>
          <p:cNvPr id="13316" name="文本框 3">
            <a:extLst>
              <a:ext uri="{FF2B5EF4-FFF2-40B4-BE49-F238E27FC236}">
                <a16:creationId xmlns:a16="http://schemas.microsoft.com/office/drawing/2014/main" id="{4750949D-9DD9-4DC9-884E-13E0E1B77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3400425"/>
            <a:ext cx="5702300" cy="457200"/>
          </a:xfrm>
          <a:prstGeom prst="rect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547688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 lvl="1">
              <a:lnSpc>
                <a:spcPct val="150000"/>
              </a:lnSpc>
              <a:buFont typeface="Wingdings 3" panose="05040102010807070707" pitchFamily="18" charset="2"/>
              <a:buNone/>
            </a:pPr>
            <a:r>
              <a:rPr lang="en-US" altLang="zh-CN" sz="1800">
                <a:solidFill>
                  <a:schemeClr val="tx1"/>
                </a:solidFill>
              </a:rPr>
              <a:t>localStorage.setItem('bgColor', bgColor);</a:t>
            </a: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13317" name="文本框 4">
            <a:extLst>
              <a:ext uri="{FF2B5EF4-FFF2-40B4-BE49-F238E27FC236}">
                <a16:creationId xmlns:a16="http://schemas.microsoft.com/office/drawing/2014/main" id="{EFB6A286-F767-4C5E-A0D7-C0F97711E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4578350"/>
            <a:ext cx="5702300" cy="1584325"/>
          </a:xfrm>
          <a:prstGeom prst="rect">
            <a:avLst/>
          </a:prstGeom>
          <a:noFill/>
          <a:ln w="1905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  <a:ea typeface="华文新魏" panose="02010800040101010101" pitchFamily="2" charset="-122"/>
              </a:defRPr>
            </a:lvl9pPr>
          </a:lstStyle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 for (var i = 0; i &lt; x.length; i++) {</a:t>
            </a:r>
            <a:endParaRPr lang="zh-CN" altLang="zh-CN">
              <a:solidFill>
                <a:schemeClr val="tx1"/>
              </a:solidFill>
            </a:endParaRPr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            x[i].style.backgroundColor = bgColor;</a:t>
            </a:r>
            <a:endParaRPr lang="zh-CN" altLang="zh-CN">
              <a:solidFill>
                <a:schemeClr val="tx1"/>
              </a:solidFill>
            </a:endParaRPr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            y[i].style.backgroundColor = bgColor;</a:t>
            </a:r>
            <a:endParaRPr lang="zh-CN" altLang="zh-CN">
              <a:solidFill>
                <a:schemeClr val="tx1"/>
              </a:solidFill>
            </a:endParaRPr>
          </a:p>
          <a:p>
            <a:pPr>
              <a:buFont typeface="Trebuchet MS" panose="020B0603020202020204" pitchFamily="34" charset="0"/>
              <a:buAutoNum type="arabicPeriod"/>
            </a:pPr>
            <a:r>
              <a:rPr lang="en-US" altLang="zh-CN">
                <a:solidFill>
                  <a:schemeClr val="tx1"/>
                </a:solidFill>
              </a:rPr>
              <a:t>}</a:t>
            </a:r>
            <a:endParaRPr lang="zh-CN" altLang="zh-C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324682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3">
            <a:extLst>
              <a:ext uri="{FF2B5EF4-FFF2-40B4-BE49-F238E27FC236}">
                <a16:creationId xmlns:a16="http://schemas.microsoft.com/office/drawing/2014/main" id="{249774FC-3100-4C35-9AB6-8924A0189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438" y="411163"/>
            <a:ext cx="8229600" cy="684212"/>
          </a:xfrm>
        </p:spPr>
        <p:txBody>
          <a:bodyPr rtlCol="0"/>
          <a:lstStyle/>
          <a:p>
            <a:pPr algn="l" eaLnBrk="1" fontAlgn="auto" hangingPunct="1">
              <a:lnSpc>
                <a:spcPct val="150000"/>
              </a:lnSpc>
              <a:spcAft>
                <a:spcPts val="0"/>
              </a:spcAft>
              <a:tabLst>
                <a:tab pos="5267325" algn="r"/>
              </a:tabLst>
              <a:defRPr/>
            </a:pPr>
            <a:r>
              <a:rPr lang="en-US" altLang="zh-CN" sz="3600" dirty="0">
                <a:cs typeface="Times New Roman" panose="02020603050405020304" pitchFamily="18" charset="0"/>
              </a:rPr>
              <a:t>8.1 </a:t>
            </a:r>
            <a:r>
              <a:rPr lang="zh-CN" altLang="zh-CN" sz="3600" dirty="0">
                <a:cs typeface="Times New Roman" panose="02020603050405020304" pitchFamily="18" charset="0"/>
              </a:rPr>
              <a:t>基于</a:t>
            </a:r>
            <a:r>
              <a:rPr lang="en-US" altLang="zh-CN" sz="3600" dirty="0">
                <a:cs typeface="Times New Roman" panose="02020603050405020304" pitchFamily="18" charset="0"/>
              </a:rPr>
              <a:t>Web</a:t>
            </a:r>
            <a:r>
              <a:rPr lang="zh-CN" altLang="zh-CN" sz="3600" dirty="0">
                <a:cs typeface="Times New Roman" panose="02020603050405020304" pitchFamily="18" charset="0"/>
              </a:rPr>
              <a:t>存储技术的网页主题设置</a:t>
            </a:r>
            <a:endParaRPr lang="zh-CN" altLang="en-US" sz="36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39" name="文本占位符 1">
            <a:extLst>
              <a:ext uri="{FF2B5EF4-FFF2-40B4-BE49-F238E27FC236}">
                <a16:creationId xmlns:a16="http://schemas.microsoft.com/office/drawing/2014/main" id="{B8CE9E61-36F4-451D-A778-53131753BB57}"/>
              </a:ext>
            </a:extLst>
          </p:cNvPr>
          <p:cNvSpPr txBox="1">
            <a:spLocks/>
          </p:cNvSpPr>
          <p:nvPr/>
        </p:nvSpPr>
        <p:spPr bwMode="auto">
          <a:xfrm>
            <a:off x="960438" y="1052513"/>
            <a:ext cx="9339262" cy="257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0588" indent="-3429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822325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096963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371600" indent="-228600"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1828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286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2743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2004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5267325" algn="r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8.1.2 </a:t>
            </a:r>
            <a:r>
              <a:rPr lang="zh-CN" altLang="zh-CN" sz="2800" b="1"/>
              <a:t>重置网页主题颜色的实现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/>
              <a:t>当前效果</a:t>
            </a:r>
            <a:endParaRPr lang="en-US" altLang="zh-CN" sz="2400" b="1"/>
          </a:p>
          <a:p>
            <a: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zh-CN" altLang="en-US" sz="2600" b="1">
              <a:latin typeface="Perpetua" panose="02020502060401020303" pitchFamily="18" charset="0"/>
            </a:endParaRPr>
          </a:p>
        </p:txBody>
      </p:sp>
      <p:pic>
        <p:nvPicPr>
          <p:cNvPr id="14340" name="图片 1">
            <a:extLst>
              <a:ext uri="{FF2B5EF4-FFF2-40B4-BE49-F238E27FC236}">
                <a16:creationId xmlns:a16="http://schemas.microsoft.com/office/drawing/2014/main" id="{4BB28BA6-F7F2-4D0C-99C8-B3344275E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2530475"/>
            <a:ext cx="6778625" cy="265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088805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平面">
  <a:themeElements>
    <a:clrScheme name="紫罗兰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2371</TotalTime>
  <Words>829</Words>
  <Application>Microsoft Office PowerPoint</Application>
  <PresentationFormat>宽屏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方正姚体</vt:lpstr>
      <vt:lpstr>华文新魏</vt:lpstr>
      <vt:lpstr>宋体</vt:lpstr>
      <vt:lpstr>Arial</vt:lpstr>
      <vt:lpstr>Calibri</vt:lpstr>
      <vt:lpstr>Perpetua</vt:lpstr>
      <vt:lpstr>Times New Roman</vt:lpstr>
      <vt:lpstr>Trebuchet MS</vt:lpstr>
      <vt:lpstr>Wingdings 2</vt:lpstr>
      <vt:lpstr>Wingdings 3</vt:lpstr>
      <vt:lpstr>平面</vt:lpstr>
      <vt:lpstr>实验八 HTML5Web存储API项目</vt:lpstr>
      <vt:lpstr>说明</vt:lpstr>
      <vt:lpstr>目录</vt:lpstr>
      <vt:lpstr>8.1 基于Web存储技术的网页主题设置</vt:lpstr>
      <vt:lpstr>8.1 基于Web存储技术的网页主题设置</vt:lpstr>
      <vt:lpstr>8.1 基于Web存储技术的网页主题设置</vt:lpstr>
      <vt:lpstr>8.1 基于Web存储技术的网页主题设置</vt:lpstr>
      <vt:lpstr>8.1 基于Web存储技术的网页主题设置</vt:lpstr>
      <vt:lpstr>8.1 基于Web存储技术的网页主题设置</vt:lpstr>
      <vt:lpstr>8.1 基于Web存储技术的网页主题设置</vt:lpstr>
      <vt:lpstr>8.1 基于Web存储技术的网页主题设置</vt:lpstr>
      <vt:lpstr>8.2 基于Web存储技术的网页日志本 </vt:lpstr>
      <vt:lpstr>8.2 基于Web存储技术的网页日志本</vt:lpstr>
      <vt:lpstr>8.2 基于Web存储技术的网页日志本</vt:lpstr>
      <vt:lpstr>8.2 基于Web存储技术的网页日志本</vt:lpstr>
      <vt:lpstr>8.2 基于Web存储技术的网页日志本</vt:lpstr>
      <vt:lpstr>8.2 基于Web存储技术的网页日志本</vt:lpstr>
      <vt:lpstr>8.2 基于Web存储技术的网页日志本</vt:lpstr>
      <vt:lpstr>8.2 基于Web存储技术的网页日志本</vt:lpstr>
    </vt:vector>
  </TitlesOfParts>
  <Company>Neusoft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Lixin Ma</dc:creator>
  <cp:lastModifiedBy>2012dnd.com</cp:lastModifiedBy>
  <cp:revision>862</cp:revision>
  <dcterms:created xsi:type="dcterms:W3CDTF">2013-04-09T00:17:48Z</dcterms:created>
  <dcterms:modified xsi:type="dcterms:W3CDTF">2022-11-23T03:25:28Z</dcterms:modified>
</cp:coreProperties>
</file>