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Dosis Light"/>
      <p:regular r:id="rId36"/>
      <p:bold r:id="rId37"/>
    </p:embeddedFont>
    <p:embeddedFont>
      <p:font typeface="Dosis"/>
      <p:regular r:id="rId38"/>
      <p:bold r:id="rId39"/>
    </p:embeddedFont>
    <p:embeddedFont>
      <p:font typeface="Titillium Web"/>
      <p:regular r:id="rId40"/>
      <p:bold r:id="rId41"/>
      <p:italic r:id="rId42"/>
      <p:boldItalic r:id="rId43"/>
    </p:embeddedFont>
    <p:embeddedFont>
      <p:font typeface="Titillium Web Ligh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DF5A762-3F30-442C-AF20-900A0F8BBDEA}">
  <a:tblStyle styleId="{BDF5A762-3F30-442C-AF20-900A0F8BBD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-regular.fntdata"/><Relationship Id="rId20" Type="http://schemas.openxmlformats.org/officeDocument/2006/relationships/slide" Target="slides/slide14.xml"/><Relationship Id="rId42" Type="http://schemas.openxmlformats.org/officeDocument/2006/relationships/font" Target="fonts/TitilliumWeb-italic.fntdata"/><Relationship Id="rId41" Type="http://schemas.openxmlformats.org/officeDocument/2006/relationships/font" Target="fonts/TitilliumWeb-bold.fntdata"/><Relationship Id="rId22" Type="http://schemas.openxmlformats.org/officeDocument/2006/relationships/slide" Target="slides/slide16.xml"/><Relationship Id="rId44" Type="http://schemas.openxmlformats.org/officeDocument/2006/relationships/font" Target="fonts/TitilliumWebLight-regular.fntdata"/><Relationship Id="rId21" Type="http://schemas.openxmlformats.org/officeDocument/2006/relationships/slide" Target="slides/slide15.xml"/><Relationship Id="rId43" Type="http://schemas.openxmlformats.org/officeDocument/2006/relationships/font" Target="fonts/TitilliumWeb-boldItalic.fntdata"/><Relationship Id="rId24" Type="http://schemas.openxmlformats.org/officeDocument/2006/relationships/slide" Target="slides/slide18.xml"/><Relationship Id="rId46" Type="http://schemas.openxmlformats.org/officeDocument/2006/relationships/font" Target="fonts/TitilliumWebLight-italic.fntdata"/><Relationship Id="rId23" Type="http://schemas.openxmlformats.org/officeDocument/2006/relationships/slide" Target="slides/slide17.xml"/><Relationship Id="rId45" Type="http://schemas.openxmlformats.org/officeDocument/2006/relationships/font" Target="fonts/TitilliumWeb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TitilliumWebLight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DosisLight-bold.fntdata"/><Relationship Id="rId14" Type="http://schemas.openxmlformats.org/officeDocument/2006/relationships/slide" Target="slides/slide8.xml"/><Relationship Id="rId36" Type="http://schemas.openxmlformats.org/officeDocument/2006/relationships/font" Target="fonts/DosisLight-regular.fntdata"/><Relationship Id="rId17" Type="http://schemas.openxmlformats.org/officeDocument/2006/relationships/slide" Target="slides/slide11.xml"/><Relationship Id="rId39" Type="http://schemas.openxmlformats.org/officeDocument/2006/relationships/font" Target="fonts/Dosis-bold.fntdata"/><Relationship Id="rId16" Type="http://schemas.openxmlformats.org/officeDocument/2006/relationships/slide" Target="slides/slide10.xml"/><Relationship Id="rId38" Type="http://schemas.openxmlformats.org/officeDocument/2006/relationships/font" Target="fonts/Dosi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4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Google Shape;38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6" name="Google Shape;38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5" name="Shape 3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6" name="Google Shape;3956;g49d28450a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7" name="Google Shape;3957;g49d28450a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5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6" name="Google Shape;3966;g49a830e425_0_3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7" name="Google Shape;3967;g49a830e425_0_3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5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g49a830e425_0_4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7" name="Google Shape;3977;g49a830e425_0_4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5" name="Shape 3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6" name="Google Shape;3986;g49a830e425_0_2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7" name="Google Shape;3987;g49a830e425_0_2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3" name="Shape 3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g49a830e425_2_23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5" name="Google Shape;3995;g49a830e425_2_23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0" name="Shape 4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Google Shape;4001;g49a830e425_2_23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2" name="Google Shape;4002;g49a830e425_2_23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8" name="Shape 4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Google Shape;4009;g464f7ae87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0" name="Google Shape;4010;g464f7ae8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6" name="Shape 4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7" name="Google Shape;4017;g49a830e425_0_2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8" name="Google Shape;4018;g49a830e425_0_2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8" name="Shape 4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9" name="Google Shape;4029;g49a830e42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0" name="Google Shape;4030;g49a830e42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0" name="Shape 4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g49a830e425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2" name="Google Shape;4042;g49a830e425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2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Google Shape;3883;g49a830e425_2_77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4" name="Google Shape;3884;g49a830e425_2_7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2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g49a830e425_0_2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4" name="Google Shape;4054;g49a830e425_0_2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0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1" name="Google Shape;4061;g49a830e425_2_27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2" name="Google Shape;4062;g49a830e425_2_27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8" name="Shape 4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9" name="Google Shape;4069;g4a44b5fe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0" name="Google Shape;4070;g4a44b5fe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9" name="Shape 4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0" name="Google Shape;4080;g49d28450a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1" name="Google Shape;4081;g49d28450a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5" name="Shape 4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6" name="Google Shape;4086;g49a830e425_2_23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7" name="Google Shape;4087;g49a830e425_2_23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3" name="Shape 4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4" name="Google Shape;4094;g49a830e425_0_4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5" name="Google Shape;4095;g49a830e425_0_4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0" name="Shape 4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Google Shape;4101;g49a830e425_0_4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2" name="Google Shape;4102;g49a830e425_0_4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4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Google Shape;4115;g49d28450a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6" name="Google Shape;4116;g49d28450a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7" name="Shape 4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Google Shape;4128;g49a830e425_0_2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9" name="Google Shape;4129;g49a830e425_0_2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4" name="Shape 4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5" name="Google Shape;4135;g49a830e425_2_115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6" name="Google Shape;4136;g49a830e425_2_11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3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49a830e425_0_2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49a830e425_0_2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49a830e425_0_3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49a830e425_0_3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2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g49a830e425_0_3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4" name="Google Shape;3914;g49a830e425_0_3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0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49a830e425_0_3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49a830e425_0_3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8" name="Shape 3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9" name="Google Shape;3929;g49a830e425_0_3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0" name="Google Shape;3930;g49a830e425_0_3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0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49d28450a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49d28450a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8" name="Shape 3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9" name="Google Shape;3949;g49d28450a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0" name="Google Shape;3950;g49d28450a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3232" name="Shape 3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3" name="Google Shape;3233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4" name="Google Shape;3234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1" name="Google Shape;3291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2" name="Google Shape;3292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4" name="Google Shape;3354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5" name="Google Shape;3355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6" name="Google Shape;3456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7" name="Google Shape;3457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7" name="Google Shape;3507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80BFB7"/>
                </a:solidFill>
              </a:defRPr>
            </a:lvl1pPr>
            <a:lvl2pPr lvl="1" rtl="0">
              <a:buNone/>
              <a:defRPr>
                <a:solidFill>
                  <a:srgbClr val="80BFB7"/>
                </a:solidFill>
              </a:defRPr>
            </a:lvl2pPr>
            <a:lvl3pPr lvl="2" rtl="0">
              <a:buNone/>
              <a:defRPr>
                <a:solidFill>
                  <a:srgbClr val="80BFB7"/>
                </a:solidFill>
              </a:defRPr>
            </a:lvl3pPr>
            <a:lvl4pPr lvl="3" rtl="0">
              <a:buNone/>
              <a:defRPr>
                <a:solidFill>
                  <a:srgbClr val="80BFB7"/>
                </a:solidFill>
              </a:defRPr>
            </a:lvl4pPr>
            <a:lvl5pPr lvl="4" rtl="0">
              <a:buNone/>
              <a:defRPr>
                <a:solidFill>
                  <a:srgbClr val="80BFB7"/>
                </a:solidFill>
              </a:defRPr>
            </a:lvl5pPr>
            <a:lvl6pPr lvl="5" rtl="0">
              <a:buNone/>
              <a:defRPr>
                <a:solidFill>
                  <a:srgbClr val="80BFB7"/>
                </a:solidFill>
              </a:defRPr>
            </a:lvl6pPr>
            <a:lvl7pPr lvl="6" rtl="0">
              <a:buNone/>
              <a:defRPr>
                <a:solidFill>
                  <a:srgbClr val="80BFB7"/>
                </a:solidFill>
              </a:defRPr>
            </a:lvl7pPr>
            <a:lvl8pPr lvl="7" rtl="0">
              <a:buNone/>
              <a:defRPr>
                <a:solidFill>
                  <a:srgbClr val="80BFB7"/>
                </a:solidFill>
              </a:defRPr>
            </a:lvl8pPr>
            <a:lvl9pPr lvl="8" rtl="0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3508" name="Shape 3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9" name="Google Shape;3509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10" name="Google Shape;351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1" name="Google Shape;3671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2" name="Google Shape;3672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3" name="Google Shape;3833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bg>
      <p:bgPr>
        <a:solidFill>
          <a:schemeClr val="accent3"/>
        </a:solidFill>
      </p:bgPr>
    </p:bg>
    <p:spTree>
      <p:nvGrpSpPr>
        <p:cNvPr id="3834" name="Shape 3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5" name="Google Shape;3835;p13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3836" name="Google Shape;3836;p13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3837" name="Google Shape;3837;p13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8" name="Google Shape;3838;p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9" name="Google Shape;3839;p13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3840" name="Google Shape;3840;p13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1" name="Google Shape;3841;p13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2" name="Google Shape;3842;p13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43" name="Google Shape;3843;p13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3844" name="Google Shape;3844;p13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5" name="Google Shape;3845;p13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6" name="Google Shape;3846;p13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7" name="Google Shape;3847;p13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48" name="Google Shape;3848;p1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3849" name="Google Shape;3849;p13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0" name="Google Shape;3850;p13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1" name="Google Shape;3851;p13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2" name="Google Shape;3852;p13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3" name="Google Shape;3853;p13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54" name="Google Shape;3854;p13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855" name="Google Shape;3855;p13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13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57" name="Google Shape;3857;p13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858" name="Google Shape;3858;p1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9" name="Google Shape;3859;p13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0" name="Google Shape;3860;p13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61" name="Google Shape;3861;p13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62" name="Google Shape;3862;p13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63" name="Google Shape;3863;p1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4" name="Google Shape;3864;p1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65" name="Google Shape;3865;p13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13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13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1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13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13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1" name="Google Shape;3871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72" name="Google Shape;3872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73" name="Google Shape;387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9" name="Google Shape;529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30" name="Google Shape;530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1" name="Google Shape;531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2" name="Google Shape;612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2" name="Google Shape;732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2" name="Google Shape;942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5" name="Google Shape;1045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8" name="Google Shape;1048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9" name="Google Shape;1049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50" name="Google Shape;1050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1" name="Google Shape;1131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0" name="Google Shape;1250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1" name="Google Shape;1251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0" name="Google Shape;1460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1" name="Google Shape;1461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4" name="Google Shape;1564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7" name="Google Shape;1567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8" name="Google Shape;1568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9" name="Google Shape;1569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6" name="Google Shape;1626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7" name="Google Shape;1627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9" name="Google Shape;1689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90" name="Google Shape;1690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1" name="Google Shape;1791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2" name="Google Shape;1792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2" name="Google Shape;1842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5" name="Google Shape;1845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6" name="Google Shape;1846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847" name="Google Shape;1847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8" name="Google Shape;1848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5" name="Google Shape;1905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6" name="Google Shape;1906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8" name="Google Shape;1968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9" name="Google Shape;1969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0" name="Google Shape;2070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1" name="Google Shape;2071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1" name="Google Shape;2121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4" name="Google Shape;2124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5" name="Google Shape;2125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6" name="Google Shape;2126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7" name="Google Shape;2127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8" name="Google Shape;2128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5" name="Google Shape;2185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6" name="Google Shape;2186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8" name="Google Shape;2248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9" name="Google Shape;2249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0" name="Google Shape;2350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1" name="Google Shape;2351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1" name="Google Shape;2401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02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4" name="Google Shape;2404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5" name="Google Shape;2405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2" name="Google Shape;2462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3" name="Google Shape;2463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5" name="Google Shape;2525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6" name="Google Shape;2526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7" name="Google Shape;2627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8" name="Google Shape;2628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8" name="Google Shape;2678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79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81" name="Google Shape;2681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2" name="Google Shape;2682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9" name="Google Shape;2739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40" name="Google Shape;2740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2" name="Google Shape;2802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3" name="Google Shape;2803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4" name="Google Shape;2904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5" name="Google Shape;2905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5" name="Google Shape;2955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56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7" name="Google Shape;2957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8" name="Google Shape;2958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5" name="Google Shape;3015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6" name="Google Shape;3016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8" name="Google Shape;3078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9" name="Google Shape;3079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0" name="Google Shape;3180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1" name="Google Shape;3181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1" name="Google Shape;3231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rt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Relationship Id="rId5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sthda.com/french/wiki/test-de-student-formules" TargetMode="External"/><Relationship Id="rId4" Type="http://schemas.openxmlformats.org/officeDocument/2006/relationships/hyperlink" Target="http://www.sthda.com/french/wiki/test-de-student-non-apparie-avec-r-comparaison-de-moyennes-de-deux-groupes-d-echantillons-independants" TargetMode="External"/><Relationship Id="rId5" Type="http://schemas.openxmlformats.org/officeDocument/2006/relationships/hyperlink" Target="https://perso.univ-rennes1.fr/denis.poinsot/Statistiques_%20pour_statophobes/R%20pour%20les%20statophobes.pdf" TargetMode="External"/><Relationship Id="rId6" Type="http://schemas.openxmlformats.org/officeDocument/2006/relationships/hyperlink" Target="https://www.math.univ-toulouse.fr/~besse/Wikistat/pdf/st-l-inf-estim.pdf" TargetMode="External"/><Relationship Id="rId7" Type="http://schemas.openxmlformats.org/officeDocument/2006/relationships/hyperlink" Target="https://euler.ac-versailles.fr/IMG/pdf/fluctuconf2.pdf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Relationship Id="rId4" Type="http://schemas.openxmlformats.org/officeDocument/2006/relationships/image" Target="../media/image4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B87A1"/>
        </a:solidFill>
      </p:bgPr>
    </p:bg>
    <p:spTree>
      <p:nvGrpSpPr>
        <p:cNvPr id="3877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Google Shape;3878;p14"/>
          <p:cNvSpPr txBox="1"/>
          <p:nvPr>
            <p:ph type="ctrTitle"/>
          </p:nvPr>
        </p:nvSpPr>
        <p:spPr>
          <a:xfrm>
            <a:off x="274025" y="966652"/>
            <a:ext cx="5333400" cy="21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3000" u="sng">
                <a:latin typeface="Titillium Web"/>
                <a:ea typeface="Titillium Web"/>
                <a:cs typeface="Titillium Web"/>
                <a:sym typeface="Titillium Web"/>
              </a:rPr>
              <a:t>PROJET D’ANALYSE STATISTIQUE DE DONNÉES CLIMATIQUES</a:t>
            </a:r>
            <a:endParaRPr sz="30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79" name="Google Shape;3879;p14"/>
          <p:cNvSpPr txBox="1"/>
          <p:nvPr>
            <p:ph idx="1" type="subTitle"/>
          </p:nvPr>
        </p:nvSpPr>
        <p:spPr>
          <a:xfrm>
            <a:off x="782775" y="28850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Yuhe Bai - 9711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Jean-Baptiste de Bellescize - 10161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Hugo Tortosa - 10097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0" name="Google Shape;38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00" y="203925"/>
            <a:ext cx="1826825" cy="76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1" name="Google Shape;38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225" y="4074525"/>
            <a:ext cx="2590950" cy="9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8" name="Shape 3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9" name="Google Shape;3959;p2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des moments</a:t>
            </a:r>
            <a:endParaRPr/>
          </a:p>
        </p:txBody>
      </p:sp>
      <p:sp>
        <p:nvSpPr>
          <p:cNvPr id="3960" name="Google Shape;3960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961" name="Google Shape;39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00" y="2291125"/>
            <a:ext cx="2225245" cy="9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2" name="Google Shape;39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300" y="3636450"/>
            <a:ext cx="2418350" cy="53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3" name="Google Shape;3963;p23"/>
          <p:cNvSpPr txBox="1"/>
          <p:nvPr/>
        </p:nvSpPr>
        <p:spPr>
          <a:xfrm>
            <a:off x="780500" y="1940025"/>
            <a:ext cx="5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222222"/>
                </a:solidFill>
              </a:rPr>
              <a:t>On remplace ensuite les moments théoriques par leurs estimateurs afin d’obtenir : </a:t>
            </a:r>
            <a:endParaRPr sz="1100">
              <a:solidFill>
                <a:srgbClr val="222222"/>
              </a:solidFill>
            </a:endParaRPr>
          </a:p>
        </p:txBody>
      </p:sp>
      <p:sp>
        <p:nvSpPr>
          <p:cNvPr id="3964" name="Google Shape;3964;p23"/>
          <p:cNvSpPr txBox="1"/>
          <p:nvPr/>
        </p:nvSpPr>
        <p:spPr>
          <a:xfrm>
            <a:off x="780500" y="3266725"/>
            <a:ext cx="93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222222"/>
                </a:solidFill>
              </a:rPr>
              <a:t>avec :</a:t>
            </a:r>
            <a:endParaRPr sz="11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8" name="Shape 3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9" name="Google Shape;3969;p2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Estimation ponctuelle : les propriétés des estimateurs </a:t>
            </a:r>
            <a:endParaRPr/>
          </a:p>
        </p:txBody>
      </p:sp>
      <p:pic>
        <p:nvPicPr>
          <p:cNvPr id="3970" name="Google Shape;39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925" y="1936065"/>
            <a:ext cx="2348275" cy="4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1" name="Google Shape;39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4775" y="2733542"/>
            <a:ext cx="2837650" cy="5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2" name="Google Shape;397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97" y="3609345"/>
            <a:ext cx="2837650" cy="555455"/>
          </a:xfrm>
          <a:prstGeom prst="rect">
            <a:avLst/>
          </a:prstGeom>
          <a:noFill/>
          <a:ln>
            <a:noFill/>
          </a:ln>
        </p:spPr>
      </p:pic>
      <p:sp>
        <p:nvSpPr>
          <p:cNvPr id="3973" name="Google Shape;3973;p2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74" name="Google Shape;3974;p24"/>
          <p:cNvSpPr txBox="1"/>
          <p:nvPr>
            <p:ph idx="1" type="body"/>
          </p:nvPr>
        </p:nvSpPr>
        <p:spPr>
          <a:xfrm>
            <a:off x="718300" y="1733550"/>
            <a:ext cx="4038600" cy="29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Biais 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Convergence 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/>
              <a:t>Erreur quadratique moyenne 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8" name="Shape 3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9" name="Google Shape;3979;p2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Estimation de l'espérance</a:t>
            </a:r>
            <a:endParaRPr/>
          </a:p>
        </p:txBody>
      </p:sp>
      <p:sp>
        <p:nvSpPr>
          <p:cNvPr id="3980" name="Google Shape;3980;p25"/>
          <p:cNvSpPr txBox="1"/>
          <p:nvPr>
            <p:ph idx="1" type="body"/>
          </p:nvPr>
        </p:nvSpPr>
        <p:spPr>
          <a:xfrm>
            <a:off x="718300" y="1581150"/>
            <a:ext cx="15783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800"/>
              <a:t>Année</a:t>
            </a:r>
            <a:r>
              <a:rPr lang="fr" sz="1800"/>
              <a:t> :</a:t>
            </a:r>
            <a:endParaRPr sz="1800"/>
          </a:p>
        </p:txBody>
      </p:sp>
      <p:sp>
        <p:nvSpPr>
          <p:cNvPr id="3981" name="Google Shape;3981;p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3982" name="Google Shape;3982;p25"/>
          <p:cNvGraphicFramePr/>
          <p:nvPr/>
        </p:nvGraphicFramePr>
        <p:xfrm>
          <a:off x="1044688" y="2187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{BDF5A762-3F30-442C-AF20-900A0F8BBDEA}</a:tableStyleId>
              </a:tblPr>
              <a:tblGrid>
                <a:gridCol w="2022600"/>
                <a:gridCol w="2022600"/>
                <a:gridCol w="2022600"/>
              </a:tblGrid>
              <a:tr h="444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2007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                        </a:t>
                      </a: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2012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2017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</a:tr>
              <a:tr h="444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74.29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74.13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76.96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83" name="Google Shape;3983;p25"/>
          <p:cNvGraphicFramePr/>
          <p:nvPr/>
        </p:nvGraphicFramePr>
        <p:xfrm>
          <a:off x="1044700" y="36669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{BDF5A762-3F30-442C-AF20-900A0F8BBDEA}</a:tableStyleId>
              </a:tblPr>
              <a:tblGrid>
                <a:gridCol w="1013800"/>
                <a:gridCol w="1692250"/>
                <a:gridCol w="1677100"/>
                <a:gridCol w="1684675"/>
              </a:tblGrid>
              <a:tr h="36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2007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2012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2017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</a:tr>
              <a:tr h="35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Juillet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76.36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75.38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76.38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Août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72.23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72.88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77.54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  <p:sp>
        <p:nvSpPr>
          <p:cNvPr id="3984" name="Google Shape;3984;p25"/>
          <p:cNvSpPr txBox="1"/>
          <p:nvPr>
            <p:ph idx="1" type="body"/>
          </p:nvPr>
        </p:nvSpPr>
        <p:spPr>
          <a:xfrm>
            <a:off x="718300" y="3011975"/>
            <a:ext cx="15117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800"/>
              <a:t>Mois</a:t>
            </a:r>
            <a:r>
              <a:rPr lang="fr" sz="1800"/>
              <a:t> :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8" name="Shape 3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9" name="Google Shape;3989;p2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Estimation par intervalles de confiance</a:t>
            </a:r>
            <a:endParaRPr/>
          </a:p>
        </p:txBody>
      </p:sp>
      <p:sp>
        <p:nvSpPr>
          <p:cNvPr id="3990" name="Google Shape;3990;p26"/>
          <p:cNvSpPr txBox="1"/>
          <p:nvPr>
            <p:ph idx="1" type="body"/>
          </p:nvPr>
        </p:nvSpPr>
        <p:spPr>
          <a:xfrm>
            <a:off x="672950" y="1672975"/>
            <a:ext cx="6806400" cy="32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Titillium Web"/>
              <a:buChar char="●"/>
            </a:pPr>
            <a:r>
              <a:rPr lang="fr" sz="120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Ainsi nous obtenons la formule de l’intervalle de confiance à distribution normale, noté Ic, pour l'espérance. </a:t>
            </a:r>
            <a:endParaRPr sz="1200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Titillium Web"/>
              <a:buChar char="●"/>
            </a:pPr>
            <a:r>
              <a:rPr lang="fr" sz="120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On remarque que plus le niveau de confiance est élevé, plus le coefficient critique l’est aussi comme représenté sur le tableau ci-dessous.</a:t>
            </a:r>
            <a:endParaRPr sz="1200">
              <a:solidFill>
                <a:srgbClr val="0B87A1"/>
              </a:solidFill>
            </a:endParaRPr>
          </a:p>
        </p:txBody>
      </p:sp>
      <p:pic>
        <p:nvPicPr>
          <p:cNvPr id="3991" name="Google Shape;39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850" y="3198700"/>
            <a:ext cx="4414000" cy="107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2" name="Google Shape;3992;p2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6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" name="Google Shape;3997;p27"/>
          <p:cNvSpPr txBox="1"/>
          <p:nvPr>
            <p:ph idx="1" type="body"/>
          </p:nvPr>
        </p:nvSpPr>
        <p:spPr>
          <a:xfrm>
            <a:off x="718300" y="405550"/>
            <a:ext cx="6759000" cy="20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La traduction de cette formule dans le logiciel Rstudio se fait de cette manière: </a:t>
            </a:r>
            <a:endParaRPr sz="1200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hahah</a:t>
            </a:r>
            <a:endParaRPr sz="1200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Titillium Web"/>
              <a:buChar char="➢"/>
            </a:pPr>
            <a:r>
              <a:rPr lang="fr" sz="120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Méthode manuelle:</a:t>
            </a:r>
            <a:endParaRPr sz="1200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fr" sz="12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Intervalle de confiance 2007 95=(mean(d2007[,2])+- 1.96 *(sd(d2007[,2])/sqrt(62)))</a:t>
            </a:r>
            <a:endParaRPr i="1" sz="12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Intervalle de confiance 2007 99=(mean(d2007[,2])+- 2.58 *(sd(d2007[,2])/sqrt(62)))</a:t>
            </a:r>
            <a:endParaRPr i="1" sz="12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Titillium Web"/>
              <a:buChar char="➢"/>
            </a:pPr>
            <a:r>
              <a:rPr lang="fr" sz="120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Méthode automatique: </a:t>
            </a:r>
            <a:endParaRPr sz="1200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	t.test(X,Y,conf.level = </a:t>
            </a:r>
            <a:r>
              <a:rPr i="1" lang="fr" sz="1200">
                <a:solidFill>
                  <a:srgbClr val="000000"/>
                </a:solidFill>
              </a:rPr>
              <a:t>α</a:t>
            </a:r>
            <a:r>
              <a:rPr i="1" lang="fr" sz="12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)$conf.int </a:t>
            </a:r>
            <a:endParaRPr i="1" sz="12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8" name="Google Shape;3998;p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3999" name="Google Shape;3999;p27"/>
          <p:cNvGraphicFramePr/>
          <p:nvPr/>
        </p:nvGraphicFramePr>
        <p:xfrm>
          <a:off x="908700" y="26423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{BDF5A762-3F30-442C-AF20-900A0F8BBDEA}</a:tableStyleId>
              </a:tblPr>
              <a:tblGrid>
                <a:gridCol w="1535225"/>
                <a:gridCol w="1420200"/>
                <a:gridCol w="1427725"/>
                <a:gridCol w="1684675"/>
              </a:tblGrid>
              <a:tr h="36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Année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2007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2012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2017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</a:tr>
              <a:tr h="353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Intervalle de confiance à 95%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[72.79 ; 75.8]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[72.48 ; 75.78]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[75.48 ; 78.43]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Intervalle de confiance à 99%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[72.29 ; 76.29]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[71.94 ; 76.32]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[75.00 ; 78.91]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3" name="Shape 4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4" name="Google Shape;4004;p2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Pour les mois</a:t>
            </a:r>
            <a:endParaRPr/>
          </a:p>
        </p:txBody>
      </p:sp>
      <p:sp>
        <p:nvSpPr>
          <p:cNvPr id="4005" name="Google Shape;4005;p2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4006" name="Google Shape;4006;p28"/>
          <p:cNvGraphicFramePr/>
          <p:nvPr/>
        </p:nvGraphicFramePr>
        <p:xfrm>
          <a:off x="849225" y="1596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{BDF5A762-3F30-442C-AF20-900A0F8BBDEA}</a:tableStyleId>
              </a:tblPr>
              <a:tblGrid>
                <a:gridCol w="1519250"/>
                <a:gridCol w="1405425"/>
                <a:gridCol w="1412875"/>
                <a:gridCol w="1667150"/>
              </a:tblGrid>
              <a:tr h="162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Juillet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2007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2012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2017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</a:tr>
              <a:tr h="45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Intervalle de confiance à 95%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[74.3 ; 78.4]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[72.9 ; 77.8]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[74.1 ; 78.9]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Intervalle de confiance à 99%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[73.6 ; 79.1]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[72.1 ; 78.7]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[73.4  ; 79.4]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07" name="Google Shape;4007;p28"/>
          <p:cNvGraphicFramePr/>
          <p:nvPr/>
        </p:nvGraphicFramePr>
        <p:xfrm>
          <a:off x="786100" y="34735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{BDF5A762-3F30-442C-AF20-900A0F8BBDEA}</a:tableStyleId>
              </a:tblPr>
              <a:tblGrid>
                <a:gridCol w="1535225"/>
                <a:gridCol w="1420200"/>
                <a:gridCol w="1427725"/>
                <a:gridCol w="1684675"/>
              </a:tblGrid>
              <a:tr h="361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Août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2007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2012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2017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</a:tr>
              <a:tr h="353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Intervalle de confiance à 95%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[70.2 ; 74.3]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[70.6 ; 75.2]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[75.5 ; 79.4]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Intervalle de confiance à 99%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[69.5 ; 75]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[69.8 ; 75.9]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[74.8 ; 80.3]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1" name="Shape 4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2" name="Google Shape;4012;p2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013" name="Google Shape;40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981" y="1254425"/>
            <a:ext cx="6791325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4" name="Google Shape;4014;p29"/>
          <p:cNvSpPr txBox="1"/>
          <p:nvPr>
            <p:ph type="title"/>
          </p:nvPr>
        </p:nvSpPr>
        <p:spPr>
          <a:xfrm>
            <a:off x="707975" y="3970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 d’hypothèses</a:t>
            </a:r>
            <a:endParaRPr/>
          </a:p>
        </p:txBody>
      </p:sp>
      <p:pic>
        <p:nvPicPr>
          <p:cNvPr id="4015" name="Google Shape;40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9319" y="4148700"/>
            <a:ext cx="49720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9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0" name="Google Shape;4020;p30"/>
          <p:cNvSpPr txBox="1"/>
          <p:nvPr>
            <p:ph type="title"/>
          </p:nvPr>
        </p:nvSpPr>
        <p:spPr>
          <a:xfrm>
            <a:off x="555575" y="2446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 d’hypothèses</a:t>
            </a:r>
            <a:endParaRPr/>
          </a:p>
        </p:txBody>
      </p:sp>
      <p:pic>
        <p:nvPicPr>
          <p:cNvPr id="4021" name="Google Shape;40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0" y="1588300"/>
            <a:ext cx="4126725" cy="21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2" name="Google Shape;402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0400" y="1516125"/>
            <a:ext cx="3721850" cy="2225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3" name="Google Shape;4023;p30"/>
          <p:cNvSpPr txBox="1"/>
          <p:nvPr/>
        </p:nvSpPr>
        <p:spPr>
          <a:xfrm>
            <a:off x="3810713" y="3970875"/>
            <a:ext cx="35964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P-value &lt; 0.05 nous pouvons donc rejeter l'hypothèse nulle H0 pour l'hypothèse alternative H1.</a:t>
            </a:r>
            <a:endParaRPr/>
          </a:p>
        </p:txBody>
      </p:sp>
      <p:sp>
        <p:nvSpPr>
          <p:cNvPr id="4024" name="Google Shape;4024;p30"/>
          <p:cNvSpPr txBox="1"/>
          <p:nvPr/>
        </p:nvSpPr>
        <p:spPr>
          <a:xfrm>
            <a:off x="147138" y="3970875"/>
            <a:ext cx="35964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P-value &lt; 0.05 nous pouvons donc rejeter l'hypothèse nulle H0 pour l'hypothèse alternative H1.</a:t>
            </a:r>
            <a:endParaRPr/>
          </a:p>
        </p:txBody>
      </p:sp>
      <p:sp>
        <p:nvSpPr>
          <p:cNvPr id="4025" name="Google Shape;4025;p3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026" name="Google Shape;4026;p30"/>
          <p:cNvSpPr txBox="1"/>
          <p:nvPr>
            <p:ph idx="1" type="body"/>
          </p:nvPr>
        </p:nvSpPr>
        <p:spPr>
          <a:xfrm>
            <a:off x="376400" y="973550"/>
            <a:ext cx="27231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800"/>
              <a:t>2007-2017</a:t>
            </a:r>
            <a:endParaRPr sz="1800"/>
          </a:p>
        </p:txBody>
      </p:sp>
      <p:sp>
        <p:nvSpPr>
          <p:cNvPr id="4027" name="Google Shape;4027;p30"/>
          <p:cNvSpPr txBox="1"/>
          <p:nvPr>
            <p:ph idx="1" type="body"/>
          </p:nvPr>
        </p:nvSpPr>
        <p:spPr>
          <a:xfrm>
            <a:off x="4033400" y="973550"/>
            <a:ext cx="27231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800"/>
              <a:t>2017-2007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1" name="Shape 4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2" name="Google Shape;40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25" y="1612100"/>
            <a:ext cx="3596401" cy="21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3" name="Google Shape;403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5525" y="1525288"/>
            <a:ext cx="3471275" cy="21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4" name="Google Shape;4034;p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035" name="Google Shape;4035;p31"/>
          <p:cNvSpPr txBox="1"/>
          <p:nvPr>
            <p:ph type="title"/>
          </p:nvPr>
        </p:nvSpPr>
        <p:spPr>
          <a:xfrm>
            <a:off x="555575" y="2446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 d’hypothèses</a:t>
            </a:r>
            <a:endParaRPr/>
          </a:p>
        </p:txBody>
      </p:sp>
      <p:sp>
        <p:nvSpPr>
          <p:cNvPr id="4036" name="Google Shape;4036;p31"/>
          <p:cNvSpPr txBox="1"/>
          <p:nvPr>
            <p:ph idx="1" type="body"/>
          </p:nvPr>
        </p:nvSpPr>
        <p:spPr>
          <a:xfrm>
            <a:off x="376400" y="973550"/>
            <a:ext cx="27231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800"/>
              <a:t>2007-2012</a:t>
            </a:r>
            <a:endParaRPr sz="1800"/>
          </a:p>
        </p:txBody>
      </p:sp>
      <p:sp>
        <p:nvSpPr>
          <p:cNvPr id="4037" name="Google Shape;4037;p31"/>
          <p:cNvSpPr txBox="1"/>
          <p:nvPr>
            <p:ph idx="1" type="body"/>
          </p:nvPr>
        </p:nvSpPr>
        <p:spPr>
          <a:xfrm>
            <a:off x="4033400" y="973550"/>
            <a:ext cx="27231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800"/>
              <a:t>2012-2007</a:t>
            </a:r>
            <a:endParaRPr sz="1800"/>
          </a:p>
        </p:txBody>
      </p:sp>
      <p:sp>
        <p:nvSpPr>
          <p:cNvPr id="4038" name="Google Shape;4038;p31"/>
          <p:cNvSpPr txBox="1"/>
          <p:nvPr/>
        </p:nvSpPr>
        <p:spPr>
          <a:xfrm>
            <a:off x="147138" y="3970875"/>
            <a:ext cx="35964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P-value &gt; 0.05 nous pouvons donc rejeter l'hypothèse alternative H1 pour l’hypothèse nulle H0.</a:t>
            </a:r>
            <a:endParaRPr/>
          </a:p>
        </p:txBody>
      </p:sp>
      <p:sp>
        <p:nvSpPr>
          <p:cNvPr id="4039" name="Google Shape;4039;p31"/>
          <p:cNvSpPr txBox="1"/>
          <p:nvPr/>
        </p:nvSpPr>
        <p:spPr>
          <a:xfrm>
            <a:off x="3810713" y="3970875"/>
            <a:ext cx="35964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P-value &gt; 0.05 nous pouvons donc rejeter l'hypothèse </a:t>
            </a:r>
            <a:r>
              <a:rPr lang="fr" sz="1100">
                <a:solidFill>
                  <a:schemeClr val="dk1"/>
                </a:solidFill>
              </a:rPr>
              <a:t>alternative H1 pour l’hypothèse nulle H0.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3" name="Shape 4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4" name="Google Shape;40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75" y="1553525"/>
            <a:ext cx="3559900" cy="229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5" name="Google Shape;40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9800" y="1528350"/>
            <a:ext cx="3559900" cy="23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6" name="Google Shape;4046;p3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047" name="Google Shape;4047;p32"/>
          <p:cNvSpPr txBox="1"/>
          <p:nvPr>
            <p:ph idx="1" type="body"/>
          </p:nvPr>
        </p:nvSpPr>
        <p:spPr>
          <a:xfrm>
            <a:off x="376400" y="973550"/>
            <a:ext cx="27231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800"/>
              <a:t>2012-2017</a:t>
            </a:r>
            <a:endParaRPr sz="1800"/>
          </a:p>
        </p:txBody>
      </p:sp>
      <p:sp>
        <p:nvSpPr>
          <p:cNvPr id="4048" name="Google Shape;4048;p32"/>
          <p:cNvSpPr txBox="1"/>
          <p:nvPr>
            <p:ph idx="1" type="body"/>
          </p:nvPr>
        </p:nvSpPr>
        <p:spPr>
          <a:xfrm>
            <a:off x="4033400" y="973550"/>
            <a:ext cx="27231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800"/>
              <a:t>2017-2012</a:t>
            </a:r>
            <a:endParaRPr sz="1800"/>
          </a:p>
        </p:txBody>
      </p:sp>
      <p:sp>
        <p:nvSpPr>
          <p:cNvPr id="4049" name="Google Shape;4049;p32"/>
          <p:cNvSpPr txBox="1"/>
          <p:nvPr>
            <p:ph type="title"/>
          </p:nvPr>
        </p:nvSpPr>
        <p:spPr>
          <a:xfrm>
            <a:off x="555575" y="2446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 d’hypothèses</a:t>
            </a:r>
            <a:endParaRPr/>
          </a:p>
        </p:txBody>
      </p:sp>
      <p:sp>
        <p:nvSpPr>
          <p:cNvPr id="4050" name="Google Shape;4050;p32"/>
          <p:cNvSpPr txBox="1"/>
          <p:nvPr/>
        </p:nvSpPr>
        <p:spPr>
          <a:xfrm>
            <a:off x="147138" y="3970875"/>
            <a:ext cx="35964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P-value &lt; 0.05 nous pouvons donc rejeter l'hypothèse nulle H0 pour l'hypothèse alternative H1.</a:t>
            </a:r>
            <a:endParaRPr/>
          </a:p>
        </p:txBody>
      </p:sp>
      <p:sp>
        <p:nvSpPr>
          <p:cNvPr id="4051" name="Google Shape;4051;p32"/>
          <p:cNvSpPr txBox="1"/>
          <p:nvPr/>
        </p:nvSpPr>
        <p:spPr>
          <a:xfrm>
            <a:off x="3810713" y="3970875"/>
            <a:ext cx="35964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P-value &lt; 0.05 nous pouvons donc rejeter l'hypothèse nulle H0 pour l'hypothèse alternative H1.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Google Shape;3886;p15"/>
          <p:cNvSpPr txBox="1"/>
          <p:nvPr>
            <p:ph idx="4294967295" type="ctrTitle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/>
              <a:t>Introduction</a:t>
            </a:r>
            <a:endParaRPr sz="6000"/>
          </a:p>
        </p:txBody>
      </p:sp>
      <p:sp>
        <p:nvSpPr>
          <p:cNvPr id="3887" name="Google Shape;3887;p15"/>
          <p:cNvSpPr txBox="1"/>
          <p:nvPr>
            <p:ph idx="4294967295" type="subTitle"/>
          </p:nvPr>
        </p:nvSpPr>
        <p:spPr>
          <a:xfrm>
            <a:off x="3190950" y="1968725"/>
            <a:ext cx="4572000" cy="24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B87A1"/>
                </a:solidFill>
              </a:rPr>
              <a:t>Problématique: </a:t>
            </a:r>
            <a:endParaRPr>
              <a:solidFill>
                <a:srgbClr val="0B87A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sz="200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Grâce aux données collectées et à leurs analyses, peut-on conclure à une évolution de la température impliquant le réchauffement climatique ?</a:t>
            </a:r>
            <a:endParaRPr i="1" sz="2000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88" name="Google Shape;3888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3889" name="Google Shape;3889;p15"/>
          <p:cNvGrpSpPr/>
          <p:nvPr/>
        </p:nvGrpSpPr>
        <p:grpSpPr>
          <a:xfrm>
            <a:off x="7005387" y="3701559"/>
            <a:ext cx="476258" cy="1268463"/>
            <a:chOff x="727175" y="2957625"/>
            <a:chExt cx="130700" cy="476275"/>
          </a:xfrm>
        </p:grpSpPr>
        <p:sp>
          <p:nvSpPr>
            <p:cNvPr id="3890" name="Google Shape;3890;p15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15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92" name="Google Shape;38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56" y="0"/>
            <a:ext cx="28154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5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p33"/>
          <p:cNvSpPr txBox="1"/>
          <p:nvPr>
            <p:ph type="title"/>
          </p:nvPr>
        </p:nvSpPr>
        <p:spPr>
          <a:xfrm>
            <a:off x="718300" y="2255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 de comparaison de moyennes</a:t>
            </a:r>
            <a:endParaRPr/>
          </a:p>
        </p:txBody>
      </p:sp>
      <p:sp>
        <p:nvSpPr>
          <p:cNvPr id="4057" name="Google Shape;4057;p3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058" name="Google Shape;40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350" y="1907275"/>
            <a:ext cx="6534925" cy="29203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9" name="Google Shape;4059;p33"/>
          <p:cNvSpPr txBox="1"/>
          <p:nvPr/>
        </p:nvSpPr>
        <p:spPr>
          <a:xfrm>
            <a:off x="718300" y="984100"/>
            <a:ext cx="6498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21B34"/>
                </a:solidFill>
                <a:highlight>
                  <a:srgbClr val="FFFFFF"/>
                </a:highlight>
              </a:rPr>
              <a:t>Utilisation du test de Student pour séries non-appariées </a:t>
            </a:r>
            <a:r>
              <a:rPr b="1" lang="fr" sz="1100">
                <a:solidFill>
                  <a:srgbClr val="021B34"/>
                </a:solidFill>
                <a:highlight>
                  <a:srgbClr val="FFFFFF"/>
                </a:highlight>
              </a:rPr>
              <a:t>car </a:t>
            </a:r>
            <a:r>
              <a:rPr lang="fr" sz="1100">
                <a:solidFill>
                  <a:srgbClr val="021B34"/>
                </a:solidFill>
                <a:highlight>
                  <a:srgbClr val="FFFFFF"/>
                </a:highlight>
              </a:rPr>
              <a:t>on part du principe que les deux moyennes des deux groupes d’échantillons sont différents et n’ont aucun lien.</a:t>
            </a:r>
            <a:r>
              <a:rPr lang="fr" sz="1100">
                <a:solidFill>
                  <a:srgbClr val="021B34"/>
                </a:solidFill>
                <a:highlight>
                  <a:srgbClr val="FFFFFF"/>
                </a:highlight>
              </a:rPr>
              <a:t> </a:t>
            </a:r>
            <a:r>
              <a:rPr lang="fr" sz="1100">
                <a:solidFill>
                  <a:srgbClr val="021B34"/>
                </a:solidFill>
                <a:highlight>
                  <a:srgbClr val="FFFFFF"/>
                </a:highlight>
              </a:rPr>
              <a:t>L</a:t>
            </a:r>
            <a:r>
              <a:rPr lang="fr" sz="1100">
                <a:solidFill>
                  <a:srgbClr val="021B34"/>
                </a:solidFill>
                <a:highlight>
                  <a:srgbClr val="FFFFFF"/>
                </a:highlight>
              </a:rPr>
              <a:t>e test est donc </a:t>
            </a:r>
            <a:r>
              <a:rPr b="1" lang="fr" sz="1100">
                <a:solidFill>
                  <a:srgbClr val="021B34"/>
                </a:solidFill>
                <a:highlight>
                  <a:srgbClr val="FFFFFF"/>
                </a:highlight>
              </a:rPr>
              <a:t>indépendant.</a:t>
            </a:r>
            <a:endParaRPr b="1" sz="1100">
              <a:solidFill>
                <a:srgbClr val="021B34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21B3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3" name="Shape 4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p34"/>
          <p:cNvSpPr txBox="1"/>
          <p:nvPr>
            <p:ph type="title"/>
          </p:nvPr>
        </p:nvSpPr>
        <p:spPr>
          <a:xfrm>
            <a:off x="718300" y="21792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</a:t>
            </a:r>
            <a:endParaRPr/>
          </a:p>
        </p:txBody>
      </p:sp>
      <p:sp>
        <p:nvSpPr>
          <p:cNvPr id="4065" name="Google Shape;4065;p34"/>
          <p:cNvSpPr txBox="1"/>
          <p:nvPr>
            <p:ph idx="1" type="body"/>
          </p:nvPr>
        </p:nvSpPr>
        <p:spPr>
          <a:xfrm>
            <a:off x="718300" y="108150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fr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t:</a:t>
            </a:r>
            <a:r>
              <a:rPr lang="fr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Statistique de Student mesure la taille de la différence par rapport à la variation des données des échantillons.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tillium Web"/>
              <a:buChar char="●"/>
            </a:pPr>
            <a:r>
              <a:rPr b="1" lang="fr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d.d.l:</a:t>
            </a:r>
            <a:r>
              <a:rPr lang="fr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degré de liberté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fr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p-value:</a:t>
            </a:r>
            <a:r>
              <a:rPr lang="fr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la probabilité, sous H0​, d’obtenir une statistique aussi grande que la valeur observée sur l’échantillon. Aussi, pour un seuil de significativité </a:t>
            </a:r>
            <a:r>
              <a:rPr i="1" lang="fr" sz="1200">
                <a:solidFill>
                  <a:schemeClr val="dk1"/>
                </a:solidFill>
              </a:rPr>
              <a:t>α</a:t>
            </a:r>
            <a:r>
              <a:rPr lang="fr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donné, on compare p et </a:t>
            </a:r>
            <a:r>
              <a:rPr i="1" lang="fr" sz="1200">
                <a:solidFill>
                  <a:schemeClr val="dk1"/>
                </a:solidFill>
              </a:rPr>
              <a:t>α</a:t>
            </a:r>
            <a:r>
              <a:rPr lang="fr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afin d’accepter, ou de rejeter H0​,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Ici, </a:t>
            </a:r>
            <a:r>
              <a:rPr b="1" lang="fr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Ho </a:t>
            </a:r>
            <a:r>
              <a:rPr lang="fr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= pas de différence significative de température 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 </a:t>
            </a:r>
            <a:r>
              <a:rPr b="1" lang="fr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H1</a:t>
            </a:r>
            <a:r>
              <a:rPr lang="fr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= différence significative 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66" name="Google Shape;4066;p3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067" name="Google Shape;40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600" y="2430895"/>
            <a:ext cx="3678225" cy="41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1" name="Shape 4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2" name="Google Shape;4072;p3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073" name="Google Shape;40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50" y="2633875"/>
            <a:ext cx="3770875" cy="20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4" name="Google Shape;407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175" y="444975"/>
            <a:ext cx="454342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5" name="Google Shape;4075;p35"/>
          <p:cNvSpPr txBox="1"/>
          <p:nvPr/>
        </p:nvSpPr>
        <p:spPr>
          <a:xfrm>
            <a:off x="368025" y="444975"/>
            <a:ext cx="1533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Titillium Web"/>
                <a:ea typeface="Titillium Web"/>
                <a:cs typeface="Titillium Web"/>
                <a:sym typeface="Titillium Web"/>
              </a:rPr>
              <a:t>Test de student </a:t>
            </a:r>
            <a:endParaRPr u="sng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Titillium Web"/>
                <a:ea typeface="Titillium Web"/>
                <a:cs typeface="Titillium Web"/>
                <a:sym typeface="Titillium Web"/>
              </a:rPr>
              <a:t>2012 - 2017: </a:t>
            </a:r>
            <a:endParaRPr u="sng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76" name="Google Shape;4076;p35"/>
          <p:cNvSpPr txBox="1"/>
          <p:nvPr/>
        </p:nvSpPr>
        <p:spPr>
          <a:xfrm>
            <a:off x="359250" y="2021175"/>
            <a:ext cx="14895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Titillium Web"/>
                <a:ea typeface="Titillium Web"/>
                <a:cs typeface="Titillium Web"/>
                <a:sym typeface="Titillium Web"/>
              </a:rPr>
              <a:t>Test de student</a:t>
            </a:r>
            <a:endParaRPr u="sng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Titillium Web"/>
                <a:ea typeface="Titillium Web"/>
                <a:cs typeface="Titillium Web"/>
                <a:sym typeface="Titillium Web"/>
              </a:rPr>
              <a:t>2007 - 2017:</a:t>
            </a:r>
            <a:endParaRPr u="sng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4077" name="Google Shape;407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6625" y="2718650"/>
            <a:ext cx="4543425" cy="20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8" name="Google Shape;4078;p35"/>
          <p:cNvSpPr txBox="1"/>
          <p:nvPr/>
        </p:nvSpPr>
        <p:spPr>
          <a:xfrm>
            <a:off x="4167800" y="2127150"/>
            <a:ext cx="20391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Titillium Web"/>
                <a:ea typeface="Titillium Web"/>
                <a:cs typeface="Titillium Web"/>
                <a:sym typeface="Titillium Web"/>
              </a:rPr>
              <a:t>Test de student </a:t>
            </a:r>
            <a:endParaRPr u="sng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Titillium Web"/>
                <a:ea typeface="Titillium Web"/>
                <a:cs typeface="Titillium Web"/>
                <a:sym typeface="Titillium Web"/>
              </a:rPr>
              <a:t>2007 - 2012:</a:t>
            </a:r>
            <a:endParaRPr u="sng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82" name="Shape 4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3" name="Google Shape;4083;p3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Conclusion</a:t>
            </a:r>
            <a:endParaRPr sz="6000">
              <a:solidFill>
                <a:srgbClr val="FFFFFF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84" name="Google Shape;4084;p3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8" name="Shape 4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Google Shape;4089;p37"/>
          <p:cNvSpPr txBox="1"/>
          <p:nvPr>
            <p:ph idx="1" type="body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0B87A1"/>
                </a:solidFill>
              </a:rPr>
              <a:t>Comment changerait l’analyse si les variables provenaient d’une distribution non-gaussienne ?</a:t>
            </a:r>
            <a:br>
              <a:rPr lang="fr" sz="1800"/>
            </a:br>
            <a:endParaRPr sz="1800"/>
          </a:p>
        </p:txBody>
      </p:sp>
      <p:pic>
        <p:nvPicPr>
          <p:cNvPr id="4090" name="Google Shape;4090;p37"/>
          <p:cNvPicPr preferRelativeResize="0"/>
          <p:nvPr/>
        </p:nvPicPr>
        <p:blipFill rotWithShape="1">
          <a:blip r:embed="rId3">
            <a:alphaModFix/>
          </a:blip>
          <a:srcRect b="0" l="21977" r="15991" t="0"/>
          <a:stretch/>
        </p:blipFill>
        <p:spPr>
          <a:xfrm>
            <a:off x="0" y="0"/>
            <a:ext cx="2569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1" name="Google Shape;4091;p3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092" name="Google Shape;4092;p37"/>
          <p:cNvSpPr txBox="1"/>
          <p:nvPr>
            <p:ph idx="4294967295" type="ctrTitle"/>
          </p:nvPr>
        </p:nvSpPr>
        <p:spPr>
          <a:xfrm>
            <a:off x="3472025" y="821350"/>
            <a:ext cx="3731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/>
              <a:t>Ouverture</a:t>
            </a:r>
            <a:endParaRPr sz="6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6" name="Shape 4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Google Shape;4097;p3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Démarches</a:t>
            </a:r>
            <a:endParaRPr/>
          </a:p>
        </p:txBody>
      </p:sp>
      <p:sp>
        <p:nvSpPr>
          <p:cNvPr id="4098" name="Google Shape;4098;p3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099" name="Google Shape;40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50" y="1625750"/>
            <a:ext cx="5638624" cy="321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3" name="Shape 4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Google Shape;4104;p3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 de normalité</a:t>
            </a:r>
            <a:endParaRPr/>
          </a:p>
        </p:txBody>
      </p:sp>
      <p:sp>
        <p:nvSpPr>
          <p:cNvPr id="4105" name="Google Shape;4105;p39"/>
          <p:cNvSpPr txBox="1"/>
          <p:nvPr>
            <p:ph idx="1" type="body"/>
          </p:nvPr>
        </p:nvSpPr>
        <p:spPr>
          <a:xfrm>
            <a:off x="718300" y="1581150"/>
            <a:ext cx="597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800"/>
              <a:t>On utilise shapiro.test pour vérifier s’il suit une loi normale. </a:t>
            </a:r>
            <a:endParaRPr sz="1800"/>
          </a:p>
        </p:txBody>
      </p:sp>
      <p:sp>
        <p:nvSpPr>
          <p:cNvPr id="4106" name="Google Shape;4106;p3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107" name="Google Shape;41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33" y="2379161"/>
            <a:ext cx="2450599" cy="11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8" name="Google Shape;410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900" y="2435375"/>
            <a:ext cx="2482302" cy="10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9" name="Google Shape;410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7373" y="2397275"/>
            <a:ext cx="2512227" cy="1125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10" name="Google Shape;4110;p39"/>
          <p:cNvSpPr txBox="1"/>
          <p:nvPr/>
        </p:nvSpPr>
        <p:spPr>
          <a:xfrm>
            <a:off x="567825" y="3590100"/>
            <a:ext cx="5868900" cy="9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Pour toutes les années et tous les mois, </a:t>
            </a:r>
            <a:r>
              <a:rPr lang="fr" sz="1100">
                <a:solidFill>
                  <a:schemeClr val="dk1"/>
                </a:solidFill>
              </a:rPr>
              <a:t>P-value &gt; 0.05 nous pouvons donc accepter l'hypothèse nulle H0 : la valeur de température suit une distribution gaussienne.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Nous avons également vérifié qu’ils ont la même variance.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111" name="Google Shape;4111;p39"/>
          <p:cNvSpPr txBox="1"/>
          <p:nvPr/>
        </p:nvSpPr>
        <p:spPr>
          <a:xfrm>
            <a:off x="640225" y="2143200"/>
            <a:ext cx="842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2007</a:t>
            </a:r>
            <a:endParaRPr/>
          </a:p>
        </p:txBody>
      </p:sp>
      <p:sp>
        <p:nvSpPr>
          <p:cNvPr id="4112" name="Google Shape;4112;p39"/>
          <p:cNvSpPr txBox="1"/>
          <p:nvPr/>
        </p:nvSpPr>
        <p:spPr>
          <a:xfrm>
            <a:off x="3163700" y="2143200"/>
            <a:ext cx="842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2012</a:t>
            </a:r>
            <a:endParaRPr/>
          </a:p>
        </p:txBody>
      </p:sp>
      <p:sp>
        <p:nvSpPr>
          <p:cNvPr id="4113" name="Google Shape;4113;p39"/>
          <p:cNvSpPr txBox="1"/>
          <p:nvPr/>
        </p:nvSpPr>
        <p:spPr>
          <a:xfrm>
            <a:off x="5456750" y="2143200"/>
            <a:ext cx="842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2017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7" name="Shape 4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8" name="Google Shape;4118;p40"/>
          <p:cNvSpPr txBox="1"/>
          <p:nvPr>
            <p:ph type="title"/>
          </p:nvPr>
        </p:nvSpPr>
        <p:spPr>
          <a:xfrm>
            <a:off x="413500" y="739375"/>
            <a:ext cx="774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</a:t>
            </a:r>
            <a:r>
              <a:rPr lang="fr"/>
              <a:t>est non paramétrique pour lois non-normal</a:t>
            </a:r>
            <a:endParaRPr/>
          </a:p>
        </p:txBody>
      </p:sp>
      <p:sp>
        <p:nvSpPr>
          <p:cNvPr id="4119" name="Google Shape;4119;p4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120" name="Google Shape;4120;p40"/>
          <p:cNvSpPr txBox="1"/>
          <p:nvPr/>
        </p:nvSpPr>
        <p:spPr>
          <a:xfrm>
            <a:off x="489700" y="1596775"/>
            <a:ext cx="1266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2007 - 2017</a:t>
            </a:r>
            <a:endParaRPr/>
          </a:p>
        </p:txBody>
      </p:sp>
      <p:pic>
        <p:nvPicPr>
          <p:cNvPr id="4121" name="Google Shape;4121;p40"/>
          <p:cNvPicPr preferRelativeResize="0"/>
          <p:nvPr/>
        </p:nvPicPr>
        <p:blipFill rotWithShape="1">
          <a:blip r:embed="rId3">
            <a:alphaModFix/>
          </a:blip>
          <a:srcRect b="0" l="2317" r="37787" t="0"/>
          <a:stretch/>
        </p:blipFill>
        <p:spPr>
          <a:xfrm>
            <a:off x="587125" y="1962150"/>
            <a:ext cx="2670250" cy="12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2" name="Google Shape;4122;p40"/>
          <p:cNvPicPr preferRelativeResize="0"/>
          <p:nvPr/>
        </p:nvPicPr>
        <p:blipFill rotWithShape="1">
          <a:blip r:embed="rId4">
            <a:alphaModFix/>
          </a:blip>
          <a:srcRect b="0" l="2235" r="3451" t="0"/>
          <a:stretch/>
        </p:blipFill>
        <p:spPr>
          <a:xfrm>
            <a:off x="587125" y="3550000"/>
            <a:ext cx="3846800" cy="1175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3" name="Google Shape;4123;p40"/>
          <p:cNvPicPr preferRelativeResize="0"/>
          <p:nvPr/>
        </p:nvPicPr>
        <p:blipFill rotWithShape="1">
          <a:blip r:embed="rId5">
            <a:alphaModFix/>
          </a:blip>
          <a:srcRect b="0" l="1488" r="39659" t="0"/>
          <a:stretch/>
        </p:blipFill>
        <p:spPr>
          <a:xfrm>
            <a:off x="3958175" y="1978375"/>
            <a:ext cx="2670250" cy="1326540"/>
          </a:xfrm>
          <a:prstGeom prst="rect">
            <a:avLst/>
          </a:prstGeom>
          <a:noFill/>
          <a:ln>
            <a:noFill/>
          </a:ln>
        </p:spPr>
      </p:pic>
      <p:sp>
        <p:nvSpPr>
          <p:cNvPr id="4124" name="Google Shape;4124;p40"/>
          <p:cNvSpPr txBox="1"/>
          <p:nvPr/>
        </p:nvSpPr>
        <p:spPr>
          <a:xfrm>
            <a:off x="538025" y="3162625"/>
            <a:ext cx="1266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2007 - 2012</a:t>
            </a:r>
            <a:endParaRPr/>
          </a:p>
        </p:txBody>
      </p:sp>
      <p:sp>
        <p:nvSpPr>
          <p:cNvPr id="4125" name="Google Shape;4125;p40"/>
          <p:cNvSpPr txBox="1"/>
          <p:nvPr/>
        </p:nvSpPr>
        <p:spPr>
          <a:xfrm>
            <a:off x="3964550" y="1599550"/>
            <a:ext cx="1266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2012 - 2017</a:t>
            </a:r>
            <a:endParaRPr/>
          </a:p>
        </p:txBody>
      </p:sp>
      <p:sp>
        <p:nvSpPr>
          <p:cNvPr id="4126" name="Google Shape;4126;p40"/>
          <p:cNvSpPr txBox="1"/>
          <p:nvPr/>
        </p:nvSpPr>
        <p:spPr>
          <a:xfrm>
            <a:off x="4648200" y="3602975"/>
            <a:ext cx="2905500" cy="10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Seul le test 2007 - 2012 possède une p-value &gt; 0.05 donc pas de différence significative de température, le même résultat que précédemment.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0" name="Shape 4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1" name="Google Shape;4131;p4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Bibliographie</a:t>
            </a:r>
            <a:endParaRPr/>
          </a:p>
        </p:txBody>
      </p:sp>
      <p:sp>
        <p:nvSpPr>
          <p:cNvPr id="4132" name="Google Shape;4132;p41"/>
          <p:cNvSpPr txBox="1"/>
          <p:nvPr>
            <p:ph idx="1" type="body"/>
          </p:nvPr>
        </p:nvSpPr>
        <p:spPr>
          <a:xfrm>
            <a:off x="718300" y="1519816"/>
            <a:ext cx="6915300" cy="32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➢"/>
            </a:pP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Statistical Tools For High-Throughput Data Analysis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http://www.sthda.com/french/wiki/test-de-student-formules</a:t>
            </a: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➢"/>
            </a:pP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Test de Student non-appariées avec R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http://www.sthda.com/french/wiki/test-de-student-non-apparie-avec-r-comparaison-de-moyennes-de-deux-groupes-d-echantillons-independants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➢"/>
            </a:pP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 pour les statophobes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https://perso.univ-rennes1.fr/denis.poinsot/Statistiques_%20pour_statophobes/R%20pour%20les%20statophobes.pdf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➢"/>
            </a:pP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Estimations et intervalles de confiance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https://www.math.univ-toulouse.fr/~besse/Wikistat/pdf/st-l-inf-estim.pdf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➢"/>
            </a:pP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Intervalle de confiance et de fluctuation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https://euler.ac-versailles.fr/IMG/pdf/fluctuconf2.pdf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3" name="Google Shape;4133;p4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7" name="Shape 4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Google Shape;4138;p42"/>
          <p:cNvSpPr txBox="1"/>
          <p:nvPr>
            <p:ph idx="4294967295" type="ctrTitle"/>
          </p:nvPr>
        </p:nvSpPr>
        <p:spPr>
          <a:xfrm>
            <a:off x="685800" y="745150"/>
            <a:ext cx="4863900" cy="19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>
                <a:solidFill>
                  <a:srgbClr val="80BFB7"/>
                </a:solidFill>
              </a:rPr>
              <a:t>Merci pour votre attention ! 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139" name="Google Shape;4139;p42"/>
          <p:cNvSpPr txBox="1"/>
          <p:nvPr>
            <p:ph idx="4294967295" type="subTitle"/>
          </p:nvPr>
        </p:nvSpPr>
        <p:spPr>
          <a:xfrm>
            <a:off x="685800" y="304047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D3EBD5"/>
                </a:solidFill>
              </a:rPr>
              <a:t>Des questions ? </a:t>
            </a:r>
            <a:endParaRPr sz="3600">
              <a:solidFill>
                <a:srgbClr val="D3EBD5"/>
              </a:solidFill>
            </a:endParaRPr>
          </a:p>
        </p:txBody>
      </p:sp>
      <p:sp>
        <p:nvSpPr>
          <p:cNvPr id="4140" name="Google Shape;4140;p4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6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1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Statistiques descriptives</a:t>
            </a:r>
            <a:endParaRPr/>
          </a:p>
        </p:txBody>
      </p:sp>
      <p:sp>
        <p:nvSpPr>
          <p:cNvPr id="3898" name="Google Shape;3898;p16"/>
          <p:cNvSpPr txBox="1"/>
          <p:nvPr>
            <p:ph idx="1" type="body"/>
          </p:nvPr>
        </p:nvSpPr>
        <p:spPr>
          <a:xfrm>
            <a:off x="718300" y="1733550"/>
            <a:ext cx="27528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800"/>
              <a:t>Summary pour l’année :</a:t>
            </a:r>
            <a:endParaRPr sz="1800"/>
          </a:p>
        </p:txBody>
      </p:sp>
      <p:pic>
        <p:nvPicPr>
          <p:cNvPr id="3899" name="Google Shape;3899;p16"/>
          <p:cNvPicPr preferRelativeResize="0"/>
          <p:nvPr/>
        </p:nvPicPr>
        <p:blipFill rotWithShape="1">
          <a:blip r:embed="rId3">
            <a:alphaModFix/>
          </a:blip>
          <a:srcRect b="2785" l="2856" r="0" t="5571"/>
          <a:stretch/>
        </p:blipFill>
        <p:spPr>
          <a:xfrm>
            <a:off x="936525" y="2378500"/>
            <a:ext cx="4200975" cy="21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0" name="Google Shape;3900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4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1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Statistiques descriptives</a:t>
            </a:r>
            <a:endParaRPr/>
          </a:p>
        </p:txBody>
      </p:sp>
      <p:sp>
        <p:nvSpPr>
          <p:cNvPr id="3906" name="Google Shape;3906;p17"/>
          <p:cNvSpPr txBox="1"/>
          <p:nvPr>
            <p:ph idx="1" type="body"/>
          </p:nvPr>
        </p:nvSpPr>
        <p:spPr>
          <a:xfrm>
            <a:off x="718300" y="1733550"/>
            <a:ext cx="27231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800"/>
              <a:t>Summary pour les mois : </a:t>
            </a:r>
            <a:endParaRPr sz="1800"/>
          </a:p>
        </p:txBody>
      </p:sp>
      <p:pic>
        <p:nvPicPr>
          <p:cNvPr id="3907" name="Google Shape;3907;p17"/>
          <p:cNvPicPr preferRelativeResize="0"/>
          <p:nvPr/>
        </p:nvPicPr>
        <p:blipFill rotWithShape="1">
          <a:blip r:embed="rId3">
            <a:alphaModFix/>
          </a:blip>
          <a:srcRect b="3025" l="2735" r="24325" t="3586"/>
          <a:stretch/>
        </p:blipFill>
        <p:spPr>
          <a:xfrm>
            <a:off x="754200" y="2610300"/>
            <a:ext cx="3140600" cy="18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8" name="Google Shape;3908;p17"/>
          <p:cNvPicPr preferRelativeResize="0"/>
          <p:nvPr/>
        </p:nvPicPr>
        <p:blipFill rotWithShape="1">
          <a:blip r:embed="rId3">
            <a:alphaModFix/>
          </a:blip>
          <a:srcRect b="2946" l="2551" r="25979" t="3498"/>
          <a:stretch/>
        </p:blipFill>
        <p:spPr>
          <a:xfrm>
            <a:off x="4008100" y="2603350"/>
            <a:ext cx="3605700" cy="188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09" name="Google Shape;3909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10" name="Google Shape;3910;p17"/>
          <p:cNvSpPr txBox="1"/>
          <p:nvPr>
            <p:ph idx="1" type="body"/>
          </p:nvPr>
        </p:nvSpPr>
        <p:spPr>
          <a:xfrm>
            <a:off x="754200" y="2201825"/>
            <a:ext cx="747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rgbClr val="0B87A1"/>
                </a:solidFill>
              </a:rPr>
              <a:t>Juillet</a:t>
            </a:r>
            <a:endParaRPr sz="1400"/>
          </a:p>
        </p:txBody>
      </p:sp>
      <p:sp>
        <p:nvSpPr>
          <p:cNvPr id="3911" name="Google Shape;3911;p17"/>
          <p:cNvSpPr txBox="1"/>
          <p:nvPr>
            <p:ph idx="1" type="body"/>
          </p:nvPr>
        </p:nvSpPr>
        <p:spPr>
          <a:xfrm>
            <a:off x="4008100" y="2201825"/>
            <a:ext cx="747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B87A1"/>
                </a:solidFill>
              </a:rPr>
              <a:t>Août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5" name="Shape 3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6" name="Google Shape;3916;p1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Boxplot : une bonne visualisation</a:t>
            </a:r>
            <a:endParaRPr/>
          </a:p>
        </p:txBody>
      </p:sp>
      <p:pic>
        <p:nvPicPr>
          <p:cNvPr id="3917" name="Google Shape;39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44" y="1779726"/>
            <a:ext cx="2201431" cy="27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8" name="Google Shape;3918;p18"/>
          <p:cNvPicPr preferRelativeResize="0"/>
          <p:nvPr/>
        </p:nvPicPr>
        <p:blipFill rotWithShape="1">
          <a:blip r:embed="rId4">
            <a:alphaModFix/>
          </a:blip>
          <a:srcRect b="0" l="1806" r="0" t="1806"/>
          <a:stretch/>
        </p:blipFill>
        <p:spPr>
          <a:xfrm>
            <a:off x="2791275" y="1921223"/>
            <a:ext cx="4234600" cy="269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9" name="Google Shape;3919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3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4" name="Google Shape;3924;p1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Histogramme</a:t>
            </a:r>
            <a:endParaRPr/>
          </a:p>
        </p:txBody>
      </p:sp>
      <p:pic>
        <p:nvPicPr>
          <p:cNvPr id="3925" name="Google Shape;3925;p19"/>
          <p:cNvPicPr preferRelativeResize="0"/>
          <p:nvPr/>
        </p:nvPicPr>
        <p:blipFill rotWithShape="1">
          <a:blip r:embed="rId3">
            <a:alphaModFix/>
          </a:blip>
          <a:srcRect b="0" l="724" r="0" t="2210"/>
          <a:stretch/>
        </p:blipFill>
        <p:spPr>
          <a:xfrm>
            <a:off x="676400" y="1520575"/>
            <a:ext cx="5886774" cy="29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6" name="Google Shape;3926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27" name="Google Shape;3927;p19"/>
          <p:cNvSpPr txBox="1"/>
          <p:nvPr>
            <p:ph idx="1" type="body"/>
          </p:nvPr>
        </p:nvSpPr>
        <p:spPr>
          <a:xfrm>
            <a:off x="676400" y="4336900"/>
            <a:ext cx="45936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B87A1"/>
                </a:solidFill>
              </a:rPr>
              <a:t>Hypothèse : une distribution gaussienne.</a:t>
            </a:r>
            <a:endParaRPr sz="1800">
              <a:solidFill>
                <a:srgbClr val="0B87A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1" name="Shape 3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Estimation ponctuelle : les méthodes</a:t>
            </a:r>
            <a:endParaRPr/>
          </a:p>
        </p:txBody>
      </p:sp>
      <p:sp>
        <p:nvSpPr>
          <p:cNvPr id="3933" name="Google Shape;3933;p20"/>
          <p:cNvSpPr txBox="1"/>
          <p:nvPr>
            <p:ph idx="1" type="body"/>
          </p:nvPr>
        </p:nvSpPr>
        <p:spPr>
          <a:xfrm>
            <a:off x="718300" y="1733550"/>
            <a:ext cx="56814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800" u="sng"/>
              <a:t>Maximum de Vraisemblance : </a:t>
            </a:r>
            <a:endParaRPr sz="1800"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fr" sz="1800"/>
              <a:t>permet de calculer la meilleure valeur d’un paramètre. </a:t>
            </a:r>
            <a:endParaRPr sz="1800"/>
          </a:p>
        </p:txBody>
      </p:sp>
      <p:sp>
        <p:nvSpPr>
          <p:cNvPr id="3934" name="Google Shape;3934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935" name="Google Shape;39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75" y="2744550"/>
            <a:ext cx="2723854" cy="43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6" name="Google Shape;39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654" y="2741500"/>
            <a:ext cx="21240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7" name="Google Shape;39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481" y="3511800"/>
            <a:ext cx="19907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8" name="Google Shape;393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279" y="3969950"/>
            <a:ext cx="46482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9" name="Google Shape;3939;p20"/>
          <p:cNvSpPr txBox="1"/>
          <p:nvPr/>
        </p:nvSpPr>
        <p:spPr>
          <a:xfrm>
            <a:off x="718300" y="3224225"/>
            <a:ext cx="32859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La </a:t>
            </a:r>
            <a:r>
              <a:rPr lang="fr" sz="1100">
                <a:solidFill>
                  <a:schemeClr val="dk1"/>
                </a:solidFill>
              </a:rPr>
              <a:t>vraisemblance</a:t>
            </a:r>
            <a:r>
              <a:rPr lang="fr" sz="1100">
                <a:solidFill>
                  <a:schemeClr val="dk1"/>
                </a:solidFill>
              </a:rPr>
              <a:t> avec x1, x2.. xn fixes :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3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Maximum de vraisemblance </a:t>
            </a:r>
            <a:endParaRPr/>
          </a:p>
        </p:txBody>
      </p:sp>
      <p:sp>
        <p:nvSpPr>
          <p:cNvPr id="3945" name="Google Shape;3945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946" name="Google Shape;39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00" y="2451000"/>
            <a:ext cx="485775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7" name="Google Shape;39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304" y="1584225"/>
            <a:ext cx="46482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1" name="Shape 3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" name="Google Shape;3952;p2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des moments</a:t>
            </a:r>
            <a:endParaRPr/>
          </a:p>
        </p:txBody>
      </p:sp>
      <p:sp>
        <p:nvSpPr>
          <p:cNvPr id="3953" name="Google Shape;3953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954" name="Google Shape;39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875" y="1596774"/>
            <a:ext cx="4978975" cy="27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