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9" r:id="rId5"/>
    <p:sldId id="260" r:id="rId6"/>
    <p:sldId id="261" r:id="rId7"/>
    <p:sldId id="262" r:id="rId8"/>
    <p:sldId id="271" r:id="rId9"/>
    <p:sldId id="272" r:id="rId10"/>
    <p:sldId id="263" r:id="rId11"/>
    <p:sldId id="264" r:id="rId12"/>
    <p:sldId id="265" r:id="rId13"/>
    <p:sldId id="266" r:id="rId14"/>
    <p:sldId id="270" r:id="rId15"/>
    <p:sldId id="267" r:id="rId16"/>
    <p:sldId id="26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8" d="100"/>
          <a:sy n="118" d="100"/>
        </p:scale>
        <p:origin x="3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1480155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3581249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88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3603234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512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264342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2589641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332017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98664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400385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25201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199866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122720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1712683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245528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BE4039-7150-4886-8399-B218C6893B8B}" type="slidenum">
              <a:rPr kumimoji="1" lang="ja-JP" altLang="en-US" smtClean="0"/>
              <a:t>‹#›</a:t>
            </a:fld>
            <a:endParaRPr kumimoji="1" lang="ja-JP" altLang="en-US"/>
          </a:p>
        </p:txBody>
      </p:sp>
      <p:sp>
        <p:nvSpPr>
          <p:cNvPr id="5" name="Date Placeholder 4"/>
          <p:cNvSpPr>
            <a:spLocks noGrp="1"/>
          </p:cNvSpPr>
          <p:nvPr>
            <p:ph type="dt" sz="half" idx="10"/>
          </p:nvPr>
        </p:nvSpPr>
        <p:spPr/>
        <p:txBody>
          <a:bodyPr/>
          <a:lstStyle/>
          <a:p>
            <a:fld id="{16574F14-63AF-4544-AD56-2A85EDDA0E80}" type="datetimeFigureOut">
              <a:rPr kumimoji="1" lang="ja-JP" altLang="en-US" smtClean="0"/>
              <a:t>2022/9/4</a:t>
            </a:fld>
            <a:endParaRPr kumimoji="1" lang="ja-JP" altLang="en-US"/>
          </a:p>
        </p:txBody>
      </p:sp>
    </p:spTree>
    <p:extLst>
      <p:ext uri="{BB962C8B-B14F-4D97-AF65-F5344CB8AC3E}">
        <p14:creationId xmlns:p14="http://schemas.microsoft.com/office/powerpoint/2010/main" val="11888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574F14-63AF-4544-AD56-2A85EDDA0E80}" type="datetimeFigureOut">
              <a:rPr kumimoji="1" lang="ja-JP" altLang="en-US" smtClean="0"/>
              <a:t>2022/9/4</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BE4039-7150-4886-8399-B218C6893B8B}" type="slidenum">
              <a:rPr kumimoji="1" lang="ja-JP" altLang="en-US" smtClean="0"/>
              <a:t>‹#›</a:t>
            </a:fld>
            <a:endParaRPr kumimoji="1" lang="ja-JP" altLang="en-US"/>
          </a:p>
        </p:txBody>
      </p:sp>
    </p:spTree>
    <p:extLst>
      <p:ext uri="{BB962C8B-B14F-4D97-AF65-F5344CB8AC3E}">
        <p14:creationId xmlns:p14="http://schemas.microsoft.com/office/powerpoint/2010/main" val="300946815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YuheiKashima/Aud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58941" y="2984499"/>
            <a:ext cx="7766936" cy="633199"/>
          </a:xfrm>
        </p:spPr>
        <p:txBody>
          <a:bodyPr/>
          <a:lstStyle/>
          <a:p>
            <a:r>
              <a:rPr lang="ja-JP" altLang="en-US" sz="3200" dirty="0"/>
              <a:t>リアルタイムオーディオレンダリング</a:t>
            </a:r>
            <a:endParaRPr kumimoji="1" lang="ja-JP" altLang="en-US" sz="3200" dirty="0"/>
          </a:p>
        </p:txBody>
      </p:sp>
    </p:spTree>
    <p:extLst>
      <p:ext uri="{BB962C8B-B14F-4D97-AF65-F5344CB8AC3E}">
        <p14:creationId xmlns:p14="http://schemas.microsoft.com/office/powerpoint/2010/main" val="291523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09600"/>
          </a:xfrm>
        </p:spPr>
        <p:txBody>
          <a:bodyPr>
            <a:normAutofit fontScale="90000"/>
          </a:bodyPr>
          <a:lstStyle/>
          <a:p>
            <a:r>
              <a:rPr kumimoji="1" lang="ja-JP" altLang="en-US" dirty="0" smtClean="0"/>
              <a:t>開発推移</a:t>
            </a:r>
            <a:endParaRPr kumimoji="1" lang="ja-JP" altLang="en-US" dirty="0"/>
          </a:p>
        </p:txBody>
      </p:sp>
      <p:sp>
        <p:nvSpPr>
          <p:cNvPr id="3" name="コンテンツ プレースホルダー 2"/>
          <p:cNvSpPr>
            <a:spLocks noGrp="1"/>
          </p:cNvSpPr>
          <p:nvPr>
            <p:ph idx="1"/>
          </p:nvPr>
        </p:nvSpPr>
        <p:spPr>
          <a:xfrm>
            <a:off x="677334" y="1219201"/>
            <a:ext cx="8596668" cy="4822162"/>
          </a:xfrm>
        </p:spPr>
        <p:txBody>
          <a:bodyPr/>
          <a:lstStyle/>
          <a:p>
            <a:r>
              <a:rPr kumimoji="1" lang="ja-JP" altLang="en-US" dirty="0" smtClean="0"/>
              <a:t>開発初期</a:t>
            </a:r>
            <a:endParaRPr kumimoji="1" lang="en-US" altLang="ja-JP" dirty="0" smtClean="0"/>
          </a:p>
          <a:p>
            <a:pPr marL="0" indent="0">
              <a:buNone/>
            </a:pPr>
            <a:r>
              <a:rPr lang="en-US" altLang="ja-JP" dirty="0"/>
              <a:t>	</a:t>
            </a:r>
            <a:r>
              <a:rPr lang="ja-JP" altLang="en-US" dirty="0" smtClean="0"/>
              <a:t>まず</a:t>
            </a:r>
            <a:r>
              <a:rPr lang="en-US" altLang="ja-JP" dirty="0" err="1" smtClean="0"/>
              <a:t>Wasapi</a:t>
            </a:r>
            <a:r>
              <a:rPr lang="ja-JP" altLang="en-US" dirty="0" smtClean="0"/>
              <a:t>について理解するためプリレンダリングでの開発をおこなった。</a:t>
            </a:r>
            <a:endParaRPr lang="en-US" altLang="ja-JP" dirty="0" smtClean="0"/>
          </a:p>
          <a:p>
            <a:pPr marL="0" indent="0">
              <a:buNone/>
            </a:pPr>
            <a:r>
              <a:rPr kumimoji="1" lang="ja-JP" altLang="en-US" dirty="0" smtClean="0"/>
              <a:t>リアルタイムレンダリングへの移行を視野に入れた設計を行ったが設計に穴があり後に破棄。</a:t>
            </a:r>
            <a:endParaRPr kumimoji="1" lang="en-US" altLang="ja-JP" dirty="0" smtClean="0"/>
          </a:p>
          <a:p>
            <a:pPr marL="0" indent="0">
              <a:buNone/>
            </a:pPr>
            <a:r>
              <a:rPr lang="en-US" altLang="ja-JP" dirty="0"/>
              <a:t>	</a:t>
            </a:r>
            <a:r>
              <a:rPr lang="ja-JP" altLang="en-US" dirty="0" smtClean="0"/>
              <a:t>エフェクト処理は高速化を狙いチャンネルごとにスレッドを起動して処理していたがそれでは処理完了の整合性が取れないと指摘を受け起動スレッドを</a:t>
            </a:r>
            <a:r>
              <a:rPr lang="en-US" altLang="ja-JP" dirty="0" smtClean="0"/>
              <a:t>1</a:t>
            </a:r>
            <a:r>
              <a:rPr lang="ja-JP" altLang="en-US" dirty="0" smtClean="0"/>
              <a:t>ソース</a:t>
            </a:r>
            <a:r>
              <a:rPr lang="en-US" altLang="ja-JP" dirty="0" smtClean="0"/>
              <a:t>1</a:t>
            </a:r>
            <a:r>
              <a:rPr lang="ja-JP" altLang="en-US" dirty="0" err="1" smtClean="0"/>
              <a:t>つに</a:t>
            </a:r>
            <a:r>
              <a:rPr lang="ja-JP" altLang="en-US" dirty="0" smtClean="0"/>
              <a:t>して排他処理を設置し処理中のバッファ交換を防ぐようにした</a:t>
            </a:r>
            <a:r>
              <a:rPr lang="ja-JP" altLang="en-US" dirty="0" smtClean="0"/>
              <a:t>。</a:t>
            </a:r>
            <a:endParaRPr lang="en-US" altLang="ja-JP" dirty="0" smtClean="0"/>
          </a:p>
          <a:p>
            <a:pPr marL="0" indent="0">
              <a:buNone/>
            </a:pPr>
            <a:r>
              <a:rPr kumimoji="1" lang="en-US" altLang="ja-JP" dirty="0"/>
              <a:t>	</a:t>
            </a:r>
            <a:r>
              <a:rPr kumimoji="1" lang="ja-JP" altLang="en-US" dirty="0" smtClean="0"/>
              <a:t>エフェクト処理スレッドに合流用に管理スレッドを用意したがそれが原因で起動中の</a:t>
            </a:r>
            <a:r>
              <a:rPr kumimoji="1" lang="en-US" altLang="ja-JP" dirty="0" smtClean="0"/>
              <a:t>CPU</a:t>
            </a:r>
            <a:r>
              <a:rPr kumimoji="1" lang="ja-JP" altLang="en-US" dirty="0" smtClean="0"/>
              <a:t>使用率が</a:t>
            </a:r>
            <a:r>
              <a:rPr kumimoji="1" lang="en-US" altLang="ja-JP" dirty="0" smtClean="0"/>
              <a:t>60%</a:t>
            </a:r>
            <a:r>
              <a:rPr kumimoji="1" lang="ja-JP" altLang="en-US" dirty="0" smtClean="0"/>
              <a:t>を超え実用性は</a:t>
            </a:r>
            <a:r>
              <a:rPr lang="ja-JP" altLang="en-US" dirty="0" smtClean="0"/>
              <a:t>皆無だった</a:t>
            </a:r>
            <a:r>
              <a:rPr kumimoji="1" lang="ja-JP" altLang="en-US" dirty="0" smtClean="0"/>
              <a:t>。</a:t>
            </a:r>
            <a:endParaRPr kumimoji="1" lang="en-US" altLang="ja-JP" dirty="0" smtClean="0"/>
          </a:p>
          <a:p>
            <a:pPr marL="0" indent="0">
              <a:buNone/>
            </a:pPr>
            <a:r>
              <a:rPr lang="en-US" altLang="ja-JP" dirty="0"/>
              <a:t>	</a:t>
            </a:r>
            <a:r>
              <a:rPr lang="ja-JP" altLang="en-US" dirty="0" smtClean="0"/>
              <a:t>ソースの</a:t>
            </a:r>
            <a:r>
              <a:rPr lang="en-US" altLang="ja-JP" dirty="0" smtClean="0"/>
              <a:t>IO</a:t>
            </a:r>
            <a:r>
              <a:rPr lang="ja-JP" altLang="en-US" dirty="0" smtClean="0"/>
              <a:t>処理がオーディオスレッドで行っていたためソースが増えると</a:t>
            </a:r>
            <a:r>
              <a:rPr lang="en-US" altLang="ja-JP" dirty="0" smtClean="0"/>
              <a:t>IO</a:t>
            </a:r>
            <a:r>
              <a:rPr lang="ja-JP" altLang="en-US" dirty="0" smtClean="0"/>
              <a:t>処理が間に合わずドロップアウトが発生した。</a:t>
            </a:r>
            <a:endParaRPr kumimoji="1" lang="ja-JP" altLang="en-US" dirty="0"/>
          </a:p>
        </p:txBody>
      </p:sp>
    </p:spTree>
    <p:extLst>
      <p:ext uri="{BB962C8B-B14F-4D97-AF65-F5344CB8AC3E}">
        <p14:creationId xmlns:p14="http://schemas.microsoft.com/office/powerpoint/2010/main" val="103015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05853"/>
          </a:xfrm>
        </p:spPr>
        <p:txBody>
          <a:bodyPr/>
          <a:lstStyle/>
          <a:p>
            <a:r>
              <a:rPr kumimoji="1" lang="ja-JP" altLang="en-US" dirty="0" smtClean="0"/>
              <a:t>改善（</a:t>
            </a:r>
            <a:r>
              <a:rPr kumimoji="1" lang="en-US" altLang="ja-JP" dirty="0" smtClean="0"/>
              <a:t>1</a:t>
            </a:r>
            <a:r>
              <a:rPr kumimoji="1" lang="ja-JP" altLang="en-US" dirty="0" smtClean="0"/>
              <a:t>回目）</a:t>
            </a:r>
            <a:endParaRPr kumimoji="1" lang="ja-JP" altLang="en-US" dirty="0"/>
          </a:p>
        </p:txBody>
      </p:sp>
      <p:pic>
        <p:nvPicPr>
          <p:cNvPr id="4" name="コンテンツ プレースホルダー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06419" y="3545305"/>
            <a:ext cx="4962357" cy="2791326"/>
          </a:xfrm>
        </p:spPr>
      </p:pic>
      <p:sp>
        <p:nvSpPr>
          <p:cNvPr id="5" name="テキスト ボックス 4"/>
          <p:cNvSpPr txBox="1"/>
          <p:nvPr/>
        </p:nvSpPr>
        <p:spPr>
          <a:xfrm>
            <a:off x="677334" y="1700462"/>
            <a:ext cx="6188687" cy="2308324"/>
          </a:xfrm>
          <a:prstGeom prst="rect">
            <a:avLst/>
          </a:prstGeom>
          <a:noFill/>
        </p:spPr>
        <p:txBody>
          <a:bodyPr wrap="square" rtlCol="0">
            <a:spAutoFit/>
          </a:bodyPr>
          <a:lstStyle/>
          <a:p>
            <a:r>
              <a:rPr kumimoji="1" lang="ja-JP" altLang="en-US" dirty="0" smtClean="0"/>
              <a:t>最初に</a:t>
            </a:r>
            <a:r>
              <a:rPr kumimoji="1" lang="en-US" altLang="ja-JP" dirty="0" smtClean="0"/>
              <a:t>IO</a:t>
            </a:r>
            <a:r>
              <a:rPr kumimoji="1" lang="ja-JP" altLang="en-US" dirty="0" smtClean="0"/>
              <a:t>処理の改善を行った。</a:t>
            </a:r>
            <a:endParaRPr kumimoji="1" lang="en-US" altLang="ja-JP" dirty="0" smtClean="0"/>
          </a:p>
          <a:p>
            <a:r>
              <a:rPr lang="en-US" altLang="ja-JP" dirty="0" smtClean="0"/>
              <a:t>IO</a:t>
            </a:r>
            <a:r>
              <a:rPr lang="ja-JP" altLang="en-US" dirty="0" smtClean="0"/>
              <a:t>専用のスレッドを立ち上げ</a:t>
            </a:r>
            <a:r>
              <a:rPr lang="en-US" altLang="ja-JP" dirty="0" smtClean="0"/>
              <a:t>IO</a:t>
            </a:r>
            <a:r>
              <a:rPr lang="ja-JP" altLang="en-US" dirty="0" smtClean="0"/>
              <a:t>リクエストキューを用意して</a:t>
            </a:r>
            <a:r>
              <a:rPr lang="en-US" altLang="ja-JP" dirty="0" smtClean="0"/>
              <a:t>IO</a:t>
            </a:r>
            <a:r>
              <a:rPr lang="ja-JP" altLang="en-US" dirty="0" smtClean="0"/>
              <a:t>スレッドで常に監視し使用済みバッファのあるソースからキューへリクエストが行くとそこで</a:t>
            </a:r>
            <a:r>
              <a:rPr lang="en-US" altLang="ja-JP" dirty="0" smtClean="0"/>
              <a:t>IO</a:t>
            </a:r>
            <a:r>
              <a:rPr lang="ja-JP" altLang="en-US" dirty="0" smtClean="0"/>
              <a:t>処理を行う。</a:t>
            </a:r>
            <a:endParaRPr lang="en-US" altLang="ja-JP" dirty="0" smtClean="0"/>
          </a:p>
          <a:p>
            <a:endParaRPr kumimoji="1" lang="en-US" altLang="ja-JP" dirty="0" smtClean="0"/>
          </a:p>
          <a:p>
            <a:r>
              <a:rPr lang="ja-JP" altLang="en-US" dirty="0" smtClean="0"/>
              <a:t>結果</a:t>
            </a:r>
            <a:endParaRPr lang="en-US" altLang="ja-JP" dirty="0" smtClean="0"/>
          </a:p>
          <a:p>
            <a:r>
              <a:rPr lang="ja-JP" altLang="en-US" dirty="0" smtClean="0"/>
              <a:t>複数トラックの同時再生によ</a:t>
            </a:r>
            <a:r>
              <a:rPr lang="ja-JP" altLang="en-US" dirty="0"/>
              <a:t>る</a:t>
            </a:r>
            <a:r>
              <a:rPr lang="ja-JP" altLang="en-US" dirty="0" smtClean="0"/>
              <a:t>ドロップアウトは無くなったが</a:t>
            </a:r>
            <a:r>
              <a:rPr lang="en-US" altLang="ja-JP" dirty="0" smtClean="0"/>
              <a:t>CPU</a:t>
            </a:r>
            <a:r>
              <a:rPr lang="ja-JP" altLang="en-US" dirty="0" smtClean="0"/>
              <a:t>使用率がさらに肥大化した。</a:t>
            </a:r>
            <a:endParaRPr kumimoji="1" lang="ja-JP" altLang="en-US" dirty="0"/>
          </a:p>
        </p:txBody>
      </p:sp>
    </p:spTree>
    <p:extLst>
      <p:ext uri="{BB962C8B-B14F-4D97-AF65-F5344CB8AC3E}">
        <p14:creationId xmlns:p14="http://schemas.microsoft.com/office/powerpoint/2010/main" val="260356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77516"/>
          </a:xfrm>
        </p:spPr>
        <p:txBody>
          <a:bodyPr>
            <a:normAutofit fontScale="90000"/>
          </a:bodyPr>
          <a:lstStyle/>
          <a:p>
            <a:r>
              <a:rPr kumimoji="1" lang="ja-JP" altLang="en-US" dirty="0" smtClean="0"/>
              <a:t>改善（</a:t>
            </a:r>
            <a:r>
              <a:rPr kumimoji="1" lang="en-US" altLang="ja-JP" dirty="0" smtClean="0"/>
              <a:t>2</a:t>
            </a:r>
            <a:r>
              <a:rPr kumimoji="1" lang="ja-JP" altLang="en-US" dirty="0" smtClean="0"/>
              <a:t>回目）</a:t>
            </a:r>
            <a:endParaRPr kumimoji="1" lang="ja-JP" altLang="en-US" dirty="0"/>
          </a:p>
        </p:txBody>
      </p:sp>
      <p:sp>
        <p:nvSpPr>
          <p:cNvPr id="3" name="コンテンツ プレースホルダー 2"/>
          <p:cNvSpPr>
            <a:spLocks noGrp="1"/>
          </p:cNvSpPr>
          <p:nvPr>
            <p:ph idx="1"/>
          </p:nvPr>
        </p:nvSpPr>
        <p:spPr>
          <a:xfrm>
            <a:off x="677334" y="1187117"/>
            <a:ext cx="8596668" cy="4854246"/>
          </a:xfrm>
        </p:spPr>
        <p:txBody>
          <a:bodyPr/>
          <a:lstStyle/>
          <a:p>
            <a:r>
              <a:rPr kumimoji="1" lang="ja-JP" altLang="en-US" dirty="0" smtClean="0"/>
              <a:t>処理軽減のために排他処理を徹底した後エフェクトスレッドを</a:t>
            </a:r>
            <a:r>
              <a:rPr kumimoji="1" lang="en-US" altLang="ja-JP" dirty="0" smtClean="0"/>
              <a:t>detach</a:t>
            </a:r>
            <a:r>
              <a:rPr kumimoji="1" lang="ja-JP" altLang="en-US" dirty="0" smtClean="0"/>
              <a:t>して切り離すことで管理スレッドを破棄、</a:t>
            </a:r>
            <a:r>
              <a:rPr kumimoji="1" lang="en-US" altLang="ja-JP" dirty="0" smtClean="0"/>
              <a:t>IO</a:t>
            </a:r>
            <a:r>
              <a:rPr kumimoji="1" lang="ja-JP" altLang="en-US" dirty="0" smtClean="0"/>
              <a:t>スレッドに</a:t>
            </a:r>
            <a:r>
              <a:rPr kumimoji="1" lang="en-US" altLang="ja-JP" dirty="0" err="1" smtClean="0"/>
              <a:t>std</a:t>
            </a:r>
            <a:r>
              <a:rPr lang="en-US" altLang="ja-JP" dirty="0" smtClean="0"/>
              <a:t>::</a:t>
            </a:r>
            <a:r>
              <a:rPr lang="en-US" altLang="ja-JP" dirty="0" err="1" smtClean="0"/>
              <a:t>this_thread</a:t>
            </a:r>
            <a:r>
              <a:rPr lang="en-US" altLang="ja-JP" dirty="0" smtClean="0"/>
              <a:t>::yield</a:t>
            </a:r>
            <a:r>
              <a:rPr lang="ja-JP" altLang="en-US" dirty="0" smtClean="0"/>
              <a:t>を使用しスレッドに休止時間を与えようとした。</a:t>
            </a:r>
            <a:endParaRPr lang="en-US" altLang="ja-JP" dirty="0" smtClean="0"/>
          </a:p>
          <a:p>
            <a:r>
              <a:rPr kumimoji="1" lang="ja-JP" altLang="en-US" dirty="0" smtClean="0"/>
              <a:t>結果</a:t>
            </a:r>
            <a:endParaRPr kumimoji="1" lang="en-US" altLang="ja-JP" dirty="0" smtClean="0"/>
          </a:p>
          <a:p>
            <a:pPr marL="0" indent="0">
              <a:buNone/>
            </a:pPr>
            <a:r>
              <a:rPr lang="en-US" altLang="ja-JP" dirty="0"/>
              <a:t>	</a:t>
            </a:r>
            <a:r>
              <a:rPr lang="en-US" altLang="ja-JP" dirty="0" smtClean="0"/>
              <a:t>CPU</a:t>
            </a:r>
            <a:r>
              <a:rPr lang="ja-JP" altLang="en-US" dirty="0" smtClean="0"/>
              <a:t>使用率の</a:t>
            </a:r>
            <a:r>
              <a:rPr lang="en-US" altLang="ja-JP" dirty="0" smtClean="0"/>
              <a:t>50%</a:t>
            </a:r>
            <a:r>
              <a:rPr lang="ja-JP" altLang="en-US" dirty="0" smtClean="0"/>
              <a:t>低下に成功、しかしこれでも実用にはまだ遠いものだった。</a:t>
            </a:r>
            <a:endParaRPr lang="en-US" altLang="ja-JP" dirty="0" smtClean="0"/>
          </a:p>
          <a:p>
            <a:pPr marL="0" indent="0">
              <a:buNone/>
            </a:pPr>
            <a:r>
              <a:rPr kumimoji="1" lang="en-US" altLang="ja-JP" dirty="0"/>
              <a:t>	</a:t>
            </a:r>
            <a:r>
              <a:rPr kumimoji="1" lang="en-US" altLang="ja-JP" dirty="0" err="1" smtClean="0"/>
              <a:t>std</a:t>
            </a:r>
            <a:r>
              <a:rPr kumimoji="1" lang="en-US" altLang="ja-JP" dirty="0" smtClean="0"/>
              <a:t>::</a:t>
            </a:r>
            <a:r>
              <a:rPr kumimoji="1" lang="en-US" altLang="ja-JP" dirty="0" err="1" smtClean="0"/>
              <a:t>this_thread</a:t>
            </a:r>
            <a:r>
              <a:rPr kumimoji="1" lang="en-US" altLang="ja-JP" dirty="0" smtClean="0"/>
              <a:t>::yield</a:t>
            </a:r>
            <a:r>
              <a:rPr kumimoji="1" lang="ja-JP" altLang="en-US" dirty="0" smtClean="0"/>
              <a:t>ではあくまでスレッドに休止機会を与えるだけで必ずスレッドを休止する保証が無かったためはあまり効果が見込めなかった。</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4612" y="3614240"/>
            <a:ext cx="5229725" cy="2941720"/>
          </a:xfrm>
          <a:prstGeom prst="rect">
            <a:avLst/>
          </a:prstGeom>
        </p:spPr>
      </p:pic>
    </p:spTree>
    <p:extLst>
      <p:ext uri="{BB962C8B-B14F-4D97-AF65-F5344CB8AC3E}">
        <p14:creationId xmlns:p14="http://schemas.microsoft.com/office/powerpoint/2010/main" val="274943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3768"/>
          </a:xfrm>
        </p:spPr>
        <p:txBody>
          <a:bodyPr/>
          <a:lstStyle/>
          <a:p>
            <a:r>
              <a:rPr kumimoji="1" lang="ja-JP" altLang="en-US" dirty="0" smtClean="0"/>
              <a:t>改善（</a:t>
            </a:r>
            <a:r>
              <a:rPr kumimoji="1" lang="en-US" altLang="ja-JP" dirty="0" smtClean="0"/>
              <a:t>3</a:t>
            </a:r>
            <a:r>
              <a:rPr kumimoji="1" lang="ja-JP" altLang="en-US" dirty="0" smtClean="0"/>
              <a:t>回目）</a:t>
            </a:r>
            <a:endParaRPr kumimoji="1" lang="ja-JP" altLang="en-US" dirty="0"/>
          </a:p>
        </p:txBody>
      </p:sp>
      <p:sp>
        <p:nvSpPr>
          <p:cNvPr id="3" name="コンテンツ プレースホルダー 2"/>
          <p:cNvSpPr>
            <a:spLocks noGrp="1"/>
          </p:cNvSpPr>
          <p:nvPr>
            <p:ph idx="1"/>
          </p:nvPr>
        </p:nvSpPr>
        <p:spPr>
          <a:xfrm>
            <a:off x="677334" y="1283369"/>
            <a:ext cx="8596668" cy="4757994"/>
          </a:xfrm>
        </p:spPr>
        <p:txBody>
          <a:bodyPr/>
          <a:lstStyle/>
          <a:p>
            <a:r>
              <a:rPr lang="en-US" altLang="ja-JP" dirty="0" err="1" smtClean="0"/>
              <a:t>std</a:t>
            </a:r>
            <a:r>
              <a:rPr lang="en-US" altLang="ja-JP" dirty="0" smtClean="0"/>
              <a:t>::</a:t>
            </a:r>
            <a:r>
              <a:rPr lang="en-US" altLang="ja-JP" dirty="0" err="1" smtClean="0"/>
              <a:t>condition_variable</a:t>
            </a:r>
            <a:r>
              <a:rPr lang="ja-JP" altLang="en-US" dirty="0" smtClean="0"/>
              <a:t>を</a:t>
            </a:r>
            <a:r>
              <a:rPr lang="ja-JP" altLang="en-US" dirty="0"/>
              <a:t>採用</a:t>
            </a:r>
            <a:r>
              <a:rPr lang="ja-JP" altLang="en-US" dirty="0" smtClean="0"/>
              <a:t>。</a:t>
            </a:r>
            <a:r>
              <a:rPr lang="en-US" altLang="ja-JP" dirty="0"/>
              <a:t>w</a:t>
            </a:r>
            <a:r>
              <a:rPr lang="en-US" altLang="ja-JP" dirty="0" smtClean="0"/>
              <a:t>ait</a:t>
            </a:r>
            <a:r>
              <a:rPr lang="ja-JP" altLang="en-US" dirty="0" smtClean="0"/>
              <a:t>時は</a:t>
            </a:r>
            <a:r>
              <a:rPr lang="en-US" altLang="ja-JP" dirty="0" smtClean="0"/>
              <a:t>CPU</a:t>
            </a:r>
            <a:r>
              <a:rPr lang="ja-JP" altLang="en-US" dirty="0" smtClean="0"/>
              <a:t>を休止させ</a:t>
            </a:r>
            <a:r>
              <a:rPr lang="en-US" altLang="ja-JP" dirty="0" smtClean="0"/>
              <a:t>variable</a:t>
            </a:r>
            <a:r>
              <a:rPr lang="ja-JP" altLang="en-US" dirty="0" smtClean="0"/>
              <a:t>へ</a:t>
            </a:r>
            <a:r>
              <a:rPr lang="en-US" altLang="ja-JP" dirty="0" smtClean="0"/>
              <a:t>notify</a:t>
            </a:r>
            <a:r>
              <a:rPr lang="ja-JP" altLang="en-US" dirty="0" smtClean="0"/>
              <a:t>を送ることでキューにリクエストがあるかをチェックしてあれば</a:t>
            </a:r>
            <a:r>
              <a:rPr lang="en-US" altLang="ja-JP" dirty="0" smtClean="0"/>
              <a:t>IO</a:t>
            </a:r>
            <a:r>
              <a:rPr lang="ja-JP" altLang="en-US" dirty="0" smtClean="0"/>
              <a:t>処理を行い、なければ継続して</a:t>
            </a:r>
            <a:r>
              <a:rPr lang="en-US" altLang="ja-JP" dirty="0" smtClean="0"/>
              <a:t>CPU</a:t>
            </a:r>
            <a:r>
              <a:rPr lang="ja-JP" altLang="en-US" dirty="0" smtClean="0"/>
              <a:t>を休止させるようになった。</a:t>
            </a:r>
            <a:endParaRPr lang="en-US" altLang="ja-JP" dirty="0" smtClean="0"/>
          </a:p>
          <a:p>
            <a:r>
              <a:rPr kumimoji="1" lang="ja-JP" altLang="en-US" dirty="0" smtClean="0"/>
              <a:t>結果</a:t>
            </a:r>
            <a:endParaRPr kumimoji="1" lang="en-US" altLang="ja-JP" dirty="0" smtClean="0"/>
          </a:p>
          <a:p>
            <a:pPr marL="0" indent="0">
              <a:buNone/>
            </a:pPr>
            <a:r>
              <a:rPr lang="en-US" altLang="ja-JP" dirty="0"/>
              <a:t>	</a:t>
            </a:r>
            <a:r>
              <a:rPr lang="en-US" altLang="ja-JP" dirty="0" smtClean="0"/>
              <a:t>CPU</a:t>
            </a:r>
            <a:r>
              <a:rPr lang="ja-JP" altLang="en-US" dirty="0" smtClean="0"/>
              <a:t>使用率が最大でも</a:t>
            </a:r>
            <a:r>
              <a:rPr lang="en-US" altLang="ja-JP" dirty="0" smtClean="0"/>
              <a:t>5%</a:t>
            </a:r>
            <a:r>
              <a:rPr lang="ja-JP" altLang="en-US" dirty="0" smtClean="0"/>
              <a:t>を切る実用性もある大幅な改善に成功。</a:t>
            </a:r>
            <a:endParaRPr lang="en-US" altLang="ja-JP" dirty="0" smtClean="0"/>
          </a:p>
          <a:p>
            <a:pPr marL="0" indent="0">
              <a:buNone/>
            </a:pPr>
            <a:r>
              <a:rPr lang="en-US" altLang="ja-JP" dirty="0"/>
              <a:t>	</a:t>
            </a:r>
            <a:r>
              <a:rPr lang="ja-JP" altLang="en-US" dirty="0" smtClean="0"/>
              <a:t>のちに</a:t>
            </a:r>
            <a:r>
              <a:rPr lang="en-US" altLang="ja-JP" dirty="0" smtClean="0"/>
              <a:t>5%</a:t>
            </a:r>
            <a:r>
              <a:rPr lang="ja-JP" altLang="en-US" dirty="0" smtClean="0"/>
              <a:t>分がテスト用のプログラム部が原因であることが判明し、</a:t>
            </a:r>
            <a:endParaRPr lang="en-US" altLang="ja-JP" dirty="0" smtClean="0"/>
          </a:p>
          <a:p>
            <a:pPr marL="0" indent="0">
              <a:buNone/>
            </a:pPr>
            <a:r>
              <a:rPr kumimoji="1" lang="en-US" altLang="ja-JP" dirty="0"/>
              <a:t>	</a:t>
            </a:r>
            <a:r>
              <a:rPr kumimoji="1" lang="ja-JP" altLang="en-US" dirty="0" smtClean="0"/>
              <a:t>実際には</a:t>
            </a:r>
            <a:r>
              <a:rPr lang="ja-JP" altLang="en-US" dirty="0"/>
              <a:t>未再生</a:t>
            </a:r>
            <a:r>
              <a:rPr lang="ja-JP" altLang="en-US" dirty="0" smtClean="0"/>
              <a:t>時には</a:t>
            </a:r>
            <a:r>
              <a:rPr lang="en-US" altLang="ja-JP" dirty="0" smtClean="0"/>
              <a:t>0%</a:t>
            </a:r>
            <a:r>
              <a:rPr lang="ja-JP" altLang="en-US" dirty="0" err="1" smtClean="0"/>
              <a:t>、</a:t>
            </a:r>
            <a:r>
              <a:rPr lang="ja-JP" altLang="en-US" dirty="0" smtClean="0"/>
              <a:t>再生中では</a:t>
            </a:r>
            <a:r>
              <a:rPr lang="en-US" altLang="ja-JP" dirty="0" smtClean="0"/>
              <a:t>2~5%</a:t>
            </a:r>
            <a:r>
              <a:rPr lang="ja-JP" altLang="en-US" dirty="0" smtClean="0"/>
              <a:t>程の使用率となっていた。</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6735" y="3772538"/>
            <a:ext cx="5485265" cy="3085462"/>
          </a:xfrm>
          <a:prstGeom prst="rect">
            <a:avLst/>
          </a:prstGeom>
        </p:spPr>
      </p:pic>
    </p:spTree>
    <p:extLst>
      <p:ext uri="{BB962C8B-B14F-4D97-AF65-F5344CB8AC3E}">
        <p14:creationId xmlns:p14="http://schemas.microsoft.com/office/powerpoint/2010/main" val="314954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71837"/>
          </a:xfrm>
        </p:spPr>
        <p:txBody>
          <a:bodyPr>
            <a:normAutofit fontScale="90000"/>
          </a:bodyPr>
          <a:lstStyle/>
          <a:p>
            <a:r>
              <a:rPr kumimoji="1" lang="ja-JP" altLang="en-US" dirty="0" smtClean="0"/>
              <a:t>改善</a:t>
            </a:r>
            <a:r>
              <a:rPr kumimoji="1" lang="en-US" altLang="ja-JP" dirty="0" smtClean="0"/>
              <a:t>(4</a:t>
            </a:r>
            <a:r>
              <a:rPr kumimoji="1" lang="ja-JP" altLang="en-US" dirty="0" smtClean="0"/>
              <a:t>回目</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677334" y="1181437"/>
            <a:ext cx="8596668" cy="4859925"/>
          </a:xfrm>
        </p:spPr>
        <p:txBody>
          <a:bodyPr/>
          <a:lstStyle/>
          <a:p>
            <a:r>
              <a:rPr kumimoji="1" lang="ja-JP" altLang="en-US" dirty="0" smtClean="0"/>
              <a:t>エフェクト処理のスレッド分離はやはりエフェクト処理完了の整合性がとりづらいため</a:t>
            </a:r>
            <a:r>
              <a:rPr kumimoji="1" lang="en-US" altLang="ja-JP" dirty="0" smtClean="0"/>
              <a:t>IO</a:t>
            </a:r>
            <a:r>
              <a:rPr kumimoji="1" lang="ja-JP" altLang="en-US" dirty="0" smtClean="0"/>
              <a:t>スレッド、もしくは再生スレッドに処理を任せてしまおうと判断。</a:t>
            </a:r>
            <a:endParaRPr kumimoji="1" lang="en-US" altLang="ja-JP" dirty="0" smtClean="0"/>
          </a:p>
          <a:p>
            <a:r>
              <a:rPr lang="ja-JP" altLang="en-US" dirty="0" smtClean="0"/>
              <a:t>各ソーススレッドのバッファ取得後、もしくはロード時にエフェクト処理を行うよう変更</a:t>
            </a:r>
            <a:r>
              <a:rPr lang="en-US" altLang="ja-JP" dirty="0" smtClean="0"/>
              <a:t>(</a:t>
            </a:r>
            <a:r>
              <a:rPr lang="ja-JP" altLang="en-US" dirty="0" smtClean="0"/>
              <a:t>どちらにさせるかはユーザーに選択可能にする</a:t>
            </a:r>
            <a:r>
              <a:rPr lang="en-US" altLang="ja-JP" dirty="0" smtClean="0"/>
              <a:t>)</a:t>
            </a:r>
          </a:p>
          <a:p>
            <a:r>
              <a:rPr lang="ja-JP" altLang="en-US" dirty="0" smtClean="0"/>
              <a:t>結果処理負荷の大きな拡大がなかったため、このまま本採用</a:t>
            </a:r>
            <a:endParaRPr lang="en-US" altLang="ja-JP" dirty="0" smtClean="0"/>
          </a:p>
        </p:txBody>
      </p:sp>
    </p:spTree>
    <p:extLst>
      <p:ext uri="{BB962C8B-B14F-4D97-AF65-F5344CB8AC3E}">
        <p14:creationId xmlns:p14="http://schemas.microsoft.com/office/powerpoint/2010/main" val="145065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50232"/>
          </a:xfrm>
        </p:spPr>
        <p:txBody>
          <a:bodyPr>
            <a:normAutofit/>
          </a:bodyPr>
          <a:lstStyle/>
          <a:p>
            <a:r>
              <a:rPr kumimoji="1" lang="ja-JP" altLang="en-US" dirty="0" smtClean="0"/>
              <a:t>今後の開発</a:t>
            </a:r>
            <a:endParaRPr kumimoji="1" lang="ja-JP" altLang="en-US" dirty="0"/>
          </a:p>
        </p:txBody>
      </p:sp>
      <p:sp>
        <p:nvSpPr>
          <p:cNvPr id="3" name="コンテンツ プレースホルダー 2"/>
          <p:cNvSpPr>
            <a:spLocks noGrp="1"/>
          </p:cNvSpPr>
          <p:nvPr>
            <p:ph idx="1"/>
          </p:nvPr>
        </p:nvSpPr>
        <p:spPr>
          <a:xfrm>
            <a:off x="677334" y="1459833"/>
            <a:ext cx="8596668" cy="4581530"/>
          </a:xfrm>
        </p:spPr>
        <p:txBody>
          <a:bodyPr/>
          <a:lstStyle/>
          <a:p>
            <a:r>
              <a:rPr lang="en-US" altLang="ja-JP" dirty="0" smtClean="0"/>
              <a:t>ASIO</a:t>
            </a:r>
            <a:r>
              <a:rPr lang="ja-JP" altLang="en-US" dirty="0" smtClean="0"/>
              <a:t>等他のドライバに対応させマルチプラットフォームを狙う</a:t>
            </a:r>
            <a:endParaRPr lang="en-US" altLang="ja-JP" dirty="0" smtClean="0"/>
          </a:p>
          <a:p>
            <a:r>
              <a:rPr lang="en-US" altLang="ja-JP" dirty="0" err="1" smtClean="0"/>
              <a:t>Ogg,flac</a:t>
            </a:r>
            <a:r>
              <a:rPr lang="ja-JP" altLang="en-US" dirty="0" smtClean="0"/>
              <a:t>等</a:t>
            </a:r>
            <a:r>
              <a:rPr lang="ja-JP" altLang="en-US" dirty="0" smtClean="0"/>
              <a:t>他のファイル形式への</a:t>
            </a:r>
            <a:r>
              <a:rPr lang="ja-JP" altLang="en-US" dirty="0" smtClean="0"/>
              <a:t>対応</a:t>
            </a:r>
            <a:r>
              <a:rPr lang="en-US" altLang="ja-JP" dirty="0" smtClean="0"/>
              <a:t>(2022</a:t>
            </a:r>
            <a:r>
              <a:rPr lang="ja-JP" altLang="en-US" dirty="0" smtClean="0"/>
              <a:t>年</a:t>
            </a:r>
            <a:r>
              <a:rPr lang="en-US" altLang="ja-JP" dirty="0" smtClean="0"/>
              <a:t>9</a:t>
            </a:r>
            <a:r>
              <a:rPr lang="ja-JP" altLang="en-US" dirty="0" smtClean="0"/>
              <a:t>月に</a:t>
            </a:r>
            <a:r>
              <a:rPr lang="en-US" altLang="ja-JP" dirty="0" err="1" smtClean="0"/>
              <a:t>ogg</a:t>
            </a:r>
            <a:r>
              <a:rPr lang="ja-JP" altLang="en-US" dirty="0" smtClean="0"/>
              <a:t>対応完了</a:t>
            </a:r>
            <a:r>
              <a:rPr lang="en-US" altLang="ja-JP" dirty="0" smtClean="0"/>
              <a:t>)</a:t>
            </a:r>
          </a:p>
          <a:p>
            <a:r>
              <a:rPr lang="ja-JP" altLang="en-US" dirty="0"/>
              <a:t>サンプリング</a:t>
            </a:r>
            <a:r>
              <a:rPr lang="ja-JP" altLang="en-US" dirty="0" smtClean="0"/>
              <a:t>周波数変換を実装</a:t>
            </a:r>
            <a:endParaRPr lang="en-US" altLang="ja-JP" dirty="0" smtClean="0"/>
          </a:p>
          <a:p>
            <a:r>
              <a:rPr kumimoji="1" lang="en-US" altLang="ja-JP" dirty="0" smtClean="0"/>
              <a:t>OpenCL</a:t>
            </a:r>
            <a:r>
              <a:rPr kumimoji="1" lang="ja-JP" altLang="en-US" dirty="0" smtClean="0"/>
              <a:t>の</a:t>
            </a:r>
            <a:r>
              <a:rPr kumimoji="1" lang="en-US" altLang="ja-JP" dirty="0" smtClean="0"/>
              <a:t>GPGPU</a:t>
            </a:r>
            <a:r>
              <a:rPr kumimoji="1" lang="ja-JP" altLang="en-US" dirty="0" smtClean="0"/>
              <a:t>機能を使用した並列処理を</a:t>
            </a:r>
            <a:r>
              <a:rPr kumimoji="1" lang="ja-JP" altLang="en-US" dirty="0" smtClean="0"/>
              <a:t>使用</a:t>
            </a:r>
            <a:endParaRPr kumimoji="1" lang="en-US" altLang="ja-JP" dirty="0" smtClean="0"/>
          </a:p>
        </p:txBody>
      </p:sp>
    </p:spTree>
    <p:extLst>
      <p:ext uri="{BB962C8B-B14F-4D97-AF65-F5344CB8AC3E}">
        <p14:creationId xmlns:p14="http://schemas.microsoft.com/office/powerpoint/2010/main" val="349322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60400" y="609600"/>
            <a:ext cx="6876689" cy="597408"/>
          </a:xfrm>
        </p:spPr>
        <p:txBody>
          <a:bodyPr>
            <a:normAutofit/>
          </a:bodyPr>
          <a:lstStyle/>
          <a:p>
            <a:r>
              <a:rPr kumimoji="1" lang="ja-JP" altLang="en-US" sz="3200" dirty="0" smtClean="0"/>
              <a:t>その他制作物</a:t>
            </a:r>
            <a:endParaRPr kumimoji="1" lang="ja-JP" altLang="en-US" sz="3200" dirty="0"/>
          </a:p>
        </p:txBody>
      </p:sp>
      <p:sp>
        <p:nvSpPr>
          <p:cNvPr id="5" name="コンテンツ プレースホルダー 2"/>
          <p:cNvSpPr>
            <a:spLocks noGrp="1"/>
          </p:cNvSpPr>
          <p:nvPr>
            <p:ph idx="1"/>
          </p:nvPr>
        </p:nvSpPr>
        <p:spPr>
          <a:xfrm>
            <a:off x="660399" y="1207008"/>
            <a:ext cx="6876690" cy="4834355"/>
          </a:xfrm>
        </p:spPr>
        <p:txBody>
          <a:bodyPr/>
          <a:lstStyle/>
          <a:p>
            <a:r>
              <a:rPr kumimoji="1" lang="ja-JP" altLang="en-US" dirty="0" smtClean="0"/>
              <a:t>４年生前期ケーススタディ</a:t>
            </a:r>
            <a:endParaRPr kumimoji="1" lang="en-US" altLang="ja-JP" dirty="0" smtClean="0"/>
          </a:p>
          <a:p>
            <a:pPr marL="0" indent="0">
              <a:buNone/>
            </a:pPr>
            <a:r>
              <a:rPr lang="ja-JP" altLang="en-US" dirty="0" smtClean="0"/>
              <a:t>タイトル：「ふぃるむし」</a:t>
            </a:r>
            <a:endParaRPr lang="en-US" altLang="ja-JP" dirty="0" smtClean="0"/>
          </a:p>
          <a:p>
            <a:pPr marL="0" indent="0">
              <a:buNone/>
            </a:pPr>
            <a:r>
              <a:rPr kumimoji="1" lang="ja-JP" altLang="en-US" dirty="0" smtClean="0"/>
              <a:t>ジャンル：パズル</a:t>
            </a:r>
            <a:endParaRPr kumimoji="1" lang="en-US" altLang="ja-JP" dirty="0" smtClean="0"/>
          </a:p>
          <a:p>
            <a:pPr marL="0" indent="0">
              <a:buNone/>
            </a:pPr>
            <a:r>
              <a:rPr lang="ja-JP" altLang="en-US" dirty="0" smtClean="0"/>
              <a:t>プラットフォーム：</a:t>
            </a:r>
            <a:r>
              <a:rPr lang="en-US" altLang="ja-JP" dirty="0" smtClean="0"/>
              <a:t>iOS</a:t>
            </a:r>
          </a:p>
          <a:p>
            <a:pPr marL="0" indent="0">
              <a:buNone/>
            </a:pPr>
            <a:r>
              <a:rPr lang="ja-JP" altLang="en-US" dirty="0" smtClean="0"/>
              <a:t>ゲームエンジン：</a:t>
            </a:r>
            <a:r>
              <a:rPr lang="en-US" altLang="ja-JP" dirty="0" smtClean="0"/>
              <a:t>Unity 5.6.1f</a:t>
            </a:r>
          </a:p>
          <a:p>
            <a:pPr marL="0" indent="0">
              <a:buNone/>
            </a:pPr>
            <a:r>
              <a:rPr kumimoji="1" lang="ja-JP" altLang="en-US" dirty="0" smtClean="0"/>
              <a:t>担当箇所：原案、リザルトシーン、サウンド、その他補助</a:t>
            </a:r>
            <a:endParaRPr kumimoji="1" lang="en-US" altLang="ja-JP" dirty="0" smtClean="0"/>
          </a:p>
          <a:p>
            <a:pPr marL="0" indent="0">
              <a:buNone/>
            </a:pPr>
            <a:r>
              <a:rPr lang="en-US" altLang="ja-JP" dirty="0" smtClean="0"/>
              <a:t>2017</a:t>
            </a:r>
            <a:r>
              <a:rPr lang="ja-JP" altLang="en-US" dirty="0" smtClean="0"/>
              <a:t>年日本ゲーム大賞アマチュア部門へ出展するため「はさむ」をテーマにして制作、「身近なものではさむ」を中心のコンセプトに据え原案を企画、実制作ではリザルトシーンのプログラミング、開発エンジン</a:t>
            </a:r>
            <a:r>
              <a:rPr lang="en-US" altLang="ja-JP" dirty="0" smtClean="0"/>
              <a:t>Unity</a:t>
            </a:r>
            <a:r>
              <a:rPr lang="ja-JP" altLang="en-US" dirty="0" smtClean="0"/>
              <a:t>のサウンド部分をより使いやすくするためのカプセル化、その他メンバーのプラグラムの補助を行った。</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0514" y="402336"/>
            <a:ext cx="1895856" cy="1895856"/>
          </a:xfrm>
          <a:prstGeom prst="rect">
            <a:avLst/>
          </a:prstGeom>
        </p:spPr>
      </p:pic>
    </p:spTree>
    <p:extLst>
      <p:ext uri="{BB962C8B-B14F-4D97-AF65-F5344CB8AC3E}">
        <p14:creationId xmlns:p14="http://schemas.microsoft.com/office/powerpoint/2010/main" val="350784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41684"/>
          </a:xfrm>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677334" y="1251285"/>
            <a:ext cx="8596668" cy="4790078"/>
          </a:xfrm>
        </p:spPr>
        <p:txBody>
          <a:bodyPr/>
          <a:lstStyle/>
          <a:p>
            <a:r>
              <a:rPr kumimoji="1" lang="en-US" altLang="ja-JP" dirty="0" smtClean="0">
                <a:latin typeface="+mn-ea"/>
              </a:rPr>
              <a:t>OS		</a:t>
            </a:r>
            <a:r>
              <a:rPr kumimoji="1" lang="en-US" altLang="ja-JP" dirty="0" smtClean="0">
                <a:latin typeface="+mn-ea"/>
              </a:rPr>
              <a:t>		</a:t>
            </a:r>
            <a:r>
              <a:rPr kumimoji="1" lang="ja-JP" altLang="en-US" dirty="0" smtClean="0">
                <a:latin typeface="+mn-ea"/>
              </a:rPr>
              <a:t>：</a:t>
            </a:r>
            <a:r>
              <a:rPr kumimoji="1" lang="en-US" altLang="ja-JP" dirty="0" smtClean="0">
                <a:latin typeface="+mn-ea"/>
              </a:rPr>
              <a:t>Windows10 pro </a:t>
            </a:r>
            <a:r>
              <a:rPr kumimoji="1" lang="en-US" altLang="ja-JP" dirty="0" smtClean="0">
                <a:latin typeface="+mn-ea"/>
              </a:rPr>
              <a:t>64bit &amp;</a:t>
            </a:r>
            <a:r>
              <a:rPr lang="ja-JP" altLang="en-US" dirty="0">
                <a:latin typeface="+mn-ea"/>
              </a:rPr>
              <a:t> </a:t>
            </a:r>
            <a:r>
              <a:rPr lang="en-US" altLang="ja-JP" dirty="0" smtClean="0">
                <a:latin typeface="+mn-ea"/>
              </a:rPr>
              <a:t>Windows10 Home 64bit</a:t>
            </a:r>
            <a:endParaRPr kumimoji="1" lang="en-US" altLang="ja-JP" dirty="0" smtClean="0">
              <a:latin typeface="+mn-ea"/>
            </a:endParaRPr>
          </a:p>
          <a:p>
            <a:r>
              <a:rPr lang="en-US" altLang="ja-JP" dirty="0" smtClean="0">
                <a:latin typeface="+mn-ea"/>
              </a:rPr>
              <a:t>IDE		</a:t>
            </a:r>
            <a:r>
              <a:rPr lang="en-US" altLang="ja-JP" dirty="0" smtClean="0">
                <a:latin typeface="+mn-ea"/>
              </a:rPr>
              <a:t>		</a:t>
            </a:r>
            <a:r>
              <a:rPr lang="ja-JP" altLang="en-US" dirty="0" smtClean="0">
                <a:latin typeface="+mn-ea"/>
              </a:rPr>
              <a:t>：</a:t>
            </a:r>
            <a:r>
              <a:rPr lang="en-US" altLang="ja-JP" dirty="0" smtClean="0">
                <a:latin typeface="+mn-ea"/>
              </a:rPr>
              <a:t>VisualStudio2022 </a:t>
            </a:r>
            <a:r>
              <a:rPr lang="en-US" altLang="ja-JP" dirty="0" smtClean="0">
                <a:latin typeface="+mn-ea"/>
              </a:rPr>
              <a:t>Community</a:t>
            </a:r>
          </a:p>
          <a:p>
            <a:r>
              <a:rPr lang="ja-JP" altLang="en-US" dirty="0" smtClean="0">
                <a:latin typeface="+mn-ea"/>
              </a:rPr>
              <a:t>開発期間</a:t>
            </a:r>
            <a:r>
              <a:rPr lang="en-US" altLang="ja-JP" dirty="0" smtClean="0">
                <a:latin typeface="+mn-ea"/>
              </a:rPr>
              <a:t>	</a:t>
            </a:r>
            <a:r>
              <a:rPr lang="en-US" altLang="ja-JP" dirty="0" smtClean="0">
                <a:latin typeface="+mn-ea"/>
              </a:rPr>
              <a:t>		</a:t>
            </a:r>
            <a:r>
              <a:rPr lang="ja-JP" altLang="en-US" dirty="0" smtClean="0">
                <a:latin typeface="+mn-ea"/>
              </a:rPr>
              <a:t>：</a:t>
            </a:r>
            <a:r>
              <a:rPr lang="ja-JP" altLang="en-US" sz="1800" dirty="0" smtClean="0">
                <a:latin typeface="+mn-ea"/>
              </a:rPr>
              <a:t>リテイク</a:t>
            </a:r>
            <a:r>
              <a:rPr lang="ja-JP" altLang="en-US" sz="1800" dirty="0" smtClean="0">
                <a:latin typeface="+mn-ea"/>
              </a:rPr>
              <a:t>含む：</a:t>
            </a:r>
            <a:r>
              <a:rPr lang="en-US" altLang="ja-JP" sz="1800" dirty="0" smtClean="0">
                <a:latin typeface="+mn-ea"/>
              </a:rPr>
              <a:t>4</a:t>
            </a:r>
            <a:r>
              <a:rPr lang="ja-JP" altLang="en-US" sz="1800" dirty="0" smtClean="0">
                <a:latin typeface="+mn-ea"/>
              </a:rPr>
              <a:t>年　現システム</a:t>
            </a:r>
            <a:r>
              <a:rPr lang="ja-JP" altLang="en-US" sz="1800" dirty="0" smtClean="0">
                <a:latin typeface="+mn-ea"/>
              </a:rPr>
              <a:t>：</a:t>
            </a:r>
            <a:r>
              <a:rPr lang="en-US" altLang="ja-JP" sz="1800" dirty="0">
                <a:latin typeface="+mn-ea"/>
              </a:rPr>
              <a:t>9</a:t>
            </a:r>
            <a:r>
              <a:rPr lang="ja-JP" altLang="en-US" sz="1800" dirty="0" smtClean="0">
                <a:latin typeface="+mn-ea"/>
              </a:rPr>
              <a:t>か月</a:t>
            </a:r>
            <a:endParaRPr lang="en-US" altLang="ja-JP" sz="1800" dirty="0" smtClean="0">
              <a:latin typeface="+mn-ea"/>
            </a:endParaRPr>
          </a:p>
          <a:p>
            <a:r>
              <a:rPr kumimoji="1" lang="ja-JP" altLang="en-US" dirty="0" smtClean="0">
                <a:latin typeface="+mn-ea"/>
              </a:rPr>
              <a:t>言語</a:t>
            </a:r>
            <a:r>
              <a:rPr lang="en-US" altLang="ja-JP" dirty="0">
                <a:latin typeface="+mn-ea"/>
              </a:rPr>
              <a:t>	</a:t>
            </a:r>
            <a:r>
              <a:rPr lang="en-US" altLang="ja-JP" dirty="0" smtClean="0">
                <a:latin typeface="+mn-ea"/>
              </a:rPr>
              <a:t>	</a:t>
            </a:r>
            <a:r>
              <a:rPr lang="en-US" altLang="ja-JP" dirty="0" smtClean="0">
                <a:latin typeface="+mn-ea"/>
              </a:rPr>
              <a:t>		</a:t>
            </a:r>
            <a:r>
              <a:rPr lang="ja-JP" altLang="en-US" dirty="0" smtClean="0">
                <a:latin typeface="+mn-ea"/>
              </a:rPr>
              <a:t>：</a:t>
            </a:r>
            <a:r>
              <a:rPr lang="en-US" altLang="ja-JP" dirty="0" smtClean="0">
                <a:latin typeface="+mn-ea"/>
              </a:rPr>
              <a:t>C</a:t>
            </a:r>
            <a:r>
              <a:rPr lang="en-US" altLang="ja-JP" dirty="0" smtClean="0">
                <a:latin typeface="+mn-ea"/>
              </a:rPr>
              <a:t>++</a:t>
            </a:r>
          </a:p>
          <a:p>
            <a:r>
              <a:rPr lang="ja-JP" altLang="en-US" dirty="0" smtClean="0">
                <a:latin typeface="+mn-ea"/>
              </a:rPr>
              <a:t>使用ライブラリ</a:t>
            </a:r>
            <a:r>
              <a:rPr lang="en-US" altLang="ja-JP" dirty="0" smtClean="0">
                <a:latin typeface="+mn-ea"/>
              </a:rPr>
              <a:t>	</a:t>
            </a:r>
            <a:r>
              <a:rPr lang="ja-JP" altLang="en-US" dirty="0" smtClean="0">
                <a:latin typeface="+mn-ea"/>
              </a:rPr>
              <a:t>：</a:t>
            </a:r>
            <a:r>
              <a:rPr lang="en-US" altLang="ja-JP" dirty="0" smtClean="0">
                <a:latin typeface="+mn-ea"/>
              </a:rPr>
              <a:t>STL(C++),boost(1.80.0),AVX2(</a:t>
            </a:r>
            <a:r>
              <a:rPr lang="ja-JP" altLang="en-US" dirty="0" smtClean="0">
                <a:latin typeface="+mn-ea"/>
              </a:rPr>
              <a:t>並列演算</a:t>
            </a:r>
            <a:r>
              <a:rPr lang="en-US" altLang="ja-JP" dirty="0" smtClean="0">
                <a:latin typeface="+mn-ea"/>
              </a:rPr>
              <a:t>)</a:t>
            </a:r>
            <a:endParaRPr lang="en-US" altLang="ja-JP" dirty="0" smtClean="0">
              <a:latin typeface="+mn-ea"/>
            </a:endParaRPr>
          </a:p>
          <a:p>
            <a:r>
              <a:rPr lang="en-US" altLang="ja-JP" dirty="0" smtClean="0">
                <a:latin typeface="+mn-ea"/>
              </a:rPr>
              <a:t>GitHub</a:t>
            </a:r>
            <a:r>
              <a:rPr lang="ja-JP" altLang="en-US" dirty="0" smtClean="0">
                <a:latin typeface="+mn-ea"/>
              </a:rPr>
              <a:t>（現在も開発継続中</a:t>
            </a:r>
            <a:r>
              <a:rPr lang="ja-JP" altLang="en-US" dirty="0" smtClean="0">
                <a:latin typeface="+mn-ea"/>
              </a:rPr>
              <a:t>）</a:t>
            </a:r>
            <a:endParaRPr lang="en-US" altLang="ja-JP" dirty="0">
              <a:latin typeface="+mn-ea"/>
            </a:endParaRPr>
          </a:p>
          <a:p>
            <a:pPr marL="457200" lvl="1" indent="0">
              <a:buNone/>
            </a:pPr>
            <a:r>
              <a:rPr lang="en-US" altLang="ja-JP" dirty="0">
                <a:latin typeface="+mn-ea"/>
                <a:hlinkClick r:id="rId2"/>
              </a:rPr>
              <a:t>https://</a:t>
            </a:r>
            <a:r>
              <a:rPr lang="en-US" altLang="ja-JP" dirty="0" smtClean="0">
                <a:latin typeface="+mn-ea"/>
                <a:hlinkClick r:id="rId2"/>
              </a:rPr>
              <a:t>github.com/YuheiKashima/Audio</a:t>
            </a:r>
            <a:endParaRPr lang="en-US" altLang="ja-JP" dirty="0" smtClean="0">
              <a:latin typeface="+mn-ea"/>
            </a:endParaRPr>
          </a:p>
        </p:txBody>
      </p:sp>
    </p:spTree>
    <p:extLst>
      <p:ext uri="{BB962C8B-B14F-4D97-AF65-F5344CB8AC3E}">
        <p14:creationId xmlns:p14="http://schemas.microsoft.com/office/powerpoint/2010/main" val="13009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18147"/>
          </a:xfrm>
        </p:spPr>
        <p:txBody>
          <a:bodyPr/>
          <a:lstStyle/>
          <a:p>
            <a:r>
              <a:rPr kumimoji="1" lang="ja-JP" altLang="en-US" dirty="0" smtClean="0"/>
              <a:t>制作の経緯</a:t>
            </a:r>
            <a:endParaRPr kumimoji="1" lang="ja-JP" altLang="en-US" dirty="0"/>
          </a:p>
        </p:txBody>
      </p:sp>
      <p:sp>
        <p:nvSpPr>
          <p:cNvPr id="3" name="コンテンツ プレースホルダー 2"/>
          <p:cNvSpPr>
            <a:spLocks noGrp="1"/>
          </p:cNvSpPr>
          <p:nvPr>
            <p:ph idx="1"/>
          </p:nvPr>
        </p:nvSpPr>
        <p:spPr>
          <a:xfrm>
            <a:off x="677334" y="1427747"/>
            <a:ext cx="8596668" cy="4613615"/>
          </a:xfrm>
        </p:spPr>
        <p:txBody>
          <a:bodyPr/>
          <a:lstStyle/>
          <a:p>
            <a:r>
              <a:rPr kumimoji="1" lang="ja-JP" altLang="en-US" dirty="0" smtClean="0"/>
              <a:t>もともと音楽とコンピュータの分野が好きでゲームプログラムを学ぶ中で</a:t>
            </a:r>
            <a:r>
              <a:rPr lang="en-US" altLang="ja-JP" dirty="0" smtClean="0"/>
              <a:t>XAudio2</a:t>
            </a:r>
            <a:r>
              <a:rPr lang="ja-JP" altLang="en-US" dirty="0" smtClean="0"/>
              <a:t>を扱い、より深く音のプログラムを知りたいと思いサウンドプログラムの分野へ興味を持った。</a:t>
            </a:r>
            <a:endParaRPr lang="en-US" altLang="ja-JP" dirty="0" smtClean="0"/>
          </a:p>
          <a:p>
            <a:r>
              <a:rPr kumimoji="1" lang="ja-JP" altLang="en-US" dirty="0" smtClean="0"/>
              <a:t>在学時の就職作品制作の際、</a:t>
            </a:r>
            <a:r>
              <a:rPr lang="en-US" altLang="ja-JP" dirty="0" smtClean="0"/>
              <a:t>XAudio2,X3DAudio,XAPOFX</a:t>
            </a:r>
            <a:r>
              <a:rPr lang="ja-JP" altLang="en-US" dirty="0" smtClean="0"/>
              <a:t>を用いて立体音響とリバーブ、</a:t>
            </a:r>
            <a:r>
              <a:rPr lang="en-US" altLang="ja-JP" dirty="0" smtClean="0"/>
              <a:t>EQ</a:t>
            </a:r>
            <a:r>
              <a:rPr lang="ja-JP" altLang="en-US" dirty="0" smtClean="0"/>
              <a:t>を実装した作品を制作したが出来合いのライブラリを使用して自身でデータ部や演算部へ触れることが無かったためこれでよいのかと疑問を感じた。</a:t>
            </a:r>
            <a:endParaRPr lang="en-US" altLang="ja-JP" dirty="0" smtClean="0"/>
          </a:p>
          <a:p>
            <a:r>
              <a:rPr kumimoji="1" lang="ja-JP" altLang="en-US" dirty="0"/>
              <a:t>作品</a:t>
            </a:r>
            <a:r>
              <a:rPr kumimoji="1" lang="ja-JP" altLang="en-US" dirty="0" smtClean="0"/>
              <a:t>の中間審査の際にも教務や</a:t>
            </a:r>
            <a:r>
              <a:rPr kumimoji="1" lang="en-US" altLang="ja-JP" dirty="0" smtClean="0"/>
              <a:t>OB</a:t>
            </a:r>
            <a:r>
              <a:rPr kumimoji="1" lang="ja-JP" altLang="en-US" dirty="0" smtClean="0"/>
              <a:t>の方からサウンドプログラマを目指すなら直接データや演算部に触れるべきだと教えを受け低レベル</a:t>
            </a:r>
            <a:r>
              <a:rPr kumimoji="1" lang="en-US" altLang="ja-JP" dirty="0" smtClean="0"/>
              <a:t>API</a:t>
            </a:r>
            <a:r>
              <a:rPr kumimoji="1" lang="ja-JP" altLang="en-US" dirty="0" smtClean="0"/>
              <a:t>である</a:t>
            </a:r>
            <a:r>
              <a:rPr kumimoji="1" lang="en-US" altLang="ja-JP" dirty="0" err="1" smtClean="0"/>
              <a:t>Wasapi</a:t>
            </a:r>
            <a:r>
              <a:rPr lang="ja-JP" altLang="en-US" dirty="0" smtClean="0"/>
              <a:t>に挑戦を始めた。</a:t>
            </a:r>
            <a:endParaRPr lang="en-US" altLang="ja-JP" dirty="0" smtClean="0"/>
          </a:p>
          <a:p>
            <a:endParaRPr kumimoji="1" lang="ja-JP" altLang="en-US" dirty="0"/>
          </a:p>
        </p:txBody>
      </p:sp>
    </p:spTree>
    <p:extLst>
      <p:ext uri="{BB962C8B-B14F-4D97-AF65-F5344CB8AC3E}">
        <p14:creationId xmlns:p14="http://schemas.microsoft.com/office/powerpoint/2010/main" val="534805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74964"/>
          </a:xfrm>
        </p:spPr>
        <p:txBody>
          <a:bodyPr>
            <a:normAutofit fontScale="90000"/>
          </a:bodyPr>
          <a:lstStyle/>
          <a:p>
            <a:r>
              <a:rPr kumimoji="1" lang="ja-JP" altLang="en-US" dirty="0" smtClean="0"/>
              <a:t>開発方針</a:t>
            </a:r>
            <a:endParaRPr kumimoji="1" lang="ja-JP" altLang="en-US" dirty="0"/>
          </a:p>
        </p:txBody>
      </p:sp>
      <p:sp>
        <p:nvSpPr>
          <p:cNvPr id="3" name="コンテンツ プレースホルダー 2"/>
          <p:cNvSpPr>
            <a:spLocks noGrp="1"/>
          </p:cNvSpPr>
          <p:nvPr>
            <p:ph idx="1"/>
          </p:nvPr>
        </p:nvSpPr>
        <p:spPr>
          <a:xfrm>
            <a:off x="677334" y="1184565"/>
            <a:ext cx="8596668" cy="4856798"/>
          </a:xfrm>
        </p:spPr>
        <p:txBody>
          <a:bodyPr/>
          <a:lstStyle/>
          <a:p>
            <a:r>
              <a:rPr lang="en-US" altLang="ja-JP" dirty="0" err="1" smtClean="0"/>
              <a:t>Wasapi</a:t>
            </a:r>
            <a:r>
              <a:rPr lang="ja-JP" altLang="en-US" dirty="0" smtClean="0"/>
              <a:t>をはじめ他のオーディオ</a:t>
            </a:r>
            <a:r>
              <a:rPr lang="en-US" altLang="ja-JP" dirty="0" smtClean="0"/>
              <a:t>API(ASIO</a:t>
            </a:r>
            <a:r>
              <a:rPr lang="ja-JP" altLang="en-US" dirty="0" smtClean="0"/>
              <a:t>等</a:t>
            </a:r>
            <a:r>
              <a:rPr lang="en-US" altLang="ja-JP" dirty="0" smtClean="0"/>
              <a:t>)</a:t>
            </a:r>
            <a:r>
              <a:rPr lang="ja-JP" altLang="en-US" dirty="0" smtClean="0"/>
              <a:t>も</a:t>
            </a:r>
            <a:r>
              <a:rPr lang="ja-JP" altLang="en-US" dirty="0" smtClean="0"/>
              <a:t>組み込めるような基盤を作る。</a:t>
            </a:r>
            <a:endParaRPr lang="en-US" altLang="ja-JP" dirty="0" smtClean="0"/>
          </a:p>
          <a:p>
            <a:r>
              <a:rPr kumimoji="1" lang="en-US" altLang="ja-JP" dirty="0" smtClean="0"/>
              <a:t>XAudio2</a:t>
            </a:r>
            <a:r>
              <a:rPr kumimoji="1" lang="ja-JP" altLang="en-US" dirty="0" err="1" smtClean="0"/>
              <a:t>のような</a:t>
            </a:r>
            <a:r>
              <a:rPr kumimoji="1" lang="ja-JP" altLang="en-US" dirty="0" smtClean="0"/>
              <a:t>使い勝手を目指す。</a:t>
            </a:r>
            <a:r>
              <a:rPr kumimoji="1" lang="en-US" altLang="ja-JP" dirty="0" smtClean="0"/>
              <a:t>(Master&lt;-(</a:t>
            </a:r>
            <a:r>
              <a:rPr kumimoji="1" lang="en-US" altLang="ja-JP" dirty="0" err="1" smtClean="0"/>
              <a:t>Submix</a:t>
            </a:r>
            <a:r>
              <a:rPr kumimoji="1" lang="en-US" altLang="ja-JP" dirty="0" smtClean="0"/>
              <a:t>)&lt;-Source</a:t>
            </a:r>
            <a:r>
              <a:rPr kumimoji="1" lang="ja-JP" altLang="en-US" dirty="0" smtClean="0"/>
              <a:t>のデータの流れを作る</a:t>
            </a:r>
            <a:r>
              <a:rPr kumimoji="1" lang="en-US" altLang="ja-JP" dirty="0" smtClean="0"/>
              <a:t>)</a:t>
            </a:r>
          </a:p>
          <a:p>
            <a:r>
              <a:rPr lang="ja-JP" altLang="en-US" dirty="0" smtClean="0"/>
              <a:t>エフェクトを作りやすくするためポリモーフィズムの方式を採り継承クラスの内容を自由に実装できるようにする。</a:t>
            </a:r>
            <a:endParaRPr lang="en-US" altLang="ja-JP" dirty="0" smtClean="0"/>
          </a:p>
          <a:p>
            <a:r>
              <a:rPr kumimoji="1" lang="en-US" altLang="ja-JP" dirty="0" smtClean="0"/>
              <a:t>AVX2</a:t>
            </a:r>
            <a:r>
              <a:rPr kumimoji="1" lang="ja-JP" altLang="en-US" dirty="0" smtClean="0"/>
              <a:t>など</a:t>
            </a:r>
            <a:r>
              <a:rPr kumimoji="1" lang="ja-JP" altLang="en-US" dirty="0" smtClean="0"/>
              <a:t>の</a:t>
            </a:r>
            <a:r>
              <a:rPr kumimoji="1" lang="en-US" altLang="ja-JP" dirty="0" smtClean="0"/>
              <a:t>SIMD</a:t>
            </a:r>
            <a:r>
              <a:rPr kumimoji="1" lang="ja-JP" altLang="en-US" dirty="0" smtClean="0"/>
              <a:t>を積極的に利用する。</a:t>
            </a:r>
            <a:endParaRPr kumimoji="1" lang="en-US" altLang="ja-JP" dirty="0" smtClean="0"/>
          </a:p>
          <a:p>
            <a:r>
              <a:rPr lang="ja-JP" altLang="en-US" dirty="0" smtClean="0"/>
              <a:t>サウンドプログラムの資料充実を狙うためオープンソースで公開する。</a:t>
            </a:r>
            <a:endParaRPr kumimoji="1" lang="en-US" altLang="ja-JP" dirty="0" smtClean="0"/>
          </a:p>
        </p:txBody>
      </p:sp>
    </p:spTree>
    <p:extLst>
      <p:ext uri="{BB962C8B-B14F-4D97-AF65-F5344CB8AC3E}">
        <p14:creationId xmlns:p14="http://schemas.microsoft.com/office/powerpoint/2010/main" val="90154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25642"/>
          </a:xfrm>
        </p:spPr>
        <p:txBody>
          <a:bodyPr>
            <a:normAutofit fontScale="90000"/>
          </a:bodyPr>
          <a:lstStyle/>
          <a:p>
            <a:r>
              <a:rPr kumimoji="1" lang="en-US" altLang="ja-JP" dirty="0" err="1" smtClean="0"/>
              <a:t>Wasapi</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677334" y="1235243"/>
            <a:ext cx="8596668" cy="4806120"/>
          </a:xfrm>
        </p:spPr>
        <p:txBody>
          <a:bodyPr/>
          <a:lstStyle/>
          <a:p>
            <a:r>
              <a:rPr kumimoji="1" lang="en-US" altLang="ja-JP" dirty="0" err="1" smtClean="0"/>
              <a:t>Wasapi</a:t>
            </a:r>
            <a:r>
              <a:rPr kumimoji="1" lang="ja-JP" altLang="en-US" dirty="0" smtClean="0"/>
              <a:t>とは</a:t>
            </a:r>
            <a:r>
              <a:rPr kumimoji="1" lang="en-US" altLang="ja-JP" dirty="0" err="1" smtClean="0"/>
              <a:t>WindowCoreAudioAPI</a:t>
            </a:r>
            <a:r>
              <a:rPr kumimoji="1" lang="ja-JP" altLang="en-US" dirty="0" smtClean="0"/>
              <a:t>群に含まれる</a:t>
            </a:r>
            <a:r>
              <a:rPr kumimoji="1" lang="en-US" altLang="ja-JP" dirty="0" smtClean="0"/>
              <a:t>Vista</a:t>
            </a:r>
            <a:r>
              <a:rPr kumimoji="1" lang="ja-JP" altLang="en-US" dirty="0" smtClean="0"/>
              <a:t>から登場した比較的あたらしいオーディオ</a:t>
            </a:r>
            <a:r>
              <a:rPr kumimoji="1" lang="en-US" altLang="ja-JP" dirty="0" smtClean="0"/>
              <a:t>API</a:t>
            </a:r>
            <a:r>
              <a:rPr kumimoji="1" lang="ja-JP" altLang="en-US" dirty="0" smtClean="0"/>
              <a:t>であり、従来のオーディオ</a:t>
            </a:r>
            <a:r>
              <a:rPr kumimoji="1" lang="en-US" altLang="ja-JP" dirty="0" smtClean="0"/>
              <a:t>API</a:t>
            </a:r>
            <a:r>
              <a:rPr kumimoji="1" lang="ja-JP" altLang="en-US" dirty="0" smtClean="0"/>
              <a:t>である</a:t>
            </a:r>
            <a:r>
              <a:rPr kumimoji="1" lang="en-US" altLang="ja-JP" dirty="0" smtClean="0"/>
              <a:t>DirectSound</a:t>
            </a:r>
            <a:r>
              <a:rPr kumimoji="1" lang="ja-JP" altLang="en-US" dirty="0" smtClean="0"/>
              <a:t>よりも低いレイヤーにあるものである。</a:t>
            </a:r>
            <a:endParaRPr kumimoji="1" lang="en-US" altLang="ja-JP" dirty="0" smtClean="0"/>
          </a:p>
        </p:txBody>
      </p:sp>
      <p:grpSp>
        <p:nvGrpSpPr>
          <p:cNvPr id="4" name="グループ化 3"/>
          <p:cNvGrpSpPr/>
          <p:nvPr/>
        </p:nvGrpSpPr>
        <p:grpSpPr>
          <a:xfrm>
            <a:off x="2827378" y="2178008"/>
            <a:ext cx="4296579" cy="2920590"/>
            <a:chOff x="3016556" y="2374996"/>
            <a:chExt cx="4296579" cy="292059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56" y="2374996"/>
              <a:ext cx="4296579" cy="2920590"/>
            </a:xfrm>
            <a:prstGeom prst="rect">
              <a:avLst/>
            </a:prstGeom>
          </p:spPr>
        </p:pic>
        <p:sp>
          <p:nvSpPr>
            <p:cNvPr id="6" name="角丸四角形 5"/>
            <p:cNvSpPr/>
            <p:nvPr/>
          </p:nvSpPr>
          <p:spPr>
            <a:xfrm>
              <a:off x="3694378" y="2889388"/>
              <a:ext cx="3600855" cy="355600"/>
            </a:xfrm>
            <a:prstGeom prst="roundRect">
              <a:avLst/>
            </a:prstGeom>
            <a:no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ja-JP" altLang="en-US" sz="1463"/>
            </a:p>
          </p:txBody>
        </p:sp>
      </p:grpSp>
      <p:sp>
        <p:nvSpPr>
          <p:cNvPr id="9" name="下矢印 8"/>
          <p:cNvSpPr/>
          <p:nvPr/>
        </p:nvSpPr>
        <p:spPr>
          <a:xfrm>
            <a:off x="2144389" y="2178008"/>
            <a:ext cx="469338" cy="29205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063469" y="5243658"/>
            <a:ext cx="5202065" cy="369332"/>
          </a:xfrm>
          <a:prstGeom prst="rect">
            <a:avLst/>
          </a:prstGeom>
          <a:noFill/>
        </p:spPr>
        <p:txBody>
          <a:bodyPr wrap="none" rtlCol="0">
            <a:spAutoFit/>
          </a:bodyPr>
          <a:lstStyle/>
          <a:p>
            <a:r>
              <a:rPr kumimoji="1" lang="ja-JP" altLang="en-US" dirty="0" smtClean="0"/>
              <a:t>下に行くほどデバイス</a:t>
            </a:r>
            <a:r>
              <a:rPr kumimoji="1" lang="en-US" altLang="ja-JP" dirty="0" smtClean="0"/>
              <a:t>(</a:t>
            </a:r>
            <a:r>
              <a:rPr lang="ja-JP" altLang="en-US" dirty="0" smtClean="0"/>
              <a:t>ハードウェア</a:t>
            </a:r>
            <a:r>
              <a:rPr lang="en-US" altLang="ja-JP" dirty="0" smtClean="0"/>
              <a:t>)</a:t>
            </a:r>
            <a:r>
              <a:rPr lang="ja-JP" altLang="en-US" dirty="0" smtClean="0"/>
              <a:t>に近くなる</a:t>
            </a:r>
            <a:endParaRPr kumimoji="1" lang="ja-JP" altLang="en-US" dirty="0"/>
          </a:p>
        </p:txBody>
      </p:sp>
    </p:spTree>
    <p:extLst>
      <p:ext uri="{BB962C8B-B14F-4D97-AF65-F5344CB8AC3E}">
        <p14:creationId xmlns:p14="http://schemas.microsoft.com/office/powerpoint/2010/main" val="100124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711200"/>
          </a:xfrm>
        </p:spPr>
        <p:txBody>
          <a:bodyPr/>
          <a:lstStyle/>
          <a:p>
            <a:r>
              <a:rPr kumimoji="1" lang="en-US" altLang="ja-JP" dirty="0" err="1" smtClean="0"/>
              <a:t>Wasapi</a:t>
            </a:r>
            <a:r>
              <a:rPr kumimoji="1" lang="ja-JP" altLang="en-US" dirty="0" smtClean="0"/>
              <a:t>の２つのモード</a:t>
            </a:r>
            <a:endParaRPr kumimoji="1" lang="ja-JP" altLang="en-US" dirty="0"/>
          </a:p>
        </p:txBody>
      </p:sp>
      <p:sp>
        <p:nvSpPr>
          <p:cNvPr id="3" name="コンテンツ プレースホルダー 2"/>
          <p:cNvSpPr>
            <a:spLocks noGrp="1"/>
          </p:cNvSpPr>
          <p:nvPr>
            <p:ph idx="1"/>
          </p:nvPr>
        </p:nvSpPr>
        <p:spPr>
          <a:xfrm>
            <a:off x="677334" y="1320801"/>
            <a:ext cx="8596668" cy="4720562"/>
          </a:xfrm>
        </p:spPr>
        <p:txBody>
          <a:bodyPr/>
          <a:lstStyle/>
          <a:p>
            <a:r>
              <a:rPr kumimoji="1" lang="en-US" altLang="ja-JP" dirty="0" err="1" smtClean="0"/>
              <a:t>Wasapi</a:t>
            </a:r>
            <a:r>
              <a:rPr kumimoji="1" lang="ja-JP" altLang="en-US" dirty="0" err="1" smtClean="0"/>
              <a:t>には</a:t>
            </a:r>
            <a:r>
              <a:rPr kumimoji="1" lang="ja-JP" altLang="en-US" dirty="0" smtClean="0"/>
              <a:t>デバイス使用の方法を設定する二つのモードがある。</a:t>
            </a:r>
            <a:endParaRPr kumimoji="1" lang="en-US" altLang="ja-JP" dirty="0" smtClean="0"/>
          </a:p>
          <a:p>
            <a:pPr marL="0" indent="0">
              <a:buNone/>
            </a:pPr>
            <a:r>
              <a:rPr lang="ja-JP" altLang="en-US" dirty="0" smtClean="0"/>
              <a:t>・共有モード</a:t>
            </a:r>
            <a:endParaRPr lang="en-US" altLang="ja-JP" dirty="0" smtClean="0"/>
          </a:p>
          <a:p>
            <a:pPr marL="0" indent="0">
              <a:buNone/>
            </a:pPr>
            <a:r>
              <a:rPr lang="en-US" altLang="ja-JP" dirty="0" smtClean="0"/>
              <a:t>	</a:t>
            </a:r>
            <a:r>
              <a:rPr lang="en-US" altLang="ja-JP" dirty="0" smtClean="0"/>
              <a:t>OS</a:t>
            </a:r>
            <a:r>
              <a:rPr lang="ja-JP" altLang="en-US" dirty="0" smtClean="0"/>
              <a:t>のオーディオエンジン</a:t>
            </a:r>
            <a:r>
              <a:rPr lang="ja-JP" altLang="en-US" dirty="0" smtClean="0"/>
              <a:t>を介し、複数のアプリケーションでデバイスを使用するモード、実際にデバイスに流れるデータに差異が発生するが外部のアプリケーションのサウンドも流すことができる。</a:t>
            </a:r>
            <a:endParaRPr lang="en-US" altLang="ja-JP" dirty="0" smtClean="0"/>
          </a:p>
          <a:p>
            <a:pPr marL="0" indent="0">
              <a:buNone/>
            </a:pPr>
            <a:r>
              <a:rPr kumimoji="1" lang="ja-JP" altLang="en-US" dirty="0" smtClean="0"/>
              <a:t>・排他モード</a:t>
            </a:r>
            <a:endParaRPr kumimoji="1" lang="en-US" altLang="ja-JP" dirty="0" smtClean="0"/>
          </a:p>
          <a:p>
            <a:pPr marL="0" indent="0">
              <a:buNone/>
            </a:pPr>
            <a:r>
              <a:rPr lang="en-US" altLang="ja-JP" dirty="0"/>
              <a:t>	</a:t>
            </a:r>
            <a:r>
              <a:rPr lang="en-US" altLang="ja-JP" dirty="0"/>
              <a:t> OS</a:t>
            </a:r>
            <a:r>
              <a:rPr lang="ja-JP" altLang="en-US" dirty="0"/>
              <a:t>のオーディオエンジン</a:t>
            </a:r>
            <a:r>
              <a:rPr lang="ja-JP" altLang="en-US" dirty="0" smtClean="0"/>
              <a:t>を介さず直接</a:t>
            </a:r>
            <a:r>
              <a:rPr lang="ja-JP" altLang="en-US" dirty="0" smtClean="0"/>
              <a:t>エンドポイントバッファ</a:t>
            </a:r>
            <a:r>
              <a:rPr lang="en-US" altLang="ja-JP" dirty="0" smtClean="0"/>
              <a:t>(</a:t>
            </a:r>
            <a:r>
              <a:rPr lang="ja-JP" altLang="en-US" dirty="0" smtClean="0"/>
              <a:t>デバイスバッファ</a:t>
            </a:r>
            <a:r>
              <a:rPr lang="en-US" altLang="ja-JP" dirty="0" smtClean="0"/>
              <a:t>)</a:t>
            </a:r>
            <a:r>
              <a:rPr lang="ja-JP" altLang="en-US" dirty="0" smtClean="0"/>
              <a:t>へ</a:t>
            </a:r>
            <a:r>
              <a:rPr lang="ja-JP" altLang="en-US" dirty="0" smtClean="0"/>
              <a:t>音データを書込みデータの差異を発生させず音を再生するが１つのアプリケーションがデバイスを占有するため他の音が出なくなる。</a:t>
            </a:r>
            <a:endParaRPr lang="en-US" altLang="ja-JP" dirty="0" smtClean="0"/>
          </a:p>
        </p:txBody>
      </p:sp>
    </p:spTree>
    <p:extLst>
      <p:ext uri="{BB962C8B-B14F-4D97-AF65-F5344CB8AC3E}">
        <p14:creationId xmlns:p14="http://schemas.microsoft.com/office/powerpoint/2010/main" val="395480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60400"/>
          </a:xfrm>
        </p:spPr>
        <p:txBody>
          <a:bodyPr/>
          <a:lstStyle/>
          <a:p>
            <a:r>
              <a:rPr kumimoji="1" lang="ja-JP" altLang="en-US" dirty="0" smtClean="0"/>
              <a:t>リアルタイムレンダリングの</a:t>
            </a:r>
            <a:r>
              <a:rPr kumimoji="1" lang="ja-JP" altLang="en-US" dirty="0" smtClean="0"/>
              <a:t>実現</a:t>
            </a:r>
            <a:r>
              <a:rPr kumimoji="1" lang="en-US" altLang="ja-JP" dirty="0" smtClean="0"/>
              <a:t>(</a:t>
            </a:r>
            <a:r>
              <a:rPr kumimoji="1" lang="ja-JP" altLang="en-US" dirty="0" smtClean="0"/>
              <a:t>旧</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677334" y="1270001"/>
            <a:ext cx="8596668" cy="4771362"/>
          </a:xfrm>
        </p:spPr>
        <p:txBody>
          <a:bodyPr/>
          <a:lstStyle/>
          <a:p>
            <a:r>
              <a:rPr kumimoji="1" lang="ja-JP" altLang="en-US" dirty="0" smtClean="0"/>
              <a:t>リアルタイムレンダリングの実現にはダブルバッファリングの手法を使用した。</a:t>
            </a:r>
            <a:endParaRPr kumimoji="1" lang="ja-JP" altLang="en-US" dirty="0"/>
          </a:p>
        </p:txBody>
      </p:sp>
      <p:grpSp>
        <p:nvGrpSpPr>
          <p:cNvPr id="64" name="グループ化 63"/>
          <p:cNvGrpSpPr/>
          <p:nvPr/>
        </p:nvGrpSpPr>
        <p:grpSpPr>
          <a:xfrm>
            <a:off x="833118" y="1814813"/>
            <a:ext cx="8804476" cy="4594868"/>
            <a:chOff x="820418" y="1954513"/>
            <a:chExt cx="8804476" cy="4594868"/>
          </a:xfrm>
        </p:grpSpPr>
        <p:grpSp>
          <p:nvGrpSpPr>
            <p:cNvPr id="4" name="グループ化 3"/>
            <p:cNvGrpSpPr/>
            <p:nvPr/>
          </p:nvGrpSpPr>
          <p:grpSpPr>
            <a:xfrm>
              <a:off x="3826785" y="2623382"/>
              <a:ext cx="2118188" cy="723082"/>
              <a:chOff x="3018503" y="2458065"/>
              <a:chExt cx="2418736" cy="1025012"/>
            </a:xfrm>
          </p:grpSpPr>
          <p:sp>
            <p:nvSpPr>
              <p:cNvPr id="5" name="正方形/長方形 4"/>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018503" y="2877165"/>
                <a:ext cx="870872"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正方形/長方形 6"/>
              <p:cNvSpPr/>
              <p:nvPr/>
            </p:nvSpPr>
            <p:spPr>
              <a:xfrm>
                <a:off x="4475720" y="2877165"/>
                <a:ext cx="870872"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018503" y="3296265"/>
                <a:ext cx="461297"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9" name="グループ化 8"/>
            <p:cNvGrpSpPr/>
            <p:nvPr/>
          </p:nvGrpSpPr>
          <p:grpSpPr>
            <a:xfrm>
              <a:off x="820418" y="2592752"/>
              <a:ext cx="2631770" cy="808415"/>
              <a:chOff x="2432049" y="2397582"/>
              <a:chExt cx="3005190" cy="1145977"/>
            </a:xfrm>
          </p:grpSpPr>
          <p:sp>
            <p:nvSpPr>
              <p:cNvPr id="10" name="正方形/長方形 9"/>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018503" y="2877165"/>
                <a:ext cx="870872"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p:cNvSpPr/>
              <p:nvPr/>
            </p:nvSpPr>
            <p:spPr>
              <a:xfrm>
                <a:off x="4475720" y="2877165"/>
                <a:ext cx="870872"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2432050" y="2397582"/>
                <a:ext cx="429926" cy="307777"/>
              </a:xfrm>
              <a:prstGeom prst="rect">
                <a:avLst/>
              </a:prstGeom>
              <a:noFill/>
            </p:spPr>
            <p:txBody>
              <a:bodyPr wrap="none" rtlCol="0">
                <a:spAutoFit/>
              </a:bodyPr>
              <a:lstStyle/>
              <a:p>
                <a:r>
                  <a:rPr kumimoji="1" lang="en-US" altLang="ja-JP" sz="1400" dirty="0" err="1" smtClean="0"/>
                  <a:t>Src</a:t>
                </a:r>
                <a:endParaRPr kumimoji="1" lang="ja-JP" altLang="en-US" sz="1400" dirty="0"/>
              </a:p>
            </p:txBody>
          </p:sp>
          <p:sp>
            <p:nvSpPr>
              <p:cNvPr id="14" name="テキスト ボックス 13"/>
              <p:cNvSpPr txBox="1"/>
              <p:nvPr/>
            </p:nvSpPr>
            <p:spPr>
              <a:xfrm>
                <a:off x="2432050" y="2816682"/>
                <a:ext cx="543739" cy="307777"/>
              </a:xfrm>
              <a:prstGeom prst="rect">
                <a:avLst/>
              </a:prstGeom>
              <a:noFill/>
            </p:spPr>
            <p:txBody>
              <a:bodyPr wrap="none" rtlCol="0">
                <a:spAutoFit/>
              </a:bodyPr>
              <a:lstStyle/>
              <a:p>
                <a:r>
                  <a:rPr lang="en-US" altLang="ja-JP" sz="1400" dirty="0" err="1" smtClean="0"/>
                  <a:t>Buf1</a:t>
                </a:r>
                <a:endParaRPr kumimoji="1" lang="ja-JP" altLang="en-US" sz="1400" dirty="0"/>
              </a:p>
            </p:txBody>
          </p:sp>
          <p:sp>
            <p:nvSpPr>
              <p:cNvPr id="15" name="テキスト ボックス 14"/>
              <p:cNvSpPr txBox="1"/>
              <p:nvPr/>
            </p:nvSpPr>
            <p:spPr>
              <a:xfrm>
                <a:off x="3910678" y="2816682"/>
                <a:ext cx="543739" cy="307777"/>
              </a:xfrm>
              <a:prstGeom prst="rect">
                <a:avLst/>
              </a:prstGeom>
              <a:noFill/>
            </p:spPr>
            <p:txBody>
              <a:bodyPr wrap="none" rtlCol="0">
                <a:spAutoFit/>
              </a:bodyPr>
              <a:lstStyle/>
              <a:p>
                <a:r>
                  <a:rPr lang="en-US" altLang="ja-JP" sz="1400" dirty="0" err="1" smtClean="0"/>
                  <a:t>Buf2</a:t>
                </a:r>
                <a:endParaRPr kumimoji="1" lang="ja-JP" altLang="en-US" sz="1400" dirty="0"/>
              </a:p>
            </p:txBody>
          </p:sp>
          <p:sp>
            <p:nvSpPr>
              <p:cNvPr id="16" name="正方形/長方形 15"/>
              <p:cNvSpPr/>
              <p:nvPr/>
            </p:nvSpPr>
            <p:spPr>
              <a:xfrm>
                <a:off x="3018503" y="3296265"/>
                <a:ext cx="461297"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p:cNvSpPr txBox="1"/>
              <p:nvPr/>
            </p:nvSpPr>
            <p:spPr>
              <a:xfrm>
                <a:off x="2432049" y="3235782"/>
                <a:ext cx="535724" cy="307777"/>
              </a:xfrm>
              <a:prstGeom prst="rect">
                <a:avLst/>
              </a:prstGeom>
              <a:noFill/>
            </p:spPr>
            <p:txBody>
              <a:bodyPr wrap="none" rtlCol="0">
                <a:spAutoFit/>
              </a:bodyPr>
              <a:lstStyle/>
              <a:p>
                <a:r>
                  <a:rPr lang="en-US" altLang="ja-JP" sz="1400" dirty="0" err="1" smtClean="0"/>
                  <a:t>Dest</a:t>
                </a:r>
                <a:endParaRPr kumimoji="1" lang="ja-JP" altLang="en-US" sz="1400" dirty="0"/>
              </a:p>
            </p:txBody>
          </p:sp>
        </p:grpSp>
        <p:sp>
          <p:nvSpPr>
            <p:cNvPr id="18" name="正方形/長方形 17"/>
            <p:cNvSpPr/>
            <p:nvPr/>
          </p:nvSpPr>
          <p:spPr>
            <a:xfrm>
              <a:off x="3826785" y="2619955"/>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19" name="グループ化 18"/>
            <p:cNvGrpSpPr/>
            <p:nvPr/>
          </p:nvGrpSpPr>
          <p:grpSpPr>
            <a:xfrm>
              <a:off x="6337983" y="2635419"/>
              <a:ext cx="2118188" cy="723082"/>
              <a:chOff x="3018503" y="2458065"/>
              <a:chExt cx="2418736" cy="1025012"/>
            </a:xfrm>
          </p:grpSpPr>
          <p:sp>
            <p:nvSpPr>
              <p:cNvPr id="20" name="正方形/長方形 19"/>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p:nvSpPr>
            <p:spPr>
              <a:xfrm>
                <a:off x="3018503" y="2877165"/>
                <a:ext cx="870872"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正方形/長方形 21"/>
              <p:cNvSpPr/>
              <p:nvPr/>
            </p:nvSpPr>
            <p:spPr>
              <a:xfrm>
                <a:off x="4475720" y="2877165"/>
                <a:ext cx="870872"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3" name="正方形/長方形 22"/>
              <p:cNvSpPr/>
              <p:nvPr/>
            </p:nvSpPr>
            <p:spPr>
              <a:xfrm>
                <a:off x="3018503" y="3296265"/>
                <a:ext cx="461297"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4" name="正方形/長方形 23"/>
            <p:cNvSpPr/>
            <p:nvPr/>
          </p:nvSpPr>
          <p:spPr>
            <a:xfrm>
              <a:off x="6337983" y="2633303"/>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25" name="直線矢印コネクタ 24"/>
            <p:cNvCxnSpPr/>
            <p:nvPr/>
          </p:nvCxnSpPr>
          <p:spPr>
            <a:xfrm>
              <a:off x="4510740" y="2792393"/>
              <a:ext cx="592191" cy="10765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nvGrpSpPr>
            <p:cNvPr id="26" name="グループ化 25"/>
            <p:cNvGrpSpPr/>
            <p:nvPr/>
          </p:nvGrpSpPr>
          <p:grpSpPr>
            <a:xfrm>
              <a:off x="6499477" y="5226487"/>
              <a:ext cx="2118188" cy="723082"/>
              <a:chOff x="3018503" y="2458065"/>
              <a:chExt cx="2418736" cy="1025012"/>
            </a:xfrm>
          </p:grpSpPr>
          <p:sp>
            <p:nvSpPr>
              <p:cNvPr id="27" name="正方形/長方形 26"/>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018503" y="2877165"/>
                <a:ext cx="870872"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9" name="正方形/長方形 28"/>
              <p:cNvSpPr/>
              <p:nvPr/>
            </p:nvSpPr>
            <p:spPr>
              <a:xfrm>
                <a:off x="4475720" y="2877165"/>
                <a:ext cx="870872"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018503" y="3296265"/>
                <a:ext cx="461297" cy="186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31" name="正方形/長方形 30"/>
            <p:cNvSpPr/>
            <p:nvPr/>
          </p:nvSpPr>
          <p:spPr>
            <a:xfrm>
              <a:off x="6499477"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2" name="右矢印 31"/>
            <p:cNvSpPr/>
            <p:nvPr/>
          </p:nvSpPr>
          <p:spPr>
            <a:xfrm>
              <a:off x="3452188" y="2857969"/>
              <a:ext cx="291690" cy="37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5974654" y="2809869"/>
              <a:ext cx="291690" cy="37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rot="5400000">
              <a:off x="7279753" y="3358482"/>
              <a:ext cx="291690" cy="37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7266100"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36" name="直線矢印コネクタ 35"/>
            <p:cNvCxnSpPr/>
            <p:nvPr/>
          </p:nvCxnSpPr>
          <p:spPr>
            <a:xfrm>
              <a:off x="7597677" y="5397333"/>
              <a:ext cx="217052" cy="10190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直線矢印コネクタ 36"/>
            <p:cNvCxnSpPr>
              <a:stCxn id="29" idx="1"/>
              <a:endCxn id="28" idx="3"/>
            </p:cNvCxnSpPr>
            <p:nvPr/>
          </p:nvCxnSpPr>
          <p:spPr>
            <a:xfrm flipH="1">
              <a:off x="7262136" y="5588028"/>
              <a:ext cx="513487"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38" name="グループ化 37"/>
            <p:cNvGrpSpPr/>
            <p:nvPr/>
          </p:nvGrpSpPr>
          <p:grpSpPr>
            <a:xfrm>
              <a:off x="3916693" y="5226487"/>
              <a:ext cx="2118188" cy="723082"/>
              <a:chOff x="3018503" y="2458065"/>
              <a:chExt cx="2418736" cy="1025012"/>
            </a:xfrm>
          </p:grpSpPr>
          <p:sp>
            <p:nvSpPr>
              <p:cNvPr id="39" name="正方形/長方形 38"/>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3018503" y="2877165"/>
                <a:ext cx="870872"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1" name="正方形/長方形 40"/>
              <p:cNvSpPr/>
              <p:nvPr/>
            </p:nvSpPr>
            <p:spPr>
              <a:xfrm>
                <a:off x="4475720" y="2877165"/>
                <a:ext cx="870872"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2" name="正方形/長方形 41"/>
              <p:cNvSpPr/>
              <p:nvPr/>
            </p:nvSpPr>
            <p:spPr>
              <a:xfrm>
                <a:off x="3018503" y="3296265"/>
                <a:ext cx="461297"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43" name="正方形/長方形 42"/>
            <p:cNvSpPr/>
            <p:nvPr/>
          </p:nvSpPr>
          <p:spPr>
            <a:xfrm>
              <a:off x="3916693"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4" name="正方形/長方形 43"/>
            <p:cNvSpPr/>
            <p:nvPr/>
          </p:nvSpPr>
          <p:spPr>
            <a:xfrm>
              <a:off x="4683316"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5" name="正方形/長方形 44"/>
            <p:cNvSpPr/>
            <p:nvPr/>
          </p:nvSpPr>
          <p:spPr>
            <a:xfrm>
              <a:off x="3905372" y="5522136"/>
              <a:ext cx="415298" cy="13178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6" name="右矢印 45"/>
            <p:cNvSpPr/>
            <p:nvPr/>
          </p:nvSpPr>
          <p:spPr>
            <a:xfrm rot="10800000">
              <a:off x="6128404" y="5358271"/>
              <a:ext cx="291690" cy="37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a:stCxn id="45" idx="2"/>
              <a:endCxn id="42" idx="0"/>
            </p:cNvCxnSpPr>
            <p:nvPr/>
          </p:nvCxnSpPr>
          <p:spPr>
            <a:xfrm>
              <a:off x="4113021" y="5653920"/>
              <a:ext cx="5661" cy="16386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nvGrpSpPr>
            <p:cNvPr id="48" name="グループ化 47"/>
            <p:cNvGrpSpPr/>
            <p:nvPr/>
          </p:nvGrpSpPr>
          <p:grpSpPr>
            <a:xfrm>
              <a:off x="1333909" y="5226487"/>
              <a:ext cx="2118188" cy="723082"/>
              <a:chOff x="3018503" y="2458065"/>
              <a:chExt cx="2418736" cy="1025012"/>
            </a:xfrm>
          </p:grpSpPr>
          <p:sp>
            <p:nvSpPr>
              <p:cNvPr id="49" name="正方形/長方形 48"/>
              <p:cNvSpPr/>
              <p:nvPr/>
            </p:nvSpPr>
            <p:spPr>
              <a:xfrm>
                <a:off x="3018503" y="2458065"/>
                <a:ext cx="2418736" cy="186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3018503" y="2877165"/>
                <a:ext cx="870872" cy="1868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51" name="正方形/長方形 50"/>
              <p:cNvSpPr/>
              <p:nvPr/>
            </p:nvSpPr>
            <p:spPr>
              <a:xfrm>
                <a:off x="4475720" y="2877165"/>
                <a:ext cx="870872"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52" name="正方形/長方形 51"/>
              <p:cNvSpPr/>
              <p:nvPr/>
            </p:nvSpPr>
            <p:spPr>
              <a:xfrm>
                <a:off x="3018503" y="3296265"/>
                <a:ext cx="461297" cy="18681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53" name="正方形/長方形 52"/>
            <p:cNvSpPr/>
            <p:nvPr/>
          </p:nvSpPr>
          <p:spPr>
            <a:xfrm>
              <a:off x="1333909"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4" name="正方形/長方形 53"/>
            <p:cNvSpPr/>
            <p:nvPr/>
          </p:nvSpPr>
          <p:spPr>
            <a:xfrm>
              <a:off x="2100532" y="5219949"/>
              <a:ext cx="762659" cy="1317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5" name="右矢印 54"/>
            <p:cNvSpPr/>
            <p:nvPr/>
          </p:nvSpPr>
          <p:spPr>
            <a:xfrm rot="10800000">
              <a:off x="3545620" y="5358271"/>
              <a:ext cx="291690" cy="377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endCxn id="52" idx="0"/>
            </p:cNvCxnSpPr>
            <p:nvPr/>
          </p:nvCxnSpPr>
          <p:spPr>
            <a:xfrm>
              <a:off x="1530237" y="5653920"/>
              <a:ext cx="5661" cy="16386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7" name="上カーブ矢印 56"/>
            <p:cNvSpPr/>
            <p:nvPr/>
          </p:nvSpPr>
          <p:spPr>
            <a:xfrm>
              <a:off x="2276809" y="5970261"/>
              <a:ext cx="5339524" cy="579120"/>
            </a:xfrm>
            <a:prstGeom prst="curvedUpArrow">
              <a:avLst>
                <a:gd name="adj1" fmla="val 17229"/>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テキスト ボックス 57"/>
            <p:cNvSpPr txBox="1"/>
            <p:nvPr/>
          </p:nvSpPr>
          <p:spPr>
            <a:xfrm>
              <a:off x="3806236" y="1968689"/>
              <a:ext cx="2339102" cy="523220"/>
            </a:xfrm>
            <a:prstGeom prst="rect">
              <a:avLst/>
            </a:prstGeom>
            <a:noFill/>
          </p:spPr>
          <p:txBody>
            <a:bodyPr wrap="none" rtlCol="0">
              <a:spAutoFit/>
            </a:bodyPr>
            <a:lstStyle/>
            <a:p>
              <a:r>
                <a:rPr lang="ja-JP" altLang="en-US" sz="1400" dirty="0"/>
                <a:t>最初</a:t>
              </a:r>
              <a:r>
                <a:rPr lang="ja-JP" altLang="en-US" sz="1400" dirty="0" smtClean="0"/>
                <a:t>のデータを</a:t>
              </a:r>
              <a:endParaRPr lang="en-US" altLang="ja-JP" sz="1400" dirty="0" smtClean="0"/>
            </a:p>
            <a:p>
              <a:r>
                <a:rPr lang="ja-JP" altLang="en-US" sz="1400" dirty="0" smtClean="0"/>
                <a:t>セカンダリバッファコピー</a:t>
              </a:r>
              <a:endParaRPr kumimoji="1" lang="ja-JP" altLang="en-US" sz="1400" dirty="0"/>
            </a:p>
          </p:txBody>
        </p:sp>
        <p:sp>
          <p:nvSpPr>
            <p:cNvPr id="59" name="テキスト ボックス 58"/>
            <p:cNvSpPr txBox="1"/>
            <p:nvPr/>
          </p:nvSpPr>
          <p:spPr>
            <a:xfrm>
              <a:off x="6657414" y="1954513"/>
              <a:ext cx="1980029" cy="523220"/>
            </a:xfrm>
            <a:prstGeom prst="rect">
              <a:avLst/>
            </a:prstGeom>
            <a:noFill/>
          </p:spPr>
          <p:txBody>
            <a:bodyPr wrap="none" rtlCol="0">
              <a:spAutoFit/>
            </a:bodyPr>
            <a:lstStyle/>
            <a:p>
              <a:r>
                <a:rPr lang="ja-JP" altLang="en-US" sz="1400" dirty="0" smtClean="0"/>
                <a:t>セカンダリバッファを</a:t>
              </a:r>
              <a:endParaRPr lang="en-US" altLang="ja-JP" sz="1400" dirty="0" smtClean="0"/>
            </a:p>
            <a:p>
              <a:r>
                <a:rPr lang="ja-JP" altLang="en-US" sz="1400" dirty="0" smtClean="0"/>
                <a:t>レンダリング</a:t>
              </a:r>
              <a:endParaRPr kumimoji="1" lang="ja-JP" altLang="en-US" sz="1400" dirty="0"/>
            </a:p>
          </p:txBody>
        </p:sp>
        <p:sp>
          <p:nvSpPr>
            <p:cNvPr id="60" name="テキスト ボックス 59"/>
            <p:cNvSpPr txBox="1"/>
            <p:nvPr/>
          </p:nvSpPr>
          <p:spPr>
            <a:xfrm>
              <a:off x="6388110" y="4094900"/>
              <a:ext cx="3236784" cy="738664"/>
            </a:xfrm>
            <a:prstGeom prst="rect">
              <a:avLst/>
            </a:prstGeom>
            <a:noFill/>
          </p:spPr>
          <p:txBody>
            <a:bodyPr wrap="none" rtlCol="0">
              <a:spAutoFit/>
            </a:bodyPr>
            <a:lstStyle/>
            <a:p>
              <a:r>
                <a:rPr kumimoji="1" lang="ja-JP" altLang="en-US" sz="1400" dirty="0" smtClean="0"/>
                <a:t>プライマリとセカンダリをスワップし</a:t>
              </a:r>
              <a:endParaRPr kumimoji="1" lang="en-US" altLang="ja-JP" sz="1400" dirty="0" smtClean="0"/>
            </a:p>
            <a:p>
              <a:r>
                <a:rPr kumimoji="1" lang="ja-JP" altLang="en-US" sz="1400" dirty="0" smtClean="0"/>
                <a:t>セカンダリバッファに新たな</a:t>
              </a:r>
              <a:endParaRPr kumimoji="1" lang="en-US" altLang="ja-JP" sz="1400" dirty="0" smtClean="0"/>
            </a:p>
            <a:p>
              <a:r>
                <a:rPr lang="ja-JP" altLang="en-US" sz="1400" dirty="0" smtClean="0"/>
                <a:t>データをコピー</a:t>
              </a:r>
              <a:endParaRPr kumimoji="1" lang="ja-JP" altLang="en-US" sz="1400" dirty="0"/>
            </a:p>
          </p:txBody>
        </p:sp>
        <p:sp>
          <p:nvSpPr>
            <p:cNvPr id="61" name="テキスト ボックス 60"/>
            <p:cNvSpPr txBox="1"/>
            <p:nvPr/>
          </p:nvSpPr>
          <p:spPr>
            <a:xfrm>
              <a:off x="3956556" y="3993003"/>
              <a:ext cx="1980029" cy="954107"/>
            </a:xfrm>
            <a:prstGeom prst="rect">
              <a:avLst/>
            </a:prstGeom>
            <a:noFill/>
          </p:spPr>
          <p:txBody>
            <a:bodyPr wrap="none" rtlCol="0">
              <a:spAutoFit/>
            </a:bodyPr>
            <a:lstStyle/>
            <a:p>
              <a:r>
                <a:rPr kumimoji="1" lang="ja-JP" altLang="en-US" sz="1400" dirty="0" smtClean="0"/>
                <a:t>プライマリバッファの</a:t>
              </a:r>
              <a:endParaRPr kumimoji="1" lang="en-US" altLang="ja-JP" sz="1400" dirty="0" smtClean="0"/>
            </a:p>
            <a:p>
              <a:r>
                <a:rPr kumimoji="1" lang="ja-JP" altLang="en-US" sz="1400" dirty="0" smtClean="0"/>
                <a:t>再生と並行して</a:t>
              </a:r>
              <a:endParaRPr kumimoji="1" lang="en-US" altLang="ja-JP" sz="1400" dirty="0" smtClean="0"/>
            </a:p>
            <a:p>
              <a:r>
                <a:rPr lang="ja-JP" altLang="en-US" sz="1400" dirty="0" smtClean="0"/>
                <a:t>セカンダリバッファの</a:t>
              </a:r>
              <a:endParaRPr lang="en-US" altLang="ja-JP" sz="1400" dirty="0" smtClean="0"/>
            </a:p>
            <a:p>
              <a:r>
                <a:rPr lang="ja-JP" altLang="en-US" sz="1400" dirty="0" smtClean="0"/>
                <a:t>レンダリングを実行</a:t>
              </a:r>
              <a:endParaRPr kumimoji="1" lang="ja-JP" altLang="en-US" sz="1400" dirty="0"/>
            </a:p>
          </p:txBody>
        </p:sp>
        <p:sp>
          <p:nvSpPr>
            <p:cNvPr id="62" name="テキスト ボックス 61"/>
            <p:cNvSpPr txBox="1"/>
            <p:nvPr/>
          </p:nvSpPr>
          <p:spPr>
            <a:xfrm>
              <a:off x="1402988" y="4470056"/>
              <a:ext cx="1980029" cy="523220"/>
            </a:xfrm>
            <a:prstGeom prst="rect">
              <a:avLst/>
            </a:prstGeom>
            <a:noFill/>
          </p:spPr>
          <p:txBody>
            <a:bodyPr wrap="none" rtlCol="0">
              <a:spAutoFit/>
            </a:bodyPr>
            <a:lstStyle/>
            <a:p>
              <a:r>
                <a:rPr kumimoji="1" lang="ja-JP" altLang="en-US" sz="1400" dirty="0" smtClean="0"/>
                <a:t>プライマリバッファの</a:t>
              </a:r>
              <a:endParaRPr kumimoji="1" lang="en-US" altLang="ja-JP" sz="1400" dirty="0" smtClean="0"/>
            </a:p>
            <a:p>
              <a:r>
                <a:rPr kumimoji="1" lang="ja-JP" altLang="en-US" sz="1400" dirty="0" smtClean="0"/>
                <a:t>再生が完了</a:t>
              </a:r>
              <a:endParaRPr kumimoji="1" lang="ja-JP" altLang="en-US" sz="1400" dirty="0"/>
            </a:p>
          </p:txBody>
        </p:sp>
        <p:sp>
          <p:nvSpPr>
            <p:cNvPr id="63" name="テキスト ボックス 62"/>
            <p:cNvSpPr txBox="1"/>
            <p:nvPr/>
          </p:nvSpPr>
          <p:spPr>
            <a:xfrm>
              <a:off x="3861249" y="6040247"/>
              <a:ext cx="1800493" cy="307777"/>
            </a:xfrm>
            <a:prstGeom prst="rect">
              <a:avLst/>
            </a:prstGeom>
            <a:noFill/>
          </p:spPr>
          <p:txBody>
            <a:bodyPr wrap="none" rtlCol="0">
              <a:spAutoFit/>
            </a:bodyPr>
            <a:lstStyle/>
            <a:p>
              <a:r>
                <a:rPr kumimoji="1" lang="ja-JP" altLang="en-US" sz="1400" dirty="0" smtClean="0"/>
                <a:t>この動作を繰り返す</a:t>
              </a:r>
              <a:endParaRPr kumimoji="1" lang="ja-JP" altLang="en-US" sz="1400" dirty="0"/>
            </a:p>
          </p:txBody>
        </p:sp>
      </p:grpSp>
    </p:spTree>
    <p:extLst>
      <p:ext uri="{BB962C8B-B14F-4D97-AF65-F5344CB8AC3E}">
        <p14:creationId xmlns:p14="http://schemas.microsoft.com/office/powerpoint/2010/main" val="162858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279175"/>
            <a:ext cx="8596668" cy="660850"/>
          </a:xfrm>
        </p:spPr>
        <p:txBody>
          <a:bodyPr/>
          <a:lstStyle/>
          <a:p>
            <a:r>
              <a:rPr kumimoji="1" lang="ja-JP" altLang="en-US" dirty="0" smtClean="0"/>
              <a:t>リアルタイムレンダリングの改善</a:t>
            </a:r>
            <a:endParaRPr kumimoji="1" lang="ja-JP" altLang="en-US" dirty="0"/>
          </a:p>
        </p:txBody>
      </p:sp>
      <p:sp>
        <p:nvSpPr>
          <p:cNvPr id="3" name="コンテンツ プレースホルダー 2"/>
          <p:cNvSpPr>
            <a:spLocks noGrp="1"/>
          </p:cNvSpPr>
          <p:nvPr>
            <p:ph idx="1"/>
          </p:nvPr>
        </p:nvSpPr>
        <p:spPr>
          <a:xfrm>
            <a:off x="677333" y="841574"/>
            <a:ext cx="9138305" cy="5947643"/>
          </a:xfrm>
        </p:spPr>
        <p:txBody>
          <a:bodyPr/>
          <a:lstStyle/>
          <a:p>
            <a:r>
              <a:rPr kumimoji="1" lang="ja-JP" altLang="en-US" dirty="0" smtClean="0"/>
              <a:t>メモリ効率の改善にリングバッファ</a:t>
            </a:r>
            <a:r>
              <a:rPr kumimoji="1" lang="en-US" altLang="ja-JP" dirty="0" smtClean="0"/>
              <a:t>(</a:t>
            </a:r>
            <a:r>
              <a:rPr kumimoji="1" lang="ja-JP" altLang="en-US" dirty="0" smtClean="0"/>
              <a:t>循環バッファ</a:t>
            </a:r>
            <a:r>
              <a:rPr kumimoji="1" lang="en-US" altLang="ja-JP" dirty="0" smtClean="0"/>
              <a:t>)</a:t>
            </a:r>
            <a:r>
              <a:rPr kumimoji="1" lang="ja-JP" altLang="en-US" dirty="0" smtClean="0"/>
              <a:t>として</a:t>
            </a:r>
            <a:r>
              <a:rPr kumimoji="1" lang="en-US" altLang="ja-JP" dirty="0" smtClean="0"/>
              <a:t>boost::</a:t>
            </a:r>
            <a:r>
              <a:rPr kumimoji="1" lang="en-US" altLang="ja-JP" dirty="0" err="1" smtClean="0"/>
              <a:t>circuler_buffer</a:t>
            </a:r>
            <a:r>
              <a:rPr kumimoji="1" lang="ja-JP" altLang="en-US" dirty="0" smtClean="0"/>
              <a:t>を採用</a:t>
            </a:r>
            <a:endParaRPr kumimoji="1" lang="ja-JP" altLang="en-US" dirty="0"/>
          </a:p>
        </p:txBody>
      </p:sp>
      <p:sp>
        <p:nvSpPr>
          <p:cNvPr id="4" name="ドーナツ 3"/>
          <p:cNvSpPr/>
          <p:nvPr/>
        </p:nvSpPr>
        <p:spPr>
          <a:xfrm>
            <a:off x="1988330" y="1919672"/>
            <a:ext cx="1420179" cy="1406706"/>
          </a:xfrm>
          <a:prstGeom prst="donut">
            <a:avLst>
              <a:gd name="adj" fmla="val 76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 name="ドーナツ 4"/>
          <p:cNvSpPr/>
          <p:nvPr/>
        </p:nvSpPr>
        <p:spPr>
          <a:xfrm>
            <a:off x="4767805" y="1919672"/>
            <a:ext cx="1420179" cy="1406706"/>
          </a:xfrm>
          <a:prstGeom prst="donut">
            <a:avLst>
              <a:gd name="adj" fmla="val 76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 name="テキスト ボックス 6"/>
          <p:cNvSpPr txBox="1"/>
          <p:nvPr/>
        </p:nvSpPr>
        <p:spPr>
          <a:xfrm>
            <a:off x="2318953" y="2442305"/>
            <a:ext cx="766891" cy="345183"/>
          </a:xfrm>
          <a:prstGeom prst="rect">
            <a:avLst/>
          </a:prstGeom>
          <a:noFill/>
        </p:spPr>
        <p:txBody>
          <a:bodyPr wrap="none" rtlCol="0">
            <a:spAutoFit/>
          </a:bodyPr>
          <a:lstStyle/>
          <a:p>
            <a:r>
              <a:rPr lang="en-US" altLang="ja-JP" dirty="0" smtClean="0"/>
              <a:t>buffer</a:t>
            </a:r>
            <a:endParaRPr kumimoji="1" lang="ja-JP" altLang="en-US" dirty="0"/>
          </a:p>
        </p:txBody>
      </p:sp>
      <p:sp>
        <p:nvSpPr>
          <p:cNvPr id="8" name="正方形/長方形 7"/>
          <p:cNvSpPr/>
          <p:nvPr/>
        </p:nvSpPr>
        <p:spPr>
          <a:xfrm>
            <a:off x="1816843" y="1632770"/>
            <a:ext cx="1966927" cy="12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06039" y="1412353"/>
            <a:ext cx="1412914" cy="244505"/>
          </a:xfrm>
          <a:prstGeom prst="rect">
            <a:avLst/>
          </a:prstGeom>
          <a:noFill/>
        </p:spPr>
        <p:txBody>
          <a:bodyPr wrap="none" rtlCol="0">
            <a:spAutoFit/>
          </a:bodyPr>
          <a:lstStyle/>
          <a:p>
            <a:r>
              <a:rPr lang="ja-JP" altLang="en-US" sz="1050" dirty="0" smtClean="0"/>
              <a:t>ソース</a:t>
            </a:r>
            <a:r>
              <a:rPr lang="en-US" altLang="ja-JP" sz="1050" dirty="0" smtClean="0"/>
              <a:t>(wav</a:t>
            </a:r>
            <a:r>
              <a:rPr lang="ja-JP" altLang="en-US" sz="1050" dirty="0" smtClean="0"/>
              <a:t>ファイル</a:t>
            </a:r>
            <a:r>
              <a:rPr lang="en-US" altLang="ja-JP" sz="1050" dirty="0" smtClean="0"/>
              <a:t>)</a:t>
            </a:r>
            <a:endParaRPr kumimoji="1" lang="ja-JP" altLang="en-US" sz="1050" dirty="0"/>
          </a:p>
        </p:txBody>
      </p:sp>
      <p:sp>
        <p:nvSpPr>
          <p:cNvPr id="10" name="正方形/長方形 9"/>
          <p:cNvSpPr/>
          <p:nvPr/>
        </p:nvSpPr>
        <p:spPr>
          <a:xfrm>
            <a:off x="4595302" y="1617863"/>
            <a:ext cx="1966927" cy="12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ドーナツ 11"/>
          <p:cNvSpPr/>
          <p:nvPr/>
        </p:nvSpPr>
        <p:spPr>
          <a:xfrm>
            <a:off x="7547282" y="1919672"/>
            <a:ext cx="1420179" cy="1406706"/>
          </a:xfrm>
          <a:prstGeom prst="donut">
            <a:avLst>
              <a:gd name="adj" fmla="val 76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正方形/長方形 12"/>
          <p:cNvSpPr/>
          <p:nvPr/>
        </p:nvSpPr>
        <p:spPr>
          <a:xfrm>
            <a:off x="7374297" y="1617863"/>
            <a:ext cx="1966927" cy="12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038525" y="3601387"/>
            <a:ext cx="2704960" cy="431479"/>
          </a:xfrm>
          <a:prstGeom prst="rect">
            <a:avLst/>
          </a:prstGeom>
          <a:noFill/>
        </p:spPr>
        <p:txBody>
          <a:bodyPr wrap="none" rtlCol="0">
            <a:spAutoFit/>
          </a:bodyPr>
          <a:lstStyle/>
          <a:p>
            <a:r>
              <a:rPr lang="ja-JP" altLang="en-US" sz="1200" dirty="0" smtClean="0"/>
              <a:t>再生開始と同時に事前ロード時間</a:t>
            </a:r>
            <a:endParaRPr lang="en-US" altLang="ja-JP" sz="1200" dirty="0" smtClean="0"/>
          </a:p>
          <a:p>
            <a:r>
              <a:rPr lang="en-US" altLang="ja-JP" sz="1200" dirty="0" smtClean="0"/>
              <a:t>(</a:t>
            </a:r>
            <a:r>
              <a:rPr lang="ja-JP" altLang="en-US" sz="1200" dirty="0" smtClean="0"/>
              <a:t>ユーザー設定</a:t>
            </a:r>
            <a:r>
              <a:rPr lang="en-US" altLang="ja-JP" sz="1200" dirty="0" smtClean="0"/>
              <a:t>)</a:t>
            </a:r>
            <a:r>
              <a:rPr lang="ja-JP" altLang="en-US" sz="1200" dirty="0" smtClean="0"/>
              <a:t>分</a:t>
            </a:r>
            <a:r>
              <a:rPr kumimoji="1" lang="ja-JP" altLang="en-US" sz="1200" dirty="0" smtClean="0"/>
              <a:t>のバッファ充填を開始</a:t>
            </a:r>
            <a:endParaRPr kumimoji="1" lang="ja-JP" altLang="en-US" sz="1200" dirty="0"/>
          </a:p>
        </p:txBody>
      </p:sp>
      <p:sp>
        <p:nvSpPr>
          <p:cNvPr id="15" name="アーチ 14"/>
          <p:cNvSpPr/>
          <p:nvPr/>
        </p:nvSpPr>
        <p:spPr>
          <a:xfrm>
            <a:off x="4767804" y="1919672"/>
            <a:ext cx="1420180" cy="1406706"/>
          </a:xfrm>
          <a:prstGeom prst="blockArc">
            <a:avLst>
              <a:gd name="adj1" fmla="val 16222320"/>
              <a:gd name="adj2" fmla="val 19734574"/>
              <a:gd name="adj3" fmla="val 73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p:cNvSpPr/>
          <p:nvPr/>
        </p:nvSpPr>
        <p:spPr>
          <a:xfrm>
            <a:off x="4595300" y="1617862"/>
            <a:ext cx="586556" cy="1231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8" name="直線矢印コネクタ 17"/>
          <p:cNvCxnSpPr>
            <a:stCxn id="10" idx="2"/>
            <a:endCxn id="5" idx="0"/>
          </p:cNvCxnSpPr>
          <p:nvPr/>
        </p:nvCxnSpPr>
        <p:spPr>
          <a:xfrm flipH="1">
            <a:off x="5477895" y="1741030"/>
            <a:ext cx="100871" cy="1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7374297" y="1617861"/>
            <a:ext cx="882057" cy="1231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アーチ 19"/>
          <p:cNvSpPr/>
          <p:nvPr/>
        </p:nvSpPr>
        <p:spPr>
          <a:xfrm>
            <a:off x="7541354" y="1919672"/>
            <a:ext cx="1420180" cy="1406706"/>
          </a:xfrm>
          <a:prstGeom prst="blockArc">
            <a:avLst>
              <a:gd name="adj1" fmla="val 19104349"/>
              <a:gd name="adj2" fmla="val 2616191"/>
              <a:gd name="adj3" fmla="val 75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7374297" y="3443436"/>
            <a:ext cx="1966927" cy="123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6575954" y="3206265"/>
            <a:ext cx="1183681" cy="244505"/>
          </a:xfrm>
          <a:prstGeom prst="rect">
            <a:avLst/>
          </a:prstGeom>
          <a:noFill/>
        </p:spPr>
        <p:txBody>
          <a:bodyPr wrap="none" rtlCol="0">
            <a:spAutoFit/>
          </a:bodyPr>
          <a:lstStyle/>
          <a:p>
            <a:r>
              <a:rPr kumimoji="1" lang="ja-JP" altLang="en-US" sz="1050" dirty="0" smtClean="0"/>
              <a:t>出力</a:t>
            </a:r>
            <a:r>
              <a:rPr kumimoji="1" lang="en-US" altLang="ja-JP" sz="1050" dirty="0" smtClean="0"/>
              <a:t>(</a:t>
            </a:r>
            <a:r>
              <a:rPr kumimoji="1" lang="ja-JP" altLang="en-US" sz="1050" dirty="0" smtClean="0"/>
              <a:t>スピーカー</a:t>
            </a:r>
            <a:r>
              <a:rPr kumimoji="1" lang="en-US" altLang="ja-JP" sz="1050" dirty="0" smtClean="0"/>
              <a:t>)</a:t>
            </a:r>
            <a:endParaRPr kumimoji="1" lang="ja-JP" altLang="en-US" sz="1050" dirty="0"/>
          </a:p>
        </p:txBody>
      </p:sp>
      <p:cxnSp>
        <p:nvCxnSpPr>
          <p:cNvPr id="24" name="直線矢印コネクタ 23"/>
          <p:cNvCxnSpPr>
            <a:stCxn id="12" idx="4"/>
          </p:cNvCxnSpPr>
          <p:nvPr/>
        </p:nvCxnSpPr>
        <p:spPr>
          <a:xfrm flipH="1">
            <a:off x="7374297" y="3326378"/>
            <a:ext cx="883075" cy="11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7104164" y="3601386"/>
            <a:ext cx="2314965" cy="431479"/>
          </a:xfrm>
          <a:prstGeom prst="rect">
            <a:avLst/>
          </a:prstGeom>
          <a:noFill/>
        </p:spPr>
        <p:txBody>
          <a:bodyPr wrap="none" rtlCol="0">
            <a:spAutoFit/>
          </a:bodyPr>
          <a:lstStyle/>
          <a:p>
            <a:r>
              <a:rPr kumimoji="1" lang="ja-JP" altLang="en-US" sz="1200" dirty="0" smtClean="0"/>
              <a:t>事前ロード分の充填が完了したら</a:t>
            </a:r>
            <a:endParaRPr kumimoji="1" lang="en-US" altLang="ja-JP" sz="1200" dirty="0" smtClean="0"/>
          </a:p>
          <a:p>
            <a:r>
              <a:rPr kumimoji="1" lang="ja-JP" altLang="en-US" sz="1200" dirty="0" smtClean="0"/>
              <a:t>出力バッファの要求に従い出力</a:t>
            </a:r>
            <a:endParaRPr kumimoji="1" lang="ja-JP" altLang="en-US" sz="1200" dirty="0"/>
          </a:p>
        </p:txBody>
      </p:sp>
      <p:sp>
        <p:nvSpPr>
          <p:cNvPr id="26" name="アーチ 25"/>
          <p:cNvSpPr/>
          <p:nvPr/>
        </p:nvSpPr>
        <p:spPr>
          <a:xfrm>
            <a:off x="7553209" y="1924802"/>
            <a:ext cx="1420180" cy="1406706"/>
          </a:xfrm>
          <a:prstGeom prst="blockArc">
            <a:avLst>
              <a:gd name="adj1" fmla="val 16206782"/>
              <a:gd name="adj2" fmla="val 18985829"/>
              <a:gd name="adj3" fmla="val 83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p:cNvSpPr/>
          <p:nvPr/>
        </p:nvSpPr>
        <p:spPr>
          <a:xfrm>
            <a:off x="7374297" y="3443436"/>
            <a:ext cx="580292" cy="1191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8" name="ドーナツ 27"/>
          <p:cNvSpPr/>
          <p:nvPr/>
        </p:nvSpPr>
        <p:spPr>
          <a:xfrm>
            <a:off x="7538534" y="4494922"/>
            <a:ext cx="1420179" cy="1406706"/>
          </a:xfrm>
          <a:prstGeom prst="donut">
            <a:avLst>
              <a:gd name="adj" fmla="val 76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9" name="正方形/長方形 28"/>
          <p:cNvSpPr/>
          <p:nvPr/>
        </p:nvSpPr>
        <p:spPr>
          <a:xfrm>
            <a:off x="7365549" y="4193114"/>
            <a:ext cx="1966927" cy="12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7365549" y="4193112"/>
            <a:ext cx="1721807" cy="1300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アーチ 30"/>
          <p:cNvSpPr/>
          <p:nvPr/>
        </p:nvSpPr>
        <p:spPr>
          <a:xfrm>
            <a:off x="7532606" y="4494922"/>
            <a:ext cx="1420180" cy="1406706"/>
          </a:xfrm>
          <a:prstGeom prst="blockArc">
            <a:avLst>
              <a:gd name="adj1" fmla="val 19104349"/>
              <a:gd name="adj2" fmla="val 18912198"/>
              <a:gd name="adj3" fmla="val 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正方形/長方形 31"/>
          <p:cNvSpPr/>
          <p:nvPr/>
        </p:nvSpPr>
        <p:spPr>
          <a:xfrm>
            <a:off x="7365549" y="6018687"/>
            <a:ext cx="1966927" cy="123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正方形/長方形 34"/>
          <p:cNvSpPr/>
          <p:nvPr/>
        </p:nvSpPr>
        <p:spPr>
          <a:xfrm>
            <a:off x="7365549" y="6018687"/>
            <a:ext cx="580292" cy="1191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38" name="直線矢印コネクタ 37"/>
          <p:cNvCxnSpPr>
            <a:endCxn id="28" idx="0"/>
          </p:cNvCxnSpPr>
          <p:nvPr/>
        </p:nvCxnSpPr>
        <p:spPr>
          <a:xfrm flipH="1">
            <a:off x="8248624" y="4323210"/>
            <a:ext cx="94264" cy="171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7262349" y="6189236"/>
            <a:ext cx="2031325" cy="461665"/>
          </a:xfrm>
          <a:prstGeom prst="rect">
            <a:avLst/>
          </a:prstGeom>
          <a:noFill/>
        </p:spPr>
        <p:txBody>
          <a:bodyPr wrap="none" rtlCol="0">
            <a:spAutoFit/>
          </a:bodyPr>
          <a:lstStyle/>
          <a:p>
            <a:r>
              <a:rPr kumimoji="1" lang="ja-JP" altLang="en-US" sz="1200" dirty="0" smtClean="0"/>
              <a:t>次バッファ充填からは</a:t>
            </a:r>
            <a:endParaRPr kumimoji="1" lang="en-US" altLang="ja-JP" sz="1200" dirty="0" smtClean="0"/>
          </a:p>
          <a:p>
            <a:r>
              <a:rPr kumimoji="1" lang="ja-JP" altLang="en-US" sz="1200" dirty="0" smtClean="0"/>
              <a:t>バッファいっぱいまで充填</a:t>
            </a:r>
            <a:endParaRPr kumimoji="1" lang="ja-JP" altLang="en-US" sz="1200" dirty="0"/>
          </a:p>
        </p:txBody>
      </p:sp>
      <p:sp>
        <p:nvSpPr>
          <p:cNvPr id="40" name="ドーナツ 39"/>
          <p:cNvSpPr/>
          <p:nvPr/>
        </p:nvSpPr>
        <p:spPr>
          <a:xfrm>
            <a:off x="4763772" y="4501921"/>
            <a:ext cx="1420179" cy="1406706"/>
          </a:xfrm>
          <a:prstGeom prst="donut">
            <a:avLst>
              <a:gd name="adj" fmla="val 7606"/>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1" name="正方形/長方形 40"/>
          <p:cNvSpPr/>
          <p:nvPr/>
        </p:nvSpPr>
        <p:spPr>
          <a:xfrm>
            <a:off x="4590787" y="4200113"/>
            <a:ext cx="1966927" cy="12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4590787" y="4200111"/>
            <a:ext cx="1721807" cy="1300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アーチ 42"/>
          <p:cNvSpPr/>
          <p:nvPr/>
        </p:nvSpPr>
        <p:spPr>
          <a:xfrm>
            <a:off x="4757844" y="4501921"/>
            <a:ext cx="1420180" cy="1406706"/>
          </a:xfrm>
          <a:prstGeom prst="blockArc">
            <a:avLst>
              <a:gd name="adj1" fmla="val 19104349"/>
              <a:gd name="adj2" fmla="val 18912198"/>
              <a:gd name="adj3" fmla="val 72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p:cNvSpPr/>
          <p:nvPr/>
        </p:nvSpPr>
        <p:spPr>
          <a:xfrm>
            <a:off x="4590787" y="6025686"/>
            <a:ext cx="1966927" cy="123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正方形/長方形 44"/>
          <p:cNvSpPr/>
          <p:nvPr/>
        </p:nvSpPr>
        <p:spPr>
          <a:xfrm>
            <a:off x="4590786" y="6025686"/>
            <a:ext cx="1388127" cy="1301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4487587" y="6196235"/>
            <a:ext cx="2339102" cy="276999"/>
          </a:xfrm>
          <a:prstGeom prst="rect">
            <a:avLst/>
          </a:prstGeom>
          <a:noFill/>
        </p:spPr>
        <p:txBody>
          <a:bodyPr wrap="none" rtlCol="0">
            <a:spAutoFit/>
          </a:bodyPr>
          <a:lstStyle/>
          <a:p>
            <a:r>
              <a:rPr lang="ja-JP" altLang="en-US" sz="1200" dirty="0" smtClean="0"/>
              <a:t>出力バッファの要求に従い出力</a:t>
            </a:r>
            <a:endParaRPr kumimoji="1" lang="ja-JP" altLang="en-US" sz="1200" dirty="0"/>
          </a:p>
        </p:txBody>
      </p:sp>
      <p:sp>
        <p:nvSpPr>
          <p:cNvPr id="48" name="アーチ 47"/>
          <p:cNvSpPr/>
          <p:nvPr/>
        </p:nvSpPr>
        <p:spPr>
          <a:xfrm>
            <a:off x="4757844" y="4497454"/>
            <a:ext cx="1420180" cy="1406706"/>
          </a:xfrm>
          <a:prstGeom prst="blockArc">
            <a:avLst>
              <a:gd name="adj1" fmla="val 19045968"/>
              <a:gd name="adj2" fmla="val 2569184"/>
              <a:gd name="adj3" fmla="val 646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cxnSp>
        <p:nvCxnSpPr>
          <p:cNvPr id="50" name="直線矢印コネクタ 49"/>
          <p:cNvCxnSpPr>
            <a:stCxn id="40" idx="4"/>
          </p:cNvCxnSpPr>
          <p:nvPr/>
        </p:nvCxnSpPr>
        <p:spPr>
          <a:xfrm flipH="1">
            <a:off x="5181856" y="5908627"/>
            <a:ext cx="292006" cy="110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左右矢印 50"/>
          <p:cNvSpPr/>
          <p:nvPr/>
        </p:nvSpPr>
        <p:spPr>
          <a:xfrm>
            <a:off x="6408892" y="4936142"/>
            <a:ext cx="965405" cy="5178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6514088" y="5494611"/>
            <a:ext cx="780629" cy="261610"/>
          </a:xfrm>
          <a:prstGeom prst="rect">
            <a:avLst/>
          </a:prstGeom>
          <a:noFill/>
        </p:spPr>
        <p:txBody>
          <a:bodyPr wrap="square" rtlCol="0">
            <a:spAutoFit/>
          </a:bodyPr>
          <a:lstStyle/>
          <a:p>
            <a:r>
              <a:rPr kumimoji="1" lang="ja-JP" altLang="en-US" sz="1100" dirty="0" smtClean="0"/>
              <a:t>繰り返し</a:t>
            </a:r>
            <a:endParaRPr kumimoji="1" lang="ja-JP" altLang="en-US" sz="1100" dirty="0"/>
          </a:p>
        </p:txBody>
      </p:sp>
    </p:spTree>
    <p:extLst>
      <p:ext uri="{BB962C8B-B14F-4D97-AF65-F5344CB8AC3E}">
        <p14:creationId xmlns:p14="http://schemas.microsoft.com/office/powerpoint/2010/main" val="67684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588021"/>
          </a:xfrm>
        </p:spPr>
        <p:txBody>
          <a:bodyPr>
            <a:normAutofit fontScale="90000"/>
          </a:bodyPr>
          <a:lstStyle/>
          <a:p>
            <a:r>
              <a:rPr kumimoji="1" lang="ja-JP" altLang="en-US" dirty="0" smtClean="0"/>
              <a:t>なぜ</a:t>
            </a:r>
            <a:r>
              <a:rPr lang="ja-JP" altLang="en-US" dirty="0"/>
              <a:t>事前</a:t>
            </a:r>
            <a:r>
              <a:rPr lang="ja-JP" altLang="en-US" dirty="0" smtClean="0"/>
              <a:t>ロードが必要？</a:t>
            </a:r>
            <a:endParaRPr kumimoji="1" lang="ja-JP" altLang="en-US" dirty="0"/>
          </a:p>
        </p:txBody>
      </p:sp>
      <p:sp>
        <p:nvSpPr>
          <p:cNvPr id="3" name="コンテンツ プレースホルダー 2"/>
          <p:cNvSpPr>
            <a:spLocks noGrp="1"/>
          </p:cNvSpPr>
          <p:nvPr>
            <p:ph idx="1"/>
          </p:nvPr>
        </p:nvSpPr>
        <p:spPr>
          <a:xfrm>
            <a:off x="677334" y="1197621"/>
            <a:ext cx="8596668" cy="4843741"/>
          </a:xfrm>
        </p:spPr>
        <p:txBody>
          <a:bodyPr/>
          <a:lstStyle/>
          <a:p>
            <a:r>
              <a:rPr kumimoji="1" lang="ja-JP" altLang="en-US" dirty="0" smtClean="0"/>
              <a:t>最初からバッファいっぱいにロードをするとその分だけ</a:t>
            </a:r>
            <a:r>
              <a:rPr lang="ja-JP" altLang="en-US" dirty="0" smtClean="0"/>
              <a:t>再生開始から音が実際になるまで時間差が発生する</a:t>
            </a:r>
            <a:r>
              <a:rPr lang="en-US" altLang="ja-JP" dirty="0" smtClean="0"/>
              <a:t>(</a:t>
            </a:r>
            <a:r>
              <a:rPr lang="ja-JP" altLang="en-US" dirty="0" smtClean="0"/>
              <a:t>レイテンシ</a:t>
            </a:r>
            <a:r>
              <a:rPr lang="en-US" altLang="ja-JP" dirty="0" smtClean="0"/>
              <a:t>)</a:t>
            </a:r>
          </a:p>
          <a:p>
            <a:r>
              <a:rPr kumimoji="1" lang="ja-JP" altLang="en-US" dirty="0"/>
              <a:t>その</a:t>
            </a:r>
            <a:r>
              <a:rPr kumimoji="1" lang="ja-JP" altLang="en-US" dirty="0" smtClean="0"/>
              <a:t>ため最初のバッファ充填は完全に充填される前に再生を開始するようにすること</a:t>
            </a:r>
            <a:r>
              <a:rPr lang="ja-JP" altLang="en-US" dirty="0" smtClean="0"/>
              <a:t>で少しでもレイテンシを軽減するため別途事前ロードを設けた。</a:t>
            </a:r>
            <a:endParaRPr lang="en-US" altLang="ja-JP" dirty="0" smtClean="0"/>
          </a:p>
          <a:p>
            <a:r>
              <a:rPr kumimoji="1" lang="ja-JP" altLang="en-US" dirty="0"/>
              <a:t>循環</a:t>
            </a:r>
            <a:r>
              <a:rPr kumimoji="1" lang="ja-JP" altLang="en-US" dirty="0" smtClean="0"/>
              <a:t>バッファ</a:t>
            </a:r>
            <a:r>
              <a:rPr kumimoji="1" lang="en-US" altLang="ja-JP" dirty="0" smtClean="0"/>
              <a:t>1</a:t>
            </a:r>
            <a:r>
              <a:rPr kumimoji="1" lang="ja-JP" altLang="en-US" dirty="0" err="1" smtClean="0"/>
              <a:t>つの</a:t>
            </a:r>
            <a:r>
              <a:rPr kumimoji="1" lang="ja-JP" altLang="en-US" dirty="0" smtClean="0"/>
              <a:t>管理であり、バッファ切り替えが必要がない</a:t>
            </a:r>
            <a:r>
              <a:rPr kumimoji="1" lang="en-US" altLang="ja-JP" dirty="0" smtClean="0"/>
              <a:t>(</a:t>
            </a:r>
            <a:r>
              <a:rPr kumimoji="1" lang="ja-JP" altLang="en-US" dirty="0" smtClean="0"/>
              <a:t>読み書きの領域が同一</a:t>
            </a:r>
            <a:r>
              <a:rPr kumimoji="1" lang="en-US" altLang="ja-JP" dirty="0" smtClean="0"/>
              <a:t>)</a:t>
            </a:r>
            <a:r>
              <a:rPr kumimoji="1" lang="ja-JP" altLang="en-US" dirty="0" smtClean="0"/>
              <a:t>ため、事前ロードの動きが可能になった。</a:t>
            </a:r>
            <a:endParaRPr kumimoji="1" lang="en-US" altLang="ja-JP" dirty="0" smtClean="0"/>
          </a:p>
        </p:txBody>
      </p:sp>
    </p:spTree>
    <p:extLst>
      <p:ext uri="{BB962C8B-B14F-4D97-AF65-F5344CB8AC3E}">
        <p14:creationId xmlns:p14="http://schemas.microsoft.com/office/powerpoint/2010/main" val="1804956796"/>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274</TotalTime>
  <Words>937</Words>
  <Application>Microsoft Office PowerPoint</Application>
  <PresentationFormat>ワイド画面</PresentationFormat>
  <Paragraphs>106</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メイリオ</vt:lpstr>
      <vt:lpstr>Arial</vt:lpstr>
      <vt:lpstr>Trebuchet MS</vt:lpstr>
      <vt:lpstr>Wingdings 3</vt:lpstr>
      <vt:lpstr>ファセット</vt:lpstr>
      <vt:lpstr>リアルタイムオーディオレンダリング</vt:lpstr>
      <vt:lpstr>開発環境</vt:lpstr>
      <vt:lpstr>制作の経緯</vt:lpstr>
      <vt:lpstr>開発方針</vt:lpstr>
      <vt:lpstr>Wasapiとは？</vt:lpstr>
      <vt:lpstr>Wasapiの２つのモード</vt:lpstr>
      <vt:lpstr>リアルタイムレンダリングの実現(旧)</vt:lpstr>
      <vt:lpstr>リアルタイムレンダリングの改善</vt:lpstr>
      <vt:lpstr>なぜ事前ロードが必要？</vt:lpstr>
      <vt:lpstr>開発推移</vt:lpstr>
      <vt:lpstr>改善（1回目）</vt:lpstr>
      <vt:lpstr>改善（2回目）</vt:lpstr>
      <vt:lpstr>改善（3回目）</vt:lpstr>
      <vt:lpstr>改善(4回目)</vt:lpstr>
      <vt:lpstr>今後の開発</vt:lpstr>
      <vt:lpstr>その他制作物</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リアルタイムオーディオレンダリング</dc:title>
  <dc:creator>水薙 優維</dc:creator>
  <cp:lastModifiedBy>Microsoft アカウント</cp:lastModifiedBy>
  <cp:revision>46</cp:revision>
  <dcterms:created xsi:type="dcterms:W3CDTF">2019-06-20T13:33:22Z</dcterms:created>
  <dcterms:modified xsi:type="dcterms:W3CDTF">2022-09-04T14:23:00Z</dcterms:modified>
</cp:coreProperties>
</file>