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8" r:id="rId1"/>
  </p:sldMasterIdLst>
  <p:notesMasterIdLst>
    <p:notesMasterId r:id="rId21"/>
  </p:notesMasterIdLst>
  <p:sldIdLst>
    <p:sldId id="256" r:id="rId2"/>
    <p:sldId id="260" r:id="rId3"/>
    <p:sldId id="262" r:id="rId4"/>
    <p:sldId id="263" r:id="rId5"/>
    <p:sldId id="266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0C3"/>
    <a:srgbClr val="51C1E9"/>
    <a:srgbClr val="4EB6D9"/>
    <a:srgbClr val="49A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/>
    <p:restoredTop sz="86496"/>
  </p:normalViewPr>
  <p:slideViewPr>
    <p:cSldViewPr snapToGrid="0" snapToObjects="1">
      <p:cViewPr>
        <p:scale>
          <a:sx n="83" d="100"/>
          <a:sy n="83" d="100"/>
        </p:scale>
        <p:origin x="9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3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E2500-0960-5A41-97E2-438FFF3CC401}" type="datetimeFigureOut">
              <a:rPr kumimoji="1" lang="ja-JP" altLang="en-US" smtClean="0"/>
              <a:t>2017/7/10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A0DD5-0581-564B-987B-CC5F7CF6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7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60fps</a:t>
            </a:r>
            <a:r>
              <a:rPr kumimoji="1" lang="ja-JP" altLang="en-US" dirty="0" smtClean="0"/>
              <a:t>としたら固定だが、フレームごとにかかる時間は変わる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327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98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05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話は若干戻る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9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Input:</a:t>
            </a:r>
            <a:r>
              <a:rPr kumimoji="1" lang="ja-JP" altLang="en-US" dirty="0" smtClean="0"/>
              <a:t>スクロール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Animation</a:t>
            </a:r>
            <a:r>
              <a:rPr kumimoji="1" lang="en-US" altLang="ja-JP" baseline="0" dirty="0" smtClean="0"/>
              <a:t> :</a:t>
            </a:r>
            <a:r>
              <a:rPr kumimoji="1" lang="ja-JP" altLang="en-US" baseline="0" dirty="0" smtClean="0"/>
              <a:t>データの更新やリストの移動というようなスクロールの演出　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Layout : validation</a:t>
            </a:r>
            <a:r>
              <a:rPr kumimoji="1" lang="ja-JP" altLang="en-US" baseline="0" dirty="0" smtClean="0"/>
              <a:t>や再描写のためにサイズを変更しないといけない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Record Draw : </a:t>
            </a:r>
            <a:r>
              <a:rPr kumimoji="1" lang="en-US" altLang="ja-JP" baseline="0" dirty="0" err="1" smtClean="0"/>
              <a:t>onDraw</a:t>
            </a:r>
            <a:r>
              <a:rPr kumimoji="1" lang="ja-JP" altLang="en-US" baseline="0" dirty="0" smtClean="0"/>
              <a:t>が何を変更したかを記憶する時に使う</a:t>
            </a:r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Render : </a:t>
            </a:r>
            <a:r>
              <a:rPr kumimoji="1" lang="ja-JP" altLang="en-US" baseline="0" dirty="0" smtClean="0"/>
              <a:t>上記のステップの結果を</a:t>
            </a:r>
            <a:r>
              <a:rPr kumimoji="1" lang="en-US" altLang="ja-JP" baseline="0" dirty="0" smtClean="0"/>
              <a:t>GPU</a:t>
            </a:r>
            <a:r>
              <a:rPr kumimoji="1" lang="ja-JP" altLang="en-US" baseline="0" dirty="0" smtClean="0"/>
              <a:t>や</a:t>
            </a:r>
            <a:r>
              <a:rPr kumimoji="1" lang="en-US" altLang="ja-JP" baseline="0" dirty="0" smtClean="0"/>
              <a:t>OpenGL</a:t>
            </a:r>
            <a:r>
              <a:rPr kumimoji="1" lang="ja-JP" altLang="en-US" baseline="0" dirty="0" smtClean="0"/>
              <a:t>などに渡して画面の描写をしてもらう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9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91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65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Animation</a:t>
            </a:r>
            <a:r>
              <a:rPr kumimoji="1" lang="ja-JP" altLang="en-US" dirty="0" smtClean="0"/>
              <a:t>大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変更内容大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サイズ小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サイズの調整が入ったため</a:t>
            </a:r>
            <a:r>
              <a:rPr kumimoji="1" lang="en-US" altLang="ja-JP" dirty="0" smtClean="0"/>
              <a:t>Layout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Measure</a:t>
            </a:r>
            <a:r>
              <a:rPr kumimoji="1" lang="ja-JP" altLang="en-US" dirty="0" smtClean="0"/>
              <a:t>が行われた</a:t>
            </a:r>
            <a:endParaRPr kumimoji="1" lang="en-US" altLang="ja-JP" dirty="0" smtClean="0"/>
          </a:p>
          <a:p>
            <a:r>
              <a:rPr kumimoji="1" lang="en-US" altLang="ja-JP" dirty="0" smtClean="0"/>
              <a:t>Measure</a:t>
            </a:r>
            <a:r>
              <a:rPr kumimoji="1" lang="ja-JP" altLang="en-US" dirty="0" smtClean="0"/>
              <a:t>の結果は</a:t>
            </a:r>
            <a:r>
              <a:rPr kumimoji="1" lang="en-US" altLang="ja-JP" dirty="0" smtClean="0"/>
              <a:t>GPU</a:t>
            </a:r>
            <a:r>
              <a:rPr kumimoji="1" lang="ja-JP" altLang="en-US" dirty="0" smtClean="0"/>
              <a:t>に送られるためその時間がかかる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59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ViewHolder</a:t>
            </a:r>
            <a:r>
              <a:rPr kumimoji="1" lang="ja-JP" altLang="en-US" dirty="0" smtClean="0"/>
              <a:t>とはすでにある画面上のアイテムを使い回すことで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作ったり使ったり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8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0DD5-0581-564B-987B-CC5F7CF6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80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1" y="609601"/>
            <a:ext cx="9923767" cy="3200400"/>
          </a:xfrm>
        </p:spPr>
        <p:txBody>
          <a:bodyPr anchor="b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1" y="3886200"/>
            <a:ext cx="9923767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980E7AD-ACB3-B94F-A628-EE0990FC4778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A197A78-170D-D24C-9727-395FD54C2C77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19C8-7CF7-1748-BEEF-FF04C95D9DAD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57CD-ACC0-864E-A84F-752C1BAE0FA2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2638-A67C-C748-92F3-A7CD43616758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414E-78C3-0C4E-BAD9-68287F02CA41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BE66-E04A-A742-9F35-3F3C8FBA0A08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2CC5-44DF-F944-96E8-A523281243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353E-7D06-E147-8543-5F1828F1E8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4160-AAA7-754D-837D-5313F617EB5F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bg>
      <p:bgPr>
        <a:solidFill>
          <a:schemeClr val="accent4">
            <a:lumMod val="7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22883" y="3429000"/>
            <a:ext cx="8686800" cy="1468800"/>
          </a:xfrm>
        </p:spPr>
        <p:txBody>
          <a:bodyPr anchor="b">
            <a:normAutofit/>
          </a:bodyPr>
          <a:lstStyle>
            <a:lvl1pPr algn="r">
              <a:defRPr sz="4400" b="0" cap="none" baseline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285750" indent="-285750">
              <a:buFont typeface="Wingdings" charset="2"/>
              <a:buChar char="p"/>
              <a:defRPr/>
            </a:lvl1pPr>
            <a:lvl2pPr marL="742950" indent="-285750">
              <a:buFont typeface="Wingdings" charset="2"/>
              <a:buChar char="p"/>
              <a:defRPr/>
            </a:lvl2pPr>
            <a:lvl3pPr marL="1200150" indent="-285750">
              <a:buFont typeface="Wingdings" charset="2"/>
              <a:buChar char="p"/>
              <a:defRPr/>
            </a:lvl3pPr>
            <a:lvl4pPr marL="1543050" indent="-171450">
              <a:buFont typeface="Wingdings" charset="2"/>
              <a:buChar char="p"/>
              <a:defRPr/>
            </a:lvl4pPr>
            <a:lvl5pPr marL="2000250" indent="-171450">
              <a:buFont typeface="Wingdings" charset="2"/>
              <a:buChar char="p"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77333" y="1206814"/>
            <a:ext cx="10837334" cy="0"/>
          </a:xfrm>
          <a:prstGeom prst="line">
            <a:avLst/>
          </a:prstGeom>
          <a:ln w="57150" cap="flat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338667" y="283449"/>
            <a:ext cx="186266" cy="923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F81A-63F5-3F45-8460-674D30F596C0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BDA2-67E2-5B49-87B0-E88B8237AB55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677333" y="1206814"/>
            <a:ext cx="10837334" cy="0"/>
          </a:xfrm>
          <a:prstGeom prst="line">
            <a:avLst/>
          </a:prstGeom>
          <a:ln w="57150" cap="flat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>
          <a:xfrm>
            <a:off x="338667" y="283449"/>
            <a:ext cx="186266" cy="923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6CE716A-A6C5-7147-B64E-59A5C6A26716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677333" y="1206814"/>
            <a:ext cx="10837334" cy="0"/>
          </a:xfrm>
          <a:prstGeom prst="line">
            <a:avLst/>
          </a:prstGeom>
          <a:ln w="57150" cap="flat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 userDrawn="1"/>
        </p:nvSpPr>
        <p:spPr>
          <a:xfrm>
            <a:off x="338667" y="283449"/>
            <a:ext cx="186266" cy="923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D37-C1CB-784C-9250-4FF7ED84B616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77333" y="1206814"/>
            <a:ext cx="10837334" cy="0"/>
          </a:xfrm>
          <a:prstGeom prst="line">
            <a:avLst/>
          </a:prstGeom>
          <a:ln w="57150" cap="flat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338667" y="283449"/>
            <a:ext cx="186266" cy="9233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6C8C-963D-1249-8688-558DACA0BDBC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D557-4382-F945-960D-A190A1C1AA5E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9"/>
          <p:cNvSpPr/>
          <p:nvPr userDrawn="1"/>
        </p:nvSpPr>
        <p:spPr>
          <a:xfrm rot="10800000" flipV="1">
            <a:off x="8047" y="6193366"/>
            <a:ext cx="12183952" cy="664633"/>
          </a:xfrm>
          <a:custGeom>
            <a:avLst/>
            <a:gdLst>
              <a:gd name="connsiteX0" fmla="*/ 0 w 12183952"/>
              <a:gd name="connsiteY0" fmla="*/ 664633 h 664633"/>
              <a:gd name="connsiteX1" fmla="*/ 0 w 12183952"/>
              <a:gd name="connsiteY1" fmla="*/ 0 h 664633"/>
              <a:gd name="connsiteX2" fmla="*/ 12183952 w 12183952"/>
              <a:gd name="connsiteY2" fmla="*/ 664633 h 664633"/>
              <a:gd name="connsiteX3" fmla="*/ 0 w 12183952"/>
              <a:gd name="connsiteY3" fmla="*/ 664633 h 664633"/>
              <a:gd name="connsiteX0" fmla="*/ 0 w 12183952"/>
              <a:gd name="connsiteY0" fmla="*/ 664633 h 664633"/>
              <a:gd name="connsiteX1" fmla="*/ 0 w 12183952"/>
              <a:gd name="connsiteY1" fmla="*/ 0 h 664633"/>
              <a:gd name="connsiteX2" fmla="*/ 12183952 w 12183952"/>
              <a:gd name="connsiteY2" fmla="*/ 664633 h 664633"/>
              <a:gd name="connsiteX3" fmla="*/ 0 w 12183952"/>
              <a:gd name="connsiteY3" fmla="*/ 664633 h 66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3952" h="664633">
                <a:moveTo>
                  <a:pt x="0" y="664633"/>
                </a:moveTo>
                <a:lnTo>
                  <a:pt x="0" y="0"/>
                </a:lnTo>
                <a:cubicBezTo>
                  <a:pt x="4061317" y="221544"/>
                  <a:pt x="11005535" y="163689"/>
                  <a:pt x="12183952" y="664633"/>
                </a:cubicBezTo>
                <a:lnTo>
                  <a:pt x="0" y="664633"/>
                </a:lnTo>
                <a:close/>
              </a:path>
            </a:pathLst>
          </a:custGeom>
          <a:solidFill>
            <a:srgbClr val="41A0C3"/>
          </a:solidFill>
          <a:ln>
            <a:solidFill>
              <a:srgbClr val="41A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0" y="5892800"/>
            <a:ext cx="5486400" cy="965200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11413066" y="6248400"/>
            <a:ext cx="1" cy="575735"/>
          </a:xfrm>
          <a:prstGeom prst="line">
            <a:avLst/>
          </a:prstGeom>
          <a:ln w="57150">
            <a:solidFill>
              <a:schemeClr val="accent4">
                <a:lumMod val="50000"/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283449"/>
            <a:ext cx="10837334" cy="923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479177"/>
            <a:ext cx="10837334" cy="4701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766" y="640897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bg2">
                    <a:lumMod val="25000"/>
                  </a:schemeClr>
                </a:solidFill>
                <a:effectLst/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B3BF44C5-5E8B-6241-8270-193B652DC9CE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616" y="6403999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chemeClr val="bg2">
                    <a:lumMod val="25000"/>
                  </a:schemeClr>
                </a:solidFill>
                <a:effectLst/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066" y="6180667"/>
            <a:ext cx="778934" cy="599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bg2">
                    <a:lumMod val="25000"/>
                  </a:schemeClr>
                </a:solidFill>
                <a:effectLst/>
                <a:latin typeface="Hiragino Kaku Gothic ProN W6" charset="-128"/>
                <a:ea typeface="Hiragino Kaku Gothic ProN W6" charset="-128"/>
                <a:cs typeface="Hiragino Kaku Gothic ProN W6" charset="-128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2" y="6403999"/>
            <a:ext cx="974033" cy="4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17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kumimoji="1" sz="3200" b="1" kern="1200" cap="none">
          <a:ln w="3175" cmpd="sng">
            <a:noFill/>
          </a:ln>
          <a:solidFill>
            <a:schemeClr val="tx2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</a:effectLst>
          <a:latin typeface="Hiragino Kaku Gothic ProN W6" charset="-128"/>
          <a:ea typeface="Hiragino Kaku Gothic ProN W6" charset="-128"/>
          <a:cs typeface="Hiragino Kaku Gothic ProN W6" charset="-128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>
            <a:lumMod val="75000"/>
          </a:schemeClr>
        </a:buClr>
        <a:buSzPct val="100000"/>
        <a:buFont typeface="Wingdings" charset="2"/>
        <a:buChar char="p"/>
        <a:defRPr kumimoji="1" sz="2400" b="0" i="0" kern="1200" cap="none">
          <a:solidFill>
            <a:schemeClr val="tx2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</a:effectLst>
          <a:latin typeface="Hiragino Kaku Gothic ProN W3" charset="-128"/>
          <a:ea typeface="Hiragino Kaku Gothic ProN W3" charset="-128"/>
          <a:cs typeface="Hiragino Kaku Gothic ProN W3" charset="-128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>
            <a:lumMod val="75000"/>
          </a:schemeClr>
        </a:buClr>
        <a:buSzPct val="100000"/>
        <a:buFont typeface="Wingdings" charset="2"/>
        <a:buChar char="p"/>
        <a:defRPr kumimoji="1" sz="2000" b="0" i="0" kern="1200" cap="none">
          <a:solidFill>
            <a:schemeClr val="tx2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</a:effectLst>
          <a:latin typeface="Hiragino Kaku Gothic ProN W3" charset="-128"/>
          <a:ea typeface="Hiragino Kaku Gothic ProN W3" charset="-128"/>
          <a:cs typeface="Hiragino Kaku Gothic ProN W3" charset="-128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>
            <a:lumMod val="75000"/>
          </a:schemeClr>
        </a:buClr>
        <a:buSzPct val="100000"/>
        <a:buFont typeface="Wingdings" charset="2"/>
        <a:buChar char="p"/>
        <a:defRPr kumimoji="1" sz="1800" b="0" i="0" kern="1200" cap="none">
          <a:solidFill>
            <a:schemeClr val="tx2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</a:effectLst>
          <a:latin typeface="Hiragino Kaku Gothic ProN W3" charset="-128"/>
          <a:ea typeface="Hiragino Kaku Gothic ProN W3" charset="-128"/>
          <a:cs typeface="Hiragino Kaku Gothic ProN W3" charset="-128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>
            <a:lumMod val="75000"/>
          </a:schemeClr>
        </a:buClr>
        <a:buSzPct val="100000"/>
        <a:buFont typeface="Wingdings" charset="2"/>
        <a:buChar char="p"/>
        <a:defRPr kumimoji="1" sz="1600" b="0" i="0" kern="1200" cap="none">
          <a:solidFill>
            <a:schemeClr val="tx2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</a:effectLst>
          <a:latin typeface="Hiragino Kaku Gothic ProN W3" charset="-128"/>
          <a:ea typeface="Hiragino Kaku Gothic ProN W3" charset="-128"/>
          <a:cs typeface="Hiragino Kaku Gothic ProN W3" charset="-128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4">
            <a:lumMod val="75000"/>
          </a:schemeClr>
        </a:buClr>
        <a:buSzPct val="100000"/>
        <a:buFont typeface="Wingdings" charset="2"/>
        <a:buChar char="p"/>
        <a:defRPr kumimoji="1" sz="1600" b="0" i="0" kern="1200" cap="none" baseline="0">
          <a:solidFill>
            <a:schemeClr val="tx2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</a:effectLst>
          <a:latin typeface="Hiragino Kaku Gothic ProN W3" charset="-128"/>
          <a:ea typeface="Hiragino Kaku Gothic ProN W3" charset="-128"/>
          <a:cs typeface="Hiragino Kaku Gothic ProN W3" charset="-128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kumimoji="1"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.android.com/vit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iragino Kaku Gothic ProN W6" charset="-128"/>
              </a:rPr>
              <a:t>　</a:t>
            </a:r>
            <a:r>
              <a:rPr kumimoji="1" lang="en-US" altLang="ja-JP" dirty="0" smtClean="0">
                <a:latin typeface="Hiragino Kaku Gothic ProN W6" charset="-128"/>
              </a:rPr>
              <a:t>Android Performance :UI</a:t>
            </a:r>
            <a:endParaRPr kumimoji="1" lang="ja-JP" altLang="en-US" dirty="0">
              <a:latin typeface="Hiragino Kaku Gothic ProN W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学部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システムソフトウェア研究室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高川雄平</a:t>
            </a:r>
            <a:endParaRPr kumimoji="1" lang="en-US" altLang="ja-JP" dirty="0" smtClean="0"/>
          </a:p>
          <a:p>
            <a:r>
              <a:rPr lang="ja-JP" altLang="en-US" dirty="0" smtClean="0"/>
              <a:t>指導教員：松原克弥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7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Jank</a:t>
            </a:r>
            <a:r>
              <a:rPr kumimoji="1" lang="ja-JP" altLang="en-US" dirty="0" smtClean="0"/>
              <a:t>への対処方法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(release)</a:t>
            </a:r>
            <a:r>
              <a:rPr kumimoji="1" lang="en-US" altLang="ja-JP" dirty="0" err="1" smtClean="0"/>
              <a:t>ish</a:t>
            </a:r>
            <a:r>
              <a:rPr kumimoji="1" lang="en-US" altLang="ja-JP" dirty="0" smtClean="0"/>
              <a:t> build</a:t>
            </a:r>
            <a:r>
              <a:rPr kumimoji="1" lang="ja-JP" altLang="en-US" dirty="0" smtClean="0"/>
              <a:t>をして実行する</a:t>
            </a:r>
            <a:endParaRPr kumimoji="1"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実行時にはデバッグを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にする</a:t>
            </a:r>
            <a:r>
              <a:rPr lang="en-US" altLang="ja-JP" dirty="0" smtClean="0"/>
              <a:t> on</a:t>
            </a:r>
            <a:r>
              <a:rPr lang="ja-JP" altLang="en-US" dirty="0" smtClean="0"/>
              <a:t>にすると余計なデータが混じることもある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アプリのレンダリングに関するものをグラフ化する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 smtClean="0"/>
              <a:t>“</a:t>
            </a:r>
            <a:r>
              <a:rPr kumimoji="1" lang="en-US" altLang="ja-JP" dirty="0" smtClean="0"/>
              <a:t>Profile GPU Rendering</a:t>
            </a:r>
            <a:r>
              <a:rPr kumimoji="1" lang="ja-JP" altLang="en-US" dirty="0" smtClean="0"/>
              <a:t>”を使えばできる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Systrace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のパフォーマンス解析ツール　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43"/>
          <a:stretch/>
        </p:blipFill>
        <p:spPr>
          <a:xfrm>
            <a:off x="3200350" y="4287832"/>
            <a:ext cx="2067339" cy="234421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7" r="206"/>
          <a:stretch/>
        </p:blipFill>
        <p:spPr>
          <a:xfrm>
            <a:off x="5267689" y="4287832"/>
            <a:ext cx="6042993" cy="23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Systrace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 - </a:t>
            </a:r>
            <a:r>
              <a:rPr lang="ja-JP" altLang="en-US" dirty="0" smtClean="0"/>
              <a:t>簡単なフレーム</a:t>
            </a:r>
            <a:r>
              <a:rPr lang="en-US" altLang="ja-JP" dirty="0" smtClean="0"/>
              <a:t> RecyclerView</a:t>
            </a:r>
            <a:r>
              <a:rPr lang="en-US" altLang="ja-JP" dirty="0"/>
              <a:t> </a:t>
            </a:r>
            <a:r>
              <a:rPr lang="en-US" altLang="ja-JP" sz="2000" dirty="0" smtClean="0"/>
              <a:t>good</a:t>
            </a:r>
            <a:endParaRPr kumimoji="1" lang="ja-JP" altLang="en-US" sz="200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80079"/>
            <a:ext cx="7958783" cy="4700588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2" name="カギ線コネクタ 11"/>
          <p:cNvCxnSpPr/>
          <p:nvPr/>
        </p:nvCxnSpPr>
        <p:spPr>
          <a:xfrm>
            <a:off x="4812030" y="3089288"/>
            <a:ext cx="582930" cy="2857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49980" y="2862831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Animation</a:t>
            </a:r>
            <a:endParaRPr kumimoji="1" lang="ja-JP" altLang="en-US" dirty="0"/>
          </a:p>
        </p:txBody>
      </p:sp>
      <p:cxnSp>
        <p:nvCxnSpPr>
          <p:cNvPr id="19" name="カギ線コネクタ 18"/>
          <p:cNvCxnSpPr/>
          <p:nvPr/>
        </p:nvCxnSpPr>
        <p:spPr>
          <a:xfrm flipV="1">
            <a:off x="4812030" y="3683638"/>
            <a:ext cx="582930" cy="22287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49980" y="367001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RV Scroll</a:t>
            </a:r>
            <a:endParaRPr kumimoji="1" lang="ja-JP" altLang="en-US" dirty="0"/>
          </a:p>
        </p:txBody>
      </p:sp>
      <p:cxnSp>
        <p:nvCxnSpPr>
          <p:cNvPr id="21" name="カギ線コネクタ 20"/>
          <p:cNvCxnSpPr/>
          <p:nvPr/>
        </p:nvCxnSpPr>
        <p:spPr>
          <a:xfrm>
            <a:off x="5855970" y="3952233"/>
            <a:ext cx="582930" cy="2857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438900" y="40533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Record Draw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5330797" y="2331428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932420" y="2295299"/>
            <a:ext cx="7996" cy="19426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289612" y="2526030"/>
            <a:ext cx="2642808" cy="550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974080" y="2493499"/>
            <a:ext cx="12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5.999ms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67321" y="2400129"/>
            <a:ext cx="7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Time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7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/>
      <p:bldP spid="20" grpId="1"/>
      <p:bldP spid="22" grpId="0"/>
      <p:bldP spid="22" grpId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Systrace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 - </a:t>
            </a:r>
            <a:r>
              <a:rPr lang="ja-JP" altLang="en-US" dirty="0" smtClean="0"/>
              <a:t>簡単なフレーム</a:t>
            </a:r>
            <a:r>
              <a:rPr lang="en-US" altLang="ja-JP" dirty="0" smtClean="0"/>
              <a:t> RecyclerView </a:t>
            </a:r>
            <a:r>
              <a:rPr lang="en-US" altLang="ja-JP" sz="2000" dirty="0" smtClean="0"/>
              <a:t>normal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2" name="カギ線コネクタ 11"/>
          <p:cNvCxnSpPr/>
          <p:nvPr/>
        </p:nvCxnSpPr>
        <p:spPr>
          <a:xfrm>
            <a:off x="4812030" y="3089288"/>
            <a:ext cx="582930" cy="2857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649980" y="2862831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Animation</a:t>
            </a:r>
            <a:endParaRPr kumimoji="1" lang="ja-JP" altLang="en-US" dirty="0"/>
          </a:p>
        </p:txBody>
      </p:sp>
      <p:cxnSp>
        <p:nvCxnSpPr>
          <p:cNvPr id="19" name="カギ線コネクタ 18"/>
          <p:cNvCxnSpPr/>
          <p:nvPr/>
        </p:nvCxnSpPr>
        <p:spPr>
          <a:xfrm flipV="1">
            <a:off x="4812030" y="3683638"/>
            <a:ext cx="582930" cy="22287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649980" y="3670018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RV Scroll</a:t>
            </a:r>
            <a:endParaRPr kumimoji="1" lang="ja-JP" altLang="en-US" dirty="0"/>
          </a:p>
        </p:txBody>
      </p:sp>
      <p:cxnSp>
        <p:nvCxnSpPr>
          <p:cNvPr id="21" name="カギ線コネクタ 20"/>
          <p:cNvCxnSpPr/>
          <p:nvPr/>
        </p:nvCxnSpPr>
        <p:spPr>
          <a:xfrm>
            <a:off x="5855970" y="3952233"/>
            <a:ext cx="582930" cy="2857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438900" y="405331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Record Draw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5330797" y="2331428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7932420" y="2295299"/>
            <a:ext cx="7996" cy="19426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289612" y="2526030"/>
            <a:ext cx="2642808" cy="550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974080" y="2493499"/>
            <a:ext cx="12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5.999ms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467702"/>
            <a:ext cx="9838944" cy="4680381"/>
          </a:xfrm>
          <a:prstGeom prst="rect">
            <a:avLst/>
          </a:prstGeom>
        </p:spPr>
      </p:pic>
      <p:cxnSp>
        <p:nvCxnSpPr>
          <p:cNvPr id="23" name="カギ線コネクタ 22"/>
          <p:cNvCxnSpPr/>
          <p:nvPr/>
        </p:nvCxnSpPr>
        <p:spPr>
          <a:xfrm flipV="1">
            <a:off x="4670735" y="3807892"/>
            <a:ext cx="582930" cy="533682"/>
          </a:xfrm>
          <a:prstGeom prst="bentConnector3">
            <a:avLst>
              <a:gd name="adj1" fmla="val 1000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459672" y="4097143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Measure</a:t>
            </a:r>
            <a:endParaRPr kumimoji="1" lang="ja-JP" altLang="en-US" dirty="0"/>
          </a:p>
        </p:txBody>
      </p:sp>
      <p:cxnSp>
        <p:nvCxnSpPr>
          <p:cNvPr id="28" name="カギ線コネクタ 27"/>
          <p:cNvCxnSpPr/>
          <p:nvPr/>
        </p:nvCxnSpPr>
        <p:spPr>
          <a:xfrm>
            <a:off x="5253665" y="5630721"/>
            <a:ext cx="1411830" cy="316940"/>
          </a:xfrm>
          <a:prstGeom prst="bentConnector3">
            <a:avLst>
              <a:gd name="adj1" fmla="val 3806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59672" y="5386290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Upload Bitmap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4318000" y="2493499"/>
            <a:ext cx="5996432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491668" y="2507034"/>
            <a:ext cx="195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12.875ms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7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9" grpId="0"/>
      <p:bldP spid="29" grpId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400"/>
            <a:ext cx="12192000" cy="3746145"/>
          </a:xfrm>
          <a:prstGeom prst="rect">
            <a:avLst/>
          </a:prstGeom>
        </p:spPr>
      </p:pic>
      <p:cxnSp>
        <p:nvCxnSpPr>
          <p:cNvPr id="12" name="カギ線コネクタ 11"/>
          <p:cNvCxnSpPr/>
          <p:nvPr/>
        </p:nvCxnSpPr>
        <p:spPr>
          <a:xfrm>
            <a:off x="2792040" y="2999232"/>
            <a:ext cx="883862" cy="3951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77333" y="2862830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onCreateViewHolder</a:t>
            </a:r>
            <a:endParaRPr kumimoji="1" lang="ja-JP" altLang="en-US" dirty="0"/>
          </a:p>
        </p:txBody>
      </p:sp>
      <p:cxnSp>
        <p:nvCxnSpPr>
          <p:cNvPr id="21" name="カギ線コネクタ 20"/>
          <p:cNvCxnSpPr/>
          <p:nvPr/>
        </p:nvCxnSpPr>
        <p:spPr>
          <a:xfrm>
            <a:off x="7564001" y="3368671"/>
            <a:ext cx="573584" cy="49998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8137585" y="3666907"/>
            <a:ext cx="19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onBindViewHolder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3449753" y="2295299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9703703" y="2295299"/>
            <a:ext cx="7996" cy="19426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472731" y="2411730"/>
            <a:ext cx="6219909" cy="869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961380" y="2051087"/>
            <a:ext cx="160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19.8847ms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2103106" y="2295299"/>
            <a:ext cx="25394" cy="28482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10199912" y="2051087"/>
            <a:ext cx="160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27.407ms</a:t>
            </a: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3471834" y="2387600"/>
            <a:ext cx="8618566" cy="3282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Systrace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 - </a:t>
            </a:r>
            <a:r>
              <a:rPr lang="ja-JP" altLang="en-US" dirty="0" smtClean="0"/>
              <a:t>簡単なフレーム</a:t>
            </a:r>
            <a:r>
              <a:rPr lang="en-US" altLang="ja-JP" dirty="0" smtClean="0"/>
              <a:t> RecyclerView </a:t>
            </a:r>
            <a:r>
              <a:rPr lang="en-US" altLang="ja-JP" sz="2000" dirty="0" smtClean="0"/>
              <a:t>bad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2" grpId="0"/>
      <p:bldP spid="22" grpId="1"/>
      <p:bldP spid="32" grpId="0"/>
      <p:bldP spid="32" grpId="1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RecyclerView </a:t>
            </a:r>
            <a:r>
              <a:rPr kumimoji="1" lang="ja-JP" altLang="en-US" dirty="0" smtClean="0"/>
              <a:t>の</a:t>
            </a:r>
            <a:r>
              <a:rPr lang="en-US" altLang="ja-JP" dirty="0"/>
              <a:t>P</a:t>
            </a:r>
            <a:r>
              <a:rPr kumimoji="1" lang="en-US" altLang="ja-JP" dirty="0" smtClean="0"/>
              <a:t>refetch</a:t>
            </a:r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21631" y="2711599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A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63358" y="2711599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B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34260" y="2711599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C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338121" y="2725743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D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63358" y="3704393"/>
            <a:ext cx="15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Scroll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↓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7" name="フレーム 16"/>
          <p:cNvSpPr/>
          <p:nvPr/>
        </p:nvSpPr>
        <p:spPr>
          <a:xfrm>
            <a:off x="935364" y="2497203"/>
            <a:ext cx="3528005" cy="1126770"/>
          </a:xfrm>
          <a:prstGeom prst="frame">
            <a:avLst>
              <a:gd name="adj1" fmla="val 51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3688" y="4510155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A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445415" y="4510155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B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16317" y="4510155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C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477020" y="4518979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D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3" name="フレーム 22"/>
          <p:cNvSpPr/>
          <p:nvPr/>
        </p:nvSpPr>
        <p:spPr>
          <a:xfrm>
            <a:off x="935364" y="4287958"/>
            <a:ext cx="3528005" cy="1126770"/>
          </a:xfrm>
          <a:prstGeom prst="frame">
            <a:avLst>
              <a:gd name="adj1" fmla="val 51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263493" y="2716212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A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405220" y="2716212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B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9476122" y="2716212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C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436825" y="2725036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D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29" name="フレーム 28"/>
          <p:cNvSpPr/>
          <p:nvPr/>
        </p:nvSpPr>
        <p:spPr>
          <a:xfrm>
            <a:off x="7114585" y="2494015"/>
            <a:ext cx="3528005" cy="1126770"/>
          </a:xfrm>
          <a:prstGeom prst="frame">
            <a:avLst>
              <a:gd name="adj1" fmla="val 51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463098" y="2725036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2"/>
                </a:solidFill>
              </a:rPr>
              <a:t>E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80532" y="3623324"/>
            <a:ext cx="267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D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は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Prefetch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で事前に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読み込まれていた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418202" y="4517310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A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559929" y="4517310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B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630831" y="4517310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C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591534" y="4526134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2"/>
                </a:solidFill>
              </a:rPr>
              <a:t>D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37" name="フレーム 36"/>
          <p:cNvSpPr/>
          <p:nvPr/>
        </p:nvSpPr>
        <p:spPr>
          <a:xfrm>
            <a:off x="7250602" y="4295113"/>
            <a:ext cx="3528005" cy="1126770"/>
          </a:xfrm>
          <a:prstGeom prst="frame">
            <a:avLst>
              <a:gd name="adj1" fmla="val 516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0617807" y="4526134"/>
            <a:ext cx="647744" cy="754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2"/>
                </a:solidFill>
              </a:rPr>
              <a:t>E</a:t>
            </a:r>
            <a:endParaRPr kumimoji="1" lang="ja-JP" altLang="en-US" sz="6000" dirty="0">
              <a:solidFill>
                <a:schemeClr val="tx2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272380" y="5431778"/>
            <a:ext cx="381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E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は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Prefetch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されていないので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読み込む処理が必要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91479" y="3773283"/>
            <a:ext cx="153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Scroll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↓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09796" y="1485313"/>
            <a:ext cx="782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アイテムを事前に読み込んでおくことができる</a:t>
            </a:r>
            <a:endParaRPr kumimoji="1" lang="ja-JP" altLang="en-US" sz="2400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RecyclerView</a:t>
            </a:r>
            <a:r>
              <a:rPr lang="ja-JP" altLang="en-US" sz="2800" dirty="0" smtClean="0"/>
              <a:t>での</a:t>
            </a:r>
            <a:r>
              <a:rPr lang="en-US" altLang="ja-JP" sz="2800" dirty="0" err="1" smtClean="0"/>
              <a:t>CreateView</a:t>
            </a:r>
            <a:r>
              <a:rPr lang="ja-JP" altLang="en-US" sz="2800" dirty="0" smtClean="0"/>
              <a:t>の過程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14400" y="2844035"/>
            <a:ext cx="10717395" cy="31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541767" y="2826575"/>
            <a:ext cx="19404" cy="30166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4394839" y="2826575"/>
            <a:ext cx="22125" cy="30389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7366327" y="2826575"/>
            <a:ext cx="3588" cy="28462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544317" y="2947554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714656" y="2947554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878428" y="2945281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2206187" y="2945280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650119" y="5020849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4416964" y="2956607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587303" y="2956607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4751075" y="2954334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078834" y="2954333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5522766" y="5029902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7366327" y="2956607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536666" y="2956607"/>
            <a:ext cx="1524226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Animation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9060892" y="2954334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9388651" y="2954333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9832583" y="5029902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cxnSp>
        <p:nvCxnSpPr>
          <p:cNvPr id="75" name="直線コネクタ 74"/>
          <p:cNvCxnSpPr/>
          <p:nvPr/>
        </p:nvCxnSpPr>
        <p:spPr>
          <a:xfrm flipH="1">
            <a:off x="9701547" y="2826574"/>
            <a:ext cx="4940" cy="29720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7536665" y="3588201"/>
            <a:ext cx="1027457" cy="640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Create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8558861" y="3584484"/>
            <a:ext cx="502032" cy="640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Bind</a:t>
            </a:r>
            <a:endParaRPr kumimoji="1" lang="en-US" altLang="ja-JP" sz="1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1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 smtClean="0"/>
              <a:t>RecyclerView</a:t>
            </a:r>
            <a:r>
              <a:rPr lang="ja-JP" altLang="en-US" sz="2800" dirty="0" smtClean="0"/>
              <a:t>での</a:t>
            </a:r>
            <a:r>
              <a:rPr lang="en-US" altLang="ja-JP" sz="2800" dirty="0" err="1" smtClean="0"/>
              <a:t>CreateView</a:t>
            </a:r>
            <a:r>
              <a:rPr lang="ja-JP" altLang="en-US" sz="2800" dirty="0" smtClean="0"/>
              <a:t>の過程</a:t>
            </a:r>
            <a:r>
              <a:rPr lang="en-US" altLang="ja-JP" sz="2800" dirty="0" smtClean="0"/>
              <a:t> (</a:t>
            </a:r>
            <a:r>
              <a:rPr lang="en-US" altLang="ja-JP" sz="2800" dirty="0" err="1" smtClean="0"/>
              <a:t>prefetch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14400" y="2844035"/>
            <a:ext cx="10717395" cy="31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541767" y="2826575"/>
            <a:ext cx="19404" cy="301666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4394839" y="2826575"/>
            <a:ext cx="22125" cy="30389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7366327" y="2826575"/>
            <a:ext cx="3588" cy="28462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544317" y="2947554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714656" y="2947554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878428" y="2945281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2206187" y="2945280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650119" y="5020849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4416964" y="2956607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587303" y="2956607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4751075" y="2954334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078834" y="2954333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5522766" y="5029902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sp>
        <p:nvSpPr>
          <p:cNvPr id="123" name="正方形/長方形 122"/>
          <p:cNvSpPr/>
          <p:nvPr/>
        </p:nvSpPr>
        <p:spPr>
          <a:xfrm>
            <a:off x="7366327" y="2956607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536666" y="2956607"/>
            <a:ext cx="1524226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Animation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9060892" y="2954334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9388651" y="2954333"/>
            <a:ext cx="443932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9832583" y="5029902"/>
            <a:ext cx="1178531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cxnSp>
        <p:nvCxnSpPr>
          <p:cNvPr id="75" name="直線コネクタ 74"/>
          <p:cNvCxnSpPr/>
          <p:nvPr/>
        </p:nvCxnSpPr>
        <p:spPr>
          <a:xfrm flipH="1">
            <a:off x="9701547" y="2826574"/>
            <a:ext cx="4940" cy="29720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5684679" y="2956606"/>
            <a:ext cx="1027457" cy="640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Create</a:t>
            </a:r>
            <a:endParaRPr kumimoji="1" lang="en-US" altLang="ja-JP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6706875" y="2952889"/>
            <a:ext cx="502032" cy="6406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Bind</a:t>
            </a:r>
            <a:endParaRPr kumimoji="1" lang="en-US" altLang="ja-JP" sz="1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" name="右矢印 2"/>
          <p:cNvSpPr/>
          <p:nvPr/>
        </p:nvSpPr>
        <p:spPr>
          <a:xfrm rot="12790994">
            <a:off x="6974234" y="3819654"/>
            <a:ext cx="847493" cy="312234"/>
          </a:xfrm>
          <a:prstGeom prst="rightArrow">
            <a:avLst>
              <a:gd name="adj1" fmla="val 50000"/>
              <a:gd name="adj2" fmla="val 82946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12192000" cy="46118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Systrace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 - </a:t>
            </a:r>
            <a:r>
              <a:rPr lang="ja-JP" altLang="en-US" dirty="0" smtClean="0"/>
              <a:t>簡単なフレーム</a:t>
            </a:r>
            <a:r>
              <a:rPr lang="en-US" altLang="ja-JP" dirty="0" smtClean="0"/>
              <a:t> RecyclerView </a:t>
            </a:r>
            <a:r>
              <a:rPr lang="en-US" altLang="ja-JP" sz="2000" dirty="0" smtClean="0"/>
              <a:t>bad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5" name="直線コネクタ 24"/>
          <p:cNvCxnSpPr/>
          <p:nvPr/>
        </p:nvCxnSpPr>
        <p:spPr>
          <a:xfrm>
            <a:off x="5552873" y="2295299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9833234" y="2295299"/>
            <a:ext cx="7996" cy="194268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5564362" y="2420419"/>
            <a:ext cx="4276868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961380" y="2051087"/>
            <a:ext cx="160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13.363ms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Jank</a:t>
            </a:r>
            <a:r>
              <a:rPr lang="ja-JP" altLang="en-US" dirty="0" smtClean="0"/>
              <a:t>の原因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Garbage Collection(GC)</a:t>
            </a:r>
          </a:p>
          <a:p>
            <a:pPr lvl="1"/>
            <a:r>
              <a:rPr lang="ja-JP" altLang="en-US" dirty="0" smtClean="0"/>
              <a:t> </a:t>
            </a:r>
            <a:r>
              <a:rPr kumimoji="1" lang="ja-JP" altLang="en-US" dirty="0" smtClean="0"/>
              <a:t>プログラムは大きくならないが，</a:t>
            </a:r>
            <a:r>
              <a:rPr kumimoji="1" lang="en-US" altLang="ja-JP" dirty="0" smtClean="0"/>
              <a:t>Runtime</a:t>
            </a:r>
            <a:r>
              <a:rPr kumimoji="1" lang="ja-JP" altLang="en-US" dirty="0" smtClean="0"/>
              <a:t>の改善は必要</a:t>
            </a:r>
            <a:endParaRPr kumimoji="1" lang="en-US" altLang="ja-JP" dirty="0" smtClean="0"/>
          </a:p>
          <a:p>
            <a:r>
              <a:rPr lang="en-US" altLang="ja-JP" dirty="0" smtClean="0"/>
              <a:t>OS</a:t>
            </a:r>
            <a:r>
              <a:rPr lang="ja-JP" altLang="en-US" dirty="0" smtClean="0"/>
              <a:t>スレッドのスケジューリング</a:t>
            </a:r>
            <a:endParaRPr lang="en-US" altLang="ja-JP" dirty="0" smtClean="0"/>
          </a:p>
          <a:p>
            <a:r>
              <a:rPr lang="en-US" altLang="ja-JP" dirty="0" smtClean="0"/>
              <a:t>Rendering</a:t>
            </a:r>
          </a:p>
          <a:p>
            <a:pPr lvl="1"/>
            <a:r>
              <a:rPr lang="en-US" altLang="ja-JP" dirty="0" smtClean="0"/>
              <a:t>View </a:t>
            </a:r>
            <a:r>
              <a:rPr lang="ja-JP" altLang="en-US" dirty="0" smtClean="0"/>
              <a:t>の使い方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Bitmap</a:t>
            </a:r>
            <a:r>
              <a:rPr lang="ja-JP" altLang="en-US" dirty="0" smtClean="0"/>
              <a:t>の送信</a:t>
            </a:r>
            <a:endParaRPr lang="en-US" altLang="ja-JP" dirty="0" smtClean="0"/>
          </a:p>
          <a:p>
            <a:r>
              <a:rPr lang="en-US" altLang="ja-JP" dirty="0" smtClean="0"/>
              <a:t>View Recycling</a:t>
            </a:r>
          </a:p>
          <a:p>
            <a:pPr lvl="1"/>
            <a:r>
              <a:rPr lang="en-US" altLang="ja-JP" dirty="0" smtClean="0"/>
              <a:t>Binder</a:t>
            </a:r>
            <a:r>
              <a:rPr lang="ja-JP" altLang="en-US" dirty="0" smtClean="0"/>
              <a:t>をたくさんしていたりする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アプリのパフォーマンスを維持するには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ユーザ情報を収集する</a:t>
            </a:r>
            <a:endParaRPr kumimoji="1" lang="en-US" altLang="ja-JP" dirty="0" smtClean="0"/>
          </a:p>
          <a:p>
            <a:r>
              <a:rPr lang="ja-JP" altLang="en-US" dirty="0" smtClean="0"/>
              <a:t>原因を追跡する</a:t>
            </a:r>
            <a:endParaRPr lang="en-US" altLang="ja-JP" dirty="0" smtClean="0"/>
          </a:p>
          <a:p>
            <a:r>
              <a:rPr lang="en-US" altLang="ja-JP" dirty="0" err="1" smtClean="0"/>
              <a:t>Jank</a:t>
            </a:r>
            <a:r>
              <a:rPr lang="ja-JP" altLang="en-US" dirty="0" smtClean="0"/>
              <a:t>のテストを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 smtClean="0"/>
              <a:t>ツール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使う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>
                <a:hlinkClick r:id="rId2"/>
              </a:rPr>
              <a:t>d.android.com/vitals</a:t>
            </a:r>
            <a:endParaRPr lang="en-US" altLang="ja-JP" dirty="0" smtClean="0"/>
          </a:p>
          <a:p>
            <a:r>
              <a:rPr lang="en-US" altLang="ja-JP" dirty="0" smtClean="0"/>
              <a:t>Android Vitals</a:t>
            </a:r>
            <a:r>
              <a:rPr lang="ja-JP" altLang="en-US" dirty="0" smtClean="0"/>
              <a:t>を使うと便利です</a:t>
            </a:r>
            <a:endParaRPr lang="en-US" altLang="ja-JP" dirty="0"/>
          </a:p>
          <a:p>
            <a:r>
              <a:rPr lang="en-US" altLang="ja-JP" dirty="0" smtClean="0"/>
              <a:t>Android </a:t>
            </a:r>
            <a:r>
              <a:rPr lang="en-US" altLang="ja-JP" dirty="0" err="1" smtClean="0"/>
              <a:t>stadio</a:t>
            </a:r>
            <a:r>
              <a:rPr lang="en-US" altLang="ja-JP" dirty="0" smtClean="0"/>
              <a:t> </a:t>
            </a:r>
            <a:r>
              <a:rPr lang="ja-JP" altLang="en-US" dirty="0" smtClean="0"/>
              <a:t>も結構便利です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 Performance</a:t>
            </a:r>
            <a:r>
              <a:rPr kumimoji="1" lang="ja-JP" altLang="en-US" dirty="0" smtClean="0"/>
              <a:t>に関わること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FPS	</a:t>
            </a:r>
            <a:r>
              <a:rPr lang="en-US" altLang="ja-JP" dirty="0"/>
              <a:t>	</a:t>
            </a:r>
            <a:r>
              <a:rPr lang="en-US" altLang="ja-JP" dirty="0" smtClean="0"/>
              <a:t>			</a:t>
            </a:r>
            <a:r>
              <a:rPr lang="ja-JP" altLang="en-US" dirty="0" smtClean="0"/>
              <a:t>：１秒間あたりのフレーム数　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Frame duration	</a:t>
            </a:r>
            <a:r>
              <a:rPr lang="ja-JP" altLang="en-US" dirty="0" smtClean="0"/>
              <a:t>：１フレームあたりの秒数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フレームごとにかかる時間が変わる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フレーム落ち</a:t>
            </a:r>
            <a:r>
              <a:rPr lang="ja-JP" altLang="en-US" dirty="0" smtClean="0"/>
              <a:t>しない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スキップしない</a:t>
            </a:r>
            <a:r>
              <a:rPr lang="en-US" altLang="ja-JP" dirty="0" smtClean="0"/>
              <a:t>)/</a:t>
            </a:r>
            <a:r>
              <a:rPr lang="ja-JP" altLang="en-US" dirty="0" smtClean="0"/>
              <a:t>一貫性が保たれる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フレームの表示時間の改善</a:t>
            </a:r>
            <a:endParaRPr kumimoji="1" lang="en-US" altLang="ja-JP" dirty="0" smtClean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E1E6-0503-5F41-973C-84AB62FF5E6C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lang="en-US" altLang="ja-JP" dirty="0"/>
              <a:t> </a:t>
            </a:r>
            <a:r>
              <a:rPr lang="en-US" altLang="ja-JP" dirty="0" smtClean="0"/>
              <a:t>Deadlines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122218" y="3546764"/>
            <a:ext cx="9767455" cy="415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090048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586339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124193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620484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005939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9502230" y="3588327"/>
            <a:ext cx="0" cy="10945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269163" y="4059974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090048" y="4545106"/>
            <a:ext cx="1502687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 flipV="1">
            <a:off x="5124193" y="4895850"/>
            <a:ext cx="305057" cy="78105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6324600" y="4895850"/>
            <a:ext cx="295884" cy="7810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5276721" y="5811335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Vsyncs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122218" y="1569401"/>
            <a:ext cx="737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Vsyncs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画面を上から下まで表示する信号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の間隔</a:t>
            </a:r>
            <a:endParaRPr kumimoji="1" lang="en-US" altLang="ja-JP" dirty="0" smtClean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ユーザは</a:t>
            </a:r>
            <a:r>
              <a:rPr kumimoji="1"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Vsyncs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によって変更された画面を見る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8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lang="en-US" altLang="ja-JP" dirty="0"/>
              <a:t> </a:t>
            </a:r>
            <a:r>
              <a:rPr lang="en-US" altLang="ja-JP" dirty="0" smtClean="0"/>
              <a:t>Deadlines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1864340" y="4447910"/>
            <a:ext cx="9767455" cy="415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832170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328461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5866315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362606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748061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0244352" y="4489473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22218" y="1569401"/>
            <a:ext cx="737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Vsyncs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画面を上から下まで表示する信号　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の間隔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32169" y="4773899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328460" y="4758451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860916" y="4773898"/>
            <a:ext cx="199850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582164" y="4773898"/>
            <a:ext cx="1223617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748061" y="4773897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" name="ドーナツ 5"/>
          <p:cNvSpPr/>
          <p:nvPr/>
        </p:nvSpPr>
        <p:spPr>
          <a:xfrm>
            <a:off x="6824388" y="4507095"/>
            <a:ext cx="1131747" cy="1145629"/>
          </a:xfrm>
          <a:prstGeom prst="donut">
            <a:avLst>
              <a:gd name="adj" fmla="val 55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35433" y="3997413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2832169" y="4482545"/>
            <a:ext cx="1526836" cy="6928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1864340" y="2464796"/>
            <a:ext cx="9767455" cy="415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2832170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328461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5866315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606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8748061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10244352" y="2506359"/>
            <a:ext cx="0" cy="12643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2832169" y="2790785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328460" y="2775337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874168" y="2790784"/>
            <a:ext cx="1346723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61603" y="2790784"/>
            <a:ext cx="1223617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8740093" y="2814062"/>
            <a:ext cx="1382889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35433" y="2014299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2832169" y="2499431"/>
            <a:ext cx="1526836" cy="6928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36557" y="288255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Good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35191" y="4677576"/>
            <a:ext cx="210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Bad</a:t>
            </a:r>
          </a:p>
          <a:p>
            <a:r>
              <a:rPr kumimoji="1" lang="ja-JP" altLang="en-US" sz="1200" dirty="0" smtClean="0"/>
              <a:t>フレームが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スキップした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落ちた</a:t>
            </a:r>
            <a:r>
              <a:rPr kumimoji="1" lang="en-US" altLang="ja-JP" sz="1200" dirty="0" smtClean="0"/>
              <a:t>)</a:t>
            </a:r>
          </a:p>
          <a:p>
            <a:r>
              <a:rPr kumimoji="1" lang="ja-JP" altLang="en-US" sz="1200" dirty="0" smtClean="0"/>
              <a:t>ように見える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41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レンダリング</a:t>
            </a:r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プログラムを用いて</a:t>
            </a:r>
            <a:r>
              <a:rPr lang="ja-JP" altLang="en-US" dirty="0" smtClean="0"/>
              <a:t>画像や映像などを生成すること</a:t>
            </a:r>
            <a:endParaRPr lang="en-US" altLang="ja-JP" dirty="0" smtClean="0"/>
          </a:p>
          <a:p>
            <a:r>
              <a:rPr lang="ja-JP" altLang="en-US" dirty="0" smtClean="0"/>
              <a:t>画素を作り出す</a:t>
            </a:r>
            <a:endParaRPr lang="en-US" altLang="ja-JP" dirty="0" smtClean="0"/>
          </a:p>
          <a:p>
            <a:r>
              <a:rPr kumimoji="1" lang="ja-JP" altLang="en-US" dirty="0" smtClean="0"/>
              <a:t>画面を表示する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更新する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レンダリングで何が起きているか</a:t>
            </a:r>
            <a:r>
              <a:rPr lang="en-US" altLang="ja-JP" sz="2000" dirty="0"/>
              <a:t> </a:t>
            </a:r>
            <a:r>
              <a:rPr kumimoji="1" lang="mr-IN" altLang="ja-JP" sz="2000" dirty="0" smtClean="0"/>
              <a:t>–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>
                <a:solidFill>
                  <a:schemeClr val="accent4"/>
                </a:solidFill>
              </a:rPr>
              <a:t>アプリ</a:t>
            </a:r>
            <a:r>
              <a:rPr kumimoji="1" lang="ja-JP" altLang="en-US" sz="2000" dirty="0" smtClean="0"/>
              <a:t>から見たフレーム</a:t>
            </a:r>
            <a:r>
              <a:rPr kumimoji="1" lang="en-US" altLang="ja-JP" sz="2000" dirty="0" smtClean="0"/>
              <a:t> -</a:t>
            </a:r>
            <a:endParaRPr kumimoji="1" lang="ja-JP" altLang="en-US" sz="1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21" y="1311965"/>
            <a:ext cx="3041517" cy="509700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79626" y="1497639"/>
            <a:ext cx="32521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@</a:t>
            </a:r>
            <a:r>
              <a:rPr kumimoji="1" lang="en-US" altLang="ja-JP" sz="1100" dirty="0" err="1" smtClean="0"/>
              <a:t>ColorInt</a:t>
            </a:r>
            <a:endParaRPr kumimoji="1" lang="en-US" altLang="ja-JP" sz="1100" dirty="0" smtClean="0"/>
          </a:p>
          <a:p>
            <a:r>
              <a:rPr kumimoji="1" lang="en-US" altLang="ja-JP" sz="1100" dirty="0" err="1" smtClean="0"/>
              <a:t>Int</a:t>
            </a:r>
            <a:r>
              <a:rPr kumimoji="1" lang="en-US" altLang="ja-JP" sz="1100" dirty="0" smtClean="0"/>
              <a:t> </a:t>
            </a:r>
            <a:r>
              <a:rPr kumimoji="1" lang="en-US" altLang="ja-JP" sz="1100" dirty="0" err="1" smtClean="0"/>
              <a:t>mColor</a:t>
            </a:r>
            <a:r>
              <a:rPr kumimoji="1" lang="en-US" altLang="ja-JP" sz="1100" dirty="0" smtClean="0"/>
              <a:t> = </a:t>
            </a:r>
            <a:r>
              <a:rPr kumimoji="1" lang="en-US" altLang="ja-JP" sz="1100" dirty="0" err="1" smtClean="0"/>
              <a:t>Color.LTGRAY</a:t>
            </a:r>
            <a:r>
              <a:rPr kumimoji="1" lang="en-US" altLang="ja-JP" sz="1100" dirty="0" smtClean="0"/>
              <a:t>;</a:t>
            </a:r>
          </a:p>
          <a:p>
            <a:endParaRPr kumimoji="1" lang="en-US" altLang="ja-JP" sz="1100" dirty="0"/>
          </a:p>
          <a:p>
            <a:r>
              <a:rPr kumimoji="1" lang="en-US" altLang="ja-JP" sz="1100" dirty="0" smtClean="0"/>
              <a:t>@Override</a:t>
            </a:r>
          </a:p>
          <a:p>
            <a:r>
              <a:rPr kumimoji="1" lang="en-US" altLang="ja-JP" sz="1100" dirty="0" smtClean="0"/>
              <a:t>Public void </a:t>
            </a:r>
            <a:r>
              <a:rPr kumimoji="1" lang="en-US" altLang="ja-JP" sz="1100" dirty="0" err="1" smtClean="0"/>
              <a:t>onClick</a:t>
            </a:r>
            <a:r>
              <a:rPr kumimoji="1" lang="en-US" altLang="ja-JP" sz="1100" dirty="0" smtClean="0"/>
              <a:t>(View v){</a:t>
            </a:r>
          </a:p>
          <a:p>
            <a:r>
              <a:rPr kumimoji="1" lang="en-US" altLang="ja-JP" sz="1100" dirty="0"/>
              <a:t>	</a:t>
            </a:r>
            <a:r>
              <a:rPr kumimoji="1" lang="en-US" altLang="ja-JP" sz="1100" dirty="0" err="1" smtClean="0"/>
              <a:t>mColor</a:t>
            </a:r>
            <a:r>
              <a:rPr kumimoji="1" lang="en-US" altLang="ja-JP" sz="1100" dirty="0" smtClean="0"/>
              <a:t> = </a:t>
            </a:r>
            <a:r>
              <a:rPr kumimoji="1" lang="en-US" altLang="ja-JP" sz="1100" dirty="0" err="1" smtClean="0"/>
              <a:t>Color.DKGRAY</a:t>
            </a:r>
            <a:r>
              <a:rPr kumimoji="1" lang="en-US" altLang="ja-JP" sz="1100" dirty="0" smtClean="0"/>
              <a:t>;</a:t>
            </a:r>
          </a:p>
          <a:p>
            <a:r>
              <a:rPr kumimoji="1" lang="en-US" altLang="ja-JP" sz="1100" dirty="0" smtClean="0"/>
              <a:t>	</a:t>
            </a:r>
            <a:r>
              <a:rPr kumimoji="1" lang="en-US" altLang="ja-JP" sz="1100" dirty="0" smtClean="0">
                <a:solidFill>
                  <a:schemeClr val="accent6"/>
                </a:solidFill>
              </a:rPr>
              <a:t>invalidate();</a:t>
            </a:r>
          </a:p>
          <a:p>
            <a:r>
              <a:rPr kumimoji="1" lang="en-US" altLang="ja-JP" sz="1100" dirty="0" smtClean="0"/>
              <a:t>}</a:t>
            </a:r>
          </a:p>
          <a:p>
            <a:endParaRPr kumimoji="1" lang="en-US" altLang="ja-JP" sz="1100" dirty="0"/>
          </a:p>
          <a:p>
            <a:r>
              <a:rPr kumimoji="1" lang="en-US" altLang="ja-JP" sz="1100" dirty="0" smtClean="0"/>
              <a:t>@Override</a:t>
            </a:r>
          </a:p>
          <a:p>
            <a:r>
              <a:rPr kumimoji="1" lang="en-US" altLang="ja-JP" sz="1100" dirty="0" smtClean="0"/>
              <a:t>Protected void </a:t>
            </a:r>
            <a:r>
              <a:rPr kumimoji="1" lang="en-US" altLang="ja-JP" sz="1100" dirty="0" err="1" smtClean="0"/>
              <a:t>onDraw</a:t>
            </a:r>
            <a:r>
              <a:rPr kumimoji="1" lang="en-US" altLang="ja-JP" sz="1100" dirty="0" smtClean="0"/>
              <a:t>(Canvas canvas){</a:t>
            </a:r>
          </a:p>
          <a:p>
            <a:r>
              <a:rPr kumimoji="1" lang="en-US" altLang="ja-JP" sz="1100" dirty="0"/>
              <a:t>	</a:t>
            </a:r>
            <a:r>
              <a:rPr kumimoji="1" lang="en-US" altLang="ja-JP" sz="1100" dirty="0" err="1" smtClean="0">
                <a:solidFill>
                  <a:schemeClr val="accent6"/>
                </a:solidFill>
              </a:rPr>
              <a:t>canvas.drawColor</a:t>
            </a:r>
            <a:r>
              <a:rPr kumimoji="1" lang="en-US" altLang="ja-JP" sz="1100" dirty="0" smtClean="0">
                <a:solidFill>
                  <a:schemeClr val="accent6"/>
                </a:solidFill>
              </a:rPr>
              <a:t>(</a:t>
            </a:r>
            <a:r>
              <a:rPr kumimoji="1" lang="en-US" altLang="ja-JP" sz="1100" dirty="0" err="1" smtClean="0">
                <a:solidFill>
                  <a:schemeClr val="accent6"/>
                </a:solidFill>
              </a:rPr>
              <a:t>mColor</a:t>
            </a:r>
            <a:r>
              <a:rPr kumimoji="1" lang="en-US" altLang="ja-JP" sz="1100" dirty="0" smtClean="0">
                <a:solidFill>
                  <a:schemeClr val="accent6"/>
                </a:solidFill>
              </a:rPr>
              <a:t>);</a:t>
            </a:r>
          </a:p>
          <a:p>
            <a:r>
              <a:rPr kumimoji="1" lang="en-US" altLang="ja-JP" sz="1100" dirty="0"/>
              <a:t>}</a:t>
            </a:r>
            <a:endParaRPr kumimoji="1" lang="en-US" altLang="ja-JP" sz="1100" dirty="0" smtClean="0"/>
          </a:p>
          <a:p>
            <a:endParaRPr kumimoji="1" lang="ja-JP" altLang="en-US" sz="11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9693" y="4250677"/>
            <a:ext cx="3909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invalidate()</a:t>
            </a:r>
            <a:r>
              <a:rPr kumimoji="1" lang="ja-JP" altLang="en-US" sz="1400" dirty="0" smtClean="0"/>
              <a:t>で前の画面描写がクリアされる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en-US" altLang="ja-JP" sz="1400" dirty="0" err="1" smtClean="0"/>
              <a:t>onDraw</a:t>
            </a:r>
            <a:r>
              <a:rPr kumimoji="1" lang="en-US" altLang="ja-JP" sz="1400" dirty="0" smtClean="0"/>
              <a:t>()</a:t>
            </a:r>
            <a:r>
              <a:rPr kumimoji="1" lang="ja-JP" altLang="en-US" sz="1400" dirty="0" smtClean="0"/>
              <a:t>が呼び出され画面が再び描写される</a:t>
            </a:r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en-US" altLang="ja-JP" sz="1400" dirty="0" smtClean="0"/>
              <a:t>invalidate()</a:t>
            </a:r>
            <a:r>
              <a:rPr kumimoji="1" lang="ja-JP" altLang="en-US" sz="1400" dirty="0" smtClean="0"/>
              <a:t>はそのまま</a:t>
            </a:r>
            <a:r>
              <a:rPr kumimoji="1" lang="en-US" altLang="ja-JP" sz="1400" dirty="0" err="1" smtClean="0"/>
              <a:t>onDraw</a:t>
            </a:r>
            <a:r>
              <a:rPr kumimoji="1" lang="en-US" altLang="ja-JP" sz="1400" dirty="0" smtClean="0"/>
              <a:t>()</a:t>
            </a:r>
            <a:r>
              <a:rPr kumimoji="1" lang="ja-JP" altLang="en-US" sz="1400" dirty="0" smtClean="0"/>
              <a:t>を呼び出さない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→呼び出しまでの時間がかかる</a:t>
            </a:r>
            <a:endParaRPr kumimoji="1" lang="ja-JP" altLang="en-US" sz="1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006" y="1335652"/>
            <a:ext cx="3016673" cy="4961244"/>
          </a:xfrm>
          <a:prstGeom prst="rect">
            <a:avLst/>
          </a:prstGeom>
        </p:spPr>
      </p:pic>
      <p:sp>
        <p:nvSpPr>
          <p:cNvPr id="17" name="右矢印 16"/>
          <p:cNvSpPr/>
          <p:nvPr/>
        </p:nvSpPr>
        <p:spPr>
          <a:xfrm>
            <a:off x="7503619" y="3703953"/>
            <a:ext cx="1272655" cy="511797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レンダリングで何が起きているか</a:t>
            </a:r>
            <a:r>
              <a:rPr kumimoji="1" lang="en-US" altLang="ja-JP" sz="1800" dirty="0" smtClean="0"/>
              <a:t> </a:t>
            </a:r>
            <a:r>
              <a:rPr kumimoji="1" lang="mr-IN" altLang="ja-JP" sz="2000" dirty="0" smtClean="0"/>
              <a:t>–</a:t>
            </a:r>
            <a:r>
              <a:rPr kumimoji="1" lang="en-US" altLang="ja-JP" sz="2000" dirty="0" smtClean="0"/>
              <a:t> </a:t>
            </a:r>
            <a:r>
              <a:rPr lang="ja-JP" altLang="en-US" sz="2000" dirty="0" smtClean="0">
                <a:solidFill>
                  <a:schemeClr val="accent4"/>
                </a:solidFill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プラットフォーム</a:t>
            </a:r>
            <a:r>
              <a:rPr kumimoji="1" lang="ja-JP" altLang="en-US" sz="2000" dirty="0" smtClean="0"/>
              <a:t>から見たフレーム</a:t>
            </a:r>
            <a:r>
              <a:rPr kumimoji="1" lang="en-US" altLang="ja-JP" sz="2000" dirty="0" smtClean="0"/>
              <a:t> -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77333" y="1479177"/>
            <a:ext cx="10837334" cy="4701490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800" dirty="0" smtClean="0"/>
              <a:t> </a:t>
            </a:r>
            <a:r>
              <a:rPr lang="ja-JP" altLang="en-US" sz="2800" dirty="0" smtClean="0"/>
              <a:t>　　　　　　入力</a:t>
            </a: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800" dirty="0" smtClean="0"/>
              <a:t> 					</a:t>
            </a:r>
            <a:r>
              <a:rPr kumimoji="1" lang="ja-JP" altLang="en-US" sz="2800" dirty="0" smtClean="0"/>
              <a:t>演出</a:t>
            </a:r>
            <a:endParaRPr kumimoji="1" lang="en-US" altLang="ja-JP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800" dirty="0" smtClean="0"/>
              <a:t> 					</a:t>
            </a:r>
            <a:r>
              <a:rPr lang="ja-JP" altLang="en-US" sz="2800" dirty="0" smtClean="0"/>
              <a:t>再描写のための変更</a:t>
            </a:r>
            <a:endParaRPr lang="en-US" altLang="ja-JP" sz="28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800" dirty="0" smtClean="0"/>
              <a:t> 					</a:t>
            </a:r>
            <a:r>
              <a:rPr kumimoji="1" lang="ja-JP" altLang="en-US" sz="2800" dirty="0" smtClean="0"/>
              <a:t>変更の記憶</a:t>
            </a:r>
            <a:endParaRPr kumimoji="1" lang="en-US" altLang="ja-JP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800" dirty="0" smtClean="0"/>
              <a:t> 					</a:t>
            </a:r>
            <a:r>
              <a:rPr lang="ja-JP" altLang="en-US" sz="2800" dirty="0" smtClean="0"/>
              <a:t>画面の描写</a:t>
            </a:r>
            <a:endParaRPr kumimoji="1" lang="en-US" altLang="ja-JP" sz="2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141862" y="1590146"/>
            <a:ext cx="2065361" cy="450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Input</a:t>
            </a:r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141862" y="2160600"/>
            <a:ext cx="2065361" cy="4503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Animation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141863" y="2710763"/>
            <a:ext cx="2065361" cy="45037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Layout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141863" y="3329879"/>
            <a:ext cx="2065361" cy="45037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Record Draw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141862" y="3942349"/>
            <a:ext cx="2065361" cy="4503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7267692" y="1493873"/>
            <a:ext cx="3227436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8574336" y="2538049"/>
            <a:ext cx="614150" cy="9440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7267692" y="3942349"/>
            <a:ext cx="3227436" cy="6429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ysClr val="windowText" lastClr="000000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Frame</a:t>
            </a:r>
            <a:endParaRPr kumimoji="1" lang="ja-JP" altLang="en-US" b="1" dirty="0">
              <a:solidFill>
                <a:sysClr val="windowText" lastClr="000000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267693" y="3942349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438032" y="3942349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601804" y="3944767"/>
            <a:ext cx="1378423" cy="63822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Layout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8980228" y="3942348"/>
            <a:ext cx="208258" cy="64064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179817" y="3952324"/>
            <a:ext cx="1315312" cy="63067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5716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レンダリングで何が起きているか</a:t>
            </a:r>
            <a:r>
              <a:rPr kumimoji="1" lang="en-US" altLang="ja-JP" sz="1800" dirty="0" smtClean="0"/>
              <a:t> </a:t>
            </a:r>
            <a:r>
              <a:rPr kumimoji="1" lang="mr-IN" altLang="ja-JP" sz="2000" dirty="0" smtClean="0"/>
              <a:t>–</a:t>
            </a:r>
            <a:r>
              <a:rPr lang="en-US" altLang="ja-JP" sz="2000" dirty="0"/>
              <a:t> </a:t>
            </a:r>
            <a:r>
              <a:rPr lang="ja-JP" altLang="en-US" sz="2000" dirty="0" smtClean="0"/>
              <a:t>フレームのためのスレッド</a:t>
            </a:r>
            <a:r>
              <a:rPr lang="en-US" altLang="ja-JP" sz="2000" dirty="0" smtClean="0"/>
              <a:t> </a:t>
            </a:r>
            <a:r>
              <a:rPr kumimoji="1" lang="en-US" altLang="ja-JP" sz="2000" dirty="0" smtClean="0"/>
              <a:t>-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1982027" y="2769461"/>
            <a:ext cx="3018598" cy="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297866" y="2769461"/>
            <a:ext cx="0" cy="20618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465501" y="2769461"/>
            <a:ext cx="0" cy="20618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767321" y="2400129"/>
            <a:ext cx="7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Time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297866" y="2954851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468205" y="2954851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631977" y="2952578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959736" y="2952577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167994" y="4126084"/>
            <a:ext cx="129329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Render</a:t>
            </a:r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3163782" y="3652576"/>
            <a:ext cx="1449" cy="4735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77333" y="3026353"/>
            <a:ext cx="150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UI Thread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77333" y="4262877"/>
            <a:ext cx="150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RT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377870" y="3447404"/>
            <a:ext cx="63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RT(</a:t>
            </a:r>
            <a:r>
              <a:rPr kumimoji="1" lang="en-US" altLang="ja-JP" dirty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Render Thread</a:t>
            </a:r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) : 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レンダリングをするためのスレッド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77870" y="3026353"/>
            <a:ext cx="58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UI Thread : UI</a:t>
            </a:r>
            <a:r>
              <a:rPr kumimoji="1" lang="ja-JP" altLang="en-US" dirty="0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のための処理を行うスレッド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8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レンダリングで何が起きているか</a:t>
            </a:r>
            <a:r>
              <a:rPr kumimoji="1" lang="en-US" altLang="ja-JP" sz="1800" dirty="0" smtClean="0"/>
              <a:t> </a:t>
            </a:r>
            <a:r>
              <a:rPr kumimoji="1" lang="mr-IN" altLang="ja-JP" sz="2000" dirty="0" smtClean="0"/>
              <a:t>–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詳細的なフレーム</a:t>
            </a:r>
            <a:r>
              <a:rPr kumimoji="1" lang="en-US" altLang="ja-JP" sz="2000" dirty="0" smtClean="0"/>
              <a:t> -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F035-677F-AA4C-9765-CBDE72CB7F54}" type="datetime1">
              <a:rPr lang="ja-JP" altLang="en-US" smtClean="0"/>
              <a:t>2017/7/10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14400" y="1951937"/>
            <a:ext cx="10717395" cy="31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1541767" y="1934477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3502751" y="1934477"/>
            <a:ext cx="7996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340408" y="1934477"/>
            <a:ext cx="11081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7135318" y="1951937"/>
            <a:ext cx="1183" cy="17840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8791780" y="1934477"/>
            <a:ext cx="7446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10598046" y="1934477"/>
            <a:ext cx="34799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1541765" y="1924085"/>
            <a:ext cx="1960984" cy="2785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122057" y="26961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Good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35190" y="4677576"/>
            <a:ext cx="1220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Bad</a:t>
            </a:r>
          </a:p>
          <a:p>
            <a:r>
              <a:rPr kumimoji="1" lang="en-US" altLang="ja-JP" sz="1200" dirty="0" err="1" smtClean="0"/>
              <a:t>Jank</a:t>
            </a:r>
            <a:r>
              <a:rPr kumimoji="1" lang="ja-JP" altLang="en-US" sz="1200" dirty="0" smtClean="0"/>
              <a:t>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混じっている</a:t>
            </a:r>
            <a:endParaRPr kumimoji="1" lang="ja-JP" altLang="en-US" sz="1200" dirty="0"/>
          </a:p>
        </p:txBody>
      </p:sp>
      <p:sp>
        <p:nvSpPr>
          <p:cNvPr id="97" name="正方形/長方形 96"/>
          <p:cNvSpPr/>
          <p:nvPr/>
        </p:nvSpPr>
        <p:spPr>
          <a:xfrm>
            <a:off x="1544317" y="2055456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1714656" y="2055456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1878428" y="2053183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2206187" y="2053182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2427096" y="2835211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3524876" y="2064509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695215" y="2064509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858987" y="2062236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4186746" y="2062235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4407655" y="2844264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5336820" y="2064509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5507159" y="2064509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5670931" y="2062236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5998690" y="2062235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6219599" y="2844264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136946" y="2064509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307285" y="2064509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471057" y="2062236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798816" y="2062235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8019725" y="2844264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8815462" y="2071318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8985801" y="2071318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9149573" y="2069045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9477332" y="2069044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9698241" y="2851073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914400" y="4043646"/>
            <a:ext cx="10717395" cy="31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/>
          <p:nvPr/>
        </p:nvCxnSpPr>
        <p:spPr>
          <a:xfrm>
            <a:off x="1541767" y="4026186"/>
            <a:ext cx="22978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/>
          <p:nvPr/>
        </p:nvCxnSpPr>
        <p:spPr>
          <a:xfrm>
            <a:off x="3502751" y="4026186"/>
            <a:ext cx="7996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/>
          <p:nvPr/>
        </p:nvCxnSpPr>
        <p:spPr>
          <a:xfrm>
            <a:off x="5340408" y="4026186"/>
            <a:ext cx="11081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H="1">
            <a:off x="7135318" y="4043646"/>
            <a:ext cx="1183" cy="17840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/>
          <p:nvPr/>
        </p:nvCxnSpPr>
        <p:spPr>
          <a:xfrm>
            <a:off x="8791780" y="4026186"/>
            <a:ext cx="7446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 flipH="1">
            <a:off x="10598046" y="4026186"/>
            <a:ext cx="34799" cy="18014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>
            <a:off x="1541765" y="4015794"/>
            <a:ext cx="1960984" cy="2785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/>
          <p:cNvSpPr/>
          <p:nvPr/>
        </p:nvSpPr>
        <p:spPr>
          <a:xfrm>
            <a:off x="1544317" y="4147165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1714656" y="4147165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1878428" y="4144892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2206187" y="4144891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2427096" y="4926920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3524876" y="4156218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3695215" y="4156218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3858987" y="4153945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186746" y="4153944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4407655" y="4935973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5336820" y="4156218"/>
            <a:ext cx="915274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225619" y="4156218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389391" y="4153945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6717150" y="4153944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6947212" y="4952470"/>
            <a:ext cx="734880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136946" y="4156218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7307285" y="4156218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7471057" y="4153945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7798816" y="4153944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8019725" y="4935973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8815462" y="4163027"/>
            <a:ext cx="170338" cy="6406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8985801" y="4163027"/>
            <a:ext cx="163772" cy="6406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9149573" y="4160754"/>
            <a:ext cx="327759" cy="64292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9477332" y="4160753"/>
            <a:ext cx="208258" cy="64292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dirty="0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9698241" y="4942782"/>
            <a:ext cx="675834" cy="6429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000" b="1" smtClean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171" name="ドーナツ 170"/>
          <p:cNvSpPr/>
          <p:nvPr/>
        </p:nvSpPr>
        <p:spPr>
          <a:xfrm>
            <a:off x="7006789" y="4677576"/>
            <a:ext cx="1131747" cy="1145629"/>
          </a:xfrm>
          <a:prstGeom prst="donut">
            <a:avLst>
              <a:gd name="adj" fmla="val 55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980660" y="1530000"/>
            <a:ext cx="11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16.67ms</a:t>
            </a:r>
            <a:endParaRPr kumimoji="1" lang="ja-JP" altLang="en-US" dirty="0"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0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ッシュ">
  <a:themeElements>
    <a:clrScheme name="メッシ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メッシ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kagawa" id="{4F6C0316-2648-2A4B-B60A-CB1DC2BF1C70}" vid="{525BA235-2F07-974A-A799-8C1ADBED8D10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takagawa</Template>
  <TotalTime>3816</TotalTime>
  <Words>644</Words>
  <Application>Microsoft Macintosh PowerPoint</Application>
  <PresentationFormat>ワイド画面</PresentationFormat>
  <Paragraphs>234</Paragraphs>
  <Slides>19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9" baseType="lpstr">
      <vt:lpstr>Calibri</vt:lpstr>
      <vt:lpstr>Hiragino Kaku Gothic Pro W3</vt:lpstr>
      <vt:lpstr>Hiragino Kaku Gothic Pro W6</vt:lpstr>
      <vt:lpstr>Hiragino Kaku Gothic ProN W3</vt:lpstr>
      <vt:lpstr>Hiragino Kaku Gothic ProN W6</vt:lpstr>
      <vt:lpstr>Wingdings</vt:lpstr>
      <vt:lpstr>Yu Gothic</vt:lpstr>
      <vt:lpstr>メイリオ</vt:lpstr>
      <vt:lpstr>Arial</vt:lpstr>
      <vt:lpstr>メッシュ</vt:lpstr>
      <vt:lpstr>　Android Performance :UI</vt:lpstr>
      <vt:lpstr>UI Performanceに関わること</vt:lpstr>
      <vt:lpstr>UI Deadlines</vt:lpstr>
      <vt:lpstr>UI Deadlines</vt:lpstr>
      <vt:lpstr>レンダリング</vt:lpstr>
      <vt:lpstr>レンダリングで何が起きているか – アプリから見たフレーム -</vt:lpstr>
      <vt:lpstr>レンダリングで何が起きているか – プラットフォームから見たフレーム -</vt:lpstr>
      <vt:lpstr>レンダリングで何が起きているか – フレームのためのスレッド -</vt:lpstr>
      <vt:lpstr>レンダリングで何が起きているか – 詳細的なフレーム -</vt:lpstr>
      <vt:lpstr>Jankへの対処方法</vt:lpstr>
      <vt:lpstr>Systraceの例 - 簡単なフレーム RecyclerView good</vt:lpstr>
      <vt:lpstr>Systraceの例 - 簡単なフレーム RecyclerView normal </vt:lpstr>
      <vt:lpstr>Systraceの例 - 簡単なフレーム RecyclerView bad </vt:lpstr>
      <vt:lpstr>RecyclerView のPrefetch機能</vt:lpstr>
      <vt:lpstr>RecyclerViewでのCreateViewの過程</vt:lpstr>
      <vt:lpstr>RecyclerViewでのCreateViewの過程 (prefetch)</vt:lpstr>
      <vt:lpstr>Systraceの例 - 簡単なフレーム RecyclerView bad </vt:lpstr>
      <vt:lpstr>Jankの原因</vt:lpstr>
      <vt:lpstr>アプリのパフォーマンスを維持するには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Android Performance :UI</dc:title>
  <dc:creator>高川雄平</dc:creator>
  <cp:lastModifiedBy>高川雄平</cp:lastModifiedBy>
  <cp:revision>47</cp:revision>
  <cp:lastPrinted>2017-07-09T18:36:19Z</cp:lastPrinted>
  <dcterms:created xsi:type="dcterms:W3CDTF">2017-07-07T04:25:49Z</dcterms:created>
  <dcterms:modified xsi:type="dcterms:W3CDTF">2017-07-09T20:07:03Z</dcterms:modified>
</cp:coreProperties>
</file>