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0" r:id="rId4"/>
    <p:sldId id="271" r:id="rId5"/>
    <p:sldId id="275" r:id="rId6"/>
    <p:sldId id="276" r:id="rId7"/>
    <p:sldId id="277" r:id="rId8"/>
    <p:sldId id="278" r:id="rId9"/>
    <p:sldId id="279" r:id="rId10"/>
    <p:sldId id="280" r:id="rId11"/>
    <p:sldId id="281" r:id="rId12"/>
    <p:sldId id="274"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687"/>
  </p:normalViewPr>
  <p:slideViewPr>
    <p:cSldViewPr snapToGrid="0">
      <p:cViewPr varScale="1">
        <p:scale>
          <a:sx n="102" d="100"/>
          <a:sy n="102" d="100"/>
        </p:scale>
        <p:origin x="4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7/22/23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7/22/23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7/22/23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7/22/23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9078639"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&lt;G2M_insight_for_Cab_Investment_firm &gt;</a:t>
            </a:r>
          </a:p>
          <a:p>
            <a:endParaRPr lang="en-US" sz="4000" dirty="0"/>
          </a:p>
          <a:p>
            <a:r>
              <a:rPr lang="en-US" sz="2800" b="1" dirty="0"/>
              <a:t>&lt;07/18/2023&gt;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493309C-108B-764B-A530-E93E59AA3D06}"/>
              </a:ext>
            </a:extLst>
          </p:cNvPr>
          <p:cNvSpPr>
            <a:spLocks noGrp="1"/>
          </p:cNvSpPr>
          <p:nvPr>
            <p:ph type="title"/>
          </p:nvPr>
        </p:nvSpPr>
        <p:spPr>
          <a:xfrm>
            <a:off x="0" y="1"/>
            <a:ext cx="12192000" cy="1039660"/>
          </a:xfrm>
          <a:solidFill>
            <a:srgbClr val="3B3B3B"/>
          </a:solidFill>
        </p:spPr>
        <p:txBody>
          <a:bodyPr vert="horz" anchor="ctr" anchorCtr="0">
            <a:normAutofit/>
            <a:scene3d>
              <a:camera prst="orthographicFront">
                <a:rot lat="0" lon="0" rev="0"/>
              </a:camera>
              <a:lightRig rig="threePt" dir="t"/>
            </a:scene3d>
          </a:bodyPr>
          <a:lstStyle/>
          <a:p>
            <a:r>
              <a:rPr lang="en-US" b="1" dirty="0">
                <a:solidFill>
                  <a:srgbClr val="FF6600"/>
                </a:solidFill>
              </a:rPr>
              <a:t>Average Income Analysis</a:t>
            </a:r>
          </a:p>
        </p:txBody>
      </p:sp>
      <p:pic>
        <p:nvPicPr>
          <p:cNvPr id="6" name="Picture 5">
            <a:extLst>
              <a:ext uri="{FF2B5EF4-FFF2-40B4-BE49-F238E27FC236}">
                <a16:creationId xmlns:a16="http://schemas.microsoft.com/office/drawing/2014/main" id="{BDCC6D81-2680-1B46-9726-2D900181A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97" y="1876380"/>
            <a:ext cx="6907811" cy="3760331"/>
          </a:xfrm>
          <a:prstGeom prst="rect">
            <a:avLst/>
          </a:prstGeom>
        </p:spPr>
      </p:pic>
      <p:sp>
        <p:nvSpPr>
          <p:cNvPr id="7" name="TextBox 6">
            <a:extLst>
              <a:ext uri="{FF2B5EF4-FFF2-40B4-BE49-F238E27FC236}">
                <a16:creationId xmlns:a16="http://schemas.microsoft.com/office/drawing/2014/main" id="{72E2B5E1-9761-7D4B-99A6-CE36FF09F72E}"/>
              </a:ext>
            </a:extLst>
          </p:cNvPr>
          <p:cNvSpPr txBox="1"/>
          <p:nvPr/>
        </p:nvSpPr>
        <p:spPr>
          <a:xfrm>
            <a:off x="7503090" y="3056351"/>
            <a:ext cx="4183693" cy="1200329"/>
          </a:xfrm>
          <a:prstGeom prst="rect">
            <a:avLst/>
          </a:prstGeom>
          <a:noFill/>
        </p:spPr>
        <p:txBody>
          <a:bodyPr wrap="square" rtlCol="0">
            <a:spAutoFit/>
          </a:bodyPr>
          <a:lstStyle/>
          <a:p>
            <a:r>
              <a:rPr lang="en-US" sz="2400" dirty="0"/>
              <a:t>The average income is about 15000 USD/month for both companies' customers.</a:t>
            </a:r>
          </a:p>
        </p:txBody>
      </p:sp>
    </p:spTree>
    <p:extLst>
      <p:ext uri="{BB962C8B-B14F-4D97-AF65-F5344CB8AC3E}">
        <p14:creationId xmlns:p14="http://schemas.microsoft.com/office/powerpoint/2010/main" val="186033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493309C-108B-764B-A530-E93E59AA3D06}"/>
              </a:ext>
            </a:extLst>
          </p:cNvPr>
          <p:cNvSpPr>
            <a:spLocks noGrp="1"/>
          </p:cNvSpPr>
          <p:nvPr>
            <p:ph type="title"/>
          </p:nvPr>
        </p:nvSpPr>
        <p:spPr>
          <a:xfrm>
            <a:off x="0" y="1"/>
            <a:ext cx="12192000" cy="1039660"/>
          </a:xfrm>
          <a:solidFill>
            <a:srgbClr val="3B3B3B"/>
          </a:solidFill>
        </p:spPr>
        <p:txBody>
          <a:bodyPr vert="horz" anchor="ctr" anchorCtr="0">
            <a:normAutofit/>
            <a:scene3d>
              <a:camera prst="orthographicFront">
                <a:rot lat="0" lon="0" rev="0"/>
              </a:camera>
              <a:lightRig rig="threePt" dir="t"/>
            </a:scene3d>
          </a:bodyPr>
          <a:lstStyle/>
          <a:p>
            <a:r>
              <a:rPr lang="en-US" b="1" dirty="0">
                <a:solidFill>
                  <a:srgbClr val="FF6600"/>
                </a:solidFill>
              </a:rPr>
              <a:t>Location Analysis</a:t>
            </a:r>
          </a:p>
        </p:txBody>
      </p:sp>
      <p:pic>
        <p:nvPicPr>
          <p:cNvPr id="3" name="Picture 2">
            <a:extLst>
              <a:ext uri="{FF2B5EF4-FFF2-40B4-BE49-F238E27FC236}">
                <a16:creationId xmlns:a16="http://schemas.microsoft.com/office/drawing/2014/main" id="{14B646CA-433B-8843-ABBD-6C383858C7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950" y="1039661"/>
            <a:ext cx="10353974" cy="5323561"/>
          </a:xfrm>
          <a:prstGeom prst="rect">
            <a:avLst/>
          </a:prstGeom>
        </p:spPr>
      </p:pic>
      <p:sp>
        <p:nvSpPr>
          <p:cNvPr id="5" name="TextBox 4">
            <a:extLst>
              <a:ext uri="{FF2B5EF4-FFF2-40B4-BE49-F238E27FC236}">
                <a16:creationId xmlns:a16="http://schemas.microsoft.com/office/drawing/2014/main" id="{80ECA750-A333-0949-959E-A6B77E090F6F}"/>
              </a:ext>
            </a:extLst>
          </p:cNvPr>
          <p:cNvSpPr txBox="1"/>
          <p:nvPr/>
        </p:nvSpPr>
        <p:spPr>
          <a:xfrm>
            <a:off x="751561" y="6237962"/>
            <a:ext cx="10258817" cy="646331"/>
          </a:xfrm>
          <a:prstGeom prst="rect">
            <a:avLst/>
          </a:prstGeom>
          <a:noFill/>
        </p:spPr>
        <p:txBody>
          <a:bodyPr wrap="square" rtlCol="0">
            <a:spAutoFit/>
          </a:bodyPr>
          <a:lstStyle/>
          <a:p>
            <a:r>
              <a:rPr lang="en-US" dirty="0"/>
              <a:t>New York city has the most Yellow Cab and Pink Cab customers. Dallas and Silicon Valley are the second for the yellow cab.</a:t>
            </a:r>
          </a:p>
        </p:txBody>
      </p:sp>
    </p:spTree>
    <p:extLst>
      <p:ext uri="{BB962C8B-B14F-4D97-AF65-F5344CB8AC3E}">
        <p14:creationId xmlns:p14="http://schemas.microsoft.com/office/powerpoint/2010/main" val="4033986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sz="5800" b="1" dirty="0">
                <a:solidFill>
                  <a:srgbClr val="FF6600"/>
                </a:solidFill>
              </a:rPr>
              <a:t>Recommendations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717C113D-DB20-8C47-8E82-76AE426CA339}"/>
              </a:ext>
            </a:extLst>
          </p:cNvPr>
          <p:cNvSpPr txBox="1"/>
          <p:nvPr/>
        </p:nvSpPr>
        <p:spPr>
          <a:xfrm>
            <a:off x="5887234" y="1791222"/>
            <a:ext cx="5536504" cy="1200329"/>
          </a:xfrm>
          <a:prstGeom prst="rect">
            <a:avLst/>
          </a:prstGeom>
          <a:noFill/>
        </p:spPr>
        <p:txBody>
          <a:bodyPr wrap="square" rtlCol="0">
            <a:spAutoFit/>
          </a:bodyPr>
          <a:lstStyle/>
          <a:p>
            <a:r>
              <a:rPr lang="en-US" dirty="0"/>
              <a:t>We recommend investing in yellow cab because:</a:t>
            </a:r>
          </a:p>
          <a:p>
            <a:r>
              <a:rPr lang="en-US" dirty="0"/>
              <a:t>      1. Yellow cab has more users as well as transactions</a:t>
            </a:r>
          </a:p>
          <a:p>
            <a:r>
              <a:rPr lang="en-US" dirty="0"/>
              <a:t>      2. Yellow cab has larger profit margin</a:t>
            </a:r>
          </a:p>
          <a:p>
            <a:r>
              <a:rPr lang="en-US" dirty="0"/>
              <a:t>      3. Yellow cab has more average profit each year.</a:t>
            </a:r>
          </a:p>
        </p:txBody>
      </p:sp>
    </p:spTree>
    <p:extLst>
      <p:ext uri="{BB962C8B-B14F-4D97-AF65-F5344CB8AC3E}">
        <p14:creationId xmlns:p14="http://schemas.microsoft.com/office/powerpoint/2010/main" val="193555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dirty="0">
                <a:solidFill>
                  <a:srgbClr val="FF6600"/>
                </a:solidFill>
              </a:rPr>
              <a:t>Executive Summary</a:t>
            </a:r>
            <a:br>
              <a:rPr lang="en-US" dirty="0">
                <a:solidFill>
                  <a:srgbClr val="FF6600"/>
                </a:solidFill>
              </a:rPr>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3064DD1C-5F61-874B-AD02-626988BB2DEC}"/>
              </a:ext>
            </a:extLst>
          </p:cNvPr>
          <p:cNvSpPr txBox="1"/>
          <p:nvPr/>
        </p:nvSpPr>
        <p:spPr>
          <a:xfrm>
            <a:off x="6200384" y="335846"/>
            <a:ext cx="4972833" cy="594008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The Client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Analysis and Hypothesis Test</a:t>
            </a:r>
            <a:r>
              <a:rPr lang="en-US" sz="20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Number of Transactions for each Company;</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Average price charged of two companies;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Payment method Overview;</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Average profit for both companies each year;</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Gender Distributions;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Age Distributions;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Locations Distributions on Profit;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Users Percentage per City</a:t>
            </a:r>
          </a:p>
        </p:txBody>
      </p:sp>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Problem Statement</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86CCFAA3-93A2-2941-81DD-40FF4EF455FE}"/>
              </a:ext>
            </a:extLst>
          </p:cNvPr>
          <p:cNvSpPr txBox="1"/>
          <p:nvPr/>
        </p:nvSpPr>
        <p:spPr>
          <a:xfrm>
            <a:off x="6150478" y="1699726"/>
            <a:ext cx="5448624" cy="2123658"/>
          </a:xfrm>
          <a:prstGeom prst="rect">
            <a:avLst/>
          </a:prstGeom>
          <a:noFill/>
        </p:spPr>
        <p:txBody>
          <a:bodyPr wrap="square" rtlCol="0">
            <a:spAutoFit/>
          </a:bodyPr>
          <a:lstStyle/>
          <a:p>
            <a:endParaRPr lang="en-US" b="1" dirty="0"/>
          </a:p>
          <a:p>
            <a:r>
              <a:rPr lang="en-US" sz="2400" b="1" dirty="0">
                <a:latin typeface="Times New Roman" panose="02020603050405020304" pitchFamily="18" charset="0"/>
                <a:cs typeface="Times New Roman" panose="02020603050405020304" pitchFamily="18" charset="0"/>
              </a:rPr>
              <a:t>Objectives: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XYZ is interested in using our actionable insights to help them identify the right company to make their investment.</a:t>
            </a:r>
          </a:p>
          <a:p>
            <a:endParaRPr lang="en-US" dirty="0"/>
          </a:p>
        </p:txBody>
      </p:sp>
    </p:spTree>
    <p:extLst>
      <p:ext uri="{BB962C8B-B14F-4D97-AF65-F5344CB8AC3E}">
        <p14:creationId xmlns:p14="http://schemas.microsoft.com/office/powerpoint/2010/main" val="1955198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Approach</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A085673C-5D20-BA46-A9D9-EBC90793204E}"/>
              </a:ext>
            </a:extLst>
          </p:cNvPr>
          <p:cNvSpPr txBox="1"/>
          <p:nvPr/>
        </p:nvSpPr>
        <p:spPr>
          <a:xfrm>
            <a:off x="5899759" y="2079320"/>
            <a:ext cx="5949864" cy="1938992"/>
          </a:xfrm>
          <a:prstGeom prst="rect">
            <a:avLst/>
          </a:prstGeom>
          <a:noFill/>
        </p:spPr>
        <p:txBody>
          <a:bodyPr wrap="square" rtlCol="0">
            <a:spAutoFit/>
          </a:bodyPr>
          <a:lstStyle/>
          <a:p>
            <a:pPr marL="342900" indent="-342900">
              <a:buAutoNum type="arabicPeriod"/>
            </a:pPr>
            <a:r>
              <a:rPr lang="en-US" sz="2400" dirty="0">
                <a:latin typeface="Times New Roman" panose="02020603050405020304" pitchFamily="18" charset="0"/>
                <a:cs typeface="Times New Roman" panose="02020603050405020304" pitchFamily="18" charset="0"/>
              </a:rPr>
              <a:t>Explore Data Information</a:t>
            </a:r>
          </a:p>
          <a:p>
            <a:pPr marL="342900" indent="-342900">
              <a:buAutoNum type="arabicPeriod"/>
            </a:pPr>
            <a:r>
              <a:rPr lang="en-US" sz="2400" dirty="0">
                <a:latin typeface="Times New Roman" panose="02020603050405020304" pitchFamily="18" charset="0"/>
                <a:cs typeface="Times New Roman" panose="02020603050405020304" pitchFamily="18" charset="0"/>
              </a:rPr>
              <a:t>Find Correlations between features</a:t>
            </a:r>
          </a:p>
          <a:p>
            <a:pPr marL="342900" indent="-342900">
              <a:buAutoNum type="arabicPeriod"/>
            </a:pPr>
            <a:r>
              <a:rPr lang="en-US" sz="2400" dirty="0">
                <a:latin typeface="Times New Roman" panose="02020603050405020304" pitchFamily="18" charset="0"/>
                <a:cs typeface="Times New Roman" panose="02020603050405020304" pitchFamily="18" charset="0"/>
              </a:rPr>
              <a:t>Analysis on dataset and set up hypothesis</a:t>
            </a:r>
          </a:p>
          <a:p>
            <a:pPr marL="342900" indent="-342900">
              <a:buAutoNum type="arabicPeriod"/>
            </a:pPr>
            <a:r>
              <a:rPr lang="en-US" sz="2400" dirty="0">
                <a:latin typeface="Times New Roman" panose="02020603050405020304" pitchFamily="18" charset="0"/>
                <a:cs typeface="Times New Roman" panose="02020603050405020304" pitchFamily="18" charset="0"/>
              </a:rPr>
              <a:t>Use visualizations to investigate insights</a:t>
            </a:r>
          </a:p>
          <a:p>
            <a:pPr marL="342900" indent="-342900">
              <a:buAutoNum type="arabicPeriod"/>
            </a:pPr>
            <a:r>
              <a:rPr lang="en-US" sz="2400" dirty="0">
                <a:latin typeface="Times New Roman" panose="02020603050405020304" pitchFamily="18" charset="0"/>
                <a:cs typeface="Times New Roman" panose="02020603050405020304" pitchFamily="18" charset="0"/>
              </a:rPr>
              <a:t>Provide recommendations for investment</a:t>
            </a:r>
          </a:p>
        </p:txBody>
      </p:sp>
    </p:spTree>
    <p:extLst>
      <p:ext uri="{BB962C8B-B14F-4D97-AF65-F5344CB8AC3E}">
        <p14:creationId xmlns:p14="http://schemas.microsoft.com/office/powerpoint/2010/main" val="3441702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DA9F55-7ABF-4B4F-8688-8D8742B3E427}"/>
              </a:ext>
            </a:extLst>
          </p:cNvPr>
          <p:cNvSpPr>
            <a:spLocks noGrp="1"/>
          </p:cNvSpPr>
          <p:nvPr>
            <p:ph idx="1"/>
          </p:nvPr>
        </p:nvSpPr>
        <p:spPr>
          <a:xfrm>
            <a:off x="838200" y="1312058"/>
            <a:ext cx="3420650" cy="4462442"/>
          </a:xfrm>
        </p:spPr>
        <p:txBody>
          <a:bodyPr>
            <a:noAutofit/>
          </a:bodyPr>
          <a:lstStyle/>
          <a:p>
            <a:r>
              <a:rPr lang="en-US" sz="2000" b="1" dirty="0">
                <a:latin typeface="Times New Roman" panose="02020603050405020304" pitchFamily="18" charset="0"/>
                <a:cs typeface="Times New Roman" panose="02020603050405020304" pitchFamily="18" charset="0"/>
              </a:rPr>
              <a:t>Cab_Data.csv – </a:t>
            </a:r>
            <a:r>
              <a:rPr lang="en-US" sz="2000" dirty="0">
                <a:latin typeface="Times New Roman" panose="02020603050405020304" pitchFamily="18" charset="0"/>
                <a:cs typeface="Times New Roman" panose="02020603050405020304" pitchFamily="18" charset="0"/>
              </a:rPr>
              <a:t>this file includes details of transaction for 2 cab companies</a:t>
            </a:r>
          </a:p>
          <a:p>
            <a:r>
              <a:rPr lang="en-US" sz="2000" b="1" dirty="0">
                <a:latin typeface="Times New Roman" panose="02020603050405020304" pitchFamily="18" charset="0"/>
                <a:cs typeface="Times New Roman" panose="02020603050405020304" pitchFamily="18" charset="0"/>
              </a:rPr>
              <a:t>Customer_ID.csv</a:t>
            </a:r>
            <a:r>
              <a:rPr lang="en-US" sz="2000" dirty="0">
                <a:latin typeface="Times New Roman" panose="02020603050405020304" pitchFamily="18" charset="0"/>
                <a:cs typeface="Times New Roman" panose="02020603050405020304" pitchFamily="18" charset="0"/>
              </a:rPr>
              <a:t> – this is a mapping table that contains a unique identifier which links the customer’s demographic details</a:t>
            </a:r>
          </a:p>
          <a:p>
            <a:r>
              <a:rPr lang="en-US" sz="2000" b="1" dirty="0">
                <a:latin typeface="Times New Roman" panose="02020603050405020304" pitchFamily="18" charset="0"/>
                <a:cs typeface="Times New Roman" panose="02020603050405020304" pitchFamily="18" charset="0"/>
              </a:rPr>
              <a:t>Transaction_ID.csv – </a:t>
            </a:r>
            <a:r>
              <a:rPr lang="en-US" sz="2000" dirty="0">
                <a:latin typeface="Times New Roman" panose="02020603050405020304" pitchFamily="18" charset="0"/>
                <a:cs typeface="Times New Roman" panose="02020603050405020304" pitchFamily="18" charset="0"/>
              </a:rPr>
              <a:t>this is a mapping table that contains transaction to customer mapping and payment mode</a:t>
            </a:r>
          </a:p>
          <a:p>
            <a:r>
              <a:rPr lang="en-US" sz="2000" b="1" dirty="0">
                <a:latin typeface="Times New Roman" panose="02020603050405020304" pitchFamily="18" charset="0"/>
                <a:cs typeface="Times New Roman" panose="02020603050405020304" pitchFamily="18" charset="0"/>
              </a:rPr>
              <a:t>City.csv – </a:t>
            </a:r>
            <a:r>
              <a:rPr lang="en-US" sz="2000" dirty="0">
                <a:latin typeface="Times New Roman" panose="02020603050405020304" pitchFamily="18" charset="0"/>
                <a:cs typeface="Times New Roman" panose="02020603050405020304" pitchFamily="18" charset="0"/>
              </a:rPr>
              <a:t>this file contains list of US cities, their population and number of cab users</a:t>
            </a:r>
          </a:p>
        </p:txBody>
      </p:sp>
      <p:sp>
        <p:nvSpPr>
          <p:cNvPr id="4" name="Title 1">
            <a:extLst>
              <a:ext uri="{FF2B5EF4-FFF2-40B4-BE49-F238E27FC236}">
                <a16:creationId xmlns:a16="http://schemas.microsoft.com/office/drawing/2014/main" id="{5493309C-108B-764B-A530-E93E59AA3D06}"/>
              </a:ext>
            </a:extLst>
          </p:cNvPr>
          <p:cNvSpPr>
            <a:spLocks noGrp="1"/>
          </p:cNvSpPr>
          <p:nvPr>
            <p:ph type="title"/>
          </p:nvPr>
        </p:nvSpPr>
        <p:spPr>
          <a:xfrm>
            <a:off x="0" y="1"/>
            <a:ext cx="12192000" cy="964504"/>
          </a:xfrm>
          <a:solidFill>
            <a:srgbClr val="3B3B3B"/>
          </a:solidFill>
        </p:spPr>
        <p:txBody>
          <a:bodyPr vert="horz" anchor="ctr" anchorCtr="0">
            <a:normAutofit/>
            <a:scene3d>
              <a:camera prst="orthographicFront">
                <a:rot lat="0" lon="0" rev="0"/>
              </a:camera>
              <a:lightRig rig="threePt" dir="t"/>
            </a:scene3d>
          </a:bodyPr>
          <a:lstStyle/>
          <a:p>
            <a:r>
              <a:rPr lang="en-US" b="1" dirty="0">
                <a:solidFill>
                  <a:srgbClr val="FF6600"/>
                </a:solidFill>
              </a:rPr>
              <a:t>Data Information</a:t>
            </a:r>
          </a:p>
        </p:txBody>
      </p:sp>
      <p:sp>
        <p:nvSpPr>
          <p:cNvPr id="6" name="TextBox 5">
            <a:extLst>
              <a:ext uri="{FF2B5EF4-FFF2-40B4-BE49-F238E27FC236}">
                <a16:creationId xmlns:a16="http://schemas.microsoft.com/office/drawing/2014/main" id="{C6CEA714-1FC6-E942-AF42-1A92AEEA1C21}"/>
              </a:ext>
            </a:extLst>
          </p:cNvPr>
          <p:cNvSpPr txBox="1"/>
          <p:nvPr/>
        </p:nvSpPr>
        <p:spPr>
          <a:xfrm>
            <a:off x="5060516" y="1312058"/>
            <a:ext cx="5761972" cy="3170099"/>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Number of features</a:t>
            </a:r>
            <a:r>
              <a:rPr lang="en-US" sz="2000" dirty="0">
                <a:latin typeface="Times New Roman" panose="02020603050405020304" pitchFamily="18" charset="0"/>
                <a:cs typeface="Times New Roman" panose="02020603050405020304" pitchFamily="18" charset="0"/>
              </a:rPr>
              <a:t>: 18</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Time period of data is from 31/01/2016 to 31/12/2018.</a:t>
            </a: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Number of data points: </a:t>
            </a:r>
            <a:r>
              <a:rPr lang="en-US" sz="2000" dirty="0">
                <a:latin typeface="Times New Roman" panose="02020603050405020304" pitchFamily="18" charset="0"/>
                <a:cs typeface="Times New Roman" panose="02020603050405020304" pitchFamily="18" charset="0"/>
              </a:rPr>
              <a:t>359392</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Created new feature </a:t>
            </a:r>
            <a:r>
              <a:rPr lang="en-US" sz="2000" b="1" dirty="0">
                <a:latin typeface="Times New Roman" panose="02020603050405020304" pitchFamily="18" charset="0"/>
                <a:cs typeface="Times New Roman" panose="02020603050405020304" pitchFamily="18" charset="0"/>
              </a:rPr>
              <a:t>Profit</a:t>
            </a:r>
            <a:r>
              <a:rPr lang="en-US" sz="2000" dirty="0">
                <a:latin typeface="Times New Roman" panose="02020603050405020304" pitchFamily="18" charset="0"/>
                <a:cs typeface="Times New Roman" panose="02020603050405020304" pitchFamily="18" charset="0"/>
              </a:rPr>
              <a:t> by using </a:t>
            </a:r>
            <a:r>
              <a:rPr lang="en-US" sz="2000" b="1" dirty="0">
                <a:latin typeface="Times New Roman" panose="02020603050405020304" pitchFamily="18" charset="0"/>
                <a:cs typeface="Times New Roman" panose="02020603050405020304" pitchFamily="18" charset="0"/>
              </a:rPr>
              <a:t>price charged – Cost of trip</a:t>
            </a: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City dataset </a:t>
            </a:r>
            <a:r>
              <a:rPr lang="en-US" sz="2000" dirty="0">
                <a:latin typeface="Times New Roman" panose="02020603050405020304" pitchFamily="18" charset="0"/>
                <a:cs typeface="Times New Roman" panose="02020603050405020304" pitchFamily="18" charset="0"/>
              </a:rPr>
              <a:t>contains other cab companies including yellow and pink</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Cash and Card are only payments for both companies</a:t>
            </a:r>
          </a:p>
        </p:txBody>
      </p:sp>
    </p:spTree>
    <p:extLst>
      <p:ext uri="{BB962C8B-B14F-4D97-AF65-F5344CB8AC3E}">
        <p14:creationId xmlns:p14="http://schemas.microsoft.com/office/powerpoint/2010/main" val="400068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DA9F55-7ABF-4B4F-8688-8D8742B3E427}"/>
              </a:ext>
            </a:extLst>
          </p:cNvPr>
          <p:cNvSpPr>
            <a:spLocks noGrp="1"/>
          </p:cNvSpPr>
          <p:nvPr>
            <p:ph idx="1"/>
          </p:nvPr>
        </p:nvSpPr>
        <p:spPr>
          <a:xfrm>
            <a:off x="7803715" y="1312057"/>
            <a:ext cx="3732755" cy="4850747"/>
          </a:xfrm>
        </p:spPr>
        <p:txBody>
          <a:bodyPr>
            <a:normAutofit/>
          </a:bodyPr>
          <a:lstStyle/>
          <a:p>
            <a:r>
              <a:rPr lang="en-US" sz="2600" dirty="0">
                <a:latin typeface="Times New Roman" panose="02020603050405020304" pitchFamily="18" charset="0"/>
                <a:cs typeface="Times New Roman" panose="02020603050405020304" pitchFamily="18" charset="0"/>
              </a:rPr>
              <a:t>There are several high correlations: </a:t>
            </a:r>
          </a:p>
          <a:p>
            <a:pPr lvl="1"/>
            <a:r>
              <a:rPr lang="en-US" sz="2600" dirty="0">
                <a:latin typeface="Times New Roman" panose="02020603050405020304" pitchFamily="18" charset="0"/>
                <a:cs typeface="Times New Roman" panose="02020603050405020304" pitchFamily="18" charset="0"/>
              </a:rPr>
              <a:t>KM Travelled vs. Price Charged vs. Cost of Trip; </a:t>
            </a:r>
          </a:p>
          <a:p>
            <a:pPr lvl="1"/>
            <a:r>
              <a:rPr lang="en-US" sz="2600" dirty="0">
                <a:latin typeface="Times New Roman" panose="02020603050405020304" pitchFamily="18" charset="0"/>
                <a:cs typeface="Times New Roman" panose="02020603050405020304" pitchFamily="18" charset="0"/>
              </a:rPr>
              <a:t>Populations vs. Users.</a:t>
            </a:r>
          </a:p>
          <a:p>
            <a:r>
              <a:rPr lang="en-US" sz="2600" dirty="0">
                <a:latin typeface="Times New Roman" panose="02020603050405020304" pitchFamily="18" charset="0"/>
                <a:cs typeface="Times New Roman" panose="02020603050405020304" pitchFamily="18" charset="0"/>
              </a:rPr>
              <a:t>On the other hand, KM travelled/price charged/ cost of trip doesn't depend on customers' age or income.</a:t>
            </a:r>
          </a:p>
          <a:p>
            <a:pPr marL="0" indent="0">
              <a:buNone/>
            </a:pPr>
            <a:endParaRPr lang="en-US" dirty="0"/>
          </a:p>
        </p:txBody>
      </p:sp>
      <p:sp>
        <p:nvSpPr>
          <p:cNvPr id="4" name="Title 1">
            <a:extLst>
              <a:ext uri="{FF2B5EF4-FFF2-40B4-BE49-F238E27FC236}">
                <a16:creationId xmlns:a16="http://schemas.microsoft.com/office/drawing/2014/main" id="{5493309C-108B-764B-A530-E93E59AA3D06}"/>
              </a:ext>
            </a:extLst>
          </p:cNvPr>
          <p:cNvSpPr>
            <a:spLocks noGrp="1"/>
          </p:cNvSpPr>
          <p:nvPr>
            <p:ph type="title"/>
          </p:nvPr>
        </p:nvSpPr>
        <p:spPr>
          <a:xfrm>
            <a:off x="0" y="1"/>
            <a:ext cx="12192000" cy="964504"/>
          </a:xfrm>
          <a:solidFill>
            <a:srgbClr val="3B3B3B"/>
          </a:solidFill>
        </p:spPr>
        <p:txBody>
          <a:bodyPr vert="horz" anchor="ctr" anchorCtr="0">
            <a:normAutofit/>
            <a:scene3d>
              <a:camera prst="orthographicFront">
                <a:rot lat="0" lon="0" rev="0"/>
              </a:camera>
              <a:lightRig rig="threePt" dir="t"/>
            </a:scene3d>
          </a:bodyPr>
          <a:lstStyle/>
          <a:p>
            <a:r>
              <a:rPr lang="en-US" b="1" dirty="0">
                <a:solidFill>
                  <a:srgbClr val="FF6600"/>
                </a:solidFill>
              </a:rPr>
              <a:t>Data Correlation</a:t>
            </a:r>
          </a:p>
        </p:txBody>
      </p:sp>
      <p:pic>
        <p:nvPicPr>
          <p:cNvPr id="2" name="Picture 1">
            <a:extLst>
              <a:ext uri="{FF2B5EF4-FFF2-40B4-BE49-F238E27FC236}">
                <a16:creationId xmlns:a16="http://schemas.microsoft.com/office/drawing/2014/main" id="{6C55F679-0AF6-324B-9CFE-C163EC230C6C}"/>
              </a:ext>
            </a:extLst>
          </p:cNvPr>
          <p:cNvPicPr>
            <a:picLocks noChangeAspect="1"/>
          </p:cNvPicPr>
          <p:nvPr/>
        </p:nvPicPr>
        <p:blipFill>
          <a:blip r:embed="rId2"/>
          <a:stretch>
            <a:fillRect/>
          </a:stretch>
        </p:blipFill>
        <p:spPr>
          <a:xfrm>
            <a:off x="-212943" y="1312057"/>
            <a:ext cx="8016658" cy="4409603"/>
          </a:xfrm>
          <a:prstGeom prst="rect">
            <a:avLst/>
          </a:prstGeom>
        </p:spPr>
      </p:pic>
    </p:spTree>
    <p:extLst>
      <p:ext uri="{BB962C8B-B14F-4D97-AF65-F5344CB8AC3E}">
        <p14:creationId xmlns:p14="http://schemas.microsoft.com/office/powerpoint/2010/main" val="1827261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493309C-108B-764B-A530-E93E59AA3D06}"/>
              </a:ext>
            </a:extLst>
          </p:cNvPr>
          <p:cNvSpPr>
            <a:spLocks noGrp="1"/>
          </p:cNvSpPr>
          <p:nvPr>
            <p:ph type="title"/>
          </p:nvPr>
        </p:nvSpPr>
        <p:spPr>
          <a:xfrm>
            <a:off x="0" y="-1"/>
            <a:ext cx="12192000" cy="964505"/>
          </a:xfrm>
          <a:solidFill>
            <a:srgbClr val="3B3B3B"/>
          </a:solidFill>
        </p:spPr>
        <p:txBody>
          <a:bodyPr vert="horz" anchor="ctr" anchorCtr="0">
            <a:normAutofit/>
            <a:scene3d>
              <a:camera prst="orthographicFront">
                <a:rot lat="0" lon="0" rev="0"/>
              </a:camera>
              <a:lightRig rig="threePt" dir="t"/>
            </a:scene3d>
          </a:bodyPr>
          <a:lstStyle/>
          <a:p>
            <a:r>
              <a:rPr lang="en-US" b="1" dirty="0">
                <a:solidFill>
                  <a:srgbClr val="FF6600"/>
                </a:solidFill>
              </a:rPr>
              <a:t>Profit Analysis</a:t>
            </a:r>
          </a:p>
        </p:txBody>
      </p:sp>
      <p:pic>
        <p:nvPicPr>
          <p:cNvPr id="12" name="Content Placeholder 11">
            <a:extLst>
              <a:ext uri="{FF2B5EF4-FFF2-40B4-BE49-F238E27FC236}">
                <a16:creationId xmlns:a16="http://schemas.microsoft.com/office/drawing/2014/main" id="{C848EA24-41C5-9044-99A7-E6B1C54A98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526" y="1124168"/>
            <a:ext cx="6162674" cy="2946791"/>
          </a:xfrm>
        </p:spPr>
      </p:pic>
      <p:pic>
        <p:nvPicPr>
          <p:cNvPr id="14" name="Picture 13">
            <a:extLst>
              <a:ext uri="{FF2B5EF4-FFF2-40B4-BE49-F238E27FC236}">
                <a16:creationId xmlns:a16="http://schemas.microsoft.com/office/drawing/2014/main" id="{271D67DA-1BDB-2E47-8A1D-63E59B0A39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2200" y="964504"/>
            <a:ext cx="5725699" cy="3106455"/>
          </a:xfrm>
          <a:prstGeom prst="rect">
            <a:avLst/>
          </a:prstGeom>
        </p:spPr>
      </p:pic>
      <p:pic>
        <p:nvPicPr>
          <p:cNvPr id="16" name="Picture 15">
            <a:extLst>
              <a:ext uri="{FF2B5EF4-FFF2-40B4-BE49-F238E27FC236}">
                <a16:creationId xmlns:a16="http://schemas.microsoft.com/office/drawing/2014/main" id="{82242A46-CC21-784E-892B-78A10FD19E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526" y="4070959"/>
            <a:ext cx="4868984" cy="2802774"/>
          </a:xfrm>
          <a:prstGeom prst="rect">
            <a:avLst/>
          </a:prstGeom>
        </p:spPr>
      </p:pic>
      <p:sp>
        <p:nvSpPr>
          <p:cNvPr id="17" name="TextBox 16">
            <a:extLst>
              <a:ext uri="{FF2B5EF4-FFF2-40B4-BE49-F238E27FC236}">
                <a16:creationId xmlns:a16="http://schemas.microsoft.com/office/drawing/2014/main" id="{9E5E585F-4D70-5C4A-A5C1-4501A3F905D5}"/>
              </a:ext>
            </a:extLst>
          </p:cNvPr>
          <p:cNvSpPr txBox="1"/>
          <p:nvPr/>
        </p:nvSpPr>
        <p:spPr>
          <a:xfrm>
            <a:off x="4534423" y="4496843"/>
            <a:ext cx="7139836"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profit decreasing each year from 2016-2018</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average profit of yellow cab is higher than pink cab each year</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Overall profit of yellow cab is higher than pink cab</a:t>
            </a:r>
          </a:p>
        </p:txBody>
      </p:sp>
    </p:spTree>
    <p:extLst>
      <p:ext uri="{BB962C8B-B14F-4D97-AF65-F5344CB8AC3E}">
        <p14:creationId xmlns:p14="http://schemas.microsoft.com/office/powerpoint/2010/main" val="4285498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ED025B5-6177-6941-AB03-B94B5F4B25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372" y="1175918"/>
            <a:ext cx="5461000" cy="1981200"/>
          </a:xfrm>
          <a:prstGeom prst="rect">
            <a:avLst/>
          </a:prstGeom>
        </p:spPr>
      </p:pic>
      <p:pic>
        <p:nvPicPr>
          <p:cNvPr id="13" name="Picture 12">
            <a:extLst>
              <a:ext uri="{FF2B5EF4-FFF2-40B4-BE49-F238E27FC236}">
                <a16:creationId xmlns:a16="http://schemas.microsoft.com/office/drawing/2014/main" id="{002B6BE1-A273-9348-849A-FF9F770576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10" y="3883335"/>
            <a:ext cx="10267763" cy="2974665"/>
          </a:xfrm>
          <a:prstGeom prst="rect">
            <a:avLst/>
          </a:prstGeom>
        </p:spPr>
      </p:pic>
      <p:pic>
        <p:nvPicPr>
          <p:cNvPr id="10" name="Picture 9">
            <a:extLst>
              <a:ext uri="{FF2B5EF4-FFF2-40B4-BE49-F238E27FC236}">
                <a16:creationId xmlns:a16="http://schemas.microsoft.com/office/drawing/2014/main" id="{1499617F-50FF-D340-84CF-E46634FEF9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3792" y="1317315"/>
            <a:ext cx="5880100" cy="3441700"/>
          </a:xfrm>
          <a:prstGeom prst="rect">
            <a:avLst/>
          </a:prstGeom>
        </p:spPr>
      </p:pic>
      <p:sp>
        <p:nvSpPr>
          <p:cNvPr id="4" name="Title 1">
            <a:extLst>
              <a:ext uri="{FF2B5EF4-FFF2-40B4-BE49-F238E27FC236}">
                <a16:creationId xmlns:a16="http://schemas.microsoft.com/office/drawing/2014/main" id="{5493309C-108B-764B-A530-E93E59AA3D06}"/>
              </a:ext>
            </a:extLst>
          </p:cNvPr>
          <p:cNvSpPr>
            <a:spLocks noGrp="1"/>
          </p:cNvSpPr>
          <p:nvPr>
            <p:ph type="title"/>
          </p:nvPr>
        </p:nvSpPr>
        <p:spPr>
          <a:xfrm>
            <a:off x="0" y="1"/>
            <a:ext cx="12192000" cy="1039660"/>
          </a:xfrm>
          <a:solidFill>
            <a:srgbClr val="3B3B3B"/>
          </a:solidFill>
        </p:spPr>
        <p:txBody>
          <a:bodyPr vert="horz" anchor="ctr" anchorCtr="0">
            <a:normAutofit/>
            <a:scene3d>
              <a:camera prst="orthographicFront">
                <a:rot lat="0" lon="0" rev="0"/>
              </a:camera>
              <a:lightRig rig="threePt" dir="t"/>
            </a:scene3d>
          </a:bodyPr>
          <a:lstStyle/>
          <a:p>
            <a:r>
              <a:rPr lang="en-US" b="1" dirty="0">
                <a:solidFill>
                  <a:srgbClr val="FF6600"/>
                </a:solidFill>
              </a:rPr>
              <a:t>Gender Analysis</a:t>
            </a:r>
          </a:p>
        </p:txBody>
      </p:sp>
      <p:sp>
        <p:nvSpPr>
          <p:cNvPr id="15" name="TextBox 14">
            <a:extLst>
              <a:ext uri="{FF2B5EF4-FFF2-40B4-BE49-F238E27FC236}">
                <a16:creationId xmlns:a16="http://schemas.microsoft.com/office/drawing/2014/main" id="{67BAF8A6-1641-3C4D-A129-A3F06AB664E0}"/>
              </a:ext>
            </a:extLst>
          </p:cNvPr>
          <p:cNvSpPr txBox="1"/>
          <p:nvPr/>
        </p:nvSpPr>
        <p:spPr>
          <a:xfrm>
            <a:off x="59910" y="2996613"/>
            <a:ext cx="5351334" cy="923330"/>
          </a:xfrm>
          <a:prstGeom prst="rect">
            <a:avLst/>
          </a:prstGeom>
          <a:noFill/>
        </p:spPr>
        <p:txBody>
          <a:bodyPr wrap="square" rtlCol="0">
            <a:spAutoFit/>
          </a:bodyPr>
          <a:lstStyle/>
          <a:p>
            <a:r>
              <a:rPr lang="en-US" dirty="0"/>
              <a:t>------------------------------------------------------------------------</a:t>
            </a:r>
          </a:p>
          <a:p>
            <a:r>
              <a:rPr lang="en-US" dirty="0"/>
              <a:t>Hypothesis: there is a difference in profit regarding gender for both companies.</a:t>
            </a:r>
          </a:p>
        </p:txBody>
      </p:sp>
    </p:spTree>
    <p:extLst>
      <p:ext uri="{BB962C8B-B14F-4D97-AF65-F5344CB8AC3E}">
        <p14:creationId xmlns:p14="http://schemas.microsoft.com/office/powerpoint/2010/main" val="363329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493309C-108B-764B-A530-E93E59AA3D06}"/>
              </a:ext>
            </a:extLst>
          </p:cNvPr>
          <p:cNvSpPr>
            <a:spLocks noGrp="1"/>
          </p:cNvSpPr>
          <p:nvPr>
            <p:ph type="title"/>
          </p:nvPr>
        </p:nvSpPr>
        <p:spPr>
          <a:xfrm>
            <a:off x="0" y="1"/>
            <a:ext cx="12192000" cy="1039660"/>
          </a:xfrm>
          <a:solidFill>
            <a:srgbClr val="3B3B3B"/>
          </a:solidFill>
        </p:spPr>
        <p:txBody>
          <a:bodyPr vert="horz" anchor="ctr" anchorCtr="0">
            <a:normAutofit/>
            <a:scene3d>
              <a:camera prst="orthographicFront">
                <a:rot lat="0" lon="0" rev="0"/>
              </a:camera>
              <a:lightRig rig="threePt" dir="t"/>
            </a:scene3d>
          </a:bodyPr>
          <a:lstStyle/>
          <a:p>
            <a:r>
              <a:rPr lang="en-US" b="1" dirty="0">
                <a:solidFill>
                  <a:srgbClr val="FF6600"/>
                </a:solidFill>
              </a:rPr>
              <a:t>Customers’ Ages Analysis</a:t>
            </a:r>
          </a:p>
        </p:txBody>
      </p:sp>
      <p:pic>
        <p:nvPicPr>
          <p:cNvPr id="3" name="Picture 2">
            <a:extLst>
              <a:ext uri="{FF2B5EF4-FFF2-40B4-BE49-F238E27FC236}">
                <a16:creationId xmlns:a16="http://schemas.microsoft.com/office/drawing/2014/main" id="{D7111090-CECC-BF43-B2F0-C8F0C3EB25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809" y="1524348"/>
            <a:ext cx="6329558" cy="4317838"/>
          </a:xfrm>
          <a:prstGeom prst="rect">
            <a:avLst/>
          </a:prstGeom>
        </p:spPr>
      </p:pic>
      <p:sp>
        <p:nvSpPr>
          <p:cNvPr id="5" name="TextBox 4">
            <a:extLst>
              <a:ext uri="{FF2B5EF4-FFF2-40B4-BE49-F238E27FC236}">
                <a16:creationId xmlns:a16="http://schemas.microsoft.com/office/drawing/2014/main" id="{9B3589E4-C1FC-A249-B64F-7CC77EED8584}"/>
              </a:ext>
            </a:extLst>
          </p:cNvPr>
          <p:cNvSpPr txBox="1"/>
          <p:nvPr/>
        </p:nvSpPr>
        <p:spPr>
          <a:xfrm>
            <a:off x="6713951" y="2485025"/>
            <a:ext cx="4484318"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t>Most of the customers are in the age group 18-40.</a:t>
            </a:r>
          </a:p>
          <a:p>
            <a:pPr marL="285750" indent="-285750">
              <a:buFont typeface="Arial" panose="020B0604020202020204" pitchFamily="34" charset="0"/>
              <a:buChar char="•"/>
            </a:pPr>
            <a:r>
              <a:rPr lang="en-US" sz="2000" dirty="0"/>
              <a:t> 20- 30 age group has the most amount for yellow cab.</a:t>
            </a:r>
          </a:p>
          <a:p>
            <a:pPr marL="285750" indent="-285750">
              <a:buFont typeface="Arial" panose="020B0604020202020204" pitchFamily="34" charset="0"/>
              <a:buChar char="•"/>
            </a:pPr>
            <a:r>
              <a:rPr lang="en-US" sz="2000" dirty="0"/>
              <a:t>Total number of customers of yellow Cab is more than the one of pink cab.</a:t>
            </a:r>
          </a:p>
        </p:txBody>
      </p:sp>
    </p:spTree>
    <p:extLst>
      <p:ext uri="{BB962C8B-B14F-4D97-AF65-F5344CB8AC3E}">
        <p14:creationId xmlns:p14="http://schemas.microsoft.com/office/powerpoint/2010/main" val="14115948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245</TotalTime>
  <Words>565</Words>
  <Application>Microsoft Macintosh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PowerPoint Presentation</vt:lpstr>
      <vt:lpstr>   Executive Summary </vt:lpstr>
      <vt:lpstr>   Problem Statement</vt:lpstr>
      <vt:lpstr>   Approach</vt:lpstr>
      <vt:lpstr>Data Information</vt:lpstr>
      <vt:lpstr>Data Correlation</vt:lpstr>
      <vt:lpstr>Profit Analysis</vt:lpstr>
      <vt:lpstr>Gender Analysis</vt:lpstr>
      <vt:lpstr>Customers’ Ages Analysis</vt:lpstr>
      <vt:lpstr>Average Income Analysis</vt:lpstr>
      <vt:lpstr>Location Analysis</vt:lpstr>
      <vt:lpstr>   Recommendations</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YuHeng Chen</dc:creator>
  <cp:lastModifiedBy>YuHeng Chen</cp:lastModifiedBy>
  <cp:revision>11</cp:revision>
  <dcterms:created xsi:type="dcterms:W3CDTF">2023-07-23T02:11:32Z</dcterms:created>
  <dcterms:modified xsi:type="dcterms:W3CDTF">2023-07-23T06:17:18Z</dcterms:modified>
</cp:coreProperties>
</file>