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87" r:id="rId2"/>
    <p:sldId id="676" r:id="rId3"/>
    <p:sldId id="629" r:id="rId4"/>
    <p:sldId id="679" r:id="rId5"/>
    <p:sldId id="680" r:id="rId6"/>
    <p:sldId id="681" r:id="rId7"/>
    <p:sldId id="682" r:id="rId8"/>
    <p:sldId id="685" r:id="rId9"/>
    <p:sldId id="686" r:id="rId10"/>
    <p:sldId id="687" r:id="rId11"/>
    <p:sldId id="689" r:id="rId12"/>
    <p:sldId id="690" r:id="rId13"/>
    <p:sldId id="691" r:id="rId14"/>
    <p:sldId id="668" r:id="rId15"/>
    <p:sldId id="692" r:id="rId16"/>
    <p:sldId id="693" r:id="rId17"/>
    <p:sldId id="694" r:id="rId18"/>
    <p:sldId id="695" r:id="rId19"/>
    <p:sldId id="696" r:id="rId20"/>
    <p:sldId id="697" r:id="rId21"/>
    <p:sldId id="698" r:id="rId22"/>
    <p:sldId id="699" r:id="rId23"/>
    <p:sldId id="683" r:id="rId24"/>
    <p:sldId id="684" r:id="rId25"/>
    <p:sldId id="6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" initials="H" lastIdx="1" clrIdx="0">
    <p:extLst>
      <p:ext uri="{19B8F6BF-5375-455C-9EA6-DF929625EA0E}">
        <p15:presenceInfo xmlns:p15="http://schemas.microsoft.com/office/powerpoint/2012/main" userId="599833d3bcc646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44E12"/>
    <a:srgbClr val="DEA900"/>
    <a:srgbClr val="8D021F"/>
    <a:srgbClr val="FF4B4B"/>
    <a:srgbClr val="F8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052" autoAdjust="0"/>
  </p:normalViewPr>
  <p:slideViewPr>
    <p:cSldViewPr snapToGrid="0">
      <p:cViewPr varScale="1">
        <p:scale>
          <a:sx n="108" d="100"/>
          <a:sy n="108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23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FC3E-62E8-43FB-9C17-ABAF02E87D8D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D533-AF17-417F-BD9E-90362304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FD533-AF17-417F-BD9E-9036230499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69C86-742B-40F4-B508-7A4E3FDD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D2B42-715B-49D3-9B1E-E50B2FCDB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61E0E-A0AF-4392-89EE-A1E4F4B2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25A4-A688-40C2-A168-1A9EE8F05F20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8D640-B32A-4DAD-8BA1-7C555CC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32C78-6B7B-41D8-A88D-6C0079EB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AE0C3-B5F2-46B4-BA25-472CF7FC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09533-7535-4D8C-9FF2-26B9CA68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CEA2-91D3-48B2-BAC1-9A4B48D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55FF-FAAE-4995-8121-14A5BB49C55B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C4CCC-9208-4599-9A86-86816F38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D899-2B0F-4BCE-AB40-6133B92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64224-C4DA-4E46-91DD-29121FC9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1BABB-F6E0-487F-B6D9-5AE6E543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F386-485E-4BD7-9949-AB0970FD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87B-AF4C-4632-9609-0CC4EAB70E84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AC910-431E-43F6-864D-A1EDB91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AC883-B018-4255-9E57-AD442BE2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0B65F-EB55-4756-A310-48276F5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9C856-48F4-4D8A-AF7B-7DEED051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1625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4D864-907D-4E67-9C4E-9BABA7D3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5896-10D5-4B1D-A937-E309367A13C6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C84F1-35DA-4532-BABA-0D15F3CD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B2A8B-58BD-4C95-A969-FBEDA61A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899FD-6B54-4C50-8FB0-00551987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9A250-C725-4B22-88F5-393D7669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5FBC6-D4AC-4FFD-96A9-D694B03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06ED-3B94-42AF-B535-F3038D5B2413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BFCB-EB16-49AD-BBC2-38858CA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99768-02C9-400E-BCFF-C5F80FEA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FF308-2BD3-4ED7-8F7C-55F813CA6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AADA2-742D-43A3-B080-28127269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2050"/>
            <a:ext cx="5181600" cy="51625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9E984-332F-4763-B3C3-CDAE084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4F6F-3FE8-4B22-954F-BBEA7F05A8F1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4031E-082E-441F-8187-2EE39C70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FF2B5-AFA1-4C68-A1F9-E8A5B99D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1B2BE1A-7066-4CE0-A600-76C3500E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B30C0-15D0-4E47-B547-79C3D122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2050"/>
            <a:ext cx="5157787" cy="676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7EC02-F93D-479C-A1B9-5519CD26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8326"/>
            <a:ext cx="5157787" cy="448627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96C55-4AE0-4766-B5E8-966F0F442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701"/>
            <a:ext cx="5183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C7845-F918-4520-B907-EF9925D51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8325"/>
            <a:ext cx="5183188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E8EFC-65DB-4925-9778-1A48DB07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2C26-F824-4F27-9103-618A1FB814D3}" type="datetime1">
              <a:rPr lang="en-US" smtClean="0"/>
              <a:t>1/7/2022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37AE2-9C89-4470-9265-991C4B7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87C81-7184-46E4-8C97-20C104A1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9DDB9C9-3B13-4742-B8D6-E99A4A25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4D573-2EE5-4AC9-958A-C63853FF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477B64-A9E4-4240-BF6E-75B5FFA8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65C5-0C9C-4F6A-A1EF-6CC0C5D687E5}" type="datetime1">
              <a:rPr lang="en-US" smtClean="0"/>
              <a:t>1/7/2022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C77E8-B8D9-434D-A497-142985F4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102D2-0AA7-4874-99F3-A849D325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6C704-974A-476F-884D-7E4E0B93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11BC-D55E-45DD-B58A-4EFCA010E532}" type="datetime1">
              <a:rPr lang="en-US" smtClean="0"/>
              <a:t>1/7/2022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306B6-83AF-4C8C-81B4-717BDF78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885D8-F154-492F-807E-5E363A6A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2DD9A-2B46-4494-ACFA-F5FC9915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955BF-6DA4-4CC9-9AE7-A922B275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79FD1-3E3E-4DA2-B46C-5CCF3256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F8EE1-72B9-42F9-8B09-55C48C28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9FD2-0CA2-408E-833E-45CC9BF1AB8C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1CB1F-3D61-48A5-BDB2-16FD6A2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17B69-9B90-44A8-B6B2-2133BC62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C3C31-C9DF-4463-BB44-43AC98EA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3B28E0-CD8E-473D-AEDF-17041BC0B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D7A9C-A51C-4072-AF71-6545F36D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1FE21-99EF-44AE-BE71-381812F9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F46-13FD-456D-A3AF-8E81F63B8844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8E003-D817-4EEB-B86C-974355A3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DICE Lab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C33A1-F9F1-476F-B638-69AB24F4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8FD6-5B8F-4B42-80AC-0030065FA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1DDDE-45BC-416D-8B14-7F1131B9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80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폰트 스타일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7B6E1-1F8D-4ED0-8E10-E8BBEDEC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0624"/>
            <a:ext cx="10515600" cy="51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02C6-94EC-4644-B354-0F10D196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fld id="{A6FECF54-0229-466C-A8B3-BD1774244CB7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1E4-EAC2-490A-90D7-6FB009AC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39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/>
              <a:t>DICE Lab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2710F-D820-42B5-858B-77831877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fld id="{3DED8FD6-5B8F-4B42-80AC-0030065FA8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0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8D021F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zutalin/labelIm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551" y="1051063"/>
            <a:ext cx="6572252" cy="1665563"/>
          </a:xfrm>
        </p:spPr>
        <p:txBody>
          <a:bodyPr anchor="ctr">
            <a:normAutofit/>
          </a:bodyPr>
          <a:lstStyle/>
          <a:p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</a:rPr>
              <a:t>단기 현장 실습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</a:rPr>
              <a:t>주차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A207D4D-FF13-49FB-A880-3C5AD562AA2E}"/>
              </a:ext>
            </a:extLst>
          </p:cNvPr>
          <p:cNvSpPr txBox="1">
            <a:spLocks/>
          </p:cNvSpPr>
          <p:nvPr/>
        </p:nvSpPr>
        <p:spPr>
          <a:xfrm>
            <a:off x="2437701" y="2595327"/>
            <a:ext cx="7597952" cy="166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Fish Disease Detection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BA78FBE-82A2-4D3C-910D-9F27CE3B738C}"/>
              </a:ext>
            </a:extLst>
          </p:cNvPr>
          <p:cNvSpPr txBox="1">
            <a:spLocks/>
          </p:cNvSpPr>
          <p:nvPr/>
        </p:nvSpPr>
        <p:spPr>
          <a:xfrm>
            <a:off x="7124444" y="4599805"/>
            <a:ext cx="6572252" cy="166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2017136087 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</a:rPr>
              <a:t>이유호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7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DA145E-3131-4AC4-B275-63C0F696A7A5}"/>
              </a:ext>
            </a:extLst>
          </p:cNvPr>
          <p:cNvSpPr/>
          <p:nvPr/>
        </p:nvSpPr>
        <p:spPr>
          <a:xfrm>
            <a:off x="806209" y="1357607"/>
            <a:ext cx="1055847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 smtClean="0"/>
              <a:t>PR </a:t>
            </a:r>
            <a:r>
              <a:rPr lang="ko-KR" altLang="en-US" sz="2400" b="1" dirty="0" smtClean="0"/>
              <a:t>곡선</a:t>
            </a:r>
            <a:endParaRPr lang="en-US" altLang="ko-KR" sz="2400" b="1" dirty="0"/>
          </a:p>
          <a:p>
            <a:pPr lvl="1"/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Confidence, threshold </a:t>
            </a:r>
            <a:r>
              <a:rPr lang="ko-KR" altLang="en-US" sz="2000" dirty="0" smtClean="0"/>
              <a:t>값에 따른 </a:t>
            </a:r>
            <a:r>
              <a:rPr lang="en-US" altLang="ko-KR" sz="2000" dirty="0" smtClean="0"/>
              <a:t>precision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recall</a:t>
            </a:r>
            <a:r>
              <a:rPr lang="ko-KR" altLang="en-US" sz="2000" dirty="0" smtClean="0"/>
              <a:t>의 값의 변화를 그래프로 표현한 것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Confidence</a:t>
            </a:r>
            <a:r>
              <a:rPr lang="ko-KR" altLang="en-US" sz="2000" dirty="0"/>
              <a:t>는 해당 모델에 대한 신뢰도를 말함</a:t>
            </a:r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성능 평가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67" y="3862680"/>
            <a:ext cx="4469559" cy="265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DA145E-3131-4AC4-B275-63C0F696A7A5}"/>
              </a:ext>
            </a:extLst>
          </p:cNvPr>
          <p:cNvSpPr/>
          <p:nvPr/>
        </p:nvSpPr>
        <p:spPr>
          <a:xfrm>
            <a:off x="806209" y="1357607"/>
            <a:ext cx="1055847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 smtClean="0"/>
              <a:t>PR </a:t>
            </a:r>
            <a:r>
              <a:rPr lang="ko-KR" altLang="en-US" sz="2400" b="1" dirty="0" smtClean="0"/>
              <a:t>곡선</a:t>
            </a:r>
            <a:endParaRPr lang="en-US" altLang="ko-KR" sz="2400" b="1" dirty="0" smtClean="0"/>
          </a:p>
          <a:p>
            <a:pPr lvl="1"/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Confidence, threshold </a:t>
            </a:r>
            <a:r>
              <a:rPr lang="ko-KR" altLang="en-US" sz="2000" dirty="0" smtClean="0"/>
              <a:t>값에 따른 </a:t>
            </a:r>
            <a:r>
              <a:rPr lang="en-US" altLang="ko-KR" sz="2000" dirty="0" smtClean="0"/>
              <a:t>precision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recall</a:t>
            </a:r>
            <a:r>
              <a:rPr lang="ko-KR" altLang="en-US" sz="2000" dirty="0" smtClean="0"/>
              <a:t>의 값의 변화를 그래프로 표현한 것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Confidence</a:t>
            </a:r>
            <a:r>
              <a:rPr lang="ko-KR" altLang="en-US" sz="2000" dirty="0"/>
              <a:t>는 해당 모델에 대한 신뢰도를 말함</a:t>
            </a: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그래프 선 아래 면적의 넓이가 </a:t>
            </a:r>
            <a:r>
              <a:rPr lang="en-US" altLang="ko-KR" sz="2000" b="1" dirty="0"/>
              <a:t>AP(Average Precision)</a:t>
            </a:r>
          </a:p>
          <a:p>
            <a:pPr lvl="2"/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성능 평가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67" y="3862680"/>
            <a:ext cx="4469559" cy="2650697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4301412" y="4152122"/>
            <a:ext cx="1670180" cy="2099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971592" y="5561045"/>
            <a:ext cx="1679510" cy="690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각 삼각형 42"/>
          <p:cNvSpPr/>
          <p:nvPr/>
        </p:nvSpPr>
        <p:spPr>
          <a:xfrm flipH="1">
            <a:off x="5980922" y="5271184"/>
            <a:ext cx="849086" cy="28053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5980922" y="5561045"/>
            <a:ext cx="8490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830008" y="5271184"/>
            <a:ext cx="821094" cy="2898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각 삼각형 50"/>
          <p:cNvSpPr/>
          <p:nvPr/>
        </p:nvSpPr>
        <p:spPr>
          <a:xfrm flipH="1">
            <a:off x="6839338" y="5104054"/>
            <a:ext cx="811764" cy="1671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343400" y="5387474"/>
            <a:ext cx="203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AP</a:t>
            </a:r>
          </a:p>
          <a:p>
            <a:pPr algn="ctr"/>
            <a:r>
              <a:rPr lang="en-US" altLang="ko-KR" b="1" dirty="0" smtClean="0"/>
              <a:t>(Average precision)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6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DA145E-3131-4AC4-B275-63C0F696A7A5}"/>
              </a:ext>
            </a:extLst>
          </p:cNvPr>
          <p:cNvSpPr/>
          <p:nvPr/>
        </p:nvSpPr>
        <p:spPr>
          <a:xfrm>
            <a:off x="806209" y="1357607"/>
            <a:ext cx="1055847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 smtClean="0"/>
              <a:t>AP(Average Precision)</a:t>
            </a:r>
          </a:p>
          <a:p>
            <a:pPr lvl="1"/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 </a:t>
            </a:r>
            <a:r>
              <a:rPr lang="ko-KR" altLang="en-US" sz="2000" dirty="0" smtClean="0"/>
              <a:t>그래프는 성능을 전반적으로 파악하기에는 좋으나 정량적으로 비교하기에는 한계가 있음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AP</a:t>
            </a:r>
            <a:r>
              <a:rPr lang="ko-KR" altLang="en-US" sz="2000" dirty="0" smtClean="0"/>
              <a:t>는 알고리즘의 성능을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하나의 값으로 표현한 것으로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PR </a:t>
            </a:r>
            <a:r>
              <a:rPr lang="ko-KR" altLang="en-US" sz="2000" dirty="0" smtClean="0"/>
              <a:t>그래프 선 아래쪽의 면적이 그 값이 됨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높으면 높을수록 알고리즘의 성능이 우수함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컴퓨터 비전 분야에서는 성능을 대부분 </a:t>
            </a:r>
            <a:r>
              <a:rPr lang="en-US" altLang="ko-KR" sz="2000" dirty="0" smtClean="0"/>
              <a:t>AP</a:t>
            </a:r>
            <a:r>
              <a:rPr lang="ko-KR" altLang="en-US" sz="2000" dirty="0" smtClean="0"/>
              <a:t>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평가함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모든 클래스의 </a:t>
            </a:r>
            <a:r>
              <a:rPr lang="en-US" altLang="ko-KR" sz="2000" dirty="0" smtClean="0"/>
              <a:t>AP</a:t>
            </a:r>
            <a:r>
              <a:rPr lang="ko-KR" altLang="en-US" sz="2000" dirty="0" smtClean="0"/>
              <a:t>에 대해 평균을 내게 되면 </a:t>
            </a:r>
            <a:r>
              <a:rPr lang="en-US" altLang="ko-KR" sz="2000" dirty="0" err="1" smtClean="0"/>
              <a:t>mAP</a:t>
            </a:r>
            <a:r>
              <a:rPr lang="en-US" altLang="ko-KR" sz="2000" dirty="0" smtClean="0"/>
              <a:t>(mean Average Precision)</a:t>
            </a:r>
            <a:r>
              <a:rPr lang="ko-KR" altLang="en-US" sz="2000" dirty="0" smtClean="0"/>
              <a:t>가 됨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성능 평가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801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학습 문제점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A145E-3131-4AC4-B275-63C0F696A7A5}"/>
              </a:ext>
            </a:extLst>
          </p:cNvPr>
          <p:cNvSpPr/>
          <p:nvPr/>
        </p:nvSpPr>
        <p:spPr>
          <a:xfrm>
            <a:off x="806209" y="1357607"/>
            <a:ext cx="1055847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 smtClean="0"/>
              <a:t>Overfitting</a:t>
            </a:r>
          </a:p>
          <a:p>
            <a:pPr lvl="1"/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기존 </a:t>
            </a:r>
            <a:r>
              <a:rPr lang="en-US" altLang="ko-KR" sz="2000" dirty="0" err="1" smtClean="0"/>
              <a:t>anchor_worms</a:t>
            </a:r>
            <a:r>
              <a:rPr lang="ko-KR" altLang="en-US" sz="2000" dirty="0" smtClean="0"/>
              <a:t>를 가벼운 모델로 학습시키니 성능이 저하 </a:t>
            </a:r>
            <a:r>
              <a:rPr lang="en-US" altLang="ko-KR" sz="2000" dirty="0" smtClean="0"/>
              <a:t>(150</a:t>
            </a:r>
            <a:r>
              <a:rPr lang="ko-KR" altLang="en-US" sz="2000" dirty="0" smtClean="0"/>
              <a:t>장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이를 반영하여 </a:t>
            </a:r>
            <a:r>
              <a:rPr lang="en-US" altLang="ko-KR" sz="2000" dirty="0" err="1" smtClean="0"/>
              <a:t>Aeromonas</a:t>
            </a:r>
            <a:r>
              <a:rPr lang="ko-KR" altLang="en-US" sz="2000" dirty="0" smtClean="0"/>
              <a:t>를 가장 무거운 모델로 학습시킨 후 성능 확인 결과 </a:t>
            </a:r>
            <a:r>
              <a:rPr lang="en-US" altLang="ko-KR" sz="2000" dirty="0" smtClean="0"/>
              <a:t>Overfitting </a:t>
            </a:r>
            <a:r>
              <a:rPr lang="ko-KR" altLang="en-US" sz="2000" dirty="0" smtClean="0"/>
              <a:t>발생 </a:t>
            </a:r>
            <a:r>
              <a:rPr lang="en-US" altLang="ko-KR" sz="2000" dirty="0" smtClean="0"/>
              <a:t>(500</a:t>
            </a:r>
            <a:r>
              <a:rPr lang="ko-KR" altLang="en-US" sz="2000" dirty="0" smtClean="0"/>
              <a:t>장</a:t>
            </a:r>
            <a:r>
              <a:rPr lang="en-US" altLang="ko-KR" sz="2000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46"/>
          <a:stretch/>
        </p:blipFill>
        <p:spPr>
          <a:xfrm>
            <a:off x="2903220" y="3446394"/>
            <a:ext cx="6858000" cy="16701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74"/>
          <a:stretch/>
        </p:blipFill>
        <p:spPr>
          <a:xfrm>
            <a:off x="2903220" y="5051500"/>
            <a:ext cx="6858000" cy="1688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8529" y="4096818"/>
            <a:ext cx="74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Label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49260" y="5711254"/>
            <a:ext cx="118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Validation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90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학습 문제점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59" y="2158375"/>
            <a:ext cx="3951365" cy="334788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447" y="2158374"/>
            <a:ext cx="3971083" cy="334788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DA145E-3131-4AC4-B275-63C0F696A7A5}"/>
              </a:ext>
            </a:extLst>
          </p:cNvPr>
          <p:cNvSpPr/>
          <p:nvPr/>
        </p:nvSpPr>
        <p:spPr>
          <a:xfrm>
            <a:off x="806209" y="1357607"/>
            <a:ext cx="1055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 smtClean="0"/>
              <a:t>Overfitting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539145" y="5660695"/>
            <a:ext cx="13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Aeromonas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(Overfitting)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90012" y="5660694"/>
            <a:ext cx="164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AnchorWorms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</a:t>
            </a:r>
            <a:r>
              <a:rPr lang="en-US" altLang="ko-KR" b="1" dirty="0" err="1" smtClean="0"/>
              <a:t>Underfitting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30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학습 문제점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A145E-3131-4AC4-B275-63C0F696A7A5}"/>
              </a:ext>
            </a:extLst>
          </p:cNvPr>
          <p:cNvSpPr/>
          <p:nvPr/>
        </p:nvSpPr>
        <p:spPr>
          <a:xfrm>
            <a:off x="806209" y="1357607"/>
            <a:ext cx="1055847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 smtClean="0"/>
              <a:t>Overfitting</a:t>
            </a:r>
          </a:p>
          <a:p>
            <a:pPr lvl="1"/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disease</a:t>
            </a:r>
            <a:r>
              <a:rPr lang="ko-KR" altLang="en-US" sz="2000" dirty="0" smtClean="0"/>
              <a:t>와 관련된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가 잡히기 보다는 물고기들의 비늘과 같은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가 잡히는 상황은 아님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YOLOv5x.pt(</a:t>
            </a:r>
            <a:r>
              <a:rPr lang="ko-KR" altLang="en-US" sz="2000" dirty="0" smtClean="0"/>
              <a:t>무거운 버전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변화가 적은 </a:t>
            </a:r>
            <a:r>
              <a:rPr lang="en-US" altLang="ko-KR" sz="2000" dirty="0" smtClean="0"/>
              <a:t>Augmentation (Rotate, Reverse, </a:t>
            </a:r>
            <a:r>
              <a:rPr lang="en-US" altLang="ko-KR" sz="2000" dirty="0"/>
              <a:t>L</a:t>
            </a:r>
            <a:r>
              <a:rPr lang="en-US" altLang="ko-KR" sz="2000" dirty="0" smtClean="0"/>
              <a:t>ight)</a:t>
            </a:r>
            <a:r>
              <a:rPr lang="ko-KR" altLang="en-US" sz="2000" dirty="0" smtClean="0"/>
              <a:t> 을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사용하였기에 </a:t>
            </a:r>
            <a:r>
              <a:rPr lang="en-US" altLang="ko-KR" sz="2000" dirty="0" smtClean="0"/>
              <a:t>Overfitting</a:t>
            </a:r>
            <a:r>
              <a:rPr lang="ko-KR" altLang="en-US" sz="2000" dirty="0" smtClean="0"/>
              <a:t>이 난 것으로 추측</a:t>
            </a: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sp>
        <p:nvSpPr>
          <p:cNvPr id="3" name="오른쪽 화살표 2"/>
          <p:cNvSpPr/>
          <p:nvPr/>
        </p:nvSpPr>
        <p:spPr>
          <a:xfrm>
            <a:off x="1171140" y="4905183"/>
            <a:ext cx="737119" cy="47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15410" y="4943059"/>
            <a:ext cx="9694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적당히 가벼운 노드와 레이어의 모델 선정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다양한 </a:t>
            </a:r>
            <a:r>
              <a:rPr lang="en-US" altLang="ko-KR" sz="2000" b="1" dirty="0" smtClean="0"/>
              <a:t>Augmentation</a:t>
            </a:r>
            <a:r>
              <a:rPr lang="ko-KR" altLang="en-US" sz="2000" b="1" dirty="0" smtClean="0"/>
              <a:t>으로 이미지 다양하게</a:t>
            </a:r>
            <a:r>
              <a:rPr lang="en-US" altLang="ko-KR" sz="2000" b="1" dirty="0" smtClean="0"/>
              <a:t>!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450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학습 문제점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A145E-3131-4AC4-B275-63C0F696A7A5}"/>
              </a:ext>
            </a:extLst>
          </p:cNvPr>
          <p:cNvSpPr/>
          <p:nvPr/>
        </p:nvSpPr>
        <p:spPr>
          <a:xfrm>
            <a:off x="806209" y="1357607"/>
            <a:ext cx="1055847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 smtClean="0"/>
              <a:t>Overfitting </a:t>
            </a:r>
            <a:r>
              <a:rPr lang="ko-KR" altLang="en-US" sz="2400" b="1" dirty="0" smtClean="0"/>
              <a:t>해결방안</a:t>
            </a:r>
            <a:endParaRPr lang="en-US" altLang="ko-KR" sz="2400" b="1" dirty="0" smtClean="0"/>
          </a:p>
          <a:p>
            <a:pPr lvl="1"/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데이터의 양을 늘리기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모델의 복잡도 줄이기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가중치 규제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배치 정규화</a:t>
            </a:r>
            <a:r>
              <a:rPr lang="en-US" altLang="ko-KR" sz="2000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드롭 아웃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2"/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1725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학습 문제점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A145E-3131-4AC4-B275-63C0F696A7A5}"/>
              </a:ext>
            </a:extLst>
          </p:cNvPr>
          <p:cNvSpPr/>
          <p:nvPr/>
        </p:nvSpPr>
        <p:spPr>
          <a:xfrm>
            <a:off x="806209" y="1357607"/>
            <a:ext cx="1055847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 smtClean="0"/>
              <a:t>Overfitting </a:t>
            </a:r>
            <a:r>
              <a:rPr lang="ko-KR" altLang="en-US" sz="2400" b="1" dirty="0" smtClean="0"/>
              <a:t>해결방안</a:t>
            </a:r>
            <a:endParaRPr lang="en-US" altLang="ko-KR" sz="2400" b="1" dirty="0" smtClean="0"/>
          </a:p>
          <a:p>
            <a:pPr lvl="1"/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데이터의 양을 늘리기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모델의 복잡도 줄이기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가중치 규제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배치 정규화</a:t>
            </a:r>
            <a:r>
              <a:rPr lang="en-US" altLang="ko-KR" sz="2000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드롭 아웃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2"/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015412" y="2006082"/>
            <a:ext cx="2612572" cy="42920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15412" y="2587690"/>
            <a:ext cx="2612572" cy="42920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2" idx="3"/>
          </p:cNvCxnSpPr>
          <p:nvPr/>
        </p:nvCxnSpPr>
        <p:spPr>
          <a:xfrm>
            <a:off x="4627984" y="2220686"/>
            <a:ext cx="886408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627984" y="2811625"/>
            <a:ext cx="886408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9036" y="1897520"/>
            <a:ext cx="483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데이터가 최소한 모델의 </a:t>
            </a:r>
            <a:r>
              <a:rPr lang="en-US" altLang="ko-KR" b="1" dirty="0" smtClean="0"/>
              <a:t>Parameter </a:t>
            </a:r>
            <a:r>
              <a:rPr lang="ko-KR" altLang="en-US" b="1" dirty="0" smtClean="0"/>
              <a:t>개수보다는 많도록 조정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89036" y="2650676"/>
            <a:ext cx="440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너무 많은 </a:t>
            </a:r>
            <a:r>
              <a:rPr lang="en-US" altLang="ko-KR" b="1" dirty="0" smtClean="0"/>
              <a:t>Parameter</a:t>
            </a:r>
            <a:r>
              <a:rPr lang="ko-KR" altLang="en-US" b="1" dirty="0" smtClean="0"/>
              <a:t>를 갖지 않도록 조정</a:t>
            </a:r>
            <a:endParaRPr lang="ko-KR" altLang="en-US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015412" y="3368350"/>
            <a:ext cx="29298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015412" y="3489649"/>
            <a:ext cx="29391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006081" y="4005941"/>
            <a:ext cx="11943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006081" y="4127240"/>
            <a:ext cx="11943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47320" y="5251437"/>
            <a:ext cx="827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AnchorWorms</a:t>
            </a:r>
            <a:r>
              <a:rPr lang="ko-KR" altLang="en-US" sz="2000" b="1" dirty="0" smtClean="0"/>
              <a:t> 모델과 </a:t>
            </a:r>
            <a:r>
              <a:rPr lang="en-US" altLang="ko-KR" sz="2000" b="1" dirty="0" err="1" smtClean="0"/>
              <a:t>Aeromonas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모델의 합의점을 찾아야 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10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학습 문제점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A145E-3131-4AC4-B275-63C0F696A7A5}"/>
              </a:ext>
            </a:extLst>
          </p:cNvPr>
          <p:cNvSpPr/>
          <p:nvPr/>
        </p:nvSpPr>
        <p:spPr>
          <a:xfrm>
            <a:off x="806209" y="1357607"/>
            <a:ext cx="1055847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400" b="1" dirty="0" smtClean="0"/>
              <a:t>다음 학습 방향</a:t>
            </a:r>
            <a:endParaRPr lang="en-US" altLang="ko-KR" sz="2400" b="1" dirty="0" smtClean="0"/>
          </a:p>
          <a:p>
            <a:pPr lvl="1"/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AnchorWorms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모델 사용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 이미지에 변화를 많이 주어 </a:t>
            </a:r>
            <a:r>
              <a:rPr lang="en-US" altLang="ko-KR" sz="2000" dirty="0" smtClean="0"/>
              <a:t>Augmentation</a:t>
            </a: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너무 </a:t>
            </a:r>
            <a:r>
              <a:rPr lang="ko-KR" altLang="en-US" sz="2000" dirty="0"/>
              <a:t>가볍지도 무겁지도 않은 </a:t>
            </a:r>
            <a:r>
              <a:rPr lang="en-US" altLang="ko-KR" sz="2000" dirty="0"/>
              <a:t>pre-trained </a:t>
            </a:r>
            <a:r>
              <a:rPr lang="ko-KR" altLang="en-US" sz="2000" dirty="0"/>
              <a:t>모델 사용 </a:t>
            </a:r>
            <a:r>
              <a:rPr lang="ko-KR" altLang="en-US" sz="2000" dirty="0" smtClean="0"/>
              <a:t>예정 </a:t>
            </a:r>
            <a:r>
              <a:rPr lang="en-US" altLang="ko-KR" sz="2000" dirty="0" smtClean="0"/>
              <a:t>(yolov5m.pt)</a:t>
            </a: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2"/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2053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학습 문제점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A145E-3131-4AC4-B275-63C0F696A7A5}"/>
              </a:ext>
            </a:extLst>
          </p:cNvPr>
          <p:cNvSpPr/>
          <p:nvPr/>
        </p:nvSpPr>
        <p:spPr>
          <a:xfrm>
            <a:off x="806209" y="1357607"/>
            <a:ext cx="1055847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400" b="1" dirty="0" smtClean="0"/>
              <a:t>학습 결과</a:t>
            </a:r>
            <a:endParaRPr lang="en-US" altLang="ko-KR" sz="2400" b="1" dirty="0" smtClean="0"/>
          </a:p>
          <a:p>
            <a:pPr lvl="2"/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2"/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25"/>
          <a:stretch/>
        </p:blipFill>
        <p:spPr>
          <a:xfrm>
            <a:off x="1326250" y="2284301"/>
            <a:ext cx="10038436" cy="14441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17"/>
          <a:stretch/>
        </p:blipFill>
        <p:spPr>
          <a:xfrm>
            <a:off x="1326250" y="4245811"/>
            <a:ext cx="10038436" cy="1427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9450" y="2836733"/>
            <a:ext cx="74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Label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0181" y="4770766"/>
            <a:ext cx="118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Validation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967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레이블링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38335" y="1184988"/>
            <a:ext cx="99650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LabelImg</a:t>
            </a:r>
            <a:endParaRPr lang="en-US" altLang="ko-KR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이미지의 특정 부분을 </a:t>
            </a:r>
            <a:r>
              <a:rPr lang="en-US" altLang="ko-KR" sz="2000" dirty="0" smtClean="0"/>
              <a:t>Bounding Box</a:t>
            </a:r>
            <a:r>
              <a:rPr lang="ko-KR" altLang="en-US" sz="2000" dirty="0" smtClean="0"/>
              <a:t>로 처리하기 위한 이미지 주석 도구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PASCAL VOC </a:t>
            </a:r>
            <a:r>
              <a:rPr lang="ko-KR" altLang="en-US" sz="2000" dirty="0"/>
              <a:t>형식의 </a:t>
            </a:r>
            <a:r>
              <a:rPr lang="en-US" altLang="ko-KR" sz="2000" dirty="0"/>
              <a:t>XML </a:t>
            </a:r>
            <a:r>
              <a:rPr lang="ko-KR" altLang="en-US" sz="2000" dirty="0" smtClean="0"/>
              <a:t>파일 및 </a:t>
            </a:r>
            <a:r>
              <a:rPr lang="en-US" altLang="ko-KR" sz="2000" dirty="0" err="1"/>
              <a:t>CreateML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형식 지원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1026" name="Picture 2" descr="Demo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20" y="3014067"/>
            <a:ext cx="6520584" cy="32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53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학습 문제점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A145E-3131-4AC4-B275-63C0F696A7A5}"/>
              </a:ext>
            </a:extLst>
          </p:cNvPr>
          <p:cNvSpPr/>
          <p:nvPr/>
        </p:nvSpPr>
        <p:spPr>
          <a:xfrm>
            <a:off x="806209" y="1357607"/>
            <a:ext cx="1055847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400" b="1" dirty="0" smtClean="0"/>
              <a:t>학습 결과</a:t>
            </a:r>
            <a:endParaRPr lang="en-US" altLang="ko-KR" sz="2400" b="1" dirty="0" smtClean="0"/>
          </a:p>
          <a:p>
            <a:pPr lvl="2"/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2"/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" t="25071" r="89" b="49754"/>
          <a:stretch/>
        </p:blipFill>
        <p:spPr>
          <a:xfrm>
            <a:off x="1326250" y="2284301"/>
            <a:ext cx="10038436" cy="14441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" t="25226" r="-89" b="49891"/>
          <a:stretch/>
        </p:blipFill>
        <p:spPr>
          <a:xfrm>
            <a:off x="1326250" y="4245811"/>
            <a:ext cx="10038436" cy="1427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9450" y="2836733"/>
            <a:ext cx="74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Label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0181" y="4770766"/>
            <a:ext cx="118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Validation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494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학습 문제점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A145E-3131-4AC4-B275-63C0F696A7A5}"/>
              </a:ext>
            </a:extLst>
          </p:cNvPr>
          <p:cNvSpPr/>
          <p:nvPr/>
        </p:nvSpPr>
        <p:spPr>
          <a:xfrm>
            <a:off x="806209" y="1357607"/>
            <a:ext cx="1055847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400" b="1" dirty="0" smtClean="0"/>
              <a:t>학습 결과</a:t>
            </a:r>
            <a:endParaRPr lang="en-US" altLang="ko-KR" sz="2400" b="1" dirty="0" smtClean="0"/>
          </a:p>
          <a:p>
            <a:pPr lvl="2"/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2"/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49834" r="-176" b="24991"/>
          <a:stretch/>
        </p:blipFill>
        <p:spPr>
          <a:xfrm>
            <a:off x="1326250" y="2284301"/>
            <a:ext cx="10038436" cy="14441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" t="50144" r="-89" b="24973"/>
          <a:stretch/>
        </p:blipFill>
        <p:spPr>
          <a:xfrm>
            <a:off x="1326250" y="4245811"/>
            <a:ext cx="10038436" cy="1427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9450" y="2836733"/>
            <a:ext cx="74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Label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0181" y="4770766"/>
            <a:ext cx="118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Validation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68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학습 문제점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DA145E-3131-4AC4-B275-63C0F696A7A5}"/>
              </a:ext>
            </a:extLst>
          </p:cNvPr>
          <p:cNvSpPr/>
          <p:nvPr/>
        </p:nvSpPr>
        <p:spPr>
          <a:xfrm>
            <a:off x="806209" y="1357607"/>
            <a:ext cx="1055847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400" b="1" dirty="0" smtClean="0"/>
              <a:t>학습 결과</a:t>
            </a:r>
            <a:endParaRPr lang="en-US" altLang="ko-KR" sz="2400" b="1" dirty="0" smtClean="0"/>
          </a:p>
          <a:p>
            <a:pPr lvl="2"/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2"/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" t="75059" r="-88" b="-234"/>
          <a:stretch/>
        </p:blipFill>
        <p:spPr>
          <a:xfrm>
            <a:off x="1326250" y="2284301"/>
            <a:ext cx="10038436" cy="14441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06" b="211"/>
          <a:stretch/>
        </p:blipFill>
        <p:spPr>
          <a:xfrm>
            <a:off x="1326250" y="4245811"/>
            <a:ext cx="10038436" cy="1427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9450" y="2836733"/>
            <a:ext cx="74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Label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0181" y="4770766"/>
            <a:ext cx="118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Validation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622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EBAEEA-DE96-4413-9161-238FD35AD5A0}"/>
              </a:ext>
            </a:extLst>
          </p:cNvPr>
          <p:cNvSpPr/>
          <p:nvPr/>
        </p:nvSpPr>
        <p:spPr>
          <a:xfrm>
            <a:off x="1192854" y="1043823"/>
            <a:ext cx="7493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+mj-ea"/>
              </a:rPr>
              <a:t>Object Detection Task </a:t>
            </a:r>
            <a:r>
              <a:rPr lang="en-US" altLang="ko-KR" sz="2400" b="1" spc="-150" dirty="0">
                <a:solidFill>
                  <a:srgbClr val="FF0000"/>
                </a:solidFill>
                <a:latin typeface="+mj-ea"/>
              </a:rPr>
              <a:t>VS</a:t>
            </a:r>
            <a:r>
              <a:rPr lang="en-US" altLang="ko-KR" sz="2400" b="1" spc="-150" dirty="0">
                <a:latin typeface="+mj-ea"/>
              </a:rPr>
              <a:t> Semantic Segmentation Task</a:t>
            </a:r>
            <a:endParaRPr lang="ko-KR" altLang="en-US" sz="2400" b="1" dirty="0"/>
          </a:p>
        </p:txBody>
      </p: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7317D8AA-742D-44A2-B7CE-7ED411E99CE0}"/>
              </a:ext>
            </a:extLst>
          </p:cNvPr>
          <p:cNvSpPr/>
          <p:nvPr/>
        </p:nvSpPr>
        <p:spPr>
          <a:xfrm>
            <a:off x="3590344" y="1924396"/>
            <a:ext cx="5011311" cy="3009208"/>
          </a:xfrm>
          <a:prstGeom prst="round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BE04C4-DDC0-48CD-9C30-2ACD88C20A0B}"/>
              </a:ext>
            </a:extLst>
          </p:cNvPr>
          <p:cNvSpPr/>
          <p:nvPr/>
        </p:nvSpPr>
        <p:spPr>
          <a:xfrm>
            <a:off x="3974323" y="2622805"/>
            <a:ext cx="1796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>
                <a:latin typeface="+mj-ea"/>
              </a:rPr>
              <a:t>Object Detection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61BD8F-DEC7-4DE2-A86D-90BB9B87E949}"/>
              </a:ext>
            </a:extLst>
          </p:cNvPr>
          <p:cNvSpPr/>
          <p:nvPr/>
        </p:nvSpPr>
        <p:spPr>
          <a:xfrm>
            <a:off x="6522367" y="2687327"/>
            <a:ext cx="1484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atin typeface="+mj-ea"/>
              </a:rPr>
              <a:t>Segmentation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F56EA9-76A1-456C-8B27-A585FF6FA92F}"/>
              </a:ext>
            </a:extLst>
          </p:cNvPr>
          <p:cNvSpPr/>
          <p:nvPr/>
        </p:nvSpPr>
        <p:spPr>
          <a:xfrm>
            <a:off x="5245445" y="4564272"/>
            <a:ext cx="1701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Multiple Object</a:t>
            </a:r>
            <a:endParaRPr lang="ko-KR" altLang="en-US" dirty="0"/>
          </a:p>
        </p:txBody>
      </p:sp>
      <p:pic>
        <p:nvPicPr>
          <p:cNvPr id="20" name="Picture 4" descr="The Right Way to Introduce a Dog and Cat | Veterinary Information">
            <a:extLst>
              <a:ext uri="{FF2B5EF4-FFF2-40B4-BE49-F238E27FC236}">
                <a16:creationId xmlns:a16="http://schemas.microsoft.com/office/drawing/2014/main" id="{CD8F71BB-FEC5-457E-924A-3966AF692E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4" r="20432" b="4306"/>
          <a:stretch/>
        </p:blipFill>
        <p:spPr bwMode="auto">
          <a:xfrm>
            <a:off x="4045509" y="2478113"/>
            <a:ext cx="1653891" cy="158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ED31CA-B8BF-4E29-A3A6-4E70363165A6}"/>
              </a:ext>
            </a:extLst>
          </p:cNvPr>
          <p:cNvSpPr/>
          <p:nvPr/>
        </p:nvSpPr>
        <p:spPr>
          <a:xfrm>
            <a:off x="4121844" y="2725296"/>
            <a:ext cx="856429" cy="117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9494FB-F884-430B-B78A-F35C73C96A3B}"/>
              </a:ext>
            </a:extLst>
          </p:cNvPr>
          <p:cNvSpPr/>
          <p:nvPr/>
        </p:nvSpPr>
        <p:spPr>
          <a:xfrm>
            <a:off x="4914156" y="2650749"/>
            <a:ext cx="545260" cy="1254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528EFAC-48E5-4800-9598-C00415DA6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889" y="2497411"/>
            <a:ext cx="1709133" cy="158054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AA5686-3AE0-4044-A27B-2AB1857AEC06}"/>
              </a:ext>
            </a:extLst>
          </p:cNvPr>
          <p:cNvSpPr/>
          <p:nvPr/>
        </p:nvSpPr>
        <p:spPr>
          <a:xfrm>
            <a:off x="4016025" y="2039702"/>
            <a:ext cx="1796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>
                <a:latin typeface="+mj-ea"/>
              </a:rPr>
              <a:t>Object Detection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E79C4A-7A24-43E9-8123-3309A53C11EB}"/>
              </a:ext>
            </a:extLst>
          </p:cNvPr>
          <p:cNvSpPr/>
          <p:nvPr/>
        </p:nvSpPr>
        <p:spPr>
          <a:xfrm>
            <a:off x="6564069" y="2104224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150" dirty="0">
                <a:latin typeface="+mj-ea"/>
              </a:rPr>
              <a:t>Segmentation</a:t>
            </a:r>
            <a:endParaRPr lang="ko-KR" altLang="en-US" b="1" dirty="0"/>
          </a:p>
        </p:txBody>
      </p:sp>
      <p:sp>
        <p:nvSpPr>
          <p:cNvPr id="24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8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모델 변경 고민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11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EBAEEA-DE96-4413-9161-238FD35AD5A0}"/>
              </a:ext>
            </a:extLst>
          </p:cNvPr>
          <p:cNvSpPr/>
          <p:nvPr/>
        </p:nvSpPr>
        <p:spPr>
          <a:xfrm>
            <a:off x="1192854" y="1043823"/>
            <a:ext cx="7493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+mj-ea"/>
              </a:rPr>
              <a:t>Object Detection Task </a:t>
            </a:r>
            <a:r>
              <a:rPr lang="en-US" altLang="ko-KR" sz="2400" b="1" spc="-150" dirty="0">
                <a:solidFill>
                  <a:srgbClr val="FF0000"/>
                </a:solidFill>
                <a:latin typeface="+mj-ea"/>
              </a:rPr>
              <a:t>VS</a:t>
            </a:r>
            <a:r>
              <a:rPr lang="en-US" altLang="ko-KR" sz="2400" b="1" spc="-150" dirty="0">
                <a:latin typeface="+mj-ea"/>
              </a:rPr>
              <a:t> Semantic Segmentation Task</a:t>
            </a:r>
            <a:endParaRPr lang="ko-KR" altLang="en-US" sz="2400" b="1" dirty="0"/>
          </a:p>
        </p:txBody>
      </p: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7317D8AA-742D-44A2-B7CE-7ED411E99CE0}"/>
              </a:ext>
            </a:extLst>
          </p:cNvPr>
          <p:cNvSpPr/>
          <p:nvPr/>
        </p:nvSpPr>
        <p:spPr>
          <a:xfrm>
            <a:off x="3590344" y="1924396"/>
            <a:ext cx="5011311" cy="3009208"/>
          </a:xfrm>
          <a:prstGeom prst="round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BE04C4-DDC0-48CD-9C30-2ACD88C20A0B}"/>
              </a:ext>
            </a:extLst>
          </p:cNvPr>
          <p:cNvSpPr/>
          <p:nvPr/>
        </p:nvSpPr>
        <p:spPr>
          <a:xfrm>
            <a:off x="3974323" y="2622805"/>
            <a:ext cx="1796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>
                <a:latin typeface="+mj-ea"/>
              </a:rPr>
              <a:t>Object Detection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61BD8F-DEC7-4DE2-A86D-90BB9B87E949}"/>
              </a:ext>
            </a:extLst>
          </p:cNvPr>
          <p:cNvSpPr/>
          <p:nvPr/>
        </p:nvSpPr>
        <p:spPr>
          <a:xfrm>
            <a:off x="6522367" y="2687327"/>
            <a:ext cx="1484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atin typeface="+mj-ea"/>
              </a:rPr>
              <a:t>Segmentation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F56EA9-76A1-456C-8B27-A585FF6FA92F}"/>
              </a:ext>
            </a:extLst>
          </p:cNvPr>
          <p:cNvSpPr/>
          <p:nvPr/>
        </p:nvSpPr>
        <p:spPr>
          <a:xfrm>
            <a:off x="5245445" y="4564272"/>
            <a:ext cx="1701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Multiple Object</a:t>
            </a:r>
            <a:endParaRPr lang="ko-KR" altLang="en-US" dirty="0"/>
          </a:p>
        </p:txBody>
      </p:sp>
      <p:pic>
        <p:nvPicPr>
          <p:cNvPr id="20" name="Picture 4" descr="The Right Way to Introduce a Dog and Cat | Veterinary Information">
            <a:extLst>
              <a:ext uri="{FF2B5EF4-FFF2-40B4-BE49-F238E27FC236}">
                <a16:creationId xmlns:a16="http://schemas.microsoft.com/office/drawing/2014/main" id="{CD8F71BB-FEC5-457E-924A-3966AF692E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4" r="20432" b="4306"/>
          <a:stretch/>
        </p:blipFill>
        <p:spPr bwMode="auto">
          <a:xfrm>
            <a:off x="4045509" y="2478113"/>
            <a:ext cx="1653891" cy="158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ED31CA-B8BF-4E29-A3A6-4E70363165A6}"/>
              </a:ext>
            </a:extLst>
          </p:cNvPr>
          <p:cNvSpPr/>
          <p:nvPr/>
        </p:nvSpPr>
        <p:spPr>
          <a:xfrm>
            <a:off x="4121844" y="2725296"/>
            <a:ext cx="856429" cy="117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9494FB-F884-430B-B78A-F35C73C96A3B}"/>
              </a:ext>
            </a:extLst>
          </p:cNvPr>
          <p:cNvSpPr/>
          <p:nvPr/>
        </p:nvSpPr>
        <p:spPr>
          <a:xfrm>
            <a:off x="4914156" y="2650749"/>
            <a:ext cx="545260" cy="1254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528EFAC-48E5-4800-9598-C00415DA6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889" y="2497411"/>
            <a:ext cx="1709133" cy="1580546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407344FE-8512-47FA-A772-EB814934CB42}"/>
              </a:ext>
            </a:extLst>
          </p:cNvPr>
          <p:cNvSpPr txBox="1">
            <a:spLocks/>
          </p:cNvSpPr>
          <p:nvPr/>
        </p:nvSpPr>
        <p:spPr>
          <a:xfrm>
            <a:off x="2050904" y="5296435"/>
            <a:ext cx="10423102" cy="1176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800" spc="-150" dirty="0">
                <a:solidFill>
                  <a:schemeClr val="tx1"/>
                </a:solidFill>
                <a:latin typeface="+mj-ea"/>
                <a:ea typeface="+mj-ea"/>
              </a:rPr>
              <a:t>Object Detection </a:t>
            </a:r>
            <a:r>
              <a:rPr lang="en-US" altLang="ko-KR" sz="1800" b="0" spc="-150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800" b="0" spc="-150" dirty="0">
                <a:solidFill>
                  <a:schemeClr val="tx1"/>
                </a:solidFill>
                <a:latin typeface="+mj-ea"/>
              </a:rPr>
              <a:t>이미지 안에 여러가지 </a:t>
            </a:r>
            <a:r>
              <a:rPr lang="en-US" altLang="ko-KR" sz="1800" b="0" spc="-150" dirty="0">
                <a:solidFill>
                  <a:schemeClr val="tx1"/>
                </a:solidFill>
                <a:latin typeface="+mj-ea"/>
              </a:rPr>
              <a:t>Object</a:t>
            </a:r>
            <a:r>
              <a:rPr lang="ko-KR" altLang="en-US" sz="1800" b="0" spc="-150" dirty="0">
                <a:solidFill>
                  <a:schemeClr val="tx1"/>
                </a:solidFill>
                <a:latin typeface="+mj-ea"/>
              </a:rPr>
              <a:t>들에 대해</a:t>
            </a:r>
            <a:r>
              <a:rPr lang="en-US" altLang="ko-KR" sz="1800" b="0" spc="-150" dirty="0">
                <a:solidFill>
                  <a:schemeClr val="tx1"/>
                </a:solidFill>
                <a:latin typeface="+mj-ea"/>
              </a:rPr>
              <a:t>Bounding Box</a:t>
            </a:r>
            <a:r>
              <a:rPr lang="ko-KR" altLang="en-US" sz="1800" b="0" spc="-150" dirty="0">
                <a:solidFill>
                  <a:schemeClr val="tx1"/>
                </a:solidFill>
                <a:latin typeface="+mj-ea"/>
              </a:rPr>
              <a:t>와</a:t>
            </a:r>
            <a:r>
              <a:rPr lang="en-US" altLang="ko-KR" sz="1800" b="0" spc="-150" dirty="0">
                <a:solidFill>
                  <a:schemeClr val="tx1"/>
                </a:solidFill>
                <a:latin typeface="+mj-ea"/>
              </a:rPr>
              <a:t> class</a:t>
            </a:r>
            <a:r>
              <a:rPr lang="ko-KR" altLang="en-US" sz="1800" b="0" spc="-150" dirty="0">
                <a:solidFill>
                  <a:schemeClr val="tx1"/>
                </a:solidFill>
                <a:latin typeface="+mj-ea"/>
              </a:rPr>
              <a:t>를 예측하는 </a:t>
            </a:r>
            <a:r>
              <a:rPr lang="en-US" altLang="ko-KR" sz="1800" b="0" spc="-150" dirty="0">
                <a:solidFill>
                  <a:schemeClr val="tx1"/>
                </a:solidFill>
                <a:latin typeface="+mj-ea"/>
              </a:rPr>
              <a:t>task</a:t>
            </a:r>
          </a:p>
          <a:p>
            <a:pPr algn="l">
              <a:lnSpc>
                <a:spcPct val="150000"/>
              </a:lnSpc>
            </a:pPr>
            <a:r>
              <a:rPr lang="en-US" altLang="ko-KR" sz="1800" spc="-150" dirty="0">
                <a:solidFill>
                  <a:schemeClr val="tx1"/>
                </a:solidFill>
                <a:latin typeface="+mj-ea"/>
                <a:ea typeface="+mj-ea"/>
              </a:rPr>
              <a:t>Semantic Segmentation</a:t>
            </a:r>
            <a:r>
              <a:rPr lang="en-US" altLang="ko-KR" sz="1800" b="0" spc="-150" dirty="0">
                <a:solidFill>
                  <a:schemeClr val="tx1"/>
                </a:solidFill>
                <a:latin typeface="+mj-ea"/>
                <a:ea typeface="+mj-ea"/>
              </a:rPr>
              <a:t> : </a:t>
            </a:r>
            <a:r>
              <a:rPr lang="ko-KR" altLang="en-US" sz="1800" b="0" spc="-150" dirty="0">
                <a:solidFill>
                  <a:schemeClr val="tx1"/>
                </a:solidFill>
                <a:latin typeface="+mj-ea"/>
                <a:ea typeface="+mj-ea"/>
              </a:rPr>
              <a:t>픽셀 단위로 </a:t>
            </a:r>
            <a:r>
              <a:rPr lang="en-US" altLang="ko-KR" sz="1800" b="0" spc="-150" dirty="0">
                <a:solidFill>
                  <a:schemeClr val="tx1"/>
                </a:solidFill>
                <a:latin typeface="+mj-ea"/>
                <a:ea typeface="+mj-ea"/>
              </a:rPr>
              <a:t>Class</a:t>
            </a:r>
            <a:r>
              <a:rPr lang="ko-KR" altLang="en-US" sz="1800" b="0" spc="-150" dirty="0">
                <a:solidFill>
                  <a:schemeClr val="tx1"/>
                </a:solidFill>
                <a:latin typeface="+mj-ea"/>
                <a:ea typeface="+mj-ea"/>
              </a:rPr>
              <a:t>를 분류하는 </a:t>
            </a:r>
            <a:r>
              <a:rPr lang="en-US" altLang="ko-KR" sz="1800" b="0" spc="-150" dirty="0">
                <a:solidFill>
                  <a:schemeClr val="tx1"/>
                </a:solidFill>
                <a:latin typeface="+mj-ea"/>
                <a:ea typeface="+mj-ea"/>
              </a:rPr>
              <a:t>Task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F2C9C0-7F2C-43A2-839E-2637036319A6}"/>
              </a:ext>
            </a:extLst>
          </p:cNvPr>
          <p:cNvSpPr/>
          <p:nvPr/>
        </p:nvSpPr>
        <p:spPr>
          <a:xfrm>
            <a:off x="4016025" y="2039702"/>
            <a:ext cx="1796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>
                <a:latin typeface="+mj-ea"/>
              </a:rPr>
              <a:t>Object Detection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24688C-D81E-44A2-941F-8F65DBC95A91}"/>
              </a:ext>
            </a:extLst>
          </p:cNvPr>
          <p:cNvSpPr/>
          <p:nvPr/>
        </p:nvSpPr>
        <p:spPr>
          <a:xfrm>
            <a:off x="6564069" y="2104224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150" dirty="0">
                <a:latin typeface="+mj-ea"/>
              </a:rPr>
              <a:t>Segmentation</a:t>
            </a:r>
            <a:endParaRPr lang="ko-KR" altLang="en-US" b="1" dirty="0"/>
          </a:p>
        </p:txBody>
      </p:sp>
      <p:sp>
        <p:nvSpPr>
          <p:cNvPr id="27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모델 변경 고민</a:t>
            </a:r>
          </a:p>
        </p:txBody>
      </p:sp>
    </p:spTree>
    <p:extLst>
      <p:ext uri="{BB962C8B-B14F-4D97-AF65-F5344CB8AC3E}">
        <p14:creationId xmlns:p14="http://schemas.microsoft.com/office/powerpoint/2010/main" val="178537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EBAEEA-DE96-4413-9161-238FD35AD5A0}"/>
              </a:ext>
            </a:extLst>
          </p:cNvPr>
          <p:cNvSpPr/>
          <p:nvPr/>
        </p:nvSpPr>
        <p:spPr>
          <a:xfrm>
            <a:off x="1192854" y="1043823"/>
            <a:ext cx="7493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atin typeface="+mj-ea"/>
              </a:rPr>
              <a:t>Semantic Segmentation</a:t>
            </a:r>
            <a:endParaRPr lang="ko-KR" altLang="en-US" sz="2400" b="1" dirty="0"/>
          </a:p>
        </p:txBody>
      </p:sp>
      <p:sp>
        <p:nvSpPr>
          <p:cNvPr id="27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모델 변경 고민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26" y="1721626"/>
            <a:ext cx="2768563" cy="277663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528EFAC-48E5-4800-9598-C00415DA6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749" y="1794811"/>
            <a:ext cx="2848078" cy="2633802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5346441" y="3069771"/>
            <a:ext cx="12409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2323" y="5047452"/>
            <a:ext cx="8349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Bounding Box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Pixel </a:t>
            </a:r>
            <a:r>
              <a:rPr lang="ko-KR" altLang="en-US" dirty="0" smtClean="0"/>
              <a:t>단위로 하여 </a:t>
            </a:r>
            <a:r>
              <a:rPr lang="en-US" altLang="ko-KR" dirty="0" smtClean="0"/>
              <a:t>Labeling</a:t>
            </a:r>
            <a:r>
              <a:rPr lang="ko-KR" altLang="en-US" dirty="0" smtClean="0"/>
              <a:t>을 하면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파악하고 학습하는 데에 많은 도움이 될 것임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But, </a:t>
            </a:r>
            <a:r>
              <a:rPr lang="ko-KR" altLang="en-US" b="1" dirty="0" smtClean="0"/>
              <a:t>사용하기 어렵고 </a:t>
            </a:r>
            <a:r>
              <a:rPr lang="en-US" altLang="ko-KR" b="1" dirty="0" smtClean="0"/>
              <a:t>U-Net</a:t>
            </a:r>
            <a:r>
              <a:rPr lang="ko-KR" altLang="en-US" b="1" dirty="0" smtClean="0"/>
              <a:t>을 기반으로 하여 학습이 오래 걸림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3952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레이블링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5740" y="2090427"/>
            <a:ext cx="10457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가상환경 생성을 위한 </a:t>
            </a:r>
            <a:r>
              <a:rPr lang="en-US" altLang="ko-KR" sz="2000" dirty="0" smtClean="0"/>
              <a:t>Anaconda3 </a:t>
            </a:r>
            <a:r>
              <a:rPr lang="ko-KR" altLang="en-US" sz="2000" dirty="0" smtClean="0"/>
              <a:t>다운로드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환경 구축 및 실행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&gt;&gt; </a:t>
            </a:r>
            <a:r>
              <a:rPr lang="en-US" altLang="ko-KR" sz="2000" dirty="0" err="1"/>
              <a:t>conda</a:t>
            </a:r>
            <a:r>
              <a:rPr lang="en-US" altLang="ko-KR" sz="2000" dirty="0"/>
              <a:t> create –n “</a:t>
            </a:r>
            <a:r>
              <a:rPr lang="en-US" altLang="ko-KR" sz="2000" dirty="0" err="1"/>
              <a:t>env</a:t>
            </a:r>
            <a:r>
              <a:rPr lang="en-US" altLang="ko-KR" sz="2000" dirty="0"/>
              <a:t>”				</a:t>
            </a:r>
            <a:r>
              <a:rPr lang="en-US" altLang="ko-KR" sz="2000" dirty="0" smtClean="0"/>
              <a:t># </a:t>
            </a:r>
            <a:r>
              <a:rPr lang="ko-KR" altLang="en-US" sz="2000" dirty="0"/>
              <a:t>가상환경 생성</a:t>
            </a:r>
            <a:endParaRPr lang="en-US" altLang="ko-KR" sz="2000" dirty="0"/>
          </a:p>
          <a:p>
            <a:pPr lvl="1"/>
            <a:r>
              <a:rPr lang="en-US" altLang="ko-KR" sz="2000" dirty="0"/>
              <a:t>&gt;&gt; </a:t>
            </a:r>
            <a:r>
              <a:rPr lang="en-US" altLang="ko-KR" sz="2000" dirty="0" err="1"/>
              <a:t>conda</a:t>
            </a:r>
            <a:r>
              <a:rPr lang="en-US" altLang="ko-KR" sz="2000" dirty="0"/>
              <a:t> activate “</a:t>
            </a:r>
            <a:r>
              <a:rPr lang="en-US" altLang="ko-KR" sz="2000" dirty="0" err="1"/>
              <a:t>env</a:t>
            </a:r>
            <a:r>
              <a:rPr lang="en-US" altLang="ko-KR" sz="2000" dirty="0"/>
              <a:t>”				</a:t>
            </a:r>
            <a:r>
              <a:rPr lang="en-US" altLang="ko-KR" sz="2000" dirty="0" smtClean="0"/>
              <a:t># </a:t>
            </a:r>
            <a:r>
              <a:rPr lang="ko-KR" altLang="en-US" sz="2000" dirty="0"/>
              <a:t>가상환경 활성화</a:t>
            </a:r>
            <a:endParaRPr lang="en-US" altLang="ko-KR" sz="2000" dirty="0"/>
          </a:p>
          <a:p>
            <a:pPr lvl="1"/>
            <a:r>
              <a:rPr lang="en-US" altLang="ko-KR" sz="2000" dirty="0"/>
              <a:t>&gt;&gt; </a:t>
            </a:r>
            <a:r>
              <a:rPr lang="en-US" altLang="ko-KR" sz="2000" dirty="0" err="1"/>
              <a:t>conda</a:t>
            </a:r>
            <a:r>
              <a:rPr lang="en-US" altLang="ko-KR" sz="2000" dirty="0"/>
              <a:t> install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					</a:t>
            </a:r>
            <a:r>
              <a:rPr lang="en-US" altLang="ko-KR" sz="2000" dirty="0" smtClean="0"/>
              <a:t>#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 lvl="1"/>
            <a:r>
              <a:rPr lang="en-US" altLang="ko-KR" sz="2000" dirty="0"/>
              <a:t>&gt;&gt;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clone </a:t>
            </a:r>
            <a:r>
              <a:rPr lang="en-US" altLang="ko-KR" sz="2000" dirty="0">
                <a:hlinkClick r:id="rId3"/>
              </a:rPr>
              <a:t>https://github.com/tzutalin/labelImg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# </a:t>
            </a:r>
            <a:r>
              <a:rPr lang="en-US" altLang="ko-KR" sz="2000" dirty="0" err="1"/>
              <a:t>labelImg</a:t>
            </a:r>
            <a:r>
              <a:rPr lang="en-US" altLang="ko-KR" sz="2000" dirty="0"/>
              <a:t> tool </a:t>
            </a:r>
            <a:r>
              <a:rPr lang="ko-KR" altLang="en-US" sz="2000" dirty="0"/>
              <a:t>가져오기</a:t>
            </a:r>
            <a:endParaRPr lang="en-US" altLang="ko-KR" sz="2000" dirty="0"/>
          </a:p>
          <a:p>
            <a:pPr lvl="1"/>
            <a:r>
              <a:rPr lang="en-US" altLang="ko-KR" sz="2000" dirty="0"/>
              <a:t>&gt;&gt; python labelImg.py				</a:t>
            </a:r>
            <a:r>
              <a:rPr lang="en-US" altLang="ko-KR" sz="2000" dirty="0" smtClean="0"/>
              <a:t># </a:t>
            </a:r>
            <a:r>
              <a:rPr lang="en-US" altLang="ko-KR" sz="2000" dirty="0"/>
              <a:t>tool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데이터  불러온 후 </a:t>
            </a:r>
            <a:r>
              <a:rPr lang="ko-KR" altLang="en-US" sz="2000" dirty="0" err="1" smtClean="0"/>
              <a:t>레이블링</a:t>
            </a:r>
            <a:r>
              <a:rPr lang="ko-KR" altLang="en-US" sz="2000" dirty="0" smtClean="0"/>
              <a:t> 시작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38335" y="1184988"/>
            <a:ext cx="99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How to use Labeling Tool?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16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데이터 수집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8335" y="1184988"/>
            <a:ext cx="99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관상어 </a:t>
            </a:r>
            <a:r>
              <a:rPr lang="en-US" altLang="ko-KR" sz="2400" b="1" dirty="0" smtClean="0"/>
              <a:t>Dataset </a:t>
            </a:r>
            <a:r>
              <a:rPr lang="ko-KR" altLang="en-US" sz="2400" b="1" dirty="0" smtClean="0"/>
              <a:t>수집 시도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35740" y="2090427"/>
            <a:ext cx="104574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물고기 별로 걸리는 병을 구분할 필요성을 느껴 물고기 종류에 대한 학습 제시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같은 주제의 </a:t>
            </a:r>
            <a:r>
              <a:rPr lang="en-US" altLang="ko-KR" sz="2000" dirty="0" err="1" smtClean="0"/>
              <a:t>Pretrained</a:t>
            </a:r>
            <a:r>
              <a:rPr lang="en-US" altLang="ko-KR" sz="2000" dirty="0" smtClean="0"/>
              <a:t> Model</a:t>
            </a:r>
            <a:r>
              <a:rPr lang="ko-KR" altLang="en-US" sz="2000" dirty="0" smtClean="0"/>
              <a:t>을 찾아보았으나 연구된 자료는 있지만 대부분 모델은 배포하지 않음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이에 따라 관상어를 종류별로 따로 학습시켜야 한다고 판단하였으며 여기에 필요한 이미지들을 수집 시도</a:t>
            </a:r>
            <a:endParaRPr lang="en-US" altLang="ko-KR" sz="2000" dirty="0" smtClean="0"/>
          </a:p>
        </p:txBody>
      </p:sp>
      <p:sp>
        <p:nvSpPr>
          <p:cNvPr id="2" name="오른쪽 화살표 1"/>
          <p:cNvSpPr/>
          <p:nvPr/>
        </p:nvSpPr>
        <p:spPr>
          <a:xfrm>
            <a:off x="1235740" y="4904509"/>
            <a:ext cx="683162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06523" y="4927661"/>
            <a:ext cx="851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But, </a:t>
            </a:r>
            <a:r>
              <a:rPr lang="ko-KR" altLang="en-US" sz="2000" b="1" dirty="0" smtClean="0"/>
              <a:t>반려동물로 많이 키우는 관상어와 관련된 </a:t>
            </a:r>
            <a:r>
              <a:rPr lang="en-US" altLang="ko-KR" sz="2000" b="1" dirty="0" smtClean="0"/>
              <a:t>Dataset</a:t>
            </a:r>
            <a:r>
              <a:rPr lang="ko-KR" altLang="en-US" sz="2000" b="1" dirty="0" smtClean="0"/>
              <a:t>은 찾기 어려움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097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데이터 수집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8335" y="1184988"/>
            <a:ext cx="99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Crawling </a:t>
            </a:r>
            <a:r>
              <a:rPr lang="ko-KR" altLang="en-US" sz="2400" b="1" dirty="0" smtClean="0"/>
              <a:t>사용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35740" y="2090427"/>
            <a:ext cx="104574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Google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Image</a:t>
            </a:r>
            <a:r>
              <a:rPr lang="ko-KR" altLang="en-US" sz="2000" dirty="0" smtClean="0"/>
              <a:t>를 중심으로 </a:t>
            </a:r>
            <a:r>
              <a:rPr lang="en-US" altLang="ko-KR" sz="2000" dirty="0" smtClean="0"/>
              <a:t>Crawling </a:t>
            </a:r>
            <a:r>
              <a:rPr lang="ko-KR" altLang="en-US" sz="2000" dirty="0" smtClean="0"/>
              <a:t>시도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키워드 검색 결과 나오는 이미지를 </a:t>
            </a:r>
            <a:r>
              <a:rPr lang="en-US" altLang="ko-KR" sz="2000" dirty="0" smtClean="0"/>
              <a:t>Google Image</a:t>
            </a:r>
            <a:r>
              <a:rPr lang="ko-KR" altLang="en-US" sz="2000" dirty="0" smtClean="0"/>
              <a:t>에서 모아옴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한 키워드 당 </a:t>
            </a:r>
            <a:r>
              <a:rPr lang="en-US" altLang="ko-KR" sz="2000" dirty="0" smtClean="0"/>
              <a:t>300~400</a:t>
            </a:r>
            <a:r>
              <a:rPr lang="ko-KR" altLang="en-US" sz="2000" dirty="0" smtClean="0"/>
              <a:t>개의 이미지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Betta, tetra, goldfish, gourami, koi fish, platy </a:t>
            </a:r>
            <a:r>
              <a:rPr lang="ko-KR" altLang="en-US" sz="2000" dirty="0" smtClean="0"/>
              <a:t>등등</a:t>
            </a:r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05950" y="6446482"/>
            <a:ext cx="260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코드 출처</a:t>
            </a:r>
            <a:r>
              <a:rPr lang="en-US" altLang="ko-KR" sz="1000" dirty="0"/>
              <a:t>: </a:t>
            </a:r>
            <a:r>
              <a:rPr lang="en-US" altLang="ko-KR" sz="1200" dirty="0"/>
              <a:t>https</a:t>
            </a:r>
            <a:r>
              <a:rPr lang="en-US" altLang="ko-KR" sz="1000" dirty="0"/>
              <a:t>://yobbicorgi.tistory.com/29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745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성능 평가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DA145E-3131-4AC4-B275-63C0F696A7A5}"/>
              </a:ext>
            </a:extLst>
          </p:cNvPr>
          <p:cNvSpPr/>
          <p:nvPr/>
        </p:nvSpPr>
        <p:spPr>
          <a:xfrm>
            <a:off x="806209" y="1357607"/>
            <a:ext cx="677643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 smtClean="0"/>
              <a:t>YOLOv5 </a:t>
            </a:r>
            <a:r>
              <a:rPr lang="ko-KR" altLang="en-US" sz="2400" b="1" dirty="0" smtClean="0"/>
              <a:t>성능평가</a:t>
            </a:r>
            <a:endParaRPr lang="en-US" altLang="ko-KR" sz="2400" b="1" dirty="0" smtClean="0"/>
          </a:p>
          <a:p>
            <a:pPr lvl="1"/>
            <a:endParaRPr lang="en-US" altLang="ko-KR" sz="2400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mAP</a:t>
            </a:r>
            <a:r>
              <a:rPr lang="en-US" altLang="ko-KR" sz="2000" dirty="0" smtClean="0"/>
              <a:t>(mean Average Precision)</a:t>
            </a:r>
            <a:r>
              <a:rPr lang="ko-KR" altLang="en-US" sz="2000" dirty="0"/>
              <a:t>를 통해 성능을 평가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795" y="2692468"/>
            <a:ext cx="4165805" cy="40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DA145E-3131-4AC4-B275-63C0F696A7A5}"/>
              </a:ext>
            </a:extLst>
          </p:cNvPr>
          <p:cNvSpPr/>
          <p:nvPr/>
        </p:nvSpPr>
        <p:spPr>
          <a:xfrm>
            <a:off x="806209" y="1357607"/>
            <a:ext cx="95694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/>
              <a:t>YOLOv5 </a:t>
            </a:r>
            <a:r>
              <a:rPr lang="ko-KR" altLang="en-US" sz="2400" b="1" dirty="0" smtClean="0"/>
              <a:t>성능평가</a:t>
            </a:r>
            <a:endParaRPr lang="en-US" altLang="ko-KR" sz="2400" b="1" dirty="0" smtClean="0"/>
          </a:p>
          <a:p>
            <a:pPr lvl="1"/>
            <a:endParaRPr lang="en-US" altLang="ko-KR" sz="2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IoU</a:t>
            </a:r>
            <a:r>
              <a:rPr lang="en-US" altLang="ko-KR" sz="2000" dirty="0" smtClean="0"/>
              <a:t>(Intersection </a:t>
            </a:r>
            <a:r>
              <a:rPr lang="en-US" altLang="ko-KR" sz="2000" dirty="0"/>
              <a:t>Over Union)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기준으로 </a:t>
            </a:r>
            <a:r>
              <a:rPr lang="en-US" altLang="ko-KR" sz="2000" dirty="0" smtClean="0"/>
              <a:t>precision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recall</a:t>
            </a:r>
            <a:r>
              <a:rPr lang="ko-KR" altLang="en-US" sz="2000" dirty="0" smtClean="0"/>
              <a:t>을 구한 후 그래프 로 나타낸 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면적을 계산하여 </a:t>
            </a:r>
            <a:r>
              <a:rPr lang="en-US" altLang="ko-KR" sz="2000" dirty="0" smtClean="0"/>
              <a:t>AP </a:t>
            </a:r>
            <a:r>
              <a:rPr lang="ko-KR" altLang="en-US" sz="2000" dirty="0" smtClean="0"/>
              <a:t>비교 </a:t>
            </a:r>
            <a:endParaRPr lang="en-US" altLang="ko-K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6984E9-4226-4CB0-B129-B5729825363C}"/>
                  </a:ext>
                </a:extLst>
              </p:cNvPr>
              <p:cNvSpPr txBox="1"/>
              <p:nvPr/>
            </p:nvSpPr>
            <p:spPr>
              <a:xfrm>
                <a:off x="1976563" y="3633957"/>
                <a:ext cx="5503178" cy="525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𝐼𝑛𝑡𝑒𝑟𝑠𝑒𝑐𝑡𝑖𝑜𝑛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𝑂𝑣𝑒𝑟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𝑈𝑛𝑖𝑜𝑛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𝐼𝑜𝑈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𝑂𝑣𝑒𝑟𝑙𝑎𝑝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𝑈𝑛𝑖𝑜𝑛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6984E9-4226-4CB0-B129-B57298253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563" y="3633957"/>
                <a:ext cx="5503178" cy="525272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1F8728F-6647-483F-96C4-E2597BBE232D}"/>
              </a:ext>
            </a:extLst>
          </p:cNvPr>
          <p:cNvCxnSpPr/>
          <p:nvPr/>
        </p:nvCxnSpPr>
        <p:spPr>
          <a:xfrm>
            <a:off x="7367023" y="3896593"/>
            <a:ext cx="2196426" cy="10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A8F2684-9CFC-4628-8838-B486FA265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513" y="2943419"/>
            <a:ext cx="711481" cy="6963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972133-65EA-4A43-AF73-E8DADDE47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513" y="4159229"/>
            <a:ext cx="691369" cy="69634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557FA1-FCCC-4E0D-8EF4-C34384544C41}"/>
              </a:ext>
            </a:extLst>
          </p:cNvPr>
          <p:cNvSpPr/>
          <p:nvPr/>
        </p:nvSpPr>
        <p:spPr>
          <a:xfrm>
            <a:off x="1685206" y="5303564"/>
            <a:ext cx="90175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latin typeface="+mn-ea"/>
              </a:rPr>
              <a:t>Target</a:t>
            </a:r>
            <a:r>
              <a:rPr lang="ko-KR" altLang="en-US" spc="-150" dirty="0">
                <a:latin typeface="+mn-ea"/>
              </a:rPr>
              <a:t>과 </a:t>
            </a:r>
            <a:r>
              <a:rPr lang="en-US" altLang="ko-KR" spc="-150" dirty="0" smtClean="0">
                <a:latin typeface="+mn-ea"/>
              </a:rPr>
              <a:t>Prediction </a:t>
            </a:r>
            <a:r>
              <a:rPr lang="ko-KR" altLang="en-US" spc="-150" dirty="0">
                <a:latin typeface="+mn-ea"/>
              </a:rPr>
              <a:t>간의 중첩 영역을 합집합 영역으로 나눈 값인 </a:t>
            </a:r>
            <a:r>
              <a:rPr lang="en-US" altLang="ko-KR" spc="-150" dirty="0" err="1">
                <a:latin typeface="+mn-ea"/>
              </a:rPr>
              <a:t>IoU</a:t>
            </a:r>
            <a:r>
              <a:rPr lang="ko-KR" altLang="en-US" spc="-150" dirty="0">
                <a:latin typeface="+mn-ea"/>
              </a:rPr>
              <a:t>으로 얼마나 겹치는지를 통해 정확도를 측정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FC4DE8-AB7F-4B52-9F66-C1AF65E9C5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86" t="14026" r="53361" b="12274"/>
          <a:stretch/>
        </p:blipFill>
        <p:spPr>
          <a:xfrm>
            <a:off x="7804597" y="2929459"/>
            <a:ext cx="1285890" cy="8629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1BAB55-73ED-4407-AEF3-CEBBB7E2C8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555" t="14327" r="2291" b="12337"/>
          <a:stretch/>
        </p:blipFill>
        <p:spPr>
          <a:xfrm>
            <a:off x="7801398" y="3992616"/>
            <a:ext cx="1292288" cy="862956"/>
          </a:xfrm>
          <a:prstGeom prst="rect">
            <a:avLst/>
          </a:prstGeom>
        </p:spPr>
      </p:pic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성능 평가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51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DA145E-3131-4AC4-B275-63C0F696A7A5}"/>
              </a:ext>
            </a:extLst>
          </p:cNvPr>
          <p:cNvSpPr/>
          <p:nvPr/>
        </p:nvSpPr>
        <p:spPr>
          <a:xfrm>
            <a:off x="806209" y="1357607"/>
            <a:ext cx="10446509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 smtClean="0"/>
              <a:t>YOLOv5 </a:t>
            </a:r>
            <a:r>
              <a:rPr lang="ko-KR" altLang="en-US" sz="2400" b="1" dirty="0" smtClean="0"/>
              <a:t>에서의 </a:t>
            </a:r>
            <a:r>
              <a:rPr lang="en-US" altLang="ko-KR" sz="2400" b="1" dirty="0" err="1" smtClean="0"/>
              <a:t>IoU</a:t>
            </a:r>
            <a:endParaRPr lang="en-US" altLang="ko-KR" sz="2400" b="1" dirty="0" smtClean="0"/>
          </a:p>
          <a:p>
            <a:pPr lvl="1"/>
            <a:endParaRPr lang="en-US" altLang="ko-KR" sz="2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보통 </a:t>
            </a:r>
            <a:r>
              <a:rPr lang="en-US" altLang="ko-KR" sz="2000" dirty="0" err="1" smtClean="0"/>
              <a:t>IoU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threshold </a:t>
            </a:r>
            <a:r>
              <a:rPr lang="ko-KR" altLang="en-US" sz="2000" dirty="0" err="1" smtClean="0"/>
              <a:t>임계값으로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0.5</a:t>
            </a:r>
            <a:r>
              <a:rPr lang="ko-KR" altLang="en-US" sz="2000" dirty="0" smtClean="0"/>
              <a:t>를 잡음 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Box</a:t>
            </a:r>
            <a:r>
              <a:rPr lang="ko-KR" altLang="en-US" sz="2000" dirty="0" smtClean="0"/>
              <a:t>의 크기가 동일한 경우 </a:t>
            </a:r>
            <a:r>
              <a:rPr lang="en-US" altLang="ko-KR" sz="2000" dirty="0" smtClean="0"/>
              <a:t>2/3</a:t>
            </a:r>
            <a:r>
              <a:rPr lang="ko-KR" altLang="en-US" sz="2000" dirty="0" smtClean="0"/>
              <a:t>은 겹쳐 주어야 </a:t>
            </a:r>
            <a:r>
              <a:rPr lang="en-US" altLang="ko-KR" sz="2000" dirty="0" smtClean="0"/>
              <a:t>0.5 </a:t>
            </a:r>
            <a:r>
              <a:rPr lang="ko-KR" altLang="en-US" sz="2000" dirty="0" smtClean="0"/>
              <a:t>이상이 나오게 됨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IoU</a:t>
            </a:r>
            <a:r>
              <a:rPr lang="ko-KR" altLang="en-US" sz="2000" dirty="0"/>
              <a:t>는 </a:t>
            </a:r>
            <a:r>
              <a:rPr lang="en-US" altLang="ko-KR" sz="2000" dirty="0" smtClean="0"/>
              <a:t>precision</a:t>
            </a:r>
            <a:r>
              <a:rPr lang="ko-KR" altLang="en-US" sz="2000" dirty="0" smtClean="0"/>
              <a:t>과</a:t>
            </a:r>
            <a:r>
              <a:rPr lang="en-US" altLang="ko-KR" sz="2000" dirty="0" smtClean="0"/>
              <a:t> recall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계산 시에 물체를 검출했을 때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옳게 검출되었다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옳게 검출되지 않았다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를 구분해주는 기준으로 쓰이게 됨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0.5 </a:t>
            </a:r>
            <a:r>
              <a:rPr lang="ko-KR" altLang="en-US" sz="2000" dirty="0" smtClean="0"/>
              <a:t>보다 크면 </a:t>
            </a:r>
            <a:r>
              <a:rPr lang="en-US" altLang="ko-KR" sz="2000" dirty="0" smtClean="0"/>
              <a:t>True, </a:t>
            </a:r>
            <a:r>
              <a:rPr lang="ko-KR" altLang="en-US" sz="2000" dirty="0" smtClean="0"/>
              <a:t>이하이면 </a:t>
            </a:r>
            <a:r>
              <a:rPr lang="en-US" altLang="ko-KR" sz="2000" dirty="0" smtClean="0"/>
              <a:t>False </a:t>
            </a:r>
            <a:endParaRPr lang="en-US" altLang="ko-KR" sz="2000" dirty="0"/>
          </a:p>
        </p:txBody>
      </p:sp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성능 평가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25" y="4313557"/>
            <a:ext cx="54006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DA145E-3131-4AC4-B275-63C0F696A7A5}"/>
              </a:ext>
            </a:extLst>
          </p:cNvPr>
          <p:cNvSpPr/>
          <p:nvPr/>
        </p:nvSpPr>
        <p:spPr>
          <a:xfrm>
            <a:off x="806209" y="1357607"/>
            <a:ext cx="1044650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 smtClean="0"/>
              <a:t>Precision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Recall</a:t>
            </a:r>
            <a:endParaRPr lang="en-US" altLang="ko-KR" sz="2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Precision</a:t>
            </a:r>
            <a:r>
              <a:rPr lang="ko-KR" altLang="en-US" sz="2000" dirty="0" smtClean="0"/>
              <a:t>은 모델이 정답이라고 한 것 중에 진짜 정답의 비율</a:t>
            </a:r>
            <a:r>
              <a:rPr lang="en-US" altLang="ko-KR" sz="2000" dirty="0" smtClean="0"/>
              <a:t>, Recall</a:t>
            </a:r>
            <a:r>
              <a:rPr lang="ko-KR" altLang="en-US" sz="2000" dirty="0" smtClean="0"/>
              <a:t>은 진짜 정답 중에 모델이 정답이라고 한 것의 비율을 나타내는 수치</a:t>
            </a:r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07980252-607D-4B62-A158-1DFC1894532E}"/>
              </a:ext>
            </a:extLst>
          </p:cNvPr>
          <p:cNvSpPr/>
          <p:nvPr/>
        </p:nvSpPr>
        <p:spPr>
          <a:xfrm>
            <a:off x="-60961" y="204639"/>
            <a:ext cx="771379" cy="638175"/>
          </a:xfrm>
          <a:prstGeom prst="round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3">
            <a:extLst>
              <a:ext uri="{FF2B5EF4-FFF2-40B4-BE49-F238E27FC236}">
                <a16:creationId xmlns:a16="http://schemas.microsoft.com/office/drawing/2014/main" id="{7E4B6C4C-9845-4D40-A00F-73D06283C6BB}"/>
              </a:ext>
            </a:extLst>
          </p:cNvPr>
          <p:cNvSpPr/>
          <p:nvPr/>
        </p:nvSpPr>
        <p:spPr>
          <a:xfrm>
            <a:off x="710417" y="395139"/>
            <a:ext cx="2192803" cy="44767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 성능 평가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56AECA7-5EF6-4C0C-9C76-3CF95CD95F90}"/>
              </a:ext>
            </a:extLst>
          </p:cNvPr>
          <p:cNvSpPr txBox="1">
            <a:spLocks/>
          </p:cNvSpPr>
          <p:nvPr/>
        </p:nvSpPr>
        <p:spPr>
          <a:xfrm>
            <a:off x="-1258804" y="177285"/>
            <a:ext cx="3167063" cy="741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8D021F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76" y="3758204"/>
            <a:ext cx="3067050" cy="1809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851" y="3105742"/>
            <a:ext cx="50577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9487</TotalTime>
  <Words>761</Words>
  <Application>Microsoft Office PowerPoint</Application>
  <PresentationFormat>와이드스크린</PresentationFormat>
  <Paragraphs>233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나눔고딕</vt:lpstr>
      <vt:lpstr>맑은 고딕</vt:lpstr>
      <vt:lpstr>Arial</vt:lpstr>
      <vt:lpstr>Calibri</vt:lpstr>
      <vt:lpstr>Cambria Math</vt:lpstr>
      <vt:lpstr>Office 테마</vt:lpstr>
      <vt:lpstr>단기 현장 실습 2주차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Heung-Seon</dc:creator>
  <cp:lastModifiedBy>LeeYuho</cp:lastModifiedBy>
  <cp:revision>405</cp:revision>
  <dcterms:created xsi:type="dcterms:W3CDTF">2021-01-02T06:46:12Z</dcterms:created>
  <dcterms:modified xsi:type="dcterms:W3CDTF">2022-01-09T05:32:44Z</dcterms:modified>
</cp:coreProperties>
</file>