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0" r:id="rId4"/>
    <p:sldId id="266" r:id="rId5"/>
    <p:sldId id="271" r:id="rId6"/>
    <p:sldId id="258" r:id="rId7"/>
    <p:sldId id="270" r:id="rId8"/>
    <p:sldId id="277" r:id="rId9"/>
    <p:sldId id="273" r:id="rId10"/>
    <p:sldId id="274" r:id="rId11"/>
    <p:sldId id="276" r:id="rId12"/>
    <p:sldId id="259" r:id="rId13"/>
    <p:sldId id="262" r:id="rId14"/>
    <p:sldId id="275" r:id="rId15"/>
    <p:sldId id="268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url=https%3A%2F%2Fwww.youtube.com%2Fwatch%3Fv%3DuQoBUmpjyLU&amp;psig=AOvVaw216BI2RGYzji8K22hUsK3q&amp;ust=1618110661641000&amp;source=images&amp;cd=vfe&amp;ved=0CAIQjRxqFwoTCPC8_JDa8u8CFQAAAAAdAAAAABAD" TargetMode="External"/><Relationship Id="rId3" Type="http://schemas.openxmlformats.org/officeDocument/2006/relationships/hyperlink" Target="https://www.youtube.com/watch?v=rxOHRDOTJhM" TargetMode="External"/><Relationship Id="rId7" Type="http://schemas.openxmlformats.org/officeDocument/2006/relationships/hyperlink" Target="https://www.google.com/url?sa=i&amp;url=https%3A%2F%2Fj.17qq.com%2Farticle%2Fohmdpnmlv.html&amp;psig=AOvVaw3VnrSYF-jrIxniC5n0OkGH&amp;ust=1618109090202000&amp;source=images&amp;cd=vfe&amp;ved=0CAIQjRxqFwoTCPjnyKXU8u8CFQAAAAAdAAAAABAO" TargetMode="External"/><Relationship Id="rId2" Type="http://schemas.openxmlformats.org/officeDocument/2006/relationships/hyperlink" Target="https://www.youtube.com/watch?v=ZPBWje2kJ_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freesite.com/color/" TargetMode="External"/><Relationship Id="rId5" Type="http://schemas.openxmlformats.org/officeDocument/2006/relationships/hyperlink" Target="https://scitechvista.nat.gov.tw/c/sTHa.htm" TargetMode="External"/><Relationship Id="rId4" Type="http://schemas.openxmlformats.org/officeDocument/2006/relationships/hyperlink" Target="https://zh.wikipedia.org/wiki/%E5%8B%92%E5%B8%83%E6%9C%97%C2%B7%E8%A9%B9%E5%A7%86%E6%96%A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輔仁大學</a:t>
            </a:r>
            <a:r>
              <a:rPr lang="en-US" altLang="zh-TW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110</a:t>
            </a: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年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教育部數位學伴計畫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:2021.04.13(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教學科目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國一程式設計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教學單元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:html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基礎網頁美化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教學者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林鈺惠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輔仁大學</a:t>
            </a:r>
            <a:r>
              <a:rPr lang="en-US" altLang="zh-TW" b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0629" y="788606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基礎網頁美化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色碼表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직사각형 60">
            <a:extLst>
              <a:ext uri="{FF2B5EF4-FFF2-40B4-BE49-F238E27FC236}">
                <a16:creationId xmlns:a16="http://schemas.microsoft.com/office/drawing/2014/main" id="{3E33474C-85F8-46CC-9555-ED71D73944BE}"/>
              </a:ext>
            </a:extLst>
          </p:cNvPr>
          <p:cNvSpPr/>
          <p:nvPr/>
        </p:nvSpPr>
        <p:spPr>
          <a:xfrm>
            <a:off x="507935" y="1137984"/>
            <a:ext cx="6911541" cy="1287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 </a:t>
            </a:r>
            <a:r>
              <a:rPr lang="en-US" altLang="zh-TW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bgcolor</a:t>
            </a: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=#ACD6FF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&gt;&lt;/body&gt;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更改網頁的背景顏色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111780-80DA-45B3-AF7F-8A1762301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46"/>
          <a:stretch/>
        </p:blipFill>
        <p:spPr>
          <a:xfrm>
            <a:off x="618001" y="2100470"/>
            <a:ext cx="7472560" cy="4053231"/>
          </a:xfrm>
          <a:prstGeom prst="rect">
            <a:avLst/>
          </a:prstGeom>
        </p:spPr>
      </p:pic>
      <p:sp>
        <p:nvSpPr>
          <p:cNvPr id="42" name="직사각형 60">
            <a:extLst>
              <a:ext uri="{FF2B5EF4-FFF2-40B4-BE49-F238E27FC236}">
                <a16:creationId xmlns:a16="http://schemas.microsoft.com/office/drawing/2014/main" id="{90A9A918-07A0-46D2-B066-C69EFEC60D87}"/>
              </a:ext>
            </a:extLst>
          </p:cNvPr>
          <p:cNvSpPr/>
          <p:nvPr/>
        </p:nvSpPr>
        <p:spPr>
          <a:xfrm>
            <a:off x="4886759" y="1149448"/>
            <a:ext cx="6911541" cy="1287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&lt;font </a:t>
            </a: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color=blue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&gt;&lt;/font&gt;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更改文字顏色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6201E7F-751D-4ED8-9ED6-1067FFD70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3" r="36988" b="24881"/>
          <a:stretch/>
        </p:blipFill>
        <p:spPr>
          <a:xfrm>
            <a:off x="8534378" y="2565017"/>
            <a:ext cx="2484226" cy="311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7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0180" y="697555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網頁設計的基本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9AB48C63-F341-48E9-9982-B9BD5217F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87" b="7478"/>
          <a:stretch/>
        </p:blipFill>
        <p:spPr>
          <a:xfrm>
            <a:off x="2224621" y="740332"/>
            <a:ext cx="8632160" cy="5824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872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70847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語法小測驗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자유형 44"/>
          <p:cNvSpPr/>
          <p:nvPr/>
        </p:nvSpPr>
        <p:spPr>
          <a:xfrm>
            <a:off x="1261964" y="2366227"/>
            <a:ext cx="2580726" cy="261115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1231853" y="2209851"/>
            <a:ext cx="2567614" cy="266694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182298" y="1997369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831677" y="1556321"/>
            <a:ext cx="1354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問答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1375428" y="2635188"/>
            <a:ext cx="2906970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請說出分項列點的語法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600" b="1" dirty="0" err="1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ol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&lt;ul&gt;</a:t>
            </a: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的差別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4395862" y="2366227"/>
            <a:ext cx="3555280" cy="2593707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4302671" y="2200684"/>
            <a:ext cx="3555280" cy="266694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774477" y="1997369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497594" y="1556321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161892" y="2381092"/>
            <a:ext cx="3555280" cy="2213188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>
            <a:off x="8118669" y="2225867"/>
            <a:ext cx="3555280" cy="223717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9722511" y="1976513"/>
            <a:ext cx="751165" cy="317517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74186" y="1603119"/>
            <a:ext cx="1387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問答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직사각형 63">
            <a:extLst>
              <a:ext uri="{FF2B5EF4-FFF2-40B4-BE49-F238E27FC236}">
                <a16:creationId xmlns:a16="http://schemas.microsoft.com/office/drawing/2014/main" id="{6253868C-6793-4A3B-A1BD-A1D4F476955B}"/>
              </a:ext>
            </a:extLst>
          </p:cNvPr>
          <p:cNvSpPr/>
          <p:nvPr/>
        </p:nvSpPr>
        <p:spPr>
          <a:xfrm>
            <a:off x="4395862" y="2451193"/>
            <a:ext cx="3366952" cy="22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想要更改網頁背景名稱</a:t>
            </a: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應該要使用甚麼語法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AutoNum type="alphaUcParenBoth"/>
            </a:pP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 </a:t>
            </a:r>
            <a:r>
              <a:rPr lang="en-US" altLang="zh-TW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color=red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&gt;&lt;/body&gt;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(B)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&lt;font </a:t>
            </a:r>
            <a:r>
              <a:rPr lang="en-US" altLang="zh-TW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color=red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&gt;&lt;/font&gt;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(C)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 </a:t>
            </a:r>
            <a:r>
              <a:rPr lang="en-US" altLang="zh-TW" sz="15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bgcolor</a:t>
            </a:r>
            <a:r>
              <a:rPr lang="en-US" altLang="zh-TW" sz="15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=red</a:t>
            </a:r>
            <a:r>
              <a:rPr lang="en-US" altLang="zh-TW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&gt;&lt;/body&gt;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직사각형 63">
            <a:extLst>
              <a:ext uri="{FF2B5EF4-FFF2-40B4-BE49-F238E27FC236}">
                <a16:creationId xmlns:a16="http://schemas.microsoft.com/office/drawing/2014/main" id="{2B74D248-04FB-4B13-BFB2-09B7EA7D21F4}"/>
              </a:ext>
            </a:extLst>
          </p:cNvPr>
          <p:cNvSpPr/>
          <p:nvPr/>
        </p:nvSpPr>
        <p:spPr>
          <a:xfrm>
            <a:off x="8387290" y="2377164"/>
            <a:ext cx="3286658" cy="170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請德威修改以下錯誤</a:t>
            </a: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it-IT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a&gt; href=“</a:t>
            </a:r>
            <a:r>
              <a:rPr lang="zh-TW" altLang="en-US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連結網址</a:t>
            </a:r>
            <a:r>
              <a:rPr lang="it-IT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&lt;/a&gt;</a:t>
            </a:r>
            <a:endParaRPr lang="it-IT" altLang="zh-TW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ko-KR" sz="13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3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zh-TW" altLang="en-US" sz="13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圖片名稱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.jpg"&gt;</a:t>
            </a:r>
          </a:p>
          <a:p>
            <a:pPr lvl="0">
              <a:lnSpc>
                <a:spcPct val="150000"/>
              </a:lnSpc>
            </a:pPr>
            <a:r>
              <a:rPr lang="en-US" altLang="ko-KR" sz="13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en-US" altLang="zh-TW" sz="13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&lt;h1&gt;</a:t>
            </a:r>
            <a:r>
              <a:rPr lang="zh-TW" altLang="en-US" sz="13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標題名稱</a:t>
            </a:r>
            <a:r>
              <a:rPr lang="en-US" altLang="zh-TW" sz="1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&lt;/h3&gt; 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0FFC6D-95CD-4CCB-84A5-4C2DDCB69CFB}"/>
              </a:ext>
            </a:extLst>
          </p:cNvPr>
          <p:cNvSpPr/>
          <p:nvPr/>
        </p:nvSpPr>
        <p:spPr>
          <a:xfrm>
            <a:off x="7212330" y="6391514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35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成果小測驗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51743" y="1459467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換德威了</a:t>
            </a:r>
            <a:r>
              <a:rPr lang="en-US" altLang="zh-TW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DA7A84-FA80-40AC-B9AB-C79373C30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00" y="2109406"/>
            <a:ext cx="5594365" cy="37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成果小測驗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51743" y="1459467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正解</a:t>
            </a:r>
            <a:r>
              <a:rPr lang="en-US" altLang="zh-TW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C2DFFF-2D84-4B34-B5E2-8409C780F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5"/>
          <a:stretch/>
        </p:blipFill>
        <p:spPr>
          <a:xfrm>
            <a:off x="4234774" y="1232157"/>
            <a:ext cx="4889211" cy="5109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891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輔仁大學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110</a:t>
            </a: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年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教育部數位學伴計畫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下課了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下週二見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59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838012"/>
            <a:ext cx="11811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資料來源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prstClr val="black"/>
                </a:solidFill>
                <a:hlinkClick r:id="rId2"/>
              </a:rPr>
              <a:t>https://www.youtube.com/watch?v=ZPBWje2kJ_U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(LeBron James</a:t>
            </a:r>
            <a:r>
              <a:rPr lang="zh-TW" altLang="en-US" dirty="0">
                <a:solidFill>
                  <a:prstClr val="black"/>
                </a:solidFill>
              </a:rPr>
              <a:t>精彩好球回顧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2. </a:t>
            </a:r>
            <a:r>
              <a:rPr lang="en-US" altLang="zh-TW" dirty="0">
                <a:solidFill>
                  <a:prstClr val="black"/>
                </a:solidFill>
                <a:hlinkClick r:id="rId3"/>
              </a:rPr>
              <a:t>https://www.youtube.com/watch?v=rxOHRDOTJhM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/>
              <a:t>詹姆斯第四冠全記錄</a:t>
            </a:r>
            <a:r>
              <a:rPr lang="en-US" altLang="zh-TW" dirty="0"/>
              <a:t>)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3. </a:t>
            </a:r>
            <a:r>
              <a:rPr lang="en-US" altLang="zh-TW" dirty="0">
                <a:solidFill>
                  <a:prstClr val="black"/>
                </a:solidFill>
                <a:hlinkClick r:id="rId4"/>
              </a:rPr>
              <a:t>https://zh.wikipedia.org/wiki/%E5%8B%92%E5%B8%83%E6%9C%97%C2%B7%E8%A9%B9%E5%A7%86%E6%96%AF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詹姆士維基百科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4. </a:t>
            </a:r>
            <a:r>
              <a:rPr lang="en-US" altLang="zh-TW" dirty="0">
                <a:solidFill>
                  <a:prstClr val="black"/>
                </a:solidFill>
                <a:hlinkClick r:id="rId5"/>
              </a:rPr>
              <a:t>https://scitechvista.nat.gov.tw/c/sTHa.htm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頭上有標籤的博士圖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5. </a:t>
            </a:r>
            <a:r>
              <a:rPr lang="en-US" altLang="zh-TW" dirty="0">
                <a:solidFill>
                  <a:prstClr val="black"/>
                </a:solidFill>
                <a:hlinkClick r:id="rId6"/>
              </a:rPr>
              <a:t>https://www.ifreesite.com/color/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色碼表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6. </a:t>
            </a:r>
            <a:r>
              <a:rPr lang="en-US" altLang="zh-TW" dirty="0">
                <a:solidFill>
                  <a:prstClr val="black"/>
                </a:solidFill>
                <a:hlinkClick r:id="rId7"/>
              </a:rPr>
              <a:t>https://www.google.com/url?sa=i&amp;url=https%3A%2F%2Fj.17qq.com%2Farticle%2Fohmdpnmlv.html&amp;psig=AOvVaw3VnrSYF-jrIxniC5n0OkGH&amp;ust=1618109090202000&amp;source=images&amp;cd=vfe&amp;ved=0CAIQjRxqFwoTCPjnyKXU8u8CFQAAAAAdAAAAABAO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zh-TW" altLang="en-US" dirty="0">
                <a:solidFill>
                  <a:prstClr val="black"/>
                </a:solidFill>
              </a:rPr>
              <a:t>詹姆斯全身圖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7. </a:t>
            </a:r>
            <a:r>
              <a:rPr lang="en-US" altLang="zh-TW" dirty="0">
                <a:solidFill>
                  <a:prstClr val="black"/>
                </a:solidFill>
                <a:hlinkClick r:id="rId8"/>
              </a:rPr>
              <a:t>https://www.google.com/url?sa=i&amp;url=https%3A%2F%2Fwww.youtube.com%2Fwatch%3Fv%3DuQoBUmpjyLU&amp;psig=AOvVaw216BI2RGYzji8K22hUsK3q&amp;ust=1618110661641000&amp;source=images&amp;cd=vfe&amp;ved=0CAIQjRxqFwoTCPC8_JDa8u8CFQAAAAAdAAAAABAD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zh-TW" altLang="en-US" dirty="0">
                <a:solidFill>
                  <a:prstClr val="black"/>
                </a:solidFill>
              </a:rPr>
              <a:t>英文顏色對照表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42F0CA-C925-443A-B953-4631CCD856CD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43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313" y="712821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上課公約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307735" y="1580243"/>
            <a:ext cx="1074995" cy="982221"/>
            <a:chOff x="5271536" y="1887222"/>
            <a:chExt cx="1094509" cy="1094509"/>
          </a:xfrm>
        </p:grpSpPr>
        <p:sp>
          <p:nvSpPr>
            <p:cNvPr id="44" name="타원 43"/>
            <p:cNvSpPr/>
            <p:nvPr/>
          </p:nvSpPr>
          <p:spPr>
            <a:xfrm>
              <a:off x="5271536" y="1887222"/>
              <a:ext cx="1094509" cy="1094509"/>
            </a:xfrm>
            <a:prstGeom prst="ellipse">
              <a:avLst/>
            </a:prstGeom>
            <a:solidFill>
              <a:srgbClr val="FC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331" y="2105658"/>
              <a:ext cx="629969" cy="629969"/>
            </a:xfrm>
            <a:prstGeom prst="rect">
              <a:avLst/>
            </a:prstGeom>
          </p:spPr>
        </p:pic>
      </p:grpSp>
      <p:sp>
        <p:nvSpPr>
          <p:cNvPr id="54" name="사각형: 둥근 모서리 13">
            <a:extLst>
              <a:ext uri="{FF2B5EF4-FFF2-40B4-BE49-F238E27FC236}">
                <a16:creationId xmlns:a16="http://schemas.microsoft.com/office/drawing/2014/main" id="{FAADA5D9-235A-49E7-B71A-455025C3E251}"/>
              </a:ext>
            </a:extLst>
          </p:cNvPr>
          <p:cNvSpPr/>
          <p:nvPr/>
        </p:nvSpPr>
        <p:spPr>
          <a:xfrm>
            <a:off x="1740615" y="1455941"/>
            <a:ext cx="209234" cy="191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9342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820243" y="1855461"/>
            <a:ext cx="3566983" cy="362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上課準時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並且專心聆聽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有問題可以隨時發問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上課不亂塗鴉影響進度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下課好好休息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大學伴備課很辛苦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不可以頂嘴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多分享學校生活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8.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大學伴可隨時增加公約項目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73454-C0FF-49B9-8B82-36DBF895BE42}"/>
              </a:ext>
            </a:extLst>
          </p:cNvPr>
          <p:cNvSpPr txBox="1"/>
          <p:nvPr/>
        </p:nvSpPr>
        <p:spPr>
          <a:xfrm>
            <a:off x="2923530" y="155805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6C19209-D5DB-481D-A11E-6A9375EEE389}"/>
              </a:ext>
            </a:extLst>
          </p:cNvPr>
          <p:cNvSpPr txBox="1"/>
          <p:nvPr/>
        </p:nvSpPr>
        <p:spPr>
          <a:xfrm>
            <a:off x="7118982" y="154476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직사각형 61">
            <a:extLst>
              <a:ext uri="{FF2B5EF4-FFF2-40B4-BE49-F238E27FC236}">
                <a16:creationId xmlns:a16="http://schemas.microsoft.com/office/drawing/2014/main" id="{3A10F75B-C062-45DD-B2F8-513CDDF24281}"/>
              </a:ext>
            </a:extLst>
          </p:cNvPr>
          <p:cNvSpPr/>
          <p:nvPr/>
        </p:nvSpPr>
        <p:spPr>
          <a:xfrm>
            <a:off x="7118982" y="1986577"/>
            <a:ext cx="3566983" cy="32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認真講解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督促德威認真學習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德威上課很辛苦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準時下課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每周一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20:00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前上傳教材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有耐心解決德威的問題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無故不可請假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遲到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早退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직사각형 61">
            <a:extLst>
              <a:ext uri="{FF2B5EF4-FFF2-40B4-BE49-F238E27FC236}">
                <a16:creationId xmlns:a16="http://schemas.microsoft.com/office/drawing/2014/main" id="{EE9BB772-4FE9-41BB-92AE-17B099AF7018}"/>
              </a:ext>
            </a:extLst>
          </p:cNvPr>
          <p:cNvSpPr/>
          <p:nvPr/>
        </p:nvSpPr>
        <p:spPr>
          <a:xfrm>
            <a:off x="2644184" y="5446871"/>
            <a:ext cx="894959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十週的共同約定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每次上課前快速朗誦一遍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課堂中違規者懲罰再朗誦一遍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A441DC-0270-4439-80E2-220A1E421B10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135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645" y="67083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今日目標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3517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464603" y="4726340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指導小學伴實作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046219" y="4726340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342304" y="4515914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000100" y="2018840"/>
            <a:ext cx="361106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繼續上週未完成課程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6638646" y="4877828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語法小測驗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88960" y="1991922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上週課程複習</a:t>
            </a: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자유형 17"/>
          <p:cNvSpPr/>
          <p:nvPr/>
        </p:nvSpPr>
        <p:spPr>
          <a:xfrm rot="3214409">
            <a:off x="8150162" y="136529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6AD741-42D8-4502-B350-31C21E836A26}"/>
              </a:ext>
            </a:extLst>
          </p:cNvPr>
          <p:cNvSpPr/>
          <p:nvPr/>
        </p:nvSpPr>
        <p:spPr>
          <a:xfrm>
            <a:off x="7009878" y="6243066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71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313" y="73126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今日課程目標成果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5">
            <a:extLst>
              <a:ext uri="{FF2B5EF4-FFF2-40B4-BE49-F238E27FC236}">
                <a16:creationId xmlns:a16="http://schemas.microsoft.com/office/drawing/2014/main" id="{9FF186D8-8742-4D7A-A5C5-42EFE32E2F5B}"/>
              </a:ext>
            </a:extLst>
          </p:cNvPr>
          <p:cNvSpPr/>
          <p:nvPr/>
        </p:nvSpPr>
        <p:spPr>
          <a:xfrm>
            <a:off x="6650143" y="832801"/>
            <a:ext cx="4790113" cy="1541543"/>
          </a:xfrm>
          <a:prstGeom prst="ellipse">
            <a:avLst/>
          </a:prstGeom>
          <a:solidFill>
            <a:srgbClr val="F7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自己設計</a:t>
            </a:r>
            <a:endParaRPr lang="en-US" altLang="zh-TW" sz="21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LeBron James</a:t>
            </a:r>
            <a:r>
              <a:rPr lang="zh-TW" altLang="en-US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的介紹網站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B3178A-4E79-4B6A-92A8-4B405A2096C6}"/>
              </a:ext>
            </a:extLst>
          </p:cNvPr>
          <p:cNvSpPr/>
          <p:nvPr/>
        </p:nvSpPr>
        <p:spPr>
          <a:xfrm>
            <a:off x="7073473" y="636273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F0AE56-897F-48E6-8FB3-765C917C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5" y="1309573"/>
            <a:ext cx="5993005" cy="435067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BE0B726-492C-49FB-88E2-48F934CF1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250" b="8300"/>
          <a:stretch/>
        </p:blipFill>
        <p:spPr>
          <a:xfrm>
            <a:off x="5543505" y="2469610"/>
            <a:ext cx="5118263" cy="3795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706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7377" y="750307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3851" y="77855"/>
            <a:ext cx="7968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上週基礎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語法複習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7143265" y="5077306"/>
            <a:ext cx="4191760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請指出詹姆斯</a:t>
            </a:r>
            <a:endParaRPr lang="en-US" altLang="zh-TW" sz="20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head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&amp;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body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的位置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A9E9B6-1987-44E9-95E1-E48CF8555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2" r="-594" b="12513"/>
          <a:stretch/>
        </p:blipFill>
        <p:spPr>
          <a:xfrm>
            <a:off x="1211740" y="1223149"/>
            <a:ext cx="5620051" cy="220621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1FCBA3E-0A18-4038-9C37-6C5B95819D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6" b="13188"/>
          <a:stretch/>
        </p:blipFill>
        <p:spPr>
          <a:xfrm>
            <a:off x="1243858" y="3540055"/>
            <a:ext cx="5570910" cy="220621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1730C8AE-9D30-42B3-BC25-0FCA425F3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68" y="1361129"/>
            <a:ext cx="2516314" cy="36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5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02" y="788971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1702F7-4F6D-4A93-8B7B-0CFC5D588773}"/>
              </a:ext>
            </a:extLst>
          </p:cNvPr>
          <p:cNvSpPr/>
          <p:nvPr/>
        </p:nvSpPr>
        <p:spPr>
          <a:xfrm>
            <a:off x="1598064" y="2390737"/>
            <a:ext cx="9662850" cy="2283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77979" y="152004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上週基礎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語法複習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304891" y="1192266"/>
            <a:ext cx="3111004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&lt;html&gt;</a:t>
            </a: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告訴電腦我的網頁開始了</a:t>
            </a:r>
            <a:r>
              <a:rPr lang="en-US" altLang="zh-TW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752214" y="2509317"/>
            <a:ext cx="662777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&lt;head&gt;&lt;/head&gt;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內容物代表網頁的描述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使用者是看不到的</a:t>
            </a:r>
            <a:endParaRPr lang="en-US" altLang="ko-KR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42" name="직사각형 59">
            <a:extLst>
              <a:ext uri="{FF2B5EF4-FFF2-40B4-BE49-F238E27FC236}">
                <a16:creationId xmlns:a16="http://schemas.microsoft.com/office/drawing/2014/main" id="{40F3F277-AE22-4AA7-9745-9D7606B749E8}"/>
              </a:ext>
            </a:extLst>
          </p:cNvPr>
          <p:cNvSpPr/>
          <p:nvPr/>
        </p:nvSpPr>
        <p:spPr>
          <a:xfrm>
            <a:off x="6668555" y="1192266"/>
            <a:ext cx="3111004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&lt;/html&gt;</a:t>
            </a: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告訴電腦我的網頁結束了</a:t>
            </a:r>
            <a:r>
              <a:rPr lang="en-US" altLang="zh-TW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43" name="그룹 47">
            <a:extLst>
              <a:ext uri="{FF2B5EF4-FFF2-40B4-BE49-F238E27FC236}">
                <a16:creationId xmlns:a16="http://schemas.microsoft.com/office/drawing/2014/main" id="{FF7A260A-24C6-490D-9F97-8FD44A76EA48}"/>
              </a:ext>
            </a:extLst>
          </p:cNvPr>
          <p:cNvGrpSpPr/>
          <p:nvPr/>
        </p:nvGrpSpPr>
        <p:grpSpPr>
          <a:xfrm>
            <a:off x="1961985" y="1200467"/>
            <a:ext cx="1189040" cy="1114868"/>
            <a:chOff x="10667724" y="2019434"/>
            <a:chExt cx="1296000" cy="1296000"/>
          </a:xfrm>
        </p:grpSpPr>
        <p:grpSp>
          <p:nvGrpSpPr>
            <p:cNvPr id="48" name="그룹 48">
              <a:extLst>
                <a:ext uri="{FF2B5EF4-FFF2-40B4-BE49-F238E27FC236}">
                  <a16:creationId xmlns:a16="http://schemas.microsoft.com/office/drawing/2014/main" id="{928D93EE-081F-4DCB-B619-2361E46B5D02}"/>
                </a:ext>
              </a:extLst>
            </p:cNvPr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52" name="직사각형 63">
                <a:extLst>
                  <a:ext uri="{FF2B5EF4-FFF2-40B4-BE49-F238E27FC236}">
                    <a16:creationId xmlns:a16="http://schemas.microsoft.com/office/drawing/2014/main" id="{129814D3-754A-451A-A569-0D488143E6AC}"/>
                  </a:ext>
                </a:extLst>
              </p:cNvPr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rgbClr val="FCB484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53" name="직사각형 64">
                <a:extLst>
                  <a:ext uri="{FF2B5EF4-FFF2-40B4-BE49-F238E27FC236}">
                    <a16:creationId xmlns:a16="http://schemas.microsoft.com/office/drawing/2014/main" id="{8DD3ED55-ABE9-4908-976C-15DF43BF83DD}"/>
                  </a:ext>
                </a:extLst>
              </p:cNvPr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b="1" dirty="0">
                  <a:solidFill>
                    <a:srgbClr val="FF8086"/>
                  </a:solidFill>
                </a:endParaRPr>
              </a:p>
            </p:txBody>
          </p:sp>
        </p:grpSp>
        <p:pic>
          <p:nvPicPr>
            <p:cNvPr id="49" name="그림 62">
              <a:extLst>
                <a:ext uri="{FF2B5EF4-FFF2-40B4-BE49-F238E27FC236}">
                  <a16:creationId xmlns:a16="http://schemas.microsoft.com/office/drawing/2014/main" id="{C847A937-D6B3-4302-A65F-D25CB1910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sp>
        <p:nvSpPr>
          <p:cNvPr id="67" name="직사각형 60">
            <a:extLst>
              <a:ext uri="{FF2B5EF4-FFF2-40B4-BE49-F238E27FC236}">
                <a16:creationId xmlns:a16="http://schemas.microsoft.com/office/drawing/2014/main" id="{139BE732-602B-4F05-A6D3-B11D02E39015}"/>
              </a:ext>
            </a:extLst>
          </p:cNvPr>
          <p:cNvSpPr/>
          <p:nvPr/>
        </p:nvSpPr>
        <p:spPr>
          <a:xfrm>
            <a:off x="3274450" y="3557445"/>
            <a:ext cx="218273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&lt;title&gt;&lt;/title&gt;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代表網頁的標題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754A3F-37B1-4363-BAC5-4BE59D7DA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2" r="39305"/>
          <a:stretch/>
        </p:blipFill>
        <p:spPr>
          <a:xfrm>
            <a:off x="9379986" y="2449424"/>
            <a:ext cx="1799857" cy="2187152"/>
          </a:xfrm>
          <a:prstGeom prst="rect">
            <a:avLst/>
          </a:prstGeom>
        </p:spPr>
      </p:pic>
      <p:sp>
        <p:nvSpPr>
          <p:cNvPr id="68" name="직사각형 60">
            <a:extLst>
              <a:ext uri="{FF2B5EF4-FFF2-40B4-BE49-F238E27FC236}">
                <a16:creationId xmlns:a16="http://schemas.microsoft.com/office/drawing/2014/main" id="{49BCBC18-9D4F-47DC-BF36-001EF5E6293A}"/>
              </a:ext>
            </a:extLst>
          </p:cNvPr>
          <p:cNvSpPr/>
          <p:nvPr/>
        </p:nvSpPr>
        <p:spPr>
          <a:xfrm rot="2788231">
            <a:off x="10035982" y="2848652"/>
            <a:ext cx="1297460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&lt;title&gt;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직사각형 60">
            <a:extLst>
              <a:ext uri="{FF2B5EF4-FFF2-40B4-BE49-F238E27FC236}">
                <a16:creationId xmlns:a16="http://schemas.microsoft.com/office/drawing/2014/main" id="{6497E541-1357-47B8-B6EF-2BB67C52377E}"/>
              </a:ext>
            </a:extLst>
          </p:cNvPr>
          <p:cNvSpPr/>
          <p:nvPr/>
        </p:nvSpPr>
        <p:spPr>
          <a:xfrm>
            <a:off x="1918960" y="5040581"/>
            <a:ext cx="662777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&lt;body&gt;&lt;/body&gt;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真正會顯示在主畫面中的東西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0" name="그룹 106">
            <a:extLst>
              <a:ext uri="{FF2B5EF4-FFF2-40B4-BE49-F238E27FC236}">
                <a16:creationId xmlns:a16="http://schemas.microsoft.com/office/drawing/2014/main" id="{0A2301F3-5BEC-4E31-B9AA-B5D5832D99D2}"/>
              </a:ext>
            </a:extLst>
          </p:cNvPr>
          <p:cNvGrpSpPr/>
          <p:nvPr/>
        </p:nvGrpSpPr>
        <p:grpSpPr>
          <a:xfrm>
            <a:off x="1964799" y="4909815"/>
            <a:ext cx="1306211" cy="1133950"/>
            <a:chOff x="2547739" y="4231535"/>
            <a:chExt cx="1296000" cy="1296000"/>
          </a:xfrm>
        </p:grpSpPr>
        <p:sp>
          <p:nvSpPr>
            <p:cNvPr id="71" name="직사각형 107">
              <a:extLst>
                <a:ext uri="{FF2B5EF4-FFF2-40B4-BE49-F238E27FC236}">
                  <a16:creationId xmlns:a16="http://schemas.microsoft.com/office/drawing/2014/main" id="{76C4C364-41E9-4695-A58F-94752F7AC899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72" name="직사각형 108">
              <a:extLst>
                <a:ext uri="{FF2B5EF4-FFF2-40B4-BE49-F238E27FC236}">
                  <a16:creationId xmlns:a16="http://schemas.microsoft.com/office/drawing/2014/main" id="{5FEED1CB-A06F-4C23-8F54-80F7BDDF4E6D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FF8086"/>
                </a:solidFill>
              </a:endParaRPr>
            </a:p>
          </p:txBody>
        </p:sp>
      </p:grpSp>
      <p:pic>
        <p:nvPicPr>
          <p:cNvPr id="73" name="그림 109">
            <a:extLst>
              <a:ext uri="{FF2B5EF4-FFF2-40B4-BE49-F238E27FC236}">
                <a16:creationId xmlns:a16="http://schemas.microsoft.com/office/drawing/2014/main" id="{B6751412-205B-46EA-9C87-B1F19D225A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60" y="5010032"/>
            <a:ext cx="973237" cy="973237"/>
          </a:xfrm>
          <a:prstGeom prst="rect">
            <a:avLst/>
          </a:prstGeom>
        </p:spPr>
      </p:pic>
      <p:sp>
        <p:nvSpPr>
          <p:cNvPr id="74" name="직사각형 60">
            <a:extLst>
              <a:ext uri="{FF2B5EF4-FFF2-40B4-BE49-F238E27FC236}">
                <a16:creationId xmlns:a16="http://schemas.microsoft.com/office/drawing/2014/main" id="{A8DDADF1-27B9-48DB-B50D-7D79702CCE19}"/>
              </a:ext>
            </a:extLst>
          </p:cNvPr>
          <p:cNvSpPr/>
          <p:nvPr/>
        </p:nvSpPr>
        <p:spPr>
          <a:xfrm>
            <a:off x="5127982" y="3561111"/>
            <a:ext cx="4054318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&lt;meta </a:t>
            </a:r>
            <a:r>
              <a:rPr lang="en-US" altLang="zh-TW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chatset</a:t>
            </a: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utf</a:t>
            </a: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-s"&gt;&lt;/meta&gt;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確保中文內容不會產生亂碼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직사각형 60">
            <a:extLst>
              <a:ext uri="{FF2B5EF4-FFF2-40B4-BE49-F238E27FC236}">
                <a16:creationId xmlns:a16="http://schemas.microsoft.com/office/drawing/2014/main" id="{81C12A70-496F-4CAE-ADD3-C91E47BD8B12}"/>
              </a:ext>
            </a:extLst>
          </p:cNvPr>
          <p:cNvSpPr/>
          <p:nvPr/>
        </p:nvSpPr>
        <p:spPr>
          <a:xfrm>
            <a:off x="833081" y="2437044"/>
            <a:ext cx="3226668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</a:t>
            </a:r>
            <a:r>
              <a:rPr lang="zh-TW" altLang="en-US" sz="24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家族</a:t>
            </a:r>
            <a:r>
              <a:rPr lang="en-US" altLang="zh-TW" sz="24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ko-KR" sz="2400" b="1" u="sng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29EF0A-DFF4-453B-81B0-7BA1C8F76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532" y="4796927"/>
            <a:ext cx="4255269" cy="1334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292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02" y="788971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433A04-2F1A-4131-A7A7-07DD2F8AAA3D}"/>
              </a:ext>
            </a:extLst>
          </p:cNvPr>
          <p:cNvSpPr/>
          <p:nvPr/>
        </p:nvSpPr>
        <p:spPr>
          <a:xfrm>
            <a:off x="1004676" y="1251927"/>
            <a:ext cx="10319991" cy="4354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上週基礎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語法複習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926416" y="4244195"/>
            <a:ext cx="3085300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&lt;p&gt;&lt;/p&gt;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網頁內文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155180" y="3300303"/>
            <a:ext cx="662777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圖片名稱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.jpg"&gt;&lt;/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</a:p>
          <a:p>
            <a:pPr lvl="0" algn="ctr"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加入喜歡的照片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직사각형 59">
            <a:extLst>
              <a:ext uri="{FF2B5EF4-FFF2-40B4-BE49-F238E27FC236}">
                <a16:creationId xmlns:a16="http://schemas.microsoft.com/office/drawing/2014/main" id="{40F3F277-AE22-4AA7-9745-9D7606B749E8}"/>
              </a:ext>
            </a:extLst>
          </p:cNvPr>
          <p:cNvSpPr/>
          <p:nvPr/>
        </p:nvSpPr>
        <p:spPr>
          <a:xfrm>
            <a:off x="2134742" y="1368770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body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7" name="직사각형 60">
            <a:extLst>
              <a:ext uri="{FF2B5EF4-FFF2-40B4-BE49-F238E27FC236}">
                <a16:creationId xmlns:a16="http://schemas.microsoft.com/office/drawing/2014/main" id="{139BE732-602B-4F05-A6D3-B11D02E39015}"/>
              </a:ext>
            </a:extLst>
          </p:cNvPr>
          <p:cNvSpPr/>
          <p:nvPr/>
        </p:nvSpPr>
        <p:spPr>
          <a:xfrm>
            <a:off x="3155180" y="2401138"/>
            <a:ext cx="662777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&lt;h1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&gt;&lt;/h1&gt;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標題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9" name="직사각형 60">
            <a:extLst>
              <a:ext uri="{FF2B5EF4-FFF2-40B4-BE49-F238E27FC236}">
                <a16:creationId xmlns:a16="http://schemas.microsoft.com/office/drawing/2014/main" id="{6497E541-1357-47B8-B6EF-2BB67C52377E}"/>
              </a:ext>
            </a:extLst>
          </p:cNvPr>
          <p:cNvSpPr/>
          <p:nvPr/>
        </p:nvSpPr>
        <p:spPr>
          <a:xfrm>
            <a:off x="3155180" y="1575455"/>
            <a:ext cx="662777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&lt;body&gt;&lt;/body&gt;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真正會顯示在主畫面中的東西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70" name="그룹 106">
            <a:extLst>
              <a:ext uri="{FF2B5EF4-FFF2-40B4-BE49-F238E27FC236}">
                <a16:creationId xmlns:a16="http://schemas.microsoft.com/office/drawing/2014/main" id="{0A2301F3-5BEC-4E31-B9AA-B5D5832D99D2}"/>
              </a:ext>
            </a:extLst>
          </p:cNvPr>
          <p:cNvGrpSpPr/>
          <p:nvPr/>
        </p:nvGrpSpPr>
        <p:grpSpPr>
          <a:xfrm>
            <a:off x="1383184" y="1429663"/>
            <a:ext cx="1306211" cy="1133950"/>
            <a:chOff x="2547739" y="4231535"/>
            <a:chExt cx="1296000" cy="1296000"/>
          </a:xfrm>
        </p:grpSpPr>
        <p:sp>
          <p:nvSpPr>
            <p:cNvPr id="71" name="직사각형 107">
              <a:extLst>
                <a:ext uri="{FF2B5EF4-FFF2-40B4-BE49-F238E27FC236}">
                  <a16:creationId xmlns:a16="http://schemas.microsoft.com/office/drawing/2014/main" id="{76C4C364-41E9-4695-A58F-94752F7AC899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2" name="직사각형 108">
              <a:extLst>
                <a:ext uri="{FF2B5EF4-FFF2-40B4-BE49-F238E27FC236}">
                  <a16:creationId xmlns:a16="http://schemas.microsoft.com/office/drawing/2014/main" id="{5FEED1CB-A06F-4C23-8F54-80F7BDDF4E6D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73" name="그림 109">
            <a:extLst>
              <a:ext uri="{FF2B5EF4-FFF2-40B4-BE49-F238E27FC236}">
                <a16:creationId xmlns:a16="http://schemas.microsoft.com/office/drawing/2014/main" id="{B6751412-205B-46EA-9C87-B1F19D225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45" y="1529880"/>
            <a:ext cx="973237" cy="9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0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02" y="703329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3851" y="77855"/>
            <a:ext cx="7968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上週基礎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語法複習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1544615" y="3096128"/>
            <a:ext cx="3111004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請簡單解說右圖中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的基本語法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3" name="그룹 47">
            <a:extLst>
              <a:ext uri="{FF2B5EF4-FFF2-40B4-BE49-F238E27FC236}">
                <a16:creationId xmlns:a16="http://schemas.microsoft.com/office/drawing/2014/main" id="{FF7A260A-24C6-490D-9F97-8FD44A76EA48}"/>
              </a:ext>
            </a:extLst>
          </p:cNvPr>
          <p:cNvGrpSpPr/>
          <p:nvPr/>
        </p:nvGrpSpPr>
        <p:grpSpPr>
          <a:xfrm>
            <a:off x="1367465" y="1306742"/>
            <a:ext cx="1189040" cy="1114868"/>
            <a:chOff x="10667724" y="2019434"/>
            <a:chExt cx="1296000" cy="1296000"/>
          </a:xfrm>
        </p:grpSpPr>
        <p:grpSp>
          <p:nvGrpSpPr>
            <p:cNvPr id="48" name="그룹 48">
              <a:extLst>
                <a:ext uri="{FF2B5EF4-FFF2-40B4-BE49-F238E27FC236}">
                  <a16:creationId xmlns:a16="http://schemas.microsoft.com/office/drawing/2014/main" id="{928D93EE-081F-4DCB-B619-2361E46B5D02}"/>
                </a:ext>
              </a:extLst>
            </p:cNvPr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52" name="직사각형 63">
                <a:extLst>
                  <a:ext uri="{FF2B5EF4-FFF2-40B4-BE49-F238E27FC236}">
                    <a16:creationId xmlns:a16="http://schemas.microsoft.com/office/drawing/2014/main" id="{129814D3-754A-451A-A569-0D488143E6AC}"/>
                  </a:ext>
                </a:extLst>
              </p:cNvPr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rgbClr val="FCB484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53" name="직사각형 64">
                <a:extLst>
                  <a:ext uri="{FF2B5EF4-FFF2-40B4-BE49-F238E27FC236}">
                    <a16:creationId xmlns:a16="http://schemas.microsoft.com/office/drawing/2014/main" id="{8DD3ED55-ABE9-4908-976C-15DF43BF83DD}"/>
                  </a:ext>
                </a:extLst>
              </p:cNvPr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808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pic>
          <p:nvPicPr>
            <p:cNvPr id="49" name="그림 62">
              <a:extLst>
                <a:ext uri="{FF2B5EF4-FFF2-40B4-BE49-F238E27FC236}">
                  <a16:creationId xmlns:a16="http://schemas.microsoft.com/office/drawing/2014/main" id="{C847A937-D6B3-4302-A65F-D25CB1910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5095799-5C3D-4374-9CA8-DF0D7A6F3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85" y="1218343"/>
            <a:ext cx="4425138" cy="4676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C149160-0FBC-4229-AA3D-6C46765193EF}"/>
              </a:ext>
            </a:extLst>
          </p:cNvPr>
          <p:cNvSpPr/>
          <p:nvPr/>
        </p:nvSpPr>
        <p:spPr>
          <a:xfrm>
            <a:off x="5052767" y="3648173"/>
            <a:ext cx="4922486" cy="12160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1CB78BF-0D46-4269-90C0-3D7F4905AACC}"/>
              </a:ext>
            </a:extLst>
          </p:cNvPr>
          <p:cNvSpPr/>
          <p:nvPr/>
        </p:nvSpPr>
        <p:spPr>
          <a:xfrm>
            <a:off x="5052767" y="2228821"/>
            <a:ext cx="4922486" cy="12160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A2F61A-FCAB-4BEF-8C61-562FF7067292}"/>
              </a:ext>
            </a:extLst>
          </p:cNvPr>
          <p:cNvSpPr/>
          <p:nvPr/>
        </p:nvSpPr>
        <p:spPr>
          <a:xfrm>
            <a:off x="4292258" y="1673108"/>
            <a:ext cx="2543776" cy="45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30BC2B-A180-4253-B68E-508529E0BDF8}"/>
              </a:ext>
            </a:extLst>
          </p:cNvPr>
          <p:cNvSpPr/>
          <p:nvPr/>
        </p:nvSpPr>
        <p:spPr>
          <a:xfrm>
            <a:off x="4292258" y="5184892"/>
            <a:ext cx="2543776" cy="45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62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307" y="763057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433A04-2F1A-4131-A7A7-07DD2F8AAA3D}"/>
              </a:ext>
            </a:extLst>
          </p:cNvPr>
          <p:cNvSpPr/>
          <p:nvPr/>
        </p:nvSpPr>
        <p:spPr>
          <a:xfrm>
            <a:off x="877120" y="1327862"/>
            <a:ext cx="10319991" cy="28318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DD3A7A7-B632-498E-91B1-264A2F9DA14F}"/>
              </a:ext>
            </a:extLst>
          </p:cNvPr>
          <p:cNvSpPr/>
          <p:nvPr/>
        </p:nvSpPr>
        <p:spPr>
          <a:xfrm>
            <a:off x="3111857" y="4401692"/>
            <a:ext cx="6620066" cy="164698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基礎網頁美化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清單設計語法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직사각형 59">
            <a:extLst>
              <a:ext uri="{FF2B5EF4-FFF2-40B4-BE49-F238E27FC236}">
                <a16:creationId xmlns:a16="http://schemas.microsoft.com/office/drawing/2014/main" id="{40F3F277-AE22-4AA7-9745-9D7606B749E8}"/>
              </a:ext>
            </a:extLst>
          </p:cNvPr>
          <p:cNvSpPr/>
          <p:nvPr/>
        </p:nvSpPr>
        <p:spPr>
          <a:xfrm>
            <a:off x="2134742" y="1368770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body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70" name="그룹 106">
            <a:extLst>
              <a:ext uri="{FF2B5EF4-FFF2-40B4-BE49-F238E27FC236}">
                <a16:creationId xmlns:a16="http://schemas.microsoft.com/office/drawing/2014/main" id="{0A2301F3-5BEC-4E31-B9AA-B5D5832D99D2}"/>
              </a:ext>
            </a:extLst>
          </p:cNvPr>
          <p:cNvGrpSpPr/>
          <p:nvPr/>
        </p:nvGrpSpPr>
        <p:grpSpPr>
          <a:xfrm>
            <a:off x="1383184" y="1429663"/>
            <a:ext cx="1306211" cy="1133950"/>
            <a:chOff x="2547739" y="4231535"/>
            <a:chExt cx="1296000" cy="1296000"/>
          </a:xfrm>
        </p:grpSpPr>
        <p:sp>
          <p:nvSpPr>
            <p:cNvPr id="71" name="직사각형 107">
              <a:extLst>
                <a:ext uri="{FF2B5EF4-FFF2-40B4-BE49-F238E27FC236}">
                  <a16:creationId xmlns:a16="http://schemas.microsoft.com/office/drawing/2014/main" id="{76C4C364-41E9-4695-A58F-94752F7AC899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2" name="직사각형 108">
              <a:extLst>
                <a:ext uri="{FF2B5EF4-FFF2-40B4-BE49-F238E27FC236}">
                  <a16:creationId xmlns:a16="http://schemas.microsoft.com/office/drawing/2014/main" id="{5FEED1CB-A06F-4C23-8F54-80F7BDDF4E6D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73" name="그림 109">
            <a:extLst>
              <a:ext uri="{FF2B5EF4-FFF2-40B4-BE49-F238E27FC236}">
                <a16:creationId xmlns:a16="http://schemas.microsoft.com/office/drawing/2014/main" id="{B6751412-205B-46EA-9C87-B1F19D225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45" y="1529880"/>
            <a:ext cx="973237" cy="973237"/>
          </a:xfrm>
          <a:prstGeom prst="rect">
            <a:avLst/>
          </a:prstGeom>
        </p:spPr>
      </p:pic>
      <p:sp>
        <p:nvSpPr>
          <p:cNvPr id="43" name="직사각형 59">
            <a:extLst>
              <a:ext uri="{FF2B5EF4-FFF2-40B4-BE49-F238E27FC236}">
                <a16:creationId xmlns:a16="http://schemas.microsoft.com/office/drawing/2014/main" id="{3AB39BC2-6F3F-4D6F-8EE5-F52612FEA3B8}"/>
              </a:ext>
            </a:extLst>
          </p:cNvPr>
          <p:cNvSpPr/>
          <p:nvPr/>
        </p:nvSpPr>
        <p:spPr>
          <a:xfrm>
            <a:off x="4910139" y="1629839"/>
            <a:ext cx="3085300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ol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&lt;li&gt;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&lt;li&gt;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&lt;/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ol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分項列點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數字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</p:txBody>
      </p:sp>
      <p:sp>
        <p:nvSpPr>
          <p:cNvPr id="44" name="직사각형 59">
            <a:extLst>
              <a:ext uri="{FF2B5EF4-FFF2-40B4-BE49-F238E27FC236}">
                <a16:creationId xmlns:a16="http://schemas.microsoft.com/office/drawing/2014/main" id="{C79CB66A-A6EC-45A9-B5A9-AB5E05A09BD3}"/>
              </a:ext>
            </a:extLst>
          </p:cNvPr>
          <p:cNvSpPr/>
          <p:nvPr/>
        </p:nvSpPr>
        <p:spPr>
          <a:xfrm>
            <a:off x="3026275" y="4783697"/>
            <a:ext cx="6865311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&lt;li&gt;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href=“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連結網址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&lt;/a&gt;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</a:p>
          <a:p>
            <a:pPr lvl="0" algn="ctr">
              <a:lnSpc>
                <a:spcPct val="150000"/>
              </a:lnSpc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點擊可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sp>
        <p:nvSpPr>
          <p:cNvPr id="45" name="직사각형 59">
            <a:extLst>
              <a:ext uri="{FF2B5EF4-FFF2-40B4-BE49-F238E27FC236}">
                <a16:creationId xmlns:a16="http://schemas.microsoft.com/office/drawing/2014/main" id="{78930469-5EE2-4703-B097-7B87ACADF2B4}"/>
              </a:ext>
            </a:extLst>
          </p:cNvPr>
          <p:cNvSpPr/>
          <p:nvPr/>
        </p:nvSpPr>
        <p:spPr>
          <a:xfrm>
            <a:off x="7363559" y="1629026"/>
            <a:ext cx="3085300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&lt;ul&gt;</a:t>
            </a:r>
          </a:p>
          <a:p>
            <a:pPr lvl="0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&lt;li&gt;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&lt;li&gt;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&lt;/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ul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分項列點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圓圈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55AC27F8-A3BC-458C-8AA0-1A647FB446AF}"/>
              </a:ext>
            </a:extLst>
          </p:cNvPr>
          <p:cNvCxnSpPr>
            <a:cxnSpLocks/>
          </p:cNvCxnSpPr>
          <p:nvPr/>
        </p:nvCxnSpPr>
        <p:spPr>
          <a:xfrm rot="5400000">
            <a:off x="6400913" y="3416407"/>
            <a:ext cx="1566542" cy="358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직사각형 59">
            <a:extLst>
              <a:ext uri="{FF2B5EF4-FFF2-40B4-BE49-F238E27FC236}">
                <a16:creationId xmlns:a16="http://schemas.microsoft.com/office/drawing/2014/main" id="{175F5080-8857-4372-9B23-48A8D5920287}"/>
              </a:ext>
            </a:extLst>
          </p:cNvPr>
          <p:cNvSpPr/>
          <p:nvPr/>
        </p:nvSpPr>
        <p:spPr>
          <a:xfrm>
            <a:off x="4252555" y="4116702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&lt;l</a:t>
            </a:r>
            <a:r>
              <a:rPr kumimoji="0" lang="en-US" altLang="ko-KR" sz="2800" b="1" i="0" u="sng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i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344277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1218</Words>
  <Application>Microsoft Office PowerPoint</Application>
  <PresentationFormat>寬螢幕</PresentationFormat>
  <Paragraphs>142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맑은 고딕</vt:lpstr>
      <vt:lpstr>Microsoft JhengHei</vt:lpstr>
      <vt:lpstr>Microsoft JhengHei</vt:lpstr>
      <vt:lpstr>新細明體</vt:lpstr>
      <vt:lpstr>야놀자 야체 B</vt:lpstr>
      <vt:lpstr>Arial</vt:lpstr>
      <vt:lpstr>30_Office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林惠</cp:lastModifiedBy>
  <cp:revision>48</cp:revision>
  <dcterms:created xsi:type="dcterms:W3CDTF">2021-03-04T02:29:28Z</dcterms:created>
  <dcterms:modified xsi:type="dcterms:W3CDTF">2023-11-14T06:53:57Z</dcterms:modified>
</cp:coreProperties>
</file>