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0" r:id="rId4"/>
    <p:sldId id="262" r:id="rId5"/>
    <p:sldId id="273" r:id="rId6"/>
    <p:sldId id="277" r:id="rId7"/>
    <p:sldId id="275" r:id="rId8"/>
    <p:sldId id="266" r:id="rId9"/>
    <p:sldId id="270" r:id="rId10"/>
    <p:sldId id="276" r:id="rId11"/>
    <p:sldId id="280" r:id="rId12"/>
    <p:sldId id="274" r:id="rId13"/>
    <p:sldId id="259" r:id="rId14"/>
    <p:sldId id="281" r:id="rId15"/>
    <p:sldId id="258" r:id="rId16"/>
    <p:sldId id="282" r:id="rId17"/>
    <p:sldId id="283" r:id="rId18"/>
    <p:sldId id="284" r:id="rId19"/>
    <p:sldId id="285" r:id="rId20"/>
    <p:sldId id="268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reesite.com/color/" TargetMode="External"/><Relationship Id="rId2" Type="http://schemas.openxmlformats.org/officeDocument/2006/relationships/hyperlink" Target="https://codepen.io/p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techvista.nat.gov.tw/c/sTHa.htm" TargetMode="External"/><Relationship Id="rId4" Type="http://schemas.openxmlformats.org/officeDocument/2006/relationships/hyperlink" Target="https://www.google.com/url?sa=i&amp;url=https%3A%2F%2Fbaike.so.com%2Fdoc%2F214427-226827.html&amp;psig=AOvVaw0LDnPB-Dda3B6yGx66newt&amp;ust=1618302579148000&amp;source=images&amp;cd=vfe&amp;ved=0CAIQjRxqFwoTCPi3tIul-O8CFQAAAAAdAAAAAB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輔仁大學</a:t>
            </a:r>
            <a:r>
              <a:rPr lang="en-US" altLang="zh-TW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110</a:t>
            </a: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年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zh-TW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教育部數位學伴計畫</a:t>
            </a:r>
            <a:endParaRPr lang="en-US" altLang="zh-TW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:2021.04.20(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教學科目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國一程式設計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:html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表格製作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教學者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林鈺惠</a:t>
            </a:r>
            <a: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輔仁大學</a:t>
            </a:r>
            <a:r>
              <a:rPr lang="en-US" altLang="zh-TW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180" y="697555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網頁設計的基本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6A2C882-4E80-4A2B-A847-96F8E84D4AC5}"/>
              </a:ext>
            </a:extLst>
          </p:cNvPr>
          <p:cNvSpPr/>
          <p:nvPr/>
        </p:nvSpPr>
        <p:spPr>
          <a:xfrm>
            <a:off x="1071553" y="3046818"/>
            <a:ext cx="10319991" cy="15399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직사각형 59">
            <a:extLst>
              <a:ext uri="{FF2B5EF4-FFF2-40B4-BE49-F238E27FC236}">
                <a16:creationId xmlns:a16="http://schemas.microsoft.com/office/drawing/2014/main" id="{5FABF972-C829-4BCF-877E-3F6A4090846D}"/>
              </a:ext>
            </a:extLst>
          </p:cNvPr>
          <p:cNvSpPr/>
          <p:nvPr/>
        </p:nvSpPr>
        <p:spPr>
          <a:xfrm>
            <a:off x="2201619" y="3139095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table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2" name="직사각형 60">
            <a:extLst>
              <a:ext uri="{FF2B5EF4-FFF2-40B4-BE49-F238E27FC236}">
                <a16:creationId xmlns:a16="http://schemas.microsoft.com/office/drawing/2014/main" id="{BB044CE6-48D0-4DA1-8196-75529A6EE75B}"/>
              </a:ext>
            </a:extLst>
          </p:cNvPr>
          <p:cNvSpPr/>
          <p:nvPr/>
        </p:nvSpPr>
        <p:spPr>
          <a:xfrm>
            <a:off x="3202266" y="3324514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&gt;&lt;/table&gt;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43" name="그룹 106">
            <a:extLst>
              <a:ext uri="{FF2B5EF4-FFF2-40B4-BE49-F238E27FC236}">
                <a16:creationId xmlns:a16="http://schemas.microsoft.com/office/drawing/2014/main" id="{EC892D14-48C7-49B6-8621-3AC069B8002D}"/>
              </a:ext>
            </a:extLst>
          </p:cNvPr>
          <p:cNvGrpSpPr/>
          <p:nvPr/>
        </p:nvGrpSpPr>
        <p:grpSpPr>
          <a:xfrm>
            <a:off x="1463761" y="3217768"/>
            <a:ext cx="1306211" cy="1133950"/>
            <a:chOff x="2547739" y="4231535"/>
            <a:chExt cx="1296000" cy="1296000"/>
          </a:xfrm>
        </p:grpSpPr>
        <p:sp>
          <p:nvSpPr>
            <p:cNvPr id="44" name="직사각형 107">
              <a:extLst>
                <a:ext uri="{FF2B5EF4-FFF2-40B4-BE49-F238E27FC236}">
                  <a16:creationId xmlns:a16="http://schemas.microsoft.com/office/drawing/2014/main" id="{47C982EA-44F5-4D6D-A0CA-D29D04544A7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직사각형 108">
              <a:extLst>
                <a:ext uri="{FF2B5EF4-FFF2-40B4-BE49-F238E27FC236}">
                  <a16:creationId xmlns:a16="http://schemas.microsoft.com/office/drawing/2014/main" id="{54BB7B97-E696-4E1F-BAD9-F9572345B21E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46" name="그림 109">
            <a:extLst>
              <a:ext uri="{FF2B5EF4-FFF2-40B4-BE49-F238E27FC236}">
                <a16:creationId xmlns:a16="http://schemas.microsoft.com/office/drawing/2014/main" id="{344F731A-1235-45CB-A77A-A3059769D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22" y="3300205"/>
            <a:ext cx="973237" cy="973237"/>
          </a:xfrm>
          <a:prstGeom prst="rect">
            <a:avLst/>
          </a:prstGeom>
        </p:spPr>
      </p:pic>
      <p:sp>
        <p:nvSpPr>
          <p:cNvPr id="47" name="橢圓 46">
            <a:extLst>
              <a:ext uri="{FF2B5EF4-FFF2-40B4-BE49-F238E27FC236}">
                <a16:creationId xmlns:a16="http://schemas.microsoft.com/office/drawing/2014/main" id="{3026D5DE-1064-4E0D-9712-900A41904A97}"/>
              </a:ext>
            </a:extLst>
          </p:cNvPr>
          <p:cNvSpPr/>
          <p:nvPr/>
        </p:nvSpPr>
        <p:spPr>
          <a:xfrm>
            <a:off x="2986481" y="4678995"/>
            <a:ext cx="6620066" cy="184106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직사각형 59">
            <a:extLst>
              <a:ext uri="{FF2B5EF4-FFF2-40B4-BE49-F238E27FC236}">
                <a16:creationId xmlns:a16="http://schemas.microsoft.com/office/drawing/2014/main" id="{AE794007-8702-4531-B80E-4D0A5F89AB3B}"/>
              </a:ext>
            </a:extLst>
          </p:cNvPr>
          <p:cNvSpPr/>
          <p:nvPr/>
        </p:nvSpPr>
        <p:spPr>
          <a:xfrm>
            <a:off x="2913893" y="4997483"/>
            <a:ext cx="686531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&lt;table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border=“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&lt;/table&gt;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代表顯示邊框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代表不顯示邊框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직사각형 59">
            <a:extLst>
              <a:ext uri="{FF2B5EF4-FFF2-40B4-BE49-F238E27FC236}">
                <a16:creationId xmlns:a16="http://schemas.microsoft.com/office/drawing/2014/main" id="{979DB9DF-45F1-4CA9-915B-34139F460158}"/>
              </a:ext>
            </a:extLst>
          </p:cNvPr>
          <p:cNvSpPr/>
          <p:nvPr/>
        </p:nvSpPr>
        <p:spPr>
          <a:xfrm>
            <a:off x="2826818" y="4464662"/>
            <a:ext cx="3111004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&lt;table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A1892BCE-C411-473A-9BBC-24DBAF6F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18" y="803851"/>
            <a:ext cx="5435524" cy="2134194"/>
          </a:xfrm>
          <a:prstGeom prst="rect">
            <a:avLst/>
          </a:prstGeom>
        </p:spPr>
      </p:pic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5D0B6989-0C6B-43E6-80EA-6AD3A8E6ED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8720" y="3775089"/>
            <a:ext cx="1301149" cy="1171818"/>
          </a:xfrm>
          <a:prstGeom prst="bentConnector3">
            <a:avLst>
              <a:gd name="adj1" fmla="val -5541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2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8153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5159" y="119322"/>
            <a:ext cx="7968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嵌入照片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86D4BCB-C847-4862-829D-1FA91CDF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46" y="1100092"/>
            <a:ext cx="3557815" cy="3041241"/>
          </a:xfrm>
          <a:prstGeom prst="rect">
            <a:avLst/>
          </a:prstGeom>
        </p:spPr>
      </p:pic>
      <p:sp>
        <p:nvSpPr>
          <p:cNvPr id="41" name="직사각형 60">
            <a:extLst>
              <a:ext uri="{FF2B5EF4-FFF2-40B4-BE49-F238E27FC236}">
                <a16:creationId xmlns:a16="http://schemas.microsoft.com/office/drawing/2014/main" id="{A7B54C7C-68EB-4257-A498-ECB3AE150BA6}"/>
              </a:ext>
            </a:extLst>
          </p:cNvPr>
          <p:cNvSpPr/>
          <p:nvPr/>
        </p:nvSpPr>
        <p:spPr>
          <a:xfrm>
            <a:off x="4684938" y="2054467"/>
            <a:ext cx="6627772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圖片名稱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.jpg"&gt;&lt;/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加入喜歡的照片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A3FAE898-DA0A-41D8-B7BF-C1F050DE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998" y="3558128"/>
            <a:ext cx="4118803" cy="2531853"/>
          </a:xfrm>
          <a:prstGeom prst="rect">
            <a:avLst/>
          </a:prstGeom>
        </p:spPr>
      </p:pic>
      <p:sp>
        <p:nvSpPr>
          <p:cNvPr id="43" name="직사각형 60">
            <a:extLst>
              <a:ext uri="{FF2B5EF4-FFF2-40B4-BE49-F238E27FC236}">
                <a16:creationId xmlns:a16="http://schemas.microsoft.com/office/drawing/2014/main" id="{EB8B3CD8-919F-4571-92AD-FDB180032AC2}"/>
              </a:ext>
            </a:extLst>
          </p:cNvPr>
          <p:cNvSpPr/>
          <p:nvPr/>
        </p:nvSpPr>
        <p:spPr>
          <a:xfrm>
            <a:off x="618001" y="4857872"/>
            <a:ext cx="6627772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再更改文字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就完成了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98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833375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基礎網頁美化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450239" y="6374149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111780-80DA-45B3-AF7F-8A1762301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6"/>
          <a:stretch/>
        </p:blipFill>
        <p:spPr>
          <a:xfrm>
            <a:off x="641880" y="2462498"/>
            <a:ext cx="5962818" cy="3234324"/>
          </a:xfrm>
          <a:prstGeom prst="rect">
            <a:avLst/>
          </a:prstGeom>
        </p:spPr>
      </p:pic>
      <p:sp>
        <p:nvSpPr>
          <p:cNvPr id="42" name="직사각형 60">
            <a:extLst>
              <a:ext uri="{FF2B5EF4-FFF2-40B4-BE49-F238E27FC236}">
                <a16:creationId xmlns:a16="http://schemas.microsoft.com/office/drawing/2014/main" id="{90A9A918-07A0-46D2-B066-C69EFEC60D87}"/>
              </a:ext>
            </a:extLst>
          </p:cNvPr>
          <p:cNvSpPr/>
          <p:nvPr/>
        </p:nvSpPr>
        <p:spPr>
          <a:xfrm>
            <a:off x="312894" y="1083480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&lt;font 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color=#0066CC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&gt;&lt;/font&gt;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更改文字顏色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4" name="직사각형 60">
            <a:extLst>
              <a:ext uri="{FF2B5EF4-FFF2-40B4-BE49-F238E27FC236}">
                <a16:creationId xmlns:a16="http://schemas.microsoft.com/office/drawing/2014/main" id="{0F4EEE3F-149D-42E9-937A-DD3AAAEC2B17}"/>
              </a:ext>
            </a:extLst>
          </p:cNvPr>
          <p:cNvSpPr/>
          <p:nvPr/>
        </p:nvSpPr>
        <p:spPr>
          <a:xfrm>
            <a:off x="5504597" y="852585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&lt;/b&gt;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文字粗體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5" name="직사각형 60">
            <a:extLst>
              <a:ext uri="{FF2B5EF4-FFF2-40B4-BE49-F238E27FC236}">
                <a16:creationId xmlns:a16="http://schemas.microsoft.com/office/drawing/2014/main" id="{DA2EF676-F7B4-446E-84CB-864DED91A857}"/>
              </a:ext>
            </a:extLst>
          </p:cNvPr>
          <p:cNvSpPr/>
          <p:nvPr/>
        </p:nvSpPr>
        <p:spPr>
          <a:xfrm>
            <a:off x="5544629" y="1801388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&lt;/u&gt;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文字加底線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6" name="직사각형 60">
            <a:extLst>
              <a:ext uri="{FF2B5EF4-FFF2-40B4-BE49-F238E27FC236}">
                <a16:creationId xmlns:a16="http://schemas.microsoft.com/office/drawing/2014/main" id="{223505AF-5117-4690-A682-CB52B34742D4}"/>
              </a:ext>
            </a:extLst>
          </p:cNvPr>
          <p:cNvSpPr/>
          <p:nvPr/>
        </p:nvSpPr>
        <p:spPr>
          <a:xfrm>
            <a:off x="5544628" y="2729848"/>
            <a:ext cx="6911541" cy="138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文字加刪除線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647916-2E9D-4E01-B74F-487B6E7A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181" y="3676363"/>
            <a:ext cx="4742317" cy="29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자유형 44"/>
          <p:cNvSpPr/>
          <p:nvPr/>
        </p:nvSpPr>
        <p:spPr>
          <a:xfrm>
            <a:off x="1261964" y="2366227"/>
            <a:ext cx="2580726" cy="261115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1231853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182298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831677" y="1556321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問答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287855" y="2585458"/>
            <a:ext cx="290697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請說出分項列點的語法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600" b="1" dirty="0" err="1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rolspan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600" b="1" dirty="0" err="1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colspan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371358" y="1611622"/>
            <a:ext cx="3555280" cy="2144234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278167" y="1446078"/>
            <a:ext cx="3555280" cy="2144233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749973" y="1242763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451143" y="870698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161892" y="2381092"/>
            <a:ext cx="3555280" cy="2213188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3470" h="1935892">
                <a:moveTo>
                  <a:pt x="0" y="0"/>
                </a:moveTo>
                <a:lnTo>
                  <a:pt x="1696995" y="8238"/>
                </a:lnTo>
                <a:lnTo>
                  <a:pt x="1705233" y="1491049"/>
                </a:lnTo>
                <a:lnTo>
                  <a:pt x="1713470" y="1894703"/>
                </a:lnTo>
                <a:lnTo>
                  <a:pt x="922638" y="1935892"/>
                </a:lnTo>
                <a:lnTo>
                  <a:pt x="32952" y="1927655"/>
                </a:lnTo>
                <a:lnTo>
                  <a:pt x="65903" y="897925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8118668" y="2223473"/>
            <a:ext cx="3555280" cy="223717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9722511" y="1976513"/>
            <a:ext cx="751165" cy="317517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274186" y="1603119"/>
            <a:ext cx="13875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직사각형 63">
            <a:extLst>
              <a:ext uri="{FF2B5EF4-FFF2-40B4-BE49-F238E27FC236}">
                <a16:creationId xmlns:a16="http://schemas.microsoft.com/office/drawing/2014/main" id="{6253868C-6793-4A3B-A1BD-A1D4F476955B}"/>
              </a:ext>
            </a:extLst>
          </p:cNvPr>
          <p:cNvSpPr/>
          <p:nvPr/>
        </p:nvSpPr>
        <p:spPr>
          <a:xfrm>
            <a:off x="4371358" y="1696587"/>
            <a:ext cx="3366952" cy="189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以下表格要用甚麼語法使其無邊框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border=“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border=“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border=“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52906E-4E41-4962-8F17-874E2B09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2" y="3850046"/>
            <a:ext cx="3993816" cy="24999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E161F0-F4A4-4DF4-B1A9-C8D9C2C2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47" y="4652737"/>
            <a:ext cx="1121030" cy="1500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직사각형 63">
            <a:extLst>
              <a:ext uri="{FF2B5EF4-FFF2-40B4-BE49-F238E27FC236}">
                <a16:creationId xmlns:a16="http://schemas.microsoft.com/office/drawing/2014/main" id="{7B2631AF-8E96-4C59-AFAE-A58B1031BC0C}"/>
              </a:ext>
            </a:extLst>
          </p:cNvPr>
          <p:cNvSpPr/>
          <p:nvPr/>
        </p:nvSpPr>
        <p:spPr>
          <a:xfrm>
            <a:off x="8552430" y="2385003"/>
            <a:ext cx="3366952" cy="2632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以下表格合併要用甚麼語法</a:t>
            </a: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en-US" altLang="zh-TW" sz="16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rowspan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colspan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colspan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rowspan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AutoNum type="alphaUcParenBoth"/>
            </a:pP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語法小測驗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4944313" y="970538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連連看</a:t>
            </a:r>
            <a:r>
              <a:rPr lang="en-US" altLang="zh-TW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직사각형 63">
            <a:extLst>
              <a:ext uri="{FF2B5EF4-FFF2-40B4-BE49-F238E27FC236}">
                <a16:creationId xmlns:a16="http://schemas.microsoft.com/office/drawing/2014/main" id="{6253868C-6793-4A3B-A1BD-A1D4F476955B}"/>
              </a:ext>
            </a:extLst>
          </p:cNvPr>
          <p:cNvSpPr/>
          <p:nvPr/>
        </p:nvSpPr>
        <p:spPr>
          <a:xfrm>
            <a:off x="7823209" y="2031166"/>
            <a:ext cx="3088303" cy="831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小帥哥德威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&lt;/b&gt;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50" name="직사각형 63">
            <a:extLst>
              <a:ext uri="{FF2B5EF4-FFF2-40B4-BE49-F238E27FC236}">
                <a16:creationId xmlns:a16="http://schemas.microsoft.com/office/drawing/2014/main" id="{3CD70844-29EB-4E4E-A17F-4DAC4FD00BCC}"/>
              </a:ext>
            </a:extLst>
          </p:cNvPr>
          <p:cNvSpPr/>
          <p:nvPr/>
        </p:nvSpPr>
        <p:spPr>
          <a:xfrm>
            <a:off x="7823209" y="3118453"/>
            <a:ext cx="3088303" cy="831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&lt;u&gt;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小帥哥德威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&lt;/u&gt;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직사각형 63">
            <a:extLst>
              <a:ext uri="{FF2B5EF4-FFF2-40B4-BE49-F238E27FC236}">
                <a16:creationId xmlns:a16="http://schemas.microsoft.com/office/drawing/2014/main" id="{C0B5EAEC-B525-4DA9-A26F-73E293CEFF06}"/>
              </a:ext>
            </a:extLst>
          </p:cNvPr>
          <p:cNvSpPr/>
          <p:nvPr/>
        </p:nvSpPr>
        <p:spPr>
          <a:xfrm>
            <a:off x="7823209" y="4248324"/>
            <a:ext cx="3088303" cy="831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&lt;s&gt;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小帥哥德威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&lt;/s&gt;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021474-FD02-4AF5-AF69-2B1C568B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75" y="2165823"/>
            <a:ext cx="1381318" cy="685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4D52BD-E003-4F4F-B955-CB5F3223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75" y="3216962"/>
            <a:ext cx="1467055" cy="533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2345F-E209-40DA-9871-05E9655F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75" y="4204821"/>
            <a:ext cx="1552792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2858DFF6-EA01-490D-8BFA-8D3698BF6138}"/>
              </a:ext>
            </a:extLst>
          </p:cNvPr>
          <p:cNvSpPr/>
          <p:nvPr/>
        </p:nvSpPr>
        <p:spPr>
          <a:xfrm>
            <a:off x="3329609" y="2508771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720B6B47-F1D9-4395-978B-DBE1648C34E9}"/>
              </a:ext>
            </a:extLst>
          </p:cNvPr>
          <p:cNvSpPr/>
          <p:nvPr/>
        </p:nvSpPr>
        <p:spPr>
          <a:xfrm>
            <a:off x="3369365" y="3429000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C74D3E04-074A-4755-9D4B-CDB9801C7901}"/>
              </a:ext>
            </a:extLst>
          </p:cNvPr>
          <p:cNvSpPr/>
          <p:nvPr/>
        </p:nvSpPr>
        <p:spPr>
          <a:xfrm>
            <a:off x="3350224" y="4430322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59F9D2A-C26E-4BCA-B7A2-A4D0797A1021}"/>
              </a:ext>
            </a:extLst>
          </p:cNvPr>
          <p:cNvSpPr/>
          <p:nvPr/>
        </p:nvSpPr>
        <p:spPr>
          <a:xfrm>
            <a:off x="7401717" y="2536533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421020C-E7B6-41D4-A637-419D83C2000A}"/>
              </a:ext>
            </a:extLst>
          </p:cNvPr>
          <p:cNvSpPr/>
          <p:nvPr/>
        </p:nvSpPr>
        <p:spPr>
          <a:xfrm>
            <a:off x="7410745" y="3450933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F2FA31E-CBC9-4505-B7ED-D825A3148C07}"/>
              </a:ext>
            </a:extLst>
          </p:cNvPr>
          <p:cNvSpPr/>
          <p:nvPr/>
        </p:nvSpPr>
        <p:spPr>
          <a:xfrm>
            <a:off x="7501232" y="4636508"/>
            <a:ext cx="79513" cy="555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2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8897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1702F7-4F6D-4A93-8B7B-0CFC5D588773}"/>
              </a:ext>
            </a:extLst>
          </p:cNvPr>
          <p:cNvSpPr/>
          <p:nvPr/>
        </p:nvSpPr>
        <p:spPr>
          <a:xfrm>
            <a:off x="1598064" y="2390737"/>
            <a:ext cx="9662850" cy="2283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7979" y="152004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上週基礎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語法複習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304891" y="1192266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告訴電腦我的網頁開始了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752214" y="2509317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&lt;head&gt;&lt;/head&gt;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內容物代表網頁的描述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使用者是看不到的</a:t>
            </a:r>
            <a:endParaRPr lang="en-US" altLang="ko-KR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6668555" y="1192266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</a:p>
          <a:p>
            <a:pPr algn="ctr"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告訴電腦我的網頁結束了</a:t>
            </a:r>
            <a:r>
              <a:rPr lang="en-US" altLang="zh-TW" sz="2000" b="1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961985" y="1200467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b="1" dirty="0">
                  <a:solidFill>
                    <a:srgbClr val="FF8086"/>
                  </a:solidFill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274450" y="3557445"/>
            <a:ext cx="218273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&lt;title&gt;&lt;/title&gt;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代表網頁的標題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754A3F-37B1-4363-BAC5-4BE59D7DA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r="39305"/>
          <a:stretch/>
        </p:blipFill>
        <p:spPr>
          <a:xfrm>
            <a:off x="9379986" y="2449424"/>
            <a:ext cx="1799857" cy="2187152"/>
          </a:xfrm>
          <a:prstGeom prst="rect">
            <a:avLst/>
          </a:prstGeom>
        </p:spPr>
      </p:pic>
      <p:sp>
        <p:nvSpPr>
          <p:cNvPr id="68" name="직사각형 60">
            <a:extLst>
              <a:ext uri="{FF2B5EF4-FFF2-40B4-BE49-F238E27FC236}">
                <a16:creationId xmlns:a16="http://schemas.microsoft.com/office/drawing/2014/main" id="{49BCBC18-9D4F-47DC-BF36-001EF5E6293A}"/>
              </a:ext>
            </a:extLst>
          </p:cNvPr>
          <p:cNvSpPr/>
          <p:nvPr/>
        </p:nvSpPr>
        <p:spPr>
          <a:xfrm rot="2788231">
            <a:off x="10035982" y="2848652"/>
            <a:ext cx="1297460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1918960" y="5040581"/>
            <a:ext cx="6627772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&lt;body&gt;&lt;/body&gt;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真正會顯示在主畫面中的東西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964799" y="4909815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FF8086"/>
                </a:solidFill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60" y="5010032"/>
            <a:ext cx="973237" cy="973237"/>
          </a:xfrm>
          <a:prstGeom prst="rect">
            <a:avLst/>
          </a:prstGeom>
        </p:spPr>
      </p:pic>
      <p:sp>
        <p:nvSpPr>
          <p:cNvPr id="74" name="직사각형 60">
            <a:extLst>
              <a:ext uri="{FF2B5EF4-FFF2-40B4-BE49-F238E27FC236}">
                <a16:creationId xmlns:a16="http://schemas.microsoft.com/office/drawing/2014/main" id="{A8DDADF1-27B9-48DB-B50D-7D79702CCE19}"/>
              </a:ext>
            </a:extLst>
          </p:cNvPr>
          <p:cNvSpPr/>
          <p:nvPr/>
        </p:nvSpPr>
        <p:spPr>
          <a:xfrm>
            <a:off x="5127982" y="3561111"/>
            <a:ext cx="4054318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&lt;meta 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chatset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b="1" dirty="0" err="1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utf</a:t>
            </a:r>
            <a:r>
              <a:rPr lang="en-US" altLang="zh-TW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-s"&gt;&lt;/meta&gt;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確保中文內容不會產生亂碼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직사각형 60">
            <a:extLst>
              <a:ext uri="{FF2B5EF4-FFF2-40B4-BE49-F238E27FC236}">
                <a16:creationId xmlns:a16="http://schemas.microsoft.com/office/drawing/2014/main" id="{81C12A70-496F-4CAE-ADD3-C91E47BD8B12}"/>
              </a:ext>
            </a:extLst>
          </p:cNvPr>
          <p:cNvSpPr/>
          <p:nvPr/>
        </p:nvSpPr>
        <p:spPr>
          <a:xfrm>
            <a:off x="833081" y="2437044"/>
            <a:ext cx="3226668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</a:t>
            </a:r>
            <a:r>
              <a:rPr lang="zh-TW" altLang="en-US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家族</a:t>
            </a:r>
            <a:r>
              <a:rPr lang="en-US" altLang="zh-TW" sz="2400" b="1" u="sng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sz="2400" b="1" u="sng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29EF0A-DFF4-453B-81B0-7BA1C8F76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787" y="4815952"/>
            <a:ext cx="4255269" cy="1334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324" y="78897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網頁編輯器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zh-TW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codepen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8171223-19B0-49F3-B68F-48ACEDC6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1" y="1402886"/>
            <a:ext cx="10867868" cy="4322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직사각형 63">
            <a:extLst>
              <a:ext uri="{FF2B5EF4-FFF2-40B4-BE49-F238E27FC236}">
                <a16:creationId xmlns:a16="http://schemas.microsoft.com/office/drawing/2014/main" id="{708F409D-2315-46D6-B5C4-8090840F5183}"/>
              </a:ext>
            </a:extLst>
          </p:cNvPr>
          <p:cNvSpPr/>
          <p:nvPr/>
        </p:nvSpPr>
        <p:spPr>
          <a:xfrm>
            <a:off x="2020474" y="5544901"/>
            <a:ext cx="3088303" cy="99347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可直接呈現結果</a:t>
            </a:r>
            <a:r>
              <a:rPr lang="en-US" altLang="zh-TW" sz="25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  <a:p>
            <a:pPr>
              <a:lnSpc>
                <a:spcPct val="150000"/>
              </a:lnSpc>
            </a:pPr>
            <a:endParaRPr lang="en-US" altLang="zh-TW" sz="1600" b="1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43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8365" y="770847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網頁編輯器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en-US" altLang="zh-TW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codepen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C0FFC6D-95CD-4CCB-84A5-4C2DDCB69CFB}"/>
              </a:ext>
            </a:extLst>
          </p:cNvPr>
          <p:cNvSpPr/>
          <p:nvPr/>
        </p:nvSpPr>
        <p:spPr>
          <a:xfrm>
            <a:off x="7212330" y="6391514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6CD25E30-F979-42B4-80D3-6EB212E1A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51" b="30882"/>
          <a:stretch/>
        </p:blipFill>
        <p:spPr>
          <a:xfrm>
            <a:off x="1514441" y="1088058"/>
            <a:ext cx="9284646" cy="50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課程回饋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實作小課表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TextBox 97">
            <a:extLst>
              <a:ext uri="{FF2B5EF4-FFF2-40B4-BE49-F238E27FC236}">
                <a16:creationId xmlns:a16="http://schemas.microsoft.com/office/drawing/2014/main" id="{17FE0748-B915-4F4B-86A0-91F7657988ED}"/>
              </a:ext>
            </a:extLst>
          </p:cNvPr>
          <p:cNvSpPr txBox="1"/>
          <p:nvPr/>
        </p:nvSpPr>
        <p:spPr>
          <a:xfrm>
            <a:off x="2090029" y="4428561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製作一個</a:t>
            </a:r>
            <a:r>
              <a:rPr lang="en-US" altLang="zh-TW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5x6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的表格</a:t>
            </a:r>
            <a:endParaRPr lang="en-US" altLang="ko-KR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CE1E5F-7636-4328-8BB2-3CFFAC3A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29" y="2180347"/>
            <a:ext cx="1895740" cy="224821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21D0180-E175-42E5-ACAA-9CDFA2B7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60" y="1007405"/>
            <a:ext cx="4191585" cy="4944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3FD91B-3BCC-4F06-8769-858548280CD8}"/>
              </a:ext>
            </a:extLst>
          </p:cNvPr>
          <p:cNvSpPr/>
          <p:nvPr/>
        </p:nvSpPr>
        <p:spPr>
          <a:xfrm>
            <a:off x="6985262" y="2809188"/>
            <a:ext cx="2045616" cy="150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179AA1-2E81-4E93-839C-63D3B0AC8403}"/>
              </a:ext>
            </a:extLst>
          </p:cNvPr>
          <p:cNvSpPr/>
          <p:nvPr/>
        </p:nvSpPr>
        <p:spPr>
          <a:xfrm>
            <a:off x="5759777" y="4776131"/>
            <a:ext cx="1718670" cy="100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Box 97">
            <a:extLst>
              <a:ext uri="{FF2B5EF4-FFF2-40B4-BE49-F238E27FC236}">
                <a16:creationId xmlns:a16="http://schemas.microsoft.com/office/drawing/2014/main" id="{7B522D8D-46F1-42B1-B04D-EF9426283315}"/>
              </a:ext>
            </a:extLst>
          </p:cNvPr>
          <p:cNvSpPr txBox="1"/>
          <p:nvPr/>
        </p:nvSpPr>
        <p:spPr>
          <a:xfrm>
            <a:off x="4088555" y="1735926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小提示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37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332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2339103" y="962398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2" name="TextBox 97">
            <a:extLst>
              <a:ext uri="{FF2B5EF4-FFF2-40B4-BE49-F238E27FC236}">
                <a16:creationId xmlns:a16="http://schemas.microsoft.com/office/drawing/2014/main" id="{17FE0748-B915-4F4B-86A0-91F7657988ED}"/>
              </a:ext>
            </a:extLst>
          </p:cNvPr>
          <p:cNvSpPr txBox="1"/>
          <p:nvPr/>
        </p:nvSpPr>
        <p:spPr>
          <a:xfrm>
            <a:off x="391840" y="450965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改文字與新增午休</a:t>
            </a:r>
            <a:endParaRPr lang="en-US" altLang="ko-KR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3A9E5A-A8AA-4D39-9E97-D39762A6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31" y="1962848"/>
            <a:ext cx="1914792" cy="2419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49B24C-9AEC-42C4-B567-430A10A6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88" y="1881318"/>
            <a:ext cx="4973692" cy="314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26F4535-813C-4AA0-853A-D74132CC0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36" y="1979773"/>
            <a:ext cx="1905266" cy="2448267"/>
          </a:xfrm>
          <a:prstGeom prst="rect">
            <a:avLst/>
          </a:prstGeom>
        </p:spPr>
      </p:pic>
      <p:sp>
        <p:nvSpPr>
          <p:cNvPr id="41" name="TextBox 97">
            <a:extLst>
              <a:ext uri="{FF2B5EF4-FFF2-40B4-BE49-F238E27FC236}">
                <a16:creationId xmlns:a16="http://schemas.microsoft.com/office/drawing/2014/main" id="{1CE68CC0-CD3C-403F-A36D-9EDF8C5B58E5}"/>
              </a:ext>
            </a:extLst>
          </p:cNvPr>
          <p:cNvSpPr txBox="1"/>
          <p:nvPr/>
        </p:nvSpPr>
        <p:spPr>
          <a:xfrm>
            <a:off x="3473865" y="4509654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Step3: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國文直向合併</a:t>
            </a:r>
            <a:endParaRPr lang="en-US" altLang="ko-KR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Box 97">
            <a:extLst>
              <a:ext uri="{FF2B5EF4-FFF2-40B4-BE49-F238E27FC236}">
                <a16:creationId xmlns:a16="http://schemas.microsoft.com/office/drawing/2014/main" id="{5712C315-AEFD-49ED-808F-A32320A92834}"/>
              </a:ext>
            </a:extLst>
          </p:cNvPr>
          <p:cNvSpPr txBox="1"/>
          <p:nvPr/>
        </p:nvSpPr>
        <p:spPr>
          <a:xfrm>
            <a:off x="5554831" y="1370200"/>
            <a:ext cx="308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小提示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직사각형 3">
            <a:extLst>
              <a:ext uri="{FF2B5EF4-FFF2-40B4-BE49-F238E27FC236}">
                <a16:creationId xmlns:a16="http://schemas.microsoft.com/office/drawing/2014/main" id="{91FB9FF2-38FA-4FA1-BBE9-E69F4BCC18E3}"/>
              </a:ext>
            </a:extLst>
          </p:cNvPr>
          <p:cNvSpPr/>
          <p:nvPr/>
        </p:nvSpPr>
        <p:spPr>
          <a:xfrm>
            <a:off x="2593399" y="150961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課程回饋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實作小課表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2313" y="712821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上課公約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307735" y="1580243"/>
            <a:ext cx="1074995" cy="982221"/>
            <a:chOff x="5271536" y="1887222"/>
            <a:chExt cx="1094509" cy="1094509"/>
          </a:xfrm>
        </p:grpSpPr>
        <p:sp>
          <p:nvSpPr>
            <p:cNvPr id="44" name="타원 43"/>
            <p:cNvSpPr/>
            <p:nvPr/>
          </p:nvSpPr>
          <p:spPr>
            <a:xfrm>
              <a:off x="5271536" y="1887222"/>
              <a:ext cx="1094509" cy="1094509"/>
            </a:xfrm>
            <a:prstGeom prst="ellipse">
              <a:avLst/>
            </a:prstGeom>
            <a:solidFill>
              <a:srgbClr val="FCB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331" y="2105658"/>
              <a:ext cx="629969" cy="629969"/>
            </a:xfrm>
            <a:prstGeom prst="rect">
              <a:avLst/>
            </a:prstGeom>
          </p:spPr>
        </p:pic>
      </p:grpSp>
      <p:sp>
        <p:nvSpPr>
          <p:cNvPr id="54" name="사각형: 둥근 모서리 13">
            <a:extLst>
              <a:ext uri="{FF2B5EF4-FFF2-40B4-BE49-F238E27FC236}">
                <a16:creationId xmlns:a16="http://schemas.microsoft.com/office/drawing/2014/main" id="{FAADA5D9-235A-49E7-B71A-455025C3E251}"/>
              </a:ext>
            </a:extLst>
          </p:cNvPr>
          <p:cNvSpPr/>
          <p:nvPr/>
        </p:nvSpPr>
        <p:spPr>
          <a:xfrm>
            <a:off x="1740615" y="1455941"/>
            <a:ext cx="209234" cy="191343"/>
          </a:xfrm>
          <a:prstGeom prst="ellipse">
            <a:avLst/>
          </a:prstGeom>
          <a:solidFill>
            <a:schemeClr val="bg1"/>
          </a:solidFill>
          <a:ln w="25400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9342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820243" y="1855461"/>
            <a:ext cx="3566983" cy="3627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上課準時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並且專心聆聽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有問題可以隨時發問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上課不亂塗鴉影響進度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下課好好休息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大學伴備課很辛苦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不可以頂嘴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多分享學校生活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8.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大學伴可隨時增加公約項目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C73454-C0FF-49B9-8B82-36DBF895BE42}"/>
              </a:ext>
            </a:extLst>
          </p:cNvPr>
          <p:cNvSpPr txBox="1"/>
          <p:nvPr/>
        </p:nvSpPr>
        <p:spPr>
          <a:xfrm>
            <a:off x="2923530" y="155805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6C19209-D5DB-481D-A11E-6A9375EEE389}"/>
              </a:ext>
            </a:extLst>
          </p:cNvPr>
          <p:cNvSpPr txBox="1"/>
          <p:nvPr/>
        </p:nvSpPr>
        <p:spPr>
          <a:xfrm>
            <a:off x="7118982" y="1544766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i="1" u="sng" kern="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大學伴須遵守以下公約</a:t>
            </a:r>
            <a:endParaRPr lang="zh-TW" altLang="en-US" i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1">
            <a:extLst>
              <a:ext uri="{FF2B5EF4-FFF2-40B4-BE49-F238E27FC236}">
                <a16:creationId xmlns:a16="http://schemas.microsoft.com/office/drawing/2014/main" id="{3A10F75B-C062-45DD-B2F8-513CDDF24281}"/>
              </a:ext>
            </a:extLst>
          </p:cNvPr>
          <p:cNvSpPr/>
          <p:nvPr/>
        </p:nvSpPr>
        <p:spPr>
          <a:xfrm>
            <a:off x="7118982" y="1986577"/>
            <a:ext cx="3566983" cy="32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上課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認真講解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 督促德威認真學習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3.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上課不玩手機不搗蛋不說髒話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4.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德威上課很辛苦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準時下課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5.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每周一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20:00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前上傳教材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6.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有耐心解決德威的問題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7.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無故不可請假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遲到</a:t>
            </a:r>
            <a:r>
              <a:rPr lang="en-US" altLang="zh-TW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,</a:t>
            </a:r>
            <a:r>
              <a:rPr lang="zh-TW" altLang="en-US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早退</a:t>
            </a:r>
            <a:endParaRPr lang="en-US" altLang="zh-TW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직사각형 61">
            <a:extLst>
              <a:ext uri="{FF2B5EF4-FFF2-40B4-BE49-F238E27FC236}">
                <a16:creationId xmlns:a16="http://schemas.microsoft.com/office/drawing/2014/main" id="{EE9BB772-4FE9-41BB-92AE-17B099AF7018}"/>
              </a:ext>
            </a:extLst>
          </p:cNvPr>
          <p:cNvSpPr/>
          <p:nvPr/>
        </p:nvSpPr>
        <p:spPr>
          <a:xfrm>
            <a:off x="2644184" y="5446871"/>
            <a:ext cx="894959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十週的共同約定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每次上課前快速朗誦一遍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課堂中違規者懲罰再朗誦一遍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A441DC-0270-4439-80E2-220A1E421B10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356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327328" y="2539580"/>
            <a:ext cx="5485263" cy="18024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輔仁大學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110</a:t>
            </a: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年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教育部數位學伴計畫</a:t>
            </a:r>
            <a:endParaRPr kumimoji="0" lang="en-US" altLang="zh-TW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24960" y="1310394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lh3.googleusercontent.com/_note4nr-6bsXJvH6E8hvv-SFhJYYn219mYb23ESRwJKTM_f3iQUWitMlrzt3Eff0qwIafj-q7yoN5-q4JssjFH1--I4ZZvjhj1Tqds9Kof9jMJ76rPCzkJ2RwIL_FvOdqEuZmg">
            <a:extLst>
              <a:ext uri="{FF2B5EF4-FFF2-40B4-BE49-F238E27FC236}">
                <a16:creationId xmlns:a16="http://schemas.microsoft.com/office/drawing/2014/main" id="{2ACDAF84-8969-4931-AA0F-D6A5AFCE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6" y="284487"/>
            <a:ext cx="1581465" cy="15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E61509C-FE31-411B-8269-7C2BA26EFDF0}"/>
              </a:ext>
            </a:extLst>
          </p:cNvPr>
          <p:cNvSpPr txBox="1"/>
          <p:nvPr/>
        </p:nvSpPr>
        <p:spPr>
          <a:xfrm>
            <a:off x="3077553" y="4438169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下課了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下週二見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6E71D7-A202-48E2-A80C-0EB5455A8A71}"/>
              </a:ext>
            </a:extLst>
          </p:cNvPr>
          <p:cNvSpPr/>
          <p:nvPr/>
        </p:nvSpPr>
        <p:spPr>
          <a:xfrm>
            <a:off x="7229735" y="658100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59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838012"/>
            <a:ext cx="11811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資料來源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prstClr val="black"/>
                </a:solidFill>
                <a:hlinkClick r:id="rId2"/>
              </a:rPr>
              <a:t>https://codepen.io/pen/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en-US" altLang="zh-TW" dirty="0" err="1">
                <a:solidFill>
                  <a:prstClr val="black"/>
                </a:solidFill>
              </a:rPr>
              <a:t>codepen</a:t>
            </a:r>
            <a:r>
              <a:rPr lang="zh-TW" altLang="en-US" dirty="0">
                <a:solidFill>
                  <a:prstClr val="black"/>
                </a:solidFill>
              </a:rPr>
              <a:t>編輯器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2. </a:t>
            </a:r>
            <a:r>
              <a:rPr lang="en-US" altLang="zh-TW" dirty="0">
                <a:solidFill>
                  <a:prstClr val="black"/>
                </a:solidFill>
                <a:hlinkClick r:id="rId3"/>
              </a:rPr>
              <a:t>ttps://www.ifreesite.com/color/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色碼表</a:t>
            </a:r>
            <a:r>
              <a:rPr lang="en-US" altLang="zh-TW" dirty="0"/>
              <a:t>)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3. </a:t>
            </a:r>
            <a:r>
              <a:rPr lang="en-US" altLang="zh-TW" dirty="0">
                <a:solidFill>
                  <a:prstClr val="black"/>
                </a:solidFill>
                <a:hlinkClick r:id="rId4"/>
              </a:rPr>
              <a:t>https://www.google.com/url?sa=i&amp;url=https%3A%2F%2Fbaike.so.com%2Fdoc%2F214427-226827.html&amp;psig=AOvVaw0LDnPB-Dda3B6yGx66newt&amp;ust=1618302579148000&amp;source=images&amp;cd=vfe&amp;ved=0CAIQjRxqFwoTCPi3tIul-O8CFQAAAAAdAAAAABAD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詹姆斯頭像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4. </a:t>
            </a:r>
            <a:r>
              <a:rPr lang="en-US" altLang="zh-TW" dirty="0">
                <a:solidFill>
                  <a:prstClr val="black"/>
                </a:solidFill>
                <a:hlinkClick r:id="rId5"/>
              </a:rPr>
              <a:t>https://scitechvista.nat.gov.tw/c/sTHa.htm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(</a:t>
            </a:r>
            <a:r>
              <a:rPr lang="zh-TW" altLang="en-US" dirty="0">
                <a:solidFill>
                  <a:prstClr val="black"/>
                </a:solidFill>
              </a:rPr>
              <a:t>頭上有標籤的博士圖</a:t>
            </a:r>
            <a:r>
              <a:rPr lang="en-US" altLang="zh-TW" dirty="0">
                <a:solidFill>
                  <a:prstClr val="black"/>
                </a:solidFill>
              </a:rPr>
              <a:t>)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42F0CA-C925-443A-B953-4631CCD856CD}"/>
              </a:ext>
            </a:extLst>
          </p:cNvPr>
          <p:cNvSpPr/>
          <p:nvPr/>
        </p:nvSpPr>
        <p:spPr>
          <a:xfrm>
            <a:off x="6987421" y="63042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43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856" y="768279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今日目標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6304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5724934" y="4786850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        語法小測驗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355707" y="4649473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911347" y="405178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000100" y="2018840"/>
            <a:ext cx="3611060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Html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表格製作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/</a:t>
            </a:r>
            <a:r>
              <a:rPr lang="zh-TW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</a:rPr>
              <a:t>美化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1312066" y="5711348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本週課程應用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88960" y="1991922"/>
            <a:ext cx="2783789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前兩週課程小測驗</a:t>
            </a:r>
            <a:endParaRPr lang="en-US" altLang="ko-KR" sz="2000" b="1" dirty="0">
              <a:solidFill>
                <a:prstClr val="white">
                  <a:lumMod val="50000"/>
                </a:prst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자유형 17"/>
          <p:cNvSpPr/>
          <p:nvPr/>
        </p:nvSpPr>
        <p:spPr>
          <a:xfrm rot="3214409">
            <a:off x="8150162" y="136529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6AD741-42D8-4502-B350-31C21E836A26}"/>
              </a:ext>
            </a:extLst>
          </p:cNvPr>
          <p:cNvSpPr/>
          <p:nvPr/>
        </p:nvSpPr>
        <p:spPr>
          <a:xfrm>
            <a:off x="7009878" y="6243066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sp>
        <p:nvSpPr>
          <p:cNvPr id="49" name="타원 58">
            <a:extLst>
              <a:ext uri="{FF2B5EF4-FFF2-40B4-BE49-F238E27FC236}">
                <a16:creationId xmlns:a16="http://schemas.microsoft.com/office/drawing/2014/main" id="{4AF9EA2C-EE3F-4872-B6B4-9CDE8531E6C7}"/>
              </a:ext>
            </a:extLst>
          </p:cNvPr>
          <p:cNvSpPr/>
          <p:nvPr/>
        </p:nvSpPr>
        <p:spPr>
          <a:xfrm>
            <a:off x="3111932" y="566706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3" name="직사각형 55">
            <a:extLst>
              <a:ext uri="{FF2B5EF4-FFF2-40B4-BE49-F238E27FC236}">
                <a16:creationId xmlns:a16="http://schemas.microsoft.com/office/drawing/2014/main" id="{685A9AF0-710F-4D64-BCFE-69357D15D37E}"/>
              </a:ext>
            </a:extLst>
          </p:cNvPr>
          <p:cNvSpPr/>
          <p:nvPr/>
        </p:nvSpPr>
        <p:spPr>
          <a:xfrm>
            <a:off x="1200897" y="3806852"/>
            <a:ext cx="2783789" cy="49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white">
                    <a:lumMod val="50000"/>
                  </a:prstClr>
                </a:solidFill>
                <a:latin typeface="新細明體" panose="02020500000000000000" pitchFamily="18" charset="-120"/>
              </a:rPr>
              <a:t>           網頁編輯器介紹</a:t>
            </a:r>
            <a:endParaRPr lang="ko-KR" altLang="en-US" sz="2000" dirty="0">
              <a:solidFill>
                <a:prstClr val="white">
                  <a:lumMod val="75000"/>
                </a:prstClr>
              </a:solidFill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前兩周課程小測驗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1071553" y="1234440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聰明的德威一定可以的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DA7A84-FA80-40AC-B9AB-C79373C3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58" y="1885194"/>
            <a:ext cx="5594365" cy="3785661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85946E40-7DC4-4EB9-AE19-CA9FD4F01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12" r="79316" b="31476"/>
          <a:stretch/>
        </p:blipFill>
        <p:spPr>
          <a:xfrm>
            <a:off x="788367" y="5440201"/>
            <a:ext cx="2682083" cy="448424"/>
          </a:xfrm>
          <a:prstGeom prst="rect">
            <a:avLst/>
          </a:prstGeom>
        </p:spPr>
      </p:pic>
      <p:sp>
        <p:nvSpPr>
          <p:cNvPr id="42" name="TextBox 97">
            <a:extLst>
              <a:ext uri="{FF2B5EF4-FFF2-40B4-BE49-F238E27FC236}">
                <a16:creationId xmlns:a16="http://schemas.microsoft.com/office/drawing/2014/main" id="{17FE0748-B915-4F4B-86A0-91F7657988ED}"/>
              </a:ext>
            </a:extLst>
          </p:cNvPr>
          <p:cNvSpPr txBox="1"/>
          <p:nvPr/>
        </p:nvSpPr>
        <p:spPr>
          <a:xfrm>
            <a:off x="-110848" y="4944611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顏色指定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6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307" y="763057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877120" y="1327862"/>
            <a:ext cx="10319991" cy="28318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D3A7A7-B632-498E-91B1-264A2F9DA14F}"/>
              </a:ext>
            </a:extLst>
          </p:cNvPr>
          <p:cNvSpPr/>
          <p:nvPr/>
        </p:nvSpPr>
        <p:spPr>
          <a:xfrm>
            <a:off x="3111857" y="4401692"/>
            <a:ext cx="6620066" cy="164698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基礎網頁美化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清單設計語法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742" y="1368770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body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184" y="1429663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45" y="1529880"/>
            <a:ext cx="973237" cy="973237"/>
          </a:xfrm>
          <a:prstGeom prst="rect">
            <a:avLst/>
          </a:prstGeom>
        </p:spPr>
      </p:pic>
      <p:sp>
        <p:nvSpPr>
          <p:cNvPr id="43" name="직사각형 59">
            <a:extLst>
              <a:ext uri="{FF2B5EF4-FFF2-40B4-BE49-F238E27FC236}">
                <a16:creationId xmlns:a16="http://schemas.microsoft.com/office/drawing/2014/main" id="{3AB39BC2-6F3F-4D6F-8EE5-F52612FEA3B8}"/>
              </a:ext>
            </a:extLst>
          </p:cNvPr>
          <p:cNvSpPr/>
          <p:nvPr/>
        </p:nvSpPr>
        <p:spPr>
          <a:xfrm>
            <a:off x="4910139" y="1629839"/>
            <a:ext cx="3085300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&lt;/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分項列點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數字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sp>
        <p:nvSpPr>
          <p:cNvPr id="44" name="직사각형 59">
            <a:extLst>
              <a:ext uri="{FF2B5EF4-FFF2-40B4-BE49-F238E27FC236}">
                <a16:creationId xmlns:a16="http://schemas.microsoft.com/office/drawing/2014/main" id="{C79CB66A-A6EC-45A9-B5A9-AB5E05A09BD3}"/>
              </a:ext>
            </a:extLst>
          </p:cNvPr>
          <p:cNvSpPr/>
          <p:nvPr/>
        </p:nvSpPr>
        <p:spPr>
          <a:xfrm>
            <a:off x="3026275" y="4783697"/>
            <a:ext cx="6865311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href=“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連結網址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&lt;/a&gt;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 algn="ctr">
              <a:lnSpc>
                <a:spcPct val="150000"/>
              </a:lnSpc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點擊可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45" name="직사각형 59">
            <a:extLst>
              <a:ext uri="{FF2B5EF4-FFF2-40B4-BE49-F238E27FC236}">
                <a16:creationId xmlns:a16="http://schemas.microsoft.com/office/drawing/2014/main" id="{78930469-5EE2-4703-B097-7B87ACADF2B4}"/>
              </a:ext>
            </a:extLst>
          </p:cNvPr>
          <p:cNvSpPr/>
          <p:nvPr/>
        </p:nvSpPr>
        <p:spPr>
          <a:xfrm>
            <a:off x="7363559" y="1629026"/>
            <a:ext cx="3085300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&lt;ul&gt;</a:t>
            </a: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&lt;li&gt;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項目名稱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&lt;/li&gt;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&lt;/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分項列點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圓圈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55AC27F8-A3BC-458C-8AA0-1A647FB446AF}"/>
              </a:ext>
            </a:extLst>
          </p:cNvPr>
          <p:cNvCxnSpPr>
            <a:cxnSpLocks/>
          </p:cNvCxnSpPr>
          <p:nvPr/>
        </p:nvCxnSpPr>
        <p:spPr>
          <a:xfrm rot="5400000">
            <a:off x="6400913" y="3416407"/>
            <a:ext cx="1566542" cy="358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9">
            <a:extLst>
              <a:ext uri="{FF2B5EF4-FFF2-40B4-BE49-F238E27FC236}">
                <a16:creationId xmlns:a16="http://schemas.microsoft.com/office/drawing/2014/main" id="{175F5080-8857-4372-9B23-48A8D5920287}"/>
              </a:ext>
            </a:extLst>
          </p:cNvPr>
          <p:cNvSpPr/>
          <p:nvPr/>
        </p:nvSpPr>
        <p:spPr>
          <a:xfrm>
            <a:off x="4252555" y="4116702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&lt;l</a:t>
            </a:r>
            <a:r>
              <a:rPr kumimoji="0" lang="en-US" altLang="ko-KR" sz="2800" b="1" i="0" u="sng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i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02" y="703329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3851" y="77855"/>
            <a:ext cx="7968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語法架設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544615" y="3096128"/>
            <a:ext cx="3111004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請簡單解說右圖中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的基本語法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6836034" y="6296481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3" name="그룹 47">
            <a:extLst>
              <a:ext uri="{FF2B5EF4-FFF2-40B4-BE49-F238E27FC236}">
                <a16:creationId xmlns:a16="http://schemas.microsoft.com/office/drawing/2014/main" id="{FF7A260A-24C6-490D-9F97-8FD44A76EA48}"/>
              </a:ext>
            </a:extLst>
          </p:cNvPr>
          <p:cNvGrpSpPr/>
          <p:nvPr/>
        </p:nvGrpSpPr>
        <p:grpSpPr>
          <a:xfrm>
            <a:off x="1367465" y="1306742"/>
            <a:ext cx="1189040" cy="1114868"/>
            <a:chOff x="10667724" y="2019434"/>
            <a:chExt cx="1296000" cy="1296000"/>
          </a:xfrm>
        </p:grpSpPr>
        <p:grpSp>
          <p:nvGrpSpPr>
            <p:cNvPr id="48" name="그룹 48">
              <a:extLst>
                <a:ext uri="{FF2B5EF4-FFF2-40B4-BE49-F238E27FC236}">
                  <a16:creationId xmlns:a16="http://schemas.microsoft.com/office/drawing/2014/main" id="{928D93EE-081F-4DCB-B619-2361E46B5D02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52" name="직사각형 63">
                <a:extLst>
                  <a:ext uri="{FF2B5EF4-FFF2-40B4-BE49-F238E27FC236}">
                    <a16:creationId xmlns:a16="http://schemas.microsoft.com/office/drawing/2014/main" id="{129814D3-754A-451A-A569-0D488143E6AC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FCB484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3" name="직사각형 64">
                <a:extLst>
                  <a:ext uri="{FF2B5EF4-FFF2-40B4-BE49-F238E27FC236}">
                    <a16:creationId xmlns:a16="http://schemas.microsoft.com/office/drawing/2014/main" id="{8DD3ED55-ABE9-4908-976C-15DF43BF83DD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808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49" name="그림 62">
              <a:extLst>
                <a:ext uri="{FF2B5EF4-FFF2-40B4-BE49-F238E27FC236}">
                  <a16:creationId xmlns:a16="http://schemas.microsoft.com/office/drawing/2014/main" id="{C847A937-D6B3-4302-A65F-D25CB1910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5095799-5C3D-4374-9CA8-DF0D7A6F3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5" y="1218343"/>
            <a:ext cx="4425138" cy="4676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149160-0FBC-4229-AA3D-6C46765193EF}"/>
              </a:ext>
            </a:extLst>
          </p:cNvPr>
          <p:cNvSpPr/>
          <p:nvPr/>
        </p:nvSpPr>
        <p:spPr>
          <a:xfrm>
            <a:off x="5052767" y="3648173"/>
            <a:ext cx="4922486" cy="1216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CB78BF-0D46-4269-90C0-3D7F4905AACC}"/>
              </a:ext>
            </a:extLst>
          </p:cNvPr>
          <p:cNvSpPr/>
          <p:nvPr/>
        </p:nvSpPr>
        <p:spPr>
          <a:xfrm>
            <a:off x="5052767" y="2228821"/>
            <a:ext cx="4922486" cy="12160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A2F61A-FCAB-4BEF-8C61-562FF7067292}"/>
              </a:ext>
            </a:extLst>
          </p:cNvPr>
          <p:cNvSpPr/>
          <p:nvPr/>
        </p:nvSpPr>
        <p:spPr>
          <a:xfrm>
            <a:off x="4292258" y="1673108"/>
            <a:ext cx="2543776" cy="45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30BC2B-A180-4253-B68E-508529E0BDF8}"/>
              </a:ext>
            </a:extLst>
          </p:cNvPr>
          <p:cNvSpPr/>
          <p:nvPr/>
        </p:nvSpPr>
        <p:spPr>
          <a:xfrm>
            <a:off x="4292258" y="5184892"/>
            <a:ext cx="2543776" cy="454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DCAEA-8082-4909-8A5F-AC187BCBE5FA}"/>
              </a:ext>
            </a:extLst>
          </p:cNvPr>
          <p:cNvSpPr/>
          <p:nvPr/>
        </p:nvSpPr>
        <p:spPr>
          <a:xfrm>
            <a:off x="5637229" y="4055237"/>
            <a:ext cx="1102936" cy="40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2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736" y="740056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成果小測驗解答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51743" y="1459467"/>
            <a:ext cx="308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正解</a:t>
            </a:r>
            <a:r>
              <a:rPr lang="en-US" altLang="zh-TW" sz="20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ko-KR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B57F94-C5B6-41B7-864B-2667BDD74EED}"/>
              </a:ext>
            </a:extLst>
          </p:cNvPr>
          <p:cNvSpPr/>
          <p:nvPr/>
        </p:nvSpPr>
        <p:spPr>
          <a:xfrm>
            <a:off x="7095844" y="631169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C2DFFF-2D84-4B34-B5E2-8409C780F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5"/>
          <a:stretch/>
        </p:blipFill>
        <p:spPr>
          <a:xfrm>
            <a:off x="4234774" y="1232157"/>
            <a:ext cx="4889211" cy="5109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891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76" y="732933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今日課程目標成果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5">
            <a:extLst>
              <a:ext uri="{FF2B5EF4-FFF2-40B4-BE49-F238E27FC236}">
                <a16:creationId xmlns:a16="http://schemas.microsoft.com/office/drawing/2014/main" id="{9FF186D8-8742-4D7A-A5C5-42EFE32E2F5B}"/>
              </a:ext>
            </a:extLst>
          </p:cNvPr>
          <p:cNvSpPr/>
          <p:nvPr/>
        </p:nvSpPr>
        <p:spPr>
          <a:xfrm>
            <a:off x="5986021" y="832801"/>
            <a:ext cx="5454235" cy="1541543"/>
          </a:xfrm>
          <a:prstGeom prst="ellipse">
            <a:avLst/>
          </a:prstGeom>
          <a:solidFill>
            <a:srgbClr val="F7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自己設計</a:t>
            </a:r>
            <a:endParaRPr lang="en-US" altLang="zh-TW" sz="21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LeBron James</a:t>
            </a:r>
            <a:r>
              <a:rPr lang="zh-TW" altLang="en-US" sz="21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的個人介紹表格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3178A-4E79-4B6A-92A8-4B405A2096C6}"/>
              </a:ext>
            </a:extLst>
          </p:cNvPr>
          <p:cNvSpPr/>
          <p:nvPr/>
        </p:nvSpPr>
        <p:spPr>
          <a:xfrm>
            <a:off x="7073473" y="6362732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8F7A5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圖片引用自網路公開下載圖片，僅做為公益教學用，不為營利販售用途</a:t>
            </a:r>
            <a:endParaRPr lang="zh-TW" altLang="en-US" sz="12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7C816751-1A28-42E1-97E0-D0E721C2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24" y="2543996"/>
            <a:ext cx="5674527" cy="34881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54399D1-A100-4139-9CB3-1D42ED1B1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98219" y="1059650"/>
            <a:ext cx="4593096" cy="5436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2541E2-B307-4DF2-92E7-5BC0A814872B}"/>
              </a:ext>
            </a:extLst>
          </p:cNvPr>
          <p:cNvSpPr/>
          <p:nvPr/>
        </p:nvSpPr>
        <p:spPr>
          <a:xfrm>
            <a:off x="618001" y="1898374"/>
            <a:ext cx="4792223" cy="1530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26F84D-9454-4629-A2DB-DFE61CB1EA5E}"/>
              </a:ext>
            </a:extLst>
          </p:cNvPr>
          <p:cNvSpPr/>
          <p:nvPr/>
        </p:nvSpPr>
        <p:spPr>
          <a:xfrm>
            <a:off x="618001" y="3582155"/>
            <a:ext cx="4792223" cy="13973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7030A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0D7676-E3D5-4AC1-8D29-117F527547F3}"/>
              </a:ext>
            </a:extLst>
          </p:cNvPr>
          <p:cNvSpPr/>
          <p:nvPr/>
        </p:nvSpPr>
        <p:spPr>
          <a:xfrm>
            <a:off x="618001" y="5045509"/>
            <a:ext cx="4792223" cy="139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4" name="직사각형 60">
            <a:extLst>
              <a:ext uri="{FF2B5EF4-FFF2-40B4-BE49-F238E27FC236}">
                <a16:creationId xmlns:a16="http://schemas.microsoft.com/office/drawing/2014/main" id="{6B5EB550-09DF-4AD9-835C-4CBCFFE8692C}"/>
              </a:ext>
            </a:extLst>
          </p:cNvPr>
          <p:cNvSpPr/>
          <p:nvPr/>
        </p:nvSpPr>
        <p:spPr>
          <a:xfrm>
            <a:off x="268097" y="1898374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직사각형 60">
            <a:extLst>
              <a:ext uri="{FF2B5EF4-FFF2-40B4-BE49-F238E27FC236}">
                <a16:creationId xmlns:a16="http://schemas.microsoft.com/office/drawing/2014/main" id="{36BD6C3E-FB3C-4923-869C-D12EBAB6051C}"/>
              </a:ext>
            </a:extLst>
          </p:cNvPr>
          <p:cNvSpPr/>
          <p:nvPr/>
        </p:nvSpPr>
        <p:spPr>
          <a:xfrm>
            <a:off x="283021" y="3517006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직사각형 60">
            <a:extLst>
              <a:ext uri="{FF2B5EF4-FFF2-40B4-BE49-F238E27FC236}">
                <a16:creationId xmlns:a16="http://schemas.microsoft.com/office/drawing/2014/main" id="{2A1CB0BD-AC71-4E1F-A433-71BE256AE47B}"/>
              </a:ext>
            </a:extLst>
          </p:cNvPr>
          <p:cNvSpPr/>
          <p:nvPr/>
        </p:nvSpPr>
        <p:spPr>
          <a:xfrm>
            <a:off x="292202" y="4991903"/>
            <a:ext cx="29487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06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3690" y="809341"/>
            <a:ext cx="11550741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433A04-2F1A-4131-A7A7-07DD2F8AAA3D}"/>
              </a:ext>
            </a:extLst>
          </p:cNvPr>
          <p:cNvSpPr/>
          <p:nvPr/>
        </p:nvSpPr>
        <p:spPr>
          <a:xfrm>
            <a:off x="1004515" y="978667"/>
            <a:ext cx="10319991" cy="3019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직사각형 3"/>
          <p:cNvSpPr/>
          <p:nvPr/>
        </p:nvSpPr>
        <p:spPr>
          <a:xfrm>
            <a:off x="2267856" y="76179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(table</a:t>
            </a:r>
            <a:r>
              <a:rPr lang="zh-TW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en-US" altLang="zh-TW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kern="0" dirty="0">
              <a:solidFill>
                <a:prstClr val="black">
                  <a:lumMod val="75000"/>
                  <a:lumOff val="2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4875387" y="2884381"/>
            <a:ext cx="3085300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&lt;td&gt;&lt;td&gt;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表格中的標準單元格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E3A3282-596D-45DD-89E5-F13084E3F587}"/>
              </a:ext>
            </a:extLst>
          </p:cNvPr>
          <p:cNvSpPr/>
          <p:nvPr/>
        </p:nvSpPr>
        <p:spPr>
          <a:xfrm>
            <a:off x="7017146" y="6417988"/>
            <a:ext cx="49622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7A54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圖片引用自網路公開下載圖片，僅做為公益教學用，不為營利販售用途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직사각형 59">
            <a:extLst>
              <a:ext uri="{FF2B5EF4-FFF2-40B4-BE49-F238E27FC236}">
                <a16:creationId xmlns:a16="http://schemas.microsoft.com/office/drawing/2014/main" id="{40F3F277-AE22-4AA7-9745-9D7606B749E8}"/>
              </a:ext>
            </a:extLst>
          </p:cNvPr>
          <p:cNvSpPr/>
          <p:nvPr/>
        </p:nvSpPr>
        <p:spPr>
          <a:xfrm>
            <a:off x="2134581" y="1068489"/>
            <a:ext cx="3111004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table</a:t>
            </a:r>
            <a:r>
              <a:rPr kumimoji="0" lang="zh-TW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家族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7" name="직사각형 60">
            <a:extLst>
              <a:ext uri="{FF2B5EF4-FFF2-40B4-BE49-F238E27FC236}">
                <a16:creationId xmlns:a16="http://schemas.microsoft.com/office/drawing/2014/main" id="{139BE732-602B-4F05-A6D3-B11D02E39015}"/>
              </a:ext>
            </a:extLst>
          </p:cNvPr>
          <p:cNvSpPr/>
          <p:nvPr/>
        </p:nvSpPr>
        <p:spPr>
          <a:xfrm>
            <a:off x="3104151" y="1978577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&lt;tr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&gt;&lt;/tr&gt;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標籤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9" name="직사각형 60">
            <a:extLst>
              <a:ext uri="{FF2B5EF4-FFF2-40B4-BE49-F238E27FC236}">
                <a16:creationId xmlns:a16="http://schemas.microsoft.com/office/drawing/2014/main" id="{6497E541-1357-47B8-B6EF-2BB67C52377E}"/>
              </a:ext>
            </a:extLst>
          </p:cNvPr>
          <p:cNvSpPr/>
          <p:nvPr/>
        </p:nvSpPr>
        <p:spPr>
          <a:xfrm>
            <a:off x="3104151" y="1114889"/>
            <a:ext cx="6627772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&lt;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&gt;&lt;/table&gt;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70" name="그룹 106">
            <a:extLst>
              <a:ext uri="{FF2B5EF4-FFF2-40B4-BE49-F238E27FC236}">
                <a16:creationId xmlns:a16="http://schemas.microsoft.com/office/drawing/2014/main" id="{0A2301F3-5BEC-4E31-B9AA-B5D5832D99D2}"/>
              </a:ext>
            </a:extLst>
          </p:cNvPr>
          <p:cNvGrpSpPr/>
          <p:nvPr/>
        </p:nvGrpSpPr>
        <p:grpSpPr>
          <a:xfrm>
            <a:off x="1383023" y="1129382"/>
            <a:ext cx="1306211" cy="1133950"/>
            <a:chOff x="2547739" y="4231535"/>
            <a:chExt cx="1296000" cy="1296000"/>
          </a:xfrm>
        </p:grpSpPr>
        <p:sp>
          <p:nvSpPr>
            <p:cNvPr id="71" name="직사각형 107">
              <a:extLst>
                <a:ext uri="{FF2B5EF4-FFF2-40B4-BE49-F238E27FC236}">
                  <a16:creationId xmlns:a16="http://schemas.microsoft.com/office/drawing/2014/main" id="{76C4C364-41E9-4695-A58F-94752F7AC89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FCB484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직사각형 108">
              <a:extLst>
                <a:ext uri="{FF2B5EF4-FFF2-40B4-BE49-F238E27FC236}">
                  <a16:creationId xmlns:a16="http://schemas.microsoft.com/office/drawing/2014/main" id="{5FEED1CB-A06F-4C23-8F54-80F7BDDF4E6D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80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73" name="그림 109">
            <a:extLst>
              <a:ext uri="{FF2B5EF4-FFF2-40B4-BE49-F238E27FC236}">
                <a16:creationId xmlns:a16="http://schemas.microsoft.com/office/drawing/2014/main" id="{B6751412-205B-46EA-9C87-B1F19D225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4" y="1229599"/>
            <a:ext cx="973237" cy="973237"/>
          </a:xfrm>
          <a:prstGeom prst="rect">
            <a:avLst/>
          </a:prstGeom>
        </p:spPr>
      </p:pic>
      <p:sp>
        <p:nvSpPr>
          <p:cNvPr id="43" name="橢圓 42">
            <a:extLst>
              <a:ext uri="{FF2B5EF4-FFF2-40B4-BE49-F238E27FC236}">
                <a16:creationId xmlns:a16="http://schemas.microsoft.com/office/drawing/2014/main" id="{F07F105C-5D4F-432B-9A9A-C3B0A745D0EE}"/>
              </a:ext>
            </a:extLst>
          </p:cNvPr>
          <p:cNvSpPr/>
          <p:nvPr/>
        </p:nvSpPr>
        <p:spPr>
          <a:xfrm>
            <a:off x="4668673" y="4039768"/>
            <a:ext cx="6602577" cy="2186873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직사각형 59">
            <a:extLst>
              <a:ext uri="{FF2B5EF4-FFF2-40B4-BE49-F238E27FC236}">
                <a16:creationId xmlns:a16="http://schemas.microsoft.com/office/drawing/2014/main" id="{8D5371A7-B669-42A7-9558-E2C09A0BE949}"/>
              </a:ext>
            </a:extLst>
          </p:cNvPr>
          <p:cNvSpPr/>
          <p:nvPr/>
        </p:nvSpPr>
        <p:spPr>
          <a:xfrm>
            <a:off x="4556377" y="4315642"/>
            <a:ext cx="6865311" cy="2344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rowspan=“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直向合併表格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colspan=“</a:t>
            </a:r>
            <a:r>
              <a:rPr lang="zh-TW" altLang="en-US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橫向合併表格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F1EAA974-E83C-4B41-9D4F-4380CA4612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8292" y="3108447"/>
            <a:ext cx="1534306" cy="1040949"/>
          </a:xfrm>
          <a:prstGeom prst="bentConnector3">
            <a:avLst>
              <a:gd name="adj1" fmla="val 9915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59">
            <a:extLst>
              <a:ext uri="{FF2B5EF4-FFF2-40B4-BE49-F238E27FC236}">
                <a16:creationId xmlns:a16="http://schemas.microsoft.com/office/drawing/2014/main" id="{D8933B59-97DA-4298-BFAD-520D884AD04E}"/>
              </a:ext>
            </a:extLst>
          </p:cNvPr>
          <p:cNvSpPr/>
          <p:nvPr/>
        </p:nvSpPr>
        <p:spPr>
          <a:xfrm>
            <a:off x="4534280" y="3805526"/>
            <a:ext cx="3435682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&lt;td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的雙胞胎寶寶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1B72A790-236E-4B35-85F6-38215A298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50456" b="55483"/>
          <a:stretch/>
        </p:blipFill>
        <p:spPr>
          <a:xfrm>
            <a:off x="8120181" y="1127658"/>
            <a:ext cx="2858088" cy="988543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668ADA11-FE1B-4F20-84A6-4FC04EDAD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16" t="-1" b="57311"/>
          <a:stretch/>
        </p:blipFill>
        <p:spPr>
          <a:xfrm>
            <a:off x="8120181" y="2116201"/>
            <a:ext cx="2898262" cy="988378"/>
          </a:xfrm>
          <a:prstGeom prst="rect">
            <a:avLst/>
          </a:prstGeom>
        </p:spPr>
      </p:pic>
      <p:sp>
        <p:nvSpPr>
          <p:cNvPr id="58" name="橢圓 57">
            <a:extLst>
              <a:ext uri="{FF2B5EF4-FFF2-40B4-BE49-F238E27FC236}">
                <a16:creationId xmlns:a16="http://schemas.microsoft.com/office/drawing/2014/main" id="{DA07B304-BCCA-4E79-9FF4-C51B0342B398}"/>
              </a:ext>
            </a:extLst>
          </p:cNvPr>
          <p:cNvSpPr/>
          <p:nvPr/>
        </p:nvSpPr>
        <p:spPr>
          <a:xfrm>
            <a:off x="533490" y="4176792"/>
            <a:ext cx="4034978" cy="191111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직사각형 59">
            <a:extLst>
              <a:ext uri="{FF2B5EF4-FFF2-40B4-BE49-F238E27FC236}">
                <a16:creationId xmlns:a16="http://schemas.microsoft.com/office/drawing/2014/main" id="{0FADE022-3F2F-4063-903A-F6660C86D85C}"/>
              </a:ext>
            </a:extLst>
          </p:cNvPr>
          <p:cNvSpPr/>
          <p:nvPr/>
        </p:nvSpPr>
        <p:spPr>
          <a:xfrm>
            <a:off x="389139" y="3941529"/>
            <a:ext cx="3435682" cy="6587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&lt;td</a:t>
            </a:r>
            <a:r>
              <a:rPr kumimoji="0" lang="en-US" altLang="ko-KR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  <a:cs typeface="+mn-cs"/>
              </a:rPr>
              <a:t>&gt;</a:t>
            </a:r>
            <a:r>
              <a:rPr lang="zh-TW" altLang="en-US" sz="2800" b="1" u="sng" dirty="0">
                <a:solidFill>
                  <a:schemeClr val="accent2"/>
                </a:solidFill>
                <a:latin typeface="微軟正黑體" panose="020B0604030504040204" pitchFamily="34" charset="-120"/>
                <a:ea typeface="맑은 고딕" panose="020B0503020000020004" pitchFamily="34" charset="-127"/>
              </a:rPr>
              <a:t>的小寶寶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EA2E770-760A-4E71-B72C-764B6AB2E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93" b="6802"/>
          <a:stretch/>
        </p:blipFill>
        <p:spPr>
          <a:xfrm>
            <a:off x="10065523" y="3678792"/>
            <a:ext cx="1446126" cy="1932025"/>
          </a:xfrm>
          <a:prstGeom prst="rect">
            <a:avLst/>
          </a:prstGeom>
        </p:spPr>
      </p:pic>
      <p:sp>
        <p:nvSpPr>
          <p:cNvPr id="62" name="직사각형 59">
            <a:extLst>
              <a:ext uri="{FF2B5EF4-FFF2-40B4-BE49-F238E27FC236}">
                <a16:creationId xmlns:a16="http://schemas.microsoft.com/office/drawing/2014/main" id="{0DBF2CC4-2769-4372-B1C0-5923BB4952CE}"/>
              </a:ext>
            </a:extLst>
          </p:cNvPr>
          <p:cNvSpPr/>
          <p:nvPr/>
        </p:nvSpPr>
        <p:spPr>
          <a:xfrm>
            <a:off x="-840473" y="4699634"/>
            <a:ext cx="6865311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&lt;td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align=“</a:t>
            </a:r>
            <a:r>
              <a:rPr lang="en-US" altLang="zh-TW" sz="2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center</a:t>
            </a:r>
            <a:r>
              <a:rPr lang="it-IT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it-IT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0" algn="ctr">
              <a:lnSpc>
                <a:spcPct val="150000"/>
              </a:lnSpc>
            </a:pP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文字置中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lnSpc>
                <a:spcPct val="150000"/>
              </a:lnSpc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60724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1375</Words>
  <Application>Microsoft Office PowerPoint</Application>
  <PresentationFormat>寬螢幕</PresentationFormat>
  <Paragraphs>189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맑은 고딕</vt:lpstr>
      <vt:lpstr>Microsoft JhengHei</vt:lpstr>
      <vt:lpstr>Microsoft JhengHei</vt:lpstr>
      <vt:lpstr>新細明體</vt:lpstr>
      <vt:lpstr>야놀자 야체 B</vt:lpstr>
      <vt:lpstr>Arial</vt:lpstr>
      <vt:lpstr>30_Office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林惠</cp:lastModifiedBy>
  <cp:revision>71</cp:revision>
  <dcterms:created xsi:type="dcterms:W3CDTF">2021-03-04T02:29:28Z</dcterms:created>
  <dcterms:modified xsi:type="dcterms:W3CDTF">2023-11-14T06:54:11Z</dcterms:modified>
</cp:coreProperties>
</file>