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0" r:id="rId4"/>
    <p:sldId id="266" r:id="rId5"/>
    <p:sldId id="293" r:id="rId6"/>
    <p:sldId id="285" r:id="rId7"/>
    <p:sldId id="296" r:id="rId8"/>
    <p:sldId id="300" r:id="rId9"/>
    <p:sldId id="295" r:id="rId10"/>
    <p:sldId id="301" r:id="rId11"/>
    <p:sldId id="298" r:id="rId12"/>
    <p:sldId id="302" r:id="rId13"/>
    <p:sldId id="303" r:id="rId14"/>
    <p:sldId id="304" r:id="rId15"/>
    <p:sldId id="305" r:id="rId16"/>
    <p:sldId id="281" r:id="rId17"/>
    <p:sldId id="306" r:id="rId18"/>
    <p:sldId id="307" r:id="rId19"/>
    <p:sldId id="308" r:id="rId20"/>
    <p:sldId id="310" r:id="rId21"/>
    <p:sldId id="268" r:id="rId22"/>
    <p:sldId id="26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666633"/>
    <a:srgbClr val="BADEBE"/>
    <a:srgbClr val="D5ABED"/>
    <a:srgbClr val="B0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7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1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0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5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7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0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1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2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freesite.com/color/" TargetMode="External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.ppfocus.com/2020/8/a12efc5.jpg" TargetMode="External"/><Relationship Id="rId4" Type="http://schemas.openxmlformats.org/officeDocument/2006/relationships/hyperlink" Target="https://www.youtube.com/watch?v=PN6pV_ZLHq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327328" y="2539580"/>
            <a:ext cx="5485263" cy="18024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latinLnBrk="0">
              <a:defRPr/>
            </a:pP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輔仁大學</a:t>
            </a:r>
            <a:r>
              <a:rPr lang="en-US" altLang="zh-TW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110</a:t>
            </a: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年</a:t>
            </a:r>
            <a:endParaRPr lang="en-US" altLang="zh-TW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教育部數位學伴計畫</a:t>
            </a:r>
            <a:endParaRPr lang="en-US" altLang="zh-TW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324960" y="1310394"/>
            <a:ext cx="3308962" cy="1338855"/>
            <a:chOff x="4893241" y="1781588"/>
            <a:chExt cx="2154437" cy="871717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6" y="1802502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3.googleusercontent.com/_note4nr-6bsXJvH6E8hvv-SFhJYYn219mYb23ESRwJKTM_f3iQUWitMlrzt3Eff0qwIafj-q7yoN5-q4JssjFH1--I4ZZvjhj1Tqds9Kof9jMJ76rPCzkJ2RwIL_FvOdqEuZmg">
            <a:extLst>
              <a:ext uri="{FF2B5EF4-FFF2-40B4-BE49-F238E27FC236}">
                <a16:creationId xmlns:a16="http://schemas.microsoft.com/office/drawing/2014/main" id="{2ACDAF84-8969-4931-AA0F-D6A5AFCE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6" y="284487"/>
            <a:ext cx="1581465" cy="15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E61509C-FE31-411B-8269-7C2BA26EFDF0}"/>
              </a:ext>
            </a:extLst>
          </p:cNvPr>
          <p:cNvSpPr txBox="1"/>
          <p:nvPr/>
        </p:nvSpPr>
        <p:spPr>
          <a:xfrm>
            <a:off x="3077553" y="4438169"/>
            <a:ext cx="5679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:2021.05.18(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教學科目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國一程式設計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教學單元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前七週課程融合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(html)</a:t>
            </a: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教學者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林鈺惠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輔仁大學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6E71D7-A202-48E2-A80C-0EB5455A8A71}"/>
              </a:ext>
            </a:extLst>
          </p:cNvPr>
          <p:cNvSpPr/>
          <p:nvPr/>
        </p:nvSpPr>
        <p:spPr>
          <a:xfrm>
            <a:off x="7229735" y="658100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630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89412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7355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語法複習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一次比一次更熟悉喔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1000417" y="1263653"/>
            <a:ext cx="4968442" cy="1104772"/>
          </a:xfrm>
          <a:prstGeom prst="rect">
            <a:avLst/>
          </a:prstGeom>
          <a:solidFill>
            <a:srgbClr val="BADEBE"/>
          </a:solidFill>
          <a:ln>
            <a:solidFill>
              <a:srgbClr val="BADEB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1" name="직사각형 59">
            <a:extLst>
              <a:ext uri="{FF2B5EF4-FFF2-40B4-BE49-F238E27FC236}">
                <a16:creationId xmlns:a16="http://schemas.microsoft.com/office/drawing/2014/main" id="{5FABF972-C829-4BCF-877E-3F6A4090846D}"/>
              </a:ext>
            </a:extLst>
          </p:cNvPr>
          <p:cNvSpPr/>
          <p:nvPr/>
        </p:nvSpPr>
        <p:spPr>
          <a:xfrm>
            <a:off x="908821" y="1160685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Input</a:t>
            </a:r>
            <a:r>
              <a:rPr lang="zh-TW" altLang="en-US" sz="28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中</a:t>
            </a:r>
            <a:r>
              <a:rPr lang="en-US" altLang="zh-TW" sz="28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type</a:t>
            </a:r>
            <a:r>
              <a:rPr lang="zh-TW" altLang="en-US" sz="28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功能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490859" y="1753321"/>
            <a:ext cx="6627772" cy="4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&lt;input type=“    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&gt;&lt;/input&gt;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FD9ED79-0753-4560-91E0-7F33CB54D4F0}"/>
              </a:ext>
            </a:extLst>
          </p:cNvPr>
          <p:cNvSpPr/>
          <p:nvPr/>
        </p:nvSpPr>
        <p:spPr>
          <a:xfrm>
            <a:off x="889456" y="2696030"/>
            <a:ext cx="5236837" cy="3597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6" name="직사각형 60">
            <a:extLst>
              <a:ext uri="{FF2B5EF4-FFF2-40B4-BE49-F238E27FC236}">
                <a16:creationId xmlns:a16="http://schemas.microsoft.com/office/drawing/2014/main" id="{1966CB5A-01A8-4396-A1F2-344E383ACAC5}"/>
              </a:ext>
            </a:extLst>
          </p:cNvPr>
          <p:cNvSpPr/>
          <p:nvPr/>
        </p:nvSpPr>
        <p:spPr>
          <a:xfrm>
            <a:off x="193988" y="2667610"/>
            <a:ext cx="6627772" cy="4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將該語法的正確功能配對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7A8FA843-38CF-4F72-A15A-4DF57D165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030" y="1930288"/>
            <a:ext cx="5053904" cy="31255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직사각형 60">
            <a:extLst>
              <a:ext uri="{FF2B5EF4-FFF2-40B4-BE49-F238E27FC236}">
                <a16:creationId xmlns:a16="http://schemas.microsoft.com/office/drawing/2014/main" id="{760A0968-AC2D-4A40-8251-17FE658429EA}"/>
              </a:ext>
            </a:extLst>
          </p:cNvPr>
          <p:cNvSpPr/>
          <p:nvPr/>
        </p:nvSpPr>
        <p:spPr>
          <a:xfrm>
            <a:off x="925002" y="3654700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(1)(         )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&lt;input type=“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password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&gt;&lt;/input&gt;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9" name="직사각형 60">
            <a:extLst>
              <a:ext uri="{FF2B5EF4-FFF2-40B4-BE49-F238E27FC236}">
                <a16:creationId xmlns:a16="http://schemas.microsoft.com/office/drawing/2014/main" id="{1668C44A-8C46-4559-B15E-61AC12DED601}"/>
              </a:ext>
            </a:extLst>
          </p:cNvPr>
          <p:cNvSpPr/>
          <p:nvPr/>
        </p:nvSpPr>
        <p:spPr>
          <a:xfrm>
            <a:off x="960548" y="4490652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(2)(         )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&lt;input type=“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text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&gt;&lt;/input&gt;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0" name="직사각형 60">
            <a:extLst>
              <a:ext uri="{FF2B5EF4-FFF2-40B4-BE49-F238E27FC236}">
                <a16:creationId xmlns:a16="http://schemas.microsoft.com/office/drawing/2014/main" id="{FD3F4AAA-8DAE-4B05-818C-C6758B4E0ED4}"/>
              </a:ext>
            </a:extLst>
          </p:cNvPr>
          <p:cNvSpPr/>
          <p:nvPr/>
        </p:nvSpPr>
        <p:spPr>
          <a:xfrm>
            <a:off x="960548" y="5303670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(3)(         )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&lt;input type=“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submit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&gt;&lt;/input&gt;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1" name="직사각형 60">
            <a:extLst>
              <a:ext uri="{FF2B5EF4-FFF2-40B4-BE49-F238E27FC236}">
                <a16:creationId xmlns:a16="http://schemas.microsoft.com/office/drawing/2014/main" id="{1AE5C30C-2DC2-4657-BA6C-A33DF49630E0}"/>
              </a:ext>
            </a:extLst>
          </p:cNvPr>
          <p:cNvSpPr/>
          <p:nvPr/>
        </p:nvSpPr>
        <p:spPr>
          <a:xfrm>
            <a:off x="193988" y="3082357"/>
            <a:ext cx="6627772" cy="4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(A)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輸入文字 </a:t>
            </a:r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(B)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輸入密碼 </a:t>
            </a:r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(C)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提交按鈕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2DBFD3E4-F81B-4701-BEDC-7A1A713AB59B}"/>
              </a:ext>
            </a:extLst>
          </p:cNvPr>
          <p:cNvSpPr/>
          <p:nvPr/>
        </p:nvSpPr>
        <p:spPr>
          <a:xfrm>
            <a:off x="8955464" y="2250765"/>
            <a:ext cx="490194" cy="20963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62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0957" y="721927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基本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(input)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701454" y="2044339"/>
            <a:ext cx="4239560" cy="1245032"/>
          </a:xfrm>
          <a:prstGeom prst="rect">
            <a:avLst/>
          </a:prstGeom>
          <a:solidFill>
            <a:srgbClr val="BADEBE"/>
          </a:solidFill>
          <a:ln>
            <a:solidFill>
              <a:srgbClr val="BADEB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1" name="직사각형 59">
            <a:extLst>
              <a:ext uri="{FF2B5EF4-FFF2-40B4-BE49-F238E27FC236}">
                <a16:creationId xmlns:a16="http://schemas.microsoft.com/office/drawing/2014/main" id="{5FABF972-C829-4BCF-877E-3F6A4090846D}"/>
              </a:ext>
            </a:extLst>
          </p:cNvPr>
          <p:cNvSpPr/>
          <p:nvPr/>
        </p:nvSpPr>
        <p:spPr>
          <a:xfrm>
            <a:off x="0" y="2001852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form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328365" y="2235339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&lt;input&gt;&lt;/input&gt;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10D7204F-905C-4D07-94B4-A3A695D97A27}"/>
              </a:ext>
            </a:extLst>
          </p:cNvPr>
          <p:cNvSpPr/>
          <p:nvPr/>
        </p:nvSpPr>
        <p:spPr>
          <a:xfrm>
            <a:off x="5033024" y="4012742"/>
            <a:ext cx="6620066" cy="2267388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직사각형 59">
            <a:extLst>
              <a:ext uri="{FF2B5EF4-FFF2-40B4-BE49-F238E27FC236}">
                <a16:creationId xmlns:a16="http://schemas.microsoft.com/office/drawing/2014/main" id="{0E1181C4-9B8C-462A-AD3B-2E4786E333A8}"/>
              </a:ext>
            </a:extLst>
          </p:cNvPr>
          <p:cNvSpPr/>
          <p:nvPr/>
        </p:nvSpPr>
        <p:spPr>
          <a:xfrm>
            <a:off x="5033024" y="4050219"/>
            <a:ext cx="6865311" cy="2805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&lt;input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type=“     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&lt;/input&gt;</a:t>
            </a: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radio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代表圓形選擇鈕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單選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checkbox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代表方形選擇鈕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複選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&lt;input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name=“ </a:t>
            </a:r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可自訂</a:t>
            </a:r>
            <a:r>
              <a:rPr lang="en-US" altLang="zh-TW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 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&gt;&lt;/input&gt;</a:t>
            </a:r>
          </a:p>
          <a:p>
            <a:pPr lvl="0" algn="ctr">
              <a:lnSpc>
                <a:spcPct val="150000"/>
              </a:lnSpc>
            </a:pP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직사각형 59">
            <a:extLst>
              <a:ext uri="{FF2B5EF4-FFF2-40B4-BE49-F238E27FC236}">
                <a16:creationId xmlns:a16="http://schemas.microsoft.com/office/drawing/2014/main" id="{103DAAE8-1D9B-49A9-B636-5EEE2BC3BBA4}"/>
              </a:ext>
            </a:extLst>
          </p:cNvPr>
          <p:cNvSpPr/>
          <p:nvPr/>
        </p:nvSpPr>
        <p:spPr>
          <a:xfrm>
            <a:off x="5803608" y="3499674"/>
            <a:ext cx="3111004" cy="6587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u="sng" dirty="0">
                <a:solidFill>
                  <a:srgbClr val="00B050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&lt;input</a:t>
            </a: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&gt;</a:t>
            </a:r>
            <a:r>
              <a:rPr lang="zh-TW" altLang="en-US" sz="2800" b="1" u="sng" dirty="0">
                <a:solidFill>
                  <a:srgbClr val="00B050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的小寶寶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1A17C543-2EFC-4563-A5FF-CD4C0EBA1320}"/>
              </a:ext>
            </a:extLst>
          </p:cNvPr>
          <p:cNvCxnSpPr>
            <a:cxnSpLocks/>
          </p:cNvCxnSpPr>
          <p:nvPr/>
        </p:nvCxnSpPr>
        <p:spPr>
          <a:xfrm>
            <a:off x="4102186" y="3231925"/>
            <a:ext cx="1682193" cy="6657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3" name="圖片 42">
            <a:extLst>
              <a:ext uri="{FF2B5EF4-FFF2-40B4-BE49-F238E27FC236}">
                <a16:creationId xmlns:a16="http://schemas.microsoft.com/office/drawing/2014/main" id="{8BAC9459-A062-44A7-A68E-022B63910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66" y="911822"/>
            <a:ext cx="5601482" cy="5906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4AE5498-D8BB-45DC-8BEE-2EE2F53B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215" y="1528120"/>
            <a:ext cx="6173061" cy="2000529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5D5538E-9608-47E7-BDF1-69C01B7D4B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73"/>
          <a:stretch/>
        </p:blipFill>
        <p:spPr>
          <a:xfrm>
            <a:off x="389302" y="4638226"/>
            <a:ext cx="6119231" cy="8208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136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89412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7355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語法複習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一次比一次更熟悉喔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1000416" y="1263653"/>
            <a:ext cx="9911095" cy="1104772"/>
          </a:xfrm>
          <a:prstGeom prst="rect">
            <a:avLst/>
          </a:prstGeom>
          <a:solidFill>
            <a:srgbClr val="BADEBE"/>
          </a:solidFill>
          <a:ln>
            <a:solidFill>
              <a:srgbClr val="BADEB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1" name="직사각형 59">
            <a:extLst>
              <a:ext uri="{FF2B5EF4-FFF2-40B4-BE49-F238E27FC236}">
                <a16:creationId xmlns:a16="http://schemas.microsoft.com/office/drawing/2014/main" id="{5FABF972-C829-4BCF-877E-3F6A4090846D}"/>
              </a:ext>
            </a:extLst>
          </p:cNvPr>
          <p:cNvSpPr/>
          <p:nvPr/>
        </p:nvSpPr>
        <p:spPr>
          <a:xfrm>
            <a:off x="908821" y="1160685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Input</a:t>
            </a:r>
            <a:r>
              <a:rPr lang="zh-TW" altLang="en-US" sz="28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中</a:t>
            </a:r>
            <a:r>
              <a:rPr lang="en-US" altLang="zh-TW" sz="28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type</a:t>
            </a:r>
            <a:r>
              <a:rPr lang="zh-TW" altLang="en-US" sz="28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功能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931541" y="1762208"/>
            <a:ext cx="10456039" cy="4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&lt;input type=“    ”name=“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自行取名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很重要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!!!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不可以忘記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” 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&gt;&lt;/input&gt;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FD9ED79-0753-4560-91E0-7F33CB54D4F0}"/>
              </a:ext>
            </a:extLst>
          </p:cNvPr>
          <p:cNvSpPr/>
          <p:nvPr/>
        </p:nvSpPr>
        <p:spPr>
          <a:xfrm>
            <a:off x="866898" y="2712044"/>
            <a:ext cx="5236837" cy="3597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6" name="직사각형 60">
            <a:extLst>
              <a:ext uri="{FF2B5EF4-FFF2-40B4-BE49-F238E27FC236}">
                <a16:creationId xmlns:a16="http://schemas.microsoft.com/office/drawing/2014/main" id="{1966CB5A-01A8-4396-A1F2-344E383ACAC5}"/>
              </a:ext>
            </a:extLst>
          </p:cNvPr>
          <p:cNvSpPr/>
          <p:nvPr/>
        </p:nvSpPr>
        <p:spPr>
          <a:xfrm>
            <a:off x="193988" y="2667610"/>
            <a:ext cx="6627772" cy="4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將該語法的正確功能配對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8" name="직사각형 60">
            <a:extLst>
              <a:ext uri="{FF2B5EF4-FFF2-40B4-BE49-F238E27FC236}">
                <a16:creationId xmlns:a16="http://schemas.microsoft.com/office/drawing/2014/main" id="{760A0968-AC2D-4A40-8251-17FE658429EA}"/>
              </a:ext>
            </a:extLst>
          </p:cNvPr>
          <p:cNvSpPr/>
          <p:nvPr/>
        </p:nvSpPr>
        <p:spPr>
          <a:xfrm>
            <a:off x="960548" y="3440312"/>
            <a:ext cx="6627772" cy="142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(1)(         )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&lt;input type=“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checkbox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”name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=“a”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&lt;/input&gt;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9" name="직사각형 60">
            <a:extLst>
              <a:ext uri="{FF2B5EF4-FFF2-40B4-BE49-F238E27FC236}">
                <a16:creationId xmlns:a16="http://schemas.microsoft.com/office/drawing/2014/main" id="{1668C44A-8C46-4559-B15E-61AC12DED601}"/>
              </a:ext>
            </a:extLst>
          </p:cNvPr>
          <p:cNvSpPr/>
          <p:nvPr/>
        </p:nvSpPr>
        <p:spPr>
          <a:xfrm>
            <a:off x="973238" y="4874203"/>
            <a:ext cx="6627772" cy="142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(2)(         )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&lt;input type=“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radio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 name=“a”&gt;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&lt;/input&gt;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1" name="직사각형 60">
            <a:extLst>
              <a:ext uri="{FF2B5EF4-FFF2-40B4-BE49-F238E27FC236}">
                <a16:creationId xmlns:a16="http://schemas.microsoft.com/office/drawing/2014/main" id="{1AE5C30C-2DC2-4657-BA6C-A33DF49630E0}"/>
              </a:ext>
            </a:extLst>
          </p:cNvPr>
          <p:cNvSpPr/>
          <p:nvPr/>
        </p:nvSpPr>
        <p:spPr>
          <a:xfrm>
            <a:off x="193988" y="3082357"/>
            <a:ext cx="6627772" cy="4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(A)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單選語法 </a:t>
            </a:r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(B)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多選語法 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D1FA6460-9437-404B-A389-48452B6F95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60670" y="2712968"/>
            <a:ext cx="5274310" cy="35439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2DBFD3E4-F81B-4701-BEDC-7A1A713AB59B}"/>
              </a:ext>
            </a:extLst>
          </p:cNvPr>
          <p:cNvSpPr/>
          <p:nvPr/>
        </p:nvSpPr>
        <p:spPr>
          <a:xfrm>
            <a:off x="8301694" y="3155907"/>
            <a:ext cx="493396" cy="77103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56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684" y="848444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7355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補充新語法複習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1127558" y="1848165"/>
            <a:ext cx="5372223" cy="1677352"/>
          </a:xfrm>
          <a:prstGeom prst="rect">
            <a:avLst/>
          </a:prstGeom>
          <a:solidFill>
            <a:srgbClr val="BADEBE"/>
          </a:solidFill>
          <a:ln>
            <a:solidFill>
              <a:srgbClr val="BADEB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1" name="직사각형 59">
            <a:extLst>
              <a:ext uri="{FF2B5EF4-FFF2-40B4-BE49-F238E27FC236}">
                <a16:creationId xmlns:a16="http://schemas.microsoft.com/office/drawing/2014/main" id="{5FABF972-C829-4BCF-877E-3F6A4090846D}"/>
              </a:ext>
            </a:extLst>
          </p:cNvPr>
          <p:cNvSpPr/>
          <p:nvPr/>
        </p:nvSpPr>
        <p:spPr>
          <a:xfrm>
            <a:off x="751744" y="1859896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input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814432" y="2566408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&lt;input 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type=“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color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”&gt;&lt;/input&gt;</a:t>
            </a:r>
          </a:p>
          <a:p>
            <a:pPr lvl="0" algn="ctr">
              <a:lnSpc>
                <a:spcPct val="150000"/>
              </a:lnSpc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嵌入顏色框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F17AEF06-5952-4FC9-8C30-5B6AC6AE8B12}"/>
              </a:ext>
            </a:extLst>
          </p:cNvPr>
          <p:cNvPicPr/>
          <p:nvPr/>
        </p:nvPicPr>
        <p:blipFill rotWithShape="1">
          <a:blip r:embed="rId2"/>
          <a:srcRect r="13580"/>
          <a:stretch/>
        </p:blipFill>
        <p:spPr>
          <a:xfrm>
            <a:off x="6844969" y="1379196"/>
            <a:ext cx="4066543" cy="3136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4B172DF1-3FE9-40B0-B112-40DAF5381B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77920" y="3756217"/>
            <a:ext cx="4046814" cy="28041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54B20B9C-A224-4908-9F87-E19947AC92FF}"/>
              </a:ext>
            </a:extLst>
          </p:cNvPr>
          <p:cNvSpPr/>
          <p:nvPr/>
        </p:nvSpPr>
        <p:spPr>
          <a:xfrm>
            <a:off x="5869947" y="4781816"/>
            <a:ext cx="5372223" cy="1677352"/>
          </a:xfrm>
          <a:prstGeom prst="rect">
            <a:avLst/>
          </a:prstGeom>
          <a:solidFill>
            <a:srgbClr val="BADEBE"/>
          </a:solidFill>
          <a:ln>
            <a:solidFill>
              <a:srgbClr val="BADEB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53" name="직사각형 59">
            <a:extLst>
              <a:ext uri="{FF2B5EF4-FFF2-40B4-BE49-F238E27FC236}">
                <a16:creationId xmlns:a16="http://schemas.microsoft.com/office/drawing/2014/main" id="{E5C9A652-9708-416B-BD79-CBE8B952F260}"/>
              </a:ext>
            </a:extLst>
          </p:cNvPr>
          <p:cNvSpPr/>
          <p:nvPr/>
        </p:nvSpPr>
        <p:spPr>
          <a:xfrm>
            <a:off x="5494133" y="4793547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input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4" name="직사각형 60">
            <a:extLst>
              <a:ext uri="{FF2B5EF4-FFF2-40B4-BE49-F238E27FC236}">
                <a16:creationId xmlns:a16="http://schemas.microsoft.com/office/drawing/2014/main" id="{C97AA269-B314-407A-806C-7F602ADD618A}"/>
              </a:ext>
            </a:extLst>
          </p:cNvPr>
          <p:cNvSpPr/>
          <p:nvPr/>
        </p:nvSpPr>
        <p:spPr>
          <a:xfrm>
            <a:off x="5556821" y="5500059"/>
            <a:ext cx="6627772" cy="142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&lt;input 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type=“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range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”&gt;&lt;/input&gt;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zh-TW" altLang="en-US" sz="2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嵌入程度軸</a:t>
            </a:r>
            <a:endParaRPr lang="en-US" altLang="zh-TW" sz="2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07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89412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7355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語法複習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一次比一次更熟悉喔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1127558" y="1899520"/>
            <a:ext cx="5372223" cy="3234525"/>
          </a:xfrm>
          <a:prstGeom prst="rect">
            <a:avLst/>
          </a:prstGeom>
          <a:solidFill>
            <a:srgbClr val="BADEBE"/>
          </a:solidFill>
          <a:ln>
            <a:solidFill>
              <a:srgbClr val="BADEB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1" name="직사각형 59">
            <a:extLst>
              <a:ext uri="{FF2B5EF4-FFF2-40B4-BE49-F238E27FC236}">
                <a16:creationId xmlns:a16="http://schemas.microsoft.com/office/drawing/2014/main" id="{5FABF972-C829-4BCF-877E-3F6A4090846D}"/>
              </a:ext>
            </a:extLst>
          </p:cNvPr>
          <p:cNvSpPr/>
          <p:nvPr/>
        </p:nvSpPr>
        <p:spPr>
          <a:xfrm>
            <a:off x="751744" y="1859896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select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1416163" y="2647124"/>
            <a:ext cx="6627772" cy="3267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&lt;select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&lt;option&gt;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放入選項</a:t>
            </a:r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&lt;/option&gt;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&lt;option&gt;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放入選項</a:t>
            </a:r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&lt;/option&gt;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&lt;option&gt;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放入選項</a:t>
            </a:r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&lt;/option&gt;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&lt;/select&gt;</a:t>
            </a:r>
          </a:p>
          <a:p>
            <a:pPr lvl="0">
              <a:lnSpc>
                <a:spcPct val="150000"/>
              </a:lnSpc>
              <a:defRPr/>
            </a:pPr>
            <a:endPara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4307C141-842D-41AD-8FD8-F2C493B7CF18}"/>
              </a:ext>
            </a:extLst>
          </p:cNvPr>
          <p:cNvPicPr/>
          <p:nvPr/>
        </p:nvPicPr>
        <p:blipFill rotWithShape="1">
          <a:blip r:embed="rId2"/>
          <a:srcRect r="15649"/>
          <a:stretch/>
        </p:blipFill>
        <p:spPr>
          <a:xfrm>
            <a:off x="7116280" y="998677"/>
            <a:ext cx="4448931" cy="54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1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7025" y="1404239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7355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語法複習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一次比一次更熟悉喔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8FD9ED79-0753-4560-91E0-7F33CB54D4F0}"/>
              </a:ext>
            </a:extLst>
          </p:cNvPr>
          <p:cNvSpPr/>
          <p:nvPr/>
        </p:nvSpPr>
        <p:spPr>
          <a:xfrm>
            <a:off x="1127558" y="2342757"/>
            <a:ext cx="4511103" cy="995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6" name="직사각형 60">
            <a:extLst>
              <a:ext uri="{FF2B5EF4-FFF2-40B4-BE49-F238E27FC236}">
                <a16:creationId xmlns:a16="http://schemas.microsoft.com/office/drawing/2014/main" id="{1966CB5A-01A8-4396-A1F2-344E383ACAC5}"/>
              </a:ext>
            </a:extLst>
          </p:cNvPr>
          <p:cNvSpPr/>
          <p:nvPr/>
        </p:nvSpPr>
        <p:spPr>
          <a:xfrm>
            <a:off x="600409" y="2301825"/>
            <a:ext cx="5565399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右上方灰色橢圓遮蔽處</a:t>
            </a:r>
            <a:endParaRPr lang="en-US" altLang="zh-TW" sz="20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應填入數字多少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1E8D71C8-04F4-4261-9916-3BF72AEBBE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21943" y="2257753"/>
            <a:ext cx="4511103" cy="3159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788A5029-4B71-4F4E-A54D-F82E65F08CCB}"/>
              </a:ext>
            </a:extLst>
          </p:cNvPr>
          <p:cNvSpPr/>
          <p:nvPr/>
        </p:nvSpPr>
        <p:spPr>
          <a:xfrm rot="5400000">
            <a:off x="8003219" y="1291338"/>
            <a:ext cx="179112" cy="33020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2CAF19F-35D8-4F39-BBF6-BF5915F2479B}"/>
              </a:ext>
            </a:extLst>
          </p:cNvPr>
          <p:cNvSpPr/>
          <p:nvPr/>
        </p:nvSpPr>
        <p:spPr>
          <a:xfrm>
            <a:off x="8224819" y="2865748"/>
            <a:ext cx="645804" cy="88247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chemeClr val="accent2"/>
                </a:solidFill>
              </a:ln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D451C59-0802-4D58-B1D2-2F128BD6966C}"/>
              </a:ext>
            </a:extLst>
          </p:cNvPr>
          <p:cNvSpPr/>
          <p:nvPr/>
        </p:nvSpPr>
        <p:spPr>
          <a:xfrm>
            <a:off x="8031501" y="2372133"/>
            <a:ext cx="386636" cy="306343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B67B39-EF3C-4B96-B0E8-BBDFF99DA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39" y="3614128"/>
            <a:ext cx="5959988" cy="325759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697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70847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哥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今日成果解答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2C0FFC6D-95CD-4CCB-84A5-4C2DDCB69CFB}"/>
              </a:ext>
            </a:extLst>
          </p:cNvPr>
          <p:cNvSpPr/>
          <p:nvPr/>
        </p:nvSpPr>
        <p:spPr>
          <a:xfrm>
            <a:off x="7212330" y="6391514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AFF3D22-AA84-4A9B-8D8D-C493A7F23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68" y="864567"/>
            <a:ext cx="5442673" cy="285605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4B66DDB-11F3-4CE5-8B12-3484254FD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742" y="3507774"/>
            <a:ext cx="3984878" cy="30222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6C61F7-BBCA-4AAF-92AA-E5C7D2CE3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198" y="2217464"/>
            <a:ext cx="5301669" cy="33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28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89412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基本語法</a:t>
            </a:r>
            <a:r>
              <a:rPr kumimoji="0" lang="en-US" altLang="zh-TW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32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css</a:t>
            </a:r>
            <a:r>
              <a:rPr kumimoji="0" lang="en-US" altLang="zh-TW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419350" y="4019620"/>
            <a:ext cx="6627772" cy="4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7EA1D03F-2345-4F77-AC86-2172A34E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122" y="1036561"/>
            <a:ext cx="4239284" cy="53510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8A8A07C-FB83-4BCE-AE6F-D7D9E4A81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25" y="992096"/>
            <a:ext cx="3317240" cy="247192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474969E-7144-4565-AFD6-0D8853A2B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16" y="3601883"/>
            <a:ext cx="5710382" cy="869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C5A2C69-9880-4EB4-B1F4-2B6A2BA90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417" y="4518001"/>
            <a:ext cx="5708043" cy="966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CC6B821A-600E-488C-A736-CC44B319F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416" y="5549088"/>
            <a:ext cx="5708044" cy="855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3895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89412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基本語法</a:t>
            </a:r>
            <a:r>
              <a:rPr kumimoji="0" lang="en-US" altLang="zh-TW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(class)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5431015" y="5052306"/>
            <a:ext cx="5132350" cy="1245032"/>
          </a:xfrm>
          <a:prstGeom prst="rect">
            <a:avLst/>
          </a:prstGeom>
          <a:solidFill>
            <a:srgbClr val="F6BAA2"/>
          </a:solidFill>
          <a:ln>
            <a:solidFill>
              <a:srgbClr val="F6BAA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419350" y="4019620"/>
            <a:ext cx="6627772" cy="4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AAA591C5-DCB5-4FE7-8A87-4DF28ED7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06" y="922733"/>
            <a:ext cx="4716604" cy="2787084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AD5FF176-975F-4054-9400-6A1BB3CA1D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2" t="2958" r="10937" b="7163"/>
          <a:stretch/>
        </p:blipFill>
        <p:spPr>
          <a:xfrm>
            <a:off x="6627851" y="1086094"/>
            <a:ext cx="3530108" cy="3667027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AD32F1A9-5B85-4885-A81A-87D686ABEF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140" b="3499"/>
          <a:stretch/>
        </p:blipFill>
        <p:spPr>
          <a:xfrm>
            <a:off x="1485547" y="3904019"/>
            <a:ext cx="3530108" cy="2606010"/>
          </a:xfrm>
          <a:prstGeom prst="rect">
            <a:avLst/>
          </a:prstGeom>
        </p:spPr>
      </p:pic>
      <p:sp>
        <p:nvSpPr>
          <p:cNvPr id="46" name="직사각형 60">
            <a:extLst>
              <a:ext uri="{FF2B5EF4-FFF2-40B4-BE49-F238E27FC236}">
                <a16:creationId xmlns:a16="http://schemas.microsoft.com/office/drawing/2014/main" id="{C472EFC8-8965-405E-ABC2-7B2EDA0DD093}"/>
              </a:ext>
            </a:extLst>
          </p:cNvPr>
          <p:cNvSpPr/>
          <p:nvPr/>
        </p:nvSpPr>
        <p:spPr>
          <a:xfrm>
            <a:off x="4684938" y="5109479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class=“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自己取名子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”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Html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和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CSS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連接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主題重複時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73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736" y="740056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課程回饋</a:t>
            </a:r>
            <a:r>
              <a:rPr kumimoji="0" lang="en-US" altLang="zh-TW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實作練習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8513659" y="1258072"/>
            <a:ext cx="308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聰明的德威一定可以的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B57F94-C5B6-41B7-864B-2667BDD74EED}"/>
              </a:ext>
            </a:extLst>
          </p:cNvPr>
          <p:cNvSpPr/>
          <p:nvPr/>
        </p:nvSpPr>
        <p:spPr>
          <a:xfrm>
            <a:off x="7095844" y="631169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TextBox 97">
            <a:extLst>
              <a:ext uri="{FF2B5EF4-FFF2-40B4-BE49-F238E27FC236}">
                <a16:creationId xmlns:a16="http://schemas.microsoft.com/office/drawing/2014/main" id="{F7DFDDDD-D11A-47F0-90D4-F81E4BC7413B}"/>
              </a:ext>
            </a:extLst>
          </p:cNvPr>
          <p:cNvSpPr txBox="1"/>
          <p:nvPr/>
        </p:nvSpPr>
        <p:spPr>
          <a:xfrm>
            <a:off x="-203791" y="1912566"/>
            <a:ext cx="308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色碼指定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9BE40D-06E8-4101-969A-03E49075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74" y="1951059"/>
            <a:ext cx="2038635" cy="3429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7FADB5D-A44E-4485-8C39-EC8FDA8B5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109" y="1948476"/>
            <a:ext cx="1848108" cy="333422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60CF15F-D8EB-403F-AA9A-E2167DC33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558" y="1922480"/>
            <a:ext cx="1933845" cy="40010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73A36AF-7B36-4746-84C8-A407DB092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595" y="2426316"/>
            <a:ext cx="2038635" cy="32389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274135E0-846F-480A-A2E7-278D1EEA2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0713" y="2414207"/>
            <a:ext cx="1933845" cy="33342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2020072-9B3B-4EA4-AE07-8E29822012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8347" y="2433260"/>
            <a:ext cx="2086266" cy="314369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B4EBAFCC-1401-4120-AF43-6AEEF481BC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8314" y="3429000"/>
            <a:ext cx="6306430" cy="1914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722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2313" y="712821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上課公約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1307735" y="1580243"/>
            <a:ext cx="1074995" cy="982221"/>
            <a:chOff x="5271536" y="1887222"/>
            <a:chExt cx="1094509" cy="1094509"/>
          </a:xfrm>
        </p:grpSpPr>
        <p:sp>
          <p:nvSpPr>
            <p:cNvPr id="44" name="타원 43"/>
            <p:cNvSpPr/>
            <p:nvPr/>
          </p:nvSpPr>
          <p:spPr>
            <a:xfrm>
              <a:off x="5271536" y="1887222"/>
              <a:ext cx="1094509" cy="1094509"/>
            </a:xfrm>
            <a:prstGeom prst="ellipse">
              <a:avLst/>
            </a:prstGeom>
            <a:solidFill>
              <a:srgbClr val="FCB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331" y="2105658"/>
              <a:ext cx="629969" cy="629969"/>
            </a:xfrm>
            <a:prstGeom prst="rect">
              <a:avLst/>
            </a:prstGeom>
          </p:spPr>
        </p:pic>
      </p:grpSp>
      <p:sp>
        <p:nvSpPr>
          <p:cNvPr id="54" name="사각형: 둥근 모서리 13">
            <a:extLst>
              <a:ext uri="{FF2B5EF4-FFF2-40B4-BE49-F238E27FC236}">
                <a16:creationId xmlns:a16="http://schemas.microsoft.com/office/drawing/2014/main" id="{FAADA5D9-235A-49E7-B71A-455025C3E251}"/>
              </a:ext>
            </a:extLst>
          </p:cNvPr>
          <p:cNvSpPr/>
          <p:nvPr/>
        </p:nvSpPr>
        <p:spPr>
          <a:xfrm>
            <a:off x="1740615" y="1455941"/>
            <a:ext cx="209234" cy="191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9342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820243" y="1855461"/>
            <a:ext cx="3566983" cy="3627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1.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上課準時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並且專心聆聽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有問題可以隨時發問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3.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上課不玩手機不搗蛋不說髒話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4.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上課不亂塗鴉影響進度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5.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下課好好休息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6.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大學伴備課很辛苦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不可以頂嘴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7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多分享學校生活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8.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大學伴可隨時增加公約項目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C73454-C0FF-49B9-8B82-36DBF895BE42}"/>
              </a:ext>
            </a:extLst>
          </p:cNvPr>
          <p:cNvSpPr txBox="1"/>
          <p:nvPr/>
        </p:nvSpPr>
        <p:spPr>
          <a:xfrm>
            <a:off x="2923530" y="1558056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i="1" u="sng" kern="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小學伴須遵守以下公約</a:t>
            </a:r>
            <a:endParaRPr lang="zh-TW" altLang="en-US" i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6C19209-D5DB-481D-A11E-6A9375EEE389}"/>
              </a:ext>
            </a:extLst>
          </p:cNvPr>
          <p:cNvSpPr txBox="1"/>
          <p:nvPr/>
        </p:nvSpPr>
        <p:spPr>
          <a:xfrm>
            <a:off x="7118982" y="1544766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i="1" u="sng" kern="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大學伴須遵守以下公約</a:t>
            </a:r>
            <a:endParaRPr lang="zh-TW" altLang="en-US" i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직사각형 61">
            <a:extLst>
              <a:ext uri="{FF2B5EF4-FFF2-40B4-BE49-F238E27FC236}">
                <a16:creationId xmlns:a16="http://schemas.microsoft.com/office/drawing/2014/main" id="{3A10F75B-C062-45DD-B2F8-513CDDF24281}"/>
              </a:ext>
            </a:extLst>
          </p:cNvPr>
          <p:cNvSpPr/>
          <p:nvPr/>
        </p:nvSpPr>
        <p:spPr>
          <a:xfrm>
            <a:off x="7118982" y="1986577"/>
            <a:ext cx="3566983" cy="321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1.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上課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認真講解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督促德威認真學習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3.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上課不玩手機不搗蛋不說髒話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4.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34" charset="-127"/>
              </a:rPr>
              <a:t>德威上課很辛苦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準時下課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5.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每周一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20:00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前上傳教材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6.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有耐心解決德威的問題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7.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無故不可請假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遲到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早退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8" name="직사각형 61">
            <a:extLst>
              <a:ext uri="{FF2B5EF4-FFF2-40B4-BE49-F238E27FC236}">
                <a16:creationId xmlns:a16="http://schemas.microsoft.com/office/drawing/2014/main" id="{EE9BB772-4FE9-41BB-92AE-17B099AF7018}"/>
              </a:ext>
            </a:extLst>
          </p:cNvPr>
          <p:cNvSpPr/>
          <p:nvPr/>
        </p:nvSpPr>
        <p:spPr>
          <a:xfrm>
            <a:off x="2644184" y="5446871"/>
            <a:ext cx="894959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十週的共同約定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: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每次上課前快速朗誦一遍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課堂中違規者懲罰再朗誦一遍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0A441DC-0270-4439-80E2-220A1E421B10}"/>
              </a:ext>
            </a:extLst>
          </p:cNvPr>
          <p:cNvSpPr/>
          <p:nvPr/>
        </p:nvSpPr>
        <p:spPr>
          <a:xfrm>
            <a:off x="6987421" y="6304288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1356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89412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實作解答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EC464AF1-1581-4BC0-9951-8136DBAE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28" y="1362329"/>
            <a:ext cx="8540438" cy="496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16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327328" y="2539580"/>
            <a:ext cx="5485263" cy="18024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輔仁大學</a:t>
            </a: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110</a:t>
            </a: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年</a:t>
            </a:r>
            <a:endParaRPr kumimoji="0" lang="en-US" altLang="zh-TW" sz="4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教育部數位學伴計畫</a:t>
            </a:r>
            <a:endParaRPr kumimoji="0" lang="en-US" altLang="zh-TW" sz="4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324960" y="1310394"/>
            <a:ext cx="3308962" cy="1338855"/>
            <a:chOff x="4893241" y="1781588"/>
            <a:chExt cx="2154437" cy="871717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6" y="1802502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3.googleusercontent.com/_note4nr-6bsXJvH6E8hvv-SFhJYYn219mYb23ESRwJKTM_f3iQUWitMlrzt3Eff0qwIafj-q7yoN5-q4JssjFH1--I4ZZvjhj1Tqds9Kof9jMJ76rPCzkJ2RwIL_FvOdqEuZmg">
            <a:extLst>
              <a:ext uri="{FF2B5EF4-FFF2-40B4-BE49-F238E27FC236}">
                <a16:creationId xmlns:a16="http://schemas.microsoft.com/office/drawing/2014/main" id="{2ACDAF84-8969-4931-AA0F-D6A5AFCE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6" y="284487"/>
            <a:ext cx="1581465" cy="15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E61509C-FE31-411B-8269-7C2BA26EFDF0}"/>
              </a:ext>
            </a:extLst>
          </p:cNvPr>
          <p:cNvSpPr txBox="1"/>
          <p:nvPr/>
        </p:nvSpPr>
        <p:spPr>
          <a:xfrm>
            <a:off x="3077553" y="4438169"/>
            <a:ext cx="56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下課了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下週二見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6E71D7-A202-48E2-A80C-0EB5455A8A71}"/>
              </a:ext>
            </a:extLst>
          </p:cNvPr>
          <p:cNvSpPr/>
          <p:nvPr/>
        </p:nvSpPr>
        <p:spPr>
          <a:xfrm>
            <a:off x="7229735" y="658100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591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542F0CA-C925-443A-B953-4631CCD856CD}"/>
              </a:ext>
            </a:extLst>
          </p:cNvPr>
          <p:cNvSpPr/>
          <p:nvPr/>
        </p:nvSpPr>
        <p:spPr>
          <a:xfrm>
            <a:off x="6987421" y="6304288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8A88339B-A46A-4D9F-82B5-FC55D7524947}"/>
              </a:ext>
            </a:extLst>
          </p:cNvPr>
          <p:cNvSpPr txBox="1"/>
          <p:nvPr/>
        </p:nvSpPr>
        <p:spPr>
          <a:xfrm>
            <a:off x="190500" y="838012"/>
            <a:ext cx="11811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資料來源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prstClr val="black"/>
                </a:solidFill>
                <a:hlinkClick r:id="rId2"/>
              </a:rPr>
              <a:t>https://www.sublimetext.com/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zh-TW" altLang="en-US" dirty="0">
                <a:solidFill>
                  <a:prstClr val="black"/>
                </a:solidFill>
              </a:rPr>
              <a:t>網頁編輯器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endParaRPr lang="en-US" altLang="zh-TW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2. </a:t>
            </a:r>
            <a:r>
              <a:rPr lang="en-US" altLang="zh-TW" dirty="0">
                <a:solidFill>
                  <a:prstClr val="black"/>
                </a:solidFill>
                <a:hlinkClick r:id="rId3"/>
              </a:rPr>
              <a:t>ttps://www.ifreesite.com/color/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zh-TW" altLang="en-US" dirty="0">
                <a:solidFill>
                  <a:prstClr val="black"/>
                </a:solidFill>
              </a:rPr>
              <a:t>色碼表</a:t>
            </a:r>
            <a:r>
              <a:rPr lang="en-US" altLang="zh-TW" dirty="0"/>
              <a:t>)</a:t>
            </a:r>
            <a:endParaRPr lang="en-US" altLang="zh-TW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3. </a:t>
            </a:r>
            <a:r>
              <a:rPr lang="zh-TW" altLang="en-US" dirty="0">
                <a:solidFill>
                  <a:prstClr val="black"/>
                </a:solidFill>
              </a:rPr>
              <a:t>學校教材</a:t>
            </a:r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4. </a:t>
            </a:r>
            <a:r>
              <a:rPr lang="en-US" altLang="zh-TW" dirty="0">
                <a:solidFill>
                  <a:prstClr val="black"/>
                </a:solidFill>
                <a:hlinkClick r:id="rId4"/>
              </a:rPr>
              <a:t>https://www.youtube.com/watch?v=PN6pV_ZLHqc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dirty="0" err="1">
                <a:solidFill>
                  <a:prstClr val="black"/>
                </a:solidFill>
              </a:rPr>
              <a:t>Youtube</a:t>
            </a:r>
            <a:r>
              <a:rPr lang="zh-TW" altLang="en-US" dirty="0">
                <a:solidFill>
                  <a:prstClr val="black"/>
                </a:solidFill>
              </a:rPr>
              <a:t>教學網站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endParaRPr lang="en-US" altLang="zh-TW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5. </a:t>
            </a:r>
            <a:r>
              <a:rPr lang="en-US" altLang="zh-TW" dirty="0">
                <a:solidFill>
                  <a:prstClr val="black"/>
                </a:solidFill>
                <a:hlinkClick r:id="rId5"/>
              </a:rPr>
              <a:t>https://i.ppfocus.com/2020/8/a12efc5.jpg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zh-TW" altLang="en-US" dirty="0">
                <a:solidFill>
                  <a:prstClr val="black"/>
                </a:solidFill>
              </a:rPr>
              <a:t>貓咪圖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3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4770" y="857439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prstClr val="white"/>
                </a:solidFill>
              </a:rPr>
              <a:t>(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今日目標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680253" y="862228"/>
            <a:ext cx="6632647" cy="5878442"/>
            <a:chOff x="4619001" y="0"/>
            <a:chExt cx="7737882" cy="6858000"/>
          </a:xfrm>
        </p:grpSpPr>
        <p:sp>
          <p:nvSpPr>
            <p:cNvPr id="46" name="자유형 45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원호 49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원호 50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원호 51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/>
          <p:cNvSpPr/>
          <p:nvPr/>
        </p:nvSpPr>
        <p:spPr>
          <a:xfrm>
            <a:off x="5724934" y="218234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5224773" y="5070739"/>
            <a:ext cx="3872380" cy="49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</a:rPr>
              <a:t>                   補充基礎新語法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新細明體" panose="02020500000000000000" pitchFamily="18" charset="-120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441484" y="2189878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897583" y="5034064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261078" y="443882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2057397" y="2155879"/>
            <a:ext cx="3611060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前七週重要語法講解</a:t>
            </a:r>
            <a:endParaRPr lang="en-US" altLang="zh-TW" sz="2000" b="1" dirty="0">
              <a:solidFill>
                <a:schemeClr val="tx1">
                  <a:lumMod val="50000"/>
                  <a:lumOff val="50000"/>
                </a:schemeClr>
              </a:solidFill>
              <a:latin typeface="新細明體" panose="02020500000000000000" pitchFamily="18" charset="-12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1305325" y="4529631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上週未完成課程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新細明體" panose="02020500000000000000" pitchFamily="18" charset="-12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9088960" y="1991922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介紹本日課程目標</a:t>
            </a:r>
            <a:endParaRPr lang="en-US" altLang="ko-KR" sz="2000" b="1" dirty="0">
              <a:solidFill>
                <a:prstClr val="white">
                  <a:lumMod val="50000"/>
                </a:prst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8" name="자유형 17"/>
          <p:cNvSpPr/>
          <p:nvPr/>
        </p:nvSpPr>
        <p:spPr>
          <a:xfrm rot="3214409">
            <a:off x="8150162" y="1365295"/>
            <a:ext cx="1101725" cy="171586"/>
          </a:xfrm>
          <a:custGeom>
            <a:avLst/>
            <a:gdLst>
              <a:gd name="connsiteX0" fmla="*/ 0 w 1095375"/>
              <a:gd name="connsiteY0" fmla="*/ 152494 h 171544"/>
              <a:gd name="connsiteX1" fmla="*/ 514350 w 1095375"/>
              <a:gd name="connsiteY1" fmla="*/ 94 h 171544"/>
              <a:gd name="connsiteX2" fmla="*/ 1095375 w 1095375"/>
              <a:gd name="connsiteY2" fmla="*/ 171544 h 171544"/>
              <a:gd name="connsiteX0" fmla="*/ 0 w 1095375"/>
              <a:gd name="connsiteY0" fmla="*/ 133473 h 152523"/>
              <a:gd name="connsiteX1" fmla="*/ 530225 w 1095375"/>
              <a:gd name="connsiteY1" fmla="*/ 123 h 152523"/>
              <a:gd name="connsiteX2" fmla="*/ 1095375 w 1095375"/>
              <a:gd name="connsiteY2" fmla="*/ 152523 h 152523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725" h="171586">
                <a:moveTo>
                  <a:pt x="0" y="152536"/>
                </a:moveTo>
                <a:cubicBezTo>
                  <a:pt x="146844" y="49348"/>
                  <a:pt x="340254" y="-3039"/>
                  <a:pt x="523875" y="136"/>
                </a:cubicBezTo>
                <a:cubicBezTo>
                  <a:pt x="707496" y="3311"/>
                  <a:pt x="908843" y="55698"/>
                  <a:pt x="1101725" y="171586"/>
                </a:cubicBezTo>
              </a:path>
            </a:pathLst>
          </a:custGeom>
          <a:noFill/>
          <a:ln>
            <a:solidFill>
              <a:srgbClr val="FF808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D6AD741-42D8-4502-B350-31C21E836A26}"/>
              </a:ext>
            </a:extLst>
          </p:cNvPr>
          <p:cNvSpPr/>
          <p:nvPr/>
        </p:nvSpPr>
        <p:spPr>
          <a:xfrm>
            <a:off x="7009878" y="6243066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671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6076" y="732933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5291" y="94871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第四週</a:t>
            </a: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課程目標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基礎版 還記得嗎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!?)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타원 5">
            <a:extLst>
              <a:ext uri="{FF2B5EF4-FFF2-40B4-BE49-F238E27FC236}">
                <a16:creationId xmlns:a16="http://schemas.microsoft.com/office/drawing/2014/main" id="{9FF186D8-8742-4D7A-A5C5-42EFE32E2F5B}"/>
              </a:ext>
            </a:extLst>
          </p:cNvPr>
          <p:cNvSpPr/>
          <p:nvPr/>
        </p:nvSpPr>
        <p:spPr>
          <a:xfrm>
            <a:off x="5986021" y="832801"/>
            <a:ext cx="5507760" cy="1541543"/>
          </a:xfrm>
          <a:prstGeom prst="ellipse">
            <a:avLst/>
          </a:prstGeom>
          <a:solidFill>
            <a:srgbClr val="F7E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自己設計</a:t>
            </a:r>
            <a:endParaRPr kumimoji="0" lang="en-US" altLang="zh-TW" sz="21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1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LeBron James</a:t>
            </a:r>
            <a:r>
              <a:rPr kumimoji="0" lang="zh-TW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的個人介紹表格</a:t>
            </a:r>
            <a:endParaRPr kumimoji="0" lang="en-US" altLang="zh-TW" sz="21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100" b="1" dirty="0">
                <a:solidFill>
                  <a:srgbClr val="ED7D3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100" b="1" dirty="0">
                <a:solidFill>
                  <a:srgbClr val="ED7D3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不能讓使用者輸入資料</a:t>
            </a:r>
            <a:r>
              <a:rPr lang="en-US" altLang="zh-TW" sz="2100" b="1" dirty="0">
                <a:solidFill>
                  <a:srgbClr val="ED7D3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CB3178A-4E79-4B6A-92A8-4B405A2096C6}"/>
              </a:ext>
            </a:extLst>
          </p:cNvPr>
          <p:cNvSpPr/>
          <p:nvPr/>
        </p:nvSpPr>
        <p:spPr>
          <a:xfrm>
            <a:off x="7073473" y="636273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7C816751-1A28-42E1-97E0-D0E721C20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24" y="2543996"/>
            <a:ext cx="5674527" cy="348816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54399D1-A100-4139-9CB3-1D42ED1B15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98219" y="1059650"/>
            <a:ext cx="4593096" cy="5436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E2541E2-B307-4DF2-92E7-5BC0A814872B}"/>
              </a:ext>
            </a:extLst>
          </p:cNvPr>
          <p:cNvSpPr/>
          <p:nvPr/>
        </p:nvSpPr>
        <p:spPr>
          <a:xfrm>
            <a:off x="618001" y="1898374"/>
            <a:ext cx="4792223" cy="15306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26F84D-9454-4629-A2DB-DFE61CB1EA5E}"/>
              </a:ext>
            </a:extLst>
          </p:cNvPr>
          <p:cNvSpPr/>
          <p:nvPr/>
        </p:nvSpPr>
        <p:spPr>
          <a:xfrm>
            <a:off x="618001" y="3582155"/>
            <a:ext cx="4792223" cy="13973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0D7676-E3D5-4AC1-8D29-117F527547F3}"/>
              </a:ext>
            </a:extLst>
          </p:cNvPr>
          <p:cNvSpPr/>
          <p:nvPr/>
        </p:nvSpPr>
        <p:spPr>
          <a:xfrm>
            <a:off x="618001" y="5045509"/>
            <a:ext cx="4792223" cy="139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직사각형 60">
            <a:extLst>
              <a:ext uri="{FF2B5EF4-FFF2-40B4-BE49-F238E27FC236}">
                <a16:creationId xmlns:a16="http://schemas.microsoft.com/office/drawing/2014/main" id="{6B5EB550-09DF-4AD9-835C-4CBCFFE8692C}"/>
              </a:ext>
            </a:extLst>
          </p:cNvPr>
          <p:cNvSpPr/>
          <p:nvPr/>
        </p:nvSpPr>
        <p:spPr>
          <a:xfrm>
            <a:off x="268097" y="1898374"/>
            <a:ext cx="294871" cy="142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第一行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5" name="직사각형 60">
            <a:extLst>
              <a:ext uri="{FF2B5EF4-FFF2-40B4-BE49-F238E27FC236}">
                <a16:creationId xmlns:a16="http://schemas.microsoft.com/office/drawing/2014/main" id="{36BD6C3E-FB3C-4923-869C-D12EBAB6051C}"/>
              </a:ext>
            </a:extLst>
          </p:cNvPr>
          <p:cNvSpPr/>
          <p:nvPr/>
        </p:nvSpPr>
        <p:spPr>
          <a:xfrm>
            <a:off x="283021" y="3517006"/>
            <a:ext cx="294871" cy="142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第二行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7" name="직사각형 60">
            <a:extLst>
              <a:ext uri="{FF2B5EF4-FFF2-40B4-BE49-F238E27FC236}">
                <a16:creationId xmlns:a16="http://schemas.microsoft.com/office/drawing/2014/main" id="{2A1CB0BD-AC71-4E1F-A433-71BE256AE47B}"/>
              </a:ext>
            </a:extLst>
          </p:cNvPr>
          <p:cNvSpPr/>
          <p:nvPr/>
        </p:nvSpPr>
        <p:spPr>
          <a:xfrm>
            <a:off x="292202" y="4991903"/>
            <a:ext cx="294871" cy="142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第三行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06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856" y="768279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663048" y="759424"/>
            <a:ext cx="6632647" cy="5878442"/>
            <a:chOff x="4619001" y="0"/>
            <a:chExt cx="7737882" cy="6858000"/>
          </a:xfrm>
        </p:grpSpPr>
        <p:sp>
          <p:nvSpPr>
            <p:cNvPr id="46" name="자유형 45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원호 49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원호 50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원호 51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/>
          <p:cNvSpPr/>
          <p:nvPr/>
        </p:nvSpPr>
        <p:spPr>
          <a:xfrm>
            <a:off x="5724934" y="218234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1145464" y="3796845"/>
            <a:ext cx="2783789" cy="49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</a:rPr>
              <a:t>                   語法小測驗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新細明體" panose="02020500000000000000" pitchFamily="18" charset="-120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441484" y="2189878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355707" y="4649473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911347" y="4051780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2057397" y="2155879"/>
            <a:ext cx="3611060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Html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文字美化</a:t>
            </a:r>
            <a:endParaRPr lang="en-US" altLang="zh-TW" sz="2000" b="1" dirty="0">
              <a:solidFill>
                <a:schemeClr val="tx1">
                  <a:lumMod val="50000"/>
                  <a:lumOff val="50000"/>
                </a:schemeClr>
              </a:solidFill>
              <a:latin typeface="新細明體" panose="02020500000000000000" pitchFamily="18" charset="-12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1312066" y="5711348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本週課程應用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新細明體" panose="02020500000000000000" pitchFamily="18" charset="-12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9088960" y="1991922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上週課程小測驗</a:t>
            </a:r>
            <a:endParaRPr lang="en-US" altLang="ko-KR" sz="2000" b="1" dirty="0">
              <a:solidFill>
                <a:prstClr val="white">
                  <a:lumMod val="50000"/>
                </a:prst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8" name="자유형 17"/>
          <p:cNvSpPr/>
          <p:nvPr/>
        </p:nvSpPr>
        <p:spPr>
          <a:xfrm rot="3214409">
            <a:off x="8150162" y="1365295"/>
            <a:ext cx="1101725" cy="171586"/>
          </a:xfrm>
          <a:custGeom>
            <a:avLst/>
            <a:gdLst>
              <a:gd name="connsiteX0" fmla="*/ 0 w 1095375"/>
              <a:gd name="connsiteY0" fmla="*/ 152494 h 171544"/>
              <a:gd name="connsiteX1" fmla="*/ 514350 w 1095375"/>
              <a:gd name="connsiteY1" fmla="*/ 94 h 171544"/>
              <a:gd name="connsiteX2" fmla="*/ 1095375 w 1095375"/>
              <a:gd name="connsiteY2" fmla="*/ 171544 h 171544"/>
              <a:gd name="connsiteX0" fmla="*/ 0 w 1095375"/>
              <a:gd name="connsiteY0" fmla="*/ 133473 h 152523"/>
              <a:gd name="connsiteX1" fmla="*/ 530225 w 1095375"/>
              <a:gd name="connsiteY1" fmla="*/ 123 h 152523"/>
              <a:gd name="connsiteX2" fmla="*/ 1095375 w 1095375"/>
              <a:gd name="connsiteY2" fmla="*/ 152523 h 152523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725" h="171586">
                <a:moveTo>
                  <a:pt x="0" y="152536"/>
                </a:moveTo>
                <a:cubicBezTo>
                  <a:pt x="146844" y="49348"/>
                  <a:pt x="340254" y="-3039"/>
                  <a:pt x="523875" y="136"/>
                </a:cubicBezTo>
                <a:cubicBezTo>
                  <a:pt x="707496" y="3311"/>
                  <a:pt x="908843" y="55698"/>
                  <a:pt x="1101725" y="171586"/>
                </a:cubicBezTo>
              </a:path>
            </a:pathLst>
          </a:custGeom>
          <a:noFill/>
          <a:ln>
            <a:solidFill>
              <a:srgbClr val="FF808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D6AD741-42D8-4502-B350-31C21E836A26}"/>
              </a:ext>
            </a:extLst>
          </p:cNvPr>
          <p:cNvSpPr/>
          <p:nvPr/>
        </p:nvSpPr>
        <p:spPr>
          <a:xfrm>
            <a:off x="7009878" y="6243066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sp>
        <p:nvSpPr>
          <p:cNvPr id="49" name="타원 58">
            <a:extLst>
              <a:ext uri="{FF2B5EF4-FFF2-40B4-BE49-F238E27FC236}">
                <a16:creationId xmlns:a16="http://schemas.microsoft.com/office/drawing/2014/main" id="{4AF9EA2C-EE3F-4872-B6B4-9CDE8531E6C7}"/>
              </a:ext>
            </a:extLst>
          </p:cNvPr>
          <p:cNvSpPr/>
          <p:nvPr/>
        </p:nvSpPr>
        <p:spPr>
          <a:xfrm>
            <a:off x="3111932" y="566706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4" name="직사각형 59">
            <a:extLst>
              <a:ext uri="{FF2B5EF4-FFF2-40B4-BE49-F238E27FC236}">
                <a16:creationId xmlns:a16="http://schemas.microsoft.com/office/drawing/2014/main" id="{848DBE6F-E7E1-42C7-9ABF-43BF1F33C3AA}"/>
              </a:ext>
            </a:extLst>
          </p:cNvPr>
          <p:cNvSpPr/>
          <p:nvPr/>
        </p:nvSpPr>
        <p:spPr>
          <a:xfrm>
            <a:off x="5085265" y="4670756"/>
            <a:ext cx="3611060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Html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選項功能</a:t>
            </a:r>
            <a:endParaRPr lang="en-US" altLang="zh-TW" sz="2000" b="1" dirty="0">
              <a:solidFill>
                <a:schemeClr val="tx1">
                  <a:lumMod val="50000"/>
                  <a:lumOff val="50000"/>
                </a:schemeClr>
              </a:solidFill>
              <a:latin typeface="新細明體" panose="02020500000000000000" pitchFamily="18" charset="-120"/>
            </a:endParaRPr>
          </a:p>
        </p:txBody>
      </p:sp>
      <p:sp>
        <p:nvSpPr>
          <p:cNvPr id="63" name="직사각형 1">
            <a:extLst>
              <a:ext uri="{FF2B5EF4-FFF2-40B4-BE49-F238E27FC236}">
                <a16:creationId xmlns:a16="http://schemas.microsoft.com/office/drawing/2014/main" id="{5B6A0DA6-4B73-4410-BA6A-0AC4A3CC546A}"/>
              </a:ext>
            </a:extLst>
          </p:cNvPr>
          <p:cNvSpPr/>
          <p:nvPr/>
        </p:nvSpPr>
        <p:spPr>
          <a:xfrm>
            <a:off x="242313" y="73126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5" name="직사각형 3">
            <a:extLst>
              <a:ext uri="{FF2B5EF4-FFF2-40B4-BE49-F238E27FC236}">
                <a16:creationId xmlns:a16="http://schemas.microsoft.com/office/drawing/2014/main" id="{A12E6A9B-BD2B-4863-9D58-8223E0792E13}"/>
              </a:ext>
            </a:extLst>
          </p:cNvPr>
          <p:cNvSpPr/>
          <p:nvPr/>
        </p:nvSpPr>
        <p:spPr>
          <a:xfrm>
            <a:off x="2269560" y="156319"/>
            <a:ext cx="8013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今日課程目標成果</a:t>
            </a:r>
            <a:r>
              <a:rPr kumimoji="0" lang="en-US" altLang="zh-TW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(</a:t>
            </a: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進階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版</a:t>
            </a: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是時候進化了</a:t>
            </a:r>
            <a:r>
              <a:rPr kumimoji="0" lang="en-US" altLang="zh-TW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!)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6" name="Group 4">
            <a:extLst>
              <a:ext uri="{FF2B5EF4-FFF2-40B4-BE49-F238E27FC236}">
                <a16:creationId xmlns:a16="http://schemas.microsoft.com/office/drawing/2014/main" id="{7D1A4823-B07B-4D51-9946-F35C64F3EF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4B06A55E-24F8-4792-99BE-2ADF5E5CF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83C0E2B4-9794-45A0-88E6-72BB63C3B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9CFC13A6-C2E4-427C-8781-68F5A8938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DB020C2F-B75B-43B0-AB9E-F7BA86153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177ABE03-4958-470A-9E31-84B8074D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86D013B5-3B4A-4CD4-903F-967790F5E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297B264D-E063-472C-80B4-DB532D727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DE175302-1D71-413E-9421-8881A42A6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7DBAB062-1EAF-40AE-8C18-1490DA152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6B1EE713-83E7-4205-9F25-418932EF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83" name="그룹 39">
            <a:extLst>
              <a:ext uri="{FF2B5EF4-FFF2-40B4-BE49-F238E27FC236}">
                <a16:creationId xmlns:a16="http://schemas.microsoft.com/office/drawing/2014/main" id="{93EEA60C-23B9-4B8C-AE2C-C6608E4C9068}"/>
              </a:ext>
            </a:extLst>
          </p:cNvPr>
          <p:cNvGrpSpPr/>
          <p:nvPr/>
        </p:nvGrpSpPr>
        <p:grpSpPr>
          <a:xfrm>
            <a:off x="9136734" y="206035"/>
            <a:ext cx="2175976" cy="372070"/>
            <a:chOff x="8784308" y="234610"/>
            <a:chExt cx="2175976" cy="372070"/>
          </a:xfrm>
        </p:grpSpPr>
        <p:cxnSp>
          <p:nvCxnSpPr>
            <p:cNvPr id="84" name="직선 연결선 27">
              <a:extLst>
                <a:ext uri="{FF2B5EF4-FFF2-40B4-BE49-F238E27FC236}">
                  <a16:creationId xmlns:a16="http://schemas.microsoft.com/office/drawing/2014/main" id="{14A970CC-FF1C-44CE-959D-B9E73D63C629}"/>
                </a:ext>
              </a:extLst>
            </p:cNvPr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32">
              <a:extLst>
                <a:ext uri="{FF2B5EF4-FFF2-40B4-BE49-F238E27FC236}">
                  <a16:creationId xmlns:a16="http://schemas.microsoft.com/office/drawing/2014/main" id="{DC656FD0-6CC7-4C1C-BB45-2B79EB252284}"/>
                </a:ext>
              </a:extLst>
            </p:cNvPr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33">
              <a:extLst>
                <a:ext uri="{FF2B5EF4-FFF2-40B4-BE49-F238E27FC236}">
                  <a16:creationId xmlns:a16="http://schemas.microsoft.com/office/drawing/2014/main" id="{BD768B7D-1075-40FD-B1D3-A958AB454E7A}"/>
                </a:ext>
              </a:extLst>
            </p:cNvPr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34">
              <a:extLst>
                <a:ext uri="{FF2B5EF4-FFF2-40B4-BE49-F238E27FC236}">
                  <a16:creationId xmlns:a16="http://schemas.microsoft.com/office/drawing/2014/main" id="{DD6280A8-2D8B-4C3C-B9CC-4DCFA203E9C7}"/>
                </a:ext>
              </a:extLst>
            </p:cNvPr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35">
              <a:extLst>
                <a:ext uri="{FF2B5EF4-FFF2-40B4-BE49-F238E27FC236}">
                  <a16:creationId xmlns:a16="http://schemas.microsoft.com/office/drawing/2014/main" id="{21572A11-03FC-499C-9040-8302DCBFF91C}"/>
                </a:ext>
              </a:extLst>
            </p:cNvPr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36">
              <a:extLst>
                <a:ext uri="{FF2B5EF4-FFF2-40B4-BE49-F238E27FC236}">
                  <a16:creationId xmlns:a16="http://schemas.microsoft.com/office/drawing/2014/main" id="{CE6F98EE-82CC-4EA8-9292-BAFE1E260201}"/>
                </a:ext>
              </a:extLst>
            </p:cNvPr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37">
              <a:extLst>
                <a:ext uri="{FF2B5EF4-FFF2-40B4-BE49-F238E27FC236}">
                  <a16:creationId xmlns:a16="http://schemas.microsoft.com/office/drawing/2014/main" id="{0E8D6089-E945-4815-9C45-A3476DE15386}"/>
                </a:ext>
              </a:extLst>
            </p:cNvPr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38">
            <a:extLst>
              <a:ext uri="{FF2B5EF4-FFF2-40B4-BE49-F238E27FC236}">
                <a16:creationId xmlns:a16="http://schemas.microsoft.com/office/drawing/2014/main" id="{9BB9E8CE-9E4E-46BA-937A-E49F8B6C1DFD}"/>
              </a:ext>
            </a:extLst>
          </p:cNvPr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78" name="직선 연결선 25">
              <a:extLst>
                <a:ext uri="{FF2B5EF4-FFF2-40B4-BE49-F238E27FC236}">
                  <a16:creationId xmlns:a16="http://schemas.microsoft.com/office/drawing/2014/main" id="{C8EEE978-7243-4BB6-BEE1-5CFF8A082DCF}"/>
                </a:ext>
              </a:extLst>
            </p:cNvPr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26">
              <a:extLst>
                <a:ext uri="{FF2B5EF4-FFF2-40B4-BE49-F238E27FC236}">
                  <a16:creationId xmlns:a16="http://schemas.microsoft.com/office/drawing/2014/main" id="{FDA34CBB-F7AF-4652-8D13-7AC4138164F6}"/>
                </a:ext>
              </a:extLst>
            </p:cNvPr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28">
              <a:extLst>
                <a:ext uri="{FF2B5EF4-FFF2-40B4-BE49-F238E27FC236}">
                  <a16:creationId xmlns:a16="http://schemas.microsoft.com/office/drawing/2014/main" id="{274AC4B7-437E-46B5-AB2B-BC7C8325332B}"/>
                </a:ext>
              </a:extLst>
            </p:cNvPr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29">
              <a:extLst>
                <a:ext uri="{FF2B5EF4-FFF2-40B4-BE49-F238E27FC236}">
                  <a16:creationId xmlns:a16="http://schemas.microsoft.com/office/drawing/2014/main" id="{54BC929E-8AC5-44D9-B0F8-6C10286538CF}"/>
                </a:ext>
              </a:extLst>
            </p:cNvPr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31">
              <a:extLst>
                <a:ext uri="{FF2B5EF4-FFF2-40B4-BE49-F238E27FC236}">
                  <a16:creationId xmlns:a16="http://schemas.microsoft.com/office/drawing/2014/main" id="{992309FC-BC47-4EEF-9287-94C9364A963D}"/>
                </a:ext>
              </a:extLst>
            </p:cNvPr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타원 5">
            <a:extLst>
              <a:ext uri="{FF2B5EF4-FFF2-40B4-BE49-F238E27FC236}">
                <a16:creationId xmlns:a16="http://schemas.microsoft.com/office/drawing/2014/main" id="{26FF3D19-3AF3-4C08-BA0B-4E22BECCF9D5}"/>
              </a:ext>
            </a:extLst>
          </p:cNvPr>
          <p:cNvSpPr/>
          <p:nvPr/>
        </p:nvSpPr>
        <p:spPr>
          <a:xfrm>
            <a:off x="6650143" y="832801"/>
            <a:ext cx="3892436" cy="1314138"/>
          </a:xfrm>
          <a:prstGeom prst="ellipse">
            <a:avLst/>
          </a:prstGeom>
          <a:solidFill>
            <a:srgbClr val="F7E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21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設計輸入基礎資訊欄</a:t>
            </a:r>
            <a:r>
              <a:rPr lang="en-US" altLang="zh-TW" sz="21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1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結合表格 可自行輸入</a:t>
            </a:r>
            <a:r>
              <a:rPr lang="en-US" altLang="zh-TW" sz="21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E3B3EB4-CB3D-42CF-9132-B62469449003}"/>
              </a:ext>
            </a:extLst>
          </p:cNvPr>
          <p:cNvSpPr/>
          <p:nvPr/>
        </p:nvSpPr>
        <p:spPr>
          <a:xfrm>
            <a:off x="7073473" y="636273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EF8A5BB-6B7E-4456-8835-98EFB3348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89" y="2201309"/>
            <a:ext cx="9243636" cy="35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5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736" y="740332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2339103" y="962398"/>
            <a:ext cx="308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聰明的德威一定可以的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B57F94-C5B6-41B7-864B-2667BDD74EED}"/>
              </a:ext>
            </a:extLst>
          </p:cNvPr>
          <p:cNvSpPr/>
          <p:nvPr/>
        </p:nvSpPr>
        <p:spPr>
          <a:xfrm>
            <a:off x="7095844" y="631169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TextBox 97">
            <a:extLst>
              <a:ext uri="{FF2B5EF4-FFF2-40B4-BE49-F238E27FC236}">
                <a16:creationId xmlns:a16="http://schemas.microsoft.com/office/drawing/2014/main" id="{17FE0748-B915-4F4B-86A0-91F7657988ED}"/>
              </a:ext>
            </a:extLst>
          </p:cNvPr>
          <p:cNvSpPr txBox="1"/>
          <p:nvPr/>
        </p:nvSpPr>
        <p:spPr>
          <a:xfrm>
            <a:off x="2525639" y="1676578"/>
            <a:ext cx="308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Step1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049B24C-9AEC-42C4-B567-430A10A66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366" y="2290441"/>
            <a:ext cx="4973692" cy="31457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97">
            <a:extLst>
              <a:ext uri="{FF2B5EF4-FFF2-40B4-BE49-F238E27FC236}">
                <a16:creationId xmlns:a16="http://schemas.microsoft.com/office/drawing/2014/main" id="{1CE68CC0-CD3C-403F-A36D-9EDF8C5B58E5}"/>
              </a:ext>
            </a:extLst>
          </p:cNvPr>
          <p:cNvSpPr txBox="1"/>
          <p:nvPr/>
        </p:nvSpPr>
        <p:spPr>
          <a:xfrm>
            <a:off x="2542609" y="3279833"/>
            <a:ext cx="308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Step2</a:t>
            </a:r>
          </a:p>
        </p:txBody>
      </p:sp>
      <p:sp>
        <p:nvSpPr>
          <p:cNvPr id="44" name="TextBox 97">
            <a:extLst>
              <a:ext uri="{FF2B5EF4-FFF2-40B4-BE49-F238E27FC236}">
                <a16:creationId xmlns:a16="http://schemas.microsoft.com/office/drawing/2014/main" id="{5712C315-AEFD-49ED-808F-A32320A92834}"/>
              </a:ext>
            </a:extLst>
          </p:cNvPr>
          <p:cNvSpPr txBox="1"/>
          <p:nvPr/>
        </p:nvSpPr>
        <p:spPr>
          <a:xfrm>
            <a:off x="4836061" y="1755463"/>
            <a:ext cx="308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小提示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5" name="직사각형 3">
            <a:extLst>
              <a:ext uri="{FF2B5EF4-FFF2-40B4-BE49-F238E27FC236}">
                <a16:creationId xmlns:a16="http://schemas.microsoft.com/office/drawing/2014/main" id="{91FB9FF2-38FA-4FA1-BBE9-E69F4BCC18E3}"/>
              </a:ext>
            </a:extLst>
          </p:cNvPr>
          <p:cNvSpPr/>
          <p:nvPr/>
        </p:nvSpPr>
        <p:spPr>
          <a:xfrm>
            <a:off x="2593399" y="150961"/>
            <a:ext cx="7105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colspan</a:t>
            </a:r>
            <a:r>
              <a:rPr kumimoji="0" lang="en-US" altLang="zh-TW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&amp; </a:t>
            </a:r>
            <a:r>
              <a:rPr kumimoji="0" lang="en-US" altLang="zh-TW" sz="32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rowspanm</a:t>
            </a: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語法</a:t>
            </a:r>
            <a:r>
              <a:rPr kumimoji="0" lang="en-US" altLang="zh-TW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(</a:t>
            </a: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易混語法</a:t>
            </a:r>
            <a:r>
              <a:rPr kumimoji="0" lang="en-US" altLang="zh-TW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0BC71B-C998-43B7-965B-52D029A77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843" y="3097536"/>
            <a:ext cx="2242404" cy="159035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0E3B522-9541-4C68-AC0B-74336A1D1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109" y="4726284"/>
            <a:ext cx="2333729" cy="141982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A726054-B7B3-433C-8553-19F4008A3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109" y="1584574"/>
            <a:ext cx="2280579" cy="1429376"/>
          </a:xfrm>
          <a:prstGeom prst="rect">
            <a:avLst/>
          </a:prstGeom>
        </p:spPr>
      </p:pic>
      <p:sp>
        <p:nvSpPr>
          <p:cNvPr id="43" name="TextBox 97">
            <a:extLst>
              <a:ext uri="{FF2B5EF4-FFF2-40B4-BE49-F238E27FC236}">
                <a16:creationId xmlns:a16="http://schemas.microsoft.com/office/drawing/2014/main" id="{383D2C80-9F4D-403F-A4D3-BB31D7C12368}"/>
              </a:ext>
            </a:extLst>
          </p:cNvPr>
          <p:cNvSpPr txBox="1"/>
          <p:nvPr/>
        </p:nvSpPr>
        <p:spPr>
          <a:xfrm>
            <a:off x="2542609" y="4793195"/>
            <a:ext cx="308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Step3</a:t>
            </a:r>
          </a:p>
        </p:txBody>
      </p:sp>
    </p:spTree>
    <p:extLst>
      <p:ext uri="{BB962C8B-B14F-4D97-AF65-F5344CB8AC3E}">
        <p14:creationId xmlns:p14="http://schemas.microsoft.com/office/powerpoint/2010/main" val="357310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89412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7355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語法複習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一次比一次更熟悉喔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1127558" y="1893656"/>
            <a:ext cx="5372223" cy="1436485"/>
          </a:xfrm>
          <a:prstGeom prst="rect">
            <a:avLst/>
          </a:prstGeom>
          <a:solidFill>
            <a:srgbClr val="BADEBE"/>
          </a:solidFill>
          <a:ln>
            <a:solidFill>
              <a:srgbClr val="BADEB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1" name="직사각형 59">
            <a:extLst>
              <a:ext uri="{FF2B5EF4-FFF2-40B4-BE49-F238E27FC236}">
                <a16:creationId xmlns:a16="http://schemas.microsoft.com/office/drawing/2014/main" id="{5FABF972-C829-4BCF-877E-3F6A4090846D}"/>
              </a:ext>
            </a:extLst>
          </p:cNvPr>
          <p:cNvSpPr/>
          <p:nvPr/>
        </p:nvSpPr>
        <p:spPr>
          <a:xfrm>
            <a:off x="751744" y="1859896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table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1380769" y="2085544"/>
            <a:ext cx="6627772" cy="4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tr&gt;&lt;/tr&gt;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3" name="직사각형 60">
            <a:extLst>
              <a:ext uri="{FF2B5EF4-FFF2-40B4-BE49-F238E27FC236}">
                <a16:creationId xmlns:a16="http://schemas.microsoft.com/office/drawing/2014/main" id="{54AA6FC0-8E54-4214-93C1-439B99209CA0}"/>
              </a:ext>
            </a:extLst>
          </p:cNvPr>
          <p:cNvSpPr/>
          <p:nvPr/>
        </p:nvSpPr>
        <p:spPr>
          <a:xfrm>
            <a:off x="1416163" y="2652213"/>
            <a:ext cx="6627772" cy="45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kumimoji="0" lang="en-US" altLang="zh-TW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td&gt;&lt;/ td&gt;</a:t>
            </a:r>
            <a:endParaRPr kumimoji="0" lang="en-US" altLang="zh-TW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914E3656-D58E-4722-9E71-47141BE2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811" y="1601856"/>
            <a:ext cx="2908349" cy="4044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8FD9ED79-0753-4560-91E0-7F33CB54D4F0}"/>
              </a:ext>
            </a:extLst>
          </p:cNvPr>
          <p:cNvSpPr/>
          <p:nvPr/>
        </p:nvSpPr>
        <p:spPr>
          <a:xfrm>
            <a:off x="1320807" y="4159490"/>
            <a:ext cx="5372223" cy="1436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6" name="직사각형 60">
            <a:extLst>
              <a:ext uri="{FF2B5EF4-FFF2-40B4-BE49-F238E27FC236}">
                <a16:creationId xmlns:a16="http://schemas.microsoft.com/office/drawing/2014/main" id="{1966CB5A-01A8-4396-A1F2-344E383ACAC5}"/>
              </a:ext>
            </a:extLst>
          </p:cNvPr>
          <p:cNvSpPr/>
          <p:nvPr/>
        </p:nvSpPr>
        <p:spPr>
          <a:xfrm>
            <a:off x="833081" y="4171830"/>
            <a:ext cx="6627772" cy="142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order =“0”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border =“1”</a:t>
            </a:r>
          </a:p>
          <a:p>
            <a:pPr lvl="0" algn="ctr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1.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請說明這兩種語法的差別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720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0629" y="807299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5" y="85606"/>
            <a:ext cx="78320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嵌入照片語法複習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一次比一次更熟悉喔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945687" y="1233451"/>
            <a:ext cx="5232361" cy="1436485"/>
          </a:xfrm>
          <a:prstGeom prst="rect">
            <a:avLst/>
          </a:prstGeom>
          <a:solidFill>
            <a:srgbClr val="BADEBE"/>
          </a:solidFill>
          <a:ln>
            <a:solidFill>
              <a:srgbClr val="BADEB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1" name="직사각형 59">
            <a:extLst>
              <a:ext uri="{FF2B5EF4-FFF2-40B4-BE49-F238E27FC236}">
                <a16:creationId xmlns:a16="http://schemas.microsoft.com/office/drawing/2014/main" id="{5FABF972-C829-4BCF-877E-3F6A4090846D}"/>
              </a:ext>
            </a:extLst>
          </p:cNvPr>
          <p:cNvSpPr/>
          <p:nvPr/>
        </p:nvSpPr>
        <p:spPr>
          <a:xfrm>
            <a:off x="534527" y="1227859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嵌入圖片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597215" y="1905536"/>
            <a:ext cx="6627772" cy="4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img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src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=“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照片網址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&gt;&lt;/</a:t>
            </a:r>
            <a:r>
              <a:rPr lang="en-US" altLang="zh-TW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FD9ED79-0753-4560-91E0-7F33CB54D4F0}"/>
              </a:ext>
            </a:extLst>
          </p:cNvPr>
          <p:cNvSpPr/>
          <p:nvPr/>
        </p:nvSpPr>
        <p:spPr>
          <a:xfrm>
            <a:off x="3416568" y="4495952"/>
            <a:ext cx="4511103" cy="1436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6" name="직사각형 60">
            <a:extLst>
              <a:ext uri="{FF2B5EF4-FFF2-40B4-BE49-F238E27FC236}">
                <a16:creationId xmlns:a16="http://schemas.microsoft.com/office/drawing/2014/main" id="{1966CB5A-01A8-4396-A1F2-344E383ACAC5}"/>
              </a:ext>
            </a:extLst>
          </p:cNvPr>
          <p:cNvSpPr/>
          <p:nvPr/>
        </p:nvSpPr>
        <p:spPr>
          <a:xfrm>
            <a:off x="2889419" y="4455021"/>
            <a:ext cx="5565399" cy="142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TW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rowspan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  </a:t>
            </a:r>
            <a:r>
              <a:rPr lang="en-US" altLang="zh-TW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colspan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右上方灰色橢圓遮蔽處</a:t>
            </a:r>
            <a:endParaRPr lang="en-US" altLang="zh-TW" sz="20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應使用哪個語法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91991A61-EA60-4608-8B76-AD9ED22A5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84" y="1030002"/>
            <a:ext cx="5232361" cy="28071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4AE1BAC6-ECCA-4827-9E28-4FF911DA6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312" y="3166665"/>
            <a:ext cx="3487158" cy="32060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788A5029-4B71-4F4E-A54D-F82E65F08CCB}"/>
              </a:ext>
            </a:extLst>
          </p:cNvPr>
          <p:cNvSpPr/>
          <p:nvPr/>
        </p:nvSpPr>
        <p:spPr>
          <a:xfrm>
            <a:off x="7442204" y="1797766"/>
            <a:ext cx="419751" cy="21956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C21B84A0-1985-4C75-AD6C-9AA2E8422D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771" r="80008"/>
          <a:stretch/>
        </p:blipFill>
        <p:spPr>
          <a:xfrm>
            <a:off x="897469" y="2816281"/>
            <a:ext cx="2313063" cy="350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7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89412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基本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(form)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569064" y="3876207"/>
            <a:ext cx="5132350" cy="1245032"/>
          </a:xfrm>
          <a:prstGeom prst="rect">
            <a:avLst/>
          </a:prstGeom>
          <a:solidFill>
            <a:srgbClr val="BADEBE"/>
          </a:solidFill>
          <a:ln>
            <a:solidFill>
              <a:srgbClr val="BADEB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1" name="직사각형 59">
            <a:extLst>
              <a:ext uri="{FF2B5EF4-FFF2-40B4-BE49-F238E27FC236}">
                <a16:creationId xmlns:a16="http://schemas.microsoft.com/office/drawing/2014/main" id="{5FABF972-C829-4BCF-877E-3F6A4090846D}"/>
              </a:ext>
            </a:extLst>
          </p:cNvPr>
          <p:cNvSpPr/>
          <p:nvPr/>
        </p:nvSpPr>
        <p:spPr>
          <a:xfrm>
            <a:off x="0" y="3792702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form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419350" y="4019620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&lt;input&gt;&lt;/input&gt;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6F584DD-AFC2-4F56-B706-41FF50F7A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13" r="6267" b="10495"/>
          <a:stretch/>
        </p:blipFill>
        <p:spPr>
          <a:xfrm>
            <a:off x="751744" y="1291662"/>
            <a:ext cx="6447031" cy="2449645"/>
          </a:xfrm>
          <a:prstGeom prst="rect">
            <a:avLst/>
          </a:prstGeom>
        </p:spPr>
      </p:pic>
      <p:sp>
        <p:nvSpPr>
          <p:cNvPr id="48" name="橢圓 47">
            <a:extLst>
              <a:ext uri="{FF2B5EF4-FFF2-40B4-BE49-F238E27FC236}">
                <a16:creationId xmlns:a16="http://schemas.microsoft.com/office/drawing/2014/main" id="{10D7204F-905C-4D07-94B4-A3A695D97A27}"/>
              </a:ext>
            </a:extLst>
          </p:cNvPr>
          <p:cNvSpPr/>
          <p:nvPr/>
        </p:nvSpPr>
        <p:spPr>
          <a:xfrm>
            <a:off x="5062030" y="4212881"/>
            <a:ext cx="6620066" cy="2334363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직사각형 59">
            <a:extLst>
              <a:ext uri="{FF2B5EF4-FFF2-40B4-BE49-F238E27FC236}">
                <a16:creationId xmlns:a16="http://schemas.microsoft.com/office/drawing/2014/main" id="{0E1181C4-9B8C-462A-AD3B-2E4786E333A8}"/>
              </a:ext>
            </a:extLst>
          </p:cNvPr>
          <p:cNvSpPr/>
          <p:nvPr/>
        </p:nvSpPr>
        <p:spPr>
          <a:xfrm>
            <a:off x="5062030" y="4250358"/>
            <a:ext cx="6865311" cy="3267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&lt;input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type=“     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&lt;/input&gt;</a:t>
            </a: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password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代表輸入密碼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submit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代表提交按鈕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代表清除的按鈕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</a:t>
            </a:r>
            <a:r>
              <a:rPr lang="zh-TW" altLang="en-US" sz="2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代表輸入的是文字</a:t>
            </a:r>
            <a:endParaRPr lang="en-US" altLang="zh-TW" sz="20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직사각형 59">
            <a:extLst>
              <a:ext uri="{FF2B5EF4-FFF2-40B4-BE49-F238E27FC236}">
                <a16:creationId xmlns:a16="http://schemas.microsoft.com/office/drawing/2014/main" id="{103DAAE8-1D9B-49A9-B636-5EEE2BC3BBA4}"/>
              </a:ext>
            </a:extLst>
          </p:cNvPr>
          <p:cNvSpPr/>
          <p:nvPr/>
        </p:nvSpPr>
        <p:spPr>
          <a:xfrm>
            <a:off x="6352110" y="3684114"/>
            <a:ext cx="3111004" cy="6587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u="sng" dirty="0">
                <a:solidFill>
                  <a:srgbClr val="00B050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&lt;input</a:t>
            </a: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&gt;</a:t>
            </a:r>
            <a:r>
              <a:rPr lang="zh-TW" altLang="en-US" sz="2800" b="1" u="sng" dirty="0">
                <a:solidFill>
                  <a:srgbClr val="00B050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的小寶寶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1A17C543-2EFC-4563-A5FF-CD4C0EBA1320}"/>
              </a:ext>
            </a:extLst>
          </p:cNvPr>
          <p:cNvCxnSpPr>
            <a:cxnSpLocks/>
          </p:cNvCxnSpPr>
          <p:nvPr/>
        </p:nvCxnSpPr>
        <p:spPr>
          <a:xfrm>
            <a:off x="5271003" y="4136301"/>
            <a:ext cx="1160836" cy="31517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F59F425F-25C1-4708-BA9A-CC04B7DA8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321" y="854689"/>
            <a:ext cx="5976148" cy="1151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CD41261-7C4A-4F29-AF98-2A0ABC3760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426"/>
          <a:stretch/>
        </p:blipFill>
        <p:spPr>
          <a:xfrm>
            <a:off x="6798294" y="1639710"/>
            <a:ext cx="5002222" cy="992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7235135B-B1E1-4137-ADAC-3047A60F1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04" y="5574880"/>
            <a:ext cx="6446663" cy="6154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AD6261B-0A30-4899-99DD-89137FCAA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6441" y="2853401"/>
            <a:ext cx="3801005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96462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1126</Words>
  <Application>Microsoft Office PowerPoint</Application>
  <PresentationFormat>寬螢幕</PresentationFormat>
  <Paragraphs>170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맑은 고딕</vt:lpstr>
      <vt:lpstr>Microsoft JhengHei</vt:lpstr>
      <vt:lpstr>Microsoft JhengHei</vt:lpstr>
      <vt:lpstr>新細明體</vt:lpstr>
      <vt:lpstr>야놀자 야체 B</vt:lpstr>
      <vt:lpstr>Arial</vt:lpstr>
      <vt:lpstr>30_Office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林惠</cp:lastModifiedBy>
  <cp:revision>102</cp:revision>
  <dcterms:created xsi:type="dcterms:W3CDTF">2021-03-04T02:29:28Z</dcterms:created>
  <dcterms:modified xsi:type="dcterms:W3CDTF">2023-11-14T06:55:16Z</dcterms:modified>
</cp:coreProperties>
</file>