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83"/>
  </p:handoutMasterIdLst>
  <p:sldIdLst>
    <p:sldId id="271" r:id="rId3"/>
    <p:sldId id="712" r:id="rId5"/>
    <p:sldId id="717" r:id="rId6"/>
    <p:sldId id="718" r:id="rId7"/>
    <p:sldId id="835" r:id="rId8"/>
    <p:sldId id="721" r:id="rId9"/>
    <p:sldId id="723" r:id="rId10"/>
    <p:sldId id="726" r:id="rId11"/>
    <p:sldId id="839" r:id="rId12"/>
    <p:sldId id="838" r:id="rId13"/>
    <p:sldId id="842" r:id="rId14"/>
    <p:sldId id="740" r:id="rId15"/>
    <p:sldId id="745" r:id="rId16"/>
    <p:sldId id="744" r:id="rId17"/>
    <p:sldId id="746" r:id="rId18"/>
    <p:sldId id="749" r:id="rId19"/>
    <p:sldId id="751" r:id="rId20"/>
    <p:sldId id="755" r:id="rId21"/>
    <p:sldId id="759" r:id="rId22"/>
    <p:sldId id="760" r:id="rId23"/>
    <p:sldId id="761" r:id="rId24"/>
    <p:sldId id="762" r:id="rId25"/>
    <p:sldId id="763" r:id="rId26"/>
    <p:sldId id="764" r:id="rId27"/>
    <p:sldId id="765" r:id="rId28"/>
    <p:sldId id="766" r:id="rId29"/>
    <p:sldId id="769" r:id="rId30"/>
    <p:sldId id="770" r:id="rId31"/>
    <p:sldId id="771" r:id="rId32"/>
    <p:sldId id="772" r:id="rId33"/>
    <p:sldId id="773" r:id="rId34"/>
    <p:sldId id="775" r:id="rId35"/>
    <p:sldId id="777" r:id="rId36"/>
    <p:sldId id="778" r:id="rId37"/>
    <p:sldId id="779" r:id="rId38"/>
    <p:sldId id="780" r:id="rId39"/>
    <p:sldId id="781" r:id="rId40"/>
    <p:sldId id="782" r:id="rId41"/>
    <p:sldId id="784" r:id="rId42"/>
    <p:sldId id="785" r:id="rId43"/>
    <p:sldId id="786" r:id="rId44"/>
    <p:sldId id="787" r:id="rId45"/>
    <p:sldId id="791" r:id="rId46"/>
    <p:sldId id="792" r:id="rId47"/>
    <p:sldId id="793" r:id="rId48"/>
    <p:sldId id="794" r:id="rId49"/>
    <p:sldId id="843" r:id="rId50"/>
    <p:sldId id="795" r:id="rId51"/>
    <p:sldId id="796" r:id="rId52"/>
    <p:sldId id="797" r:id="rId53"/>
    <p:sldId id="799" r:id="rId54"/>
    <p:sldId id="801" r:id="rId55"/>
    <p:sldId id="804" r:id="rId56"/>
    <p:sldId id="805" r:id="rId57"/>
    <p:sldId id="806" r:id="rId58"/>
    <p:sldId id="807" r:id="rId59"/>
    <p:sldId id="808" r:id="rId60"/>
    <p:sldId id="809" r:id="rId61"/>
    <p:sldId id="810" r:id="rId62"/>
    <p:sldId id="811" r:id="rId63"/>
    <p:sldId id="812" r:id="rId64"/>
    <p:sldId id="813" r:id="rId65"/>
    <p:sldId id="814" r:id="rId66"/>
    <p:sldId id="816" r:id="rId67"/>
    <p:sldId id="817" r:id="rId68"/>
    <p:sldId id="819" r:id="rId69"/>
    <p:sldId id="821" r:id="rId70"/>
    <p:sldId id="822" r:id="rId71"/>
    <p:sldId id="824" r:id="rId72"/>
    <p:sldId id="825" r:id="rId73"/>
    <p:sldId id="826" r:id="rId74"/>
    <p:sldId id="827" r:id="rId75"/>
    <p:sldId id="828" r:id="rId76"/>
    <p:sldId id="829" r:id="rId77"/>
    <p:sldId id="830" r:id="rId78"/>
    <p:sldId id="831" r:id="rId79"/>
    <p:sldId id="832" r:id="rId80"/>
    <p:sldId id="833" r:id="rId81"/>
    <p:sldId id="834" r:id="rId8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8"/>
      <p:bold r:id="rId89"/>
      <p:italic r:id="rId90"/>
      <p:boldItalic r:id="rId91"/>
    </p:embeddedFont>
    <p:embeddedFont>
      <p:font typeface="PMingLiU" panose="02020500000000000000" pitchFamily="18" charset="-120"/>
      <p:regular r:id="rId92"/>
    </p:embeddedFont>
    <p:embeddedFont>
      <p:font typeface="DFKai-SB" panose="03000509000000000000" pitchFamily="65" charset="-120"/>
      <p:regular r:id="rId93"/>
    </p:embeddedFont>
  </p:embeddedFont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vis01" initials="j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000"/>
    <a:srgbClr val="8E0D30"/>
    <a:srgbClr val="003300"/>
    <a:srgbClr val="CC6600"/>
    <a:srgbClr val="006600"/>
    <a:srgbClr val="996633"/>
    <a:srgbClr val="800000"/>
    <a:srgbClr val="80008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26" autoAdjust="0"/>
    <p:restoredTop sz="94872" autoAdjust="0"/>
  </p:normalViewPr>
  <p:slideViewPr>
    <p:cSldViewPr>
      <p:cViewPr varScale="1">
        <p:scale>
          <a:sx n="62" d="100"/>
          <a:sy n="62" d="100"/>
        </p:scale>
        <p:origin x="-1228" y="-7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64"/>
    </p:cViewPr>
  </p:sorterViewPr>
  <p:notesViewPr>
    <p:cSldViewPr>
      <p:cViewPr>
        <p:scale>
          <a:sx n="150" d="100"/>
          <a:sy n="150" d="100"/>
        </p:scale>
        <p:origin x="2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font" Target="fonts/font6.fntdata"/><Relationship Id="rId92" Type="http://schemas.openxmlformats.org/officeDocument/2006/relationships/font" Target="fonts/font5.fntdata"/><Relationship Id="rId91" Type="http://schemas.openxmlformats.org/officeDocument/2006/relationships/font" Target="fonts/font4.fntdata"/><Relationship Id="rId90" Type="http://schemas.openxmlformats.org/officeDocument/2006/relationships/font" Target="fonts/font3.fntdata"/><Relationship Id="rId9" Type="http://schemas.openxmlformats.org/officeDocument/2006/relationships/slide" Target="slides/slide6.xml"/><Relationship Id="rId89" Type="http://schemas.openxmlformats.org/officeDocument/2006/relationships/font" Target="fonts/font2.fntdata"/><Relationship Id="rId88" Type="http://schemas.openxmlformats.org/officeDocument/2006/relationships/font" Target="fonts/font1.fntdata"/><Relationship Id="rId87" Type="http://schemas.openxmlformats.org/officeDocument/2006/relationships/commentAuthors" Target="commentAuthors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handoutMaster" Target="handoutMasters/handoutMaster1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1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1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469900" y="850900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469900" y="3517900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69900" y="6184900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3663950" y="1143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>
            <a:off x="3663950" y="1447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3663950" y="20574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3663950" y="2362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3663950" y="2667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3663950" y="2971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3663950" y="17526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3663950" y="838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3663950" y="3810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3663950" y="4114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3663950" y="47244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3663950" y="5029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3663950" y="5334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>
            <a:off x="3663950" y="5638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>
            <a:off x="3663950" y="44196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3663950" y="3505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3663950" y="6477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>
            <a:off x="3663950" y="6781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>
            <a:off x="3663950" y="73914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Line 24"/>
          <p:cNvSpPr>
            <a:spLocks noChangeShapeType="1"/>
          </p:cNvSpPr>
          <p:nvPr/>
        </p:nvSpPr>
        <p:spPr bwMode="auto">
          <a:xfrm>
            <a:off x="3663950" y="7696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>
            <a:off x="3663950" y="8001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>
            <a:off x="3663950" y="8305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>
            <a:off x="3663950" y="70866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>
            <a:off x="3663950" y="6172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Rectangle 29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>
            <a:off x="469900" y="381000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1" name="Line 31"/>
          <p:cNvSpPr>
            <a:spLocks noChangeShapeType="1"/>
          </p:cNvSpPr>
          <p:nvPr/>
        </p:nvSpPr>
        <p:spPr bwMode="auto">
          <a:xfrm>
            <a:off x="469900" y="8763000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000"/>
              <a:t>	Statistics, 10/e	© 2007 Prentice-Hall, Inc.</a:t>
            </a:r>
            <a:endParaRPr lang="en-US" altLang="en-US" sz="1000"/>
          </a:p>
        </p:txBody>
      </p:sp>
      <p:sp>
        <p:nvSpPr>
          <p:cNvPr id="81953" name="Rectangle 33"/>
          <p:cNvSpPr>
            <a:spLocks noChangeArrowheads="1"/>
          </p:cNvSpPr>
          <p:nvPr/>
        </p:nvSpPr>
        <p:spPr bwMode="auto">
          <a:xfrm>
            <a:off x="71438" y="55563"/>
            <a:ext cx="67151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/>
              <a:t>	Chapter 1 	</a:t>
            </a:r>
            <a:r>
              <a:rPr lang="en-US" altLang="en-US" sz="1200" b="1"/>
              <a:t>Student Lecture Notes</a:t>
            </a:r>
            <a:r>
              <a:rPr lang="en-US" altLang="en-US" sz="1200"/>
              <a:t>	 1-</a:t>
            </a:r>
            <a:fld id="{10D74963-54D4-4A1F-9B6B-303B607DCD2F}" type="slidenum">
              <a:rPr lang="en-US" altLang="en-US" sz="1200"/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0488" tIns="44450" rIns="90488" bIns="44450" numCol="1" anchor="t" anchorCtr="0" compatLnSpc="1"/>
          <a:lstStyle/>
          <a:p>
            <a:pPr lvl="0"/>
            <a:r>
              <a:rPr lang="en-US" noProof="0"/>
              <a:t>Click to edit Master notes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11350" y="692150"/>
            <a:ext cx="3035300" cy="2273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920750" y="35814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920750" y="38862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920750" y="41910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920750" y="44958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920750" y="48006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920750" y="51054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920750" y="51054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920750" y="54102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920750" y="57150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920750" y="60198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920750" y="63246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920750" y="66294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920750" y="69342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920750" y="72390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920750" y="75438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920750" y="78486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920750" y="81534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920750" y="84582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165100" y="381000"/>
            <a:ext cx="652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000"/>
              <a:t>	Statistics, 10/e	© 2007 Prentice-Hall, Inc.</a:t>
            </a:r>
            <a:endParaRPr lang="en-US" altLang="en-US" sz="1000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165100" y="8763000"/>
            <a:ext cx="652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71438" y="55563"/>
            <a:ext cx="67151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/>
              <a:t>	Chapter 1	</a:t>
            </a:r>
            <a:r>
              <a:rPr lang="en-US" altLang="en-US" sz="1200" b="1"/>
              <a:t>Instructor Notes</a:t>
            </a:r>
            <a:r>
              <a:rPr lang="en-US" altLang="en-US" sz="1200"/>
              <a:t>	1-</a:t>
            </a:r>
            <a:fld id="{A1F6A16B-5980-44B2-930D-5CB326A17BF4}" type="slidenum">
              <a:rPr lang="en-US" altLang="en-US" sz="1200"/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1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6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5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7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1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3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7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1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3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2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3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5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6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187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8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1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2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3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82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5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5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7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96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0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1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27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3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6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7100" y="3132138"/>
            <a:ext cx="5095875" cy="5959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>
              <a:spcBef>
                <a:spcPct val="20000"/>
              </a:spcBef>
            </a:pPr>
            <a:endParaRPr lang="en-US" altLang="en-US"/>
          </a:p>
        </p:txBody>
      </p:sp>
      <p:sp>
        <p:nvSpPr>
          <p:cNvPr id="139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7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8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9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4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16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17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18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5800" y="693738"/>
            <a:ext cx="3040063" cy="2279650"/>
          </a:xfrm>
          <a:ln cap="flat"/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9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0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22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42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73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8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29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04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1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2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3938588" y="0"/>
            <a:ext cx="301148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98" tIns="46049" rIns="92098" bIns="4604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938588" y="8709025"/>
            <a:ext cx="301148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87" tIns="0" rIns="19187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/>
              <a:t>26</a:t>
            </a:r>
            <a:endParaRPr lang="en-US" altLang="en-US" sz="1000" i="1"/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0" y="8709025"/>
            <a:ext cx="30114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98" tIns="46049" rIns="92098" bIns="4604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0" y="0"/>
            <a:ext cx="30114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98" tIns="46049" rIns="92098" bIns="4604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347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2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3938588" y="0"/>
            <a:ext cx="301148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98" tIns="46049" rIns="92098" bIns="4604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938588" y="8709025"/>
            <a:ext cx="301148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87" tIns="0" rIns="19187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/>
              <a:t>26</a:t>
            </a:r>
            <a:endParaRPr lang="en-US" altLang="en-US" sz="1000" i="1"/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0" y="8709025"/>
            <a:ext cx="30114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98" tIns="46049" rIns="92098" bIns="4604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0" y="0"/>
            <a:ext cx="30114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98" tIns="46049" rIns="92098" bIns="4604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450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3938588" y="0"/>
            <a:ext cx="301148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98" tIns="46049" rIns="92098" bIns="4604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938588" y="8709025"/>
            <a:ext cx="301148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87" tIns="0" rIns="19187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/>
              <a:t>26</a:t>
            </a:r>
            <a:endParaRPr lang="en-US" altLang="en-US" sz="1000" i="1"/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0" y="8709025"/>
            <a:ext cx="30114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98" tIns="46049" rIns="92098" bIns="4604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0" y="0"/>
            <a:ext cx="30114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98" tIns="46049" rIns="92098" bIns="4604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2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6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7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96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0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2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4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7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7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4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88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9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08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19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29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539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5800" y="693738"/>
            <a:ext cx="3040063" cy="2279650"/>
          </a:xfrm>
          <a:ln cap="flat"/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549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5800" y="693738"/>
            <a:ext cx="3040063" cy="2279650"/>
          </a:xfrm>
          <a:ln cap="flat"/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560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5800" y="693738"/>
            <a:ext cx="3040063" cy="2279650"/>
          </a:xfrm>
          <a:ln cap="flat"/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570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5800" y="693738"/>
            <a:ext cx="3040063" cy="2279650"/>
          </a:xfrm>
          <a:ln cap="flat"/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580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5800" y="693738"/>
            <a:ext cx="3040063" cy="227965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7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  <p:sp>
        <p:nvSpPr>
          <p:cNvPr id="67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gray">
          <a:xfrm>
            <a:off x="0" y="6427788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Box 16"/>
          <p:cNvSpPr txBox="1">
            <a:spLocks noChangeArrowheads="1"/>
          </p:cNvSpPr>
          <p:nvPr userDrawn="1"/>
        </p:nvSpPr>
        <p:spPr bwMode="auto">
          <a:xfrm>
            <a:off x="3729038" y="6524625"/>
            <a:ext cx="40641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Copyright © 2018 Pearson Education, Ltd.</a:t>
            </a:r>
            <a:endParaRPr lang="en-US" altLang="en-US" sz="1200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TextBox 17"/>
          <p:cNvSpPr txBox="1">
            <a:spLocks noChangeArrowheads="1"/>
          </p:cNvSpPr>
          <p:nvPr userDrawn="1"/>
        </p:nvSpPr>
        <p:spPr bwMode="auto">
          <a:xfrm>
            <a:off x="7793205" y="6440405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Slide - </a:t>
            </a:r>
            <a:fld id="{B1FB9865-ACD9-49F1-96B7-22B08E3BE1F1}" type="slidenum">
              <a:rPr lang="en-US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Shape 40"/>
          <p:cNvPicPr preferRelativeResize="0"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6492875"/>
            <a:ext cx="10826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608138" y="6545263"/>
            <a:ext cx="21209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1100" b="1" spc="205" dirty="0">
                <a:solidFill>
                  <a:srgbClr val="FFFFFF"/>
                </a:solidFill>
                <a:ea typeface="Calibri" panose="020F0502020204030204" pitchFamily="34" charset="0"/>
                <a:cs typeface="+mn-cs"/>
              </a:rPr>
              <a:t>ALWAYS LEARNING</a:t>
            </a:r>
            <a:endParaRPr lang="en-US" sz="1100" b="1" spc="205" dirty="0">
              <a:solidFill>
                <a:srgbClr val="FFFFFF"/>
              </a:solidFill>
              <a:ea typeface="Calibri" panose="020F050202020403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  <a:ea typeface="+mn-ea"/>
          <a:cs typeface="Times New Roman" panose="02020603050405020304" pitchFamily="18" charset="0"/>
        </a:defRPr>
      </a:lvl1pPr>
      <a:lvl2pPr marL="457200" indent="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anose="02020603050405020304" pitchFamily="18" charset="0"/>
        </a:defRPr>
      </a:lvl2pPr>
      <a:lvl3pPr marL="914400" indent="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j-lt"/>
          <a:cs typeface="Times New Roman" panose="02020603050405020304" pitchFamily="18" charset="0"/>
        </a:defRPr>
      </a:lvl3pPr>
      <a:lvl4pPr marL="1371600" indent="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j-lt"/>
          <a:cs typeface="Times New Roman" panose="02020603050405020304" pitchFamily="18" charset="0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j-lt"/>
          <a:cs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0.wmf"/><Relationship Id="rId11" Type="http://schemas.openxmlformats.org/officeDocument/2006/relationships/notesSlide" Target="../notesSlides/notesSlide18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2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9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2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5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7.bin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8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9.xml"/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2.bin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4.bin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5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4.xml"/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7.bin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40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42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2.xml"/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3.bin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3.xml"/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4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3.wmf"/><Relationship Id="rId13" Type="http://schemas.openxmlformats.org/officeDocument/2006/relationships/notesSlide" Target="../notesSlides/notesSlide65.xml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5.bin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50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8.xml"/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52.bin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9.xml"/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6.bin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8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oleObject" Target="../embeddings/oleObject4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3"/>
          <p:cNvSpPr>
            <a:spLocks noChangeArrowheads="1"/>
          </p:cNvSpPr>
          <p:nvPr/>
        </p:nvSpPr>
        <p:spPr bwMode="auto">
          <a:xfrm>
            <a:off x="207196" y="457200"/>
            <a:ext cx="8763000" cy="986319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defRPr sz="1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0066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7</a:t>
            </a:r>
            <a:endParaRPr lang="en-US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0"/>
              </a:spcBef>
              <a:buClr>
                <a:srgbClr val="0066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364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Inferences Based on a Single Sample: Tests of Hypothesis</a:t>
            </a:r>
            <a:endParaRPr lang="en-US" altLang="en-US" sz="2800" b="1" dirty="0">
              <a:solidFill>
                <a:srgbClr val="3643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nline image 1"/>
          <p:cNvPicPr>
            <a:picLocks noChangeAspect="1" noChangeArrowheads="1"/>
          </p:cNvPicPr>
          <p:nvPr/>
        </p:nvPicPr>
        <p:blipFill>
          <a:blip r:embed="rId1" cstate="print"/>
          <a:stretch>
            <a:fillRect/>
          </a:stretch>
        </p:blipFill>
        <p:spPr bwMode="auto">
          <a:xfrm>
            <a:off x="381000" y="1524000"/>
            <a:ext cx="4229100" cy="505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257800" y="1676400"/>
            <a:ext cx="16787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en-US" b="1" kern="0" dirty="0" smtClean="0">
                <a:solidFill>
                  <a:srgbClr val="8E0D30"/>
                </a:solidFill>
              </a:rPr>
              <a:t>7.1  </a:t>
            </a:r>
            <a:r>
              <a:rPr lang="en-US" altLang="en-US" b="1" kern="0" dirty="0" smtClean="0">
                <a:solidFill>
                  <a:srgbClr val="800080"/>
                </a:solidFill>
              </a:rPr>
              <a:t>S.3</a:t>
            </a:r>
            <a:endParaRPr lang="en-US" altLang="en-US" b="1" kern="0" dirty="0" smtClean="0">
              <a:solidFill>
                <a:srgbClr val="80008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C00000"/>
                </a:solidFill>
              </a:rPr>
              <a:t>7.2  S.12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6600"/>
                </a:solidFill>
              </a:rPr>
              <a:t>7.3  S.16</a:t>
            </a:r>
            <a:endParaRPr lang="en-US" altLang="zh-TW" dirty="0" smtClean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en-US" b="1" kern="0" dirty="0" smtClean="0">
                <a:solidFill>
                  <a:srgbClr val="8E0D30"/>
                </a:solidFill>
              </a:rPr>
              <a:t>7.4  </a:t>
            </a:r>
            <a:r>
              <a:rPr lang="en-US" altLang="en-US" b="1" kern="0" dirty="0" smtClean="0">
                <a:solidFill>
                  <a:srgbClr val="800080"/>
                </a:solidFill>
              </a:rPr>
              <a:t>S.27</a:t>
            </a:r>
            <a:endParaRPr lang="en-US" altLang="en-US" b="1" kern="0" dirty="0">
              <a:solidFill>
                <a:srgbClr val="80008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C00000"/>
                </a:solidFill>
              </a:rPr>
              <a:t>7.5  S.39</a:t>
            </a:r>
            <a:endParaRPr lang="en-US" altLang="zh-TW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6600"/>
                </a:solidFill>
              </a:rPr>
              <a:t>7.6  S.48</a:t>
            </a:r>
            <a:endParaRPr lang="en-US" altLang="zh-TW" dirty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en-US" b="1" kern="0" dirty="0" smtClean="0">
                <a:solidFill>
                  <a:srgbClr val="8E0D30"/>
                </a:solidFill>
              </a:rPr>
              <a:t>7.7  </a:t>
            </a:r>
            <a:r>
              <a:rPr lang="en-US" altLang="en-US" b="1" kern="0" dirty="0" smtClean="0">
                <a:solidFill>
                  <a:srgbClr val="800080"/>
                </a:solidFill>
              </a:rPr>
              <a:t>S.53</a:t>
            </a:r>
            <a:endParaRPr lang="en-US" altLang="en-US" b="1" kern="0" dirty="0">
              <a:solidFill>
                <a:srgbClr val="80008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7.8  S.64-74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-8467" y="228600"/>
            <a:ext cx="2590800" cy="563562"/>
          </a:xfrm>
          <a:noFill/>
        </p:spPr>
        <p:txBody>
          <a:bodyPr lIns="90488" tIns="44450" rIns="90488" bIns="44450" anchorCtr="1"/>
          <a:lstStyle/>
          <a:p>
            <a:r>
              <a:rPr lang="en-US" altLang="zh-TW" sz="26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Type I Error</a:t>
            </a:r>
            <a:endParaRPr lang="en-US" altLang="zh-TW" sz="2600" b="1" dirty="0" smtClean="0">
              <a:solidFill>
                <a:srgbClr val="006600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1600200"/>
          </a:xfrm>
        </p:spPr>
        <p:txBody>
          <a:bodyPr lIns="90488" tIns="44450" rIns="90488" bIns="44450"/>
          <a:lstStyle/>
          <a:p>
            <a:pPr marL="0" indent="0" eaLnBrk="1" hangingPunct="1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  <a:buFontTx/>
              <a:buNone/>
            </a:pPr>
            <a:r>
              <a:rPr lang="en-US" altLang="zh-TW" sz="2400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 </a:t>
            </a:r>
            <a:r>
              <a:rPr lang="en-US" altLang="zh-TW" sz="2400" b="1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Type I error</a:t>
            </a:r>
            <a:r>
              <a:rPr lang="en-US" altLang="zh-TW" sz="2400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occurs if the researcher rejects the null hypothesis in favor of the alternative hypothesis when, in fact, </a:t>
            </a:r>
            <a:r>
              <a:rPr lang="en-US" altLang="zh-TW" sz="2400" i="1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H</a:t>
            </a:r>
            <a:r>
              <a:rPr lang="en-US" altLang="zh-TW" sz="2400" baseline="-25000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0</a:t>
            </a:r>
            <a:r>
              <a:rPr lang="en-US" altLang="zh-TW" sz="2400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is true. </a:t>
            </a:r>
            <a:r>
              <a:rPr lang="en-US" altLang="zh-TW" sz="2400" dirty="0" smtClean="0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The probability of committing a Type I error is denoted by </a:t>
            </a:r>
            <a:r>
              <a:rPr lang="en-US" altLang="zh-TW" sz="2400" i="1" dirty="0" smtClean="0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</a:t>
            </a:r>
            <a:r>
              <a:rPr lang="en-US" altLang="zh-TW" sz="2400" dirty="0" smtClean="0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kə′mit</a:t>
            </a:r>
            <a:r>
              <a:rPr lang="en-US" altLang="zh-TW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zh-TW" alt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ea typeface="DFKai-SB" panose="03000509000000000000" pitchFamily="65" charset="-120"/>
              </a:rPr>
              <a:t>提交</a:t>
            </a:r>
            <a:endParaRPr lang="en-US" altLang="zh-TW" sz="2400" dirty="0" smtClean="0">
              <a:solidFill>
                <a:srgbClr val="FFC000"/>
              </a:solidFill>
              <a:latin typeface="Times New Roman" panose="02020603050405020304" pitchFamily="18" charset="0"/>
              <a:ea typeface="DFKai-SB" panose="03000509000000000000" pitchFamily="65" charset="-12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Type I error =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 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= P(reject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H</a:t>
            </a:r>
            <a:r>
              <a:rPr lang="en-US" altLang="zh-TW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0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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H</a:t>
            </a:r>
            <a:r>
              <a:rPr lang="en-US" altLang="zh-TW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0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is true)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indent="0" eaLnBrk="1" hangingPunct="1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  <a:buFontTx/>
              <a:buNone/>
            </a:pPr>
            <a:endParaRPr lang="en-US" altLang="zh-TW" sz="2600" dirty="0" smtClean="0">
              <a:solidFill>
                <a:srgbClr val="8E0D30"/>
              </a:solidFill>
              <a:latin typeface="Times New Roman" panose="02020603050405020304" pitchFamily="18" charset="0"/>
              <a:ea typeface="DFKai-SB" panose="03000509000000000000" pitchFamily="65" charset="-12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2362200"/>
            <a:ext cx="2743200" cy="42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zh-TW" sz="2600" b="1" kern="0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Rejection Region</a:t>
            </a:r>
            <a:endParaRPr lang="en-US" altLang="zh-TW" sz="2600" b="1" kern="0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786970"/>
            <a:ext cx="8839200" cy="74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zh-TW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The </a:t>
            </a:r>
            <a:r>
              <a:rPr lang="en-US" altLang="zh-TW" sz="2400" b="1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rejection region</a:t>
            </a:r>
            <a:r>
              <a:rPr lang="en-US" altLang="zh-TW" sz="2400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of a statistical test is the set of possible values of the test statistic for which the researcher will reject </a:t>
            </a:r>
            <a:r>
              <a:rPr lang="en-US" altLang="zh-TW" sz="24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H</a:t>
            </a:r>
            <a:r>
              <a:rPr lang="en-US" altLang="zh-TW" sz="2400" kern="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0</a:t>
            </a:r>
            <a:r>
              <a:rPr lang="en-US" altLang="zh-TW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 kern="0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in favor of </a:t>
            </a:r>
            <a:r>
              <a:rPr lang="en-US" altLang="zh-TW" sz="24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H</a:t>
            </a:r>
            <a:r>
              <a:rPr lang="en-US" altLang="zh-TW" sz="2400" kern="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</a:t>
            </a:r>
            <a:r>
              <a:rPr lang="en-US" altLang="zh-TW" sz="2400" kern="0" dirty="0" smtClean="0">
                <a:solidFill>
                  <a:srgbClr val="C00000"/>
                </a:solidFill>
                <a:ea typeface="PMingLiU" panose="02020500000000000000" pitchFamily="18" charset="-120"/>
              </a:rPr>
              <a:t>.</a:t>
            </a:r>
            <a:endParaRPr lang="en-US" altLang="zh-TW" sz="2400" kern="0" dirty="0" smtClean="0">
              <a:solidFill>
                <a:srgbClr val="C0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7" name="Picture 4" descr="Screen shot 2010-03-09 at 7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6819" r="2684" b="2273"/>
          <a:stretch>
            <a:fillRect/>
          </a:stretch>
        </p:blipFill>
        <p:spPr bwMode="auto">
          <a:xfrm>
            <a:off x="152400" y="3574645"/>
            <a:ext cx="3810000" cy="213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283199" y="3574645"/>
            <a:ext cx="2590801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Rejection Regions</a:t>
            </a:r>
            <a:endParaRPr lang="en-US" altLang="en-US" sz="1800" b="1" kern="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Group 124"/>
          <p:cNvGraphicFramePr>
            <a:graphicFrameLocks noGrp="1"/>
          </p:cNvGraphicFramePr>
          <p:nvPr/>
        </p:nvGraphicFramePr>
        <p:xfrm>
          <a:off x="3835400" y="3955685"/>
          <a:ext cx="5181600" cy="1920200"/>
        </p:xfrm>
        <a:graphic>
          <a:graphicData uri="http://schemas.openxmlformats.org/drawingml/2006/table">
            <a:tbl>
              <a:tblPr/>
              <a:tblGrid>
                <a:gridCol w="838200"/>
                <a:gridCol w="1143000"/>
                <a:gridCol w="990600"/>
                <a:gridCol w="2209800"/>
              </a:tblGrid>
              <a:tr h="301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Hypotheses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270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Lower-Tailed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Upper-Tailed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Two-Tailed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.10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–1.282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1.282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–1.645 or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1.645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2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.05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–1.645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1.645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–1.96 or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1.96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.01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–2.326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2.326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–2.575 or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2.575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autoUpdateAnimBg="0" build="p"/>
      <p:bldP spid="6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381000"/>
          </a:xfrm>
          <a:noFill/>
        </p:spPr>
        <p:txBody>
          <a:bodyPr lIns="90488" tIns="44450" rIns="90488" bIns="44450" anchorCtr="1"/>
          <a:lstStyle/>
          <a:p>
            <a:r>
              <a:rPr lang="en-US" altLang="zh-TW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Elements of a Test of Hypothesis</a:t>
            </a:r>
            <a:endParaRPr lang="en-US" altLang="zh-TW" sz="2400" b="1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74133"/>
            <a:ext cx="8458200" cy="762000"/>
          </a:xfrm>
        </p:spPr>
        <p:txBody>
          <a:bodyPr lIns="90488" tIns="44450" rIns="90488" bIns="44450"/>
          <a:lstStyle/>
          <a:p>
            <a:pPr marL="271780" indent="-271780">
              <a:spcBef>
                <a:spcPts val="0"/>
              </a:spcBef>
              <a:buClr>
                <a:srgbClr val="8E0D30"/>
              </a:buClr>
              <a:buFontTx/>
              <a:buNone/>
            </a:pPr>
            <a:r>
              <a:rPr lang="en-US" altLang="zh-TW" sz="2000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1. </a:t>
            </a:r>
            <a:r>
              <a:rPr lang="en-US" altLang="zh-TW" sz="2000" b="1" i="1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Null hypothesis </a:t>
            </a:r>
            <a:r>
              <a:rPr lang="en-US" altLang="zh-TW" sz="2000" b="1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lang="en-US" altLang="zh-TW" sz="2000" b="1" i="1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H</a:t>
            </a:r>
            <a:r>
              <a:rPr lang="en-US" altLang="zh-TW" sz="2000" b="1" baseline="-25000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0</a:t>
            </a:r>
            <a:r>
              <a:rPr lang="en-US" altLang="zh-TW" sz="2000" b="1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): 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 theory about the specific values of one or more population parameters</a:t>
            </a:r>
            <a:r>
              <a:rPr lang="en-US" altLang="zh-TW" sz="2200" dirty="0" smtClean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endParaRPr lang="en-US" altLang="zh-TW" sz="2200" dirty="0" smtClean="0">
              <a:solidFill>
                <a:srgbClr val="008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381000" y="1219200"/>
            <a:ext cx="868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55600" indent="-355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71780" indent="-271780" eaLnBrk="1" hangingPunct="1">
              <a:spcBef>
                <a:spcPts val="0"/>
              </a:spcBef>
              <a:buClr>
                <a:srgbClr val="8E0D30"/>
              </a:buClr>
              <a:buFontTx/>
              <a:buNone/>
            </a:pPr>
            <a:r>
              <a:rPr lang="en-US" altLang="zh-TW" sz="2000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lang="en-US" altLang="zh-TW" sz="2000" b="1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Alternative </a:t>
            </a:r>
            <a:r>
              <a:rPr lang="en-US" altLang="zh-TW" sz="2000" b="1" i="1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(research) hypothesis</a:t>
            </a:r>
            <a:r>
              <a:rPr lang="en-US" altLang="zh-TW" sz="2000" b="1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US" altLang="zh-TW" sz="2000" b="1" i="1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</a:t>
            </a:r>
            <a:r>
              <a:rPr lang="en-US" altLang="zh-TW" sz="2000" b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000" b="1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): </a:t>
            </a:r>
            <a:r>
              <a:rPr lang="en-US" altLang="zh-TW" sz="2000" dirty="0">
                <a:solidFill>
                  <a:srgbClr val="141413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 theory that contradicts the null hypothesis. </a:t>
            </a:r>
            <a:endParaRPr lang="en-US" altLang="zh-TW" sz="2000" dirty="0">
              <a:solidFill>
                <a:srgbClr val="141413"/>
              </a:solidFill>
              <a:ea typeface="PMingLiU" panose="02020500000000000000" pitchFamily="18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905000"/>
            <a:ext cx="8458200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1780" indent="-271780">
              <a:spcBef>
                <a:spcPts val="0"/>
              </a:spcBef>
              <a:buClr>
                <a:srgbClr val="8E0D30"/>
              </a:buClr>
            </a:pPr>
            <a:r>
              <a:rPr lang="en-US" altLang="zh-TW" sz="2000" kern="0" dirty="0" smtClean="0">
                <a:solidFill>
                  <a:srgbClr val="008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3. </a:t>
            </a:r>
            <a:r>
              <a:rPr lang="en-US" altLang="zh-TW" sz="2000" b="1" i="1" kern="0" dirty="0" smtClean="0">
                <a:solidFill>
                  <a:srgbClr val="008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Test statistic:</a:t>
            </a:r>
            <a:r>
              <a:rPr lang="en-US" altLang="zh-TW" sz="2000" b="1" kern="0" dirty="0" smtClean="0">
                <a:solidFill>
                  <a:srgbClr val="008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000" kern="0" dirty="0" smtClean="0">
                <a:solidFill>
                  <a:srgbClr val="141413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 sample statistic used to decide whether to reject the null hypothesis</a:t>
            </a:r>
            <a:r>
              <a:rPr lang="en-US" altLang="zh-TW" sz="2200" kern="0" dirty="0" smtClean="0">
                <a:solidFill>
                  <a:srgbClr val="141413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en-US" altLang="zh-TW" sz="2200" kern="0" dirty="0" smtClean="0">
              <a:solidFill>
                <a:srgbClr val="141413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1" y="2590800"/>
            <a:ext cx="86026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454025" indent="-4540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71780" indent="-271780" eaLnBrk="1" hangingPunct="1">
              <a:spcBef>
                <a:spcPts val="0"/>
              </a:spcBef>
              <a:buClr>
                <a:srgbClr val="8E0D30"/>
              </a:buClr>
              <a:buFontTx/>
              <a:buNone/>
            </a:pPr>
            <a: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4</a:t>
            </a:r>
            <a:r>
              <a:rPr lang="en-US" altLang="zh-TW" sz="2000" dirty="0" smtClean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lang="en-US" altLang="zh-TW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Rejection </a:t>
            </a:r>
            <a:r>
              <a:rPr lang="en-US" altLang="zh-TW" sz="2000" b="1" i="1" dirty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region:</a:t>
            </a:r>
            <a:r>
              <a:rPr lang="en-US" altLang="zh-TW" sz="2000" b="1" dirty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The numerical values of the test statistic for which the null hypothesis will be rejected. </a:t>
            </a:r>
            <a:r>
              <a:rPr lang="en-US" altLang="zh-TW" sz="2000" i="1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TW" sz="2000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is usually chosen to be small (e.g., 0.01, 0.05, or 0.10) and </a:t>
            </a:r>
            <a:r>
              <a:rPr lang="en-US" altLang="zh-TW" sz="2000" dirty="0">
                <a:solidFill>
                  <a:srgbClr val="996633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is referred to as</a:t>
            </a:r>
            <a:r>
              <a:rPr lang="en-US" altLang="zh-TW" sz="2000" dirty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the </a:t>
            </a:r>
            <a:r>
              <a:rPr lang="en-US" altLang="zh-TW" sz="2000" b="1" dirty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level of significance</a:t>
            </a:r>
            <a:r>
              <a:rPr lang="en-US" altLang="zh-TW" sz="2000" dirty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of the test.</a:t>
            </a:r>
            <a:r>
              <a:rPr lang="zh-TW" altLang="en-US" sz="2000" dirty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solidFill>
                  <a:srgbClr val="996633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被稱為</a:t>
            </a:r>
            <a:endParaRPr lang="en-US" altLang="zh-TW" sz="2000" dirty="0">
              <a:solidFill>
                <a:srgbClr val="996633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2533" y="3581401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1780" indent="-271780">
              <a:spcBef>
                <a:spcPts val="0"/>
              </a:spcBef>
              <a:buClr>
                <a:srgbClr val="8E0D30"/>
              </a:buClr>
            </a:pPr>
            <a:r>
              <a:rPr lang="en-US" altLang="zh-TW" sz="2000" kern="0" dirty="0" smtClean="0">
                <a:solidFill>
                  <a:srgbClr val="141413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5. </a:t>
            </a:r>
            <a:r>
              <a:rPr lang="en-US" altLang="zh-TW" sz="2000" i="1" kern="0" dirty="0" smtClean="0">
                <a:solidFill>
                  <a:srgbClr val="8E0D3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Assumptions:</a:t>
            </a:r>
            <a:r>
              <a:rPr lang="en-US" altLang="zh-TW" sz="2000" kern="0" dirty="0" smtClean="0">
                <a:solidFill>
                  <a:srgbClr val="8E0D3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000" kern="0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Clear statement(s) of any assumptions made about the population(s) being sampled.</a:t>
            </a:r>
            <a:endParaRPr lang="en-US" altLang="zh-TW" sz="2000" kern="0" dirty="0" smtClean="0">
              <a:solidFill>
                <a:srgbClr val="0000CC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6401" y="4267201"/>
            <a:ext cx="8610600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454025" indent="-4540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71780" indent="-271780" eaLnBrk="1" hangingPunct="1">
              <a:spcBef>
                <a:spcPts val="0"/>
              </a:spcBef>
              <a:buClr>
                <a:srgbClr val="8E0D30"/>
              </a:buClr>
              <a:buFontTx/>
              <a:buNone/>
            </a:pPr>
            <a:r>
              <a:rPr lang="en-US" altLang="zh-TW" sz="2000" dirty="0">
                <a:solidFill>
                  <a:srgbClr val="141413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6</a:t>
            </a:r>
            <a:r>
              <a:rPr lang="en-US" altLang="zh-TW" sz="2000" dirty="0" smtClean="0">
                <a:solidFill>
                  <a:srgbClr val="141413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 </a:t>
            </a:r>
            <a:r>
              <a:rPr lang="en-US" altLang="zh-TW" sz="2000" i="1" dirty="0" smtClean="0">
                <a:solidFill>
                  <a:srgbClr val="008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Experiment </a:t>
            </a:r>
            <a:r>
              <a:rPr lang="en-US" altLang="zh-TW" sz="2000" i="1" dirty="0">
                <a:solidFill>
                  <a:srgbClr val="008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and calculation of test statistic:</a:t>
            </a:r>
            <a:r>
              <a:rPr lang="en-US" altLang="zh-TW" sz="2000" dirty="0">
                <a:solidFill>
                  <a:srgbClr val="008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Performance of the sampling experiment and determination of the numerical value of the test statistic.</a:t>
            </a:r>
            <a:endParaRPr lang="en-US" altLang="zh-TW" sz="2000" dirty="0">
              <a:solidFill>
                <a:srgbClr val="141413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7933" y="4876800"/>
            <a:ext cx="867833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7. </a:t>
            </a:r>
            <a:r>
              <a:rPr lang="en-US" altLang="en-US" sz="20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Conclusion:</a:t>
            </a:r>
            <a:endParaRPr lang="en-US" altLang="en-US" sz="2000" i="1" kern="0" dirty="0" smtClean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449580" indent="-271780">
              <a:spcBef>
                <a:spcPts val="0"/>
              </a:spcBef>
              <a:buClr>
                <a:srgbClr val="8E0D30"/>
              </a:buClr>
            </a:pPr>
            <a:r>
              <a:rPr lang="en-US" altLang="en-US" sz="2000" kern="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a.</a:t>
            </a:r>
            <a:r>
              <a:rPr lang="zh-TW" altLang="en-US" sz="2000" kern="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kern="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If the numerical value of the test statistic </a:t>
            </a:r>
            <a:r>
              <a:rPr lang="en-US" altLang="en-US" sz="20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falls in the rejection region</a:t>
            </a:r>
            <a:r>
              <a:rPr lang="en-US" altLang="en-US" sz="2000" kern="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, we reject the null hypothesis and conclude that the alternative hypothesis is true. </a:t>
            </a:r>
            <a:endParaRPr lang="en-US" altLang="en-US" sz="2000" kern="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18065" y="5854700"/>
            <a:ext cx="8458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77800" indent="-177800">
              <a:spcBef>
                <a:spcPts val="0"/>
              </a:spcBef>
              <a:buClr>
                <a:srgbClr val="8E0D30"/>
              </a:buClr>
            </a:pP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b.</a:t>
            </a:r>
            <a:r>
              <a:rPr lang="en-US" altLang="en-US" sz="20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If the test statistic </a:t>
            </a:r>
            <a:r>
              <a:rPr lang="en-US" altLang="en-US" sz="20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does not fall in the rejection region</a:t>
            </a:r>
            <a:r>
              <a:rPr lang="en-US" altLang="en-US" sz="20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, we do not reject </a:t>
            </a:r>
            <a:r>
              <a:rPr lang="en-US" altLang="en-US" sz="2000" i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000" kern="0" baseline="-25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0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Thus, we reserve judgment about which hypothesis is true. </a:t>
            </a:r>
            <a:endParaRPr lang="en-US" altLang="en-US" sz="2000" kern="0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3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autoUpdateAnimBg="0" build="p"/>
      <p:bldP spid="543748" grpId="0" autoUpdateAnimBg="0" build="p"/>
      <p:bldP spid="5" grpId="0" autoUpdateAnimBg="0" build="p"/>
      <p:bldP spid="6" grpId="0" autoUpdateAnimBg="0" build="p"/>
      <p:bldP spid="7" grpId="0" autoUpdateAnimBg="0" build="p"/>
      <p:bldP spid="8" grpId="0" autoUpdateAnimBg="0" build="p"/>
      <p:bldP spid="9" grpId="0" autoUpdateAnimBg="0" build="p"/>
      <p:bldP spid="10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941295"/>
            <a:ext cx="7092950" cy="430306"/>
          </a:xfrm>
          <a:noFill/>
        </p:spPr>
        <p:txBody>
          <a:bodyPr lIns="90488" tIns="44450" rIns="90488" bIns="44450" anchorCtr="1"/>
          <a:lstStyle/>
          <a:p>
            <a:pPr algn="l"/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Selecting the Null and Alternative Hypotheses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58750" y="1351271"/>
            <a:ext cx="8756650" cy="1766047"/>
          </a:xfrm>
        </p:spPr>
        <p:txBody>
          <a:bodyPr lIns="90488" tIns="44450" rIns="90488" bIns="44450"/>
          <a:lstStyle/>
          <a:p>
            <a:pPr marL="271780" indent="-271780">
              <a:spcBef>
                <a:spcPts val="0"/>
              </a:spcBef>
              <a:buClr>
                <a:srgbClr val="8E0D30"/>
              </a:buClr>
              <a:buFontTx/>
              <a:buNone/>
            </a:pPr>
            <a:r>
              <a:rPr lang="en-US" altLang="en-US" sz="2000" dirty="0">
                <a:solidFill>
                  <a:srgbClr val="141413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Select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0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alternative hypothesis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 as that which the sampling experiment is intended to establish. </a:t>
            </a:r>
            <a:r>
              <a:rPr lang="en-US" altLang="en-US" sz="2000" dirty="0">
                <a:solidFill>
                  <a:srgbClr val="141413"/>
                </a:solidFill>
                <a:latin typeface="Times New Roman" panose="02020603050405020304" pitchFamily="18" charset="0"/>
              </a:rPr>
              <a:t>The alternative hypothesis will assume one of three forms:</a:t>
            </a:r>
            <a:endParaRPr lang="en-US" altLang="en-US" sz="2000" dirty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271780" indent="-271780">
              <a:spcBef>
                <a:spcPts val="0"/>
              </a:spcBef>
              <a:buClr>
                <a:srgbClr val="8E0D30"/>
              </a:buClr>
              <a:buFontTx/>
              <a:buNone/>
            </a:pPr>
            <a:r>
              <a:rPr lang="en-US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. One-tailed, upper-tailed  </a:t>
            </a:r>
            <a:r>
              <a:rPr lang="en-US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e.g., </a:t>
            </a:r>
            <a:r>
              <a:rPr lang="en-US" altLang="en-US" sz="24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 &gt; 2,400) </a:t>
            </a:r>
            <a:endParaRPr lang="en-US" altLang="en-US" sz="2400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marL="271780" indent="-271780">
              <a:spcBef>
                <a:spcPts val="0"/>
              </a:spcBef>
              <a:buClr>
                <a:srgbClr val="8E0D30"/>
              </a:buClr>
              <a:buFontTx/>
              <a:buNone/>
            </a:pPr>
            <a:r>
              <a:rPr lang="en-US" altLang="en-US" sz="240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. One-tailed, lower-tailed  </a:t>
            </a:r>
            <a:r>
              <a:rPr lang="en-US" altLang="en-US" sz="240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e.g.,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 &lt; 2,400) </a:t>
            </a:r>
            <a:endParaRPr lang="en-US" altLang="en-US" sz="2400" dirty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271780" indent="-271780">
              <a:spcBef>
                <a:spcPts val="0"/>
              </a:spcBef>
              <a:buClr>
                <a:srgbClr val="8E0D30"/>
              </a:buClr>
              <a:buFontTx/>
              <a:buNone/>
            </a:pPr>
            <a:r>
              <a:rPr lang="en-US" altLang="en-US" sz="240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. Two-tailed      </a:t>
            </a:r>
            <a:r>
              <a:rPr lang="en-US" altLang="en-US" sz="240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(e.g.,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 ≠ 2,400)</a:t>
            </a:r>
            <a:endParaRPr lang="en-US" altLang="en-US" sz="240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4043" y="49148"/>
            <a:ext cx="761455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8480" indent="-538480">
              <a:spcBef>
                <a:spcPts val="0"/>
              </a:spcBef>
            </a:pPr>
            <a:r>
              <a:rPr lang="en-US" altLang="en-US" sz="28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7.2 </a:t>
            </a:r>
            <a:r>
              <a:rPr lang="en-US" altLang="en-US" sz="2800" b="1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Formulating Hypotheses and </a:t>
            </a:r>
            <a:r>
              <a:rPr lang="en-US" altLang="en-US" sz="2800" b="1" kern="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Setting Up the Rejection Region</a:t>
            </a:r>
            <a:endParaRPr lang="en-US" altLang="en-US" sz="2800" kern="0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8750" y="3117318"/>
            <a:ext cx="8915400" cy="69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1780" indent="-271780">
              <a:spcBef>
                <a:spcPts val="0"/>
              </a:spcBef>
              <a:buClr>
                <a:srgbClr val="8E0D30"/>
              </a:buClr>
            </a:pP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2. </a:t>
            </a:r>
            <a:r>
              <a:rPr lang="en-US" altLang="en-US" sz="20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Select the null hypothesis as the status quo, that which will be presumed true unless the sampling experiment conclusively establishes the alternative hypothesis. </a:t>
            </a:r>
            <a:endParaRPr lang="en-US" altLang="en-US" sz="2000" kern="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3350" y="3771899"/>
            <a:ext cx="2133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kern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One-Tailed Test</a:t>
            </a:r>
            <a:endParaRPr lang="en-US" altLang="en-US" sz="2000" b="1" kern="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9550" y="4038600"/>
            <a:ext cx="868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000" kern="0" smtClean="0">
                <a:solidFill>
                  <a:srgbClr val="0066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2000" b="1" kern="0" smtClean="0">
                <a:solidFill>
                  <a:srgbClr val="006600"/>
                </a:solidFill>
                <a:latin typeface="Times New Roman" panose="02020603050405020304" pitchFamily="18" charset="0"/>
              </a:rPr>
              <a:t>one-tailed test</a:t>
            </a:r>
            <a:r>
              <a:rPr lang="en-US" altLang="en-US" sz="2000" kern="0" smtClean="0">
                <a:solidFill>
                  <a:srgbClr val="006600"/>
                </a:solidFill>
                <a:latin typeface="Times New Roman" panose="02020603050405020304" pitchFamily="18" charset="0"/>
              </a:rPr>
              <a:t> of hypothesis is one in which the alternative hypothesis is directional and includes the symbol “ &lt; ” or “ &gt;.”</a:t>
            </a:r>
            <a:r>
              <a:rPr lang="zh-TW" altLang="en-US" sz="2000" kern="0" smtClean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kern="0" smtClean="0">
                <a:solidFill>
                  <a:srgbClr val="141413"/>
                </a:solidFill>
                <a:latin typeface="Times New Roman" panose="02020603050405020304" pitchFamily="18" charset="0"/>
              </a:rPr>
              <a:t>: 1. </a:t>
            </a:r>
            <a:r>
              <a:rPr lang="en-US" altLang="zh-TW" sz="2000" i="1" kern="0" smtClean="0">
                <a:solidFill>
                  <a:srgbClr val="7030A0"/>
                </a:solidFill>
                <a:latin typeface="Times New Roman" panose="02020603050405020304" pitchFamily="18" charset="0"/>
              </a:rPr>
              <a:t>Upper-tailed </a:t>
            </a:r>
            <a:r>
              <a:rPr lang="en-US" altLang="zh-TW" sz="2000" kern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(&gt;): “greater than,” “larger,” “above”; </a:t>
            </a:r>
            <a:r>
              <a:rPr lang="en-US" altLang="zh-TW" sz="2000" kern="0" smtClean="0">
                <a:solidFill>
                  <a:srgbClr val="006600"/>
                </a:solidFill>
                <a:latin typeface="Times New Roman" panose="02020603050405020304" pitchFamily="18" charset="0"/>
              </a:rPr>
              <a:t>2.</a:t>
            </a:r>
            <a:r>
              <a:rPr lang="en-US" altLang="zh-TW" sz="2000" kern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i="1" kern="0" smtClean="0">
                <a:solidFill>
                  <a:srgbClr val="0070C0"/>
                </a:solidFill>
                <a:latin typeface="Times New Roman" panose="02020603050405020304" pitchFamily="18" charset="0"/>
              </a:rPr>
              <a:t>Lower-tailed </a:t>
            </a:r>
            <a:r>
              <a:rPr lang="en-US" altLang="zh-TW" sz="2000" kern="0" smtClean="0">
                <a:solidFill>
                  <a:srgbClr val="0070C0"/>
                </a:solidFill>
                <a:latin typeface="Times New Roman" panose="02020603050405020304" pitchFamily="18" charset="0"/>
              </a:rPr>
              <a:t>(&lt;): “less than,” “smaller,” “below”</a:t>
            </a:r>
            <a:endParaRPr lang="en-US" altLang="en-US" sz="2000" kern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TW" sz="2000" kern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en-US" sz="2000" kern="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66914" y="4961161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Two-Tailed Test</a:t>
            </a:r>
            <a:endParaRPr lang="en-US" altLang="en-US" sz="20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66914" y="5265962"/>
            <a:ext cx="8991600" cy="129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2000" b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two-tailed test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of hypothesis is one in which the alternative hypothesis does not specify departure from </a:t>
            </a:r>
            <a:r>
              <a:rPr lang="en-US" altLang="en-US" sz="20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000" kern="0" baseline="-2500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in a particular direction and is written with the symbol “ ≠.”</a:t>
            </a:r>
            <a:endParaRPr lang="en-US" altLang="en-US" sz="2000" kern="0" dirty="0" smtClean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0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Some key words that help you identify this </a:t>
            </a:r>
            <a:r>
              <a:rPr lang="en-US" sz="2000" kern="0" dirty="0" err="1" smtClean="0">
                <a:solidFill>
                  <a:srgbClr val="7030A0"/>
                </a:solidFill>
                <a:latin typeface="Times New Roman" panose="02020603050405020304" pitchFamily="18" charset="0"/>
              </a:rPr>
              <a:t>nondirectional</a:t>
            </a:r>
            <a:r>
              <a:rPr lang="en-US" sz="20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nature are: </a:t>
            </a:r>
            <a:r>
              <a:rPr lang="en-US" sz="2000" i="1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Two-tailed </a:t>
            </a:r>
            <a:r>
              <a:rPr lang="en-US" sz="20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≠</a:t>
            </a:r>
            <a:r>
              <a:rPr lang="en-US" sz="20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): “not equal to,” “differs from</a:t>
            </a:r>
            <a:r>
              <a:rPr lang="en-US" sz="2000" kern="0" dirty="0" smtClean="0">
                <a:solidFill>
                  <a:srgbClr val="7030A0"/>
                </a:solidFill>
              </a:rPr>
              <a:t>”.</a:t>
            </a:r>
            <a:endParaRPr lang="en-US" altLang="en-US" sz="2000" kern="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 build="p"/>
      <p:bldP spid="5" grpId="0" autoUpdateAnimBg="0" build="p"/>
      <p:bldP spid="8" grpId="0" autoUpdateAnimBg="0" build="p"/>
      <p:bldP spid="10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Rejection </a:t>
            </a:r>
            <a:r>
              <a:rPr lang="en-US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(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One-Tail Test) </a:t>
            </a:r>
            <a:endParaRPr lang="en-US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891" name="Group 61"/>
          <p:cNvGrpSpPr/>
          <p:nvPr/>
        </p:nvGrpSpPr>
        <p:grpSpPr bwMode="auto">
          <a:xfrm>
            <a:off x="1588" y="1600200"/>
            <a:ext cx="8710612" cy="4551363"/>
            <a:chOff x="1" y="1153"/>
            <a:chExt cx="5487" cy="2867"/>
          </a:xfrm>
        </p:grpSpPr>
        <p:sp>
          <p:nvSpPr>
            <p:cNvPr id="37892" name="Freeform 29"/>
            <p:cNvSpPr/>
            <p:nvPr/>
          </p:nvSpPr>
          <p:spPr bwMode="auto">
            <a:xfrm>
              <a:off x="826" y="2592"/>
              <a:ext cx="1216" cy="739"/>
            </a:xfrm>
            <a:custGeom>
              <a:avLst/>
              <a:gdLst>
                <a:gd name="T0" fmla="*/ 1216 w 1216"/>
                <a:gd name="T1" fmla="*/ 0 h 739"/>
                <a:gd name="T2" fmla="*/ 1216 w 1216"/>
                <a:gd name="T3" fmla="*/ 738 h 739"/>
                <a:gd name="T4" fmla="*/ 0 w 1216"/>
                <a:gd name="T5" fmla="*/ 739 h 739"/>
                <a:gd name="T6" fmla="*/ 117 w 1216"/>
                <a:gd name="T7" fmla="*/ 705 h 739"/>
                <a:gd name="T8" fmla="*/ 332 w 1216"/>
                <a:gd name="T9" fmla="*/ 660 h 739"/>
                <a:gd name="T10" fmla="*/ 460 w 1216"/>
                <a:gd name="T11" fmla="*/ 639 h 739"/>
                <a:gd name="T12" fmla="*/ 568 w 1216"/>
                <a:gd name="T13" fmla="*/ 605 h 739"/>
                <a:gd name="T14" fmla="*/ 693 w 1216"/>
                <a:gd name="T15" fmla="*/ 547 h 739"/>
                <a:gd name="T16" fmla="*/ 768 w 1216"/>
                <a:gd name="T17" fmla="*/ 444 h 739"/>
                <a:gd name="T18" fmla="*/ 861 w 1216"/>
                <a:gd name="T19" fmla="*/ 380 h 739"/>
                <a:gd name="T20" fmla="*/ 947 w 1216"/>
                <a:gd name="T21" fmla="*/ 309 h 739"/>
                <a:gd name="T22" fmla="*/ 1027 w 1216"/>
                <a:gd name="T23" fmla="*/ 237 h 739"/>
                <a:gd name="T24" fmla="*/ 1097 w 1216"/>
                <a:gd name="T25" fmla="*/ 162 h 739"/>
                <a:gd name="T26" fmla="*/ 1161 w 1216"/>
                <a:gd name="T27" fmla="*/ 81 h 739"/>
                <a:gd name="T28" fmla="*/ 1216 w 1216"/>
                <a:gd name="T29" fmla="*/ 0 h 7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16"/>
                <a:gd name="T46" fmla="*/ 0 h 739"/>
                <a:gd name="T47" fmla="*/ 1216 w 1216"/>
                <a:gd name="T48" fmla="*/ 739 h 7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16" h="739">
                  <a:moveTo>
                    <a:pt x="1216" y="0"/>
                  </a:moveTo>
                  <a:lnTo>
                    <a:pt x="1216" y="738"/>
                  </a:lnTo>
                  <a:lnTo>
                    <a:pt x="0" y="739"/>
                  </a:lnTo>
                  <a:lnTo>
                    <a:pt x="117" y="705"/>
                  </a:lnTo>
                  <a:lnTo>
                    <a:pt x="332" y="660"/>
                  </a:lnTo>
                  <a:lnTo>
                    <a:pt x="460" y="639"/>
                  </a:lnTo>
                  <a:lnTo>
                    <a:pt x="568" y="605"/>
                  </a:lnTo>
                  <a:lnTo>
                    <a:pt x="693" y="547"/>
                  </a:lnTo>
                  <a:lnTo>
                    <a:pt x="768" y="444"/>
                  </a:lnTo>
                  <a:lnTo>
                    <a:pt x="861" y="380"/>
                  </a:lnTo>
                  <a:lnTo>
                    <a:pt x="947" y="309"/>
                  </a:lnTo>
                  <a:lnTo>
                    <a:pt x="1027" y="237"/>
                  </a:lnTo>
                  <a:lnTo>
                    <a:pt x="1097" y="162"/>
                  </a:lnTo>
                  <a:lnTo>
                    <a:pt x="1161" y="81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3" name="Freeform 8"/>
            <p:cNvSpPr/>
            <p:nvPr/>
          </p:nvSpPr>
          <p:spPr bwMode="auto">
            <a:xfrm>
              <a:off x="814" y="1874"/>
              <a:ext cx="3957" cy="1466"/>
            </a:xfrm>
            <a:custGeom>
              <a:avLst/>
              <a:gdLst>
                <a:gd name="T0" fmla="*/ 0 w 3957"/>
                <a:gd name="T1" fmla="*/ 0 h 1466"/>
                <a:gd name="T2" fmla="*/ 0 w 3957"/>
                <a:gd name="T3" fmla="*/ 1466 h 1466"/>
                <a:gd name="T4" fmla="*/ 3957 w 3957"/>
                <a:gd name="T5" fmla="*/ 1466 h 1466"/>
                <a:gd name="T6" fmla="*/ 0 60000 65536"/>
                <a:gd name="T7" fmla="*/ 0 60000 65536"/>
                <a:gd name="T8" fmla="*/ 0 60000 65536"/>
                <a:gd name="T9" fmla="*/ 0 w 3957"/>
                <a:gd name="T10" fmla="*/ 0 h 1466"/>
                <a:gd name="T11" fmla="*/ 3957 w 3957"/>
                <a:gd name="T12" fmla="*/ 1466 h 14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57" h="1466">
                  <a:moveTo>
                    <a:pt x="0" y="0"/>
                  </a:moveTo>
                  <a:lnTo>
                    <a:pt x="0" y="1466"/>
                  </a:lnTo>
                  <a:lnTo>
                    <a:pt x="3957" y="1466"/>
                  </a:lnTo>
                </a:path>
              </a:pathLst>
            </a:custGeom>
            <a:noFill/>
            <a:ln w="3651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4" name="Line 9"/>
            <p:cNvSpPr>
              <a:spLocks noChangeShapeType="1"/>
            </p:cNvSpPr>
            <p:nvPr/>
          </p:nvSpPr>
          <p:spPr bwMode="auto">
            <a:xfrm>
              <a:off x="765" y="1874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Line 10"/>
            <p:cNvSpPr>
              <a:spLocks noChangeShapeType="1"/>
            </p:cNvSpPr>
            <p:nvPr/>
          </p:nvSpPr>
          <p:spPr bwMode="auto">
            <a:xfrm>
              <a:off x="765" y="2022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1"/>
            <p:cNvSpPr>
              <a:spLocks noChangeShapeType="1"/>
            </p:cNvSpPr>
            <p:nvPr/>
          </p:nvSpPr>
          <p:spPr bwMode="auto">
            <a:xfrm>
              <a:off x="765" y="2169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Line 12"/>
            <p:cNvSpPr>
              <a:spLocks noChangeShapeType="1"/>
            </p:cNvSpPr>
            <p:nvPr/>
          </p:nvSpPr>
          <p:spPr bwMode="auto">
            <a:xfrm>
              <a:off x="765" y="2314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Line 13"/>
            <p:cNvSpPr>
              <a:spLocks noChangeShapeType="1"/>
            </p:cNvSpPr>
            <p:nvPr/>
          </p:nvSpPr>
          <p:spPr bwMode="auto">
            <a:xfrm>
              <a:off x="765" y="2461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14"/>
            <p:cNvSpPr>
              <a:spLocks noChangeShapeType="1"/>
            </p:cNvSpPr>
            <p:nvPr/>
          </p:nvSpPr>
          <p:spPr bwMode="auto">
            <a:xfrm>
              <a:off x="765" y="2608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15"/>
            <p:cNvSpPr>
              <a:spLocks noChangeShapeType="1"/>
            </p:cNvSpPr>
            <p:nvPr/>
          </p:nvSpPr>
          <p:spPr bwMode="auto">
            <a:xfrm>
              <a:off x="765" y="2756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6"/>
            <p:cNvSpPr>
              <a:spLocks noChangeShapeType="1"/>
            </p:cNvSpPr>
            <p:nvPr/>
          </p:nvSpPr>
          <p:spPr bwMode="auto">
            <a:xfrm>
              <a:off x="765" y="2900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7"/>
            <p:cNvSpPr>
              <a:spLocks noChangeShapeType="1"/>
            </p:cNvSpPr>
            <p:nvPr/>
          </p:nvSpPr>
          <p:spPr bwMode="auto">
            <a:xfrm>
              <a:off x="765" y="3048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8"/>
            <p:cNvSpPr>
              <a:spLocks noChangeShapeType="1"/>
            </p:cNvSpPr>
            <p:nvPr/>
          </p:nvSpPr>
          <p:spPr bwMode="auto">
            <a:xfrm>
              <a:off x="765" y="3195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9"/>
            <p:cNvSpPr>
              <a:spLocks noChangeShapeType="1"/>
            </p:cNvSpPr>
            <p:nvPr/>
          </p:nvSpPr>
          <p:spPr bwMode="auto">
            <a:xfrm>
              <a:off x="4771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20"/>
            <p:cNvSpPr>
              <a:spLocks noChangeShapeType="1"/>
            </p:cNvSpPr>
            <p:nvPr/>
          </p:nvSpPr>
          <p:spPr bwMode="auto">
            <a:xfrm>
              <a:off x="4378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21"/>
            <p:cNvSpPr>
              <a:spLocks noChangeShapeType="1"/>
            </p:cNvSpPr>
            <p:nvPr/>
          </p:nvSpPr>
          <p:spPr bwMode="auto">
            <a:xfrm>
              <a:off x="3981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22"/>
            <p:cNvSpPr>
              <a:spLocks noChangeShapeType="1"/>
            </p:cNvSpPr>
            <p:nvPr/>
          </p:nvSpPr>
          <p:spPr bwMode="auto">
            <a:xfrm>
              <a:off x="3585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23"/>
            <p:cNvSpPr>
              <a:spLocks noChangeShapeType="1"/>
            </p:cNvSpPr>
            <p:nvPr/>
          </p:nvSpPr>
          <p:spPr bwMode="auto">
            <a:xfrm>
              <a:off x="3189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24"/>
            <p:cNvSpPr>
              <a:spLocks noChangeShapeType="1"/>
            </p:cNvSpPr>
            <p:nvPr/>
          </p:nvSpPr>
          <p:spPr bwMode="auto">
            <a:xfrm>
              <a:off x="2793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25"/>
            <p:cNvSpPr>
              <a:spLocks noChangeShapeType="1"/>
            </p:cNvSpPr>
            <p:nvPr/>
          </p:nvSpPr>
          <p:spPr bwMode="auto">
            <a:xfrm>
              <a:off x="2397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26"/>
            <p:cNvSpPr>
              <a:spLocks noChangeShapeType="1"/>
            </p:cNvSpPr>
            <p:nvPr/>
          </p:nvSpPr>
          <p:spPr bwMode="auto">
            <a:xfrm>
              <a:off x="2003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27"/>
            <p:cNvSpPr>
              <a:spLocks noChangeShapeType="1"/>
            </p:cNvSpPr>
            <p:nvPr/>
          </p:nvSpPr>
          <p:spPr bwMode="auto">
            <a:xfrm>
              <a:off x="1607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Line 28"/>
            <p:cNvSpPr>
              <a:spLocks noChangeShapeType="1"/>
            </p:cNvSpPr>
            <p:nvPr/>
          </p:nvSpPr>
          <p:spPr bwMode="auto">
            <a:xfrm>
              <a:off x="1211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Rectangle 30"/>
            <p:cNvSpPr>
              <a:spLocks noChangeArrowheads="1"/>
            </p:cNvSpPr>
            <p:nvPr/>
          </p:nvSpPr>
          <p:spPr bwMode="auto">
            <a:xfrm>
              <a:off x="2622" y="3337"/>
              <a:ext cx="21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 i="1"/>
                <a:t>H</a:t>
              </a:r>
              <a:r>
                <a:rPr lang="en-US" altLang="en-US" b="1" baseline="-25000"/>
                <a:t>o</a:t>
              </a:r>
              <a:endParaRPr lang="en-US" altLang="en-US" sz="1800" baseline="-25000"/>
            </a:p>
          </p:txBody>
        </p:sp>
        <p:sp>
          <p:nvSpPr>
            <p:cNvPr id="37915" name="Rectangle 31"/>
            <p:cNvSpPr>
              <a:spLocks noChangeArrowheads="1"/>
            </p:cNvSpPr>
            <p:nvPr/>
          </p:nvSpPr>
          <p:spPr bwMode="auto">
            <a:xfrm>
              <a:off x="2492" y="3570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Value</a:t>
              </a:r>
              <a:endParaRPr lang="en-US" altLang="en-US" sz="1800"/>
            </a:p>
          </p:txBody>
        </p:sp>
        <p:sp>
          <p:nvSpPr>
            <p:cNvPr id="37916" name="Rectangle 32"/>
            <p:cNvSpPr>
              <a:spLocks noChangeArrowheads="1"/>
            </p:cNvSpPr>
            <p:nvPr/>
          </p:nvSpPr>
          <p:spPr bwMode="auto">
            <a:xfrm>
              <a:off x="1602" y="3557"/>
              <a:ext cx="62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Critical</a:t>
              </a:r>
              <a:endParaRPr lang="en-US" altLang="en-US" sz="1800"/>
            </a:p>
          </p:txBody>
        </p:sp>
        <p:sp>
          <p:nvSpPr>
            <p:cNvPr id="37917" name="Rectangle 33"/>
            <p:cNvSpPr>
              <a:spLocks noChangeArrowheads="1"/>
            </p:cNvSpPr>
            <p:nvPr/>
          </p:nvSpPr>
          <p:spPr bwMode="auto">
            <a:xfrm>
              <a:off x="1672" y="3790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Value</a:t>
              </a:r>
              <a:endParaRPr lang="en-US" altLang="en-US" sz="1800"/>
            </a:p>
          </p:txBody>
        </p:sp>
        <p:sp>
          <p:nvSpPr>
            <p:cNvPr id="37918" name="Rectangle 34"/>
            <p:cNvSpPr>
              <a:spLocks noChangeArrowheads="1"/>
            </p:cNvSpPr>
            <p:nvPr/>
          </p:nvSpPr>
          <p:spPr bwMode="auto">
            <a:xfrm>
              <a:off x="1317" y="2267"/>
              <a:ext cx="16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3200" b="1" i="1">
                  <a:latin typeface="Symbol" panose="05050102010706020507" pitchFamily="18" charset="2"/>
                </a:rPr>
                <a:t>a</a:t>
              </a:r>
              <a:endParaRPr lang="en-US" altLang="en-US" sz="1800"/>
            </a:p>
          </p:txBody>
        </p:sp>
        <p:sp>
          <p:nvSpPr>
            <p:cNvPr id="37919" name="Rectangle 35"/>
            <p:cNvSpPr>
              <a:spLocks noChangeArrowheads="1"/>
            </p:cNvSpPr>
            <p:nvPr/>
          </p:nvSpPr>
          <p:spPr bwMode="auto">
            <a:xfrm>
              <a:off x="3880" y="3394"/>
              <a:ext cx="13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Sample Statistic</a:t>
              </a:r>
              <a:endParaRPr lang="en-US" altLang="en-US" sz="1800"/>
            </a:p>
          </p:txBody>
        </p:sp>
        <p:sp>
          <p:nvSpPr>
            <p:cNvPr id="37920" name="Line 36"/>
            <p:cNvSpPr>
              <a:spLocks noChangeShapeType="1"/>
            </p:cNvSpPr>
            <p:nvPr/>
          </p:nvSpPr>
          <p:spPr bwMode="auto">
            <a:xfrm flipV="1">
              <a:off x="2042" y="3433"/>
              <a:ext cx="1" cy="90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Freeform 37"/>
            <p:cNvSpPr/>
            <p:nvPr/>
          </p:nvSpPr>
          <p:spPr bwMode="auto">
            <a:xfrm>
              <a:off x="1998" y="3358"/>
              <a:ext cx="85" cy="85"/>
            </a:xfrm>
            <a:custGeom>
              <a:avLst/>
              <a:gdLst>
                <a:gd name="T0" fmla="*/ 0 w 85"/>
                <a:gd name="T1" fmla="*/ 85 h 85"/>
                <a:gd name="T2" fmla="*/ 44 w 85"/>
                <a:gd name="T3" fmla="*/ 0 h 85"/>
                <a:gd name="T4" fmla="*/ 85 w 85"/>
                <a:gd name="T5" fmla="*/ 85 h 85"/>
                <a:gd name="T6" fmla="*/ 0 w 85"/>
                <a:gd name="T7" fmla="*/ 85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85"/>
                <a:gd name="T14" fmla="*/ 85 w 85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85">
                  <a:moveTo>
                    <a:pt x="0" y="85"/>
                  </a:moveTo>
                  <a:lnTo>
                    <a:pt x="44" y="0"/>
                  </a:lnTo>
                  <a:lnTo>
                    <a:pt x="85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2" name="Rectangle 38"/>
            <p:cNvSpPr>
              <a:spLocks noChangeArrowheads="1"/>
            </p:cNvSpPr>
            <p:nvPr/>
          </p:nvSpPr>
          <p:spPr bwMode="auto">
            <a:xfrm>
              <a:off x="1154" y="1636"/>
              <a:ext cx="7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Rejection</a:t>
              </a:r>
              <a:endParaRPr lang="en-US" altLang="en-US" sz="1800"/>
            </a:p>
          </p:txBody>
        </p:sp>
        <p:sp>
          <p:nvSpPr>
            <p:cNvPr id="37923" name="Rectangle 39"/>
            <p:cNvSpPr>
              <a:spLocks noChangeArrowheads="1"/>
            </p:cNvSpPr>
            <p:nvPr/>
          </p:nvSpPr>
          <p:spPr bwMode="auto">
            <a:xfrm>
              <a:off x="1262" y="1869"/>
              <a:ext cx="5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Region</a:t>
              </a:r>
              <a:endParaRPr lang="en-US" altLang="en-US" sz="1800"/>
            </a:p>
          </p:txBody>
        </p:sp>
        <p:sp>
          <p:nvSpPr>
            <p:cNvPr id="37924" name="Rectangle 40"/>
            <p:cNvSpPr>
              <a:spLocks noChangeArrowheads="1"/>
            </p:cNvSpPr>
            <p:nvPr/>
          </p:nvSpPr>
          <p:spPr bwMode="auto">
            <a:xfrm>
              <a:off x="2161" y="2520"/>
              <a:ext cx="109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Fail to Reject</a:t>
              </a:r>
              <a:endParaRPr lang="en-US" altLang="en-US" sz="1800"/>
            </a:p>
          </p:txBody>
        </p:sp>
        <p:sp>
          <p:nvSpPr>
            <p:cNvPr id="37925" name="Rectangle 41"/>
            <p:cNvSpPr>
              <a:spLocks noChangeArrowheads="1"/>
            </p:cNvSpPr>
            <p:nvPr/>
          </p:nvSpPr>
          <p:spPr bwMode="auto">
            <a:xfrm>
              <a:off x="2428" y="2753"/>
              <a:ext cx="5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Region</a:t>
              </a:r>
              <a:endParaRPr lang="en-US" altLang="en-US" sz="1800"/>
            </a:p>
          </p:txBody>
        </p:sp>
        <p:sp>
          <p:nvSpPr>
            <p:cNvPr id="37926" name="Freeform 42"/>
            <p:cNvSpPr/>
            <p:nvPr/>
          </p:nvSpPr>
          <p:spPr bwMode="auto">
            <a:xfrm>
              <a:off x="2757" y="1874"/>
              <a:ext cx="1942" cy="1430"/>
            </a:xfrm>
            <a:custGeom>
              <a:avLst/>
              <a:gdLst>
                <a:gd name="T0" fmla="*/ 1942 w 1942"/>
                <a:gd name="T1" fmla="*/ 1430 h 1430"/>
                <a:gd name="T2" fmla="*/ 1737 w 1942"/>
                <a:gd name="T3" fmla="*/ 1412 h 1430"/>
                <a:gd name="T4" fmla="*/ 1636 w 1942"/>
                <a:gd name="T5" fmla="*/ 1396 h 1430"/>
                <a:gd name="T6" fmla="*/ 1532 w 1942"/>
                <a:gd name="T7" fmla="*/ 1373 h 1430"/>
                <a:gd name="T8" fmla="*/ 1431 w 1942"/>
                <a:gd name="T9" fmla="*/ 1342 h 1430"/>
                <a:gd name="T10" fmla="*/ 1328 w 1942"/>
                <a:gd name="T11" fmla="*/ 1298 h 1430"/>
                <a:gd name="T12" fmla="*/ 1227 w 1942"/>
                <a:gd name="T13" fmla="*/ 1238 h 1430"/>
                <a:gd name="T14" fmla="*/ 1022 w 1942"/>
                <a:gd name="T15" fmla="*/ 1073 h 1430"/>
                <a:gd name="T16" fmla="*/ 818 w 1942"/>
                <a:gd name="T17" fmla="*/ 838 h 1430"/>
                <a:gd name="T18" fmla="*/ 613 w 1942"/>
                <a:gd name="T19" fmla="*/ 559 h 1430"/>
                <a:gd name="T20" fmla="*/ 512 w 1942"/>
                <a:gd name="T21" fmla="*/ 416 h 1430"/>
                <a:gd name="T22" fmla="*/ 409 w 1942"/>
                <a:gd name="T23" fmla="*/ 282 h 1430"/>
                <a:gd name="T24" fmla="*/ 308 w 1942"/>
                <a:gd name="T25" fmla="*/ 166 h 1430"/>
                <a:gd name="T26" fmla="*/ 204 w 1942"/>
                <a:gd name="T27" fmla="*/ 78 h 1430"/>
                <a:gd name="T28" fmla="*/ 103 w 1942"/>
                <a:gd name="T29" fmla="*/ 21 h 1430"/>
                <a:gd name="T30" fmla="*/ 0 w 1942"/>
                <a:gd name="T31" fmla="*/ 0 h 143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2"/>
                <a:gd name="T49" fmla="*/ 0 h 1430"/>
                <a:gd name="T50" fmla="*/ 1942 w 1942"/>
                <a:gd name="T51" fmla="*/ 1430 h 143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2" h="1430">
                  <a:moveTo>
                    <a:pt x="1942" y="1430"/>
                  </a:moveTo>
                  <a:lnTo>
                    <a:pt x="1737" y="1412"/>
                  </a:lnTo>
                  <a:lnTo>
                    <a:pt x="1636" y="1396"/>
                  </a:lnTo>
                  <a:lnTo>
                    <a:pt x="1532" y="1373"/>
                  </a:lnTo>
                  <a:lnTo>
                    <a:pt x="1431" y="1342"/>
                  </a:lnTo>
                  <a:lnTo>
                    <a:pt x="1328" y="1298"/>
                  </a:lnTo>
                  <a:lnTo>
                    <a:pt x="1227" y="1238"/>
                  </a:lnTo>
                  <a:lnTo>
                    <a:pt x="1022" y="1073"/>
                  </a:lnTo>
                  <a:lnTo>
                    <a:pt x="818" y="838"/>
                  </a:lnTo>
                  <a:lnTo>
                    <a:pt x="613" y="559"/>
                  </a:lnTo>
                  <a:lnTo>
                    <a:pt x="512" y="416"/>
                  </a:lnTo>
                  <a:lnTo>
                    <a:pt x="409" y="282"/>
                  </a:lnTo>
                  <a:lnTo>
                    <a:pt x="308" y="166"/>
                  </a:lnTo>
                  <a:lnTo>
                    <a:pt x="204" y="78"/>
                  </a:lnTo>
                  <a:lnTo>
                    <a:pt x="103" y="21"/>
                  </a:lnTo>
                  <a:lnTo>
                    <a:pt x="0" y="0"/>
                  </a:lnTo>
                </a:path>
              </a:pathLst>
            </a:custGeom>
            <a:noFill/>
            <a:ln w="53975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7" name="Freeform 43"/>
            <p:cNvSpPr/>
            <p:nvPr/>
          </p:nvSpPr>
          <p:spPr bwMode="auto">
            <a:xfrm>
              <a:off x="814" y="1874"/>
              <a:ext cx="1943" cy="1430"/>
            </a:xfrm>
            <a:custGeom>
              <a:avLst/>
              <a:gdLst>
                <a:gd name="T0" fmla="*/ 0 w 1943"/>
                <a:gd name="T1" fmla="*/ 1430 h 1430"/>
                <a:gd name="T2" fmla="*/ 205 w 1943"/>
                <a:gd name="T3" fmla="*/ 1412 h 1430"/>
                <a:gd name="T4" fmla="*/ 309 w 1943"/>
                <a:gd name="T5" fmla="*/ 1396 h 1430"/>
                <a:gd name="T6" fmla="*/ 410 w 1943"/>
                <a:gd name="T7" fmla="*/ 1373 h 1430"/>
                <a:gd name="T8" fmla="*/ 511 w 1943"/>
                <a:gd name="T9" fmla="*/ 1342 h 1430"/>
                <a:gd name="T10" fmla="*/ 614 w 1943"/>
                <a:gd name="T11" fmla="*/ 1298 h 1430"/>
                <a:gd name="T12" fmla="*/ 715 w 1943"/>
                <a:gd name="T13" fmla="*/ 1238 h 1430"/>
                <a:gd name="T14" fmla="*/ 922 w 1943"/>
                <a:gd name="T15" fmla="*/ 1073 h 1430"/>
                <a:gd name="T16" fmla="*/ 1124 w 1943"/>
                <a:gd name="T17" fmla="*/ 838 h 1430"/>
                <a:gd name="T18" fmla="*/ 1329 w 1943"/>
                <a:gd name="T19" fmla="*/ 559 h 1430"/>
                <a:gd name="T20" fmla="*/ 1432 w 1943"/>
                <a:gd name="T21" fmla="*/ 416 h 1430"/>
                <a:gd name="T22" fmla="*/ 1533 w 1943"/>
                <a:gd name="T23" fmla="*/ 282 h 1430"/>
                <a:gd name="T24" fmla="*/ 1637 w 1943"/>
                <a:gd name="T25" fmla="*/ 166 h 1430"/>
                <a:gd name="T26" fmla="*/ 1738 w 1943"/>
                <a:gd name="T27" fmla="*/ 78 h 1430"/>
                <a:gd name="T28" fmla="*/ 1842 w 1943"/>
                <a:gd name="T29" fmla="*/ 21 h 1430"/>
                <a:gd name="T30" fmla="*/ 1943 w 1943"/>
                <a:gd name="T31" fmla="*/ 0 h 143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3"/>
                <a:gd name="T49" fmla="*/ 0 h 1430"/>
                <a:gd name="T50" fmla="*/ 1943 w 1943"/>
                <a:gd name="T51" fmla="*/ 1430 h 143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3" h="1430">
                  <a:moveTo>
                    <a:pt x="0" y="1430"/>
                  </a:moveTo>
                  <a:lnTo>
                    <a:pt x="205" y="1412"/>
                  </a:lnTo>
                  <a:lnTo>
                    <a:pt x="309" y="1396"/>
                  </a:lnTo>
                  <a:lnTo>
                    <a:pt x="410" y="1373"/>
                  </a:lnTo>
                  <a:lnTo>
                    <a:pt x="511" y="1342"/>
                  </a:lnTo>
                  <a:lnTo>
                    <a:pt x="614" y="1298"/>
                  </a:lnTo>
                  <a:lnTo>
                    <a:pt x="715" y="1238"/>
                  </a:lnTo>
                  <a:lnTo>
                    <a:pt x="922" y="1073"/>
                  </a:lnTo>
                  <a:lnTo>
                    <a:pt x="1124" y="838"/>
                  </a:lnTo>
                  <a:lnTo>
                    <a:pt x="1329" y="559"/>
                  </a:lnTo>
                  <a:lnTo>
                    <a:pt x="1432" y="416"/>
                  </a:lnTo>
                  <a:lnTo>
                    <a:pt x="1533" y="282"/>
                  </a:lnTo>
                  <a:lnTo>
                    <a:pt x="1637" y="166"/>
                  </a:lnTo>
                  <a:lnTo>
                    <a:pt x="1738" y="78"/>
                  </a:lnTo>
                  <a:lnTo>
                    <a:pt x="1842" y="21"/>
                  </a:lnTo>
                  <a:lnTo>
                    <a:pt x="1943" y="0"/>
                  </a:lnTo>
                </a:path>
              </a:pathLst>
            </a:custGeom>
            <a:noFill/>
            <a:ln w="53975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Line 44"/>
            <p:cNvSpPr>
              <a:spLocks noChangeShapeType="1"/>
            </p:cNvSpPr>
            <p:nvPr/>
          </p:nvSpPr>
          <p:spPr bwMode="auto">
            <a:xfrm>
              <a:off x="1353" y="2166"/>
              <a:ext cx="676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9" name="Freeform 45"/>
            <p:cNvSpPr/>
            <p:nvPr/>
          </p:nvSpPr>
          <p:spPr bwMode="auto">
            <a:xfrm>
              <a:off x="1252" y="2107"/>
              <a:ext cx="117" cy="116"/>
            </a:xfrm>
            <a:custGeom>
              <a:avLst/>
              <a:gdLst>
                <a:gd name="T0" fmla="*/ 117 w 117"/>
                <a:gd name="T1" fmla="*/ 116 h 116"/>
                <a:gd name="T2" fmla="*/ 0 w 117"/>
                <a:gd name="T3" fmla="*/ 59 h 116"/>
                <a:gd name="T4" fmla="*/ 117 w 117"/>
                <a:gd name="T5" fmla="*/ 0 h 116"/>
                <a:gd name="T6" fmla="*/ 117 w 117"/>
                <a:gd name="T7" fmla="*/ 116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"/>
                <a:gd name="T13" fmla="*/ 0 h 116"/>
                <a:gd name="T14" fmla="*/ 117 w 117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" h="116">
                  <a:moveTo>
                    <a:pt x="117" y="116"/>
                  </a:moveTo>
                  <a:lnTo>
                    <a:pt x="0" y="59"/>
                  </a:lnTo>
                  <a:lnTo>
                    <a:pt x="117" y="0"/>
                  </a:lnTo>
                  <a:lnTo>
                    <a:pt x="117" y="11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Line 46"/>
            <p:cNvSpPr>
              <a:spLocks noChangeShapeType="1"/>
            </p:cNvSpPr>
            <p:nvPr/>
          </p:nvSpPr>
          <p:spPr bwMode="auto">
            <a:xfrm flipV="1">
              <a:off x="2042" y="2166"/>
              <a:ext cx="1" cy="1174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Line 47"/>
            <p:cNvSpPr>
              <a:spLocks noChangeShapeType="1"/>
            </p:cNvSpPr>
            <p:nvPr/>
          </p:nvSpPr>
          <p:spPr bwMode="auto">
            <a:xfrm>
              <a:off x="2078" y="3123"/>
              <a:ext cx="1668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2" name="Freeform 48"/>
            <p:cNvSpPr/>
            <p:nvPr/>
          </p:nvSpPr>
          <p:spPr bwMode="auto">
            <a:xfrm>
              <a:off x="3733" y="3074"/>
              <a:ext cx="101" cy="100"/>
            </a:xfrm>
            <a:custGeom>
              <a:avLst/>
              <a:gdLst>
                <a:gd name="T0" fmla="*/ 0 w 101"/>
                <a:gd name="T1" fmla="*/ 0 h 100"/>
                <a:gd name="T2" fmla="*/ 101 w 101"/>
                <a:gd name="T3" fmla="*/ 49 h 100"/>
                <a:gd name="T4" fmla="*/ 0 w 101"/>
                <a:gd name="T5" fmla="*/ 100 h 100"/>
                <a:gd name="T6" fmla="*/ 0 w 101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100"/>
                <a:gd name="T14" fmla="*/ 101 w 101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100">
                  <a:moveTo>
                    <a:pt x="0" y="0"/>
                  </a:moveTo>
                  <a:lnTo>
                    <a:pt x="101" y="49"/>
                  </a:lnTo>
                  <a:lnTo>
                    <a:pt x="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3" name="Freeform 49"/>
            <p:cNvSpPr/>
            <p:nvPr/>
          </p:nvSpPr>
          <p:spPr bwMode="auto">
            <a:xfrm>
              <a:off x="1397" y="2564"/>
              <a:ext cx="303" cy="566"/>
            </a:xfrm>
            <a:custGeom>
              <a:avLst/>
              <a:gdLst>
                <a:gd name="T0" fmla="*/ 0 w 303"/>
                <a:gd name="T1" fmla="*/ 0 h 566"/>
                <a:gd name="T2" fmla="*/ 47 w 303"/>
                <a:gd name="T3" fmla="*/ 6 h 566"/>
                <a:gd name="T4" fmla="*/ 91 w 303"/>
                <a:gd name="T5" fmla="*/ 18 h 566"/>
                <a:gd name="T6" fmla="*/ 130 w 303"/>
                <a:gd name="T7" fmla="*/ 44 h 566"/>
                <a:gd name="T8" fmla="*/ 163 w 303"/>
                <a:gd name="T9" fmla="*/ 75 h 566"/>
                <a:gd name="T10" fmla="*/ 189 w 303"/>
                <a:gd name="T11" fmla="*/ 114 h 566"/>
                <a:gd name="T12" fmla="*/ 207 w 303"/>
                <a:gd name="T13" fmla="*/ 155 h 566"/>
                <a:gd name="T14" fmla="*/ 212 w 303"/>
                <a:gd name="T15" fmla="*/ 202 h 566"/>
                <a:gd name="T16" fmla="*/ 210 w 303"/>
                <a:gd name="T17" fmla="*/ 249 h 566"/>
                <a:gd name="T18" fmla="*/ 194 w 303"/>
                <a:gd name="T19" fmla="*/ 292 h 566"/>
                <a:gd name="T20" fmla="*/ 181 w 303"/>
                <a:gd name="T21" fmla="*/ 331 h 566"/>
                <a:gd name="T22" fmla="*/ 176 w 303"/>
                <a:gd name="T23" fmla="*/ 373 h 566"/>
                <a:gd name="T24" fmla="*/ 181 w 303"/>
                <a:gd name="T25" fmla="*/ 411 h 566"/>
                <a:gd name="T26" fmla="*/ 192 w 303"/>
                <a:gd name="T27" fmla="*/ 453 h 566"/>
                <a:gd name="T28" fmla="*/ 210 w 303"/>
                <a:gd name="T29" fmla="*/ 489 h 566"/>
                <a:gd name="T30" fmla="*/ 236 w 303"/>
                <a:gd name="T31" fmla="*/ 520 h 566"/>
                <a:gd name="T32" fmla="*/ 267 w 303"/>
                <a:gd name="T33" fmla="*/ 546 h 566"/>
                <a:gd name="T34" fmla="*/ 303 w 303"/>
                <a:gd name="T35" fmla="*/ 566 h 5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3"/>
                <a:gd name="T55" fmla="*/ 0 h 566"/>
                <a:gd name="T56" fmla="*/ 303 w 303"/>
                <a:gd name="T57" fmla="*/ 566 h 56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3" h="566">
                  <a:moveTo>
                    <a:pt x="0" y="0"/>
                  </a:moveTo>
                  <a:lnTo>
                    <a:pt x="47" y="6"/>
                  </a:lnTo>
                  <a:lnTo>
                    <a:pt x="91" y="18"/>
                  </a:lnTo>
                  <a:lnTo>
                    <a:pt x="130" y="44"/>
                  </a:lnTo>
                  <a:lnTo>
                    <a:pt x="163" y="75"/>
                  </a:lnTo>
                  <a:lnTo>
                    <a:pt x="189" y="114"/>
                  </a:lnTo>
                  <a:lnTo>
                    <a:pt x="207" y="155"/>
                  </a:lnTo>
                  <a:lnTo>
                    <a:pt x="212" y="202"/>
                  </a:lnTo>
                  <a:lnTo>
                    <a:pt x="210" y="249"/>
                  </a:lnTo>
                  <a:lnTo>
                    <a:pt x="194" y="292"/>
                  </a:lnTo>
                  <a:lnTo>
                    <a:pt x="181" y="331"/>
                  </a:lnTo>
                  <a:lnTo>
                    <a:pt x="176" y="373"/>
                  </a:lnTo>
                  <a:lnTo>
                    <a:pt x="181" y="411"/>
                  </a:lnTo>
                  <a:lnTo>
                    <a:pt x="192" y="453"/>
                  </a:lnTo>
                  <a:lnTo>
                    <a:pt x="210" y="489"/>
                  </a:lnTo>
                  <a:lnTo>
                    <a:pt x="236" y="520"/>
                  </a:lnTo>
                  <a:lnTo>
                    <a:pt x="267" y="546"/>
                  </a:lnTo>
                  <a:lnTo>
                    <a:pt x="303" y="566"/>
                  </a:lnTo>
                </a:path>
              </a:pathLst>
            </a:custGeom>
            <a:noFill/>
            <a:ln w="3651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4" name="Freeform 50"/>
            <p:cNvSpPr/>
            <p:nvPr/>
          </p:nvSpPr>
          <p:spPr bwMode="auto">
            <a:xfrm>
              <a:off x="1677" y="3079"/>
              <a:ext cx="108" cy="98"/>
            </a:xfrm>
            <a:custGeom>
              <a:avLst/>
              <a:gdLst>
                <a:gd name="T0" fmla="*/ 20 w 108"/>
                <a:gd name="T1" fmla="*/ 0 h 98"/>
                <a:gd name="T2" fmla="*/ 108 w 108"/>
                <a:gd name="T3" fmla="*/ 67 h 98"/>
                <a:gd name="T4" fmla="*/ 0 w 108"/>
                <a:gd name="T5" fmla="*/ 98 h 98"/>
                <a:gd name="T6" fmla="*/ 20 w 108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98"/>
                <a:gd name="T14" fmla="*/ 108 w 108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98">
                  <a:moveTo>
                    <a:pt x="20" y="0"/>
                  </a:moveTo>
                  <a:lnTo>
                    <a:pt x="108" y="67"/>
                  </a:lnTo>
                  <a:lnTo>
                    <a:pt x="0" y="9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Rectangle 4"/>
            <p:cNvSpPr>
              <a:spLocks noChangeArrowheads="1"/>
            </p:cNvSpPr>
            <p:nvPr/>
          </p:nvSpPr>
          <p:spPr bwMode="auto">
            <a:xfrm>
              <a:off x="1" y="1153"/>
              <a:ext cx="249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 dirty="0">
                  <a:solidFill>
                    <a:srgbClr val="C00000"/>
                  </a:solidFill>
                </a:rPr>
                <a:t>Sampling Distribution</a:t>
              </a:r>
              <a:endParaRPr lang="en-US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7936" name="Rectangle 5"/>
            <p:cNvSpPr>
              <a:spLocks noChangeArrowheads="1"/>
            </p:cNvSpPr>
            <p:nvPr/>
          </p:nvSpPr>
          <p:spPr bwMode="auto">
            <a:xfrm>
              <a:off x="2257" y="2161"/>
              <a:ext cx="95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1 – </a:t>
              </a:r>
              <a:r>
                <a:rPr lang="en-US" altLang="en-US" b="1" i="1">
                  <a:latin typeface="Symbol" panose="05050102010706020507" pitchFamily="18" charset="2"/>
                </a:rPr>
                <a:t></a:t>
              </a:r>
              <a:endParaRPr lang="en-US" altLang="en-US" b="1">
                <a:latin typeface="Symbol" panose="05050102010706020507" pitchFamily="18" charset="2"/>
              </a:endParaRPr>
            </a:p>
          </p:txBody>
        </p:sp>
        <p:sp>
          <p:nvSpPr>
            <p:cNvPr id="37937" name="Line 6"/>
            <p:cNvSpPr>
              <a:spLocks noChangeShapeType="1"/>
            </p:cNvSpPr>
            <p:nvPr/>
          </p:nvSpPr>
          <p:spPr bwMode="auto">
            <a:xfrm flipH="1">
              <a:off x="2776" y="1448"/>
              <a:ext cx="736" cy="70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8" name="Rectangle 7"/>
            <p:cNvSpPr>
              <a:spLocks noChangeArrowheads="1"/>
            </p:cNvSpPr>
            <p:nvPr/>
          </p:nvSpPr>
          <p:spPr bwMode="auto">
            <a:xfrm>
              <a:off x="3505" y="1297"/>
              <a:ext cx="198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dirty="0">
                  <a:solidFill>
                    <a:srgbClr val="C00000"/>
                  </a:solidFill>
                </a:rPr>
                <a:t>Level of Confidence</a:t>
              </a:r>
              <a:endParaRPr lang="en-US" altLang="en-US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3288" y="533401"/>
            <a:ext cx="2652712" cy="582612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Idea</a:t>
            </a:r>
            <a:endParaRPr lang="en-US" altLang="en-US" sz="36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1290638" y="1295400"/>
            <a:ext cx="6969125" cy="4951413"/>
            <a:chOff x="813" y="1041"/>
            <a:chExt cx="4390" cy="3119"/>
          </a:xfrm>
        </p:grpSpPr>
        <p:sp>
          <p:nvSpPr>
            <p:cNvPr id="36876" name="Freeform 6"/>
            <p:cNvSpPr/>
            <p:nvPr/>
          </p:nvSpPr>
          <p:spPr bwMode="auto">
            <a:xfrm>
              <a:off x="2995" y="1538"/>
              <a:ext cx="2127" cy="2045"/>
            </a:xfrm>
            <a:custGeom>
              <a:avLst/>
              <a:gdLst>
                <a:gd name="T0" fmla="*/ 2127 w 2127"/>
                <a:gd name="T1" fmla="*/ 2045 h 2045"/>
                <a:gd name="T2" fmla="*/ 1903 w 2127"/>
                <a:gd name="T3" fmla="*/ 2020 h 2045"/>
                <a:gd name="T4" fmla="*/ 1792 w 2127"/>
                <a:gd name="T5" fmla="*/ 1997 h 2045"/>
                <a:gd name="T6" fmla="*/ 1679 w 2127"/>
                <a:gd name="T7" fmla="*/ 1963 h 2045"/>
                <a:gd name="T8" fmla="*/ 1568 w 2127"/>
                <a:gd name="T9" fmla="*/ 1918 h 2045"/>
                <a:gd name="T10" fmla="*/ 1455 w 2127"/>
                <a:gd name="T11" fmla="*/ 1855 h 2045"/>
                <a:gd name="T12" fmla="*/ 1344 w 2127"/>
                <a:gd name="T13" fmla="*/ 1770 h 2045"/>
                <a:gd name="T14" fmla="*/ 1120 w 2127"/>
                <a:gd name="T15" fmla="*/ 1532 h 2045"/>
                <a:gd name="T16" fmla="*/ 896 w 2127"/>
                <a:gd name="T17" fmla="*/ 1198 h 2045"/>
                <a:gd name="T18" fmla="*/ 672 w 2127"/>
                <a:gd name="T19" fmla="*/ 799 h 2045"/>
                <a:gd name="T20" fmla="*/ 561 w 2127"/>
                <a:gd name="T21" fmla="*/ 595 h 2045"/>
                <a:gd name="T22" fmla="*/ 448 w 2127"/>
                <a:gd name="T23" fmla="*/ 402 h 2045"/>
                <a:gd name="T24" fmla="*/ 337 w 2127"/>
                <a:gd name="T25" fmla="*/ 238 h 2045"/>
                <a:gd name="T26" fmla="*/ 224 w 2127"/>
                <a:gd name="T27" fmla="*/ 111 h 2045"/>
                <a:gd name="T28" fmla="*/ 113 w 2127"/>
                <a:gd name="T29" fmla="*/ 28 h 2045"/>
                <a:gd name="T30" fmla="*/ 0 w 2127"/>
                <a:gd name="T31" fmla="*/ 0 h 20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27"/>
                <a:gd name="T49" fmla="*/ 0 h 2045"/>
                <a:gd name="T50" fmla="*/ 2127 w 2127"/>
                <a:gd name="T51" fmla="*/ 2045 h 20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27" h="2045">
                  <a:moveTo>
                    <a:pt x="2127" y="2045"/>
                  </a:moveTo>
                  <a:lnTo>
                    <a:pt x="1903" y="2020"/>
                  </a:lnTo>
                  <a:lnTo>
                    <a:pt x="1792" y="1997"/>
                  </a:lnTo>
                  <a:lnTo>
                    <a:pt x="1679" y="1963"/>
                  </a:lnTo>
                  <a:lnTo>
                    <a:pt x="1568" y="1918"/>
                  </a:lnTo>
                  <a:lnTo>
                    <a:pt x="1455" y="1855"/>
                  </a:lnTo>
                  <a:lnTo>
                    <a:pt x="1344" y="1770"/>
                  </a:lnTo>
                  <a:lnTo>
                    <a:pt x="1120" y="1532"/>
                  </a:lnTo>
                  <a:lnTo>
                    <a:pt x="896" y="1198"/>
                  </a:lnTo>
                  <a:lnTo>
                    <a:pt x="672" y="799"/>
                  </a:lnTo>
                  <a:lnTo>
                    <a:pt x="561" y="595"/>
                  </a:lnTo>
                  <a:lnTo>
                    <a:pt x="448" y="402"/>
                  </a:lnTo>
                  <a:lnTo>
                    <a:pt x="337" y="238"/>
                  </a:lnTo>
                  <a:lnTo>
                    <a:pt x="224" y="111"/>
                  </a:lnTo>
                  <a:lnTo>
                    <a:pt x="113" y="28"/>
                  </a:lnTo>
                  <a:lnTo>
                    <a:pt x="0" y="0"/>
                  </a:lnTo>
                </a:path>
              </a:pathLst>
            </a:custGeom>
            <a:noFill/>
            <a:ln w="58738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Freeform 7"/>
            <p:cNvSpPr/>
            <p:nvPr/>
          </p:nvSpPr>
          <p:spPr bwMode="auto">
            <a:xfrm>
              <a:off x="867" y="1538"/>
              <a:ext cx="2128" cy="2045"/>
            </a:xfrm>
            <a:custGeom>
              <a:avLst/>
              <a:gdLst>
                <a:gd name="T0" fmla="*/ 0 w 2128"/>
                <a:gd name="T1" fmla="*/ 2045 h 2045"/>
                <a:gd name="T2" fmla="*/ 224 w 2128"/>
                <a:gd name="T3" fmla="*/ 2020 h 2045"/>
                <a:gd name="T4" fmla="*/ 338 w 2128"/>
                <a:gd name="T5" fmla="*/ 1997 h 2045"/>
                <a:gd name="T6" fmla="*/ 448 w 2128"/>
                <a:gd name="T7" fmla="*/ 1963 h 2045"/>
                <a:gd name="T8" fmla="*/ 559 w 2128"/>
                <a:gd name="T9" fmla="*/ 1918 h 2045"/>
                <a:gd name="T10" fmla="*/ 672 w 2128"/>
                <a:gd name="T11" fmla="*/ 1855 h 2045"/>
                <a:gd name="T12" fmla="*/ 783 w 2128"/>
                <a:gd name="T13" fmla="*/ 1770 h 2045"/>
                <a:gd name="T14" fmla="*/ 1010 w 2128"/>
                <a:gd name="T15" fmla="*/ 1532 h 2045"/>
                <a:gd name="T16" fmla="*/ 1231 w 2128"/>
                <a:gd name="T17" fmla="*/ 1198 h 2045"/>
                <a:gd name="T18" fmla="*/ 1455 w 2128"/>
                <a:gd name="T19" fmla="*/ 799 h 2045"/>
                <a:gd name="T20" fmla="*/ 1569 w 2128"/>
                <a:gd name="T21" fmla="*/ 595 h 2045"/>
                <a:gd name="T22" fmla="*/ 1679 w 2128"/>
                <a:gd name="T23" fmla="*/ 402 h 2045"/>
                <a:gd name="T24" fmla="*/ 1793 w 2128"/>
                <a:gd name="T25" fmla="*/ 238 h 2045"/>
                <a:gd name="T26" fmla="*/ 1904 w 2128"/>
                <a:gd name="T27" fmla="*/ 111 h 2045"/>
                <a:gd name="T28" fmla="*/ 2017 w 2128"/>
                <a:gd name="T29" fmla="*/ 28 h 2045"/>
                <a:gd name="T30" fmla="*/ 2128 w 2128"/>
                <a:gd name="T31" fmla="*/ 0 h 20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128"/>
                <a:gd name="T49" fmla="*/ 0 h 2045"/>
                <a:gd name="T50" fmla="*/ 2128 w 2128"/>
                <a:gd name="T51" fmla="*/ 2045 h 204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128" h="2045">
                  <a:moveTo>
                    <a:pt x="0" y="2045"/>
                  </a:moveTo>
                  <a:lnTo>
                    <a:pt x="224" y="2020"/>
                  </a:lnTo>
                  <a:lnTo>
                    <a:pt x="338" y="1997"/>
                  </a:lnTo>
                  <a:lnTo>
                    <a:pt x="448" y="1963"/>
                  </a:lnTo>
                  <a:lnTo>
                    <a:pt x="559" y="1918"/>
                  </a:lnTo>
                  <a:lnTo>
                    <a:pt x="672" y="1855"/>
                  </a:lnTo>
                  <a:lnTo>
                    <a:pt x="783" y="1770"/>
                  </a:lnTo>
                  <a:lnTo>
                    <a:pt x="1010" y="1532"/>
                  </a:lnTo>
                  <a:lnTo>
                    <a:pt x="1231" y="1198"/>
                  </a:lnTo>
                  <a:lnTo>
                    <a:pt x="1455" y="799"/>
                  </a:lnTo>
                  <a:lnTo>
                    <a:pt x="1569" y="595"/>
                  </a:lnTo>
                  <a:lnTo>
                    <a:pt x="1679" y="402"/>
                  </a:lnTo>
                  <a:lnTo>
                    <a:pt x="1793" y="238"/>
                  </a:lnTo>
                  <a:lnTo>
                    <a:pt x="1904" y="111"/>
                  </a:lnTo>
                  <a:lnTo>
                    <a:pt x="2017" y="28"/>
                  </a:lnTo>
                  <a:lnTo>
                    <a:pt x="2128" y="0"/>
                  </a:lnTo>
                </a:path>
              </a:pathLst>
            </a:custGeom>
            <a:noFill/>
            <a:ln w="58738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Freeform 8"/>
            <p:cNvSpPr/>
            <p:nvPr/>
          </p:nvSpPr>
          <p:spPr bwMode="auto">
            <a:xfrm>
              <a:off x="867" y="1515"/>
              <a:ext cx="4335" cy="2060"/>
            </a:xfrm>
            <a:custGeom>
              <a:avLst/>
              <a:gdLst>
                <a:gd name="T0" fmla="*/ 0 w 4335"/>
                <a:gd name="T1" fmla="*/ 0 h 2060"/>
                <a:gd name="T2" fmla="*/ 0 w 4335"/>
                <a:gd name="T3" fmla="*/ 2060 h 2060"/>
                <a:gd name="T4" fmla="*/ 4335 w 4335"/>
                <a:gd name="T5" fmla="*/ 2060 h 2060"/>
                <a:gd name="T6" fmla="*/ 0 60000 65536"/>
                <a:gd name="T7" fmla="*/ 0 60000 65536"/>
                <a:gd name="T8" fmla="*/ 0 60000 65536"/>
                <a:gd name="T9" fmla="*/ 0 w 4335"/>
                <a:gd name="T10" fmla="*/ 0 h 2060"/>
                <a:gd name="T11" fmla="*/ 4335 w 4335"/>
                <a:gd name="T12" fmla="*/ 2060 h 2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35" h="2060">
                  <a:moveTo>
                    <a:pt x="0" y="0"/>
                  </a:moveTo>
                  <a:lnTo>
                    <a:pt x="0" y="2060"/>
                  </a:lnTo>
                  <a:lnTo>
                    <a:pt x="4335" y="2060"/>
                  </a:lnTo>
                </a:path>
              </a:pathLst>
            </a:custGeom>
            <a:noFill/>
            <a:ln w="41275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9"/>
            <p:cNvSpPr>
              <a:spLocks noChangeShapeType="1"/>
            </p:cNvSpPr>
            <p:nvPr/>
          </p:nvSpPr>
          <p:spPr bwMode="auto">
            <a:xfrm>
              <a:off x="813" y="1515"/>
              <a:ext cx="54" cy="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10"/>
            <p:cNvSpPr>
              <a:spLocks noChangeShapeType="1"/>
            </p:cNvSpPr>
            <p:nvPr/>
          </p:nvSpPr>
          <p:spPr bwMode="auto">
            <a:xfrm>
              <a:off x="813" y="1722"/>
              <a:ext cx="54" cy="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1"/>
            <p:cNvSpPr>
              <a:spLocks noChangeShapeType="1"/>
            </p:cNvSpPr>
            <p:nvPr/>
          </p:nvSpPr>
          <p:spPr bwMode="auto">
            <a:xfrm>
              <a:off x="813" y="1929"/>
              <a:ext cx="54" cy="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2"/>
            <p:cNvSpPr>
              <a:spLocks noChangeShapeType="1"/>
            </p:cNvSpPr>
            <p:nvPr/>
          </p:nvSpPr>
          <p:spPr bwMode="auto">
            <a:xfrm>
              <a:off x="813" y="2136"/>
              <a:ext cx="54" cy="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13"/>
            <p:cNvSpPr>
              <a:spLocks noChangeShapeType="1"/>
            </p:cNvSpPr>
            <p:nvPr/>
          </p:nvSpPr>
          <p:spPr bwMode="auto">
            <a:xfrm>
              <a:off x="813" y="2340"/>
              <a:ext cx="54" cy="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14"/>
            <p:cNvSpPr>
              <a:spLocks noChangeShapeType="1"/>
            </p:cNvSpPr>
            <p:nvPr/>
          </p:nvSpPr>
          <p:spPr bwMode="auto">
            <a:xfrm>
              <a:off x="813" y="2546"/>
              <a:ext cx="54" cy="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15"/>
            <p:cNvSpPr>
              <a:spLocks noChangeShapeType="1"/>
            </p:cNvSpPr>
            <p:nvPr/>
          </p:nvSpPr>
          <p:spPr bwMode="auto">
            <a:xfrm>
              <a:off x="813" y="2753"/>
              <a:ext cx="54" cy="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16"/>
            <p:cNvSpPr>
              <a:spLocks noChangeShapeType="1"/>
            </p:cNvSpPr>
            <p:nvPr/>
          </p:nvSpPr>
          <p:spPr bwMode="auto">
            <a:xfrm>
              <a:off x="813" y="2957"/>
              <a:ext cx="54" cy="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17"/>
            <p:cNvSpPr>
              <a:spLocks noChangeShapeType="1"/>
            </p:cNvSpPr>
            <p:nvPr/>
          </p:nvSpPr>
          <p:spPr bwMode="auto">
            <a:xfrm>
              <a:off x="813" y="3164"/>
              <a:ext cx="54" cy="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18"/>
            <p:cNvSpPr>
              <a:spLocks noChangeShapeType="1"/>
            </p:cNvSpPr>
            <p:nvPr/>
          </p:nvSpPr>
          <p:spPr bwMode="auto">
            <a:xfrm>
              <a:off x="813" y="3371"/>
              <a:ext cx="54" cy="1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19"/>
            <p:cNvSpPr>
              <a:spLocks noChangeShapeType="1"/>
            </p:cNvSpPr>
            <p:nvPr/>
          </p:nvSpPr>
          <p:spPr bwMode="auto">
            <a:xfrm>
              <a:off x="5202" y="3575"/>
              <a:ext cx="1" cy="25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20"/>
            <p:cNvSpPr>
              <a:spLocks noChangeShapeType="1"/>
            </p:cNvSpPr>
            <p:nvPr/>
          </p:nvSpPr>
          <p:spPr bwMode="auto">
            <a:xfrm>
              <a:off x="4770" y="3575"/>
              <a:ext cx="1" cy="25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21"/>
            <p:cNvSpPr>
              <a:spLocks noChangeShapeType="1"/>
            </p:cNvSpPr>
            <p:nvPr/>
          </p:nvSpPr>
          <p:spPr bwMode="auto">
            <a:xfrm>
              <a:off x="4336" y="3575"/>
              <a:ext cx="1" cy="25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22"/>
            <p:cNvSpPr>
              <a:spLocks noChangeShapeType="1"/>
            </p:cNvSpPr>
            <p:nvPr/>
          </p:nvSpPr>
          <p:spPr bwMode="auto">
            <a:xfrm>
              <a:off x="3902" y="3575"/>
              <a:ext cx="1" cy="25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23"/>
            <p:cNvSpPr>
              <a:spLocks noChangeShapeType="1"/>
            </p:cNvSpPr>
            <p:nvPr/>
          </p:nvSpPr>
          <p:spPr bwMode="auto">
            <a:xfrm>
              <a:off x="3468" y="3575"/>
              <a:ext cx="1" cy="25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24"/>
            <p:cNvSpPr>
              <a:spLocks noChangeShapeType="1"/>
            </p:cNvSpPr>
            <p:nvPr/>
          </p:nvSpPr>
          <p:spPr bwMode="auto">
            <a:xfrm>
              <a:off x="3034" y="3575"/>
              <a:ext cx="1" cy="25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25"/>
            <p:cNvSpPr>
              <a:spLocks noChangeShapeType="1"/>
            </p:cNvSpPr>
            <p:nvPr/>
          </p:nvSpPr>
          <p:spPr bwMode="auto">
            <a:xfrm>
              <a:off x="2600" y="3575"/>
              <a:ext cx="1" cy="25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26"/>
            <p:cNvSpPr>
              <a:spLocks noChangeShapeType="1"/>
            </p:cNvSpPr>
            <p:nvPr/>
          </p:nvSpPr>
          <p:spPr bwMode="auto">
            <a:xfrm>
              <a:off x="2169" y="3575"/>
              <a:ext cx="1" cy="25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27"/>
            <p:cNvSpPr>
              <a:spLocks noChangeShapeType="1"/>
            </p:cNvSpPr>
            <p:nvPr/>
          </p:nvSpPr>
          <p:spPr bwMode="auto">
            <a:xfrm>
              <a:off x="1735" y="3575"/>
              <a:ext cx="1" cy="25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28"/>
            <p:cNvSpPr>
              <a:spLocks noChangeShapeType="1"/>
            </p:cNvSpPr>
            <p:nvPr/>
          </p:nvSpPr>
          <p:spPr bwMode="auto">
            <a:xfrm>
              <a:off x="1301" y="3575"/>
              <a:ext cx="1" cy="25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Rectangle 29"/>
            <p:cNvSpPr>
              <a:spLocks noChangeArrowheads="1"/>
            </p:cNvSpPr>
            <p:nvPr/>
          </p:nvSpPr>
          <p:spPr bwMode="auto">
            <a:xfrm>
              <a:off x="4152" y="3665"/>
              <a:ext cx="105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100" b="1"/>
                <a:t>Sample Means</a:t>
              </a:r>
              <a:endParaRPr lang="en-US" altLang="en-US" sz="1800"/>
            </a:p>
          </p:txBody>
        </p:sp>
        <p:sp>
          <p:nvSpPr>
            <p:cNvPr id="36900" name="Rectangle 30"/>
            <p:cNvSpPr>
              <a:spLocks noChangeArrowheads="1"/>
            </p:cNvSpPr>
            <p:nvPr/>
          </p:nvSpPr>
          <p:spPr bwMode="auto">
            <a:xfrm>
              <a:off x="2765" y="3609"/>
              <a:ext cx="12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700" b="1" i="1">
                  <a:solidFill>
                    <a:srgbClr val="8E0D30"/>
                  </a:solidFill>
                  <a:latin typeface="Symbol" panose="05050102010706020507" pitchFamily="18" charset="2"/>
                </a:rPr>
                <a:t>m</a:t>
              </a:r>
              <a:endParaRPr lang="en-US" altLang="en-US" sz="1800">
                <a:solidFill>
                  <a:srgbClr val="8E0D30"/>
                </a:solidFill>
              </a:endParaRPr>
            </a:p>
          </p:txBody>
        </p:sp>
        <p:sp>
          <p:nvSpPr>
            <p:cNvPr id="36901" name="Rectangle 31"/>
            <p:cNvSpPr>
              <a:spLocks noChangeArrowheads="1"/>
            </p:cNvSpPr>
            <p:nvPr/>
          </p:nvSpPr>
          <p:spPr bwMode="auto">
            <a:xfrm>
              <a:off x="2887" y="3623"/>
              <a:ext cx="447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700" b="1">
                  <a:solidFill>
                    <a:srgbClr val="8E0D30"/>
                  </a:solidFill>
                </a:rPr>
                <a:t> = 50</a:t>
              </a:r>
              <a:endParaRPr lang="en-US" altLang="en-US" sz="1800">
                <a:solidFill>
                  <a:srgbClr val="8E0D30"/>
                </a:solidFill>
              </a:endParaRPr>
            </a:p>
          </p:txBody>
        </p:sp>
        <p:sp>
          <p:nvSpPr>
            <p:cNvPr id="36902" name="Rectangle 4"/>
            <p:cNvSpPr>
              <a:spLocks noChangeArrowheads="1"/>
            </p:cNvSpPr>
            <p:nvPr/>
          </p:nvSpPr>
          <p:spPr bwMode="auto">
            <a:xfrm>
              <a:off x="2771" y="3835"/>
              <a:ext cx="62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800" b="1" i="1">
                  <a:solidFill>
                    <a:srgbClr val="8E0D30"/>
                  </a:solidFill>
                </a:rPr>
                <a:t>H</a:t>
              </a:r>
              <a:r>
                <a:rPr lang="en-US" altLang="en-US" sz="2800" b="1" baseline="-25000">
                  <a:solidFill>
                    <a:srgbClr val="8E0D30"/>
                  </a:solidFill>
                </a:rPr>
                <a:t>0</a:t>
              </a:r>
              <a:endParaRPr lang="en-US" altLang="en-US" sz="2800" b="1" baseline="-25000">
                <a:solidFill>
                  <a:srgbClr val="8E0D30"/>
                </a:solidFill>
              </a:endParaRPr>
            </a:p>
          </p:txBody>
        </p:sp>
        <p:sp>
          <p:nvSpPr>
            <p:cNvPr id="36903" name="Rectangle 5"/>
            <p:cNvSpPr>
              <a:spLocks noChangeArrowheads="1"/>
            </p:cNvSpPr>
            <p:nvPr/>
          </p:nvSpPr>
          <p:spPr bwMode="auto">
            <a:xfrm>
              <a:off x="1666" y="1041"/>
              <a:ext cx="2590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800" b="1" dirty="0"/>
                <a:t>Sampling Distribution</a:t>
              </a:r>
              <a:endParaRPr lang="en-US" altLang="en-US" sz="2800" b="1" dirty="0"/>
            </a:p>
          </p:txBody>
        </p:sp>
      </p:grpSp>
      <p:grpSp>
        <p:nvGrpSpPr>
          <p:cNvPr id="3" name="Group 33"/>
          <p:cNvGrpSpPr/>
          <p:nvPr/>
        </p:nvGrpSpPr>
        <p:grpSpPr bwMode="auto">
          <a:xfrm>
            <a:off x="950232" y="1928813"/>
            <a:ext cx="2292350" cy="3962400"/>
            <a:chOff x="625" y="1433"/>
            <a:chExt cx="1444" cy="2496"/>
          </a:xfrm>
        </p:grpSpPr>
        <p:sp>
          <p:nvSpPr>
            <p:cNvPr id="36873" name="Rectangle 34"/>
            <p:cNvSpPr>
              <a:spLocks noChangeArrowheads="1"/>
            </p:cNvSpPr>
            <p:nvPr/>
          </p:nvSpPr>
          <p:spPr bwMode="auto">
            <a:xfrm>
              <a:off x="625" y="1433"/>
              <a:ext cx="1403" cy="1220"/>
            </a:xfrm>
            <a:prstGeom prst="rect">
              <a:avLst/>
            </a:prstGeom>
            <a:solidFill>
              <a:srgbClr val="F6F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It is unlikely that we would get a sample mean of this value ...</a:t>
              </a:r>
              <a:endParaRPr lang="en-US" altLang="en-US" b="1" dirty="0"/>
            </a:p>
          </p:txBody>
        </p:sp>
        <p:sp>
          <p:nvSpPr>
            <p:cNvPr id="36874" name="Line 35"/>
            <p:cNvSpPr>
              <a:spLocks noChangeShapeType="1"/>
            </p:cNvSpPr>
            <p:nvPr/>
          </p:nvSpPr>
          <p:spPr bwMode="auto">
            <a:xfrm>
              <a:off x="1748" y="2600"/>
              <a:ext cx="0" cy="832"/>
            </a:xfrm>
            <a:prstGeom prst="line">
              <a:avLst/>
            </a:prstGeom>
            <a:noFill/>
            <a:ln w="50800">
              <a:solidFill>
                <a:srgbClr val="B0D46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Rectangle 36"/>
            <p:cNvSpPr>
              <a:spLocks noChangeArrowheads="1"/>
            </p:cNvSpPr>
            <p:nvPr/>
          </p:nvSpPr>
          <p:spPr bwMode="auto">
            <a:xfrm>
              <a:off x="1591" y="3643"/>
              <a:ext cx="47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rgbClr val="A3CD45"/>
                  </a:solidFill>
                </a:rPr>
                <a:t>20</a:t>
              </a:r>
              <a:endParaRPr lang="en-US" altLang="en-US" b="1">
                <a:solidFill>
                  <a:srgbClr val="A3CD45"/>
                </a:solidFill>
              </a:endParaRPr>
            </a:p>
          </p:txBody>
        </p:sp>
      </p:grpSp>
      <p:grpSp>
        <p:nvGrpSpPr>
          <p:cNvPr id="4" name="Group 41"/>
          <p:cNvGrpSpPr/>
          <p:nvPr/>
        </p:nvGrpSpPr>
        <p:grpSpPr bwMode="auto">
          <a:xfrm>
            <a:off x="3201988" y="4076700"/>
            <a:ext cx="3384550" cy="1192213"/>
            <a:chOff x="2017" y="2793"/>
            <a:chExt cx="2132" cy="751"/>
          </a:xfrm>
        </p:grpSpPr>
        <p:sp>
          <p:nvSpPr>
            <p:cNvPr id="36871" name="Rectangle 42"/>
            <p:cNvSpPr>
              <a:spLocks noChangeArrowheads="1"/>
            </p:cNvSpPr>
            <p:nvPr/>
          </p:nvSpPr>
          <p:spPr bwMode="auto">
            <a:xfrm>
              <a:off x="2017" y="2793"/>
              <a:ext cx="2132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rgbClr val="8E0D30"/>
                  </a:solidFill>
                </a:rPr>
                <a:t>... if in fact this were</a:t>
              </a:r>
              <a:br>
                <a:rPr lang="en-US" altLang="en-US" b="1">
                  <a:solidFill>
                    <a:srgbClr val="8E0D30"/>
                  </a:solidFill>
                </a:rPr>
              </a:br>
              <a:r>
                <a:rPr lang="en-US" altLang="en-US" b="1">
                  <a:solidFill>
                    <a:srgbClr val="8E0D30"/>
                  </a:solidFill>
                </a:rPr>
                <a:t> the population mean</a:t>
              </a:r>
              <a:endParaRPr lang="en-US" altLang="en-US" b="1">
                <a:solidFill>
                  <a:srgbClr val="8E0D30"/>
                </a:solidFill>
              </a:endParaRPr>
            </a:p>
          </p:txBody>
        </p:sp>
        <p:sp>
          <p:nvSpPr>
            <p:cNvPr id="36872" name="Line 43"/>
            <p:cNvSpPr>
              <a:spLocks noChangeShapeType="1"/>
            </p:cNvSpPr>
            <p:nvPr/>
          </p:nvSpPr>
          <p:spPr bwMode="auto">
            <a:xfrm>
              <a:off x="3024" y="3336"/>
              <a:ext cx="0" cy="208"/>
            </a:xfrm>
            <a:prstGeom prst="line">
              <a:avLst/>
            </a:prstGeom>
            <a:noFill/>
            <a:ln w="50800">
              <a:solidFill>
                <a:srgbClr val="8E0D3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6249988" y="2298700"/>
            <a:ext cx="2359025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... therefore, we reject the hypothesis that </a:t>
            </a:r>
            <a:r>
              <a:rPr lang="en-US" altLang="en-US" b="1" i="1">
                <a:solidFill>
                  <a:schemeClr val="tx2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800" b="1">
                <a:solidFill>
                  <a:schemeClr val="tx2"/>
                </a:solidFill>
              </a:rPr>
              <a:t> </a:t>
            </a:r>
            <a:r>
              <a:rPr lang="en-US" altLang="en-US" b="1">
                <a:solidFill>
                  <a:schemeClr val="tx2"/>
                </a:solidFill>
              </a:rPr>
              <a:t>= 50.</a:t>
            </a:r>
            <a:endParaRPr lang="en-US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Rejection </a:t>
            </a:r>
            <a:r>
              <a:rPr lang="en-US" altLang="en-US" sz="28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(Two-Tailed </a:t>
            </a:r>
            <a:r>
              <a:rPr lang="en-US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Test) </a:t>
            </a:r>
            <a:endParaRPr lang="en-US" altLang="en-US" sz="28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915" name="Group 77"/>
          <p:cNvGrpSpPr/>
          <p:nvPr/>
        </p:nvGrpSpPr>
        <p:grpSpPr bwMode="auto">
          <a:xfrm>
            <a:off x="1588" y="1524000"/>
            <a:ext cx="8710612" cy="4551363"/>
            <a:chOff x="1" y="1153"/>
            <a:chExt cx="5487" cy="2867"/>
          </a:xfrm>
        </p:grpSpPr>
        <p:sp>
          <p:nvSpPr>
            <p:cNvPr id="38916" name="Freeform 8"/>
            <p:cNvSpPr/>
            <p:nvPr/>
          </p:nvSpPr>
          <p:spPr bwMode="auto">
            <a:xfrm>
              <a:off x="843" y="2595"/>
              <a:ext cx="1199" cy="736"/>
            </a:xfrm>
            <a:custGeom>
              <a:avLst/>
              <a:gdLst>
                <a:gd name="T0" fmla="*/ 1199 w 1199"/>
                <a:gd name="T1" fmla="*/ 0 h 736"/>
                <a:gd name="T2" fmla="*/ 1199 w 1199"/>
                <a:gd name="T3" fmla="*/ 735 h 736"/>
                <a:gd name="T4" fmla="*/ 0 w 1199"/>
                <a:gd name="T5" fmla="*/ 736 h 736"/>
                <a:gd name="T6" fmla="*/ 134 w 1199"/>
                <a:gd name="T7" fmla="*/ 702 h 736"/>
                <a:gd name="T8" fmla="*/ 316 w 1199"/>
                <a:gd name="T9" fmla="*/ 657 h 736"/>
                <a:gd name="T10" fmla="*/ 451 w 1199"/>
                <a:gd name="T11" fmla="*/ 627 h 736"/>
                <a:gd name="T12" fmla="*/ 551 w 1199"/>
                <a:gd name="T13" fmla="*/ 577 h 736"/>
                <a:gd name="T14" fmla="*/ 693 w 1199"/>
                <a:gd name="T15" fmla="*/ 527 h 736"/>
                <a:gd name="T16" fmla="*/ 751 w 1199"/>
                <a:gd name="T17" fmla="*/ 442 h 736"/>
                <a:gd name="T18" fmla="*/ 844 w 1199"/>
                <a:gd name="T19" fmla="*/ 378 h 736"/>
                <a:gd name="T20" fmla="*/ 930 w 1199"/>
                <a:gd name="T21" fmla="*/ 308 h 736"/>
                <a:gd name="T22" fmla="*/ 1010 w 1199"/>
                <a:gd name="T23" fmla="*/ 236 h 736"/>
                <a:gd name="T24" fmla="*/ 1080 w 1199"/>
                <a:gd name="T25" fmla="*/ 161 h 736"/>
                <a:gd name="T26" fmla="*/ 1144 w 1199"/>
                <a:gd name="T27" fmla="*/ 81 h 736"/>
                <a:gd name="T28" fmla="*/ 1199 w 1199"/>
                <a:gd name="T29" fmla="*/ 0 h 7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99"/>
                <a:gd name="T46" fmla="*/ 0 h 736"/>
                <a:gd name="T47" fmla="*/ 1199 w 1199"/>
                <a:gd name="T48" fmla="*/ 736 h 7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99" h="736">
                  <a:moveTo>
                    <a:pt x="1199" y="0"/>
                  </a:moveTo>
                  <a:lnTo>
                    <a:pt x="1199" y="735"/>
                  </a:lnTo>
                  <a:lnTo>
                    <a:pt x="0" y="736"/>
                  </a:lnTo>
                  <a:lnTo>
                    <a:pt x="134" y="702"/>
                  </a:lnTo>
                  <a:lnTo>
                    <a:pt x="316" y="657"/>
                  </a:lnTo>
                  <a:lnTo>
                    <a:pt x="451" y="627"/>
                  </a:lnTo>
                  <a:lnTo>
                    <a:pt x="551" y="577"/>
                  </a:lnTo>
                  <a:lnTo>
                    <a:pt x="693" y="527"/>
                  </a:lnTo>
                  <a:lnTo>
                    <a:pt x="751" y="442"/>
                  </a:lnTo>
                  <a:lnTo>
                    <a:pt x="844" y="378"/>
                  </a:lnTo>
                  <a:lnTo>
                    <a:pt x="930" y="308"/>
                  </a:lnTo>
                  <a:lnTo>
                    <a:pt x="1010" y="236"/>
                  </a:lnTo>
                  <a:lnTo>
                    <a:pt x="1080" y="161"/>
                  </a:lnTo>
                  <a:lnTo>
                    <a:pt x="1144" y="81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7" name="Rectangle 9"/>
            <p:cNvSpPr>
              <a:spLocks noChangeArrowheads="1"/>
            </p:cNvSpPr>
            <p:nvPr/>
          </p:nvSpPr>
          <p:spPr bwMode="auto">
            <a:xfrm>
              <a:off x="2622" y="3337"/>
              <a:ext cx="21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 i="1"/>
                <a:t>H</a:t>
              </a:r>
              <a:r>
                <a:rPr lang="en-US" altLang="en-US" b="1" baseline="-25000"/>
                <a:t>o</a:t>
              </a:r>
              <a:endParaRPr lang="en-US" altLang="en-US" sz="1800" baseline="-25000"/>
            </a:p>
          </p:txBody>
        </p:sp>
        <p:sp>
          <p:nvSpPr>
            <p:cNvPr id="38918" name="Rectangle 10"/>
            <p:cNvSpPr>
              <a:spLocks noChangeArrowheads="1"/>
            </p:cNvSpPr>
            <p:nvPr/>
          </p:nvSpPr>
          <p:spPr bwMode="auto">
            <a:xfrm>
              <a:off x="2492" y="3570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Value</a:t>
              </a:r>
              <a:endParaRPr lang="en-US" altLang="en-US" sz="1800"/>
            </a:p>
          </p:txBody>
        </p:sp>
        <p:sp>
          <p:nvSpPr>
            <p:cNvPr id="38919" name="Freeform 11"/>
            <p:cNvSpPr/>
            <p:nvPr/>
          </p:nvSpPr>
          <p:spPr bwMode="auto">
            <a:xfrm>
              <a:off x="3474" y="2601"/>
              <a:ext cx="1167" cy="734"/>
            </a:xfrm>
            <a:custGeom>
              <a:avLst/>
              <a:gdLst>
                <a:gd name="T0" fmla="*/ 0 w 1167"/>
                <a:gd name="T1" fmla="*/ 0 h 734"/>
                <a:gd name="T2" fmla="*/ 0 w 1167"/>
                <a:gd name="T3" fmla="*/ 734 h 734"/>
                <a:gd name="T4" fmla="*/ 1167 w 1167"/>
                <a:gd name="T5" fmla="*/ 730 h 734"/>
                <a:gd name="T6" fmla="*/ 1059 w 1167"/>
                <a:gd name="T7" fmla="*/ 680 h 734"/>
                <a:gd name="T8" fmla="*/ 880 w 1167"/>
                <a:gd name="T9" fmla="*/ 659 h 734"/>
                <a:gd name="T10" fmla="*/ 767 w 1167"/>
                <a:gd name="T11" fmla="*/ 638 h 734"/>
                <a:gd name="T12" fmla="*/ 658 w 1167"/>
                <a:gd name="T13" fmla="*/ 596 h 734"/>
                <a:gd name="T14" fmla="*/ 516 w 1167"/>
                <a:gd name="T15" fmla="*/ 521 h 734"/>
                <a:gd name="T16" fmla="*/ 445 w 1167"/>
                <a:gd name="T17" fmla="*/ 444 h 734"/>
                <a:gd name="T18" fmla="*/ 352 w 1167"/>
                <a:gd name="T19" fmla="*/ 380 h 734"/>
                <a:gd name="T20" fmla="*/ 267 w 1167"/>
                <a:gd name="T21" fmla="*/ 310 h 734"/>
                <a:gd name="T22" fmla="*/ 189 w 1167"/>
                <a:gd name="T23" fmla="*/ 237 h 734"/>
                <a:gd name="T24" fmla="*/ 116 w 1167"/>
                <a:gd name="T25" fmla="*/ 162 h 734"/>
                <a:gd name="T26" fmla="*/ 54 w 1167"/>
                <a:gd name="T27" fmla="*/ 82 h 734"/>
                <a:gd name="T28" fmla="*/ 0 w 1167"/>
                <a:gd name="T29" fmla="*/ 0 h 7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7"/>
                <a:gd name="T46" fmla="*/ 0 h 734"/>
                <a:gd name="T47" fmla="*/ 1167 w 1167"/>
                <a:gd name="T48" fmla="*/ 734 h 7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7" h="734">
                  <a:moveTo>
                    <a:pt x="0" y="0"/>
                  </a:moveTo>
                  <a:lnTo>
                    <a:pt x="0" y="734"/>
                  </a:lnTo>
                  <a:lnTo>
                    <a:pt x="1167" y="730"/>
                  </a:lnTo>
                  <a:lnTo>
                    <a:pt x="1059" y="680"/>
                  </a:lnTo>
                  <a:lnTo>
                    <a:pt x="880" y="659"/>
                  </a:lnTo>
                  <a:lnTo>
                    <a:pt x="767" y="638"/>
                  </a:lnTo>
                  <a:lnTo>
                    <a:pt x="658" y="596"/>
                  </a:lnTo>
                  <a:lnTo>
                    <a:pt x="516" y="521"/>
                  </a:lnTo>
                  <a:lnTo>
                    <a:pt x="445" y="444"/>
                  </a:lnTo>
                  <a:lnTo>
                    <a:pt x="352" y="380"/>
                  </a:lnTo>
                  <a:lnTo>
                    <a:pt x="267" y="310"/>
                  </a:lnTo>
                  <a:lnTo>
                    <a:pt x="189" y="237"/>
                  </a:lnTo>
                  <a:lnTo>
                    <a:pt x="116" y="162"/>
                  </a:lnTo>
                  <a:lnTo>
                    <a:pt x="54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Rectangle 12"/>
            <p:cNvSpPr>
              <a:spLocks noChangeArrowheads="1"/>
            </p:cNvSpPr>
            <p:nvPr/>
          </p:nvSpPr>
          <p:spPr bwMode="auto">
            <a:xfrm>
              <a:off x="3150" y="3557"/>
              <a:ext cx="62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Critical</a:t>
              </a:r>
              <a:endParaRPr lang="en-US" altLang="en-US" sz="1800"/>
            </a:p>
          </p:txBody>
        </p:sp>
        <p:sp>
          <p:nvSpPr>
            <p:cNvPr id="38921" name="Rectangle 13"/>
            <p:cNvSpPr>
              <a:spLocks noChangeArrowheads="1"/>
            </p:cNvSpPr>
            <p:nvPr/>
          </p:nvSpPr>
          <p:spPr bwMode="auto">
            <a:xfrm>
              <a:off x="3220" y="3790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Value</a:t>
              </a:r>
              <a:endParaRPr lang="en-US" altLang="en-US" sz="1800"/>
            </a:p>
          </p:txBody>
        </p:sp>
        <p:sp>
          <p:nvSpPr>
            <p:cNvPr id="38922" name="Rectangle 14"/>
            <p:cNvSpPr>
              <a:spLocks noChangeArrowheads="1"/>
            </p:cNvSpPr>
            <p:nvPr/>
          </p:nvSpPr>
          <p:spPr bwMode="auto">
            <a:xfrm>
              <a:off x="1602" y="3557"/>
              <a:ext cx="62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Critical</a:t>
              </a:r>
              <a:endParaRPr lang="en-US" altLang="en-US" sz="1800"/>
            </a:p>
          </p:txBody>
        </p:sp>
        <p:sp>
          <p:nvSpPr>
            <p:cNvPr id="38923" name="Rectangle 15"/>
            <p:cNvSpPr>
              <a:spLocks noChangeArrowheads="1"/>
            </p:cNvSpPr>
            <p:nvPr/>
          </p:nvSpPr>
          <p:spPr bwMode="auto">
            <a:xfrm>
              <a:off x="1672" y="3790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Value</a:t>
              </a:r>
              <a:endParaRPr lang="en-US" altLang="en-US" sz="1800"/>
            </a:p>
          </p:txBody>
        </p:sp>
        <p:sp>
          <p:nvSpPr>
            <p:cNvPr id="38924" name="Rectangle 16"/>
            <p:cNvSpPr>
              <a:spLocks noChangeArrowheads="1"/>
            </p:cNvSpPr>
            <p:nvPr/>
          </p:nvSpPr>
          <p:spPr bwMode="auto">
            <a:xfrm>
              <a:off x="4282" y="2321"/>
              <a:ext cx="29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1/2 </a:t>
              </a:r>
              <a:endParaRPr lang="en-US" altLang="en-US" sz="1800"/>
            </a:p>
          </p:txBody>
        </p:sp>
        <p:sp>
          <p:nvSpPr>
            <p:cNvPr id="38925" name="Rectangle 17"/>
            <p:cNvSpPr>
              <a:spLocks noChangeArrowheads="1"/>
            </p:cNvSpPr>
            <p:nvPr/>
          </p:nvSpPr>
          <p:spPr bwMode="auto">
            <a:xfrm>
              <a:off x="4608" y="2308"/>
              <a:ext cx="1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 i="1">
                  <a:latin typeface="Symbol" panose="05050102010706020507" pitchFamily="18" charset="2"/>
                </a:rPr>
                <a:t>a</a:t>
              </a:r>
              <a:endParaRPr lang="en-US" altLang="en-US" sz="1800"/>
            </a:p>
          </p:txBody>
        </p:sp>
        <p:sp>
          <p:nvSpPr>
            <p:cNvPr id="38926" name="Rectangle 18"/>
            <p:cNvSpPr>
              <a:spLocks noChangeArrowheads="1"/>
            </p:cNvSpPr>
            <p:nvPr/>
          </p:nvSpPr>
          <p:spPr bwMode="auto">
            <a:xfrm>
              <a:off x="1174" y="2324"/>
              <a:ext cx="29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1/2 </a:t>
              </a:r>
              <a:endParaRPr lang="en-US" altLang="en-US" sz="1800"/>
            </a:p>
          </p:txBody>
        </p:sp>
        <p:sp>
          <p:nvSpPr>
            <p:cNvPr id="38927" name="Rectangle 19"/>
            <p:cNvSpPr>
              <a:spLocks noChangeArrowheads="1"/>
            </p:cNvSpPr>
            <p:nvPr/>
          </p:nvSpPr>
          <p:spPr bwMode="auto">
            <a:xfrm>
              <a:off x="1501" y="2311"/>
              <a:ext cx="12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 i="1">
                  <a:latin typeface="Symbol" panose="05050102010706020507" pitchFamily="18" charset="2"/>
                </a:rPr>
                <a:t>a</a:t>
              </a:r>
              <a:endParaRPr lang="en-US" altLang="en-US" sz="1800"/>
            </a:p>
          </p:txBody>
        </p:sp>
        <p:sp>
          <p:nvSpPr>
            <p:cNvPr id="38928" name="Rectangle 20"/>
            <p:cNvSpPr>
              <a:spLocks noChangeArrowheads="1"/>
            </p:cNvSpPr>
            <p:nvPr/>
          </p:nvSpPr>
          <p:spPr bwMode="auto">
            <a:xfrm>
              <a:off x="3880" y="3394"/>
              <a:ext cx="13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Sample Statistic</a:t>
              </a:r>
              <a:endParaRPr lang="en-US" altLang="en-US" sz="1800"/>
            </a:p>
          </p:txBody>
        </p:sp>
        <p:sp>
          <p:nvSpPr>
            <p:cNvPr id="38929" name="Line 21"/>
            <p:cNvSpPr>
              <a:spLocks noChangeShapeType="1"/>
            </p:cNvSpPr>
            <p:nvPr/>
          </p:nvSpPr>
          <p:spPr bwMode="auto">
            <a:xfrm flipV="1">
              <a:off x="2042" y="3433"/>
              <a:ext cx="1" cy="90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Freeform 22"/>
            <p:cNvSpPr/>
            <p:nvPr/>
          </p:nvSpPr>
          <p:spPr bwMode="auto">
            <a:xfrm>
              <a:off x="1998" y="3358"/>
              <a:ext cx="85" cy="85"/>
            </a:xfrm>
            <a:custGeom>
              <a:avLst/>
              <a:gdLst>
                <a:gd name="T0" fmla="*/ 0 w 85"/>
                <a:gd name="T1" fmla="*/ 85 h 85"/>
                <a:gd name="T2" fmla="*/ 44 w 85"/>
                <a:gd name="T3" fmla="*/ 0 h 85"/>
                <a:gd name="T4" fmla="*/ 85 w 85"/>
                <a:gd name="T5" fmla="*/ 85 h 85"/>
                <a:gd name="T6" fmla="*/ 0 w 85"/>
                <a:gd name="T7" fmla="*/ 85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85"/>
                <a:gd name="T14" fmla="*/ 85 w 85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85">
                  <a:moveTo>
                    <a:pt x="0" y="85"/>
                  </a:moveTo>
                  <a:lnTo>
                    <a:pt x="44" y="0"/>
                  </a:lnTo>
                  <a:lnTo>
                    <a:pt x="85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23"/>
            <p:cNvSpPr>
              <a:spLocks noChangeShapeType="1"/>
            </p:cNvSpPr>
            <p:nvPr/>
          </p:nvSpPr>
          <p:spPr bwMode="auto">
            <a:xfrm flipV="1">
              <a:off x="3474" y="3423"/>
              <a:ext cx="1" cy="100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Freeform 24"/>
            <p:cNvSpPr/>
            <p:nvPr/>
          </p:nvSpPr>
          <p:spPr bwMode="auto">
            <a:xfrm>
              <a:off x="3430" y="3348"/>
              <a:ext cx="85" cy="85"/>
            </a:xfrm>
            <a:custGeom>
              <a:avLst/>
              <a:gdLst>
                <a:gd name="T0" fmla="*/ 0 w 85"/>
                <a:gd name="T1" fmla="*/ 85 h 85"/>
                <a:gd name="T2" fmla="*/ 44 w 85"/>
                <a:gd name="T3" fmla="*/ 0 h 85"/>
                <a:gd name="T4" fmla="*/ 85 w 85"/>
                <a:gd name="T5" fmla="*/ 85 h 85"/>
                <a:gd name="T6" fmla="*/ 0 w 85"/>
                <a:gd name="T7" fmla="*/ 85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85"/>
                <a:gd name="T14" fmla="*/ 85 w 85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85">
                  <a:moveTo>
                    <a:pt x="0" y="85"/>
                  </a:moveTo>
                  <a:lnTo>
                    <a:pt x="44" y="0"/>
                  </a:lnTo>
                  <a:lnTo>
                    <a:pt x="85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Rectangle 25"/>
            <p:cNvSpPr>
              <a:spLocks noChangeArrowheads="1"/>
            </p:cNvSpPr>
            <p:nvPr/>
          </p:nvSpPr>
          <p:spPr bwMode="auto">
            <a:xfrm>
              <a:off x="1154" y="1636"/>
              <a:ext cx="7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Rejection</a:t>
              </a:r>
              <a:endParaRPr lang="en-US" altLang="en-US" sz="1800"/>
            </a:p>
          </p:txBody>
        </p:sp>
        <p:sp>
          <p:nvSpPr>
            <p:cNvPr id="38934" name="Rectangle 26"/>
            <p:cNvSpPr>
              <a:spLocks noChangeArrowheads="1"/>
            </p:cNvSpPr>
            <p:nvPr/>
          </p:nvSpPr>
          <p:spPr bwMode="auto">
            <a:xfrm>
              <a:off x="1262" y="1869"/>
              <a:ext cx="5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Region</a:t>
              </a:r>
              <a:endParaRPr lang="en-US" altLang="en-US" sz="1800"/>
            </a:p>
          </p:txBody>
        </p:sp>
        <p:sp>
          <p:nvSpPr>
            <p:cNvPr id="38935" name="Rectangle 27"/>
            <p:cNvSpPr>
              <a:spLocks noChangeArrowheads="1"/>
            </p:cNvSpPr>
            <p:nvPr/>
          </p:nvSpPr>
          <p:spPr bwMode="auto">
            <a:xfrm>
              <a:off x="3678" y="1636"/>
              <a:ext cx="7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Rejection</a:t>
              </a:r>
              <a:endParaRPr lang="en-US" altLang="en-US" sz="1800"/>
            </a:p>
          </p:txBody>
        </p:sp>
        <p:sp>
          <p:nvSpPr>
            <p:cNvPr id="38936" name="Rectangle 28"/>
            <p:cNvSpPr>
              <a:spLocks noChangeArrowheads="1"/>
            </p:cNvSpPr>
            <p:nvPr/>
          </p:nvSpPr>
          <p:spPr bwMode="auto">
            <a:xfrm>
              <a:off x="3787" y="1869"/>
              <a:ext cx="5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Region</a:t>
              </a:r>
              <a:endParaRPr lang="en-US" altLang="en-US" sz="1800"/>
            </a:p>
          </p:txBody>
        </p:sp>
        <p:sp>
          <p:nvSpPr>
            <p:cNvPr id="38937" name="Rectangle 29"/>
            <p:cNvSpPr>
              <a:spLocks noChangeArrowheads="1"/>
            </p:cNvSpPr>
            <p:nvPr/>
          </p:nvSpPr>
          <p:spPr bwMode="auto">
            <a:xfrm>
              <a:off x="2161" y="2520"/>
              <a:ext cx="109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Fail to Reject</a:t>
              </a:r>
              <a:endParaRPr lang="en-US" altLang="en-US" sz="1800"/>
            </a:p>
          </p:txBody>
        </p:sp>
        <p:sp>
          <p:nvSpPr>
            <p:cNvPr id="38938" name="Rectangle 30"/>
            <p:cNvSpPr>
              <a:spLocks noChangeArrowheads="1"/>
            </p:cNvSpPr>
            <p:nvPr/>
          </p:nvSpPr>
          <p:spPr bwMode="auto">
            <a:xfrm>
              <a:off x="2428" y="2753"/>
              <a:ext cx="5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/>
                <a:t>Region</a:t>
              </a:r>
              <a:endParaRPr lang="en-US" altLang="en-US" sz="1800"/>
            </a:p>
          </p:txBody>
        </p:sp>
        <p:sp>
          <p:nvSpPr>
            <p:cNvPr id="38939" name="Freeform 31"/>
            <p:cNvSpPr/>
            <p:nvPr/>
          </p:nvSpPr>
          <p:spPr bwMode="auto">
            <a:xfrm>
              <a:off x="2757" y="1874"/>
              <a:ext cx="1942" cy="1430"/>
            </a:xfrm>
            <a:custGeom>
              <a:avLst/>
              <a:gdLst>
                <a:gd name="T0" fmla="*/ 1942 w 1942"/>
                <a:gd name="T1" fmla="*/ 1430 h 1430"/>
                <a:gd name="T2" fmla="*/ 1737 w 1942"/>
                <a:gd name="T3" fmla="*/ 1412 h 1430"/>
                <a:gd name="T4" fmla="*/ 1636 w 1942"/>
                <a:gd name="T5" fmla="*/ 1396 h 1430"/>
                <a:gd name="T6" fmla="*/ 1532 w 1942"/>
                <a:gd name="T7" fmla="*/ 1373 h 1430"/>
                <a:gd name="T8" fmla="*/ 1431 w 1942"/>
                <a:gd name="T9" fmla="*/ 1342 h 1430"/>
                <a:gd name="T10" fmla="*/ 1328 w 1942"/>
                <a:gd name="T11" fmla="*/ 1298 h 1430"/>
                <a:gd name="T12" fmla="*/ 1227 w 1942"/>
                <a:gd name="T13" fmla="*/ 1238 h 1430"/>
                <a:gd name="T14" fmla="*/ 1022 w 1942"/>
                <a:gd name="T15" fmla="*/ 1073 h 1430"/>
                <a:gd name="T16" fmla="*/ 818 w 1942"/>
                <a:gd name="T17" fmla="*/ 838 h 1430"/>
                <a:gd name="T18" fmla="*/ 613 w 1942"/>
                <a:gd name="T19" fmla="*/ 559 h 1430"/>
                <a:gd name="T20" fmla="*/ 512 w 1942"/>
                <a:gd name="T21" fmla="*/ 416 h 1430"/>
                <a:gd name="T22" fmla="*/ 409 w 1942"/>
                <a:gd name="T23" fmla="*/ 282 h 1430"/>
                <a:gd name="T24" fmla="*/ 308 w 1942"/>
                <a:gd name="T25" fmla="*/ 166 h 1430"/>
                <a:gd name="T26" fmla="*/ 204 w 1942"/>
                <a:gd name="T27" fmla="*/ 78 h 1430"/>
                <a:gd name="T28" fmla="*/ 103 w 1942"/>
                <a:gd name="T29" fmla="*/ 21 h 1430"/>
                <a:gd name="T30" fmla="*/ 0 w 1942"/>
                <a:gd name="T31" fmla="*/ 0 h 143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2"/>
                <a:gd name="T49" fmla="*/ 0 h 1430"/>
                <a:gd name="T50" fmla="*/ 1942 w 1942"/>
                <a:gd name="T51" fmla="*/ 1430 h 143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2" h="1430">
                  <a:moveTo>
                    <a:pt x="1942" y="1430"/>
                  </a:moveTo>
                  <a:lnTo>
                    <a:pt x="1737" y="1412"/>
                  </a:lnTo>
                  <a:lnTo>
                    <a:pt x="1636" y="1396"/>
                  </a:lnTo>
                  <a:lnTo>
                    <a:pt x="1532" y="1373"/>
                  </a:lnTo>
                  <a:lnTo>
                    <a:pt x="1431" y="1342"/>
                  </a:lnTo>
                  <a:lnTo>
                    <a:pt x="1328" y="1298"/>
                  </a:lnTo>
                  <a:lnTo>
                    <a:pt x="1227" y="1238"/>
                  </a:lnTo>
                  <a:lnTo>
                    <a:pt x="1022" y="1073"/>
                  </a:lnTo>
                  <a:lnTo>
                    <a:pt x="818" y="838"/>
                  </a:lnTo>
                  <a:lnTo>
                    <a:pt x="613" y="559"/>
                  </a:lnTo>
                  <a:lnTo>
                    <a:pt x="512" y="416"/>
                  </a:lnTo>
                  <a:lnTo>
                    <a:pt x="409" y="282"/>
                  </a:lnTo>
                  <a:lnTo>
                    <a:pt x="308" y="166"/>
                  </a:lnTo>
                  <a:lnTo>
                    <a:pt x="204" y="78"/>
                  </a:lnTo>
                  <a:lnTo>
                    <a:pt x="103" y="21"/>
                  </a:lnTo>
                  <a:lnTo>
                    <a:pt x="0" y="0"/>
                  </a:lnTo>
                </a:path>
              </a:pathLst>
            </a:custGeom>
            <a:noFill/>
            <a:ln w="53975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Freeform 32"/>
            <p:cNvSpPr/>
            <p:nvPr/>
          </p:nvSpPr>
          <p:spPr bwMode="auto">
            <a:xfrm>
              <a:off x="814" y="1874"/>
              <a:ext cx="1943" cy="1430"/>
            </a:xfrm>
            <a:custGeom>
              <a:avLst/>
              <a:gdLst>
                <a:gd name="T0" fmla="*/ 0 w 1943"/>
                <a:gd name="T1" fmla="*/ 1430 h 1430"/>
                <a:gd name="T2" fmla="*/ 205 w 1943"/>
                <a:gd name="T3" fmla="*/ 1412 h 1430"/>
                <a:gd name="T4" fmla="*/ 309 w 1943"/>
                <a:gd name="T5" fmla="*/ 1396 h 1430"/>
                <a:gd name="T6" fmla="*/ 410 w 1943"/>
                <a:gd name="T7" fmla="*/ 1373 h 1430"/>
                <a:gd name="T8" fmla="*/ 511 w 1943"/>
                <a:gd name="T9" fmla="*/ 1342 h 1430"/>
                <a:gd name="T10" fmla="*/ 614 w 1943"/>
                <a:gd name="T11" fmla="*/ 1298 h 1430"/>
                <a:gd name="T12" fmla="*/ 715 w 1943"/>
                <a:gd name="T13" fmla="*/ 1238 h 1430"/>
                <a:gd name="T14" fmla="*/ 922 w 1943"/>
                <a:gd name="T15" fmla="*/ 1073 h 1430"/>
                <a:gd name="T16" fmla="*/ 1124 w 1943"/>
                <a:gd name="T17" fmla="*/ 838 h 1430"/>
                <a:gd name="T18" fmla="*/ 1329 w 1943"/>
                <a:gd name="T19" fmla="*/ 559 h 1430"/>
                <a:gd name="T20" fmla="*/ 1432 w 1943"/>
                <a:gd name="T21" fmla="*/ 416 h 1430"/>
                <a:gd name="T22" fmla="*/ 1533 w 1943"/>
                <a:gd name="T23" fmla="*/ 282 h 1430"/>
                <a:gd name="T24" fmla="*/ 1637 w 1943"/>
                <a:gd name="T25" fmla="*/ 166 h 1430"/>
                <a:gd name="T26" fmla="*/ 1738 w 1943"/>
                <a:gd name="T27" fmla="*/ 78 h 1430"/>
                <a:gd name="T28" fmla="*/ 1842 w 1943"/>
                <a:gd name="T29" fmla="*/ 21 h 1430"/>
                <a:gd name="T30" fmla="*/ 1943 w 1943"/>
                <a:gd name="T31" fmla="*/ 0 h 143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3"/>
                <a:gd name="T49" fmla="*/ 0 h 1430"/>
                <a:gd name="T50" fmla="*/ 1943 w 1943"/>
                <a:gd name="T51" fmla="*/ 1430 h 143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3" h="1430">
                  <a:moveTo>
                    <a:pt x="0" y="1430"/>
                  </a:moveTo>
                  <a:lnTo>
                    <a:pt x="205" y="1412"/>
                  </a:lnTo>
                  <a:lnTo>
                    <a:pt x="309" y="1396"/>
                  </a:lnTo>
                  <a:lnTo>
                    <a:pt x="410" y="1373"/>
                  </a:lnTo>
                  <a:lnTo>
                    <a:pt x="511" y="1342"/>
                  </a:lnTo>
                  <a:lnTo>
                    <a:pt x="614" y="1298"/>
                  </a:lnTo>
                  <a:lnTo>
                    <a:pt x="715" y="1238"/>
                  </a:lnTo>
                  <a:lnTo>
                    <a:pt x="922" y="1073"/>
                  </a:lnTo>
                  <a:lnTo>
                    <a:pt x="1124" y="838"/>
                  </a:lnTo>
                  <a:lnTo>
                    <a:pt x="1329" y="559"/>
                  </a:lnTo>
                  <a:lnTo>
                    <a:pt x="1432" y="416"/>
                  </a:lnTo>
                  <a:lnTo>
                    <a:pt x="1533" y="282"/>
                  </a:lnTo>
                  <a:lnTo>
                    <a:pt x="1637" y="166"/>
                  </a:lnTo>
                  <a:lnTo>
                    <a:pt x="1738" y="78"/>
                  </a:lnTo>
                  <a:lnTo>
                    <a:pt x="1842" y="21"/>
                  </a:lnTo>
                  <a:lnTo>
                    <a:pt x="1943" y="0"/>
                  </a:lnTo>
                </a:path>
              </a:pathLst>
            </a:custGeom>
            <a:noFill/>
            <a:ln w="53975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33"/>
            <p:cNvSpPr>
              <a:spLocks noChangeShapeType="1"/>
            </p:cNvSpPr>
            <p:nvPr/>
          </p:nvSpPr>
          <p:spPr bwMode="auto">
            <a:xfrm>
              <a:off x="1353" y="2166"/>
              <a:ext cx="676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Freeform 34"/>
            <p:cNvSpPr/>
            <p:nvPr/>
          </p:nvSpPr>
          <p:spPr bwMode="auto">
            <a:xfrm>
              <a:off x="1252" y="2107"/>
              <a:ext cx="117" cy="116"/>
            </a:xfrm>
            <a:custGeom>
              <a:avLst/>
              <a:gdLst>
                <a:gd name="T0" fmla="*/ 117 w 117"/>
                <a:gd name="T1" fmla="*/ 116 h 116"/>
                <a:gd name="T2" fmla="*/ 0 w 117"/>
                <a:gd name="T3" fmla="*/ 59 h 116"/>
                <a:gd name="T4" fmla="*/ 117 w 117"/>
                <a:gd name="T5" fmla="*/ 0 h 116"/>
                <a:gd name="T6" fmla="*/ 117 w 117"/>
                <a:gd name="T7" fmla="*/ 116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"/>
                <a:gd name="T13" fmla="*/ 0 h 116"/>
                <a:gd name="T14" fmla="*/ 117 w 117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" h="116">
                  <a:moveTo>
                    <a:pt x="117" y="116"/>
                  </a:moveTo>
                  <a:lnTo>
                    <a:pt x="0" y="59"/>
                  </a:lnTo>
                  <a:lnTo>
                    <a:pt x="117" y="0"/>
                  </a:lnTo>
                  <a:lnTo>
                    <a:pt x="117" y="11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35"/>
            <p:cNvSpPr>
              <a:spLocks noChangeShapeType="1"/>
            </p:cNvSpPr>
            <p:nvPr/>
          </p:nvSpPr>
          <p:spPr bwMode="auto">
            <a:xfrm flipH="1">
              <a:off x="3484" y="2166"/>
              <a:ext cx="725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Freeform 36"/>
            <p:cNvSpPr/>
            <p:nvPr/>
          </p:nvSpPr>
          <p:spPr bwMode="auto">
            <a:xfrm>
              <a:off x="4194" y="2107"/>
              <a:ext cx="116" cy="116"/>
            </a:xfrm>
            <a:custGeom>
              <a:avLst/>
              <a:gdLst>
                <a:gd name="T0" fmla="*/ 0 w 116"/>
                <a:gd name="T1" fmla="*/ 0 h 116"/>
                <a:gd name="T2" fmla="*/ 116 w 116"/>
                <a:gd name="T3" fmla="*/ 59 h 116"/>
                <a:gd name="T4" fmla="*/ 0 w 116"/>
                <a:gd name="T5" fmla="*/ 116 h 116"/>
                <a:gd name="T6" fmla="*/ 0 w 116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"/>
                <a:gd name="T13" fmla="*/ 0 h 116"/>
                <a:gd name="T14" fmla="*/ 116 w 116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" h="116">
                  <a:moveTo>
                    <a:pt x="0" y="0"/>
                  </a:moveTo>
                  <a:lnTo>
                    <a:pt x="116" y="59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Freeform 37"/>
            <p:cNvSpPr/>
            <p:nvPr/>
          </p:nvSpPr>
          <p:spPr bwMode="auto">
            <a:xfrm>
              <a:off x="814" y="1874"/>
              <a:ext cx="3957" cy="1466"/>
            </a:xfrm>
            <a:custGeom>
              <a:avLst/>
              <a:gdLst>
                <a:gd name="T0" fmla="*/ 0 w 3957"/>
                <a:gd name="T1" fmla="*/ 0 h 1466"/>
                <a:gd name="T2" fmla="*/ 0 w 3957"/>
                <a:gd name="T3" fmla="*/ 1466 h 1466"/>
                <a:gd name="T4" fmla="*/ 3957 w 3957"/>
                <a:gd name="T5" fmla="*/ 1466 h 1466"/>
                <a:gd name="T6" fmla="*/ 0 60000 65536"/>
                <a:gd name="T7" fmla="*/ 0 60000 65536"/>
                <a:gd name="T8" fmla="*/ 0 60000 65536"/>
                <a:gd name="T9" fmla="*/ 0 w 3957"/>
                <a:gd name="T10" fmla="*/ 0 h 1466"/>
                <a:gd name="T11" fmla="*/ 3957 w 3957"/>
                <a:gd name="T12" fmla="*/ 1466 h 14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57" h="1466">
                  <a:moveTo>
                    <a:pt x="0" y="0"/>
                  </a:moveTo>
                  <a:lnTo>
                    <a:pt x="0" y="1466"/>
                  </a:lnTo>
                  <a:lnTo>
                    <a:pt x="3957" y="1466"/>
                  </a:lnTo>
                </a:path>
              </a:pathLst>
            </a:custGeom>
            <a:noFill/>
            <a:ln w="3651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Line 38"/>
            <p:cNvSpPr>
              <a:spLocks noChangeShapeType="1"/>
            </p:cNvSpPr>
            <p:nvPr/>
          </p:nvSpPr>
          <p:spPr bwMode="auto">
            <a:xfrm>
              <a:off x="765" y="1874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Line 39"/>
            <p:cNvSpPr>
              <a:spLocks noChangeShapeType="1"/>
            </p:cNvSpPr>
            <p:nvPr/>
          </p:nvSpPr>
          <p:spPr bwMode="auto">
            <a:xfrm>
              <a:off x="765" y="2022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Line 40"/>
            <p:cNvSpPr>
              <a:spLocks noChangeShapeType="1"/>
            </p:cNvSpPr>
            <p:nvPr/>
          </p:nvSpPr>
          <p:spPr bwMode="auto">
            <a:xfrm>
              <a:off x="765" y="2169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Line 41"/>
            <p:cNvSpPr>
              <a:spLocks noChangeShapeType="1"/>
            </p:cNvSpPr>
            <p:nvPr/>
          </p:nvSpPr>
          <p:spPr bwMode="auto">
            <a:xfrm>
              <a:off x="765" y="2314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Line 42"/>
            <p:cNvSpPr>
              <a:spLocks noChangeShapeType="1"/>
            </p:cNvSpPr>
            <p:nvPr/>
          </p:nvSpPr>
          <p:spPr bwMode="auto">
            <a:xfrm>
              <a:off x="765" y="2461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Line 43"/>
            <p:cNvSpPr>
              <a:spLocks noChangeShapeType="1"/>
            </p:cNvSpPr>
            <p:nvPr/>
          </p:nvSpPr>
          <p:spPr bwMode="auto">
            <a:xfrm>
              <a:off x="765" y="2608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Line 44"/>
            <p:cNvSpPr>
              <a:spLocks noChangeShapeType="1"/>
            </p:cNvSpPr>
            <p:nvPr/>
          </p:nvSpPr>
          <p:spPr bwMode="auto">
            <a:xfrm>
              <a:off x="765" y="2756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3" name="Line 45"/>
            <p:cNvSpPr>
              <a:spLocks noChangeShapeType="1"/>
            </p:cNvSpPr>
            <p:nvPr/>
          </p:nvSpPr>
          <p:spPr bwMode="auto">
            <a:xfrm>
              <a:off x="765" y="2900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4" name="Line 46"/>
            <p:cNvSpPr>
              <a:spLocks noChangeShapeType="1"/>
            </p:cNvSpPr>
            <p:nvPr/>
          </p:nvSpPr>
          <p:spPr bwMode="auto">
            <a:xfrm>
              <a:off x="765" y="3048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5" name="Line 47"/>
            <p:cNvSpPr>
              <a:spLocks noChangeShapeType="1"/>
            </p:cNvSpPr>
            <p:nvPr/>
          </p:nvSpPr>
          <p:spPr bwMode="auto">
            <a:xfrm>
              <a:off x="765" y="3195"/>
              <a:ext cx="4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6" name="Line 48"/>
            <p:cNvSpPr>
              <a:spLocks noChangeShapeType="1"/>
            </p:cNvSpPr>
            <p:nvPr/>
          </p:nvSpPr>
          <p:spPr bwMode="auto">
            <a:xfrm>
              <a:off x="4771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Line 49"/>
            <p:cNvSpPr>
              <a:spLocks noChangeShapeType="1"/>
            </p:cNvSpPr>
            <p:nvPr/>
          </p:nvSpPr>
          <p:spPr bwMode="auto">
            <a:xfrm>
              <a:off x="4378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Line 50"/>
            <p:cNvSpPr>
              <a:spLocks noChangeShapeType="1"/>
            </p:cNvSpPr>
            <p:nvPr/>
          </p:nvSpPr>
          <p:spPr bwMode="auto">
            <a:xfrm>
              <a:off x="3981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9" name="Line 51"/>
            <p:cNvSpPr>
              <a:spLocks noChangeShapeType="1"/>
            </p:cNvSpPr>
            <p:nvPr/>
          </p:nvSpPr>
          <p:spPr bwMode="auto">
            <a:xfrm>
              <a:off x="3585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Line 52"/>
            <p:cNvSpPr>
              <a:spLocks noChangeShapeType="1"/>
            </p:cNvSpPr>
            <p:nvPr/>
          </p:nvSpPr>
          <p:spPr bwMode="auto">
            <a:xfrm>
              <a:off x="3189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1" name="Line 53"/>
            <p:cNvSpPr>
              <a:spLocks noChangeShapeType="1"/>
            </p:cNvSpPr>
            <p:nvPr/>
          </p:nvSpPr>
          <p:spPr bwMode="auto">
            <a:xfrm>
              <a:off x="2793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2" name="Line 54"/>
            <p:cNvSpPr>
              <a:spLocks noChangeShapeType="1"/>
            </p:cNvSpPr>
            <p:nvPr/>
          </p:nvSpPr>
          <p:spPr bwMode="auto">
            <a:xfrm>
              <a:off x="2397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3" name="Line 55"/>
            <p:cNvSpPr>
              <a:spLocks noChangeShapeType="1"/>
            </p:cNvSpPr>
            <p:nvPr/>
          </p:nvSpPr>
          <p:spPr bwMode="auto">
            <a:xfrm>
              <a:off x="2003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4" name="Line 56"/>
            <p:cNvSpPr>
              <a:spLocks noChangeShapeType="1"/>
            </p:cNvSpPr>
            <p:nvPr/>
          </p:nvSpPr>
          <p:spPr bwMode="auto">
            <a:xfrm>
              <a:off x="1607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5" name="Line 57"/>
            <p:cNvSpPr>
              <a:spLocks noChangeShapeType="1"/>
            </p:cNvSpPr>
            <p:nvPr/>
          </p:nvSpPr>
          <p:spPr bwMode="auto">
            <a:xfrm>
              <a:off x="1211" y="3340"/>
              <a:ext cx="1" cy="1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6" name="Line 58"/>
            <p:cNvSpPr>
              <a:spLocks noChangeShapeType="1"/>
            </p:cNvSpPr>
            <p:nvPr/>
          </p:nvSpPr>
          <p:spPr bwMode="auto">
            <a:xfrm flipV="1">
              <a:off x="2042" y="2166"/>
              <a:ext cx="1" cy="1174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7" name="Line 59"/>
            <p:cNvSpPr>
              <a:spLocks noChangeShapeType="1"/>
            </p:cNvSpPr>
            <p:nvPr/>
          </p:nvSpPr>
          <p:spPr bwMode="auto">
            <a:xfrm flipV="1">
              <a:off x="3474" y="2166"/>
              <a:ext cx="1" cy="1187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8" name="Line 60"/>
            <p:cNvSpPr>
              <a:spLocks noChangeShapeType="1"/>
            </p:cNvSpPr>
            <p:nvPr/>
          </p:nvSpPr>
          <p:spPr bwMode="auto">
            <a:xfrm>
              <a:off x="2153" y="3123"/>
              <a:ext cx="1202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9" name="Freeform 61"/>
            <p:cNvSpPr>
              <a:spLocks noEditPoints="1"/>
            </p:cNvSpPr>
            <p:nvPr/>
          </p:nvSpPr>
          <p:spPr bwMode="auto">
            <a:xfrm>
              <a:off x="2078" y="3074"/>
              <a:ext cx="1352" cy="100"/>
            </a:xfrm>
            <a:custGeom>
              <a:avLst/>
              <a:gdLst>
                <a:gd name="T0" fmla="*/ 0 w 1352"/>
                <a:gd name="T1" fmla="*/ 49 h 100"/>
                <a:gd name="T2" fmla="*/ 101 w 1352"/>
                <a:gd name="T3" fmla="*/ 0 h 100"/>
                <a:gd name="T4" fmla="*/ 96 w 1352"/>
                <a:gd name="T5" fmla="*/ 5 h 100"/>
                <a:gd name="T6" fmla="*/ 93 w 1352"/>
                <a:gd name="T7" fmla="*/ 13 h 100"/>
                <a:gd name="T8" fmla="*/ 91 w 1352"/>
                <a:gd name="T9" fmla="*/ 20 h 100"/>
                <a:gd name="T10" fmla="*/ 91 w 1352"/>
                <a:gd name="T11" fmla="*/ 28 h 100"/>
                <a:gd name="T12" fmla="*/ 88 w 1352"/>
                <a:gd name="T13" fmla="*/ 36 h 100"/>
                <a:gd name="T14" fmla="*/ 88 w 1352"/>
                <a:gd name="T15" fmla="*/ 44 h 100"/>
                <a:gd name="T16" fmla="*/ 88 w 1352"/>
                <a:gd name="T17" fmla="*/ 54 h 100"/>
                <a:gd name="T18" fmla="*/ 88 w 1352"/>
                <a:gd name="T19" fmla="*/ 62 h 100"/>
                <a:gd name="T20" fmla="*/ 91 w 1352"/>
                <a:gd name="T21" fmla="*/ 69 h 100"/>
                <a:gd name="T22" fmla="*/ 91 w 1352"/>
                <a:gd name="T23" fmla="*/ 77 h 100"/>
                <a:gd name="T24" fmla="*/ 93 w 1352"/>
                <a:gd name="T25" fmla="*/ 85 h 100"/>
                <a:gd name="T26" fmla="*/ 96 w 1352"/>
                <a:gd name="T27" fmla="*/ 93 h 100"/>
                <a:gd name="T28" fmla="*/ 101 w 1352"/>
                <a:gd name="T29" fmla="*/ 100 h 100"/>
                <a:gd name="T30" fmla="*/ 0 w 1352"/>
                <a:gd name="T31" fmla="*/ 49 h 100"/>
                <a:gd name="T32" fmla="*/ 1352 w 1352"/>
                <a:gd name="T33" fmla="*/ 49 h 100"/>
                <a:gd name="T34" fmla="*/ 1251 w 1352"/>
                <a:gd name="T35" fmla="*/ 100 h 100"/>
                <a:gd name="T36" fmla="*/ 1256 w 1352"/>
                <a:gd name="T37" fmla="*/ 93 h 100"/>
                <a:gd name="T38" fmla="*/ 1259 w 1352"/>
                <a:gd name="T39" fmla="*/ 85 h 100"/>
                <a:gd name="T40" fmla="*/ 1261 w 1352"/>
                <a:gd name="T41" fmla="*/ 77 h 100"/>
                <a:gd name="T42" fmla="*/ 1261 w 1352"/>
                <a:gd name="T43" fmla="*/ 69 h 100"/>
                <a:gd name="T44" fmla="*/ 1264 w 1352"/>
                <a:gd name="T45" fmla="*/ 62 h 100"/>
                <a:gd name="T46" fmla="*/ 1264 w 1352"/>
                <a:gd name="T47" fmla="*/ 54 h 100"/>
                <a:gd name="T48" fmla="*/ 1264 w 1352"/>
                <a:gd name="T49" fmla="*/ 44 h 100"/>
                <a:gd name="T50" fmla="*/ 1264 w 1352"/>
                <a:gd name="T51" fmla="*/ 36 h 100"/>
                <a:gd name="T52" fmla="*/ 1261 w 1352"/>
                <a:gd name="T53" fmla="*/ 28 h 100"/>
                <a:gd name="T54" fmla="*/ 1261 w 1352"/>
                <a:gd name="T55" fmla="*/ 20 h 100"/>
                <a:gd name="T56" fmla="*/ 1259 w 1352"/>
                <a:gd name="T57" fmla="*/ 13 h 100"/>
                <a:gd name="T58" fmla="*/ 1256 w 1352"/>
                <a:gd name="T59" fmla="*/ 5 h 100"/>
                <a:gd name="T60" fmla="*/ 1251 w 1352"/>
                <a:gd name="T61" fmla="*/ 0 h 100"/>
                <a:gd name="T62" fmla="*/ 1352 w 1352"/>
                <a:gd name="T63" fmla="*/ 49 h 1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52"/>
                <a:gd name="T97" fmla="*/ 0 h 100"/>
                <a:gd name="T98" fmla="*/ 1352 w 1352"/>
                <a:gd name="T99" fmla="*/ 100 h 1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52" h="100">
                  <a:moveTo>
                    <a:pt x="0" y="49"/>
                  </a:moveTo>
                  <a:lnTo>
                    <a:pt x="101" y="0"/>
                  </a:lnTo>
                  <a:lnTo>
                    <a:pt x="96" y="5"/>
                  </a:lnTo>
                  <a:lnTo>
                    <a:pt x="93" y="13"/>
                  </a:lnTo>
                  <a:lnTo>
                    <a:pt x="91" y="20"/>
                  </a:lnTo>
                  <a:lnTo>
                    <a:pt x="91" y="28"/>
                  </a:lnTo>
                  <a:lnTo>
                    <a:pt x="88" y="36"/>
                  </a:lnTo>
                  <a:lnTo>
                    <a:pt x="88" y="44"/>
                  </a:lnTo>
                  <a:lnTo>
                    <a:pt x="88" y="54"/>
                  </a:lnTo>
                  <a:lnTo>
                    <a:pt x="88" y="62"/>
                  </a:lnTo>
                  <a:lnTo>
                    <a:pt x="91" y="69"/>
                  </a:lnTo>
                  <a:lnTo>
                    <a:pt x="91" y="77"/>
                  </a:lnTo>
                  <a:lnTo>
                    <a:pt x="93" y="85"/>
                  </a:lnTo>
                  <a:lnTo>
                    <a:pt x="96" y="93"/>
                  </a:lnTo>
                  <a:lnTo>
                    <a:pt x="101" y="100"/>
                  </a:lnTo>
                  <a:lnTo>
                    <a:pt x="0" y="49"/>
                  </a:lnTo>
                  <a:close/>
                  <a:moveTo>
                    <a:pt x="1352" y="49"/>
                  </a:moveTo>
                  <a:lnTo>
                    <a:pt x="1251" y="100"/>
                  </a:lnTo>
                  <a:lnTo>
                    <a:pt x="1256" y="93"/>
                  </a:lnTo>
                  <a:lnTo>
                    <a:pt x="1259" y="85"/>
                  </a:lnTo>
                  <a:lnTo>
                    <a:pt x="1261" y="77"/>
                  </a:lnTo>
                  <a:lnTo>
                    <a:pt x="1261" y="69"/>
                  </a:lnTo>
                  <a:lnTo>
                    <a:pt x="1264" y="62"/>
                  </a:lnTo>
                  <a:lnTo>
                    <a:pt x="1264" y="54"/>
                  </a:lnTo>
                  <a:lnTo>
                    <a:pt x="1264" y="44"/>
                  </a:lnTo>
                  <a:lnTo>
                    <a:pt x="1264" y="36"/>
                  </a:lnTo>
                  <a:lnTo>
                    <a:pt x="1261" y="28"/>
                  </a:lnTo>
                  <a:lnTo>
                    <a:pt x="1261" y="20"/>
                  </a:lnTo>
                  <a:lnTo>
                    <a:pt x="1259" y="13"/>
                  </a:lnTo>
                  <a:lnTo>
                    <a:pt x="1256" y="5"/>
                  </a:lnTo>
                  <a:lnTo>
                    <a:pt x="1251" y="0"/>
                  </a:lnTo>
                  <a:lnTo>
                    <a:pt x="1352" y="4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0" name="Freeform 62"/>
            <p:cNvSpPr/>
            <p:nvPr/>
          </p:nvSpPr>
          <p:spPr bwMode="auto">
            <a:xfrm>
              <a:off x="1397" y="2564"/>
              <a:ext cx="303" cy="566"/>
            </a:xfrm>
            <a:custGeom>
              <a:avLst/>
              <a:gdLst>
                <a:gd name="T0" fmla="*/ 0 w 303"/>
                <a:gd name="T1" fmla="*/ 0 h 566"/>
                <a:gd name="T2" fmla="*/ 47 w 303"/>
                <a:gd name="T3" fmla="*/ 6 h 566"/>
                <a:gd name="T4" fmla="*/ 91 w 303"/>
                <a:gd name="T5" fmla="*/ 18 h 566"/>
                <a:gd name="T6" fmla="*/ 130 w 303"/>
                <a:gd name="T7" fmla="*/ 44 h 566"/>
                <a:gd name="T8" fmla="*/ 163 w 303"/>
                <a:gd name="T9" fmla="*/ 75 h 566"/>
                <a:gd name="T10" fmla="*/ 189 w 303"/>
                <a:gd name="T11" fmla="*/ 114 h 566"/>
                <a:gd name="T12" fmla="*/ 207 w 303"/>
                <a:gd name="T13" fmla="*/ 155 h 566"/>
                <a:gd name="T14" fmla="*/ 212 w 303"/>
                <a:gd name="T15" fmla="*/ 202 h 566"/>
                <a:gd name="T16" fmla="*/ 210 w 303"/>
                <a:gd name="T17" fmla="*/ 249 h 566"/>
                <a:gd name="T18" fmla="*/ 194 w 303"/>
                <a:gd name="T19" fmla="*/ 292 h 566"/>
                <a:gd name="T20" fmla="*/ 181 w 303"/>
                <a:gd name="T21" fmla="*/ 331 h 566"/>
                <a:gd name="T22" fmla="*/ 176 w 303"/>
                <a:gd name="T23" fmla="*/ 373 h 566"/>
                <a:gd name="T24" fmla="*/ 181 w 303"/>
                <a:gd name="T25" fmla="*/ 411 h 566"/>
                <a:gd name="T26" fmla="*/ 192 w 303"/>
                <a:gd name="T27" fmla="*/ 453 h 566"/>
                <a:gd name="T28" fmla="*/ 210 w 303"/>
                <a:gd name="T29" fmla="*/ 489 h 566"/>
                <a:gd name="T30" fmla="*/ 236 w 303"/>
                <a:gd name="T31" fmla="*/ 520 h 566"/>
                <a:gd name="T32" fmla="*/ 267 w 303"/>
                <a:gd name="T33" fmla="*/ 546 h 566"/>
                <a:gd name="T34" fmla="*/ 303 w 303"/>
                <a:gd name="T35" fmla="*/ 566 h 5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3"/>
                <a:gd name="T55" fmla="*/ 0 h 566"/>
                <a:gd name="T56" fmla="*/ 303 w 303"/>
                <a:gd name="T57" fmla="*/ 566 h 56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3" h="566">
                  <a:moveTo>
                    <a:pt x="0" y="0"/>
                  </a:moveTo>
                  <a:lnTo>
                    <a:pt x="47" y="6"/>
                  </a:lnTo>
                  <a:lnTo>
                    <a:pt x="91" y="18"/>
                  </a:lnTo>
                  <a:lnTo>
                    <a:pt x="130" y="44"/>
                  </a:lnTo>
                  <a:lnTo>
                    <a:pt x="163" y="75"/>
                  </a:lnTo>
                  <a:lnTo>
                    <a:pt x="189" y="114"/>
                  </a:lnTo>
                  <a:lnTo>
                    <a:pt x="207" y="155"/>
                  </a:lnTo>
                  <a:lnTo>
                    <a:pt x="212" y="202"/>
                  </a:lnTo>
                  <a:lnTo>
                    <a:pt x="210" y="249"/>
                  </a:lnTo>
                  <a:lnTo>
                    <a:pt x="194" y="292"/>
                  </a:lnTo>
                  <a:lnTo>
                    <a:pt x="181" y="331"/>
                  </a:lnTo>
                  <a:lnTo>
                    <a:pt x="176" y="373"/>
                  </a:lnTo>
                  <a:lnTo>
                    <a:pt x="181" y="411"/>
                  </a:lnTo>
                  <a:lnTo>
                    <a:pt x="192" y="453"/>
                  </a:lnTo>
                  <a:lnTo>
                    <a:pt x="210" y="489"/>
                  </a:lnTo>
                  <a:lnTo>
                    <a:pt x="236" y="520"/>
                  </a:lnTo>
                  <a:lnTo>
                    <a:pt x="267" y="546"/>
                  </a:lnTo>
                  <a:lnTo>
                    <a:pt x="303" y="566"/>
                  </a:lnTo>
                </a:path>
              </a:pathLst>
            </a:custGeom>
            <a:noFill/>
            <a:ln w="3651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1" name="Freeform 63"/>
            <p:cNvSpPr/>
            <p:nvPr/>
          </p:nvSpPr>
          <p:spPr bwMode="auto">
            <a:xfrm>
              <a:off x="1677" y="3079"/>
              <a:ext cx="108" cy="98"/>
            </a:xfrm>
            <a:custGeom>
              <a:avLst/>
              <a:gdLst>
                <a:gd name="T0" fmla="*/ 20 w 108"/>
                <a:gd name="T1" fmla="*/ 0 h 98"/>
                <a:gd name="T2" fmla="*/ 108 w 108"/>
                <a:gd name="T3" fmla="*/ 67 h 98"/>
                <a:gd name="T4" fmla="*/ 0 w 108"/>
                <a:gd name="T5" fmla="*/ 98 h 98"/>
                <a:gd name="T6" fmla="*/ 20 w 108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"/>
                <a:gd name="T13" fmla="*/ 0 h 98"/>
                <a:gd name="T14" fmla="*/ 108 w 108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" h="98">
                  <a:moveTo>
                    <a:pt x="20" y="0"/>
                  </a:moveTo>
                  <a:lnTo>
                    <a:pt x="108" y="67"/>
                  </a:lnTo>
                  <a:lnTo>
                    <a:pt x="0" y="98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2" name="Freeform 64"/>
            <p:cNvSpPr/>
            <p:nvPr/>
          </p:nvSpPr>
          <p:spPr bwMode="auto">
            <a:xfrm>
              <a:off x="3759" y="2554"/>
              <a:ext cx="795" cy="491"/>
            </a:xfrm>
            <a:custGeom>
              <a:avLst/>
              <a:gdLst>
                <a:gd name="T0" fmla="*/ 795 w 795"/>
                <a:gd name="T1" fmla="*/ 0 h 491"/>
                <a:gd name="T2" fmla="*/ 776 w 795"/>
                <a:gd name="T3" fmla="*/ 57 h 491"/>
                <a:gd name="T4" fmla="*/ 748 w 795"/>
                <a:gd name="T5" fmla="*/ 111 h 491"/>
                <a:gd name="T6" fmla="*/ 712 w 795"/>
                <a:gd name="T7" fmla="*/ 160 h 491"/>
                <a:gd name="T8" fmla="*/ 668 w 795"/>
                <a:gd name="T9" fmla="*/ 204 h 491"/>
                <a:gd name="T10" fmla="*/ 619 w 795"/>
                <a:gd name="T11" fmla="*/ 238 h 491"/>
                <a:gd name="T12" fmla="*/ 562 w 795"/>
                <a:gd name="T13" fmla="*/ 266 h 491"/>
                <a:gd name="T14" fmla="*/ 505 w 795"/>
                <a:gd name="T15" fmla="*/ 282 h 491"/>
                <a:gd name="T16" fmla="*/ 442 w 795"/>
                <a:gd name="T17" fmla="*/ 290 h 491"/>
                <a:gd name="T18" fmla="*/ 383 w 795"/>
                <a:gd name="T19" fmla="*/ 287 h 491"/>
                <a:gd name="T20" fmla="*/ 323 w 795"/>
                <a:gd name="T21" fmla="*/ 284 h 491"/>
                <a:gd name="T22" fmla="*/ 266 w 795"/>
                <a:gd name="T23" fmla="*/ 290 h 491"/>
                <a:gd name="T24" fmla="*/ 209 w 795"/>
                <a:gd name="T25" fmla="*/ 305 h 491"/>
                <a:gd name="T26" fmla="*/ 158 w 795"/>
                <a:gd name="T27" fmla="*/ 328 h 491"/>
                <a:gd name="T28" fmla="*/ 108 w 795"/>
                <a:gd name="T29" fmla="*/ 359 h 491"/>
                <a:gd name="T30" fmla="*/ 64 w 795"/>
                <a:gd name="T31" fmla="*/ 398 h 491"/>
                <a:gd name="T32" fmla="*/ 28 w 795"/>
                <a:gd name="T33" fmla="*/ 442 h 491"/>
                <a:gd name="T34" fmla="*/ 0 w 795"/>
                <a:gd name="T35" fmla="*/ 491 h 4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95"/>
                <a:gd name="T55" fmla="*/ 0 h 491"/>
                <a:gd name="T56" fmla="*/ 795 w 795"/>
                <a:gd name="T57" fmla="*/ 491 h 4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95" h="491">
                  <a:moveTo>
                    <a:pt x="795" y="0"/>
                  </a:moveTo>
                  <a:lnTo>
                    <a:pt x="776" y="57"/>
                  </a:lnTo>
                  <a:lnTo>
                    <a:pt x="748" y="111"/>
                  </a:lnTo>
                  <a:lnTo>
                    <a:pt x="712" y="160"/>
                  </a:lnTo>
                  <a:lnTo>
                    <a:pt x="668" y="204"/>
                  </a:lnTo>
                  <a:lnTo>
                    <a:pt x="619" y="238"/>
                  </a:lnTo>
                  <a:lnTo>
                    <a:pt x="562" y="266"/>
                  </a:lnTo>
                  <a:lnTo>
                    <a:pt x="505" y="282"/>
                  </a:lnTo>
                  <a:lnTo>
                    <a:pt x="442" y="290"/>
                  </a:lnTo>
                  <a:lnTo>
                    <a:pt x="383" y="287"/>
                  </a:lnTo>
                  <a:lnTo>
                    <a:pt x="323" y="284"/>
                  </a:lnTo>
                  <a:lnTo>
                    <a:pt x="266" y="290"/>
                  </a:lnTo>
                  <a:lnTo>
                    <a:pt x="209" y="305"/>
                  </a:lnTo>
                  <a:lnTo>
                    <a:pt x="158" y="328"/>
                  </a:lnTo>
                  <a:lnTo>
                    <a:pt x="108" y="359"/>
                  </a:lnTo>
                  <a:lnTo>
                    <a:pt x="64" y="398"/>
                  </a:lnTo>
                  <a:lnTo>
                    <a:pt x="28" y="442"/>
                  </a:lnTo>
                  <a:lnTo>
                    <a:pt x="0" y="491"/>
                  </a:lnTo>
                </a:path>
              </a:pathLst>
            </a:custGeom>
            <a:noFill/>
            <a:ln w="3651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73" name="Freeform 65"/>
            <p:cNvSpPr/>
            <p:nvPr/>
          </p:nvSpPr>
          <p:spPr bwMode="auto">
            <a:xfrm>
              <a:off x="3715" y="3017"/>
              <a:ext cx="95" cy="111"/>
            </a:xfrm>
            <a:custGeom>
              <a:avLst/>
              <a:gdLst>
                <a:gd name="T0" fmla="*/ 95 w 95"/>
                <a:gd name="T1" fmla="*/ 33 h 111"/>
                <a:gd name="T2" fmla="*/ 13 w 95"/>
                <a:gd name="T3" fmla="*/ 111 h 111"/>
                <a:gd name="T4" fmla="*/ 0 w 95"/>
                <a:gd name="T5" fmla="*/ 0 h 111"/>
                <a:gd name="T6" fmla="*/ 95 w 95"/>
                <a:gd name="T7" fmla="*/ 33 h 1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111"/>
                <a:gd name="T14" fmla="*/ 95 w 95"/>
                <a:gd name="T15" fmla="*/ 111 h 1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111">
                  <a:moveTo>
                    <a:pt x="95" y="33"/>
                  </a:moveTo>
                  <a:lnTo>
                    <a:pt x="13" y="111"/>
                  </a:lnTo>
                  <a:lnTo>
                    <a:pt x="0" y="0"/>
                  </a:lnTo>
                  <a:lnTo>
                    <a:pt x="95" y="33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4" name="Rectangle 4"/>
            <p:cNvSpPr>
              <a:spLocks noChangeArrowheads="1"/>
            </p:cNvSpPr>
            <p:nvPr/>
          </p:nvSpPr>
          <p:spPr bwMode="auto">
            <a:xfrm>
              <a:off x="1" y="1153"/>
              <a:ext cx="249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 dirty="0">
                  <a:solidFill>
                    <a:srgbClr val="C00000"/>
                  </a:solidFill>
                </a:rPr>
                <a:t>Sampling Distribution</a:t>
              </a:r>
              <a:endParaRPr lang="en-US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38975" name="Rectangle 5"/>
            <p:cNvSpPr>
              <a:spLocks noChangeArrowheads="1"/>
            </p:cNvSpPr>
            <p:nvPr/>
          </p:nvSpPr>
          <p:spPr bwMode="auto">
            <a:xfrm>
              <a:off x="2257" y="2161"/>
              <a:ext cx="95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1 – </a:t>
              </a:r>
              <a:r>
                <a:rPr lang="en-US" altLang="en-US" b="1" i="1">
                  <a:latin typeface="Symbol" panose="05050102010706020507" pitchFamily="18" charset="2"/>
                </a:rPr>
                <a:t></a:t>
              </a:r>
              <a:endParaRPr lang="en-US" altLang="en-US" b="1">
                <a:latin typeface="Symbol" panose="05050102010706020507" pitchFamily="18" charset="2"/>
              </a:endParaRPr>
            </a:p>
          </p:txBody>
        </p:sp>
        <p:sp>
          <p:nvSpPr>
            <p:cNvPr id="38976" name="Line 6"/>
            <p:cNvSpPr>
              <a:spLocks noChangeShapeType="1"/>
            </p:cNvSpPr>
            <p:nvPr/>
          </p:nvSpPr>
          <p:spPr bwMode="auto">
            <a:xfrm flipH="1">
              <a:off x="2776" y="1448"/>
              <a:ext cx="736" cy="70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7" name="Rectangle 7"/>
            <p:cNvSpPr>
              <a:spLocks noChangeArrowheads="1"/>
            </p:cNvSpPr>
            <p:nvPr/>
          </p:nvSpPr>
          <p:spPr bwMode="auto">
            <a:xfrm>
              <a:off x="3505" y="1297"/>
              <a:ext cx="198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dirty="0">
                  <a:solidFill>
                    <a:srgbClr val="7030A0"/>
                  </a:solidFill>
                </a:rPr>
                <a:t>Level of Confidence</a:t>
              </a:r>
              <a:endParaRPr lang="en-US" altLang="en-US" b="1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99580" cy="1981200"/>
          </a:xfrm>
        </p:spPr>
        <p:txBody>
          <a:bodyPr lIns="90488" tIns="44450" rIns="90488" bIns="4445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rgbClr val="996633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996633"/>
                </a:solidFill>
                <a:latin typeface="Times New Roman" panose="02020603050405020304" pitchFamily="18" charset="0"/>
              </a:rPr>
              <a:t>observed significance level</a:t>
            </a:r>
            <a:r>
              <a:rPr lang="en-US" altLang="en-US" sz="2400" dirty="0">
                <a:solidFill>
                  <a:srgbClr val="996633"/>
                </a:solidFill>
                <a:latin typeface="Times New Roman" panose="02020603050405020304" pitchFamily="18" charset="0"/>
              </a:rPr>
              <a:t>, or </a:t>
            </a:r>
            <a:r>
              <a:rPr lang="en-US" altLang="en-US" sz="2400" i="1" dirty="0" smtClean="0">
                <a:solidFill>
                  <a:srgbClr val="996633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dirty="0" smtClean="0">
                <a:solidFill>
                  <a:srgbClr val="996633"/>
                </a:solidFill>
                <a:latin typeface="Times New Roman" panose="02020603050405020304" pitchFamily="18" charset="0"/>
              </a:rPr>
              <a:t>-value</a:t>
            </a:r>
            <a:r>
              <a:rPr lang="en-US" altLang="en-US" sz="2400" dirty="0">
                <a:solidFill>
                  <a:srgbClr val="996633"/>
                </a:solidFill>
                <a:latin typeface="Times New Roman" panose="02020603050405020304" pitchFamily="18" charset="0"/>
              </a:rPr>
              <a:t>, for a specific statistical test is the probability (assuming </a:t>
            </a:r>
            <a:r>
              <a:rPr lang="en-US" altLang="en-US" sz="2400" i="1" dirty="0">
                <a:solidFill>
                  <a:srgbClr val="996633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solidFill>
                  <a:srgbClr val="996633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dirty="0">
                <a:solidFill>
                  <a:srgbClr val="996633"/>
                </a:solidFill>
                <a:latin typeface="Times New Roman" panose="02020603050405020304" pitchFamily="18" charset="0"/>
              </a:rPr>
              <a:t> is true) of observing a value of the test statistic that is at least as contradictory to the null hypothesis, and supportive of the alternative hypothesis, as the actual one computed from the sample data.</a:t>
            </a:r>
            <a:endParaRPr lang="en-US" altLang="en-US" sz="2400" dirty="0">
              <a:solidFill>
                <a:srgbClr val="9966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304800" y="152400"/>
            <a:ext cx="8242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altLang="en-US" sz="28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7.3  </a:t>
            </a:r>
            <a:r>
              <a:rPr lang="en-US" altLang="en-US" sz="2800" b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Observed Significance Levels</a:t>
            </a:r>
            <a:r>
              <a:rPr lang="en-US" altLang="en-US" sz="28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800" b="1" i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8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-Values</a:t>
            </a:r>
            <a:endParaRPr lang="en-US" altLang="en-US" sz="2800" kern="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667000"/>
            <a:ext cx="845198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Probability of obtaining a test statistic more extre</a:t>
            </a:r>
            <a:r>
              <a:rPr lang="en-US" altLang="en-US" sz="2400" kern="0" dirty="0" smtClean="0">
                <a:latin typeface="Times New Roman" panose="02020603050405020304" pitchFamily="18" charset="0"/>
              </a:rPr>
              <a:t>me </a:t>
            </a:r>
            <a:r>
              <a:rPr lang="en-US" altLang="en-US" sz="2400" kern="0" dirty="0" smtClean="0"/>
              <a:t>(</a:t>
            </a:r>
            <a:r>
              <a:rPr lang="en-US" altLang="en-US" sz="2400" kern="0" dirty="0" smtClean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 kern="0" dirty="0" smtClean="0">
                <a:latin typeface="Symbol" panose="05050102010706020507" pitchFamily="18" charset="2"/>
              </a:rPr>
              <a:t></a:t>
            </a:r>
            <a:r>
              <a:rPr lang="en-US" altLang="en-US" sz="2400" kern="0" dirty="0" smtClean="0">
                <a:latin typeface="Times New Roman" panose="02020603050405020304" pitchFamily="18" charset="0"/>
              </a:rPr>
              <a:t>or</a:t>
            </a:r>
            <a:r>
              <a:rPr lang="en-US" altLang="en-US" sz="2400" kern="0" dirty="0" smtClean="0"/>
              <a:t> </a:t>
            </a:r>
            <a:r>
              <a:rPr lang="en-US" altLang="en-US" sz="2400" kern="0" dirty="0" smtClean="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2400" kern="0" dirty="0" smtClean="0">
                <a:latin typeface="Symbol" panose="05050102010706020507" pitchFamily="18" charset="2"/>
              </a:rPr>
              <a:t></a:t>
            </a:r>
            <a:r>
              <a:rPr lang="en-US" altLang="en-US" sz="2400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than actual sample value, given </a:t>
            </a:r>
            <a:r>
              <a:rPr lang="en-US" altLang="en-US" sz="2400" i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kern="0" baseline="-2500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 is true.</a:t>
            </a:r>
            <a:r>
              <a:rPr lang="en-US" altLang="en-US" sz="24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kern="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Called observed level of significance</a:t>
            </a:r>
            <a:endParaRPr lang="en-US" altLang="en-US" sz="2400" kern="0" dirty="0" smtClean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marL="269875" lvl="1" indent="-269875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  <a:buFontTx/>
              <a:buChar char="•"/>
            </a:pPr>
            <a:r>
              <a:rPr lang="en-US" altLang="en-US" sz="2400" kern="0" dirty="0" smtClean="0">
                <a:latin typeface="Times New Roman" panose="02020603050405020304" pitchFamily="18" charset="0"/>
              </a:rPr>
              <a:t>Smallest value of </a:t>
            </a:r>
            <a:r>
              <a:rPr lang="en-US" altLang="en-US" sz="2400" i="1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kern="0" dirty="0" smtClean="0">
                <a:latin typeface="Times New Roman" panose="02020603050405020304" pitchFamily="18" charset="0"/>
              </a:rPr>
              <a:t> for which </a:t>
            </a:r>
            <a:r>
              <a:rPr lang="en-US" altLang="en-US" sz="2400" i="1" kern="0" dirty="0" smtClean="0">
                <a:latin typeface="Times New Roman" panose="02020603050405020304" pitchFamily="18" charset="0"/>
              </a:rPr>
              <a:t>H</a:t>
            </a:r>
            <a:r>
              <a:rPr lang="en-US" altLang="en-US" sz="2400" kern="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en-US" sz="2400" kern="0" dirty="0" smtClean="0">
                <a:latin typeface="Times New Roman" panose="02020603050405020304" pitchFamily="18" charset="0"/>
              </a:rPr>
              <a:t> can be rejected</a:t>
            </a:r>
            <a:endParaRPr lang="en-US" altLang="en-US" sz="2400" kern="0" dirty="0" smtClean="0">
              <a:latin typeface="Times New Roman" panose="02020603050405020304" pitchFamily="18" charset="0"/>
            </a:endParaRPr>
          </a:p>
          <a:p>
            <a:pPr marL="269875" indent="-269875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400" kern="0" dirty="0" smtClean="0">
                <a:latin typeface="Times New Roman" panose="02020603050405020304" pitchFamily="18" charset="0"/>
              </a:rPr>
              <a:t>   Used to make rejection decision</a:t>
            </a:r>
            <a:endParaRPr lang="en-US" altLang="en-US" sz="2400" kern="0" dirty="0" smtClean="0">
              <a:latin typeface="Times New Roman" panose="02020603050405020304" pitchFamily="18" charset="0"/>
            </a:endParaRPr>
          </a:p>
          <a:p>
            <a:pPr marL="269875" lvl="1" indent="-269875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  <a:buFontTx/>
              <a:buChar char="•"/>
            </a:pPr>
            <a:r>
              <a:rPr lang="en-US" alt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400" i="1" kern="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-value </a:t>
            </a:r>
            <a:r>
              <a:rPr lang="en-US" altLang="en-US" sz="2400" kern="0" dirty="0">
                <a:solidFill>
                  <a:srgbClr val="0070C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i="1" kern="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, do not reject </a:t>
            </a:r>
            <a:r>
              <a:rPr lang="en-US" altLang="en-US" sz="2400" i="1" kern="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kern="0" baseline="-25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 kern="0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269875" lvl="1" indent="-269875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  <a:buFontTx/>
              <a:buChar char="•"/>
            </a:pPr>
            <a:r>
              <a:rPr lang="en-US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400" i="1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-value &lt; </a:t>
            </a:r>
            <a:r>
              <a:rPr lang="en-US" altLang="en-US" sz="2400" i="1" kern="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, reject </a:t>
            </a:r>
            <a:r>
              <a:rPr lang="en-US" altLang="en-US" sz="2400" i="1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kern="0" baseline="-25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 kern="0" baseline="-250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 build="p"/>
      <p:bldP spid="5" grpId="0" autoUpdateAnimBg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487362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Calculating the </a:t>
            </a:r>
            <a:r>
              <a:rPr lang="en-US" altLang="en-US" sz="2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-Value for a Test </a:t>
            </a:r>
            <a:r>
              <a:rPr lang="en-US" alt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TW" alt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US" alt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762000"/>
          </a:xfrm>
        </p:spPr>
        <p:txBody>
          <a:bodyPr lIns="90488" tIns="44450" rIns="90488" bIns="44450"/>
          <a:lstStyle/>
          <a:p>
            <a:pPr marL="355600" indent="-35560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000" dirty="0">
                <a:solidFill>
                  <a:srgbClr val="141413"/>
                </a:solidFill>
                <a:latin typeface="Times New Roman" panose="02020603050405020304" pitchFamily="18" charset="0"/>
              </a:rPr>
              <a:t>1.	Determine the value of the test statistic </a:t>
            </a:r>
            <a:r>
              <a:rPr lang="en-US" altLang="en-US" sz="20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000" dirty="0">
                <a:solidFill>
                  <a:srgbClr val="141413"/>
                </a:solidFill>
                <a:latin typeface="Times New Roman" panose="02020603050405020304" pitchFamily="18" charset="0"/>
              </a:rPr>
              <a:t> corresponding to the result of the sampling experiment.</a:t>
            </a:r>
            <a:endParaRPr lang="en-US" altLang="en-US" sz="200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458200" cy="144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39725" indent="-339725">
              <a:lnSpc>
                <a:spcPct val="90000"/>
              </a:lnSpc>
              <a:buClr>
                <a:srgbClr val="8E0D30"/>
              </a:buClr>
            </a:pP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2a. If the test is one-tailed, the </a:t>
            </a:r>
            <a:r>
              <a:rPr lang="en-US" altLang="en-US" sz="20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-value is equal to the tail area beyond </a:t>
            </a:r>
            <a:r>
              <a:rPr lang="en-US" altLang="en-US" sz="20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in the same direction as the alternative hypothesis. </a:t>
            </a:r>
            <a:r>
              <a:rPr lang="en-US" altLang="en-US" sz="20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Thus, if the alternative hypothesis is of the form &gt; , the </a:t>
            </a:r>
            <a:r>
              <a:rPr lang="en-US" altLang="en-US" sz="2000" i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-value is the area to the right of, or above, the observed </a:t>
            </a:r>
            <a:r>
              <a:rPr lang="en-US" altLang="en-US" sz="2000" i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0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-value.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Conversely, if the alternative is of the form &lt; , the </a:t>
            </a:r>
            <a:r>
              <a:rPr lang="en-US" altLang="en-US" sz="20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-value is the area to the left of, or below, the observed </a:t>
            </a:r>
            <a:r>
              <a:rPr lang="en-US" altLang="en-US" sz="20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-value.</a:t>
            </a:r>
            <a:endParaRPr lang="en-US" altLang="en-US" sz="2000" kern="0" dirty="0" smtClean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339725" indent="-339725"/>
            <a:endParaRPr lang="en-US" altLang="en-US" sz="2800" kern="0" dirty="0">
              <a:solidFill>
                <a:srgbClr val="141413"/>
              </a:solidFill>
            </a:endParaRPr>
          </a:p>
        </p:txBody>
      </p:sp>
      <p:pic>
        <p:nvPicPr>
          <p:cNvPr id="5" name="Picture 4" descr="Screen shot 2010-03-12 at 6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5" b="4578"/>
          <a:stretch>
            <a:fillRect/>
          </a:stretch>
        </p:blipFill>
        <p:spPr bwMode="auto">
          <a:xfrm>
            <a:off x="1066800" y="2563583"/>
            <a:ext cx="5464973" cy="143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3953932"/>
            <a:ext cx="883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55600" indent="-355600">
              <a:lnSpc>
                <a:spcPct val="90000"/>
              </a:lnSpc>
              <a:buClr>
                <a:srgbClr val="8E0D30"/>
              </a:buClr>
            </a:pP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2b.	If the test is two-tailed, the </a:t>
            </a:r>
            <a:r>
              <a:rPr lang="en-US" altLang="en-US" sz="20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-value is equal to twice the tail area beyond the observed </a:t>
            </a:r>
            <a:r>
              <a:rPr lang="en-US" altLang="en-US" sz="20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-value in the direction of the sign of </a:t>
            </a:r>
            <a:r>
              <a:rPr lang="en-US" altLang="en-US" sz="20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z 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– that is, if </a:t>
            </a:r>
            <a:r>
              <a:rPr lang="en-US" altLang="en-US" sz="20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is positive, the </a:t>
            </a:r>
            <a:r>
              <a:rPr lang="en-US" altLang="en-US" sz="20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-value is twice the area to the right of, or above, the observed </a:t>
            </a:r>
            <a:r>
              <a:rPr lang="en-US" altLang="en-US" sz="20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-value. Conversely, if </a:t>
            </a:r>
            <a:r>
              <a:rPr lang="en-US" altLang="en-US" sz="20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is negative, the </a:t>
            </a:r>
            <a:r>
              <a:rPr lang="en-US" altLang="en-US" sz="20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-value is twice the area to the left of, or below, the observed</a:t>
            </a:r>
            <a:r>
              <a:rPr lang="zh-TW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0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-value.</a:t>
            </a:r>
            <a:endParaRPr lang="en-US" altLang="en-US" sz="2000" kern="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4" descr="Screen shot 2010-03-12 at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2"/>
          <a:stretch>
            <a:fillRect/>
          </a:stretch>
        </p:blipFill>
        <p:spPr bwMode="auto">
          <a:xfrm>
            <a:off x="2286000" y="5109633"/>
            <a:ext cx="6172200" cy="174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autoUpdateAnimBg="0" build="p"/>
      <p:bldP spid="4" grpId="0" autoUpdateAnimBg="0" build="p"/>
      <p:bldP spid="6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239000" cy="613937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Two-Tailed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Test: </a:t>
            </a:r>
            <a:r>
              <a:rPr lang="en-US" altLang="en-US" sz="2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-Value </a:t>
            </a:r>
            <a:r>
              <a:rPr lang="en-US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en-US" altLang="en-US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962" y="587865"/>
            <a:ext cx="6594589" cy="1905000"/>
          </a:xfrm>
          <a:noFill/>
        </p:spPr>
        <p:txBody>
          <a:bodyPr lIns="90488" tIns="44450" rIns="90488" bIns="4445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Example1.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Does </a:t>
            </a:r>
            <a:r>
              <a:rPr lang="en-US" altLang="en-US" sz="2400" dirty="0">
                <a:latin typeface="Times New Roman" panose="02020603050405020304" pitchFamily="18" charset="0"/>
              </a:rPr>
              <a:t>an average box of cereal contain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368</a:t>
            </a:r>
            <a:r>
              <a:rPr lang="en-US" altLang="en-US" sz="2400" dirty="0">
                <a:latin typeface="Times New Roman" panose="02020603050405020304" pitchFamily="18" charset="0"/>
              </a:rPr>
              <a:t> grams of cereal?  A random sample of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25</a:t>
            </a:r>
            <a:r>
              <a:rPr lang="en-US" altLang="en-US" sz="2400" dirty="0">
                <a:latin typeface="Times New Roman" panose="02020603050405020304" pitchFamily="18" charset="0"/>
              </a:rPr>
              <a:t> boxes showed 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   </a:t>
            </a:r>
            <a:r>
              <a:rPr lang="en-US" altLang="en-US" sz="2400" b="1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372.5</a:t>
            </a:r>
            <a:r>
              <a:rPr lang="en-US" altLang="en-US" sz="2400" dirty="0">
                <a:latin typeface="Times New Roman" panose="02020603050405020304" pitchFamily="18" charset="0"/>
              </a:rPr>
              <a:t>.  The company has specified </a:t>
            </a:r>
            <a:r>
              <a:rPr lang="en-US" altLang="en-US" sz="2400" b="1" i="1" dirty="0" smtClean="0">
                <a:solidFill>
                  <a:srgbClr val="8E0D3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to be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15</a:t>
            </a:r>
            <a:r>
              <a:rPr lang="en-US" altLang="en-US" sz="2400" dirty="0">
                <a:latin typeface="Times New Roman" panose="02020603050405020304" pitchFamily="18" charset="0"/>
              </a:rPr>
              <a:t> grams.  Find the </a:t>
            </a:r>
            <a:r>
              <a:rPr lang="en-US" altLang="en-US" sz="2400" i="1" dirty="0">
                <a:latin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</a:rPr>
              <a:t>-value. How does it compare to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 = 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0.05?</a:t>
            </a:r>
            <a:endParaRPr lang="en-US" altLang="en-US" sz="24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lnSpc>
                <a:spcPct val="110000"/>
              </a:lnSpc>
              <a:buFont typeface="Symbol" panose="05050102010706020507" pitchFamily="18" charset="2"/>
              <a:buChar char="a"/>
            </a:pPr>
            <a:endParaRPr lang="en-US" altLang="en-US" sz="24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lnSpc>
                <a:spcPct val="110000"/>
              </a:lnSpc>
              <a:buFont typeface="Symbol" panose="05050102010706020507" pitchFamily="18" charset="2"/>
              <a:buChar char="a"/>
            </a:pPr>
            <a:endParaRPr lang="en-US" altLang="en-US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6794500" y="343669"/>
            <a:ext cx="2120900" cy="3009131"/>
          </a:xfrm>
          <a:prstGeom prst="cube">
            <a:avLst>
              <a:gd name="adj" fmla="val 12690"/>
            </a:avLst>
          </a:prstGeom>
          <a:solidFill>
            <a:srgbClr val="3B3BB3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8133" name="Object 2">
            <a:hlinkClick r:id="" action="ppaction://ole?verb=0"/>
          </p:cNvPr>
          <p:cNvGraphicFramePr/>
          <p:nvPr/>
        </p:nvGraphicFramePr>
        <p:xfrm>
          <a:off x="6850028" y="651910"/>
          <a:ext cx="1728529" cy="1196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91" name="WordArt 2.0" r:id="rId1" imgW="6094095" imgH="4062095" progId="">
                  <p:embed/>
                </p:oleObj>
              </mc:Choice>
              <mc:Fallback>
                <p:oleObj name="WordArt 2.0" r:id="rId1" imgW="6094095" imgH="4062095" progId="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028" y="651910"/>
                        <a:ext cx="1728529" cy="1196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7241203" y="1325178"/>
            <a:ext cx="946179" cy="1046111"/>
          </a:xfrm>
          <a:prstGeom prst="star16">
            <a:avLst>
              <a:gd name="adj" fmla="val 37500"/>
            </a:avLst>
          </a:prstGeom>
          <a:solidFill>
            <a:srgbClr val="EAEC5E"/>
          </a:solidFill>
          <a:ln w="12700">
            <a:solidFill>
              <a:schemeClr val="bg2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7094051" y="2380547"/>
            <a:ext cx="1521797" cy="4591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368 gm.</a:t>
            </a:r>
            <a:endParaRPr lang="en-US" dirty="0">
              <a:solidFill>
                <a:srgbClr val="FCFEB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/>
        </p:nvGraphicFramePr>
        <p:xfrm>
          <a:off x="1292245" y="1417206"/>
          <a:ext cx="294961" cy="34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92" name="Equation" r:id="rId3" imgW="3352800" imgH="3962400" progId="Equation.DSMT4">
                  <p:embed/>
                </p:oleObj>
              </mc:Choice>
              <mc:Fallback>
                <p:oleObj name="Equation" r:id="rId3" imgW="3352800" imgH="3962400" progId="Equation.DSMT4">
                  <p:embed/>
                  <p:pic>
                    <p:nvPicPr>
                      <p:cNvPr id="0" name="图片 1608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2245" y="1417206"/>
                        <a:ext cx="294961" cy="348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87345" y="2382751"/>
            <a:ext cx="2209800" cy="1867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Solution:</a:t>
            </a:r>
            <a:endParaRPr lang="en-US" altLang="en-US" b="1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>
              <a:lnSpc>
                <a:spcPts val="26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b="1" i="1" dirty="0" smtClean="0">
                <a:solidFill>
                  <a:srgbClr val="8E0D30"/>
                </a:solidFill>
              </a:rPr>
              <a:t>H</a:t>
            </a:r>
            <a:r>
              <a:rPr lang="en-US" altLang="en-US" b="1" baseline="-25000" dirty="0" smtClean="0">
                <a:solidFill>
                  <a:srgbClr val="8E0D30"/>
                </a:solidFill>
              </a:rPr>
              <a:t>0</a:t>
            </a:r>
            <a:r>
              <a:rPr lang="en-US" altLang="en-US" b="1" dirty="0">
                <a:solidFill>
                  <a:srgbClr val="8E0D30"/>
                </a:solidFill>
              </a:rPr>
              <a:t>: </a:t>
            </a:r>
            <a:r>
              <a:rPr lang="en-US" altLang="en-US" b="1" i="1" dirty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b="1" dirty="0">
                <a:solidFill>
                  <a:srgbClr val="8E0D30"/>
                </a:solidFill>
              </a:rPr>
              <a:t> = 368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en-US" b="1" i="1" dirty="0" smtClean="0">
                <a:solidFill>
                  <a:srgbClr val="8E0D30"/>
                </a:solidFill>
              </a:rPr>
              <a:t>H</a:t>
            </a:r>
            <a:r>
              <a:rPr lang="en-US" altLang="en-US" b="1" baseline="-25000" dirty="0" smtClean="0">
                <a:solidFill>
                  <a:srgbClr val="8E0D30"/>
                </a:solidFill>
              </a:rPr>
              <a:t>a</a:t>
            </a:r>
            <a:r>
              <a:rPr lang="en-US" altLang="en-US" b="1" dirty="0">
                <a:solidFill>
                  <a:srgbClr val="8E0D30"/>
                </a:solidFill>
              </a:rPr>
              <a:t>: </a:t>
            </a:r>
            <a:r>
              <a:rPr lang="en-US" altLang="en-US" b="1" i="1" dirty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b="1" dirty="0">
                <a:solidFill>
                  <a:srgbClr val="8E0D30"/>
                </a:solidFill>
              </a:rPr>
              <a:t> </a:t>
            </a:r>
            <a:r>
              <a:rPr lang="en-US" altLang="en-US" b="1" dirty="0" smtClean="0">
                <a:solidFill>
                  <a:srgbClr val="8E0D3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</a:t>
            </a:r>
            <a:r>
              <a:rPr lang="en-US" altLang="en-US" b="1" dirty="0" smtClean="0">
                <a:solidFill>
                  <a:srgbClr val="8E0D30"/>
                </a:solidFill>
              </a:rPr>
              <a:t> 368</a:t>
            </a:r>
            <a:endParaRPr lang="en-US" altLang="en-US" b="1" dirty="0" smtClean="0">
              <a:solidFill>
                <a:srgbClr val="8E0D30"/>
              </a:solidFill>
            </a:endParaRPr>
          </a:p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en-US" dirty="0" smtClean="0"/>
              <a:t> </a:t>
            </a:r>
            <a:r>
              <a:rPr lang="en-US" altLang="en-US" dirty="0">
                <a:sym typeface="Symbol" panose="05050102010706020507" pitchFamily="18" charset="2"/>
              </a:rPr>
              <a:t> = </a:t>
            </a:r>
            <a:r>
              <a:rPr lang="en-US" altLang="en-US" dirty="0" smtClean="0">
                <a:sym typeface="Symbol" panose="05050102010706020507" pitchFamily="18" charset="2"/>
              </a:rPr>
              <a:t>0.05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zh-TW" i="1" dirty="0" smtClean="0">
                <a:sym typeface="Symbol" panose="05050102010706020507" pitchFamily="18" charset="2"/>
              </a:rPr>
              <a:t>R.R.</a:t>
            </a:r>
            <a:r>
              <a:rPr lang="en-US" altLang="zh-TW" dirty="0" smtClean="0">
                <a:sym typeface="Symbol" panose="05050102010706020507" pitchFamily="18" charset="2"/>
              </a:rPr>
              <a:t>: </a:t>
            </a:r>
            <a:r>
              <a:rPr lang="en-US" altLang="zh-TW" i="1" dirty="0" smtClean="0">
                <a:sym typeface="Symbol" panose="05050102010706020507" pitchFamily="18" charset="2"/>
              </a:rPr>
              <a:t>z</a:t>
            </a:r>
            <a:r>
              <a:rPr lang="en-US" altLang="zh-TW" dirty="0" smtClean="0">
                <a:sym typeface="Symbol" panose="05050102010706020507" pitchFamily="18" charset="2"/>
              </a:rPr>
              <a:t> &gt;</a:t>
            </a:r>
            <a:endParaRPr lang="zh-TW" altLang="en-US" dirty="0"/>
          </a:p>
        </p:txBody>
      </p:sp>
      <p:graphicFrame>
        <p:nvGraphicFramePr>
          <p:cNvPr id="11" name="Object 2">
            <a:hlinkClick r:id="" action="ppaction://ole?verb=0"/>
          </p:cNvPr>
          <p:cNvGraphicFramePr/>
          <p:nvPr/>
        </p:nvGraphicFramePr>
        <p:xfrm>
          <a:off x="2635552" y="2339934"/>
          <a:ext cx="3908187" cy="1214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93" name="Equation" r:id="rId5" imgW="2052320" imgH="651510" progId="Equation.DSMT4">
                  <p:embed/>
                </p:oleObj>
              </mc:Choice>
              <mc:Fallback>
                <p:oleObj name="Equation" r:id="rId5" imgW="2052320" imgH="651510" progId="Equation.DSMT4">
                  <p:embed/>
                  <p:pic>
                    <p:nvPicPr>
                      <p:cNvPr id="0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552" y="2339934"/>
                        <a:ext cx="3908187" cy="1214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3515827" y="3629638"/>
            <a:ext cx="5815528" cy="2662244"/>
            <a:chOff x="2314656" y="3806667"/>
            <a:chExt cx="5674909" cy="3096379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405344" y="6048836"/>
              <a:ext cx="2412251" cy="82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i="1" dirty="0">
                  <a:solidFill>
                    <a:srgbClr val="7030A0"/>
                  </a:solidFill>
                </a:rPr>
                <a:t>z</a:t>
              </a:r>
              <a:r>
                <a:rPr lang="en-US" altLang="en-US" b="1" dirty="0">
                  <a:solidFill>
                    <a:srgbClr val="7030A0"/>
                  </a:solidFill>
                </a:rPr>
                <a:t> value of sample statistic </a:t>
              </a:r>
              <a:r>
                <a:rPr lang="en-US" altLang="en-US" sz="2000" b="1" dirty="0">
                  <a:solidFill>
                    <a:srgbClr val="8E0D30"/>
                  </a:solidFill>
                </a:rPr>
                <a:t>(observed)</a:t>
              </a:r>
              <a:endParaRPr lang="en-US" altLang="en-US" sz="2000" b="1" dirty="0">
                <a:solidFill>
                  <a:srgbClr val="8E0D30"/>
                </a:solidFill>
              </a:endParaRPr>
            </a:p>
          </p:txBody>
        </p:sp>
        <p:grpSp>
          <p:nvGrpSpPr>
            <p:cNvPr id="13" name="Group 53"/>
            <p:cNvGrpSpPr/>
            <p:nvPr/>
          </p:nvGrpSpPr>
          <p:grpSpPr bwMode="auto">
            <a:xfrm>
              <a:off x="2314656" y="5119793"/>
              <a:ext cx="2968925" cy="1783253"/>
              <a:chOff x="1272" y="2614"/>
              <a:chExt cx="2144" cy="1418"/>
            </a:xfrm>
          </p:grpSpPr>
          <p:sp>
            <p:nvSpPr>
              <p:cNvPr id="14" name="Line 48"/>
              <p:cNvSpPr>
                <a:spLocks noChangeShapeType="1"/>
              </p:cNvSpPr>
              <p:nvPr/>
            </p:nvSpPr>
            <p:spPr bwMode="auto">
              <a:xfrm flipH="1">
                <a:off x="2924" y="2980"/>
                <a:ext cx="152" cy="6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49"/>
              <p:cNvSpPr>
                <a:spLocks noChangeArrowheads="1"/>
              </p:cNvSpPr>
              <p:nvPr/>
            </p:nvSpPr>
            <p:spPr bwMode="auto">
              <a:xfrm>
                <a:off x="1687" y="3373"/>
                <a:ext cx="1429" cy="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US" b="1" dirty="0">
                    <a:solidFill>
                      <a:srgbClr val="7030A0"/>
                    </a:solidFill>
                  </a:rPr>
                  <a:t>From </a:t>
                </a:r>
                <a:r>
                  <a:rPr lang="en-US" altLang="en-US" b="1" i="1" dirty="0">
                    <a:solidFill>
                      <a:srgbClr val="7030A0"/>
                    </a:solidFill>
                  </a:rPr>
                  <a:t>z</a:t>
                </a:r>
                <a:r>
                  <a:rPr lang="en-US" alt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en-US" b="1" dirty="0" smtClean="0">
                    <a:solidFill>
                      <a:srgbClr val="7030A0"/>
                    </a:solidFill>
                  </a:rPr>
                  <a:t>table</a:t>
                </a:r>
                <a:r>
                  <a:rPr lang="en-US" altLang="en-US" b="1" dirty="0">
                    <a:solidFill>
                      <a:srgbClr val="7030A0"/>
                    </a:solidFill>
                  </a:rPr>
                  <a:t>: lookup 1.50</a:t>
                </a:r>
                <a:endParaRPr lang="en-US" alt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" name="Rectangle 50"/>
              <p:cNvSpPr>
                <a:spLocks noChangeArrowheads="1"/>
              </p:cNvSpPr>
              <p:nvPr/>
            </p:nvSpPr>
            <p:spPr bwMode="auto">
              <a:xfrm>
                <a:off x="2721" y="2669"/>
                <a:ext cx="69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US" b="1" dirty="0">
                    <a:solidFill>
                      <a:schemeClr val="tx2"/>
                    </a:solidFill>
                  </a:rPr>
                  <a:t>.4332</a:t>
                </a:r>
                <a:endParaRPr lang="en-US" altLang="en-US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Line 51"/>
              <p:cNvSpPr>
                <a:spLocks noChangeShapeType="1"/>
              </p:cNvSpPr>
              <p:nvPr/>
            </p:nvSpPr>
            <p:spPr bwMode="auto">
              <a:xfrm flipV="1">
                <a:off x="2759" y="2614"/>
                <a:ext cx="548" cy="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52"/>
              <p:cNvSpPr>
                <a:spLocks noChangeArrowheads="1"/>
              </p:cNvSpPr>
              <p:nvPr/>
            </p:nvSpPr>
            <p:spPr bwMode="auto">
              <a:xfrm>
                <a:off x="1272" y="3441"/>
                <a:ext cx="43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4000" b="1" dirty="0">
                    <a:solidFill>
                      <a:srgbClr val="8E0D30"/>
                    </a:solidFill>
                    <a:latin typeface="Wingdings" panose="05000000000000000000" pitchFamily="2" charset="2"/>
                  </a:rPr>
                  <a:t></a:t>
                </a:r>
                <a:endParaRPr lang="en-US" altLang="en-US" sz="4000" b="1" dirty="0">
                  <a:solidFill>
                    <a:srgbClr val="8E0D30"/>
                  </a:solidFill>
                  <a:latin typeface="Wingdings" panose="05000000000000000000" pitchFamily="2" charset="2"/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2378123" y="3806667"/>
              <a:ext cx="5611442" cy="2857714"/>
              <a:chOff x="3699087" y="2914209"/>
              <a:chExt cx="5611442" cy="2857714"/>
            </a:xfrm>
          </p:grpSpPr>
          <p:grpSp>
            <p:nvGrpSpPr>
              <p:cNvPr id="20" name="Group 47"/>
              <p:cNvGrpSpPr/>
              <p:nvPr/>
            </p:nvGrpSpPr>
            <p:grpSpPr bwMode="auto">
              <a:xfrm>
                <a:off x="3731331" y="3278997"/>
                <a:ext cx="4140432" cy="1452509"/>
                <a:chOff x="1425" y="1966"/>
                <a:chExt cx="2990" cy="1155"/>
              </a:xfrm>
            </p:grpSpPr>
            <p:sp>
              <p:nvSpPr>
                <p:cNvPr id="55" name="Freeform 39"/>
                <p:cNvSpPr/>
                <p:nvPr/>
              </p:nvSpPr>
              <p:spPr bwMode="auto">
                <a:xfrm>
                  <a:off x="1656" y="2393"/>
                  <a:ext cx="689" cy="728"/>
                </a:xfrm>
                <a:custGeom>
                  <a:avLst/>
                  <a:gdLst>
                    <a:gd name="T0" fmla="*/ 689 w 689"/>
                    <a:gd name="T1" fmla="*/ 0 h 728"/>
                    <a:gd name="T2" fmla="*/ 689 w 689"/>
                    <a:gd name="T3" fmla="*/ 728 h 728"/>
                    <a:gd name="T4" fmla="*/ 0 w 689"/>
                    <a:gd name="T5" fmla="*/ 728 h 728"/>
                    <a:gd name="T6" fmla="*/ 84 w 689"/>
                    <a:gd name="T7" fmla="*/ 691 h 728"/>
                    <a:gd name="T8" fmla="*/ 164 w 689"/>
                    <a:gd name="T9" fmla="*/ 645 h 728"/>
                    <a:gd name="T10" fmla="*/ 242 w 689"/>
                    <a:gd name="T11" fmla="*/ 594 h 728"/>
                    <a:gd name="T12" fmla="*/ 314 w 689"/>
                    <a:gd name="T13" fmla="*/ 536 h 728"/>
                    <a:gd name="T14" fmla="*/ 383 w 689"/>
                    <a:gd name="T15" fmla="*/ 474 h 728"/>
                    <a:gd name="T16" fmla="*/ 448 w 689"/>
                    <a:gd name="T17" fmla="*/ 406 h 728"/>
                    <a:gd name="T18" fmla="*/ 507 w 689"/>
                    <a:gd name="T19" fmla="*/ 332 h 728"/>
                    <a:gd name="T20" fmla="*/ 561 w 689"/>
                    <a:gd name="T21" fmla="*/ 256 h 728"/>
                    <a:gd name="T22" fmla="*/ 609 w 689"/>
                    <a:gd name="T23" fmla="*/ 175 h 728"/>
                    <a:gd name="T24" fmla="*/ 652 w 689"/>
                    <a:gd name="T25" fmla="*/ 89 h 728"/>
                    <a:gd name="T26" fmla="*/ 689 w 689"/>
                    <a:gd name="T27" fmla="*/ 0 h 72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89"/>
                    <a:gd name="T43" fmla="*/ 0 h 728"/>
                    <a:gd name="T44" fmla="*/ 689 w 689"/>
                    <a:gd name="T45" fmla="*/ 728 h 72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89" h="728">
                      <a:moveTo>
                        <a:pt x="689" y="0"/>
                      </a:moveTo>
                      <a:lnTo>
                        <a:pt x="689" y="728"/>
                      </a:lnTo>
                      <a:lnTo>
                        <a:pt x="0" y="728"/>
                      </a:lnTo>
                      <a:lnTo>
                        <a:pt x="84" y="691"/>
                      </a:lnTo>
                      <a:lnTo>
                        <a:pt x="164" y="645"/>
                      </a:lnTo>
                      <a:lnTo>
                        <a:pt x="242" y="594"/>
                      </a:lnTo>
                      <a:lnTo>
                        <a:pt x="314" y="536"/>
                      </a:lnTo>
                      <a:lnTo>
                        <a:pt x="383" y="474"/>
                      </a:lnTo>
                      <a:lnTo>
                        <a:pt x="448" y="406"/>
                      </a:lnTo>
                      <a:lnTo>
                        <a:pt x="507" y="332"/>
                      </a:lnTo>
                      <a:lnTo>
                        <a:pt x="561" y="256"/>
                      </a:lnTo>
                      <a:lnTo>
                        <a:pt x="609" y="175"/>
                      </a:lnTo>
                      <a:lnTo>
                        <a:pt x="652" y="89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rgbClr val="D200D2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40"/>
                <p:cNvSpPr/>
                <p:nvPr/>
              </p:nvSpPr>
              <p:spPr bwMode="auto">
                <a:xfrm>
                  <a:off x="3366" y="2430"/>
                  <a:ext cx="653" cy="691"/>
                </a:xfrm>
                <a:custGeom>
                  <a:avLst/>
                  <a:gdLst>
                    <a:gd name="T0" fmla="*/ 0 w 653"/>
                    <a:gd name="T1" fmla="*/ 0 h 691"/>
                    <a:gd name="T2" fmla="*/ 0 w 653"/>
                    <a:gd name="T3" fmla="*/ 691 h 691"/>
                    <a:gd name="T4" fmla="*/ 653 w 653"/>
                    <a:gd name="T5" fmla="*/ 691 h 691"/>
                    <a:gd name="T6" fmla="*/ 573 w 653"/>
                    <a:gd name="T7" fmla="*/ 656 h 691"/>
                    <a:gd name="T8" fmla="*/ 497 w 653"/>
                    <a:gd name="T9" fmla="*/ 612 h 691"/>
                    <a:gd name="T10" fmla="*/ 425 w 653"/>
                    <a:gd name="T11" fmla="*/ 563 h 691"/>
                    <a:gd name="T12" fmla="*/ 354 w 653"/>
                    <a:gd name="T13" fmla="*/ 509 h 691"/>
                    <a:gd name="T14" fmla="*/ 289 w 653"/>
                    <a:gd name="T15" fmla="*/ 450 h 691"/>
                    <a:gd name="T16" fmla="*/ 228 w 653"/>
                    <a:gd name="T17" fmla="*/ 384 h 691"/>
                    <a:gd name="T18" fmla="*/ 172 w 653"/>
                    <a:gd name="T19" fmla="*/ 316 h 691"/>
                    <a:gd name="T20" fmla="*/ 120 w 653"/>
                    <a:gd name="T21" fmla="*/ 243 h 691"/>
                    <a:gd name="T22" fmla="*/ 74 w 653"/>
                    <a:gd name="T23" fmla="*/ 165 h 691"/>
                    <a:gd name="T24" fmla="*/ 33 w 653"/>
                    <a:gd name="T25" fmla="*/ 84 h 691"/>
                    <a:gd name="T26" fmla="*/ 0 w 653"/>
                    <a:gd name="T27" fmla="*/ 0 h 6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53"/>
                    <a:gd name="T43" fmla="*/ 0 h 691"/>
                    <a:gd name="T44" fmla="*/ 653 w 653"/>
                    <a:gd name="T45" fmla="*/ 691 h 6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53" h="691">
                      <a:moveTo>
                        <a:pt x="0" y="0"/>
                      </a:moveTo>
                      <a:lnTo>
                        <a:pt x="0" y="691"/>
                      </a:lnTo>
                      <a:lnTo>
                        <a:pt x="653" y="691"/>
                      </a:lnTo>
                      <a:lnTo>
                        <a:pt x="573" y="656"/>
                      </a:lnTo>
                      <a:lnTo>
                        <a:pt x="497" y="612"/>
                      </a:lnTo>
                      <a:lnTo>
                        <a:pt x="425" y="563"/>
                      </a:lnTo>
                      <a:lnTo>
                        <a:pt x="354" y="509"/>
                      </a:lnTo>
                      <a:lnTo>
                        <a:pt x="289" y="450"/>
                      </a:lnTo>
                      <a:lnTo>
                        <a:pt x="228" y="384"/>
                      </a:lnTo>
                      <a:lnTo>
                        <a:pt x="172" y="316"/>
                      </a:lnTo>
                      <a:lnTo>
                        <a:pt x="120" y="243"/>
                      </a:lnTo>
                      <a:lnTo>
                        <a:pt x="74" y="165"/>
                      </a:lnTo>
                      <a:lnTo>
                        <a:pt x="33" y="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200D2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Rectangle 41"/>
                <p:cNvSpPr>
                  <a:spLocks noChangeArrowheads="1"/>
                </p:cNvSpPr>
                <p:nvPr/>
              </p:nvSpPr>
              <p:spPr bwMode="auto">
                <a:xfrm>
                  <a:off x="3385" y="2061"/>
                  <a:ext cx="1030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en-US" dirty="0"/>
                    <a:t>1/2 </a:t>
                  </a:r>
                  <a:r>
                    <a:rPr lang="en-US" altLang="en-US" i="1" dirty="0"/>
                    <a:t>p</a:t>
                  </a:r>
                  <a:r>
                    <a:rPr lang="en-US" altLang="en-US" dirty="0"/>
                    <a:t>-Value</a:t>
                  </a:r>
                  <a:endParaRPr lang="en-US" altLang="en-US" dirty="0"/>
                </a:p>
              </p:txBody>
            </p:sp>
            <p:sp>
              <p:nvSpPr>
                <p:cNvPr id="58" name="Freeform 42"/>
                <p:cNvSpPr/>
                <p:nvPr/>
              </p:nvSpPr>
              <p:spPr bwMode="auto">
                <a:xfrm>
                  <a:off x="3522" y="2420"/>
                  <a:ext cx="527" cy="470"/>
                </a:xfrm>
                <a:custGeom>
                  <a:avLst/>
                  <a:gdLst>
                    <a:gd name="T0" fmla="*/ 527 w 527"/>
                    <a:gd name="T1" fmla="*/ 0 h 470"/>
                    <a:gd name="T2" fmla="*/ 518 w 527"/>
                    <a:gd name="T3" fmla="*/ 47 h 470"/>
                    <a:gd name="T4" fmla="*/ 503 w 527"/>
                    <a:gd name="T5" fmla="*/ 92 h 470"/>
                    <a:gd name="T6" fmla="*/ 482 w 527"/>
                    <a:gd name="T7" fmla="*/ 134 h 470"/>
                    <a:gd name="T8" fmla="*/ 454 w 527"/>
                    <a:gd name="T9" fmla="*/ 171 h 470"/>
                    <a:gd name="T10" fmla="*/ 423 w 527"/>
                    <a:gd name="T11" fmla="*/ 202 h 470"/>
                    <a:gd name="T12" fmla="*/ 386 w 527"/>
                    <a:gd name="T13" fmla="*/ 229 h 470"/>
                    <a:gd name="T14" fmla="*/ 345 w 527"/>
                    <a:gd name="T15" fmla="*/ 249 h 470"/>
                    <a:gd name="T16" fmla="*/ 300 w 527"/>
                    <a:gd name="T17" fmla="*/ 262 h 470"/>
                    <a:gd name="T18" fmla="*/ 256 w 527"/>
                    <a:gd name="T19" fmla="*/ 268 h 470"/>
                    <a:gd name="T20" fmla="*/ 215 w 527"/>
                    <a:gd name="T21" fmla="*/ 274 h 470"/>
                    <a:gd name="T22" fmla="*/ 172 w 527"/>
                    <a:gd name="T23" fmla="*/ 286 h 470"/>
                    <a:gd name="T24" fmla="*/ 133 w 527"/>
                    <a:gd name="T25" fmla="*/ 303 h 470"/>
                    <a:gd name="T26" fmla="*/ 98 w 527"/>
                    <a:gd name="T27" fmla="*/ 326 h 470"/>
                    <a:gd name="T28" fmla="*/ 67 w 527"/>
                    <a:gd name="T29" fmla="*/ 358 h 470"/>
                    <a:gd name="T30" fmla="*/ 39 w 527"/>
                    <a:gd name="T31" fmla="*/ 391 h 470"/>
                    <a:gd name="T32" fmla="*/ 16 w 527"/>
                    <a:gd name="T33" fmla="*/ 429 h 470"/>
                    <a:gd name="T34" fmla="*/ 0 w 527"/>
                    <a:gd name="T35" fmla="*/ 470 h 47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27"/>
                    <a:gd name="T55" fmla="*/ 0 h 470"/>
                    <a:gd name="T56" fmla="*/ 527 w 527"/>
                    <a:gd name="T57" fmla="*/ 470 h 47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27" h="470">
                      <a:moveTo>
                        <a:pt x="527" y="0"/>
                      </a:moveTo>
                      <a:lnTo>
                        <a:pt x="518" y="47"/>
                      </a:lnTo>
                      <a:lnTo>
                        <a:pt x="503" y="92"/>
                      </a:lnTo>
                      <a:lnTo>
                        <a:pt x="482" y="134"/>
                      </a:lnTo>
                      <a:lnTo>
                        <a:pt x="454" y="171"/>
                      </a:lnTo>
                      <a:lnTo>
                        <a:pt x="423" y="202"/>
                      </a:lnTo>
                      <a:lnTo>
                        <a:pt x="386" y="229"/>
                      </a:lnTo>
                      <a:lnTo>
                        <a:pt x="345" y="249"/>
                      </a:lnTo>
                      <a:lnTo>
                        <a:pt x="300" y="262"/>
                      </a:lnTo>
                      <a:lnTo>
                        <a:pt x="256" y="268"/>
                      </a:lnTo>
                      <a:lnTo>
                        <a:pt x="215" y="274"/>
                      </a:lnTo>
                      <a:lnTo>
                        <a:pt x="172" y="286"/>
                      </a:lnTo>
                      <a:lnTo>
                        <a:pt x="133" y="303"/>
                      </a:lnTo>
                      <a:lnTo>
                        <a:pt x="98" y="326"/>
                      </a:lnTo>
                      <a:lnTo>
                        <a:pt x="67" y="358"/>
                      </a:lnTo>
                      <a:lnTo>
                        <a:pt x="39" y="391"/>
                      </a:lnTo>
                      <a:lnTo>
                        <a:pt x="16" y="429"/>
                      </a:lnTo>
                      <a:lnTo>
                        <a:pt x="0" y="470"/>
                      </a:lnTo>
                    </a:path>
                  </a:pathLst>
                </a:custGeom>
                <a:noFill/>
                <a:ln w="26988">
                  <a:solidFill>
                    <a:schemeClr val="tx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43"/>
                <p:cNvSpPr/>
                <p:nvPr/>
              </p:nvSpPr>
              <p:spPr bwMode="auto">
                <a:xfrm>
                  <a:off x="3488" y="2873"/>
                  <a:ext cx="71" cy="81"/>
                </a:xfrm>
                <a:custGeom>
                  <a:avLst/>
                  <a:gdLst>
                    <a:gd name="T0" fmla="*/ 71 w 71"/>
                    <a:gd name="T1" fmla="*/ 15 h 81"/>
                    <a:gd name="T2" fmla="*/ 21 w 71"/>
                    <a:gd name="T3" fmla="*/ 81 h 81"/>
                    <a:gd name="T4" fmla="*/ 0 w 71"/>
                    <a:gd name="T5" fmla="*/ 0 h 81"/>
                    <a:gd name="T6" fmla="*/ 71 w 71"/>
                    <a:gd name="T7" fmla="*/ 15 h 8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"/>
                    <a:gd name="T13" fmla="*/ 0 h 81"/>
                    <a:gd name="T14" fmla="*/ 71 w 71"/>
                    <a:gd name="T15" fmla="*/ 81 h 8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" h="81">
                      <a:moveTo>
                        <a:pt x="71" y="15"/>
                      </a:moveTo>
                      <a:lnTo>
                        <a:pt x="21" y="81"/>
                      </a:lnTo>
                      <a:lnTo>
                        <a:pt x="0" y="0"/>
                      </a:lnTo>
                      <a:lnTo>
                        <a:pt x="71" y="1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Rectangle 44"/>
                <p:cNvSpPr>
                  <a:spLocks noChangeArrowheads="1"/>
                </p:cNvSpPr>
                <p:nvPr/>
              </p:nvSpPr>
              <p:spPr bwMode="auto">
                <a:xfrm>
                  <a:off x="1425" y="1966"/>
                  <a:ext cx="1030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en-US" dirty="0">
                      <a:solidFill>
                        <a:srgbClr val="002060"/>
                      </a:solidFill>
                    </a:rPr>
                    <a:t>1/2 </a:t>
                  </a:r>
                  <a:r>
                    <a:rPr lang="en-US" altLang="en-US" i="1" dirty="0">
                      <a:solidFill>
                        <a:srgbClr val="002060"/>
                      </a:solidFill>
                    </a:rPr>
                    <a:t>p</a:t>
                  </a:r>
                  <a:r>
                    <a:rPr lang="en-US" altLang="en-US" dirty="0">
                      <a:solidFill>
                        <a:srgbClr val="002060"/>
                      </a:solidFill>
                    </a:rPr>
                    <a:t>-Value</a:t>
                  </a:r>
                  <a:endParaRPr lang="en-US" altLang="en-US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61" name="Freeform 45"/>
                <p:cNvSpPr/>
                <p:nvPr/>
              </p:nvSpPr>
              <p:spPr bwMode="auto">
                <a:xfrm>
                  <a:off x="1612" y="2420"/>
                  <a:ext cx="527" cy="470"/>
                </a:xfrm>
                <a:custGeom>
                  <a:avLst/>
                  <a:gdLst>
                    <a:gd name="T0" fmla="*/ 0 w 527"/>
                    <a:gd name="T1" fmla="*/ 0 h 470"/>
                    <a:gd name="T2" fmla="*/ 7 w 527"/>
                    <a:gd name="T3" fmla="*/ 47 h 470"/>
                    <a:gd name="T4" fmla="*/ 22 w 527"/>
                    <a:gd name="T5" fmla="*/ 92 h 470"/>
                    <a:gd name="T6" fmla="*/ 44 w 527"/>
                    <a:gd name="T7" fmla="*/ 134 h 470"/>
                    <a:gd name="T8" fmla="*/ 72 w 527"/>
                    <a:gd name="T9" fmla="*/ 171 h 470"/>
                    <a:gd name="T10" fmla="*/ 104 w 527"/>
                    <a:gd name="T11" fmla="*/ 202 h 470"/>
                    <a:gd name="T12" fmla="*/ 141 w 527"/>
                    <a:gd name="T13" fmla="*/ 229 h 470"/>
                    <a:gd name="T14" fmla="*/ 182 w 527"/>
                    <a:gd name="T15" fmla="*/ 249 h 470"/>
                    <a:gd name="T16" fmla="*/ 224 w 527"/>
                    <a:gd name="T17" fmla="*/ 262 h 470"/>
                    <a:gd name="T18" fmla="*/ 271 w 527"/>
                    <a:gd name="T19" fmla="*/ 268 h 470"/>
                    <a:gd name="T20" fmla="*/ 312 w 527"/>
                    <a:gd name="T21" fmla="*/ 274 h 470"/>
                    <a:gd name="T22" fmla="*/ 354 w 527"/>
                    <a:gd name="T23" fmla="*/ 286 h 470"/>
                    <a:gd name="T24" fmla="*/ 393 w 527"/>
                    <a:gd name="T25" fmla="*/ 303 h 470"/>
                    <a:gd name="T26" fmla="*/ 429 w 527"/>
                    <a:gd name="T27" fmla="*/ 326 h 470"/>
                    <a:gd name="T28" fmla="*/ 460 w 527"/>
                    <a:gd name="T29" fmla="*/ 358 h 470"/>
                    <a:gd name="T30" fmla="*/ 488 w 527"/>
                    <a:gd name="T31" fmla="*/ 391 h 470"/>
                    <a:gd name="T32" fmla="*/ 510 w 527"/>
                    <a:gd name="T33" fmla="*/ 429 h 470"/>
                    <a:gd name="T34" fmla="*/ 527 w 527"/>
                    <a:gd name="T35" fmla="*/ 470 h 47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27"/>
                    <a:gd name="T55" fmla="*/ 0 h 470"/>
                    <a:gd name="T56" fmla="*/ 527 w 527"/>
                    <a:gd name="T57" fmla="*/ 470 h 47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27" h="470">
                      <a:moveTo>
                        <a:pt x="0" y="0"/>
                      </a:moveTo>
                      <a:lnTo>
                        <a:pt x="7" y="47"/>
                      </a:lnTo>
                      <a:lnTo>
                        <a:pt x="22" y="92"/>
                      </a:lnTo>
                      <a:lnTo>
                        <a:pt x="44" y="134"/>
                      </a:lnTo>
                      <a:lnTo>
                        <a:pt x="72" y="171"/>
                      </a:lnTo>
                      <a:lnTo>
                        <a:pt x="104" y="202"/>
                      </a:lnTo>
                      <a:lnTo>
                        <a:pt x="141" y="229"/>
                      </a:lnTo>
                      <a:lnTo>
                        <a:pt x="182" y="249"/>
                      </a:lnTo>
                      <a:lnTo>
                        <a:pt x="224" y="262"/>
                      </a:lnTo>
                      <a:lnTo>
                        <a:pt x="271" y="268"/>
                      </a:lnTo>
                      <a:lnTo>
                        <a:pt x="312" y="274"/>
                      </a:lnTo>
                      <a:lnTo>
                        <a:pt x="354" y="286"/>
                      </a:lnTo>
                      <a:lnTo>
                        <a:pt x="393" y="303"/>
                      </a:lnTo>
                      <a:lnTo>
                        <a:pt x="429" y="326"/>
                      </a:lnTo>
                      <a:lnTo>
                        <a:pt x="460" y="358"/>
                      </a:lnTo>
                      <a:lnTo>
                        <a:pt x="488" y="391"/>
                      </a:lnTo>
                      <a:lnTo>
                        <a:pt x="510" y="429"/>
                      </a:lnTo>
                      <a:lnTo>
                        <a:pt x="527" y="470"/>
                      </a:lnTo>
                    </a:path>
                  </a:pathLst>
                </a:custGeom>
                <a:noFill/>
                <a:ln w="26988">
                  <a:solidFill>
                    <a:schemeClr val="tx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46"/>
                <p:cNvSpPr/>
                <p:nvPr/>
              </p:nvSpPr>
              <p:spPr bwMode="auto">
                <a:xfrm>
                  <a:off x="2102" y="2873"/>
                  <a:ext cx="70" cy="81"/>
                </a:xfrm>
                <a:custGeom>
                  <a:avLst/>
                  <a:gdLst>
                    <a:gd name="T0" fmla="*/ 70 w 70"/>
                    <a:gd name="T1" fmla="*/ 0 h 81"/>
                    <a:gd name="T2" fmla="*/ 50 w 70"/>
                    <a:gd name="T3" fmla="*/ 81 h 81"/>
                    <a:gd name="T4" fmla="*/ 0 w 70"/>
                    <a:gd name="T5" fmla="*/ 15 h 81"/>
                    <a:gd name="T6" fmla="*/ 70 w 70"/>
                    <a:gd name="T7" fmla="*/ 0 h 8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0"/>
                    <a:gd name="T13" fmla="*/ 0 h 81"/>
                    <a:gd name="T14" fmla="*/ 70 w 70"/>
                    <a:gd name="T15" fmla="*/ 81 h 8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0" h="81">
                      <a:moveTo>
                        <a:pt x="70" y="0"/>
                      </a:moveTo>
                      <a:lnTo>
                        <a:pt x="50" y="81"/>
                      </a:lnTo>
                      <a:lnTo>
                        <a:pt x="0" y="15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6320832" y="5123781"/>
                <a:ext cx="263104" cy="2125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57"/>
              <p:cNvGrpSpPr/>
              <p:nvPr/>
            </p:nvGrpSpPr>
            <p:grpSpPr bwMode="auto">
              <a:xfrm>
                <a:off x="3699087" y="2996221"/>
                <a:ext cx="3977031" cy="2164299"/>
                <a:chOff x="1408" y="1739"/>
                <a:chExt cx="2872" cy="1721"/>
              </a:xfrm>
            </p:grpSpPr>
            <p:sp>
              <p:nvSpPr>
                <p:cNvPr id="27" name="Line 11"/>
                <p:cNvSpPr>
                  <a:spLocks noChangeShapeType="1"/>
                </p:cNvSpPr>
                <p:nvPr/>
              </p:nvSpPr>
              <p:spPr bwMode="auto">
                <a:xfrm>
                  <a:off x="2835" y="1762"/>
                  <a:ext cx="1" cy="1381"/>
                </a:xfrm>
                <a:prstGeom prst="line">
                  <a:avLst/>
                </a:prstGeom>
                <a:noFill/>
                <a:ln w="26988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12"/>
                <p:cNvSpPr/>
                <p:nvPr/>
              </p:nvSpPr>
              <p:spPr bwMode="auto">
                <a:xfrm>
                  <a:off x="2835" y="1739"/>
                  <a:ext cx="1392" cy="1402"/>
                </a:xfrm>
                <a:custGeom>
                  <a:avLst/>
                  <a:gdLst>
                    <a:gd name="T0" fmla="*/ 1392 w 1392"/>
                    <a:gd name="T1" fmla="*/ 1402 h 1402"/>
                    <a:gd name="T2" fmla="*/ 1245 w 1392"/>
                    <a:gd name="T3" fmla="*/ 1384 h 1402"/>
                    <a:gd name="T4" fmla="*/ 1173 w 1392"/>
                    <a:gd name="T5" fmla="*/ 1369 h 1402"/>
                    <a:gd name="T6" fmla="*/ 1099 w 1392"/>
                    <a:gd name="T7" fmla="*/ 1345 h 1402"/>
                    <a:gd name="T8" fmla="*/ 1026 w 1392"/>
                    <a:gd name="T9" fmla="*/ 1314 h 1402"/>
                    <a:gd name="T10" fmla="*/ 952 w 1392"/>
                    <a:gd name="T11" fmla="*/ 1270 h 1402"/>
                    <a:gd name="T12" fmla="*/ 880 w 1392"/>
                    <a:gd name="T13" fmla="*/ 1213 h 1402"/>
                    <a:gd name="T14" fmla="*/ 733 w 1392"/>
                    <a:gd name="T15" fmla="*/ 1050 h 1402"/>
                    <a:gd name="T16" fmla="*/ 586 w 1392"/>
                    <a:gd name="T17" fmla="*/ 821 h 1402"/>
                    <a:gd name="T18" fmla="*/ 440 w 1392"/>
                    <a:gd name="T19" fmla="*/ 547 h 1402"/>
                    <a:gd name="T20" fmla="*/ 367 w 1392"/>
                    <a:gd name="T21" fmla="*/ 408 h 1402"/>
                    <a:gd name="T22" fmla="*/ 293 w 1392"/>
                    <a:gd name="T23" fmla="*/ 276 h 1402"/>
                    <a:gd name="T24" fmla="*/ 221 w 1392"/>
                    <a:gd name="T25" fmla="*/ 163 h 1402"/>
                    <a:gd name="T26" fmla="*/ 147 w 1392"/>
                    <a:gd name="T27" fmla="*/ 74 h 1402"/>
                    <a:gd name="T28" fmla="*/ 74 w 1392"/>
                    <a:gd name="T29" fmla="*/ 19 h 1402"/>
                    <a:gd name="T30" fmla="*/ 0 w 1392"/>
                    <a:gd name="T31" fmla="*/ 0 h 140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92"/>
                    <a:gd name="T49" fmla="*/ 0 h 1402"/>
                    <a:gd name="T50" fmla="*/ 1392 w 1392"/>
                    <a:gd name="T51" fmla="*/ 1402 h 140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92" h="1402">
                      <a:moveTo>
                        <a:pt x="1392" y="1402"/>
                      </a:moveTo>
                      <a:lnTo>
                        <a:pt x="1245" y="1384"/>
                      </a:lnTo>
                      <a:lnTo>
                        <a:pt x="1173" y="1369"/>
                      </a:lnTo>
                      <a:lnTo>
                        <a:pt x="1099" y="1345"/>
                      </a:lnTo>
                      <a:lnTo>
                        <a:pt x="1026" y="1314"/>
                      </a:lnTo>
                      <a:lnTo>
                        <a:pt x="952" y="1270"/>
                      </a:lnTo>
                      <a:lnTo>
                        <a:pt x="880" y="1213"/>
                      </a:lnTo>
                      <a:lnTo>
                        <a:pt x="733" y="1050"/>
                      </a:lnTo>
                      <a:lnTo>
                        <a:pt x="586" y="821"/>
                      </a:lnTo>
                      <a:lnTo>
                        <a:pt x="440" y="547"/>
                      </a:lnTo>
                      <a:lnTo>
                        <a:pt x="367" y="408"/>
                      </a:lnTo>
                      <a:lnTo>
                        <a:pt x="293" y="276"/>
                      </a:lnTo>
                      <a:lnTo>
                        <a:pt x="221" y="163"/>
                      </a:lnTo>
                      <a:lnTo>
                        <a:pt x="147" y="74"/>
                      </a:lnTo>
                      <a:lnTo>
                        <a:pt x="74" y="1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>
                  <a:solidFill>
                    <a:srgbClr val="990099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13"/>
                <p:cNvSpPr/>
                <p:nvPr/>
              </p:nvSpPr>
              <p:spPr bwMode="auto">
                <a:xfrm>
                  <a:off x="1443" y="1739"/>
                  <a:ext cx="1392" cy="1402"/>
                </a:xfrm>
                <a:custGeom>
                  <a:avLst/>
                  <a:gdLst>
                    <a:gd name="T0" fmla="*/ 0 w 1392"/>
                    <a:gd name="T1" fmla="*/ 1402 h 1402"/>
                    <a:gd name="T2" fmla="*/ 147 w 1392"/>
                    <a:gd name="T3" fmla="*/ 1384 h 1402"/>
                    <a:gd name="T4" fmla="*/ 221 w 1392"/>
                    <a:gd name="T5" fmla="*/ 1369 h 1402"/>
                    <a:gd name="T6" fmla="*/ 293 w 1392"/>
                    <a:gd name="T7" fmla="*/ 1345 h 1402"/>
                    <a:gd name="T8" fmla="*/ 366 w 1392"/>
                    <a:gd name="T9" fmla="*/ 1314 h 1402"/>
                    <a:gd name="T10" fmla="*/ 440 w 1392"/>
                    <a:gd name="T11" fmla="*/ 1270 h 1402"/>
                    <a:gd name="T12" fmla="*/ 512 w 1392"/>
                    <a:gd name="T13" fmla="*/ 1213 h 1402"/>
                    <a:gd name="T14" fmla="*/ 661 w 1392"/>
                    <a:gd name="T15" fmla="*/ 1050 h 1402"/>
                    <a:gd name="T16" fmla="*/ 805 w 1392"/>
                    <a:gd name="T17" fmla="*/ 821 h 1402"/>
                    <a:gd name="T18" fmla="*/ 952 w 1392"/>
                    <a:gd name="T19" fmla="*/ 547 h 1402"/>
                    <a:gd name="T20" fmla="*/ 1026 w 1392"/>
                    <a:gd name="T21" fmla="*/ 408 h 1402"/>
                    <a:gd name="T22" fmla="*/ 1099 w 1392"/>
                    <a:gd name="T23" fmla="*/ 276 h 1402"/>
                    <a:gd name="T24" fmla="*/ 1173 w 1392"/>
                    <a:gd name="T25" fmla="*/ 163 h 1402"/>
                    <a:gd name="T26" fmla="*/ 1245 w 1392"/>
                    <a:gd name="T27" fmla="*/ 74 h 1402"/>
                    <a:gd name="T28" fmla="*/ 1320 w 1392"/>
                    <a:gd name="T29" fmla="*/ 19 h 1402"/>
                    <a:gd name="T30" fmla="*/ 1392 w 1392"/>
                    <a:gd name="T31" fmla="*/ 0 h 140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92"/>
                    <a:gd name="T49" fmla="*/ 0 h 1402"/>
                    <a:gd name="T50" fmla="*/ 1392 w 1392"/>
                    <a:gd name="T51" fmla="*/ 1402 h 140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92" h="1402">
                      <a:moveTo>
                        <a:pt x="0" y="1402"/>
                      </a:moveTo>
                      <a:lnTo>
                        <a:pt x="147" y="1384"/>
                      </a:lnTo>
                      <a:lnTo>
                        <a:pt x="221" y="1369"/>
                      </a:lnTo>
                      <a:lnTo>
                        <a:pt x="293" y="1345"/>
                      </a:lnTo>
                      <a:lnTo>
                        <a:pt x="366" y="1314"/>
                      </a:lnTo>
                      <a:lnTo>
                        <a:pt x="440" y="1270"/>
                      </a:lnTo>
                      <a:lnTo>
                        <a:pt x="512" y="1213"/>
                      </a:lnTo>
                      <a:lnTo>
                        <a:pt x="661" y="1050"/>
                      </a:lnTo>
                      <a:lnTo>
                        <a:pt x="805" y="821"/>
                      </a:lnTo>
                      <a:lnTo>
                        <a:pt x="952" y="547"/>
                      </a:lnTo>
                      <a:lnTo>
                        <a:pt x="1026" y="408"/>
                      </a:lnTo>
                      <a:lnTo>
                        <a:pt x="1099" y="276"/>
                      </a:lnTo>
                      <a:lnTo>
                        <a:pt x="1173" y="163"/>
                      </a:lnTo>
                      <a:lnTo>
                        <a:pt x="1245" y="74"/>
                      </a:lnTo>
                      <a:lnTo>
                        <a:pt x="1320" y="19"/>
                      </a:lnTo>
                      <a:lnTo>
                        <a:pt x="1392" y="0"/>
                      </a:lnTo>
                    </a:path>
                  </a:pathLst>
                </a:custGeom>
                <a:noFill/>
                <a:ln w="50800">
                  <a:solidFill>
                    <a:srgbClr val="990099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14"/>
                <p:cNvSpPr/>
                <p:nvPr/>
              </p:nvSpPr>
              <p:spPr bwMode="auto">
                <a:xfrm>
                  <a:off x="1443" y="2566"/>
                  <a:ext cx="2836" cy="569"/>
                </a:xfrm>
                <a:custGeom>
                  <a:avLst/>
                  <a:gdLst>
                    <a:gd name="T0" fmla="*/ 0 w 2836"/>
                    <a:gd name="T1" fmla="*/ 0 h 569"/>
                    <a:gd name="T2" fmla="*/ 0 w 2836"/>
                    <a:gd name="T3" fmla="*/ 569 h 569"/>
                    <a:gd name="T4" fmla="*/ 2836 w 2836"/>
                    <a:gd name="T5" fmla="*/ 569 h 569"/>
                    <a:gd name="T6" fmla="*/ 0 60000 65536"/>
                    <a:gd name="T7" fmla="*/ 0 60000 65536"/>
                    <a:gd name="T8" fmla="*/ 0 60000 65536"/>
                    <a:gd name="T9" fmla="*/ 0 w 2836"/>
                    <a:gd name="T10" fmla="*/ 0 h 569"/>
                    <a:gd name="T11" fmla="*/ 2836 w 2836"/>
                    <a:gd name="T12" fmla="*/ 569 h 56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36" h="569">
                      <a:moveTo>
                        <a:pt x="0" y="0"/>
                      </a:moveTo>
                      <a:lnTo>
                        <a:pt x="0" y="569"/>
                      </a:lnTo>
                      <a:lnTo>
                        <a:pt x="2836" y="56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15"/>
                <p:cNvSpPr>
                  <a:spLocks noChangeShapeType="1"/>
                </p:cNvSpPr>
                <p:nvPr/>
              </p:nvSpPr>
              <p:spPr bwMode="auto">
                <a:xfrm>
                  <a:off x="1408" y="2566"/>
                  <a:ext cx="35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6"/>
                <p:cNvSpPr>
                  <a:spLocks noChangeShapeType="1"/>
                </p:cNvSpPr>
                <p:nvPr/>
              </p:nvSpPr>
              <p:spPr bwMode="auto">
                <a:xfrm>
                  <a:off x="1408" y="2624"/>
                  <a:ext cx="35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17"/>
                <p:cNvSpPr>
                  <a:spLocks noChangeShapeType="1"/>
                </p:cNvSpPr>
                <p:nvPr/>
              </p:nvSpPr>
              <p:spPr bwMode="auto">
                <a:xfrm>
                  <a:off x="1408" y="2680"/>
                  <a:ext cx="35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Line 18"/>
                <p:cNvSpPr>
                  <a:spLocks noChangeShapeType="1"/>
                </p:cNvSpPr>
                <p:nvPr/>
              </p:nvSpPr>
              <p:spPr bwMode="auto">
                <a:xfrm>
                  <a:off x="1408" y="2737"/>
                  <a:ext cx="35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19"/>
                <p:cNvSpPr>
                  <a:spLocks noChangeShapeType="1"/>
                </p:cNvSpPr>
                <p:nvPr/>
              </p:nvSpPr>
              <p:spPr bwMode="auto">
                <a:xfrm>
                  <a:off x="1408" y="2793"/>
                  <a:ext cx="35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Line 20"/>
                <p:cNvSpPr>
                  <a:spLocks noChangeShapeType="1"/>
                </p:cNvSpPr>
                <p:nvPr/>
              </p:nvSpPr>
              <p:spPr bwMode="auto">
                <a:xfrm>
                  <a:off x="1408" y="2851"/>
                  <a:ext cx="35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21"/>
                <p:cNvSpPr>
                  <a:spLocks noChangeShapeType="1"/>
                </p:cNvSpPr>
                <p:nvPr/>
              </p:nvSpPr>
              <p:spPr bwMode="auto">
                <a:xfrm>
                  <a:off x="1408" y="2908"/>
                  <a:ext cx="35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22"/>
                <p:cNvSpPr>
                  <a:spLocks noChangeShapeType="1"/>
                </p:cNvSpPr>
                <p:nvPr/>
              </p:nvSpPr>
              <p:spPr bwMode="auto">
                <a:xfrm>
                  <a:off x="1408" y="2964"/>
                  <a:ext cx="35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23"/>
                <p:cNvSpPr>
                  <a:spLocks noChangeShapeType="1"/>
                </p:cNvSpPr>
                <p:nvPr/>
              </p:nvSpPr>
              <p:spPr bwMode="auto">
                <a:xfrm>
                  <a:off x="1408" y="3022"/>
                  <a:ext cx="35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24"/>
                <p:cNvSpPr>
                  <a:spLocks noChangeShapeType="1"/>
                </p:cNvSpPr>
                <p:nvPr/>
              </p:nvSpPr>
              <p:spPr bwMode="auto">
                <a:xfrm>
                  <a:off x="1408" y="3078"/>
                  <a:ext cx="35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25"/>
                <p:cNvSpPr>
                  <a:spLocks noChangeShapeType="1"/>
                </p:cNvSpPr>
                <p:nvPr/>
              </p:nvSpPr>
              <p:spPr bwMode="auto">
                <a:xfrm>
                  <a:off x="4279" y="3135"/>
                  <a:ext cx="1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26"/>
                <p:cNvSpPr>
                  <a:spLocks noChangeShapeType="1"/>
                </p:cNvSpPr>
                <p:nvPr/>
              </p:nvSpPr>
              <p:spPr bwMode="auto">
                <a:xfrm>
                  <a:off x="3997" y="3135"/>
                  <a:ext cx="1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27"/>
                <p:cNvSpPr>
                  <a:spLocks noChangeShapeType="1"/>
                </p:cNvSpPr>
                <p:nvPr/>
              </p:nvSpPr>
              <p:spPr bwMode="auto">
                <a:xfrm>
                  <a:off x="3713" y="3135"/>
                  <a:ext cx="1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28"/>
                <p:cNvSpPr>
                  <a:spLocks noChangeShapeType="1"/>
                </p:cNvSpPr>
                <p:nvPr/>
              </p:nvSpPr>
              <p:spPr bwMode="auto">
                <a:xfrm>
                  <a:off x="3429" y="3135"/>
                  <a:ext cx="1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29"/>
                <p:cNvSpPr>
                  <a:spLocks noChangeShapeType="1"/>
                </p:cNvSpPr>
                <p:nvPr/>
              </p:nvSpPr>
              <p:spPr bwMode="auto">
                <a:xfrm>
                  <a:off x="3145" y="3135"/>
                  <a:ext cx="1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30"/>
                <p:cNvSpPr>
                  <a:spLocks noChangeShapeType="1"/>
                </p:cNvSpPr>
                <p:nvPr/>
              </p:nvSpPr>
              <p:spPr bwMode="auto">
                <a:xfrm>
                  <a:off x="2861" y="3135"/>
                  <a:ext cx="1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31"/>
                <p:cNvSpPr>
                  <a:spLocks noChangeShapeType="1"/>
                </p:cNvSpPr>
                <p:nvPr/>
              </p:nvSpPr>
              <p:spPr bwMode="auto">
                <a:xfrm>
                  <a:off x="2577" y="3135"/>
                  <a:ext cx="1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32"/>
                <p:cNvSpPr>
                  <a:spLocks noChangeShapeType="1"/>
                </p:cNvSpPr>
                <p:nvPr/>
              </p:nvSpPr>
              <p:spPr bwMode="auto">
                <a:xfrm>
                  <a:off x="2295" y="3135"/>
                  <a:ext cx="1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33"/>
                <p:cNvSpPr>
                  <a:spLocks noChangeShapeType="1"/>
                </p:cNvSpPr>
                <p:nvPr/>
              </p:nvSpPr>
              <p:spPr bwMode="auto">
                <a:xfrm>
                  <a:off x="2011" y="3135"/>
                  <a:ext cx="1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34"/>
                <p:cNvSpPr>
                  <a:spLocks noChangeShapeType="1"/>
                </p:cNvSpPr>
                <p:nvPr/>
              </p:nvSpPr>
              <p:spPr bwMode="auto">
                <a:xfrm>
                  <a:off x="1727" y="3135"/>
                  <a:ext cx="1" cy="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Rectangle 35"/>
                <p:cNvSpPr>
                  <a:spLocks noChangeArrowheads="1"/>
                </p:cNvSpPr>
                <p:nvPr/>
              </p:nvSpPr>
              <p:spPr bwMode="auto">
                <a:xfrm>
                  <a:off x="4138" y="3172"/>
                  <a:ext cx="9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en-US" sz="3000" b="1" i="1"/>
                    <a:t>z</a:t>
                  </a:r>
                  <a:endParaRPr lang="en-US" altLang="en-US" sz="1800"/>
                </a:p>
              </p:txBody>
            </p:sp>
            <p:sp>
              <p:nvSpPr>
                <p:cNvPr id="52" name="Rectangle 36"/>
                <p:cNvSpPr>
                  <a:spLocks noChangeArrowheads="1"/>
                </p:cNvSpPr>
                <p:nvPr/>
              </p:nvSpPr>
              <p:spPr bwMode="auto">
                <a:xfrm>
                  <a:off x="2777" y="3213"/>
                  <a:ext cx="88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en-US" sz="2200" b="1"/>
                    <a:t>0</a:t>
                  </a:r>
                  <a:endParaRPr lang="en-US" altLang="en-US" sz="1800"/>
                </a:p>
              </p:txBody>
            </p:sp>
            <p:sp>
              <p:nvSpPr>
                <p:cNvPr id="53" name="Rectangle 37"/>
                <p:cNvSpPr>
                  <a:spLocks noChangeArrowheads="1"/>
                </p:cNvSpPr>
                <p:nvPr/>
              </p:nvSpPr>
              <p:spPr bwMode="auto">
                <a:xfrm>
                  <a:off x="3138" y="3213"/>
                  <a:ext cx="308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en-US" sz="2200" b="1"/>
                    <a:t>1.50</a:t>
                  </a:r>
                  <a:endParaRPr lang="en-US" altLang="en-US" sz="1400"/>
                </a:p>
              </p:txBody>
            </p:sp>
            <p:sp>
              <p:nvSpPr>
                <p:cNvPr id="54" name="Rectangle 38"/>
                <p:cNvSpPr>
                  <a:spLocks noChangeArrowheads="1"/>
                </p:cNvSpPr>
                <p:nvPr/>
              </p:nvSpPr>
              <p:spPr bwMode="auto">
                <a:xfrm>
                  <a:off x="2028" y="3213"/>
                  <a:ext cx="396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en-US" sz="2200" b="1" dirty="0"/>
                    <a:t>–1.50</a:t>
                  </a:r>
                  <a:endParaRPr lang="en-US" altLang="en-US" sz="1400" dirty="0"/>
                </a:p>
              </p:txBody>
            </p:sp>
          </p:grpSp>
          <p:grpSp>
            <p:nvGrpSpPr>
              <p:cNvPr id="23" name="Group 56"/>
              <p:cNvGrpSpPr/>
              <p:nvPr/>
            </p:nvGrpSpPr>
            <p:grpSpPr bwMode="auto">
              <a:xfrm>
                <a:off x="8050397" y="2914209"/>
                <a:ext cx="1260132" cy="1421068"/>
                <a:chOff x="4633" y="1681"/>
                <a:chExt cx="910" cy="1130"/>
              </a:xfrm>
            </p:grpSpPr>
            <p:sp>
              <p:nvSpPr>
                <p:cNvPr id="25" name="Rectangle 54"/>
                <p:cNvSpPr>
                  <a:spLocks noChangeArrowheads="1"/>
                </p:cNvSpPr>
                <p:nvPr/>
              </p:nvSpPr>
              <p:spPr bwMode="auto">
                <a:xfrm>
                  <a:off x="4633" y="2065"/>
                  <a:ext cx="910" cy="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b="1" dirty="0">
                      <a:solidFill>
                        <a:schemeClr val="tx2"/>
                      </a:solidFill>
                    </a:rPr>
                    <a:t>	.5000</a:t>
                  </a:r>
                  <a:br>
                    <a:rPr lang="en-US" altLang="en-US" b="1" dirty="0">
                      <a:solidFill>
                        <a:schemeClr val="tx2"/>
                      </a:solidFill>
                    </a:rPr>
                  </a:br>
                  <a:r>
                    <a:rPr lang="en-US" altLang="en-US" b="1" dirty="0">
                      <a:solidFill>
                        <a:schemeClr val="tx2"/>
                      </a:solidFill>
                    </a:rPr>
                    <a:t>–	</a:t>
                  </a:r>
                  <a:r>
                    <a:rPr lang="en-US" altLang="en-US" b="1" u="sng" dirty="0">
                      <a:solidFill>
                        <a:schemeClr val="tx2"/>
                      </a:solidFill>
                    </a:rPr>
                    <a:t>.4332</a:t>
                  </a:r>
                  <a:br>
                    <a:rPr lang="en-US" altLang="en-US" b="1" dirty="0">
                      <a:solidFill>
                        <a:schemeClr val="tx2"/>
                      </a:solidFill>
                    </a:rPr>
                  </a:br>
                  <a:r>
                    <a:rPr lang="en-US" altLang="en-US" b="1" dirty="0">
                      <a:solidFill>
                        <a:schemeClr val="tx2"/>
                      </a:solidFill>
                    </a:rPr>
                    <a:t>	.0668</a:t>
                  </a:r>
                  <a:endParaRPr lang="en-US" altLang="en-US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6" name="Rectangle 55"/>
                <p:cNvSpPr>
                  <a:spLocks noChangeArrowheads="1"/>
                </p:cNvSpPr>
                <p:nvPr/>
              </p:nvSpPr>
              <p:spPr bwMode="auto">
                <a:xfrm>
                  <a:off x="4897" y="1681"/>
                  <a:ext cx="430" cy="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4000" b="1">
                      <a:solidFill>
                        <a:srgbClr val="8E0D30"/>
                      </a:solidFill>
                      <a:latin typeface="Wingdings" panose="05000000000000000000" pitchFamily="2" charset="2"/>
                    </a:rPr>
                    <a:t></a:t>
                  </a:r>
                  <a:endParaRPr lang="en-US" altLang="en-US" sz="4000" b="1">
                    <a:solidFill>
                      <a:srgbClr val="8E0D30"/>
                    </a:solidFill>
                    <a:latin typeface="Wingdings" panose="05000000000000000000" pitchFamily="2" charset="2"/>
                  </a:endParaRPr>
                </a:p>
              </p:txBody>
            </p:sp>
          </p:grp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5956096" y="5218587"/>
                <a:ext cx="595447" cy="553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4000" b="1" dirty="0">
                    <a:solidFill>
                      <a:srgbClr val="8E0D30"/>
                    </a:solidFill>
                    <a:latin typeface="Wingdings" panose="05000000000000000000" pitchFamily="2" charset="2"/>
                  </a:rPr>
                  <a:t></a:t>
                </a:r>
                <a:endParaRPr lang="en-US" altLang="en-US" sz="4000" b="1" dirty="0">
                  <a:solidFill>
                    <a:srgbClr val="8E0D30"/>
                  </a:solidFill>
                  <a:latin typeface="Wingdings" panose="05000000000000000000" pitchFamily="2" charset="2"/>
                </a:endParaRPr>
              </a:p>
            </p:txBody>
          </p:sp>
        </p:grpSp>
      </p:grp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103991" y="4737186"/>
            <a:ext cx="3124200" cy="134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 dirty="0" smtClean="0">
                <a:solidFill>
                  <a:srgbClr val="8E0D30"/>
                </a:solidFill>
              </a:rPr>
              <a:t>1. </a:t>
            </a:r>
            <a:r>
              <a:rPr lang="en-US" altLang="en-US" b="1" i="1" dirty="0" smtClean="0">
                <a:solidFill>
                  <a:srgbClr val="8E0D30"/>
                </a:solidFill>
              </a:rPr>
              <a:t>p</a:t>
            </a:r>
            <a:r>
              <a:rPr lang="en-US" altLang="en-US" b="1" dirty="0" smtClean="0">
                <a:solidFill>
                  <a:srgbClr val="8E0D30"/>
                </a:solidFill>
              </a:rPr>
              <a:t>-Value </a:t>
            </a:r>
            <a:r>
              <a:rPr lang="en-US" altLang="en-US" b="1" dirty="0">
                <a:solidFill>
                  <a:srgbClr val="8E0D30"/>
                </a:solidFill>
              </a:rPr>
              <a:t>is </a:t>
            </a:r>
            <a:endParaRPr lang="en-US" altLang="en-US" b="1" dirty="0" smtClean="0">
              <a:solidFill>
                <a:srgbClr val="8E0D3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b="1" i="1" dirty="0" smtClean="0">
                <a:solidFill>
                  <a:srgbClr val="8E0D30"/>
                </a:solidFill>
              </a:rPr>
              <a:t>P</a:t>
            </a:r>
            <a:r>
              <a:rPr lang="en-US" altLang="en-US" b="1" dirty="0" smtClean="0">
                <a:solidFill>
                  <a:srgbClr val="8E0D30"/>
                </a:solidFill>
              </a:rPr>
              <a:t>(</a:t>
            </a:r>
            <a:r>
              <a:rPr lang="en-US" altLang="en-US" b="1" i="1" dirty="0" smtClean="0">
                <a:solidFill>
                  <a:srgbClr val="8E0D30"/>
                </a:solidFill>
              </a:rPr>
              <a:t>z</a:t>
            </a:r>
            <a:r>
              <a:rPr lang="en-US" altLang="en-US" b="1" dirty="0" smtClean="0">
                <a:solidFill>
                  <a:srgbClr val="8E0D30"/>
                </a:solidFill>
              </a:rPr>
              <a:t> </a:t>
            </a:r>
            <a:r>
              <a:rPr lang="en-US" altLang="en-US" b="1" dirty="0" smtClean="0">
                <a:solidFill>
                  <a:srgbClr val="8E0D30"/>
                </a:solidFill>
                <a:sym typeface="Symbol" panose="05050102010706020507" pitchFamily="18" charset="2"/>
              </a:rPr>
              <a:t></a:t>
            </a:r>
            <a:r>
              <a:rPr lang="en-US" altLang="en-US" b="1" dirty="0" smtClean="0">
                <a:solidFill>
                  <a:srgbClr val="8E0D30"/>
                </a:solidFill>
              </a:rPr>
              <a:t> </a:t>
            </a:r>
            <a:r>
              <a:rPr lang="en-US" altLang="en-US" b="1" dirty="0">
                <a:solidFill>
                  <a:srgbClr val="8E0D30"/>
                </a:solidFill>
              </a:rPr>
              <a:t>–1.50 or </a:t>
            </a:r>
            <a:r>
              <a:rPr lang="en-US" altLang="en-US" b="1" i="1" dirty="0">
                <a:solidFill>
                  <a:srgbClr val="8E0D30"/>
                </a:solidFill>
              </a:rPr>
              <a:t>z</a:t>
            </a:r>
            <a:r>
              <a:rPr lang="en-US" altLang="en-US" b="1" dirty="0">
                <a:solidFill>
                  <a:srgbClr val="8E0D30"/>
                </a:solidFill>
              </a:rPr>
              <a:t> </a:t>
            </a:r>
            <a:r>
              <a:rPr lang="en-US" altLang="en-US" b="1" dirty="0" smtClean="0">
                <a:solidFill>
                  <a:srgbClr val="8E0D30"/>
                </a:solidFill>
              </a:rPr>
              <a:t>&gt; </a:t>
            </a:r>
            <a:r>
              <a:rPr lang="en-US" altLang="en-US" b="1" dirty="0">
                <a:solidFill>
                  <a:srgbClr val="8E0D30"/>
                </a:solidFill>
              </a:rPr>
              <a:t>1.50) </a:t>
            </a:r>
            <a:endParaRPr lang="en-US" altLang="en-US" b="1" dirty="0" smtClean="0">
              <a:solidFill>
                <a:srgbClr val="8E0D3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solidFill>
                  <a:srgbClr val="8E0D30"/>
                </a:solidFill>
              </a:rPr>
              <a:t>= 0.1336 </a:t>
            </a:r>
            <a:r>
              <a:rPr lang="en-US" altLang="en-US" b="1" dirty="0" smtClean="0">
                <a:solidFill>
                  <a:srgbClr val="8E0D30"/>
                </a:solidFill>
                <a:sym typeface="Symbol" panose="05050102010706020507" pitchFamily="18" charset="2"/>
              </a:rPr>
              <a:t></a:t>
            </a:r>
            <a:r>
              <a:rPr lang="en-US" altLang="en-US" dirty="0">
                <a:sym typeface="Symbol" panose="05050102010706020507" pitchFamily="18" charset="2"/>
              </a:rPr>
              <a:t>  = 0.05</a:t>
            </a:r>
            <a:r>
              <a:rPr lang="en-US" altLang="en-US" b="1" dirty="0" smtClean="0">
                <a:solidFill>
                  <a:srgbClr val="8E0D30"/>
                </a:solidFill>
                <a:sym typeface="Symbol" panose="05050102010706020507" pitchFamily="18" charset="2"/>
              </a:rPr>
              <a:t> </a:t>
            </a:r>
            <a:endParaRPr lang="en-US" altLang="en-US" b="1" dirty="0">
              <a:solidFill>
                <a:srgbClr val="8E0D30"/>
              </a:solidFill>
            </a:endParaRPr>
          </a:p>
        </p:txBody>
      </p:sp>
      <p:sp>
        <p:nvSpPr>
          <p:cNvPr id="64" name="Rectangle 51"/>
          <p:cNvSpPr>
            <a:spLocks noChangeArrowheads="1"/>
          </p:cNvSpPr>
          <p:nvPr/>
        </p:nvSpPr>
        <p:spPr bwMode="auto">
          <a:xfrm>
            <a:off x="102351" y="6119744"/>
            <a:ext cx="4002391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dirty="0" smtClean="0">
                <a:solidFill>
                  <a:srgbClr val="FF0000"/>
                </a:solidFill>
              </a:rPr>
              <a:t>Do </a:t>
            </a:r>
            <a:r>
              <a:rPr lang="en-US" altLang="en-US" b="1" dirty="0">
                <a:solidFill>
                  <a:srgbClr val="FF0000"/>
                </a:solidFill>
              </a:rPr>
              <a:t>not </a:t>
            </a:r>
            <a:r>
              <a:rPr lang="en-US" altLang="en-US" b="1" dirty="0" smtClean="0">
                <a:solidFill>
                  <a:srgbClr val="FF0000"/>
                </a:solidFill>
              </a:rPr>
              <a:t>reject </a:t>
            </a:r>
            <a:r>
              <a:rPr lang="en-US" altLang="en-US" b="1" i="1" dirty="0">
                <a:solidFill>
                  <a:srgbClr val="FF0000"/>
                </a:solidFill>
              </a:rPr>
              <a:t>H</a:t>
            </a:r>
            <a:r>
              <a:rPr lang="en-US" altLang="en-US" b="1" baseline="-25000" dirty="0">
                <a:solidFill>
                  <a:srgbClr val="FF0000"/>
                </a:solidFill>
              </a:rPr>
              <a:t>0 </a:t>
            </a:r>
            <a:r>
              <a:rPr lang="en-US" altLang="en-US" b="1" dirty="0">
                <a:solidFill>
                  <a:srgbClr val="FF0000"/>
                </a:solidFill>
              </a:rPr>
              <a:t>at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 = 0.05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347715" y="3767956"/>
          <a:ext cx="2274507" cy="52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94" name="Equation" r:id="rId7" imgW="28956000" imgH="6705600" progId="Equation.DSMT4">
                  <p:embed/>
                </p:oleObj>
              </mc:Choice>
              <mc:Fallback>
                <p:oleObj name="Equation" r:id="rId7" imgW="28956000" imgH="6705600" progId="Equation.DSMT4">
                  <p:embed/>
                  <p:pic>
                    <p:nvPicPr>
                      <p:cNvPr id="0" name="图片 1608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7715" y="3767956"/>
                        <a:ext cx="2274507" cy="526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29403" y="4177489"/>
            <a:ext cx="406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2. Do </a:t>
            </a:r>
            <a:r>
              <a:rPr lang="en-US" altLang="en-US" b="1" dirty="0">
                <a:solidFill>
                  <a:srgbClr val="FF0000"/>
                </a:solidFill>
              </a:rPr>
              <a:t>not </a:t>
            </a:r>
            <a:r>
              <a:rPr lang="en-US" altLang="en-US" b="1" dirty="0" smtClean="0">
                <a:solidFill>
                  <a:srgbClr val="FF0000"/>
                </a:solidFill>
              </a:rPr>
              <a:t>reject</a:t>
            </a:r>
            <a:r>
              <a:rPr lang="en-US" altLang="en-US" b="1" i="1" dirty="0">
                <a:solidFill>
                  <a:srgbClr val="FF0000"/>
                </a:solidFill>
              </a:rPr>
              <a:t> </a:t>
            </a:r>
            <a:r>
              <a:rPr lang="en-US" altLang="en-US" b="1" i="1" dirty="0" smtClean="0">
                <a:solidFill>
                  <a:srgbClr val="FF0000"/>
                </a:solidFill>
              </a:rPr>
              <a:t>H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0 </a:t>
            </a:r>
            <a:r>
              <a:rPr lang="en-US" altLang="en-US" b="1" dirty="0" smtClean="0">
                <a:solidFill>
                  <a:srgbClr val="FF0000"/>
                </a:solidFill>
              </a:rPr>
              <a:t>at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 = 0.05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82587" y="533400"/>
            <a:ext cx="8378825" cy="4457699"/>
            <a:chOff x="382588" y="1639888"/>
            <a:chExt cx="8378825" cy="4457699"/>
          </a:xfrm>
        </p:grpSpPr>
        <p:sp>
          <p:nvSpPr>
            <p:cNvPr id="52226" name="Freeform 13"/>
            <p:cNvSpPr/>
            <p:nvPr/>
          </p:nvSpPr>
          <p:spPr bwMode="auto">
            <a:xfrm>
              <a:off x="2590800" y="4038600"/>
              <a:ext cx="1093788" cy="1155700"/>
            </a:xfrm>
            <a:custGeom>
              <a:avLst/>
              <a:gdLst>
                <a:gd name="T0" fmla="*/ 1736389244 w 689"/>
                <a:gd name="T1" fmla="*/ 0 h 728"/>
                <a:gd name="T2" fmla="*/ 1736389244 w 689"/>
                <a:gd name="T3" fmla="*/ 1834673750 h 728"/>
                <a:gd name="T4" fmla="*/ 0 w 689"/>
                <a:gd name="T5" fmla="*/ 1834673750 h 728"/>
                <a:gd name="T6" fmla="*/ 211693222 w 689"/>
                <a:gd name="T7" fmla="*/ 1741428763 h 728"/>
                <a:gd name="T8" fmla="*/ 413305814 w 689"/>
                <a:gd name="T9" fmla="*/ 1622980625 h 728"/>
                <a:gd name="T10" fmla="*/ 609878091 w 689"/>
                <a:gd name="T11" fmla="*/ 1496972813 h 728"/>
                <a:gd name="T12" fmla="*/ 791329424 w 689"/>
                <a:gd name="T13" fmla="*/ 1350803750 h 728"/>
                <a:gd name="T14" fmla="*/ 965221079 w 689"/>
                <a:gd name="T15" fmla="*/ 1194554063 h 728"/>
                <a:gd name="T16" fmla="*/ 1129030516 w 689"/>
                <a:gd name="T17" fmla="*/ 1023183438 h 728"/>
                <a:gd name="T18" fmla="*/ 1277720597 w 689"/>
                <a:gd name="T19" fmla="*/ 836691875 h 728"/>
                <a:gd name="T20" fmla="*/ 1413809096 w 689"/>
                <a:gd name="T21" fmla="*/ 645160000 h 728"/>
                <a:gd name="T22" fmla="*/ 1534776652 w 689"/>
                <a:gd name="T23" fmla="*/ 438507188 h 728"/>
                <a:gd name="T24" fmla="*/ 1643142626 w 689"/>
                <a:gd name="T25" fmla="*/ 224294700 h 728"/>
                <a:gd name="T26" fmla="*/ 1736389244 w 689"/>
                <a:gd name="T27" fmla="*/ 0 h 7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89"/>
                <a:gd name="T43" fmla="*/ 0 h 728"/>
                <a:gd name="T44" fmla="*/ 689 w 689"/>
                <a:gd name="T45" fmla="*/ 728 h 7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89" h="728">
                  <a:moveTo>
                    <a:pt x="689" y="0"/>
                  </a:moveTo>
                  <a:lnTo>
                    <a:pt x="689" y="728"/>
                  </a:lnTo>
                  <a:lnTo>
                    <a:pt x="0" y="728"/>
                  </a:lnTo>
                  <a:lnTo>
                    <a:pt x="84" y="691"/>
                  </a:lnTo>
                  <a:lnTo>
                    <a:pt x="164" y="644"/>
                  </a:lnTo>
                  <a:lnTo>
                    <a:pt x="242" y="594"/>
                  </a:lnTo>
                  <a:lnTo>
                    <a:pt x="314" y="536"/>
                  </a:lnTo>
                  <a:lnTo>
                    <a:pt x="383" y="474"/>
                  </a:lnTo>
                  <a:lnTo>
                    <a:pt x="448" y="406"/>
                  </a:lnTo>
                  <a:lnTo>
                    <a:pt x="507" y="332"/>
                  </a:lnTo>
                  <a:lnTo>
                    <a:pt x="561" y="256"/>
                  </a:lnTo>
                  <a:lnTo>
                    <a:pt x="609" y="174"/>
                  </a:lnTo>
                  <a:lnTo>
                    <a:pt x="652" y="89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27" name="Freeform 14"/>
            <p:cNvSpPr/>
            <p:nvPr/>
          </p:nvSpPr>
          <p:spPr bwMode="auto">
            <a:xfrm>
              <a:off x="5343525" y="4114800"/>
              <a:ext cx="1036638" cy="1098550"/>
            </a:xfrm>
            <a:custGeom>
              <a:avLst/>
              <a:gdLst>
                <a:gd name="T0" fmla="*/ 0 w 653"/>
                <a:gd name="T1" fmla="*/ 0 h 692"/>
                <a:gd name="T2" fmla="*/ 0 w 653"/>
                <a:gd name="T3" fmla="*/ 1743948125 h 692"/>
                <a:gd name="T4" fmla="*/ 1645663619 w 653"/>
                <a:gd name="T5" fmla="*/ 1743948125 h 692"/>
                <a:gd name="T6" fmla="*/ 1444051022 w 653"/>
                <a:gd name="T7" fmla="*/ 1655743450 h 692"/>
                <a:gd name="T8" fmla="*/ 1252519054 w 653"/>
                <a:gd name="T9" fmla="*/ 1542335625 h 692"/>
                <a:gd name="T10" fmla="*/ 1071067717 w 653"/>
                <a:gd name="T11" fmla="*/ 1421368125 h 692"/>
                <a:gd name="T12" fmla="*/ 892135743 w 653"/>
                <a:gd name="T13" fmla="*/ 1282760325 h 692"/>
                <a:gd name="T14" fmla="*/ 728326301 w 653"/>
                <a:gd name="T15" fmla="*/ 1136591263 h 692"/>
                <a:gd name="T16" fmla="*/ 574595902 w 653"/>
                <a:gd name="T17" fmla="*/ 970260950 h 692"/>
                <a:gd name="T18" fmla="*/ 433467084 w 653"/>
                <a:gd name="T19" fmla="*/ 798890325 h 692"/>
                <a:gd name="T20" fmla="*/ 302418896 w 653"/>
                <a:gd name="T21" fmla="*/ 612398763 h 692"/>
                <a:gd name="T22" fmla="*/ 186491652 w 653"/>
                <a:gd name="T23" fmla="*/ 418345938 h 692"/>
                <a:gd name="T24" fmla="*/ 83165990 w 653"/>
                <a:gd name="T25" fmla="*/ 211693125 h 692"/>
                <a:gd name="T26" fmla="*/ 0 w 653"/>
                <a:gd name="T27" fmla="*/ 0 h 69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3"/>
                <a:gd name="T43" fmla="*/ 0 h 692"/>
                <a:gd name="T44" fmla="*/ 653 w 653"/>
                <a:gd name="T45" fmla="*/ 692 h 69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3" h="692">
                  <a:moveTo>
                    <a:pt x="0" y="0"/>
                  </a:moveTo>
                  <a:lnTo>
                    <a:pt x="0" y="692"/>
                  </a:lnTo>
                  <a:lnTo>
                    <a:pt x="653" y="692"/>
                  </a:lnTo>
                  <a:lnTo>
                    <a:pt x="573" y="657"/>
                  </a:lnTo>
                  <a:lnTo>
                    <a:pt x="497" y="612"/>
                  </a:lnTo>
                  <a:lnTo>
                    <a:pt x="425" y="564"/>
                  </a:lnTo>
                  <a:lnTo>
                    <a:pt x="354" y="509"/>
                  </a:lnTo>
                  <a:lnTo>
                    <a:pt x="289" y="451"/>
                  </a:lnTo>
                  <a:lnTo>
                    <a:pt x="228" y="385"/>
                  </a:lnTo>
                  <a:lnTo>
                    <a:pt x="172" y="317"/>
                  </a:lnTo>
                  <a:lnTo>
                    <a:pt x="120" y="243"/>
                  </a:lnTo>
                  <a:lnTo>
                    <a:pt x="74" y="166"/>
                  </a:lnTo>
                  <a:lnTo>
                    <a:pt x="3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29" name="Line 12"/>
            <p:cNvSpPr>
              <a:spLocks noChangeShapeType="1"/>
            </p:cNvSpPr>
            <p:nvPr/>
          </p:nvSpPr>
          <p:spPr bwMode="auto">
            <a:xfrm>
              <a:off x="4500563" y="3032125"/>
              <a:ext cx="1587" cy="2192338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0" name="Rectangle 15"/>
            <p:cNvSpPr>
              <a:spLocks noChangeArrowheads="1"/>
            </p:cNvSpPr>
            <p:nvPr/>
          </p:nvSpPr>
          <p:spPr bwMode="auto">
            <a:xfrm>
              <a:off x="4408488" y="5337175"/>
              <a:ext cx="13970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 b="1"/>
                <a:t>0</a:t>
              </a:r>
              <a:endParaRPr lang="en-US" altLang="en-US" sz="1800"/>
            </a:p>
          </p:txBody>
        </p:sp>
        <p:sp>
          <p:nvSpPr>
            <p:cNvPr id="52231" name="Rectangle 16"/>
            <p:cNvSpPr>
              <a:spLocks noChangeArrowheads="1"/>
            </p:cNvSpPr>
            <p:nvPr/>
          </p:nvSpPr>
          <p:spPr bwMode="auto">
            <a:xfrm>
              <a:off x="4981575" y="5337175"/>
              <a:ext cx="4889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 b="1"/>
                <a:t>1.50</a:t>
              </a:r>
              <a:endParaRPr lang="en-US" altLang="en-US" sz="1800"/>
            </a:p>
          </p:txBody>
        </p:sp>
        <p:sp>
          <p:nvSpPr>
            <p:cNvPr id="52232" name="Rectangle 17"/>
            <p:cNvSpPr>
              <a:spLocks noChangeArrowheads="1"/>
            </p:cNvSpPr>
            <p:nvPr/>
          </p:nvSpPr>
          <p:spPr bwMode="auto">
            <a:xfrm>
              <a:off x="3219450" y="5337175"/>
              <a:ext cx="628650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 b="1"/>
                <a:t>–1.50</a:t>
              </a:r>
              <a:endParaRPr lang="en-US" altLang="en-US" sz="1400"/>
            </a:p>
          </p:txBody>
        </p:sp>
        <p:sp>
          <p:nvSpPr>
            <p:cNvPr id="52233" name="Freeform 18" descr="Dark vertical"/>
            <p:cNvSpPr/>
            <p:nvPr/>
          </p:nvSpPr>
          <p:spPr bwMode="auto">
            <a:xfrm>
              <a:off x="5818188" y="4860925"/>
              <a:ext cx="579437" cy="346075"/>
            </a:xfrm>
            <a:custGeom>
              <a:avLst/>
              <a:gdLst>
                <a:gd name="T0" fmla="*/ 0 w 365"/>
                <a:gd name="T1" fmla="*/ 0 h 218"/>
                <a:gd name="T2" fmla="*/ 0 w 365"/>
                <a:gd name="T3" fmla="*/ 549394063 h 218"/>
                <a:gd name="T4" fmla="*/ 919855444 w 365"/>
                <a:gd name="T5" fmla="*/ 549394063 h 218"/>
                <a:gd name="T6" fmla="*/ 350300623 w 365"/>
                <a:gd name="T7" fmla="*/ 274697825 h 218"/>
                <a:gd name="T8" fmla="*/ 0 w 365"/>
                <a:gd name="T9" fmla="*/ 0 h 2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5"/>
                <a:gd name="T16" fmla="*/ 0 h 218"/>
                <a:gd name="T17" fmla="*/ 365 w 365"/>
                <a:gd name="T18" fmla="*/ 218 h 2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5" h="218">
                  <a:moveTo>
                    <a:pt x="0" y="0"/>
                  </a:moveTo>
                  <a:lnTo>
                    <a:pt x="0" y="218"/>
                  </a:lnTo>
                  <a:lnTo>
                    <a:pt x="365" y="218"/>
                  </a:lnTo>
                  <a:lnTo>
                    <a:pt x="139" y="109"/>
                  </a:lnTo>
                  <a:lnTo>
                    <a:pt x="0" y="0"/>
                  </a:lnTo>
                  <a:close/>
                </a:path>
              </a:pathLst>
            </a:custGeom>
            <a:pattFill prst="dkVert">
              <a:fgClr>
                <a:srgbClr val="8E0D30"/>
              </a:fgClr>
              <a:bgClr>
                <a:srgbClr val="E9F05A"/>
              </a:bgClr>
            </a:patt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Freeform 19" descr="Dark vertical"/>
            <p:cNvSpPr/>
            <p:nvPr/>
          </p:nvSpPr>
          <p:spPr bwMode="auto">
            <a:xfrm>
              <a:off x="2628900" y="4845050"/>
              <a:ext cx="581025" cy="346075"/>
            </a:xfrm>
            <a:custGeom>
              <a:avLst/>
              <a:gdLst>
                <a:gd name="T0" fmla="*/ 922377188 w 366"/>
                <a:gd name="T1" fmla="*/ 0 h 218"/>
                <a:gd name="T2" fmla="*/ 922377188 w 366"/>
                <a:gd name="T3" fmla="*/ 549394063 h 218"/>
                <a:gd name="T4" fmla="*/ 0 w 366"/>
                <a:gd name="T5" fmla="*/ 549394063 h 218"/>
                <a:gd name="T6" fmla="*/ 572076263 w 366"/>
                <a:gd name="T7" fmla="*/ 274697825 h 218"/>
                <a:gd name="T8" fmla="*/ 922377188 w 366"/>
                <a:gd name="T9" fmla="*/ 0 h 2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6"/>
                <a:gd name="T16" fmla="*/ 0 h 218"/>
                <a:gd name="T17" fmla="*/ 366 w 366"/>
                <a:gd name="T18" fmla="*/ 218 h 2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6" h="218">
                  <a:moveTo>
                    <a:pt x="366" y="0"/>
                  </a:moveTo>
                  <a:lnTo>
                    <a:pt x="366" y="218"/>
                  </a:lnTo>
                  <a:lnTo>
                    <a:pt x="0" y="218"/>
                  </a:lnTo>
                  <a:lnTo>
                    <a:pt x="227" y="109"/>
                  </a:lnTo>
                  <a:lnTo>
                    <a:pt x="366" y="0"/>
                  </a:lnTo>
                  <a:close/>
                </a:path>
              </a:pathLst>
            </a:custGeom>
            <a:pattFill prst="dkVert">
              <a:fgClr>
                <a:srgbClr val="8E0D30"/>
              </a:fgClr>
              <a:bgClr>
                <a:srgbClr val="E9F05A"/>
              </a:bgClr>
            </a:patt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Freeform 20"/>
            <p:cNvSpPr/>
            <p:nvPr/>
          </p:nvSpPr>
          <p:spPr bwMode="auto">
            <a:xfrm>
              <a:off x="4500563" y="2995613"/>
              <a:ext cx="2209800" cy="2225675"/>
            </a:xfrm>
            <a:custGeom>
              <a:avLst/>
              <a:gdLst>
                <a:gd name="T0" fmla="*/ 2147483647 w 1392"/>
                <a:gd name="T1" fmla="*/ 2147483647 h 1402"/>
                <a:gd name="T2" fmla="*/ 2147483647 w 1392"/>
                <a:gd name="T3" fmla="*/ 2147483647 h 1402"/>
                <a:gd name="T4" fmla="*/ 2147483647 w 1392"/>
                <a:gd name="T5" fmla="*/ 2147483647 h 1402"/>
                <a:gd name="T6" fmla="*/ 2147483647 w 1392"/>
                <a:gd name="T7" fmla="*/ 2147483647 h 1402"/>
                <a:gd name="T8" fmla="*/ 2147483647 w 1392"/>
                <a:gd name="T9" fmla="*/ 2147483647 h 1402"/>
                <a:gd name="T10" fmla="*/ 2147483647 w 1392"/>
                <a:gd name="T11" fmla="*/ 2147483647 h 1402"/>
                <a:gd name="T12" fmla="*/ 2147483647 w 1392"/>
                <a:gd name="T13" fmla="*/ 2147483647 h 1402"/>
                <a:gd name="T14" fmla="*/ 1847275325 w 1392"/>
                <a:gd name="T15" fmla="*/ 2147483647 h 1402"/>
                <a:gd name="T16" fmla="*/ 1476811563 w 1392"/>
                <a:gd name="T17" fmla="*/ 2071568438 h 1402"/>
                <a:gd name="T18" fmla="*/ 1108868750 w 1392"/>
                <a:gd name="T19" fmla="*/ 1381045625 h 1402"/>
                <a:gd name="T20" fmla="*/ 924898138 w 1392"/>
                <a:gd name="T21" fmla="*/ 1028223750 h 1402"/>
                <a:gd name="T22" fmla="*/ 738406575 w 1392"/>
                <a:gd name="T23" fmla="*/ 695563125 h 1402"/>
                <a:gd name="T24" fmla="*/ 556955325 w 1392"/>
                <a:gd name="T25" fmla="*/ 410786263 h 1402"/>
                <a:gd name="T26" fmla="*/ 370463763 w 1392"/>
                <a:gd name="T27" fmla="*/ 186491563 h 1402"/>
                <a:gd name="T28" fmla="*/ 186491563 w 1392"/>
                <a:gd name="T29" fmla="*/ 47883763 h 1402"/>
                <a:gd name="T30" fmla="*/ 0 w 1392"/>
                <a:gd name="T31" fmla="*/ 0 h 14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2"/>
                <a:gd name="T49" fmla="*/ 0 h 1402"/>
                <a:gd name="T50" fmla="*/ 1392 w 1392"/>
                <a:gd name="T51" fmla="*/ 1402 h 14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2" h="1402">
                  <a:moveTo>
                    <a:pt x="1392" y="1402"/>
                  </a:moveTo>
                  <a:lnTo>
                    <a:pt x="1245" y="1385"/>
                  </a:lnTo>
                  <a:lnTo>
                    <a:pt x="1173" y="1369"/>
                  </a:lnTo>
                  <a:lnTo>
                    <a:pt x="1099" y="1346"/>
                  </a:lnTo>
                  <a:lnTo>
                    <a:pt x="1026" y="1315"/>
                  </a:lnTo>
                  <a:lnTo>
                    <a:pt x="952" y="1270"/>
                  </a:lnTo>
                  <a:lnTo>
                    <a:pt x="880" y="1214"/>
                  </a:lnTo>
                  <a:lnTo>
                    <a:pt x="733" y="1051"/>
                  </a:lnTo>
                  <a:lnTo>
                    <a:pt x="586" y="822"/>
                  </a:lnTo>
                  <a:lnTo>
                    <a:pt x="440" y="548"/>
                  </a:lnTo>
                  <a:lnTo>
                    <a:pt x="367" y="408"/>
                  </a:lnTo>
                  <a:lnTo>
                    <a:pt x="293" y="276"/>
                  </a:lnTo>
                  <a:lnTo>
                    <a:pt x="221" y="163"/>
                  </a:lnTo>
                  <a:lnTo>
                    <a:pt x="147" y="74"/>
                  </a:lnTo>
                  <a:lnTo>
                    <a:pt x="74" y="19"/>
                  </a:ln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Freeform 21"/>
            <p:cNvSpPr/>
            <p:nvPr/>
          </p:nvSpPr>
          <p:spPr bwMode="auto">
            <a:xfrm>
              <a:off x="2290763" y="2995613"/>
              <a:ext cx="2209800" cy="2225675"/>
            </a:xfrm>
            <a:custGeom>
              <a:avLst/>
              <a:gdLst>
                <a:gd name="T0" fmla="*/ 0 w 1392"/>
                <a:gd name="T1" fmla="*/ 2147483647 h 1402"/>
                <a:gd name="T2" fmla="*/ 370463763 w 1392"/>
                <a:gd name="T3" fmla="*/ 2147483647 h 1402"/>
                <a:gd name="T4" fmla="*/ 556955325 w 1392"/>
                <a:gd name="T5" fmla="*/ 2147483647 h 1402"/>
                <a:gd name="T6" fmla="*/ 738406575 w 1392"/>
                <a:gd name="T7" fmla="*/ 2147483647 h 1402"/>
                <a:gd name="T8" fmla="*/ 922377188 w 1392"/>
                <a:gd name="T9" fmla="*/ 2147483647 h 1402"/>
                <a:gd name="T10" fmla="*/ 1108868750 w 1392"/>
                <a:gd name="T11" fmla="*/ 2147483647 h 1402"/>
                <a:gd name="T12" fmla="*/ 1290320000 w 1392"/>
                <a:gd name="T13" fmla="*/ 2147483647 h 1402"/>
                <a:gd name="T14" fmla="*/ 1665824075 w 1392"/>
                <a:gd name="T15" fmla="*/ 2147483647 h 1402"/>
                <a:gd name="T16" fmla="*/ 2028726575 w 1392"/>
                <a:gd name="T17" fmla="*/ 2071568438 h 1402"/>
                <a:gd name="T18" fmla="*/ 2147483647 w 1392"/>
                <a:gd name="T19" fmla="*/ 1381045625 h 1402"/>
                <a:gd name="T20" fmla="*/ 2147483647 w 1392"/>
                <a:gd name="T21" fmla="*/ 1028223750 h 1402"/>
                <a:gd name="T22" fmla="*/ 2147483647 w 1392"/>
                <a:gd name="T23" fmla="*/ 695563125 h 1402"/>
                <a:gd name="T24" fmla="*/ 2147483647 w 1392"/>
                <a:gd name="T25" fmla="*/ 410786263 h 1402"/>
                <a:gd name="T26" fmla="*/ 2147483647 w 1392"/>
                <a:gd name="T27" fmla="*/ 186491563 h 1402"/>
                <a:gd name="T28" fmla="*/ 2147483647 w 1392"/>
                <a:gd name="T29" fmla="*/ 47883763 h 1402"/>
                <a:gd name="T30" fmla="*/ 2147483647 w 1392"/>
                <a:gd name="T31" fmla="*/ 0 h 14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2"/>
                <a:gd name="T49" fmla="*/ 0 h 1402"/>
                <a:gd name="T50" fmla="*/ 1392 w 1392"/>
                <a:gd name="T51" fmla="*/ 1402 h 14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2" h="1402">
                  <a:moveTo>
                    <a:pt x="0" y="1402"/>
                  </a:moveTo>
                  <a:lnTo>
                    <a:pt x="147" y="1385"/>
                  </a:lnTo>
                  <a:lnTo>
                    <a:pt x="221" y="1369"/>
                  </a:lnTo>
                  <a:lnTo>
                    <a:pt x="293" y="1346"/>
                  </a:lnTo>
                  <a:lnTo>
                    <a:pt x="366" y="1315"/>
                  </a:lnTo>
                  <a:lnTo>
                    <a:pt x="440" y="1270"/>
                  </a:lnTo>
                  <a:lnTo>
                    <a:pt x="512" y="1214"/>
                  </a:lnTo>
                  <a:lnTo>
                    <a:pt x="661" y="1051"/>
                  </a:lnTo>
                  <a:lnTo>
                    <a:pt x="805" y="822"/>
                  </a:lnTo>
                  <a:lnTo>
                    <a:pt x="952" y="548"/>
                  </a:lnTo>
                  <a:lnTo>
                    <a:pt x="1026" y="408"/>
                  </a:lnTo>
                  <a:lnTo>
                    <a:pt x="1099" y="276"/>
                  </a:lnTo>
                  <a:lnTo>
                    <a:pt x="1173" y="163"/>
                  </a:lnTo>
                  <a:lnTo>
                    <a:pt x="1245" y="74"/>
                  </a:lnTo>
                  <a:lnTo>
                    <a:pt x="1320" y="19"/>
                  </a:lnTo>
                  <a:lnTo>
                    <a:pt x="1392" y="0"/>
                  </a:lnTo>
                </a:path>
              </a:pathLst>
            </a:custGeom>
            <a:noFill/>
            <a:ln w="5080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7" name="Freeform 22"/>
            <p:cNvSpPr/>
            <p:nvPr/>
          </p:nvSpPr>
          <p:spPr bwMode="auto">
            <a:xfrm>
              <a:off x="2290763" y="5213350"/>
              <a:ext cx="4502150" cy="1588"/>
            </a:xfrm>
            <a:custGeom>
              <a:avLst/>
              <a:gdLst>
                <a:gd name="T0" fmla="*/ 0 w 2836"/>
                <a:gd name="T1" fmla="*/ 0 h 1588"/>
                <a:gd name="T2" fmla="*/ 0 w 2836"/>
                <a:gd name="T3" fmla="*/ 0 h 1588"/>
                <a:gd name="T4" fmla="*/ 2147483647 w 2836"/>
                <a:gd name="T5" fmla="*/ 0 h 1588"/>
                <a:gd name="T6" fmla="*/ 0 60000 65536"/>
                <a:gd name="T7" fmla="*/ 0 60000 65536"/>
                <a:gd name="T8" fmla="*/ 0 60000 65536"/>
                <a:gd name="T9" fmla="*/ 0 w 2836"/>
                <a:gd name="T10" fmla="*/ 0 h 1588"/>
                <a:gd name="T11" fmla="*/ 2836 w 2836"/>
                <a:gd name="T12" fmla="*/ 1588 h 1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6" h="1588">
                  <a:moveTo>
                    <a:pt x="0" y="0"/>
                  </a:moveTo>
                  <a:lnTo>
                    <a:pt x="0" y="0"/>
                  </a:lnTo>
                  <a:lnTo>
                    <a:pt x="283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Line 33"/>
            <p:cNvSpPr>
              <a:spLocks noChangeShapeType="1"/>
            </p:cNvSpPr>
            <p:nvPr/>
          </p:nvSpPr>
          <p:spPr bwMode="auto">
            <a:xfrm>
              <a:off x="6792913" y="5213350"/>
              <a:ext cx="1587" cy="1588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Line 34"/>
            <p:cNvSpPr>
              <a:spLocks noChangeShapeType="1"/>
            </p:cNvSpPr>
            <p:nvPr/>
          </p:nvSpPr>
          <p:spPr bwMode="auto">
            <a:xfrm>
              <a:off x="6345238" y="5213350"/>
              <a:ext cx="1587" cy="1588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0" name="Line 35"/>
            <p:cNvSpPr>
              <a:spLocks noChangeShapeType="1"/>
            </p:cNvSpPr>
            <p:nvPr/>
          </p:nvSpPr>
          <p:spPr bwMode="auto">
            <a:xfrm>
              <a:off x="5894388" y="5213350"/>
              <a:ext cx="1587" cy="1588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Line 36"/>
            <p:cNvSpPr>
              <a:spLocks noChangeShapeType="1"/>
            </p:cNvSpPr>
            <p:nvPr/>
          </p:nvSpPr>
          <p:spPr bwMode="auto">
            <a:xfrm>
              <a:off x="5443538" y="5213350"/>
              <a:ext cx="1587" cy="1588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Line 37"/>
            <p:cNvSpPr>
              <a:spLocks noChangeShapeType="1"/>
            </p:cNvSpPr>
            <p:nvPr/>
          </p:nvSpPr>
          <p:spPr bwMode="auto">
            <a:xfrm>
              <a:off x="4992688" y="5213350"/>
              <a:ext cx="1587" cy="1588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Line 38"/>
            <p:cNvSpPr>
              <a:spLocks noChangeShapeType="1"/>
            </p:cNvSpPr>
            <p:nvPr/>
          </p:nvSpPr>
          <p:spPr bwMode="auto">
            <a:xfrm>
              <a:off x="4541838" y="5213350"/>
              <a:ext cx="1587" cy="1588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4" name="Line 39"/>
            <p:cNvSpPr>
              <a:spLocks noChangeShapeType="1"/>
            </p:cNvSpPr>
            <p:nvPr/>
          </p:nvSpPr>
          <p:spPr bwMode="auto">
            <a:xfrm>
              <a:off x="4090988" y="5213350"/>
              <a:ext cx="1587" cy="1588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5" name="Line 40"/>
            <p:cNvSpPr>
              <a:spLocks noChangeShapeType="1"/>
            </p:cNvSpPr>
            <p:nvPr/>
          </p:nvSpPr>
          <p:spPr bwMode="auto">
            <a:xfrm>
              <a:off x="3643313" y="5213350"/>
              <a:ext cx="1587" cy="1588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Line 41"/>
            <p:cNvSpPr>
              <a:spLocks noChangeShapeType="1"/>
            </p:cNvSpPr>
            <p:nvPr/>
          </p:nvSpPr>
          <p:spPr bwMode="auto">
            <a:xfrm>
              <a:off x="3192463" y="5213350"/>
              <a:ext cx="1587" cy="1588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7" name="Line 42"/>
            <p:cNvSpPr>
              <a:spLocks noChangeShapeType="1"/>
            </p:cNvSpPr>
            <p:nvPr/>
          </p:nvSpPr>
          <p:spPr bwMode="auto">
            <a:xfrm>
              <a:off x="2741613" y="5213350"/>
              <a:ext cx="1587" cy="1588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8" name="Rectangle 43"/>
            <p:cNvSpPr>
              <a:spLocks noChangeArrowheads="1"/>
            </p:cNvSpPr>
            <p:nvPr/>
          </p:nvSpPr>
          <p:spPr bwMode="auto">
            <a:xfrm>
              <a:off x="6569075" y="5272088"/>
              <a:ext cx="1476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3000" b="1" i="1"/>
                <a:t>z</a:t>
              </a:r>
              <a:endParaRPr lang="en-US" altLang="en-US" sz="1800"/>
            </a:p>
          </p:txBody>
        </p:sp>
        <p:sp>
          <p:nvSpPr>
            <p:cNvPr id="52249" name="Rectangle 44"/>
            <p:cNvSpPr>
              <a:spLocks noChangeArrowheads="1"/>
            </p:cNvSpPr>
            <p:nvPr/>
          </p:nvSpPr>
          <p:spPr bwMode="auto">
            <a:xfrm>
              <a:off x="5895975" y="3535363"/>
              <a:ext cx="1554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3000" b="1"/>
                <a:t>Reject </a:t>
              </a:r>
              <a:r>
                <a:rPr lang="en-US" altLang="en-US" sz="3000" b="1" i="1"/>
                <a:t>H</a:t>
              </a:r>
              <a:r>
                <a:rPr lang="en-US" altLang="en-US" sz="3000" b="1" baseline="-25000"/>
                <a:t>0</a:t>
              </a:r>
              <a:endParaRPr lang="en-US" altLang="en-US" sz="1800" baseline="-25000"/>
            </a:p>
          </p:txBody>
        </p:sp>
        <p:sp>
          <p:nvSpPr>
            <p:cNvPr id="52250" name="Freeform 45"/>
            <p:cNvSpPr/>
            <p:nvPr/>
          </p:nvSpPr>
          <p:spPr bwMode="auto">
            <a:xfrm>
              <a:off x="5818188" y="4078288"/>
              <a:ext cx="862012" cy="1100137"/>
            </a:xfrm>
            <a:custGeom>
              <a:avLst/>
              <a:gdLst>
                <a:gd name="T0" fmla="*/ 0 w 543"/>
                <a:gd name="T1" fmla="*/ 1746466694 h 693"/>
                <a:gd name="T2" fmla="*/ 0 w 543"/>
                <a:gd name="T3" fmla="*/ 0 h 693"/>
                <a:gd name="T4" fmla="*/ 1368443256 w 543"/>
                <a:gd name="T5" fmla="*/ 0 h 693"/>
                <a:gd name="T6" fmla="*/ 0 60000 65536"/>
                <a:gd name="T7" fmla="*/ 0 60000 65536"/>
                <a:gd name="T8" fmla="*/ 0 60000 65536"/>
                <a:gd name="T9" fmla="*/ 0 w 543"/>
                <a:gd name="T10" fmla="*/ 0 h 693"/>
                <a:gd name="T11" fmla="*/ 543 w 543"/>
                <a:gd name="T12" fmla="*/ 693 h 6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3" h="693">
                  <a:moveTo>
                    <a:pt x="0" y="693"/>
                  </a:moveTo>
                  <a:lnTo>
                    <a:pt x="0" y="0"/>
                  </a:lnTo>
                  <a:lnTo>
                    <a:pt x="543" y="0"/>
                  </a:lnTo>
                </a:path>
              </a:pathLst>
            </a:custGeom>
            <a:noFill/>
            <a:ln w="26988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Freeform 46"/>
            <p:cNvSpPr/>
            <p:nvPr/>
          </p:nvSpPr>
          <p:spPr bwMode="auto">
            <a:xfrm>
              <a:off x="6662738" y="4000500"/>
              <a:ext cx="150812" cy="157163"/>
            </a:xfrm>
            <a:custGeom>
              <a:avLst/>
              <a:gdLst>
                <a:gd name="T0" fmla="*/ 0 w 95"/>
                <a:gd name="T1" fmla="*/ 0 h 99"/>
                <a:gd name="T2" fmla="*/ 239413256 w 95"/>
                <a:gd name="T3" fmla="*/ 123488843 h 99"/>
                <a:gd name="T4" fmla="*/ 0 w 95"/>
                <a:gd name="T5" fmla="*/ 249497056 h 99"/>
                <a:gd name="T6" fmla="*/ 10080592 w 95"/>
                <a:gd name="T7" fmla="*/ 231855113 h 99"/>
                <a:gd name="T8" fmla="*/ 15120887 w 95"/>
                <a:gd name="T9" fmla="*/ 211693798 h 99"/>
                <a:gd name="T10" fmla="*/ 20161183 w 95"/>
                <a:gd name="T11" fmla="*/ 196572813 h 99"/>
                <a:gd name="T12" fmla="*/ 25201479 w 95"/>
                <a:gd name="T13" fmla="*/ 176411499 h 99"/>
                <a:gd name="T14" fmla="*/ 27720833 w 95"/>
                <a:gd name="T15" fmla="*/ 156250185 h 99"/>
                <a:gd name="T16" fmla="*/ 27720833 w 95"/>
                <a:gd name="T17" fmla="*/ 133569500 h 99"/>
                <a:gd name="T18" fmla="*/ 27720833 w 95"/>
                <a:gd name="T19" fmla="*/ 113408186 h 99"/>
                <a:gd name="T20" fmla="*/ 27720833 w 95"/>
                <a:gd name="T21" fmla="*/ 93246872 h 99"/>
                <a:gd name="T22" fmla="*/ 25201479 w 95"/>
                <a:gd name="T23" fmla="*/ 73085558 h 99"/>
                <a:gd name="T24" fmla="*/ 20161183 w 95"/>
                <a:gd name="T25" fmla="*/ 55443614 h 99"/>
                <a:gd name="T26" fmla="*/ 15120887 w 95"/>
                <a:gd name="T27" fmla="*/ 35282300 h 99"/>
                <a:gd name="T28" fmla="*/ 10080592 w 95"/>
                <a:gd name="T29" fmla="*/ 20161314 h 99"/>
                <a:gd name="T30" fmla="*/ 0 w 95"/>
                <a:gd name="T31" fmla="*/ 0 h 9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5"/>
                <a:gd name="T49" fmla="*/ 0 h 99"/>
                <a:gd name="T50" fmla="*/ 95 w 95"/>
                <a:gd name="T51" fmla="*/ 99 h 9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5" h="99">
                  <a:moveTo>
                    <a:pt x="0" y="0"/>
                  </a:moveTo>
                  <a:lnTo>
                    <a:pt x="95" y="49"/>
                  </a:lnTo>
                  <a:lnTo>
                    <a:pt x="0" y="99"/>
                  </a:lnTo>
                  <a:lnTo>
                    <a:pt x="4" y="92"/>
                  </a:lnTo>
                  <a:lnTo>
                    <a:pt x="6" y="84"/>
                  </a:lnTo>
                  <a:lnTo>
                    <a:pt x="8" y="78"/>
                  </a:lnTo>
                  <a:lnTo>
                    <a:pt x="10" y="70"/>
                  </a:lnTo>
                  <a:lnTo>
                    <a:pt x="11" y="62"/>
                  </a:lnTo>
                  <a:lnTo>
                    <a:pt x="11" y="53"/>
                  </a:lnTo>
                  <a:lnTo>
                    <a:pt x="11" y="45"/>
                  </a:lnTo>
                  <a:lnTo>
                    <a:pt x="11" y="37"/>
                  </a:lnTo>
                  <a:lnTo>
                    <a:pt x="10" y="29"/>
                  </a:lnTo>
                  <a:lnTo>
                    <a:pt x="8" y="22"/>
                  </a:lnTo>
                  <a:lnTo>
                    <a:pt x="6" y="14"/>
                  </a:lnTo>
                  <a:lnTo>
                    <a:pt x="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Freeform 47"/>
            <p:cNvSpPr/>
            <p:nvPr/>
          </p:nvSpPr>
          <p:spPr bwMode="auto">
            <a:xfrm>
              <a:off x="2346325" y="4092575"/>
              <a:ext cx="863600" cy="1098550"/>
            </a:xfrm>
            <a:custGeom>
              <a:avLst/>
              <a:gdLst>
                <a:gd name="T0" fmla="*/ 1370965000 w 544"/>
                <a:gd name="T1" fmla="*/ 1743948125 h 692"/>
                <a:gd name="T2" fmla="*/ 1370965000 w 544"/>
                <a:gd name="T3" fmla="*/ 0 h 692"/>
                <a:gd name="T4" fmla="*/ 0 w 544"/>
                <a:gd name="T5" fmla="*/ 0 h 692"/>
                <a:gd name="T6" fmla="*/ 0 60000 65536"/>
                <a:gd name="T7" fmla="*/ 0 60000 65536"/>
                <a:gd name="T8" fmla="*/ 0 60000 65536"/>
                <a:gd name="T9" fmla="*/ 0 w 544"/>
                <a:gd name="T10" fmla="*/ 0 h 692"/>
                <a:gd name="T11" fmla="*/ 544 w 544"/>
                <a:gd name="T12" fmla="*/ 692 h 6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692">
                  <a:moveTo>
                    <a:pt x="544" y="692"/>
                  </a:moveTo>
                  <a:lnTo>
                    <a:pt x="544" y="0"/>
                  </a:lnTo>
                  <a:lnTo>
                    <a:pt x="0" y="0"/>
                  </a:lnTo>
                </a:path>
              </a:pathLst>
            </a:custGeom>
            <a:noFill/>
            <a:ln w="26988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Freeform 48"/>
            <p:cNvSpPr/>
            <p:nvPr/>
          </p:nvSpPr>
          <p:spPr bwMode="auto">
            <a:xfrm>
              <a:off x="2214563" y="4016375"/>
              <a:ext cx="149225" cy="157163"/>
            </a:xfrm>
            <a:custGeom>
              <a:avLst/>
              <a:gdLst>
                <a:gd name="T0" fmla="*/ 236894688 w 94"/>
                <a:gd name="T1" fmla="*/ 0 h 99"/>
                <a:gd name="T2" fmla="*/ 0 w 94"/>
                <a:gd name="T3" fmla="*/ 120967885 h 99"/>
                <a:gd name="T4" fmla="*/ 236894688 w 94"/>
                <a:gd name="T5" fmla="*/ 249497056 h 99"/>
                <a:gd name="T6" fmla="*/ 229335013 w 94"/>
                <a:gd name="T7" fmla="*/ 229335742 h 99"/>
                <a:gd name="T8" fmla="*/ 224294700 w 94"/>
                <a:gd name="T9" fmla="*/ 209174428 h 99"/>
                <a:gd name="T10" fmla="*/ 219254388 w 94"/>
                <a:gd name="T11" fmla="*/ 191532484 h 99"/>
                <a:gd name="T12" fmla="*/ 214214075 w 94"/>
                <a:gd name="T13" fmla="*/ 171371170 h 99"/>
                <a:gd name="T14" fmla="*/ 209173763 w 94"/>
                <a:gd name="T15" fmla="*/ 151209856 h 99"/>
                <a:gd name="T16" fmla="*/ 209173763 w 94"/>
                <a:gd name="T17" fmla="*/ 131048542 h 99"/>
                <a:gd name="T18" fmla="*/ 209173763 w 94"/>
                <a:gd name="T19" fmla="*/ 113408186 h 99"/>
                <a:gd name="T20" fmla="*/ 209173763 w 94"/>
                <a:gd name="T21" fmla="*/ 93246872 h 99"/>
                <a:gd name="T22" fmla="*/ 214214075 w 94"/>
                <a:gd name="T23" fmla="*/ 73085558 h 99"/>
                <a:gd name="T24" fmla="*/ 219254388 w 94"/>
                <a:gd name="T25" fmla="*/ 52924243 h 99"/>
                <a:gd name="T26" fmla="*/ 224294700 w 94"/>
                <a:gd name="T27" fmla="*/ 35282300 h 99"/>
                <a:gd name="T28" fmla="*/ 229335013 w 94"/>
                <a:gd name="T29" fmla="*/ 15120986 h 99"/>
                <a:gd name="T30" fmla="*/ 236894688 w 94"/>
                <a:gd name="T31" fmla="*/ 0 h 9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4"/>
                <a:gd name="T49" fmla="*/ 0 h 99"/>
                <a:gd name="T50" fmla="*/ 94 w 94"/>
                <a:gd name="T51" fmla="*/ 99 h 9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4" h="99">
                  <a:moveTo>
                    <a:pt x="94" y="0"/>
                  </a:moveTo>
                  <a:lnTo>
                    <a:pt x="0" y="48"/>
                  </a:lnTo>
                  <a:lnTo>
                    <a:pt x="94" y="99"/>
                  </a:lnTo>
                  <a:lnTo>
                    <a:pt x="91" y="91"/>
                  </a:lnTo>
                  <a:lnTo>
                    <a:pt x="89" y="83"/>
                  </a:lnTo>
                  <a:lnTo>
                    <a:pt x="87" y="76"/>
                  </a:lnTo>
                  <a:lnTo>
                    <a:pt x="85" y="68"/>
                  </a:lnTo>
                  <a:lnTo>
                    <a:pt x="83" y="60"/>
                  </a:lnTo>
                  <a:lnTo>
                    <a:pt x="83" y="52"/>
                  </a:lnTo>
                  <a:lnTo>
                    <a:pt x="83" y="45"/>
                  </a:lnTo>
                  <a:lnTo>
                    <a:pt x="83" y="37"/>
                  </a:lnTo>
                  <a:lnTo>
                    <a:pt x="85" y="29"/>
                  </a:lnTo>
                  <a:lnTo>
                    <a:pt x="87" y="21"/>
                  </a:lnTo>
                  <a:lnTo>
                    <a:pt x="89" y="14"/>
                  </a:lnTo>
                  <a:lnTo>
                    <a:pt x="91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Rectangle 49"/>
            <p:cNvSpPr>
              <a:spLocks noChangeArrowheads="1"/>
            </p:cNvSpPr>
            <p:nvPr/>
          </p:nvSpPr>
          <p:spPr bwMode="auto">
            <a:xfrm>
              <a:off x="1676400" y="3535363"/>
              <a:ext cx="1554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3000" b="1"/>
                <a:t>Reject </a:t>
              </a:r>
              <a:r>
                <a:rPr lang="en-US" altLang="en-US" sz="3000" b="1" i="1"/>
                <a:t>H</a:t>
              </a:r>
              <a:r>
                <a:rPr lang="en-US" altLang="en-US" sz="3000" b="1" baseline="-25000"/>
                <a:t>0</a:t>
              </a:r>
              <a:endParaRPr lang="en-US" altLang="en-US" sz="1800" baseline="-25000"/>
            </a:p>
          </p:txBody>
        </p:sp>
        <p:sp>
          <p:nvSpPr>
            <p:cNvPr id="52255" name="Rectangle 4"/>
            <p:cNvSpPr>
              <a:spLocks noChangeArrowheads="1"/>
            </p:cNvSpPr>
            <p:nvPr/>
          </p:nvSpPr>
          <p:spPr bwMode="auto">
            <a:xfrm>
              <a:off x="5640388" y="2817813"/>
              <a:ext cx="3121025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dirty="0">
                  <a:solidFill>
                    <a:schemeClr val="tx2"/>
                  </a:solidFill>
                </a:rPr>
                <a:t>1/2 </a:t>
              </a:r>
              <a:r>
                <a:rPr lang="en-US" altLang="en-US" b="1" i="1" dirty="0">
                  <a:solidFill>
                    <a:schemeClr val="tx2"/>
                  </a:solidFill>
                </a:rPr>
                <a:t>p</a:t>
              </a:r>
              <a:r>
                <a:rPr lang="en-US" altLang="en-US" b="1" dirty="0">
                  <a:solidFill>
                    <a:schemeClr val="tx2"/>
                  </a:solidFill>
                </a:rPr>
                <a:t>-Value = </a:t>
              </a:r>
              <a:r>
                <a:rPr lang="en-US" altLang="en-US" b="1" dirty="0" smtClean="0">
                  <a:solidFill>
                    <a:schemeClr val="tx2"/>
                  </a:solidFill>
                </a:rPr>
                <a:t>0.0668</a:t>
              </a:r>
              <a:endParaRPr lang="en-US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52256" name="Rectangle 5"/>
            <p:cNvSpPr>
              <a:spLocks noChangeArrowheads="1"/>
            </p:cNvSpPr>
            <p:nvPr/>
          </p:nvSpPr>
          <p:spPr bwMode="auto">
            <a:xfrm>
              <a:off x="382588" y="2817813"/>
              <a:ext cx="3121025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dirty="0">
                  <a:solidFill>
                    <a:schemeClr val="tx2"/>
                  </a:solidFill>
                </a:rPr>
                <a:t>1/2 </a:t>
              </a:r>
              <a:r>
                <a:rPr lang="en-US" altLang="en-US" b="1" i="1" dirty="0">
                  <a:solidFill>
                    <a:schemeClr val="tx2"/>
                  </a:solidFill>
                </a:rPr>
                <a:t>p</a:t>
              </a:r>
              <a:r>
                <a:rPr lang="en-US" altLang="en-US" b="1" dirty="0">
                  <a:solidFill>
                    <a:schemeClr val="tx2"/>
                  </a:solidFill>
                </a:rPr>
                <a:t>-Value = </a:t>
              </a:r>
              <a:r>
                <a:rPr lang="en-US" altLang="en-US" b="1" dirty="0" smtClean="0">
                  <a:solidFill>
                    <a:schemeClr val="tx2"/>
                  </a:solidFill>
                </a:rPr>
                <a:t>0.0668</a:t>
              </a:r>
              <a:endParaRPr lang="en-US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52257" name="Rectangle 6"/>
            <p:cNvSpPr>
              <a:spLocks noChangeArrowheads="1"/>
            </p:cNvSpPr>
            <p:nvPr/>
          </p:nvSpPr>
          <p:spPr bwMode="auto">
            <a:xfrm>
              <a:off x="6326188" y="4113213"/>
              <a:ext cx="2054225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dirty="0">
                  <a:solidFill>
                    <a:schemeClr val="tx2"/>
                  </a:solidFill>
                </a:rPr>
                <a:t>1/2 </a:t>
              </a:r>
              <a:r>
                <a:rPr lang="en-US" altLang="en-US" b="1" i="1" dirty="0">
                  <a:solidFill>
                    <a:schemeClr val="tx2"/>
                  </a:solidFill>
                  <a:latin typeface="Symbol" panose="05050102010706020507" pitchFamily="18" charset="2"/>
                </a:rPr>
                <a:t></a:t>
              </a:r>
              <a:r>
                <a:rPr lang="en-US" altLang="en-US" b="1" dirty="0">
                  <a:solidFill>
                    <a:schemeClr val="tx2"/>
                  </a:solidFill>
                </a:rPr>
                <a:t> = </a:t>
              </a:r>
              <a:r>
                <a:rPr lang="en-US" altLang="en-US" b="1" dirty="0" smtClean="0">
                  <a:solidFill>
                    <a:schemeClr val="tx2"/>
                  </a:solidFill>
                </a:rPr>
                <a:t>0.025</a:t>
              </a:r>
              <a:endParaRPr lang="en-US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52258" name="Rectangle 7"/>
            <p:cNvSpPr>
              <a:spLocks noChangeArrowheads="1"/>
            </p:cNvSpPr>
            <p:nvPr/>
          </p:nvSpPr>
          <p:spPr bwMode="auto">
            <a:xfrm>
              <a:off x="611188" y="4113213"/>
              <a:ext cx="2054225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dirty="0">
                  <a:solidFill>
                    <a:schemeClr val="tx2"/>
                  </a:solidFill>
                </a:rPr>
                <a:t>1/2 </a:t>
              </a:r>
              <a:r>
                <a:rPr lang="en-US" altLang="en-US" b="1" i="1" dirty="0">
                  <a:solidFill>
                    <a:schemeClr val="tx2"/>
                  </a:solidFill>
                  <a:latin typeface="Symbol" panose="05050102010706020507" pitchFamily="18" charset="2"/>
                </a:rPr>
                <a:t></a:t>
              </a:r>
              <a:r>
                <a:rPr lang="en-US" altLang="en-US" b="1" dirty="0">
                  <a:solidFill>
                    <a:schemeClr val="tx2"/>
                  </a:solidFill>
                </a:rPr>
                <a:t> = </a:t>
              </a:r>
              <a:r>
                <a:rPr lang="en-US" altLang="en-US" b="1" dirty="0" smtClean="0">
                  <a:solidFill>
                    <a:schemeClr val="tx2"/>
                  </a:solidFill>
                </a:rPr>
                <a:t>0.025</a:t>
              </a:r>
              <a:endParaRPr lang="en-US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52259" name="Line 8"/>
            <p:cNvSpPr>
              <a:spLocks noChangeShapeType="1"/>
            </p:cNvSpPr>
            <p:nvPr/>
          </p:nvSpPr>
          <p:spPr bwMode="auto">
            <a:xfrm>
              <a:off x="3136900" y="3171825"/>
              <a:ext cx="355600" cy="1270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0" name="Line 9"/>
            <p:cNvSpPr>
              <a:spLocks noChangeShapeType="1"/>
            </p:cNvSpPr>
            <p:nvPr/>
          </p:nvSpPr>
          <p:spPr bwMode="auto">
            <a:xfrm flipH="1">
              <a:off x="5473700" y="3248025"/>
              <a:ext cx="254000" cy="1270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1" name="Line 10"/>
            <p:cNvSpPr>
              <a:spLocks noChangeShapeType="1"/>
            </p:cNvSpPr>
            <p:nvPr/>
          </p:nvSpPr>
          <p:spPr bwMode="auto">
            <a:xfrm>
              <a:off x="2527300" y="4314825"/>
              <a:ext cx="431800" cy="431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2" name="Line 11"/>
            <p:cNvSpPr>
              <a:spLocks noChangeShapeType="1"/>
            </p:cNvSpPr>
            <p:nvPr/>
          </p:nvSpPr>
          <p:spPr bwMode="auto">
            <a:xfrm flipH="1">
              <a:off x="6007100" y="4314825"/>
              <a:ext cx="330200" cy="431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53"/>
            <p:cNvGrpSpPr/>
            <p:nvPr/>
          </p:nvGrpSpPr>
          <p:grpSpPr bwMode="auto">
            <a:xfrm>
              <a:off x="458788" y="1639888"/>
              <a:ext cx="7235825" cy="4457699"/>
              <a:chOff x="289" y="1033"/>
              <a:chExt cx="4558" cy="2808"/>
            </a:xfrm>
          </p:grpSpPr>
          <p:sp>
            <p:nvSpPr>
              <p:cNvPr id="52264" name="Rectangle 50"/>
              <p:cNvSpPr>
                <a:spLocks noChangeArrowheads="1"/>
              </p:cNvSpPr>
              <p:nvPr/>
            </p:nvSpPr>
            <p:spPr bwMode="auto">
              <a:xfrm>
                <a:off x="769" y="1033"/>
                <a:ext cx="4078" cy="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en-US" sz="2800" b="1" i="1" dirty="0">
                    <a:solidFill>
                      <a:srgbClr val="006600"/>
                    </a:solidFill>
                  </a:rPr>
                  <a:t>p</a:t>
                </a:r>
                <a:r>
                  <a:rPr lang="en-US" altLang="en-US" sz="2800" b="1" dirty="0">
                    <a:solidFill>
                      <a:srgbClr val="006600"/>
                    </a:solidFill>
                  </a:rPr>
                  <a:t>-Value  =  </a:t>
                </a:r>
                <a:r>
                  <a:rPr lang="en-US" altLang="en-US" sz="2800" b="1" dirty="0" smtClean="0">
                    <a:solidFill>
                      <a:srgbClr val="006600"/>
                    </a:solidFill>
                  </a:rPr>
                  <a:t>0.1336  </a:t>
                </a:r>
                <a:r>
                  <a:rPr lang="en-US" altLang="en-US" sz="2800" b="1" dirty="0">
                    <a:solidFill>
                      <a:srgbClr val="006600"/>
                    </a:solidFill>
                    <a:latin typeface="Symbol" panose="05050102010706020507" pitchFamily="18" charset="2"/>
                  </a:rPr>
                  <a:t></a:t>
                </a:r>
                <a:r>
                  <a:rPr lang="en-US" altLang="en-US" sz="2800" b="1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en-US" sz="2800" b="1" i="1" dirty="0" smtClean="0">
                    <a:solidFill>
                      <a:srgbClr val="006600"/>
                    </a:solidFill>
                    <a:latin typeface="Symbol" panose="05050102010706020507" pitchFamily="18" charset="2"/>
                  </a:rPr>
                  <a:t></a:t>
                </a:r>
                <a:r>
                  <a:rPr lang="en-US" altLang="en-US" sz="2800" b="1" dirty="0" smtClean="0">
                    <a:solidFill>
                      <a:srgbClr val="006600"/>
                    </a:solidFill>
                  </a:rPr>
                  <a:t> </a:t>
                </a:r>
                <a:r>
                  <a:rPr lang="en-US" altLang="en-US" sz="2800" b="1" dirty="0">
                    <a:solidFill>
                      <a:srgbClr val="006600"/>
                    </a:solidFill>
                  </a:rPr>
                  <a:t>= </a:t>
                </a:r>
                <a:r>
                  <a:rPr lang="en-US" altLang="en-US" sz="2800" b="1" dirty="0" smtClean="0">
                    <a:solidFill>
                      <a:srgbClr val="006600"/>
                    </a:solidFill>
                  </a:rPr>
                  <a:t>0.05 </a:t>
                </a:r>
                <a:br>
                  <a:rPr lang="en-US" altLang="en-US" sz="2800" b="1" dirty="0">
                    <a:solidFill>
                      <a:srgbClr val="006600"/>
                    </a:solidFill>
                  </a:rPr>
                </a:br>
                <a:r>
                  <a:rPr lang="en-US" altLang="en-US" sz="2800" b="1" dirty="0">
                    <a:solidFill>
                      <a:srgbClr val="006600"/>
                    </a:solidFill>
                  </a:rPr>
                  <a:t>Do not reject </a:t>
                </a:r>
                <a:r>
                  <a:rPr lang="en-US" altLang="en-US" sz="2800" b="1" i="1" dirty="0">
                    <a:solidFill>
                      <a:srgbClr val="006600"/>
                    </a:solidFill>
                  </a:rPr>
                  <a:t>H</a:t>
                </a:r>
                <a:r>
                  <a:rPr lang="en-US" altLang="en-US" sz="2800" b="1" baseline="-25000" dirty="0">
                    <a:solidFill>
                      <a:srgbClr val="006600"/>
                    </a:solidFill>
                  </a:rPr>
                  <a:t>0</a:t>
                </a:r>
                <a:r>
                  <a:rPr lang="en-US" altLang="en-US" sz="2800" b="1" dirty="0">
                    <a:solidFill>
                      <a:srgbClr val="006600"/>
                    </a:solidFill>
                  </a:rPr>
                  <a:t>.</a:t>
                </a:r>
                <a:endParaRPr lang="en-US" altLang="en-US" sz="28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2265" name="Rectangle 51"/>
              <p:cNvSpPr>
                <a:spLocks noChangeArrowheads="1"/>
              </p:cNvSpPr>
              <p:nvPr/>
            </p:nvSpPr>
            <p:spPr bwMode="auto">
              <a:xfrm>
                <a:off x="289" y="3552"/>
                <a:ext cx="4013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US" b="1" dirty="0">
                    <a:solidFill>
                      <a:srgbClr val="FF0000"/>
                    </a:solidFill>
                  </a:rPr>
                  <a:t>Test statistic is in ‘Do not reject’ region</a:t>
                </a:r>
                <a:endParaRPr lang="en-US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266" name="Line 52"/>
              <p:cNvSpPr>
                <a:spLocks noChangeShapeType="1"/>
              </p:cNvSpPr>
              <p:nvPr/>
            </p:nvSpPr>
            <p:spPr bwMode="auto">
              <a:xfrm flipH="1">
                <a:off x="2928" y="3342"/>
                <a:ext cx="200" cy="258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63562"/>
          </a:xfrm>
          <a:noFill/>
        </p:spPr>
        <p:txBody>
          <a:bodyPr lIns="90488" tIns="44450" rIns="90488" bIns="44450" anchorCtr="1"/>
          <a:lstStyle/>
          <a:p>
            <a:pPr>
              <a:tabLst>
                <a:tab pos="2689225" algn="l"/>
              </a:tabLst>
            </a:pPr>
            <a:r>
              <a:rPr lang="en-US" altLang="en-US" sz="36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altLang="en-US" sz="3600" b="1" dirty="0">
              <a:solidFill>
                <a:srgbClr val="8E0D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1687" y="1066800"/>
            <a:ext cx="8900626" cy="5075238"/>
          </a:xfrm>
        </p:spPr>
        <p:txBody>
          <a:bodyPr lIns="90488" tIns="44450" rIns="90488" bIns="44450"/>
          <a:lstStyle/>
          <a:p>
            <a:pPr marL="358775" indent="-358775">
              <a:spcBef>
                <a:spcPts val="600"/>
              </a:spcBef>
              <a:buClr>
                <a:srgbClr val="8E0D30"/>
              </a:buClr>
              <a:buFontTx/>
              <a:buAutoNum type="arabicPeriod"/>
            </a:pPr>
            <a:r>
              <a:rPr lang="en-US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The Elements of a Test of </a:t>
            </a:r>
            <a:r>
              <a:rPr lang="en-US" altLang="en-US" sz="24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Hypothesis</a:t>
            </a:r>
            <a:r>
              <a:rPr lang="zh-TW" altLang="en-US" sz="24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(7.1, Slide 3)</a:t>
            </a:r>
            <a:endParaRPr lang="en-US" altLang="en-US" sz="2400" dirty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marL="358775" indent="-358775">
              <a:spcBef>
                <a:spcPts val="600"/>
              </a:spcBef>
              <a:buClr>
                <a:srgbClr val="8E0D30"/>
              </a:buClr>
              <a:buFontTx/>
              <a:buAutoNum type="arabicPeriod"/>
            </a:pP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Formulating Hypotheses and Setting Up the Rejection </a:t>
            </a:r>
            <a:r>
              <a:rPr lang="en-US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Region (7.2, Slide 12)</a:t>
            </a:r>
            <a:endParaRPr lang="en-US" altLang="en-US" sz="24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marL="358775" indent="-358775">
              <a:spcBef>
                <a:spcPts val="600"/>
              </a:spcBef>
              <a:buClr>
                <a:srgbClr val="8E0D30"/>
              </a:buClr>
              <a:buFontTx/>
              <a:buAutoNum type="arabicPeriod"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Observed Significance Levels: </a:t>
            </a:r>
            <a:r>
              <a:rPr lang="en-US" altLang="en-US" sz="2400" i="1" dirty="0" smtClean="0">
                <a:solidFill>
                  <a:srgbClr val="FF0066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dirty="0" smtClean="0">
                <a:solidFill>
                  <a:srgbClr val="FF0066"/>
                </a:solidFill>
                <a:latin typeface="Times New Roman" panose="02020603050405020304" pitchFamily="18" charset="0"/>
              </a:rPr>
              <a:t>-Values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4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7.3, Slide 16</a:t>
            </a:r>
            <a:r>
              <a:rPr lang="en-US" altLang="zh-TW" sz="2400" dirty="0" smtClean="0">
                <a:solidFill>
                  <a:srgbClr val="006600"/>
                </a:solidFill>
              </a:rPr>
              <a:t>)</a:t>
            </a:r>
            <a:endParaRPr lang="en-US" altLang="zh-TW" sz="2400" dirty="0">
              <a:solidFill>
                <a:srgbClr val="006600"/>
              </a:solidFill>
            </a:endParaRPr>
          </a:p>
          <a:p>
            <a:pPr marL="358775" indent="-358775">
              <a:spcBef>
                <a:spcPts val="600"/>
              </a:spcBef>
              <a:buClr>
                <a:srgbClr val="8E0D30"/>
              </a:buClr>
              <a:buFontTx/>
              <a:buAutoNum type="arabicPeriod"/>
            </a:pP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Test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of Hypothesis about a Population Mean: Normal (</a:t>
            </a: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Statistic 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7.4,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Slide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28)</a:t>
            </a:r>
            <a:endParaRPr lang="en-US" altLang="zh-TW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358775" indent="-358775">
              <a:spcBef>
                <a:spcPts val="600"/>
              </a:spcBef>
              <a:buClr>
                <a:srgbClr val="8E0D30"/>
              </a:buClr>
              <a:buFontTx/>
              <a:buAutoNum type="arabicPeriod"/>
            </a:pPr>
            <a:r>
              <a:rPr lang="en-US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Test </a:t>
            </a: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of Hypothesis about a Population Mean: Student’s  </a:t>
            </a:r>
            <a:r>
              <a:rPr lang="en-US" altLang="en-US" sz="2400" i="1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-Statistic </a:t>
            </a: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4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7.5, </a:t>
            </a:r>
            <a:r>
              <a:rPr lang="en-US" altLang="zh-TW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Slide </a:t>
            </a:r>
            <a:r>
              <a:rPr lang="en-US" altLang="zh-TW" sz="24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40)</a:t>
            </a:r>
            <a:endParaRPr lang="en-US" altLang="zh-TW" sz="2400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marL="358775" indent="-358775">
              <a:spcBef>
                <a:spcPts val="600"/>
              </a:spcBef>
              <a:buClr>
                <a:srgbClr val="8E0D30"/>
              </a:buClr>
              <a:buFontTx/>
              <a:buAutoNum type="arabicPeriod" startAt="6"/>
            </a:pPr>
            <a:r>
              <a:rPr lang="en-US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Large-Sample </a:t>
            </a: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Test of Hypothesis about a Population Proportion 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7.6,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Slide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49)</a:t>
            </a:r>
            <a:endParaRPr lang="en-US" altLang="en-US" sz="24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marL="358775" indent="-358775">
              <a:spcBef>
                <a:spcPts val="600"/>
              </a:spcBef>
              <a:buClr>
                <a:srgbClr val="8E0D30"/>
              </a:buClr>
              <a:buFontTx/>
              <a:buAutoNum type="arabicPeriod" startAt="6"/>
            </a:pPr>
            <a:r>
              <a:rPr lang="en-US" altLang="en-US" sz="2400" dirty="0">
                <a:solidFill>
                  <a:srgbClr val="CC6600"/>
                </a:solidFill>
                <a:latin typeface="Times New Roman" panose="02020603050405020304" pitchFamily="18" charset="0"/>
              </a:rPr>
              <a:t>Test of Hypothesis about a Population </a:t>
            </a:r>
            <a:r>
              <a:rPr lang="en-US" altLang="en-US" sz="2400" dirty="0" smtClean="0">
                <a:solidFill>
                  <a:srgbClr val="CC6600"/>
                </a:solidFill>
                <a:latin typeface="Times New Roman" panose="02020603050405020304" pitchFamily="18" charset="0"/>
              </a:rPr>
              <a:t>Variance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7.7, Slide 57)</a:t>
            </a:r>
            <a:endParaRPr lang="en-US" altLang="en-US" sz="2400" dirty="0">
              <a:solidFill>
                <a:srgbClr val="CC6600"/>
              </a:solidFill>
              <a:latin typeface="Times New Roman" panose="02020603050405020304" pitchFamily="18" charset="0"/>
            </a:endParaRPr>
          </a:p>
          <a:p>
            <a:pPr marL="358775" indent="-358775">
              <a:spcBef>
                <a:spcPts val="600"/>
              </a:spcBef>
              <a:buClr>
                <a:srgbClr val="8E0D30"/>
              </a:buClr>
              <a:buFontTx/>
              <a:buAutoNum type="arabicPeriod" startAt="6"/>
            </a:pPr>
            <a:r>
              <a:rPr lang="en-US" altLang="en-US" sz="2400" dirty="0">
                <a:latin typeface="Times New Roman" panose="02020603050405020304" pitchFamily="18" charset="0"/>
              </a:rPr>
              <a:t>Calculating Type II Error Probabilities: More about </a:t>
            </a:r>
            <a:r>
              <a:rPr lang="en-US" altLang="en-US" sz="24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(7.8, Slide 68)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9110" y="76200"/>
            <a:ext cx="7239000" cy="741363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One-Tailed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Test: </a:t>
            </a:r>
            <a:r>
              <a:rPr lang="en-US" altLang="en-US" sz="28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-Value 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en-US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6004152" cy="4525963"/>
          </a:xfrm>
          <a:noFill/>
        </p:spPr>
        <p:txBody>
          <a:bodyPr lIns="90488" tIns="44450" rIns="90488" bIns="44450"/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Does an average box of </a:t>
            </a: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</a:rPr>
              <a:t>ereal contain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more than</a:t>
            </a:r>
            <a:r>
              <a:rPr lang="en-US" altLang="en-US" sz="2400" dirty="0">
                <a:solidFill>
                  <a:srgbClr val="8E0D3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368</a:t>
            </a:r>
            <a:r>
              <a:rPr lang="en-US" altLang="en-US" sz="2400" dirty="0">
                <a:latin typeface="Times New Roman" panose="02020603050405020304" pitchFamily="18" charset="0"/>
              </a:rPr>
              <a:t> grams of cereal?  A random sample of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25</a:t>
            </a:r>
            <a:r>
              <a:rPr lang="en-US" altLang="en-US" sz="2400" dirty="0">
                <a:latin typeface="Times New Roman" panose="02020603050405020304" pitchFamily="18" charset="0"/>
              </a:rPr>
              <a:t> boxes showed 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  </a:t>
            </a:r>
            <a:r>
              <a:rPr lang="en-US" altLang="en-US" sz="2400" b="1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372.5</a:t>
            </a:r>
            <a:r>
              <a:rPr lang="en-US" altLang="en-US" sz="2400" dirty="0">
                <a:latin typeface="Times New Roman" panose="02020603050405020304" pitchFamily="18" charset="0"/>
              </a:rPr>
              <a:t>.  The company has specified </a:t>
            </a:r>
            <a:r>
              <a:rPr lang="en-US" altLang="en-US" sz="2400" b="1" i="1" dirty="0" smtClean="0">
                <a:solidFill>
                  <a:srgbClr val="8E0D3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to be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15</a:t>
            </a:r>
            <a:r>
              <a:rPr lang="en-US" altLang="en-US" sz="2400" dirty="0">
                <a:latin typeface="Times New Roman" panose="02020603050405020304" pitchFamily="18" charset="0"/>
              </a:rPr>
              <a:t> grams.  Find the </a:t>
            </a:r>
            <a:r>
              <a:rPr lang="en-US" altLang="en-US" sz="2400" i="1" dirty="0">
                <a:latin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</a:rPr>
              <a:t>-value. How does it compare to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 = 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0.05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?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Solution:</a:t>
            </a: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 = 0.05</a:t>
            </a:r>
            <a:endParaRPr lang="en-US" altLang="en-US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6172200" y="744538"/>
            <a:ext cx="2806700" cy="3340100"/>
          </a:xfrm>
          <a:prstGeom prst="cube">
            <a:avLst>
              <a:gd name="adj" fmla="val 12690"/>
            </a:avLst>
          </a:prstGeom>
          <a:solidFill>
            <a:srgbClr val="3B3BB3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3253" name="Object 2">
            <a:hlinkClick r:id="" action="ppaction://ole?verb=0"/>
          </p:cNvPr>
          <p:cNvGraphicFramePr/>
          <p:nvPr/>
        </p:nvGraphicFramePr>
        <p:xfrm>
          <a:off x="6330950" y="1095376"/>
          <a:ext cx="2209800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06" name="WordArt 2.0" r:id="rId1" imgW="6094095" imgH="4062095" progId="">
                  <p:embed/>
                </p:oleObj>
              </mc:Choice>
              <mc:Fallback>
                <p:oleObj name="WordArt 2.0" r:id="rId1" imgW="6094095" imgH="4062095" progId="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1095376"/>
                        <a:ext cx="2209800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6870700" y="1963738"/>
            <a:ext cx="1130300" cy="1130300"/>
          </a:xfrm>
          <a:prstGeom prst="star16">
            <a:avLst>
              <a:gd name="adj" fmla="val 37500"/>
            </a:avLst>
          </a:prstGeom>
          <a:solidFill>
            <a:srgbClr val="EAEC5E"/>
          </a:solidFill>
          <a:ln w="12700">
            <a:solidFill>
              <a:schemeClr val="bg2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6700838" y="3482976"/>
            <a:ext cx="1520825" cy="558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368 gm.</a:t>
            </a:r>
            <a:endParaRPr lang="en-US" sz="2800" dirty="0">
              <a:solidFill>
                <a:srgbClr val="FCFEB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2667000" y="1963738"/>
          <a:ext cx="345671" cy="374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07" name="Equation" r:id="rId3" imgW="3352800" imgH="3962400" progId="Equation.DSMT4">
                  <p:embed/>
                </p:oleObj>
              </mc:Choice>
              <mc:Fallback>
                <p:oleObj name="Equation" r:id="rId3" imgW="3352800" imgH="3962400" progId="Equation.DSMT4">
                  <p:embed/>
                  <p:pic>
                    <p:nvPicPr>
                      <p:cNvPr id="0" name="物件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1963738"/>
                        <a:ext cx="345671" cy="374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28600" y="3662185"/>
            <a:ext cx="2209800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b="1" i="1" dirty="0" smtClean="0">
                <a:solidFill>
                  <a:srgbClr val="8E0D30"/>
                </a:solidFill>
              </a:rPr>
              <a:t>H</a:t>
            </a:r>
            <a:r>
              <a:rPr lang="en-US" altLang="en-US" b="1" baseline="-25000" dirty="0" smtClean="0">
                <a:solidFill>
                  <a:srgbClr val="8E0D30"/>
                </a:solidFill>
              </a:rPr>
              <a:t>0</a:t>
            </a:r>
            <a:r>
              <a:rPr lang="en-US" altLang="en-US" b="1" dirty="0">
                <a:solidFill>
                  <a:srgbClr val="8E0D30"/>
                </a:solidFill>
              </a:rPr>
              <a:t>: </a:t>
            </a:r>
            <a:r>
              <a:rPr lang="en-US" altLang="en-US" b="1" i="1" dirty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b="1" dirty="0">
                <a:solidFill>
                  <a:srgbClr val="8E0D30"/>
                </a:solidFill>
              </a:rPr>
              <a:t> = 368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>
              <a:lnSpc>
                <a:spcPts val="26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b="1" i="1" dirty="0" smtClean="0">
                <a:solidFill>
                  <a:srgbClr val="8E0D30"/>
                </a:solidFill>
              </a:rPr>
              <a:t>H</a:t>
            </a:r>
            <a:r>
              <a:rPr lang="en-US" altLang="en-US" b="1" baseline="-25000" dirty="0" smtClean="0">
                <a:solidFill>
                  <a:srgbClr val="8E0D30"/>
                </a:solidFill>
              </a:rPr>
              <a:t>a</a:t>
            </a:r>
            <a:r>
              <a:rPr lang="en-US" altLang="en-US" b="1" dirty="0">
                <a:solidFill>
                  <a:srgbClr val="8E0D30"/>
                </a:solidFill>
              </a:rPr>
              <a:t>: </a:t>
            </a:r>
            <a:r>
              <a:rPr lang="en-US" altLang="en-US" b="1" i="1" dirty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b="1" dirty="0">
                <a:solidFill>
                  <a:srgbClr val="8E0D30"/>
                </a:solidFill>
              </a:rPr>
              <a:t> </a:t>
            </a:r>
            <a:r>
              <a:rPr lang="en-US" altLang="en-US" b="1" dirty="0" smtClean="0">
                <a:solidFill>
                  <a:srgbClr val="8E0D3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</a:t>
            </a:r>
            <a:r>
              <a:rPr lang="en-US" altLang="en-US" b="1" dirty="0" smtClean="0">
                <a:solidFill>
                  <a:srgbClr val="8E0D30"/>
                </a:solidFill>
              </a:rPr>
              <a:t> </a:t>
            </a:r>
            <a:r>
              <a:rPr lang="en-US" altLang="en-US" b="1" dirty="0">
                <a:solidFill>
                  <a:srgbClr val="8E0D30"/>
                </a:solidFill>
              </a:rPr>
              <a:t>368</a:t>
            </a:r>
            <a:r>
              <a:rPr lang="en-US" altLang="en-US" sz="2800" dirty="0"/>
              <a:t> </a:t>
            </a:r>
            <a:endParaRPr lang="zh-TW" altLang="en-US" sz="28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One-Tailed </a:t>
            </a:r>
            <a:r>
              <a:rPr lang="en-US" altLang="en-US" sz="3200" b="1" i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smtClean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TW" altLang="en-US" sz="3200" b="1" dirty="0" smtClean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i="1" dirty="0" smtClean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b="1" dirty="0" smtClean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-Value </a:t>
            </a:r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altLang="en-US" sz="3200" b="1" dirty="0">
              <a:solidFill>
                <a:srgbClr val="8E0D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275" name="Group 35"/>
          <p:cNvGrpSpPr/>
          <p:nvPr/>
        </p:nvGrpSpPr>
        <p:grpSpPr bwMode="auto">
          <a:xfrm>
            <a:off x="2235200" y="2686050"/>
            <a:ext cx="4559300" cy="2806700"/>
            <a:chOff x="1408" y="1692"/>
            <a:chExt cx="2872" cy="1768"/>
          </a:xfrm>
        </p:grpSpPr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2835" y="1762"/>
              <a:ext cx="1" cy="1381"/>
            </a:xfrm>
            <a:prstGeom prst="line">
              <a:avLst/>
            </a:prstGeom>
            <a:noFill/>
            <a:ln w="26988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Freeform 9"/>
            <p:cNvSpPr/>
            <p:nvPr/>
          </p:nvSpPr>
          <p:spPr bwMode="auto">
            <a:xfrm>
              <a:off x="2835" y="1739"/>
              <a:ext cx="1392" cy="1402"/>
            </a:xfrm>
            <a:custGeom>
              <a:avLst/>
              <a:gdLst>
                <a:gd name="T0" fmla="*/ 1392 w 1392"/>
                <a:gd name="T1" fmla="*/ 1402 h 1402"/>
                <a:gd name="T2" fmla="*/ 1245 w 1392"/>
                <a:gd name="T3" fmla="*/ 1384 h 1402"/>
                <a:gd name="T4" fmla="*/ 1173 w 1392"/>
                <a:gd name="T5" fmla="*/ 1369 h 1402"/>
                <a:gd name="T6" fmla="*/ 1099 w 1392"/>
                <a:gd name="T7" fmla="*/ 1345 h 1402"/>
                <a:gd name="T8" fmla="*/ 1026 w 1392"/>
                <a:gd name="T9" fmla="*/ 1314 h 1402"/>
                <a:gd name="T10" fmla="*/ 952 w 1392"/>
                <a:gd name="T11" fmla="*/ 1270 h 1402"/>
                <a:gd name="T12" fmla="*/ 880 w 1392"/>
                <a:gd name="T13" fmla="*/ 1213 h 1402"/>
                <a:gd name="T14" fmla="*/ 733 w 1392"/>
                <a:gd name="T15" fmla="*/ 1050 h 1402"/>
                <a:gd name="T16" fmla="*/ 586 w 1392"/>
                <a:gd name="T17" fmla="*/ 821 h 1402"/>
                <a:gd name="T18" fmla="*/ 440 w 1392"/>
                <a:gd name="T19" fmla="*/ 547 h 1402"/>
                <a:gd name="T20" fmla="*/ 367 w 1392"/>
                <a:gd name="T21" fmla="*/ 408 h 1402"/>
                <a:gd name="T22" fmla="*/ 293 w 1392"/>
                <a:gd name="T23" fmla="*/ 276 h 1402"/>
                <a:gd name="T24" fmla="*/ 221 w 1392"/>
                <a:gd name="T25" fmla="*/ 163 h 1402"/>
                <a:gd name="T26" fmla="*/ 147 w 1392"/>
                <a:gd name="T27" fmla="*/ 74 h 1402"/>
                <a:gd name="T28" fmla="*/ 74 w 1392"/>
                <a:gd name="T29" fmla="*/ 19 h 1402"/>
                <a:gd name="T30" fmla="*/ 0 w 1392"/>
                <a:gd name="T31" fmla="*/ 0 h 14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2"/>
                <a:gd name="T49" fmla="*/ 0 h 1402"/>
                <a:gd name="T50" fmla="*/ 1392 w 1392"/>
                <a:gd name="T51" fmla="*/ 1402 h 14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2" h="1402">
                  <a:moveTo>
                    <a:pt x="1392" y="1402"/>
                  </a:moveTo>
                  <a:lnTo>
                    <a:pt x="1245" y="1384"/>
                  </a:lnTo>
                  <a:lnTo>
                    <a:pt x="1173" y="1369"/>
                  </a:lnTo>
                  <a:lnTo>
                    <a:pt x="1099" y="1345"/>
                  </a:lnTo>
                  <a:lnTo>
                    <a:pt x="1026" y="1314"/>
                  </a:lnTo>
                  <a:lnTo>
                    <a:pt x="952" y="1270"/>
                  </a:lnTo>
                  <a:lnTo>
                    <a:pt x="880" y="1213"/>
                  </a:lnTo>
                  <a:lnTo>
                    <a:pt x="733" y="1050"/>
                  </a:lnTo>
                  <a:lnTo>
                    <a:pt x="586" y="821"/>
                  </a:lnTo>
                  <a:lnTo>
                    <a:pt x="440" y="547"/>
                  </a:lnTo>
                  <a:lnTo>
                    <a:pt x="367" y="408"/>
                  </a:lnTo>
                  <a:lnTo>
                    <a:pt x="293" y="276"/>
                  </a:lnTo>
                  <a:lnTo>
                    <a:pt x="221" y="163"/>
                  </a:lnTo>
                  <a:lnTo>
                    <a:pt x="147" y="74"/>
                  </a:lnTo>
                  <a:lnTo>
                    <a:pt x="74" y="19"/>
                  </a:lnTo>
                  <a:lnTo>
                    <a:pt x="0" y="0"/>
                  </a:lnTo>
                </a:path>
              </a:pathLst>
            </a:custGeom>
            <a:noFill/>
            <a:ln w="5080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Freeform 10"/>
            <p:cNvSpPr/>
            <p:nvPr/>
          </p:nvSpPr>
          <p:spPr bwMode="auto">
            <a:xfrm>
              <a:off x="1443" y="1739"/>
              <a:ext cx="1392" cy="1402"/>
            </a:xfrm>
            <a:custGeom>
              <a:avLst/>
              <a:gdLst>
                <a:gd name="T0" fmla="*/ 0 w 1392"/>
                <a:gd name="T1" fmla="*/ 1402 h 1402"/>
                <a:gd name="T2" fmla="*/ 147 w 1392"/>
                <a:gd name="T3" fmla="*/ 1384 h 1402"/>
                <a:gd name="T4" fmla="*/ 221 w 1392"/>
                <a:gd name="T5" fmla="*/ 1369 h 1402"/>
                <a:gd name="T6" fmla="*/ 293 w 1392"/>
                <a:gd name="T7" fmla="*/ 1345 h 1402"/>
                <a:gd name="T8" fmla="*/ 366 w 1392"/>
                <a:gd name="T9" fmla="*/ 1314 h 1402"/>
                <a:gd name="T10" fmla="*/ 440 w 1392"/>
                <a:gd name="T11" fmla="*/ 1270 h 1402"/>
                <a:gd name="T12" fmla="*/ 512 w 1392"/>
                <a:gd name="T13" fmla="*/ 1213 h 1402"/>
                <a:gd name="T14" fmla="*/ 661 w 1392"/>
                <a:gd name="T15" fmla="*/ 1050 h 1402"/>
                <a:gd name="T16" fmla="*/ 805 w 1392"/>
                <a:gd name="T17" fmla="*/ 821 h 1402"/>
                <a:gd name="T18" fmla="*/ 952 w 1392"/>
                <a:gd name="T19" fmla="*/ 547 h 1402"/>
                <a:gd name="T20" fmla="*/ 1026 w 1392"/>
                <a:gd name="T21" fmla="*/ 408 h 1402"/>
                <a:gd name="T22" fmla="*/ 1099 w 1392"/>
                <a:gd name="T23" fmla="*/ 276 h 1402"/>
                <a:gd name="T24" fmla="*/ 1173 w 1392"/>
                <a:gd name="T25" fmla="*/ 163 h 1402"/>
                <a:gd name="T26" fmla="*/ 1245 w 1392"/>
                <a:gd name="T27" fmla="*/ 74 h 1402"/>
                <a:gd name="T28" fmla="*/ 1320 w 1392"/>
                <a:gd name="T29" fmla="*/ 19 h 1402"/>
                <a:gd name="T30" fmla="*/ 1392 w 1392"/>
                <a:gd name="T31" fmla="*/ 0 h 14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92"/>
                <a:gd name="T49" fmla="*/ 0 h 1402"/>
                <a:gd name="T50" fmla="*/ 1392 w 1392"/>
                <a:gd name="T51" fmla="*/ 1402 h 14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92" h="1402">
                  <a:moveTo>
                    <a:pt x="0" y="1402"/>
                  </a:moveTo>
                  <a:lnTo>
                    <a:pt x="147" y="1384"/>
                  </a:lnTo>
                  <a:lnTo>
                    <a:pt x="221" y="1369"/>
                  </a:lnTo>
                  <a:lnTo>
                    <a:pt x="293" y="1345"/>
                  </a:lnTo>
                  <a:lnTo>
                    <a:pt x="366" y="1314"/>
                  </a:lnTo>
                  <a:lnTo>
                    <a:pt x="440" y="1270"/>
                  </a:lnTo>
                  <a:lnTo>
                    <a:pt x="512" y="1213"/>
                  </a:lnTo>
                  <a:lnTo>
                    <a:pt x="661" y="1050"/>
                  </a:lnTo>
                  <a:lnTo>
                    <a:pt x="805" y="821"/>
                  </a:lnTo>
                  <a:lnTo>
                    <a:pt x="952" y="547"/>
                  </a:lnTo>
                  <a:lnTo>
                    <a:pt x="1026" y="408"/>
                  </a:lnTo>
                  <a:lnTo>
                    <a:pt x="1099" y="276"/>
                  </a:lnTo>
                  <a:lnTo>
                    <a:pt x="1173" y="163"/>
                  </a:lnTo>
                  <a:lnTo>
                    <a:pt x="1245" y="74"/>
                  </a:lnTo>
                  <a:lnTo>
                    <a:pt x="1320" y="19"/>
                  </a:lnTo>
                  <a:lnTo>
                    <a:pt x="1392" y="0"/>
                  </a:lnTo>
                </a:path>
              </a:pathLst>
            </a:custGeom>
            <a:noFill/>
            <a:ln w="5080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Freeform 11"/>
            <p:cNvSpPr/>
            <p:nvPr/>
          </p:nvSpPr>
          <p:spPr bwMode="auto">
            <a:xfrm>
              <a:off x="1443" y="1692"/>
              <a:ext cx="2836" cy="1443"/>
            </a:xfrm>
            <a:custGeom>
              <a:avLst/>
              <a:gdLst>
                <a:gd name="T0" fmla="*/ 0 w 2836"/>
                <a:gd name="T1" fmla="*/ 0 h 1443"/>
                <a:gd name="T2" fmla="*/ 0 w 2836"/>
                <a:gd name="T3" fmla="*/ 1443 h 1443"/>
                <a:gd name="T4" fmla="*/ 2836 w 2836"/>
                <a:gd name="T5" fmla="*/ 1443 h 1443"/>
                <a:gd name="T6" fmla="*/ 0 60000 65536"/>
                <a:gd name="T7" fmla="*/ 0 60000 65536"/>
                <a:gd name="T8" fmla="*/ 0 60000 65536"/>
                <a:gd name="T9" fmla="*/ 0 w 2836"/>
                <a:gd name="T10" fmla="*/ 0 h 1443"/>
                <a:gd name="T11" fmla="*/ 2836 w 2836"/>
                <a:gd name="T12" fmla="*/ 1443 h 14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6" h="1443">
                  <a:moveTo>
                    <a:pt x="0" y="0"/>
                  </a:moveTo>
                  <a:lnTo>
                    <a:pt x="0" y="1443"/>
                  </a:lnTo>
                  <a:lnTo>
                    <a:pt x="2836" y="14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>
              <a:off x="1408" y="1692"/>
              <a:ext cx="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>
              <a:off x="1408" y="1838"/>
              <a:ext cx="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1408" y="1982"/>
              <a:ext cx="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1408" y="2125"/>
              <a:ext cx="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Line 16"/>
            <p:cNvSpPr>
              <a:spLocks noChangeShapeType="1"/>
            </p:cNvSpPr>
            <p:nvPr/>
          </p:nvSpPr>
          <p:spPr bwMode="auto">
            <a:xfrm>
              <a:off x="1408" y="2269"/>
              <a:ext cx="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1408" y="2415"/>
              <a:ext cx="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0" name="Line 18"/>
            <p:cNvSpPr>
              <a:spLocks noChangeShapeType="1"/>
            </p:cNvSpPr>
            <p:nvPr/>
          </p:nvSpPr>
          <p:spPr bwMode="auto">
            <a:xfrm>
              <a:off x="1408" y="2558"/>
              <a:ext cx="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1408" y="2702"/>
              <a:ext cx="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2" name="Line 20"/>
            <p:cNvSpPr>
              <a:spLocks noChangeShapeType="1"/>
            </p:cNvSpPr>
            <p:nvPr/>
          </p:nvSpPr>
          <p:spPr bwMode="auto">
            <a:xfrm>
              <a:off x="1408" y="2847"/>
              <a:ext cx="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1408" y="2991"/>
              <a:ext cx="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279" y="3135"/>
              <a:ext cx="1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5" name="Line 23"/>
            <p:cNvSpPr>
              <a:spLocks noChangeShapeType="1"/>
            </p:cNvSpPr>
            <p:nvPr/>
          </p:nvSpPr>
          <p:spPr bwMode="auto">
            <a:xfrm>
              <a:off x="3997" y="3135"/>
              <a:ext cx="1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6" name="Line 24"/>
            <p:cNvSpPr>
              <a:spLocks noChangeShapeType="1"/>
            </p:cNvSpPr>
            <p:nvPr/>
          </p:nvSpPr>
          <p:spPr bwMode="auto">
            <a:xfrm>
              <a:off x="3713" y="3135"/>
              <a:ext cx="1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7" name="Line 25"/>
            <p:cNvSpPr>
              <a:spLocks noChangeShapeType="1"/>
            </p:cNvSpPr>
            <p:nvPr/>
          </p:nvSpPr>
          <p:spPr bwMode="auto">
            <a:xfrm>
              <a:off x="3429" y="3135"/>
              <a:ext cx="1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Line 26"/>
            <p:cNvSpPr>
              <a:spLocks noChangeShapeType="1"/>
            </p:cNvSpPr>
            <p:nvPr/>
          </p:nvSpPr>
          <p:spPr bwMode="auto">
            <a:xfrm>
              <a:off x="3145" y="3135"/>
              <a:ext cx="1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9" name="Line 27"/>
            <p:cNvSpPr>
              <a:spLocks noChangeShapeType="1"/>
            </p:cNvSpPr>
            <p:nvPr/>
          </p:nvSpPr>
          <p:spPr bwMode="auto">
            <a:xfrm>
              <a:off x="2861" y="3135"/>
              <a:ext cx="1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0" name="Line 28"/>
            <p:cNvSpPr>
              <a:spLocks noChangeShapeType="1"/>
            </p:cNvSpPr>
            <p:nvPr/>
          </p:nvSpPr>
          <p:spPr bwMode="auto">
            <a:xfrm>
              <a:off x="2577" y="3135"/>
              <a:ext cx="1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1" name="Line 29"/>
            <p:cNvSpPr>
              <a:spLocks noChangeShapeType="1"/>
            </p:cNvSpPr>
            <p:nvPr/>
          </p:nvSpPr>
          <p:spPr bwMode="auto">
            <a:xfrm>
              <a:off x="2295" y="3135"/>
              <a:ext cx="1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Line 30"/>
            <p:cNvSpPr>
              <a:spLocks noChangeShapeType="1"/>
            </p:cNvSpPr>
            <p:nvPr/>
          </p:nvSpPr>
          <p:spPr bwMode="auto">
            <a:xfrm>
              <a:off x="2011" y="3135"/>
              <a:ext cx="1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3" name="Line 31"/>
            <p:cNvSpPr>
              <a:spLocks noChangeShapeType="1"/>
            </p:cNvSpPr>
            <p:nvPr/>
          </p:nvSpPr>
          <p:spPr bwMode="auto">
            <a:xfrm>
              <a:off x="1727" y="3135"/>
              <a:ext cx="1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Rectangle 32"/>
            <p:cNvSpPr>
              <a:spLocks noChangeArrowheads="1"/>
            </p:cNvSpPr>
            <p:nvPr/>
          </p:nvSpPr>
          <p:spPr bwMode="auto">
            <a:xfrm>
              <a:off x="4138" y="3172"/>
              <a:ext cx="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3000" b="1" i="1"/>
                <a:t>z</a:t>
              </a:r>
              <a:endParaRPr lang="en-US" altLang="en-US" sz="1800"/>
            </a:p>
          </p:txBody>
        </p:sp>
        <p:sp>
          <p:nvSpPr>
            <p:cNvPr id="54305" name="Rectangle 33"/>
            <p:cNvSpPr>
              <a:spLocks noChangeArrowheads="1"/>
            </p:cNvSpPr>
            <p:nvPr/>
          </p:nvSpPr>
          <p:spPr bwMode="auto">
            <a:xfrm>
              <a:off x="2777" y="3213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 b="1"/>
                <a:t>0</a:t>
              </a:r>
              <a:endParaRPr lang="en-US" altLang="en-US" sz="1800"/>
            </a:p>
          </p:txBody>
        </p:sp>
        <p:sp>
          <p:nvSpPr>
            <p:cNvPr id="54306" name="Rectangle 34"/>
            <p:cNvSpPr>
              <a:spLocks noChangeArrowheads="1"/>
            </p:cNvSpPr>
            <p:nvPr/>
          </p:nvSpPr>
          <p:spPr bwMode="auto">
            <a:xfrm>
              <a:off x="3138" y="3213"/>
              <a:ext cx="3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 b="1"/>
                <a:t>1.50</a:t>
              </a:r>
              <a:endParaRPr lang="en-US" altLang="en-US" sz="1400"/>
            </a:p>
          </p:txBody>
        </p:sp>
      </p:grp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5024438" y="5649913"/>
            <a:ext cx="6826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b="1">
                <a:solidFill>
                  <a:srgbClr val="8E0D30"/>
                </a:solidFill>
                <a:latin typeface="Wingdings" panose="05000000000000000000" pitchFamily="2" charset="2"/>
              </a:rPr>
              <a:t></a:t>
            </a:r>
            <a:endParaRPr lang="en-US" altLang="en-US" sz="4000" b="1">
              <a:solidFill>
                <a:srgbClr val="8E0D30"/>
              </a:solidFill>
              <a:latin typeface="Wingdings" panose="05000000000000000000" pitchFamily="2" charset="2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716588" y="5602288"/>
            <a:ext cx="3121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i="1">
                <a:solidFill>
                  <a:schemeClr val="tx2"/>
                </a:solidFill>
              </a:rPr>
              <a:t>z</a:t>
            </a:r>
            <a:r>
              <a:rPr lang="en-US" altLang="en-US" b="1">
                <a:solidFill>
                  <a:schemeClr val="tx2"/>
                </a:solidFill>
              </a:rPr>
              <a:t> value of sample statistic</a:t>
            </a:r>
            <a:endParaRPr lang="en-US" altLang="en-US" b="1">
              <a:solidFill>
                <a:schemeClr val="tx2"/>
              </a:solidFill>
            </a:endParaRP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5803900" y="5270500"/>
            <a:ext cx="355600" cy="279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279" name="Object 2">
            <a:hlinkClick r:id="" action="ppaction://ole?verb=0"/>
          </p:cNvPr>
          <p:cNvGraphicFramePr/>
          <p:nvPr/>
        </p:nvGraphicFramePr>
        <p:xfrm>
          <a:off x="4684713" y="1635125"/>
          <a:ext cx="38893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9" name="Equation" r:id="rId1" imgW="2052320" imgH="651510" progId="Equation.DSMT4">
                  <p:embed/>
                </p:oleObj>
              </mc:Choice>
              <mc:Fallback>
                <p:oleObj name="Equation" r:id="rId1" imgW="2052320" imgH="651510" progId="Equation.DSMT4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1635125"/>
                        <a:ext cx="388937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One-Tailed </a:t>
            </a:r>
            <a:r>
              <a:rPr lang="en-US" altLang="en-US" sz="3200" b="1" i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altLang="en-US" sz="3200" b="1" i="1" dirty="0" smtClean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b="1" dirty="0" smtClean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-Value </a:t>
            </a:r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altLang="en-US" sz="3200" b="1" dirty="0">
              <a:solidFill>
                <a:srgbClr val="8E0D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230188" y="3201988"/>
            <a:ext cx="18256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Use alternative hypothesis to find direction</a:t>
            </a:r>
            <a:endParaRPr lang="en-US" altLang="en-US" b="1">
              <a:solidFill>
                <a:schemeClr val="tx2"/>
              </a:solidFill>
            </a:endParaRP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1677988" y="1830388"/>
            <a:ext cx="65500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 b="1" i="1"/>
              <a:t>p</a:t>
            </a:r>
            <a:r>
              <a:rPr lang="en-US" altLang="en-US" sz="3200" b="1"/>
              <a:t>-Value is </a:t>
            </a:r>
            <a:r>
              <a:rPr lang="en-US" altLang="en-US" sz="3200" b="1" i="1"/>
              <a:t>P</a:t>
            </a:r>
            <a:r>
              <a:rPr lang="en-US" altLang="en-US" sz="3200" b="1"/>
              <a:t>(</a:t>
            </a:r>
            <a:r>
              <a:rPr lang="en-US" altLang="en-US" sz="3200" b="1" i="1"/>
              <a:t>z</a:t>
            </a:r>
            <a:r>
              <a:rPr lang="en-US" altLang="en-US" sz="3200" b="1"/>
              <a:t> </a:t>
            </a:r>
            <a:r>
              <a:rPr lang="en-US" altLang="en-US" sz="3200" b="1">
                <a:latin typeface="Symbol" panose="05050102010706020507" pitchFamily="18" charset="2"/>
              </a:rPr>
              <a:t></a:t>
            </a:r>
            <a:r>
              <a:rPr lang="en-US" altLang="en-US" sz="3200" b="1"/>
              <a:t>1.50) </a:t>
            </a:r>
            <a:endParaRPr lang="en-US" altLang="en-US" sz="3200" b="1"/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5716588" y="5602288"/>
            <a:ext cx="3121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i="1">
                <a:solidFill>
                  <a:schemeClr val="tx2"/>
                </a:solidFill>
              </a:rPr>
              <a:t>z</a:t>
            </a:r>
            <a:r>
              <a:rPr lang="en-US" altLang="en-US" b="1">
                <a:solidFill>
                  <a:schemeClr val="tx2"/>
                </a:solidFill>
              </a:rPr>
              <a:t> value of sample statistic</a:t>
            </a:r>
            <a:endParaRPr lang="en-US" altLang="en-US" b="1">
              <a:solidFill>
                <a:schemeClr val="tx2"/>
              </a:solidFill>
            </a:endParaRPr>
          </a:p>
        </p:txBody>
      </p:sp>
      <p:sp>
        <p:nvSpPr>
          <p:cNvPr id="55302" name="Rectangle 8"/>
          <p:cNvSpPr>
            <a:spLocks noChangeArrowheads="1"/>
          </p:cNvSpPr>
          <p:nvPr/>
        </p:nvSpPr>
        <p:spPr bwMode="auto">
          <a:xfrm>
            <a:off x="280988" y="2595563"/>
            <a:ext cx="6826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b="1">
                <a:solidFill>
                  <a:srgbClr val="8E0D30"/>
                </a:solidFill>
                <a:latin typeface="Wingdings" panose="05000000000000000000" pitchFamily="2" charset="2"/>
              </a:rPr>
              <a:t></a:t>
            </a:r>
            <a:endParaRPr lang="en-US" altLang="en-US" sz="4000" b="1">
              <a:solidFill>
                <a:srgbClr val="8E0D30"/>
              </a:solidFill>
              <a:latin typeface="Wingdings" panose="05000000000000000000" pitchFamily="2" charset="2"/>
            </a:endParaRPr>
          </a:p>
        </p:txBody>
      </p:sp>
      <p:sp>
        <p:nvSpPr>
          <p:cNvPr id="55303" name="Rectangle 9"/>
          <p:cNvSpPr>
            <a:spLocks noChangeArrowheads="1"/>
          </p:cNvSpPr>
          <p:nvPr/>
        </p:nvSpPr>
        <p:spPr bwMode="auto">
          <a:xfrm>
            <a:off x="5024438" y="5649913"/>
            <a:ext cx="6826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b="1">
                <a:solidFill>
                  <a:srgbClr val="8E0D30"/>
                </a:solidFill>
                <a:latin typeface="Wingdings" panose="05000000000000000000" pitchFamily="2" charset="2"/>
              </a:rPr>
              <a:t></a:t>
            </a:r>
            <a:endParaRPr lang="en-US" altLang="en-US" sz="4000" b="1">
              <a:solidFill>
                <a:srgbClr val="8E0D30"/>
              </a:solidFill>
              <a:latin typeface="Wingdings" panose="05000000000000000000" pitchFamily="2" charset="2"/>
            </a:endParaRPr>
          </a:p>
        </p:txBody>
      </p:sp>
      <p:grpSp>
        <p:nvGrpSpPr>
          <p:cNvPr id="55304" name="Group 98"/>
          <p:cNvGrpSpPr/>
          <p:nvPr/>
        </p:nvGrpSpPr>
        <p:grpSpPr bwMode="auto">
          <a:xfrm>
            <a:off x="2235200" y="2686050"/>
            <a:ext cx="4778375" cy="2863850"/>
            <a:chOff x="1408" y="1692"/>
            <a:chExt cx="3010" cy="1804"/>
          </a:xfrm>
        </p:grpSpPr>
        <p:sp>
          <p:nvSpPr>
            <p:cNvPr id="55314" name="Freeform 11"/>
            <p:cNvSpPr/>
            <p:nvPr/>
          </p:nvSpPr>
          <p:spPr bwMode="auto">
            <a:xfrm>
              <a:off x="3366" y="2430"/>
              <a:ext cx="653" cy="691"/>
            </a:xfrm>
            <a:custGeom>
              <a:avLst/>
              <a:gdLst>
                <a:gd name="T0" fmla="*/ 0 w 653"/>
                <a:gd name="T1" fmla="*/ 0 h 691"/>
                <a:gd name="T2" fmla="*/ 0 w 653"/>
                <a:gd name="T3" fmla="*/ 691 h 691"/>
                <a:gd name="T4" fmla="*/ 653 w 653"/>
                <a:gd name="T5" fmla="*/ 691 h 691"/>
                <a:gd name="T6" fmla="*/ 573 w 653"/>
                <a:gd name="T7" fmla="*/ 656 h 691"/>
                <a:gd name="T8" fmla="*/ 497 w 653"/>
                <a:gd name="T9" fmla="*/ 612 h 691"/>
                <a:gd name="T10" fmla="*/ 425 w 653"/>
                <a:gd name="T11" fmla="*/ 563 h 691"/>
                <a:gd name="T12" fmla="*/ 354 w 653"/>
                <a:gd name="T13" fmla="*/ 509 h 691"/>
                <a:gd name="T14" fmla="*/ 289 w 653"/>
                <a:gd name="T15" fmla="*/ 450 h 691"/>
                <a:gd name="T16" fmla="*/ 228 w 653"/>
                <a:gd name="T17" fmla="*/ 384 h 691"/>
                <a:gd name="T18" fmla="*/ 172 w 653"/>
                <a:gd name="T19" fmla="*/ 316 h 691"/>
                <a:gd name="T20" fmla="*/ 120 w 653"/>
                <a:gd name="T21" fmla="*/ 243 h 691"/>
                <a:gd name="T22" fmla="*/ 74 w 653"/>
                <a:gd name="T23" fmla="*/ 165 h 691"/>
                <a:gd name="T24" fmla="*/ 33 w 653"/>
                <a:gd name="T25" fmla="*/ 84 h 691"/>
                <a:gd name="T26" fmla="*/ 0 w 653"/>
                <a:gd name="T27" fmla="*/ 0 h 6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3"/>
                <a:gd name="T43" fmla="*/ 0 h 691"/>
                <a:gd name="T44" fmla="*/ 653 w 653"/>
                <a:gd name="T45" fmla="*/ 691 h 6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3" h="691">
                  <a:moveTo>
                    <a:pt x="0" y="0"/>
                  </a:moveTo>
                  <a:lnTo>
                    <a:pt x="0" y="691"/>
                  </a:lnTo>
                  <a:lnTo>
                    <a:pt x="653" y="691"/>
                  </a:lnTo>
                  <a:lnTo>
                    <a:pt x="573" y="656"/>
                  </a:lnTo>
                  <a:lnTo>
                    <a:pt x="497" y="612"/>
                  </a:lnTo>
                  <a:lnTo>
                    <a:pt x="425" y="563"/>
                  </a:lnTo>
                  <a:lnTo>
                    <a:pt x="354" y="509"/>
                  </a:lnTo>
                  <a:lnTo>
                    <a:pt x="289" y="450"/>
                  </a:lnTo>
                  <a:lnTo>
                    <a:pt x="228" y="384"/>
                  </a:lnTo>
                  <a:lnTo>
                    <a:pt x="172" y="316"/>
                  </a:lnTo>
                  <a:lnTo>
                    <a:pt x="120" y="243"/>
                  </a:lnTo>
                  <a:lnTo>
                    <a:pt x="74" y="165"/>
                  </a:lnTo>
                  <a:lnTo>
                    <a:pt x="3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5" name="Line 25"/>
            <p:cNvSpPr>
              <a:spLocks noChangeShapeType="1"/>
            </p:cNvSpPr>
            <p:nvPr/>
          </p:nvSpPr>
          <p:spPr bwMode="auto">
            <a:xfrm>
              <a:off x="4279" y="3135"/>
              <a:ext cx="1" cy="17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26"/>
            <p:cNvSpPr>
              <a:spLocks noChangeShapeType="1"/>
            </p:cNvSpPr>
            <p:nvPr/>
          </p:nvSpPr>
          <p:spPr bwMode="auto">
            <a:xfrm>
              <a:off x="3997" y="3135"/>
              <a:ext cx="1" cy="17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27"/>
            <p:cNvSpPr>
              <a:spLocks noChangeShapeType="1"/>
            </p:cNvSpPr>
            <p:nvPr/>
          </p:nvSpPr>
          <p:spPr bwMode="auto">
            <a:xfrm>
              <a:off x="3713" y="3135"/>
              <a:ext cx="1" cy="17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28"/>
            <p:cNvSpPr>
              <a:spLocks noChangeShapeType="1"/>
            </p:cNvSpPr>
            <p:nvPr/>
          </p:nvSpPr>
          <p:spPr bwMode="auto">
            <a:xfrm>
              <a:off x="3429" y="3135"/>
              <a:ext cx="1" cy="17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Rectangle 38"/>
            <p:cNvSpPr>
              <a:spLocks noChangeArrowheads="1"/>
            </p:cNvSpPr>
            <p:nvPr/>
          </p:nvSpPr>
          <p:spPr bwMode="auto">
            <a:xfrm>
              <a:off x="3618" y="2079"/>
              <a:ext cx="8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3000" b="1" i="1"/>
                <a:t>p</a:t>
              </a:r>
              <a:r>
                <a:rPr lang="en-US" altLang="en-US" sz="3000" b="1"/>
                <a:t>-Value</a:t>
              </a:r>
              <a:endParaRPr lang="en-US" altLang="en-US" sz="1800"/>
            </a:p>
          </p:txBody>
        </p:sp>
        <p:sp>
          <p:nvSpPr>
            <p:cNvPr id="55320" name="Freeform 40"/>
            <p:cNvSpPr/>
            <p:nvPr/>
          </p:nvSpPr>
          <p:spPr bwMode="auto">
            <a:xfrm>
              <a:off x="3488" y="2873"/>
              <a:ext cx="71" cy="81"/>
            </a:xfrm>
            <a:custGeom>
              <a:avLst/>
              <a:gdLst>
                <a:gd name="T0" fmla="*/ 71 w 71"/>
                <a:gd name="T1" fmla="*/ 15 h 81"/>
                <a:gd name="T2" fmla="*/ 21 w 71"/>
                <a:gd name="T3" fmla="*/ 81 h 81"/>
                <a:gd name="T4" fmla="*/ 0 w 71"/>
                <a:gd name="T5" fmla="*/ 0 h 81"/>
                <a:gd name="T6" fmla="*/ 71 w 71"/>
                <a:gd name="T7" fmla="*/ 15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81"/>
                <a:gd name="T14" fmla="*/ 71 w 71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81">
                  <a:moveTo>
                    <a:pt x="71" y="15"/>
                  </a:moveTo>
                  <a:lnTo>
                    <a:pt x="21" y="81"/>
                  </a:lnTo>
                  <a:lnTo>
                    <a:pt x="0" y="0"/>
                  </a:lnTo>
                  <a:lnTo>
                    <a:pt x="71" y="1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7"/>
            <p:cNvSpPr>
              <a:spLocks noChangeShapeType="1"/>
            </p:cNvSpPr>
            <p:nvPr/>
          </p:nvSpPr>
          <p:spPr bwMode="auto">
            <a:xfrm>
              <a:off x="3656" y="3320"/>
              <a:ext cx="224" cy="17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22" name="Group 69"/>
            <p:cNvGrpSpPr/>
            <p:nvPr/>
          </p:nvGrpSpPr>
          <p:grpSpPr bwMode="auto">
            <a:xfrm>
              <a:off x="1408" y="1692"/>
              <a:ext cx="2872" cy="1768"/>
              <a:chOff x="1408" y="1692"/>
              <a:chExt cx="2872" cy="1768"/>
            </a:xfrm>
          </p:grpSpPr>
          <p:sp>
            <p:nvSpPr>
              <p:cNvPr id="55324" name="Line 70"/>
              <p:cNvSpPr>
                <a:spLocks noChangeShapeType="1"/>
              </p:cNvSpPr>
              <p:nvPr/>
            </p:nvSpPr>
            <p:spPr bwMode="auto">
              <a:xfrm>
                <a:off x="2835" y="1762"/>
                <a:ext cx="1" cy="1381"/>
              </a:xfrm>
              <a:prstGeom prst="line">
                <a:avLst/>
              </a:prstGeom>
              <a:noFill/>
              <a:ln w="26988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5" name="Freeform 71"/>
              <p:cNvSpPr/>
              <p:nvPr/>
            </p:nvSpPr>
            <p:spPr bwMode="auto">
              <a:xfrm>
                <a:off x="2835" y="1739"/>
                <a:ext cx="1392" cy="1402"/>
              </a:xfrm>
              <a:custGeom>
                <a:avLst/>
                <a:gdLst>
                  <a:gd name="T0" fmla="*/ 1392 w 1392"/>
                  <a:gd name="T1" fmla="*/ 1402 h 1402"/>
                  <a:gd name="T2" fmla="*/ 1245 w 1392"/>
                  <a:gd name="T3" fmla="*/ 1384 h 1402"/>
                  <a:gd name="T4" fmla="*/ 1173 w 1392"/>
                  <a:gd name="T5" fmla="*/ 1369 h 1402"/>
                  <a:gd name="T6" fmla="*/ 1099 w 1392"/>
                  <a:gd name="T7" fmla="*/ 1345 h 1402"/>
                  <a:gd name="T8" fmla="*/ 1026 w 1392"/>
                  <a:gd name="T9" fmla="*/ 1314 h 1402"/>
                  <a:gd name="T10" fmla="*/ 952 w 1392"/>
                  <a:gd name="T11" fmla="*/ 1270 h 1402"/>
                  <a:gd name="T12" fmla="*/ 880 w 1392"/>
                  <a:gd name="T13" fmla="*/ 1213 h 1402"/>
                  <a:gd name="T14" fmla="*/ 733 w 1392"/>
                  <a:gd name="T15" fmla="*/ 1050 h 1402"/>
                  <a:gd name="T16" fmla="*/ 586 w 1392"/>
                  <a:gd name="T17" fmla="*/ 821 h 1402"/>
                  <a:gd name="T18" fmla="*/ 440 w 1392"/>
                  <a:gd name="T19" fmla="*/ 547 h 1402"/>
                  <a:gd name="T20" fmla="*/ 367 w 1392"/>
                  <a:gd name="T21" fmla="*/ 408 h 1402"/>
                  <a:gd name="T22" fmla="*/ 293 w 1392"/>
                  <a:gd name="T23" fmla="*/ 276 h 1402"/>
                  <a:gd name="T24" fmla="*/ 221 w 1392"/>
                  <a:gd name="T25" fmla="*/ 163 h 1402"/>
                  <a:gd name="T26" fmla="*/ 147 w 1392"/>
                  <a:gd name="T27" fmla="*/ 74 h 1402"/>
                  <a:gd name="T28" fmla="*/ 74 w 1392"/>
                  <a:gd name="T29" fmla="*/ 19 h 1402"/>
                  <a:gd name="T30" fmla="*/ 0 w 1392"/>
                  <a:gd name="T31" fmla="*/ 0 h 14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92"/>
                  <a:gd name="T49" fmla="*/ 0 h 1402"/>
                  <a:gd name="T50" fmla="*/ 1392 w 1392"/>
                  <a:gd name="T51" fmla="*/ 1402 h 14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92" h="1402">
                    <a:moveTo>
                      <a:pt x="1392" y="1402"/>
                    </a:moveTo>
                    <a:lnTo>
                      <a:pt x="1245" y="1384"/>
                    </a:lnTo>
                    <a:lnTo>
                      <a:pt x="1173" y="1369"/>
                    </a:lnTo>
                    <a:lnTo>
                      <a:pt x="1099" y="1345"/>
                    </a:lnTo>
                    <a:lnTo>
                      <a:pt x="1026" y="1314"/>
                    </a:lnTo>
                    <a:lnTo>
                      <a:pt x="952" y="1270"/>
                    </a:lnTo>
                    <a:lnTo>
                      <a:pt x="880" y="1213"/>
                    </a:lnTo>
                    <a:lnTo>
                      <a:pt x="733" y="1050"/>
                    </a:lnTo>
                    <a:lnTo>
                      <a:pt x="586" y="821"/>
                    </a:lnTo>
                    <a:lnTo>
                      <a:pt x="440" y="547"/>
                    </a:lnTo>
                    <a:lnTo>
                      <a:pt x="367" y="408"/>
                    </a:lnTo>
                    <a:lnTo>
                      <a:pt x="293" y="276"/>
                    </a:lnTo>
                    <a:lnTo>
                      <a:pt x="221" y="163"/>
                    </a:lnTo>
                    <a:lnTo>
                      <a:pt x="147" y="74"/>
                    </a:lnTo>
                    <a:lnTo>
                      <a:pt x="74" y="19"/>
                    </a:lnTo>
                    <a:lnTo>
                      <a:pt x="0" y="0"/>
                    </a:lnTo>
                  </a:path>
                </a:pathLst>
              </a:custGeom>
              <a:noFill/>
              <a:ln w="50800">
                <a:solidFill>
                  <a:srgbClr val="99009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6" name="Freeform 72"/>
              <p:cNvSpPr/>
              <p:nvPr/>
            </p:nvSpPr>
            <p:spPr bwMode="auto">
              <a:xfrm>
                <a:off x="1443" y="1739"/>
                <a:ext cx="1392" cy="1402"/>
              </a:xfrm>
              <a:custGeom>
                <a:avLst/>
                <a:gdLst>
                  <a:gd name="T0" fmla="*/ 0 w 1392"/>
                  <a:gd name="T1" fmla="*/ 1402 h 1402"/>
                  <a:gd name="T2" fmla="*/ 147 w 1392"/>
                  <a:gd name="T3" fmla="*/ 1384 h 1402"/>
                  <a:gd name="T4" fmla="*/ 221 w 1392"/>
                  <a:gd name="T5" fmla="*/ 1369 h 1402"/>
                  <a:gd name="T6" fmla="*/ 293 w 1392"/>
                  <a:gd name="T7" fmla="*/ 1345 h 1402"/>
                  <a:gd name="T8" fmla="*/ 366 w 1392"/>
                  <a:gd name="T9" fmla="*/ 1314 h 1402"/>
                  <a:gd name="T10" fmla="*/ 440 w 1392"/>
                  <a:gd name="T11" fmla="*/ 1270 h 1402"/>
                  <a:gd name="T12" fmla="*/ 512 w 1392"/>
                  <a:gd name="T13" fmla="*/ 1213 h 1402"/>
                  <a:gd name="T14" fmla="*/ 661 w 1392"/>
                  <a:gd name="T15" fmla="*/ 1050 h 1402"/>
                  <a:gd name="T16" fmla="*/ 805 w 1392"/>
                  <a:gd name="T17" fmla="*/ 821 h 1402"/>
                  <a:gd name="T18" fmla="*/ 952 w 1392"/>
                  <a:gd name="T19" fmla="*/ 547 h 1402"/>
                  <a:gd name="T20" fmla="*/ 1026 w 1392"/>
                  <a:gd name="T21" fmla="*/ 408 h 1402"/>
                  <a:gd name="T22" fmla="*/ 1099 w 1392"/>
                  <a:gd name="T23" fmla="*/ 276 h 1402"/>
                  <a:gd name="T24" fmla="*/ 1173 w 1392"/>
                  <a:gd name="T25" fmla="*/ 163 h 1402"/>
                  <a:gd name="T26" fmla="*/ 1245 w 1392"/>
                  <a:gd name="T27" fmla="*/ 74 h 1402"/>
                  <a:gd name="T28" fmla="*/ 1320 w 1392"/>
                  <a:gd name="T29" fmla="*/ 19 h 1402"/>
                  <a:gd name="T30" fmla="*/ 1392 w 1392"/>
                  <a:gd name="T31" fmla="*/ 0 h 14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92"/>
                  <a:gd name="T49" fmla="*/ 0 h 1402"/>
                  <a:gd name="T50" fmla="*/ 1392 w 1392"/>
                  <a:gd name="T51" fmla="*/ 1402 h 14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92" h="1402">
                    <a:moveTo>
                      <a:pt x="0" y="1402"/>
                    </a:moveTo>
                    <a:lnTo>
                      <a:pt x="147" y="1384"/>
                    </a:lnTo>
                    <a:lnTo>
                      <a:pt x="221" y="1369"/>
                    </a:lnTo>
                    <a:lnTo>
                      <a:pt x="293" y="1345"/>
                    </a:lnTo>
                    <a:lnTo>
                      <a:pt x="366" y="1314"/>
                    </a:lnTo>
                    <a:lnTo>
                      <a:pt x="440" y="1270"/>
                    </a:lnTo>
                    <a:lnTo>
                      <a:pt x="512" y="1213"/>
                    </a:lnTo>
                    <a:lnTo>
                      <a:pt x="661" y="1050"/>
                    </a:lnTo>
                    <a:lnTo>
                      <a:pt x="805" y="821"/>
                    </a:lnTo>
                    <a:lnTo>
                      <a:pt x="952" y="547"/>
                    </a:lnTo>
                    <a:lnTo>
                      <a:pt x="1026" y="408"/>
                    </a:lnTo>
                    <a:lnTo>
                      <a:pt x="1099" y="276"/>
                    </a:lnTo>
                    <a:lnTo>
                      <a:pt x="1173" y="163"/>
                    </a:lnTo>
                    <a:lnTo>
                      <a:pt x="1245" y="74"/>
                    </a:lnTo>
                    <a:lnTo>
                      <a:pt x="1320" y="19"/>
                    </a:lnTo>
                    <a:lnTo>
                      <a:pt x="1392" y="0"/>
                    </a:lnTo>
                  </a:path>
                </a:pathLst>
              </a:custGeom>
              <a:noFill/>
              <a:ln w="50800">
                <a:solidFill>
                  <a:srgbClr val="99009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7" name="Freeform 73"/>
              <p:cNvSpPr/>
              <p:nvPr/>
            </p:nvSpPr>
            <p:spPr bwMode="auto">
              <a:xfrm>
                <a:off x="1443" y="1692"/>
                <a:ext cx="2836" cy="1443"/>
              </a:xfrm>
              <a:custGeom>
                <a:avLst/>
                <a:gdLst>
                  <a:gd name="T0" fmla="*/ 0 w 2836"/>
                  <a:gd name="T1" fmla="*/ 0 h 1443"/>
                  <a:gd name="T2" fmla="*/ 0 w 2836"/>
                  <a:gd name="T3" fmla="*/ 1443 h 1443"/>
                  <a:gd name="T4" fmla="*/ 2836 w 2836"/>
                  <a:gd name="T5" fmla="*/ 1443 h 1443"/>
                  <a:gd name="T6" fmla="*/ 0 60000 65536"/>
                  <a:gd name="T7" fmla="*/ 0 60000 65536"/>
                  <a:gd name="T8" fmla="*/ 0 60000 65536"/>
                  <a:gd name="T9" fmla="*/ 0 w 2836"/>
                  <a:gd name="T10" fmla="*/ 0 h 1443"/>
                  <a:gd name="T11" fmla="*/ 2836 w 2836"/>
                  <a:gd name="T12" fmla="*/ 1443 h 14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36" h="1443">
                    <a:moveTo>
                      <a:pt x="0" y="0"/>
                    </a:moveTo>
                    <a:lnTo>
                      <a:pt x="0" y="1443"/>
                    </a:lnTo>
                    <a:lnTo>
                      <a:pt x="2836" y="14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8" name="Line 74"/>
              <p:cNvSpPr>
                <a:spLocks noChangeShapeType="1"/>
              </p:cNvSpPr>
              <p:nvPr/>
            </p:nvSpPr>
            <p:spPr bwMode="auto">
              <a:xfrm>
                <a:off x="1408" y="1692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29" name="Line 75"/>
              <p:cNvSpPr>
                <a:spLocks noChangeShapeType="1"/>
              </p:cNvSpPr>
              <p:nvPr/>
            </p:nvSpPr>
            <p:spPr bwMode="auto">
              <a:xfrm>
                <a:off x="1408" y="1838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0" name="Line 76"/>
              <p:cNvSpPr>
                <a:spLocks noChangeShapeType="1"/>
              </p:cNvSpPr>
              <p:nvPr/>
            </p:nvSpPr>
            <p:spPr bwMode="auto">
              <a:xfrm>
                <a:off x="1408" y="1982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1" name="Line 77"/>
              <p:cNvSpPr>
                <a:spLocks noChangeShapeType="1"/>
              </p:cNvSpPr>
              <p:nvPr/>
            </p:nvSpPr>
            <p:spPr bwMode="auto">
              <a:xfrm>
                <a:off x="1408" y="2125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2" name="Line 78"/>
              <p:cNvSpPr>
                <a:spLocks noChangeShapeType="1"/>
              </p:cNvSpPr>
              <p:nvPr/>
            </p:nvSpPr>
            <p:spPr bwMode="auto">
              <a:xfrm>
                <a:off x="1408" y="2269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3" name="Line 79"/>
              <p:cNvSpPr>
                <a:spLocks noChangeShapeType="1"/>
              </p:cNvSpPr>
              <p:nvPr/>
            </p:nvSpPr>
            <p:spPr bwMode="auto">
              <a:xfrm>
                <a:off x="1408" y="2415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4" name="Line 80"/>
              <p:cNvSpPr>
                <a:spLocks noChangeShapeType="1"/>
              </p:cNvSpPr>
              <p:nvPr/>
            </p:nvSpPr>
            <p:spPr bwMode="auto">
              <a:xfrm>
                <a:off x="1408" y="2558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5" name="Line 81"/>
              <p:cNvSpPr>
                <a:spLocks noChangeShapeType="1"/>
              </p:cNvSpPr>
              <p:nvPr/>
            </p:nvSpPr>
            <p:spPr bwMode="auto">
              <a:xfrm>
                <a:off x="1408" y="2702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6" name="Line 82"/>
              <p:cNvSpPr>
                <a:spLocks noChangeShapeType="1"/>
              </p:cNvSpPr>
              <p:nvPr/>
            </p:nvSpPr>
            <p:spPr bwMode="auto">
              <a:xfrm>
                <a:off x="1408" y="2847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7" name="Line 83"/>
              <p:cNvSpPr>
                <a:spLocks noChangeShapeType="1"/>
              </p:cNvSpPr>
              <p:nvPr/>
            </p:nvSpPr>
            <p:spPr bwMode="auto">
              <a:xfrm>
                <a:off x="1408" y="2991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8" name="Line 84"/>
              <p:cNvSpPr>
                <a:spLocks noChangeShapeType="1"/>
              </p:cNvSpPr>
              <p:nvPr/>
            </p:nvSpPr>
            <p:spPr bwMode="auto">
              <a:xfrm>
                <a:off x="4279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9" name="Line 85"/>
              <p:cNvSpPr>
                <a:spLocks noChangeShapeType="1"/>
              </p:cNvSpPr>
              <p:nvPr/>
            </p:nvSpPr>
            <p:spPr bwMode="auto">
              <a:xfrm>
                <a:off x="3997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0" name="Line 86"/>
              <p:cNvSpPr>
                <a:spLocks noChangeShapeType="1"/>
              </p:cNvSpPr>
              <p:nvPr/>
            </p:nvSpPr>
            <p:spPr bwMode="auto">
              <a:xfrm>
                <a:off x="3713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1" name="Line 87"/>
              <p:cNvSpPr>
                <a:spLocks noChangeShapeType="1"/>
              </p:cNvSpPr>
              <p:nvPr/>
            </p:nvSpPr>
            <p:spPr bwMode="auto">
              <a:xfrm>
                <a:off x="3429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2" name="Line 88"/>
              <p:cNvSpPr>
                <a:spLocks noChangeShapeType="1"/>
              </p:cNvSpPr>
              <p:nvPr/>
            </p:nvSpPr>
            <p:spPr bwMode="auto">
              <a:xfrm>
                <a:off x="3145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3" name="Line 89"/>
              <p:cNvSpPr>
                <a:spLocks noChangeShapeType="1"/>
              </p:cNvSpPr>
              <p:nvPr/>
            </p:nvSpPr>
            <p:spPr bwMode="auto">
              <a:xfrm>
                <a:off x="2861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4" name="Line 90"/>
              <p:cNvSpPr>
                <a:spLocks noChangeShapeType="1"/>
              </p:cNvSpPr>
              <p:nvPr/>
            </p:nvSpPr>
            <p:spPr bwMode="auto">
              <a:xfrm>
                <a:off x="2577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5" name="Line 91"/>
              <p:cNvSpPr>
                <a:spLocks noChangeShapeType="1"/>
              </p:cNvSpPr>
              <p:nvPr/>
            </p:nvSpPr>
            <p:spPr bwMode="auto">
              <a:xfrm>
                <a:off x="2295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6" name="Line 92"/>
              <p:cNvSpPr>
                <a:spLocks noChangeShapeType="1"/>
              </p:cNvSpPr>
              <p:nvPr/>
            </p:nvSpPr>
            <p:spPr bwMode="auto">
              <a:xfrm>
                <a:off x="2011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7" name="Line 93"/>
              <p:cNvSpPr>
                <a:spLocks noChangeShapeType="1"/>
              </p:cNvSpPr>
              <p:nvPr/>
            </p:nvSpPr>
            <p:spPr bwMode="auto">
              <a:xfrm>
                <a:off x="1727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48" name="Rectangle 94"/>
              <p:cNvSpPr>
                <a:spLocks noChangeArrowheads="1"/>
              </p:cNvSpPr>
              <p:nvPr/>
            </p:nvSpPr>
            <p:spPr bwMode="auto">
              <a:xfrm>
                <a:off x="4138" y="3172"/>
                <a:ext cx="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3000" b="1" i="1"/>
                  <a:t>z</a:t>
                </a:r>
                <a:endParaRPr lang="en-US" altLang="en-US" sz="1800"/>
              </a:p>
            </p:txBody>
          </p:sp>
          <p:sp>
            <p:nvSpPr>
              <p:cNvPr id="55349" name="Rectangle 95"/>
              <p:cNvSpPr>
                <a:spLocks noChangeArrowheads="1"/>
              </p:cNvSpPr>
              <p:nvPr/>
            </p:nvSpPr>
            <p:spPr bwMode="auto">
              <a:xfrm>
                <a:off x="2777" y="3213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200" b="1"/>
                  <a:t>0</a:t>
                </a:r>
                <a:endParaRPr lang="en-US" altLang="en-US" sz="1800"/>
              </a:p>
            </p:txBody>
          </p:sp>
          <p:sp>
            <p:nvSpPr>
              <p:cNvPr id="55350" name="Rectangle 96"/>
              <p:cNvSpPr>
                <a:spLocks noChangeArrowheads="1"/>
              </p:cNvSpPr>
              <p:nvPr/>
            </p:nvSpPr>
            <p:spPr bwMode="auto">
              <a:xfrm>
                <a:off x="3138" y="3213"/>
                <a:ext cx="30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200" b="1"/>
                  <a:t>1.50</a:t>
                </a:r>
                <a:endParaRPr lang="en-US" altLang="en-US" sz="1400"/>
              </a:p>
            </p:txBody>
          </p:sp>
        </p:grpSp>
        <p:sp>
          <p:nvSpPr>
            <p:cNvPr id="55323" name="Freeform 97"/>
            <p:cNvSpPr/>
            <p:nvPr/>
          </p:nvSpPr>
          <p:spPr bwMode="auto">
            <a:xfrm>
              <a:off x="3522" y="2420"/>
              <a:ext cx="527" cy="470"/>
            </a:xfrm>
            <a:custGeom>
              <a:avLst/>
              <a:gdLst>
                <a:gd name="T0" fmla="*/ 527 w 527"/>
                <a:gd name="T1" fmla="*/ 0 h 470"/>
                <a:gd name="T2" fmla="*/ 518 w 527"/>
                <a:gd name="T3" fmla="*/ 47 h 470"/>
                <a:gd name="T4" fmla="*/ 503 w 527"/>
                <a:gd name="T5" fmla="*/ 92 h 470"/>
                <a:gd name="T6" fmla="*/ 482 w 527"/>
                <a:gd name="T7" fmla="*/ 134 h 470"/>
                <a:gd name="T8" fmla="*/ 454 w 527"/>
                <a:gd name="T9" fmla="*/ 171 h 470"/>
                <a:gd name="T10" fmla="*/ 423 w 527"/>
                <a:gd name="T11" fmla="*/ 202 h 470"/>
                <a:gd name="T12" fmla="*/ 386 w 527"/>
                <a:gd name="T13" fmla="*/ 229 h 470"/>
                <a:gd name="T14" fmla="*/ 345 w 527"/>
                <a:gd name="T15" fmla="*/ 249 h 470"/>
                <a:gd name="T16" fmla="*/ 300 w 527"/>
                <a:gd name="T17" fmla="*/ 262 h 470"/>
                <a:gd name="T18" fmla="*/ 256 w 527"/>
                <a:gd name="T19" fmla="*/ 268 h 470"/>
                <a:gd name="T20" fmla="*/ 215 w 527"/>
                <a:gd name="T21" fmla="*/ 274 h 470"/>
                <a:gd name="T22" fmla="*/ 172 w 527"/>
                <a:gd name="T23" fmla="*/ 286 h 470"/>
                <a:gd name="T24" fmla="*/ 133 w 527"/>
                <a:gd name="T25" fmla="*/ 303 h 470"/>
                <a:gd name="T26" fmla="*/ 98 w 527"/>
                <a:gd name="T27" fmla="*/ 326 h 470"/>
                <a:gd name="T28" fmla="*/ 67 w 527"/>
                <a:gd name="T29" fmla="*/ 358 h 470"/>
                <a:gd name="T30" fmla="*/ 39 w 527"/>
                <a:gd name="T31" fmla="*/ 391 h 470"/>
                <a:gd name="T32" fmla="*/ 16 w 527"/>
                <a:gd name="T33" fmla="*/ 429 h 470"/>
                <a:gd name="T34" fmla="*/ 0 w 527"/>
                <a:gd name="T35" fmla="*/ 470 h 47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7"/>
                <a:gd name="T55" fmla="*/ 0 h 470"/>
                <a:gd name="T56" fmla="*/ 527 w 527"/>
                <a:gd name="T57" fmla="*/ 470 h 47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7" h="470">
                  <a:moveTo>
                    <a:pt x="527" y="0"/>
                  </a:moveTo>
                  <a:lnTo>
                    <a:pt x="518" y="47"/>
                  </a:lnTo>
                  <a:lnTo>
                    <a:pt x="503" y="92"/>
                  </a:lnTo>
                  <a:lnTo>
                    <a:pt x="482" y="134"/>
                  </a:lnTo>
                  <a:lnTo>
                    <a:pt x="454" y="171"/>
                  </a:lnTo>
                  <a:lnTo>
                    <a:pt x="423" y="202"/>
                  </a:lnTo>
                  <a:lnTo>
                    <a:pt x="386" y="229"/>
                  </a:lnTo>
                  <a:lnTo>
                    <a:pt x="345" y="249"/>
                  </a:lnTo>
                  <a:lnTo>
                    <a:pt x="300" y="262"/>
                  </a:lnTo>
                  <a:lnTo>
                    <a:pt x="256" y="268"/>
                  </a:lnTo>
                  <a:lnTo>
                    <a:pt x="215" y="274"/>
                  </a:lnTo>
                  <a:lnTo>
                    <a:pt x="172" y="286"/>
                  </a:lnTo>
                  <a:lnTo>
                    <a:pt x="133" y="303"/>
                  </a:lnTo>
                  <a:lnTo>
                    <a:pt x="98" y="326"/>
                  </a:lnTo>
                  <a:lnTo>
                    <a:pt x="67" y="358"/>
                  </a:lnTo>
                  <a:lnTo>
                    <a:pt x="39" y="391"/>
                  </a:lnTo>
                  <a:lnTo>
                    <a:pt x="16" y="429"/>
                  </a:lnTo>
                  <a:lnTo>
                    <a:pt x="0" y="470"/>
                  </a:lnTo>
                </a:path>
              </a:pathLst>
            </a:custGeom>
            <a:noFill/>
            <a:ln w="26988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4"/>
          <p:cNvGrpSpPr/>
          <p:nvPr/>
        </p:nvGrpSpPr>
        <p:grpSpPr bwMode="auto">
          <a:xfrm>
            <a:off x="2135188" y="4191000"/>
            <a:ext cx="3273425" cy="2230438"/>
            <a:chOff x="1345" y="2640"/>
            <a:chExt cx="2062" cy="1405"/>
          </a:xfrm>
        </p:grpSpPr>
        <p:sp>
          <p:nvSpPr>
            <p:cNvPr id="55309" name="Line 99"/>
            <p:cNvSpPr>
              <a:spLocks noChangeShapeType="1"/>
            </p:cNvSpPr>
            <p:nvPr/>
          </p:nvSpPr>
          <p:spPr bwMode="auto">
            <a:xfrm flipH="1">
              <a:off x="2920" y="2984"/>
              <a:ext cx="160" cy="5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Rectangle 100"/>
            <p:cNvSpPr>
              <a:spLocks noChangeArrowheads="1"/>
            </p:cNvSpPr>
            <p:nvPr/>
          </p:nvSpPr>
          <p:spPr bwMode="auto">
            <a:xfrm>
              <a:off x="1777" y="3529"/>
              <a:ext cx="1342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chemeClr val="tx2"/>
                  </a:solidFill>
                </a:rPr>
                <a:t>From </a:t>
              </a:r>
              <a:r>
                <a:rPr lang="en-US" altLang="en-US" b="1" i="1">
                  <a:solidFill>
                    <a:schemeClr val="tx2"/>
                  </a:solidFill>
                </a:rPr>
                <a:t>z</a:t>
              </a:r>
              <a:r>
                <a:rPr lang="en-US" altLang="en-US" b="1">
                  <a:solidFill>
                    <a:schemeClr val="tx2"/>
                  </a:solidFill>
                </a:rPr>
                <a:t> table: lookup 1.50</a:t>
              </a:r>
              <a:endParaRPr lang="en-US" altLang="en-US" b="1">
                <a:solidFill>
                  <a:schemeClr val="tx2"/>
                </a:solidFill>
              </a:endParaRPr>
            </a:p>
          </p:txBody>
        </p:sp>
        <p:sp>
          <p:nvSpPr>
            <p:cNvPr id="55311" name="Rectangle 101"/>
            <p:cNvSpPr>
              <a:spLocks noChangeArrowheads="1"/>
            </p:cNvSpPr>
            <p:nvPr/>
          </p:nvSpPr>
          <p:spPr bwMode="auto">
            <a:xfrm>
              <a:off x="2785" y="2689"/>
              <a:ext cx="62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chemeClr val="tx2"/>
                  </a:solidFill>
                </a:rPr>
                <a:t>.4332</a:t>
              </a:r>
              <a:endParaRPr lang="en-US" altLang="en-US" b="1">
                <a:solidFill>
                  <a:schemeClr val="tx2"/>
                </a:solidFill>
              </a:endParaRPr>
            </a:p>
          </p:txBody>
        </p:sp>
        <p:sp>
          <p:nvSpPr>
            <p:cNvPr id="55312" name="Line 102"/>
            <p:cNvSpPr>
              <a:spLocks noChangeShapeType="1"/>
            </p:cNvSpPr>
            <p:nvPr/>
          </p:nvSpPr>
          <p:spPr bwMode="auto">
            <a:xfrm>
              <a:off x="2840" y="2640"/>
              <a:ext cx="46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Rectangle 103"/>
            <p:cNvSpPr>
              <a:spLocks noChangeArrowheads="1"/>
            </p:cNvSpPr>
            <p:nvPr/>
          </p:nvSpPr>
          <p:spPr bwMode="auto">
            <a:xfrm>
              <a:off x="1345" y="3409"/>
              <a:ext cx="43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rPr>
                <a:t></a:t>
              </a:r>
              <a:endParaRPr lang="en-US" altLang="en-US" sz="4000" b="1">
                <a:solidFill>
                  <a:srgbClr val="8E0D30"/>
                </a:solidFill>
                <a:latin typeface="Wingdings" panose="05000000000000000000" pitchFamily="2" charset="2"/>
              </a:endParaRPr>
            </a:p>
          </p:txBody>
        </p:sp>
      </p:grpSp>
      <p:grpSp>
        <p:nvGrpSpPr>
          <p:cNvPr id="5" name="Group 107"/>
          <p:cNvGrpSpPr/>
          <p:nvPr/>
        </p:nvGrpSpPr>
        <p:grpSpPr bwMode="auto">
          <a:xfrm>
            <a:off x="7392988" y="2897188"/>
            <a:ext cx="1444625" cy="1793875"/>
            <a:chOff x="4657" y="1825"/>
            <a:chExt cx="910" cy="1130"/>
          </a:xfrm>
        </p:grpSpPr>
        <p:sp>
          <p:nvSpPr>
            <p:cNvPr id="55307" name="Rectangle 105"/>
            <p:cNvSpPr>
              <a:spLocks noChangeArrowheads="1"/>
            </p:cNvSpPr>
            <p:nvPr/>
          </p:nvSpPr>
          <p:spPr bwMode="auto">
            <a:xfrm>
              <a:off x="4657" y="2209"/>
              <a:ext cx="910" cy="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chemeClr val="tx2"/>
                  </a:solidFill>
                </a:rPr>
                <a:t>	.5000</a:t>
              </a:r>
              <a:br>
                <a:rPr lang="en-US" altLang="en-US" b="1">
                  <a:solidFill>
                    <a:schemeClr val="tx2"/>
                  </a:solidFill>
                </a:rPr>
              </a:br>
              <a:r>
                <a:rPr lang="en-US" altLang="en-US" b="1">
                  <a:solidFill>
                    <a:schemeClr val="tx2"/>
                  </a:solidFill>
                </a:rPr>
                <a:t>–	</a:t>
              </a:r>
              <a:r>
                <a:rPr lang="en-US" altLang="en-US" b="1" u="sng">
                  <a:solidFill>
                    <a:schemeClr val="tx2"/>
                  </a:solidFill>
                </a:rPr>
                <a:t>.4332</a:t>
              </a:r>
              <a:br>
                <a:rPr lang="en-US" altLang="en-US" b="1">
                  <a:solidFill>
                    <a:schemeClr val="tx2"/>
                  </a:solidFill>
                </a:rPr>
              </a:br>
              <a:r>
                <a:rPr lang="en-US" altLang="en-US" b="1">
                  <a:solidFill>
                    <a:schemeClr val="tx2"/>
                  </a:solidFill>
                </a:rPr>
                <a:t>	.0668</a:t>
              </a:r>
              <a:endParaRPr lang="en-US" altLang="en-US" b="1">
                <a:solidFill>
                  <a:schemeClr val="tx2"/>
                </a:solidFill>
              </a:endParaRPr>
            </a:p>
          </p:txBody>
        </p:sp>
        <p:sp>
          <p:nvSpPr>
            <p:cNvPr id="55308" name="Rectangle 106"/>
            <p:cNvSpPr>
              <a:spLocks noChangeArrowheads="1"/>
            </p:cNvSpPr>
            <p:nvPr/>
          </p:nvSpPr>
          <p:spPr bwMode="auto">
            <a:xfrm>
              <a:off x="4897" y="1825"/>
              <a:ext cx="43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rPr>
                <a:t></a:t>
              </a:r>
              <a:endParaRPr lang="en-US" altLang="en-US" sz="4000" b="1">
                <a:solidFill>
                  <a:srgbClr val="8E0D30"/>
                </a:solidFill>
                <a:latin typeface="Wingdings" panose="05000000000000000000" pitchFamily="2" charset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One-Tailed </a:t>
            </a:r>
            <a:r>
              <a:rPr lang="en-US" altLang="en-US" sz="3200" b="1" i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altLang="en-US" sz="3200" b="1" i="1" dirty="0" smtClean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b="1" dirty="0" smtClean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-Value </a:t>
            </a:r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altLang="en-US" sz="3200" b="1" dirty="0">
              <a:solidFill>
                <a:srgbClr val="8E0D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3" name="Line 41"/>
          <p:cNvSpPr>
            <a:spLocks noChangeShapeType="1"/>
          </p:cNvSpPr>
          <p:nvPr/>
        </p:nvSpPr>
        <p:spPr bwMode="auto">
          <a:xfrm>
            <a:off x="2741613" y="4976813"/>
            <a:ext cx="1587" cy="26987"/>
          </a:xfrm>
          <a:prstGeom prst="line">
            <a:avLst/>
          </a:prstGeom>
          <a:noFill/>
          <a:ln w="38100">
            <a:solidFill>
              <a:srgbClr val="CDCDC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Rectangle 45"/>
          <p:cNvSpPr>
            <a:spLocks noChangeArrowheads="1"/>
          </p:cNvSpPr>
          <p:nvPr/>
        </p:nvSpPr>
        <p:spPr bwMode="auto">
          <a:xfrm>
            <a:off x="5670550" y="2865438"/>
            <a:ext cx="127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000" b="1" i="1"/>
              <a:t>p</a:t>
            </a:r>
            <a:r>
              <a:rPr lang="en-US" altLang="en-US" sz="3000" b="1"/>
              <a:t>-Value</a:t>
            </a:r>
            <a:endParaRPr lang="en-US" altLang="en-US" sz="1800"/>
          </a:p>
        </p:txBody>
      </p:sp>
      <p:sp>
        <p:nvSpPr>
          <p:cNvPr id="56325" name="Rectangle 46"/>
          <p:cNvSpPr>
            <a:spLocks noChangeArrowheads="1"/>
          </p:cNvSpPr>
          <p:nvPr/>
        </p:nvSpPr>
        <p:spPr bwMode="auto">
          <a:xfrm>
            <a:off x="5870575" y="3327400"/>
            <a:ext cx="10451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b="1" dirty="0"/>
              <a:t>0</a:t>
            </a:r>
            <a:r>
              <a:rPr lang="en-US" altLang="en-US" sz="3000" b="1" dirty="0" smtClean="0"/>
              <a:t>.0668</a:t>
            </a:r>
            <a:endParaRPr lang="en-US" altLang="en-US" sz="1800" dirty="0"/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5716588" y="5602288"/>
            <a:ext cx="3121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i="1">
                <a:solidFill>
                  <a:schemeClr val="tx2"/>
                </a:solidFill>
              </a:rPr>
              <a:t>z</a:t>
            </a:r>
            <a:r>
              <a:rPr lang="en-US" altLang="en-US" b="1">
                <a:solidFill>
                  <a:schemeClr val="tx2"/>
                </a:solidFill>
              </a:rPr>
              <a:t> value of sample statistic</a:t>
            </a:r>
            <a:endParaRPr lang="en-US" altLang="en-US" b="1">
              <a:solidFill>
                <a:schemeClr val="tx2"/>
              </a:solidFill>
            </a:endParaRPr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 flipH="1">
            <a:off x="4635500" y="4737100"/>
            <a:ext cx="254000" cy="812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Rectangle 6"/>
          <p:cNvSpPr>
            <a:spLocks noChangeArrowheads="1"/>
          </p:cNvSpPr>
          <p:nvPr/>
        </p:nvSpPr>
        <p:spPr bwMode="auto">
          <a:xfrm>
            <a:off x="2820988" y="5602288"/>
            <a:ext cx="2130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From </a:t>
            </a:r>
            <a:r>
              <a:rPr lang="en-US" altLang="en-US" b="1" i="1">
                <a:solidFill>
                  <a:schemeClr val="tx2"/>
                </a:solidFill>
              </a:rPr>
              <a:t>z</a:t>
            </a:r>
            <a:r>
              <a:rPr lang="en-US" altLang="en-US" b="1">
                <a:solidFill>
                  <a:schemeClr val="tx2"/>
                </a:solidFill>
              </a:rPr>
              <a:t> table: lookup 1.50</a:t>
            </a:r>
            <a:endParaRPr lang="en-US" altLang="en-US" b="1">
              <a:solidFill>
                <a:schemeClr val="tx2"/>
              </a:solidFill>
            </a:endParaRPr>
          </a:p>
        </p:txBody>
      </p:sp>
      <p:sp>
        <p:nvSpPr>
          <p:cNvPr id="56329" name="Line 7"/>
          <p:cNvSpPr>
            <a:spLocks noChangeShapeType="1"/>
          </p:cNvSpPr>
          <p:nvPr/>
        </p:nvSpPr>
        <p:spPr bwMode="auto">
          <a:xfrm>
            <a:off x="5803900" y="5270500"/>
            <a:ext cx="355600" cy="279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Line 9"/>
          <p:cNvSpPr>
            <a:spLocks noChangeShapeType="1"/>
          </p:cNvSpPr>
          <p:nvPr/>
        </p:nvSpPr>
        <p:spPr bwMode="auto">
          <a:xfrm flipV="1">
            <a:off x="4498975" y="4154488"/>
            <a:ext cx="842961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Rectangle 10"/>
          <p:cNvSpPr>
            <a:spLocks noChangeArrowheads="1"/>
          </p:cNvSpPr>
          <p:nvPr/>
        </p:nvSpPr>
        <p:spPr bwMode="auto">
          <a:xfrm>
            <a:off x="230188" y="3201988"/>
            <a:ext cx="18256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</a:rPr>
              <a:t>Use alternative hypothesis to find direction</a:t>
            </a:r>
            <a:endParaRPr lang="en-US" altLang="en-US" b="1">
              <a:solidFill>
                <a:schemeClr val="tx2"/>
              </a:solidFill>
            </a:endParaRPr>
          </a:p>
        </p:txBody>
      </p:sp>
      <p:sp>
        <p:nvSpPr>
          <p:cNvPr id="56332" name="Rectangle 11"/>
          <p:cNvSpPr>
            <a:spLocks noChangeArrowheads="1"/>
          </p:cNvSpPr>
          <p:nvPr/>
        </p:nvSpPr>
        <p:spPr bwMode="auto">
          <a:xfrm>
            <a:off x="7392988" y="3506788"/>
            <a:ext cx="1444625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chemeClr val="tx2"/>
                </a:solidFill>
              </a:rPr>
              <a:t>	0.5000</a:t>
            </a:r>
            <a:br>
              <a:rPr lang="en-US" altLang="en-US" b="1" dirty="0">
                <a:solidFill>
                  <a:schemeClr val="tx2"/>
                </a:solidFill>
              </a:rPr>
            </a:br>
            <a:r>
              <a:rPr lang="en-US" altLang="en-US" b="1" dirty="0">
                <a:solidFill>
                  <a:schemeClr val="tx2"/>
                </a:solidFill>
              </a:rPr>
              <a:t>–</a:t>
            </a:r>
            <a:r>
              <a:rPr lang="en-US" altLang="en-US" b="1" u="sng" dirty="0">
                <a:solidFill>
                  <a:schemeClr val="tx2"/>
                </a:solidFill>
              </a:rPr>
              <a:t>	</a:t>
            </a:r>
            <a:r>
              <a:rPr lang="en-US" altLang="en-US" b="1" u="sng" dirty="0" smtClean="0">
                <a:solidFill>
                  <a:schemeClr val="tx2"/>
                </a:solidFill>
              </a:rPr>
              <a:t>0.4332</a:t>
            </a:r>
            <a:br>
              <a:rPr lang="en-US" altLang="en-US" b="1" dirty="0">
                <a:solidFill>
                  <a:schemeClr val="tx2"/>
                </a:solidFill>
              </a:rPr>
            </a:br>
            <a:r>
              <a:rPr lang="en-US" altLang="en-US" b="1" dirty="0">
                <a:solidFill>
                  <a:schemeClr val="tx2"/>
                </a:solidFill>
              </a:rPr>
              <a:t>	0.0668</a:t>
            </a:r>
            <a:endParaRPr lang="en-US" altLang="en-US" b="1" dirty="0">
              <a:solidFill>
                <a:schemeClr val="tx2"/>
              </a:solidFill>
            </a:endParaRPr>
          </a:p>
        </p:txBody>
      </p:sp>
      <p:sp>
        <p:nvSpPr>
          <p:cNvPr id="56333" name="Rectangle 12"/>
          <p:cNvSpPr>
            <a:spLocks noChangeArrowheads="1"/>
          </p:cNvSpPr>
          <p:nvPr/>
        </p:nvSpPr>
        <p:spPr bwMode="auto">
          <a:xfrm>
            <a:off x="2135188" y="5411788"/>
            <a:ext cx="6826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b="1">
                <a:solidFill>
                  <a:srgbClr val="8E0D30"/>
                </a:solidFill>
                <a:latin typeface="Wingdings" panose="05000000000000000000" pitchFamily="2" charset="2"/>
              </a:rPr>
              <a:t></a:t>
            </a:r>
            <a:endParaRPr lang="en-US" altLang="en-US" sz="4000" b="1">
              <a:solidFill>
                <a:srgbClr val="8E0D30"/>
              </a:solidFill>
              <a:latin typeface="Wingdings" panose="05000000000000000000" pitchFamily="2" charset="2"/>
            </a:endParaRPr>
          </a:p>
        </p:txBody>
      </p:sp>
      <p:sp>
        <p:nvSpPr>
          <p:cNvPr id="56334" name="Rectangle 13"/>
          <p:cNvSpPr>
            <a:spLocks noChangeArrowheads="1"/>
          </p:cNvSpPr>
          <p:nvPr/>
        </p:nvSpPr>
        <p:spPr bwMode="auto">
          <a:xfrm>
            <a:off x="7773988" y="2897188"/>
            <a:ext cx="6826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b="1">
                <a:solidFill>
                  <a:srgbClr val="8E0D30"/>
                </a:solidFill>
                <a:latin typeface="Wingdings" panose="05000000000000000000" pitchFamily="2" charset="2"/>
              </a:rPr>
              <a:t></a:t>
            </a:r>
            <a:endParaRPr lang="en-US" altLang="en-US" sz="4000" b="1">
              <a:solidFill>
                <a:srgbClr val="8E0D30"/>
              </a:solidFill>
              <a:latin typeface="Wingdings" panose="05000000000000000000" pitchFamily="2" charset="2"/>
            </a:endParaRPr>
          </a:p>
        </p:txBody>
      </p:sp>
      <p:sp>
        <p:nvSpPr>
          <p:cNvPr id="56335" name="Rectangle 14"/>
          <p:cNvSpPr>
            <a:spLocks noChangeArrowheads="1"/>
          </p:cNvSpPr>
          <p:nvPr/>
        </p:nvSpPr>
        <p:spPr bwMode="auto">
          <a:xfrm>
            <a:off x="1677988" y="1830388"/>
            <a:ext cx="655002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 b="1" i="1" dirty="0"/>
              <a:t>p</a:t>
            </a:r>
            <a:r>
              <a:rPr lang="en-US" altLang="en-US" sz="3200" b="1" dirty="0"/>
              <a:t>-Value is </a:t>
            </a:r>
            <a:r>
              <a:rPr lang="en-US" altLang="en-US" sz="3200" b="1" i="1" dirty="0"/>
              <a:t>P</a:t>
            </a:r>
            <a:r>
              <a:rPr lang="en-US" altLang="en-US" sz="3200" b="1" dirty="0"/>
              <a:t>(</a:t>
            </a:r>
            <a:r>
              <a:rPr lang="en-US" altLang="en-US" sz="3200" b="1" i="1" dirty="0"/>
              <a:t>z</a:t>
            </a:r>
            <a:r>
              <a:rPr lang="en-US" altLang="en-US" sz="3200" b="1" dirty="0"/>
              <a:t> </a:t>
            </a:r>
            <a:r>
              <a:rPr lang="en-US" altLang="en-US" sz="3200" b="1" dirty="0">
                <a:latin typeface="Symbol" panose="05050102010706020507" pitchFamily="18" charset="2"/>
              </a:rPr>
              <a:t></a:t>
            </a:r>
            <a:r>
              <a:rPr lang="en-US" altLang="en-US" sz="3200" b="1" dirty="0"/>
              <a:t> 1.50) = 0.0668</a:t>
            </a:r>
            <a:endParaRPr lang="en-US" altLang="en-US" sz="3200" b="1" dirty="0"/>
          </a:p>
        </p:txBody>
      </p:sp>
      <p:sp>
        <p:nvSpPr>
          <p:cNvPr id="56336" name="Rectangle 15"/>
          <p:cNvSpPr>
            <a:spLocks noChangeArrowheads="1"/>
          </p:cNvSpPr>
          <p:nvPr/>
        </p:nvSpPr>
        <p:spPr bwMode="auto">
          <a:xfrm>
            <a:off x="280988" y="2595563"/>
            <a:ext cx="6826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b="1">
                <a:solidFill>
                  <a:srgbClr val="8E0D30"/>
                </a:solidFill>
                <a:latin typeface="Wingdings" panose="05000000000000000000" pitchFamily="2" charset="2"/>
              </a:rPr>
              <a:t></a:t>
            </a:r>
            <a:endParaRPr lang="en-US" altLang="en-US" sz="4000" b="1">
              <a:solidFill>
                <a:srgbClr val="8E0D30"/>
              </a:solidFill>
              <a:latin typeface="Wingdings" panose="05000000000000000000" pitchFamily="2" charset="2"/>
            </a:endParaRPr>
          </a:p>
        </p:txBody>
      </p:sp>
      <p:sp>
        <p:nvSpPr>
          <p:cNvPr id="56337" name="Rectangle 16"/>
          <p:cNvSpPr>
            <a:spLocks noChangeArrowheads="1"/>
          </p:cNvSpPr>
          <p:nvPr/>
        </p:nvSpPr>
        <p:spPr bwMode="auto">
          <a:xfrm>
            <a:off x="5024438" y="5649913"/>
            <a:ext cx="6826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b="1">
                <a:solidFill>
                  <a:srgbClr val="8E0D30"/>
                </a:solidFill>
                <a:latin typeface="Wingdings" panose="05000000000000000000" pitchFamily="2" charset="2"/>
              </a:rPr>
              <a:t></a:t>
            </a:r>
            <a:endParaRPr lang="en-US" altLang="en-US" sz="4000" b="1">
              <a:solidFill>
                <a:srgbClr val="8E0D30"/>
              </a:solidFill>
              <a:latin typeface="Wingdings" panose="05000000000000000000" pitchFamily="2" charset="2"/>
            </a:endParaRPr>
          </a:p>
        </p:txBody>
      </p:sp>
      <p:grpSp>
        <p:nvGrpSpPr>
          <p:cNvPr id="56338" name="Group 49"/>
          <p:cNvGrpSpPr/>
          <p:nvPr/>
        </p:nvGrpSpPr>
        <p:grpSpPr bwMode="auto">
          <a:xfrm>
            <a:off x="2235200" y="2686050"/>
            <a:ext cx="4559300" cy="2871788"/>
            <a:chOff x="1408" y="1692"/>
            <a:chExt cx="2872" cy="1809"/>
          </a:xfrm>
        </p:grpSpPr>
        <p:sp>
          <p:nvSpPr>
            <p:cNvPr id="56340" name="Freeform 50"/>
            <p:cNvSpPr/>
            <p:nvPr/>
          </p:nvSpPr>
          <p:spPr bwMode="auto">
            <a:xfrm>
              <a:off x="3366" y="2430"/>
              <a:ext cx="653" cy="691"/>
            </a:xfrm>
            <a:custGeom>
              <a:avLst/>
              <a:gdLst>
                <a:gd name="T0" fmla="*/ 0 w 653"/>
                <a:gd name="T1" fmla="*/ 0 h 691"/>
                <a:gd name="T2" fmla="*/ 0 w 653"/>
                <a:gd name="T3" fmla="*/ 691 h 691"/>
                <a:gd name="T4" fmla="*/ 653 w 653"/>
                <a:gd name="T5" fmla="*/ 691 h 691"/>
                <a:gd name="T6" fmla="*/ 573 w 653"/>
                <a:gd name="T7" fmla="*/ 656 h 691"/>
                <a:gd name="T8" fmla="*/ 497 w 653"/>
                <a:gd name="T9" fmla="*/ 612 h 691"/>
                <a:gd name="T10" fmla="*/ 425 w 653"/>
                <a:gd name="T11" fmla="*/ 563 h 691"/>
                <a:gd name="T12" fmla="*/ 354 w 653"/>
                <a:gd name="T13" fmla="*/ 509 h 691"/>
                <a:gd name="T14" fmla="*/ 289 w 653"/>
                <a:gd name="T15" fmla="*/ 450 h 691"/>
                <a:gd name="T16" fmla="*/ 228 w 653"/>
                <a:gd name="T17" fmla="*/ 384 h 691"/>
                <a:gd name="T18" fmla="*/ 172 w 653"/>
                <a:gd name="T19" fmla="*/ 316 h 691"/>
                <a:gd name="T20" fmla="*/ 120 w 653"/>
                <a:gd name="T21" fmla="*/ 243 h 691"/>
                <a:gd name="T22" fmla="*/ 74 w 653"/>
                <a:gd name="T23" fmla="*/ 165 h 691"/>
                <a:gd name="T24" fmla="*/ 33 w 653"/>
                <a:gd name="T25" fmla="*/ 84 h 691"/>
                <a:gd name="T26" fmla="*/ 0 w 653"/>
                <a:gd name="T27" fmla="*/ 0 h 6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3"/>
                <a:gd name="T43" fmla="*/ 0 h 691"/>
                <a:gd name="T44" fmla="*/ 653 w 653"/>
                <a:gd name="T45" fmla="*/ 691 h 6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3" h="691">
                  <a:moveTo>
                    <a:pt x="0" y="0"/>
                  </a:moveTo>
                  <a:lnTo>
                    <a:pt x="0" y="691"/>
                  </a:lnTo>
                  <a:lnTo>
                    <a:pt x="653" y="691"/>
                  </a:lnTo>
                  <a:lnTo>
                    <a:pt x="573" y="656"/>
                  </a:lnTo>
                  <a:lnTo>
                    <a:pt x="497" y="612"/>
                  </a:lnTo>
                  <a:lnTo>
                    <a:pt x="425" y="563"/>
                  </a:lnTo>
                  <a:lnTo>
                    <a:pt x="354" y="509"/>
                  </a:lnTo>
                  <a:lnTo>
                    <a:pt x="289" y="450"/>
                  </a:lnTo>
                  <a:lnTo>
                    <a:pt x="228" y="384"/>
                  </a:lnTo>
                  <a:lnTo>
                    <a:pt x="172" y="316"/>
                  </a:lnTo>
                  <a:lnTo>
                    <a:pt x="120" y="243"/>
                  </a:lnTo>
                  <a:lnTo>
                    <a:pt x="74" y="165"/>
                  </a:lnTo>
                  <a:lnTo>
                    <a:pt x="3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Line 51"/>
            <p:cNvSpPr>
              <a:spLocks noChangeShapeType="1"/>
            </p:cNvSpPr>
            <p:nvPr/>
          </p:nvSpPr>
          <p:spPr bwMode="auto">
            <a:xfrm>
              <a:off x="4279" y="3135"/>
              <a:ext cx="1" cy="17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52"/>
            <p:cNvSpPr>
              <a:spLocks noChangeShapeType="1"/>
            </p:cNvSpPr>
            <p:nvPr/>
          </p:nvSpPr>
          <p:spPr bwMode="auto">
            <a:xfrm>
              <a:off x="3997" y="3135"/>
              <a:ext cx="1" cy="17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Line 53"/>
            <p:cNvSpPr>
              <a:spLocks noChangeShapeType="1"/>
            </p:cNvSpPr>
            <p:nvPr/>
          </p:nvSpPr>
          <p:spPr bwMode="auto">
            <a:xfrm>
              <a:off x="3713" y="3135"/>
              <a:ext cx="1" cy="17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4" name="Line 54"/>
            <p:cNvSpPr>
              <a:spLocks noChangeShapeType="1"/>
            </p:cNvSpPr>
            <p:nvPr/>
          </p:nvSpPr>
          <p:spPr bwMode="auto">
            <a:xfrm>
              <a:off x="3429" y="3135"/>
              <a:ext cx="1" cy="17"/>
            </a:xfrm>
            <a:prstGeom prst="line">
              <a:avLst/>
            </a:prstGeom>
            <a:noFill/>
            <a:ln w="381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5" name="Rectangle 55"/>
            <p:cNvSpPr>
              <a:spLocks noChangeArrowheads="1"/>
            </p:cNvSpPr>
            <p:nvPr/>
          </p:nvSpPr>
          <p:spPr bwMode="auto">
            <a:xfrm>
              <a:off x="3618" y="2079"/>
              <a:ext cx="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56346" name="Freeform 56"/>
            <p:cNvSpPr/>
            <p:nvPr/>
          </p:nvSpPr>
          <p:spPr bwMode="auto">
            <a:xfrm>
              <a:off x="3488" y="2873"/>
              <a:ext cx="71" cy="81"/>
            </a:xfrm>
            <a:custGeom>
              <a:avLst/>
              <a:gdLst>
                <a:gd name="T0" fmla="*/ 71 w 71"/>
                <a:gd name="T1" fmla="*/ 15 h 81"/>
                <a:gd name="T2" fmla="*/ 21 w 71"/>
                <a:gd name="T3" fmla="*/ 81 h 81"/>
                <a:gd name="T4" fmla="*/ 0 w 71"/>
                <a:gd name="T5" fmla="*/ 0 h 81"/>
                <a:gd name="T6" fmla="*/ 71 w 71"/>
                <a:gd name="T7" fmla="*/ 15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81"/>
                <a:gd name="T14" fmla="*/ 71 w 71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81">
                  <a:moveTo>
                    <a:pt x="71" y="15"/>
                  </a:moveTo>
                  <a:lnTo>
                    <a:pt x="21" y="81"/>
                  </a:lnTo>
                  <a:lnTo>
                    <a:pt x="0" y="0"/>
                  </a:lnTo>
                  <a:lnTo>
                    <a:pt x="71" y="1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7" name="Line 57"/>
            <p:cNvSpPr>
              <a:spLocks noChangeShapeType="1"/>
            </p:cNvSpPr>
            <p:nvPr/>
          </p:nvSpPr>
          <p:spPr bwMode="auto">
            <a:xfrm>
              <a:off x="3656" y="3320"/>
              <a:ext cx="224" cy="17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348" name="Group 58"/>
            <p:cNvGrpSpPr/>
            <p:nvPr/>
          </p:nvGrpSpPr>
          <p:grpSpPr bwMode="auto">
            <a:xfrm>
              <a:off x="1408" y="1692"/>
              <a:ext cx="2872" cy="1809"/>
              <a:chOff x="1408" y="1692"/>
              <a:chExt cx="2872" cy="1809"/>
            </a:xfrm>
          </p:grpSpPr>
          <p:sp>
            <p:nvSpPr>
              <p:cNvPr id="56350" name="Line 59"/>
              <p:cNvSpPr>
                <a:spLocks noChangeShapeType="1"/>
              </p:cNvSpPr>
              <p:nvPr/>
            </p:nvSpPr>
            <p:spPr bwMode="auto">
              <a:xfrm>
                <a:off x="2835" y="1762"/>
                <a:ext cx="1" cy="1381"/>
              </a:xfrm>
              <a:prstGeom prst="line">
                <a:avLst/>
              </a:prstGeom>
              <a:noFill/>
              <a:ln w="26988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1" name="Freeform 60"/>
              <p:cNvSpPr/>
              <p:nvPr/>
            </p:nvSpPr>
            <p:spPr bwMode="auto">
              <a:xfrm>
                <a:off x="2835" y="1739"/>
                <a:ext cx="1392" cy="1402"/>
              </a:xfrm>
              <a:custGeom>
                <a:avLst/>
                <a:gdLst>
                  <a:gd name="T0" fmla="*/ 1392 w 1392"/>
                  <a:gd name="T1" fmla="*/ 1402 h 1402"/>
                  <a:gd name="T2" fmla="*/ 1245 w 1392"/>
                  <a:gd name="T3" fmla="*/ 1384 h 1402"/>
                  <a:gd name="T4" fmla="*/ 1173 w 1392"/>
                  <a:gd name="T5" fmla="*/ 1369 h 1402"/>
                  <a:gd name="T6" fmla="*/ 1099 w 1392"/>
                  <a:gd name="T7" fmla="*/ 1345 h 1402"/>
                  <a:gd name="T8" fmla="*/ 1026 w 1392"/>
                  <a:gd name="T9" fmla="*/ 1314 h 1402"/>
                  <a:gd name="T10" fmla="*/ 952 w 1392"/>
                  <a:gd name="T11" fmla="*/ 1270 h 1402"/>
                  <a:gd name="T12" fmla="*/ 880 w 1392"/>
                  <a:gd name="T13" fmla="*/ 1213 h 1402"/>
                  <a:gd name="T14" fmla="*/ 733 w 1392"/>
                  <a:gd name="T15" fmla="*/ 1050 h 1402"/>
                  <a:gd name="T16" fmla="*/ 586 w 1392"/>
                  <a:gd name="T17" fmla="*/ 821 h 1402"/>
                  <a:gd name="T18" fmla="*/ 440 w 1392"/>
                  <a:gd name="T19" fmla="*/ 547 h 1402"/>
                  <a:gd name="T20" fmla="*/ 367 w 1392"/>
                  <a:gd name="T21" fmla="*/ 408 h 1402"/>
                  <a:gd name="T22" fmla="*/ 293 w 1392"/>
                  <a:gd name="T23" fmla="*/ 276 h 1402"/>
                  <a:gd name="T24" fmla="*/ 221 w 1392"/>
                  <a:gd name="T25" fmla="*/ 163 h 1402"/>
                  <a:gd name="T26" fmla="*/ 147 w 1392"/>
                  <a:gd name="T27" fmla="*/ 74 h 1402"/>
                  <a:gd name="T28" fmla="*/ 74 w 1392"/>
                  <a:gd name="T29" fmla="*/ 19 h 1402"/>
                  <a:gd name="T30" fmla="*/ 0 w 1392"/>
                  <a:gd name="T31" fmla="*/ 0 h 14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92"/>
                  <a:gd name="T49" fmla="*/ 0 h 1402"/>
                  <a:gd name="T50" fmla="*/ 1392 w 1392"/>
                  <a:gd name="T51" fmla="*/ 1402 h 14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92" h="1402">
                    <a:moveTo>
                      <a:pt x="1392" y="1402"/>
                    </a:moveTo>
                    <a:lnTo>
                      <a:pt x="1245" y="1384"/>
                    </a:lnTo>
                    <a:lnTo>
                      <a:pt x="1173" y="1369"/>
                    </a:lnTo>
                    <a:lnTo>
                      <a:pt x="1099" y="1345"/>
                    </a:lnTo>
                    <a:lnTo>
                      <a:pt x="1026" y="1314"/>
                    </a:lnTo>
                    <a:lnTo>
                      <a:pt x="952" y="1270"/>
                    </a:lnTo>
                    <a:lnTo>
                      <a:pt x="880" y="1213"/>
                    </a:lnTo>
                    <a:lnTo>
                      <a:pt x="733" y="1050"/>
                    </a:lnTo>
                    <a:lnTo>
                      <a:pt x="586" y="821"/>
                    </a:lnTo>
                    <a:lnTo>
                      <a:pt x="440" y="547"/>
                    </a:lnTo>
                    <a:lnTo>
                      <a:pt x="367" y="408"/>
                    </a:lnTo>
                    <a:lnTo>
                      <a:pt x="293" y="276"/>
                    </a:lnTo>
                    <a:lnTo>
                      <a:pt x="221" y="163"/>
                    </a:lnTo>
                    <a:lnTo>
                      <a:pt x="147" y="74"/>
                    </a:lnTo>
                    <a:lnTo>
                      <a:pt x="74" y="19"/>
                    </a:lnTo>
                    <a:lnTo>
                      <a:pt x="0" y="0"/>
                    </a:lnTo>
                  </a:path>
                </a:pathLst>
              </a:custGeom>
              <a:noFill/>
              <a:ln w="50800">
                <a:solidFill>
                  <a:srgbClr val="99009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2" name="Freeform 61"/>
              <p:cNvSpPr/>
              <p:nvPr/>
            </p:nvSpPr>
            <p:spPr bwMode="auto">
              <a:xfrm>
                <a:off x="1443" y="1739"/>
                <a:ext cx="1392" cy="1402"/>
              </a:xfrm>
              <a:custGeom>
                <a:avLst/>
                <a:gdLst>
                  <a:gd name="T0" fmla="*/ 0 w 1392"/>
                  <a:gd name="T1" fmla="*/ 1402 h 1402"/>
                  <a:gd name="T2" fmla="*/ 147 w 1392"/>
                  <a:gd name="T3" fmla="*/ 1384 h 1402"/>
                  <a:gd name="T4" fmla="*/ 221 w 1392"/>
                  <a:gd name="T5" fmla="*/ 1369 h 1402"/>
                  <a:gd name="T6" fmla="*/ 293 w 1392"/>
                  <a:gd name="T7" fmla="*/ 1345 h 1402"/>
                  <a:gd name="T8" fmla="*/ 366 w 1392"/>
                  <a:gd name="T9" fmla="*/ 1314 h 1402"/>
                  <a:gd name="T10" fmla="*/ 440 w 1392"/>
                  <a:gd name="T11" fmla="*/ 1270 h 1402"/>
                  <a:gd name="T12" fmla="*/ 512 w 1392"/>
                  <a:gd name="T13" fmla="*/ 1213 h 1402"/>
                  <a:gd name="T14" fmla="*/ 661 w 1392"/>
                  <a:gd name="T15" fmla="*/ 1050 h 1402"/>
                  <a:gd name="T16" fmla="*/ 805 w 1392"/>
                  <a:gd name="T17" fmla="*/ 821 h 1402"/>
                  <a:gd name="T18" fmla="*/ 952 w 1392"/>
                  <a:gd name="T19" fmla="*/ 547 h 1402"/>
                  <a:gd name="T20" fmla="*/ 1026 w 1392"/>
                  <a:gd name="T21" fmla="*/ 408 h 1402"/>
                  <a:gd name="T22" fmla="*/ 1099 w 1392"/>
                  <a:gd name="T23" fmla="*/ 276 h 1402"/>
                  <a:gd name="T24" fmla="*/ 1173 w 1392"/>
                  <a:gd name="T25" fmla="*/ 163 h 1402"/>
                  <a:gd name="T26" fmla="*/ 1245 w 1392"/>
                  <a:gd name="T27" fmla="*/ 74 h 1402"/>
                  <a:gd name="T28" fmla="*/ 1320 w 1392"/>
                  <a:gd name="T29" fmla="*/ 19 h 1402"/>
                  <a:gd name="T30" fmla="*/ 1392 w 1392"/>
                  <a:gd name="T31" fmla="*/ 0 h 140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92"/>
                  <a:gd name="T49" fmla="*/ 0 h 1402"/>
                  <a:gd name="T50" fmla="*/ 1392 w 1392"/>
                  <a:gd name="T51" fmla="*/ 1402 h 140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92" h="1402">
                    <a:moveTo>
                      <a:pt x="0" y="1402"/>
                    </a:moveTo>
                    <a:lnTo>
                      <a:pt x="147" y="1384"/>
                    </a:lnTo>
                    <a:lnTo>
                      <a:pt x="221" y="1369"/>
                    </a:lnTo>
                    <a:lnTo>
                      <a:pt x="293" y="1345"/>
                    </a:lnTo>
                    <a:lnTo>
                      <a:pt x="366" y="1314"/>
                    </a:lnTo>
                    <a:lnTo>
                      <a:pt x="440" y="1270"/>
                    </a:lnTo>
                    <a:lnTo>
                      <a:pt x="512" y="1213"/>
                    </a:lnTo>
                    <a:lnTo>
                      <a:pt x="661" y="1050"/>
                    </a:lnTo>
                    <a:lnTo>
                      <a:pt x="805" y="821"/>
                    </a:lnTo>
                    <a:lnTo>
                      <a:pt x="952" y="547"/>
                    </a:lnTo>
                    <a:lnTo>
                      <a:pt x="1026" y="408"/>
                    </a:lnTo>
                    <a:lnTo>
                      <a:pt x="1099" y="276"/>
                    </a:lnTo>
                    <a:lnTo>
                      <a:pt x="1173" y="163"/>
                    </a:lnTo>
                    <a:lnTo>
                      <a:pt x="1245" y="74"/>
                    </a:lnTo>
                    <a:lnTo>
                      <a:pt x="1320" y="19"/>
                    </a:lnTo>
                    <a:lnTo>
                      <a:pt x="1392" y="0"/>
                    </a:lnTo>
                  </a:path>
                </a:pathLst>
              </a:custGeom>
              <a:noFill/>
              <a:ln w="50800">
                <a:solidFill>
                  <a:srgbClr val="99009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3" name="Freeform 62"/>
              <p:cNvSpPr/>
              <p:nvPr/>
            </p:nvSpPr>
            <p:spPr bwMode="auto">
              <a:xfrm>
                <a:off x="1443" y="1692"/>
                <a:ext cx="2836" cy="1443"/>
              </a:xfrm>
              <a:custGeom>
                <a:avLst/>
                <a:gdLst>
                  <a:gd name="T0" fmla="*/ 0 w 2836"/>
                  <a:gd name="T1" fmla="*/ 0 h 1443"/>
                  <a:gd name="T2" fmla="*/ 0 w 2836"/>
                  <a:gd name="T3" fmla="*/ 1443 h 1443"/>
                  <a:gd name="T4" fmla="*/ 2836 w 2836"/>
                  <a:gd name="T5" fmla="*/ 1443 h 1443"/>
                  <a:gd name="T6" fmla="*/ 0 60000 65536"/>
                  <a:gd name="T7" fmla="*/ 0 60000 65536"/>
                  <a:gd name="T8" fmla="*/ 0 60000 65536"/>
                  <a:gd name="T9" fmla="*/ 0 w 2836"/>
                  <a:gd name="T10" fmla="*/ 0 h 1443"/>
                  <a:gd name="T11" fmla="*/ 2836 w 2836"/>
                  <a:gd name="T12" fmla="*/ 1443 h 14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36" h="1443">
                    <a:moveTo>
                      <a:pt x="0" y="0"/>
                    </a:moveTo>
                    <a:lnTo>
                      <a:pt x="0" y="1443"/>
                    </a:lnTo>
                    <a:lnTo>
                      <a:pt x="2836" y="144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4" name="Line 63"/>
              <p:cNvSpPr>
                <a:spLocks noChangeShapeType="1"/>
              </p:cNvSpPr>
              <p:nvPr/>
            </p:nvSpPr>
            <p:spPr bwMode="auto">
              <a:xfrm>
                <a:off x="1408" y="1692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5" name="Line 64"/>
              <p:cNvSpPr>
                <a:spLocks noChangeShapeType="1"/>
              </p:cNvSpPr>
              <p:nvPr/>
            </p:nvSpPr>
            <p:spPr bwMode="auto">
              <a:xfrm>
                <a:off x="1408" y="1838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6" name="Line 65"/>
              <p:cNvSpPr>
                <a:spLocks noChangeShapeType="1"/>
              </p:cNvSpPr>
              <p:nvPr/>
            </p:nvSpPr>
            <p:spPr bwMode="auto">
              <a:xfrm>
                <a:off x="1408" y="1982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7" name="Line 66"/>
              <p:cNvSpPr>
                <a:spLocks noChangeShapeType="1"/>
              </p:cNvSpPr>
              <p:nvPr/>
            </p:nvSpPr>
            <p:spPr bwMode="auto">
              <a:xfrm>
                <a:off x="1408" y="2125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8" name="Line 67"/>
              <p:cNvSpPr>
                <a:spLocks noChangeShapeType="1"/>
              </p:cNvSpPr>
              <p:nvPr/>
            </p:nvSpPr>
            <p:spPr bwMode="auto">
              <a:xfrm>
                <a:off x="1408" y="2269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9" name="Line 68"/>
              <p:cNvSpPr>
                <a:spLocks noChangeShapeType="1"/>
              </p:cNvSpPr>
              <p:nvPr/>
            </p:nvSpPr>
            <p:spPr bwMode="auto">
              <a:xfrm>
                <a:off x="1408" y="2415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0" name="Line 69"/>
              <p:cNvSpPr>
                <a:spLocks noChangeShapeType="1"/>
              </p:cNvSpPr>
              <p:nvPr/>
            </p:nvSpPr>
            <p:spPr bwMode="auto">
              <a:xfrm>
                <a:off x="1408" y="2558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1" name="Line 70"/>
              <p:cNvSpPr>
                <a:spLocks noChangeShapeType="1"/>
              </p:cNvSpPr>
              <p:nvPr/>
            </p:nvSpPr>
            <p:spPr bwMode="auto">
              <a:xfrm>
                <a:off x="1408" y="2702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2" name="Line 71"/>
              <p:cNvSpPr>
                <a:spLocks noChangeShapeType="1"/>
              </p:cNvSpPr>
              <p:nvPr/>
            </p:nvSpPr>
            <p:spPr bwMode="auto">
              <a:xfrm>
                <a:off x="1408" y="2847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3" name="Line 72"/>
              <p:cNvSpPr>
                <a:spLocks noChangeShapeType="1"/>
              </p:cNvSpPr>
              <p:nvPr/>
            </p:nvSpPr>
            <p:spPr bwMode="auto">
              <a:xfrm>
                <a:off x="1408" y="2991"/>
                <a:ext cx="3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4" name="Line 73"/>
              <p:cNvSpPr>
                <a:spLocks noChangeShapeType="1"/>
              </p:cNvSpPr>
              <p:nvPr/>
            </p:nvSpPr>
            <p:spPr bwMode="auto">
              <a:xfrm>
                <a:off x="4279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5" name="Line 74"/>
              <p:cNvSpPr>
                <a:spLocks noChangeShapeType="1"/>
              </p:cNvSpPr>
              <p:nvPr/>
            </p:nvSpPr>
            <p:spPr bwMode="auto">
              <a:xfrm>
                <a:off x="3997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6" name="Line 75"/>
              <p:cNvSpPr>
                <a:spLocks noChangeShapeType="1"/>
              </p:cNvSpPr>
              <p:nvPr/>
            </p:nvSpPr>
            <p:spPr bwMode="auto">
              <a:xfrm>
                <a:off x="3713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7" name="Line 76"/>
              <p:cNvSpPr>
                <a:spLocks noChangeShapeType="1"/>
              </p:cNvSpPr>
              <p:nvPr/>
            </p:nvSpPr>
            <p:spPr bwMode="auto">
              <a:xfrm>
                <a:off x="3429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8" name="Line 77"/>
              <p:cNvSpPr>
                <a:spLocks noChangeShapeType="1"/>
              </p:cNvSpPr>
              <p:nvPr/>
            </p:nvSpPr>
            <p:spPr bwMode="auto">
              <a:xfrm>
                <a:off x="3145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69" name="Line 78"/>
              <p:cNvSpPr>
                <a:spLocks noChangeShapeType="1"/>
              </p:cNvSpPr>
              <p:nvPr/>
            </p:nvSpPr>
            <p:spPr bwMode="auto">
              <a:xfrm>
                <a:off x="2861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0" name="Line 79"/>
              <p:cNvSpPr>
                <a:spLocks noChangeShapeType="1"/>
              </p:cNvSpPr>
              <p:nvPr/>
            </p:nvSpPr>
            <p:spPr bwMode="auto">
              <a:xfrm>
                <a:off x="2577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1" name="Line 80"/>
              <p:cNvSpPr>
                <a:spLocks noChangeShapeType="1"/>
              </p:cNvSpPr>
              <p:nvPr/>
            </p:nvSpPr>
            <p:spPr bwMode="auto">
              <a:xfrm>
                <a:off x="2295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2" name="Line 81"/>
              <p:cNvSpPr>
                <a:spLocks noChangeShapeType="1"/>
              </p:cNvSpPr>
              <p:nvPr/>
            </p:nvSpPr>
            <p:spPr bwMode="auto">
              <a:xfrm>
                <a:off x="2011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3" name="Line 82"/>
              <p:cNvSpPr>
                <a:spLocks noChangeShapeType="1"/>
              </p:cNvSpPr>
              <p:nvPr/>
            </p:nvSpPr>
            <p:spPr bwMode="auto">
              <a:xfrm>
                <a:off x="1727" y="3135"/>
                <a:ext cx="1" cy="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74" name="Rectangle 83"/>
              <p:cNvSpPr>
                <a:spLocks noChangeArrowheads="1"/>
              </p:cNvSpPr>
              <p:nvPr/>
            </p:nvSpPr>
            <p:spPr bwMode="auto">
              <a:xfrm>
                <a:off x="4138" y="3172"/>
                <a:ext cx="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3000" b="1" i="1"/>
                  <a:t>z</a:t>
                </a:r>
                <a:endParaRPr lang="en-US" altLang="en-US" sz="1800"/>
              </a:p>
            </p:txBody>
          </p:sp>
          <p:sp>
            <p:nvSpPr>
              <p:cNvPr id="56375" name="Rectangle 84"/>
              <p:cNvSpPr>
                <a:spLocks noChangeArrowheads="1"/>
              </p:cNvSpPr>
              <p:nvPr/>
            </p:nvSpPr>
            <p:spPr bwMode="auto">
              <a:xfrm>
                <a:off x="2777" y="3213"/>
                <a:ext cx="1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3000" b="1"/>
                  <a:t>0</a:t>
                </a:r>
                <a:endParaRPr lang="en-US" altLang="en-US" sz="1800"/>
              </a:p>
            </p:txBody>
          </p:sp>
          <p:sp>
            <p:nvSpPr>
              <p:cNvPr id="56376" name="Rectangle 85"/>
              <p:cNvSpPr>
                <a:spLocks noChangeArrowheads="1"/>
              </p:cNvSpPr>
              <p:nvPr/>
            </p:nvSpPr>
            <p:spPr bwMode="auto">
              <a:xfrm>
                <a:off x="3138" y="3213"/>
                <a:ext cx="4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3000" b="1"/>
                  <a:t>1.50</a:t>
                </a:r>
                <a:endParaRPr lang="en-US" altLang="en-US" sz="1800"/>
              </a:p>
            </p:txBody>
          </p:sp>
        </p:grpSp>
        <p:sp>
          <p:nvSpPr>
            <p:cNvPr id="56349" name="Freeform 86"/>
            <p:cNvSpPr/>
            <p:nvPr/>
          </p:nvSpPr>
          <p:spPr bwMode="auto">
            <a:xfrm>
              <a:off x="3522" y="2420"/>
              <a:ext cx="527" cy="470"/>
            </a:xfrm>
            <a:custGeom>
              <a:avLst/>
              <a:gdLst>
                <a:gd name="T0" fmla="*/ 527 w 527"/>
                <a:gd name="T1" fmla="*/ 0 h 470"/>
                <a:gd name="T2" fmla="*/ 518 w 527"/>
                <a:gd name="T3" fmla="*/ 47 h 470"/>
                <a:gd name="T4" fmla="*/ 503 w 527"/>
                <a:gd name="T5" fmla="*/ 92 h 470"/>
                <a:gd name="T6" fmla="*/ 482 w 527"/>
                <a:gd name="T7" fmla="*/ 134 h 470"/>
                <a:gd name="T8" fmla="*/ 454 w 527"/>
                <a:gd name="T9" fmla="*/ 171 h 470"/>
                <a:gd name="T10" fmla="*/ 423 w 527"/>
                <a:gd name="T11" fmla="*/ 202 h 470"/>
                <a:gd name="T12" fmla="*/ 386 w 527"/>
                <a:gd name="T13" fmla="*/ 229 h 470"/>
                <a:gd name="T14" fmla="*/ 345 w 527"/>
                <a:gd name="T15" fmla="*/ 249 h 470"/>
                <a:gd name="T16" fmla="*/ 300 w 527"/>
                <a:gd name="T17" fmla="*/ 262 h 470"/>
                <a:gd name="T18" fmla="*/ 256 w 527"/>
                <a:gd name="T19" fmla="*/ 268 h 470"/>
                <a:gd name="T20" fmla="*/ 215 w 527"/>
                <a:gd name="T21" fmla="*/ 274 h 470"/>
                <a:gd name="T22" fmla="*/ 172 w 527"/>
                <a:gd name="T23" fmla="*/ 286 h 470"/>
                <a:gd name="T24" fmla="*/ 133 w 527"/>
                <a:gd name="T25" fmla="*/ 303 h 470"/>
                <a:gd name="T26" fmla="*/ 98 w 527"/>
                <a:gd name="T27" fmla="*/ 326 h 470"/>
                <a:gd name="T28" fmla="*/ 67 w 527"/>
                <a:gd name="T29" fmla="*/ 358 h 470"/>
                <a:gd name="T30" fmla="*/ 39 w 527"/>
                <a:gd name="T31" fmla="*/ 391 h 470"/>
                <a:gd name="T32" fmla="*/ 16 w 527"/>
                <a:gd name="T33" fmla="*/ 429 h 470"/>
                <a:gd name="T34" fmla="*/ 0 w 527"/>
                <a:gd name="T35" fmla="*/ 470 h 47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7"/>
                <a:gd name="T55" fmla="*/ 0 h 470"/>
                <a:gd name="T56" fmla="*/ 527 w 527"/>
                <a:gd name="T57" fmla="*/ 470 h 47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7" h="470">
                  <a:moveTo>
                    <a:pt x="527" y="0"/>
                  </a:moveTo>
                  <a:lnTo>
                    <a:pt x="518" y="47"/>
                  </a:lnTo>
                  <a:lnTo>
                    <a:pt x="503" y="92"/>
                  </a:lnTo>
                  <a:lnTo>
                    <a:pt x="482" y="134"/>
                  </a:lnTo>
                  <a:lnTo>
                    <a:pt x="454" y="171"/>
                  </a:lnTo>
                  <a:lnTo>
                    <a:pt x="423" y="202"/>
                  </a:lnTo>
                  <a:lnTo>
                    <a:pt x="386" y="229"/>
                  </a:lnTo>
                  <a:lnTo>
                    <a:pt x="345" y="249"/>
                  </a:lnTo>
                  <a:lnTo>
                    <a:pt x="300" y="262"/>
                  </a:lnTo>
                  <a:lnTo>
                    <a:pt x="256" y="268"/>
                  </a:lnTo>
                  <a:lnTo>
                    <a:pt x="215" y="274"/>
                  </a:lnTo>
                  <a:lnTo>
                    <a:pt x="172" y="286"/>
                  </a:lnTo>
                  <a:lnTo>
                    <a:pt x="133" y="303"/>
                  </a:lnTo>
                  <a:lnTo>
                    <a:pt x="98" y="326"/>
                  </a:lnTo>
                  <a:lnTo>
                    <a:pt x="67" y="358"/>
                  </a:lnTo>
                  <a:lnTo>
                    <a:pt x="39" y="391"/>
                  </a:lnTo>
                  <a:lnTo>
                    <a:pt x="16" y="429"/>
                  </a:lnTo>
                  <a:lnTo>
                    <a:pt x="0" y="470"/>
                  </a:lnTo>
                </a:path>
              </a:pathLst>
            </a:custGeom>
            <a:noFill/>
            <a:ln w="26988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9" name="Rectangle 87"/>
          <p:cNvSpPr>
            <a:spLocks noChangeArrowheads="1"/>
          </p:cNvSpPr>
          <p:nvPr/>
        </p:nvSpPr>
        <p:spPr bwMode="auto">
          <a:xfrm>
            <a:off x="4440238" y="4268788"/>
            <a:ext cx="10310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dirty="0" smtClean="0">
                <a:solidFill>
                  <a:schemeClr val="tx2"/>
                </a:solidFill>
              </a:rPr>
              <a:t>0.4332</a:t>
            </a:r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6324600" y="3962400"/>
            <a:ext cx="17494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i="1" dirty="0">
                <a:solidFill>
                  <a:schemeClr val="tx2"/>
                </a:solidFill>
                <a:latin typeface="Symbol" panose="05050102010706020507" pitchFamily="18" charset="2"/>
              </a:rPr>
              <a:t></a:t>
            </a:r>
            <a:r>
              <a:rPr lang="en-US" altLang="en-US" b="1" dirty="0">
                <a:solidFill>
                  <a:schemeClr val="tx2"/>
                </a:solidFill>
              </a:rPr>
              <a:t> = 0.05</a:t>
            </a:r>
            <a:endParaRPr lang="en-US" altLang="en-US" b="1" dirty="0">
              <a:solidFill>
                <a:schemeClr val="tx2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One-Tailed </a:t>
            </a:r>
            <a:r>
              <a:rPr lang="en-US" altLang="en-US" sz="3200" b="1" i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altLang="en-US" sz="3200" b="1" i="1" dirty="0" smtClean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b="1" dirty="0" smtClean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-Value </a:t>
            </a:r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altLang="en-US" sz="3200" b="1" dirty="0">
              <a:solidFill>
                <a:srgbClr val="8E0D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48" name="Line 8"/>
          <p:cNvSpPr>
            <a:spLocks noChangeShapeType="1"/>
          </p:cNvSpPr>
          <p:nvPr/>
        </p:nvSpPr>
        <p:spPr bwMode="auto">
          <a:xfrm>
            <a:off x="4500563" y="3033713"/>
            <a:ext cx="1587" cy="2193925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Freeform 9"/>
          <p:cNvSpPr/>
          <p:nvPr/>
        </p:nvSpPr>
        <p:spPr bwMode="auto">
          <a:xfrm>
            <a:off x="5343525" y="4114800"/>
            <a:ext cx="1038225" cy="1098550"/>
          </a:xfrm>
          <a:custGeom>
            <a:avLst/>
            <a:gdLst>
              <a:gd name="T0" fmla="*/ 0 w 654"/>
              <a:gd name="T1" fmla="*/ 0 h 692"/>
              <a:gd name="T2" fmla="*/ 0 w 654"/>
              <a:gd name="T3" fmla="*/ 1743948125 h 692"/>
              <a:gd name="T4" fmla="*/ 1648182188 w 654"/>
              <a:gd name="T5" fmla="*/ 1743948125 h 692"/>
              <a:gd name="T6" fmla="*/ 1446569688 w 654"/>
              <a:gd name="T7" fmla="*/ 1655743450 h 692"/>
              <a:gd name="T8" fmla="*/ 1255037813 w 654"/>
              <a:gd name="T9" fmla="*/ 1542335625 h 692"/>
              <a:gd name="T10" fmla="*/ 1071067200 w 654"/>
              <a:gd name="T11" fmla="*/ 1418848763 h 692"/>
              <a:gd name="T12" fmla="*/ 894656263 w 654"/>
              <a:gd name="T13" fmla="*/ 1282760325 h 692"/>
              <a:gd name="T14" fmla="*/ 730845313 w 654"/>
              <a:gd name="T15" fmla="*/ 1136591263 h 692"/>
              <a:gd name="T16" fmla="*/ 574595625 w 654"/>
              <a:gd name="T17" fmla="*/ 970260950 h 692"/>
              <a:gd name="T18" fmla="*/ 435987825 w 654"/>
              <a:gd name="T19" fmla="*/ 798890325 h 692"/>
              <a:gd name="T20" fmla="*/ 304939700 w 654"/>
              <a:gd name="T21" fmla="*/ 612398763 h 692"/>
              <a:gd name="T22" fmla="*/ 186491563 w 654"/>
              <a:gd name="T23" fmla="*/ 415826575 h 692"/>
              <a:gd name="T24" fmla="*/ 83165950 w 654"/>
              <a:gd name="T25" fmla="*/ 209173763 h 692"/>
              <a:gd name="T26" fmla="*/ 0 w 654"/>
              <a:gd name="T27" fmla="*/ 0 h 6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54"/>
              <a:gd name="T43" fmla="*/ 0 h 692"/>
              <a:gd name="T44" fmla="*/ 654 w 654"/>
              <a:gd name="T45" fmla="*/ 692 h 69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54" h="692">
                <a:moveTo>
                  <a:pt x="0" y="0"/>
                </a:moveTo>
                <a:lnTo>
                  <a:pt x="0" y="692"/>
                </a:lnTo>
                <a:lnTo>
                  <a:pt x="654" y="692"/>
                </a:lnTo>
                <a:lnTo>
                  <a:pt x="574" y="657"/>
                </a:lnTo>
                <a:lnTo>
                  <a:pt x="498" y="612"/>
                </a:lnTo>
                <a:lnTo>
                  <a:pt x="425" y="563"/>
                </a:lnTo>
                <a:lnTo>
                  <a:pt x="355" y="509"/>
                </a:lnTo>
                <a:lnTo>
                  <a:pt x="290" y="451"/>
                </a:lnTo>
                <a:lnTo>
                  <a:pt x="228" y="385"/>
                </a:lnTo>
                <a:lnTo>
                  <a:pt x="173" y="317"/>
                </a:lnTo>
                <a:lnTo>
                  <a:pt x="121" y="243"/>
                </a:lnTo>
                <a:lnTo>
                  <a:pt x="74" y="165"/>
                </a:lnTo>
                <a:lnTo>
                  <a:pt x="33" y="83"/>
                </a:lnTo>
                <a:lnTo>
                  <a:pt x="0" y="0"/>
                </a:lnTo>
                <a:close/>
              </a:path>
            </a:pathLst>
          </a:custGeom>
          <a:solidFill>
            <a:srgbClr val="D200D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Rectangle 10"/>
          <p:cNvSpPr>
            <a:spLocks noChangeArrowheads="1"/>
          </p:cNvSpPr>
          <p:nvPr/>
        </p:nvSpPr>
        <p:spPr bwMode="auto">
          <a:xfrm>
            <a:off x="4408488" y="5338763"/>
            <a:ext cx="19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000" b="1"/>
              <a:t>0</a:t>
            </a:r>
            <a:endParaRPr lang="en-US" altLang="en-US" sz="1800"/>
          </a:p>
        </p:txBody>
      </p:sp>
      <p:sp>
        <p:nvSpPr>
          <p:cNvPr id="57351" name="Rectangle 11"/>
          <p:cNvSpPr>
            <a:spLocks noChangeArrowheads="1"/>
          </p:cNvSpPr>
          <p:nvPr/>
        </p:nvSpPr>
        <p:spPr bwMode="auto">
          <a:xfrm>
            <a:off x="4981575" y="5338763"/>
            <a:ext cx="66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000" b="1"/>
              <a:t>1.50</a:t>
            </a:r>
            <a:endParaRPr lang="en-US" altLang="en-US" sz="1800"/>
          </a:p>
        </p:txBody>
      </p:sp>
      <p:sp>
        <p:nvSpPr>
          <p:cNvPr id="57352" name="Freeform 12" descr="Dark vertical"/>
          <p:cNvSpPr/>
          <p:nvPr/>
        </p:nvSpPr>
        <p:spPr bwMode="auto">
          <a:xfrm>
            <a:off x="5818188" y="4864100"/>
            <a:ext cx="581025" cy="344488"/>
          </a:xfrm>
          <a:custGeom>
            <a:avLst/>
            <a:gdLst>
              <a:gd name="T0" fmla="*/ 0 w 366"/>
              <a:gd name="T1" fmla="*/ 0 h 217"/>
              <a:gd name="T2" fmla="*/ 0 w 366"/>
              <a:gd name="T3" fmla="*/ 546875494 h 217"/>
              <a:gd name="T4" fmla="*/ 922377188 w 366"/>
              <a:gd name="T5" fmla="*/ 546875494 h 217"/>
              <a:gd name="T6" fmla="*/ 350302513 w 366"/>
              <a:gd name="T7" fmla="*/ 274698224 h 217"/>
              <a:gd name="T8" fmla="*/ 0 w 366"/>
              <a:gd name="T9" fmla="*/ 0 h 2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6"/>
              <a:gd name="T16" fmla="*/ 0 h 217"/>
              <a:gd name="T17" fmla="*/ 366 w 366"/>
              <a:gd name="T18" fmla="*/ 217 h 2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6" h="217">
                <a:moveTo>
                  <a:pt x="0" y="0"/>
                </a:moveTo>
                <a:lnTo>
                  <a:pt x="0" y="217"/>
                </a:lnTo>
                <a:lnTo>
                  <a:pt x="366" y="217"/>
                </a:lnTo>
                <a:lnTo>
                  <a:pt x="139" y="109"/>
                </a:lnTo>
                <a:lnTo>
                  <a:pt x="0" y="0"/>
                </a:lnTo>
                <a:close/>
              </a:path>
            </a:pathLst>
          </a:custGeom>
          <a:pattFill prst="dkVert">
            <a:fgClr>
              <a:srgbClr val="8E0D30"/>
            </a:fgClr>
            <a:bgClr>
              <a:srgbClr val="E9F05A"/>
            </a:bgClr>
          </a:pattFill>
          <a:ln w="952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Freeform 13"/>
          <p:cNvSpPr/>
          <p:nvPr/>
        </p:nvSpPr>
        <p:spPr bwMode="auto">
          <a:xfrm>
            <a:off x="4500563" y="2997200"/>
            <a:ext cx="2211387" cy="2227263"/>
          </a:xfrm>
          <a:custGeom>
            <a:avLst/>
            <a:gdLst>
              <a:gd name="T0" fmla="*/ 2147483647 w 1393"/>
              <a:gd name="T1" fmla="*/ 2147483647 h 1403"/>
              <a:gd name="T2" fmla="*/ 2147483647 w 1393"/>
              <a:gd name="T3" fmla="*/ 2147483647 h 1403"/>
              <a:gd name="T4" fmla="*/ 2147483647 w 1393"/>
              <a:gd name="T5" fmla="*/ 2147483647 h 1403"/>
              <a:gd name="T6" fmla="*/ 2147483647 w 1393"/>
              <a:gd name="T7" fmla="*/ 2147483647 h 1403"/>
              <a:gd name="T8" fmla="*/ 2147483647 w 1393"/>
              <a:gd name="T9" fmla="*/ 2147483647 h 1403"/>
              <a:gd name="T10" fmla="*/ 2147483647 w 1393"/>
              <a:gd name="T11" fmla="*/ 2147483647 h 1403"/>
              <a:gd name="T12" fmla="*/ 2147483647 w 1393"/>
              <a:gd name="T13" fmla="*/ 2147483647 h 1403"/>
              <a:gd name="T14" fmla="*/ 1847273320 w 1393"/>
              <a:gd name="T15" fmla="*/ 2147483647 h 1403"/>
              <a:gd name="T16" fmla="*/ 1479330591 w 1393"/>
              <a:gd name="T17" fmla="*/ 2071568903 h 1403"/>
              <a:gd name="T18" fmla="*/ 1108868499 w 1393"/>
              <a:gd name="T19" fmla="*/ 1381045935 h 1403"/>
              <a:gd name="T20" fmla="*/ 927417290 w 1393"/>
              <a:gd name="T21" fmla="*/ 1028223981 h 1403"/>
              <a:gd name="T22" fmla="*/ 738404821 w 1393"/>
              <a:gd name="T23" fmla="*/ 695563281 h 1403"/>
              <a:gd name="T24" fmla="*/ 556953612 w 1393"/>
              <a:gd name="T25" fmla="*/ 410786355 h 1403"/>
              <a:gd name="T26" fmla="*/ 370462091 w 1393"/>
              <a:gd name="T27" fmla="*/ 186491604 h 1403"/>
              <a:gd name="T28" fmla="*/ 186491520 w 1393"/>
              <a:gd name="T29" fmla="*/ 50403136 h 1403"/>
              <a:gd name="T30" fmla="*/ 0 w 1393"/>
              <a:gd name="T31" fmla="*/ 0 h 14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93"/>
              <a:gd name="T49" fmla="*/ 0 h 1403"/>
              <a:gd name="T50" fmla="*/ 1393 w 1393"/>
              <a:gd name="T51" fmla="*/ 1403 h 140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93" h="1403">
                <a:moveTo>
                  <a:pt x="1393" y="1403"/>
                </a:moveTo>
                <a:lnTo>
                  <a:pt x="1246" y="1386"/>
                </a:lnTo>
                <a:lnTo>
                  <a:pt x="1174" y="1370"/>
                </a:lnTo>
                <a:lnTo>
                  <a:pt x="1099" y="1347"/>
                </a:lnTo>
                <a:lnTo>
                  <a:pt x="1027" y="1316"/>
                </a:lnTo>
                <a:lnTo>
                  <a:pt x="953" y="1271"/>
                </a:lnTo>
                <a:lnTo>
                  <a:pt x="880" y="1215"/>
                </a:lnTo>
                <a:lnTo>
                  <a:pt x="733" y="1051"/>
                </a:lnTo>
                <a:lnTo>
                  <a:pt x="587" y="822"/>
                </a:lnTo>
                <a:lnTo>
                  <a:pt x="440" y="548"/>
                </a:lnTo>
                <a:lnTo>
                  <a:pt x="368" y="408"/>
                </a:lnTo>
                <a:lnTo>
                  <a:pt x="293" y="276"/>
                </a:lnTo>
                <a:lnTo>
                  <a:pt x="221" y="163"/>
                </a:lnTo>
                <a:lnTo>
                  <a:pt x="147" y="74"/>
                </a:lnTo>
                <a:lnTo>
                  <a:pt x="74" y="20"/>
                </a:lnTo>
                <a:lnTo>
                  <a:pt x="0" y="0"/>
                </a:lnTo>
              </a:path>
            </a:pathLst>
          </a:custGeom>
          <a:noFill/>
          <a:ln w="50800">
            <a:solidFill>
              <a:srgbClr val="99009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Freeform 14"/>
          <p:cNvSpPr/>
          <p:nvPr/>
        </p:nvSpPr>
        <p:spPr bwMode="auto">
          <a:xfrm>
            <a:off x="2289175" y="2997200"/>
            <a:ext cx="2211388" cy="2227263"/>
          </a:xfrm>
          <a:custGeom>
            <a:avLst/>
            <a:gdLst>
              <a:gd name="T0" fmla="*/ 0 w 1393"/>
              <a:gd name="T1" fmla="*/ 2147483647 h 1403"/>
              <a:gd name="T2" fmla="*/ 370463846 w 1393"/>
              <a:gd name="T3" fmla="*/ 2147483647 h 1403"/>
              <a:gd name="T4" fmla="*/ 556955451 w 1393"/>
              <a:gd name="T5" fmla="*/ 2147483647 h 1403"/>
              <a:gd name="T6" fmla="*/ 740926105 w 1393"/>
              <a:gd name="T7" fmla="*/ 2147483647 h 1403"/>
              <a:gd name="T8" fmla="*/ 922377396 w 1393"/>
              <a:gd name="T9" fmla="*/ 2147483647 h 1403"/>
              <a:gd name="T10" fmla="*/ 1108869001 w 1393"/>
              <a:gd name="T11" fmla="*/ 2147483647 h 1403"/>
              <a:gd name="T12" fmla="*/ 1292841242 w 1393"/>
              <a:gd name="T13" fmla="*/ 2147483647 h 1403"/>
              <a:gd name="T14" fmla="*/ 1665824452 w 1393"/>
              <a:gd name="T15" fmla="*/ 2147483647 h 1403"/>
              <a:gd name="T16" fmla="*/ 2031246397 w 1393"/>
              <a:gd name="T17" fmla="*/ 2071568903 h 1403"/>
              <a:gd name="T18" fmla="*/ 2147483647 w 1393"/>
              <a:gd name="T19" fmla="*/ 1381045935 h 1403"/>
              <a:gd name="T20" fmla="*/ 2147483647 w 1393"/>
              <a:gd name="T21" fmla="*/ 1028223981 h 1403"/>
              <a:gd name="T22" fmla="*/ 2147483647 w 1393"/>
              <a:gd name="T23" fmla="*/ 695563281 h 1403"/>
              <a:gd name="T24" fmla="*/ 2147483647 w 1393"/>
              <a:gd name="T25" fmla="*/ 410786355 h 1403"/>
              <a:gd name="T26" fmla="*/ 2147483647 w 1393"/>
              <a:gd name="T27" fmla="*/ 186491604 h 1403"/>
              <a:gd name="T28" fmla="*/ 2147483647 w 1393"/>
              <a:gd name="T29" fmla="*/ 50403136 h 1403"/>
              <a:gd name="T30" fmla="*/ 2147483647 w 1393"/>
              <a:gd name="T31" fmla="*/ 0 h 14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93"/>
              <a:gd name="T49" fmla="*/ 0 h 1403"/>
              <a:gd name="T50" fmla="*/ 1393 w 1393"/>
              <a:gd name="T51" fmla="*/ 1403 h 140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93" h="1403">
                <a:moveTo>
                  <a:pt x="0" y="1403"/>
                </a:moveTo>
                <a:lnTo>
                  <a:pt x="147" y="1386"/>
                </a:lnTo>
                <a:lnTo>
                  <a:pt x="221" y="1370"/>
                </a:lnTo>
                <a:lnTo>
                  <a:pt x="294" y="1347"/>
                </a:lnTo>
                <a:lnTo>
                  <a:pt x="366" y="1316"/>
                </a:lnTo>
                <a:lnTo>
                  <a:pt x="440" y="1271"/>
                </a:lnTo>
                <a:lnTo>
                  <a:pt x="513" y="1215"/>
                </a:lnTo>
                <a:lnTo>
                  <a:pt x="661" y="1051"/>
                </a:lnTo>
                <a:lnTo>
                  <a:pt x="806" y="822"/>
                </a:lnTo>
                <a:lnTo>
                  <a:pt x="953" y="548"/>
                </a:lnTo>
                <a:lnTo>
                  <a:pt x="1027" y="408"/>
                </a:lnTo>
                <a:lnTo>
                  <a:pt x="1100" y="276"/>
                </a:lnTo>
                <a:lnTo>
                  <a:pt x="1174" y="163"/>
                </a:lnTo>
                <a:lnTo>
                  <a:pt x="1246" y="74"/>
                </a:lnTo>
                <a:lnTo>
                  <a:pt x="1321" y="20"/>
                </a:lnTo>
                <a:lnTo>
                  <a:pt x="1393" y="0"/>
                </a:lnTo>
              </a:path>
            </a:pathLst>
          </a:custGeom>
          <a:noFill/>
          <a:ln w="50800">
            <a:solidFill>
              <a:srgbClr val="99009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Freeform 15"/>
          <p:cNvSpPr/>
          <p:nvPr/>
        </p:nvSpPr>
        <p:spPr bwMode="auto">
          <a:xfrm>
            <a:off x="2289175" y="2922588"/>
            <a:ext cx="4505325" cy="2301875"/>
          </a:xfrm>
          <a:custGeom>
            <a:avLst/>
            <a:gdLst>
              <a:gd name="T0" fmla="*/ 0 w 2838"/>
              <a:gd name="T1" fmla="*/ 0 h 1450"/>
              <a:gd name="T2" fmla="*/ 0 w 2838"/>
              <a:gd name="T3" fmla="*/ 2147483647 h 1450"/>
              <a:gd name="T4" fmla="*/ 2147483647 w 2838"/>
              <a:gd name="T5" fmla="*/ 2147483647 h 1450"/>
              <a:gd name="T6" fmla="*/ 0 60000 65536"/>
              <a:gd name="T7" fmla="*/ 0 60000 65536"/>
              <a:gd name="T8" fmla="*/ 0 60000 65536"/>
              <a:gd name="T9" fmla="*/ 0 w 2838"/>
              <a:gd name="T10" fmla="*/ 0 h 1450"/>
              <a:gd name="T11" fmla="*/ 2838 w 2838"/>
              <a:gd name="T12" fmla="*/ 1450 h 1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8" h="1450">
                <a:moveTo>
                  <a:pt x="0" y="0"/>
                </a:moveTo>
                <a:lnTo>
                  <a:pt x="0" y="1450"/>
                </a:lnTo>
                <a:lnTo>
                  <a:pt x="2838" y="1450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6"/>
          <p:cNvSpPr>
            <a:spLocks noChangeShapeType="1"/>
          </p:cNvSpPr>
          <p:nvPr/>
        </p:nvSpPr>
        <p:spPr bwMode="auto">
          <a:xfrm>
            <a:off x="2233613" y="2922588"/>
            <a:ext cx="555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17"/>
          <p:cNvSpPr>
            <a:spLocks noChangeShapeType="1"/>
          </p:cNvSpPr>
          <p:nvPr/>
        </p:nvSpPr>
        <p:spPr bwMode="auto">
          <a:xfrm>
            <a:off x="2233613" y="3154363"/>
            <a:ext cx="555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8"/>
          <p:cNvSpPr>
            <a:spLocks noChangeShapeType="1"/>
          </p:cNvSpPr>
          <p:nvPr/>
        </p:nvSpPr>
        <p:spPr bwMode="auto">
          <a:xfrm>
            <a:off x="2233613" y="3386138"/>
            <a:ext cx="555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19"/>
          <p:cNvSpPr>
            <a:spLocks noChangeShapeType="1"/>
          </p:cNvSpPr>
          <p:nvPr/>
        </p:nvSpPr>
        <p:spPr bwMode="auto">
          <a:xfrm>
            <a:off x="2233613" y="3614738"/>
            <a:ext cx="555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20"/>
          <p:cNvSpPr>
            <a:spLocks noChangeShapeType="1"/>
          </p:cNvSpPr>
          <p:nvPr/>
        </p:nvSpPr>
        <p:spPr bwMode="auto">
          <a:xfrm>
            <a:off x="2233613" y="3846513"/>
            <a:ext cx="555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Line 21"/>
          <p:cNvSpPr>
            <a:spLocks noChangeShapeType="1"/>
          </p:cNvSpPr>
          <p:nvPr/>
        </p:nvSpPr>
        <p:spPr bwMode="auto">
          <a:xfrm>
            <a:off x="2233613" y="4073525"/>
            <a:ext cx="555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Line 22"/>
          <p:cNvSpPr>
            <a:spLocks noChangeShapeType="1"/>
          </p:cNvSpPr>
          <p:nvPr/>
        </p:nvSpPr>
        <p:spPr bwMode="auto">
          <a:xfrm>
            <a:off x="2233613" y="4305300"/>
            <a:ext cx="555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23"/>
          <p:cNvSpPr>
            <a:spLocks noChangeShapeType="1"/>
          </p:cNvSpPr>
          <p:nvPr/>
        </p:nvSpPr>
        <p:spPr bwMode="auto">
          <a:xfrm>
            <a:off x="2233613" y="4533900"/>
            <a:ext cx="555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24"/>
          <p:cNvSpPr>
            <a:spLocks noChangeShapeType="1"/>
          </p:cNvSpPr>
          <p:nvPr/>
        </p:nvSpPr>
        <p:spPr bwMode="auto">
          <a:xfrm>
            <a:off x="2233613" y="4765675"/>
            <a:ext cx="555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Line 25"/>
          <p:cNvSpPr>
            <a:spLocks noChangeShapeType="1"/>
          </p:cNvSpPr>
          <p:nvPr/>
        </p:nvSpPr>
        <p:spPr bwMode="auto">
          <a:xfrm>
            <a:off x="2233613" y="4992688"/>
            <a:ext cx="55562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Line 26"/>
          <p:cNvSpPr>
            <a:spLocks noChangeShapeType="1"/>
          </p:cNvSpPr>
          <p:nvPr/>
        </p:nvSpPr>
        <p:spPr bwMode="auto">
          <a:xfrm>
            <a:off x="6794500" y="5224463"/>
            <a:ext cx="1588" cy="28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Line 27"/>
          <p:cNvSpPr>
            <a:spLocks noChangeShapeType="1"/>
          </p:cNvSpPr>
          <p:nvPr/>
        </p:nvSpPr>
        <p:spPr bwMode="auto">
          <a:xfrm>
            <a:off x="6345238" y="5224463"/>
            <a:ext cx="1587" cy="28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8" name="Line 28"/>
          <p:cNvSpPr>
            <a:spLocks noChangeShapeType="1"/>
          </p:cNvSpPr>
          <p:nvPr/>
        </p:nvSpPr>
        <p:spPr bwMode="auto">
          <a:xfrm>
            <a:off x="5894388" y="5224463"/>
            <a:ext cx="1587" cy="28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Line 29"/>
          <p:cNvSpPr>
            <a:spLocks noChangeShapeType="1"/>
          </p:cNvSpPr>
          <p:nvPr/>
        </p:nvSpPr>
        <p:spPr bwMode="auto">
          <a:xfrm>
            <a:off x="5443538" y="5224463"/>
            <a:ext cx="1587" cy="28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0" name="Line 30"/>
          <p:cNvSpPr>
            <a:spLocks noChangeShapeType="1"/>
          </p:cNvSpPr>
          <p:nvPr/>
        </p:nvSpPr>
        <p:spPr bwMode="auto">
          <a:xfrm>
            <a:off x="4992688" y="5224463"/>
            <a:ext cx="1587" cy="28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1" name="Line 31"/>
          <p:cNvSpPr>
            <a:spLocks noChangeShapeType="1"/>
          </p:cNvSpPr>
          <p:nvPr/>
        </p:nvSpPr>
        <p:spPr bwMode="auto">
          <a:xfrm>
            <a:off x="4541838" y="5224463"/>
            <a:ext cx="1587" cy="28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2" name="Line 32"/>
          <p:cNvSpPr>
            <a:spLocks noChangeShapeType="1"/>
          </p:cNvSpPr>
          <p:nvPr/>
        </p:nvSpPr>
        <p:spPr bwMode="auto">
          <a:xfrm>
            <a:off x="4090988" y="5224463"/>
            <a:ext cx="1587" cy="28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3" name="Line 33"/>
          <p:cNvSpPr>
            <a:spLocks noChangeShapeType="1"/>
          </p:cNvSpPr>
          <p:nvPr/>
        </p:nvSpPr>
        <p:spPr bwMode="auto">
          <a:xfrm>
            <a:off x="3643313" y="5224463"/>
            <a:ext cx="1587" cy="28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Line 34"/>
          <p:cNvSpPr>
            <a:spLocks noChangeShapeType="1"/>
          </p:cNvSpPr>
          <p:nvPr/>
        </p:nvSpPr>
        <p:spPr bwMode="auto">
          <a:xfrm>
            <a:off x="3190875" y="5224463"/>
            <a:ext cx="1588" cy="28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5" name="Line 35"/>
          <p:cNvSpPr>
            <a:spLocks noChangeShapeType="1"/>
          </p:cNvSpPr>
          <p:nvPr/>
        </p:nvSpPr>
        <p:spPr bwMode="auto">
          <a:xfrm>
            <a:off x="2740025" y="5224463"/>
            <a:ext cx="1588" cy="28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6" name="Rectangle 36"/>
          <p:cNvSpPr>
            <a:spLocks noChangeArrowheads="1"/>
          </p:cNvSpPr>
          <p:nvPr/>
        </p:nvSpPr>
        <p:spPr bwMode="auto">
          <a:xfrm>
            <a:off x="6570663" y="5284788"/>
            <a:ext cx="147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000" b="1" i="1"/>
              <a:t>z</a:t>
            </a:r>
            <a:endParaRPr lang="en-US" altLang="en-US" sz="1800"/>
          </a:p>
        </p:txBody>
      </p:sp>
      <p:sp>
        <p:nvSpPr>
          <p:cNvPr id="57377" name="Rectangle 37"/>
          <p:cNvSpPr>
            <a:spLocks noChangeArrowheads="1"/>
          </p:cNvSpPr>
          <p:nvPr/>
        </p:nvSpPr>
        <p:spPr bwMode="auto">
          <a:xfrm>
            <a:off x="5943600" y="3538538"/>
            <a:ext cx="1554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000" b="1"/>
              <a:t>Reject </a:t>
            </a:r>
            <a:r>
              <a:rPr lang="en-US" altLang="en-US" sz="3000" b="1" i="1"/>
              <a:t>H</a:t>
            </a:r>
            <a:r>
              <a:rPr lang="en-US" altLang="en-US" sz="3000" b="1" baseline="-25000"/>
              <a:t>0</a:t>
            </a:r>
            <a:endParaRPr lang="en-US" altLang="en-US" sz="1800" baseline="-25000"/>
          </a:p>
        </p:txBody>
      </p:sp>
      <p:sp>
        <p:nvSpPr>
          <p:cNvPr id="57378" name="Freeform 38"/>
          <p:cNvSpPr/>
          <p:nvPr/>
        </p:nvSpPr>
        <p:spPr bwMode="auto">
          <a:xfrm>
            <a:off x="5818188" y="4079875"/>
            <a:ext cx="863600" cy="1101725"/>
          </a:xfrm>
          <a:custGeom>
            <a:avLst/>
            <a:gdLst>
              <a:gd name="T0" fmla="*/ 0 w 544"/>
              <a:gd name="T1" fmla="*/ 1748988438 h 694"/>
              <a:gd name="T2" fmla="*/ 0 w 544"/>
              <a:gd name="T3" fmla="*/ 0 h 694"/>
              <a:gd name="T4" fmla="*/ 1370965000 w 544"/>
              <a:gd name="T5" fmla="*/ 0 h 694"/>
              <a:gd name="T6" fmla="*/ 0 60000 65536"/>
              <a:gd name="T7" fmla="*/ 0 60000 65536"/>
              <a:gd name="T8" fmla="*/ 0 60000 65536"/>
              <a:gd name="T9" fmla="*/ 0 w 544"/>
              <a:gd name="T10" fmla="*/ 0 h 694"/>
              <a:gd name="T11" fmla="*/ 544 w 544"/>
              <a:gd name="T12" fmla="*/ 694 h 6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694">
                <a:moveTo>
                  <a:pt x="0" y="694"/>
                </a:moveTo>
                <a:lnTo>
                  <a:pt x="0" y="0"/>
                </a:lnTo>
                <a:lnTo>
                  <a:pt x="544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9" name="Freeform 39"/>
          <p:cNvSpPr/>
          <p:nvPr/>
        </p:nvSpPr>
        <p:spPr bwMode="auto">
          <a:xfrm>
            <a:off x="6664325" y="4003675"/>
            <a:ext cx="150813" cy="157163"/>
          </a:xfrm>
          <a:custGeom>
            <a:avLst/>
            <a:gdLst>
              <a:gd name="T0" fmla="*/ 0 w 95"/>
              <a:gd name="T1" fmla="*/ 0 h 99"/>
              <a:gd name="T2" fmla="*/ 239416431 w 95"/>
              <a:gd name="T3" fmla="*/ 120967885 h 99"/>
              <a:gd name="T4" fmla="*/ 0 w 95"/>
              <a:gd name="T5" fmla="*/ 249497056 h 99"/>
              <a:gd name="T6" fmla="*/ 10080658 w 95"/>
              <a:gd name="T7" fmla="*/ 229335742 h 99"/>
              <a:gd name="T8" fmla="*/ 15120988 w 95"/>
              <a:gd name="T9" fmla="*/ 209174428 h 99"/>
              <a:gd name="T10" fmla="*/ 17641946 w 95"/>
              <a:gd name="T11" fmla="*/ 194053442 h 99"/>
              <a:gd name="T12" fmla="*/ 22682275 w 95"/>
              <a:gd name="T13" fmla="*/ 176411499 h 99"/>
              <a:gd name="T14" fmla="*/ 27722604 w 95"/>
              <a:gd name="T15" fmla="*/ 156250185 h 99"/>
              <a:gd name="T16" fmla="*/ 27722604 w 95"/>
              <a:gd name="T17" fmla="*/ 131048542 h 99"/>
              <a:gd name="T18" fmla="*/ 27722604 w 95"/>
              <a:gd name="T19" fmla="*/ 110887228 h 99"/>
              <a:gd name="T20" fmla="*/ 27722604 w 95"/>
              <a:gd name="T21" fmla="*/ 93246872 h 99"/>
              <a:gd name="T22" fmla="*/ 22682275 w 95"/>
              <a:gd name="T23" fmla="*/ 73085558 h 99"/>
              <a:gd name="T24" fmla="*/ 17641946 w 95"/>
              <a:gd name="T25" fmla="*/ 52924243 h 99"/>
              <a:gd name="T26" fmla="*/ 15120988 w 95"/>
              <a:gd name="T27" fmla="*/ 32762929 h 99"/>
              <a:gd name="T28" fmla="*/ 10080658 w 95"/>
              <a:gd name="T29" fmla="*/ 17641944 h 99"/>
              <a:gd name="T30" fmla="*/ 0 w 95"/>
              <a:gd name="T31" fmla="*/ 0 h 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5"/>
              <a:gd name="T49" fmla="*/ 0 h 99"/>
              <a:gd name="T50" fmla="*/ 95 w 95"/>
              <a:gd name="T51" fmla="*/ 99 h 9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5" h="99">
                <a:moveTo>
                  <a:pt x="0" y="0"/>
                </a:moveTo>
                <a:lnTo>
                  <a:pt x="95" y="48"/>
                </a:lnTo>
                <a:lnTo>
                  <a:pt x="0" y="99"/>
                </a:lnTo>
                <a:lnTo>
                  <a:pt x="4" y="91"/>
                </a:lnTo>
                <a:lnTo>
                  <a:pt x="6" y="83"/>
                </a:lnTo>
                <a:lnTo>
                  <a:pt x="7" y="77"/>
                </a:lnTo>
                <a:lnTo>
                  <a:pt x="9" y="70"/>
                </a:lnTo>
                <a:lnTo>
                  <a:pt x="11" y="62"/>
                </a:lnTo>
                <a:lnTo>
                  <a:pt x="11" y="52"/>
                </a:lnTo>
                <a:lnTo>
                  <a:pt x="11" y="44"/>
                </a:lnTo>
                <a:lnTo>
                  <a:pt x="11" y="37"/>
                </a:lnTo>
                <a:lnTo>
                  <a:pt x="9" y="29"/>
                </a:lnTo>
                <a:lnTo>
                  <a:pt x="7" y="21"/>
                </a:lnTo>
                <a:lnTo>
                  <a:pt x="6" y="13"/>
                </a:lnTo>
                <a:lnTo>
                  <a:pt x="4" y="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7380" name="Rectangle 4"/>
          <p:cNvSpPr>
            <a:spLocks noChangeArrowheads="1"/>
          </p:cNvSpPr>
          <p:nvPr/>
        </p:nvSpPr>
        <p:spPr bwMode="auto">
          <a:xfrm>
            <a:off x="5640388" y="2744788"/>
            <a:ext cx="31210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i="1" dirty="0">
                <a:solidFill>
                  <a:schemeClr val="tx2"/>
                </a:solidFill>
              </a:rPr>
              <a:t>p</a:t>
            </a:r>
            <a:r>
              <a:rPr lang="en-US" altLang="en-US" b="1" dirty="0">
                <a:solidFill>
                  <a:schemeClr val="tx2"/>
                </a:solidFill>
              </a:rPr>
              <a:t>-Value = </a:t>
            </a:r>
            <a:r>
              <a:rPr lang="en-US" altLang="en-US" b="1" dirty="0"/>
              <a:t>0</a:t>
            </a:r>
            <a:r>
              <a:rPr lang="en-US" altLang="en-US" b="1" dirty="0" smtClean="0">
                <a:solidFill>
                  <a:schemeClr val="tx2"/>
                </a:solidFill>
              </a:rPr>
              <a:t>.0668</a:t>
            </a:r>
            <a:endParaRPr lang="en-US" altLang="en-US" b="1" dirty="0">
              <a:solidFill>
                <a:schemeClr val="tx2"/>
              </a:solidFill>
            </a:endParaRPr>
          </a:p>
        </p:txBody>
      </p:sp>
      <p:sp>
        <p:nvSpPr>
          <p:cNvPr id="57381" name="Line 6"/>
          <p:cNvSpPr>
            <a:spLocks noChangeShapeType="1"/>
          </p:cNvSpPr>
          <p:nvPr/>
        </p:nvSpPr>
        <p:spPr bwMode="auto">
          <a:xfrm flipH="1">
            <a:off x="5473700" y="3251200"/>
            <a:ext cx="254000" cy="1270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2" name="Line 7"/>
          <p:cNvSpPr>
            <a:spLocks noChangeShapeType="1"/>
          </p:cNvSpPr>
          <p:nvPr/>
        </p:nvSpPr>
        <p:spPr bwMode="auto">
          <a:xfrm flipH="1">
            <a:off x="6007100" y="4318000"/>
            <a:ext cx="330200" cy="431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3"/>
          <p:cNvGrpSpPr/>
          <p:nvPr/>
        </p:nvGrpSpPr>
        <p:grpSpPr bwMode="auto">
          <a:xfrm>
            <a:off x="457200" y="1598613"/>
            <a:ext cx="7637463" cy="4570412"/>
            <a:chOff x="288" y="1007"/>
            <a:chExt cx="4811" cy="2879"/>
          </a:xfrm>
        </p:grpSpPr>
        <p:sp>
          <p:nvSpPr>
            <p:cNvPr id="57384" name="Rectangle 40"/>
            <p:cNvSpPr>
              <a:spLocks noChangeArrowheads="1"/>
            </p:cNvSpPr>
            <p:nvPr/>
          </p:nvSpPr>
          <p:spPr bwMode="auto">
            <a:xfrm>
              <a:off x="637" y="1007"/>
              <a:ext cx="4462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 sz="3200" b="1" dirty="0"/>
                <a:t>(</a:t>
              </a:r>
              <a:r>
                <a:rPr lang="en-US" altLang="en-US" sz="3200" b="1" i="1" dirty="0"/>
                <a:t>p</a:t>
              </a:r>
              <a:r>
                <a:rPr lang="en-US" altLang="en-US" sz="3200" b="1" dirty="0"/>
                <a:t>-Value = 0.0668) </a:t>
              </a:r>
              <a:r>
                <a:rPr lang="en-US" altLang="en-US" sz="3200" b="1" dirty="0">
                  <a:latin typeface="Symbol" panose="05050102010706020507" pitchFamily="18" charset="2"/>
                </a:rPr>
                <a:t></a:t>
              </a:r>
              <a:r>
                <a:rPr lang="en-US" altLang="en-US" sz="3200" b="1" dirty="0"/>
                <a:t>  (</a:t>
              </a:r>
              <a:r>
                <a:rPr lang="en-US" altLang="en-US" sz="3200" b="1" i="1" dirty="0">
                  <a:latin typeface="Symbol" panose="05050102010706020507" pitchFamily="18" charset="2"/>
                </a:rPr>
                <a:t></a:t>
              </a:r>
              <a:r>
                <a:rPr lang="en-US" altLang="en-US" sz="3200" b="1" dirty="0"/>
                <a:t> = 0.05).  </a:t>
              </a:r>
              <a:br>
                <a:rPr lang="en-US" altLang="en-US" sz="3200" b="1" dirty="0"/>
              </a:br>
              <a:r>
                <a:rPr lang="en-US" altLang="en-US" sz="3200" b="1" dirty="0"/>
                <a:t>Do not reject </a:t>
              </a:r>
              <a:r>
                <a:rPr lang="en-US" altLang="en-US" sz="3200" b="1" i="1" dirty="0"/>
                <a:t>H</a:t>
              </a:r>
              <a:r>
                <a:rPr lang="en-US" altLang="en-US" sz="3200" b="1" baseline="-25000" dirty="0"/>
                <a:t>0</a:t>
              </a:r>
              <a:r>
                <a:rPr lang="en-US" altLang="en-US" sz="3200" b="1" dirty="0"/>
                <a:t>.</a:t>
              </a:r>
              <a:endParaRPr lang="en-US" altLang="en-US" sz="3200" b="1" dirty="0"/>
            </a:p>
          </p:txBody>
        </p:sp>
        <p:sp>
          <p:nvSpPr>
            <p:cNvPr id="57385" name="Rectangle 41"/>
            <p:cNvSpPr>
              <a:spLocks noChangeArrowheads="1"/>
            </p:cNvSpPr>
            <p:nvPr/>
          </p:nvSpPr>
          <p:spPr bwMode="auto">
            <a:xfrm>
              <a:off x="288" y="3600"/>
              <a:ext cx="451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chemeClr val="tx2"/>
                  </a:solidFill>
                </a:rPr>
                <a:t>Test statistic is in ‘Do not reject’ region</a:t>
              </a:r>
              <a:endParaRPr lang="en-US" altLang="en-US" b="1">
                <a:solidFill>
                  <a:schemeClr val="tx2"/>
                </a:solidFill>
              </a:endParaRPr>
            </a:p>
          </p:txBody>
        </p:sp>
        <p:sp>
          <p:nvSpPr>
            <p:cNvPr id="57386" name="Line 42"/>
            <p:cNvSpPr>
              <a:spLocks noChangeShapeType="1"/>
            </p:cNvSpPr>
            <p:nvPr/>
          </p:nvSpPr>
          <p:spPr bwMode="auto">
            <a:xfrm flipH="1">
              <a:off x="2928" y="3344"/>
              <a:ext cx="200" cy="25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353" y="71423"/>
            <a:ext cx="5718175" cy="487362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2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-Value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(Thinking Challenge)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540889"/>
            <a:ext cx="6919225" cy="2271584"/>
          </a:xfrm>
          <a:noFill/>
        </p:spPr>
        <p:txBody>
          <a:bodyPr lIns="90488" tIns="44450" rIns="90488" bIns="44450"/>
          <a:lstStyle/>
          <a:p>
            <a:r>
              <a:rPr lang="en-US" altLang="en-US" sz="2400" b="1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Example2.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You’re </a:t>
            </a:r>
            <a:r>
              <a:rPr lang="en-US" altLang="en-US" sz="2400" dirty="0">
                <a:latin typeface="Times New Roman" panose="02020603050405020304" pitchFamily="18" charset="0"/>
              </a:rPr>
              <a:t>an analyst for Ford.  </a:t>
            </a: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You want to find out if the average miles per gallon of Escorts is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less than 32 </a:t>
            </a: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mpg.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Similar </a:t>
            </a:r>
            <a:r>
              <a:rPr lang="en-US" altLang="en-US" sz="2400" dirty="0">
                <a:latin typeface="Times New Roman" panose="02020603050405020304" pitchFamily="18" charset="0"/>
              </a:rPr>
              <a:t>models have a standard deviation of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3.8</a:t>
            </a:r>
            <a:r>
              <a:rPr lang="en-US" altLang="en-US" sz="2400" dirty="0">
                <a:latin typeface="Times New Roman" panose="02020603050405020304" pitchFamily="18" charset="0"/>
              </a:rPr>
              <a:t> mpg.  You take a sample of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60</a:t>
            </a:r>
            <a:r>
              <a:rPr lang="en-US" altLang="en-US" sz="2400" dirty="0">
                <a:latin typeface="Times New Roman" panose="02020603050405020304" pitchFamily="18" charset="0"/>
              </a:rPr>
              <a:t> Escorts &amp; compute a sample mean of</a:t>
            </a:r>
            <a:r>
              <a:rPr lang="en-US" altLang="en-US" sz="2400" dirty="0">
                <a:solidFill>
                  <a:srgbClr val="8E0D3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30.7</a:t>
            </a:r>
            <a:r>
              <a:rPr lang="en-US" altLang="en-US" sz="2400" dirty="0">
                <a:latin typeface="Times New Roman" panose="02020603050405020304" pitchFamily="18" charset="0"/>
              </a:rPr>
              <a:t> mpg.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What </a:t>
            </a:r>
            <a:r>
              <a:rPr lang="en-US" altLang="en-US" sz="2400" dirty="0">
                <a:latin typeface="Times New Roman" panose="02020603050405020304" pitchFamily="18" charset="0"/>
              </a:rPr>
              <a:t>is the </a:t>
            </a:r>
            <a:r>
              <a:rPr lang="en-US" altLang="en-US" sz="2400" i="1" dirty="0">
                <a:latin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</a:rPr>
              <a:t>-value? How does it compare to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 = 0.01?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58372" name="Group 49"/>
          <p:cNvGrpSpPr/>
          <p:nvPr/>
        </p:nvGrpSpPr>
        <p:grpSpPr bwMode="auto">
          <a:xfrm>
            <a:off x="6858000" y="152400"/>
            <a:ext cx="2290309" cy="3412274"/>
            <a:chOff x="3715" y="1257"/>
            <a:chExt cx="1785" cy="2579"/>
          </a:xfrm>
        </p:grpSpPr>
        <p:grpSp>
          <p:nvGrpSpPr>
            <p:cNvPr id="58373" name="Group 50"/>
            <p:cNvGrpSpPr/>
            <p:nvPr/>
          </p:nvGrpSpPr>
          <p:grpSpPr bwMode="auto">
            <a:xfrm>
              <a:off x="3715" y="1574"/>
              <a:ext cx="1785" cy="2005"/>
              <a:chOff x="3715" y="1574"/>
              <a:chExt cx="1785" cy="2005"/>
            </a:xfrm>
          </p:grpSpPr>
          <p:grpSp>
            <p:nvGrpSpPr>
              <p:cNvPr id="58399" name="Group 51"/>
              <p:cNvGrpSpPr/>
              <p:nvPr/>
            </p:nvGrpSpPr>
            <p:grpSpPr bwMode="auto">
              <a:xfrm>
                <a:off x="5022" y="1574"/>
                <a:ext cx="478" cy="2005"/>
                <a:chOff x="5022" y="1574"/>
                <a:chExt cx="478" cy="2005"/>
              </a:xfrm>
            </p:grpSpPr>
            <p:grpSp>
              <p:nvGrpSpPr>
                <p:cNvPr id="58403" name="Group 52"/>
                <p:cNvGrpSpPr/>
                <p:nvPr/>
              </p:nvGrpSpPr>
              <p:grpSpPr bwMode="auto">
                <a:xfrm>
                  <a:off x="5161" y="1574"/>
                  <a:ext cx="300" cy="830"/>
                  <a:chOff x="5161" y="1574"/>
                  <a:chExt cx="300" cy="830"/>
                </a:xfrm>
              </p:grpSpPr>
              <p:sp>
                <p:nvSpPr>
                  <p:cNvPr id="58405" name="Freeform 53"/>
                  <p:cNvSpPr/>
                  <p:nvPr/>
                </p:nvSpPr>
                <p:spPr bwMode="auto">
                  <a:xfrm>
                    <a:off x="5161" y="1574"/>
                    <a:ext cx="300" cy="830"/>
                  </a:xfrm>
                  <a:custGeom>
                    <a:avLst/>
                    <a:gdLst>
                      <a:gd name="T0" fmla="*/ 15 w 300"/>
                      <a:gd name="T1" fmla="*/ 0 h 830"/>
                      <a:gd name="T2" fmla="*/ 298 w 300"/>
                      <a:gd name="T3" fmla="*/ 293 h 830"/>
                      <a:gd name="T4" fmla="*/ 299 w 300"/>
                      <a:gd name="T5" fmla="*/ 827 h 830"/>
                      <a:gd name="T6" fmla="*/ 194 w 300"/>
                      <a:gd name="T7" fmla="*/ 829 h 830"/>
                      <a:gd name="T8" fmla="*/ 194 w 300"/>
                      <a:gd name="T9" fmla="*/ 657 h 830"/>
                      <a:gd name="T10" fmla="*/ 21 w 300"/>
                      <a:gd name="T11" fmla="*/ 698 h 830"/>
                      <a:gd name="T12" fmla="*/ 23 w 300"/>
                      <a:gd name="T13" fmla="*/ 680 h 830"/>
                      <a:gd name="T14" fmla="*/ 193 w 300"/>
                      <a:gd name="T15" fmla="*/ 619 h 830"/>
                      <a:gd name="T16" fmla="*/ 194 w 300"/>
                      <a:gd name="T17" fmla="*/ 371 h 830"/>
                      <a:gd name="T18" fmla="*/ 177 w 300"/>
                      <a:gd name="T19" fmla="*/ 377 h 830"/>
                      <a:gd name="T20" fmla="*/ 137 w 300"/>
                      <a:gd name="T21" fmla="*/ 461 h 830"/>
                      <a:gd name="T22" fmla="*/ 125 w 300"/>
                      <a:gd name="T23" fmla="*/ 642 h 830"/>
                      <a:gd name="T24" fmla="*/ 118 w 300"/>
                      <a:gd name="T25" fmla="*/ 645 h 830"/>
                      <a:gd name="T26" fmla="*/ 106 w 300"/>
                      <a:gd name="T27" fmla="*/ 456 h 830"/>
                      <a:gd name="T28" fmla="*/ 133 w 300"/>
                      <a:gd name="T29" fmla="*/ 393 h 830"/>
                      <a:gd name="T30" fmla="*/ 53 w 300"/>
                      <a:gd name="T31" fmla="*/ 426 h 830"/>
                      <a:gd name="T32" fmla="*/ 52 w 300"/>
                      <a:gd name="T33" fmla="*/ 671 h 830"/>
                      <a:gd name="T34" fmla="*/ 23 w 300"/>
                      <a:gd name="T35" fmla="*/ 680 h 830"/>
                      <a:gd name="T36" fmla="*/ 27 w 300"/>
                      <a:gd name="T37" fmla="*/ 409 h 830"/>
                      <a:gd name="T38" fmla="*/ 167 w 300"/>
                      <a:gd name="T39" fmla="*/ 343 h 830"/>
                      <a:gd name="T40" fmla="*/ 167 w 300"/>
                      <a:gd name="T41" fmla="*/ 287 h 830"/>
                      <a:gd name="T42" fmla="*/ 0 w 300"/>
                      <a:gd name="T43" fmla="*/ 55 h 830"/>
                      <a:gd name="T44" fmla="*/ 15 w 300"/>
                      <a:gd name="T45" fmla="*/ 0 h 830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300"/>
                      <a:gd name="T70" fmla="*/ 0 h 830"/>
                      <a:gd name="T71" fmla="*/ 300 w 300"/>
                      <a:gd name="T72" fmla="*/ 830 h 830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300" h="830">
                        <a:moveTo>
                          <a:pt x="15" y="0"/>
                        </a:moveTo>
                        <a:lnTo>
                          <a:pt x="298" y="293"/>
                        </a:lnTo>
                        <a:lnTo>
                          <a:pt x="299" y="827"/>
                        </a:lnTo>
                        <a:lnTo>
                          <a:pt x="194" y="829"/>
                        </a:lnTo>
                        <a:lnTo>
                          <a:pt x="194" y="657"/>
                        </a:lnTo>
                        <a:lnTo>
                          <a:pt x="21" y="698"/>
                        </a:lnTo>
                        <a:lnTo>
                          <a:pt x="23" y="680"/>
                        </a:lnTo>
                        <a:lnTo>
                          <a:pt x="193" y="619"/>
                        </a:lnTo>
                        <a:lnTo>
                          <a:pt x="194" y="371"/>
                        </a:lnTo>
                        <a:lnTo>
                          <a:pt x="177" y="377"/>
                        </a:lnTo>
                        <a:lnTo>
                          <a:pt x="137" y="461"/>
                        </a:lnTo>
                        <a:lnTo>
                          <a:pt x="125" y="642"/>
                        </a:lnTo>
                        <a:lnTo>
                          <a:pt x="118" y="645"/>
                        </a:lnTo>
                        <a:lnTo>
                          <a:pt x="106" y="456"/>
                        </a:lnTo>
                        <a:lnTo>
                          <a:pt x="133" y="393"/>
                        </a:lnTo>
                        <a:lnTo>
                          <a:pt x="53" y="426"/>
                        </a:lnTo>
                        <a:lnTo>
                          <a:pt x="52" y="671"/>
                        </a:lnTo>
                        <a:lnTo>
                          <a:pt x="23" y="680"/>
                        </a:lnTo>
                        <a:lnTo>
                          <a:pt x="27" y="409"/>
                        </a:lnTo>
                        <a:lnTo>
                          <a:pt x="167" y="343"/>
                        </a:lnTo>
                        <a:lnTo>
                          <a:pt x="167" y="287"/>
                        </a:lnTo>
                        <a:lnTo>
                          <a:pt x="0" y="55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58406" name="Group 54"/>
                  <p:cNvGrpSpPr/>
                  <p:nvPr/>
                </p:nvGrpSpPr>
                <p:grpSpPr bwMode="auto">
                  <a:xfrm>
                    <a:off x="5214" y="1655"/>
                    <a:ext cx="195" cy="222"/>
                    <a:chOff x="5214" y="1655"/>
                    <a:chExt cx="195" cy="222"/>
                  </a:xfrm>
                </p:grpSpPr>
                <p:sp>
                  <p:nvSpPr>
                    <p:cNvPr id="58407" name="Line 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14" y="1655"/>
                      <a:ext cx="68" cy="7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08" name="Line 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31" y="1676"/>
                      <a:ext cx="75" cy="8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09" name="Line 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48" y="1693"/>
                      <a:ext cx="79" cy="8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10" name="Line 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66" y="1717"/>
                      <a:ext cx="82" cy="8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11" name="Line 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82" y="1738"/>
                      <a:ext cx="82" cy="9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12" name="Line 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99" y="1761"/>
                      <a:ext cx="86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413" name="Line 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21" y="1783"/>
                      <a:ext cx="88" cy="9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8404" name="Freeform 62"/>
                <p:cNvSpPr/>
                <p:nvPr/>
              </p:nvSpPr>
              <p:spPr bwMode="auto">
                <a:xfrm>
                  <a:off x="5022" y="2376"/>
                  <a:ext cx="478" cy="1203"/>
                </a:xfrm>
                <a:custGeom>
                  <a:avLst/>
                  <a:gdLst>
                    <a:gd name="T0" fmla="*/ 297 w 478"/>
                    <a:gd name="T1" fmla="*/ 0 h 1203"/>
                    <a:gd name="T2" fmla="*/ 477 w 478"/>
                    <a:gd name="T3" fmla="*/ 0 h 1203"/>
                    <a:gd name="T4" fmla="*/ 477 w 478"/>
                    <a:gd name="T5" fmla="*/ 70 h 1203"/>
                    <a:gd name="T6" fmla="*/ 427 w 478"/>
                    <a:gd name="T7" fmla="*/ 70 h 1203"/>
                    <a:gd name="T8" fmla="*/ 430 w 478"/>
                    <a:gd name="T9" fmla="*/ 122 h 1203"/>
                    <a:gd name="T10" fmla="*/ 424 w 478"/>
                    <a:gd name="T11" fmla="*/ 213 h 1203"/>
                    <a:gd name="T12" fmla="*/ 417 w 478"/>
                    <a:gd name="T13" fmla="*/ 271 h 1203"/>
                    <a:gd name="T14" fmla="*/ 411 w 478"/>
                    <a:gd name="T15" fmla="*/ 330 h 1203"/>
                    <a:gd name="T16" fmla="*/ 403 w 478"/>
                    <a:gd name="T17" fmla="*/ 409 h 1203"/>
                    <a:gd name="T18" fmla="*/ 397 w 478"/>
                    <a:gd name="T19" fmla="*/ 509 h 1203"/>
                    <a:gd name="T20" fmla="*/ 391 w 478"/>
                    <a:gd name="T21" fmla="*/ 575 h 1203"/>
                    <a:gd name="T22" fmla="*/ 384 w 478"/>
                    <a:gd name="T23" fmla="*/ 642 h 1203"/>
                    <a:gd name="T24" fmla="*/ 378 w 478"/>
                    <a:gd name="T25" fmla="*/ 704 h 1203"/>
                    <a:gd name="T26" fmla="*/ 370 w 478"/>
                    <a:gd name="T27" fmla="*/ 746 h 1203"/>
                    <a:gd name="T28" fmla="*/ 359 w 478"/>
                    <a:gd name="T29" fmla="*/ 797 h 1203"/>
                    <a:gd name="T30" fmla="*/ 350 w 478"/>
                    <a:gd name="T31" fmla="*/ 839 h 1203"/>
                    <a:gd name="T32" fmla="*/ 339 w 478"/>
                    <a:gd name="T33" fmla="*/ 876 h 1203"/>
                    <a:gd name="T34" fmla="*/ 327 w 478"/>
                    <a:gd name="T35" fmla="*/ 911 h 1203"/>
                    <a:gd name="T36" fmla="*/ 311 w 478"/>
                    <a:gd name="T37" fmla="*/ 946 h 1203"/>
                    <a:gd name="T38" fmla="*/ 290 w 478"/>
                    <a:gd name="T39" fmla="*/ 979 h 1203"/>
                    <a:gd name="T40" fmla="*/ 259 w 478"/>
                    <a:gd name="T41" fmla="*/ 1033 h 1203"/>
                    <a:gd name="T42" fmla="*/ 212 w 478"/>
                    <a:gd name="T43" fmla="*/ 1094 h 1203"/>
                    <a:gd name="T44" fmla="*/ 172 w 478"/>
                    <a:gd name="T45" fmla="*/ 1131 h 1203"/>
                    <a:gd name="T46" fmla="*/ 131 w 478"/>
                    <a:gd name="T47" fmla="*/ 1159 h 1203"/>
                    <a:gd name="T48" fmla="*/ 92 w 478"/>
                    <a:gd name="T49" fmla="*/ 1180 h 1203"/>
                    <a:gd name="T50" fmla="*/ 52 w 478"/>
                    <a:gd name="T51" fmla="*/ 1193 h 1203"/>
                    <a:gd name="T52" fmla="*/ 0 w 478"/>
                    <a:gd name="T53" fmla="*/ 1202 h 1203"/>
                    <a:gd name="T54" fmla="*/ 18 w 478"/>
                    <a:gd name="T55" fmla="*/ 1083 h 1203"/>
                    <a:gd name="T56" fmla="*/ 62 w 478"/>
                    <a:gd name="T57" fmla="*/ 1066 h 1203"/>
                    <a:gd name="T58" fmla="*/ 98 w 478"/>
                    <a:gd name="T59" fmla="*/ 1046 h 1203"/>
                    <a:gd name="T60" fmla="*/ 126 w 478"/>
                    <a:gd name="T61" fmla="*/ 1023 h 1203"/>
                    <a:gd name="T62" fmla="*/ 164 w 478"/>
                    <a:gd name="T63" fmla="*/ 978 h 1203"/>
                    <a:gd name="T64" fmla="*/ 197 w 478"/>
                    <a:gd name="T65" fmla="*/ 935 h 1203"/>
                    <a:gd name="T66" fmla="*/ 217 w 478"/>
                    <a:gd name="T67" fmla="*/ 899 h 1203"/>
                    <a:gd name="T68" fmla="*/ 236 w 478"/>
                    <a:gd name="T69" fmla="*/ 857 h 1203"/>
                    <a:gd name="T70" fmla="*/ 252 w 478"/>
                    <a:gd name="T71" fmla="*/ 819 h 1203"/>
                    <a:gd name="T72" fmla="*/ 265 w 478"/>
                    <a:gd name="T73" fmla="*/ 780 h 1203"/>
                    <a:gd name="T74" fmla="*/ 272 w 478"/>
                    <a:gd name="T75" fmla="*/ 742 h 1203"/>
                    <a:gd name="T76" fmla="*/ 281 w 478"/>
                    <a:gd name="T77" fmla="*/ 687 h 1203"/>
                    <a:gd name="T78" fmla="*/ 287 w 478"/>
                    <a:gd name="T79" fmla="*/ 639 h 1203"/>
                    <a:gd name="T80" fmla="*/ 296 w 478"/>
                    <a:gd name="T81" fmla="*/ 570 h 1203"/>
                    <a:gd name="T82" fmla="*/ 305 w 478"/>
                    <a:gd name="T83" fmla="*/ 471 h 1203"/>
                    <a:gd name="T84" fmla="*/ 312 w 478"/>
                    <a:gd name="T85" fmla="*/ 395 h 1203"/>
                    <a:gd name="T86" fmla="*/ 316 w 478"/>
                    <a:gd name="T87" fmla="*/ 353 h 1203"/>
                    <a:gd name="T88" fmla="*/ 324 w 478"/>
                    <a:gd name="T89" fmla="*/ 292 h 1203"/>
                    <a:gd name="T90" fmla="*/ 330 w 478"/>
                    <a:gd name="T91" fmla="*/ 225 h 1203"/>
                    <a:gd name="T92" fmla="*/ 335 w 478"/>
                    <a:gd name="T93" fmla="*/ 172 h 1203"/>
                    <a:gd name="T94" fmla="*/ 338 w 478"/>
                    <a:gd name="T95" fmla="*/ 117 h 1203"/>
                    <a:gd name="T96" fmla="*/ 338 w 478"/>
                    <a:gd name="T97" fmla="*/ 72 h 1203"/>
                    <a:gd name="T98" fmla="*/ 297 w 478"/>
                    <a:gd name="T99" fmla="*/ 70 h 1203"/>
                    <a:gd name="T100" fmla="*/ 297 w 478"/>
                    <a:gd name="T101" fmla="*/ 0 h 120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478"/>
                    <a:gd name="T154" fmla="*/ 0 h 1203"/>
                    <a:gd name="T155" fmla="*/ 478 w 478"/>
                    <a:gd name="T156" fmla="*/ 1203 h 1203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478" h="1203">
                      <a:moveTo>
                        <a:pt x="297" y="0"/>
                      </a:moveTo>
                      <a:lnTo>
                        <a:pt x="477" y="0"/>
                      </a:lnTo>
                      <a:lnTo>
                        <a:pt x="477" y="70"/>
                      </a:lnTo>
                      <a:lnTo>
                        <a:pt x="427" y="70"/>
                      </a:lnTo>
                      <a:lnTo>
                        <a:pt x="430" y="122"/>
                      </a:lnTo>
                      <a:lnTo>
                        <a:pt x="424" y="213"/>
                      </a:lnTo>
                      <a:lnTo>
                        <a:pt x="417" y="271"/>
                      </a:lnTo>
                      <a:lnTo>
                        <a:pt x="411" y="330"/>
                      </a:lnTo>
                      <a:lnTo>
                        <a:pt x="403" y="409"/>
                      </a:lnTo>
                      <a:lnTo>
                        <a:pt x="397" y="509"/>
                      </a:lnTo>
                      <a:lnTo>
                        <a:pt x="391" y="575"/>
                      </a:lnTo>
                      <a:lnTo>
                        <a:pt x="384" y="642"/>
                      </a:lnTo>
                      <a:lnTo>
                        <a:pt x="378" y="704"/>
                      </a:lnTo>
                      <a:lnTo>
                        <a:pt x="370" y="746"/>
                      </a:lnTo>
                      <a:lnTo>
                        <a:pt x="359" y="797"/>
                      </a:lnTo>
                      <a:lnTo>
                        <a:pt x="350" y="839"/>
                      </a:lnTo>
                      <a:lnTo>
                        <a:pt x="339" y="876"/>
                      </a:lnTo>
                      <a:lnTo>
                        <a:pt x="327" y="911"/>
                      </a:lnTo>
                      <a:lnTo>
                        <a:pt x="311" y="946"/>
                      </a:lnTo>
                      <a:lnTo>
                        <a:pt x="290" y="979"/>
                      </a:lnTo>
                      <a:lnTo>
                        <a:pt x="259" y="1033"/>
                      </a:lnTo>
                      <a:lnTo>
                        <a:pt x="212" y="1094"/>
                      </a:lnTo>
                      <a:lnTo>
                        <a:pt x="172" y="1131"/>
                      </a:lnTo>
                      <a:lnTo>
                        <a:pt x="131" y="1159"/>
                      </a:lnTo>
                      <a:lnTo>
                        <a:pt x="92" y="1180"/>
                      </a:lnTo>
                      <a:lnTo>
                        <a:pt x="52" y="1193"/>
                      </a:lnTo>
                      <a:lnTo>
                        <a:pt x="0" y="1202"/>
                      </a:lnTo>
                      <a:lnTo>
                        <a:pt x="18" y="1083"/>
                      </a:lnTo>
                      <a:lnTo>
                        <a:pt x="62" y="1066"/>
                      </a:lnTo>
                      <a:lnTo>
                        <a:pt x="98" y="1046"/>
                      </a:lnTo>
                      <a:lnTo>
                        <a:pt x="126" y="1023"/>
                      </a:lnTo>
                      <a:lnTo>
                        <a:pt x="164" y="978"/>
                      </a:lnTo>
                      <a:lnTo>
                        <a:pt x="197" y="935"/>
                      </a:lnTo>
                      <a:lnTo>
                        <a:pt x="217" y="899"/>
                      </a:lnTo>
                      <a:lnTo>
                        <a:pt x="236" y="857"/>
                      </a:lnTo>
                      <a:lnTo>
                        <a:pt x="252" y="819"/>
                      </a:lnTo>
                      <a:lnTo>
                        <a:pt x="265" y="780"/>
                      </a:lnTo>
                      <a:lnTo>
                        <a:pt x="272" y="742"/>
                      </a:lnTo>
                      <a:lnTo>
                        <a:pt x="281" y="687"/>
                      </a:lnTo>
                      <a:lnTo>
                        <a:pt x="287" y="639"/>
                      </a:lnTo>
                      <a:lnTo>
                        <a:pt x="296" y="570"/>
                      </a:lnTo>
                      <a:lnTo>
                        <a:pt x="305" y="471"/>
                      </a:lnTo>
                      <a:lnTo>
                        <a:pt x="312" y="395"/>
                      </a:lnTo>
                      <a:lnTo>
                        <a:pt x="316" y="353"/>
                      </a:lnTo>
                      <a:lnTo>
                        <a:pt x="324" y="292"/>
                      </a:lnTo>
                      <a:lnTo>
                        <a:pt x="330" y="225"/>
                      </a:lnTo>
                      <a:lnTo>
                        <a:pt x="335" y="172"/>
                      </a:lnTo>
                      <a:lnTo>
                        <a:pt x="338" y="117"/>
                      </a:lnTo>
                      <a:lnTo>
                        <a:pt x="338" y="72"/>
                      </a:lnTo>
                      <a:lnTo>
                        <a:pt x="297" y="70"/>
                      </a:lnTo>
                      <a:lnTo>
                        <a:pt x="297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8400" name="Group 63"/>
              <p:cNvGrpSpPr/>
              <p:nvPr/>
            </p:nvGrpSpPr>
            <p:grpSpPr bwMode="auto">
              <a:xfrm>
                <a:off x="3715" y="2128"/>
                <a:ext cx="175" cy="97"/>
                <a:chOff x="3715" y="2128"/>
                <a:chExt cx="175" cy="97"/>
              </a:xfrm>
            </p:grpSpPr>
            <p:sp>
              <p:nvSpPr>
                <p:cNvPr id="58401" name="Freeform 64"/>
                <p:cNvSpPr/>
                <p:nvPr/>
              </p:nvSpPr>
              <p:spPr bwMode="auto">
                <a:xfrm>
                  <a:off x="3756" y="2128"/>
                  <a:ext cx="134" cy="85"/>
                </a:xfrm>
                <a:custGeom>
                  <a:avLst/>
                  <a:gdLst>
                    <a:gd name="T0" fmla="*/ 133 w 134"/>
                    <a:gd name="T1" fmla="*/ 0 h 85"/>
                    <a:gd name="T2" fmla="*/ 58 w 134"/>
                    <a:gd name="T3" fmla="*/ 0 h 85"/>
                    <a:gd name="T4" fmla="*/ 58 w 134"/>
                    <a:gd name="T5" fmla="*/ 71 h 85"/>
                    <a:gd name="T6" fmla="*/ 0 w 134"/>
                    <a:gd name="T7" fmla="*/ 71 h 85"/>
                    <a:gd name="T8" fmla="*/ 0 w 134"/>
                    <a:gd name="T9" fmla="*/ 84 h 85"/>
                    <a:gd name="T10" fmla="*/ 86 w 134"/>
                    <a:gd name="T11" fmla="*/ 84 h 85"/>
                    <a:gd name="T12" fmla="*/ 86 w 134"/>
                    <a:gd name="T13" fmla="*/ 21 h 85"/>
                    <a:gd name="T14" fmla="*/ 133 w 134"/>
                    <a:gd name="T15" fmla="*/ 21 h 85"/>
                    <a:gd name="T16" fmla="*/ 133 w 134"/>
                    <a:gd name="T17" fmla="*/ 0 h 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4"/>
                    <a:gd name="T28" fmla="*/ 0 h 85"/>
                    <a:gd name="T29" fmla="*/ 134 w 134"/>
                    <a:gd name="T30" fmla="*/ 85 h 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4" h="85">
                      <a:moveTo>
                        <a:pt x="133" y="0"/>
                      </a:moveTo>
                      <a:lnTo>
                        <a:pt x="58" y="0"/>
                      </a:lnTo>
                      <a:lnTo>
                        <a:pt x="58" y="71"/>
                      </a:lnTo>
                      <a:lnTo>
                        <a:pt x="0" y="71"/>
                      </a:lnTo>
                      <a:lnTo>
                        <a:pt x="0" y="84"/>
                      </a:lnTo>
                      <a:lnTo>
                        <a:pt x="86" y="84"/>
                      </a:lnTo>
                      <a:lnTo>
                        <a:pt x="86" y="21"/>
                      </a:lnTo>
                      <a:lnTo>
                        <a:pt x="133" y="21"/>
                      </a:lnTo>
                      <a:lnTo>
                        <a:pt x="13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02" name="Oval 65"/>
                <p:cNvSpPr>
                  <a:spLocks noChangeArrowheads="1"/>
                </p:cNvSpPr>
                <p:nvPr/>
              </p:nvSpPr>
              <p:spPr bwMode="auto">
                <a:xfrm>
                  <a:off x="3715" y="2196"/>
                  <a:ext cx="47" cy="2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58374" name="Rectangle 66"/>
            <p:cNvSpPr>
              <a:spLocks noChangeArrowheads="1"/>
            </p:cNvSpPr>
            <p:nvPr/>
          </p:nvSpPr>
          <p:spPr bwMode="auto">
            <a:xfrm>
              <a:off x="3974" y="1257"/>
              <a:ext cx="1114" cy="25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375" name="Rectangle 67"/>
            <p:cNvSpPr>
              <a:spLocks noChangeArrowheads="1"/>
            </p:cNvSpPr>
            <p:nvPr/>
          </p:nvSpPr>
          <p:spPr bwMode="auto">
            <a:xfrm>
              <a:off x="3876" y="1385"/>
              <a:ext cx="1315" cy="91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8376" name="Group 68"/>
            <p:cNvGrpSpPr/>
            <p:nvPr/>
          </p:nvGrpSpPr>
          <p:grpSpPr bwMode="auto">
            <a:xfrm>
              <a:off x="3915" y="1427"/>
              <a:ext cx="1236" cy="747"/>
              <a:chOff x="3915" y="1427"/>
              <a:chExt cx="1236" cy="747"/>
            </a:xfrm>
          </p:grpSpPr>
          <p:sp>
            <p:nvSpPr>
              <p:cNvPr id="58397" name="Rectangle 69"/>
              <p:cNvSpPr>
                <a:spLocks noChangeArrowheads="1"/>
              </p:cNvSpPr>
              <p:nvPr/>
            </p:nvSpPr>
            <p:spPr bwMode="auto">
              <a:xfrm>
                <a:off x="3915" y="1427"/>
                <a:ext cx="1236" cy="152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8398" name="Rectangle 70"/>
              <p:cNvSpPr>
                <a:spLocks noChangeArrowheads="1"/>
              </p:cNvSpPr>
              <p:nvPr/>
            </p:nvSpPr>
            <p:spPr bwMode="auto">
              <a:xfrm>
                <a:off x="3931" y="1641"/>
                <a:ext cx="1204" cy="533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8377" name="Group 71"/>
            <p:cNvGrpSpPr/>
            <p:nvPr/>
          </p:nvGrpSpPr>
          <p:grpSpPr bwMode="auto">
            <a:xfrm>
              <a:off x="4058" y="1717"/>
              <a:ext cx="925" cy="357"/>
              <a:chOff x="4058" y="1717"/>
              <a:chExt cx="925" cy="357"/>
            </a:xfrm>
          </p:grpSpPr>
          <p:grpSp>
            <p:nvGrpSpPr>
              <p:cNvPr id="58381" name="Group 72"/>
              <p:cNvGrpSpPr/>
              <p:nvPr/>
            </p:nvGrpSpPr>
            <p:grpSpPr bwMode="auto">
              <a:xfrm>
                <a:off x="4058" y="1717"/>
                <a:ext cx="328" cy="124"/>
                <a:chOff x="4058" y="1717"/>
                <a:chExt cx="328" cy="124"/>
              </a:xfrm>
            </p:grpSpPr>
            <p:sp>
              <p:nvSpPr>
                <p:cNvPr id="58394" name="Rectangle 73"/>
                <p:cNvSpPr>
                  <a:spLocks noChangeArrowheads="1"/>
                </p:cNvSpPr>
                <p:nvPr/>
              </p:nvSpPr>
              <p:spPr bwMode="auto">
                <a:xfrm>
                  <a:off x="4058" y="1717"/>
                  <a:ext cx="85" cy="12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8395" name="Rectangle 74"/>
                <p:cNvSpPr>
                  <a:spLocks noChangeArrowheads="1"/>
                </p:cNvSpPr>
                <p:nvPr/>
              </p:nvSpPr>
              <p:spPr bwMode="auto">
                <a:xfrm>
                  <a:off x="4196" y="1717"/>
                  <a:ext cx="85" cy="12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8396" name="Rectangle 75"/>
                <p:cNvSpPr>
                  <a:spLocks noChangeArrowheads="1"/>
                </p:cNvSpPr>
                <p:nvPr/>
              </p:nvSpPr>
              <p:spPr bwMode="auto">
                <a:xfrm>
                  <a:off x="4301" y="1717"/>
                  <a:ext cx="85" cy="12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8382" name="Group 76"/>
              <p:cNvGrpSpPr/>
              <p:nvPr/>
            </p:nvGrpSpPr>
            <p:grpSpPr bwMode="auto">
              <a:xfrm>
                <a:off x="4656" y="1717"/>
                <a:ext cx="327" cy="124"/>
                <a:chOff x="4656" y="1717"/>
                <a:chExt cx="327" cy="124"/>
              </a:xfrm>
            </p:grpSpPr>
            <p:sp>
              <p:nvSpPr>
                <p:cNvPr id="58391" name="Rectangle 77"/>
                <p:cNvSpPr>
                  <a:spLocks noChangeArrowheads="1"/>
                </p:cNvSpPr>
                <p:nvPr/>
              </p:nvSpPr>
              <p:spPr bwMode="auto">
                <a:xfrm>
                  <a:off x="4656" y="1717"/>
                  <a:ext cx="85" cy="12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8392" name="Rectangle 78"/>
                <p:cNvSpPr>
                  <a:spLocks noChangeArrowheads="1"/>
                </p:cNvSpPr>
                <p:nvPr/>
              </p:nvSpPr>
              <p:spPr bwMode="auto">
                <a:xfrm>
                  <a:off x="4793" y="1717"/>
                  <a:ext cx="86" cy="12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8393" name="Rectangle 79"/>
                <p:cNvSpPr>
                  <a:spLocks noChangeArrowheads="1"/>
                </p:cNvSpPr>
                <p:nvPr/>
              </p:nvSpPr>
              <p:spPr bwMode="auto">
                <a:xfrm>
                  <a:off x="4898" y="1717"/>
                  <a:ext cx="85" cy="12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8383" name="Group 80"/>
              <p:cNvGrpSpPr/>
              <p:nvPr/>
            </p:nvGrpSpPr>
            <p:grpSpPr bwMode="auto">
              <a:xfrm>
                <a:off x="4113" y="2004"/>
                <a:ext cx="203" cy="70"/>
                <a:chOff x="4113" y="2004"/>
                <a:chExt cx="203" cy="70"/>
              </a:xfrm>
            </p:grpSpPr>
            <p:sp>
              <p:nvSpPr>
                <p:cNvPr id="58388" name="Rectangle 81"/>
                <p:cNvSpPr>
                  <a:spLocks noChangeArrowheads="1"/>
                </p:cNvSpPr>
                <p:nvPr/>
              </p:nvSpPr>
              <p:spPr bwMode="auto">
                <a:xfrm>
                  <a:off x="4113" y="2004"/>
                  <a:ext cx="50" cy="7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8389" name="Rectangle 82"/>
                <p:cNvSpPr>
                  <a:spLocks noChangeArrowheads="1"/>
                </p:cNvSpPr>
                <p:nvPr/>
              </p:nvSpPr>
              <p:spPr bwMode="auto">
                <a:xfrm>
                  <a:off x="4202" y="2004"/>
                  <a:ext cx="50" cy="7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8390" name="Rectangle 83"/>
                <p:cNvSpPr>
                  <a:spLocks noChangeArrowheads="1"/>
                </p:cNvSpPr>
                <p:nvPr/>
              </p:nvSpPr>
              <p:spPr bwMode="auto">
                <a:xfrm>
                  <a:off x="4265" y="2004"/>
                  <a:ext cx="51" cy="7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58384" name="Group 84"/>
              <p:cNvGrpSpPr/>
              <p:nvPr/>
            </p:nvGrpSpPr>
            <p:grpSpPr bwMode="auto">
              <a:xfrm>
                <a:off x="4712" y="2004"/>
                <a:ext cx="202" cy="70"/>
                <a:chOff x="4712" y="2004"/>
                <a:chExt cx="202" cy="70"/>
              </a:xfrm>
            </p:grpSpPr>
            <p:sp>
              <p:nvSpPr>
                <p:cNvPr id="58385" name="Rectangle 85"/>
                <p:cNvSpPr>
                  <a:spLocks noChangeArrowheads="1"/>
                </p:cNvSpPr>
                <p:nvPr/>
              </p:nvSpPr>
              <p:spPr bwMode="auto">
                <a:xfrm>
                  <a:off x="4712" y="2004"/>
                  <a:ext cx="49" cy="7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8386" name="Rectangle 86"/>
                <p:cNvSpPr>
                  <a:spLocks noChangeArrowheads="1"/>
                </p:cNvSpPr>
                <p:nvPr/>
              </p:nvSpPr>
              <p:spPr bwMode="auto">
                <a:xfrm>
                  <a:off x="4800" y="2004"/>
                  <a:ext cx="51" cy="7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58387" name="Rectangle 87"/>
                <p:cNvSpPr>
                  <a:spLocks noChangeArrowheads="1"/>
                </p:cNvSpPr>
                <p:nvPr/>
              </p:nvSpPr>
              <p:spPr bwMode="auto">
                <a:xfrm>
                  <a:off x="4864" y="2004"/>
                  <a:ext cx="50" cy="7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58378" name="Freeform 88"/>
            <p:cNvSpPr/>
            <p:nvPr/>
          </p:nvSpPr>
          <p:spPr bwMode="auto">
            <a:xfrm>
              <a:off x="3876" y="2309"/>
              <a:ext cx="1314" cy="1483"/>
            </a:xfrm>
            <a:custGeom>
              <a:avLst/>
              <a:gdLst>
                <a:gd name="T0" fmla="*/ 0 w 1314"/>
                <a:gd name="T1" fmla="*/ 0 h 1483"/>
                <a:gd name="T2" fmla="*/ 177 w 1314"/>
                <a:gd name="T3" fmla="*/ 1482 h 1483"/>
                <a:gd name="T4" fmla="*/ 1141 w 1314"/>
                <a:gd name="T5" fmla="*/ 1481 h 1483"/>
                <a:gd name="T6" fmla="*/ 1313 w 1314"/>
                <a:gd name="T7" fmla="*/ 0 h 1483"/>
                <a:gd name="T8" fmla="*/ 0 w 1314"/>
                <a:gd name="T9" fmla="*/ 0 h 14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4"/>
                <a:gd name="T16" fmla="*/ 0 h 1483"/>
                <a:gd name="T17" fmla="*/ 1314 w 1314"/>
                <a:gd name="T18" fmla="*/ 1483 h 14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4" h="1483">
                  <a:moveTo>
                    <a:pt x="0" y="0"/>
                  </a:moveTo>
                  <a:lnTo>
                    <a:pt x="177" y="1482"/>
                  </a:lnTo>
                  <a:lnTo>
                    <a:pt x="1141" y="1481"/>
                  </a:lnTo>
                  <a:lnTo>
                    <a:pt x="1313" y="0"/>
                  </a:lnTo>
                  <a:lnTo>
                    <a:pt x="0" y="0"/>
                  </a:lnTo>
                </a:path>
              </a:pathLst>
            </a:custGeom>
            <a:solidFill>
              <a:srgbClr val="CC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9" name="Freeform 89"/>
            <p:cNvSpPr/>
            <p:nvPr/>
          </p:nvSpPr>
          <p:spPr bwMode="auto">
            <a:xfrm>
              <a:off x="4039" y="2325"/>
              <a:ext cx="1008" cy="1376"/>
            </a:xfrm>
            <a:custGeom>
              <a:avLst/>
              <a:gdLst>
                <a:gd name="T0" fmla="*/ 0 w 1008"/>
                <a:gd name="T1" fmla="*/ 0 h 1376"/>
                <a:gd name="T2" fmla="*/ 1007 w 1008"/>
                <a:gd name="T3" fmla="*/ 0 h 1376"/>
                <a:gd name="T4" fmla="*/ 865 w 1008"/>
                <a:gd name="T5" fmla="*/ 1375 h 1376"/>
                <a:gd name="T6" fmla="*/ 113 w 1008"/>
                <a:gd name="T7" fmla="*/ 1375 h 1376"/>
                <a:gd name="T8" fmla="*/ 0 w 1008"/>
                <a:gd name="T9" fmla="*/ 0 h 1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1376"/>
                <a:gd name="T17" fmla="*/ 1008 w 1008"/>
                <a:gd name="T18" fmla="*/ 1376 h 1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1376">
                  <a:moveTo>
                    <a:pt x="0" y="0"/>
                  </a:moveTo>
                  <a:lnTo>
                    <a:pt x="1007" y="0"/>
                  </a:lnTo>
                  <a:lnTo>
                    <a:pt x="865" y="1375"/>
                  </a:lnTo>
                  <a:lnTo>
                    <a:pt x="113" y="1375"/>
                  </a:lnTo>
                  <a:lnTo>
                    <a:pt x="0" y="0"/>
                  </a:lnTo>
                </a:path>
              </a:pathLst>
            </a:custGeom>
            <a:solidFill>
              <a:srgbClr val="3B3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0" name="Rectangle 90"/>
            <p:cNvSpPr>
              <a:spLocks noChangeArrowheads="1"/>
            </p:cNvSpPr>
            <p:nvPr/>
          </p:nvSpPr>
          <p:spPr bwMode="auto">
            <a:xfrm>
              <a:off x="3868" y="3760"/>
              <a:ext cx="1339" cy="7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6" name="文字方塊 45"/>
          <p:cNvSpPr txBox="1"/>
          <p:nvPr/>
        </p:nvSpPr>
        <p:spPr>
          <a:xfrm>
            <a:off x="228600" y="2883541"/>
            <a:ext cx="3165021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b="1" i="1" dirty="0" smtClean="0">
                <a:solidFill>
                  <a:srgbClr val="8E0D30"/>
                </a:solidFill>
              </a:rPr>
              <a:t>H</a:t>
            </a:r>
            <a:r>
              <a:rPr lang="en-US" altLang="en-US" b="1" baseline="-25000" dirty="0" smtClean="0">
                <a:solidFill>
                  <a:srgbClr val="8E0D30"/>
                </a:solidFill>
              </a:rPr>
              <a:t>0</a:t>
            </a:r>
            <a:r>
              <a:rPr lang="en-US" altLang="en-US" b="1" dirty="0">
                <a:solidFill>
                  <a:srgbClr val="8E0D30"/>
                </a:solidFill>
              </a:rPr>
              <a:t>: </a:t>
            </a:r>
            <a:r>
              <a:rPr lang="en-US" altLang="en-US" b="1" i="1" dirty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b="1" dirty="0">
                <a:solidFill>
                  <a:srgbClr val="8E0D30"/>
                </a:solidFill>
              </a:rPr>
              <a:t> = </a:t>
            </a:r>
            <a:r>
              <a:rPr lang="en-US" altLang="en-US" b="1" dirty="0" smtClean="0">
                <a:solidFill>
                  <a:srgbClr val="8E0D30"/>
                </a:solidFill>
              </a:rPr>
              <a:t>32 (</a:t>
            </a:r>
            <a:r>
              <a:rPr lang="en-US" altLang="en-US" b="1" i="1" dirty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b="1" dirty="0">
                <a:solidFill>
                  <a:srgbClr val="8E0D30"/>
                </a:solidFill>
              </a:rPr>
              <a:t> </a:t>
            </a:r>
            <a:r>
              <a:rPr lang="en-US" altLang="en-US" b="1" dirty="0" smtClean="0">
                <a:solidFill>
                  <a:srgbClr val="8E0D30"/>
                </a:solidFill>
                <a:sym typeface="Symbol" panose="05050102010706020507" pitchFamily="18" charset="2"/>
              </a:rPr>
              <a:t> 32)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>
              <a:lnSpc>
                <a:spcPts val="26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b="1" i="1" dirty="0" smtClean="0">
                <a:solidFill>
                  <a:srgbClr val="8E0D30"/>
                </a:solidFill>
              </a:rPr>
              <a:t>H</a:t>
            </a:r>
            <a:r>
              <a:rPr lang="en-US" altLang="en-US" b="1" baseline="-25000" dirty="0" smtClean="0">
                <a:solidFill>
                  <a:srgbClr val="8E0D30"/>
                </a:solidFill>
              </a:rPr>
              <a:t>a</a:t>
            </a:r>
            <a:r>
              <a:rPr lang="en-US" altLang="en-US" b="1" dirty="0">
                <a:solidFill>
                  <a:srgbClr val="8E0D30"/>
                </a:solidFill>
              </a:rPr>
              <a:t>: </a:t>
            </a:r>
            <a:r>
              <a:rPr lang="en-US" altLang="en-US" b="1" i="1" dirty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b="1" dirty="0">
                <a:solidFill>
                  <a:srgbClr val="8E0D30"/>
                </a:solidFill>
              </a:rPr>
              <a:t> </a:t>
            </a:r>
            <a:r>
              <a:rPr lang="en-US" altLang="en-US" b="1" dirty="0" smtClean="0">
                <a:solidFill>
                  <a:srgbClr val="8E0D3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&lt;</a:t>
            </a:r>
            <a:r>
              <a:rPr lang="en-US" altLang="en-US" b="1" dirty="0" smtClean="0">
                <a:solidFill>
                  <a:srgbClr val="8E0D30"/>
                </a:solidFill>
              </a:rPr>
              <a:t> 32</a:t>
            </a:r>
            <a:r>
              <a:rPr lang="en-US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/>
        </p:nvGraphicFramePr>
        <p:xfrm>
          <a:off x="449353" y="3564674"/>
          <a:ext cx="4434813" cy="82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3" name="Equation" r:id="rId1" imgW="57607200" imgH="10668000" progId="Equation.DSMT4">
                  <p:embed/>
                </p:oleObj>
              </mc:Choice>
              <mc:Fallback>
                <p:oleObj name="Equation" r:id="rId1" imgW="57607200" imgH="10668000" progId="Equation.DSMT4">
                  <p:embed/>
                  <p:pic>
                    <p:nvPicPr>
                      <p:cNvPr id="0" name="图片 2017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353" y="3564674"/>
                        <a:ext cx="4434813" cy="82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146220" y="3709976"/>
            <a:ext cx="158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8000"/>
                </a:solidFill>
              </a:rPr>
              <a:t>Normal Table</a:t>
            </a:r>
            <a:endParaRPr lang="zh-TW" altLang="en-US" sz="2000" dirty="0">
              <a:solidFill>
                <a:srgbClr val="008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8600" y="4373978"/>
            <a:ext cx="8738432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In some question, it may need </a:t>
            </a:r>
            <a:r>
              <a:rPr lang="en-US" altLang="zh-TW" sz="2000" b="1" dirty="0" smtClean="0">
                <a:solidFill>
                  <a:srgbClr val="8E0D30"/>
                </a:solidFill>
              </a:rPr>
              <a:t>Interpolation Method </a:t>
            </a:r>
            <a:r>
              <a:rPr lang="en-US" altLang="zh-TW" sz="2000" b="1" dirty="0" smtClean="0"/>
              <a:t>to obtain the </a:t>
            </a:r>
            <a:r>
              <a:rPr lang="en-US" altLang="zh-TW" sz="2000" b="1" i="1" dirty="0" smtClean="0"/>
              <a:t>p-value, if z value incurs larger error by using Normal Table.</a:t>
            </a:r>
            <a:endParaRPr lang="zh-TW" altLang="en-US" sz="2000" b="1" i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2379" y="5081864"/>
            <a:ext cx="8893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Suppose</a:t>
            </a:r>
            <a:r>
              <a:rPr lang="en-US" altLang="zh-TW" dirty="0"/>
              <a:t> </a:t>
            </a:r>
            <a:r>
              <a:rPr lang="en-US" altLang="zh-TW" dirty="0" smtClean="0"/>
              <a:t>0 &lt;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&lt; </a:t>
            </a:r>
            <a:r>
              <a:rPr lang="en-US" altLang="zh-TW" i="1" dirty="0" smtClean="0"/>
              <a:t>z</a:t>
            </a:r>
            <a:r>
              <a:rPr lang="en-US" altLang="zh-TW" dirty="0" smtClean="0"/>
              <a:t> &lt;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2  </a:t>
            </a:r>
            <a:r>
              <a:rPr lang="en-US" altLang="zh-TW" dirty="0" smtClean="0"/>
              <a:t>and</a:t>
            </a:r>
            <a:r>
              <a:rPr lang="en-US" altLang="zh-TW" i="1" dirty="0"/>
              <a:t>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</a:t>
            </a:r>
            <a:r>
              <a:rPr lang="en-US" altLang="zh-TW" i="1" dirty="0"/>
              <a:t>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2</a:t>
            </a:r>
            <a:r>
              <a:rPr lang="zh-TW" altLang="en-US" baseline="-25000" dirty="0" smtClean="0"/>
              <a:t> </a:t>
            </a:r>
            <a:r>
              <a:rPr lang="en-US" altLang="zh-TW" dirty="0" smtClean="0"/>
              <a:t>are near two values on the same table row with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then approximating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-value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 obtain by solving equation below: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</a:rPr>
              <a:t>p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p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)/(</a:t>
            </a:r>
            <a:r>
              <a:rPr lang="en-US" altLang="zh-TW" i="1" dirty="0" smtClean="0">
                <a:solidFill>
                  <a:srgbClr val="FF0000"/>
                </a:solidFill>
              </a:rPr>
              <a:t>z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TW" i="1" dirty="0">
                <a:solidFill>
                  <a:srgbClr val="FF0000"/>
                </a:solidFill>
              </a:rPr>
              <a:t> z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＝</a:t>
            </a:r>
            <a:r>
              <a:rPr lang="en-US" altLang="zh-TW" dirty="0">
                <a:solidFill>
                  <a:srgbClr val="FF0000"/>
                </a:solidFill>
              </a:rPr>
              <a:t> (</a:t>
            </a:r>
            <a:r>
              <a:rPr lang="en-US" altLang="zh-TW" i="1" dirty="0" smtClean="0">
                <a:solidFill>
                  <a:srgbClr val="FF0000"/>
                </a:solidFill>
              </a:rPr>
              <a:t>p</a:t>
            </a:r>
            <a:r>
              <a:rPr lang="zh-TW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p</a:t>
            </a:r>
            <a:r>
              <a:rPr lang="en-US" altLang="zh-TW" baseline="-25000" dirty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)/(</a:t>
            </a:r>
            <a:r>
              <a:rPr lang="en-US" altLang="zh-TW" i="1" dirty="0" smtClean="0">
                <a:solidFill>
                  <a:srgbClr val="FF0000"/>
                </a:solidFill>
              </a:rPr>
              <a:t>z</a:t>
            </a:r>
            <a:r>
              <a:rPr lang="zh-TW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z</a:t>
            </a:r>
            <a:r>
              <a:rPr lang="en-US" altLang="zh-TW" baseline="-25000" dirty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spcBef>
                <a:spcPts val="0"/>
              </a:spcBef>
            </a:pPr>
            <a:r>
              <a:rPr lang="en-US" altLang="zh-TW" dirty="0" smtClean="0"/>
              <a:t>0.5</a:t>
            </a:r>
            <a:r>
              <a:rPr lang="en-US" altLang="zh-TW" dirty="0" smtClean="0">
                <a:sym typeface="Symbol" panose="05050102010706020507" pitchFamily="18" charset="2"/>
              </a:rPr>
              <a:t> </a:t>
            </a:r>
            <a:r>
              <a:rPr lang="zh-TW" altLang="en-US" dirty="0" smtClean="0"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sym typeface="Symbol" panose="05050102010706020507" pitchFamily="18" charset="2"/>
              </a:rPr>
              <a:t>P</a:t>
            </a:r>
            <a:r>
              <a:rPr lang="en-US" altLang="zh-TW" dirty="0" smtClean="0">
                <a:sym typeface="Symbol" panose="05050102010706020507" pitchFamily="18" charset="2"/>
              </a:rPr>
              <a:t>(0 </a:t>
            </a:r>
            <a:r>
              <a:rPr lang="en-US" altLang="zh-TW" i="1" dirty="0" smtClean="0">
                <a:sym typeface="Symbol" panose="05050102010706020507" pitchFamily="18" charset="2"/>
              </a:rPr>
              <a:t>z</a:t>
            </a:r>
            <a:r>
              <a:rPr lang="en-US" altLang="zh-TW" dirty="0" smtClean="0">
                <a:sym typeface="Symbol" panose="05050102010706020507" pitchFamily="18" charset="2"/>
              </a:rPr>
              <a:t> </a:t>
            </a:r>
            <a:r>
              <a:rPr lang="en-US" altLang="zh-TW" i="1" dirty="0"/>
              <a:t>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Symbol" panose="05050102010706020507" pitchFamily="18" charset="2"/>
              </a:rPr>
              <a:t> =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1 </a:t>
            </a:r>
            <a:r>
              <a:rPr lang="en-US" altLang="zh-TW" dirty="0" smtClean="0">
                <a:sym typeface="Symbol" panose="05050102010706020507" pitchFamily="18" charset="2"/>
              </a:rPr>
              <a:t>by the definition of Normal Table in textbook. 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/>
          <p:nvPr/>
        </p:nvGrpSpPr>
        <p:grpSpPr bwMode="auto">
          <a:xfrm>
            <a:off x="687388" y="2592388"/>
            <a:ext cx="3535362" cy="2524125"/>
            <a:chOff x="433" y="1633"/>
            <a:chExt cx="2227" cy="1590"/>
          </a:xfrm>
        </p:grpSpPr>
        <p:sp>
          <p:nvSpPr>
            <p:cNvPr id="59440" name="Freeform 17"/>
            <p:cNvSpPr/>
            <p:nvPr/>
          </p:nvSpPr>
          <p:spPr bwMode="auto">
            <a:xfrm>
              <a:off x="2006" y="2446"/>
              <a:ext cx="654" cy="692"/>
            </a:xfrm>
            <a:custGeom>
              <a:avLst/>
              <a:gdLst>
                <a:gd name="T0" fmla="*/ 654 w 654"/>
                <a:gd name="T1" fmla="*/ 0 h 692"/>
                <a:gd name="T2" fmla="*/ 654 w 654"/>
                <a:gd name="T3" fmla="*/ 692 h 692"/>
                <a:gd name="T4" fmla="*/ 0 w 654"/>
                <a:gd name="T5" fmla="*/ 692 h 692"/>
                <a:gd name="T6" fmla="*/ 80 w 654"/>
                <a:gd name="T7" fmla="*/ 655 h 692"/>
                <a:gd name="T8" fmla="*/ 156 w 654"/>
                <a:gd name="T9" fmla="*/ 612 h 692"/>
                <a:gd name="T10" fmla="*/ 229 w 654"/>
                <a:gd name="T11" fmla="*/ 563 h 692"/>
                <a:gd name="T12" fmla="*/ 299 w 654"/>
                <a:gd name="T13" fmla="*/ 509 h 692"/>
                <a:gd name="T14" fmla="*/ 364 w 654"/>
                <a:gd name="T15" fmla="*/ 449 h 692"/>
                <a:gd name="T16" fmla="*/ 426 w 654"/>
                <a:gd name="T17" fmla="*/ 385 h 692"/>
                <a:gd name="T18" fmla="*/ 481 w 654"/>
                <a:gd name="T19" fmla="*/ 315 h 692"/>
                <a:gd name="T20" fmla="*/ 533 w 654"/>
                <a:gd name="T21" fmla="*/ 241 h 692"/>
                <a:gd name="T22" fmla="*/ 580 w 654"/>
                <a:gd name="T23" fmla="*/ 165 h 692"/>
                <a:gd name="T24" fmla="*/ 620 w 654"/>
                <a:gd name="T25" fmla="*/ 84 h 692"/>
                <a:gd name="T26" fmla="*/ 654 w 654"/>
                <a:gd name="T27" fmla="*/ 0 h 69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54"/>
                <a:gd name="T43" fmla="*/ 0 h 692"/>
                <a:gd name="T44" fmla="*/ 654 w 654"/>
                <a:gd name="T45" fmla="*/ 692 h 69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54" h="692">
                  <a:moveTo>
                    <a:pt x="654" y="0"/>
                  </a:moveTo>
                  <a:lnTo>
                    <a:pt x="654" y="692"/>
                  </a:lnTo>
                  <a:lnTo>
                    <a:pt x="0" y="692"/>
                  </a:lnTo>
                  <a:lnTo>
                    <a:pt x="80" y="655"/>
                  </a:lnTo>
                  <a:lnTo>
                    <a:pt x="156" y="612"/>
                  </a:lnTo>
                  <a:lnTo>
                    <a:pt x="229" y="563"/>
                  </a:lnTo>
                  <a:lnTo>
                    <a:pt x="299" y="509"/>
                  </a:lnTo>
                  <a:lnTo>
                    <a:pt x="364" y="449"/>
                  </a:lnTo>
                  <a:lnTo>
                    <a:pt x="426" y="385"/>
                  </a:lnTo>
                  <a:lnTo>
                    <a:pt x="481" y="315"/>
                  </a:lnTo>
                  <a:lnTo>
                    <a:pt x="533" y="241"/>
                  </a:lnTo>
                  <a:lnTo>
                    <a:pt x="580" y="165"/>
                  </a:lnTo>
                  <a:lnTo>
                    <a:pt x="620" y="84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1" name="Rectangle 10"/>
            <p:cNvSpPr>
              <a:spLocks noChangeArrowheads="1"/>
            </p:cNvSpPr>
            <p:nvPr/>
          </p:nvSpPr>
          <p:spPr bwMode="auto">
            <a:xfrm>
              <a:off x="433" y="2017"/>
              <a:ext cx="1150" cy="1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chemeClr val="tx2"/>
                  </a:solidFill>
                </a:rPr>
                <a:t>Use alternative hypothesis to find direction</a:t>
              </a:r>
              <a:endParaRPr lang="en-US" altLang="en-US" b="1">
                <a:solidFill>
                  <a:schemeClr val="tx2"/>
                </a:solidFill>
              </a:endParaRPr>
            </a:p>
          </p:txBody>
        </p:sp>
        <p:sp>
          <p:nvSpPr>
            <p:cNvPr id="59442" name="Rectangle 15"/>
            <p:cNvSpPr>
              <a:spLocks noChangeArrowheads="1"/>
            </p:cNvSpPr>
            <p:nvPr/>
          </p:nvSpPr>
          <p:spPr bwMode="auto">
            <a:xfrm>
              <a:off x="505" y="1633"/>
              <a:ext cx="43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rPr>
                <a:t></a:t>
              </a:r>
              <a:endParaRPr lang="en-US" altLang="en-US" sz="4000" b="1">
                <a:solidFill>
                  <a:srgbClr val="8E0D30"/>
                </a:solidFill>
                <a:latin typeface="Wingdings" panose="05000000000000000000" pitchFamily="2" charset="2"/>
              </a:endParaRPr>
            </a:p>
          </p:txBody>
        </p:sp>
      </p:grp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sz="36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-Value </a:t>
            </a:r>
            <a:r>
              <a:rPr lang="en-US" altLang="en-US" sz="36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3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en-US" sz="36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6" name="Line 18"/>
          <p:cNvSpPr>
            <a:spLocks noChangeShapeType="1"/>
          </p:cNvSpPr>
          <p:nvPr/>
        </p:nvSpPr>
        <p:spPr bwMode="auto">
          <a:xfrm>
            <a:off x="5059363" y="2806700"/>
            <a:ext cx="1587" cy="2192338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Freeform 19"/>
          <p:cNvSpPr/>
          <p:nvPr/>
        </p:nvSpPr>
        <p:spPr bwMode="auto">
          <a:xfrm>
            <a:off x="5059363" y="2770188"/>
            <a:ext cx="2209800" cy="2225675"/>
          </a:xfrm>
          <a:custGeom>
            <a:avLst/>
            <a:gdLst>
              <a:gd name="T0" fmla="*/ 2147483647 w 1392"/>
              <a:gd name="T1" fmla="*/ 2147483647 h 1402"/>
              <a:gd name="T2" fmla="*/ 2147483647 w 1392"/>
              <a:gd name="T3" fmla="*/ 2147483647 h 1402"/>
              <a:gd name="T4" fmla="*/ 2147483647 w 1392"/>
              <a:gd name="T5" fmla="*/ 2147483647 h 1402"/>
              <a:gd name="T6" fmla="*/ 2147483647 w 1392"/>
              <a:gd name="T7" fmla="*/ 2147483647 h 1402"/>
              <a:gd name="T8" fmla="*/ 2147483647 w 1392"/>
              <a:gd name="T9" fmla="*/ 2147483647 h 1402"/>
              <a:gd name="T10" fmla="*/ 2147483647 w 1392"/>
              <a:gd name="T11" fmla="*/ 2147483647 h 1402"/>
              <a:gd name="T12" fmla="*/ 2147483647 w 1392"/>
              <a:gd name="T13" fmla="*/ 2147483647 h 1402"/>
              <a:gd name="T14" fmla="*/ 1847275325 w 1392"/>
              <a:gd name="T15" fmla="*/ 2147483647 h 1402"/>
              <a:gd name="T16" fmla="*/ 1476811563 w 1392"/>
              <a:gd name="T17" fmla="*/ 2071568438 h 1402"/>
              <a:gd name="T18" fmla="*/ 1108868750 w 1392"/>
              <a:gd name="T19" fmla="*/ 1381045625 h 1402"/>
              <a:gd name="T20" fmla="*/ 924898138 w 1392"/>
              <a:gd name="T21" fmla="*/ 1028223750 h 1402"/>
              <a:gd name="T22" fmla="*/ 738406575 w 1392"/>
              <a:gd name="T23" fmla="*/ 695563125 h 1402"/>
              <a:gd name="T24" fmla="*/ 556955325 w 1392"/>
              <a:gd name="T25" fmla="*/ 410786263 h 1402"/>
              <a:gd name="T26" fmla="*/ 370463763 w 1392"/>
              <a:gd name="T27" fmla="*/ 186491563 h 1402"/>
              <a:gd name="T28" fmla="*/ 186491563 w 1392"/>
              <a:gd name="T29" fmla="*/ 47883763 h 1402"/>
              <a:gd name="T30" fmla="*/ 0 w 1392"/>
              <a:gd name="T31" fmla="*/ 0 h 140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92"/>
              <a:gd name="T49" fmla="*/ 0 h 1402"/>
              <a:gd name="T50" fmla="*/ 1392 w 1392"/>
              <a:gd name="T51" fmla="*/ 1402 h 140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92" h="1402">
                <a:moveTo>
                  <a:pt x="1392" y="1402"/>
                </a:moveTo>
                <a:lnTo>
                  <a:pt x="1245" y="1385"/>
                </a:lnTo>
                <a:lnTo>
                  <a:pt x="1173" y="1369"/>
                </a:lnTo>
                <a:lnTo>
                  <a:pt x="1099" y="1346"/>
                </a:lnTo>
                <a:lnTo>
                  <a:pt x="1026" y="1315"/>
                </a:lnTo>
                <a:lnTo>
                  <a:pt x="952" y="1270"/>
                </a:lnTo>
                <a:lnTo>
                  <a:pt x="880" y="1214"/>
                </a:lnTo>
                <a:lnTo>
                  <a:pt x="733" y="1051"/>
                </a:lnTo>
                <a:lnTo>
                  <a:pt x="586" y="822"/>
                </a:lnTo>
                <a:lnTo>
                  <a:pt x="440" y="548"/>
                </a:lnTo>
                <a:lnTo>
                  <a:pt x="367" y="408"/>
                </a:lnTo>
                <a:lnTo>
                  <a:pt x="293" y="276"/>
                </a:lnTo>
                <a:lnTo>
                  <a:pt x="221" y="163"/>
                </a:lnTo>
                <a:lnTo>
                  <a:pt x="147" y="74"/>
                </a:lnTo>
                <a:lnTo>
                  <a:pt x="74" y="19"/>
                </a:lnTo>
                <a:lnTo>
                  <a:pt x="0" y="0"/>
                </a:lnTo>
              </a:path>
            </a:pathLst>
          </a:custGeom>
          <a:noFill/>
          <a:ln w="50800">
            <a:solidFill>
              <a:srgbClr val="99009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Freeform 20"/>
          <p:cNvSpPr/>
          <p:nvPr/>
        </p:nvSpPr>
        <p:spPr bwMode="auto">
          <a:xfrm>
            <a:off x="2849563" y="2770188"/>
            <a:ext cx="2209800" cy="2225675"/>
          </a:xfrm>
          <a:custGeom>
            <a:avLst/>
            <a:gdLst>
              <a:gd name="T0" fmla="*/ 0 w 1392"/>
              <a:gd name="T1" fmla="*/ 2147483647 h 1402"/>
              <a:gd name="T2" fmla="*/ 370463763 w 1392"/>
              <a:gd name="T3" fmla="*/ 2147483647 h 1402"/>
              <a:gd name="T4" fmla="*/ 556955325 w 1392"/>
              <a:gd name="T5" fmla="*/ 2147483647 h 1402"/>
              <a:gd name="T6" fmla="*/ 738406575 w 1392"/>
              <a:gd name="T7" fmla="*/ 2147483647 h 1402"/>
              <a:gd name="T8" fmla="*/ 922377188 w 1392"/>
              <a:gd name="T9" fmla="*/ 2147483647 h 1402"/>
              <a:gd name="T10" fmla="*/ 1108868750 w 1392"/>
              <a:gd name="T11" fmla="*/ 2147483647 h 1402"/>
              <a:gd name="T12" fmla="*/ 1290320000 w 1392"/>
              <a:gd name="T13" fmla="*/ 2147483647 h 1402"/>
              <a:gd name="T14" fmla="*/ 1665824075 w 1392"/>
              <a:gd name="T15" fmla="*/ 2147483647 h 1402"/>
              <a:gd name="T16" fmla="*/ 2028726575 w 1392"/>
              <a:gd name="T17" fmla="*/ 2071568438 h 1402"/>
              <a:gd name="T18" fmla="*/ 2147483647 w 1392"/>
              <a:gd name="T19" fmla="*/ 1381045625 h 1402"/>
              <a:gd name="T20" fmla="*/ 2147483647 w 1392"/>
              <a:gd name="T21" fmla="*/ 1028223750 h 1402"/>
              <a:gd name="T22" fmla="*/ 2147483647 w 1392"/>
              <a:gd name="T23" fmla="*/ 695563125 h 1402"/>
              <a:gd name="T24" fmla="*/ 2147483647 w 1392"/>
              <a:gd name="T25" fmla="*/ 410786263 h 1402"/>
              <a:gd name="T26" fmla="*/ 2147483647 w 1392"/>
              <a:gd name="T27" fmla="*/ 186491563 h 1402"/>
              <a:gd name="T28" fmla="*/ 2147483647 w 1392"/>
              <a:gd name="T29" fmla="*/ 47883763 h 1402"/>
              <a:gd name="T30" fmla="*/ 2147483647 w 1392"/>
              <a:gd name="T31" fmla="*/ 0 h 140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392"/>
              <a:gd name="T49" fmla="*/ 0 h 1402"/>
              <a:gd name="T50" fmla="*/ 1392 w 1392"/>
              <a:gd name="T51" fmla="*/ 1402 h 140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392" h="1402">
                <a:moveTo>
                  <a:pt x="0" y="1402"/>
                </a:moveTo>
                <a:lnTo>
                  <a:pt x="147" y="1385"/>
                </a:lnTo>
                <a:lnTo>
                  <a:pt x="221" y="1369"/>
                </a:lnTo>
                <a:lnTo>
                  <a:pt x="293" y="1346"/>
                </a:lnTo>
                <a:lnTo>
                  <a:pt x="366" y="1315"/>
                </a:lnTo>
                <a:lnTo>
                  <a:pt x="440" y="1270"/>
                </a:lnTo>
                <a:lnTo>
                  <a:pt x="512" y="1214"/>
                </a:lnTo>
                <a:lnTo>
                  <a:pt x="661" y="1051"/>
                </a:lnTo>
                <a:lnTo>
                  <a:pt x="805" y="822"/>
                </a:lnTo>
                <a:lnTo>
                  <a:pt x="952" y="548"/>
                </a:lnTo>
                <a:lnTo>
                  <a:pt x="1026" y="408"/>
                </a:lnTo>
                <a:lnTo>
                  <a:pt x="1099" y="276"/>
                </a:lnTo>
                <a:lnTo>
                  <a:pt x="1173" y="163"/>
                </a:lnTo>
                <a:lnTo>
                  <a:pt x="1245" y="74"/>
                </a:lnTo>
                <a:lnTo>
                  <a:pt x="1320" y="19"/>
                </a:lnTo>
                <a:lnTo>
                  <a:pt x="1392" y="0"/>
                </a:lnTo>
              </a:path>
            </a:pathLst>
          </a:custGeom>
          <a:noFill/>
          <a:ln w="50800">
            <a:solidFill>
              <a:srgbClr val="99009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Freeform 21"/>
          <p:cNvSpPr/>
          <p:nvPr/>
        </p:nvSpPr>
        <p:spPr bwMode="auto">
          <a:xfrm>
            <a:off x="2849563" y="3852863"/>
            <a:ext cx="4502150" cy="1135062"/>
          </a:xfrm>
          <a:custGeom>
            <a:avLst/>
            <a:gdLst>
              <a:gd name="T0" fmla="*/ 0 w 2836"/>
              <a:gd name="T1" fmla="*/ 0 h 715"/>
              <a:gd name="T2" fmla="*/ 0 w 2836"/>
              <a:gd name="T3" fmla="*/ 1801910131 h 715"/>
              <a:gd name="T4" fmla="*/ 2147483647 w 2836"/>
              <a:gd name="T5" fmla="*/ 1801910131 h 715"/>
              <a:gd name="T6" fmla="*/ 0 60000 65536"/>
              <a:gd name="T7" fmla="*/ 0 60000 65536"/>
              <a:gd name="T8" fmla="*/ 0 60000 65536"/>
              <a:gd name="T9" fmla="*/ 0 w 2836"/>
              <a:gd name="T10" fmla="*/ 0 h 715"/>
              <a:gd name="T11" fmla="*/ 2836 w 2836"/>
              <a:gd name="T12" fmla="*/ 715 h 7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6" h="715">
                <a:moveTo>
                  <a:pt x="0" y="0"/>
                </a:moveTo>
                <a:lnTo>
                  <a:pt x="0" y="715"/>
                </a:lnTo>
                <a:lnTo>
                  <a:pt x="2836" y="715"/>
                </a:lnTo>
              </a:path>
            </a:pathLst>
          </a:custGeom>
          <a:noFill/>
          <a:ln w="38100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22"/>
          <p:cNvSpPr>
            <a:spLocks noChangeShapeType="1"/>
          </p:cNvSpPr>
          <p:nvPr/>
        </p:nvSpPr>
        <p:spPr bwMode="auto">
          <a:xfrm>
            <a:off x="2794000" y="3852863"/>
            <a:ext cx="555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23"/>
          <p:cNvSpPr>
            <a:spLocks noChangeShapeType="1"/>
          </p:cNvSpPr>
          <p:nvPr/>
        </p:nvSpPr>
        <p:spPr bwMode="auto">
          <a:xfrm>
            <a:off x="2794000" y="3967163"/>
            <a:ext cx="555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24"/>
          <p:cNvSpPr>
            <a:spLocks noChangeShapeType="1"/>
          </p:cNvSpPr>
          <p:nvPr/>
        </p:nvSpPr>
        <p:spPr bwMode="auto">
          <a:xfrm>
            <a:off x="2794000" y="4081463"/>
            <a:ext cx="555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25"/>
          <p:cNvSpPr>
            <a:spLocks noChangeShapeType="1"/>
          </p:cNvSpPr>
          <p:nvPr/>
        </p:nvSpPr>
        <p:spPr bwMode="auto">
          <a:xfrm>
            <a:off x="2794000" y="4194175"/>
            <a:ext cx="555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26"/>
          <p:cNvSpPr>
            <a:spLocks noChangeShapeType="1"/>
          </p:cNvSpPr>
          <p:nvPr/>
        </p:nvSpPr>
        <p:spPr bwMode="auto">
          <a:xfrm>
            <a:off x="2794000" y="4305300"/>
            <a:ext cx="555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5" name="Line 27"/>
          <p:cNvSpPr>
            <a:spLocks noChangeShapeType="1"/>
          </p:cNvSpPr>
          <p:nvPr/>
        </p:nvSpPr>
        <p:spPr bwMode="auto">
          <a:xfrm>
            <a:off x="2794000" y="4419600"/>
            <a:ext cx="555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Line 28"/>
          <p:cNvSpPr>
            <a:spLocks noChangeShapeType="1"/>
          </p:cNvSpPr>
          <p:nvPr/>
        </p:nvSpPr>
        <p:spPr bwMode="auto">
          <a:xfrm>
            <a:off x="2794000" y="4533900"/>
            <a:ext cx="555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Line 29"/>
          <p:cNvSpPr>
            <a:spLocks noChangeShapeType="1"/>
          </p:cNvSpPr>
          <p:nvPr/>
        </p:nvSpPr>
        <p:spPr bwMode="auto">
          <a:xfrm>
            <a:off x="2794000" y="4648200"/>
            <a:ext cx="555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Line 30"/>
          <p:cNvSpPr>
            <a:spLocks noChangeShapeType="1"/>
          </p:cNvSpPr>
          <p:nvPr/>
        </p:nvSpPr>
        <p:spPr bwMode="auto">
          <a:xfrm>
            <a:off x="2794000" y="4762500"/>
            <a:ext cx="555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Line 31"/>
          <p:cNvSpPr>
            <a:spLocks noChangeShapeType="1"/>
          </p:cNvSpPr>
          <p:nvPr/>
        </p:nvSpPr>
        <p:spPr bwMode="auto">
          <a:xfrm>
            <a:off x="2794000" y="4873625"/>
            <a:ext cx="555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Line 32"/>
          <p:cNvSpPr>
            <a:spLocks noChangeShapeType="1"/>
          </p:cNvSpPr>
          <p:nvPr/>
        </p:nvSpPr>
        <p:spPr bwMode="auto">
          <a:xfrm>
            <a:off x="7351713" y="4987925"/>
            <a:ext cx="1587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1" name="Line 33"/>
          <p:cNvSpPr>
            <a:spLocks noChangeShapeType="1"/>
          </p:cNvSpPr>
          <p:nvPr/>
        </p:nvSpPr>
        <p:spPr bwMode="auto">
          <a:xfrm>
            <a:off x="6904038" y="4987925"/>
            <a:ext cx="1587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Line 34"/>
          <p:cNvSpPr>
            <a:spLocks noChangeShapeType="1"/>
          </p:cNvSpPr>
          <p:nvPr/>
        </p:nvSpPr>
        <p:spPr bwMode="auto">
          <a:xfrm>
            <a:off x="6453188" y="4987925"/>
            <a:ext cx="1587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Line 35"/>
          <p:cNvSpPr>
            <a:spLocks noChangeShapeType="1"/>
          </p:cNvSpPr>
          <p:nvPr/>
        </p:nvSpPr>
        <p:spPr bwMode="auto">
          <a:xfrm>
            <a:off x="6002338" y="4987925"/>
            <a:ext cx="1587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4" name="Line 36"/>
          <p:cNvSpPr>
            <a:spLocks noChangeShapeType="1"/>
          </p:cNvSpPr>
          <p:nvPr/>
        </p:nvSpPr>
        <p:spPr bwMode="auto">
          <a:xfrm>
            <a:off x="5551488" y="4987925"/>
            <a:ext cx="1587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5" name="Line 37"/>
          <p:cNvSpPr>
            <a:spLocks noChangeShapeType="1"/>
          </p:cNvSpPr>
          <p:nvPr/>
        </p:nvSpPr>
        <p:spPr bwMode="auto">
          <a:xfrm>
            <a:off x="5100638" y="4987925"/>
            <a:ext cx="1587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6" name="Line 38"/>
          <p:cNvSpPr>
            <a:spLocks noChangeShapeType="1"/>
          </p:cNvSpPr>
          <p:nvPr/>
        </p:nvSpPr>
        <p:spPr bwMode="auto">
          <a:xfrm>
            <a:off x="4649788" y="4987925"/>
            <a:ext cx="1587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7" name="Line 39"/>
          <p:cNvSpPr>
            <a:spLocks noChangeShapeType="1"/>
          </p:cNvSpPr>
          <p:nvPr/>
        </p:nvSpPr>
        <p:spPr bwMode="auto">
          <a:xfrm>
            <a:off x="4202113" y="4987925"/>
            <a:ext cx="1587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8" name="Line 40"/>
          <p:cNvSpPr>
            <a:spLocks noChangeShapeType="1"/>
          </p:cNvSpPr>
          <p:nvPr/>
        </p:nvSpPr>
        <p:spPr bwMode="auto">
          <a:xfrm>
            <a:off x="3751263" y="4987925"/>
            <a:ext cx="1587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Line 41"/>
          <p:cNvSpPr>
            <a:spLocks noChangeShapeType="1"/>
          </p:cNvSpPr>
          <p:nvPr/>
        </p:nvSpPr>
        <p:spPr bwMode="auto">
          <a:xfrm>
            <a:off x="3300413" y="4987925"/>
            <a:ext cx="1587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0" name="Rectangle 42"/>
          <p:cNvSpPr>
            <a:spLocks noChangeArrowheads="1"/>
          </p:cNvSpPr>
          <p:nvPr/>
        </p:nvSpPr>
        <p:spPr bwMode="auto">
          <a:xfrm>
            <a:off x="7127875" y="5046663"/>
            <a:ext cx="147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000" b="1" i="1"/>
              <a:t>z</a:t>
            </a:r>
            <a:endParaRPr lang="en-US" altLang="en-US" sz="1800"/>
          </a:p>
        </p:txBody>
      </p:sp>
      <p:sp>
        <p:nvSpPr>
          <p:cNvPr id="59421" name="Rectangle 43"/>
          <p:cNvSpPr>
            <a:spLocks noChangeArrowheads="1"/>
          </p:cNvSpPr>
          <p:nvPr/>
        </p:nvSpPr>
        <p:spPr bwMode="auto">
          <a:xfrm>
            <a:off x="4967288" y="5111750"/>
            <a:ext cx="19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000" b="1"/>
              <a:t>0</a:t>
            </a:r>
            <a:endParaRPr lang="en-US" altLang="en-US" sz="1800"/>
          </a:p>
        </p:txBody>
      </p:sp>
      <p:sp>
        <p:nvSpPr>
          <p:cNvPr id="59422" name="Rectangle 44"/>
          <p:cNvSpPr>
            <a:spLocks noChangeArrowheads="1"/>
          </p:cNvSpPr>
          <p:nvPr/>
        </p:nvSpPr>
        <p:spPr bwMode="auto">
          <a:xfrm>
            <a:off x="3757613" y="5111750"/>
            <a:ext cx="85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000" b="1"/>
              <a:t>–2.65</a:t>
            </a:r>
            <a:endParaRPr lang="en-US" altLang="en-US" sz="1800"/>
          </a:p>
        </p:txBody>
      </p:sp>
      <p:sp>
        <p:nvSpPr>
          <p:cNvPr id="59423" name="Rectangle 4"/>
          <p:cNvSpPr>
            <a:spLocks noChangeArrowheads="1"/>
          </p:cNvSpPr>
          <p:nvPr/>
        </p:nvSpPr>
        <p:spPr bwMode="auto">
          <a:xfrm>
            <a:off x="1525588" y="5526088"/>
            <a:ext cx="25876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i="1">
                <a:solidFill>
                  <a:schemeClr val="tx2"/>
                </a:solidFill>
              </a:rPr>
              <a:t>z</a:t>
            </a:r>
            <a:r>
              <a:rPr lang="en-US" altLang="en-US" b="1">
                <a:solidFill>
                  <a:schemeClr val="tx2"/>
                </a:solidFill>
              </a:rPr>
              <a:t> value of sample statistic</a:t>
            </a:r>
            <a:endParaRPr lang="en-US" altLang="en-US" b="1">
              <a:solidFill>
                <a:schemeClr val="tx2"/>
              </a:solidFill>
            </a:endParaRPr>
          </a:p>
        </p:txBody>
      </p:sp>
      <p:sp>
        <p:nvSpPr>
          <p:cNvPr id="59424" name="Line 7"/>
          <p:cNvSpPr>
            <a:spLocks noChangeShapeType="1"/>
          </p:cNvSpPr>
          <p:nvPr/>
        </p:nvSpPr>
        <p:spPr bwMode="auto">
          <a:xfrm flipH="1">
            <a:off x="3111500" y="5499100"/>
            <a:ext cx="635000" cy="279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25" name="Rectangle 12"/>
          <p:cNvSpPr>
            <a:spLocks noChangeArrowheads="1"/>
          </p:cNvSpPr>
          <p:nvPr/>
        </p:nvSpPr>
        <p:spPr bwMode="auto">
          <a:xfrm>
            <a:off x="801688" y="5564188"/>
            <a:ext cx="6826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b="1">
                <a:solidFill>
                  <a:srgbClr val="8E0D30"/>
                </a:solidFill>
                <a:latin typeface="Wingdings" panose="05000000000000000000" pitchFamily="2" charset="2"/>
              </a:rPr>
              <a:t></a:t>
            </a:r>
            <a:endParaRPr lang="en-US" altLang="en-US" sz="4000" b="1">
              <a:solidFill>
                <a:srgbClr val="8E0D30"/>
              </a:solidFill>
              <a:latin typeface="Wingdings" panose="05000000000000000000" pitchFamily="2" charset="2"/>
            </a:endParaRPr>
          </a:p>
        </p:txBody>
      </p:sp>
      <p:grpSp>
        <p:nvGrpSpPr>
          <p:cNvPr id="3" name="Group 50"/>
          <p:cNvGrpSpPr/>
          <p:nvPr/>
        </p:nvGrpSpPr>
        <p:grpSpPr bwMode="auto">
          <a:xfrm>
            <a:off x="4116388" y="4106863"/>
            <a:ext cx="3730625" cy="2238376"/>
            <a:chOff x="2593" y="2587"/>
            <a:chExt cx="2350" cy="1410"/>
          </a:xfrm>
        </p:grpSpPr>
        <p:sp>
          <p:nvSpPr>
            <p:cNvPr id="59435" name="Line 5"/>
            <p:cNvSpPr>
              <a:spLocks noChangeShapeType="1"/>
            </p:cNvSpPr>
            <p:nvPr/>
          </p:nvSpPr>
          <p:spPr bwMode="auto">
            <a:xfrm>
              <a:off x="2984" y="2888"/>
              <a:ext cx="656" cy="56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6" name="Rectangle 6"/>
            <p:cNvSpPr>
              <a:spLocks noChangeArrowheads="1"/>
            </p:cNvSpPr>
            <p:nvPr/>
          </p:nvSpPr>
          <p:spPr bwMode="auto">
            <a:xfrm>
              <a:off x="3601" y="3481"/>
              <a:ext cx="1342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chemeClr val="tx2"/>
                  </a:solidFill>
                </a:rPr>
                <a:t>From </a:t>
              </a:r>
              <a:r>
                <a:rPr lang="en-US" altLang="en-US" b="1" i="1">
                  <a:solidFill>
                    <a:schemeClr val="tx2"/>
                  </a:solidFill>
                </a:rPr>
                <a:t>z</a:t>
              </a:r>
              <a:r>
                <a:rPr lang="en-US" altLang="en-US" b="1">
                  <a:solidFill>
                    <a:schemeClr val="tx2"/>
                  </a:solidFill>
                </a:rPr>
                <a:t> table: lookup 2.65</a:t>
              </a:r>
              <a:endParaRPr lang="en-US" altLang="en-US" b="1">
                <a:solidFill>
                  <a:schemeClr val="tx2"/>
                </a:solidFill>
              </a:endParaRPr>
            </a:p>
          </p:txBody>
        </p:sp>
        <p:sp>
          <p:nvSpPr>
            <p:cNvPr id="59437" name="Rectangle 8"/>
            <p:cNvSpPr>
              <a:spLocks noChangeArrowheads="1"/>
            </p:cNvSpPr>
            <p:nvPr/>
          </p:nvSpPr>
          <p:spPr bwMode="auto">
            <a:xfrm>
              <a:off x="2593" y="2641"/>
              <a:ext cx="69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dirty="0">
                  <a:solidFill>
                    <a:schemeClr val="tx2"/>
                  </a:solidFill>
                </a:rPr>
                <a:t>0.4960</a:t>
              </a:r>
              <a:endParaRPr lang="en-US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59438" name="Line 9"/>
            <p:cNvSpPr>
              <a:spLocks noChangeShapeType="1"/>
            </p:cNvSpPr>
            <p:nvPr/>
          </p:nvSpPr>
          <p:spPr bwMode="auto">
            <a:xfrm flipV="1">
              <a:off x="2648" y="2587"/>
              <a:ext cx="543" cy="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9" name="Rectangle 13"/>
            <p:cNvSpPr>
              <a:spLocks noChangeArrowheads="1"/>
            </p:cNvSpPr>
            <p:nvPr/>
          </p:nvSpPr>
          <p:spPr bwMode="auto">
            <a:xfrm>
              <a:off x="3169" y="3505"/>
              <a:ext cx="43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rPr>
                <a:t></a:t>
              </a:r>
              <a:endParaRPr lang="en-US" altLang="en-US" sz="4000" b="1">
                <a:solidFill>
                  <a:srgbClr val="8E0D30"/>
                </a:solidFill>
                <a:latin typeface="Wingdings" panose="05000000000000000000" pitchFamily="2" charset="2"/>
              </a:endParaRPr>
            </a:p>
          </p:txBody>
        </p:sp>
      </p:grpSp>
      <p:grpSp>
        <p:nvGrpSpPr>
          <p:cNvPr id="4" name="Group 51"/>
          <p:cNvGrpSpPr/>
          <p:nvPr/>
        </p:nvGrpSpPr>
        <p:grpSpPr bwMode="auto">
          <a:xfrm>
            <a:off x="2693988" y="2516188"/>
            <a:ext cx="4924425" cy="2147887"/>
            <a:chOff x="1697" y="1585"/>
            <a:chExt cx="3102" cy="1353"/>
          </a:xfrm>
        </p:grpSpPr>
        <p:sp>
          <p:nvSpPr>
            <p:cNvPr id="59429" name="Rectangle 45"/>
            <p:cNvSpPr>
              <a:spLocks noChangeArrowheads="1"/>
            </p:cNvSpPr>
            <p:nvPr/>
          </p:nvSpPr>
          <p:spPr bwMode="auto">
            <a:xfrm>
              <a:off x="1697" y="1839"/>
              <a:ext cx="8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3000" b="1" i="1"/>
                <a:t>p</a:t>
              </a:r>
              <a:r>
                <a:rPr lang="en-US" altLang="en-US" sz="3000" b="1"/>
                <a:t>-Value</a:t>
              </a:r>
              <a:endParaRPr lang="en-US" altLang="en-US" sz="1800"/>
            </a:p>
          </p:txBody>
        </p:sp>
        <p:sp>
          <p:nvSpPr>
            <p:cNvPr id="59430" name="Rectangle 46"/>
            <p:cNvSpPr>
              <a:spLocks noChangeArrowheads="1"/>
            </p:cNvSpPr>
            <p:nvPr/>
          </p:nvSpPr>
          <p:spPr bwMode="auto">
            <a:xfrm>
              <a:off x="1888" y="2130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3000" b="1" dirty="0"/>
                <a:t>0.004</a:t>
              </a:r>
              <a:endParaRPr lang="en-US" altLang="en-US" sz="1800" dirty="0"/>
            </a:p>
          </p:txBody>
        </p:sp>
        <p:sp>
          <p:nvSpPr>
            <p:cNvPr id="59431" name="Freeform 47"/>
            <p:cNvSpPr/>
            <p:nvPr/>
          </p:nvSpPr>
          <p:spPr bwMode="auto">
            <a:xfrm>
              <a:off x="2103" y="2427"/>
              <a:ext cx="414" cy="435"/>
            </a:xfrm>
            <a:custGeom>
              <a:avLst/>
              <a:gdLst>
                <a:gd name="T0" fmla="*/ 0 w 414"/>
                <a:gd name="T1" fmla="*/ 0 h 435"/>
                <a:gd name="T2" fmla="*/ 0 w 414"/>
                <a:gd name="T3" fmla="*/ 43 h 435"/>
                <a:gd name="T4" fmla="*/ 6 w 414"/>
                <a:gd name="T5" fmla="*/ 83 h 435"/>
                <a:gd name="T6" fmla="*/ 20 w 414"/>
                <a:gd name="T7" fmla="*/ 122 h 435"/>
                <a:gd name="T8" fmla="*/ 39 w 414"/>
                <a:gd name="T9" fmla="*/ 159 h 435"/>
                <a:gd name="T10" fmla="*/ 65 w 414"/>
                <a:gd name="T11" fmla="*/ 190 h 435"/>
                <a:gd name="T12" fmla="*/ 97 w 414"/>
                <a:gd name="T13" fmla="*/ 217 h 435"/>
                <a:gd name="T14" fmla="*/ 132 w 414"/>
                <a:gd name="T15" fmla="*/ 237 h 435"/>
                <a:gd name="T16" fmla="*/ 169 w 414"/>
                <a:gd name="T17" fmla="*/ 250 h 435"/>
                <a:gd name="T18" fmla="*/ 210 w 414"/>
                <a:gd name="T19" fmla="*/ 256 h 435"/>
                <a:gd name="T20" fmla="*/ 249 w 414"/>
                <a:gd name="T21" fmla="*/ 262 h 435"/>
                <a:gd name="T22" fmla="*/ 286 w 414"/>
                <a:gd name="T23" fmla="*/ 274 h 435"/>
                <a:gd name="T24" fmla="*/ 321 w 414"/>
                <a:gd name="T25" fmla="*/ 295 h 435"/>
                <a:gd name="T26" fmla="*/ 353 w 414"/>
                <a:gd name="T27" fmla="*/ 320 h 435"/>
                <a:gd name="T28" fmla="*/ 379 w 414"/>
                <a:gd name="T29" fmla="*/ 351 h 435"/>
                <a:gd name="T30" fmla="*/ 399 w 414"/>
                <a:gd name="T31" fmla="*/ 388 h 435"/>
                <a:gd name="T32" fmla="*/ 412 w 414"/>
                <a:gd name="T33" fmla="*/ 427 h 435"/>
                <a:gd name="T34" fmla="*/ 414 w 414"/>
                <a:gd name="T35" fmla="*/ 435 h 4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4"/>
                <a:gd name="T55" fmla="*/ 0 h 435"/>
                <a:gd name="T56" fmla="*/ 414 w 414"/>
                <a:gd name="T57" fmla="*/ 435 h 4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4" h="435">
                  <a:moveTo>
                    <a:pt x="0" y="0"/>
                  </a:moveTo>
                  <a:lnTo>
                    <a:pt x="0" y="43"/>
                  </a:lnTo>
                  <a:lnTo>
                    <a:pt x="6" y="83"/>
                  </a:lnTo>
                  <a:lnTo>
                    <a:pt x="20" y="122"/>
                  </a:lnTo>
                  <a:lnTo>
                    <a:pt x="39" y="159"/>
                  </a:lnTo>
                  <a:lnTo>
                    <a:pt x="65" y="190"/>
                  </a:lnTo>
                  <a:lnTo>
                    <a:pt x="97" y="217"/>
                  </a:lnTo>
                  <a:lnTo>
                    <a:pt x="132" y="237"/>
                  </a:lnTo>
                  <a:lnTo>
                    <a:pt x="169" y="250"/>
                  </a:lnTo>
                  <a:lnTo>
                    <a:pt x="210" y="256"/>
                  </a:lnTo>
                  <a:lnTo>
                    <a:pt x="249" y="262"/>
                  </a:lnTo>
                  <a:lnTo>
                    <a:pt x="286" y="274"/>
                  </a:lnTo>
                  <a:lnTo>
                    <a:pt x="321" y="295"/>
                  </a:lnTo>
                  <a:lnTo>
                    <a:pt x="353" y="320"/>
                  </a:lnTo>
                  <a:lnTo>
                    <a:pt x="379" y="351"/>
                  </a:lnTo>
                  <a:lnTo>
                    <a:pt x="399" y="388"/>
                  </a:lnTo>
                  <a:lnTo>
                    <a:pt x="412" y="427"/>
                  </a:lnTo>
                  <a:lnTo>
                    <a:pt x="414" y="435"/>
                  </a:lnTo>
                </a:path>
              </a:pathLst>
            </a:custGeom>
            <a:noFill/>
            <a:ln w="26988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2" name="Freeform 48"/>
            <p:cNvSpPr/>
            <p:nvPr/>
          </p:nvSpPr>
          <p:spPr bwMode="auto">
            <a:xfrm>
              <a:off x="2482" y="2860"/>
              <a:ext cx="70" cy="78"/>
            </a:xfrm>
            <a:custGeom>
              <a:avLst/>
              <a:gdLst>
                <a:gd name="T0" fmla="*/ 70 w 70"/>
                <a:gd name="T1" fmla="*/ 0 h 78"/>
                <a:gd name="T2" fmla="*/ 39 w 70"/>
                <a:gd name="T3" fmla="*/ 78 h 78"/>
                <a:gd name="T4" fmla="*/ 0 w 70"/>
                <a:gd name="T5" fmla="*/ 4 h 78"/>
                <a:gd name="T6" fmla="*/ 70 w 70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8"/>
                <a:gd name="T14" fmla="*/ 70 w 70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8">
                  <a:moveTo>
                    <a:pt x="70" y="0"/>
                  </a:moveTo>
                  <a:lnTo>
                    <a:pt x="39" y="78"/>
                  </a:lnTo>
                  <a:lnTo>
                    <a:pt x="0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3" name="Rectangle 11"/>
            <p:cNvSpPr>
              <a:spLocks noChangeArrowheads="1"/>
            </p:cNvSpPr>
            <p:nvPr/>
          </p:nvSpPr>
          <p:spPr bwMode="auto">
            <a:xfrm>
              <a:off x="3889" y="1969"/>
              <a:ext cx="910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dirty="0">
                  <a:solidFill>
                    <a:schemeClr val="tx2"/>
                  </a:solidFill>
                </a:rPr>
                <a:t>	0.5000</a:t>
              </a:r>
              <a:br>
                <a:rPr lang="en-US" altLang="en-US" b="1" dirty="0">
                  <a:solidFill>
                    <a:schemeClr val="tx2"/>
                  </a:solidFill>
                </a:rPr>
              </a:br>
              <a:r>
                <a:rPr lang="en-US" altLang="en-US" b="1" dirty="0">
                  <a:solidFill>
                    <a:schemeClr val="tx2"/>
                  </a:solidFill>
                </a:rPr>
                <a:t>–	</a:t>
              </a:r>
              <a:r>
                <a:rPr lang="en-US" altLang="en-US" b="1" u="sng" dirty="0">
                  <a:solidFill>
                    <a:schemeClr val="tx2"/>
                  </a:solidFill>
                </a:rPr>
                <a:t>0</a:t>
              </a:r>
              <a:r>
                <a:rPr lang="en-US" altLang="en-US" b="1" u="sng" dirty="0" smtClean="0">
                  <a:solidFill>
                    <a:schemeClr val="tx2"/>
                  </a:solidFill>
                </a:rPr>
                <a:t>.4960</a:t>
              </a:r>
              <a:br>
                <a:rPr lang="en-US" altLang="en-US" b="1" dirty="0">
                  <a:solidFill>
                    <a:schemeClr val="tx2"/>
                  </a:solidFill>
                </a:rPr>
              </a:br>
              <a:r>
                <a:rPr lang="en-US" altLang="en-US" b="1" dirty="0">
                  <a:solidFill>
                    <a:schemeClr val="tx2"/>
                  </a:solidFill>
                </a:rPr>
                <a:t>	0.0040</a:t>
              </a:r>
              <a:endParaRPr lang="en-US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59434" name="Rectangle 14"/>
            <p:cNvSpPr>
              <a:spLocks noChangeArrowheads="1"/>
            </p:cNvSpPr>
            <p:nvPr/>
          </p:nvSpPr>
          <p:spPr bwMode="auto">
            <a:xfrm>
              <a:off x="4129" y="1585"/>
              <a:ext cx="43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rPr>
                <a:t></a:t>
              </a:r>
              <a:endParaRPr lang="en-US" altLang="en-US" sz="4000" b="1">
                <a:solidFill>
                  <a:srgbClr val="8E0D30"/>
                </a:solidFill>
                <a:latin typeface="Wingdings" panose="05000000000000000000" pitchFamily="2" charset="2"/>
              </a:endParaRPr>
            </a:p>
          </p:txBody>
        </p:sp>
      </p:grpSp>
      <p:sp>
        <p:nvSpPr>
          <p:cNvPr id="233488" name="Rectangle 16"/>
          <p:cNvSpPr>
            <a:spLocks noChangeArrowheads="1"/>
          </p:cNvSpPr>
          <p:nvPr/>
        </p:nvSpPr>
        <p:spPr bwMode="auto">
          <a:xfrm>
            <a:off x="687388" y="1677988"/>
            <a:ext cx="63214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i="1" dirty="0"/>
              <a:t>p</a:t>
            </a:r>
            <a:r>
              <a:rPr lang="en-US" altLang="en-US" sz="2800" b="1" dirty="0"/>
              <a:t>-Value is </a:t>
            </a:r>
            <a:r>
              <a:rPr lang="en-US" altLang="en-US" sz="2800" b="1" i="1" dirty="0"/>
              <a:t>P</a:t>
            </a:r>
            <a:r>
              <a:rPr lang="en-US" altLang="en-US" sz="2800" b="1" dirty="0"/>
              <a:t>(</a:t>
            </a:r>
            <a:r>
              <a:rPr lang="en-US" altLang="en-US" sz="2800" b="1" i="1" dirty="0"/>
              <a:t>z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latin typeface="Symbol" panose="05050102010706020507" pitchFamily="18" charset="2"/>
              </a:rPr>
              <a:t></a:t>
            </a:r>
            <a:r>
              <a:rPr lang="en-US" altLang="en-US" sz="2800" b="1" dirty="0"/>
              <a:t> -2.65) = 0.004.</a:t>
            </a:r>
            <a:br>
              <a:rPr lang="en-US" altLang="en-US" sz="2800" b="1" dirty="0"/>
            </a:br>
            <a:r>
              <a:rPr lang="en-US" altLang="en-US" sz="2800" b="1" i="1" dirty="0"/>
              <a:t>p</a:t>
            </a:r>
            <a:r>
              <a:rPr lang="en-US" altLang="en-US" sz="2800" b="1" dirty="0"/>
              <a:t>-Value &lt; (</a:t>
            </a:r>
            <a:r>
              <a:rPr lang="en-US" altLang="en-US" sz="2800" b="1" i="1" dirty="0">
                <a:latin typeface="Symbol" panose="05050102010706020507" pitchFamily="18" charset="2"/>
              </a:rPr>
              <a:t></a:t>
            </a:r>
            <a:r>
              <a:rPr lang="en-US" altLang="en-US" sz="2800" b="1" dirty="0"/>
              <a:t> = </a:t>
            </a:r>
            <a:r>
              <a:rPr lang="en-US" altLang="en-US" sz="2800" b="1" dirty="0">
                <a:solidFill>
                  <a:schemeClr val="tx2"/>
                </a:solidFill>
              </a:rPr>
              <a:t>0</a:t>
            </a:r>
            <a:r>
              <a:rPr lang="en-US" altLang="en-US" sz="2800" b="1" dirty="0" smtClean="0"/>
              <a:t>.01</a:t>
            </a:r>
            <a:r>
              <a:rPr lang="en-US" altLang="en-US" sz="2800" b="1" dirty="0"/>
              <a:t>).  Reject </a:t>
            </a:r>
            <a:r>
              <a:rPr lang="en-US" altLang="en-US" sz="2800" b="1" i="1" dirty="0"/>
              <a:t>H</a:t>
            </a:r>
            <a:r>
              <a:rPr lang="en-US" altLang="en-US" sz="2800" b="1" baseline="-25000" dirty="0"/>
              <a:t>0</a:t>
            </a:r>
            <a:r>
              <a:rPr lang="en-US" altLang="en-US" sz="2800" b="1" dirty="0"/>
              <a:t>.</a:t>
            </a:r>
            <a:endParaRPr lang="en-US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57300"/>
            <a:ext cx="6781800" cy="533400"/>
          </a:xfrm>
          <a:noFill/>
        </p:spPr>
        <p:txBody>
          <a:bodyPr lIns="90488" tIns="44450" rIns="90488" bIns="44450" anchorCtr="1"/>
          <a:lstStyle/>
          <a:p>
            <a:pPr algn="l"/>
            <a:r>
              <a:rPr lang="en-US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Large-Sample Test of Hypothesis about </a:t>
            </a:r>
            <a:r>
              <a:rPr lang="en-US" altLang="en-US" sz="28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endParaRPr lang="en-US" altLang="en-US" sz="28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3459163"/>
          </a:xfrm>
        </p:spPr>
        <p:txBody>
          <a:bodyPr lIns="90488" tIns="44450" rIns="90488" bIns="44450"/>
          <a:lstStyle/>
          <a:p>
            <a:pPr marL="0" indent="0">
              <a:buFontTx/>
              <a:buNone/>
              <a:tabLst>
                <a:tab pos="4576445" algn="l"/>
              </a:tabLst>
            </a:pPr>
            <a:r>
              <a:rPr lang="en-US" altLang="en-US" sz="2400" u="sng" dirty="0">
                <a:solidFill>
                  <a:srgbClr val="141413"/>
                </a:solidFill>
                <a:latin typeface="Times New Roman" panose="02020603050405020304" pitchFamily="18" charset="0"/>
              </a:rPr>
              <a:t>One-Tailed Test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u="sng" dirty="0">
                <a:solidFill>
                  <a:srgbClr val="141413"/>
                </a:solidFill>
                <a:latin typeface="Times New Roman" panose="02020603050405020304" pitchFamily="18" charset="0"/>
              </a:rPr>
              <a:t>Two-Tailed Test</a:t>
            </a:r>
            <a:endParaRPr lang="en-US" altLang="en-US" sz="2400" dirty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  <a:tabLst>
                <a:tab pos="4576445" algn="l"/>
              </a:tabLst>
            </a:pP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 baseline="-25000" dirty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  <a:tabLst>
                <a:tab pos="4576445" algn="l"/>
              </a:tabLst>
            </a:pP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 ≠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0</a:t>
            </a:r>
            <a:endParaRPr lang="en-US" altLang="en-US" sz="2400" baseline="-25000" dirty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  <a:tabLst>
                <a:tab pos="4576445" algn="l"/>
              </a:tabLst>
            </a:pP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   (or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)</a:t>
            </a:r>
            <a:endParaRPr lang="en-US" altLang="en-US" sz="2400" dirty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  <a:tabLst>
                <a:tab pos="4576445" algn="l"/>
              </a:tabLst>
            </a:pPr>
            <a:r>
              <a:rPr lang="en-US" altLang="en-US" sz="2400" i="1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Test Statistic</a:t>
            </a:r>
            <a:r>
              <a:rPr lang="en-US" altLang="en-US" sz="240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:</a:t>
            </a:r>
            <a:r>
              <a:rPr lang="zh-TW" altLang="en-US" sz="240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                               </a:t>
            </a:r>
            <a:r>
              <a:rPr lang="en-US" altLang="en-US" sz="2400" i="1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Test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Statistic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:</a:t>
            </a:r>
            <a:endParaRPr lang="en-US" altLang="en-US" sz="240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/>
        </p:nvGraphicFramePr>
        <p:xfrm>
          <a:off x="609600" y="4114800"/>
          <a:ext cx="2806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4" name="Equation" r:id="rId1" imgW="67360800" imgH="22555200" progId="Equation.DSMT4">
                  <p:embed/>
                </p:oleObj>
              </mc:Choice>
              <mc:Fallback>
                <p:oleObj name="Equation" r:id="rId1" imgW="67360800" imgH="22555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2806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/>
        </p:nvGraphicFramePr>
        <p:xfrm>
          <a:off x="5105400" y="4191000"/>
          <a:ext cx="2806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5" name="Equation" r:id="rId3" imgW="67360800" imgH="22555200" progId="Equation.DSMT4">
                  <p:embed/>
                </p:oleObj>
              </mc:Choice>
              <mc:Fallback>
                <p:oleObj name="Equation" r:id="rId3" imgW="67360800" imgH="2255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91000"/>
                        <a:ext cx="2806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3600" b="1" kern="0" dirty="0">
              <a:solidFill>
                <a:srgbClr val="8E0D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3809" y="381000"/>
            <a:ext cx="8242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27380" indent="-627380"/>
            <a:r>
              <a:rPr lang="en-US" altLang="en-US" sz="28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7.4  </a:t>
            </a:r>
            <a:r>
              <a:rPr lang="en-US" altLang="en-US" sz="2800" b="1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Test of Hypotheses about a Population Mean:</a:t>
            </a:r>
            <a:br>
              <a:rPr lang="en-US" altLang="en-US" sz="2800" b="1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r>
              <a:rPr lang="en-US" altLang="en-US" sz="2800" b="1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Normal (</a:t>
            </a:r>
            <a:r>
              <a:rPr lang="en-US" altLang="en-US" sz="2800" b="1" i="1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800" b="1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) Statistic</a:t>
            </a:r>
            <a:endParaRPr lang="en-US" altLang="en-US" sz="2800" kern="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Large-Sample Test of Hypothesis about </a:t>
            </a:r>
            <a:r>
              <a:rPr lang="en-US" altLang="en-US" sz="32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endParaRPr lang="en-US" altLang="en-US" sz="32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229600" cy="1981200"/>
          </a:xfrm>
        </p:spPr>
        <p:txBody>
          <a:bodyPr lIns="90488" tIns="44450" rIns="90488" bIns="44450"/>
          <a:lstStyle/>
          <a:p>
            <a:pPr marL="0" indent="0">
              <a:spcBef>
                <a:spcPts val="0"/>
              </a:spcBef>
              <a:buFontTx/>
              <a:buNone/>
              <a:tabLst>
                <a:tab pos="2747645" algn="l"/>
              </a:tabLst>
            </a:pPr>
            <a:r>
              <a:rPr lang="en-US" altLang="en-US" sz="2400" u="sng" dirty="0">
                <a:solidFill>
                  <a:srgbClr val="141413"/>
                </a:solidFill>
                <a:latin typeface="Times New Roman" panose="02020603050405020304" pitchFamily="18" charset="0"/>
              </a:rPr>
              <a:t>One-Tailed Test</a:t>
            </a:r>
            <a:endParaRPr lang="en-US" altLang="en-US" sz="2400" dirty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747645" algn="l"/>
              </a:tabLst>
            </a:pP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Rejection region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:</a:t>
            </a:r>
            <a:endParaRPr lang="en-US" altLang="en-US" sz="2400" dirty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747645" algn="l"/>
              </a:tabLst>
            </a:pPr>
            <a:r>
              <a:rPr lang="en-US" altLang="en-US" sz="2600" i="1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                  z</a:t>
            </a:r>
            <a:r>
              <a:rPr lang="en-US" altLang="en-US" sz="260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dirty="0">
                <a:solidFill>
                  <a:srgbClr val="141413"/>
                </a:solidFill>
                <a:latin typeface="Times New Roman" panose="02020603050405020304" pitchFamily="18" charset="0"/>
              </a:rPr>
              <a:t>&lt; –</a:t>
            </a:r>
            <a:r>
              <a:rPr lang="en-US" altLang="en-US" sz="26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600" i="1" baseline="-25000" dirty="0" smtClean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en-US" sz="2600" dirty="0">
                <a:solidFill>
                  <a:srgbClr val="141413"/>
                </a:solidFill>
                <a:latin typeface="Times New Roman" panose="02020603050405020304" pitchFamily="18" charset="0"/>
              </a:rPr>
              <a:t>	(or</a:t>
            </a:r>
            <a:r>
              <a:rPr lang="en-US" altLang="en-US" sz="26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 z</a:t>
            </a:r>
            <a:r>
              <a:rPr lang="en-US" altLang="en-US" sz="2600" dirty="0">
                <a:solidFill>
                  <a:srgbClr val="141413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6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600" i="1" baseline="-25000" dirty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</a:t>
            </a:r>
            <a:r>
              <a:rPr lang="en-US" altLang="en-US" sz="2600" i="1" dirty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</a:t>
            </a:r>
            <a:r>
              <a:rPr lang="en-US" altLang="en-US" sz="2600" dirty="0">
                <a:solidFill>
                  <a:srgbClr val="141413"/>
                </a:solidFill>
                <a:latin typeface="Times New Roman" panose="02020603050405020304" pitchFamily="18" charset="0"/>
              </a:rPr>
              <a:t>when</a:t>
            </a:r>
            <a:r>
              <a:rPr lang="en-US" altLang="en-US" sz="26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 H</a:t>
            </a:r>
            <a:r>
              <a:rPr lang="en-US" altLang="en-US" sz="26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600" dirty="0">
                <a:solidFill>
                  <a:srgbClr val="141413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6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600" dirty="0">
                <a:solidFill>
                  <a:srgbClr val="141413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6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6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600" dirty="0">
                <a:solidFill>
                  <a:srgbClr val="141413"/>
                </a:solidFill>
                <a:latin typeface="Times New Roman" panose="02020603050405020304" pitchFamily="18" charset="0"/>
              </a:rPr>
              <a:t>)</a:t>
            </a:r>
            <a:endParaRPr lang="en-US" altLang="en-US" sz="2600" dirty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747645" algn="l"/>
              </a:tabLst>
            </a:pP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where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i="1" baseline="-25000" dirty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 is chosen so that</a:t>
            </a:r>
            <a:endParaRPr lang="en-US" altLang="en-US" sz="2400" dirty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tabLst>
                <a:tab pos="2747645" algn="l"/>
              </a:tabLst>
            </a:pP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	P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 &gt;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i="1" baseline="-25000" dirty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en-US" sz="2400" i="1" baseline="-25000" dirty="0">
              <a:solidFill>
                <a:srgbClr val="141413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304800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tabLst>
                <a:tab pos="2747645" algn="l"/>
              </a:tabLst>
            </a:pPr>
            <a:r>
              <a:rPr lang="en-US" altLang="en-US" sz="2400" u="sng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Two-Tailed Test</a:t>
            </a:r>
            <a:endParaRPr lang="en-US" altLang="en-US" sz="2400" kern="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tabLst>
                <a:tab pos="2747645" algn="l"/>
              </a:tabLst>
            </a:pPr>
            <a:r>
              <a:rPr lang="en-US" altLang="en-US" sz="24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Rejection region</a:t>
            </a: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:</a:t>
            </a:r>
            <a:endParaRPr lang="en-US" altLang="en-US" sz="2400" kern="0" dirty="0" smtClean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2747645" algn="l"/>
              </a:tabLst>
            </a:pPr>
            <a:r>
              <a:rPr lang="en-US" altLang="en-US" sz="24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|</a:t>
            </a:r>
            <a:r>
              <a:rPr lang="en-US" altLang="en-US" sz="2400" i="1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| &gt; </a:t>
            </a:r>
            <a:r>
              <a:rPr lang="en-US" altLang="en-US" sz="2400" i="1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i="1" kern="0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kern="0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</a:t>
            </a:r>
            <a:endParaRPr lang="en-US" altLang="en-US" sz="2400" kern="0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2747645" algn="l"/>
              </a:tabLst>
            </a:pP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where </a:t>
            </a:r>
            <a:r>
              <a:rPr lang="en-US" altLang="en-US" sz="24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i="1" kern="0" baseline="-25000" dirty="0" smtClean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kern="0" baseline="-25000" dirty="0" smtClean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</a:t>
            </a: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is chosen so that</a:t>
            </a:r>
            <a:endParaRPr lang="en-US" altLang="en-US" sz="2400" kern="0" dirty="0" smtClean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2747645" algn="l"/>
              </a:tabLst>
            </a:pPr>
            <a:r>
              <a:rPr lang="en-US" altLang="en-US" sz="24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	P</a:t>
            </a: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(|</a:t>
            </a:r>
            <a:r>
              <a:rPr lang="en-US" altLang="en-US" sz="24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| &gt; </a:t>
            </a:r>
            <a:r>
              <a:rPr lang="en-US" altLang="en-US" sz="24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i="1" kern="0" baseline="-25000" dirty="0" smtClean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kern="0" baseline="-25000" dirty="0" smtClean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</a:t>
            </a: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2400" i="1" kern="0" dirty="0" smtClean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/2</a:t>
            </a:r>
            <a:endParaRPr lang="en-US" altLang="en-US" sz="2400" kern="0" dirty="0" smtClean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>
              <a:tabLst>
                <a:tab pos="2747645" algn="l"/>
              </a:tabLst>
            </a:pP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Note: </a:t>
            </a:r>
            <a:r>
              <a:rPr lang="en-US" altLang="en-US" sz="24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kern="0" baseline="-2500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is the symbol for the numerical value assigned to </a:t>
            </a:r>
            <a:r>
              <a:rPr lang="en-US" altLang="en-US" sz="24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under the null hypothesis.</a:t>
            </a:r>
            <a:endParaRPr lang="en-US" altLang="en-US" sz="2400" i="1" kern="0" dirty="0">
              <a:solidFill>
                <a:srgbClr val="141413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autoUpdateAnimBg="0" build="p"/>
      <p:bldP spid="4" grpId="0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4707" y="381000"/>
            <a:ext cx="8738432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In some question, it may need </a:t>
            </a:r>
            <a:r>
              <a:rPr lang="en-US" altLang="zh-TW" sz="2000" b="1" dirty="0" smtClean="0">
                <a:solidFill>
                  <a:srgbClr val="8E0D30"/>
                </a:solidFill>
              </a:rPr>
              <a:t>Interpolation Method </a:t>
            </a:r>
            <a:r>
              <a:rPr lang="en-US" altLang="zh-TW" sz="2000" b="1" dirty="0" smtClean="0"/>
              <a:t>to obtain the </a:t>
            </a:r>
            <a:r>
              <a:rPr lang="en-US" altLang="zh-TW" sz="2000" b="1" i="1" dirty="0" smtClean="0"/>
              <a:t>p-value, if z value incurs larger error by using Normal Table.</a:t>
            </a:r>
            <a:endParaRPr lang="zh-TW" altLang="en-US" sz="2000" b="1" i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8486" y="1088886"/>
            <a:ext cx="8893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Suppose</a:t>
            </a:r>
            <a:r>
              <a:rPr lang="en-US" altLang="zh-TW" dirty="0"/>
              <a:t> </a:t>
            </a:r>
            <a:r>
              <a:rPr lang="en-US" altLang="zh-TW" dirty="0" smtClean="0"/>
              <a:t>0 &lt;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&lt; </a:t>
            </a:r>
            <a:r>
              <a:rPr lang="en-US" altLang="zh-TW" i="1" dirty="0" smtClean="0"/>
              <a:t>z</a:t>
            </a:r>
            <a:r>
              <a:rPr lang="en-US" altLang="zh-TW" dirty="0" smtClean="0"/>
              <a:t> &lt;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2  </a:t>
            </a:r>
            <a:r>
              <a:rPr lang="en-US" altLang="zh-TW" dirty="0" smtClean="0"/>
              <a:t>and</a:t>
            </a:r>
            <a:r>
              <a:rPr lang="en-US" altLang="zh-TW" i="1" dirty="0"/>
              <a:t>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</a:t>
            </a:r>
            <a:r>
              <a:rPr lang="en-US" altLang="zh-TW" i="1" dirty="0"/>
              <a:t>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2</a:t>
            </a:r>
            <a:r>
              <a:rPr lang="zh-TW" altLang="en-US" baseline="-25000" dirty="0" smtClean="0"/>
              <a:t> </a:t>
            </a:r>
            <a:r>
              <a:rPr lang="en-US" altLang="zh-TW" dirty="0" smtClean="0"/>
              <a:t>are near two values on the same table row with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then approximating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-value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 obtain by solving equation below: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i="1" dirty="0" smtClean="0">
                <a:solidFill>
                  <a:srgbClr val="FF0000"/>
                </a:solidFill>
              </a:rPr>
              <a:t>p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p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)/(</a:t>
            </a:r>
            <a:r>
              <a:rPr lang="en-US" altLang="zh-TW" i="1" dirty="0" smtClean="0">
                <a:solidFill>
                  <a:srgbClr val="FF0000"/>
                </a:solidFill>
              </a:rPr>
              <a:t>z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TW" i="1" dirty="0">
                <a:solidFill>
                  <a:srgbClr val="FF0000"/>
                </a:solidFill>
              </a:rPr>
              <a:t> z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＝</a:t>
            </a:r>
            <a:r>
              <a:rPr lang="en-US" altLang="zh-TW" dirty="0">
                <a:solidFill>
                  <a:srgbClr val="FF0000"/>
                </a:solidFill>
              </a:rPr>
              <a:t> (</a:t>
            </a:r>
            <a:r>
              <a:rPr lang="en-US" altLang="zh-TW" i="1" dirty="0" smtClean="0">
                <a:solidFill>
                  <a:srgbClr val="FF0000"/>
                </a:solidFill>
              </a:rPr>
              <a:t>p</a:t>
            </a:r>
            <a:r>
              <a:rPr lang="zh-TW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p</a:t>
            </a:r>
            <a:r>
              <a:rPr lang="en-US" altLang="zh-TW" baseline="-25000" dirty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)/(</a:t>
            </a:r>
            <a:r>
              <a:rPr lang="en-US" altLang="zh-TW" i="1" dirty="0" smtClean="0">
                <a:solidFill>
                  <a:srgbClr val="FF0000"/>
                </a:solidFill>
              </a:rPr>
              <a:t>z</a:t>
            </a:r>
            <a:r>
              <a:rPr lang="zh-TW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z</a:t>
            </a:r>
            <a:r>
              <a:rPr lang="en-US" altLang="zh-TW" baseline="-25000" dirty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spcBef>
                <a:spcPts val="0"/>
              </a:spcBef>
            </a:pPr>
            <a:r>
              <a:rPr lang="en-US" altLang="zh-TW" dirty="0" smtClean="0"/>
              <a:t>0.5</a:t>
            </a:r>
            <a:r>
              <a:rPr lang="en-US" altLang="zh-TW" dirty="0" smtClean="0">
                <a:sym typeface="Symbol" panose="05050102010706020507" pitchFamily="18" charset="2"/>
              </a:rPr>
              <a:t> </a:t>
            </a:r>
            <a:r>
              <a:rPr lang="zh-TW" altLang="en-US" dirty="0" smtClean="0"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sym typeface="Symbol" panose="05050102010706020507" pitchFamily="18" charset="2"/>
              </a:rPr>
              <a:t>P</a:t>
            </a:r>
            <a:r>
              <a:rPr lang="en-US" altLang="zh-TW" dirty="0" smtClean="0">
                <a:sym typeface="Symbol" panose="05050102010706020507" pitchFamily="18" charset="2"/>
              </a:rPr>
              <a:t>(0 </a:t>
            </a:r>
            <a:r>
              <a:rPr lang="en-US" altLang="zh-TW" i="1" dirty="0" smtClean="0">
                <a:sym typeface="Symbol" panose="05050102010706020507" pitchFamily="18" charset="2"/>
              </a:rPr>
              <a:t>z</a:t>
            </a:r>
            <a:r>
              <a:rPr lang="en-US" altLang="zh-TW" dirty="0" smtClean="0">
                <a:sym typeface="Symbol" panose="05050102010706020507" pitchFamily="18" charset="2"/>
              </a:rPr>
              <a:t> </a:t>
            </a:r>
            <a:r>
              <a:rPr lang="en-US" altLang="zh-TW" i="1" dirty="0"/>
              <a:t> </a:t>
            </a:r>
            <a:r>
              <a:rPr lang="en-US" altLang="zh-TW" i="1" dirty="0" smtClean="0"/>
              <a:t>z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)</a:t>
            </a:r>
            <a:r>
              <a:rPr lang="en-US" altLang="zh-TW" dirty="0" smtClean="0">
                <a:sym typeface="Symbol" panose="05050102010706020507" pitchFamily="18" charset="2"/>
              </a:rPr>
              <a:t> = </a:t>
            </a:r>
            <a:r>
              <a:rPr lang="en-US" altLang="zh-TW" i="1" dirty="0" smtClean="0"/>
              <a:t>p</a:t>
            </a:r>
            <a:r>
              <a:rPr lang="en-US" altLang="zh-TW" baseline="-25000" dirty="0" smtClean="0"/>
              <a:t>1 </a:t>
            </a:r>
            <a:r>
              <a:rPr lang="en-US" altLang="zh-TW" dirty="0" smtClean="0">
                <a:sym typeface="Symbol" panose="05050102010706020507" pitchFamily="18" charset="2"/>
              </a:rPr>
              <a:t>by the definition of Normal Table in textbook. 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828674"/>
            <a:ext cx="3332164" cy="588963"/>
          </a:xfrm>
          <a:noFill/>
        </p:spPr>
        <p:txBody>
          <a:bodyPr lIns="90488" tIns="44450" rIns="90488" bIns="44450" anchorCtr="1"/>
          <a:lstStyle/>
          <a:p>
            <a:pPr algn="l"/>
            <a:r>
              <a:rPr lang="en-US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  <a:endParaRPr lang="en-US" altLang="en-US" sz="28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19" name="Group 34"/>
          <p:cNvGrpSpPr/>
          <p:nvPr/>
        </p:nvGrpSpPr>
        <p:grpSpPr bwMode="auto">
          <a:xfrm>
            <a:off x="306388" y="2193925"/>
            <a:ext cx="2671762" cy="3567113"/>
            <a:chOff x="193" y="1382"/>
            <a:chExt cx="1683" cy="2247"/>
          </a:xfrm>
        </p:grpSpPr>
        <p:sp>
          <p:nvSpPr>
            <p:cNvPr id="9237" name="Freeform 2"/>
            <p:cNvSpPr/>
            <p:nvPr/>
          </p:nvSpPr>
          <p:spPr bwMode="auto">
            <a:xfrm>
              <a:off x="193" y="1741"/>
              <a:ext cx="1683" cy="1888"/>
            </a:xfrm>
            <a:custGeom>
              <a:avLst/>
              <a:gdLst>
                <a:gd name="T0" fmla="*/ 418 w 1683"/>
                <a:gd name="T1" fmla="*/ 103 h 1888"/>
                <a:gd name="T2" fmla="*/ 309 w 1683"/>
                <a:gd name="T3" fmla="*/ 161 h 1888"/>
                <a:gd name="T4" fmla="*/ 210 w 1683"/>
                <a:gd name="T5" fmla="*/ 236 h 1888"/>
                <a:gd name="T6" fmla="*/ 128 w 1683"/>
                <a:gd name="T7" fmla="*/ 326 h 1888"/>
                <a:gd name="T8" fmla="*/ 64 w 1683"/>
                <a:gd name="T9" fmla="*/ 430 h 1888"/>
                <a:gd name="T10" fmla="*/ 20 w 1683"/>
                <a:gd name="T11" fmla="*/ 543 h 1888"/>
                <a:gd name="T12" fmla="*/ 0 w 1683"/>
                <a:gd name="T13" fmla="*/ 659 h 1888"/>
                <a:gd name="T14" fmla="*/ 3 w 1683"/>
                <a:gd name="T15" fmla="*/ 776 h 1888"/>
                <a:gd name="T16" fmla="*/ 31 w 1683"/>
                <a:gd name="T17" fmla="*/ 893 h 1888"/>
                <a:gd name="T18" fmla="*/ 73 w 1683"/>
                <a:gd name="T19" fmla="*/ 1024 h 1888"/>
                <a:gd name="T20" fmla="*/ 114 w 1683"/>
                <a:gd name="T21" fmla="*/ 1150 h 1888"/>
                <a:gd name="T22" fmla="*/ 152 w 1683"/>
                <a:gd name="T23" fmla="*/ 1266 h 1888"/>
                <a:gd name="T24" fmla="*/ 182 w 1683"/>
                <a:gd name="T25" fmla="*/ 1371 h 1888"/>
                <a:gd name="T26" fmla="*/ 207 w 1683"/>
                <a:gd name="T27" fmla="*/ 1455 h 1888"/>
                <a:gd name="T28" fmla="*/ 222 w 1683"/>
                <a:gd name="T29" fmla="*/ 1519 h 1888"/>
                <a:gd name="T30" fmla="*/ 231 w 1683"/>
                <a:gd name="T31" fmla="*/ 1559 h 1888"/>
                <a:gd name="T32" fmla="*/ 230 w 1683"/>
                <a:gd name="T33" fmla="*/ 1575 h 1888"/>
                <a:gd name="T34" fmla="*/ 269 w 1683"/>
                <a:gd name="T35" fmla="*/ 1657 h 1888"/>
                <a:gd name="T36" fmla="*/ 327 w 1683"/>
                <a:gd name="T37" fmla="*/ 1728 h 1888"/>
                <a:gd name="T38" fmla="*/ 408 w 1683"/>
                <a:gd name="T39" fmla="*/ 1793 h 1888"/>
                <a:gd name="T40" fmla="*/ 498 w 1683"/>
                <a:gd name="T41" fmla="*/ 1838 h 1888"/>
                <a:gd name="T42" fmla="*/ 603 w 1683"/>
                <a:gd name="T43" fmla="*/ 1872 h 1888"/>
                <a:gd name="T44" fmla="*/ 716 w 1683"/>
                <a:gd name="T45" fmla="*/ 1887 h 1888"/>
                <a:gd name="T46" fmla="*/ 835 w 1683"/>
                <a:gd name="T47" fmla="*/ 1884 h 1888"/>
                <a:gd name="T48" fmla="*/ 952 w 1683"/>
                <a:gd name="T49" fmla="*/ 1865 h 1888"/>
                <a:gd name="T50" fmla="*/ 1071 w 1683"/>
                <a:gd name="T51" fmla="*/ 1827 h 1888"/>
                <a:gd name="T52" fmla="*/ 1187 w 1683"/>
                <a:gd name="T53" fmla="*/ 1777 h 1888"/>
                <a:gd name="T54" fmla="*/ 1296 w 1683"/>
                <a:gd name="T55" fmla="*/ 1719 h 1888"/>
                <a:gd name="T56" fmla="*/ 1391 w 1683"/>
                <a:gd name="T57" fmla="*/ 1648 h 1888"/>
                <a:gd name="T58" fmla="*/ 1472 w 1683"/>
                <a:gd name="T59" fmla="*/ 1573 h 1888"/>
                <a:gd name="T60" fmla="*/ 1532 w 1683"/>
                <a:gd name="T61" fmla="*/ 1495 h 1888"/>
                <a:gd name="T62" fmla="*/ 1571 w 1683"/>
                <a:gd name="T63" fmla="*/ 1414 h 1888"/>
                <a:gd name="T64" fmla="*/ 1590 w 1683"/>
                <a:gd name="T65" fmla="*/ 1335 h 1888"/>
                <a:gd name="T66" fmla="*/ 1589 w 1683"/>
                <a:gd name="T67" fmla="*/ 1260 h 1888"/>
                <a:gd name="T68" fmla="*/ 1563 w 1683"/>
                <a:gd name="T69" fmla="*/ 1165 h 1888"/>
                <a:gd name="T70" fmla="*/ 1538 w 1683"/>
                <a:gd name="T71" fmla="*/ 1051 h 1888"/>
                <a:gd name="T72" fmla="*/ 1528 w 1683"/>
                <a:gd name="T73" fmla="*/ 944 h 1888"/>
                <a:gd name="T74" fmla="*/ 1534 w 1683"/>
                <a:gd name="T75" fmla="*/ 849 h 1888"/>
                <a:gd name="T76" fmla="*/ 1557 w 1683"/>
                <a:gd name="T77" fmla="*/ 771 h 1888"/>
                <a:gd name="T78" fmla="*/ 1592 w 1683"/>
                <a:gd name="T79" fmla="*/ 713 h 1888"/>
                <a:gd name="T80" fmla="*/ 1639 w 1683"/>
                <a:gd name="T81" fmla="*/ 684 h 1888"/>
                <a:gd name="T82" fmla="*/ 1665 w 1683"/>
                <a:gd name="T83" fmla="*/ 661 h 1888"/>
                <a:gd name="T84" fmla="*/ 1679 w 1683"/>
                <a:gd name="T85" fmla="*/ 613 h 1888"/>
                <a:gd name="T86" fmla="*/ 1682 w 1683"/>
                <a:gd name="T87" fmla="*/ 542 h 1888"/>
                <a:gd name="T88" fmla="*/ 1671 w 1683"/>
                <a:gd name="T89" fmla="*/ 457 h 1888"/>
                <a:gd name="T90" fmla="*/ 1648 w 1683"/>
                <a:gd name="T91" fmla="*/ 362 h 1888"/>
                <a:gd name="T92" fmla="*/ 1617 w 1683"/>
                <a:gd name="T93" fmla="*/ 274 h 1888"/>
                <a:gd name="T94" fmla="*/ 1568 w 1683"/>
                <a:gd name="T95" fmla="*/ 201 h 1888"/>
                <a:gd name="T96" fmla="*/ 1501 w 1683"/>
                <a:gd name="T97" fmla="*/ 137 h 1888"/>
                <a:gd name="T98" fmla="*/ 1413 w 1683"/>
                <a:gd name="T99" fmla="*/ 85 h 1888"/>
                <a:gd name="T100" fmla="*/ 1308 w 1683"/>
                <a:gd name="T101" fmla="*/ 44 h 1888"/>
                <a:gd name="T102" fmla="*/ 1189 w 1683"/>
                <a:gd name="T103" fmla="*/ 18 h 1888"/>
                <a:gd name="T104" fmla="*/ 1057 w 1683"/>
                <a:gd name="T105" fmla="*/ 2 h 1888"/>
                <a:gd name="T106" fmla="*/ 919 w 1683"/>
                <a:gd name="T107" fmla="*/ 4 h 1888"/>
                <a:gd name="T108" fmla="*/ 774 w 1683"/>
                <a:gd name="T109" fmla="*/ 15 h 1888"/>
                <a:gd name="T110" fmla="*/ 624 w 1683"/>
                <a:gd name="T111" fmla="*/ 42 h 1888"/>
                <a:gd name="T112" fmla="*/ 478 w 1683"/>
                <a:gd name="T113" fmla="*/ 82 h 18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683" h="1888">
                  <a:moveTo>
                    <a:pt x="478" y="82"/>
                  </a:moveTo>
                  <a:lnTo>
                    <a:pt x="418" y="103"/>
                  </a:lnTo>
                  <a:lnTo>
                    <a:pt x="362" y="129"/>
                  </a:lnTo>
                  <a:lnTo>
                    <a:pt x="309" y="161"/>
                  </a:lnTo>
                  <a:lnTo>
                    <a:pt x="256" y="196"/>
                  </a:lnTo>
                  <a:lnTo>
                    <a:pt x="210" y="236"/>
                  </a:lnTo>
                  <a:lnTo>
                    <a:pt x="166" y="280"/>
                  </a:lnTo>
                  <a:lnTo>
                    <a:pt x="128" y="326"/>
                  </a:lnTo>
                  <a:lnTo>
                    <a:pt x="93" y="378"/>
                  </a:lnTo>
                  <a:lnTo>
                    <a:pt x="64" y="430"/>
                  </a:lnTo>
                  <a:lnTo>
                    <a:pt x="39" y="485"/>
                  </a:lnTo>
                  <a:lnTo>
                    <a:pt x="20" y="543"/>
                  </a:lnTo>
                  <a:lnTo>
                    <a:pt x="7" y="601"/>
                  </a:lnTo>
                  <a:lnTo>
                    <a:pt x="0" y="659"/>
                  </a:lnTo>
                  <a:lnTo>
                    <a:pt x="0" y="719"/>
                  </a:lnTo>
                  <a:lnTo>
                    <a:pt x="3" y="776"/>
                  </a:lnTo>
                  <a:lnTo>
                    <a:pt x="13" y="834"/>
                  </a:lnTo>
                  <a:lnTo>
                    <a:pt x="31" y="893"/>
                  </a:lnTo>
                  <a:lnTo>
                    <a:pt x="53" y="957"/>
                  </a:lnTo>
                  <a:lnTo>
                    <a:pt x="73" y="1024"/>
                  </a:lnTo>
                  <a:lnTo>
                    <a:pt x="95" y="1087"/>
                  </a:lnTo>
                  <a:lnTo>
                    <a:pt x="114" y="1150"/>
                  </a:lnTo>
                  <a:lnTo>
                    <a:pt x="134" y="1209"/>
                  </a:lnTo>
                  <a:lnTo>
                    <a:pt x="152" y="1266"/>
                  </a:lnTo>
                  <a:lnTo>
                    <a:pt x="166" y="1321"/>
                  </a:lnTo>
                  <a:lnTo>
                    <a:pt x="182" y="1371"/>
                  </a:lnTo>
                  <a:lnTo>
                    <a:pt x="195" y="1414"/>
                  </a:lnTo>
                  <a:lnTo>
                    <a:pt x="207" y="1455"/>
                  </a:lnTo>
                  <a:lnTo>
                    <a:pt x="216" y="1488"/>
                  </a:lnTo>
                  <a:lnTo>
                    <a:pt x="222" y="1519"/>
                  </a:lnTo>
                  <a:lnTo>
                    <a:pt x="227" y="1541"/>
                  </a:lnTo>
                  <a:lnTo>
                    <a:pt x="231" y="1559"/>
                  </a:lnTo>
                  <a:lnTo>
                    <a:pt x="232" y="1568"/>
                  </a:lnTo>
                  <a:lnTo>
                    <a:pt x="230" y="1575"/>
                  </a:lnTo>
                  <a:lnTo>
                    <a:pt x="247" y="1616"/>
                  </a:lnTo>
                  <a:lnTo>
                    <a:pt x="269" y="1657"/>
                  </a:lnTo>
                  <a:lnTo>
                    <a:pt x="294" y="1694"/>
                  </a:lnTo>
                  <a:lnTo>
                    <a:pt x="327" y="1728"/>
                  </a:lnTo>
                  <a:lnTo>
                    <a:pt x="365" y="1763"/>
                  </a:lnTo>
                  <a:lnTo>
                    <a:pt x="408" y="1793"/>
                  </a:lnTo>
                  <a:lnTo>
                    <a:pt x="452" y="1817"/>
                  </a:lnTo>
                  <a:lnTo>
                    <a:pt x="498" y="1838"/>
                  </a:lnTo>
                  <a:lnTo>
                    <a:pt x="550" y="1858"/>
                  </a:lnTo>
                  <a:lnTo>
                    <a:pt x="603" y="1872"/>
                  </a:lnTo>
                  <a:lnTo>
                    <a:pt x="660" y="1881"/>
                  </a:lnTo>
                  <a:lnTo>
                    <a:pt x="716" y="1887"/>
                  </a:lnTo>
                  <a:lnTo>
                    <a:pt x="775" y="1885"/>
                  </a:lnTo>
                  <a:lnTo>
                    <a:pt x="835" y="1884"/>
                  </a:lnTo>
                  <a:lnTo>
                    <a:pt x="894" y="1876"/>
                  </a:lnTo>
                  <a:lnTo>
                    <a:pt x="952" y="1865"/>
                  </a:lnTo>
                  <a:lnTo>
                    <a:pt x="1011" y="1849"/>
                  </a:lnTo>
                  <a:lnTo>
                    <a:pt x="1071" y="1827"/>
                  </a:lnTo>
                  <a:lnTo>
                    <a:pt x="1132" y="1803"/>
                  </a:lnTo>
                  <a:lnTo>
                    <a:pt x="1187" y="1777"/>
                  </a:lnTo>
                  <a:lnTo>
                    <a:pt x="1243" y="1747"/>
                  </a:lnTo>
                  <a:lnTo>
                    <a:pt x="1296" y="1719"/>
                  </a:lnTo>
                  <a:lnTo>
                    <a:pt x="1346" y="1683"/>
                  </a:lnTo>
                  <a:lnTo>
                    <a:pt x="1391" y="1648"/>
                  </a:lnTo>
                  <a:lnTo>
                    <a:pt x="1434" y="1611"/>
                  </a:lnTo>
                  <a:lnTo>
                    <a:pt x="1472" y="1573"/>
                  </a:lnTo>
                  <a:lnTo>
                    <a:pt x="1503" y="1535"/>
                  </a:lnTo>
                  <a:lnTo>
                    <a:pt x="1532" y="1495"/>
                  </a:lnTo>
                  <a:lnTo>
                    <a:pt x="1554" y="1455"/>
                  </a:lnTo>
                  <a:lnTo>
                    <a:pt x="1571" y="1414"/>
                  </a:lnTo>
                  <a:lnTo>
                    <a:pt x="1585" y="1374"/>
                  </a:lnTo>
                  <a:lnTo>
                    <a:pt x="1590" y="1335"/>
                  </a:lnTo>
                  <a:lnTo>
                    <a:pt x="1591" y="1297"/>
                  </a:lnTo>
                  <a:lnTo>
                    <a:pt x="1589" y="1260"/>
                  </a:lnTo>
                  <a:lnTo>
                    <a:pt x="1581" y="1224"/>
                  </a:lnTo>
                  <a:lnTo>
                    <a:pt x="1563" y="1165"/>
                  </a:lnTo>
                  <a:lnTo>
                    <a:pt x="1549" y="1108"/>
                  </a:lnTo>
                  <a:lnTo>
                    <a:pt x="1538" y="1051"/>
                  </a:lnTo>
                  <a:lnTo>
                    <a:pt x="1531" y="996"/>
                  </a:lnTo>
                  <a:lnTo>
                    <a:pt x="1528" y="944"/>
                  </a:lnTo>
                  <a:lnTo>
                    <a:pt x="1530" y="894"/>
                  </a:lnTo>
                  <a:lnTo>
                    <a:pt x="1534" y="849"/>
                  </a:lnTo>
                  <a:lnTo>
                    <a:pt x="1543" y="807"/>
                  </a:lnTo>
                  <a:lnTo>
                    <a:pt x="1557" y="771"/>
                  </a:lnTo>
                  <a:lnTo>
                    <a:pt x="1572" y="738"/>
                  </a:lnTo>
                  <a:lnTo>
                    <a:pt x="1592" y="713"/>
                  </a:lnTo>
                  <a:lnTo>
                    <a:pt x="1613" y="694"/>
                  </a:lnTo>
                  <a:lnTo>
                    <a:pt x="1639" y="684"/>
                  </a:lnTo>
                  <a:lnTo>
                    <a:pt x="1652" y="675"/>
                  </a:lnTo>
                  <a:lnTo>
                    <a:pt x="1665" y="661"/>
                  </a:lnTo>
                  <a:lnTo>
                    <a:pt x="1674" y="640"/>
                  </a:lnTo>
                  <a:lnTo>
                    <a:pt x="1679" y="613"/>
                  </a:lnTo>
                  <a:lnTo>
                    <a:pt x="1681" y="582"/>
                  </a:lnTo>
                  <a:lnTo>
                    <a:pt x="1682" y="542"/>
                  </a:lnTo>
                  <a:lnTo>
                    <a:pt x="1678" y="500"/>
                  </a:lnTo>
                  <a:lnTo>
                    <a:pt x="1671" y="457"/>
                  </a:lnTo>
                  <a:lnTo>
                    <a:pt x="1663" y="409"/>
                  </a:lnTo>
                  <a:lnTo>
                    <a:pt x="1648" y="362"/>
                  </a:lnTo>
                  <a:lnTo>
                    <a:pt x="1634" y="311"/>
                  </a:lnTo>
                  <a:lnTo>
                    <a:pt x="1617" y="274"/>
                  </a:lnTo>
                  <a:lnTo>
                    <a:pt x="1597" y="236"/>
                  </a:lnTo>
                  <a:lnTo>
                    <a:pt x="1568" y="201"/>
                  </a:lnTo>
                  <a:lnTo>
                    <a:pt x="1538" y="168"/>
                  </a:lnTo>
                  <a:lnTo>
                    <a:pt x="1501" y="137"/>
                  </a:lnTo>
                  <a:lnTo>
                    <a:pt x="1459" y="110"/>
                  </a:lnTo>
                  <a:lnTo>
                    <a:pt x="1413" y="85"/>
                  </a:lnTo>
                  <a:lnTo>
                    <a:pt x="1362" y="65"/>
                  </a:lnTo>
                  <a:lnTo>
                    <a:pt x="1308" y="44"/>
                  </a:lnTo>
                  <a:lnTo>
                    <a:pt x="1251" y="29"/>
                  </a:lnTo>
                  <a:lnTo>
                    <a:pt x="1189" y="18"/>
                  </a:lnTo>
                  <a:lnTo>
                    <a:pt x="1125" y="7"/>
                  </a:lnTo>
                  <a:lnTo>
                    <a:pt x="1057" y="2"/>
                  </a:lnTo>
                  <a:lnTo>
                    <a:pt x="990" y="0"/>
                  </a:lnTo>
                  <a:lnTo>
                    <a:pt x="919" y="4"/>
                  </a:lnTo>
                  <a:lnTo>
                    <a:pt x="845" y="7"/>
                  </a:lnTo>
                  <a:lnTo>
                    <a:pt x="774" y="15"/>
                  </a:lnTo>
                  <a:lnTo>
                    <a:pt x="700" y="29"/>
                  </a:lnTo>
                  <a:lnTo>
                    <a:pt x="624" y="42"/>
                  </a:lnTo>
                  <a:lnTo>
                    <a:pt x="551" y="61"/>
                  </a:lnTo>
                  <a:lnTo>
                    <a:pt x="478" y="82"/>
                  </a:lnTo>
                </a:path>
              </a:pathLst>
            </a:custGeom>
            <a:solidFill>
              <a:srgbClr val="E9F05A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Rectangle 4"/>
            <p:cNvSpPr>
              <a:spLocks noChangeArrowheads="1"/>
            </p:cNvSpPr>
            <p:nvPr/>
          </p:nvSpPr>
          <p:spPr bwMode="auto">
            <a:xfrm>
              <a:off x="390" y="1382"/>
              <a:ext cx="129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2800" b="1"/>
                <a:t>Population</a:t>
              </a:r>
              <a:endParaRPr lang="en-US" altLang="en-US" sz="2800" b="1"/>
            </a:p>
          </p:txBody>
        </p:sp>
        <p:sp>
          <p:nvSpPr>
            <p:cNvPr id="9239" name="Rectangle 5"/>
            <p:cNvSpPr>
              <a:spLocks noChangeArrowheads="1"/>
            </p:cNvSpPr>
            <p:nvPr/>
          </p:nvSpPr>
          <p:spPr bwMode="auto">
            <a:xfrm>
              <a:off x="444" y="1921"/>
              <a:ext cx="357" cy="402"/>
            </a:xfrm>
            <a:prstGeom prst="rect">
              <a:avLst/>
            </a:prstGeom>
            <a:solidFill>
              <a:srgbClr val="E9F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b="1">
                  <a:latin typeface="Wingdings" panose="05000000000000000000" pitchFamily="2" charset="2"/>
                </a:rPr>
                <a:t></a:t>
              </a:r>
              <a:endParaRPr lang="en-US" altLang="en-US" sz="3600" b="1">
                <a:latin typeface="Wingdings" panose="05000000000000000000" pitchFamily="2" charset="2"/>
              </a:endParaRPr>
            </a:p>
          </p:txBody>
        </p:sp>
        <p:sp>
          <p:nvSpPr>
            <p:cNvPr id="9240" name="Rectangle 6"/>
            <p:cNvSpPr>
              <a:spLocks noChangeArrowheads="1"/>
            </p:cNvSpPr>
            <p:nvPr/>
          </p:nvSpPr>
          <p:spPr bwMode="auto">
            <a:xfrm>
              <a:off x="1193" y="2187"/>
              <a:ext cx="357" cy="402"/>
            </a:xfrm>
            <a:prstGeom prst="rect">
              <a:avLst/>
            </a:prstGeom>
            <a:solidFill>
              <a:srgbClr val="E9F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b="1">
                  <a:latin typeface="Wingdings" panose="05000000000000000000" pitchFamily="2" charset="2"/>
                </a:rPr>
                <a:t></a:t>
              </a:r>
              <a:endParaRPr lang="en-US" altLang="en-US" sz="3600" b="1">
                <a:latin typeface="Wingdings" panose="05000000000000000000" pitchFamily="2" charset="2"/>
              </a:endParaRPr>
            </a:p>
          </p:txBody>
        </p:sp>
        <p:sp>
          <p:nvSpPr>
            <p:cNvPr id="9241" name="Rectangle 7"/>
            <p:cNvSpPr>
              <a:spLocks noChangeArrowheads="1"/>
            </p:cNvSpPr>
            <p:nvPr/>
          </p:nvSpPr>
          <p:spPr bwMode="auto">
            <a:xfrm>
              <a:off x="558" y="3073"/>
              <a:ext cx="357" cy="402"/>
            </a:xfrm>
            <a:prstGeom prst="rect">
              <a:avLst/>
            </a:prstGeom>
            <a:solidFill>
              <a:srgbClr val="E9F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b="1">
                  <a:latin typeface="Wingdings" panose="05000000000000000000" pitchFamily="2" charset="2"/>
                </a:rPr>
                <a:t></a:t>
              </a:r>
              <a:endParaRPr lang="en-US" altLang="en-US" sz="3600" b="1">
                <a:latin typeface="Wingdings" panose="05000000000000000000" pitchFamily="2" charset="2"/>
              </a:endParaRPr>
            </a:p>
          </p:txBody>
        </p:sp>
        <p:sp>
          <p:nvSpPr>
            <p:cNvPr id="9242" name="Rectangle 8"/>
            <p:cNvSpPr>
              <a:spLocks noChangeArrowheads="1"/>
            </p:cNvSpPr>
            <p:nvPr/>
          </p:nvSpPr>
          <p:spPr bwMode="auto">
            <a:xfrm>
              <a:off x="492" y="2497"/>
              <a:ext cx="357" cy="402"/>
            </a:xfrm>
            <a:prstGeom prst="rect">
              <a:avLst/>
            </a:prstGeom>
            <a:solidFill>
              <a:srgbClr val="E9F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b="1">
                  <a:latin typeface="Wingdings" panose="05000000000000000000" pitchFamily="2" charset="2"/>
                </a:rPr>
                <a:t></a:t>
              </a:r>
              <a:endParaRPr lang="en-US" altLang="en-US" sz="3600" b="1">
                <a:latin typeface="Wingdings" panose="05000000000000000000" pitchFamily="2" charset="2"/>
              </a:endParaRPr>
            </a:p>
          </p:txBody>
        </p:sp>
        <p:sp>
          <p:nvSpPr>
            <p:cNvPr id="9243" name="Rectangle 9"/>
            <p:cNvSpPr>
              <a:spLocks noChangeArrowheads="1"/>
            </p:cNvSpPr>
            <p:nvPr/>
          </p:nvSpPr>
          <p:spPr bwMode="auto">
            <a:xfrm>
              <a:off x="1056" y="1872"/>
              <a:ext cx="357" cy="402"/>
            </a:xfrm>
            <a:prstGeom prst="rect">
              <a:avLst/>
            </a:prstGeom>
            <a:solidFill>
              <a:srgbClr val="E9F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b="1">
                  <a:latin typeface="Wingdings" panose="05000000000000000000" pitchFamily="2" charset="2"/>
                </a:rPr>
                <a:t></a:t>
              </a:r>
              <a:endParaRPr lang="en-US" altLang="en-US" sz="3600" b="1">
                <a:latin typeface="Wingdings" panose="05000000000000000000" pitchFamily="2" charset="2"/>
              </a:endParaRPr>
            </a:p>
          </p:txBody>
        </p:sp>
        <p:sp>
          <p:nvSpPr>
            <p:cNvPr id="9244" name="Rectangle 10"/>
            <p:cNvSpPr>
              <a:spLocks noChangeArrowheads="1"/>
            </p:cNvSpPr>
            <p:nvPr/>
          </p:nvSpPr>
          <p:spPr bwMode="auto">
            <a:xfrm>
              <a:off x="1227" y="2916"/>
              <a:ext cx="357" cy="402"/>
            </a:xfrm>
            <a:prstGeom prst="rect">
              <a:avLst/>
            </a:prstGeom>
            <a:solidFill>
              <a:srgbClr val="E9F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b="1">
                  <a:latin typeface="Wingdings" panose="05000000000000000000" pitchFamily="2" charset="2"/>
                </a:rPr>
                <a:t></a:t>
              </a:r>
              <a:endParaRPr lang="en-US" altLang="en-US" sz="3600" b="1">
                <a:latin typeface="Wingdings" panose="05000000000000000000" pitchFamily="2" charset="2"/>
              </a:endParaRPr>
            </a:p>
          </p:txBody>
        </p:sp>
        <p:sp>
          <p:nvSpPr>
            <p:cNvPr id="9245" name="Rectangle 11"/>
            <p:cNvSpPr>
              <a:spLocks noChangeArrowheads="1"/>
            </p:cNvSpPr>
            <p:nvPr/>
          </p:nvSpPr>
          <p:spPr bwMode="auto">
            <a:xfrm>
              <a:off x="939" y="2535"/>
              <a:ext cx="357" cy="402"/>
            </a:xfrm>
            <a:prstGeom prst="rect">
              <a:avLst/>
            </a:prstGeom>
            <a:solidFill>
              <a:srgbClr val="E9F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3600" b="1">
                  <a:latin typeface="Wingdings" panose="05000000000000000000" pitchFamily="2" charset="2"/>
                </a:rPr>
                <a:t></a:t>
              </a:r>
              <a:endParaRPr lang="en-US" altLang="en-US" sz="3600" b="1">
                <a:latin typeface="Wingdings" panose="05000000000000000000" pitchFamily="2" charset="2"/>
              </a:endParaRPr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2655888" y="1160463"/>
            <a:ext cx="3930650" cy="3287712"/>
            <a:chOff x="1673" y="731"/>
            <a:chExt cx="2476" cy="2071"/>
          </a:xfrm>
        </p:grpSpPr>
        <p:sp>
          <p:nvSpPr>
            <p:cNvPr id="9234" name="AutoShape 14"/>
            <p:cNvSpPr>
              <a:spLocks noChangeArrowheads="1"/>
            </p:cNvSpPr>
            <p:nvPr/>
          </p:nvSpPr>
          <p:spPr bwMode="auto">
            <a:xfrm>
              <a:off x="2505" y="731"/>
              <a:ext cx="1543" cy="1002"/>
            </a:xfrm>
            <a:prstGeom prst="wedgeRoundRectCallout">
              <a:avLst>
                <a:gd name="adj1" fmla="val -44833"/>
                <a:gd name="adj2" fmla="val 66667"/>
                <a:gd name="adj3" fmla="val 16667"/>
              </a:avLst>
            </a:prstGeom>
            <a:solidFill>
              <a:srgbClr val="EAEC5E"/>
            </a:solidFill>
            <a:ln w="12700">
              <a:solidFill>
                <a:schemeClr val="bg2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5" name="Rectangle 15"/>
            <p:cNvSpPr>
              <a:spLocks noChangeArrowheads="1"/>
            </p:cNvSpPr>
            <p:nvPr/>
          </p:nvSpPr>
          <p:spPr bwMode="auto">
            <a:xfrm>
              <a:off x="2580" y="742"/>
              <a:ext cx="1569" cy="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/>
                <a:t>I believe the population mean age is 50 (hypothesis).</a:t>
              </a:r>
              <a:endParaRPr lang="en-US" altLang="en-US" b="1"/>
            </a:p>
          </p:txBody>
        </p:sp>
        <p:graphicFrame>
          <p:nvGraphicFramePr>
            <p:cNvPr id="9236" name="Object 16">
              <a:hlinkClick r:id="" action="ppaction://ole?verb=0"/>
            </p:cNvPr>
            <p:cNvGraphicFramePr/>
            <p:nvPr/>
          </p:nvGraphicFramePr>
          <p:xfrm>
            <a:off x="1673" y="1436"/>
            <a:ext cx="1293" cy="1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56" name="Microsoft ClipArt Gallery" r:id="rId1" imgW="3326765" imgH="3511550" progId="">
                    <p:embed/>
                  </p:oleObj>
                </mc:Choice>
                <mc:Fallback>
                  <p:oleObj name="Microsoft ClipArt Gallery" r:id="rId1" imgW="3326765" imgH="3511550" progId="">
                    <p:embed/>
                    <p:pic>
                      <p:nvPicPr>
                        <p:cNvPr id="0" name="Picture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" y="1436"/>
                          <a:ext cx="1293" cy="1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1"/>
          <p:cNvGrpSpPr/>
          <p:nvPr/>
        </p:nvGrpSpPr>
        <p:grpSpPr bwMode="auto">
          <a:xfrm>
            <a:off x="611188" y="3840163"/>
            <a:ext cx="5419725" cy="2665412"/>
            <a:chOff x="385" y="2419"/>
            <a:chExt cx="3414" cy="1679"/>
          </a:xfrm>
        </p:grpSpPr>
        <p:sp>
          <p:nvSpPr>
            <p:cNvPr id="9225" name="Oval 22"/>
            <p:cNvSpPr>
              <a:spLocks noChangeArrowheads="1"/>
            </p:cNvSpPr>
            <p:nvPr/>
          </p:nvSpPr>
          <p:spPr bwMode="auto">
            <a:xfrm>
              <a:off x="2438" y="3482"/>
              <a:ext cx="1000" cy="616"/>
            </a:xfrm>
            <a:prstGeom prst="ellipse">
              <a:avLst/>
            </a:prstGeom>
            <a:solidFill>
              <a:srgbClr val="CC9900"/>
            </a:solidFill>
            <a:ln w="12700">
              <a:solidFill>
                <a:srgbClr val="000000"/>
              </a:solidFill>
              <a:rou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6" name="Oval 23"/>
            <p:cNvSpPr>
              <a:spLocks noChangeArrowheads="1"/>
            </p:cNvSpPr>
            <p:nvPr/>
          </p:nvSpPr>
          <p:spPr bwMode="auto">
            <a:xfrm>
              <a:off x="385" y="2419"/>
              <a:ext cx="1000" cy="616"/>
            </a:xfrm>
            <a:prstGeom prst="ellipse">
              <a:avLst/>
            </a:prstGeom>
            <a:solidFill>
              <a:srgbClr val="CC9900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7" name="Rectangle 24"/>
            <p:cNvSpPr>
              <a:spLocks noChangeArrowheads="1"/>
            </p:cNvSpPr>
            <p:nvPr/>
          </p:nvSpPr>
          <p:spPr bwMode="auto">
            <a:xfrm>
              <a:off x="2211" y="3530"/>
              <a:ext cx="142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105000"/>
                </a:lnSpc>
              </a:pPr>
              <a:r>
                <a:rPr lang="en-US" altLang="en-US" b="1"/>
                <a:t>Mean</a:t>
              </a:r>
              <a:br>
                <a:rPr lang="en-US" altLang="en-US" b="1"/>
              </a:br>
              <a:r>
                <a:rPr lang="en-US" altLang="en-US" b="1"/>
                <a:t> </a:t>
              </a:r>
              <a:r>
                <a:rPr lang="en-US" altLang="en-US" b="1" i="1">
                  <a:latin typeface="Symbol" panose="05050102010706020507" pitchFamily="18" charset="2"/>
                </a:rPr>
                <a:t></a:t>
              </a:r>
              <a:r>
                <a:rPr lang="en-US" altLang="en-US" b="1" i="1"/>
                <a:t>X </a:t>
              </a:r>
              <a:r>
                <a:rPr lang="en-US" altLang="en-US" b="1"/>
                <a:t>= 20</a:t>
              </a:r>
              <a:endParaRPr lang="en-US" altLang="en-US" b="1"/>
            </a:p>
          </p:txBody>
        </p:sp>
        <p:sp>
          <p:nvSpPr>
            <p:cNvPr id="9228" name="Freeform 25"/>
            <p:cNvSpPr/>
            <p:nvPr/>
          </p:nvSpPr>
          <p:spPr bwMode="auto">
            <a:xfrm>
              <a:off x="937" y="3148"/>
              <a:ext cx="1421" cy="924"/>
            </a:xfrm>
            <a:custGeom>
              <a:avLst/>
              <a:gdLst>
                <a:gd name="T0" fmla="*/ 0 w 1421"/>
                <a:gd name="T1" fmla="*/ 0 h 924"/>
                <a:gd name="T2" fmla="*/ 19 w 1421"/>
                <a:gd name="T3" fmla="*/ 52 h 924"/>
                <a:gd name="T4" fmla="*/ 36 w 1421"/>
                <a:gd name="T5" fmla="*/ 94 h 924"/>
                <a:gd name="T6" fmla="*/ 54 w 1421"/>
                <a:gd name="T7" fmla="*/ 129 h 924"/>
                <a:gd name="T8" fmla="*/ 76 w 1421"/>
                <a:gd name="T9" fmla="*/ 169 h 924"/>
                <a:gd name="T10" fmla="*/ 108 w 1421"/>
                <a:gd name="T11" fmla="*/ 224 h 924"/>
                <a:gd name="T12" fmla="*/ 143 w 1421"/>
                <a:gd name="T13" fmla="*/ 274 h 924"/>
                <a:gd name="T14" fmla="*/ 187 w 1421"/>
                <a:gd name="T15" fmla="*/ 325 h 924"/>
                <a:gd name="T16" fmla="*/ 232 w 1421"/>
                <a:gd name="T17" fmla="*/ 374 h 924"/>
                <a:gd name="T18" fmla="*/ 277 w 1421"/>
                <a:gd name="T19" fmla="*/ 419 h 924"/>
                <a:gd name="T20" fmla="*/ 335 w 1421"/>
                <a:gd name="T21" fmla="*/ 473 h 924"/>
                <a:gd name="T22" fmla="*/ 379 w 1421"/>
                <a:gd name="T23" fmla="*/ 508 h 924"/>
                <a:gd name="T24" fmla="*/ 442 w 1421"/>
                <a:gd name="T25" fmla="*/ 553 h 924"/>
                <a:gd name="T26" fmla="*/ 511 w 1421"/>
                <a:gd name="T27" fmla="*/ 602 h 924"/>
                <a:gd name="T28" fmla="*/ 581 w 1421"/>
                <a:gd name="T29" fmla="*/ 647 h 924"/>
                <a:gd name="T30" fmla="*/ 634 w 1421"/>
                <a:gd name="T31" fmla="*/ 678 h 924"/>
                <a:gd name="T32" fmla="*/ 710 w 1421"/>
                <a:gd name="T33" fmla="*/ 709 h 924"/>
                <a:gd name="T34" fmla="*/ 773 w 1421"/>
                <a:gd name="T35" fmla="*/ 731 h 924"/>
                <a:gd name="T36" fmla="*/ 840 w 1421"/>
                <a:gd name="T37" fmla="*/ 749 h 924"/>
                <a:gd name="T38" fmla="*/ 911 w 1421"/>
                <a:gd name="T39" fmla="*/ 763 h 924"/>
                <a:gd name="T40" fmla="*/ 953 w 1421"/>
                <a:gd name="T41" fmla="*/ 765 h 924"/>
                <a:gd name="T42" fmla="*/ 1003 w 1421"/>
                <a:gd name="T43" fmla="*/ 763 h 924"/>
                <a:gd name="T44" fmla="*/ 1041 w 1421"/>
                <a:gd name="T45" fmla="*/ 758 h 924"/>
                <a:gd name="T46" fmla="*/ 1077 w 1421"/>
                <a:gd name="T47" fmla="*/ 754 h 924"/>
                <a:gd name="T48" fmla="*/ 1107 w 1421"/>
                <a:gd name="T49" fmla="*/ 745 h 924"/>
                <a:gd name="T50" fmla="*/ 1107 w 1421"/>
                <a:gd name="T51" fmla="*/ 923 h 924"/>
                <a:gd name="T52" fmla="*/ 1147 w 1421"/>
                <a:gd name="T53" fmla="*/ 867 h 924"/>
                <a:gd name="T54" fmla="*/ 1188 w 1421"/>
                <a:gd name="T55" fmla="*/ 816 h 924"/>
                <a:gd name="T56" fmla="*/ 1242 w 1421"/>
                <a:gd name="T57" fmla="*/ 749 h 924"/>
                <a:gd name="T58" fmla="*/ 1300 w 1421"/>
                <a:gd name="T59" fmla="*/ 696 h 924"/>
                <a:gd name="T60" fmla="*/ 1353 w 1421"/>
                <a:gd name="T61" fmla="*/ 652 h 924"/>
                <a:gd name="T62" fmla="*/ 1420 w 1421"/>
                <a:gd name="T63" fmla="*/ 611 h 924"/>
                <a:gd name="T64" fmla="*/ 1357 w 1421"/>
                <a:gd name="T65" fmla="*/ 580 h 924"/>
                <a:gd name="T66" fmla="*/ 1292 w 1421"/>
                <a:gd name="T67" fmla="*/ 544 h 924"/>
                <a:gd name="T68" fmla="*/ 1224 w 1421"/>
                <a:gd name="T69" fmla="*/ 495 h 924"/>
                <a:gd name="T70" fmla="*/ 1170 w 1421"/>
                <a:gd name="T71" fmla="*/ 446 h 924"/>
                <a:gd name="T72" fmla="*/ 1139 w 1421"/>
                <a:gd name="T73" fmla="*/ 415 h 924"/>
                <a:gd name="T74" fmla="*/ 1105 w 1421"/>
                <a:gd name="T75" fmla="*/ 363 h 924"/>
                <a:gd name="T76" fmla="*/ 1105 w 1421"/>
                <a:gd name="T77" fmla="*/ 542 h 924"/>
                <a:gd name="T78" fmla="*/ 1041 w 1421"/>
                <a:gd name="T79" fmla="*/ 553 h 924"/>
                <a:gd name="T80" fmla="*/ 983 w 1421"/>
                <a:gd name="T81" fmla="*/ 558 h 924"/>
                <a:gd name="T82" fmla="*/ 915 w 1421"/>
                <a:gd name="T83" fmla="*/ 553 h 924"/>
                <a:gd name="T84" fmla="*/ 849 w 1421"/>
                <a:gd name="T85" fmla="*/ 544 h 924"/>
                <a:gd name="T86" fmla="*/ 773 w 1421"/>
                <a:gd name="T87" fmla="*/ 526 h 924"/>
                <a:gd name="T88" fmla="*/ 706 w 1421"/>
                <a:gd name="T89" fmla="*/ 508 h 924"/>
                <a:gd name="T90" fmla="*/ 609 w 1421"/>
                <a:gd name="T91" fmla="*/ 475 h 924"/>
                <a:gd name="T92" fmla="*/ 532 w 1421"/>
                <a:gd name="T93" fmla="*/ 441 h 924"/>
                <a:gd name="T94" fmla="*/ 462 w 1421"/>
                <a:gd name="T95" fmla="*/ 406 h 924"/>
                <a:gd name="T96" fmla="*/ 388 w 1421"/>
                <a:gd name="T97" fmla="*/ 361 h 924"/>
                <a:gd name="T98" fmla="*/ 354 w 1421"/>
                <a:gd name="T99" fmla="*/ 340 h 924"/>
                <a:gd name="T100" fmla="*/ 322 w 1421"/>
                <a:gd name="T101" fmla="*/ 321 h 924"/>
                <a:gd name="T102" fmla="*/ 294 w 1421"/>
                <a:gd name="T103" fmla="*/ 301 h 924"/>
                <a:gd name="T104" fmla="*/ 268 w 1421"/>
                <a:gd name="T105" fmla="*/ 280 h 924"/>
                <a:gd name="T106" fmla="*/ 219 w 1421"/>
                <a:gd name="T107" fmla="*/ 245 h 924"/>
                <a:gd name="T108" fmla="*/ 186 w 1421"/>
                <a:gd name="T109" fmla="*/ 215 h 924"/>
                <a:gd name="T110" fmla="*/ 161 w 1421"/>
                <a:gd name="T111" fmla="*/ 192 h 924"/>
                <a:gd name="T112" fmla="*/ 135 w 1421"/>
                <a:gd name="T113" fmla="*/ 167 h 924"/>
                <a:gd name="T114" fmla="*/ 111 w 1421"/>
                <a:gd name="T115" fmla="*/ 142 h 924"/>
                <a:gd name="T116" fmla="*/ 91 w 1421"/>
                <a:gd name="T117" fmla="*/ 120 h 924"/>
                <a:gd name="T118" fmla="*/ 67 w 1421"/>
                <a:gd name="T119" fmla="*/ 94 h 924"/>
                <a:gd name="T120" fmla="*/ 43 w 1421"/>
                <a:gd name="T121" fmla="*/ 62 h 924"/>
                <a:gd name="T122" fmla="*/ 20 w 1421"/>
                <a:gd name="T123" fmla="*/ 32 h 924"/>
                <a:gd name="T124" fmla="*/ 0 w 1421"/>
                <a:gd name="T125" fmla="*/ 0 h 9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421" h="924">
                  <a:moveTo>
                    <a:pt x="0" y="0"/>
                  </a:moveTo>
                  <a:lnTo>
                    <a:pt x="19" y="52"/>
                  </a:lnTo>
                  <a:lnTo>
                    <a:pt x="36" y="94"/>
                  </a:lnTo>
                  <a:lnTo>
                    <a:pt x="54" y="129"/>
                  </a:lnTo>
                  <a:lnTo>
                    <a:pt x="76" y="169"/>
                  </a:lnTo>
                  <a:lnTo>
                    <a:pt x="108" y="224"/>
                  </a:lnTo>
                  <a:lnTo>
                    <a:pt x="143" y="274"/>
                  </a:lnTo>
                  <a:lnTo>
                    <a:pt x="187" y="325"/>
                  </a:lnTo>
                  <a:lnTo>
                    <a:pt x="232" y="374"/>
                  </a:lnTo>
                  <a:lnTo>
                    <a:pt x="277" y="419"/>
                  </a:lnTo>
                  <a:lnTo>
                    <a:pt x="335" y="473"/>
                  </a:lnTo>
                  <a:lnTo>
                    <a:pt x="379" y="508"/>
                  </a:lnTo>
                  <a:lnTo>
                    <a:pt x="442" y="553"/>
                  </a:lnTo>
                  <a:lnTo>
                    <a:pt x="511" y="602"/>
                  </a:lnTo>
                  <a:lnTo>
                    <a:pt x="581" y="647"/>
                  </a:lnTo>
                  <a:lnTo>
                    <a:pt x="634" y="678"/>
                  </a:lnTo>
                  <a:lnTo>
                    <a:pt x="710" y="709"/>
                  </a:lnTo>
                  <a:lnTo>
                    <a:pt x="773" y="731"/>
                  </a:lnTo>
                  <a:lnTo>
                    <a:pt x="840" y="749"/>
                  </a:lnTo>
                  <a:lnTo>
                    <a:pt x="911" y="763"/>
                  </a:lnTo>
                  <a:lnTo>
                    <a:pt x="953" y="765"/>
                  </a:lnTo>
                  <a:lnTo>
                    <a:pt x="1003" y="763"/>
                  </a:lnTo>
                  <a:lnTo>
                    <a:pt x="1041" y="758"/>
                  </a:lnTo>
                  <a:lnTo>
                    <a:pt x="1077" y="754"/>
                  </a:lnTo>
                  <a:lnTo>
                    <a:pt x="1107" y="745"/>
                  </a:lnTo>
                  <a:lnTo>
                    <a:pt x="1107" y="923"/>
                  </a:lnTo>
                  <a:lnTo>
                    <a:pt x="1147" y="867"/>
                  </a:lnTo>
                  <a:lnTo>
                    <a:pt x="1188" y="816"/>
                  </a:lnTo>
                  <a:lnTo>
                    <a:pt x="1242" y="749"/>
                  </a:lnTo>
                  <a:lnTo>
                    <a:pt x="1300" y="696"/>
                  </a:lnTo>
                  <a:lnTo>
                    <a:pt x="1353" y="652"/>
                  </a:lnTo>
                  <a:lnTo>
                    <a:pt x="1420" y="611"/>
                  </a:lnTo>
                  <a:lnTo>
                    <a:pt x="1357" y="580"/>
                  </a:lnTo>
                  <a:lnTo>
                    <a:pt x="1292" y="544"/>
                  </a:lnTo>
                  <a:lnTo>
                    <a:pt x="1224" y="495"/>
                  </a:lnTo>
                  <a:lnTo>
                    <a:pt x="1170" y="446"/>
                  </a:lnTo>
                  <a:lnTo>
                    <a:pt x="1139" y="415"/>
                  </a:lnTo>
                  <a:lnTo>
                    <a:pt x="1105" y="363"/>
                  </a:lnTo>
                  <a:lnTo>
                    <a:pt x="1105" y="542"/>
                  </a:lnTo>
                  <a:lnTo>
                    <a:pt x="1041" y="553"/>
                  </a:lnTo>
                  <a:lnTo>
                    <a:pt x="983" y="558"/>
                  </a:lnTo>
                  <a:lnTo>
                    <a:pt x="915" y="553"/>
                  </a:lnTo>
                  <a:lnTo>
                    <a:pt x="849" y="544"/>
                  </a:lnTo>
                  <a:lnTo>
                    <a:pt x="773" y="526"/>
                  </a:lnTo>
                  <a:lnTo>
                    <a:pt x="706" y="508"/>
                  </a:lnTo>
                  <a:lnTo>
                    <a:pt x="609" y="475"/>
                  </a:lnTo>
                  <a:lnTo>
                    <a:pt x="532" y="441"/>
                  </a:lnTo>
                  <a:lnTo>
                    <a:pt x="462" y="406"/>
                  </a:lnTo>
                  <a:lnTo>
                    <a:pt x="388" y="361"/>
                  </a:lnTo>
                  <a:lnTo>
                    <a:pt x="354" y="340"/>
                  </a:lnTo>
                  <a:lnTo>
                    <a:pt x="322" y="321"/>
                  </a:lnTo>
                  <a:lnTo>
                    <a:pt x="294" y="301"/>
                  </a:lnTo>
                  <a:lnTo>
                    <a:pt x="268" y="280"/>
                  </a:lnTo>
                  <a:lnTo>
                    <a:pt x="219" y="245"/>
                  </a:lnTo>
                  <a:lnTo>
                    <a:pt x="186" y="215"/>
                  </a:lnTo>
                  <a:lnTo>
                    <a:pt x="161" y="192"/>
                  </a:lnTo>
                  <a:lnTo>
                    <a:pt x="135" y="167"/>
                  </a:lnTo>
                  <a:lnTo>
                    <a:pt x="111" y="142"/>
                  </a:lnTo>
                  <a:lnTo>
                    <a:pt x="91" y="120"/>
                  </a:lnTo>
                  <a:lnTo>
                    <a:pt x="67" y="94"/>
                  </a:lnTo>
                  <a:lnTo>
                    <a:pt x="43" y="62"/>
                  </a:lnTo>
                  <a:lnTo>
                    <a:pt x="20" y="32"/>
                  </a:lnTo>
                  <a:lnTo>
                    <a:pt x="0" y="0"/>
                  </a:lnTo>
                </a:path>
              </a:pathLst>
            </a:custGeom>
            <a:solidFill>
              <a:srgbClr val="B0D46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Rectangle 26"/>
            <p:cNvSpPr>
              <a:spLocks noChangeArrowheads="1"/>
            </p:cNvSpPr>
            <p:nvPr/>
          </p:nvSpPr>
          <p:spPr bwMode="auto">
            <a:xfrm>
              <a:off x="2037" y="2956"/>
              <a:ext cx="1762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Random </a:t>
              </a:r>
              <a:br>
                <a:rPr lang="en-US" altLang="en-US" b="1"/>
              </a:br>
              <a:r>
                <a:rPr lang="en-US" altLang="en-US" b="1"/>
                <a:t>sample</a:t>
              </a:r>
              <a:endParaRPr lang="en-US" altLang="en-US" b="1"/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506" y="2497"/>
              <a:ext cx="357" cy="40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3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Wingdings" panose="05000000000000000000" pitchFamily="2" charset="2"/>
                </a:rPr>
                <a:t></a:t>
              </a:r>
              <a:endPara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Wingdings" panose="05000000000000000000" pitchFamily="2" charset="2"/>
              </a:endParaRP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953" y="2535"/>
              <a:ext cx="357" cy="40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3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Wingdings" panose="05000000000000000000" pitchFamily="2" charset="2"/>
                </a:rPr>
                <a:t></a:t>
              </a:r>
              <a:endPara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Wingdings" panose="05000000000000000000" pitchFamily="2" charset="2"/>
              </a:endParaRP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2414" y="3671"/>
              <a:ext cx="303" cy="32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Wingdings" panose="05000000000000000000" pitchFamily="2" charset="2"/>
                </a:rPr>
                <a:t></a:t>
              </a:r>
              <a:endPara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Wingdings" panose="05000000000000000000" pitchFamily="2" charset="2"/>
              </a:endParaRPr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3126" y="3569"/>
              <a:ext cx="303" cy="32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Wingdings" panose="05000000000000000000" pitchFamily="2" charset="2"/>
                </a:rPr>
                <a:t></a:t>
              </a:r>
              <a:endPara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Wingdings" panose="05000000000000000000" pitchFamily="2" charset="2"/>
              </a:endParaRPr>
            </a:p>
          </p:txBody>
        </p:sp>
      </p:grpSp>
      <p:grpSp>
        <p:nvGrpSpPr>
          <p:cNvPr id="5" name="Group 31"/>
          <p:cNvGrpSpPr/>
          <p:nvPr/>
        </p:nvGrpSpPr>
        <p:grpSpPr bwMode="auto">
          <a:xfrm>
            <a:off x="5792603" y="1593850"/>
            <a:ext cx="3273425" cy="4256088"/>
            <a:chOff x="3621" y="1042"/>
            <a:chExt cx="2062" cy="2681"/>
          </a:xfrm>
        </p:grpSpPr>
        <p:graphicFrame>
          <p:nvGraphicFramePr>
            <p:cNvPr id="9223" name="Object 32">
              <a:hlinkClick r:id="" action="ppaction://ole?verb=0"/>
            </p:cNvPr>
            <p:cNvGraphicFramePr/>
            <p:nvPr/>
          </p:nvGraphicFramePr>
          <p:xfrm>
            <a:off x="3621" y="2018"/>
            <a:ext cx="2062" cy="1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57" name="ClipArt" r:id="rId3" imgW="4046855" imgH="3352800" progId="">
                    <p:embed/>
                  </p:oleObj>
                </mc:Choice>
                <mc:Fallback>
                  <p:oleObj name="ClipArt" r:id="rId3" imgW="4046855" imgH="3352800" progId="">
                    <p:embed/>
                    <p:pic>
                      <p:nvPicPr>
                        <p:cNvPr id="0" name="Picture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1" y="2018"/>
                          <a:ext cx="2062" cy="1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4" name="AutoShape 33"/>
            <p:cNvSpPr>
              <a:spLocks noChangeArrowheads="1"/>
            </p:cNvSpPr>
            <p:nvPr/>
          </p:nvSpPr>
          <p:spPr bwMode="auto">
            <a:xfrm>
              <a:off x="4342" y="1042"/>
              <a:ext cx="1248" cy="789"/>
            </a:xfrm>
            <a:prstGeom prst="wedgeRoundRectCallout">
              <a:avLst>
                <a:gd name="adj1" fmla="val -22088"/>
                <a:gd name="adj2" fmla="val 66667"/>
                <a:gd name="adj3" fmla="val 16667"/>
              </a:avLst>
            </a:prstGeom>
            <a:solidFill>
              <a:srgbClr val="EAEC5E"/>
            </a:solidFill>
            <a:ln w="12700">
              <a:solidFill>
                <a:schemeClr val="bg2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Reject </a:t>
              </a:r>
              <a:br>
                <a:rPr lang="en-US" altLang="en-US" b="1"/>
              </a:br>
              <a:r>
                <a:rPr lang="en-US" altLang="en-US" b="1"/>
                <a:t>hypothesis! Not close.</a:t>
              </a:r>
              <a:endParaRPr lang="en-US" altLang="en-US" b="1"/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439271" y="66675"/>
            <a:ext cx="8153400" cy="609600"/>
          </a:xfrm>
          <a:prstGeom prst="rect">
            <a:avLst/>
          </a:prstGeom>
        </p:spPr>
        <p:txBody>
          <a:bodyPr lIns="90488" tIns="44450" rIns="90488" bIns="4445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36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7.1</a:t>
            </a:r>
            <a:r>
              <a:rPr lang="zh-TW" altLang="en-US" sz="36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600" b="1" kern="0" dirty="0" smtClean="0">
                <a:solidFill>
                  <a:srgbClr val="800080"/>
                </a:solidFill>
                <a:latin typeface="Times New Roman" panose="02020603050405020304" pitchFamily="18" charset="0"/>
              </a:rPr>
              <a:t>The Elements of</a:t>
            </a:r>
            <a:r>
              <a:rPr lang="zh-TW" altLang="en-US" sz="3600" b="1" kern="0" dirty="0" smtClean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600" b="1" kern="0" dirty="0" smtClean="0">
                <a:solidFill>
                  <a:srgbClr val="800080"/>
                </a:solidFill>
                <a:latin typeface="Times New Roman" panose="02020603050405020304" pitchFamily="18" charset="0"/>
              </a:rPr>
              <a:t>a Test of Hypothesis</a:t>
            </a:r>
            <a:endParaRPr lang="en-US" altLang="en-US" sz="3600" kern="0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087562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Required for a Valid Large-Sample Hypothesis Test for </a:t>
            </a:r>
            <a:r>
              <a:rPr lang="en-US" altLang="en-US" sz="32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endParaRPr lang="en-US" altLang="en-US" sz="32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057400"/>
            <a:ext cx="8763000" cy="3505200"/>
          </a:xfrm>
        </p:spPr>
        <p:txBody>
          <a:bodyPr lIns="90488" tIns="44450" rIns="90488" bIns="44450"/>
          <a:lstStyle/>
          <a:p>
            <a:pPr marL="460375" indent="-460375">
              <a:buFontTx/>
              <a:buNone/>
            </a:pPr>
            <a:r>
              <a:rPr lang="en-US" altLang="en-US" sz="2800" dirty="0">
                <a:solidFill>
                  <a:srgbClr val="8E0D30"/>
                </a:solidFill>
                <a:latin typeface="Times New Roman" panose="02020603050405020304" pitchFamily="18" charset="0"/>
              </a:rPr>
              <a:t>1.	A random sample is selected from the target population.</a:t>
            </a:r>
            <a:endParaRPr lang="en-US" altLang="en-US" sz="2800" dirty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 marL="460375" indent="-460375">
              <a:buFontTx/>
              <a:buNone/>
            </a:pP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2.	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The sample size </a:t>
            </a:r>
            <a:r>
              <a:rPr lang="en-US" altLang="en-US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is large (i.e., </a:t>
            </a:r>
            <a:r>
              <a:rPr lang="en-US" altLang="en-US" sz="280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≥ 30). 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(Due to the Central Limit Theorem, this condition guarantees that the test statistic will be approximately normal regardless of the shape of the underlying probability distribution of the population.)</a:t>
            </a:r>
            <a:endParaRPr lang="en-US" altLang="en-US" sz="280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39762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Conclusions for a Test of Hypothesis</a:t>
            </a:r>
            <a:endParaRPr lang="en-US" altLang="en-US" sz="3200" b="1" dirty="0">
              <a:solidFill>
                <a:srgbClr val="8E0D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1981200"/>
          </a:xfrm>
        </p:spPr>
        <p:txBody>
          <a:bodyPr lIns="90488" tIns="44450" rIns="90488" bIns="44450"/>
          <a:lstStyle/>
          <a:p>
            <a:pPr marL="358775" indent="-358775"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. </a:t>
            </a:r>
            <a:r>
              <a:rPr lang="en-US" altLang="en-US" sz="24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the calculated test statistic falls in the rejection region, reject </a:t>
            </a:r>
            <a:r>
              <a:rPr lang="en-US" altLang="en-US" sz="24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solidFill>
                  <a:srgbClr val="0066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 and conclude that the alternative hypothesis </a:t>
            </a:r>
            <a:r>
              <a:rPr lang="en-US" altLang="en-US" sz="24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 is true.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State that you are rejecting </a:t>
            </a: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at the </a:t>
            </a: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level of significance. Remember that the confidence is in the testing </a:t>
            </a:r>
            <a:r>
              <a:rPr lang="en-US" altLang="en-US" sz="24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process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, not the particular result of a single test.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14350" y="2917371"/>
            <a:ext cx="8534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58775" indent="-358775">
              <a:spcBef>
                <a:spcPts val="0"/>
              </a:spcBef>
            </a:pPr>
            <a:r>
              <a:rPr lang="en-US" altLang="en-US" sz="2400" kern="0" dirty="0" smtClean="0">
                <a:solidFill>
                  <a:srgbClr val="800080"/>
                </a:solidFill>
                <a:latin typeface="Times New Roman" panose="02020603050405020304" pitchFamily="18" charset="0"/>
              </a:rPr>
              <a:t>2. </a:t>
            </a:r>
            <a:r>
              <a:rPr lang="en-US" altLang="en-US" sz="2400" kern="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If the test statistic does not fall in the rejection region, conclude that the sampling experiment does not provide sufficient evidence to reject </a:t>
            </a:r>
            <a:r>
              <a:rPr lang="en-US" altLang="en-US" sz="2400" i="1" kern="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kern="0" baseline="-250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kern="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 at the </a:t>
            </a:r>
            <a:r>
              <a:rPr lang="en-US" altLang="en-US" sz="2400" i="1" kern="0" dirty="0" smtClean="0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kern="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 level of significance. </a:t>
            </a:r>
            <a:r>
              <a:rPr lang="en-US" altLang="en-US" sz="2400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[Generally, we will not “accept” the null hypothesis unless the probability </a:t>
            </a:r>
            <a:r>
              <a:rPr lang="en-US" altLang="en-US" sz="2400" i="1" kern="0" dirty="0" smtClean="0">
                <a:solidFill>
                  <a:srgbClr val="8E0D3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400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 of a Type II error has been calculated.]</a:t>
            </a:r>
            <a:endParaRPr lang="en-US" altLang="en-US" sz="2400" kern="0" dirty="0">
              <a:solidFill>
                <a:srgbClr val="8E0D3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autoUpdateAnimBg="0" build="p"/>
      <p:bldP spid="4" grpId="0" autoUpdateAnimBg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-3349" y="41097"/>
            <a:ext cx="7074952" cy="533400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Two-Tailed </a:t>
            </a:r>
            <a:r>
              <a:rPr lang="en-US" altLang="en-US" sz="3200" b="1" i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Example </a:t>
            </a:r>
            <a:endParaRPr lang="en-US" altLang="en-US" sz="3200" b="1" dirty="0">
              <a:solidFill>
                <a:srgbClr val="8E0D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3518" y="514131"/>
            <a:ext cx="6519581" cy="1543269"/>
          </a:xfrm>
          <a:noFill/>
        </p:spPr>
        <p:txBody>
          <a:bodyPr lIns="90488" tIns="44450" rIns="90488" bIns="44450"/>
          <a:lstStyle/>
          <a:p>
            <a:pPr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Example 3.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Does </a:t>
            </a:r>
            <a:r>
              <a:rPr lang="en-US" altLang="en-US" sz="2400" dirty="0">
                <a:latin typeface="Times New Roman" panose="02020603050405020304" pitchFamily="18" charset="0"/>
              </a:rPr>
              <a:t>an average box of cereal contain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368</a:t>
            </a:r>
            <a:r>
              <a:rPr lang="en-US" altLang="en-US" sz="2400" dirty="0">
                <a:latin typeface="Times New Roman" panose="02020603050405020304" pitchFamily="18" charset="0"/>
              </a:rPr>
              <a:t> grams of cereal?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400" dirty="0">
                <a:latin typeface="Times New Roman" panose="02020603050405020304" pitchFamily="18" charset="0"/>
              </a:rPr>
              <a:t>random sample of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25</a:t>
            </a:r>
            <a:r>
              <a:rPr lang="en-US" altLang="en-US" sz="2400" dirty="0">
                <a:latin typeface="Times New Roman" panose="02020603050405020304" pitchFamily="18" charset="0"/>
              </a:rPr>
              <a:t> boxes had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   </a:t>
            </a:r>
            <a:r>
              <a:rPr lang="en-US" altLang="en-US" sz="2400" b="1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372.5</a:t>
            </a:r>
            <a:r>
              <a:rPr lang="en-US" altLang="en-US" sz="2400" dirty="0">
                <a:latin typeface="Times New Roman" panose="02020603050405020304" pitchFamily="18" charset="0"/>
              </a:rPr>
              <a:t>.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</a:rPr>
              <a:t>company has specified </a:t>
            </a:r>
            <a:r>
              <a:rPr lang="en-US" altLang="en-US" sz="2400" b="1" i="1" dirty="0" smtClean="0">
                <a:solidFill>
                  <a:srgbClr val="8E0D3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to be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25</a:t>
            </a:r>
            <a:r>
              <a:rPr lang="en-US" altLang="en-US" sz="2400" dirty="0">
                <a:latin typeface="Times New Roman" panose="02020603050405020304" pitchFamily="18" charset="0"/>
              </a:rPr>
              <a:t> grams.  Test at the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0.05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level of significance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.</a:t>
            </a:r>
            <a:endParaRPr lang="en-US" altLang="en-US" sz="2400" dirty="0" smtClean="0"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Solution:</a:t>
            </a:r>
            <a:endParaRPr lang="en-US" altLang="en-US" sz="24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6643099" y="167236"/>
            <a:ext cx="2305050" cy="2590800"/>
            <a:chOff x="5943600" y="990600"/>
            <a:chExt cx="2305050" cy="2590800"/>
          </a:xfrm>
        </p:grpSpPr>
        <p:sp>
          <p:nvSpPr>
            <p:cNvPr id="68612" name="AutoShape 4"/>
            <p:cNvSpPr>
              <a:spLocks noChangeArrowheads="1"/>
            </p:cNvSpPr>
            <p:nvPr/>
          </p:nvSpPr>
          <p:spPr bwMode="auto">
            <a:xfrm>
              <a:off x="5943600" y="990600"/>
              <a:ext cx="2305050" cy="2590800"/>
            </a:xfrm>
            <a:prstGeom prst="cube">
              <a:avLst>
                <a:gd name="adj" fmla="val 12690"/>
              </a:avLst>
            </a:prstGeom>
            <a:solidFill>
              <a:srgbClr val="3B3BB3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68613" name="Object 5">
              <a:hlinkClick r:id="" action="ppaction://ole?verb=0"/>
            </p:cNvPr>
            <p:cNvGraphicFramePr/>
            <p:nvPr/>
          </p:nvGraphicFramePr>
          <p:xfrm>
            <a:off x="6022074" y="1351826"/>
            <a:ext cx="1814836" cy="11439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30" name="Microsoft WordArt 3.2" r:id="rId1" imgW="6095365" imgH="4064000" progId="">
                    <p:embed/>
                  </p:oleObj>
                </mc:Choice>
                <mc:Fallback>
                  <p:oleObj name="Microsoft WordArt 3.2" r:id="rId1" imgW="6095365" imgH="4064000" progId="">
                    <p:embed/>
                    <p:pic>
                      <p:nvPicPr>
                        <p:cNvPr id="0" name="Picture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2074" y="1351826"/>
                          <a:ext cx="1814836" cy="11439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4" name="AutoShape 6"/>
            <p:cNvSpPr>
              <a:spLocks noChangeArrowheads="1"/>
            </p:cNvSpPr>
            <p:nvPr/>
          </p:nvSpPr>
          <p:spPr bwMode="auto">
            <a:xfrm>
              <a:off x="6465353" y="1847632"/>
              <a:ext cx="928278" cy="876735"/>
            </a:xfrm>
            <a:prstGeom prst="star16">
              <a:avLst>
                <a:gd name="adj" fmla="val 37500"/>
              </a:avLst>
            </a:prstGeom>
            <a:solidFill>
              <a:srgbClr val="EAEC5E"/>
            </a:solidFill>
            <a:ln w="1270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6465352" y="2819400"/>
              <a:ext cx="1307047" cy="45910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rgbClr val="FCF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368 gm.</a:t>
              </a:r>
              <a:endParaRPr lang="en-US" dirty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3" name="物件 2"/>
          <p:cNvGraphicFramePr>
            <a:graphicFrameLocks noChangeAspect="1"/>
          </p:cNvGraphicFramePr>
          <p:nvPr/>
        </p:nvGraphicFramePr>
        <p:xfrm>
          <a:off x="722243" y="1268167"/>
          <a:ext cx="3291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1" name="Equation" r:id="rId3" imgW="3352800" imgH="3962400" progId="Equation.DSMT4">
                  <p:embed/>
                </p:oleObj>
              </mc:Choice>
              <mc:Fallback>
                <p:oleObj name="Equation" r:id="rId3" imgW="3352800" imgH="3962400" progId="Equation.DSMT4">
                  <p:embed/>
                  <p:pic>
                    <p:nvPicPr>
                      <p:cNvPr id="0" name="图片 1670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2243" y="1268167"/>
                        <a:ext cx="329100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832943" y="2025478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kern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Two-Tailed </a:t>
            </a:r>
            <a:r>
              <a:rPr lang="en-US" altLang="en-US" sz="2400" b="1" i="1" kern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400" b="1" kern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Solution</a:t>
            </a:r>
            <a:endParaRPr lang="en-US" altLang="en-US" sz="2400" b="1" kern="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37518" y="2575717"/>
            <a:ext cx="3848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en-US" sz="2400" b="1" i="1" kern="0" dirty="0" smtClean="0">
                <a:latin typeface="Times New Roman" panose="02020603050405020304" pitchFamily="18" charset="0"/>
              </a:rPr>
              <a:t>H</a:t>
            </a:r>
            <a:r>
              <a:rPr lang="en-US" altLang="en-US" sz="2400" b="1" kern="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en-US" sz="2400" b="1" kern="0" dirty="0" smtClean="0">
                <a:latin typeface="Times New Roman" panose="02020603050405020304" pitchFamily="18" charset="0"/>
              </a:rPr>
              <a:t>: </a:t>
            </a:r>
            <a:r>
              <a:rPr lang="en-US" altLang="en-US" sz="2400" b="1" i="1" kern="0" dirty="0" smtClean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400" b="1" kern="0" dirty="0" smtClean="0">
                <a:solidFill>
                  <a:srgbClr val="8E0D30"/>
                </a:solidFill>
              </a:rPr>
              <a:t> </a:t>
            </a:r>
            <a:r>
              <a:rPr lang="en-US" altLang="en-US" sz="24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= 368</a:t>
            </a:r>
            <a:endParaRPr lang="en-US" altLang="en-US" sz="2400" b="1" kern="0" dirty="0" smtClean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en-US" sz="2400" b="1" i="1" kern="0" dirty="0" smtClean="0">
                <a:latin typeface="Times New Roman" panose="02020603050405020304" pitchFamily="18" charset="0"/>
              </a:rPr>
              <a:t>H</a:t>
            </a:r>
            <a:r>
              <a:rPr lang="en-US" altLang="en-US" sz="2400" b="1" kern="0" baseline="-25000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400" b="1" kern="0" dirty="0" smtClean="0">
                <a:latin typeface="Times New Roman" panose="02020603050405020304" pitchFamily="18" charset="0"/>
              </a:rPr>
              <a:t>: </a:t>
            </a:r>
            <a:r>
              <a:rPr lang="en-US" altLang="en-US" sz="2400" b="1" i="1" kern="0" dirty="0" smtClean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400" b="1" kern="0" dirty="0" smtClean="0">
                <a:solidFill>
                  <a:srgbClr val="8E0D30"/>
                </a:solidFill>
              </a:rPr>
              <a:t> </a:t>
            </a:r>
            <a:r>
              <a:rPr lang="en-US" altLang="en-US" sz="2400" b="1" kern="0" dirty="0" smtClean="0">
                <a:solidFill>
                  <a:srgbClr val="8E0D30"/>
                </a:solidFill>
                <a:latin typeface="Symbol" panose="05050102010706020507" pitchFamily="18" charset="2"/>
              </a:rPr>
              <a:t></a:t>
            </a:r>
            <a:r>
              <a:rPr lang="en-US" altLang="en-US" sz="2400" b="1" kern="0" dirty="0" smtClean="0">
                <a:solidFill>
                  <a:srgbClr val="8E0D30"/>
                </a:solidFill>
              </a:rPr>
              <a:t> </a:t>
            </a:r>
            <a:r>
              <a:rPr lang="en-US" altLang="en-US" sz="24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368</a:t>
            </a:r>
            <a:endParaRPr lang="en-US" altLang="en-US" sz="2400" kern="0" dirty="0" smtClean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l-GR" altLang="en-US" sz="2400" b="1" kern="0" dirty="0" smtClean="0">
                <a:latin typeface="Times New Roman" panose="02020603050405020304"/>
                <a:cs typeface="Times New Roman" panose="02020603050405020304"/>
              </a:rPr>
              <a:t>α</a:t>
            </a:r>
            <a:r>
              <a:rPr lang="en-US" altLang="en-US" sz="2400" b="1" kern="0" dirty="0" smtClean="0">
                <a:latin typeface="Times New Roman" panose="02020603050405020304"/>
                <a:cs typeface="Times New Roman" panose="02020603050405020304"/>
              </a:rPr>
              <a:t> = </a:t>
            </a:r>
            <a:r>
              <a:rPr lang="en-US" altLang="en-US" sz="2400" b="1" kern="0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0.05</a:t>
            </a:r>
            <a:r>
              <a:rPr lang="en-US" altLang="en-US" sz="2400" b="1" i="1" kern="0" dirty="0" smtClean="0">
                <a:latin typeface="Times New Roman" panose="02020603050405020304" pitchFamily="18" charset="0"/>
              </a:rPr>
              <a:t></a:t>
            </a:r>
            <a:r>
              <a:rPr lang="en-US" altLang="en-US" sz="2400" b="1" kern="0" dirty="0" smtClean="0">
                <a:latin typeface="Times New Roman" panose="02020603050405020304" pitchFamily="18" charset="0"/>
              </a:rPr>
              <a:t>  </a:t>
            </a:r>
            <a:endParaRPr lang="en-US" altLang="en-US" sz="2400" b="1" kern="0" dirty="0" smtClean="0"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en-US" sz="2400" b="1" i="1" kern="0" dirty="0" smtClean="0">
                <a:latin typeface="Times New Roman" panose="02020603050405020304" pitchFamily="18" charset="0"/>
              </a:rPr>
              <a:t>n</a:t>
            </a:r>
            <a:r>
              <a:rPr lang="en-US" altLang="en-US" sz="2400" b="1" kern="0" dirty="0" smtClean="0">
                <a:latin typeface="Times New Roman" panose="02020603050405020304" pitchFamily="18" charset="0"/>
              </a:rPr>
              <a:t> = </a:t>
            </a:r>
            <a:r>
              <a:rPr lang="en-US" altLang="en-US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25</a:t>
            </a:r>
            <a:r>
              <a:rPr lang="en-US" altLang="en-US" sz="2400" b="1" kern="0" dirty="0" smtClean="0">
                <a:latin typeface="Times New Roman" panose="02020603050405020304" pitchFamily="18" charset="0"/>
              </a:rPr>
              <a:t> </a:t>
            </a:r>
            <a:endParaRPr lang="en-US" altLang="en-US" sz="2400" b="1" kern="0" dirty="0" smtClean="0"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en-US" sz="2400" b="1" kern="0" dirty="0" smtClean="0">
                <a:latin typeface="Times New Roman" panose="02020603050405020304" pitchFamily="18" charset="0"/>
              </a:rPr>
              <a:t>Critical Value(s):</a:t>
            </a:r>
            <a:endParaRPr lang="en-US" altLang="en-US" sz="2400" b="1" kern="0" dirty="0" smtClean="0">
              <a:latin typeface="Times New Roman" panose="02020603050405020304" pitchFamily="18" charset="0"/>
            </a:endParaRPr>
          </a:p>
          <a:p>
            <a:pPr>
              <a:buClr>
                <a:srgbClr val="8E0D30"/>
              </a:buClr>
            </a:pPr>
            <a:endParaRPr lang="en-US" altLang="en-US" sz="2400" b="1" kern="0" dirty="0">
              <a:latin typeface="Times New Roman" panose="02020603050405020304" pitchFamily="18" charset="0"/>
            </a:endParaRPr>
          </a:p>
        </p:txBody>
      </p:sp>
      <p:grpSp>
        <p:nvGrpSpPr>
          <p:cNvPr id="12" name="Group 64"/>
          <p:cNvGrpSpPr/>
          <p:nvPr/>
        </p:nvGrpSpPr>
        <p:grpSpPr bwMode="auto">
          <a:xfrm>
            <a:off x="421655" y="4633117"/>
            <a:ext cx="3013075" cy="1839913"/>
            <a:chOff x="466" y="2848"/>
            <a:chExt cx="1898" cy="1159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414" y="2907"/>
              <a:ext cx="1" cy="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671" y="3290"/>
              <a:ext cx="432" cy="436"/>
            </a:xfrm>
            <a:custGeom>
              <a:avLst/>
              <a:gdLst>
                <a:gd name="T0" fmla="*/ 432 w 432"/>
                <a:gd name="T1" fmla="*/ 0 h 436"/>
                <a:gd name="T2" fmla="*/ 432 w 432"/>
                <a:gd name="T3" fmla="*/ 436 h 436"/>
                <a:gd name="T4" fmla="*/ 0 w 432"/>
                <a:gd name="T5" fmla="*/ 436 h 436"/>
                <a:gd name="T6" fmla="*/ 53 w 432"/>
                <a:gd name="T7" fmla="*/ 412 h 436"/>
                <a:gd name="T8" fmla="*/ 103 w 432"/>
                <a:gd name="T9" fmla="*/ 386 h 436"/>
                <a:gd name="T10" fmla="*/ 151 w 432"/>
                <a:gd name="T11" fmla="*/ 355 h 436"/>
                <a:gd name="T12" fmla="*/ 197 w 432"/>
                <a:gd name="T13" fmla="*/ 321 h 436"/>
                <a:gd name="T14" fmla="*/ 240 w 432"/>
                <a:gd name="T15" fmla="*/ 284 h 436"/>
                <a:gd name="T16" fmla="*/ 280 w 432"/>
                <a:gd name="T17" fmla="*/ 243 h 436"/>
                <a:gd name="T18" fmla="*/ 318 w 432"/>
                <a:gd name="T19" fmla="*/ 199 h 436"/>
                <a:gd name="T20" fmla="*/ 351 w 432"/>
                <a:gd name="T21" fmla="*/ 152 h 436"/>
                <a:gd name="T22" fmla="*/ 382 w 432"/>
                <a:gd name="T23" fmla="*/ 104 h 436"/>
                <a:gd name="T24" fmla="*/ 408 w 432"/>
                <a:gd name="T25" fmla="*/ 54 h 436"/>
                <a:gd name="T26" fmla="*/ 432 w 432"/>
                <a:gd name="T27" fmla="*/ 0 h 4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2"/>
                <a:gd name="T43" fmla="*/ 0 h 436"/>
                <a:gd name="T44" fmla="*/ 432 w 432"/>
                <a:gd name="T45" fmla="*/ 436 h 4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2" h="436">
                  <a:moveTo>
                    <a:pt x="432" y="0"/>
                  </a:moveTo>
                  <a:lnTo>
                    <a:pt x="432" y="436"/>
                  </a:lnTo>
                  <a:lnTo>
                    <a:pt x="0" y="436"/>
                  </a:lnTo>
                  <a:lnTo>
                    <a:pt x="53" y="412"/>
                  </a:lnTo>
                  <a:lnTo>
                    <a:pt x="103" y="386"/>
                  </a:lnTo>
                  <a:lnTo>
                    <a:pt x="151" y="355"/>
                  </a:lnTo>
                  <a:lnTo>
                    <a:pt x="197" y="321"/>
                  </a:lnTo>
                  <a:lnTo>
                    <a:pt x="240" y="284"/>
                  </a:lnTo>
                  <a:lnTo>
                    <a:pt x="280" y="243"/>
                  </a:lnTo>
                  <a:lnTo>
                    <a:pt x="318" y="199"/>
                  </a:lnTo>
                  <a:lnTo>
                    <a:pt x="351" y="152"/>
                  </a:lnTo>
                  <a:lnTo>
                    <a:pt x="382" y="104"/>
                  </a:lnTo>
                  <a:lnTo>
                    <a:pt x="408" y="54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D200D2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47" y="3306"/>
              <a:ext cx="409" cy="414"/>
            </a:xfrm>
            <a:custGeom>
              <a:avLst/>
              <a:gdLst>
                <a:gd name="T0" fmla="*/ 0 w 409"/>
                <a:gd name="T1" fmla="*/ 0 h 414"/>
                <a:gd name="T2" fmla="*/ 0 w 409"/>
                <a:gd name="T3" fmla="*/ 414 h 414"/>
                <a:gd name="T4" fmla="*/ 409 w 409"/>
                <a:gd name="T5" fmla="*/ 414 h 414"/>
                <a:gd name="T6" fmla="*/ 359 w 409"/>
                <a:gd name="T7" fmla="*/ 392 h 414"/>
                <a:gd name="T8" fmla="*/ 311 w 409"/>
                <a:gd name="T9" fmla="*/ 366 h 414"/>
                <a:gd name="T10" fmla="*/ 266 w 409"/>
                <a:gd name="T11" fmla="*/ 337 h 414"/>
                <a:gd name="T12" fmla="*/ 222 w 409"/>
                <a:gd name="T13" fmla="*/ 304 h 414"/>
                <a:gd name="T14" fmla="*/ 181 w 409"/>
                <a:gd name="T15" fmla="*/ 268 h 414"/>
                <a:gd name="T16" fmla="*/ 143 w 409"/>
                <a:gd name="T17" fmla="*/ 230 h 414"/>
                <a:gd name="T18" fmla="*/ 108 w 409"/>
                <a:gd name="T19" fmla="*/ 188 h 414"/>
                <a:gd name="T20" fmla="*/ 75 w 409"/>
                <a:gd name="T21" fmla="*/ 145 h 414"/>
                <a:gd name="T22" fmla="*/ 46 w 409"/>
                <a:gd name="T23" fmla="*/ 99 h 414"/>
                <a:gd name="T24" fmla="*/ 21 w 409"/>
                <a:gd name="T25" fmla="*/ 50 h 414"/>
                <a:gd name="T26" fmla="*/ 0 w 409"/>
                <a:gd name="T27" fmla="*/ 0 h 4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09"/>
                <a:gd name="T43" fmla="*/ 0 h 414"/>
                <a:gd name="T44" fmla="*/ 409 w 409"/>
                <a:gd name="T45" fmla="*/ 414 h 4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09" h="414">
                  <a:moveTo>
                    <a:pt x="0" y="0"/>
                  </a:moveTo>
                  <a:lnTo>
                    <a:pt x="0" y="414"/>
                  </a:lnTo>
                  <a:lnTo>
                    <a:pt x="409" y="414"/>
                  </a:lnTo>
                  <a:lnTo>
                    <a:pt x="359" y="392"/>
                  </a:lnTo>
                  <a:lnTo>
                    <a:pt x="311" y="366"/>
                  </a:lnTo>
                  <a:lnTo>
                    <a:pt x="266" y="337"/>
                  </a:lnTo>
                  <a:lnTo>
                    <a:pt x="222" y="304"/>
                  </a:lnTo>
                  <a:lnTo>
                    <a:pt x="181" y="268"/>
                  </a:lnTo>
                  <a:lnTo>
                    <a:pt x="143" y="230"/>
                  </a:lnTo>
                  <a:lnTo>
                    <a:pt x="108" y="188"/>
                  </a:lnTo>
                  <a:lnTo>
                    <a:pt x="75" y="145"/>
                  </a:lnTo>
                  <a:lnTo>
                    <a:pt x="46" y="99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00D2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1414" y="2893"/>
              <a:ext cx="872" cy="838"/>
            </a:xfrm>
            <a:custGeom>
              <a:avLst/>
              <a:gdLst>
                <a:gd name="T0" fmla="*/ 872 w 872"/>
                <a:gd name="T1" fmla="*/ 838 h 838"/>
                <a:gd name="T2" fmla="*/ 780 w 872"/>
                <a:gd name="T3" fmla="*/ 828 h 838"/>
                <a:gd name="T4" fmla="*/ 735 w 872"/>
                <a:gd name="T5" fmla="*/ 818 h 838"/>
                <a:gd name="T6" fmla="*/ 688 w 872"/>
                <a:gd name="T7" fmla="*/ 805 h 838"/>
                <a:gd name="T8" fmla="*/ 643 w 872"/>
                <a:gd name="T9" fmla="*/ 785 h 838"/>
                <a:gd name="T10" fmla="*/ 597 w 872"/>
                <a:gd name="T11" fmla="*/ 759 h 838"/>
                <a:gd name="T12" fmla="*/ 551 w 872"/>
                <a:gd name="T13" fmla="*/ 724 h 838"/>
                <a:gd name="T14" fmla="*/ 460 w 872"/>
                <a:gd name="T15" fmla="*/ 627 h 838"/>
                <a:gd name="T16" fmla="*/ 368 w 872"/>
                <a:gd name="T17" fmla="*/ 491 h 838"/>
                <a:gd name="T18" fmla="*/ 276 w 872"/>
                <a:gd name="T19" fmla="*/ 326 h 838"/>
                <a:gd name="T20" fmla="*/ 231 w 872"/>
                <a:gd name="T21" fmla="*/ 243 h 838"/>
                <a:gd name="T22" fmla="*/ 184 w 872"/>
                <a:gd name="T23" fmla="*/ 165 h 838"/>
                <a:gd name="T24" fmla="*/ 139 w 872"/>
                <a:gd name="T25" fmla="*/ 98 h 838"/>
                <a:gd name="T26" fmla="*/ 92 w 872"/>
                <a:gd name="T27" fmla="*/ 44 h 838"/>
                <a:gd name="T28" fmla="*/ 47 w 872"/>
                <a:gd name="T29" fmla="*/ 11 h 838"/>
                <a:gd name="T30" fmla="*/ 0 w 872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2"/>
                <a:gd name="T49" fmla="*/ 0 h 838"/>
                <a:gd name="T50" fmla="*/ 872 w 872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2" h="838">
                  <a:moveTo>
                    <a:pt x="872" y="838"/>
                  </a:moveTo>
                  <a:lnTo>
                    <a:pt x="780" y="828"/>
                  </a:lnTo>
                  <a:lnTo>
                    <a:pt x="735" y="818"/>
                  </a:lnTo>
                  <a:lnTo>
                    <a:pt x="688" y="805"/>
                  </a:lnTo>
                  <a:lnTo>
                    <a:pt x="643" y="785"/>
                  </a:lnTo>
                  <a:lnTo>
                    <a:pt x="597" y="759"/>
                  </a:lnTo>
                  <a:lnTo>
                    <a:pt x="551" y="724"/>
                  </a:lnTo>
                  <a:lnTo>
                    <a:pt x="460" y="627"/>
                  </a:lnTo>
                  <a:lnTo>
                    <a:pt x="368" y="491"/>
                  </a:lnTo>
                  <a:lnTo>
                    <a:pt x="276" y="326"/>
                  </a:lnTo>
                  <a:lnTo>
                    <a:pt x="231" y="243"/>
                  </a:lnTo>
                  <a:lnTo>
                    <a:pt x="184" y="165"/>
                  </a:lnTo>
                  <a:lnTo>
                    <a:pt x="139" y="98"/>
                  </a:lnTo>
                  <a:lnTo>
                    <a:pt x="92" y="44"/>
                  </a:lnTo>
                  <a:lnTo>
                    <a:pt x="47" y="11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543" y="2893"/>
              <a:ext cx="871" cy="838"/>
            </a:xfrm>
            <a:custGeom>
              <a:avLst/>
              <a:gdLst>
                <a:gd name="T0" fmla="*/ 0 w 871"/>
                <a:gd name="T1" fmla="*/ 838 h 838"/>
                <a:gd name="T2" fmla="*/ 92 w 871"/>
                <a:gd name="T3" fmla="*/ 828 h 838"/>
                <a:gd name="T4" fmla="*/ 138 w 871"/>
                <a:gd name="T5" fmla="*/ 818 h 838"/>
                <a:gd name="T6" fmla="*/ 183 w 871"/>
                <a:gd name="T7" fmla="*/ 805 h 838"/>
                <a:gd name="T8" fmla="*/ 229 w 871"/>
                <a:gd name="T9" fmla="*/ 785 h 838"/>
                <a:gd name="T10" fmla="*/ 275 w 871"/>
                <a:gd name="T11" fmla="*/ 759 h 838"/>
                <a:gd name="T12" fmla="*/ 321 w 871"/>
                <a:gd name="T13" fmla="*/ 724 h 838"/>
                <a:gd name="T14" fmla="*/ 413 w 871"/>
                <a:gd name="T15" fmla="*/ 627 h 838"/>
                <a:gd name="T16" fmla="*/ 504 w 871"/>
                <a:gd name="T17" fmla="*/ 491 h 838"/>
                <a:gd name="T18" fmla="*/ 596 w 871"/>
                <a:gd name="T19" fmla="*/ 326 h 838"/>
                <a:gd name="T20" fmla="*/ 642 w 871"/>
                <a:gd name="T21" fmla="*/ 243 h 838"/>
                <a:gd name="T22" fmla="*/ 688 w 871"/>
                <a:gd name="T23" fmla="*/ 165 h 838"/>
                <a:gd name="T24" fmla="*/ 734 w 871"/>
                <a:gd name="T25" fmla="*/ 98 h 838"/>
                <a:gd name="T26" fmla="*/ 780 w 871"/>
                <a:gd name="T27" fmla="*/ 44 h 838"/>
                <a:gd name="T28" fmla="*/ 826 w 871"/>
                <a:gd name="T29" fmla="*/ 11 h 838"/>
                <a:gd name="T30" fmla="*/ 871 w 871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1"/>
                <a:gd name="T49" fmla="*/ 0 h 838"/>
                <a:gd name="T50" fmla="*/ 871 w 871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1" h="838">
                  <a:moveTo>
                    <a:pt x="0" y="838"/>
                  </a:moveTo>
                  <a:lnTo>
                    <a:pt x="92" y="828"/>
                  </a:lnTo>
                  <a:lnTo>
                    <a:pt x="138" y="818"/>
                  </a:lnTo>
                  <a:lnTo>
                    <a:pt x="183" y="805"/>
                  </a:lnTo>
                  <a:lnTo>
                    <a:pt x="229" y="785"/>
                  </a:lnTo>
                  <a:lnTo>
                    <a:pt x="275" y="759"/>
                  </a:lnTo>
                  <a:lnTo>
                    <a:pt x="321" y="724"/>
                  </a:lnTo>
                  <a:lnTo>
                    <a:pt x="413" y="627"/>
                  </a:lnTo>
                  <a:lnTo>
                    <a:pt x="504" y="491"/>
                  </a:lnTo>
                  <a:lnTo>
                    <a:pt x="596" y="326"/>
                  </a:lnTo>
                  <a:lnTo>
                    <a:pt x="642" y="243"/>
                  </a:lnTo>
                  <a:lnTo>
                    <a:pt x="688" y="165"/>
                  </a:lnTo>
                  <a:lnTo>
                    <a:pt x="734" y="98"/>
                  </a:lnTo>
                  <a:lnTo>
                    <a:pt x="780" y="44"/>
                  </a:lnTo>
                  <a:lnTo>
                    <a:pt x="826" y="11"/>
                  </a:lnTo>
                  <a:lnTo>
                    <a:pt x="871" y="0"/>
                  </a:lnTo>
                </a:path>
              </a:pathLst>
            </a:custGeom>
            <a:noFill/>
            <a:ln w="3175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543" y="3039"/>
              <a:ext cx="1776" cy="689"/>
            </a:xfrm>
            <a:custGeom>
              <a:avLst/>
              <a:gdLst>
                <a:gd name="T0" fmla="*/ 0 w 1776"/>
                <a:gd name="T1" fmla="*/ 0 h 689"/>
                <a:gd name="T2" fmla="*/ 0 w 1776"/>
                <a:gd name="T3" fmla="*/ 689 h 689"/>
                <a:gd name="T4" fmla="*/ 1776 w 1776"/>
                <a:gd name="T5" fmla="*/ 689 h 689"/>
                <a:gd name="T6" fmla="*/ 0 60000 65536"/>
                <a:gd name="T7" fmla="*/ 0 60000 65536"/>
                <a:gd name="T8" fmla="*/ 0 60000 65536"/>
                <a:gd name="T9" fmla="*/ 0 w 1776"/>
                <a:gd name="T10" fmla="*/ 0 h 689"/>
                <a:gd name="T11" fmla="*/ 1776 w 1776"/>
                <a:gd name="T12" fmla="*/ 689 h 6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689">
                  <a:moveTo>
                    <a:pt x="0" y="0"/>
                  </a:moveTo>
                  <a:lnTo>
                    <a:pt x="0" y="689"/>
                  </a:lnTo>
                  <a:lnTo>
                    <a:pt x="1776" y="689"/>
                  </a:lnTo>
                </a:path>
              </a:pathLst>
            </a:custGeom>
            <a:noFill/>
            <a:ln w="2381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521" y="3039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521" y="3108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21" y="3178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521" y="3246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521" y="3315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521" y="3383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21" y="3453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521" y="3521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521" y="3590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521" y="3659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319" y="3728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142" y="3728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1964" y="3728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1786" y="3728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609" y="3728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1431" y="3728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1253" y="3728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1076" y="3728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898" y="3728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721" y="3728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2177" y="3729"/>
              <a:ext cx="9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900" i="1"/>
                <a:t>z</a:t>
              </a:r>
              <a:endParaRPr lang="en-US" altLang="en-US" sz="1800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1355" y="372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100"/>
                <a:t>0</a:t>
              </a:r>
              <a:endParaRPr lang="en-US" altLang="en-US" sz="180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1595" y="3726"/>
              <a:ext cx="29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100"/>
                <a:t>1.96</a:t>
              </a:r>
              <a:endParaRPr lang="en-US" altLang="en-US" sz="1800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694" y="3726"/>
              <a:ext cx="3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100"/>
                <a:t>–1.96</a:t>
              </a:r>
              <a:endParaRPr lang="en-US" altLang="en-US" sz="1800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1861" y="3146"/>
              <a:ext cx="38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100" dirty="0"/>
                <a:t>0.025</a:t>
              </a:r>
              <a:endParaRPr lang="en-US" altLang="en-US" sz="1800" dirty="0"/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867" y="3388"/>
              <a:ext cx="106" cy="238"/>
            </a:xfrm>
            <a:custGeom>
              <a:avLst/>
              <a:gdLst>
                <a:gd name="T0" fmla="*/ 0 w 106"/>
                <a:gd name="T1" fmla="*/ 0 h 238"/>
                <a:gd name="T2" fmla="*/ 17 w 106"/>
                <a:gd name="T3" fmla="*/ 1 h 238"/>
                <a:gd name="T4" fmla="*/ 35 w 106"/>
                <a:gd name="T5" fmla="*/ 5 h 238"/>
                <a:gd name="T6" fmla="*/ 50 w 106"/>
                <a:gd name="T7" fmla="*/ 14 h 238"/>
                <a:gd name="T8" fmla="*/ 64 w 106"/>
                <a:gd name="T9" fmla="*/ 25 h 238"/>
                <a:gd name="T10" fmla="*/ 74 w 106"/>
                <a:gd name="T11" fmla="*/ 39 h 238"/>
                <a:gd name="T12" fmla="*/ 83 w 106"/>
                <a:gd name="T13" fmla="*/ 55 h 238"/>
                <a:gd name="T14" fmla="*/ 86 w 106"/>
                <a:gd name="T15" fmla="*/ 73 h 238"/>
                <a:gd name="T16" fmla="*/ 86 w 106"/>
                <a:gd name="T17" fmla="*/ 90 h 238"/>
                <a:gd name="T18" fmla="*/ 83 w 106"/>
                <a:gd name="T19" fmla="*/ 108 h 238"/>
                <a:gd name="T20" fmla="*/ 74 w 106"/>
                <a:gd name="T21" fmla="*/ 124 h 238"/>
                <a:gd name="T22" fmla="*/ 67 w 106"/>
                <a:gd name="T23" fmla="*/ 140 h 238"/>
                <a:gd name="T24" fmla="*/ 64 w 106"/>
                <a:gd name="T25" fmla="*/ 157 h 238"/>
                <a:gd name="T26" fmla="*/ 64 w 106"/>
                <a:gd name="T27" fmla="*/ 175 h 238"/>
                <a:gd name="T28" fmla="*/ 67 w 106"/>
                <a:gd name="T29" fmla="*/ 192 h 238"/>
                <a:gd name="T30" fmla="*/ 76 w 106"/>
                <a:gd name="T31" fmla="*/ 209 h 238"/>
                <a:gd name="T32" fmla="*/ 86 w 106"/>
                <a:gd name="T33" fmla="*/ 222 h 238"/>
                <a:gd name="T34" fmla="*/ 99 w 106"/>
                <a:gd name="T35" fmla="*/ 234 h 238"/>
                <a:gd name="T36" fmla="*/ 106 w 106"/>
                <a:gd name="T37" fmla="*/ 238 h 2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6"/>
                <a:gd name="T58" fmla="*/ 0 h 238"/>
                <a:gd name="T59" fmla="*/ 106 w 106"/>
                <a:gd name="T60" fmla="*/ 238 h 2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6" h="238">
                  <a:moveTo>
                    <a:pt x="0" y="0"/>
                  </a:moveTo>
                  <a:lnTo>
                    <a:pt x="17" y="1"/>
                  </a:lnTo>
                  <a:lnTo>
                    <a:pt x="35" y="5"/>
                  </a:lnTo>
                  <a:lnTo>
                    <a:pt x="50" y="14"/>
                  </a:lnTo>
                  <a:lnTo>
                    <a:pt x="64" y="25"/>
                  </a:lnTo>
                  <a:lnTo>
                    <a:pt x="74" y="39"/>
                  </a:lnTo>
                  <a:lnTo>
                    <a:pt x="83" y="55"/>
                  </a:lnTo>
                  <a:lnTo>
                    <a:pt x="86" y="73"/>
                  </a:lnTo>
                  <a:lnTo>
                    <a:pt x="86" y="90"/>
                  </a:lnTo>
                  <a:lnTo>
                    <a:pt x="83" y="108"/>
                  </a:lnTo>
                  <a:lnTo>
                    <a:pt x="74" y="124"/>
                  </a:lnTo>
                  <a:lnTo>
                    <a:pt x="67" y="140"/>
                  </a:lnTo>
                  <a:lnTo>
                    <a:pt x="64" y="157"/>
                  </a:lnTo>
                  <a:lnTo>
                    <a:pt x="64" y="175"/>
                  </a:lnTo>
                  <a:lnTo>
                    <a:pt x="67" y="192"/>
                  </a:lnTo>
                  <a:lnTo>
                    <a:pt x="76" y="209"/>
                  </a:lnTo>
                  <a:lnTo>
                    <a:pt x="86" y="222"/>
                  </a:lnTo>
                  <a:lnTo>
                    <a:pt x="99" y="234"/>
                  </a:lnTo>
                  <a:lnTo>
                    <a:pt x="106" y="238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968" y="3605"/>
              <a:ext cx="49" cy="44"/>
            </a:xfrm>
            <a:custGeom>
              <a:avLst/>
              <a:gdLst>
                <a:gd name="T0" fmla="*/ 9 w 49"/>
                <a:gd name="T1" fmla="*/ 0 h 44"/>
                <a:gd name="T2" fmla="*/ 49 w 49"/>
                <a:gd name="T3" fmla="*/ 31 h 44"/>
                <a:gd name="T4" fmla="*/ 0 w 49"/>
                <a:gd name="T5" fmla="*/ 44 h 44"/>
                <a:gd name="T6" fmla="*/ 9 w 49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4"/>
                <a:gd name="T14" fmla="*/ 49 w 4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4">
                  <a:moveTo>
                    <a:pt x="9" y="0"/>
                  </a:moveTo>
                  <a:lnTo>
                    <a:pt x="49" y="31"/>
                  </a:lnTo>
                  <a:lnTo>
                    <a:pt x="0" y="4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1847" y="3388"/>
              <a:ext cx="283" cy="188"/>
            </a:xfrm>
            <a:custGeom>
              <a:avLst/>
              <a:gdLst>
                <a:gd name="T0" fmla="*/ 283 w 283"/>
                <a:gd name="T1" fmla="*/ 0 h 188"/>
                <a:gd name="T2" fmla="*/ 281 w 283"/>
                <a:gd name="T3" fmla="*/ 23 h 188"/>
                <a:gd name="T4" fmla="*/ 273 w 283"/>
                <a:gd name="T5" fmla="*/ 46 h 188"/>
                <a:gd name="T6" fmla="*/ 261 w 283"/>
                <a:gd name="T7" fmla="*/ 66 h 188"/>
                <a:gd name="T8" fmla="*/ 246 w 283"/>
                <a:gd name="T9" fmla="*/ 84 h 188"/>
                <a:gd name="T10" fmla="*/ 228 w 283"/>
                <a:gd name="T11" fmla="*/ 99 h 188"/>
                <a:gd name="T12" fmla="*/ 207 w 283"/>
                <a:gd name="T13" fmla="*/ 110 h 188"/>
                <a:gd name="T14" fmla="*/ 183 w 283"/>
                <a:gd name="T15" fmla="*/ 117 h 188"/>
                <a:gd name="T16" fmla="*/ 160 w 283"/>
                <a:gd name="T17" fmla="*/ 118 h 188"/>
                <a:gd name="T18" fmla="*/ 137 w 283"/>
                <a:gd name="T19" fmla="*/ 116 h 188"/>
                <a:gd name="T20" fmla="*/ 113 w 283"/>
                <a:gd name="T21" fmla="*/ 113 h 188"/>
                <a:gd name="T22" fmla="*/ 89 w 283"/>
                <a:gd name="T23" fmla="*/ 116 h 188"/>
                <a:gd name="T24" fmla="*/ 67 w 283"/>
                <a:gd name="T25" fmla="*/ 123 h 188"/>
                <a:gd name="T26" fmla="*/ 45 w 283"/>
                <a:gd name="T27" fmla="*/ 133 h 188"/>
                <a:gd name="T28" fmla="*/ 27 w 283"/>
                <a:gd name="T29" fmla="*/ 147 h 188"/>
                <a:gd name="T30" fmla="*/ 11 w 283"/>
                <a:gd name="T31" fmla="*/ 166 h 188"/>
                <a:gd name="T32" fmla="*/ 0 w 283"/>
                <a:gd name="T33" fmla="*/ 186 h 188"/>
                <a:gd name="T34" fmla="*/ 0 w 283"/>
                <a:gd name="T35" fmla="*/ 188 h 1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3"/>
                <a:gd name="T55" fmla="*/ 0 h 188"/>
                <a:gd name="T56" fmla="*/ 283 w 283"/>
                <a:gd name="T57" fmla="*/ 188 h 18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3" h="188">
                  <a:moveTo>
                    <a:pt x="283" y="0"/>
                  </a:moveTo>
                  <a:lnTo>
                    <a:pt x="281" y="23"/>
                  </a:lnTo>
                  <a:lnTo>
                    <a:pt x="273" y="46"/>
                  </a:lnTo>
                  <a:lnTo>
                    <a:pt x="261" y="66"/>
                  </a:lnTo>
                  <a:lnTo>
                    <a:pt x="246" y="84"/>
                  </a:lnTo>
                  <a:lnTo>
                    <a:pt x="228" y="99"/>
                  </a:lnTo>
                  <a:lnTo>
                    <a:pt x="207" y="110"/>
                  </a:lnTo>
                  <a:lnTo>
                    <a:pt x="183" y="117"/>
                  </a:lnTo>
                  <a:lnTo>
                    <a:pt x="160" y="118"/>
                  </a:lnTo>
                  <a:lnTo>
                    <a:pt x="137" y="116"/>
                  </a:lnTo>
                  <a:lnTo>
                    <a:pt x="113" y="113"/>
                  </a:lnTo>
                  <a:lnTo>
                    <a:pt x="89" y="116"/>
                  </a:lnTo>
                  <a:lnTo>
                    <a:pt x="67" y="123"/>
                  </a:lnTo>
                  <a:lnTo>
                    <a:pt x="45" y="133"/>
                  </a:lnTo>
                  <a:lnTo>
                    <a:pt x="27" y="147"/>
                  </a:lnTo>
                  <a:lnTo>
                    <a:pt x="11" y="166"/>
                  </a:lnTo>
                  <a:lnTo>
                    <a:pt x="0" y="186"/>
                  </a:lnTo>
                  <a:lnTo>
                    <a:pt x="0" y="188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1824" y="3571"/>
              <a:ext cx="45" cy="49"/>
            </a:xfrm>
            <a:custGeom>
              <a:avLst/>
              <a:gdLst>
                <a:gd name="T0" fmla="*/ 45 w 45"/>
                <a:gd name="T1" fmla="*/ 9 h 49"/>
                <a:gd name="T2" fmla="*/ 12 w 45"/>
                <a:gd name="T3" fmla="*/ 49 h 49"/>
                <a:gd name="T4" fmla="*/ 0 w 45"/>
                <a:gd name="T5" fmla="*/ 0 h 49"/>
                <a:gd name="T6" fmla="*/ 45 w 45"/>
                <a:gd name="T7" fmla="*/ 9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9"/>
                <a:gd name="T14" fmla="*/ 45 w 4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9">
                  <a:moveTo>
                    <a:pt x="45" y="9"/>
                  </a:moveTo>
                  <a:lnTo>
                    <a:pt x="12" y="49"/>
                  </a:lnTo>
                  <a:lnTo>
                    <a:pt x="0" y="0"/>
                  </a:lnTo>
                  <a:lnTo>
                    <a:pt x="45" y="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66" y="2848"/>
              <a:ext cx="62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Reject </a:t>
              </a:r>
              <a:r>
                <a:rPr lang="en-US" altLang="en-US" sz="2200" i="1"/>
                <a:t>H</a:t>
              </a:r>
              <a:endParaRPr lang="en-US" altLang="en-US" sz="1800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1104" y="295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500"/>
                <a:t>0</a:t>
              </a:r>
              <a:endParaRPr lang="en-US" altLang="en-US" sz="1800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1677" y="2848"/>
              <a:ext cx="62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Reject </a:t>
              </a:r>
              <a:r>
                <a:rPr lang="en-US" altLang="en-US" sz="2200" i="1"/>
                <a:t>H</a:t>
              </a:r>
              <a:endParaRPr lang="en-US" altLang="en-US" sz="1800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304" y="295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500"/>
                <a:t>0</a:t>
              </a:r>
              <a:endParaRPr lang="en-US" altLang="en-US" sz="1800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818" y="3084"/>
              <a:ext cx="29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759" y="3053"/>
              <a:ext cx="59" cy="60"/>
            </a:xfrm>
            <a:custGeom>
              <a:avLst/>
              <a:gdLst>
                <a:gd name="T0" fmla="*/ 59 w 59"/>
                <a:gd name="T1" fmla="*/ 0 h 60"/>
                <a:gd name="T2" fmla="*/ 0 w 59"/>
                <a:gd name="T3" fmla="*/ 31 h 60"/>
                <a:gd name="T4" fmla="*/ 59 w 59"/>
                <a:gd name="T5" fmla="*/ 60 h 60"/>
                <a:gd name="T6" fmla="*/ 59 w 59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0"/>
                <a:gd name="T14" fmla="*/ 59 w 59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0">
                  <a:moveTo>
                    <a:pt x="59" y="0"/>
                  </a:moveTo>
                  <a:lnTo>
                    <a:pt x="0" y="31"/>
                  </a:lnTo>
                  <a:lnTo>
                    <a:pt x="59" y="6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 flipH="1">
              <a:off x="1747" y="3084"/>
              <a:ext cx="31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2057" y="3053"/>
              <a:ext cx="59" cy="60"/>
            </a:xfrm>
            <a:custGeom>
              <a:avLst/>
              <a:gdLst>
                <a:gd name="T0" fmla="*/ 0 w 59"/>
                <a:gd name="T1" fmla="*/ 60 h 60"/>
                <a:gd name="T2" fmla="*/ 59 w 59"/>
                <a:gd name="T3" fmla="*/ 31 h 60"/>
                <a:gd name="T4" fmla="*/ 0 w 59"/>
                <a:gd name="T5" fmla="*/ 0 h 60"/>
                <a:gd name="T6" fmla="*/ 0 w 59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0"/>
                <a:gd name="T14" fmla="*/ 59 w 59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0">
                  <a:moveTo>
                    <a:pt x="0" y="60"/>
                  </a:moveTo>
                  <a:lnTo>
                    <a:pt x="59" y="31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 flipV="1">
              <a:off x="1108" y="3084"/>
              <a:ext cx="1" cy="6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V="1">
              <a:off x="1747" y="3084"/>
              <a:ext cx="1" cy="6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586" y="3146"/>
              <a:ext cx="38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100" dirty="0"/>
                <a:t>0.025</a:t>
              </a:r>
              <a:endParaRPr lang="en-US" altLang="en-US" sz="2100" dirty="0"/>
            </a:p>
          </p:txBody>
        </p:sp>
      </p:grp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928153" y="2645330"/>
            <a:ext cx="4343400" cy="361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 dirty="0"/>
              <a:t>Test Statistic: </a:t>
            </a:r>
            <a:endParaRPr lang="en-US" altLang="en-US" b="1" dirty="0"/>
          </a:p>
          <a:p>
            <a:pPr>
              <a:spcBef>
                <a:spcPts val="0"/>
              </a:spcBef>
            </a:pPr>
            <a:endParaRPr lang="en-US" altLang="en-US" b="1" dirty="0" smtClean="0"/>
          </a:p>
          <a:p>
            <a:pPr>
              <a:spcBef>
                <a:spcPts val="0"/>
              </a:spcBef>
            </a:pPr>
            <a:endParaRPr lang="en-US" altLang="en-US" b="1" dirty="0"/>
          </a:p>
          <a:p>
            <a:pPr>
              <a:spcBef>
                <a:spcPts val="0"/>
              </a:spcBef>
            </a:pPr>
            <a:endParaRPr lang="en-US" altLang="en-US" b="1" dirty="0" smtClean="0"/>
          </a:p>
          <a:p>
            <a:pPr>
              <a:spcBef>
                <a:spcPts val="0"/>
              </a:spcBef>
            </a:pPr>
            <a:endParaRPr lang="en-US" altLang="en-US" b="1" dirty="0"/>
          </a:p>
          <a:p>
            <a:pPr>
              <a:spcBef>
                <a:spcPts val="0"/>
              </a:spcBef>
            </a:pPr>
            <a:r>
              <a:rPr lang="en-US" altLang="en-US" b="1" dirty="0" smtClean="0"/>
              <a:t>Decision</a:t>
            </a:r>
            <a:r>
              <a:rPr lang="en-US" altLang="en-US" b="1" dirty="0"/>
              <a:t>:</a:t>
            </a:r>
            <a:endParaRPr lang="en-US" altLang="en-US" b="1" dirty="0"/>
          </a:p>
          <a:p>
            <a:pPr>
              <a:spcBef>
                <a:spcPct val="20000"/>
              </a:spcBef>
            </a:pPr>
            <a:endParaRPr lang="en-US" altLang="en-US" b="1" dirty="0"/>
          </a:p>
          <a:p>
            <a:pPr>
              <a:spcBef>
                <a:spcPct val="20000"/>
              </a:spcBef>
            </a:pPr>
            <a:r>
              <a:rPr lang="en-US" altLang="en-US" b="1" dirty="0"/>
              <a:t>Conclusion:</a:t>
            </a:r>
            <a:endParaRPr lang="en-US" altLang="en-US" b="1" dirty="0"/>
          </a:p>
          <a:p>
            <a:pPr latinLnBrk="1">
              <a:spcBef>
                <a:spcPct val="20000"/>
              </a:spcBef>
            </a:pPr>
            <a:endParaRPr lang="en-US" altLang="en-US" sz="2800" b="1" dirty="0"/>
          </a:p>
        </p:txBody>
      </p:sp>
      <p:graphicFrame>
        <p:nvGraphicFramePr>
          <p:cNvPr id="60" name="Object 60">
            <a:hlinkClick r:id="" action="ppaction://ole?verb=0"/>
          </p:cNvPr>
          <p:cNvGraphicFramePr/>
          <p:nvPr/>
        </p:nvGraphicFramePr>
        <p:xfrm>
          <a:off x="3975778" y="3022361"/>
          <a:ext cx="42481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2" name="Equation" r:id="rId5" imgW="1974850" imgH="651510" progId="Equation.DSMT4">
                  <p:embed/>
                </p:oleObj>
              </mc:Choice>
              <mc:Fallback>
                <p:oleObj name="Equation" r:id="rId5" imgW="1974850" imgH="651510" progId="Equation.DSMT4">
                  <p:embed/>
                  <p:pic>
                    <p:nvPicPr>
                      <p:cNvPr id="0" name="图片 16703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778" y="3022361"/>
                        <a:ext cx="424815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4086297" y="4903329"/>
            <a:ext cx="41878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rgbClr val="8E0D30"/>
                </a:solidFill>
              </a:rPr>
              <a:t>Do not reject </a:t>
            </a:r>
            <a:r>
              <a:rPr lang="en-US" altLang="en-US" b="1" i="1" kern="0" dirty="0" smtClean="0">
                <a:solidFill>
                  <a:srgbClr val="C00000"/>
                </a:solidFill>
              </a:rPr>
              <a:t>H</a:t>
            </a:r>
            <a:r>
              <a:rPr lang="en-US" altLang="en-US" b="1" kern="0" baseline="-25000" dirty="0" smtClean="0">
                <a:solidFill>
                  <a:srgbClr val="C00000"/>
                </a:solidFill>
              </a:rPr>
              <a:t>0</a:t>
            </a:r>
            <a:r>
              <a:rPr lang="en-US" altLang="en-US" b="1" kern="0" dirty="0" smtClean="0"/>
              <a:t> </a:t>
            </a:r>
            <a:r>
              <a:rPr lang="en-US" altLang="en-US" b="1" dirty="0" smtClean="0">
                <a:solidFill>
                  <a:srgbClr val="8E0D30"/>
                </a:solidFill>
              </a:rPr>
              <a:t>at </a:t>
            </a:r>
            <a:r>
              <a:rPr lang="en-US" altLang="en-US" b="1" i="1" dirty="0">
                <a:solidFill>
                  <a:srgbClr val="8E0D30"/>
                </a:solidFill>
                <a:latin typeface="Symbol" panose="05050102010706020507" pitchFamily="18" charset="2"/>
              </a:rPr>
              <a:t></a:t>
            </a:r>
            <a:r>
              <a:rPr lang="en-US" altLang="en-US" b="1" dirty="0">
                <a:solidFill>
                  <a:srgbClr val="8E0D30"/>
                </a:solidFill>
              </a:rPr>
              <a:t> = 0</a:t>
            </a:r>
            <a:r>
              <a:rPr lang="en-US" altLang="en-US" b="1" dirty="0" smtClean="0">
                <a:solidFill>
                  <a:srgbClr val="8E0D30"/>
                </a:solidFill>
              </a:rPr>
              <a:t>.05</a:t>
            </a:r>
            <a:endParaRPr lang="en-US" altLang="en-US" b="1" dirty="0">
              <a:solidFill>
                <a:srgbClr val="8E0D30"/>
              </a:solidFill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4146353" y="5800568"/>
            <a:ext cx="4341812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rgbClr val="8E0D30"/>
                </a:solidFill>
              </a:rPr>
              <a:t>No evidence average is not 368</a:t>
            </a:r>
            <a:endParaRPr lang="en-US" altLang="en-US" b="1" dirty="0">
              <a:solidFill>
                <a:srgbClr val="8E0D3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utoUpdateAnimBg="0"/>
      <p:bldP spid="6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3030"/>
            <a:ext cx="6375400" cy="392907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Two-Tailed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Thinking Challenge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67543"/>
            <a:ext cx="6934199" cy="2685257"/>
          </a:xfrm>
          <a:noFill/>
        </p:spPr>
        <p:txBody>
          <a:bodyPr lIns="90488" tIns="44450" rIns="90488" bIns="4445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Example 4. </a:t>
            </a:r>
            <a:r>
              <a:rPr lang="en-US" altLang="en-US" sz="240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You’re </a:t>
            </a:r>
            <a:r>
              <a:rPr lang="en-US" altLang="en-US" sz="2400" dirty="0">
                <a:solidFill>
                  <a:srgbClr val="8E0D30"/>
                </a:solidFill>
                <a:latin typeface="Times New Roman" panose="02020603050405020304" pitchFamily="18" charset="0"/>
              </a:rPr>
              <a:t>a Q/C inspector.  </a:t>
            </a:r>
            <a:r>
              <a:rPr lang="en-US" altLang="en-US" sz="2400" dirty="0">
                <a:latin typeface="Times New Roman" panose="02020603050405020304" pitchFamily="18" charset="0"/>
              </a:rPr>
              <a:t>You want to find out if a new machine is making electrical cords to customer specification: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average</a:t>
            </a:r>
            <a:r>
              <a:rPr lang="en-US" altLang="en-US" sz="2400" dirty="0">
                <a:latin typeface="Times New Roman" panose="02020603050405020304" pitchFamily="18" charset="0"/>
              </a:rPr>
              <a:t> breaking strength of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70</a:t>
            </a:r>
            <a:r>
              <a:rPr lang="en-US" altLang="en-US" sz="2400" dirty="0">
                <a:latin typeface="Times New Roman" panose="02020603050405020304" pitchFamily="18" charset="0"/>
              </a:rPr>
              <a:t> lb. with </a:t>
            </a:r>
            <a:r>
              <a:rPr lang="en-US" altLang="en-US" sz="2400" b="1" i="1" dirty="0" smtClean="0">
                <a:solidFill>
                  <a:srgbClr val="8E0D3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b="1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= 3.5</a:t>
            </a:r>
            <a:r>
              <a:rPr lang="en-US" altLang="en-US" sz="2400" dirty="0">
                <a:latin typeface="Times New Roman" panose="02020603050405020304" pitchFamily="18" charset="0"/>
              </a:rPr>
              <a:t> lb.  </a:t>
            </a: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You take a sample of </a:t>
            </a:r>
            <a:r>
              <a:rPr lang="en-US" altLang="en-US" sz="24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36</a:t>
            </a: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 cords &amp; compute a sample mean of </a:t>
            </a:r>
            <a:r>
              <a:rPr lang="en-US" altLang="en-US" sz="24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69.7</a:t>
            </a: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 lb.  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At the </a:t>
            </a:r>
            <a:r>
              <a:rPr lang="en-US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0.05</a:t>
            </a:r>
            <a:r>
              <a:rPr lang="en-US" altLang="en-US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level of significance, is there evidence that the machine is </a:t>
            </a: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 meeting the average breaking strength?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295356" y="366712"/>
            <a:ext cx="1531938" cy="3671887"/>
            <a:chOff x="6708775" y="1985963"/>
            <a:chExt cx="1531938" cy="3671887"/>
          </a:xfrm>
        </p:grpSpPr>
        <p:sp>
          <p:nvSpPr>
            <p:cNvPr id="70660" name="Freeform 4"/>
            <p:cNvSpPr/>
            <p:nvPr/>
          </p:nvSpPr>
          <p:spPr bwMode="auto">
            <a:xfrm>
              <a:off x="6750050" y="3454400"/>
              <a:ext cx="1490663" cy="2170113"/>
            </a:xfrm>
            <a:custGeom>
              <a:avLst/>
              <a:gdLst>
                <a:gd name="T0" fmla="*/ 1355844517 w 939"/>
                <a:gd name="T1" fmla="*/ 25201568 h 1367"/>
                <a:gd name="T2" fmla="*/ 1376005774 w 939"/>
                <a:gd name="T3" fmla="*/ 309980084 h 1367"/>
                <a:gd name="T4" fmla="*/ 1355844517 w 939"/>
                <a:gd name="T5" fmla="*/ 594757012 h 1367"/>
                <a:gd name="T6" fmla="*/ 1338204211 w 939"/>
                <a:gd name="T7" fmla="*/ 698084236 h 1367"/>
                <a:gd name="T8" fmla="*/ 1297881698 w 939"/>
                <a:gd name="T9" fmla="*/ 808971136 h 1367"/>
                <a:gd name="T10" fmla="*/ 1189514149 w 939"/>
                <a:gd name="T11" fmla="*/ 995462742 h 1367"/>
                <a:gd name="T12" fmla="*/ 1060986931 w 939"/>
                <a:gd name="T13" fmla="*/ 1171873720 h 1367"/>
                <a:gd name="T14" fmla="*/ 894656563 w 939"/>
                <a:gd name="T15" fmla="*/ 1307962189 h 1367"/>
                <a:gd name="T16" fmla="*/ 735885872 w 939"/>
                <a:gd name="T17" fmla="*/ 1421368452 h 1367"/>
                <a:gd name="T18" fmla="*/ 637600539 w 939"/>
                <a:gd name="T19" fmla="*/ 1481852216 h 1367"/>
                <a:gd name="T20" fmla="*/ 448587963 w 939"/>
                <a:gd name="T21" fmla="*/ 1570058499 h 1367"/>
                <a:gd name="T22" fmla="*/ 282257595 w 939"/>
                <a:gd name="T23" fmla="*/ 1645663204 h 1367"/>
                <a:gd name="T24" fmla="*/ 529232990 w 939"/>
                <a:gd name="T25" fmla="*/ 1640622891 h 1367"/>
                <a:gd name="T26" fmla="*/ 410786400 w 939"/>
                <a:gd name="T27" fmla="*/ 1781751673 h 1367"/>
                <a:gd name="T28" fmla="*/ 352821993 w 939"/>
                <a:gd name="T29" fmla="*/ 1907759515 h 1367"/>
                <a:gd name="T30" fmla="*/ 299899488 w 939"/>
                <a:gd name="T31" fmla="*/ 2056447974 h 1367"/>
                <a:gd name="T32" fmla="*/ 257056024 w 939"/>
                <a:gd name="T33" fmla="*/ 2147483647 h 1367"/>
                <a:gd name="T34" fmla="*/ 236894767 w 939"/>
                <a:gd name="T35" fmla="*/ 2147483647 h 1367"/>
                <a:gd name="T36" fmla="*/ 257056024 w 939"/>
                <a:gd name="T37" fmla="*/ 2147483647 h 1367"/>
                <a:gd name="T38" fmla="*/ 299899488 w 939"/>
                <a:gd name="T39" fmla="*/ 2147483647 h 1367"/>
                <a:gd name="T40" fmla="*/ 352821993 w 939"/>
                <a:gd name="T41" fmla="*/ 2147483647 h 1367"/>
                <a:gd name="T42" fmla="*/ 433467020 w 939"/>
                <a:gd name="T43" fmla="*/ 2147483647 h 1367"/>
                <a:gd name="T44" fmla="*/ 501512056 w 939"/>
                <a:gd name="T45" fmla="*/ 2147483647 h 1367"/>
                <a:gd name="T46" fmla="*/ 609878017 w 939"/>
                <a:gd name="T47" fmla="*/ 2147483647 h 1367"/>
                <a:gd name="T48" fmla="*/ 745966500 w 939"/>
                <a:gd name="T49" fmla="*/ 2147483647 h 1367"/>
                <a:gd name="T50" fmla="*/ 2147483647 w 939"/>
                <a:gd name="T51" fmla="*/ 2147483647 h 1367"/>
                <a:gd name="T52" fmla="*/ 2147483647 w 939"/>
                <a:gd name="T53" fmla="*/ 2147483647 h 1367"/>
                <a:gd name="T54" fmla="*/ 637600539 w 939"/>
                <a:gd name="T55" fmla="*/ 2147483647 h 1367"/>
                <a:gd name="T56" fmla="*/ 380544515 w 939"/>
                <a:gd name="T57" fmla="*/ 2147483647 h 1367"/>
                <a:gd name="T58" fmla="*/ 171370682 w 939"/>
                <a:gd name="T59" fmla="*/ 2147483647 h 1367"/>
                <a:gd name="T60" fmla="*/ 37803150 w 939"/>
                <a:gd name="T61" fmla="*/ 2147483647 h 1367"/>
                <a:gd name="T62" fmla="*/ 0 w 939"/>
                <a:gd name="T63" fmla="*/ 2147483647 h 1367"/>
                <a:gd name="T64" fmla="*/ 25201571 w 939"/>
                <a:gd name="T65" fmla="*/ 2119452688 h 1367"/>
                <a:gd name="T66" fmla="*/ 151209426 w 939"/>
                <a:gd name="T67" fmla="*/ 1809472604 h 1367"/>
                <a:gd name="T68" fmla="*/ 322580108 w 939"/>
                <a:gd name="T69" fmla="*/ 1688505077 h 1367"/>
                <a:gd name="T70" fmla="*/ 1035785360 w 939"/>
                <a:gd name="T71" fmla="*/ 1451610334 h 1367"/>
                <a:gd name="T72" fmla="*/ 1318042955 w 939"/>
                <a:gd name="T73" fmla="*/ 1330642807 h 1367"/>
                <a:gd name="T74" fmla="*/ 1524695836 w 939"/>
                <a:gd name="T75" fmla="*/ 1093748065 h 1367"/>
                <a:gd name="T76" fmla="*/ 1663303683 w 939"/>
                <a:gd name="T77" fmla="*/ 710684226 h 1367"/>
                <a:gd name="T78" fmla="*/ 1701106833 w 939"/>
                <a:gd name="T79" fmla="*/ 511592630 h 1367"/>
                <a:gd name="T80" fmla="*/ 1701106833 w 939"/>
                <a:gd name="T81" fmla="*/ 501512003 h 1367"/>
                <a:gd name="T82" fmla="*/ 1691026205 w 939"/>
                <a:gd name="T83" fmla="*/ 335181652 h 1367"/>
                <a:gd name="T84" fmla="*/ 1675905262 w 939"/>
                <a:gd name="T85" fmla="*/ 0 h 1367"/>
                <a:gd name="T86" fmla="*/ 1355844517 w 939"/>
                <a:gd name="T87" fmla="*/ 25201568 h 136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39"/>
                <a:gd name="T133" fmla="*/ 0 h 1367"/>
                <a:gd name="T134" fmla="*/ 939 w 939"/>
                <a:gd name="T135" fmla="*/ 1367 h 136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39" h="1367">
                  <a:moveTo>
                    <a:pt x="538" y="10"/>
                  </a:moveTo>
                  <a:lnTo>
                    <a:pt x="546" y="123"/>
                  </a:lnTo>
                  <a:lnTo>
                    <a:pt x="538" y="236"/>
                  </a:lnTo>
                  <a:lnTo>
                    <a:pt x="531" y="277"/>
                  </a:lnTo>
                  <a:lnTo>
                    <a:pt x="515" y="321"/>
                  </a:lnTo>
                  <a:lnTo>
                    <a:pt x="472" y="395"/>
                  </a:lnTo>
                  <a:lnTo>
                    <a:pt x="421" y="465"/>
                  </a:lnTo>
                  <a:lnTo>
                    <a:pt x="355" y="519"/>
                  </a:lnTo>
                  <a:lnTo>
                    <a:pt x="292" y="564"/>
                  </a:lnTo>
                  <a:lnTo>
                    <a:pt x="253" y="588"/>
                  </a:lnTo>
                  <a:lnTo>
                    <a:pt x="178" y="623"/>
                  </a:lnTo>
                  <a:lnTo>
                    <a:pt x="112" y="653"/>
                  </a:lnTo>
                  <a:lnTo>
                    <a:pt x="210" y="651"/>
                  </a:lnTo>
                  <a:lnTo>
                    <a:pt x="163" y="707"/>
                  </a:lnTo>
                  <a:lnTo>
                    <a:pt x="140" y="757"/>
                  </a:lnTo>
                  <a:lnTo>
                    <a:pt x="119" y="816"/>
                  </a:lnTo>
                  <a:lnTo>
                    <a:pt x="102" y="894"/>
                  </a:lnTo>
                  <a:lnTo>
                    <a:pt x="94" y="998"/>
                  </a:lnTo>
                  <a:lnTo>
                    <a:pt x="102" y="1107"/>
                  </a:lnTo>
                  <a:lnTo>
                    <a:pt x="119" y="1174"/>
                  </a:lnTo>
                  <a:lnTo>
                    <a:pt x="140" y="1216"/>
                  </a:lnTo>
                  <a:lnTo>
                    <a:pt x="172" y="1252"/>
                  </a:lnTo>
                  <a:lnTo>
                    <a:pt x="199" y="1269"/>
                  </a:lnTo>
                  <a:lnTo>
                    <a:pt x="242" y="1297"/>
                  </a:lnTo>
                  <a:lnTo>
                    <a:pt x="296" y="1309"/>
                  </a:lnTo>
                  <a:lnTo>
                    <a:pt x="938" y="1309"/>
                  </a:lnTo>
                  <a:lnTo>
                    <a:pt x="934" y="1366"/>
                  </a:lnTo>
                  <a:lnTo>
                    <a:pt x="253" y="1366"/>
                  </a:lnTo>
                  <a:lnTo>
                    <a:pt x="151" y="1351"/>
                  </a:lnTo>
                  <a:lnTo>
                    <a:pt x="68" y="1284"/>
                  </a:lnTo>
                  <a:lnTo>
                    <a:pt x="15" y="1171"/>
                  </a:lnTo>
                  <a:lnTo>
                    <a:pt x="0" y="963"/>
                  </a:lnTo>
                  <a:lnTo>
                    <a:pt x="10" y="841"/>
                  </a:lnTo>
                  <a:lnTo>
                    <a:pt x="60" y="718"/>
                  </a:lnTo>
                  <a:lnTo>
                    <a:pt x="128" y="670"/>
                  </a:lnTo>
                  <a:lnTo>
                    <a:pt x="411" y="576"/>
                  </a:lnTo>
                  <a:lnTo>
                    <a:pt x="523" y="528"/>
                  </a:lnTo>
                  <a:lnTo>
                    <a:pt x="605" y="434"/>
                  </a:lnTo>
                  <a:lnTo>
                    <a:pt x="660" y="282"/>
                  </a:lnTo>
                  <a:lnTo>
                    <a:pt x="675" y="203"/>
                  </a:lnTo>
                  <a:lnTo>
                    <a:pt x="675" y="199"/>
                  </a:lnTo>
                  <a:lnTo>
                    <a:pt x="671" y="133"/>
                  </a:lnTo>
                  <a:lnTo>
                    <a:pt x="665" y="0"/>
                  </a:lnTo>
                  <a:lnTo>
                    <a:pt x="538" y="10"/>
                  </a:lnTo>
                </a:path>
              </a:pathLst>
            </a:custGeom>
            <a:solidFill>
              <a:srgbClr val="A8A8A8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1" name="Freeform 5"/>
            <p:cNvSpPr/>
            <p:nvPr/>
          </p:nvSpPr>
          <p:spPr bwMode="auto">
            <a:xfrm>
              <a:off x="7161213" y="2676525"/>
              <a:ext cx="717550" cy="801688"/>
            </a:xfrm>
            <a:custGeom>
              <a:avLst/>
              <a:gdLst>
                <a:gd name="T0" fmla="*/ 0 w 452"/>
                <a:gd name="T1" fmla="*/ 204133577 h 505"/>
                <a:gd name="T2" fmla="*/ 325100950 w 452"/>
                <a:gd name="T3" fmla="*/ 1270159542 h 505"/>
                <a:gd name="T4" fmla="*/ 1136591263 w 452"/>
                <a:gd name="T5" fmla="*/ 1106350078 h 505"/>
                <a:gd name="T6" fmla="*/ 1045865638 w 452"/>
                <a:gd name="T7" fmla="*/ 0 h 505"/>
                <a:gd name="T8" fmla="*/ 0 w 452"/>
                <a:gd name="T9" fmla="*/ 204133577 h 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2"/>
                <a:gd name="T16" fmla="*/ 0 h 505"/>
                <a:gd name="T17" fmla="*/ 452 w 452"/>
                <a:gd name="T18" fmla="*/ 505 h 5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2" h="505">
                  <a:moveTo>
                    <a:pt x="0" y="81"/>
                  </a:moveTo>
                  <a:lnTo>
                    <a:pt x="129" y="504"/>
                  </a:lnTo>
                  <a:lnTo>
                    <a:pt x="451" y="439"/>
                  </a:lnTo>
                  <a:lnTo>
                    <a:pt x="415" y="0"/>
                  </a:lnTo>
                  <a:lnTo>
                    <a:pt x="0" y="81"/>
                  </a:lnTo>
                </a:path>
              </a:pathLst>
            </a:custGeom>
            <a:solidFill>
              <a:srgbClr val="A8A8A8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2" name="Freeform 6"/>
            <p:cNvSpPr/>
            <p:nvPr/>
          </p:nvSpPr>
          <p:spPr bwMode="auto">
            <a:xfrm>
              <a:off x="7820025" y="2633663"/>
              <a:ext cx="220663" cy="741362"/>
            </a:xfrm>
            <a:custGeom>
              <a:avLst/>
              <a:gdLst>
                <a:gd name="T0" fmla="*/ 347782351 w 139"/>
                <a:gd name="T1" fmla="*/ 0 h 467"/>
                <a:gd name="T2" fmla="*/ 325101687 w 139"/>
                <a:gd name="T3" fmla="*/ 1129029239 h 467"/>
                <a:gd name="T4" fmla="*/ 90725831 w 139"/>
                <a:gd name="T5" fmla="*/ 1174392020 h 467"/>
                <a:gd name="T6" fmla="*/ 0 w 139"/>
                <a:gd name="T7" fmla="*/ 68043379 h 467"/>
                <a:gd name="T8" fmla="*/ 347782351 w 139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"/>
                <a:gd name="T16" fmla="*/ 0 h 467"/>
                <a:gd name="T17" fmla="*/ 139 w 139"/>
                <a:gd name="T18" fmla="*/ 467 h 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" h="467">
                  <a:moveTo>
                    <a:pt x="138" y="0"/>
                  </a:moveTo>
                  <a:lnTo>
                    <a:pt x="129" y="448"/>
                  </a:lnTo>
                  <a:lnTo>
                    <a:pt x="36" y="466"/>
                  </a:lnTo>
                  <a:lnTo>
                    <a:pt x="0" y="27"/>
                  </a:lnTo>
                  <a:lnTo>
                    <a:pt x="138" y="0"/>
                  </a:lnTo>
                </a:path>
              </a:pathLst>
            </a:custGeom>
            <a:solidFill>
              <a:srgbClr val="A8A8A8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3" name="Freeform 7"/>
            <p:cNvSpPr/>
            <p:nvPr/>
          </p:nvSpPr>
          <p:spPr bwMode="auto">
            <a:xfrm>
              <a:off x="6999288" y="2535238"/>
              <a:ext cx="1187450" cy="300037"/>
            </a:xfrm>
            <a:custGeom>
              <a:avLst/>
              <a:gdLst>
                <a:gd name="T0" fmla="*/ 22682200 w 748"/>
                <a:gd name="T1" fmla="*/ 473788585 h 189"/>
                <a:gd name="T2" fmla="*/ 0 w 748"/>
                <a:gd name="T3" fmla="*/ 365421254 h 189"/>
                <a:gd name="T4" fmla="*/ 1862396263 w 748"/>
                <a:gd name="T5" fmla="*/ 0 h 189"/>
                <a:gd name="T6" fmla="*/ 1882557513 w 748"/>
                <a:gd name="T7" fmla="*/ 110886690 h 189"/>
                <a:gd name="T8" fmla="*/ 22682200 w 748"/>
                <a:gd name="T9" fmla="*/ 473788585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8"/>
                <a:gd name="T16" fmla="*/ 0 h 189"/>
                <a:gd name="T17" fmla="*/ 748 w 748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8" h="189">
                  <a:moveTo>
                    <a:pt x="9" y="188"/>
                  </a:moveTo>
                  <a:lnTo>
                    <a:pt x="0" y="145"/>
                  </a:lnTo>
                  <a:lnTo>
                    <a:pt x="739" y="0"/>
                  </a:lnTo>
                  <a:lnTo>
                    <a:pt x="747" y="44"/>
                  </a:lnTo>
                  <a:lnTo>
                    <a:pt x="9" y="188"/>
                  </a:lnTo>
                </a:path>
              </a:pathLst>
            </a:custGeom>
            <a:solidFill>
              <a:srgbClr val="A8A8A8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4" name="Freeform 8"/>
            <p:cNvSpPr/>
            <p:nvPr/>
          </p:nvSpPr>
          <p:spPr bwMode="auto">
            <a:xfrm>
              <a:off x="7439025" y="3360738"/>
              <a:ext cx="512763" cy="155575"/>
            </a:xfrm>
            <a:custGeom>
              <a:avLst/>
              <a:gdLst>
                <a:gd name="T0" fmla="*/ 0 w 323"/>
                <a:gd name="T1" fmla="*/ 158770638 h 98"/>
                <a:gd name="T2" fmla="*/ 138609523 w 323"/>
                <a:gd name="T3" fmla="*/ 244455950 h 98"/>
                <a:gd name="T4" fmla="*/ 718246025 w 323"/>
                <a:gd name="T5" fmla="*/ 131048125 h 98"/>
                <a:gd name="T6" fmla="*/ 811491104 w 323"/>
                <a:gd name="T7" fmla="*/ 0 h 98"/>
                <a:gd name="T8" fmla="*/ 0 w 323"/>
                <a:gd name="T9" fmla="*/ 158770638 h 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3"/>
                <a:gd name="T16" fmla="*/ 0 h 98"/>
                <a:gd name="T17" fmla="*/ 323 w 323"/>
                <a:gd name="T18" fmla="*/ 98 h 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3" h="98">
                  <a:moveTo>
                    <a:pt x="0" y="63"/>
                  </a:moveTo>
                  <a:lnTo>
                    <a:pt x="55" y="97"/>
                  </a:lnTo>
                  <a:lnTo>
                    <a:pt x="285" y="52"/>
                  </a:lnTo>
                  <a:lnTo>
                    <a:pt x="322" y="0"/>
                  </a:lnTo>
                  <a:lnTo>
                    <a:pt x="0" y="6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A8A8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5" name="Freeform 9"/>
            <p:cNvSpPr/>
            <p:nvPr/>
          </p:nvSpPr>
          <p:spPr bwMode="auto">
            <a:xfrm>
              <a:off x="6708775" y="3409950"/>
              <a:ext cx="1525588" cy="2247900"/>
            </a:xfrm>
            <a:custGeom>
              <a:avLst/>
              <a:gdLst>
                <a:gd name="T0" fmla="*/ 1683464927 w 961"/>
                <a:gd name="T1" fmla="*/ 0 h 1416"/>
                <a:gd name="T2" fmla="*/ 1708666498 w 961"/>
                <a:gd name="T3" fmla="*/ 231854375 h 1416"/>
                <a:gd name="T4" fmla="*/ 1728827754 w 961"/>
                <a:gd name="T5" fmla="*/ 504031250 h 1416"/>
                <a:gd name="T6" fmla="*/ 1718747126 w 961"/>
                <a:gd name="T7" fmla="*/ 622479388 h 1416"/>
                <a:gd name="T8" fmla="*/ 1678424613 w 961"/>
                <a:gd name="T9" fmla="*/ 829132200 h 1416"/>
                <a:gd name="T10" fmla="*/ 1620461794 w 961"/>
                <a:gd name="T11" fmla="*/ 1018143125 h 1416"/>
                <a:gd name="T12" fmla="*/ 1529736139 w 961"/>
                <a:gd name="T13" fmla="*/ 1166833138 h 1416"/>
                <a:gd name="T14" fmla="*/ 1398687971 w 961"/>
                <a:gd name="T15" fmla="*/ 1300400625 h 1416"/>
                <a:gd name="T16" fmla="*/ 1275199480 w 961"/>
                <a:gd name="T17" fmla="*/ 1391126250 h 1416"/>
                <a:gd name="T18" fmla="*/ 1118949742 w 961"/>
                <a:gd name="T19" fmla="*/ 1466730938 h 1416"/>
                <a:gd name="T20" fmla="*/ 889616242 w 961"/>
                <a:gd name="T21" fmla="*/ 1542335625 h 1416"/>
                <a:gd name="T22" fmla="*/ 574595813 w 961"/>
                <a:gd name="T23" fmla="*/ 1640622513 h 1416"/>
                <a:gd name="T24" fmla="*/ 327620420 w 961"/>
                <a:gd name="T25" fmla="*/ 1728827188 h 1416"/>
                <a:gd name="T26" fmla="*/ 199093203 w 961"/>
                <a:gd name="T27" fmla="*/ 1842235013 h 1416"/>
                <a:gd name="T28" fmla="*/ 103327234 w 961"/>
                <a:gd name="T29" fmla="*/ 1973283138 h 1416"/>
                <a:gd name="T30" fmla="*/ 47883778 w 961"/>
                <a:gd name="T31" fmla="*/ 2147483647 h 1416"/>
                <a:gd name="T32" fmla="*/ 10080628 w 961"/>
                <a:gd name="T33" fmla="*/ 2147483647 h 1416"/>
                <a:gd name="T34" fmla="*/ 0 w 961"/>
                <a:gd name="T35" fmla="*/ 2147483647 h 1416"/>
                <a:gd name="T36" fmla="*/ 15120942 w 961"/>
                <a:gd name="T37" fmla="*/ 2147483647 h 1416"/>
                <a:gd name="T38" fmla="*/ 55443456 w 961"/>
                <a:gd name="T39" fmla="*/ 2147483647 h 1416"/>
                <a:gd name="T40" fmla="*/ 110886911 w 961"/>
                <a:gd name="T41" fmla="*/ 2147483647 h 1416"/>
                <a:gd name="T42" fmla="*/ 178931946 w 961"/>
                <a:gd name="T43" fmla="*/ 2147483647 h 1416"/>
                <a:gd name="T44" fmla="*/ 209173831 w 961"/>
                <a:gd name="T45" fmla="*/ 2147483647 h 1416"/>
                <a:gd name="T46" fmla="*/ 322580106 w 961"/>
                <a:gd name="T47" fmla="*/ 2147483647 h 1416"/>
                <a:gd name="T48" fmla="*/ 458668588 w 961"/>
                <a:gd name="T49" fmla="*/ 2147483647 h 1416"/>
                <a:gd name="T50" fmla="*/ 584676442 w 961"/>
                <a:gd name="T51" fmla="*/ 2147483647 h 1416"/>
                <a:gd name="T52" fmla="*/ 728326189 w 961"/>
                <a:gd name="T53" fmla="*/ 2147483647 h 1416"/>
                <a:gd name="T54" fmla="*/ 2147483647 w 961"/>
                <a:gd name="T55" fmla="*/ 2147483647 h 1416"/>
                <a:gd name="T56" fmla="*/ 2147483647 w 961"/>
                <a:gd name="T57" fmla="*/ 2147483647 h 1416"/>
                <a:gd name="T58" fmla="*/ 801409950 w 961"/>
                <a:gd name="T59" fmla="*/ 2147483647 h 1416"/>
                <a:gd name="T60" fmla="*/ 582157078 w 961"/>
                <a:gd name="T61" fmla="*/ 2147483647 h 1416"/>
                <a:gd name="T62" fmla="*/ 456149224 w 961"/>
                <a:gd name="T63" fmla="*/ 2147483647 h 1416"/>
                <a:gd name="T64" fmla="*/ 367942933 w 961"/>
                <a:gd name="T65" fmla="*/ 2147483647 h 1416"/>
                <a:gd name="T66" fmla="*/ 269657601 w 961"/>
                <a:gd name="T67" fmla="*/ 2147483647 h 1416"/>
                <a:gd name="T68" fmla="*/ 241935079 w 961"/>
                <a:gd name="T69" fmla="*/ 2147483647 h 1416"/>
                <a:gd name="T70" fmla="*/ 168851318 w 961"/>
                <a:gd name="T71" fmla="*/ 2147483647 h 1416"/>
                <a:gd name="T72" fmla="*/ 148690061 w 961"/>
                <a:gd name="T73" fmla="*/ 2147483647 h 1416"/>
                <a:gd name="T74" fmla="*/ 118448176 w 961"/>
                <a:gd name="T75" fmla="*/ 2147483647 h 1416"/>
                <a:gd name="T76" fmla="*/ 100806283 w 961"/>
                <a:gd name="T77" fmla="*/ 2147483647 h 1416"/>
                <a:gd name="T78" fmla="*/ 100806283 w 961"/>
                <a:gd name="T79" fmla="*/ 2147483647 h 1416"/>
                <a:gd name="T80" fmla="*/ 105846597 w 961"/>
                <a:gd name="T81" fmla="*/ 2147483647 h 1416"/>
                <a:gd name="T82" fmla="*/ 128528805 w 961"/>
                <a:gd name="T83" fmla="*/ 2147483647 h 1416"/>
                <a:gd name="T84" fmla="*/ 158770690 w 961"/>
                <a:gd name="T85" fmla="*/ 2147483647 h 1416"/>
                <a:gd name="T86" fmla="*/ 209173831 w 961"/>
                <a:gd name="T87" fmla="*/ 1998484700 h 1416"/>
                <a:gd name="T88" fmla="*/ 241935079 w 961"/>
                <a:gd name="T89" fmla="*/ 1932960638 h 1416"/>
                <a:gd name="T90" fmla="*/ 279738229 w 961"/>
                <a:gd name="T91" fmla="*/ 1890117188 h 1416"/>
                <a:gd name="T92" fmla="*/ 378023561 w 961"/>
                <a:gd name="T93" fmla="*/ 1817033450 h 1416"/>
                <a:gd name="T94" fmla="*/ 801409950 w 961"/>
                <a:gd name="T95" fmla="*/ 1688504688 h 1416"/>
                <a:gd name="T96" fmla="*/ 1192035091 w 961"/>
                <a:gd name="T97" fmla="*/ 1539816263 h 1416"/>
                <a:gd name="T98" fmla="*/ 1388607343 w 961"/>
                <a:gd name="T99" fmla="*/ 1428929388 h 1416"/>
                <a:gd name="T100" fmla="*/ 1481852361 w 961"/>
                <a:gd name="T101" fmla="*/ 1365924688 h 1416"/>
                <a:gd name="T102" fmla="*/ 1570058652 w 961"/>
                <a:gd name="T103" fmla="*/ 1280239375 h 1416"/>
                <a:gd name="T104" fmla="*/ 1660784307 w 961"/>
                <a:gd name="T105" fmla="*/ 1154231563 h 1416"/>
                <a:gd name="T106" fmla="*/ 1721268077 w 961"/>
                <a:gd name="T107" fmla="*/ 1038304375 h 1416"/>
                <a:gd name="T108" fmla="*/ 1761590590 w 961"/>
                <a:gd name="T109" fmla="*/ 947578750 h 1416"/>
                <a:gd name="T110" fmla="*/ 1811993731 w 961"/>
                <a:gd name="T111" fmla="*/ 793850013 h 1416"/>
                <a:gd name="T112" fmla="*/ 1844754980 w 961"/>
                <a:gd name="T113" fmla="*/ 637600325 h 1416"/>
                <a:gd name="T114" fmla="*/ 1844754980 w 961"/>
                <a:gd name="T115" fmla="*/ 403225000 h 1416"/>
                <a:gd name="T116" fmla="*/ 1814513095 w 961"/>
                <a:gd name="T117" fmla="*/ 239415638 h 1416"/>
                <a:gd name="T118" fmla="*/ 1779230896 w 961"/>
                <a:gd name="T119" fmla="*/ 25201563 h 1416"/>
                <a:gd name="T120" fmla="*/ 1683464927 w 961"/>
                <a:gd name="T121" fmla="*/ 0 h 14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61"/>
                <a:gd name="T184" fmla="*/ 0 h 1416"/>
                <a:gd name="T185" fmla="*/ 961 w 961"/>
                <a:gd name="T186" fmla="*/ 1416 h 141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61" h="1416">
                  <a:moveTo>
                    <a:pt x="668" y="0"/>
                  </a:moveTo>
                  <a:lnTo>
                    <a:pt x="678" y="92"/>
                  </a:lnTo>
                  <a:lnTo>
                    <a:pt x="686" y="200"/>
                  </a:lnTo>
                  <a:lnTo>
                    <a:pt x="682" y="247"/>
                  </a:lnTo>
                  <a:lnTo>
                    <a:pt x="666" y="329"/>
                  </a:lnTo>
                  <a:lnTo>
                    <a:pt x="643" y="404"/>
                  </a:lnTo>
                  <a:lnTo>
                    <a:pt x="607" y="463"/>
                  </a:lnTo>
                  <a:lnTo>
                    <a:pt x="555" y="516"/>
                  </a:lnTo>
                  <a:lnTo>
                    <a:pt x="506" y="552"/>
                  </a:lnTo>
                  <a:lnTo>
                    <a:pt x="444" y="582"/>
                  </a:lnTo>
                  <a:lnTo>
                    <a:pt x="353" y="612"/>
                  </a:lnTo>
                  <a:lnTo>
                    <a:pt x="228" y="651"/>
                  </a:lnTo>
                  <a:lnTo>
                    <a:pt x="130" y="686"/>
                  </a:lnTo>
                  <a:lnTo>
                    <a:pt x="79" y="731"/>
                  </a:lnTo>
                  <a:lnTo>
                    <a:pt x="41" y="783"/>
                  </a:lnTo>
                  <a:lnTo>
                    <a:pt x="19" y="868"/>
                  </a:lnTo>
                  <a:lnTo>
                    <a:pt x="4" y="962"/>
                  </a:lnTo>
                  <a:lnTo>
                    <a:pt x="0" y="1011"/>
                  </a:lnTo>
                  <a:lnTo>
                    <a:pt x="6" y="1149"/>
                  </a:lnTo>
                  <a:lnTo>
                    <a:pt x="22" y="1212"/>
                  </a:lnTo>
                  <a:lnTo>
                    <a:pt x="44" y="1265"/>
                  </a:lnTo>
                  <a:lnTo>
                    <a:pt x="71" y="1301"/>
                  </a:lnTo>
                  <a:lnTo>
                    <a:pt x="83" y="1322"/>
                  </a:lnTo>
                  <a:lnTo>
                    <a:pt x="128" y="1363"/>
                  </a:lnTo>
                  <a:lnTo>
                    <a:pt x="182" y="1394"/>
                  </a:lnTo>
                  <a:lnTo>
                    <a:pt x="232" y="1405"/>
                  </a:lnTo>
                  <a:lnTo>
                    <a:pt x="289" y="1415"/>
                  </a:lnTo>
                  <a:lnTo>
                    <a:pt x="960" y="1415"/>
                  </a:lnTo>
                  <a:lnTo>
                    <a:pt x="958" y="1387"/>
                  </a:lnTo>
                  <a:lnTo>
                    <a:pt x="318" y="1387"/>
                  </a:lnTo>
                  <a:lnTo>
                    <a:pt x="231" y="1373"/>
                  </a:lnTo>
                  <a:lnTo>
                    <a:pt x="181" y="1353"/>
                  </a:lnTo>
                  <a:lnTo>
                    <a:pt x="146" y="1331"/>
                  </a:lnTo>
                  <a:lnTo>
                    <a:pt x="107" y="1290"/>
                  </a:lnTo>
                  <a:lnTo>
                    <a:pt x="96" y="1270"/>
                  </a:lnTo>
                  <a:lnTo>
                    <a:pt x="67" y="1223"/>
                  </a:lnTo>
                  <a:lnTo>
                    <a:pt x="59" y="1197"/>
                  </a:lnTo>
                  <a:lnTo>
                    <a:pt x="47" y="1149"/>
                  </a:lnTo>
                  <a:lnTo>
                    <a:pt x="40" y="1077"/>
                  </a:lnTo>
                  <a:lnTo>
                    <a:pt x="40" y="1039"/>
                  </a:lnTo>
                  <a:lnTo>
                    <a:pt x="42" y="1010"/>
                  </a:lnTo>
                  <a:lnTo>
                    <a:pt x="51" y="928"/>
                  </a:lnTo>
                  <a:lnTo>
                    <a:pt x="63" y="865"/>
                  </a:lnTo>
                  <a:lnTo>
                    <a:pt x="83" y="793"/>
                  </a:lnTo>
                  <a:lnTo>
                    <a:pt x="96" y="767"/>
                  </a:lnTo>
                  <a:lnTo>
                    <a:pt x="111" y="750"/>
                  </a:lnTo>
                  <a:lnTo>
                    <a:pt x="150" y="721"/>
                  </a:lnTo>
                  <a:lnTo>
                    <a:pt x="318" y="670"/>
                  </a:lnTo>
                  <a:lnTo>
                    <a:pt x="473" y="611"/>
                  </a:lnTo>
                  <a:lnTo>
                    <a:pt x="551" y="567"/>
                  </a:lnTo>
                  <a:lnTo>
                    <a:pt x="588" y="542"/>
                  </a:lnTo>
                  <a:lnTo>
                    <a:pt x="623" y="508"/>
                  </a:lnTo>
                  <a:lnTo>
                    <a:pt x="659" y="458"/>
                  </a:lnTo>
                  <a:lnTo>
                    <a:pt x="683" y="412"/>
                  </a:lnTo>
                  <a:lnTo>
                    <a:pt x="699" y="376"/>
                  </a:lnTo>
                  <a:lnTo>
                    <a:pt x="719" y="315"/>
                  </a:lnTo>
                  <a:lnTo>
                    <a:pt x="732" y="253"/>
                  </a:lnTo>
                  <a:lnTo>
                    <a:pt x="732" y="160"/>
                  </a:lnTo>
                  <a:lnTo>
                    <a:pt x="720" y="95"/>
                  </a:lnTo>
                  <a:lnTo>
                    <a:pt x="706" y="10"/>
                  </a:lnTo>
                  <a:lnTo>
                    <a:pt x="668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6" name="Freeform 10"/>
            <p:cNvSpPr/>
            <p:nvPr/>
          </p:nvSpPr>
          <p:spPr bwMode="auto">
            <a:xfrm>
              <a:off x="6832600" y="4545013"/>
              <a:ext cx="1403350" cy="1030287"/>
            </a:xfrm>
            <a:custGeom>
              <a:avLst/>
              <a:gdLst>
                <a:gd name="T0" fmla="*/ 231854375 w 884"/>
                <a:gd name="T1" fmla="*/ 0 h 649"/>
                <a:gd name="T2" fmla="*/ 151209375 w 884"/>
                <a:gd name="T3" fmla="*/ 100806201 h 649"/>
                <a:gd name="T4" fmla="*/ 131048125 w 884"/>
                <a:gd name="T5" fmla="*/ 138607733 h 649"/>
                <a:gd name="T6" fmla="*/ 85685313 w 884"/>
                <a:gd name="T7" fmla="*/ 246975193 h 649"/>
                <a:gd name="T8" fmla="*/ 42843450 w 884"/>
                <a:gd name="T9" fmla="*/ 425905406 h 649"/>
                <a:gd name="T10" fmla="*/ 7561263 w 884"/>
                <a:gd name="T11" fmla="*/ 698082149 h 649"/>
                <a:gd name="T12" fmla="*/ 0 w 884"/>
                <a:gd name="T13" fmla="*/ 871973639 h 649"/>
                <a:gd name="T14" fmla="*/ 15120938 w 884"/>
                <a:gd name="T15" fmla="*/ 1063505421 h 649"/>
                <a:gd name="T16" fmla="*/ 47883763 w 884"/>
                <a:gd name="T17" fmla="*/ 1199593793 h 649"/>
                <a:gd name="T18" fmla="*/ 126007813 w 884"/>
                <a:gd name="T19" fmla="*/ 1340722474 h 649"/>
                <a:gd name="T20" fmla="*/ 201612500 w 884"/>
                <a:gd name="T21" fmla="*/ 1449088347 h 649"/>
                <a:gd name="T22" fmla="*/ 231854375 w 884"/>
                <a:gd name="T23" fmla="*/ 1476810846 h 649"/>
                <a:gd name="T24" fmla="*/ 282257500 w 884"/>
                <a:gd name="T25" fmla="*/ 1514612377 h 649"/>
                <a:gd name="T26" fmla="*/ 345262200 w 884"/>
                <a:gd name="T27" fmla="*/ 1567536427 h 649"/>
                <a:gd name="T28" fmla="*/ 458668438 w 884"/>
                <a:gd name="T29" fmla="*/ 1607858907 h 649"/>
                <a:gd name="T30" fmla="*/ 602318138 w 884"/>
                <a:gd name="T31" fmla="*/ 1633060457 h 649"/>
                <a:gd name="T32" fmla="*/ 2147483647 w 884"/>
                <a:gd name="T33" fmla="*/ 1633060457 h 6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4"/>
                <a:gd name="T52" fmla="*/ 0 h 649"/>
                <a:gd name="T53" fmla="*/ 884 w 884"/>
                <a:gd name="T54" fmla="*/ 649 h 64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4" h="649">
                  <a:moveTo>
                    <a:pt x="92" y="0"/>
                  </a:moveTo>
                  <a:lnTo>
                    <a:pt x="60" y="40"/>
                  </a:lnTo>
                  <a:lnTo>
                    <a:pt x="52" y="55"/>
                  </a:lnTo>
                  <a:lnTo>
                    <a:pt x="34" y="98"/>
                  </a:lnTo>
                  <a:lnTo>
                    <a:pt x="17" y="169"/>
                  </a:lnTo>
                  <a:lnTo>
                    <a:pt x="3" y="277"/>
                  </a:lnTo>
                  <a:lnTo>
                    <a:pt x="0" y="346"/>
                  </a:lnTo>
                  <a:lnTo>
                    <a:pt x="6" y="422"/>
                  </a:lnTo>
                  <a:lnTo>
                    <a:pt x="19" y="476"/>
                  </a:lnTo>
                  <a:lnTo>
                    <a:pt x="50" y="532"/>
                  </a:lnTo>
                  <a:lnTo>
                    <a:pt x="80" y="575"/>
                  </a:lnTo>
                  <a:lnTo>
                    <a:pt x="92" y="586"/>
                  </a:lnTo>
                  <a:lnTo>
                    <a:pt x="112" y="601"/>
                  </a:lnTo>
                  <a:lnTo>
                    <a:pt x="137" y="622"/>
                  </a:lnTo>
                  <a:lnTo>
                    <a:pt x="182" y="638"/>
                  </a:lnTo>
                  <a:lnTo>
                    <a:pt x="239" y="648"/>
                  </a:lnTo>
                  <a:lnTo>
                    <a:pt x="883" y="648"/>
                  </a:lnTo>
                </a:path>
              </a:pathLst>
            </a:custGeom>
            <a:noFill/>
            <a:ln w="12700" cap="rnd" cmpd="sng">
              <a:solidFill>
                <a:srgbClr val="A8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7" name="Freeform 11"/>
            <p:cNvSpPr/>
            <p:nvPr/>
          </p:nvSpPr>
          <p:spPr bwMode="auto">
            <a:xfrm>
              <a:off x="7439025" y="3373438"/>
              <a:ext cx="439738" cy="142875"/>
            </a:xfrm>
            <a:custGeom>
              <a:avLst/>
              <a:gdLst>
                <a:gd name="T0" fmla="*/ 0 w 277"/>
                <a:gd name="T1" fmla="*/ 138609388 h 90"/>
                <a:gd name="T2" fmla="*/ 138609545 w 277"/>
                <a:gd name="T3" fmla="*/ 224294700 h 90"/>
                <a:gd name="T4" fmla="*/ 599797869 w 277"/>
                <a:gd name="T5" fmla="*/ 133569075 h 90"/>
                <a:gd name="T6" fmla="*/ 695563916 w 277"/>
                <a:gd name="T7" fmla="*/ 0 h 90"/>
                <a:gd name="T8" fmla="*/ 0 w 277"/>
                <a:gd name="T9" fmla="*/ 138609388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"/>
                <a:gd name="T16" fmla="*/ 0 h 90"/>
                <a:gd name="T17" fmla="*/ 277 w 277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" h="90">
                  <a:moveTo>
                    <a:pt x="0" y="55"/>
                  </a:moveTo>
                  <a:lnTo>
                    <a:pt x="55" y="89"/>
                  </a:lnTo>
                  <a:lnTo>
                    <a:pt x="238" y="53"/>
                  </a:lnTo>
                  <a:lnTo>
                    <a:pt x="276" y="0"/>
                  </a:lnTo>
                  <a:lnTo>
                    <a:pt x="0" y="55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A8A8A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8" name="Freeform 12"/>
            <p:cNvSpPr/>
            <p:nvPr/>
          </p:nvSpPr>
          <p:spPr bwMode="auto">
            <a:xfrm>
              <a:off x="7207250" y="3479800"/>
              <a:ext cx="485775" cy="879475"/>
            </a:xfrm>
            <a:custGeom>
              <a:avLst/>
              <a:gdLst>
                <a:gd name="T0" fmla="*/ 753527513 w 306"/>
                <a:gd name="T1" fmla="*/ 0 h 554"/>
                <a:gd name="T2" fmla="*/ 768648450 w 306"/>
                <a:gd name="T3" fmla="*/ 158770638 h 554"/>
                <a:gd name="T4" fmla="*/ 768648450 w 306"/>
                <a:gd name="T5" fmla="*/ 383063750 h 554"/>
                <a:gd name="T6" fmla="*/ 748487200 w 306"/>
                <a:gd name="T7" fmla="*/ 632560013 h 554"/>
                <a:gd name="T8" fmla="*/ 710684063 w 306"/>
                <a:gd name="T9" fmla="*/ 806450000 h 554"/>
                <a:gd name="T10" fmla="*/ 652721263 w 306"/>
                <a:gd name="T11" fmla="*/ 919857825 h 554"/>
                <a:gd name="T12" fmla="*/ 582156888 w 306"/>
                <a:gd name="T13" fmla="*/ 1043344688 h 554"/>
                <a:gd name="T14" fmla="*/ 483870000 w 306"/>
                <a:gd name="T15" fmla="*/ 1156752513 h 554"/>
                <a:gd name="T16" fmla="*/ 385584700 w 306"/>
                <a:gd name="T17" fmla="*/ 1232357200 h 554"/>
                <a:gd name="T18" fmla="*/ 284778450 w 306"/>
                <a:gd name="T19" fmla="*/ 1280239375 h 554"/>
                <a:gd name="T20" fmla="*/ 168851263 w 306"/>
                <a:gd name="T21" fmla="*/ 1330642500 h 554"/>
                <a:gd name="T22" fmla="*/ 50403125 w 306"/>
                <a:gd name="T23" fmla="*/ 1381045625 h 554"/>
                <a:gd name="T24" fmla="*/ 0 w 306"/>
                <a:gd name="T25" fmla="*/ 1393647200 h 5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6"/>
                <a:gd name="T40" fmla="*/ 0 h 554"/>
                <a:gd name="T41" fmla="*/ 306 w 306"/>
                <a:gd name="T42" fmla="*/ 554 h 5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6" h="554">
                  <a:moveTo>
                    <a:pt x="299" y="0"/>
                  </a:moveTo>
                  <a:lnTo>
                    <a:pt x="305" y="63"/>
                  </a:lnTo>
                  <a:lnTo>
                    <a:pt x="305" y="152"/>
                  </a:lnTo>
                  <a:lnTo>
                    <a:pt x="297" y="251"/>
                  </a:lnTo>
                  <a:lnTo>
                    <a:pt x="282" y="320"/>
                  </a:lnTo>
                  <a:lnTo>
                    <a:pt x="259" y="365"/>
                  </a:lnTo>
                  <a:lnTo>
                    <a:pt x="231" y="414"/>
                  </a:lnTo>
                  <a:lnTo>
                    <a:pt x="192" y="459"/>
                  </a:lnTo>
                  <a:lnTo>
                    <a:pt x="153" y="489"/>
                  </a:lnTo>
                  <a:lnTo>
                    <a:pt x="113" y="508"/>
                  </a:lnTo>
                  <a:lnTo>
                    <a:pt x="67" y="528"/>
                  </a:lnTo>
                  <a:lnTo>
                    <a:pt x="20" y="548"/>
                  </a:lnTo>
                  <a:lnTo>
                    <a:pt x="0" y="553"/>
                  </a:lnTo>
                </a:path>
              </a:pathLst>
            </a:custGeom>
            <a:noFill/>
            <a:ln w="12700" cap="rnd" cmpd="sng">
              <a:solidFill>
                <a:srgbClr val="A8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9" name="Freeform 13"/>
            <p:cNvSpPr/>
            <p:nvPr/>
          </p:nvSpPr>
          <p:spPr bwMode="auto">
            <a:xfrm>
              <a:off x="6999288" y="2579688"/>
              <a:ext cx="968375" cy="255587"/>
            </a:xfrm>
            <a:custGeom>
              <a:avLst/>
              <a:gdLst>
                <a:gd name="T0" fmla="*/ 22682200 w 610"/>
                <a:gd name="T1" fmla="*/ 403224211 h 161"/>
                <a:gd name="T2" fmla="*/ 0 w 610"/>
                <a:gd name="T3" fmla="*/ 294856911 h 161"/>
                <a:gd name="T4" fmla="*/ 1512093750 w 610"/>
                <a:gd name="T5" fmla="*/ 0 h 161"/>
                <a:gd name="T6" fmla="*/ 1534775950 w 610"/>
                <a:gd name="T7" fmla="*/ 108365713 h 161"/>
                <a:gd name="T8" fmla="*/ 22682200 w 610"/>
                <a:gd name="T9" fmla="*/ 403224211 h 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0"/>
                <a:gd name="T16" fmla="*/ 0 h 161"/>
                <a:gd name="T17" fmla="*/ 610 w 610"/>
                <a:gd name="T18" fmla="*/ 161 h 1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0" h="161">
                  <a:moveTo>
                    <a:pt x="9" y="160"/>
                  </a:moveTo>
                  <a:lnTo>
                    <a:pt x="0" y="117"/>
                  </a:lnTo>
                  <a:lnTo>
                    <a:pt x="600" y="0"/>
                  </a:lnTo>
                  <a:lnTo>
                    <a:pt x="609" y="43"/>
                  </a:lnTo>
                  <a:lnTo>
                    <a:pt x="9" y="160"/>
                  </a:lnTo>
                </a:path>
              </a:pathLst>
            </a:custGeom>
            <a:solidFill>
              <a:srgbClr val="A8A8A8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0" name="Freeform 14"/>
            <p:cNvSpPr/>
            <p:nvPr/>
          </p:nvSpPr>
          <p:spPr bwMode="auto">
            <a:xfrm>
              <a:off x="7162800" y="2058988"/>
              <a:ext cx="361950" cy="655637"/>
            </a:xfrm>
            <a:custGeom>
              <a:avLst/>
              <a:gdLst>
                <a:gd name="T0" fmla="*/ 168851263 w 228"/>
                <a:gd name="T1" fmla="*/ 1038303583 h 413"/>
                <a:gd name="T2" fmla="*/ 0 w 228"/>
                <a:gd name="T3" fmla="*/ 166330186 h 413"/>
                <a:gd name="T4" fmla="*/ 78125638 w 228"/>
                <a:gd name="T5" fmla="*/ 37801521 h 413"/>
                <a:gd name="T6" fmla="*/ 282257500 w 228"/>
                <a:gd name="T7" fmla="*/ 0 h 413"/>
                <a:gd name="T8" fmla="*/ 405745950 w 228"/>
                <a:gd name="T9" fmla="*/ 88204608 h 413"/>
                <a:gd name="T10" fmla="*/ 572076263 w 228"/>
                <a:gd name="T11" fmla="*/ 960178005 h 413"/>
                <a:gd name="T12" fmla="*/ 168851263 w 228"/>
                <a:gd name="T13" fmla="*/ 1038303583 h 4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8"/>
                <a:gd name="T22" fmla="*/ 0 h 413"/>
                <a:gd name="T23" fmla="*/ 228 w 228"/>
                <a:gd name="T24" fmla="*/ 413 h 4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8" h="413">
                  <a:moveTo>
                    <a:pt x="67" y="412"/>
                  </a:moveTo>
                  <a:lnTo>
                    <a:pt x="0" y="66"/>
                  </a:lnTo>
                  <a:lnTo>
                    <a:pt x="31" y="15"/>
                  </a:lnTo>
                  <a:lnTo>
                    <a:pt x="112" y="0"/>
                  </a:lnTo>
                  <a:lnTo>
                    <a:pt x="161" y="35"/>
                  </a:lnTo>
                  <a:lnTo>
                    <a:pt x="227" y="381"/>
                  </a:lnTo>
                  <a:lnTo>
                    <a:pt x="67" y="412"/>
                  </a:lnTo>
                </a:path>
              </a:pathLst>
            </a:custGeom>
            <a:solidFill>
              <a:srgbClr val="FFFF54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1" name="Freeform 15"/>
            <p:cNvSpPr/>
            <p:nvPr/>
          </p:nvSpPr>
          <p:spPr bwMode="auto">
            <a:xfrm>
              <a:off x="7481888" y="1987550"/>
              <a:ext cx="409575" cy="660400"/>
            </a:xfrm>
            <a:custGeom>
              <a:avLst/>
              <a:gdLst>
                <a:gd name="T0" fmla="*/ 199093138 w 258"/>
                <a:gd name="T1" fmla="*/ 1045865638 h 416"/>
                <a:gd name="T2" fmla="*/ 68045013 w 258"/>
                <a:gd name="T3" fmla="*/ 307459063 h 416"/>
                <a:gd name="T4" fmla="*/ 0 w 258"/>
                <a:gd name="T5" fmla="*/ 206652813 h 416"/>
                <a:gd name="T6" fmla="*/ 32762825 w 258"/>
                <a:gd name="T7" fmla="*/ 173891575 h 416"/>
                <a:gd name="T8" fmla="*/ 123488450 w 258"/>
                <a:gd name="T9" fmla="*/ 42843450 h 416"/>
                <a:gd name="T10" fmla="*/ 347781563 w 258"/>
                <a:gd name="T11" fmla="*/ 0 h 416"/>
                <a:gd name="T12" fmla="*/ 481350638 w 258"/>
                <a:gd name="T13" fmla="*/ 88206263 h 416"/>
                <a:gd name="T14" fmla="*/ 509071563 w 258"/>
                <a:gd name="T15" fmla="*/ 141128750 h 416"/>
                <a:gd name="T16" fmla="*/ 526713450 w 258"/>
                <a:gd name="T17" fmla="*/ 299899388 h 416"/>
                <a:gd name="T18" fmla="*/ 647680950 w 258"/>
                <a:gd name="T19" fmla="*/ 957659375 h 416"/>
                <a:gd name="T20" fmla="*/ 199093138 w 258"/>
                <a:gd name="T21" fmla="*/ 1045865638 h 4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8"/>
                <a:gd name="T34" fmla="*/ 0 h 416"/>
                <a:gd name="T35" fmla="*/ 258 w 258"/>
                <a:gd name="T36" fmla="*/ 416 h 4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8" h="416">
                  <a:moveTo>
                    <a:pt x="79" y="415"/>
                  </a:moveTo>
                  <a:lnTo>
                    <a:pt x="27" y="122"/>
                  </a:lnTo>
                  <a:lnTo>
                    <a:pt x="0" y="82"/>
                  </a:lnTo>
                  <a:lnTo>
                    <a:pt x="13" y="69"/>
                  </a:lnTo>
                  <a:lnTo>
                    <a:pt x="49" y="17"/>
                  </a:lnTo>
                  <a:lnTo>
                    <a:pt x="138" y="0"/>
                  </a:lnTo>
                  <a:lnTo>
                    <a:pt x="191" y="35"/>
                  </a:lnTo>
                  <a:lnTo>
                    <a:pt x="202" y="56"/>
                  </a:lnTo>
                  <a:lnTo>
                    <a:pt x="209" y="119"/>
                  </a:lnTo>
                  <a:lnTo>
                    <a:pt x="257" y="380"/>
                  </a:lnTo>
                  <a:lnTo>
                    <a:pt x="79" y="415"/>
                  </a:lnTo>
                </a:path>
              </a:pathLst>
            </a:custGeom>
            <a:solidFill>
              <a:srgbClr val="FFFF54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2" name="Freeform 16"/>
            <p:cNvSpPr/>
            <p:nvPr/>
          </p:nvSpPr>
          <p:spPr bwMode="auto">
            <a:xfrm>
              <a:off x="7200900" y="2055813"/>
              <a:ext cx="323850" cy="650875"/>
            </a:xfrm>
            <a:custGeom>
              <a:avLst/>
              <a:gdLst>
                <a:gd name="T0" fmla="*/ 168851263 w 204"/>
                <a:gd name="T1" fmla="*/ 1030744700 h 410"/>
                <a:gd name="T2" fmla="*/ 0 w 204"/>
                <a:gd name="T3" fmla="*/ 161290000 h 410"/>
                <a:gd name="T4" fmla="*/ 65524063 w 204"/>
                <a:gd name="T5" fmla="*/ 35282188 h 410"/>
                <a:gd name="T6" fmla="*/ 236894688 w 204"/>
                <a:gd name="T7" fmla="*/ 0 h 410"/>
                <a:gd name="T8" fmla="*/ 345262200 w 204"/>
                <a:gd name="T9" fmla="*/ 93246575 h 410"/>
                <a:gd name="T10" fmla="*/ 511592513 w 204"/>
                <a:gd name="T11" fmla="*/ 965220638 h 410"/>
                <a:gd name="T12" fmla="*/ 168851263 w 204"/>
                <a:gd name="T13" fmla="*/ 1030744700 h 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4"/>
                <a:gd name="T22" fmla="*/ 0 h 410"/>
                <a:gd name="T23" fmla="*/ 204 w 204"/>
                <a:gd name="T24" fmla="*/ 410 h 4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4" h="410">
                  <a:moveTo>
                    <a:pt x="67" y="409"/>
                  </a:moveTo>
                  <a:lnTo>
                    <a:pt x="0" y="64"/>
                  </a:lnTo>
                  <a:lnTo>
                    <a:pt x="26" y="14"/>
                  </a:lnTo>
                  <a:lnTo>
                    <a:pt x="94" y="0"/>
                  </a:lnTo>
                  <a:lnTo>
                    <a:pt x="137" y="37"/>
                  </a:lnTo>
                  <a:lnTo>
                    <a:pt x="203" y="383"/>
                  </a:lnTo>
                  <a:lnTo>
                    <a:pt x="67" y="409"/>
                  </a:lnTo>
                </a:path>
              </a:pathLst>
            </a:custGeom>
            <a:solidFill>
              <a:srgbClr val="FFA8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3" name="Freeform 17"/>
            <p:cNvSpPr/>
            <p:nvPr/>
          </p:nvSpPr>
          <p:spPr bwMode="auto">
            <a:xfrm>
              <a:off x="7529513" y="1985963"/>
              <a:ext cx="361950" cy="654050"/>
            </a:xfrm>
            <a:custGeom>
              <a:avLst/>
              <a:gdLst>
                <a:gd name="T0" fmla="*/ 189012513 w 228"/>
                <a:gd name="T1" fmla="*/ 1035785013 h 412"/>
                <a:gd name="T2" fmla="*/ 55443438 w 228"/>
                <a:gd name="T3" fmla="*/ 287297813 h 412"/>
                <a:gd name="T4" fmla="*/ 0 w 228"/>
                <a:gd name="T5" fmla="*/ 201612500 h 412"/>
                <a:gd name="T6" fmla="*/ 22682200 w 228"/>
                <a:gd name="T7" fmla="*/ 163810950 h 412"/>
                <a:gd name="T8" fmla="*/ 98286888 w 228"/>
                <a:gd name="T9" fmla="*/ 37803138 h 412"/>
                <a:gd name="T10" fmla="*/ 287297813 w 228"/>
                <a:gd name="T11" fmla="*/ 0 h 412"/>
                <a:gd name="T12" fmla="*/ 405745950 w 228"/>
                <a:gd name="T13" fmla="*/ 90725625 h 412"/>
                <a:gd name="T14" fmla="*/ 461189388 w 228"/>
                <a:gd name="T15" fmla="*/ 123488450 h 412"/>
                <a:gd name="T16" fmla="*/ 456149075 w 228"/>
                <a:gd name="T17" fmla="*/ 221773750 h 412"/>
                <a:gd name="T18" fmla="*/ 572076263 w 228"/>
                <a:gd name="T19" fmla="*/ 960180325 h 412"/>
                <a:gd name="T20" fmla="*/ 189012513 w 228"/>
                <a:gd name="T21" fmla="*/ 1035785013 h 4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8"/>
                <a:gd name="T34" fmla="*/ 0 h 412"/>
                <a:gd name="T35" fmla="*/ 228 w 228"/>
                <a:gd name="T36" fmla="*/ 412 h 4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8" h="412">
                  <a:moveTo>
                    <a:pt x="75" y="411"/>
                  </a:moveTo>
                  <a:lnTo>
                    <a:pt x="22" y="114"/>
                  </a:lnTo>
                  <a:lnTo>
                    <a:pt x="0" y="80"/>
                  </a:lnTo>
                  <a:lnTo>
                    <a:pt x="9" y="65"/>
                  </a:lnTo>
                  <a:lnTo>
                    <a:pt x="39" y="15"/>
                  </a:lnTo>
                  <a:lnTo>
                    <a:pt x="114" y="0"/>
                  </a:lnTo>
                  <a:lnTo>
                    <a:pt x="161" y="36"/>
                  </a:lnTo>
                  <a:lnTo>
                    <a:pt x="183" y="49"/>
                  </a:lnTo>
                  <a:lnTo>
                    <a:pt x="181" y="88"/>
                  </a:lnTo>
                  <a:lnTo>
                    <a:pt x="227" y="381"/>
                  </a:lnTo>
                  <a:lnTo>
                    <a:pt x="75" y="411"/>
                  </a:lnTo>
                </a:path>
              </a:pathLst>
            </a:custGeom>
            <a:solidFill>
              <a:srgbClr val="FFA8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4" name="Freeform 18"/>
            <p:cNvSpPr/>
            <p:nvPr/>
          </p:nvSpPr>
          <p:spPr bwMode="auto">
            <a:xfrm>
              <a:off x="7275513" y="2205038"/>
              <a:ext cx="144462" cy="163512"/>
            </a:xfrm>
            <a:custGeom>
              <a:avLst/>
              <a:gdLst>
                <a:gd name="T0" fmla="*/ 90725311 w 91"/>
                <a:gd name="T1" fmla="*/ 2519355 h 103"/>
                <a:gd name="T2" fmla="*/ 108365550 w 91"/>
                <a:gd name="T3" fmla="*/ 0 h 103"/>
                <a:gd name="T4" fmla="*/ 126007376 w 91"/>
                <a:gd name="T5" fmla="*/ 2519355 h 103"/>
                <a:gd name="T6" fmla="*/ 143647615 w 91"/>
                <a:gd name="T7" fmla="*/ 5040297 h 103"/>
                <a:gd name="T8" fmla="*/ 158768500 w 91"/>
                <a:gd name="T9" fmla="*/ 15120891 h 103"/>
                <a:gd name="T10" fmla="*/ 173889386 w 91"/>
                <a:gd name="T11" fmla="*/ 25201485 h 103"/>
                <a:gd name="T12" fmla="*/ 191531212 w 91"/>
                <a:gd name="T13" fmla="*/ 37801434 h 103"/>
                <a:gd name="T14" fmla="*/ 201611802 w 91"/>
                <a:gd name="T15" fmla="*/ 52922326 h 103"/>
                <a:gd name="T16" fmla="*/ 209171451 w 91"/>
                <a:gd name="T17" fmla="*/ 68043217 h 103"/>
                <a:gd name="T18" fmla="*/ 221772982 w 91"/>
                <a:gd name="T19" fmla="*/ 98284999 h 103"/>
                <a:gd name="T20" fmla="*/ 226813277 w 91"/>
                <a:gd name="T21" fmla="*/ 131047724 h 103"/>
                <a:gd name="T22" fmla="*/ 226813277 w 91"/>
                <a:gd name="T23" fmla="*/ 151208913 h 103"/>
                <a:gd name="T24" fmla="*/ 224292336 w 91"/>
                <a:gd name="T25" fmla="*/ 168849159 h 103"/>
                <a:gd name="T26" fmla="*/ 219252041 w 91"/>
                <a:gd name="T27" fmla="*/ 186490992 h 103"/>
                <a:gd name="T28" fmla="*/ 209171451 w 91"/>
                <a:gd name="T29" fmla="*/ 204131238 h 103"/>
                <a:gd name="T30" fmla="*/ 201611802 w 91"/>
                <a:gd name="T31" fmla="*/ 221773072 h 103"/>
                <a:gd name="T32" fmla="*/ 186490917 w 91"/>
                <a:gd name="T33" fmla="*/ 231853666 h 103"/>
                <a:gd name="T34" fmla="*/ 173889386 w 91"/>
                <a:gd name="T35" fmla="*/ 244453615 h 103"/>
                <a:gd name="T36" fmla="*/ 156249147 w 91"/>
                <a:gd name="T37" fmla="*/ 252014854 h 103"/>
                <a:gd name="T38" fmla="*/ 141128262 w 91"/>
                <a:gd name="T39" fmla="*/ 257055151 h 103"/>
                <a:gd name="T40" fmla="*/ 120967081 w 91"/>
                <a:gd name="T41" fmla="*/ 257055151 h 103"/>
                <a:gd name="T42" fmla="*/ 103325255 w 91"/>
                <a:gd name="T43" fmla="*/ 257055151 h 103"/>
                <a:gd name="T44" fmla="*/ 85685016 w 91"/>
                <a:gd name="T45" fmla="*/ 252014854 h 103"/>
                <a:gd name="T46" fmla="*/ 68043189 w 91"/>
                <a:gd name="T47" fmla="*/ 244453615 h 103"/>
                <a:gd name="T48" fmla="*/ 52922304 w 91"/>
                <a:gd name="T49" fmla="*/ 234373021 h 103"/>
                <a:gd name="T50" fmla="*/ 37801419 w 91"/>
                <a:gd name="T51" fmla="*/ 221773072 h 103"/>
                <a:gd name="T52" fmla="*/ 27720829 w 91"/>
                <a:gd name="T53" fmla="*/ 204131238 h 103"/>
                <a:gd name="T54" fmla="*/ 17640239 w 91"/>
                <a:gd name="T55" fmla="*/ 189010347 h 103"/>
                <a:gd name="T56" fmla="*/ 5040295 w 91"/>
                <a:gd name="T57" fmla="*/ 161289507 h 103"/>
                <a:gd name="T58" fmla="*/ 0 w 91"/>
                <a:gd name="T59" fmla="*/ 128526782 h 103"/>
                <a:gd name="T60" fmla="*/ 0 w 91"/>
                <a:gd name="T61" fmla="*/ 108365594 h 103"/>
                <a:gd name="T62" fmla="*/ 2519354 w 91"/>
                <a:gd name="T63" fmla="*/ 90725348 h 103"/>
                <a:gd name="T64" fmla="*/ 10080590 w 91"/>
                <a:gd name="T65" fmla="*/ 68043217 h 103"/>
                <a:gd name="T66" fmla="*/ 17640239 w 91"/>
                <a:gd name="T67" fmla="*/ 55443268 h 103"/>
                <a:gd name="T68" fmla="*/ 27720829 w 91"/>
                <a:gd name="T69" fmla="*/ 37801434 h 103"/>
                <a:gd name="T70" fmla="*/ 40322360 w 91"/>
                <a:gd name="T71" fmla="*/ 25201485 h 103"/>
                <a:gd name="T72" fmla="*/ 55443246 w 91"/>
                <a:gd name="T73" fmla="*/ 15120891 h 103"/>
                <a:gd name="T74" fmla="*/ 73083485 w 91"/>
                <a:gd name="T75" fmla="*/ 5040297 h 103"/>
                <a:gd name="T76" fmla="*/ 90725311 w 91"/>
                <a:gd name="T77" fmla="*/ 2519355 h 10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1"/>
                <a:gd name="T118" fmla="*/ 0 h 103"/>
                <a:gd name="T119" fmla="*/ 91 w 91"/>
                <a:gd name="T120" fmla="*/ 103 h 10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1" h="103">
                  <a:moveTo>
                    <a:pt x="45" y="51"/>
                  </a:moveTo>
                  <a:lnTo>
                    <a:pt x="36" y="1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0" y="1"/>
                  </a:lnTo>
                  <a:lnTo>
                    <a:pt x="53" y="1"/>
                  </a:lnTo>
                  <a:lnTo>
                    <a:pt x="57" y="2"/>
                  </a:lnTo>
                  <a:lnTo>
                    <a:pt x="60" y="4"/>
                  </a:lnTo>
                  <a:lnTo>
                    <a:pt x="63" y="6"/>
                  </a:lnTo>
                  <a:lnTo>
                    <a:pt x="67" y="8"/>
                  </a:lnTo>
                  <a:lnTo>
                    <a:pt x="69" y="10"/>
                  </a:lnTo>
                  <a:lnTo>
                    <a:pt x="72" y="12"/>
                  </a:lnTo>
                  <a:lnTo>
                    <a:pt x="76" y="15"/>
                  </a:lnTo>
                  <a:lnTo>
                    <a:pt x="77" y="18"/>
                  </a:lnTo>
                  <a:lnTo>
                    <a:pt x="80" y="21"/>
                  </a:lnTo>
                  <a:lnTo>
                    <a:pt x="82" y="24"/>
                  </a:lnTo>
                  <a:lnTo>
                    <a:pt x="83" y="27"/>
                  </a:lnTo>
                  <a:lnTo>
                    <a:pt x="86" y="32"/>
                  </a:lnTo>
                  <a:lnTo>
                    <a:pt x="88" y="39"/>
                  </a:lnTo>
                  <a:lnTo>
                    <a:pt x="89" y="43"/>
                  </a:lnTo>
                  <a:lnTo>
                    <a:pt x="90" y="52"/>
                  </a:lnTo>
                  <a:lnTo>
                    <a:pt x="90" y="55"/>
                  </a:lnTo>
                  <a:lnTo>
                    <a:pt x="90" y="60"/>
                  </a:lnTo>
                  <a:lnTo>
                    <a:pt x="90" y="63"/>
                  </a:lnTo>
                  <a:lnTo>
                    <a:pt x="89" y="67"/>
                  </a:lnTo>
                  <a:lnTo>
                    <a:pt x="88" y="71"/>
                  </a:lnTo>
                  <a:lnTo>
                    <a:pt x="87" y="74"/>
                  </a:lnTo>
                  <a:lnTo>
                    <a:pt x="85" y="78"/>
                  </a:lnTo>
                  <a:lnTo>
                    <a:pt x="83" y="81"/>
                  </a:lnTo>
                  <a:lnTo>
                    <a:pt x="81" y="84"/>
                  </a:lnTo>
                  <a:lnTo>
                    <a:pt x="80" y="88"/>
                  </a:lnTo>
                  <a:lnTo>
                    <a:pt x="77" y="90"/>
                  </a:lnTo>
                  <a:lnTo>
                    <a:pt x="74" y="92"/>
                  </a:lnTo>
                  <a:lnTo>
                    <a:pt x="71" y="95"/>
                  </a:lnTo>
                  <a:lnTo>
                    <a:pt x="69" y="97"/>
                  </a:lnTo>
                  <a:lnTo>
                    <a:pt x="66" y="98"/>
                  </a:lnTo>
                  <a:lnTo>
                    <a:pt x="62" y="100"/>
                  </a:lnTo>
                  <a:lnTo>
                    <a:pt x="59" y="101"/>
                  </a:lnTo>
                  <a:lnTo>
                    <a:pt x="56" y="102"/>
                  </a:lnTo>
                  <a:lnTo>
                    <a:pt x="51" y="102"/>
                  </a:lnTo>
                  <a:lnTo>
                    <a:pt x="48" y="102"/>
                  </a:lnTo>
                  <a:lnTo>
                    <a:pt x="43" y="102"/>
                  </a:lnTo>
                  <a:lnTo>
                    <a:pt x="41" y="102"/>
                  </a:lnTo>
                  <a:lnTo>
                    <a:pt x="37" y="101"/>
                  </a:lnTo>
                  <a:lnTo>
                    <a:pt x="34" y="100"/>
                  </a:lnTo>
                  <a:lnTo>
                    <a:pt x="31" y="98"/>
                  </a:lnTo>
                  <a:lnTo>
                    <a:pt x="27" y="97"/>
                  </a:lnTo>
                  <a:lnTo>
                    <a:pt x="24" y="95"/>
                  </a:lnTo>
                  <a:lnTo>
                    <a:pt x="21" y="93"/>
                  </a:lnTo>
                  <a:lnTo>
                    <a:pt x="18" y="90"/>
                  </a:lnTo>
                  <a:lnTo>
                    <a:pt x="15" y="88"/>
                  </a:lnTo>
                  <a:lnTo>
                    <a:pt x="13" y="84"/>
                  </a:lnTo>
                  <a:lnTo>
                    <a:pt x="11" y="81"/>
                  </a:lnTo>
                  <a:lnTo>
                    <a:pt x="9" y="79"/>
                  </a:lnTo>
                  <a:lnTo>
                    <a:pt x="7" y="75"/>
                  </a:lnTo>
                  <a:lnTo>
                    <a:pt x="5" y="71"/>
                  </a:lnTo>
                  <a:lnTo>
                    <a:pt x="2" y="64"/>
                  </a:lnTo>
                  <a:lnTo>
                    <a:pt x="1" y="59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1" y="39"/>
                  </a:lnTo>
                  <a:lnTo>
                    <a:pt x="1" y="36"/>
                  </a:lnTo>
                  <a:lnTo>
                    <a:pt x="3" y="31"/>
                  </a:lnTo>
                  <a:lnTo>
                    <a:pt x="4" y="27"/>
                  </a:lnTo>
                  <a:lnTo>
                    <a:pt x="6" y="24"/>
                  </a:lnTo>
                  <a:lnTo>
                    <a:pt x="7" y="22"/>
                  </a:lnTo>
                  <a:lnTo>
                    <a:pt x="9" y="19"/>
                  </a:lnTo>
                  <a:lnTo>
                    <a:pt x="11" y="15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9" y="7"/>
                  </a:lnTo>
                  <a:lnTo>
                    <a:pt x="22" y="6"/>
                  </a:lnTo>
                  <a:lnTo>
                    <a:pt x="25" y="4"/>
                  </a:lnTo>
                  <a:lnTo>
                    <a:pt x="29" y="2"/>
                  </a:lnTo>
                  <a:lnTo>
                    <a:pt x="32" y="1"/>
                  </a:lnTo>
                  <a:lnTo>
                    <a:pt x="36" y="1"/>
                  </a:lnTo>
                  <a:lnTo>
                    <a:pt x="45" y="51"/>
                  </a:lnTo>
                </a:path>
              </a:pathLst>
            </a:custGeom>
            <a:solidFill>
              <a:srgbClr val="FFFF54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5" name="Freeform 19"/>
            <p:cNvSpPr/>
            <p:nvPr/>
          </p:nvSpPr>
          <p:spPr bwMode="auto">
            <a:xfrm>
              <a:off x="7627938" y="2135188"/>
              <a:ext cx="144462" cy="165100"/>
            </a:xfrm>
            <a:custGeom>
              <a:avLst/>
              <a:gdLst>
                <a:gd name="T0" fmla="*/ 90725311 w 91"/>
                <a:gd name="T1" fmla="*/ 2520950 h 104"/>
                <a:gd name="T2" fmla="*/ 105846196 w 91"/>
                <a:gd name="T3" fmla="*/ 0 h 104"/>
                <a:gd name="T4" fmla="*/ 126007376 w 91"/>
                <a:gd name="T5" fmla="*/ 2520950 h 104"/>
                <a:gd name="T6" fmla="*/ 141128262 w 91"/>
                <a:gd name="T7" fmla="*/ 7561263 h 104"/>
                <a:gd name="T8" fmla="*/ 156249147 w 91"/>
                <a:gd name="T9" fmla="*/ 15120938 h 104"/>
                <a:gd name="T10" fmla="*/ 176410327 w 91"/>
                <a:gd name="T11" fmla="*/ 25201563 h 104"/>
                <a:gd name="T12" fmla="*/ 189010271 w 91"/>
                <a:gd name="T13" fmla="*/ 37803138 h 104"/>
                <a:gd name="T14" fmla="*/ 199090861 w 91"/>
                <a:gd name="T15" fmla="*/ 52924075 h 104"/>
                <a:gd name="T16" fmla="*/ 209171451 w 91"/>
                <a:gd name="T17" fmla="*/ 70564375 h 104"/>
                <a:gd name="T18" fmla="*/ 221772982 w 91"/>
                <a:gd name="T19" fmla="*/ 98286888 h 104"/>
                <a:gd name="T20" fmla="*/ 226813277 w 91"/>
                <a:gd name="T21" fmla="*/ 131048125 h 104"/>
                <a:gd name="T22" fmla="*/ 226813277 w 91"/>
                <a:gd name="T23" fmla="*/ 148690013 h 104"/>
                <a:gd name="T24" fmla="*/ 221772982 w 91"/>
                <a:gd name="T25" fmla="*/ 168851263 h 104"/>
                <a:gd name="T26" fmla="*/ 219252041 w 91"/>
                <a:gd name="T27" fmla="*/ 189012513 h 104"/>
                <a:gd name="T28" fmla="*/ 209171451 w 91"/>
                <a:gd name="T29" fmla="*/ 204133450 h 104"/>
                <a:gd name="T30" fmla="*/ 199090861 w 91"/>
                <a:gd name="T31" fmla="*/ 219254388 h 104"/>
                <a:gd name="T32" fmla="*/ 186490917 w 91"/>
                <a:gd name="T33" fmla="*/ 231854375 h 104"/>
                <a:gd name="T34" fmla="*/ 173889386 w 91"/>
                <a:gd name="T35" fmla="*/ 244455950 h 104"/>
                <a:gd name="T36" fmla="*/ 153728205 w 91"/>
                <a:gd name="T37" fmla="*/ 252015625 h 104"/>
                <a:gd name="T38" fmla="*/ 141128262 w 91"/>
                <a:gd name="T39" fmla="*/ 257055938 h 104"/>
                <a:gd name="T40" fmla="*/ 120967081 w 91"/>
                <a:gd name="T41" fmla="*/ 259576888 h 104"/>
                <a:gd name="T42" fmla="*/ 100805901 w 91"/>
                <a:gd name="T43" fmla="*/ 257055938 h 104"/>
                <a:gd name="T44" fmla="*/ 83164075 w 91"/>
                <a:gd name="T45" fmla="*/ 252015625 h 104"/>
                <a:gd name="T46" fmla="*/ 68043189 w 91"/>
                <a:gd name="T47" fmla="*/ 244455950 h 104"/>
                <a:gd name="T48" fmla="*/ 52922304 w 91"/>
                <a:gd name="T49" fmla="*/ 234375325 h 104"/>
                <a:gd name="T50" fmla="*/ 37801419 w 91"/>
                <a:gd name="T51" fmla="*/ 221773750 h 104"/>
                <a:gd name="T52" fmla="*/ 27720829 w 91"/>
                <a:gd name="T53" fmla="*/ 206652813 h 104"/>
                <a:gd name="T54" fmla="*/ 17640239 w 91"/>
                <a:gd name="T55" fmla="*/ 189012513 h 104"/>
                <a:gd name="T56" fmla="*/ 7559649 w 91"/>
                <a:gd name="T57" fmla="*/ 161290000 h 104"/>
                <a:gd name="T58" fmla="*/ 0 w 91"/>
                <a:gd name="T59" fmla="*/ 128528763 h 104"/>
                <a:gd name="T60" fmla="*/ 0 w 91"/>
                <a:gd name="T61" fmla="*/ 110886875 h 104"/>
                <a:gd name="T62" fmla="*/ 2519354 w 91"/>
                <a:gd name="T63" fmla="*/ 90725625 h 104"/>
                <a:gd name="T64" fmla="*/ 10080590 w 91"/>
                <a:gd name="T65" fmla="*/ 70564375 h 104"/>
                <a:gd name="T66" fmla="*/ 17640239 w 91"/>
                <a:gd name="T67" fmla="*/ 55443438 h 104"/>
                <a:gd name="T68" fmla="*/ 27720829 w 91"/>
                <a:gd name="T69" fmla="*/ 37803138 h 104"/>
                <a:gd name="T70" fmla="*/ 40322360 w 91"/>
                <a:gd name="T71" fmla="*/ 27722513 h 104"/>
                <a:gd name="T72" fmla="*/ 55443246 w 91"/>
                <a:gd name="T73" fmla="*/ 15120938 h 104"/>
                <a:gd name="T74" fmla="*/ 70564131 w 91"/>
                <a:gd name="T75" fmla="*/ 7561263 h 104"/>
                <a:gd name="T76" fmla="*/ 90725311 w 91"/>
                <a:gd name="T77" fmla="*/ 2520950 h 10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1"/>
                <a:gd name="T118" fmla="*/ 0 h 104"/>
                <a:gd name="T119" fmla="*/ 91 w 91"/>
                <a:gd name="T120" fmla="*/ 104 h 10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1" h="104">
                  <a:moveTo>
                    <a:pt x="45" y="51"/>
                  </a:moveTo>
                  <a:lnTo>
                    <a:pt x="36" y="1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1"/>
                  </a:lnTo>
                  <a:lnTo>
                    <a:pt x="53" y="2"/>
                  </a:lnTo>
                  <a:lnTo>
                    <a:pt x="56" y="3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6" y="7"/>
                  </a:lnTo>
                  <a:lnTo>
                    <a:pt x="70" y="10"/>
                  </a:lnTo>
                  <a:lnTo>
                    <a:pt x="72" y="13"/>
                  </a:lnTo>
                  <a:lnTo>
                    <a:pt x="75" y="15"/>
                  </a:lnTo>
                  <a:lnTo>
                    <a:pt x="77" y="18"/>
                  </a:lnTo>
                  <a:lnTo>
                    <a:pt x="79" y="21"/>
                  </a:lnTo>
                  <a:lnTo>
                    <a:pt x="81" y="25"/>
                  </a:lnTo>
                  <a:lnTo>
                    <a:pt x="83" y="28"/>
                  </a:lnTo>
                  <a:lnTo>
                    <a:pt x="85" y="32"/>
                  </a:lnTo>
                  <a:lnTo>
                    <a:pt x="88" y="39"/>
                  </a:lnTo>
                  <a:lnTo>
                    <a:pt x="89" y="44"/>
                  </a:lnTo>
                  <a:lnTo>
                    <a:pt x="90" y="52"/>
                  </a:lnTo>
                  <a:lnTo>
                    <a:pt x="90" y="55"/>
                  </a:lnTo>
                  <a:lnTo>
                    <a:pt x="90" y="59"/>
                  </a:lnTo>
                  <a:lnTo>
                    <a:pt x="90" y="64"/>
                  </a:lnTo>
                  <a:lnTo>
                    <a:pt x="88" y="67"/>
                  </a:lnTo>
                  <a:lnTo>
                    <a:pt x="87" y="70"/>
                  </a:lnTo>
                  <a:lnTo>
                    <a:pt x="87" y="75"/>
                  </a:lnTo>
                  <a:lnTo>
                    <a:pt x="84" y="78"/>
                  </a:lnTo>
                  <a:lnTo>
                    <a:pt x="83" y="81"/>
                  </a:lnTo>
                  <a:lnTo>
                    <a:pt x="81" y="85"/>
                  </a:lnTo>
                  <a:lnTo>
                    <a:pt x="79" y="87"/>
                  </a:lnTo>
                  <a:lnTo>
                    <a:pt x="76" y="90"/>
                  </a:lnTo>
                  <a:lnTo>
                    <a:pt x="74" y="92"/>
                  </a:lnTo>
                  <a:lnTo>
                    <a:pt x="71" y="95"/>
                  </a:lnTo>
                  <a:lnTo>
                    <a:pt x="69" y="97"/>
                  </a:lnTo>
                  <a:lnTo>
                    <a:pt x="65" y="98"/>
                  </a:lnTo>
                  <a:lnTo>
                    <a:pt x="61" y="100"/>
                  </a:lnTo>
                  <a:lnTo>
                    <a:pt x="59" y="102"/>
                  </a:lnTo>
                  <a:lnTo>
                    <a:pt x="56" y="102"/>
                  </a:lnTo>
                  <a:lnTo>
                    <a:pt x="51" y="103"/>
                  </a:lnTo>
                  <a:lnTo>
                    <a:pt x="48" y="103"/>
                  </a:lnTo>
                  <a:lnTo>
                    <a:pt x="44" y="102"/>
                  </a:lnTo>
                  <a:lnTo>
                    <a:pt x="40" y="102"/>
                  </a:lnTo>
                  <a:lnTo>
                    <a:pt x="37" y="101"/>
                  </a:lnTo>
                  <a:lnTo>
                    <a:pt x="33" y="100"/>
                  </a:lnTo>
                  <a:lnTo>
                    <a:pt x="30" y="98"/>
                  </a:lnTo>
                  <a:lnTo>
                    <a:pt x="27" y="97"/>
                  </a:lnTo>
                  <a:lnTo>
                    <a:pt x="23" y="95"/>
                  </a:lnTo>
                  <a:lnTo>
                    <a:pt x="21" y="93"/>
                  </a:lnTo>
                  <a:lnTo>
                    <a:pt x="18" y="90"/>
                  </a:lnTo>
                  <a:lnTo>
                    <a:pt x="15" y="88"/>
                  </a:lnTo>
                  <a:lnTo>
                    <a:pt x="13" y="85"/>
                  </a:lnTo>
                  <a:lnTo>
                    <a:pt x="11" y="82"/>
                  </a:lnTo>
                  <a:lnTo>
                    <a:pt x="8" y="79"/>
                  </a:lnTo>
                  <a:lnTo>
                    <a:pt x="7" y="75"/>
                  </a:lnTo>
                  <a:lnTo>
                    <a:pt x="5" y="71"/>
                  </a:lnTo>
                  <a:lnTo>
                    <a:pt x="3" y="64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1" y="36"/>
                  </a:lnTo>
                  <a:lnTo>
                    <a:pt x="3" y="32"/>
                  </a:lnTo>
                  <a:lnTo>
                    <a:pt x="4" y="28"/>
                  </a:lnTo>
                  <a:lnTo>
                    <a:pt x="6" y="25"/>
                  </a:lnTo>
                  <a:lnTo>
                    <a:pt x="7" y="22"/>
                  </a:lnTo>
                  <a:lnTo>
                    <a:pt x="9" y="19"/>
                  </a:lnTo>
                  <a:lnTo>
                    <a:pt x="11" y="15"/>
                  </a:lnTo>
                  <a:lnTo>
                    <a:pt x="13" y="13"/>
                  </a:lnTo>
                  <a:lnTo>
                    <a:pt x="16" y="11"/>
                  </a:lnTo>
                  <a:lnTo>
                    <a:pt x="18" y="7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28" y="3"/>
                  </a:lnTo>
                  <a:lnTo>
                    <a:pt x="31" y="2"/>
                  </a:lnTo>
                  <a:lnTo>
                    <a:pt x="36" y="1"/>
                  </a:lnTo>
                  <a:lnTo>
                    <a:pt x="45" y="51"/>
                  </a:lnTo>
                </a:path>
              </a:pathLst>
            </a:custGeom>
            <a:solidFill>
              <a:srgbClr val="FFFF54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6" name="Freeform 20"/>
            <p:cNvSpPr/>
            <p:nvPr/>
          </p:nvSpPr>
          <p:spPr bwMode="auto">
            <a:xfrm>
              <a:off x="7275513" y="2209800"/>
              <a:ext cx="104775" cy="163513"/>
            </a:xfrm>
            <a:custGeom>
              <a:avLst/>
              <a:gdLst>
                <a:gd name="T0" fmla="*/ 55443438 w 66"/>
                <a:gd name="T1" fmla="*/ 0 h 103"/>
                <a:gd name="T2" fmla="*/ 68045013 w 66"/>
                <a:gd name="T3" fmla="*/ 0 h 103"/>
                <a:gd name="T4" fmla="*/ 80645000 w 66"/>
                <a:gd name="T5" fmla="*/ 5040328 h 103"/>
                <a:gd name="T6" fmla="*/ 95765938 w 66"/>
                <a:gd name="T7" fmla="*/ 10080656 h 103"/>
                <a:gd name="T8" fmla="*/ 105846563 w 66"/>
                <a:gd name="T9" fmla="*/ 17641941 h 103"/>
                <a:gd name="T10" fmla="*/ 118448138 w 66"/>
                <a:gd name="T11" fmla="*/ 27722597 h 103"/>
                <a:gd name="T12" fmla="*/ 128528763 w 66"/>
                <a:gd name="T13" fmla="*/ 42843581 h 103"/>
                <a:gd name="T14" fmla="*/ 136088438 w 66"/>
                <a:gd name="T15" fmla="*/ 57964565 h 103"/>
                <a:gd name="T16" fmla="*/ 146169063 w 66"/>
                <a:gd name="T17" fmla="*/ 75604919 h 103"/>
                <a:gd name="T18" fmla="*/ 151209375 w 66"/>
                <a:gd name="T19" fmla="*/ 93246860 h 103"/>
                <a:gd name="T20" fmla="*/ 161290000 w 66"/>
                <a:gd name="T21" fmla="*/ 136088854 h 103"/>
                <a:gd name="T22" fmla="*/ 163810950 w 66"/>
                <a:gd name="T23" fmla="*/ 163811451 h 103"/>
                <a:gd name="T24" fmla="*/ 161290000 w 66"/>
                <a:gd name="T25" fmla="*/ 183972763 h 103"/>
                <a:gd name="T26" fmla="*/ 156249688 w 66"/>
                <a:gd name="T27" fmla="*/ 199093746 h 103"/>
                <a:gd name="T28" fmla="*/ 151209375 w 66"/>
                <a:gd name="T29" fmla="*/ 216734100 h 103"/>
                <a:gd name="T30" fmla="*/ 143649700 w 66"/>
                <a:gd name="T31" fmla="*/ 229335714 h 103"/>
                <a:gd name="T32" fmla="*/ 136088438 w 66"/>
                <a:gd name="T33" fmla="*/ 239416370 h 103"/>
                <a:gd name="T34" fmla="*/ 123488450 w 66"/>
                <a:gd name="T35" fmla="*/ 249497025 h 103"/>
                <a:gd name="T36" fmla="*/ 113407825 w 66"/>
                <a:gd name="T37" fmla="*/ 254537353 h 103"/>
                <a:gd name="T38" fmla="*/ 100806250 w 66"/>
                <a:gd name="T39" fmla="*/ 257056724 h 103"/>
                <a:gd name="T40" fmla="*/ 88206263 w 66"/>
                <a:gd name="T41" fmla="*/ 254537353 h 103"/>
                <a:gd name="T42" fmla="*/ 75604688 w 66"/>
                <a:gd name="T43" fmla="*/ 249497025 h 103"/>
                <a:gd name="T44" fmla="*/ 60483750 w 66"/>
                <a:gd name="T45" fmla="*/ 244456698 h 103"/>
                <a:gd name="T46" fmla="*/ 50403125 w 66"/>
                <a:gd name="T47" fmla="*/ 234376042 h 103"/>
                <a:gd name="T48" fmla="*/ 37803138 w 66"/>
                <a:gd name="T49" fmla="*/ 219255058 h 103"/>
                <a:gd name="T50" fmla="*/ 27722513 w 66"/>
                <a:gd name="T51" fmla="*/ 206653444 h 103"/>
                <a:gd name="T52" fmla="*/ 20161250 w 66"/>
                <a:gd name="T53" fmla="*/ 191532461 h 103"/>
                <a:gd name="T54" fmla="*/ 12601575 w 66"/>
                <a:gd name="T55" fmla="*/ 171371149 h 103"/>
                <a:gd name="T56" fmla="*/ 2520950 w 66"/>
                <a:gd name="T57" fmla="*/ 141129182 h 103"/>
                <a:gd name="T58" fmla="*/ 0 w 66"/>
                <a:gd name="T59" fmla="*/ 100806558 h 103"/>
                <a:gd name="T60" fmla="*/ 0 w 66"/>
                <a:gd name="T61" fmla="*/ 83166204 h 103"/>
                <a:gd name="T62" fmla="*/ 5040313 w 66"/>
                <a:gd name="T63" fmla="*/ 63004893 h 103"/>
                <a:gd name="T64" fmla="*/ 10080625 w 66"/>
                <a:gd name="T65" fmla="*/ 47883909 h 103"/>
                <a:gd name="T66" fmla="*/ 15120938 w 66"/>
                <a:gd name="T67" fmla="*/ 32762925 h 103"/>
                <a:gd name="T68" fmla="*/ 25201563 w 66"/>
                <a:gd name="T69" fmla="*/ 20161312 h 103"/>
                <a:gd name="T70" fmla="*/ 32762825 w 66"/>
                <a:gd name="T71" fmla="*/ 10080656 h 103"/>
                <a:gd name="T72" fmla="*/ 42843450 w 66"/>
                <a:gd name="T73" fmla="*/ 5040328 h 103"/>
                <a:gd name="T74" fmla="*/ 55443438 w 66"/>
                <a:gd name="T75" fmla="*/ 0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103"/>
                <a:gd name="T116" fmla="*/ 66 w 66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103">
                  <a:moveTo>
                    <a:pt x="32" y="51"/>
                  </a:moveTo>
                  <a:lnTo>
                    <a:pt x="22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5" y="2"/>
                  </a:lnTo>
                  <a:lnTo>
                    <a:pt x="38" y="4"/>
                  </a:lnTo>
                  <a:lnTo>
                    <a:pt x="40" y="5"/>
                  </a:lnTo>
                  <a:lnTo>
                    <a:pt x="42" y="7"/>
                  </a:lnTo>
                  <a:lnTo>
                    <a:pt x="45" y="9"/>
                  </a:lnTo>
                  <a:lnTo>
                    <a:pt x="47" y="11"/>
                  </a:lnTo>
                  <a:lnTo>
                    <a:pt x="49" y="14"/>
                  </a:lnTo>
                  <a:lnTo>
                    <a:pt x="51" y="17"/>
                  </a:lnTo>
                  <a:lnTo>
                    <a:pt x="52" y="20"/>
                  </a:lnTo>
                  <a:lnTo>
                    <a:pt x="54" y="23"/>
                  </a:lnTo>
                  <a:lnTo>
                    <a:pt x="56" y="26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37"/>
                  </a:lnTo>
                  <a:lnTo>
                    <a:pt x="64" y="46"/>
                  </a:lnTo>
                  <a:lnTo>
                    <a:pt x="64" y="54"/>
                  </a:lnTo>
                  <a:lnTo>
                    <a:pt x="65" y="62"/>
                  </a:lnTo>
                  <a:lnTo>
                    <a:pt x="65" y="65"/>
                  </a:lnTo>
                  <a:lnTo>
                    <a:pt x="65" y="69"/>
                  </a:lnTo>
                  <a:lnTo>
                    <a:pt x="64" y="73"/>
                  </a:lnTo>
                  <a:lnTo>
                    <a:pt x="63" y="76"/>
                  </a:lnTo>
                  <a:lnTo>
                    <a:pt x="62" y="79"/>
                  </a:lnTo>
                  <a:lnTo>
                    <a:pt x="60" y="82"/>
                  </a:lnTo>
                  <a:lnTo>
                    <a:pt x="60" y="86"/>
                  </a:lnTo>
                  <a:lnTo>
                    <a:pt x="58" y="89"/>
                  </a:lnTo>
                  <a:lnTo>
                    <a:pt x="57" y="91"/>
                  </a:lnTo>
                  <a:lnTo>
                    <a:pt x="54" y="93"/>
                  </a:lnTo>
                  <a:lnTo>
                    <a:pt x="54" y="95"/>
                  </a:lnTo>
                  <a:lnTo>
                    <a:pt x="52" y="97"/>
                  </a:lnTo>
                  <a:lnTo>
                    <a:pt x="49" y="99"/>
                  </a:lnTo>
                  <a:lnTo>
                    <a:pt x="47" y="99"/>
                  </a:lnTo>
                  <a:lnTo>
                    <a:pt x="45" y="101"/>
                  </a:lnTo>
                  <a:lnTo>
                    <a:pt x="42" y="101"/>
                  </a:lnTo>
                  <a:lnTo>
                    <a:pt x="40" y="102"/>
                  </a:lnTo>
                  <a:lnTo>
                    <a:pt x="37" y="102"/>
                  </a:lnTo>
                  <a:lnTo>
                    <a:pt x="35" y="101"/>
                  </a:lnTo>
                  <a:lnTo>
                    <a:pt x="32" y="100"/>
                  </a:lnTo>
                  <a:lnTo>
                    <a:pt x="30" y="99"/>
                  </a:lnTo>
                  <a:lnTo>
                    <a:pt x="27" y="98"/>
                  </a:lnTo>
                  <a:lnTo>
                    <a:pt x="24" y="97"/>
                  </a:lnTo>
                  <a:lnTo>
                    <a:pt x="22" y="95"/>
                  </a:lnTo>
                  <a:lnTo>
                    <a:pt x="20" y="93"/>
                  </a:lnTo>
                  <a:lnTo>
                    <a:pt x="17" y="90"/>
                  </a:lnTo>
                  <a:lnTo>
                    <a:pt x="15" y="87"/>
                  </a:lnTo>
                  <a:lnTo>
                    <a:pt x="13" y="86"/>
                  </a:lnTo>
                  <a:lnTo>
                    <a:pt x="11" y="82"/>
                  </a:lnTo>
                  <a:lnTo>
                    <a:pt x="10" y="79"/>
                  </a:lnTo>
                  <a:lnTo>
                    <a:pt x="8" y="76"/>
                  </a:lnTo>
                  <a:lnTo>
                    <a:pt x="6" y="72"/>
                  </a:lnTo>
                  <a:lnTo>
                    <a:pt x="5" y="68"/>
                  </a:lnTo>
                  <a:lnTo>
                    <a:pt x="4" y="65"/>
                  </a:lnTo>
                  <a:lnTo>
                    <a:pt x="1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2" y="25"/>
                  </a:lnTo>
                  <a:lnTo>
                    <a:pt x="2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3"/>
                  </a:lnTo>
                  <a:lnTo>
                    <a:pt x="7" y="10"/>
                  </a:lnTo>
                  <a:lnTo>
                    <a:pt x="10" y="8"/>
                  </a:lnTo>
                  <a:lnTo>
                    <a:pt x="11" y="6"/>
                  </a:lnTo>
                  <a:lnTo>
                    <a:pt x="13" y="4"/>
                  </a:lnTo>
                  <a:lnTo>
                    <a:pt x="15" y="3"/>
                  </a:lnTo>
                  <a:lnTo>
                    <a:pt x="17" y="2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32" y="5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7" name="Freeform 21"/>
            <p:cNvSpPr/>
            <p:nvPr/>
          </p:nvSpPr>
          <p:spPr bwMode="auto">
            <a:xfrm>
              <a:off x="7626350" y="2139950"/>
              <a:ext cx="104775" cy="163513"/>
            </a:xfrm>
            <a:custGeom>
              <a:avLst/>
              <a:gdLst>
                <a:gd name="T0" fmla="*/ 57964388 w 66"/>
                <a:gd name="T1" fmla="*/ 2520958 h 103"/>
                <a:gd name="T2" fmla="*/ 70564375 w 66"/>
                <a:gd name="T3" fmla="*/ 2520958 h 103"/>
                <a:gd name="T4" fmla="*/ 83165950 w 66"/>
                <a:gd name="T5" fmla="*/ 5040328 h 103"/>
                <a:gd name="T6" fmla="*/ 95765938 w 66"/>
                <a:gd name="T7" fmla="*/ 10080656 h 103"/>
                <a:gd name="T8" fmla="*/ 108367513 w 66"/>
                <a:gd name="T9" fmla="*/ 17641941 h 103"/>
                <a:gd name="T10" fmla="*/ 118448138 w 66"/>
                <a:gd name="T11" fmla="*/ 30241967 h 103"/>
                <a:gd name="T12" fmla="*/ 131048125 w 66"/>
                <a:gd name="T13" fmla="*/ 40322623 h 103"/>
                <a:gd name="T14" fmla="*/ 138609388 w 66"/>
                <a:gd name="T15" fmla="*/ 57964565 h 103"/>
                <a:gd name="T16" fmla="*/ 148690013 w 66"/>
                <a:gd name="T17" fmla="*/ 75604919 h 103"/>
                <a:gd name="T18" fmla="*/ 156249688 w 66"/>
                <a:gd name="T19" fmla="*/ 93246860 h 103"/>
                <a:gd name="T20" fmla="*/ 163810950 w 66"/>
                <a:gd name="T21" fmla="*/ 136088854 h 103"/>
                <a:gd name="T22" fmla="*/ 163810950 w 66"/>
                <a:gd name="T23" fmla="*/ 163811451 h 103"/>
                <a:gd name="T24" fmla="*/ 163810950 w 66"/>
                <a:gd name="T25" fmla="*/ 183972763 h 103"/>
                <a:gd name="T26" fmla="*/ 156249688 w 66"/>
                <a:gd name="T27" fmla="*/ 201613117 h 103"/>
                <a:gd name="T28" fmla="*/ 151209375 w 66"/>
                <a:gd name="T29" fmla="*/ 216734100 h 103"/>
                <a:gd name="T30" fmla="*/ 143649700 w 66"/>
                <a:gd name="T31" fmla="*/ 229335714 h 103"/>
                <a:gd name="T32" fmla="*/ 136088438 w 66"/>
                <a:gd name="T33" fmla="*/ 241935740 h 103"/>
                <a:gd name="T34" fmla="*/ 126007813 w 66"/>
                <a:gd name="T35" fmla="*/ 249497025 h 103"/>
                <a:gd name="T36" fmla="*/ 115927188 w 66"/>
                <a:gd name="T37" fmla="*/ 254537353 h 103"/>
                <a:gd name="T38" fmla="*/ 100806250 w 66"/>
                <a:gd name="T39" fmla="*/ 257056724 h 103"/>
                <a:gd name="T40" fmla="*/ 90725625 w 66"/>
                <a:gd name="T41" fmla="*/ 257056724 h 103"/>
                <a:gd name="T42" fmla="*/ 75604688 w 66"/>
                <a:gd name="T43" fmla="*/ 252016396 h 103"/>
                <a:gd name="T44" fmla="*/ 63004700 w 66"/>
                <a:gd name="T45" fmla="*/ 244456698 h 103"/>
                <a:gd name="T46" fmla="*/ 50403125 w 66"/>
                <a:gd name="T47" fmla="*/ 234376042 h 103"/>
                <a:gd name="T48" fmla="*/ 40322500 w 66"/>
                <a:gd name="T49" fmla="*/ 221774428 h 103"/>
                <a:gd name="T50" fmla="*/ 32762825 w 66"/>
                <a:gd name="T51" fmla="*/ 206653444 h 103"/>
                <a:gd name="T52" fmla="*/ 22682200 w 66"/>
                <a:gd name="T53" fmla="*/ 191532461 h 103"/>
                <a:gd name="T54" fmla="*/ 15120938 w 66"/>
                <a:gd name="T55" fmla="*/ 171371149 h 103"/>
                <a:gd name="T56" fmla="*/ 2520950 w 66"/>
                <a:gd name="T57" fmla="*/ 141129182 h 103"/>
                <a:gd name="T58" fmla="*/ 0 w 66"/>
                <a:gd name="T59" fmla="*/ 103327516 h 103"/>
                <a:gd name="T60" fmla="*/ 2520950 w 66"/>
                <a:gd name="T61" fmla="*/ 83166204 h 103"/>
                <a:gd name="T62" fmla="*/ 7561263 w 66"/>
                <a:gd name="T63" fmla="*/ 65524263 h 103"/>
                <a:gd name="T64" fmla="*/ 10080625 w 66"/>
                <a:gd name="T65" fmla="*/ 50403279 h 103"/>
                <a:gd name="T66" fmla="*/ 15120938 w 66"/>
                <a:gd name="T67" fmla="*/ 32762925 h 103"/>
                <a:gd name="T68" fmla="*/ 25201563 w 66"/>
                <a:gd name="T69" fmla="*/ 22682269 h 103"/>
                <a:gd name="T70" fmla="*/ 35282188 w 66"/>
                <a:gd name="T71" fmla="*/ 12601614 h 103"/>
                <a:gd name="T72" fmla="*/ 45362813 w 66"/>
                <a:gd name="T73" fmla="*/ 7561286 h 103"/>
                <a:gd name="T74" fmla="*/ 57964388 w 66"/>
                <a:gd name="T75" fmla="*/ 2520958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6"/>
                <a:gd name="T115" fmla="*/ 0 h 103"/>
                <a:gd name="T116" fmla="*/ 66 w 66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6" h="103">
                  <a:moveTo>
                    <a:pt x="33" y="50"/>
                  </a:moveTo>
                  <a:lnTo>
                    <a:pt x="23" y="1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2"/>
                  </a:lnTo>
                  <a:lnTo>
                    <a:pt x="36" y="3"/>
                  </a:lnTo>
                  <a:lnTo>
                    <a:pt x="38" y="4"/>
                  </a:lnTo>
                  <a:lnTo>
                    <a:pt x="41" y="5"/>
                  </a:lnTo>
                  <a:lnTo>
                    <a:pt x="43" y="7"/>
                  </a:lnTo>
                  <a:lnTo>
                    <a:pt x="46" y="9"/>
                  </a:lnTo>
                  <a:lnTo>
                    <a:pt x="47" y="12"/>
                  </a:lnTo>
                  <a:lnTo>
                    <a:pt x="50" y="14"/>
                  </a:lnTo>
                  <a:lnTo>
                    <a:pt x="52" y="16"/>
                  </a:lnTo>
                  <a:lnTo>
                    <a:pt x="53" y="20"/>
                  </a:lnTo>
                  <a:lnTo>
                    <a:pt x="55" y="23"/>
                  </a:lnTo>
                  <a:lnTo>
                    <a:pt x="57" y="26"/>
                  </a:lnTo>
                  <a:lnTo>
                    <a:pt x="59" y="30"/>
                  </a:lnTo>
                  <a:lnTo>
                    <a:pt x="60" y="34"/>
                  </a:lnTo>
                  <a:lnTo>
                    <a:pt x="62" y="37"/>
                  </a:lnTo>
                  <a:lnTo>
                    <a:pt x="64" y="46"/>
                  </a:lnTo>
                  <a:lnTo>
                    <a:pt x="65" y="54"/>
                  </a:lnTo>
                  <a:lnTo>
                    <a:pt x="65" y="61"/>
                  </a:lnTo>
                  <a:lnTo>
                    <a:pt x="65" y="65"/>
                  </a:lnTo>
                  <a:lnTo>
                    <a:pt x="65" y="69"/>
                  </a:lnTo>
                  <a:lnTo>
                    <a:pt x="65" y="73"/>
                  </a:lnTo>
                  <a:lnTo>
                    <a:pt x="63" y="77"/>
                  </a:lnTo>
                  <a:lnTo>
                    <a:pt x="62" y="80"/>
                  </a:lnTo>
                  <a:lnTo>
                    <a:pt x="62" y="82"/>
                  </a:lnTo>
                  <a:lnTo>
                    <a:pt x="60" y="86"/>
                  </a:lnTo>
                  <a:lnTo>
                    <a:pt x="60" y="89"/>
                  </a:lnTo>
                  <a:lnTo>
                    <a:pt x="57" y="91"/>
                  </a:lnTo>
                  <a:lnTo>
                    <a:pt x="55" y="94"/>
                  </a:lnTo>
                  <a:lnTo>
                    <a:pt x="54" y="96"/>
                  </a:lnTo>
                  <a:lnTo>
                    <a:pt x="53" y="98"/>
                  </a:lnTo>
                  <a:lnTo>
                    <a:pt x="50" y="99"/>
                  </a:lnTo>
                  <a:lnTo>
                    <a:pt x="48" y="100"/>
                  </a:lnTo>
                  <a:lnTo>
                    <a:pt x="46" y="101"/>
                  </a:lnTo>
                  <a:lnTo>
                    <a:pt x="44" y="102"/>
                  </a:lnTo>
                  <a:lnTo>
                    <a:pt x="40" y="102"/>
                  </a:lnTo>
                  <a:lnTo>
                    <a:pt x="38" y="102"/>
                  </a:lnTo>
                  <a:lnTo>
                    <a:pt x="36" y="102"/>
                  </a:lnTo>
                  <a:lnTo>
                    <a:pt x="33" y="101"/>
                  </a:lnTo>
                  <a:lnTo>
                    <a:pt x="30" y="100"/>
                  </a:lnTo>
                  <a:lnTo>
                    <a:pt x="27" y="99"/>
                  </a:lnTo>
                  <a:lnTo>
                    <a:pt x="25" y="97"/>
                  </a:lnTo>
                  <a:lnTo>
                    <a:pt x="23" y="95"/>
                  </a:lnTo>
                  <a:lnTo>
                    <a:pt x="20" y="93"/>
                  </a:lnTo>
                  <a:lnTo>
                    <a:pt x="18" y="90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3" y="82"/>
                  </a:lnTo>
                  <a:lnTo>
                    <a:pt x="10" y="79"/>
                  </a:lnTo>
                  <a:lnTo>
                    <a:pt x="9" y="76"/>
                  </a:lnTo>
                  <a:lnTo>
                    <a:pt x="7" y="73"/>
                  </a:lnTo>
                  <a:lnTo>
                    <a:pt x="6" y="68"/>
                  </a:lnTo>
                  <a:lnTo>
                    <a:pt x="5" y="65"/>
                  </a:lnTo>
                  <a:lnTo>
                    <a:pt x="1" y="56"/>
                  </a:lnTo>
                  <a:lnTo>
                    <a:pt x="1" y="48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1" y="33"/>
                  </a:lnTo>
                  <a:lnTo>
                    <a:pt x="1" y="30"/>
                  </a:lnTo>
                  <a:lnTo>
                    <a:pt x="3" y="26"/>
                  </a:lnTo>
                  <a:lnTo>
                    <a:pt x="3" y="23"/>
                  </a:lnTo>
                  <a:lnTo>
                    <a:pt x="4" y="20"/>
                  </a:lnTo>
                  <a:lnTo>
                    <a:pt x="5" y="17"/>
                  </a:lnTo>
                  <a:lnTo>
                    <a:pt x="6" y="13"/>
                  </a:lnTo>
                  <a:lnTo>
                    <a:pt x="8" y="11"/>
                  </a:lnTo>
                  <a:lnTo>
                    <a:pt x="10" y="9"/>
                  </a:lnTo>
                  <a:lnTo>
                    <a:pt x="11" y="6"/>
                  </a:lnTo>
                  <a:lnTo>
                    <a:pt x="14" y="5"/>
                  </a:lnTo>
                  <a:lnTo>
                    <a:pt x="16" y="4"/>
                  </a:lnTo>
                  <a:lnTo>
                    <a:pt x="18" y="3"/>
                  </a:lnTo>
                  <a:lnTo>
                    <a:pt x="20" y="1"/>
                  </a:lnTo>
                  <a:lnTo>
                    <a:pt x="23" y="1"/>
                  </a:lnTo>
                  <a:lnTo>
                    <a:pt x="33" y="5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b="1"/>
              <a:t>Two-Tailed </a:t>
            </a:r>
            <a:r>
              <a:rPr lang="en-US" altLang="en-US" b="1" i="1"/>
              <a:t>z</a:t>
            </a:r>
            <a:r>
              <a:rPr lang="en-US" altLang="en-US" b="1"/>
              <a:t> Test Solution*</a:t>
            </a:r>
            <a:endParaRPr lang="en-US" altLang="en-US" b="1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3848100" cy="4114800"/>
          </a:xfrm>
          <a:noFill/>
        </p:spPr>
        <p:txBody>
          <a:bodyPr lIns="90488" tIns="44450" rIns="90488" bIns="44450"/>
          <a:lstStyle/>
          <a:p>
            <a:pPr>
              <a:buClr>
                <a:srgbClr val="8E0D30"/>
              </a:buClr>
            </a:pPr>
            <a:r>
              <a:rPr lang="en-US" altLang="en-US" sz="2800" b="1" i="1" dirty="0">
                <a:solidFill>
                  <a:schemeClr val="tx2"/>
                </a:solidFill>
              </a:rPr>
              <a:t>H</a:t>
            </a:r>
            <a:r>
              <a:rPr lang="en-US" altLang="en-US" sz="2000" b="1" baseline="-25000" dirty="0">
                <a:solidFill>
                  <a:schemeClr val="tx2"/>
                </a:solidFill>
              </a:rPr>
              <a:t>0</a:t>
            </a:r>
            <a:r>
              <a:rPr lang="en-US" altLang="en-US" sz="2800" b="1" dirty="0">
                <a:solidFill>
                  <a:schemeClr val="tx2"/>
                </a:solidFill>
              </a:rPr>
              <a:t>: 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r>
              <a:rPr lang="en-US" altLang="en-US" sz="2800" b="1" i="1" dirty="0">
                <a:solidFill>
                  <a:schemeClr val="tx2"/>
                </a:solidFill>
              </a:rPr>
              <a:t>H</a:t>
            </a:r>
            <a:r>
              <a:rPr lang="en-US" altLang="en-US" sz="2000" b="1" baseline="-25000" dirty="0">
                <a:solidFill>
                  <a:schemeClr val="tx2"/>
                </a:solidFill>
              </a:rPr>
              <a:t>a</a:t>
            </a:r>
            <a:r>
              <a:rPr lang="en-US" altLang="en-US" sz="2800" b="1" dirty="0">
                <a:solidFill>
                  <a:schemeClr val="tx2"/>
                </a:solidFill>
              </a:rPr>
              <a:t>: 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  <a:r>
              <a:rPr lang="en-US" altLang="en-US" sz="2800" b="1" i="1" dirty="0">
                <a:solidFill>
                  <a:schemeClr val="tx2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2800" b="1" dirty="0">
                <a:solidFill>
                  <a:schemeClr val="tx2"/>
                </a:solidFill>
              </a:rPr>
              <a:t> = 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r>
              <a:rPr lang="en-US" altLang="en-US" sz="2800" b="1" i="1" dirty="0">
                <a:solidFill>
                  <a:schemeClr val="tx2"/>
                </a:solidFill>
              </a:rPr>
              <a:t>n</a:t>
            </a:r>
            <a:r>
              <a:rPr lang="en-US" altLang="en-US" sz="2800" b="1" dirty="0">
                <a:solidFill>
                  <a:schemeClr val="tx2"/>
                </a:solidFill>
              </a:rPr>
              <a:t> = </a:t>
            </a:r>
            <a:endParaRPr lang="en-US" altLang="en-US" sz="2800" b="1" dirty="0"/>
          </a:p>
          <a:p>
            <a:pPr>
              <a:spcBef>
                <a:spcPct val="13000"/>
              </a:spcBef>
              <a:buClr>
                <a:srgbClr val="8E0D30"/>
              </a:buClr>
            </a:pPr>
            <a:r>
              <a:rPr lang="en-US" altLang="en-US" sz="2800" b="1" dirty="0">
                <a:solidFill>
                  <a:schemeClr val="tx2"/>
                </a:solidFill>
              </a:rPr>
              <a:t>Critical Value(s):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endParaRPr lang="en-US" altLang="en-US" sz="2800" b="1" dirty="0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>
                <a:solidFill>
                  <a:schemeClr val="tx2"/>
                </a:solidFill>
              </a:rPr>
              <a:t>Test Statistic: </a:t>
            </a:r>
            <a:endParaRPr lang="en-US" altLang="en-US" sz="2800" b="1">
              <a:solidFill>
                <a:schemeClr val="tx2"/>
              </a:solidFill>
            </a:endParaRPr>
          </a:p>
          <a:p>
            <a:pPr>
              <a:spcBef>
                <a:spcPct val="430000"/>
              </a:spcBef>
            </a:pPr>
            <a:r>
              <a:rPr lang="en-US" altLang="en-US" sz="2800" b="1">
                <a:solidFill>
                  <a:schemeClr val="tx2"/>
                </a:solidFill>
              </a:rPr>
              <a:t>Decision:</a:t>
            </a:r>
            <a:endParaRPr lang="en-US" altLang="en-US" sz="2800" b="1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2800" b="1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sz="2800" b="1">
                <a:solidFill>
                  <a:schemeClr val="tx2"/>
                </a:solidFill>
              </a:rPr>
              <a:t>Conclusion:</a:t>
            </a:r>
            <a:endParaRPr lang="en-US" altLang="en-US" sz="2800" b="1">
              <a:solidFill>
                <a:schemeClr val="tx2"/>
              </a:solidFill>
            </a:endParaRPr>
          </a:p>
          <a:p>
            <a:pPr latinLnBrk="1">
              <a:spcBef>
                <a:spcPct val="20000"/>
              </a:spcBef>
            </a:pPr>
            <a:endParaRPr lang="en-US" altLang="en-US" sz="2800" b="1">
              <a:solidFill>
                <a:schemeClr val="tx2"/>
              </a:solidFill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318419" y="1652588"/>
            <a:ext cx="1524000" cy="1038225"/>
            <a:chOff x="819" y="1051"/>
            <a:chExt cx="960" cy="654"/>
          </a:xfrm>
        </p:grpSpPr>
        <p:sp>
          <p:nvSpPr>
            <p:cNvPr id="71739" name="Text Box 5"/>
            <p:cNvSpPr txBox="1">
              <a:spLocks noChangeArrowheads="1"/>
            </p:cNvSpPr>
            <p:nvPr/>
          </p:nvSpPr>
          <p:spPr bwMode="auto">
            <a:xfrm>
              <a:off x="819" y="1051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 b="1" i="1">
                  <a:solidFill>
                    <a:srgbClr val="8E0D30"/>
                  </a:solidFill>
                  <a:latin typeface="Symbol" panose="05050102010706020507" pitchFamily="18" charset="2"/>
                </a:rPr>
                <a:t></a:t>
              </a:r>
              <a:r>
                <a:rPr lang="en-US" altLang="en-US" sz="2800" b="1">
                  <a:solidFill>
                    <a:srgbClr val="8E0D30"/>
                  </a:solidFill>
                </a:rPr>
                <a:t> = 70</a:t>
              </a:r>
              <a:endParaRPr lang="en-US" altLang="en-US" sz="2800" b="1">
                <a:solidFill>
                  <a:srgbClr val="8E0D30"/>
                </a:solidFill>
              </a:endParaRPr>
            </a:p>
          </p:txBody>
        </p:sp>
        <p:sp>
          <p:nvSpPr>
            <p:cNvPr id="71740" name="Text Box 6"/>
            <p:cNvSpPr txBox="1">
              <a:spLocks noChangeArrowheads="1"/>
            </p:cNvSpPr>
            <p:nvPr/>
          </p:nvSpPr>
          <p:spPr bwMode="auto">
            <a:xfrm>
              <a:off x="819" y="1378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 b="1" i="1">
                  <a:solidFill>
                    <a:srgbClr val="8E0D30"/>
                  </a:solidFill>
                  <a:latin typeface="Symbol" panose="05050102010706020507" pitchFamily="18" charset="2"/>
                </a:rPr>
                <a:t></a:t>
              </a:r>
              <a:r>
                <a:rPr lang="en-US" altLang="en-US" sz="2800" b="1">
                  <a:solidFill>
                    <a:srgbClr val="8E0D30"/>
                  </a:solidFill>
                </a:rPr>
                <a:t> </a:t>
              </a:r>
              <a:r>
                <a:rPr lang="en-US" altLang="en-US" sz="2800" b="1">
                  <a:solidFill>
                    <a:srgbClr val="8E0D30"/>
                  </a:solidFill>
                  <a:latin typeface="Symbol" panose="05050102010706020507" pitchFamily="18" charset="2"/>
                </a:rPr>
                <a:t></a:t>
              </a:r>
              <a:r>
                <a:rPr lang="en-US" altLang="en-US" sz="2800" b="1">
                  <a:solidFill>
                    <a:srgbClr val="8E0D30"/>
                  </a:solidFill>
                </a:rPr>
                <a:t> 70</a:t>
              </a:r>
              <a:endParaRPr lang="en-US" altLang="en-US" sz="1800">
                <a:solidFill>
                  <a:srgbClr val="8E0D30"/>
                </a:solidFill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1563688" y="2690813"/>
            <a:ext cx="1524000" cy="1023937"/>
            <a:chOff x="807" y="1709"/>
            <a:chExt cx="960" cy="645"/>
          </a:xfrm>
        </p:grpSpPr>
        <p:sp>
          <p:nvSpPr>
            <p:cNvPr id="71737" name="Text Box 8"/>
            <p:cNvSpPr txBox="1">
              <a:spLocks noChangeArrowheads="1"/>
            </p:cNvSpPr>
            <p:nvPr/>
          </p:nvSpPr>
          <p:spPr bwMode="auto">
            <a:xfrm>
              <a:off x="807" y="1709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 b="1" dirty="0">
                  <a:solidFill>
                    <a:srgbClr val="8E0D30"/>
                  </a:solidFill>
                </a:rPr>
                <a:t>0.05</a:t>
              </a:r>
              <a:endParaRPr lang="en-US" altLang="en-US" sz="2800" b="1" dirty="0">
                <a:solidFill>
                  <a:srgbClr val="8E0D30"/>
                </a:solidFill>
              </a:endParaRPr>
            </a:p>
          </p:txBody>
        </p:sp>
        <p:sp>
          <p:nvSpPr>
            <p:cNvPr id="71738" name="Text Box 9"/>
            <p:cNvSpPr txBox="1">
              <a:spLocks noChangeArrowheads="1"/>
            </p:cNvSpPr>
            <p:nvPr/>
          </p:nvSpPr>
          <p:spPr bwMode="auto">
            <a:xfrm>
              <a:off x="807" y="2027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 b="1" dirty="0">
                  <a:solidFill>
                    <a:srgbClr val="8E0D30"/>
                  </a:solidFill>
                </a:rPr>
                <a:t>36</a:t>
              </a:r>
              <a:endParaRPr lang="en-US" altLang="en-US" sz="1800" dirty="0">
                <a:solidFill>
                  <a:srgbClr val="8E0D30"/>
                </a:solidFill>
              </a:endParaRPr>
            </a:p>
          </p:txBody>
        </p:sp>
      </p:grpSp>
      <p:grpSp>
        <p:nvGrpSpPr>
          <p:cNvPr id="4" name="Group 62"/>
          <p:cNvGrpSpPr/>
          <p:nvPr/>
        </p:nvGrpSpPr>
        <p:grpSpPr bwMode="auto">
          <a:xfrm>
            <a:off x="739775" y="4476750"/>
            <a:ext cx="3013075" cy="1839913"/>
            <a:chOff x="466" y="2820"/>
            <a:chExt cx="1898" cy="1159"/>
          </a:xfrm>
        </p:grpSpPr>
        <p:sp>
          <p:nvSpPr>
            <p:cNvPr id="71691" name="Line 12"/>
            <p:cNvSpPr>
              <a:spLocks noChangeShapeType="1"/>
            </p:cNvSpPr>
            <p:nvPr/>
          </p:nvSpPr>
          <p:spPr bwMode="auto">
            <a:xfrm>
              <a:off x="1414" y="2879"/>
              <a:ext cx="1" cy="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2" name="Freeform 13"/>
            <p:cNvSpPr/>
            <p:nvPr/>
          </p:nvSpPr>
          <p:spPr bwMode="auto">
            <a:xfrm>
              <a:off x="676" y="3256"/>
              <a:ext cx="432" cy="436"/>
            </a:xfrm>
            <a:custGeom>
              <a:avLst/>
              <a:gdLst>
                <a:gd name="T0" fmla="*/ 432 w 432"/>
                <a:gd name="T1" fmla="*/ 0 h 436"/>
                <a:gd name="T2" fmla="*/ 432 w 432"/>
                <a:gd name="T3" fmla="*/ 436 h 436"/>
                <a:gd name="T4" fmla="*/ 0 w 432"/>
                <a:gd name="T5" fmla="*/ 436 h 436"/>
                <a:gd name="T6" fmla="*/ 53 w 432"/>
                <a:gd name="T7" fmla="*/ 412 h 436"/>
                <a:gd name="T8" fmla="*/ 103 w 432"/>
                <a:gd name="T9" fmla="*/ 386 h 436"/>
                <a:gd name="T10" fmla="*/ 151 w 432"/>
                <a:gd name="T11" fmla="*/ 355 h 436"/>
                <a:gd name="T12" fmla="*/ 197 w 432"/>
                <a:gd name="T13" fmla="*/ 321 h 436"/>
                <a:gd name="T14" fmla="*/ 240 w 432"/>
                <a:gd name="T15" fmla="*/ 284 h 436"/>
                <a:gd name="T16" fmla="*/ 280 w 432"/>
                <a:gd name="T17" fmla="*/ 243 h 436"/>
                <a:gd name="T18" fmla="*/ 318 w 432"/>
                <a:gd name="T19" fmla="*/ 199 h 436"/>
                <a:gd name="T20" fmla="*/ 351 w 432"/>
                <a:gd name="T21" fmla="*/ 152 h 436"/>
                <a:gd name="T22" fmla="*/ 382 w 432"/>
                <a:gd name="T23" fmla="*/ 104 h 436"/>
                <a:gd name="T24" fmla="*/ 408 w 432"/>
                <a:gd name="T25" fmla="*/ 54 h 436"/>
                <a:gd name="T26" fmla="*/ 432 w 432"/>
                <a:gd name="T27" fmla="*/ 0 h 4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2"/>
                <a:gd name="T43" fmla="*/ 0 h 436"/>
                <a:gd name="T44" fmla="*/ 432 w 432"/>
                <a:gd name="T45" fmla="*/ 436 h 4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2" h="436">
                  <a:moveTo>
                    <a:pt x="432" y="0"/>
                  </a:moveTo>
                  <a:lnTo>
                    <a:pt x="432" y="436"/>
                  </a:lnTo>
                  <a:lnTo>
                    <a:pt x="0" y="436"/>
                  </a:lnTo>
                  <a:lnTo>
                    <a:pt x="53" y="412"/>
                  </a:lnTo>
                  <a:lnTo>
                    <a:pt x="103" y="386"/>
                  </a:lnTo>
                  <a:lnTo>
                    <a:pt x="151" y="355"/>
                  </a:lnTo>
                  <a:lnTo>
                    <a:pt x="197" y="321"/>
                  </a:lnTo>
                  <a:lnTo>
                    <a:pt x="240" y="284"/>
                  </a:lnTo>
                  <a:lnTo>
                    <a:pt x="280" y="243"/>
                  </a:lnTo>
                  <a:lnTo>
                    <a:pt x="318" y="199"/>
                  </a:lnTo>
                  <a:lnTo>
                    <a:pt x="351" y="152"/>
                  </a:lnTo>
                  <a:lnTo>
                    <a:pt x="382" y="104"/>
                  </a:lnTo>
                  <a:lnTo>
                    <a:pt x="408" y="54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D200D2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3" name="Freeform 14"/>
            <p:cNvSpPr/>
            <p:nvPr/>
          </p:nvSpPr>
          <p:spPr bwMode="auto">
            <a:xfrm>
              <a:off x="1747" y="3278"/>
              <a:ext cx="409" cy="414"/>
            </a:xfrm>
            <a:custGeom>
              <a:avLst/>
              <a:gdLst>
                <a:gd name="T0" fmla="*/ 0 w 409"/>
                <a:gd name="T1" fmla="*/ 0 h 414"/>
                <a:gd name="T2" fmla="*/ 0 w 409"/>
                <a:gd name="T3" fmla="*/ 414 h 414"/>
                <a:gd name="T4" fmla="*/ 409 w 409"/>
                <a:gd name="T5" fmla="*/ 414 h 414"/>
                <a:gd name="T6" fmla="*/ 359 w 409"/>
                <a:gd name="T7" fmla="*/ 392 h 414"/>
                <a:gd name="T8" fmla="*/ 311 w 409"/>
                <a:gd name="T9" fmla="*/ 366 h 414"/>
                <a:gd name="T10" fmla="*/ 266 w 409"/>
                <a:gd name="T11" fmla="*/ 337 h 414"/>
                <a:gd name="T12" fmla="*/ 222 w 409"/>
                <a:gd name="T13" fmla="*/ 304 h 414"/>
                <a:gd name="T14" fmla="*/ 181 w 409"/>
                <a:gd name="T15" fmla="*/ 268 h 414"/>
                <a:gd name="T16" fmla="*/ 143 w 409"/>
                <a:gd name="T17" fmla="*/ 230 h 414"/>
                <a:gd name="T18" fmla="*/ 108 w 409"/>
                <a:gd name="T19" fmla="*/ 188 h 414"/>
                <a:gd name="T20" fmla="*/ 75 w 409"/>
                <a:gd name="T21" fmla="*/ 145 h 414"/>
                <a:gd name="T22" fmla="*/ 46 w 409"/>
                <a:gd name="T23" fmla="*/ 99 h 414"/>
                <a:gd name="T24" fmla="*/ 21 w 409"/>
                <a:gd name="T25" fmla="*/ 50 h 414"/>
                <a:gd name="T26" fmla="*/ 0 w 409"/>
                <a:gd name="T27" fmla="*/ 0 h 4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09"/>
                <a:gd name="T43" fmla="*/ 0 h 414"/>
                <a:gd name="T44" fmla="*/ 409 w 409"/>
                <a:gd name="T45" fmla="*/ 414 h 4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09" h="414">
                  <a:moveTo>
                    <a:pt x="0" y="0"/>
                  </a:moveTo>
                  <a:lnTo>
                    <a:pt x="0" y="414"/>
                  </a:lnTo>
                  <a:lnTo>
                    <a:pt x="409" y="414"/>
                  </a:lnTo>
                  <a:lnTo>
                    <a:pt x="359" y="392"/>
                  </a:lnTo>
                  <a:lnTo>
                    <a:pt x="311" y="366"/>
                  </a:lnTo>
                  <a:lnTo>
                    <a:pt x="266" y="337"/>
                  </a:lnTo>
                  <a:lnTo>
                    <a:pt x="222" y="304"/>
                  </a:lnTo>
                  <a:lnTo>
                    <a:pt x="181" y="268"/>
                  </a:lnTo>
                  <a:lnTo>
                    <a:pt x="143" y="230"/>
                  </a:lnTo>
                  <a:lnTo>
                    <a:pt x="108" y="188"/>
                  </a:lnTo>
                  <a:lnTo>
                    <a:pt x="75" y="145"/>
                  </a:lnTo>
                  <a:lnTo>
                    <a:pt x="46" y="99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00D2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4" name="Freeform 15"/>
            <p:cNvSpPr/>
            <p:nvPr/>
          </p:nvSpPr>
          <p:spPr bwMode="auto">
            <a:xfrm>
              <a:off x="1414" y="2865"/>
              <a:ext cx="872" cy="838"/>
            </a:xfrm>
            <a:custGeom>
              <a:avLst/>
              <a:gdLst>
                <a:gd name="T0" fmla="*/ 872 w 872"/>
                <a:gd name="T1" fmla="*/ 838 h 838"/>
                <a:gd name="T2" fmla="*/ 780 w 872"/>
                <a:gd name="T3" fmla="*/ 828 h 838"/>
                <a:gd name="T4" fmla="*/ 735 w 872"/>
                <a:gd name="T5" fmla="*/ 818 h 838"/>
                <a:gd name="T6" fmla="*/ 688 w 872"/>
                <a:gd name="T7" fmla="*/ 805 h 838"/>
                <a:gd name="T8" fmla="*/ 643 w 872"/>
                <a:gd name="T9" fmla="*/ 785 h 838"/>
                <a:gd name="T10" fmla="*/ 597 w 872"/>
                <a:gd name="T11" fmla="*/ 759 h 838"/>
                <a:gd name="T12" fmla="*/ 551 w 872"/>
                <a:gd name="T13" fmla="*/ 724 h 838"/>
                <a:gd name="T14" fmla="*/ 460 w 872"/>
                <a:gd name="T15" fmla="*/ 627 h 838"/>
                <a:gd name="T16" fmla="*/ 368 w 872"/>
                <a:gd name="T17" fmla="*/ 491 h 838"/>
                <a:gd name="T18" fmla="*/ 276 w 872"/>
                <a:gd name="T19" fmla="*/ 326 h 838"/>
                <a:gd name="T20" fmla="*/ 231 w 872"/>
                <a:gd name="T21" fmla="*/ 243 h 838"/>
                <a:gd name="T22" fmla="*/ 184 w 872"/>
                <a:gd name="T23" fmla="*/ 165 h 838"/>
                <a:gd name="T24" fmla="*/ 139 w 872"/>
                <a:gd name="T25" fmla="*/ 98 h 838"/>
                <a:gd name="T26" fmla="*/ 92 w 872"/>
                <a:gd name="T27" fmla="*/ 44 h 838"/>
                <a:gd name="T28" fmla="*/ 47 w 872"/>
                <a:gd name="T29" fmla="*/ 11 h 838"/>
                <a:gd name="T30" fmla="*/ 0 w 872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2"/>
                <a:gd name="T49" fmla="*/ 0 h 838"/>
                <a:gd name="T50" fmla="*/ 872 w 872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2" h="838">
                  <a:moveTo>
                    <a:pt x="872" y="838"/>
                  </a:moveTo>
                  <a:lnTo>
                    <a:pt x="780" y="828"/>
                  </a:lnTo>
                  <a:lnTo>
                    <a:pt x="735" y="818"/>
                  </a:lnTo>
                  <a:lnTo>
                    <a:pt x="688" y="805"/>
                  </a:lnTo>
                  <a:lnTo>
                    <a:pt x="643" y="785"/>
                  </a:lnTo>
                  <a:lnTo>
                    <a:pt x="597" y="759"/>
                  </a:lnTo>
                  <a:lnTo>
                    <a:pt x="551" y="724"/>
                  </a:lnTo>
                  <a:lnTo>
                    <a:pt x="460" y="627"/>
                  </a:lnTo>
                  <a:lnTo>
                    <a:pt x="368" y="491"/>
                  </a:lnTo>
                  <a:lnTo>
                    <a:pt x="276" y="326"/>
                  </a:lnTo>
                  <a:lnTo>
                    <a:pt x="231" y="243"/>
                  </a:lnTo>
                  <a:lnTo>
                    <a:pt x="184" y="165"/>
                  </a:lnTo>
                  <a:lnTo>
                    <a:pt x="139" y="98"/>
                  </a:lnTo>
                  <a:lnTo>
                    <a:pt x="92" y="44"/>
                  </a:lnTo>
                  <a:lnTo>
                    <a:pt x="47" y="11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5" name="Freeform 16"/>
            <p:cNvSpPr/>
            <p:nvPr/>
          </p:nvSpPr>
          <p:spPr bwMode="auto">
            <a:xfrm>
              <a:off x="543" y="2865"/>
              <a:ext cx="871" cy="838"/>
            </a:xfrm>
            <a:custGeom>
              <a:avLst/>
              <a:gdLst>
                <a:gd name="T0" fmla="*/ 0 w 871"/>
                <a:gd name="T1" fmla="*/ 838 h 838"/>
                <a:gd name="T2" fmla="*/ 92 w 871"/>
                <a:gd name="T3" fmla="*/ 828 h 838"/>
                <a:gd name="T4" fmla="*/ 138 w 871"/>
                <a:gd name="T5" fmla="*/ 818 h 838"/>
                <a:gd name="T6" fmla="*/ 183 w 871"/>
                <a:gd name="T7" fmla="*/ 805 h 838"/>
                <a:gd name="T8" fmla="*/ 229 w 871"/>
                <a:gd name="T9" fmla="*/ 785 h 838"/>
                <a:gd name="T10" fmla="*/ 275 w 871"/>
                <a:gd name="T11" fmla="*/ 759 h 838"/>
                <a:gd name="T12" fmla="*/ 321 w 871"/>
                <a:gd name="T13" fmla="*/ 724 h 838"/>
                <a:gd name="T14" fmla="*/ 413 w 871"/>
                <a:gd name="T15" fmla="*/ 627 h 838"/>
                <a:gd name="T16" fmla="*/ 504 w 871"/>
                <a:gd name="T17" fmla="*/ 491 h 838"/>
                <a:gd name="T18" fmla="*/ 596 w 871"/>
                <a:gd name="T19" fmla="*/ 326 h 838"/>
                <a:gd name="T20" fmla="*/ 642 w 871"/>
                <a:gd name="T21" fmla="*/ 243 h 838"/>
                <a:gd name="T22" fmla="*/ 688 w 871"/>
                <a:gd name="T23" fmla="*/ 165 h 838"/>
                <a:gd name="T24" fmla="*/ 734 w 871"/>
                <a:gd name="T25" fmla="*/ 98 h 838"/>
                <a:gd name="T26" fmla="*/ 780 w 871"/>
                <a:gd name="T27" fmla="*/ 44 h 838"/>
                <a:gd name="T28" fmla="*/ 826 w 871"/>
                <a:gd name="T29" fmla="*/ 11 h 838"/>
                <a:gd name="T30" fmla="*/ 871 w 871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1"/>
                <a:gd name="T49" fmla="*/ 0 h 838"/>
                <a:gd name="T50" fmla="*/ 871 w 871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1" h="838">
                  <a:moveTo>
                    <a:pt x="0" y="838"/>
                  </a:moveTo>
                  <a:lnTo>
                    <a:pt x="92" y="828"/>
                  </a:lnTo>
                  <a:lnTo>
                    <a:pt x="138" y="818"/>
                  </a:lnTo>
                  <a:lnTo>
                    <a:pt x="183" y="805"/>
                  </a:lnTo>
                  <a:lnTo>
                    <a:pt x="229" y="785"/>
                  </a:lnTo>
                  <a:lnTo>
                    <a:pt x="275" y="759"/>
                  </a:lnTo>
                  <a:lnTo>
                    <a:pt x="321" y="724"/>
                  </a:lnTo>
                  <a:lnTo>
                    <a:pt x="413" y="627"/>
                  </a:lnTo>
                  <a:lnTo>
                    <a:pt x="504" y="491"/>
                  </a:lnTo>
                  <a:lnTo>
                    <a:pt x="596" y="326"/>
                  </a:lnTo>
                  <a:lnTo>
                    <a:pt x="642" y="243"/>
                  </a:lnTo>
                  <a:lnTo>
                    <a:pt x="688" y="165"/>
                  </a:lnTo>
                  <a:lnTo>
                    <a:pt x="734" y="98"/>
                  </a:lnTo>
                  <a:lnTo>
                    <a:pt x="780" y="44"/>
                  </a:lnTo>
                  <a:lnTo>
                    <a:pt x="826" y="11"/>
                  </a:lnTo>
                  <a:lnTo>
                    <a:pt x="871" y="0"/>
                  </a:lnTo>
                </a:path>
              </a:pathLst>
            </a:custGeom>
            <a:noFill/>
            <a:ln w="3175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6" name="Freeform 17"/>
            <p:cNvSpPr/>
            <p:nvPr/>
          </p:nvSpPr>
          <p:spPr bwMode="auto">
            <a:xfrm>
              <a:off x="543" y="3011"/>
              <a:ext cx="1776" cy="689"/>
            </a:xfrm>
            <a:custGeom>
              <a:avLst/>
              <a:gdLst>
                <a:gd name="T0" fmla="*/ 0 w 1776"/>
                <a:gd name="T1" fmla="*/ 0 h 689"/>
                <a:gd name="T2" fmla="*/ 0 w 1776"/>
                <a:gd name="T3" fmla="*/ 689 h 689"/>
                <a:gd name="T4" fmla="*/ 1776 w 1776"/>
                <a:gd name="T5" fmla="*/ 689 h 689"/>
                <a:gd name="T6" fmla="*/ 0 60000 65536"/>
                <a:gd name="T7" fmla="*/ 0 60000 65536"/>
                <a:gd name="T8" fmla="*/ 0 60000 65536"/>
                <a:gd name="T9" fmla="*/ 0 w 1776"/>
                <a:gd name="T10" fmla="*/ 0 h 689"/>
                <a:gd name="T11" fmla="*/ 1776 w 1776"/>
                <a:gd name="T12" fmla="*/ 689 h 6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689">
                  <a:moveTo>
                    <a:pt x="0" y="0"/>
                  </a:moveTo>
                  <a:lnTo>
                    <a:pt x="0" y="689"/>
                  </a:lnTo>
                  <a:lnTo>
                    <a:pt x="1776" y="689"/>
                  </a:lnTo>
                </a:path>
              </a:pathLst>
            </a:custGeom>
            <a:noFill/>
            <a:ln w="2381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7" name="Line 18"/>
            <p:cNvSpPr>
              <a:spLocks noChangeShapeType="1"/>
            </p:cNvSpPr>
            <p:nvPr/>
          </p:nvSpPr>
          <p:spPr bwMode="auto">
            <a:xfrm>
              <a:off x="521" y="3011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8" name="Line 19"/>
            <p:cNvSpPr>
              <a:spLocks noChangeShapeType="1"/>
            </p:cNvSpPr>
            <p:nvPr/>
          </p:nvSpPr>
          <p:spPr bwMode="auto">
            <a:xfrm>
              <a:off x="521" y="3080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699" name="Line 20"/>
            <p:cNvSpPr>
              <a:spLocks noChangeShapeType="1"/>
            </p:cNvSpPr>
            <p:nvPr/>
          </p:nvSpPr>
          <p:spPr bwMode="auto">
            <a:xfrm>
              <a:off x="521" y="3150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0" name="Line 21"/>
            <p:cNvSpPr>
              <a:spLocks noChangeShapeType="1"/>
            </p:cNvSpPr>
            <p:nvPr/>
          </p:nvSpPr>
          <p:spPr bwMode="auto">
            <a:xfrm>
              <a:off x="521" y="3218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1" name="Line 22"/>
            <p:cNvSpPr>
              <a:spLocks noChangeShapeType="1"/>
            </p:cNvSpPr>
            <p:nvPr/>
          </p:nvSpPr>
          <p:spPr bwMode="auto">
            <a:xfrm>
              <a:off x="521" y="3287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2" name="Line 23"/>
            <p:cNvSpPr>
              <a:spLocks noChangeShapeType="1"/>
            </p:cNvSpPr>
            <p:nvPr/>
          </p:nvSpPr>
          <p:spPr bwMode="auto">
            <a:xfrm>
              <a:off x="521" y="3355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3" name="Line 24"/>
            <p:cNvSpPr>
              <a:spLocks noChangeShapeType="1"/>
            </p:cNvSpPr>
            <p:nvPr/>
          </p:nvSpPr>
          <p:spPr bwMode="auto">
            <a:xfrm>
              <a:off x="521" y="3425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4" name="Line 25"/>
            <p:cNvSpPr>
              <a:spLocks noChangeShapeType="1"/>
            </p:cNvSpPr>
            <p:nvPr/>
          </p:nvSpPr>
          <p:spPr bwMode="auto">
            <a:xfrm>
              <a:off x="521" y="3493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5" name="Line 26"/>
            <p:cNvSpPr>
              <a:spLocks noChangeShapeType="1"/>
            </p:cNvSpPr>
            <p:nvPr/>
          </p:nvSpPr>
          <p:spPr bwMode="auto">
            <a:xfrm>
              <a:off x="521" y="3562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6" name="Line 27"/>
            <p:cNvSpPr>
              <a:spLocks noChangeShapeType="1"/>
            </p:cNvSpPr>
            <p:nvPr/>
          </p:nvSpPr>
          <p:spPr bwMode="auto">
            <a:xfrm>
              <a:off x="521" y="3631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7" name="Line 28"/>
            <p:cNvSpPr>
              <a:spLocks noChangeShapeType="1"/>
            </p:cNvSpPr>
            <p:nvPr/>
          </p:nvSpPr>
          <p:spPr bwMode="auto">
            <a:xfrm>
              <a:off x="2319" y="3700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8" name="Line 29"/>
            <p:cNvSpPr>
              <a:spLocks noChangeShapeType="1"/>
            </p:cNvSpPr>
            <p:nvPr/>
          </p:nvSpPr>
          <p:spPr bwMode="auto">
            <a:xfrm>
              <a:off x="2142" y="3700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9" name="Line 30"/>
            <p:cNvSpPr>
              <a:spLocks noChangeShapeType="1"/>
            </p:cNvSpPr>
            <p:nvPr/>
          </p:nvSpPr>
          <p:spPr bwMode="auto">
            <a:xfrm>
              <a:off x="1964" y="3700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0" name="Line 31"/>
            <p:cNvSpPr>
              <a:spLocks noChangeShapeType="1"/>
            </p:cNvSpPr>
            <p:nvPr/>
          </p:nvSpPr>
          <p:spPr bwMode="auto">
            <a:xfrm>
              <a:off x="1786" y="3700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1" name="Line 32"/>
            <p:cNvSpPr>
              <a:spLocks noChangeShapeType="1"/>
            </p:cNvSpPr>
            <p:nvPr/>
          </p:nvSpPr>
          <p:spPr bwMode="auto">
            <a:xfrm>
              <a:off x="1609" y="3700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2" name="Line 33"/>
            <p:cNvSpPr>
              <a:spLocks noChangeShapeType="1"/>
            </p:cNvSpPr>
            <p:nvPr/>
          </p:nvSpPr>
          <p:spPr bwMode="auto">
            <a:xfrm>
              <a:off x="1431" y="3700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3" name="Line 34"/>
            <p:cNvSpPr>
              <a:spLocks noChangeShapeType="1"/>
            </p:cNvSpPr>
            <p:nvPr/>
          </p:nvSpPr>
          <p:spPr bwMode="auto">
            <a:xfrm>
              <a:off x="1253" y="3700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4" name="Line 35"/>
            <p:cNvSpPr>
              <a:spLocks noChangeShapeType="1"/>
            </p:cNvSpPr>
            <p:nvPr/>
          </p:nvSpPr>
          <p:spPr bwMode="auto">
            <a:xfrm>
              <a:off x="1076" y="3700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5" name="Line 36"/>
            <p:cNvSpPr>
              <a:spLocks noChangeShapeType="1"/>
            </p:cNvSpPr>
            <p:nvPr/>
          </p:nvSpPr>
          <p:spPr bwMode="auto">
            <a:xfrm>
              <a:off x="898" y="3700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6" name="Line 37"/>
            <p:cNvSpPr>
              <a:spLocks noChangeShapeType="1"/>
            </p:cNvSpPr>
            <p:nvPr/>
          </p:nvSpPr>
          <p:spPr bwMode="auto">
            <a:xfrm>
              <a:off x="721" y="3700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7" name="Rectangle 38"/>
            <p:cNvSpPr>
              <a:spLocks noChangeArrowheads="1"/>
            </p:cNvSpPr>
            <p:nvPr/>
          </p:nvSpPr>
          <p:spPr bwMode="auto">
            <a:xfrm>
              <a:off x="2177" y="3701"/>
              <a:ext cx="9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900" i="1"/>
                <a:t>z</a:t>
              </a:r>
              <a:endParaRPr lang="en-US" altLang="en-US" sz="1800"/>
            </a:p>
          </p:txBody>
        </p:sp>
        <p:sp>
          <p:nvSpPr>
            <p:cNvPr id="71718" name="Rectangle 39"/>
            <p:cNvSpPr>
              <a:spLocks noChangeArrowheads="1"/>
            </p:cNvSpPr>
            <p:nvPr/>
          </p:nvSpPr>
          <p:spPr bwMode="auto">
            <a:xfrm>
              <a:off x="1355" y="3698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900"/>
                <a:t>0</a:t>
              </a:r>
              <a:endParaRPr lang="en-US" altLang="en-US" sz="1800"/>
            </a:p>
          </p:txBody>
        </p:sp>
        <p:sp>
          <p:nvSpPr>
            <p:cNvPr id="71719" name="Rectangle 40"/>
            <p:cNvSpPr>
              <a:spLocks noChangeArrowheads="1"/>
            </p:cNvSpPr>
            <p:nvPr/>
          </p:nvSpPr>
          <p:spPr bwMode="auto">
            <a:xfrm>
              <a:off x="1595" y="3698"/>
              <a:ext cx="40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900"/>
                <a:t>1.96</a:t>
              </a:r>
              <a:endParaRPr lang="en-US" altLang="en-US" sz="1800"/>
            </a:p>
          </p:txBody>
        </p:sp>
        <p:sp>
          <p:nvSpPr>
            <p:cNvPr id="71720" name="Rectangle 41"/>
            <p:cNvSpPr>
              <a:spLocks noChangeArrowheads="1"/>
            </p:cNvSpPr>
            <p:nvPr/>
          </p:nvSpPr>
          <p:spPr bwMode="auto">
            <a:xfrm>
              <a:off x="694" y="3698"/>
              <a:ext cx="52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900"/>
                <a:t>–1.96</a:t>
              </a:r>
              <a:endParaRPr lang="en-US" altLang="en-US" sz="1800"/>
            </a:p>
          </p:txBody>
        </p:sp>
        <p:sp>
          <p:nvSpPr>
            <p:cNvPr id="71721" name="Rectangle 42"/>
            <p:cNvSpPr>
              <a:spLocks noChangeArrowheads="1"/>
            </p:cNvSpPr>
            <p:nvPr/>
          </p:nvSpPr>
          <p:spPr bwMode="auto">
            <a:xfrm>
              <a:off x="1861" y="3118"/>
              <a:ext cx="40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900"/>
                <a:t>.025</a:t>
              </a:r>
              <a:endParaRPr lang="en-US" altLang="en-US" sz="1800"/>
            </a:p>
          </p:txBody>
        </p:sp>
        <p:sp>
          <p:nvSpPr>
            <p:cNvPr id="71722" name="Freeform 43"/>
            <p:cNvSpPr/>
            <p:nvPr/>
          </p:nvSpPr>
          <p:spPr bwMode="auto">
            <a:xfrm>
              <a:off x="867" y="3360"/>
              <a:ext cx="106" cy="238"/>
            </a:xfrm>
            <a:custGeom>
              <a:avLst/>
              <a:gdLst>
                <a:gd name="T0" fmla="*/ 0 w 106"/>
                <a:gd name="T1" fmla="*/ 0 h 238"/>
                <a:gd name="T2" fmla="*/ 17 w 106"/>
                <a:gd name="T3" fmla="*/ 1 h 238"/>
                <a:gd name="T4" fmla="*/ 35 w 106"/>
                <a:gd name="T5" fmla="*/ 5 h 238"/>
                <a:gd name="T6" fmla="*/ 50 w 106"/>
                <a:gd name="T7" fmla="*/ 14 h 238"/>
                <a:gd name="T8" fmla="*/ 64 w 106"/>
                <a:gd name="T9" fmla="*/ 25 h 238"/>
                <a:gd name="T10" fmla="*/ 74 w 106"/>
                <a:gd name="T11" fmla="*/ 39 h 238"/>
                <a:gd name="T12" fmla="*/ 83 w 106"/>
                <a:gd name="T13" fmla="*/ 55 h 238"/>
                <a:gd name="T14" fmla="*/ 86 w 106"/>
                <a:gd name="T15" fmla="*/ 73 h 238"/>
                <a:gd name="T16" fmla="*/ 86 w 106"/>
                <a:gd name="T17" fmla="*/ 90 h 238"/>
                <a:gd name="T18" fmla="*/ 83 w 106"/>
                <a:gd name="T19" fmla="*/ 108 h 238"/>
                <a:gd name="T20" fmla="*/ 74 w 106"/>
                <a:gd name="T21" fmla="*/ 124 h 238"/>
                <a:gd name="T22" fmla="*/ 67 w 106"/>
                <a:gd name="T23" fmla="*/ 140 h 238"/>
                <a:gd name="T24" fmla="*/ 64 w 106"/>
                <a:gd name="T25" fmla="*/ 157 h 238"/>
                <a:gd name="T26" fmla="*/ 64 w 106"/>
                <a:gd name="T27" fmla="*/ 175 h 238"/>
                <a:gd name="T28" fmla="*/ 67 w 106"/>
                <a:gd name="T29" fmla="*/ 192 h 238"/>
                <a:gd name="T30" fmla="*/ 76 w 106"/>
                <a:gd name="T31" fmla="*/ 209 h 238"/>
                <a:gd name="T32" fmla="*/ 86 w 106"/>
                <a:gd name="T33" fmla="*/ 222 h 238"/>
                <a:gd name="T34" fmla="*/ 99 w 106"/>
                <a:gd name="T35" fmla="*/ 234 h 238"/>
                <a:gd name="T36" fmla="*/ 106 w 106"/>
                <a:gd name="T37" fmla="*/ 238 h 2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6"/>
                <a:gd name="T58" fmla="*/ 0 h 238"/>
                <a:gd name="T59" fmla="*/ 106 w 106"/>
                <a:gd name="T60" fmla="*/ 238 h 2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6" h="238">
                  <a:moveTo>
                    <a:pt x="0" y="0"/>
                  </a:moveTo>
                  <a:lnTo>
                    <a:pt x="17" y="1"/>
                  </a:lnTo>
                  <a:lnTo>
                    <a:pt x="35" y="5"/>
                  </a:lnTo>
                  <a:lnTo>
                    <a:pt x="50" y="14"/>
                  </a:lnTo>
                  <a:lnTo>
                    <a:pt x="64" y="25"/>
                  </a:lnTo>
                  <a:lnTo>
                    <a:pt x="74" y="39"/>
                  </a:lnTo>
                  <a:lnTo>
                    <a:pt x="83" y="55"/>
                  </a:lnTo>
                  <a:lnTo>
                    <a:pt x="86" y="73"/>
                  </a:lnTo>
                  <a:lnTo>
                    <a:pt x="86" y="90"/>
                  </a:lnTo>
                  <a:lnTo>
                    <a:pt x="83" y="108"/>
                  </a:lnTo>
                  <a:lnTo>
                    <a:pt x="74" y="124"/>
                  </a:lnTo>
                  <a:lnTo>
                    <a:pt x="67" y="140"/>
                  </a:lnTo>
                  <a:lnTo>
                    <a:pt x="64" y="157"/>
                  </a:lnTo>
                  <a:lnTo>
                    <a:pt x="64" y="175"/>
                  </a:lnTo>
                  <a:lnTo>
                    <a:pt x="67" y="192"/>
                  </a:lnTo>
                  <a:lnTo>
                    <a:pt x="76" y="209"/>
                  </a:lnTo>
                  <a:lnTo>
                    <a:pt x="86" y="222"/>
                  </a:lnTo>
                  <a:lnTo>
                    <a:pt x="99" y="234"/>
                  </a:lnTo>
                  <a:lnTo>
                    <a:pt x="106" y="238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3" name="Freeform 44"/>
            <p:cNvSpPr/>
            <p:nvPr/>
          </p:nvSpPr>
          <p:spPr bwMode="auto">
            <a:xfrm>
              <a:off x="968" y="3577"/>
              <a:ext cx="49" cy="44"/>
            </a:xfrm>
            <a:custGeom>
              <a:avLst/>
              <a:gdLst>
                <a:gd name="T0" fmla="*/ 9 w 49"/>
                <a:gd name="T1" fmla="*/ 0 h 44"/>
                <a:gd name="T2" fmla="*/ 49 w 49"/>
                <a:gd name="T3" fmla="*/ 31 h 44"/>
                <a:gd name="T4" fmla="*/ 0 w 49"/>
                <a:gd name="T5" fmla="*/ 44 h 44"/>
                <a:gd name="T6" fmla="*/ 9 w 49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4"/>
                <a:gd name="T14" fmla="*/ 49 w 4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4">
                  <a:moveTo>
                    <a:pt x="9" y="0"/>
                  </a:moveTo>
                  <a:lnTo>
                    <a:pt x="49" y="31"/>
                  </a:lnTo>
                  <a:lnTo>
                    <a:pt x="0" y="4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4" name="Freeform 45"/>
            <p:cNvSpPr/>
            <p:nvPr/>
          </p:nvSpPr>
          <p:spPr bwMode="auto">
            <a:xfrm>
              <a:off x="1847" y="3360"/>
              <a:ext cx="283" cy="188"/>
            </a:xfrm>
            <a:custGeom>
              <a:avLst/>
              <a:gdLst>
                <a:gd name="T0" fmla="*/ 283 w 283"/>
                <a:gd name="T1" fmla="*/ 0 h 188"/>
                <a:gd name="T2" fmla="*/ 281 w 283"/>
                <a:gd name="T3" fmla="*/ 23 h 188"/>
                <a:gd name="T4" fmla="*/ 273 w 283"/>
                <a:gd name="T5" fmla="*/ 46 h 188"/>
                <a:gd name="T6" fmla="*/ 261 w 283"/>
                <a:gd name="T7" fmla="*/ 66 h 188"/>
                <a:gd name="T8" fmla="*/ 246 w 283"/>
                <a:gd name="T9" fmla="*/ 84 h 188"/>
                <a:gd name="T10" fmla="*/ 228 w 283"/>
                <a:gd name="T11" fmla="*/ 99 h 188"/>
                <a:gd name="T12" fmla="*/ 207 w 283"/>
                <a:gd name="T13" fmla="*/ 110 h 188"/>
                <a:gd name="T14" fmla="*/ 183 w 283"/>
                <a:gd name="T15" fmla="*/ 117 h 188"/>
                <a:gd name="T16" fmla="*/ 160 w 283"/>
                <a:gd name="T17" fmla="*/ 118 h 188"/>
                <a:gd name="T18" fmla="*/ 137 w 283"/>
                <a:gd name="T19" fmla="*/ 116 h 188"/>
                <a:gd name="T20" fmla="*/ 113 w 283"/>
                <a:gd name="T21" fmla="*/ 113 h 188"/>
                <a:gd name="T22" fmla="*/ 89 w 283"/>
                <a:gd name="T23" fmla="*/ 116 h 188"/>
                <a:gd name="T24" fmla="*/ 67 w 283"/>
                <a:gd name="T25" fmla="*/ 123 h 188"/>
                <a:gd name="T26" fmla="*/ 45 w 283"/>
                <a:gd name="T27" fmla="*/ 133 h 188"/>
                <a:gd name="T28" fmla="*/ 27 w 283"/>
                <a:gd name="T29" fmla="*/ 147 h 188"/>
                <a:gd name="T30" fmla="*/ 11 w 283"/>
                <a:gd name="T31" fmla="*/ 166 h 188"/>
                <a:gd name="T32" fmla="*/ 0 w 283"/>
                <a:gd name="T33" fmla="*/ 186 h 188"/>
                <a:gd name="T34" fmla="*/ 0 w 283"/>
                <a:gd name="T35" fmla="*/ 188 h 1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3"/>
                <a:gd name="T55" fmla="*/ 0 h 188"/>
                <a:gd name="T56" fmla="*/ 283 w 283"/>
                <a:gd name="T57" fmla="*/ 188 h 18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3" h="188">
                  <a:moveTo>
                    <a:pt x="283" y="0"/>
                  </a:moveTo>
                  <a:lnTo>
                    <a:pt x="281" y="23"/>
                  </a:lnTo>
                  <a:lnTo>
                    <a:pt x="273" y="46"/>
                  </a:lnTo>
                  <a:lnTo>
                    <a:pt x="261" y="66"/>
                  </a:lnTo>
                  <a:lnTo>
                    <a:pt x="246" y="84"/>
                  </a:lnTo>
                  <a:lnTo>
                    <a:pt x="228" y="99"/>
                  </a:lnTo>
                  <a:lnTo>
                    <a:pt x="207" y="110"/>
                  </a:lnTo>
                  <a:lnTo>
                    <a:pt x="183" y="117"/>
                  </a:lnTo>
                  <a:lnTo>
                    <a:pt x="160" y="118"/>
                  </a:lnTo>
                  <a:lnTo>
                    <a:pt x="137" y="116"/>
                  </a:lnTo>
                  <a:lnTo>
                    <a:pt x="113" y="113"/>
                  </a:lnTo>
                  <a:lnTo>
                    <a:pt x="89" y="116"/>
                  </a:lnTo>
                  <a:lnTo>
                    <a:pt x="67" y="123"/>
                  </a:lnTo>
                  <a:lnTo>
                    <a:pt x="45" y="133"/>
                  </a:lnTo>
                  <a:lnTo>
                    <a:pt x="27" y="147"/>
                  </a:lnTo>
                  <a:lnTo>
                    <a:pt x="11" y="166"/>
                  </a:lnTo>
                  <a:lnTo>
                    <a:pt x="0" y="186"/>
                  </a:lnTo>
                  <a:lnTo>
                    <a:pt x="0" y="188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25" name="Freeform 46"/>
            <p:cNvSpPr/>
            <p:nvPr/>
          </p:nvSpPr>
          <p:spPr bwMode="auto">
            <a:xfrm>
              <a:off x="1824" y="3543"/>
              <a:ext cx="45" cy="49"/>
            </a:xfrm>
            <a:custGeom>
              <a:avLst/>
              <a:gdLst>
                <a:gd name="T0" fmla="*/ 45 w 45"/>
                <a:gd name="T1" fmla="*/ 9 h 49"/>
                <a:gd name="T2" fmla="*/ 12 w 45"/>
                <a:gd name="T3" fmla="*/ 49 h 49"/>
                <a:gd name="T4" fmla="*/ 0 w 45"/>
                <a:gd name="T5" fmla="*/ 0 h 49"/>
                <a:gd name="T6" fmla="*/ 45 w 45"/>
                <a:gd name="T7" fmla="*/ 9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9"/>
                <a:gd name="T14" fmla="*/ 45 w 4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9">
                  <a:moveTo>
                    <a:pt x="45" y="9"/>
                  </a:moveTo>
                  <a:lnTo>
                    <a:pt x="12" y="49"/>
                  </a:lnTo>
                  <a:lnTo>
                    <a:pt x="0" y="0"/>
                  </a:lnTo>
                  <a:lnTo>
                    <a:pt x="45" y="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6" name="Rectangle 47"/>
            <p:cNvSpPr>
              <a:spLocks noChangeArrowheads="1"/>
            </p:cNvSpPr>
            <p:nvPr/>
          </p:nvSpPr>
          <p:spPr bwMode="auto">
            <a:xfrm>
              <a:off x="466" y="2820"/>
              <a:ext cx="62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Reject </a:t>
              </a:r>
              <a:r>
                <a:rPr lang="en-US" altLang="en-US" sz="2200" i="1"/>
                <a:t>H</a:t>
              </a:r>
              <a:endParaRPr lang="en-US" altLang="en-US" sz="1800"/>
            </a:p>
          </p:txBody>
        </p:sp>
        <p:sp>
          <p:nvSpPr>
            <p:cNvPr id="71727" name="Rectangle 48"/>
            <p:cNvSpPr>
              <a:spLocks noChangeArrowheads="1"/>
            </p:cNvSpPr>
            <p:nvPr/>
          </p:nvSpPr>
          <p:spPr bwMode="auto">
            <a:xfrm>
              <a:off x="1104" y="293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500"/>
                <a:t>0</a:t>
              </a:r>
              <a:endParaRPr lang="en-US" altLang="en-US" sz="1800"/>
            </a:p>
          </p:txBody>
        </p:sp>
        <p:sp>
          <p:nvSpPr>
            <p:cNvPr id="71728" name="Rectangle 49"/>
            <p:cNvSpPr>
              <a:spLocks noChangeArrowheads="1"/>
            </p:cNvSpPr>
            <p:nvPr/>
          </p:nvSpPr>
          <p:spPr bwMode="auto">
            <a:xfrm>
              <a:off x="1677" y="2820"/>
              <a:ext cx="62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Reject </a:t>
              </a:r>
              <a:r>
                <a:rPr lang="en-US" altLang="en-US" sz="2200" i="1"/>
                <a:t>H</a:t>
              </a:r>
              <a:endParaRPr lang="en-US" altLang="en-US" sz="1800"/>
            </a:p>
          </p:txBody>
        </p:sp>
        <p:sp>
          <p:nvSpPr>
            <p:cNvPr id="71729" name="Rectangle 50"/>
            <p:cNvSpPr>
              <a:spLocks noChangeArrowheads="1"/>
            </p:cNvSpPr>
            <p:nvPr/>
          </p:nvSpPr>
          <p:spPr bwMode="auto">
            <a:xfrm>
              <a:off x="2304" y="2931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500"/>
                <a:t>0</a:t>
              </a:r>
              <a:endParaRPr lang="en-US" altLang="en-US" sz="1800"/>
            </a:p>
          </p:txBody>
        </p:sp>
        <p:sp>
          <p:nvSpPr>
            <p:cNvPr id="71730" name="Line 51"/>
            <p:cNvSpPr>
              <a:spLocks noChangeShapeType="1"/>
            </p:cNvSpPr>
            <p:nvPr/>
          </p:nvSpPr>
          <p:spPr bwMode="auto">
            <a:xfrm>
              <a:off x="818" y="3056"/>
              <a:ext cx="29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1" name="Freeform 52"/>
            <p:cNvSpPr/>
            <p:nvPr/>
          </p:nvSpPr>
          <p:spPr bwMode="auto">
            <a:xfrm>
              <a:off x="759" y="3025"/>
              <a:ext cx="59" cy="60"/>
            </a:xfrm>
            <a:custGeom>
              <a:avLst/>
              <a:gdLst>
                <a:gd name="T0" fmla="*/ 59 w 59"/>
                <a:gd name="T1" fmla="*/ 0 h 60"/>
                <a:gd name="T2" fmla="*/ 0 w 59"/>
                <a:gd name="T3" fmla="*/ 31 h 60"/>
                <a:gd name="T4" fmla="*/ 59 w 59"/>
                <a:gd name="T5" fmla="*/ 60 h 60"/>
                <a:gd name="T6" fmla="*/ 59 w 59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0"/>
                <a:gd name="T14" fmla="*/ 59 w 59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0">
                  <a:moveTo>
                    <a:pt x="59" y="0"/>
                  </a:moveTo>
                  <a:lnTo>
                    <a:pt x="0" y="31"/>
                  </a:lnTo>
                  <a:lnTo>
                    <a:pt x="59" y="6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2" name="Line 53"/>
            <p:cNvSpPr>
              <a:spLocks noChangeShapeType="1"/>
            </p:cNvSpPr>
            <p:nvPr/>
          </p:nvSpPr>
          <p:spPr bwMode="auto">
            <a:xfrm flipH="1">
              <a:off x="1747" y="3056"/>
              <a:ext cx="31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3" name="Freeform 54"/>
            <p:cNvSpPr/>
            <p:nvPr/>
          </p:nvSpPr>
          <p:spPr bwMode="auto">
            <a:xfrm>
              <a:off x="2057" y="3025"/>
              <a:ext cx="59" cy="60"/>
            </a:xfrm>
            <a:custGeom>
              <a:avLst/>
              <a:gdLst>
                <a:gd name="T0" fmla="*/ 0 w 59"/>
                <a:gd name="T1" fmla="*/ 60 h 60"/>
                <a:gd name="T2" fmla="*/ 59 w 59"/>
                <a:gd name="T3" fmla="*/ 31 h 60"/>
                <a:gd name="T4" fmla="*/ 0 w 59"/>
                <a:gd name="T5" fmla="*/ 0 h 60"/>
                <a:gd name="T6" fmla="*/ 0 w 59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0"/>
                <a:gd name="T14" fmla="*/ 59 w 59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0">
                  <a:moveTo>
                    <a:pt x="0" y="60"/>
                  </a:moveTo>
                  <a:lnTo>
                    <a:pt x="59" y="31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4" name="Line 55"/>
            <p:cNvSpPr>
              <a:spLocks noChangeShapeType="1"/>
            </p:cNvSpPr>
            <p:nvPr/>
          </p:nvSpPr>
          <p:spPr bwMode="auto">
            <a:xfrm flipV="1">
              <a:off x="1108" y="3056"/>
              <a:ext cx="1" cy="6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5" name="Line 56"/>
            <p:cNvSpPr>
              <a:spLocks noChangeShapeType="1"/>
            </p:cNvSpPr>
            <p:nvPr/>
          </p:nvSpPr>
          <p:spPr bwMode="auto">
            <a:xfrm flipV="1">
              <a:off x="1747" y="3056"/>
              <a:ext cx="1" cy="6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6" name="Rectangle 57"/>
            <p:cNvSpPr>
              <a:spLocks noChangeArrowheads="1"/>
            </p:cNvSpPr>
            <p:nvPr/>
          </p:nvSpPr>
          <p:spPr bwMode="auto">
            <a:xfrm>
              <a:off x="586" y="3118"/>
              <a:ext cx="40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900"/>
                <a:t>.025</a:t>
              </a:r>
              <a:endParaRPr lang="en-US" altLang="en-US" sz="1800"/>
            </a:p>
          </p:txBody>
        </p:sp>
      </p:grpSp>
      <p:graphicFrame>
        <p:nvGraphicFramePr>
          <p:cNvPr id="118843" name="Object 59">
            <a:hlinkClick r:id="" action="ppaction://ole?verb=0"/>
          </p:cNvPr>
          <p:cNvGraphicFramePr/>
          <p:nvPr/>
        </p:nvGraphicFramePr>
        <p:xfrm>
          <a:off x="4121150" y="2166938"/>
          <a:ext cx="4192588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8" name="Equation" r:id="rId1" imgW="1819275" imgH="651510" progId="Equation.DSMT4">
                  <p:embed/>
                </p:oleObj>
              </mc:Choice>
              <mc:Fallback>
                <p:oleObj name="Equation" r:id="rId1" imgW="1819275" imgH="651510" progId="Equation.DSMT4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2166938"/>
                        <a:ext cx="4192588" cy="159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44" name="Rectangle 60"/>
          <p:cNvSpPr>
            <a:spLocks noChangeArrowheads="1"/>
          </p:cNvSpPr>
          <p:nvPr/>
        </p:nvSpPr>
        <p:spPr bwMode="auto">
          <a:xfrm>
            <a:off x="4725988" y="4344988"/>
            <a:ext cx="41878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8E0D30"/>
                </a:solidFill>
              </a:rPr>
              <a:t>Do not reject at </a:t>
            </a:r>
            <a:r>
              <a:rPr lang="en-US" altLang="en-US" sz="2800" b="1" i="1">
                <a:solidFill>
                  <a:srgbClr val="8E0D30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2800" b="1">
                <a:solidFill>
                  <a:srgbClr val="8E0D30"/>
                </a:solidFill>
              </a:rPr>
              <a:t> = 0.05</a:t>
            </a:r>
            <a:endParaRPr lang="en-US" altLang="en-US" sz="2800" b="1">
              <a:solidFill>
                <a:srgbClr val="8E0D30"/>
              </a:solidFill>
            </a:endParaRPr>
          </a:p>
        </p:txBody>
      </p:sp>
      <p:sp>
        <p:nvSpPr>
          <p:cNvPr id="118845" name="Rectangle 61"/>
          <p:cNvSpPr>
            <a:spLocks noChangeArrowheads="1"/>
          </p:cNvSpPr>
          <p:nvPr/>
        </p:nvSpPr>
        <p:spPr bwMode="auto">
          <a:xfrm>
            <a:off x="4725988" y="5335588"/>
            <a:ext cx="33496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>
                <a:solidFill>
                  <a:srgbClr val="8E0D30"/>
                </a:solidFill>
              </a:rPr>
              <a:t>No evidence average is not 70</a:t>
            </a:r>
            <a:endParaRPr lang="en-US" altLang="en-US" sz="2800" b="1">
              <a:solidFill>
                <a:srgbClr val="8E0D3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44" grpId="0" autoUpdateAnimBg="0"/>
      <p:bldP spid="11884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239000" cy="762000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One-Tailed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0450"/>
            <a:ext cx="4800600" cy="3657600"/>
          </a:xfrm>
          <a:noFill/>
        </p:spPr>
        <p:txBody>
          <a:bodyPr lIns="90488" tIns="44450" rIns="90488" bIns="44450"/>
          <a:lstStyle/>
          <a:p>
            <a:pPr marL="52705" indent="-52705">
              <a:lnSpc>
                <a:spcPct val="110000"/>
              </a:lnSpc>
            </a:pPr>
            <a:r>
              <a:rPr lang="en-US" altLang="zh-TW" sz="28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Example 5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.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Does </a:t>
            </a:r>
            <a:r>
              <a:rPr lang="en-US" altLang="en-US" sz="2800" dirty="0">
                <a:latin typeface="Times New Roman" panose="02020603050405020304" pitchFamily="18" charset="0"/>
              </a:rPr>
              <a:t>an average box of cereal contain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more than</a:t>
            </a:r>
            <a:r>
              <a:rPr lang="en-US" altLang="en-US" sz="2800" dirty="0">
                <a:solidFill>
                  <a:srgbClr val="8E0D3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368</a:t>
            </a:r>
            <a:r>
              <a:rPr lang="en-US" altLang="en-US" sz="2800" dirty="0">
                <a:latin typeface="Times New Roman" panose="02020603050405020304" pitchFamily="18" charset="0"/>
              </a:rPr>
              <a:t> grams of cereal?  A random sample of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25</a:t>
            </a:r>
            <a:r>
              <a:rPr lang="en-US" altLang="en-US" sz="2800" dirty="0">
                <a:latin typeface="Times New Roman" panose="02020603050405020304" pitchFamily="18" charset="0"/>
              </a:rPr>
              <a:t> boxes showed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  = </a:t>
            </a:r>
            <a:r>
              <a:rPr lang="en-US" altLang="en-US" sz="2800" b="1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372.5</a:t>
            </a:r>
            <a:r>
              <a:rPr lang="en-US" altLang="en-US" sz="2800" dirty="0">
                <a:latin typeface="Times New Roman" panose="02020603050405020304" pitchFamily="18" charset="0"/>
              </a:rPr>
              <a:t>.  The company has specified </a:t>
            </a:r>
            <a:r>
              <a:rPr lang="en-US" altLang="en-US" sz="2800" b="1" dirty="0" smtClean="0">
                <a:solidFill>
                  <a:srgbClr val="8E0D3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to be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25</a:t>
            </a:r>
            <a:r>
              <a:rPr lang="en-US" altLang="en-US" sz="2800" dirty="0">
                <a:latin typeface="Times New Roman" panose="02020603050405020304" pitchFamily="18" charset="0"/>
              </a:rPr>
              <a:t> grams.  Test at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800" b="1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0.05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level of significance.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5597525" y="1219200"/>
            <a:ext cx="2806700" cy="3340100"/>
          </a:xfrm>
          <a:prstGeom prst="cube">
            <a:avLst>
              <a:gd name="adj" fmla="val 12690"/>
            </a:avLst>
          </a:prstGeom>
          <a:solidFill>
            <a:srgbClr val="3B3BB3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2709" name="Object 5">
            <a:hlinkClick r:id="" action="ppaction://ole?verb=0"/>
          </p:cNvPr>
          <p:cNvGraphicFramePr/>
          <p:nvPr/>
        </p:nvGraphicFramePr>
        <p:xfrm>
          <a:off x="5756275" y="1570038"/>
          <a:ext cx="2209800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8" name="WordArt 2.0" r:id="rId1" imgW="6094095" imgH="4062095" progId="">
                  <p:embed/>
                </p:oleObj>
              </mc:Choice>
              <mc:Fallback>
                <p:oleObj name="WordArt 2.0" r:id="rId1" imgW="6094095" imgH="4062095" progId="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1570038"/>
                        <a:ext cx="2209800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AutoShape 6"/>
          <p:cNvSpPr>
            <a:spLocks noChangeArrowheads="1"/>
          </p:cNvSpPr>
          <p:nvPr/>
        </p:nvSpPr>
        <p:spPr bwMode="auto">
          <a:xfrm>
            <a:off x="6340475" y="2438400"/>
            <a:ext cx="1130300" cy="1130300"/>
          </a:xfrm>
          <a:prstGeom prst="star16">
            <a:avLst>
              <a:gd name="adj" fmla="val 37500"/>
            </a:avLst>
          </a:prstGeom>
          <a:solidFill>
            <a:srgbClr val="EAEC5E"/>
          </a:solidFill>
          <a:ln w="12700">
            <a:solidFill>
              <a:schemeClr val="bg2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6126163" y="3957638"/>
            <a:ext cx="1520825" cy="558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368 gm.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1600200" y="3028379"/>
          <a:ext cx="337527" cy="39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9" name="Equation" r:id="rId3" imgW="3352800" imgH="3962400" progId="Equation.DSMT4">
                  <p:embed/>
                </p:oleObj>
              </mc:Choice>
              <mc:Fallback>
                <p:oleObj name="Equation" r:id="rId3" imgW="3352800" imgH="3962400" progId="Equation.DSMT4">
                  <p:embed/>
                  <p:pic>
                    <p:nvPicPr>
                      <p:cNvPr id="0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3028379"/>
                        <a:ext cx="337527" cy="398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b="1"/>
              <a:t>One-Tailed </a:t>
            </a:r>
            <a:r>
              <a:rPr lang="en-US" altLang="en-US" b="1" i="1"/>
              <a:t>z</a:t>
            </a:r>
            <a:r>
              <a:rPr lang="en-US" altLang="en-US" b="1"/>
              <a:t> Test Solution</a:t>
            </a:r>
            <a:endParaRPr lang="en-US" altLang="en-US" b="1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3848100" cy="4114800"/>
          </a:xfrm>
          <a:noFill/>
        </p:spPr>
        <p:txBody>
          <a:bodyPr lIns="90488" tIns="44450" rIns="90488" bIns="44450"/>
          <a:lstStyle/>
          <a:p>
            <a:pPr>
              <a:buClr>
                <a:srgbClr val="8E0D30"/>
              </a:buClr>
            </a:pPr>
            <a:r>
              <a:rPr lang="en-US" altLang="en-US" sz="2800" b="1" i="1" dirty="0">
                <a:solidFill>
                  <a:schemeClr val="tx2"/>
                </a:solidFill>
              </a:rPr>
              <a:t>H</a:t>
            </a:r>
            <a:r>
              <a:rPr lang="en-US" altLang="en-US" sz="2800" b="1" baseline="-25000" dirty="0">
                <a:solidFill>
                  <a:schemeClr val="tx2"/>
                </a:solidFill>
              </a:rPr>
              <a:t>0</a:t>
            </a:r>
            <a:r>
              <a:rPr lang="en-US" altLang="en-US" sz="2800" b="1" dirty="0">
                <a:solidFill>
                  <a:schemeClr val="tx2"/>
                </a:solidFill>
              </a:rPr>
              <a:t>: 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r>
              <a:rPr lang="en-US" altLang="en-US" sz="2800" b="1" i="1" dirty="0">
                <a:solidFill>
                  <a:schemeClr val="tx2"/>
                </a:solidFill>
              </a:rPr>
              <a:t>H</a:t>
            </a:r>
            <a:r>
              <a:rPr lang="en-US" altLang="en-US" sz="2800" b="1" baseline="-25000" dirty="0">
                <a:solidFill>
                  <a:schemeClr val="tx2"/>
                </a:solidFill>
              </a:rPr>
              <a:t>a</a:t>
            </a:r>
            <a:r>
              <a:rPr lang="en-US" altLang="en-US" sz="2800" b="1" dirty="0">
                <a:solidFill>
                  <a:schemeClr val="tx2"/>
                </a:solidFill>
              </a:rPr>
              <a:t>: 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  <a:r>
              <a:rPr lang="en-US" altLang="en-US" sz="2800" b="1" i="1" dirty="0">
                <a:solidFill>
                  <a:schemeClr val="tx2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2800" b="1" dirty="0">
                <a:solidFill>
                  <a:schemeClr val="tx2"/>
                </a:solidFill>
              </a:rPr>
              <a:t> = 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r>
              <a:rPr lang="en-US" altLang="en-US" sz="2800" b="1" i="1" dirty="0">
                <a:solidFill>
                  <a:schemeClr val="tx2"/>
                </a:solidFill>
              </a:rPr>
              <a:t>n </a:t>
            </a:r>
            <a:r>
              <a:rPr lang="en-US" altLang="en-US" sz="2800" b="1" dirty="0">
                <a:solidFill>
                  <a:schemeClr val="tx2"/>
                </a:solidFill>
              </a:rPr>
              <a:t>= </a:t>
            </a:r>
            <a:endParaRPr lang="en-US" altLang="en-US" sz="2800" b="1" dirty="0"/>
          </a:p>
          <a:p>
            <a:pPr>
              <a:spcBef>
                <a:spcPct val="18000"/>
              </a:spcBef>
              <a:buClr>
                <a:srgbClr val="8E0D30"/>
              </a:buClr>
            </a:pPr>
            <a:r>
              <a:rPr lang="en-US" altLang="en-US" sz="2800" b="1" dirty="0">
                <a:solidFill>
                  <a:schemeClr val="tx2"/>
                </a:solidFill>
              </a:rPr>
              <a:t>Critical Value(s):</a:t>
            </a:r>
            <a:endParaRPr lang="en-US" altLang="en-US" sz="2800" b="1" dirty="0">
              <a:solidFill>
                <a:schemeClr val="tx2"/>
              </a:solidFill>
            </a:endParaRPr>
          </a:p>
          <a:p>
            <a:pPr>
              <a:buClr>
                <a:srgbClr val="8E0D30"/>
              </a:buClr>
            </a:pPr>
            <a:endParaRPr lang="en-US" altLang="en-US" sz="2800" b="1" dirty="0">
              <a:solidFill>
                <a:schemeClr val="tx2"/>
              </a:solidFill>
            </a:endParaRP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800" b="1" dirty="0">
                <a:solidFill>
                  <a:schemeClr val="tx2"/>
                </a:solidFill>
              </a:rPr>
              <a:t>Test Statistic: </a:t>
            </a:r>
            <a:endParaRPr lang="en-US" sz="2800" b="1" dirty="0">
              <a:solidFill>
                <a:schemeClr val="tx2"/>
              </a:solidFill>
            </a:endParaRPr>
          </a:p>
          <a:p>
            <a:pPr eaLnBrk="0" hangingPunct="0">
              <a:spcBef>
                <a:spcPct val="430000"/>
              </a:spcBef>
              <a:defRPr/>
            </a:pPr>
            <a:r>
              <a:rPr lang="en-US" sz="2800" b="1" dirty="0">
                <a:solidFill>
                  <a:schemeClr val="tx2"/>
                </a:solidFill>
              </a:rPr>
              <a:t>Decision:</a:t>
            </a:r>
            <a:endParaRPr lang="en-US" sz="2800" b="1" dirty="0">
              <a:solidFill>
                <a:schemeClr val="tx2"/>
              </a:solidFill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US" sz="2800" b="1" dirty="0">
              <a:solidFill>
                <a:schemeClr val="tx2"/>
              </a:solidFill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800" b="1" dirty="0">
                <a:solidFill>
                  <a:schemeClr val="tx2"/>
                </a:solidFill>
              </a:rPr>
              <a:t>Conclusion:</a:t>
            </a:r>
            <a:endParaRPr lang="en-US" sz="2800" b="1" dirty="0">
              <a:solidFill>
                <a:schemeClr val="tx2"/>
              </a:solidFill>
            </a:endParaRPr>
          </a:p>
          <a:p>
            <a:pPr eaLnBrk="0" latinLnBrk="1" hangingPunct="0">
              <a:spcBef>
                <a:spcPct val="20000"/>
              </a:spcBef>
              <a:defRPr/>
            </a:pP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600200" y="1676400"/>
            <a:ext cx="1981200" cy="1022350"/>
            <a:chOff x="768" y="1056"/>
            <a:chExt cx="1248" cy="644"/>
          </a:xfrm>
        </p:grpSpPr>
        <p:sp>
          <p:nvSpPr>
            <p:cNvPr id="73776" name="Text Box 5"/>
            <p:cNvSpPr txBox="1">
              <a:spLocks noChangeArrowheads="1"/>
            </p:cNvSpPr>
            <p:nvPr/>
          </p:nvSpPr>
          <p:spPr bwMode="auto">
            <a:xfrm>
              <a:off x="768" y="1056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 b="1" i="1">
                  <a:solidFill>
                    <a:srgbClr val="8E0D30"/>
                  </a:solidFill>
                  <a:latin typeface="Symbol" panose="05050102010706020507" pitchFamily="18" charset="2"/>
                </a:rPr>
                <a:t></a:t>
              </a:r>
              <a:r>
                <a:rPr lang="en-US" altLang="en-US" sz="2800" b="1">
                  <a:solidFill>
                    <a:srgbClr val="8E0D30"/>
                  </a:solidFill>
                </a:rPr>
                <a:t> = 368</a:t>
              </a:r>
              <a:endParaRPr lang="en-US" altLang="en-US" sz="2800" b="1">
                <a:solidFill>
                  <a:srgbClr val="8E0D30"/>
                </a:solidFill>
              </a:endParaRPr>
            </a:p>
          </p:txBody>
        </p:sp>
        <p:sp>
          <p:nvSpPr>
            <p:cNvPr id="73777" name="Text Box 6"/>
            <p:cNvSpPr txBox="1">
              <a:spLocks noChangeArrowheads="1"/>
            </p:cNvSpPr>
            <p:nvPr/>
          </p:nvSpPr>
          <p:spPr bwMode="auto">
            <a:xfrm>
              <a:off x="768" y="1373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 b="1" i="1">
                  <a:solidFill>
                    <a:srgbClr val="8E0D30"/>
                  </a:solidFill>
                  <a:latin typeface="Symbol" panose="05050102010706020507" pitchFamily="18" charset="2"/>
                </a:rPr>
                <a:t></a:t>
              </a:r>
              <a:r>
                <a:rPr lang="en-US" altLang="en-US" sz="2800" b="1">
                  <a:solidFill>
                    <a:srgbClr val="8E0D30"/>
                  </a:solidFill>
                </a:rPr>
                <a:t> &gt; 368</a:t>
              </a:r>
              <a:endParaRPr lang="en-US" altLang="en-US" sz="2800" b="1">
                <a:solidFill>
                  <a:srgbClr val="8E0D30"/>
                </a:solidFill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1600200" y="2701925"/>
            <a:ext cx="1295400" cy="1017588"/>
            <a:chOff x="798" y="1702"/>
            <a:chExt cx="816" cy="641"/>
          </a:xfrm>
        </p:grpSpPr>
        <p:sp>
          <p:nvSpPr>
            <p:cNvPr id="73774" name="Rectangle 8"/>
            <p:cNvSpPr>
              <a:spLocks noChangeArrowheads="1"/>
            </p:cNvSpPr>
            <p:nvPr/>
          </p:nvSpPr>
          <p:spPr bwMode="auto">
            <a:xfrm>
              <a:off x="798" y="1702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 b="1" dirty="0" smtClean="0">
                  <a:solidFill>
                    <a:srgbClr val="8E0D30"/>
                  </a:solidFill>
                </a:rPr>
                <a:t>0.05</a:t>
              </a:r>
              <a:endParaRPr lang="en-US" altLang="en-US" sz="2800" b="1" dirty="0">
                <a:solidFill>
                  <a:srgbClr val="8E0D30"/>
                </a:solidFill>
              </a:endParaRPr>
            </a:p>
          </p:txBody>
        </p:sp>
        <p:sp>
          <p:nvSpPr>
            <p:cNvPr id="73775" name="Rectangle 9"/>
            <p:cNvSpPr>
              <a:spLocks noChangeArrowheads="1"/>
            </p:cNvSpPr>
            <p:nvPr/>
          </p:nvSpPr>
          <p:spPr bwMode="auto">
            <a:xfrm>
              <a:off x="798" y="20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800" b="1">
                  <a:solidFill>
                    <a:srgbClr val="8E0D30"/>
                  </a:solidFill>
                </a:rPr>
                <a:t>25</a:t>
              </a:r>
              <a:endParaRPr lang="en-US" altLang="en-US" sz="2800" b="1">
                <a:solidFill>
                  <a:srgbClr val="8E0D30"/>
                </a:solidFill>
              </a:endParaRPr>
            </a:p>
          </p:txBody>
        </p:sp>
      </p:grpSp>
      <p:grpSp>
        <p:nvGrpSpPr>
          <p:cNvPr id="4" name="Group 47"/>
          <p:cNvGrpSpPr/>
          <p:nvPr/>
        </p:nvGrpSpPr>
        <p:grpSpPr bwMode="auto">
          <a:xfrm>
            <a:off x="750888" y="4502150"/>
            <a:ext cx="2855912" cy="1860550"/>
            <a:chOff x="473" y="2836"/>
            <a:chExt cx="1799" cy="1172"/>
          </a:xfrm>
        </p:grpSpPr>
        <p:sp>
          <p:nvSpPr>
            <p:cNvPr id="73739" name="Line 12"/>
            <p:cNvSpPr>
              <a:spLocks noChangeShapeType="1"/>
            </p:cNvSpPr>
            <p:nvPr/>
          </p:nvSpPr>
          <p:spPr bwMode="auto">
            <a:xfrm>
              <a:off x="1367" y="2909"/>
              <a:ext cx="1" cy="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0" name="Freeform 13"/>
            <p:cNvSpPr/>
            <p:nvPr/>
          </p:nvSpPr>
          <p:spPr bwMode="auto">
            <a:xfrm>
              <a:off x="1698" y="3307"/>
              <a:ext cx="409" cy="414"/>
            </a:xfrm>
            <a:custGeom>
              <a:avLst/>
              <a:gdLst>
                <a:gd name="T0" fmla="*/ 0 w 409"/>
                <a:gd name="T1" fmla="*/ 0 h 414"/>
                <a:gd name="T2" fmla="*/ 0 w 409"/>
                <a:gd name="T3" fmla="*/ 414 h 414"/>
                <a:gd name="T4" fmla="*/ 409 w 409"/>
                <a:gd name="T5" fmla="*/ 414 h 414"/>
                <a:gd name="T6" fmla="*/ 361 w 409"/>
                <a:gd name="T7" fmla="*/ 393 h 414"/>
                <a:gd name="T8" fmla="*/ 312 w 409"/>
                <a:gd name="T9" fmla="*/ 367 h 414"/>
                <a:gd name="T10" fmla="*/ 267 w 409"/>
                <a:gd name="T11" fmla="*/ 337 h 414"/>
                <a:gd name="T12" fmla="*/ 224 w 409"/>
                <a:gd name="T13" fmla="*/ 304 h 414"/>
                <a:gd name="T14" fmla="*/ 182 w 409"/>
                <a:gd name="T15" fmla="*/ 270 h 414"/>
                <a:gd name="T16" fmla="*/ 143 w 409"/>
                <a:gd name="T17" fmla="*/ 230 h 414"/>
                <a:gd name="T18" fmla="*/ 108 w 409"/>
                <a:gd name="T19" fmla="*/ 190 h 414"/>
                <a:gd name="T20" fmla="*/ 76 w 409"/>
                <a:gd name="T21" fmla="*/ 145 h 414"/>
                <a:gd name="T22" fmla="*/ 48 w 409"/>
                <a:gd name="T23" fmla="*/ 99 h 414"/>
                <a:gd name="T24" fmla="*/ 22 w 409"/>
                <a:gd name="T25" fmla="*/ 50 h 414"/>
                <a:gd name="T26" fmla="*/ 0 w 409"/>
                <a:gd name="T27" fmla="*/ 0 h 4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09"/>
                <a:gd name="T43" fmla="*/ 0 h 414"/>
                <a:gd name="T44" fmla="*/ 409 w 409"/>
                <a:gd name="T45" fmla="*/ 414 h 4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09" h="414">
                  <a:moveTo>
                    <a:pt x="0" y="0"/>
                  </a:moveTo>
                  <a:lnTo>
                    <a:pt x="0" y="414"/>
                  </a:lnTo>
                  <a:lnTo>
                    <a:pt x="409" y="414"/>
                  </a:lnTo>
                  <a:lnTo>
                    <a:pt x="361" y="393"/>
                  </a:lnTo>
                  <a:lnTo>
                    <a:pt x="312" y="367"/>
                  </a:lnTo>
                  <a:lnTo>
                    <a:pt x="267" y="337"/>
                  </a:lnTo>
                  <a:lnTo>
                    <a:pt x="224" y="304"/>
                  </a:lnTo>
                  <a:lnTo>
                    <a:pt x="182" y="270"/>
                  </a:lnTo>
                  <a:lnTo>
                    <a:pt x="143" y="230"/>
                  </a:lnTo>
                  <a:lnTo>
                    <a:pt x="108" y="190"/>
                  </a:lnTo>
                  <a:lnTo>
                    <a:pt x="76" y="145"/>
                  </a:lnTo>
                  <a:lnTo>
                    <a:pt x="48" y="99"/>
                  </a:lnTo>
                  <a:lnTo>
                    <a:pt x="22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1" name="Freeform 14"/>
            <p:cNvSpPr/>
            <p:nvPr/>
          </p:nvSpPr>
          <p:spPr bwMode="auto">
            <a:xfrm>
              <a:off x="1367" y="2894"/>
              <a:ext cx="872" cy="838"/>
            </a:xfrm>
            <a:custGeom>
              <a:avLst/>
              <a:gdLst>
                <a:gd name="T0" fmla="*/ 872 w 872"/>
                <a:gd name="T1" fmla="*/ 838 h 838"/>
                <a:gd name="T2" fmla="*/ 780 w 872"/>
                <a:gd name="T3" fmla="*/ 828 h 838"/>
                <a:gd name="T4" fmla="*/ 733 w 872"/>
                <a:gd name="T5" fmla="*/ 818 h 838"/>
                <a:gd name="T6" fmla="*/ 688 w 872"/>
                <a:gd name="T7" fmla="*/ 805 h 838"/>
                <a:gd name="T8" fmla="*/ 642 w 872"/>
                <a:gd name="T9" fmla="*/ 786 h 838"/>
                <a:gd name="T10" fmla="*/ 596 w 872"/>
                <a:gd name="T11" fmla="*/ 759 h 838"/>
                <a:gd name="T12" fmla="*/ 550 w 872"/>
                <a:gd name="T13" fmla="*/ 726 h 838"/>
                <a:gd name="T14" fmla="*/ 458 w 872"/>
                <a:gd name="T15" fmla="*/ 628 h 838"/>
                <a:gd name="T16" fmla="*/ 367 w 872"/>
                <a:gd name="T17" fmla="*/ 491 h 838"/>
                <a:gd name="T18" fmla="*/ 276 w 872"/>
                <a:gd name="T19" fmla="*/ 328 h 838"/>
                <a:gd name="T20" fmla="*/ 229 w 872"/>
                <a:gd name="T21" fmla="*/ 244 h 838"/>
                <a:gd name="T22" fmla="*/ 183 w 872"/>
                <a:gd name="T23" fmla="*/ 165 h 838"/>
                <a:gd name="T24" fmla="*/ 137 w 872"/>
                <a:gd name="T25" fmla="*/ 98 h 838"/>
                <a:gd name="T26" fmla="*/ 92 w 872"/>
                <a:gd name="T27" fmla="*/ 46 h 838"/>
                <a:gd name="T28" fmla="*/ 45 w 872"/>
                <a:gd name="T29" fmla="*/ 12 h 838"/>
                <a:gd name="T30" fmla="*/ 0 w 872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2"/>
                <a:gd name="T49" fmla="*/ 0 h 838"/>
                <a:gd name="T50" fmla="*/ 872 w 872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2" h="838">
                  <a:moveTo>
                    <a:pt x="872" y="838"/>
                  </a:moveTo>
                  <a:lnTo>
                    <a:pt x="780" y="828"/>
                  </a:lnTo>
                  <a:lnTo>
                    <a:pt x="733" y="818"/>
                  </a:lnTo>
                  <a:lnTo>
                    <a:pt x="688" y="805"/>
                  </a:lnTo>
                  <a:lnTo>
                    <a:pt x="642" y="786"/>
                  </a:lnTo>
                  <a:lnTo>
                    <a:pt x="596" y="759"/>
                  </a:lnTo>
                  <a:lnTo>
                    <a:pt x="550" y="726"/>
                  </a:lnTo>
                  <a:lnTo>
                    <a:pt x="458" y="628"/>
                  </a:lnTo>
                  <a:lnTo>
                    <a:pt x="367" y="491"/>
                  </a:lnTo>
                  <a:lnTo>
                    <a:pt x="276" y="328"/>
                  </a:lnTo>
                  <a:lnTo>
                    <a:pt x="229" y="244"/>
                  </a:lnTo>
                  <a:lnTo>
                    <a:pt x="183" y="165"/>
                  </a:lnTo>
                  <a:lnTo>
                    <a:pt x="137" y="98"/>
                  </a:lnTo>
                  <a:lnTo>
                    <a:pt x="92" y="46"/>
                  </a:lnTo>
                  <a:lnTo>
                    <a:pt x="45" y="12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Freeform 15"/>
            <p:cNvSpPr/>
            <p:nvPr/>
          </p:nvSpPr>
          <p:spPr bwMode="auto">
            <a:xfrm>
              <a:off x="495" y="2894"/>
              <a:ext cx="872" cy="838"/>
            </a:xfrm>
            <a:custGeom>
              <a:avLst/>
              <a:gdLst>
                <a:gd name="T0" fmla="*/ 0 w 872"/>
                <a:gd name="T1" fmla="*/ 838 h 838"/>
                <a:gd name="T2" fmla="*/ 92 w 872"/>
                <a:gd name="T3" fmla="*/ 828 h 838"/>
                <a:gd name="T4" fmla="*/ 138 w 872"/>
                <a:gd name="T5" fmla="*/ 818 h 838"/>
                <a:gd name="T6" fmla="*/ 183 w 872"/>
                <a:gd name="T7" fmla="*/ 805 h 838"/>
                <a:gd name="T8" fmla="*/ 229 w 872"/>
                <a:gd name="T9" fmla="*/ 786 h 838"/>
                <a:gd name="T10" fmla="*/ 276 w 872"/>
                <a:gd name="T11" fmla="*/ 759 h 838"/>
                <a:gd name="T12" fmla="*/ 321 w 872"/>
                <a:gd name="T13" fmla="*/ 726 h 838"/>
                <a:gd name="T14" fmla="*/ 413 w 872"/>
                <a:gd name="T15" fmla="*/ 628 h 838"/>
                <a:gd name="T16" fmla="*/ 505 w 872"/>
                <a:gd name="T17" fmla="*/ 491 h 838"/>
                <a:gd name="T18" fmla="*/ 597 w 872"/>
                <a:gd name="T19" fmla="*/ 328 h 838"/>
                <a:gd name="T20" fmla="*/ 642 w 872"/>
                <a:gd name="T21" fmla="*/ 244 h 838"/>
                <a:gd name="T22" fmla="*/ 688 w 872"/>
                <a:gd name="T23" fmla="*/ 165 h 838"/>
                <a:gd name="T24" fmla="*/ 734 w 872"/>
                <a:gd name="T25" fmla="*/ 98 h 838"/>
                <a:gd name="T26" fmla="*/ 780 w 872"/>
                <a:gd name="T27" fmla="*/ 46 h 838"/>
                <a:gd name="T28" fmla="*/ 826 w 872"/>
                <a:gd name="T29" fmla="*/ 12 h 838"/>
                <a:gd name="T30" fmla="*/ 872 w 872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2"/>
                <a:gd name="T49" fmla="*/ 0 h 838"/>
                <a:gd name="T50" fmla="*/ 872 w 872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2" h="838">
                  <a:moveTo>
                    <a:pt x="0" y="838"/>
                  </a:moveTo>
                  <a:lnTo>
                    <a:pt x="92" y="828"/>
                  </a:lnTo>
                  <a:lnTo>
                    <a:pt x="138" y="818"/>
                  </a:lnTo>
                  <a:lnTo>
                    <a:pt x="183" y="805"/>
                  </a:lnTo>
                  <a:lnTo>
                    <a:pt x="229" y="786"/>
                  </a:lnTo>
                  <a:lnTo>
                    <a:pt x="276" y="759"/>
                  </a:lnTo>
                  <a:lnTo>
                    <a:pt x="321" y="726"/>
                  </a:lnTo>
                  <a:lnTo>
                    <a:pt x="413" y="628"/>
                  </a:lnTo>
                  <a:lnTo>
                    <a:pt x="505" y="491"/>
                  </a:lnTo>
                  <a:lnTo>
                    <a:pt x="597" y="328"/>
                  </a:lnTo>
                  <a:lnTo>
                    <a:pt x="642" y="244"/>
                  </a:lnTo>
                  <a:lnTo>
                    <a:pt x="688" y="165"/>
                  </a:lnTo>
                  <a:lnTo>
                    <a:pt x="734" y="98"/>
                  </a:lnTo>
                  <a:lnTo>
                    <a:pt x="780" y="46"/>
                  </a:lnTo>
                  <a:lnTo>
                    <a:pt x="826" y="12"/>
                  </a:lnTo>
                  <a:lnTo>
                    <a:pt x="872" y="0"/>
                  </a:lnTo>
                </a:path>
              </a:pathLst>
            </a:custGeom>
            <a:noFill/>
            <a:ln w="3175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3" name="Freeform 16"/>
            <p:cNvSpPr/>
            <p:nvPr/>
          </p:nvSpPr>
          <p:spPr bwMode="auto">
            <a:xfrm>
              <a:off x="495" y="3042"/>
              <a:ext cx="1776" cy="687"/>
            </a:xfrm>
            <a:custGeom>
              <a:avLst/>
              <a:gdLst>
                <a:gd name="T0" fmla="*/ 0 w 1776"/>
                <a:gd name="T1" fmla="*/ 0 h 687"/>
                <a:gd name="T2" fmla="*/ 0 w 1776"/>
                <a:gd name="T3" fmla="*/ 687 h 687"/>
                <a:gd name="T4" fmla="*/ 1776 w 1776"/>
                <a:gd name="T5" fmla="*/ 687 h 687"/>
                <a:gd name="T6" fmla="*/ 0 60000 65536"/>
                <a:gd name="T7" fmla="*/ 0 60000 65536"/>
                <a:gd name="T8" fmla="*/ 0 60000 65536"/>
                <a:gd name="T9" fmla="*/ 0 w 1776"/>
                <a:gd name="T10" fmla="*/ 0 h 687"/>
                <a:gd name="T11" fmla="*/ 1776 w 1776"/>
                <a:gd name="T12" fmla="*/ 687 h 6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687">
                  <a:moveTo>
                    <a:pt x="0" y="0"/>
                  </a:moveTo>
                  <a:lnTo>
                    <a:pt x="0" y="687"/>
                  </a:lnTo>
                  <a:lnTo>
                    <a:pt x="1776" y="687"/>
                  </a:lnTo>
                </a:path>
              </a:pathLst>
            </a:custGeom>
            <a:noFill/>
            <a:ln w="2381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4" name="Line 17"/>
            <p:cNvSpPr>
              <a:spLocks noChangeShapeType="1"/>
            </p:cNvSpPr>
            <p:nvPr/>
          </p:nvSpPr>
          <p:spPr bwMode="auto">
            <a:xfrm>
              <a:off x="473" y="3042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5" name="Line 18"/>
            <p:cNvSpPr>
              <a:spLocks noChangeShapeType="1"/>
            </p:cNvSpPr>
            <p:nvPr/>
          </p:nvSpPr>
          <p:spPr bwMode="auto">
            <a:xfrm>
              <a:off x="473" y="3110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6" name="Line 19"/>
            <p:cNvSpPr>
              <a:spLocks noChangeShapeType="1"/>
            </p:cNvSpPr>
            <p:nvPr/>
          </p:nvSpPr>
          <p:spPr bwMode="auto">
            <a:xfrm>
              <a:off x="473" y="3179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Line 20"/>
            <p:cNvSpPr>
              <a:spLocks noChangeShapeType="1"/>
            </p:cNvSpPr>
            <p:nvPr/>
          </p:nvSpPr>
          <p:spPr bwMode="auto">
            <a:xfrm>
              <a:off x="473" y="3247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8" name="Line 21"/>
            <p:cNvSpPr>
              <a:spLocks noChangeShapeType="1"/>
            </p:cNvSpPr>
            <p:nvPr/>
          </p:nvSpPr>
          <p:spPr bwMode="auto">
            <a:xfrm>
              <a:off x="473" y="3317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Line 22"/>
            <p:cNvSpPr>
              <a:spLocks noChangeShapeType="1"/>
            </p:cNvSpPr>
            <p:nvPr/>
          </p:nvSpPr>
          <p:spPr bwMode="auto">
            <a:xfrm>
              <a:off x="473" y="3385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0" name="Line 23"/>
            <p:cNvSpPr>
              <a:spLocks noChangeShapeType="1"/>
            </p:cNvSpPr>
            <p:nvPr/>
          </p:nvSpPr>
          <p:spPr bwMode="auto">
            <a:xfrm>
              <a:off x="473" y="3454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Line 24"/>
            <p:cNvSpPr>
              <a:spLocks noChangeShapeType="1"/>
            </p:cNvSpPr>
            <p:nvPr/>
          </p:nvSpPr>
          <p:spPr bwMode="auto">
            <a:xfrm>
              <a:off x="473" y="3522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Line 25"/>
            <p:cNvSpPr>
              <a:spLocks noChangeShapeType="1"/>
            </p:cNvSpPr>
            <p:nvPr/>
          </p:nvSpPr>
          <p:spPr bwMode="auto">
            <a:xfrm>
              <a:off x="473" y="3592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Line 26"/>
            <p:cNvSpPr>
              <a:spLocks noChangeShapeType="1"/>
            </p:cNvSpPr>
            <p:nvPr/>
          </p:nvSpPr>
          <p:spPr bwMode="auto">
            <a:xfrm>
              <a:off x="473" y="3660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Line 27"/>
            <p:cNvSpPr>
              <a:spLocks noChangeShapeType="1"/>
            </p:cNvSpPr>
            <p:nvPr/>
          </p:nvSpPr>
          <p:spPr bwMode="auto">
            <a:xfrm>
              <a:off x="2271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Line 28"/>
            <p:cNvSpPr>
              <a:spLocks noChangeShapeType="1"/>
            </p:cNvSpPr>
            <p:nvPr/>
          </p:nvSpPr>
          <p:spPr bwMode="auto">
            <a:xfrm>
              <a:off x="2094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Line 29"/>
            <p:cNvSpPr>
              <a:spLocks noChangeShapeType="1"/>
            </p:cNvSpPr>
            <p:nvPr/>
          </p:nvSpPr>
          <p:spPr bwMode="auto">
            <a:xfrm>
              <a:off x="1916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7" name="Line 30"/>
            <p:cNvSpPr>
              <a:spLocks noChangeShapeType="1"/>
            </p:cNvSpPr>
            <p:nvPr/>
          </p:nvSpPr>
          <p:spPr bwMode="auto">
            <a:xfrm>
              <a:off x="1738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8" name="Line 31"/>
            <p:cNvSpPr>
              <a:spLocks noChangeShapeType="1"/>
            </p:cNvSpPr>
            <p:nvPr/>
          </p:nvSpPr>
          <p:spPr bwMode="auto">
            <a:xfrm>
              <a:off x="1561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59" name="Line 32"/>
            <p:cNvSpPr>
              <a:spLocks noChangeShapeType="1"/>
            </p:cNvSpPr>
            <p:nvPr/>
          </p:nvSpPr>
          <p:spPr bwMode="auto">
            <a:xfrm>
              <a:off x="1383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0" name="Line 33"/>
            <p:cNvSpPr>
              <a:spLocks noChangeShapeType="1"/>
            </p:cNvSpPr>
            <p:nvPr/>
          </p:nvSpPr>
          <p:spPr bwMode="auto">
            <a:xfrm>
              <a:off x="1206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1" name="Line 34"/>
            <p:cNvSpPr>
              <a:spLocks noChangeShapeType="1"/>
            </p:cNvSpPr>
            <p:nvPr/>
          </p:nvSpPr>
          <p:spPr bwMode="auto">
            <a:xfrm>
              <a:off x="1028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2" name="Line 35"/>
            <p:cNvSpPr>
              <a:spLocks noChangeShapeType="1"/>
            </p:cNvSpPr>
            <p:nvPr/>
          </p:nvSpPr>
          <p:spPr bwMode="auto">
            <a:xfrm>
              <a:off x="850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3" name="Line 36"/>
            <p:cNvSpPr>
              <a:spLocks noChangeShapeType="1"/>
            </p:cNvSpPr>
            <p:nvPr/>
          </p:nvSpPr>
          <p:spPr bwMode="auto">
            <a:xfrm>
              <a:off x="673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4" name="Rectangle 37"/>
            <p:cNvSpPr>
              <a:spLocks noChangeArrowheads="1"/>
            </p:cNvSpPr>
            <p:nvPr/>
          </p:nvSpPr>
          <p:spPr bwMode="auto">
            <a:xfrm>
              <a:off x="2130" y="3730"/>
              <a:ext cx="9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900" i="1"/>
                <a:t>z</a:t>
              </a:r>
              <a:endParaRPr lang="en-US" altLang="en-US" sz="1800"/>
            </a:p>
          </p:txBody>
        </p:sp>
        <p:sp>
          <p:nvSpPr>
            <p:cNvPr id="73765" name="Rectangle 38"/>
            <p:cNvSpPr>
              <a:spLocks noChangeArrowheads="1"/>
            </p:cNvSpPr>
            <p:nvPr/>
          </p:nvSpPr>
          <p:spPr bwMode="auto">
            <a:xfrm>
              <a:off x="1307" y="37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100"/>
                <a:t>0</a:t>
              </a:r>
              <a:endParaRPr lang="en-US" altLang="en-US" sz="1800"/>
            </a:p>
          </p:txBody>
        </p:sp>
        <p:sp>
          <p:nvSpPr>
            <p:cNvPr id="73766" name="Rectangle 39"/>
            <p:cNvSpPr>
              <a:spLocks noChangeArrowheads="1"/>
            </p:cNvSpPr>
            <p:nvPr/>
          </p:nvSpPr>
          <p:spPr bwMode="auto">
            <a:xfrm>
              <a:off x="1493" y="3728"/>
              <a:ext cx="3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100"/>
                <a:t>1.645</a:t>
              </a:r>
              <a:endParaRPr lang="en-US" altLang="en-US" sz="1800"/>
            </a:p>
          </p:txBody>
        </p:sp>
        <p:sp>
          <p:nvSpPr>
            <p:cNvPr id="73767" name="Rectangle 40"/>
            <p:cNvSpPr>
              <a:spLocks noChangeArrowheads="1"/>
            </p:cNvSpPr>
            <p:nvPr/>
          </p:nvSpPr>
          <p:spPr bwMode="auto">
            <a:xfrm>
              <a:off x="1877" y="3147"/>
              <a:ext cx="21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100"/>
                <a:t>.05</a:t>
              </a:r>
              <a:endParaRPr lang="en-US" altLang="en-US" sz="1800"/>
            </a:p>
          </p:txBody>
        </p:sp>
        <p:sp>
          <p:nvSpPr>
            <p:cNvPr id="73768" name="Freeform 41"/>
            <p:cNvSpPr/>
            <p:nvPr/>
          </p:nvSpPr>
          <p:spPr bwMode="auto">
            <a:xfrm>
              <a:off x="1798" y="3390"/>
              <a:ext cx="285" cy="188"/>
            </a:xfrm>
            <a:custGeom>
              <a:avLst/>
              <a:gdLst>
                <a:gd name="T0" fmla="*/ 285 w 285"/>
                <a:gd name="T1" fmla="*/ 0 h 188"/>
                <a:gd name="T2" fmla="*/ 282 w 285"/>
                <a:gd name="T3" fmla="*/ 23 h 188"/>
                <a:gd name="T4" fmla="*/ 275 w 285"/>
                <a:gd name="T5" fmla="*/ 45 h 188"/>
                <a:gd name="T6" fmla="*/ 263 w 285"/>
                <a:gd name="T7" fmla="*/ 66 h 188"/>
                <a:gd name="T8" fmla="*/ 247 w 285"/>
                <a:gd name="T9" fmla="*/ 83 h 188"/>
                <a:gd name="T10" fmla="*/ 228 w 285"/>
                <a:gd name="T11" fmla="*/ 98 h 188"/>
                <a:gd name="T12" fmla="*/ 207 w 285"/>
                <a:gd name="T13" fmla="*/ 109 h 188"/>
                <a:gd name="T14" fmla="*/ 185 w 285"/>
                <a:gd name="T15" fmla="*/ 116 h 188"/>
                <a:gd name="T16" fmla="*/ 161 w 285"/>
                <a:gd name="T17" fmla="*/ 118 h 188"/>
                <a:gd name="T18" fmla="*/ 137 w 285"/>
                <a:gd name="T19" fmla="*/ 116 h 188"/>
                <a:gd name="T20" fmla="*/ 114 w 285"/>
                <a:gd name="T21" fmla="*/ 112 h 188"/>
                <a:gd name="T22" fmla="*/ 91 w 285"/>
                <a:gd name="T23" fmla="*/ 115 h 188"/>
                <a:gd name="T24" fmla="*/ 68 w 285"/>
                <a:gd name="T25" fmla="*/ 122 h 188"/>
                <a:gd name="T26" fmla="*/ 47 w 285"/>
                <a:gd name="T27" fmla="*/ 132 h 188"/>
                <a:gd name="T28" fmla="*/ 28 w 285"/>
                <a:gd name="T29" fmla="*/ 147 h 188"/>
                <a:gd name="T30" fmla="*/ 13 w 285"/>
                <a:gd name="T31" fmla="*/ 165 h 188"/>
                <a:gd name="T32" fmla="*/ 1 w 285"/>
                <a:gd name="T33" fmla="*/ 186 h 188"/>
                <a:gd name="T34" fmla="*/ 0 w 285"/>
                <a:gd name="T35" fmla="*/ 188 h 1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188"/>
                <a:gd name="T56" fmla="*/ 285 w 285"/>
                <a:gd name="T57" fmla="*/ 188 h 18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188">
                  <a:moveTo>
                    <a:pt x="285" y="0"/>
                  </a:moveTo>
                  <a:lnTo>
                    <a:pt x="282" y="23"/>
                  </a:lnTo>
                  <a:lnTo>
                    <a:pt x="275" y="45"/>
                  </a:lnTo>
                  <a:lnTo>
                    <a:pt x="263" y="66"/>
                  </a:lnTo>
                  <a:lnTo>
                    <a:pt x="247" y="83"/>
                  </a:lnTo>
                  <a:lnTo>
                    <a:pt x="228" y="98"/>
                  </a:lnTo>
                  <a:lnTo>
                    <a:pt x="207" y="109"/>
                  </a:lnTo>
                  <a:lnTo>
                    <a:pt x="185" y="116"/>
                  </a:lnTo>
                  <a:lnTo>
                    <a:pt x="161" y="118"/>
                  </a:lnTo>
                  <a:lnTo>
                    <a:pt x="137" y="116"/>
                  </a:lnTo>
                  <a:lnTo>
                    <a:pt x="114" y="112"/>
                  </a:lnTo>
                  <a:lnTo>
                    <a:pt x="91" y="115"/>
                  </a:lnTo>
                  <a:lnTo>
                    <a:pt x="68" y="122"/>
                  </a:lnTo>
                  <a:lnTo>
                    <a:pt x="47" y="132"/>
                  </a:lnTo>
                  <a:lnTo>
                    <a:pt x="28" y="147"/>
                  </a:lnTo>
                  <a:lnTo>
                    <a:pt x="13" y="165"/>
                  </a:lnTo>
                  <a:lnTo>
                    <a:pt x="1" y="186"/>
                  </a:lnTo>
                  <a:lnTo>
                    <a:pt x="0" y="188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9" name="Freeform 42"/>
            <p:cNvSpPr/>
            <p:nvPr/>
          </p:nvSpPr>
          <p:spPr bwMode="auto">
            <a:xfrm>
              <a:off x="1776" y="3572"/>
              <a:ext cx="44" cy="50"/>
            </a:xfrm>
            <a:custGeom>
              <a:avLst/>
              <a:gdLst>
                <a:gd name="T0" fmla="*/ 44 w 44"/>
                <a:gd name="T1" fmla="*/ 10 h 50"/>
                <a:gd name="T2" fmla="*/ 13 w 44"/>
                <a:gd name="T3" fmla="*/ 50 h 50"/>
                <a:gd name="T4" fmla="*/ 0 w 44"/>
                <a:gd name="T5" fmla="*/ 0 h 50"/>
                <a:gd name="T6" fmla="*/ 44 w 44"/>
                <a:gd name="T7" fmla="*/ 10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50"/>
                <a:gd name="T14" fmla="*/ 44 w 44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50">
                  <a:moveTo>
                    <a:pt x="44" y="10"/>
                  </a:moveTo>
                  <a:lnTo>
                    <a:pt x="13" y="50"/>
                  </a:lnTo>
                  <a:lnTo>
                    <a:pt x="0" y="0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0" name="Rectangle 43"/>
            <p:cNvSpPr>
              <a:spLocks noChangeArrowheads="1"/>
            </p:cNvSpPr>
            <p:nvPr/>
          </p:nvSpPr>
          <p:spPr bwMode="auto">
            <a:xfrm>
              <a:off x="1740" y="2836"/>
              <a:ext cx="4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Reject</a:t>
              </a:r>
              <a:endParaRPr lang="en-US" altLang="en-US" sz="1800"/>
            </a:p>
          </p:txBody>
        </p:sp>
        <p:sp>
          <p:nvSpPr>
            <p:cNvPr id="73771" name="Line 44"/>
            <p:cNvSpPr>
              <a:spLocks noChangeShapeType="1"/>
            </p:cNvSpPr>
            <p:nvPr/>
          </p:nvSpPr>
          <p:spPr bwMode="auto">
            <a:xfrm flipH="1">
              <a:off x="1698" y="3085"/>
              <a:ext cx="312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2" name="Freeform 45"/>
            <p:cNvSpPr/>
            <p:nvPr/>
          </p:nvSpPr>
          <p:spPr bwMode="auto">
            <a:xfrm>
              <a:off x="2010" y="3056"/>
              <a:ext cx="59" cy="59"/>
            </a:xfrm>
            <a:custGeom>
              <a:avLst/>
              <a:gdLst>
                <a:gd name="T0" fmla="*/ 0 w 59"/>
                <a:gd name="T1" fmla="*/ 59 h 59"/>
                <a:gd name="T2" fmla="*/ 59 w 59"/>
                <a:gd name="T3" fmla="*/ 29 h 59"/>
                <a:gd name="T4" fmla="*/ 0 w 59"/>
                <a:gd name="T5" fmla="*/ 0 h 59"/>
                <a:gd name="T6" fmla="*/ 0 w 59"/>
                <a:gd name="T7" fmla="*/ 59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59"/>
                <a:gd name="T14" fmla="*/ 59 w 59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59">
                  <a:moveTo>
                    <a:pt x="0" y="59"/>
                  </a:moveTo>
                  <a:lnTo>
                    <a:pt x="59" y="29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73" name="Line 46"/>
            <p:cNvSpPr>
              <a:spLocks noChangeShapeType="1"/>
            </p:cNvSpPr>
            <p:nvPr/>
          </p:nvSpPr>
          <p:spPr bwMode="auto">
            <a:xfrm flipV="1">
              <a:off x="1698" y="3085"/>
              <a:ext cx="1" cy="6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57744" name="Object 48">
            <a:hlinkClick r:id="" action="ppaction://ole?verb=0"/>
          </p:cNvPr>
          <p:cNvGraphicFramePr/>
          <p:nvPr/>
        </p:nvGraphicFramePr>
        <p:xfrm>
          <a:off x="3856038" y="2162175"/>
          <a:ext cx="49371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7" name="Equation" r:id="rId1" imgW="2052320" imgH="651510" progId="Equation.DSMT4">
                  <p:embed/>
                </p:oleObj>
              </mc:Choice>
              <mc:Fallback>
                <p:oleObj name="Equation" r:id="rId1" imgW="2052320" imgH="651510" progId="Equation.DSMT4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2162175"/>
                        <a:ext cx="493712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45" name="Rectangle 49"/>
          <p:cNvSpPr>
            <a:spLocks noChangeArrowheads="1"/>
          </p:cNvSpPr>
          <p:nvPr/>
        </p:nvSpPr>
        <p:spPr bwMode="auto">
          <a:xfrm>
            <a:off x="4725988" y="4421188"/>
            <a:ext cx="41878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8E0D30"/>
                </a:solidFill>
              </a:rPr>
              <a:t>Do not reject at </a:t>
            </a:r>
            <a:r>
              <a:rPr lang="en-US" altLang="en-US" sz="2800" b="1" i="1">
                <a:solidFill>
                  <a:srgbClr val="8E0D30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2800" b="1">
                <a:solidFill>
                  <a:srgbClr val="8E0D30"/>
                </a:solidFill>
              </a:rPr>
              <a:t> = .05</a:t>
            </a:r>
            <a:endParaRPr lang="en-US" altLang="en-US" sz="2800" b="1">
              <a:solidFill>
                <a:srgbClr val="8E0D30"/>
              </a:solidFill>
            </a:endParaRPr>
          </a:p>
        </p:txBody>
      </p:sp>
      <p:sp>
        <p:nvSpPr>
          <p:cNvPr id="157746" name="Rectangle 50"/>
          <p:cNvSpPr>
            <a:spLocks noChangeArrowheads="1"/>
          </p:cNvSpPr>
          <p:nvPr/>
        </p:nvSpPr>
        <p:spPr bwMode="auto">
          <a:xfrm>
            <a:off x="4725988" y="5411788"/>
            <a:ext cx="38830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8E0D30"/>
                </a:solidFill>
              </a:rPr>
              <a:t>No evidence average is more than 368</a:t>
            </a:r>
            <a:endParaRPr lang="en-US" altLang="en-US" sz="2800" b="1">
              <a:solidFill>
                <a:srgbClr val="8E0D3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45" grpId="0" autoUpdateAnimBg="0"/>
      <p:bldP spid="15774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One-Tailed</a:t>
            </a:r>
            <a:r>
              <a:rPr lang="en-US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Thinking Challenge</a:t>
            </a:r>
            <a:endParaRPr lang="en-US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599" y="1027112"/>
            <a:ext cx="6264003" cy="2706688"/>
          </a:xfrm>
          <a:noFill/>
        </p:spPr>
        <p:txBody>
          <a:bodyPr lIns="90488" tIns="44450" rIns="90488" bIns="44450"/>
          <a:lstStyle/>
          <a:p>
            <a:pPr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Example 6.</a:t>
            </a:r>
            <a:r>
              <a:rPr lang="en-US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You’re </a:t>
            </a:r>
            <a:r>
              <a:rPr lang="en-US" altLang="en-US" sz="2400" dirty="0">
                <a:latin typeface="Times New Roman" panose="02020603050405020304" pitchFamily="18" charset="0"/>
              </a:rPr>
              <a:t>an analyst for Ford.  You want to find out if the average miles per gallon of Escorts is at least 32 mpg. Similar models have a standard deviation of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3.8</a:t>
            </a:r>
            <a:r>
              <a:rPr lang="en-US" altLang="en-US" sz="2400" dirty="0">
                <a:solidFill>
                  <a:srgbClr val="8E0D3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mpg. You take a sample of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60</a:t>
            </a:r>
            <a:r>
              <a:rPr lang="en-US" altLang="en-US" sz="2400" dirty="0">
                <a:latin typeface="Times New Roman" panose="02020603050405020304" pitchFamily="18" charset="0"/>
              </a:rPr>
              <a:t> Escorts &amp; compute a sample mean of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30.7</a:t>
            </a:r>
            <a:r>
              <a:rPr lang="en-US" altLang="en-US" sz="2400" dirty="0">
                <a:latin typeface="Times New Roman" panose="02020603050405020304" pitchFamily="18" charset="0"/>
              </a:rPr>
              <a:t> mpg. At the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0.0</a:t>
            </a:r>
            <a:r>
              <a:rPr lang="en-US" altLang="en-US" sz="2400" b="1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level of significance, is there evidence that the miles per gallon is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less than</a:t>
            </a:r>
            <a:r>
              <a:rPr lang="en-US" altLang="en-US" sz="2400" dirty="0">
                <a:solidFill>
                  <a:srgbClr val="8E0D3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32</a:t>
            </a:r>
            <a:r>
              <a:rPr lang="en-US" altLang="en-US" sz="2400" dirty="0">
                <a:latin typeface="Times New Roman" panose="02020603050405020304" pitchFamily="18" charset="0"/>
              </a:rPr>
              <a:t>?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74756" name="Group 49"/>
          <p:cNvGrpSpPr/>
          <p:nvPr/>
        </p:nvGrpSpPr>
        <p:grpSpPr bwMode="auto">
          <a:xfrm>
            <a:off x="6346031" y="1134269"/>
            <a:ext cx="2422525" cy="3686174"/>
            <a:chOff x="3715" y="1257"/>
            <a:chExt cx="1785" cy="2579"/>
          </a:xfrm>
        </p:grpSpPr>
        <p:grpSp>
          <p:nvGrpSpPr>
            <p:cNvPr id="74757" name="Group 19"/>
            <p:cNvGrpSpPr/>
            <p:nvPr/>
          </p:nvGrpSpPr>
          <p:grpSpPr bwMode="auto">
            <a:xfrm>
              <a:off x="3715" y="1574"/>
              <a:ext cx="1785" cy="2005"/>
              <a:chOff x="3715" y="1574"/>
              <a:chExt cx="1785" cy="2005"/>
            </a:xfrm>
          </p:grpSpPr>
          <p:grpSp>
            <p:nvGrpSpPr>
              <p:cNvPr id="74783" name="Group 15"/>
              <p:cNvGrpSpPr/>
              <p:nvPr/>
            </p:nvGrpSpPr>
            <p:grpSpPr bwMode="auto">
              <a:xfrm>
                <a:off x="5022" y="1574"/>
                <a:ext cx="478" cy="2005"/>
                <a:chOff x="5022" y="1574"/>
                <a:chExt cx="478" cy="2005"/>
              </a:xfrm>
            </p:grpSpPr>
            <p:grpSp>
              <p:nvGrpSpPr>
                <p:cNvPr id="74787" name="Group 13"/>
                <p:cNvGrpSpPr/>
                <p:nvPr/>
              </p:nvGrpSpPr>
              <p:grpSpPr bwMode="auto">
                <a:xfrm>
                  <a:off x="5161" y="1574"/>
                  <a:ext cx="300" cy="830"/>
                  <a:chOff x="5161" y="1574"/>
                  <a:chExt cx="300" cy="830"/>
                </a:xfrm>
              </p:grpSpPr>
              <p:sp>
                <p:nvSpPr>
                  <p:cNvPr id="74789" name="Freeform 4"/>
                  <p:cNvSpPr/>
                  <p:nvPr/>
                </p:nvSpPr>
                <p:spPr bwMode="auto">
                  <a:xfrm>
                    <a:off x="5161" y="1574"/>
                    <a:ext cx="300" cy="830"/>
                  </a:xfrm>
                  <a:custGeom>
                    <a:avLst/>
                    <a:gdLst>
                      <a:gd name="T0" fmla="*/ 15 w 300"/>
                      <a:gd name="T1" fmla="*/ 0 h 830"/>
                      <a:gd name="T2" fmla="*/ 298 w 300"/>
                      <a:gd name="T3" fmla="*/ 293 h 830"/>
                      <a:gd name="T4" fmla="*/ 299 w 300"/>
                      <a:gd name="T5" fmla="*/ 827 h 830"/>
                      <a:gd name="T6" fmla="*/ 194 w 300"/>
                      <a:gd name="T7" fmla="*/ 829 h 830"/>
                      <a:gd name="T8" fmla="*/ 194 w 300"/>
                      <a:gd name="T9" fmla="*/ 657 h 830"/>
                      <a:gd name="T10" fmla="*/ 21 w 300"/>
                      <a:gd name="T11" fmla="*/ 698 h 830"/>
                      <a:gd name="T12" fmla="*/ 23 w 300"/>
                      <a:gd name="T13" fmla="*/ 680 h 830"/>
                      <a:gd name="T14" fmla="*/ 193 w 300"/>
                      <a:gd name="T15" fmla="*/ 619 h 830"/>
                      <a:gd name="T16" fmla="*/ 194 w 300"/>
                      <a:gd name="T17" fmla="*/ 371 h 830"/>
                      <a:gd name="T18" fmla="*/ 177 w 300"/>
                      <a:gd name="T19" fmla="*/ 377 h 830"/>
                      <a:gd name="T20" fmla="*/ 137 w 300"/>
                      <a:gd name="T21" fmla="*/ 461 h 830"/>
                      <a:gd name="T22" fmla="*/ 125 w 300"/>
                      <a:gd name="T23" fmla="*/ 642 h 830"/>
                      <a:gd name="T24" fmla="*/ 118 w 300"/>
                      <a:gd name="T25" fmla="*/ 645 h 830"/>
                      <a:gd name="T26" fmla="*/ 106 w 300"/>
                      <a:gd name="T27" fmla="*/ 456 h 830"/>
                      <a:gd name="T28" fmla="*/ 133 w 300"/>
                      <a:gd name="T29" fmla="*/ 393 h 830"/>
                      <a:gd name="T30" fmla="*/ 53 w 300"/>
                      <a:gd name="T31" fmla="*/ 426 h 830"/>
                      <a:gd name="T32" fmla="*/ 52 w 300"/>
                      <a:gd name="T33" fmla="*/ 671 h 830"/>
                      <a:gd name="T34" fmla="*/ 23 w 300"/>
                      <a:gd name="T35" fmla="*/ 680 h 830"/>
                      <a:gd name="T36" fmla="*/ 27 w 300"/>
                      <a:gd name="T37" fmla="*/ 409 h 830"/>
                      <a:gd name="T38" fmla="*/ 167 w 300"/>
                      <a:gd name="T39" fmla="*/ 343 h 830"/>
                      <a:gd name="T40" fmla="*/ 167 w 300"/>
                      <a:gd name="T41" fmla="*/ 287 h 830"/>
                      <a:gd name="T42" fmla="*/ 0 w 300"/>
                      <a:gd name="T43" fmla="*/ 55 h 830"/>
                      <a:gd name="T44" fmla="*/ 15 w 300"/>
                      <a:gd name="T45" fmla="*/ 0 h 830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300"/>
                      <a:gd name="T70" fmla="*/ 0 h 830"/>
                      <a:gd name="T71" fmla="*/ 300 w 300"/>
                      <a:gd name="T72" fmla="*/ 830 h 830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300" h="830">
                        <a:moveTo>
                          <a:pt x="15" y="0"/>
                        </a:moveTo>
                        <a:lnTo>
                          <a:pt x="298" y="293"/>
                        </a:lnTo>
                        <a:lnTo>
                          <a:pt x="299" y="827"/>
                        </a:lnTo>
                        <a:lnTo>
                          <a:pt x="194" y="829"/>
                        </a:lnTo>
                        <a:lnTo>
                          <a:pt x="194" y="657"/>
                        </a:lnTo>
                        <a:lnTo>
                          <a:pt x="21" y="698"/>
                        </a:lnTo>
                        <a:lnTo>
                          <a:pt x="23" y="680"/>
                        </a:lnTo>
                        <a:lnTo>
                          <a:pt x="193" y="619"/>
                        </a:lnTo>
                        <a:lnTo>
                          <a:pt x="194" y="371"/>
                        </a:lnTo>
                        <a:lnTo>
                          <a:pt x="177" y="377"/>
                        </a:lnTo>
                        <a:lnTo>
                          <a:pt x="137" y="461"/>
                        </a:lnTo>
                        <a:lnTo>
                          <a:pt x="125" y="642"/>
                        </a:lnTo>
                        <a:lnTo>
                          <a:pt x="118" y="645"/>
                        </a:lnTo>
                        <a:lnTo>
                          <a:pt x="106" y="456"/>
                        </a:lnTo>
                        <a:lnTo>
                          <a:pt x="133" y="393"/>
                        </a:lnTo>
                        <a:lnTo>
                          <a:pt x="53" y="426"/>
                        </a:lnTo>
                        <a:lnTo>
                          <a:pt x="52" y="671"/>
                        </a:lnTo>
                        <a:lnTo>
                          <a:pt x="23" y="680"/>
                        </a:lnTo>
                        <a:lnTo>
                          <a:pt x="27" y="409"/>
                        </a:lnTo>
                        <a:lnTo>
                          <a:pt x="167" y="343"/>
                        </a:lnTo>
                        <a:lnTo>
                          <a:pt x="167" y="287"/>
                        </a:lnTo>
                        <a:lnTo>
                          <a:pt x="0" y="55"/>
                        </a:lnTo>
                        <a:lnTo>
                          <a:pt x="15" y="0"/>
                        </a:lnTo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4790" name="Group 12"/>
                  <p:cNvGrpSpPr/>
                  <p:nvPr/>
                </p:nvGrpSpPr>
                <p:grpSpPr bwMode="auto">
                  <a:xfrm>
                    <a:off x="5214" y="1655"/>
                    <a:ext cx="195" cy="222"/>
                    <a:chOff x="5214" y="1655"/>
                    <a:chExt cx="195" cy="222"/>
                  </a:xfrm>
                </p:grpSpPr>
                <p:sp>
                  <p:nvSpPr>
                    <p:cNvPr id="74791" name="Line 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14" y="1655"/>
                      <a:ext cx="68" cy="7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792" name="Line 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31" y="1676"/>
                      <a:ext cx="75" cy="8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793" name="Line 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48" y="1693"/>
                      <a:ext cx="79" cy="8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794" name="Line 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66" y="1717"/>
                      <a:ext cx="82" cy="8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795" name="Line 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82" y="1738"/>
                      <a:ext cx="82" cy="9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796" name="Line 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99" y="1761"/>
                      <a:ext cx="86" cy="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797" name="Line 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21" y="1783"/>
                      <a:ext cx="88" cy="9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74788" name="Freeform 14"/>
                <p:cNvSpPr/>
                <p:nvPr/>
              </p:nvSpPr>
              <p:spPr bwMode="auto">
                <a:xfrm>
                  <a:off x="5022" y="2376"/>
                  <a:ext cx="478" cy="1203"/>
                </a:xfrm>
                <a:custGeom>
                  <a:avLst/>
                  <a:gdLst>
                    <a:gd name="T0" fmla="*/ 297 w 478"/>
                    <a:gd name="T1" fmla="*/ 0 h 1203"/>
                    <a:gd name="T2" fmla="*/ 477 w 478"/>
                    <a:gd name="T3" fmla="*/ 0 h 1203"/>
                    <a:gd name="T4" fmla="*/ 477 w 478"/>
                    <a:gd name="T5" fmla="*/ 70 h 1203"/>
                    <a:gd name="T6" fmla="*/ 427 w 478"/>
                    <a:gd name="T7" fmla="*/ 70 h 1203"/>
                    <a:gd name="T8" fmla="*/ 430 w 478"/>
                    <a:gd name="T9" fmla="*/ 122 h 1203"/>
                    <a:gd name="T10" fmla="*/ 424 w 478"/>
                    <a:gd name="T11" fmla="*/ 213 h 1203"/>
                    <a:gd name="T12" fmla="*/ 417 w 478"/>
                    <a:gd name="T13" fmla="*/ 271 h 1203"/>
                    <a:gd name="T14" fmla="*/ 411 w 478"/>
                    <a:gd name="T15" fmla="*/ 330 h 1203"/>
                    <a:gd name="T16" fmla="*/ 403 w 478"/>
                    <a:gd name="T17" fmla="*/ 409 h 1203"/>
                    <a:gd name="T18" fmla="*/ 397 w 478"/>
                    <a:gd name="T19" fmla="*/ 509 h 1203"/>
                    <a:gd name="T20" fmla="*/ 391 w 478"/>
                    <a:gd name="T21" fmla="*/ 575 h 1203"/>
                    <a:gd name="T22" fmla="*/ 384 w 478"/>
                    <a:gd name="T23" fmla="*/ 642 h 1203"/>
                    <a:gd name="T24" fmla="*/ 378 w 478"/>
                    <a:gd name="T25" fmla="*/ 704 h 1203"/>
                    <a:gd name="T26" fmla="*/ 370 w 478"/>
                    <a:gd name="T27" fmla="*/ 746 h 1203"/>
                    <a:gd name="T28" fmla="*/ 359 w 478"/>
                    <a:gd name="T29" fmla="*/ 797 h 1203"/>
                    <a:gd name="T30" fmla="*/ 350 w 478"/>
                    <a:gd name="T31" fmla="*/ 839 h 1203"/>
                    <a:gd name="T32" fmla="*/ 339 w 478"/>
                    <a:gd name="T33" fmla="*/ 876 h 1203"/>
                    <a:gd name="T34" fmla="*/ 327 w 478"/>
                    <a:gd name="T35" fmla="*/ 911 h 1203"/>
                    <a:gd name="T36" fmla="*/ 311 w 478"/>
                    <a:gd name="T37" fmla="*/ 946 h 1203"/>
                    <a:gd name="T38" fmla="*/ 290 w 478"/>
                    <a:gd name="T39" fmla="*/ 979 h 1203"/>
                    <a:gd name="T40" fmla="*/ 259 w 478"/>
                    <a:gd name="T41" fmla="*/ 1033 h 1203"/>
                    <a:gd name="T42" fmla="*/ 212 w 478"/>
                    <a:gd name="T43" fmla="*/ 1094 h 1203"/>
                    <a:gd name="T44" fmla="*/ 172 w 478"/>
                    <a:gd name="T45" fmla="*/ 1131 h 1203"/>
                    <a:gd name="T46" fmla="*/ 131 w 478"/>
                    <a:gd name="T47" fmla="*/ 1159 h 1203"/>
                    <a:gd name="T48" fmla="*/ 92 w 478"/>
                    <a:gd name="T49" fmla="*/ 1180 h 1203"/>
                    <a:gd name="T50" fmla="*/ 52 w 478"/>
                    <a:gd name="T51" fmla="*/ 1193 h 1203"/>
                    <a:gd name="T52" fmla="*/ 0 w 478"/>
                    <a:gd name="T53" fmla="*/ 1202 h 1203"/>
                    <a:gd name="T54" fmla="*/ 18 w 478"/>
                    <a:gd name="T55" fmla="*/ 1083 h 1203"/>
                    <a:gd name="T56" fmla="*/ 62 w 478"/>
                    <a:gd name="T57" fmla="*/ 1066 h 1203"/>
                    <a:gd name="T58" fmla="*/ 98 w 478"/>
                    <a:gd name="T59" fmla="*/ 1046 h 1203"/>
                    <a:gd name="T60" fmla="*/ 126 w 478"/>
                    <a:gd name="T61" fmla="*/ 1023 h 1203"/>
                    <a:gd name="T62" fmla="*/ 164 w 478"/>
                    <a:gd name="T63" fmla="*/ 978 h 1203"/>
                    <a:gd name="T64" fmla="*/ 197 w 478"/>
                    <a:gd name="T65" fmla="*/ 935 h 1203"/>
                    <a:gd name="T66" fmla="*/ 217 w 478"/>
                    <a:gd name="T67" fmla="*/ 899 h 1203"/>
                    <a:gd name="T68" fmla="*/ 236 w 478"/>
                    <a:gd name="T69" fmla="*/ 857 h 1203"/>
                    <a:gd name="T70" fmla="*/ 252 w 478"/>
                    <a:gd name="T71" fmla="*/ 819 h 1203"/>
                    <a:gd name="T72" fmla="*/ 265 w 478"/>
                    <a:gd name="T73" fmla="*/ 780 h 1203"/>
                    <a:gd name="T74" fmla="*/ 272 w 478"/>
                    <a:gd name="T75" fmla="*/ 742 h 1203"/>
                    <a:gd name="T76" fmla="*/ 281 w 478"/>
                    <a:gd name="T77" fmla="*/ 687 h 1203"/>
                    <a:gd name="T78" fmla="*/ 287 w 478"/>
                    <a:gd name="T79" fmla="*/ 639 h 1203"/>
                    <a:gd name="T80" fmla="*/ 296 w 478"/>
                    <a:gd name="T81" fmla="*/ 570 h 1203"/>
                    <a:gd name="T82" fmla="*/ 305 w 478"/>
                    <a:gd name="T83" fmla="*/ 471 h 1203"/>
                    <a:gd name="T84" fmla="*/ 312 w 478"/>
                    <a:gd name="T85" fmla="*/ 395 h 1203"/>
                    <a:gd name="T86" fmla="*/ 316 w 478"/>
                    <a:gd name="T87" fmla="*/ 353 h 1203"/>
                    <a:gd name="T88" fmla="*/ 324 w 478"/>
                    <a:gd name="T89" fmla="*/ 292 h 1203"/>
                    <a:gd name="T90" fmla="*/ 330 w 478"/>
                    <a:gd name="T91" fmla="*/ 225 h 1203"/>
                    <a:gd name="T92" fmla="*/ 335 w 478"/>
                    <a:gd name="T93" fmla="*/ 172 h 1203"/>
                    <a:gd name="T94" fmla="*/ 338 w 478"/>
                    <a:gd name="T95" fmla="*/ 117 h 1203"/>
                    <a:gd name="T96" fmla="*/ 338 w 478"/>
                    <a:gd name="T97" fmla="*/ 72 h 1203"/>
                    <a:gd name="T98" fmla="*/ 297 w 478"/>
                    <a:gd name="T99" fmla="*/ 70 h 1203"/>
                    <a:gd name="T100" fmla="*/ 297 w 478"/>
                    <a:gd name="T101" fmla="*/ 0 h 120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478"/>
                    <a:gd name="T154" fmla="*/ 0 h 1203"/>
                    <a:gd name="T155" fmla="*/ 478 w 478"/>
                    <a:gd name="T156" fmla="*/ 1203 h 1203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478" h="1203">
                      <a:moveTo>
                        <a:pt x="297" y="0"/>
                      </a:moveTo>
                      <a:lnTo>
                        <a:pt x="477" y="0"/>
                      </a:lnTo>
                      <a:lnTo>
                        <a:pt x="477" y="70"/>
                      </a:lnTo>
                      <a:lnTo>
                        <a:pt x="427" y="70"/>
                      </a:lnTo>
                      <a:lnTo>
                        <a:pt x="430" y="122"/>
                      </a:lnTo>
                      <a:lnTo>
                        <a:pt x="424" y="213"/>
                      </a:lnTo>
                      <a:lnTo>
                        <a:pt x="417" y="271"/>
                      </a:lnTo>
                      <a:lnTo>
                        <a:pt x="411" y="330"/>
                      </a:lnTo>
                      <a:lnTo>
                        <a:pt x="403" y="409"/>
                      </a:lnTo>
                      <a:lnTo>
                        <a:pt x="397" y="509"/>
                      </a:lnTo>
                      <a:lnTo>
                        <a:pt x="391" y="575"/>
                      </a:lnTo>
                      <a:lnTo>
                        <a:pt x="384" y="642"/>
                      </a:lnTo>
                      <a:lnTo>
                        <a:pt x="378" y="704"/>
                      </a:lnTo>
                      <a:lnTo>
                        <a:pt x="370" y="746"/>
                      </a:lnTo>
                      <a:lnTo>
                        <a:pt x="359" y="797"/>
                      </a:lnTo>
                      <a:lnTo>
                        <a:pt x="350" y="839"/>
                      </a:lnTo>
                      <a:lnTo>
                        <a:pt x="339" y="876"/>
                      </a:lnTo>
                      <a:lnTo>
                        <a:pt x="327" y="911"/>
                      </a:lnTo>
                      <a:lnTo>
                        <a:pt x="311" y="946"/>
                      </a:lnTo>
                      <a:lnTo>
                        <a:pt x="290" y="979"/>
                      </a:lnTo>
                      <a:lnTo>
                        <a:pt x="259" y="1033"/>
                      </a:lnTo>
                      <a:lnTo>
                        <a:pt x="212" y="1094"/>
                      </a:lnTo>
                      <a:lnTo>
                        <a:pt x="172" y="1131"/>
                      </a:lnTo>
                      <a:lnTo>
                        <a:pt x="131" y="1159"/>
                      </a:lnTo>
                      <a:lnTo>
                        <a:pt x="92" y="1180"/>
                      </a:lnTo>
                      <a:lnTo>
                        <a:pt x="52" y="1193"/>
                      </a:lnTo>
                      <a:lnTo>
                        <a:pt x="0" y="1202"/>
                      </a:lnTo>
                      <a:lnTo>
                        <a:pt x="18" y="1083"/>
                      </a:lnTo>
                      <a:lnTo>
                        <a:pt x="62" y="1066"/>
                      </a:lnTo>
                      <a:lnTo>
                        <a:pt x="98" y="1046"/>
                      </a:lnTo>
                      <a:lnTo>
                        <a:pt x="126" y="1023"/>
                      </a:lnTo>
                      <a:lnTo>
                        <a:pt x="164" y="978"/>
                      </a:lnTo>
                      <a:lnTo>
                        <a:pt x="197" y="935"/>
                      </a:lnTo>
                      <a:lnTo>
                        <a:pt x="217" y="899"/>
                      </a:lnTo>
                      <a:lnTo>
                        <a:pt x="236" y="857"/>
                      </a:lnTo>
                      <a:lnTo>
                        <a:pt x="252" y="819"/>
                      </a:lnTo>
                      <a:lnTo>
                        <a:pt x="265" y="780"/>
                      </a:lnTo>
                      <a:lnTo>
                        <a:pt x="272" y="742"/>
                      </a:lnTo>
                      <a:lnTo>
                        <a:pt x="281" y="687"/>
                      </a:lnTo>
                      <a:lnTo>
                        <a:pt x="287" y="639"/>
                      </a:lnTo>
                      <a:lnTo>
                        <a:pt x="296" y="570"/>
                      </a:lnTo>
                      <a:lnTo>
                        <a:pt x="305" y="471"/>
                      </a:lnTo>
                      <a:lnTo>
                        <a:pt x="312" y="395"/>
                      </a:lnTo>
                      <a:lnTo>
                        <a:pt x="316" y="353"/>
                      </a:lnTo>
                      <a:lnTo>
                        <a:pt x="324" y="292"/>
                      </a:lnTo>
                      <a:lnTo>
                        <a:pt x="330" y="225"/>
                      </a:lnTo>
                      <a:lnTo>
                        <a:pt x="335" y="172"/>
                      </a:lnTo>
                      <a:lnTo>
                        <a:pt x="338" y="117"/>
                      </a:lnTo>
                      <a:lnTo>
                        <a:pt x="338" y="72"/>
                      </a:lnTo>
                      <a:lnTo>
                        <a:pt x="297" y="70"/>
                      </a:lnTo>
                      <a:lnTo>
                        <a:pt x="297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4784" name="Group 18"/>
              <p:cNvGrpSpPr/>
              <p:nvPr/>
            </p:nvGrpSpPr>
            <p:grpSpPr bwMode="auto">
              <a:xfrm>
                <a:off x="3715" y="2128"/>
                <a:ext cx="175" cy="97"/>
                <a:chOff x="3715" y="2128"/>
                <a:chExt cx="175" cy="97"/>
              </a:xfrm>
            </p:grpSpPr>
            <p:sp>
              <p:nvSpPr>
                <p:cNvPr id="74785" name="Freeform 16"/>
                <p:cNvSpPr/>
                <p:nvPr/>
              </p:nvSpPr>
              <p:spPr bwMode="auto">
                <a:xfrm>
                  <a:off x="3756" y="2128"/>
                  <a:ext cx="134" cy="85"/>
                </a:xfrm>
                <a:custGeom>
                  <a:avLst/>
                  <a:gdLst>
                    <a:gd name="T0" fmla="*/ 133 w 134"/>
                    <a:gd name="T1" fmla="*/ 0 h 85"/>
                    <a:gd name="T2" fmla="*/ 58 w 134"/>
                    <a:gd name="T3" fmla="*/ 0 h 85"/>
                    <a:gd name="T4" fmla="*/ 58 w 134"/>
                    <a:gd name="T5" fmla="*/ 71 h 85"/>
                    <a:gd name="T6" fmla="*/ 0 w 134"/>
                    <a:gd name="T7" fmla="*/ 71 h 85"/>
                    <a:gd name="T8" fmla="*/ 0 w 134"/>
                    <a:gd name="T9" fmla="*/ 84 h 85"/>
                    <a:gd name="T10" fmla="*/ 86 w 134"/>
                    <a:gd name="T11" fmla="*/ 84 h 85"/>
                    <a:gd name="T12" fmla="*/ 86 w 134"/>
                    <a:gd name="T13" fmla="*/ 21 h 85"/>
                    <a:gd name="T14" fmla="*/ 133 w 134"/>
                    <a:gd name="T15" fmla="*/ 21 h 85"/>
                    <a:gd name="T16" fmla="*/ 133 w 134"/>
                    <a:gd name="T17" fmla="*/ 0 h 8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4"/>
                    <a:gd name="T28" fmla="*/ 0 h 85"/>
                    <a:gd name="T29" fmla="*/ 134 w 134"/>
                    <a:gd name="T30" fmla="*/ 85 h 8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4" h="85">
                      <a:moveTo>
                        <a:pt x="133" y="0"/>
                      </a:moveTo>
                      <a:lnTo>
                        <a:pt x="58" y="0"/>
                      </a:lnTo>
                      <a:lnTo>
                        <a:pt x="58" y="71"/>
                      </a:lnTo>
                      <a:lnTo>
                        <a:pt x="0" y="71"/>
                      </a:lnTo>
                      <a:lnTo>
                        <a:pt x="0" y="84"/>
                      </a:lnTo>
                      <a:lnTo>
                        <a:pt x="86" y="84"/>
                      </a:lnTo>
                      <a:lnTo>
                        <a:pt x="86" y="21"/>
                      </a:lnTo>
                      <a:lnTo>
                        <a:pt x="133" y="21"/>
                      </a:lnTo>
                      <a:lnTo>
                        <a:pt x="133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786" name="Oval 17"/>
                <p:cNvSpPr>
                  <a:spLocks noChangeArrowheads="1"/>
                </p:cNvSpPr>
                <p:nvPr/>
              </p:nvSpPr>
              <p:spPr bwMode="auto">
                <a:xfrm>
                  <a:off x="3715" y="2196"/>
                  <a:ext cx="47" cy="2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74758" name="Rectangle 20"/>
            <p:cNvSpPr>
              <a:spLocks noChangeArrowheads="1"/>
            </p:cNvSpPr>
            <p:nvPr/>
          </p:nvSpPr>
          <p:spPr bwMode="auto">
            <a:xfrm>
              <a:off x="3974" y="1257"/>
              <a:ext cx="1114" cy="25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759" name="Rectangle 21"/>
            <p:cNvSpPr>
              <a:spLocks noChangeArrowheads="1"/>
            </p:cNvSpPr>
            <p:nvPr/>
          </p:nvSpPr>
          <p:spPr bwMode="auto">
            <a:xfrm>
              <a:off x="3876" y="1385"/>
              <a:ext cx="1315" cy="91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4760" name="Group 24"/>
            <p:cNvGrpSpPr/>
            <p:nvPr/>
          </p:nvGrpSpPr>
          <p:grpSpPr bwMode="auto">
            <a:xfrm>
              <a:off x="3915" y="1427"/>
              <a:ext cx="1236" cy="747"/>
              <a:chOff x="3915" y="1427"/>
              <a:chExt cx="1236" cy="747"/>
            </a:xfrm>
          </p:grpSpPr>
          <p:sp>
            <p:nvSpPr>
              <p:cNvPr id="74781" name="Rectangle 22"/>
              <p:cNvSpPr>
                <a:spLocks noChangeArrowheads="1"/>
              </p:cNvSpPr>
              <p:nvPr/>
            </p:nvSpPr>
            <p:spPr bwMode="auto">
              <a:xfrm>
                <a:off x="3915" y="1427"/>
                <a:ext cx="1236" cy="152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782" name="Rectangle 23"/>
              <p:cNvSpPr>
                <a:spLocks noChangeArrowheads="1"/>
              </p:cNvSpPr>
              <p:nvPr/>
            </p:nvSpPr>
            <p:spPr bwMode="auto">
              <a:xfrm>
                <a:off x="3931" y="1641"/>
                <a:ext cx="1204" cy="533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74761" name="Group 42"/>
            <p:cNvGrpSpPr/>
            <p:nvPr/>
          </p:nvGrpSpPr>
          <p:grpSpPr bwMode="auto">
            <a:xfrm>
              <a:off x="4058" y="1717"/>
              <a:ext cx="925" cy="357"/>
              <a:chOff x="4058" y="1717"/>
              <a:chExt cx="925" cy="357"/>
            </a:xfrm>
          </p:grpSpPr>
          <p:grpSp>
            <p:nvGrpSpPr>
              <p:cNvPr id="74765" name="Group 29"/>
              <p:cNvGrpSpPr/>
              <p:nvPr/>
            </p:nvGrpSpPr>
            <p:grpSpPr bwMode="auto">
              <a:xfrm>
                <a:off x="4058" y="1717"/>
                <a:ext cx="328" cy="124"/>
                <a:chOff x="4058" y="1717"/>
                <a:chExt cx="328" cy="124"/>
              </a:xfrm>
            </p:grpSpPr>
            <p:sp>
              <p:nvSpPr>
                <p:cNvPr id="74778" name="Rectangle 26"/>
                <p:cNvSpPr>
                  <a:spLocks noChangeArrowheads="1"/>
                </p:cNvSpPr>
                <p:nvPr/>
              </p:nvSpPr>
              <p:spPr bwMode="auto">
                <a:xfrm>
                  <a:off x="4058" y="1717"/>
                  <a:ext cx="85" cy="12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4779" name="Rectangle 27"/>
                <p:cNvSpPr>
                  <a:spLocks noChangeArrowheads="1"/>
                </p:cNvSpPr>
                <p:nvPr/>
              </p:nvSpPr>
              <p:spPr bwMode="auto">
                <a:xfrm>
                  <a:off x="4196" y="1717"/>
                  <a:ext cx="85" cy="12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478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01" y="1717"/>
                  <a:ext cx="85" cy="12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74766" name="Group 33"/>
              <p:cNvGrpSpPr/>
              <p:nvPr/>
            </p:nvGrpSpPr>
            <p:grpSpPr bwMode="auto">
              <a:xfrm>
                <a:off x="4656" y="1717"/>
                <a:ext cx="327" cy="124"/>
                <a:chOff x="4656" y="1717"/>
                <a:chExt cx="327" cy="124"/>
              </a:xfrm>
            </p:grpSpPr>
            <p:sp>
              <p:nvSpPr>
                <p:cNvPr id="74775" name="Rectangle 30"/>
                <p:cNvSpPr>
                  <a:spLocks noChangeArrowheads="1"/>
                </p:cNvSpPr>
                <p:nvPr/>
              </p:nvSpPr>
              <p:spPr bwMode="auto">
                <a:xfrm>
                  <a:off x="4656" y="1717"/>
                  <a:ext cx="85" cy="12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4776" name="Rectangle 31"/>
                <p:cNvSpPr>
                  <a:spLocks noChangeArrowheads="1"/>
                </p:cNvSpPr>
                <p:nvPr/>
              </p:nvSpPr>
              <p:spPr bwMode="auto">
                <a:xfrm>
                  <a:off x="4793" y="1717"/>
                  <a:ext cx="86" cy="12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4777" name="Rectangle 32"/>
                <p:cNvSpPr>
                  <a:spLocks noChangeArrowheads="1"/>
                </p:cNvSpPr>
                <p:nvPr/>
              </p:nvSpPr>
              <p:spPr bwMode="auto">
                <a:xfrm>
                  <a:off x="4898" y="1717"/>
                  <a:ext cx="85" cy="12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74767" name="Group 37"/>
              <p:cNvGrpSpPr/>
              <p:nvPr/>
            </p:nvGrpSpPr>
            <p:grpSpPr bwMode="auto">
              <a:xfrm>
                <a:off x="4113" y="2004"/>
                <a:ext cx="203" cy="70"/>
                <a:chOff x="4113" y="2004"/>
                <a:chExt cx="203" cy="70"/>
              </a:xfrm>
            </p:grpSpPr>
            <p:sp>
              <p:nvSpPr>
                <p:cNvPr id="74772" name="Rectangle 34"/>
                <p:cNvSpPr>
                  <a:spLocks noChangeArrowheads="1"/>
                </p:cNvSpPr>
                <p:nvPr/>
              </p:nvSpPr>
              <p:spPr bwMode="auto">
                <a:xfrm>
                  <a:off x="4113" y="2004"/>
                  <a:ext cx="50" cy="7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4773" name="Rectangle 35"/>
                <p:cNvSpPr>
                  <a:spLocks noChangeArrowheads="1"/>
                </p:cNvSpPr>
                <p:nvPr/>
              </p:nvSpPr>
              <p:spPr bwMode="auto">
                <a:xfrm>
                  <a:off x="4202" y="2004"/>
                  <a:ext cx="50" cy="7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4774" name="Rectangle 36"/>
                <p:cNvSpPr>
                  <a:spLocks noChangeArrowheads="1"/>
                </p:cNvSpPr>
                <p:nvPr/>
              </p:nvSpPr>
              <p:spPr bwMode="auto">
                <a:xfrm>
                  <a:off x="4265" y="2004"/>
                  <a:ext cx="51" cy="7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74768" name="Group 41"/>
              <p:cNvGrpSpPr/>
              <p:nvPr/>
            </p:nvGrpSpPr>
            <p:grpSpPr bwMode="auto">
              <a:xfrm>
                <a:off x="4712" y="2004"/>
                <a:ext cx="202" cy="70"/>
                <a:chOff x="4712" y="2004"/>
                <a:chExt cx="202" cy="70"/>
              </a:xfrm>
            </p:grpSpPr>
            <p:sp>
              <p:nvSpPr>
                <p:cNvPr id="74769" name="Rectangle 38"/>
                <p:cNvSpPr>
                  <a:spLocks noChangeArrowheads="1"/>
                </p:cNvSpPr>
                <p:nvPr/>
              </p:nvSpPr>
              <p:spPr bwMode="auto">
                <a:xfrm>
                  <a:off x="4712" y="2004"/>
                  <a:ext cx="49" cy="7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4770" name="Rectangle 39"/>
                <p:cNvSpPr>
                  <a:spLocks noChangeArrowheads="1"/>
                </p:cNvSpPr>
                <p:nvPr/>
              </p:nvSpPr>
              <p:spPr bwMode="auto">
                <a:xfrm>
                  <a:off x="4800" y="2004"/>
                  <a:ext cx="51" cy="7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4771" name="Rectangle 40"/>
                <p:cNvSpPr>
                  <a:spLocks noChangeArrowheads="1"/>
                </p:cNvSpPr>
                <p:nvPr/>
              </p:nvSpPr>
              <p:spPr bwMode="auto">
                <a:xfrm>
                  <a:off x="4864" y="2004"/>
                  <a:ext cx="50" cy="7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74762" name="Freeform 44"/>
            <p:cNvSpPr/>
            <p:nvPr/>
          </p:nvSpPr>
          <p:spPr bwMode="auto">
            <a:xfrm>
              <a:off x="3876" y="2309"/>
              <a:ext cx="1314" cy="1483"/>
            </a:xfrm>
            <a:custGeom>
              <a:avLst/>
              <a:gdLst>
                <a:gd name="T0" fmla="*/ 0 w 1314"/>
                <a:gd name="T1" fmla="*/ 0 h 1483"/>
                <a:gd name="T2" fmla="*/ 177 w 1314"/>
                <a:gd name="T3" fmla="*/ 1482 h 1483"/>
                <a:gd name="T4" fmla="*/ 1141 w 1314"/>
                <a:gd name="T5" fmla="*/ 1481 h 1483"/>
                <a:gd name="T6" fmla="*/ 1313 w 1314"/>
                <a:gd name="T7" fmla="*/ 0 h 1483"/>
                <a:gd name="T8" fmla="*/ 0 w 1314"/>
                <a:gd name="T9" fmla="*/ 0 h 14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4"/>
                <a:gd name="T16" fmla="*/ 0 h 1483"/>
                <a:gd name="T17" fmla="*/ 1314 w 1314"/>
                <a:gd name="T18" fmla="*/ 1483 h 14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4" h="1483">
                  <a:moveTo>
                    <a:pt x="0" y="0"/>
                  </a:moveTo>
                  <a:lnTo>
                    <a:pt x="177" y="1482"/>
                  </a:lnTo>
                  <a:lnTo>
                    <a:pt x="1141" y="1481"/>
                  </a:lnTo>
                  <a:lnTo>
                    <a:pt x="1313" y="0"/>
                  </a:lnTo>
                  <a:lnTo>
                    <a:pt x="0" y="0"/>
                  </a:lnTo>
                </a:path>
              </a:pathLst>
            </a:custGeom>
            <a:solidFill>
              <a:srgbClr val="CC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3" name="Freeform 45"/>
            <p:cNvSpPr/>
            <p:nvPr/>
          </p:nvSpPr>
          <p:spPr bwMode="auto">
            <a:xfrm>
              <a:off x="4039" y="2325"/>
              <a:ext cx="1008" cy="1376"/>
            </a:xfrm>
            <a:custGeom>
              <a:avLst/>
              <a:gdLst>
                <a:gd name="T0" fmla="*/ 0 w 1008"/>
                <a:gd name="T1" fmla="*/ 0 h 1376"/>
                <a:gd name="T2" fmla="*/ 1007 w 1008"/>
                <a:gd name="T3" fmla="*/ 0 h 1376"/>
                <a:gd name="T4" fmla="*/ 865 w 1008"/>
                <a:gd name="T5" fmla="*/ 1375 h 1376"/>
                <a:gd name="T6" fmla="*/ 113 w 1008"/>
                <a:gd name="T7" fmla="*/ 1375 h 1376"/>
                <a:gd name="T8" fmla="*/ 0 w 1008"/>
                <a:gd name="T9" fmla="*/ 0 h 1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1376"/>
                <a:gd name="T17" fmla="*/ 1008 w 1008"/>
                <a:gd name="T18" fmla="*/ 1376 h 1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1376">
                  <a:moveTo>
                    <a:pt x="0" y="0"/>
                  </a:moveTo>
                  <a:lnTo>
                    <a:pt x="1007" y="0"/>
                  </a:lnTo>
                  <a:lnTo>
                    <a:pt x="865" y="1375"/>
                  </a:lnTo>
                  <a:lnTo>
                    <a:pt x="113" y="1375"/>
                  </a:lnTo>
                  <a:lnTo>
                    <a:pt x="0" y="0"/>
                  </a:lnTo>
                </a:path>
              </a:pathLst>
            </a:custGeom>
            <a:solidFill>
              <a:srgbClr val="3B3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4" name="Rectangle 47"/>
            <p:cNvSpPr>
              <a:spLocks noChangeArrowheads="1"/>
            </p:cNvSpPr>
            <p:nvPr/>
          </p:nvSpPr>
          <p:spPr bwMode="auto">
            <a:xfrm>
              <a:off x="3868" y="3760"/>
              <a:ext cx="1339" cy="7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b="1"/>
              <a:t>One-Tailed </a:t>
            </a:r>
            <a:r>
              <a:rPr lang="en-US" altLang="en-US" b="1" i="1"/>
              <a:t>z</a:t>
            </a:r>
            <a:r>
              <a:rPr lang="en-US" altLang="en-US" b="1"/>
              <a:t> Test Solution*</a:t>
            </a:r>
            <a:endParaRPr lang="en-US" altLang="en-US" b="1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17675"/>
            <a:ext cx="3848100" cy="4114800"/>
          </a:xfrm>
          <a:noFill/>
        </p:spPr>
        <p:txBody>
          <a:bodyPr lIns="90488" tIns="44450" rIns="90488" bIns="44450"/>
          <a:lstStyle/>
          <a:p>
            <a:pPr>
              <a:buClr>
                <a:srgbClr val="8E0D30"/>
              </a:buClr>
            </a:pPr>
            <a:r>
              <a:rPr lang="en-US" altLang="en-US" sz="2800" b="1" i="1" dirty="0">
                <a:solidFill>
                  <a:schemeClr val="tx2"/>
                </a:solidFill>
              </a:rPr>
              <a:t>H</a:t>
            </a:r>
            <a:r>
              <a:rPr lang="en-US" altLang="en-US" sz="2800" b="1" baseline="-25000" dirty="0">
                <a:solidFill>
                  <a:schemeClr val="tx2"/>
                </a:solidFill>
              </a:rPr>
              <a:t>0</a:t>
            </a:r>
            <a:r>
              <a:rPr lang="en-US" altLang="en-US" sz="2800" b="1" dirty="0">
                <a:solidFill>
                  <a:schemeClr val="tx2"/>
                </a:solidFill>
              </a:rPr>
              <a:t>: 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r>
              <a:rPr lang="en-US" altLang="en-US" sz="2800" b="1" i="1" dirty="0">
                <a:solidFill>
                  <a:schemeClr val="tx2"/>
                </a:solidFill>
              </a:rPr>
              <a:t>H</a:t>
            </a:r>
            <a:r>
              <a:rPr lang="en-US" altLang="en-US" sz="2800" b="1" baseline="-25000" dirty="0">
                <a:solidFill>
                  <a:schemeClr val="tx2"/>
                </a:solidFill>
              </a:rPr>
              <a:t>a</a:t>
            </a:r>
            <a:r>
              <a:rPr lang="en-US" altLang="en-US" sz="2800" b="1" dirty="0">
                <a:solidFill>
                  <a:schemeClr val="tx2"/>
                </a:solidFill>
              </a:rPr>
              <a:t>: 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  <a:r>
              <a:rPr lang="en-US" altLang="en-US" sz="2800" b="1" i="1" dirty="0">
                <a:solidFill>
                  <a:schemeClr val="tx2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2800" b="1" dirty="0">
                <a:solidFill>
                  <a:schemeClr val="tx2"/>
                </a:solidFill>
              </a:rPr>
              <a:t> = 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r>
              <a:rPr lang="en-US" altLang="en-US" sz="2800" b="1" i="1" dirty="0">
                <a:solidFill>
                  <a:schemeClr val="tx2"/>
                </a:solidFill>
              </a:rPr>
              <a:t>n</a:t>
            </a:r>
            <a:r>
              <a:rPr lang="en-US" altLang="en-US" sz="2800" b="1" dirty="0">
                <a:solidFill>
                  <a:schemeClr val="tx2"/>
                </a:solidFill>
              </a:rPr>
              <a:t> =</a:t>
            </a:r>
            <a:endParaRPr lang="en-US" altLang="en-US" sz="2800" b="1" dirty="0"/>
          </a:p>
          <a:p>
            <a:pPr>
              <a:spcBef>
                <a:spcPct val="18000"/>
              </a:spcBef>
              <a:buClr>
                <a:srgbClr val="8E0D30"/>
              </a:buClr>
            </a:pPr>
            <a:r>
              <a:rPr lang="en-US" altLang="en-US" sz="2800" b="1" dirty="0">
                <a:solidFill>
                  <a:schemeClr val="tx2"/>
                </a:solidFill>
              </a:rPr>
              <a:t>Critical Value(s):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endParaRPr lang="en-US" altLang="en-US" sz="2800" b="1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724400" y="1717675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>
                <a:solidFill>
                  <a:schemeClr val="tx2"/>
                </a:solidFill>
              </a:rPr>
              <a:t>Test Statistic: </a:t>
            </a:r>
            <a:endParaRPr lang="en-US" altLang="en-US" sz="2800" b="1">
              <a:solidFill>
                <a:schemeClr val="tx2"/>
              </a:solidFill>
            </a:endParaRPr>
          </a:p>
          <a:p>
            <a:pPr>
              <a:spcBef>
                <a:spcPct val="430000"/>
              </a:spcBef>
            </a:pPr>
            <a:r>
              <a:rPr lang="en-US" altLang="en-US" sz="2800" b="1">
                <a:solidFill>
                  <a:schemeClr val="tx2"/>
                </a:solidFill>
              </a:rPr>
              <a:t>Decision:</a:t>
            </a:r>
            <a:endParaRPr lang="en-US" altLang="en-US" sz="2800" b="1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2800" b="1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sz="2800" b="1">
                <a:solidFill>
                  <a:schemeClr val="tx2"/>
                </a:solidFill>
              </a:rPr>
              <a:t>Conclusion:</a:t>
            </a:r>
            <a:endParaRPr lang="en-US" altLang="en-US" sz="2800" b="1">
              <a:solidFill>
                <a:schemeClr val="tx2"/>
              </a:solidFill>
            </a:endParaRPr>
          </a:p>
          <a:p>
            <a:pPr latinLnBrk="1">
              <a:spcBef>
                <a:spcPct val="20000"/>
              </a:spcBef>
            </a:pPr>
            <a:endParaRPr lang="en-US" altLang="en-US" sz="2800" b="1">
              <a:solidFill>
                <a:schemeClr val="tx2"/>
              </a:solidFill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600200" y="1719263"/>
            <a:ext cx="1524000" cy="1008062"/>
            <a:chOff x="800" y="1083"/>
            <a:chExt cx="960" cy="635"/>
          </a:xfrm>
        </p:grpSpPr>
        <p:sp>
          <p:nvSpPr>
            <p:cNvPr id="75824" name="Text Box 5"/>
            <p:cNvSpPr txBox="1">
              <a:spLocks noChangeArrowheads="1"/>
            </p:cNvSpPr>
            <p:nvPr/>
          </p:nvSpPr>
          <p:spPr bwMode="auto">
            <a:xfrm>
              <a:off x="800" y="1083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 b="1" i="1">
                  <a:solidFill>
                    <a:srgbClr val="8E0D30"/>
                  </a:solidFill>
                  <a:latin typeface="Symbol" panose="05050102010706020507" pitchFamily="18" charset="2"/>
                </a:rPr>
                <a:t></a:t>
              </a:r>
              <a:r>
                <a:rPr lang="en-US" altLang="en-US" sz="2800" b="1">
                  <a:solidFill>
                    <a:srgbClr val="8E0D30"/>
                  </a:solidFill>
                </a:rPr>
                <a:t> = 32</a:t>
              </a:r>
              <a:endParaRPr lang="en-US" altLang="en-US" sz="2800" b="1">
                <a:solidFill>
                  <a:srgbClr val="8E0D30"/>
                </a:solidFill>
              </a:endParaRPr>
            </a:p>
          </p:txBody>
        </p:sp>
        <p:sp>
          <p:nvSpPr>
            <p:cNvPr id="75825" name="Text Box 6"/>
            <p:cNvSpPr txBox="1">
              <a:spLocks noChangeArrowheads="1"/>
            </p:cNvSpPr>
            <p:nvPr/>
          </p:nvSpPr>
          <p:spPr bwMode="auto">
            <a:xfrm>
              <a:off x="800" y="1391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 b="1" i="1">
                  <a:solidFill>
                    <a:srgbClr val="8E0D30"/>
                  </a:solidFill>
                  <a:latin typeface="Symbol" panose="05050102010706020507" pitchFamily="18" charset="2"/>
                </a:rPr>
                <a:t></a:t>
              </a:r>
              <a:r>
                <a:rPr lang="en-US" altLang="en-US" sz="2800" b="1">
                  <a:solidFill>
                    <a:srgbClr val="8E0D30"/>
                  </a:solidFill>
                </a:rPr>
                <a:t> &lt; 32</a:t>
              </a:r>
              <a:endParaRPr lang="en-US" altLang="en-US" sz="2800" b="1">
                <a:solidFill>
                  <a:srgbClr val="8E0D30"/>
                </a:solidFill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1676400" y="2738438"/>
            <a:ext cx="685800" cy="1038225"/>
            <a:chOff x="799" y="1725"/>
            <a:chExt cx="432" cy="654"/>
          </a:xfrm>
        </p:grpSpPr>
        <p:sp>
          <p:nvSpPr>
            <p:cNvPr id="75822" name="Text Box 8"/>
            <p:cNvSpPr txBox="1">
              <a:spLocks noChangeArrowheads="1"/>
            </p:cNvSpPr>
            <p:nvPr/>
          </p:nvSpPr>
          <p:spPr bwMode="auto">
            <a:xfrm>
              <a:off x="799" y="172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800" b="1">
                  <a:solidFill>
                    <a:srgbClr val="8E0D30"/>
                  </a:solidFill>
                </a:rPr>
                <a:t>.01</a:t>
              </a:r>
              <a:endParaRPr lang="en-US" altLang="en-US" sz="2800" b="1">
                <a:solidFill>
                  <a:srgbClr val="8E0D30"/>
                </a:solidFill>
              </a:endParaRPr>
            </a:p>
          </p:txBody>
        </p:sp>
        <p:sp>
          <p:nvSpPr>
            <p:cNvPr id="75823" name="Rectangle 9"/>
            <p:cNvSpPr>
              <a:spLocks noChangeArrowheads="1"/>
            </p:cNvSpPr>
            <p:nvPr/>
          </p:nvSpPr>
          <p:spPr bwMode="auto">
            <a:xfrm>
              <a:off x="799" y="205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800" b="1">
                  <a:solidFill>
                    <a:srgbClr val="8E0D30"/>
                  </a:solidFill>
                </a:rPr>
                <a:t>60</a:t>
              </a:r>
              <a:endParaRPr lang="en-US" altLang="en-US" sz="2800" b="1">
                <a:solidFill>
                  <a:srgbClr val="8E0D30"/>
                </a:solidFill>
              </a:endParaRPr>
            </a:p>
          </p:txBody>
        </p:sp>
      </p:grpSp>
      <p:grpSp>
        <p:nvGrpSpPr>
          <p:cNvPr id="4" name="Group 47"/>
          <p:cNvGrpSpPr/>
          <p:nvPr/>
        </p:nvGrpSpPr>
        <p:grpSpPr bwMode="auto">
          <a:xfrm>
            <a:off x="750888" y="4502150"/>
            <a:ext cx="2855912" cy="1860550"/>
            <a:chOff x="473" y="2836"/>
            <a:chExt cx="1799" cy="1172"/>
          </a:xfrm>
        </p:grpSpPr>
        <p:sp>
          <p:nvSpPr>
            <p:cNvPr id="75787" name="Line 12"/>
            <p:cNvSpPr>
              <a:spLocks noChangeShapeType="1"/>
            </p:cNvSpPr>
            <p:nvPr/>
          </p:nvSpPr>
          <p:spPr bwMode="auto">
            <a:xfrm>
              <a:off x="1367" y="2909"/>
              <a:ext cx="1" cy="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Freeform 13"/>
            <p:cNvSpPr/>
            <p:nvPr/>
          </p:nvSpPr>
          <p:spPr bwMode="auto">
            <a:xfrm>
              <a:off x="642" y="3311"/>
              <a:ext cx="409" cy="413"/>
            </a:xfrm>
            <a:custGeom>
              <a:avLst/>
              <a:gdLst>
                <a:gd name="T0" fmla="*/ 409 w 409"/>
                <a:gd name="T1" fmla="*/ 0 h 413"/>
                <a:gd name="T2" fmla="*/ 409 w 409"/>
                <a:gd name="T3" fmla="*/ 413 h 413"/>
                <a:gd name="T4" fmla="*/ 0 w 409"/>
                <a:gd name="T5" fmla="*/ 413 h 413"/>
                <a:gd name="T6" fmla="*/ 50 w 409"/>
                <a:gd name="T7" fmla="*/ 391 h 413"/>
                <a:gd name="T8" fmla="*/ 98 w 409"/>
                <a:gd name="T9" fmla="*/ 365 h 413"/>
                <a:gd name="T10" fmla="*/ 143 w 409"/>
                <a:gd name="T11" fmla="*/ 336 h 413"/>
                <a:gd name="T12" fmla="*/ 187 w 409"/>
                <a:gd name="T13" fmla="*/ 304 h 413"/>
                <a:gd name="T14" fmla="*/ 228 w 409"/>
                <a:gd name="T15" fmla="*/ 269 h 413"/>
                <a:gd name="T16" fmla="*/ 266 w 409"/>
                <a:gd name="T17" fmla="*/ 230 h 413"/>
                <a:gd name="T18" fmla="*/ 301 w 409"/>
                <a:gd name="T19" fmla="*/ 189 h 413"/>
                <a:gd name="T20" fmla="*/ 333 w 409"/>
                <a:gd name="T21" fmla="*/ 145 h 413"/>
                <a:gd name="T22" fmla="*/ 362 w 409"/>
                <a:gd name="T23" fmla="*/ 99 h 413"/>
                <a:gd name="T24" fmla="*/ 388 w 409"/>
                <a:gd name="T25" fmla="*/ 50 h 413"/>
                <a:gd name="T26" fmla="*/ 409 w 409"/>
                <a:gd name="T27" fmla="*/ 0 h 4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09"/>
                <a:gd name="T43" fmla="*/ 0 h 413"/>
                <a:gd name="T44" fmla="*/ 409 w 409"/>
                <a:gd name="T45" fmla="*/ 413 h 4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09" h="413">
                  <a:moveTo>
                    <a:pt x="409" y="0"/>
                  </a:moveTo>
                  <a:lnTo>
                    <a:pt x="409" y="413"/>
                  </a:lnTo>
                  <a:lnTo>
                    <a:pt x="0" y="413"/>
                  </a:lnTo>
                  <a:lnTo>
                    <a:pt x="50" y="391"/>
                  </a:lnTo>
                  <a:lnTo>
                    <a:pt x="98" y="365"/>
                  </a:lnTo>
                  <a:lnTo>
                    <a:pt x="143" y="336"/>
                  </a:lnTo>
                  <a:lnTo>
                    <a:pt x="187" y="304"/>
                  </a:lnTo>
                  <a:lnTo>
                    <a:pt x="228" y="269"/>
                  </a:lnTo>
                  <a:lnTo>
                    <a:pt x="266" y="230"/>
                  </a:lnTo>
                  <a:lnTo>
                    <a:pt x="301" y="189"/>
                  </a:lnTo>
                  <a:lnTo>
                    <a:pt x="333" y="145"/>
                  </a:lnTo>
                  <a:lnTo>
                    <a:pt x="362" y="99"/>
                  </a:lnTo>
                  <a:lnTo>
                    <a:pt x="388" y="5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Freeform 14"/>
            <p:cNvSpPr/>
            <p:nvPr/>
          </p:nvSpPr>
          <p:spPr bwMode="auto">
            <a:xfrm>
              <a:off x="1367" y="2894"/>
              <a:ext cx="872" cy="838"/>
            </a:xfrm>
            <a:custGeom>
              <a:avLst/>
              <a:gdLst>
                <a:gd name="T0" fmla="*/ 872 w 872"/>
                <a:gd name="T1" fmla="*/ 838 h 838"/>
                <a:gd name="T2" fmla="*/ 780 w 872"/>
                <a:gd name="T3" fmla="*/ 828 h 838"/>
                <a:gd name="T4" fmla="*/ 733 w 872"/>
                <a:gd name="T5" fmla="*/ 818 h 838"/>
                <a:gd name="T6" fmla="*/ 688 w 872"/>
                <a:gd name="T7" fmla="*/ 805 h 838"/>
                <a:gd name="T8" fmla="*/ 642 w 872"/>
                <a:gd name="T9" fmla="*/ 786 h 838"/>
                <a:gd name="T10" fmla="*/ 596 w 872"/>
                <a:gd name="T11" fmla="*/ 759 h 838"/>
                <a:gd name="T12" fmla="*/ 550 w 872"/>
                <a:gd name="T13" fmla="*/ 726 h 838"/>
                <a:gd name="T14" fmla="*/ 458 w 872"/>
                <a:gd name="T15" fmla="*/ 628 h 838"/>
                <a:gd name="T16" fmla="*/ 367 w 872"/>
                <a:gd name="T17" fmla="*/ 491 h 838"/>
                <a:gd name="T18" fmla="*/ 276 w 872"/>
                <a:gd name="T19" fmla="*/ 328 h 838"/>
                <a:gd name="T20" fmla="*/ 229 w 872"/>
                <a:gd name="T21" fmla="*/ 244 h 838"/>
                <a:gd name="T22" fmla="*/ 183 w 872"/>
                <a:gd name="T23" fmla="*/ 165 h 838"/>
                <a:gd name="T24" fmla="*/ 137 w 872"/>
                <a:gd name="T25" fmla="*/ 98 h 838"/>
                <a:gd name="T26" fmla="*/ 92 w 872"/>
                <a:gd name="T27" fmla="*/ 46 h 838"/>
                <a:gd name="T28" fmla="*/ 45 w 872"/>
                <a:gd name="T29" fmla="*/ 12 h 838"/>
                <a:gd name="T30" fmla="*/ 0 w 872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2"/>
                <a:gd name="T49" fmla="*/ 0 h 838"/>
                <a:gd name="T50" fmla="*/ 872 w 872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2" h="838">
                  <a:moveTo>
                    <a:pt x="872" y="838"/>
                  </a:moveTo>
                  <a:lnTo>
                    <a:pt x="780" y="828"/>
                  </a:lnTo>
                  <a:lnTo>
                    <a:pt x="733" y="818"/>
                  </a:lnTo>
                  <a:lnTo>
                    <a:pt x="688" y="805"/>
                  </a:lnTo>
                  <a:lnTo>
                    <a:pt x="642" y="786"/>
                  </a:lnTo>
                  <a:lnTo>
                    <a:pt x="596" y="759"/>
                  </a:lnTo>
                  <a:lnTo>
                    <a:pt x="550" y="726"/>
                  </a:lnTo>
                  <a:lnTo>
                    <a:pt x="458" y="628"/>
                  </a:lnTo>
                  <a:lnTo>
                    <a:pt x="367" y="491"/>
                  </a:lnTo>
                  <a:lnTo>
                    <a:pt x="276" y="328"/>
                  </a:lnTo>
                  <a:lnTo>
                    <a:pt x="229" y="244"/>
                  </a:lnTo>
                  <a:lnTo>
                    <a:pt x="183" y="165"/>
                  </a:lnTo>
                  <a:lnTo>
                    <a:pt x="137" y="98"/>
                  </a:lnTo>
                  <a:lnTo>
                    <a:pt x="92" y="46"/>
                  </a:lnTo>
                  <a:lnTo>
                    <a:pt x="45" y="12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Freeform 15"/>
            <p:cNvSpPr/>
            <p:nvPr/>
          </p:nvSpPr>
          <p:spPr bwMode="auto">
            <a:xfrm>
              <a:off x="495" y="2894"/>
              <a:ext cx="872" cy="838"/>
            </a:xfrm>
            <a:custGeom>
              <a:avLst/>
              <a:gdLst>
                <a:gd name="T0" fmla="*/ 0 w 872"/>
                <a:gd name="T1" fmla="*/ 838 h 838"/>
                <a:gd name="T2" fmla="*/ 92 w 872"/>
                <a:gd name="T3" fmla="*/ 828 h 838"/>
                <a:gd name="T4" fmla="*/ 138 w 872"/>
                <a:gd name="T5" fmla="*/ 818 h 838"/>
                <a:gd name="T6" fmla="*/ 183 w 872"/>
                <a:gd name="T7" fmla="*/ 805 h 838"/>
                <a:gd name="T8" fmla="*/ 229 w 872"/>
                <a:gd name="T9" fmla="*/ 786 h 838"/>
                <a:gd name="T10" fmla="*/ 276 w 872"/>
                <a:gd name="T11" fmla="*/ 759 h 838"/>
                <a:gd name="T12" fmla="*/ 321 w 872"/>
                <a:gd name="T13" fmla="*/ 726 h 838"/>
                <a:gd name="T14" fmla="*/ 413 w 872"/>
                <a:gd name="T15" fmla="*/ 628 h 838"/>
                <a:gd name="T16" fmla="*/ 505 w 872"/>
                <a:gd name="T17" fmla="*/ 491 h 838"/>
                <a:gd name="T18" fmla="*/ 597 w 872"/>
                <a:gd name="T19" fmla="*/ 328 h 838"/>
                <a:gd name="T20" fmla="*/ 642 w 872"/>
                <a:gd name="T21" fmla="*/ 244 h 838"/>
                <a:gd name="T22" fmla="*/ 688 w 872"/>
                <a:gd name="T23" fmla="*/ 165 h 838"/>
                <a:gd name="T24" fmla="*/ 734 w 872"/>
                <a:gd name="T25" fmla="*/ 98 h 838"/>
                <a:gd name="T26" fmla="*/ 780 w 872"/>
                <a:gd name="T27" fmla="*/ 46 h 838"/>
                <a:gd name="T28" fmla="*/ 826 w 872"/>
                <a:gd name="T29" fmla="*/ 12 h 838"/>
                <a:gd name="T30" fmla="*/ 872 w 872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2"/>
                <a:gd name="T49" fmla="*/ 0 h 838"/>
                <a:gd name="T50" fmla="*/ 872 w 872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2" h="838">
                  <a:moveTo>
                    <a:pt x="0" y="838"/>
                  </a:moveTo>
                  <a:lnTo>
                    <a:pt x="92" y="828"/>
                  </a:lnTo>
                  <a:lnTo>
                    <a:pt x="138" y="818"/>
                  </a:lnTo>
                  <a:lnTo>
                    <a:pt x="183" y="805"/>
                  </a:lnTo>
                  <a:lnTo>
                    <a:pt x="229" y="786"/>
                  </a:lnTo>
                  <a:lnTo>
                    <a:pt x="276" y="759"/>
                  </a:lnTo>
                  <a:lnTo>
                    <a:pt x="321" y="726"/>
                  </a:lnTo>
                  <a:lnTo>
                    <a:pt x="413" y="628"/>
                  </a:lnTo>
                  <a:lnTo>
                    <a:pt x="505" y="491"/>
                  </a:lnTo>
                  <a:lnTo>
                    <a:pt x="597" y="328"/>
                  </a:lnTo>
                  <a:lnTo>
                    <a:pt x="642" y="244"/>
                  </a:lnTo>
                  <a:lnTo>
                    <a:pt x="688" y="165"/>
                  </a:lnTo>
                  <a:lnTo>
                    <a:pt x="734" y="98"/>
                  </a:lnTo>
                  <a:lnTo>
                    <a:pt x="780" y="46"/>
                  </a:lnTo>
                  <a:lnTo>
                    <a:pt x="826" y="12"/>
                  </a:lnTo>
                  <a:lnTo>
                    <a:pt x="872" y="0"/>
                  </a:lnTo>
                </a:path>
              </a:pathLst>
            </a:custGeom>
            <a:noFill/>
            <a:ln w="3175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Freeform 16"/>
            <p:cNvSpPr/>
            <p:nvPr/>
          </p:nvSpPr>
          <p:spPr bwMode="auto">
            <a:xfrm>
              <a:off x="495" y="3042"/>
              <a:ext cx="1776" cy="687"/>
            </a:xfrm>
            <a:custGeom>
              <a:avLst/>
              <a:gdLst>
                <a:gd name="T0" fmla="*/ 0 w 1776"/>
                <a:gd name="T1" fmla="*/ 0 h 687"/>
                <a:gd name="T2" fmla="*/ 0 w 1776"/>
                <a:gd name="T3" fmla="*/ 687 h 687"/>
                <a:gd name="T4" fmla="*/ 1776 w 1776"/>
                <a:gd name="T5" fmla="*/ 687 h 687"/>
                <a:gd name="T6" fmla="*/ 0 60000 65536"/>
                <a:gd name="T7" fmla="*/ 0 60000 65536"/>
                <a:gd name="T8" fmla="*/ 0 60000 65536"/>
                <a:gd name="T9" fmla="*/ 0 w 1776"/>
                <a:gd name="T10" fmla="*/ 0 h 687"/>
                <a:gd name="T11" fmla="*/ 1776 w 1776"/>
                <a:gd name="T12" fmla="*/ 687 h 6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687">
                  <a:moveTo>
                    <a:pt x="0" y="0"/>
                  </a:moveTo>
                  <a:lnTo>
                    <a:pt x="0" y="687"/>
                  </a:lnTo>
                  <a:lnTo>
                    <a:pt x="1776" y="687"/>
                  </a:lnTo>
                </a:path>
              </a:pathLst>
            </a:custGeom>
            <a:noFill/>
            <a:ln w="2381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Line 17"/>
            <p:cNvSpPr>
              <a:spLocks noChangeShapeType="1"/>
            </p:cNvSpPr>
            <p:nvPr/>
          </p:nvSpPr>
          <p:spPr bwMode="auto">
            <a:xfrm>
              <a:off x="473" y="3042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Line 18"/>
            <p:cNvSpPr>
              <a:spLocks noChangeShapeType="1"/>
            </p:cNvSpPr>
            <p:nvPr/>
          </p:nvSpPr>
          <p:spPr bwMode="auto">
            <a:xfrm>
              <a:off x="473" y="3110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Line 19"/>
            <p:cNvSpPr>
              <a:spLocks noChangeShapeType="1"/>
            </p:cNvSpPr>
            <p:nvPr/>
          </p:nvSpPr>
          <p:spPr bwMode="auto">
            <a:xfrm>
              <a:off x="473" y="3179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Line 20"/>
            <p:cNvSpPr>
              <a:spLocks noChangeShapeType="1"/>
            </p:cNvSpPr>
            <p:nvPr/>
          </p:nvSpPr>
          <p:spPr bwMode="auto">
            <a:xfrm>
              <a:off x="473" y="3247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Line 21"/>
            <p:cNvSpPr>
              <a:spLocks noChangeShapeType="1"/>
            </p:cNvSpPr>
            <p:nvPr/>
          </p:nvSpPr>
          <p:spPr bwMode="auto">
            <a:xfrm>
              <a:off x="473" y="3317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Line 22"/>
            <p:cNvSpPr>
              <a:spLocks noChangeShapeType="1"/>
            </p:cNvSpPr>
            <p:nvPr/>
          </p:nvSpPr>
          <p:spPr bwMode="auto">
            <a:xfrm>
              <a:off x="473" y="3385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Line 23"/>
            <p:cNvSpPr>
              <a:spLocks noChangeShapeType="1"/>
            </p:cNvSpPr>
            <p:nvPr/>
          </p:nvSpPr>
          <p:spPr bwMode="auto">
            <a:xfrm>
              <a:off x="473" y="3454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Line 24"/>
            <p:cNvSpPr>
              <a:spLocks noChangeShapeType="1"/>
            </p:cNvSpPr>
            <p:nvPr/>
          </p:nvSpPr>
          <p:spPr bwMode="auto">
            <a:xfrm>
              <a:off x="473" y="3522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Line 25"/>
            <p:cNvSpPr>
              <a:spLocks noChangeShapeType="1"/>
            </p:cNvSpPr>
            <p:nvPr/>
          </p:nvSpPr>
          <p:spPr bwMode="auto">
            <a:xfrm>
              <a:off x="473" y="3592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Line 26"/>
            <p:cNvSpPr>
              <a:spLocks noChangeShapeType="1"/>
            </p:cNvSpPr>
            <p:nvPr/>
          </p:nvSpPr>
          <p:spPr bwMode="auto">
            <a:xfrm>
              <a:off x="473" y="3660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Line 27"/>
            <p:cNvSpPr>
              <a:spLocks noChangeShapeType="1"/>
            </p:cNvSpPr>
            <p:nvPr/>
          </p:nvSpPr>
          <p:spPr bwMode="auto">
            <a:xfrm>
              <a:off x="2271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3" name="Line 28"/>
            <p:cNvSpPr>
              <a:spLocks noChangeShapeType="1"/>
            </p:cNvSpPr>
            <p:nvPr/>
          </p:nvSpPr>
          <p:spPr bwMode="auto">
            <a:xfrm>
              <a:off x="2094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Line 29"/>
            <p:cNvSpPr>
              <a:spLocks noChangeShapeType="1"/>
            </p:cNvSpPr>
            <p:nvPr/>
          </p:nvSpPr>
          <p:spPr bwMode="auto">
            <a:xfrm>
              <a:off x="1916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5" name="Line 30"/>
            <p:cNvSpPr>
              <a:spLocks noChangeShapeType="1"/>
            </p:cNvSpPr>
            <p:nvPr/>
          </p:nvSpPr>
          <p:spPr bwMode="auto">
            <a:xfrm>
              <a:off x="1738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6" name="Line 31"/>
            <p:cNvSpPr>
              <a:spLocks noChangeShapeType="1"/>
            </p:cNvSpPr>
            <p:nvPr/>
          </p:nvSpPr>
          <p:spPr bwMode="auto">
            <a:xfrm>
              <a:off x="1561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7" name="Line 32"/>
            <p:cNvSpPr>
              <a:spLocks noChangeShapeType="1"/>
            </p:cNvSpPr>
            <p:nvPr/>
          </p:nvSpPr>
          <p:spPr bwMode="auto">
            <a:xfrm>
              <a:off x="1383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8" name="Line 33"/>
            <p:cNvSpPr>
              <a:spLocks noChangeShapeType="1"/>
            </p:cNvSpPr>
            <p:nvPr/>
          </p:nvSpPr>
          <p:spPr bwMode="auto">
            <a:xfrm>
              <a:off x="1206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9" name="Line 34"/>
            <p:cNvSpPr>
              <a:spLocks noChangeShapeType="1"/>
            </p:cNvSpPr>
            <p:nvPr/>
          </p:nvSpPr>
          <p:spPr bwMode="auto">
            <a:xfrm>
              <a:off x="1028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0" name="Line 35"/>
            <p:cNvSpPr>
              <a:spLocks noChangeShapeType="1"/>
            </p:cNvSpPr>
            <p:nvPr/>
          </p:nvSpPr>
          <p:spPr bwMode="auto">
            <a:xfrm>
              <a:off x="850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1" name="Line 36"/>
            <p:cNvSpPr>
              <a:spLocks noChangeShapeType="1"/>
            </p:cNvSpPr>
            <p:nvPr/>
          </p:nvSpPr>
          <p:spPr bwMode="auto">
            <a:xfrm>
              <a:off x="673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2" name="Rectangle 37"/>
            <p:cNvSpPr>
              <a:spLocks noChangeArrowheads="1"/>
            </p:cNvSpPr>
            <p:nvPr/>
          </p:nvSpPr>
          <p:spPr bwMode="auto">
            <a:xfrm>
              <a:off x="2130" y="3730"/>
              <a:ext cx="9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900" i="1"/>
                <a:t>z</a:t>
              </a:r>
              <a:endParaRPr lang="en-US" altLang="en-US" sz="1800"/>
            </a:p>
          </p:txBody>
        </p:sp>
        <p:sp>
          <p:nvSpPr>
            <p:cNvPr id="75813" name="Rectangle 38"/>
            <p:cNvSpPr>
              <a:spLocks noChangeArrowheads="1"/>
            </p:cNvSpPr>
            <p:nvPr/>
          </p:nvSpPr>
          <p:spPr bwMode="auto">
            <a:xfrm>
              <a:off x="1307" y="37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100"/>
                <a:t>0</a:t>
              </a:r>
              <a:endParaRPr lang="en-US" altLang="en-US" sz="1800"/>
            </a:p>
          </p:txBody>
        </p:sp>
        <p:sp>
          <p:nvSpPr>
            <p:cNvPr id="75814" name="Rectangle 39"/>
            <p:cNvSpPr>
              <a:spLocks noChangeArrowheads="1"/>
            </p:cNvSpPr>
            <p:nvPr/>
          </p:nvSpPr>
          <p:spPr bwMode="auto">
            <a:xfrm>
              <a:off x="669" y="3728"/>
              <a:ext cx="35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100"/>
                <a:t>-2.33</a:t>
              </a:r>
              <a:endParaRPr lang="en-US" altLang="en-US" sz="1400"/>
            </a:p>
          </p:txBody>
        </p:sp>
        <p:sp>
          <p:nvSpPr>
            <p:cNvPr id="75815" name="Rectangle 40"/>
            <p:cNvSpPr>
              <a:spLocks noChangeArrowheads="1"/>
            </p:cNvSpPr>
            <p:nvPr/>
          </p:nvSpPr>
          <p:spPr bwMode="auto">
            <a:xfrm>
              <a:off x="541" y="3150"/>
              <a:ext cx="21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100"/>
                <a:t>.01</a:t>
              </a:r>
              <a:endParaRPr lang="en-US" altLang="en-US" sz="1400"/>
            </a:p>
          </p:txBody>
        </p:sp>
        <p:sp>
          <p:nvSpPr>
            <p:cNvPr id="75816" name="Freeform 41"/>
            <p:cNvSpPr/>
            <p:nvPr/>
          </p:nvSpPr>
          <p:spPr bwMode="auto">
            <a:xfrm>
              <a:off x="743" y="3376"/>
              <a:ext cx="220" cy="173"/>
            </a:xfrm>
            <a:custGeom>
              <a:avLst/>
              <a:gdLst>
                <a:gd name="T0" fmla="*/ 3 w 220"/>
                <a:gd name="T1" fmla="*/ 0 h 173"/>
                <a:gd name="T2" fmla="*/ 0 w 220"/>
                <a:gd name="T3" fmla="*/ 18 h 173"/>
                <a:gd name="T4" fmla="*/ 1 w 220"/>
                <a:gd name="T5" fmla="*/ 37 h 173"/>
                <a:gd name="T6" fmla="*/ 7 w 220"/>
                <a:gd name="T7" fmla="*/ 54 h 173"/>
                <a:gd name="T8" fmla="*/ 15 w 220"/>
                <a:gd name="T9" fmla="*/ 71 h 173"/>
                <a:gd name="T10" fmla="*/ 27 w 220"/>
                <a:gd name="T11" fmla="*/ 86 h 173"/>
                <a:gd name="T12" fmla="*/ 41 w 220"/>
                <a:gd name="T13" fmla="*/ 97 h 173"/>
                <a:gd name="T14" fmla="*/ 58 w 220"/>
                <a:gd name="T15" fmla="*/ 106 h 173"/>
                <a:gd name="T16" fmla="*/ 76 w 220"/>
                <a:gd name="T17" fmla="*/ 110 h 173"/>
                <a:gd name="T18" fmla="*/ 94 w 220"/>
                <a:gd name="T19" fmla="*/ 111 h 173"/>
                <a:gd name="T20" fmla="*/ 112 w 220"/>
                <a:gd name="T21" fmla="*/ 109 h 173"/>
                <a:gd name="T22" fmla="*/ 130 w 220"/>
                <a:gd name="T23" fmla="*/ 107 h 173"/>
                <a:gd name="T24" fmla="*/ 149 w 220"/>
                <a:gd name="T25" fmla="*/ 108 h 173"/>
                <a:gd name="T26" fmla="*/ 166 w 220"/>
                <a:gd name="T27" fmla="*/ 112 h 173"/>
                <a:gd name="T28" fmla="*/ 182 w 220"/>
                <a:gd name="T29" fmla="*/ 121 h 173"/>
                <a:gd name="T30" fmla="*/ 198 w 220"/>
                <a:gd name="T31" fmla="*/ 132 h 173"/>
                <a:gd name="T32" fmla="*/ 209 w 220"/>
                <a:gd name="T33" fmla="*/ 147 h 173"/>
                <a:gd name="T34" fmla="*/ 217 w 220"/>
                <a:gd name="T35" fmla="*/ 164 h 173"/>
                <a:gd name="T36" fmla="*/ 220 w 220"/>
                <a:gd name="T37" fmla="*/ 173 h 1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0"/>
                <a:gd name="T58" fmla="*/ 0 h 173"/>
                <a:gd name="T59" fmla="*/ 220 w 220"/>
                <a:gd name="T60" fmla="*/ 173 h 1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0" h="173">
                  <a:moveTo>
                    <a:pt x="3" y="0"/>
                  </a:moveTo>
                  <a:lnTo>
                    <a:pt x="0" y="18"/>
                  </a:lnTo>
                  <a:lnTo>
                    <a:pt x="1" y="37"/>
                  </a:lnTo>
                  <a:lnTo>
                    <a:pt x="7" y="54"/>
                  </a:lnTo>
                  <a:lnTo>
                    <a:pt x="15" y="71"/>
                  </a:lnTo>
                  <a:lnTo>
                    <a:pt x="27" y="86"/>
                  </a:lnTo>
                  <a:lnTo>
                    <a:pt x="41" y="97"/>
                  </a:lnTo>
                  <a:lnTo>
                    <a:pt x="58" y="106"/>
                  </a:lnTo>
                  <a:lnTo>
                    <a:pt x="76" y="110"/>
                  </a:lnTo>
                  <a:lnTo>
                    <a:pt x="94" y="111"/>
                  </a:lnTo>
                  <a:lnTo>
                    <a:pt x="112" y="109"/>
                  </a:lnTo>
                  <a:lnTo>
                    <a:pt x="130" y="107"/>
                  </a:lnTo>
                  <a:lnTo>
                    <a:pt x="149" y="108"/>
                  </a:lnTo>
                  <a:lnTo>
                    <a:pt x="166" y="112"/>
                  </a:lnTo>
                  <a:lnTo>
                    <a:pt x="182" y="121"/>
                  </a:lnTo>
                  <a:lnTo>
                    <a:pt x="198" y="132"/>
                  </a:lnTo>
                  <a:lnTo>
                    <a:pt x="209" y="147"/>
                  </a:lnTo>
                  <a:lnTo>
                    <a:pt x="217" y="164"/>
                  </a:lnTo>
                  <a:lnTo>
                    <a:pt x="220" y="173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7" name="Freeform 42"/>
            <p:cNvSpPr/>
            <p:nvPr/>
          </p:nvSpPr>
          <p:spPr bwMode="auto">
            <a:xfrm>
              <a:off x="941" y="3549"/>
              <a:ext cx="45" cy="45"/>
            </a:xfrm>
            <a:custGeom>
              <a:avLst/>
              <a:gdLst>
                <a:gd name="T0" fmla="*/ 45 w 45"/>
                <a:gd name="T1" fmla="*/ 0 h 45"/>
                <a:gd name="T2" fmla="*/ 23 w 45"/>
                <a:gd name="T3" fmla="*/ 45 h 45"/>
                <a:gd name="T4" fmla="*/ 0 w 45"/>
                <a:gd name="T5" fmla="*/ 0 h 45"/>
                <a:gd name="T6" fmla="*/ 45 w 45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5"/>
                <a:gd name="T14" fmla="*/ 45 w 45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5">
                  <a:moveTo>
                    <a:pt x="45" y="0"/>
                  </a:moveTo>
                  <a:lnTo>
                    <a:pt x="23" y="45"/>
                  </a:lnTo>
                  <a:lnTo>
                    <a:pt x="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8" name="Line 43"/>
            <p:cNvSpPr>
              <a:spLocks noChangeShapeType="1"/>
            </p:cNvSpPr>
            <p:nvPr/>
          </p:nvSpPr>
          <p:spPr bwMode="auto">
            <a:xfrm>
              <a:off x="740" y="3085"/>
              <a:ext cx="31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9" name="Freeform 44"/>
            <p:cNvSpPr/>
            <p:nvPr/>
          </p:nvSpPr>
          <p:spPr bwMode="auto">
            <a:xfrm>
              <a:off x="680" y="3056"/>
              <a:ext cx="60" cy="59"/>
            </a:xfrm>
            <a:custGeom>
              <a:avLst/>
              <a:gdLst>
                <a:gd name="T0" fmla="*/ 60 w 60"/>
                <a:gd name="T1" fmla="*/ 59 h 59"/>
                <a:gd name="T2" fmla="*/ 0 w 60"/>
                <a:gd name="T3" fmla="*/ 29 h 59"/>
                <a:gd name="T4" fmla="*/ 60 w 60"/>
                <a:gd name="T5" fmla="*/ 0 h 59"/>
                <a:gd name="T6" fmla="*/ 60 w 60"/>
                <a:gd name="T7" fmla="*/ 59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59"/>
                <a:gd name="T14" fmla="*/ 60 w 60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59">
                  <a:moveTo>
                    <a:pt x="60" y="59"/>
                  </a:moveTo>
                  <a:lnTo>
                    <a:pt x="0" y="29"/>
                  </a:lnTo>
                  <a:lnTo>
                    <a:pt x="60" y="0"/>
                  </a:lnTo>
                  <a:lnTo>
                    <a:pt x="60" y="5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20" name="Line 45"/>
            <p:cNvSpPr>
              <a:spLocks noChangeShapeType="1"/>
            </p:cNvSpPr>
            <p:nvPr/>
          </p:nvSpPr>
          <p:spPr bwMode="auto">
            <a:xfrm flipV="1">
              <a:off x="1051" y="3085"/>
              <a:ext cx="1" cy="6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1" name="Rectangle 46"/>
            <p:cNvSpPr>
              <a:spLocks noChangeArrowheads="1"/>
            </p:cNvSpPr>
            <p:nvPr/>
          </p:nvSpPr>
          <p:spPr bwMode="auto">
            <a:xfrm>
              <a:off x="580" y="2836"/>
              <a:ext cx="45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Reject</a:t>
              </a:r>
              <a:endParaRPr lang="en-US" altLang="en-US" sz="1800"/>
            </a:p>
          </p:txBody>
        </p:sp>
      </p:grpSp>
      <p:graphicFrame>
        <p:nvGraphicFramePr>
          <p:cNvPr id="174128" name="Object 48">
            <a:hlinkClick r:id="" action="ppaction://ole?verb=0"/>
          </p:cNvPr>
          <p:cNvGraphicFramePr/>
          <p:nvPr/>
        </p:nvGraphicFramePr>
        <p:xfrm>
          <a:off x="4110038" y="2178050"/>
          <a:ext cx="4475162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00" name="Equation" r:id="rId1" imgW="1916430" imgH="651510" progId="Equation.DSMT4">
                  <p:embed/>
                </p:oleObj>
              </mc:Choice>
              <mc:Fallback>
                <p:oleObj name="Equation" r:id="rId1" imgW="1916430" imgH="651510" progId="Equation.DSMT4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2178050"/>
                        <a:ext cx="4475162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9" name="Rectangle 49"/>
          <p:cNvSpPr>
            <a:spLocks noChangeArrowheads="1"/>
          </p:cNvSpPr>
          <p:nvPr/>
        </p:nvSpPr>
        <p:spPr bwMode="auto">
          <a:xfrm>
            <a:off x="4725988" y="4386263"/>
            <a:ext cx="41878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800" b="1" dirty="0">
                <a:solidFill>
                  <a:srgbClr val="C00000"/>
                </a:solidFill>
              </a:rPr>
              <a:t>Reject </a:t>
            </a:r>
            <a:r>
              <a:rPr lang="en-US" altLang="en-US" sz="2800" b="1" i="1" dirty="0">
                <a:solidFill>
                  <a:srgbClr val="C00000"/>
                </a:solidFill>
              </a:rPr>
              <a:t>H</a:t>
            </a:r>
            <a:r>
              <a:rPr lang="en-US" altLang="en-US" sz="2800" b="1" baseline="-25000" dirty="0">
                <a:solidFill>
                  <a:srgbClr val="C00000"/>
                </a:solidFill>
              </a:rPr>
              <a:t>0 </a:t>
            </a:r>
            <a:r>
              <a:rPr lang="en-US" altLang="en-US" sz="2800" b="1" dirty="0" smtClean="0">
                <a:solidFill>
                  <a:srgbClr val="C00000"/>
                </a:solidFill>
              </a:rPr>
              <a:t>at </a:t>
            </a:r>
            <a:r>
              <a:rPr lang="en-US" altLang="en-US" sz="2800" b="1" i="1" dirty="0">
                <a:solidFill>
                  <a:srgbClr val="C00000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2800" b="1" dirty="0">
                <a:solidFill>
                  <a:srgbClr val="C00000"/>
                </a:solidFill>
              </a:rPr>
              <a:t> = .01</a:t>
            </a:r>
            <a:endParaRPr lang="en-US" altLang="en-US" sz="2800" b="1" dirty="0">
              <a:solidFill>
                <a:srgbClr val="C00000"/>
              </a:solidFill>
            </a:endParaRPr>
          </a:p>
        </p:txBody>
      </p:sp>
      <p:sp>
        <p:nvSpPr>
          <p:cNvPr id="174130" name="Rectangle 50"/>
          <p:cNvSpPr>
            <a:spLocks noChangeArrowheads="1"/>
          </p:cNvSpPr>
          <p:nvPr/>
        </p:nvSpPr>
        <p:spPr bwMode="auto">
          <a:xfrm>
            <a:off x="4725988" y="5453063"/>
            <a:ext cx="41116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8E0D30"/>
                </a:solidFill>
              </a:rPr>
              <a:t>There is evidence average is less than 32</a:t>
            </a:r>
            <a:endParaRPr lang="en-US" altLang="en-US" sz="2800" b="1">
              <a:solidFill>
                <a:srgbClr val="8E0D3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9" grpId="0" autoUpdateAnimBg="0"/>
      <p:bldP spid="17413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01393"/>
            <a:ext cx="5867400" cy="411163"/>
          </a:xfrm>
          <a:noFill/>
        </p:spPr>
        <p:txBody>
          <a:bodyPr lIns="90488" tIns="44450" rIns="90488" bIns="44450" anchorCtr="1"/>
          <a:lstStyle/>
          <a:p>
            <a:pPr algn="l"/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Small-Sample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of Hypothesis about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722615" y="2057400"/>
            <a:ext cx="7698769" cy="3048000"/>
          </a:xfrm>
        </p:spPr>
        <p:txBody>
          <a:bodyPr lIns="90488" tIns="44450" rIns="90488" bIns="44450"/>
          <a:lstStyle/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600" dirty="0">
                <a:latin typeface="Times New Roman" panose="02020603050405020304" pitchFamily="18" charset="0"/>
              </a:rPr>
              <a:t>One-Tailed Test</a:t>
            </a:r>
            <a:endParaRPr lang="en-US" altLang="en-US" sz="26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600" i="1" dirty="0">
                <a:latin typeface="Times New Roman" panose="02020603050405020304" pitchFamily="18" charset="0"/>
              </a:rPr>
              <a:t>H</a:t>
            </a:r>
            <a:r>
              <a:rPr lang="en-US" altLang="en-US" sz="26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600" dirty="0">
                <a:latin typeface="Times New Roman" panose="02020603050405020304" pitchFamily="18" charset="0"/>
              </a:rPr>
              <a:t>: </a:t>
            </a:r>
            <a:r>
              <a:rPr lang="en-US" altLang="en-US" sz="2600" i="1" dirty="0">
                <a:latin typeface="Times New Roman" panose="02020603050405020304" pitchFamily="18" charset="0"/>
              </a:rPr>
              <a:t>µ</a:t>
            </a:r>
            <a:r>
              <a:rPr lang="en-US" altLang="en-US" sz="2600" dirty="0">
                <a:latin typeface="Times New Roman" panose="02020603050405020304" pitchFamily="18" charset="0"/>
              </a:rPr>
              <a:t> = </a:t>
            </a:r>
            <a:r>
              <a:rPr lang="en-US" altLang="en-US" sz="2600" i="1" dirty="0">
                <a:latin typeface="Times New Roman" panose="02020603050405020304" pitchFamily="18" charset="0"/>
              </a:rPr>
              <a:t>µ</a:t>
            </a:r>
            <a:r>
              <a:rPr lang="en-US" altLang="en-US" sz="2600" baseline="-25000" dirty="0">
                <a:latin typeface="Times New Roman" panose="02020603050405020304" pitchFamily="18" charset="0"/>
              </a:rPr>
              <a:t>0</a:t>
            </a:r>
            <a:endParaRPr lang="en-US" altLang="en-US" sz="26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600" i="1" dirty="0">
                <a:latin typeface="Times New Roman" panose="02020603050405020304" pitchFamily="18" charset="0"/>
              </a:rPr>
              <a:t>H</a:t>
            </a:r>
            <a:r>
              <a:rPr lang="en-US" altLang="en-US" sz="2600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sz="2600" dirty="0">
                <a:latin typeface="Times New Roman" panose="02020603050405020304" pitchFamily="18" charset="0"/>
              </a:rPr>
              <a:t>: </a:t>
            </a:r>
            <a:r>
              <a:rPr lang="en-US" altLang="en-US" sz="2600" i="1" dirty="0">
                <a:latin typeface="Times New Roman" panose="02020603050405020304" pitchFamily="18" charset="0"/>
              </a:rPr>
              <a:t>µ</a:t>
            </a:r>
            <a:r>
              <a:rPr lang="en-US" altLang="en-US" sz="2600" dirty="0">
                <a:latin typeface="Times New Roman" panose="02020603050405020304" pitchFamily="18" charset="0"/>
              </a:rPr>
              <a:t> &lt; </a:t>
            </a:r>
            <a:r>
              <a:rPr lang="en-US" altLang="en-US" sz="2600" i="1" dirty="0">
                <a:latin typeface="Times New Roman" panose="02020603050405020304" pitchFamily="18" charset="0"/>
              </a:rPr>
              <a:t>µ</a:t>
            </a:r>
            <a:r>
              <a:rPr lang="en-US" altLang="en-US" sz="26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600" dirty="0">
                <a:latin typeface="Times New Roman" panose="02020603050405020304" pitchFamily="18" charset="0"/>
              </a:rPr>
              <a:t>  (or </a:t>
            </a:r>
            <a:r>
              <a:rPr lang="en-US" altLang="en-US" sz="2600" i="1" dirty="0">
                <a:latin typeface="Times New Roman" panose="02020603050405020304" pitchFamily="18" charset="0"/>
              </a:rPr>
              <a:t>H</a:t>
            </a:r>
            <a:r>
              <a:rPr lang="en-US" altLang="en-US" sz="2600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sz="2600" dirty="0">
                <a:latin typeface="Times New Roman" panose="02020603050405020304" pitchFamily="18" charset="0"/>
              </a:rPr>
              <a:t>: </a:t>
            </a:r>
            <a:r>
              <a:rPr lang="en-US" altLang="en-US" sz="2600" i="1" dirty="0">
                <a:latin typeface="Times New Roman" panose="02020603050405020304" pitchFamily="18" charset="0"/>
              </a:rPr>
              <a:t>µ</a:t>
            </a:r>
            <a:r>
              <a:rPr lang="en-US" altLang="en-US" sz="2600" dirty="0">
                <a:latin typeface="Times New Roman" panose="02020603050405020304" pitchFamily="18" charset="0"/>
              </a:rPr>
              <a:t> &gt; </a:t>
            </a:r>
            <a:r>
              <a:rPr lang="en-US" altLang="en-US" sz="2600" i="1" dirty="0">
                <a:latin typeface="Times New Roman" panose="02020603050405020304" pitchFamily="18" charset="0"/>
              </a:rPr>
              <a:t>µ</a:t>
            </a:r>
            <a:r>
              <a:rPr lang="en-US" altLang="en-US" sz="26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600" dirty="0">
                <a:latin typeface="Times New Roman" panose="02020603050405020304" pitchFamily="18" charset="0"/>
              </a:rPr>
              <a:t>)</a:t>
            </a:r>
            <a:endParaRPr lang="en-US" altLang="en-US" sz="26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600" i="1" dirty="0" smtClean="0">
                <a:latin typeface="Times New Roman" panose="02020603050405020304" pitchFamily="18" charset="0"/>
              </a:rPr>
              <a:t>Test </a:t>
            </a:r>
            <a:r>
              <a:rPr lang="en-US" altLang="en-US" sz="2600" i="1" dirty="0">
                <a:latin typeface="Times New Roman" panose="02020603050405020304" pitchFamily="18" charset="0"/>
              </a:rPr>
              <a:t>statistic</a:t>
            </a:r>
            <a:r>
              <a:rPr lang="en-US" altLang="en-US" sz="2600" dirty="0">
                <a:latin typeface="Times New Roman" panose="02020603050405020304" pitchFamily="18" charset="0"/>
              </a:rPr>
              <a:t>:</a:t>
            </a:r>
            <a:endParaRPr lang="en-US" altLang="en-US" sz="26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endParaRPr lang="en-US" altLang="en-US" sz="2600" i="1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600" i="1" dirty="0" smtClean="0">
                <a:latin typeface="Times New Roman" panose="02020603050405020304" pitchFamily="18" charset="0"/>
              </a:rPr>
              <a:t>Rejection </a:t>
            </a:r>
            <a:r>
              <a:rPr lang="en-US" altLang="en-US" sz="2600" i="1" dirty="0">
                <a:latin typeface="Times New Roman" panose="02020603050405020304" pitchFamily="18" charset="0"/>
              </a:rPr>
              <a:t>region</a:t>
            </a:r>
            <a:r>
              <a:rPr lang="en-US" altLang="en-US" sz="2600" dirty="0">
                <a:latin typeface="Times New Roman" panose="02020603050405020304" pitchFamily="18" charset="0"/>
              </a:rPr>
              <a:t>: </a:t>
            </a:r>
            <a:r>
              <a:rPr lang="en-US" altLang="en-US" sz="2600" i="1" dirty="0">
                <a:latin typeface="Times New Roman" panose="02020603050405020304" pitchFamily="18" charset="0"/>
              </a:rPr>
              <a:t>t</a:t>
            </a:r>
            <a:r>
              <a:rPr lang="en-US" altLang="en-US" sz="2600" dirty="0">
                <a:latin typeface="Times New Roman" panose="02020603050405020304" pitchFamily="18" charset="0"/>
              </a:rPr>
              <a:t> &lt; –</a:t>
            </a:r>
            <a:r>
              <a:rPr lang="en-US" altLang="en-US" sz="2600" i="1" dirty="0">
                <a:latin typeface="Times New Roman" panose="02020603050405020304" pitchFamily="18" charset="0"/>
              </a:rPr>
              <a:t>t</a:t>
            </a:r>
            <a:r>
              <a:rPr lang="en-US" altLang="en-US" sz="2600" i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  </a:t>
            </a:r>
            <a:r>
              <a:rPr lang="en-US" altLang="en-US" sz="2600" dirty="0" smtClean="0">
                <a:latin typeface="Times New Roman" panose="02020603050405020304" pitchFamily="18" charset="0"/>
              </a:rPr>
              <a:t>  </a:t>
            </a:r>
            <a:r>
              <a:rPr lang="en-US" altLang="en-US" sz="2600" dirty="0">
                <a:latin typeface="Times New Roman" panose="02020603050405020304" pitchFamily="18" charset="0"/>
              </a:rPr>
              <a:t>(or </a:t>
            </a:r>
            <a:r>
              <a:rPr lang="en-US" altLang="en-US" sz="2600" i="1" dirty="0">
                <a:latin typeface="Times New Roman" panose="02020603050405020304" pitchFamily="18" charset="0"/>
              </a:rPr>
              <a:t>t</a:t>
            </a:r>
            <a:r>
              <a:rPr lang="en-US" altLang="en-US" sz="2600" dirty="0">
                <a:latin typeface="Times New Roman" panose="02020603050405020304" pitchFamily="18" charset="0"/>
              </a:rPr>
              <a:t> &gt; </a:t>
            </a:r>
            <a:r>
              <a:rPr lang="en-US" altLang="en-US" sz="2600" i="1" dirty="0">
                <a:latin typeface="Times New Roman" panose="02020603050405020304" pitchFamily="18" charset="0"/>
              </a:rPr>
              <a:t>t</a:t>
            </a:r>
            <a:r>
              <a:rPr lang="en-US" altLang="en-US" sz="26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600" dirty="0">
                <a:latin typeface="Times New Roman" panose="02020603050405020304" pitchFamily="18" charset="0"/>
              </a:rPr>
              <a:t> when </a:t>
            </a:r>
            <a:r>
              <a:rPr lang="en-US" altLang="en-US" sz="2600" i="1" dirty="0">
                <a:latin typeface="Times New Roman" panose="02020603050405020304" pitchFamily="18" charset="0"/>
              </a:rPr>
              <a:t>H</a:t>
            </a:r>
            <a:r>
              <a:rPr lang="en-US" altLang="en-US" sz="2600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sz="2600" dirty="0">
                <a:latin typeface="Times New Roman" panose="02020603050405020304" pitchFamily="18" charset="0"/>
              </a:rPr>
              <a:t>: </a:t>
            </a:r>
            <a:r>
              <a:rPr lang="en-US" altLang="en-US" sz="2600" i="1" dirty="0">
                <a:latin typeface="Times New Roman" panose="02020603050405020304" pitchFamily="18" charset="0"/>
              </a:rPr>
              <a:t>µ</a:t>
            </a:r>
            <a:r>
              <a:rPr lang="en-US" altLang="en-US" sz="2600" dirty="0">
                <a:latin typeface="Times New Roman" panose="02020603050405020304" pitchFamily="18" charset="0"/>
              </a:rPr>
              <a:t> &gt; </a:t>
            </a:r>
            <a:r>
              <a:rPr lang="en-US" altLang="en-US" sz="2600" i="1" dirty="0">
                <a:latin typeface="Times New Roman" panose="02020603050405020304" pitchFamily="18" charset="0"/>
              </a:rPr>
              <a:t>µ</a:t>
            </a:r>
            <a:r>
              <a:rPr lang="en-US" altLang="en-US" sz="26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600" dirty="0">
                <a:latin typeface="Times New Roman" panose="02020603050405020304" pitchFamily="18" charset="0"/>
              </a:rPr>
              <a:t>)</a:t>
            </a:r>
            <a:endParaRPr lang="en-US" altLang="en-US" sz="26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6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imes New Roman" panose="02020603050405020304" pitchFamily="18" charset="0"/>
              </a:rPr>
              <a:t>where </a:t>
            </a:r>
            <a:r>
              <a:rPr lang="en-US" altLang="en-US" sz="2600" i="1" dirty="0">
                <a:latin typeface="Times New Roman" panose="02020603050405020304" pitchFamily="18" charset="0"/>
              </a:rPr>
              <a:t>t</a:t>
            </a:r>
            <a:r>
              <a:rPr lang="en-US" altLang="en-US" sz="26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600" dirty="0">
                <a:latin typeface="Times New Roman" panose="02020603050405020304" pitchFamily="18" charset="0"/>
              </a:rPr>
              <a:t> and </a:t>
            </a:r>
            <a:r>
              <a:rPr lang="en-US" altLang="en-US" sz="2600" i="1" dirty="0">
                <a:latin typeface="Times New Roman" panose="02020603050405020304" pitchFamily="18" charset="0"/>
              </a:rPr>
              <a:t>t</a:t>
            </a:r>
            <a:r>
              <a:rPr lang="en-US" altLang="en-US" sz="26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6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</a:t>
            </a:r>
            <a:r>
              <a:rPr lang="en-US" altLang="en-US" sz="2600" dirty="0">
                <a:latin typeface="Times New Roman" panose="02020603050405020304" pitchFamily="18" charset="0"/>
              </a:rPr>
              <a:t> are based on (</a:t>
            </a:r>
            <a:r>
              <a:rPr lang="en-US" altLang="en-US" sz="2600" i="1" dirty="0">
                <a:latin typeface="Times New Roman" panose="02020603050405020304" pitchFamily="18" charset="0"/>
              </a:rPr>
              <a:t>n</a:t>
            </a:r>
            <a:r>
              <a:rPr lang="en-US" altLang="en-US" sz="2600" dirty="0">
                <a:latin typeface="Times New Roman" panose="02020603050405020304" pitchFamily="18" charset="0"/>
              </a:rPr>
              <a:t> – 1) degrees of </a:t>
            </a:r>
            <a:r>
              <a:rPr lang="en-US" altLang="en-US" sz="2400" dirty="0">
                <a:latin typeface="Times New Roman" panose="02020603050405020304" pitchFamily="18" charset="0"/>
              </a:rPr>
              <a:t>freedom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7828" name="Object 7"/>
          <p:cNvGraphicFramePr>
            <a:graphicFrameLocks noChangeAspect="1"/>
          </p:cNvGraphicFramePr>
          <p:nvPr/>
        </p:nvGraphicFramePr>
        <p:xfrm>
          <a:off x="3352800" y="3352800"/>
          <a:ext cx="1346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7" name="Equation" r:id="rId1" imgW="1346200" imgH="889000" progId="Equation.DSMT4">
                  <p:embed/>
                </p:oleObj>
              </mc:Choice>
              <mc:Fallback>
                <p:oleObj name="Equation" r:id="rId1" imgW="1346200" imgH="889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352800"/>
                        <a:ext cx="1346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3600" b="1" kern="0" dirty="0">
              <a:solidFill>
                <a:srgbClr val="8E0D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1500" y="3810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5305" indent="-535305"/>
            <a:r>
              <a:rPr lang="en-US" altLang="en-US" sz="26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7.5 </a:t>
            </a:r>
            <a:r>
              <a:rPr lang="en-US" altLang="en-US" sz="2600" b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Test of Hypothesis about a Population Mean:</a:t>
            </a:r>
            <a:br>
              <a:rPr lang="en-US" altLang="en-US" sz="2600" b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</a:br>
            <a:r>
              <a:rPr lang="en-US" altLang="en-US" sz="2600" b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Student’s </a:t>
            </a:r>
            <a:r>
              <a:rPr lang="en-US" altLang="en-US" sz="2600" b="1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600" b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-Statistic</a:t>
            </a:r>
            <a:endParaRPr lang="en-US" altLang="en-US" sz="2600" kern="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49" y="446050"/>
            <a:ext cx="3657600" cy="438151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a Hypothesis?</a:t>
            </a:r>
            <a:endParaRPr lang="en-US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6663" y="1186447"/>
            <a:ext cx="4185477" cy="1073150"/>
          </a:xfrm>
          <a:noFill/>
        </p:spPr>
        <p:txBody>
          <a:bodyPr lIns="90488" tIns="44450" rIns="90488" bIns="44450"/>
          <a:lstStyle/>
          <a:p>
            <a:pPr marL="0" indent="0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A statistical </a:t>
            </a:r>
            <a:r>
              <a:rPr lang="en-US" altLang="en-US" sz="2400" b="1" dirty="0">
                <a:latin typeface="Times New Roman" panose="02020603050405020304" pitchFamily="18" charset="0"/>
              </a:rPr>
              <a:t>hypothesis</a:t>
            </a:r>
            <a:r>
              <a:rPr lang="en-US" altLang="en-US" sz="2400" dirty="0">
                <a:latin typeface="Times New Roman" panose="02020603050405020304" pitchFamily="18" charset="0"/>
              </a:rPr>
              <a:t> is a statement about the numerical value of a population parameter</a:t>
            </a:r>
            <a:r>
              <a:rPr lang="en-US" altLang="en-US" sz="2400" dirty="0"/>
              <a:t>.</a:t>
            </a:r>
            <a:endParaRPr lang="en-US" altLang="en-US" sz="2400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602140" y="263392"/>
            <a:ext cx="3425825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00FF"/>
                </a:solidFill>
              </a:rPr>
              <a:t>I believe the mean GPA of this class is 3.5!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4503679" y="229793"/>
            <a:ext cx="3492500" cy="941388"/>
          </a:xfrm>
          <a:prstGeom prst="wedgeRoundRectCallout">
            <a:avLst>
              <a:gd name="adj1" fmla="val -27278"/>
              <a:gd name="adj2" fmla="val 66667"/>
              <a:gd name="adj3" fmla="val 16667"/>
            </a:avLst>
          </a:prstGeom>
          <a:noFill/>
          <a:ln w="12700">
            <a:solidFill>
              <a:srgbClr val="B0D46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246" name="Group 70"/>
          <p:cNvGrpSpPr/>
          <p:nvPr/>
        </p:nvGrpSpPr>
        <p:grpSpPr bwMode="auto">
          <a:xfrm>
            <a:off x="5867400" y="1204780"/>
            <a:ext cx="2514600" cy="2415458"/>
            <a:chOff x="3122" y="1828"/>
            <a:chExt cx="2143" cy="2144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4107" y="1828"/>
              <a:ext cx="74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49" name="Freeform 9"/>
            <p:cNvSpPr/>
            <p:nvPr/>
          </p:nvSpPr>
          <p:spPr bwMode="auto">
            <a:xfrm>
              <a:off x="4065" y="1841"/>
              <a:ext cx="45" cy="29"/>
            </a:xfrm>
            <a:custGeom>
              <a:avLst/>
              <a:gdLst>
                <a:gd name="T0" fmla="*/ 3 w 229"/>
                <a:gd name="T1" fmla="*/ 0 h 144"/>
                <a:gd name="T2" fmla="*/ 9 w 229"/>
                <a:gd name="T3" fmla="*/ 0 h 144"/>
                <a:gd name="T4" fmla="*/ 9 w 229"/>
                <a:gd name="T5" fmla="*/ 3 h 144"/>
                <a:gd name="T6" fmla="*/ 3 w 229"/>
                <a:gd name="T7" fmla="*/ 3 h 144"/>
                <a:gd name="T8" fmla="*/ 3 w 229"/>
                <a:gd name="T9" fmla="*/ 6 h 144"/>
                <a:gd name="T10" fmla="*/ 0 w 229"/>
                <a:gd name="T11" fmla="*/ 6 h 144"/>
                <a:gd name="T12" fmla="*/ 0 w 229"/>
                <a:gd name="T13" fmla="*/ 3 h 144"/>
                <a:gd name="T14" fmla="*/ 3 w 229"/>
                <a:gd name="T15" fmla="*/ 3 h 144"/>
                <a:gd name="T16" fmla="*/ 3 w 229"/>
                <a:gd name="T17" fmla="*/ 0 h 1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9"/>
                <a:gd name="T28" fmla="*/ 0 h 144"/>
                <a:gd name="T29" fmla="*/ 229 w 229"/>
                <a:gd name="T30" fmla="*/ 144 h 1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9" h="144">
                  <a:moveTo>
                    <a:pt x="77" y="0"/>
                  </a:moveTo>
                  <a:lnTo>
                    <a:pt x="229" y="0"/>
                  </a:lnTo>
                  <a:lnTo>
                    <a:pt x="229" y="75"/>
                  </a:lnTo>
                  <a:lnTo>
                    <a:pt x="77" y="75"/>
                  </a:lnTo>
                  <a:lnTo>
                    <a:pt x="77" y="144"/>
                  </a:lnTo>
                  <a:lnTo>
                    <a:pt x="0" y="144"/>
                  </a:lnTo>
                  <a:lnTo>
                    <a:pt x="0" y="75"/>
                  </a:lnTo>
                  <a:lnTo>
                    <a:pt x="77" y="7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Freeform 10"/>
            <p:cNvSpPr/>
            <p:nvPr/>
          </p:nvSpPr>
          <p:spPr bwMode="auto">
            <a:xfrm>
              <a:off x="3122" y="1841"/>
              <a:ext cx="2143" cy="2131"/>
            </a:xfrm>
            <a:custGeom>
              <a:avLst/>
              <a:gdLst>
                <a:gd name="T0" fmla="*/ 234 w 10716"/>
                <a:gd name="T1" fmla="*/ 11 h 10654"/>
                <a:gd name="T2" fmla="*/ 248 w 10716"/>
                <a:gd name="T3" fmla="*/ 21 h 10654"/>
                <a:gd name="T4" fmla="*/ 259 w 10716"/>
                <a:gd name="T5" fmla="*/ 31 h 10654"/>
                <a:gd name="T6" fmla="*/ 285 w 10716"/>
                <a:gd name="T7" fmla="*/ 37 h 10654"/>
                <a:gd name="T8" fmla="*/ 296 w 10716"/>
                <a:gd name="T9" fmla="*/ 68 h 10654"/>
                <a:gd name="T10" fmla="*/ 290 w 10716"/>
                <a:gd name="T11" fmla="*/ 89 h 10654"/>
                <a:gd name="T12" fmla="*/ 296 w 10716"/>
                <a:gd name="T13" fmla="*/ 123 h 10654"/>
                <a:gd name="T14" fmla="*/ 307 w 10716"/>
                <a:gd name="T15" fmla="*/ 146 h 10654"/>
                <a:gd name="T16" fmla="*/ 327 w 10716"/>
                <a:gd name="T17" fmla="*/ 157 h 10654"/>
                <a:gd name="T18" fmla="*/ 350 w 10716"/>
                <a:gd name="T19" fmla="*/ 170 h 10654"/>
                <a:gd name="T20" fmla="*/ 381 w 10716"/>
                <a:gd name="T21" fmla="*/ 175 h 10654"/>
                <a:gd name="T22" fmla="*/ 395 w 10716"/>
                <a:gd name="T23" fmla="*/ 186 h 10654"/>
                <a:gd name="T24" fmla="*/ 406 w 10716"/>
                <a:gd name="T25" fmla="*/ 204 h 10654"/>
                <a:gd name="T26" fmla="*/ 417 w 10716"/>
                <a:gd name="T27" fmla="*/ 222 h 10654"/>
                <a:gd name="T28" fmla="*/ 429 w 10716"/>
                <a:gd name="T29" fmla="*/ 261 h 10654"/>
                <a:gd name="T30" fmla="*/ 417 w 10716"/>
                <a:gd name="T31" fmla="*/ 319 h 10654"/>
                <a:gd name="T32" fmla="*/ 406 w 10716"/>
                <a:gd name="T33" fmla="*/ 330 h 10654"/>
                <a:gd name="T34" fmla="*/ 412 w 10716"/>
                <a:gd name="T35" fmla="*/ 358 h 10654"/>
                <a:gd name="T36" fmla="*/ 412 w 10716"/>
                <a:gd name="T37" fmla="*/ 397 h 10654"/>
                <a:gd name="T38" fmla="*/ 352 w 10716"/>
                <a:gd name="T39" fmla="*/ 408 h 10654"/>
                <a:gd name="T40" fmla="*/ 237 w 10716"/>
                <a:gd name="T41" fmla="*/ 397 h 10654"/>
                <a:gd name="T42" fmla="*/ 220 w 10716"/>
                <a:gd name="T43" fmla="*/ 405 h 10654"/>
                <a:gd name="T44" fmla="*/ 200 w 10716"/>
                <a:gd name="T45" fmla="*/ 416 h 10654"/>
                <a:gd name="T46" fmla="*/ 141 w 10716"/>
                <a:gd name="T47" fmla="*/ 426 h 10654"/>
                <a:gd name="T48" fmla="*/ 90 w 10716"/>
                <a:gd name="T49" fmla="*/ 416 h 10654"/>
                <a:gd name="T50" fmla="*/ 73 w 10716"/>
                <a:gd name="T51" fmla="*/ 405 h 10654"/>
                <a:gd name="T52" fmla="*/ 56 w 10716"/>
                <a:gd name="T53" fmla="*/ 395 h 10654"/>
                <a:gd name="T54" fmla="*/ 45 w 10716"/>
                <a:gd name="T55" fmla="*/ 382 h 10654"/>
                <a:gd name="T56" fmla="*/ 56 w 10716"/>
                <a:gd name="T57" fmla="*/ 345 h 10654"/>
                <a:gd name="T58" fmla="*/ 68 w 10716"/>
                <a:gd name="T59" fmla="*/ 330 h 10654"/>
                <a:gd name="T60" fmla="*/ 54 w 10716"/>
                <a:gd name="T61" fmla="*/ 319 h 10654"/>
                <a:gd name="T62" fmla="*/ 34 w 10716"/>
                <a:gd name="T63" fmla="*/ 309 h 10654"/>
                <a:gd name="T64" fmla="*/ 22 w 10716"/>
                <a:gd name="T65" fmla="*/ 298 h 10654"/>
                <a:gd name="T66" fmla="*/ 11 w 10716"/>
                <a:gd name="T67" fmla="*/ 285 h 10654"/>
                <a:gd name="T68" fmla="*/ 0 w 10716"/>
                <a:gd name="T69" fmla="*/ 217 h 10654"/>
                <a:gd name="T70" fmla="*/ 22 w 10716"/>
                <a:gd name="T71" fmla="*/ 196 h 10654"/>
                <a:gd name="T72" fmla="*/ 54 w 10716"/>
                <a:gd name="T73" fmla="*/ 186 h 10654"/>
                <a:gd name="T74" fmla="*/ 84 w 10716"/>
                <a:gd name="T75" fmla="*/ 175 h 10654"/>
                <a:gd name="T76" fmla="*/ 102 w 10716"/>
                <a:gd name="T77" fmla="*/ 165 h 10654"/>
                <a:gd name="T78" fmla="*/ 79 w 10716"/>
                <a:gd name="T79" fmla="*/ 165 h 10654"/>
                <a:gd name="T80" fmla="*/ 56 w 10716"/>
                <a:gd name="T81" fmla="*/ 175 h 10654"/>
                <a:gd name="T82" fmla="*/ 8 w 10716"/>
                <a:gd name="T83" fmla="*/ 186 h 10654"/>
                <a:gd name="T84" fmla="*/ 6 w 10716"/>
                <a:gd name="T85" fmla="*/ 173 h 10654"/>
                <a:gd name="T86" fmla="*/ 11 w 10716"/>
                <a:gd name="T87" fmla="*/ 139 h 10654"/>
                <a:gd name="T88" fmla="*/ 22 w 10716"/>
                <a:gd name="T89" fmla="*/ 123 h 10654"/>
                <a:gd name="T90" fmla="*/ 34 w 10716"/>
                <a:gd name="T91" fmla="*/ 112 h 10654"/>
                <a:gd name="T92" fmla="*/ 39 w 10716"/>
                <a:gd name="T93" fmla="*/ 76 h 10654"/>
                <a:gd name="T94" fmla="*/ 56 w 10716"/>
                <a:gd name="T95" fmla="*/ 60 h 10654"/>
                <a:gd name="T96" fmla="*/ 79 w 10716"/>
                <a:gd name="T97" fmla="*/ 110 h 10654"/>
                <a:gd name="T98" fmla="*/ 93 w 10716"/>
                <a:gd name="T99" fmla="*/ 123 h 10654"/>
                <a:gd name="T100" fmla="*/ 104 w 10716"/>
                <a:gd name="T101" fmla="*/ 146 h 10654"/>
                <a:gd name="T102" fmla="*/ 116 w 10716"/>
                <a:gd name="T103" fmla="*/ 131 h 10654"/>
                <a:gd name="T104" fmla="*/ 127 w 10716"/>
                <a:gd name="T105" fmla="*/ 105 h 10654"/>
                <a:gd name="T106" fmla="*/ 116 w 10716"/>
                <a:gd name="T107" fmla="*/ 86 h 10654"/>
                <a:gd name="T108" fmla="*/ 121 w 10716"/>
                <a:gd name="T109" fmla="*/ 55 h 10654"/>
                <a:gd name="T110" fmla="*/ 127 w 10716"/>
                <a:gd name="T111" fmla="*/ 34 h 10654"/>
                <a:gd name="T112" fmla="*/ 127 w 10716"/>
                <a:gd name="T113" fmla="*/ 42 h 10654"/>
                <a:gd name="T114" fmla="*/ 138 w 10716"/>
                <a:gd name="T115" fmla="*/ 55 h 10654"/>
                <a:gd name="T116" fmla="*/ 138 w 10716"/>
                <a:gd name="T117" fmla="*/ 31 h 10654"/>
                <a:gd name="T118" fmla="*/ 161 w 10716"/>
                <a:gd name="T119" fmla="*/ 21 h 10654"/>
                <a:gd name="T120" fmla="*/ 181 w 10716"/>
                <a:gd name="T121" fmla="*/ 11 h 10654"/>
                <a:gd name="T122" fmla="*/ 203 w 10716"/>
                <a:gd name="T123" fmla="*/ 5 h 1065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716"/>
                <a:gd name="T187" fmla="*/ 0 h 10654"/>
                <a:gd name="T188" fmla="*/ 10716 w 10716"/>
                <a:gd name="T189" fmla="*/ 10654 h 1065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716" h="10654">
                  <a:moveTo>
                    <a:pt x="5288" y="0"/>
                  </a:moveTo>
                  <a:lnTo>
                    <a:pt x="5427" y="0"/>
                  </a:lnTo>
                  <a:lnTo>
                    <a:pt x="5427" y="66"/>
                  </a:lnTo>
                  <a:lnTo>
                    <a:pt x="5494" y="66"/>
                  </a:lnTo>
                  <a:lnTo>
                    <a:pt x="5494" y="195"/>
                  </a:lnTo>
                  <a:lnTo>
                    <a:pt x="5710" y="195"/>
                  </a:lnTo>
                  <a:lnTo>
                    <a:pt x="5710" y="263"/>
                  </a:lnTo>
                  <a:lnTo>
                    <a:pt x="5849" y="263"/>
                  </a:lnTo>
                  <a:lnTo>
                    <a:pt x="5849" y="324"/>
                  </a:lnTo>
                  <a:lnTo>
                    <a:pt x="5992" y="324"/>
                  </a:lnTo>
                  <a:lnTo>
                    <a:pt x="5992" y="391"/>
                  </a:lnTo>
                  <a:lnTo>
                    <a:pt x="6060" y="391"/>
                  </a:lnTo>
                  <a:lnTo>
                    <a:pt x="6060" y="458"/>
                  </a:lnTo>
                  <a:lnTo>
                    <a:pt x="6132" y="458"/>
                  </a:lnTo>
                  <a:lnTo>
                    <a:pt x="6132" y="524"/>
                  </a:lnTo>
                  <a:lnTo>
                    <a:pt x="6204" y="524"/>
                  </a:lnTo>
                  <a:lnTo>
                    <a:pt x="6204" y="586"/>
                  </a:lnTo>
                  <a:lnTo>
                    <a:pt x="6769" y="586"/>
                  </a:lnTo>
                  <a:lnTo>
                    <a:pt x="6769" y="653"/>
                  </a:lnTo>
                  <a:lnTo>
                    <a:pt x="6347" y="653"/>
                  </a:lnTo>
                  <a:lnTo>
                    <a:pt x="6347" y="720"/>
                  </a:lnTo>
                  <a:lnTo>
                    <a:pt x="6414" y="720"/>
                  </a:lnTo>
                  <a:lnTo>
                    <a:pt x="6414" y="782"/>
                  </a:lnTo>
                  <a:lnTo>
                    <a:pt x="6486" y="782"/>
                  </a:lnTo>
                  <a:lnTo>
                    <a:pt x="6486" y="849"/>
                  </a:lnTo>
                  <a:lnTo>
                    <a:pt x="6907" y="849"/>
                  </a:lnTo>
                  <a:lnTo>
                    <a:pt x="6907" y="915"/>
                  </a:lnTo>
                  <a:lnTo>
                    <a:pt x="6978" y="915"/>
                  </a:lnTo>
                  <a:lnTo>
                    <a:pt x="6978" y="982"/>
                  </a:lnTo>
                  <a:lnTo>
                    <a:pt x="7051" y="982"/>
                  </a:lnTo>
                  <a:lnTo>
                    <a:pt x="7051" y="915"/>
                  </a:lnTo>
                  <a:lnTo>
                    <a:pt x="7119" y="915"/>
                  </a:lnTo>
                  <a:lnTo>
                    <a:pt x="7119" y="1244"/>
                  </a:lnTo>
                  <a:lnTo>
                    <a:pt x="7190" y="1244"/>
                  </a:lnTo>
                  <a:lnTo>
                    <a:pt x="7190" y="1373"/>
                  </a:lnTo>
                  <a:lnTo>
                    <a:pt x="7257" y="1373"/>
                  </a:lnTo>
                  <a:lnTo>
                    <a:pt x="7257" y="1568"/>
                  </a:lnTo>
                  <a:lnTo>
                    <a:pt x="7329" y="1568"/>
                  </a:lnTo>
                  <a:lnTo>
                    <a:pt x="7329" y="1701"/>
                  </a:lnTo>
                  <a:lnTo>
                    <a:pt x="7401" y="1701"/>
                  </a:lnTo>
                  <a:lnTo>
                    <a:pt x="7401" y="1959"/>
                  </a:lnTo>
                  <a:lnTo>
                    <a:pt x="7329" y="1959"/>
                  </a:lnTo>
                  <a:lnTo>
                    <a:pt x="7329" y="2092"/>
                  </a:lnTo>
                  <a:lnTo>
                    <a:pt x="7257" y="2092"/>
                  </a:lnTo>
                  <a:lnTo>
                    <a:pt x="7257" y="2160"/>
                  </a:lnTo>
                  <a:lnTo>
                    <a:pt x="7190" y="2160"/>
                  </a:lnTo>
                  <a:lnTo>
                    <a:pt x="7190" y="2221"/>
                  </a:lnTo>
                  <a:lnTo>
                    <a:pt x="7257" y="2221"/>
                  </a:lnTo>
                  <a:lnTo>
                    <a:pt x="7257" y="2351"/>
                  </a:lnTo>
                  <a:lnTo>
                    <a:pt x="7329" y="2351"/>
                  </a:lnTo>
                  <a:lnTo>
                    <a:pt x="7329" y="2550"/>
                  </a:lnTo>
                  <a:lnTo>
                    <a:pt x="7401" y="2550"/>
                  </a:lnTo>
                  <a:lnTo>
                    <a:pt x="7401" y="2746"/>
                  </a:lnTo>
                  <a:lnTo>
                    <a:pt x="7472" y="2746"/>
                  </a:lnTo>
                  <a:lnTo>
                    <a:pt x="7472" y="3070"/>
                  </a:lnTo>
                  <a:lnTo>
                    <a:pt x="7401" y="3070"/>
                  </a:lnTo>
                  <a:lnTo>
                    <a:pt x="7401" y="3270"/>
                  </a:lnTo>
                  <a:lnTo>
                    <a:pt x="7472" y="3270"/>
                  </a:lnTo>
                  <a:lnTo>
                    <a:pt x="7472" y="3332"/>
                  </a:lnTo>
                  <a:lnTo>
                    <a:pt x="7544" y="3332"/>
                  </a:lnTo>
                  <a:lnTo>
                    <a:pt x="7544" y="3399"/>
                  </a:lnTo>
                  <a:lnTo>
                    <a:pt x="7611" y="3399"/>
                  </a:lnTo>
                  <a:lnTo>
                    <a:pt x="7611" y="3661"/>
                  </a:lnTo>
                  <a:lnTo>
                    <a:pt x="7683" y="3661"/>
                  </a:lnTo>
                  <a:lnTo>
                    <a:pt x="7683" y="3727"/>
                  </a:lnTo>
                  <a:lnTo>
                    <a:pt x="7755" y="3727"/>
                  </a:lnTo>
                  <a:lnTo>
                    <a:pt x="7755" y="3790"/>
                  </a:lnTo>
                  <a:lnTo>
                    <a:pt x="7823" y="3790"/>
                  </a:lnTo>
                  <a:lnTo>
                    <a:pt x="7823" y="3856"/>
                  </a:lnTo>
                  <a:lnTo>
                    <a:pt x="8038" y="3856"/>
                  </a:lnTo>
                  <a:lnTo>
                    <a:pt x="8038" y="3919"/>
                  </a:lnTo>
                  <a:lnTo>
                    <a:pt x="8176" y="3919"/>
                  </a:lnTo>
                  <a:lnTo>
                    <a:pt x="8176" y="3986"/>
                  </a:lnTo>
                  <a:lnTo>
                    <a:pt x="8249" y="3986"/>
                  </a:lnTo>
                  <a:lnTo>
                    <a:pt x="8249" y="4118"/>
                  </a:lnTo>
                  <a:lnTo>
                    <a:pt x="8532" y="4118"/>
                  </a:lnTo>
                  <a:lnTo>
                    <a:pt x="8532" y="4185"/>
                  </a:lnTo>
                  <a:lnTo>
                    <a:pt x="8670" y="4185"/>
                  </a:lnTo>
                  <a:lnTo>
                    <a:pt x="8670" y="4252"/>
                  </a:lnTo>
                  <a:lnTo>
                    <a:pt x="8741" y="4252"/>
                  </a:lnTo>
                  <a:lnTo>
                    <a:pt x="8741" y="4315"/>
                  </a:lnTo>
                  <a:lnTo>
                    <a:pt x="8809" y="4315"/>
                  </a:lnTo>
                  <a:lnTo>
                    <a:pt x="8809" y="4376"/>
                  </a:lnTo>
                  <a:lnTo>
                    <a:pt x="8882" y="4376"/>
                  </a:lnTo>
                  <a:lnTo>
                    <a:pt x="8882" y="4443"/>
                  </a:lnTo>
                  <a:lnTo>
                    <a:pt x="8953" y="4443"/>
                  </a:lnTo>
                  <a:lnTo>
                    <a:pt x="8953" y="4376"/>
                  </a:lnTo>
                  <a:lnTo>
                    <a:pt x="9517" y="4376"/>
                  </a:lnTo>
                  <a:lnTo>
                    <a:pt x="9517" y="4443"/>
                  </a:lnTo>
                  <a:lnTo>
                    <a:pt x="9657" y="4443"/>
                  </a:lnTo>
                  <a:lnTo>
                    <a:pt x="9657" y="4510"/>
                  </a:lnTo>
                  <a:lnTo>
                    <a:pt x="9728" y="4510"/>
                  </a:lnTo>
                  <a:lnTo>
                    <a:pt x="9728" y="4577"/>
                  </a:lnTo>
                  <a:lnTo>
                    <a:pt x="9800" y="4577"/>
                  </a:lnTo>
                  <a:lnTo>
                    <a:pt x="9800" y="4643"/>
                  </a:lnTo>
                  <a:lnTo>
                    <a:pt x="9868" y="4643"/>
                  </a:lnTo>
                  <a:lnTo>
                    <a:pt x="9868" y="4772"/>
                  </a:lnTo>
                  <a:lnTo>
                    <a:pt x="9939" y="4772"/>
                  </a:lnTo>
                  <a:lnTo>
                    <a:pt x="9939" y="4838"/>
                  </a:lnTo>
                  <a:lnTo>
                    <a:pt x="10007" y="4838"/>
                  </a:lnTo>
                  <a:lnTo>
                    <a:pt x="10007" y="4901"/>
                  </a:lnTo>
                  <a:lnTo>
                    <a:pt x="10078" y="4901"/>
                  </a:lnTo>
                  <a:lnTo>
                    <a:pt x="10078" y="5100"/>
                  </a:lnTo>
                  <a:lnTo>
                    <a:pt x="10151" y="5100"/>
                  </a:lnTo>
                  <a:lnTo>
                    <a:pt x="10151" y="5229"/>
                  </a:lnTo>
                  <a:lnTo>
                    <a:pt x="10222" y="5229"/>
                  </a:lnTo>
                  <a:lnTo>
                    <a:pt x="10222" y="5359"/>
                  </a:lnTo>
                  <a:lnTo>
                    <a:pt x="10293" y="5359"/>
                  </a:lnTo>
                  <a:lnTo>
                    <a:pt x="10293" y="5487"/>
                  </a:lnTo>
                  <a:lnTo>
                    <a:pt x="10366" y="5487"/>
                  </a:lnTo>
                  <a:lnTo>
                    <a:pt x="10366" y="5555"/>
                  </a:lnTo>
                  <a:lnTo>
                    <a:pt x="10433" y="5555"/>
                  </a:lnTo>
                  <a:lnTo>
                    <a:pt x="10433" y="5688"/>
                  </a:lnTo>
                  <a:lnTo>
                    <a:pt x="10504" y="5688"/>
                  </a:lnTo>
                  <a:lnTo>
                    <a:pt x="10504" y="5950"/>
                  </a:lnTo>
                  <a:lnTo>
                    <a:pt x="10572" y="5950"/>
                  </a:lnTo>
                  <a:lnTo>
                    <a:pt x="10572" y="6144"/>
                  </a:lnTo>
                  <a:lnTo>
                    <a:pt x="10644" y="6144"/>
                  </a:lnTo>
                  <a:lnTo>
                    <a:pt x="10644" y="6536"/>
                  </a:lnTo>
                  <a:lnTo>
                    <a:pt x="10716" y="6536"/>
                  </a:lnTo>
                  <a:lnTo>
                    <a:pt x="10716" y="7646"/>
                  </a:lnTo>
                  <a:lnTo>
                    <a:pt x="10644" y="7646"/>
                  </a:lnTo>
                  <a:lnTo>
                    <a:pt x="10644" y="7779"/>
                  </a:lnTo>
                  <a:lnTo>
                    <a:pt x="10572" y="7779"/>
                  </a:lnTo>
                  <a:lnTo>
                    <a:pt x="10572" y="7908"/>
                  </a:lnTo>
                  <a:lnTo>
                    <a:pt x="10504" y="7908"/>
                  </a:lnTo>
                  <a:lnTo>
                    <a:pt x="10504" y="7972"/>
                  </a:lnTo>
                  <a:lnTo>
                    <a:pt x="10433" y="7972"/>
                  </a:lnTo>
                  <a:lnTo>
                    <a:pt x="10433" y="8038"/>
                  </a:lnTo>
                  <a:lnTo>
                    <a:pt x="10366" y="8038"/>
                  </a:lnTo>
                  <a:lnTo>
                    <a:pt x="10366" y="8105"/>
                  </a:lnTo>
                  <a:lnTo>
                    <a:pt x="10293" y="8105"/>
                  </a:lnTo>
                  <a:lnTo>
                    <a:pt x="10293" y="8172"/>
                  </a:lnTo>
                  <a:lnTo>
                    <a:pt x="10222" y="8172"/>
                  </a:lnTo>
                  <a:lnTo>
                    <a:pt x="10222" y="8237"/>
                  </a:lnTo>
                  <a:lnTo>
                    <a:pt x="10151" y="8237"/>
                  </a:lnTo>
                  <a:lnTo>
                    <a:pt x="10151" y="8304"/>
                  </a:lnTo>
                  <a:lnTo>
                    <a:pt x="10078" y="8304"/>
                  </a:lnTo>
                  <a:lnTo>
                    <a:pt x="10078" y="8495"/>
                  </a:lnTo>
                  <a:lnTo>
                    <a:pt x="10151" y="8495"/>
                  </a:lnTo>
                  <a:lnTo>
                    <a:pt x="10151" y="8696"/>
                  </a:lnTo>
                  <a:lnTo>
                    <a:pt x="10222" y="8696"/>
                  </a:lnTo>
                  <a:lnTo>
                    <a:pt x="10222" y="8953"/>
                  </a:lnTo>
                  <a:lnTo>
                    <a:pt x="10293" y="8953"/>
                  </a:lnTo>
                  <a:lnTo>
                    <a:pt x="10293" y="9152"/>
                  </a:lnTo>
                  <a:lnTo>
                    <a:pt x="10366" y="9152"/>
                  </a:lnTo>
                  <a:lnTo>
                    <a:pt x="10366" y="9543"/>
                  </a:lnTo>
                  <a:lnTo>
                    <a:pt x="10433" y="9543"/>
                  </a:lnTo>
                  <a:lnTo>
                    <a:pt x="10433" y="9872"/>
                  </a:lnTo>
                  <a:lnTo>
                    <a:pt x="10366" y="9872"/>
                  </a:lnTo>
                  <a:lnTo>
                    <a:pt x="10366" y="9935"/>
                  </a:lnTo>
                  <a:lnTo>
                    <a:pt x="10293" y="9935"/>
                  </a:lnTo>
                  <a:lnTo>
                    <a:pt x="10293" y="10001"/>
                  </a:lnTo>
                  <a:lnTo>
                    <a:pt x="10222" y="10001"/>
                  </a:lnTo>
                  <a:lnTo>
                    <a:pt x="10222" y="10063"/>
                  </a:lnTo>
                  <a:lnTo>
                    <a:pt x="10078" y="10063"/>
                  </a:lnTo>
                  <a:lnTo>
                    <a:pt x="10078" y="10130"/>
                  </a:lnTo>
                  <a:lnTo>
                    <a:pt x="9585" y="10130"/>
                  </a:lnTo>
                  <a:lnTo>
                    <a:pt x="9585" y="10197"/>
                  </a:lnTo>
                  <a:lnTo>
                    <a:pt x="8809" y="10197"/>
                  </a:lnTo>
                  <a:lnTo>
                    <a:pt x="8809" y="10130"/>
                  </a:lnTo>
                  <a:lnTo>
                    <a:pt x="7611" y="10130"/>
                  </a:lnTo>
                  <a:lnTo>
                    <a:pt x="7611" y="10063"/>
                  </a:lnTo>
                  <a:lnTo>
                    <a:pt x="7257" y="10063"/>
                  </a:lnTo>
                  <a:lnTo>
                    <a:pt x="7257" y="10001"/>
                  </a:lnTo>
                  <a:lnTo>
                    <a:pt x="6486" y="10001"/>
                  </a:lnTo>
                  <a:lnTo>
                    <a:pt x="6486" y="9935"/>
                  </a:lnTo>
                  <a:lnTo>
                    <a:pt x="5920" y="9935"/>
                  </a:lnTo>
                  <a:lnTo>
                    <a:pt x="5920" y="10001"/>
                  </a:lnTo>
                  <a:lnTo>
                    <a:pt x="5849" y="10001"/>
                  </a:lnTo>
                  <a:lnTo>
                    <a:pt x="5849" y="10063"/>
                  </a:lnTo>
                  <a:lnTo>
                    <a:pt x="5782" y="10063"/>
                  </a:lnTo>
                  <a:lnTo>
                    <a:pt x="5782" y="10197"/>
                  </a:lnTo>
                  <a:lnTo>
                    <a:pt x="5567" y="10197"/>
                  </a:lnTo>
                  <a:lnTo>
                    <a:pt x="5567" y="10130"/>
                  </a:lnTo>
                  <a:lnTo>
                    <a:pt x="5494" y="10130"/>
                  </a:lnTo>
                  <a:lnTo>
                    <a:pt x="5494" y="10001"/>
                  </a:lnTo>
                  <a:lnTo>
                    <a:pt x="5359" y="10001"/>
                  </a:lnTo>
                  <a:lnTo>
                    <a:pt x="5359" y="9935"/>
                  </a:lnTo>
                  <a:lnTo>
                    <a:pt x="5144" y="9935"/>
                  </a:lnTo>
                  <a:lnTo>
                    <a:pt x="5144" y="10264"/>
                  </a:lnTo>
                  <a:lnTo>
                    <a:pt x="5073" y="10264"/>
                  </a:lnTo>
                  <a:lnTo>
                    <a:pt x="5073" y="10392"/>
                  </a:lnTo>
                  <a:lnTo>
                    <a:pt x="5002" y="10392"/>
                  </a:lnTo>
                  <a:lnTo>
                    <a:pt x="5002" y="10459"/>
                  </a:lnTo>
                  <a:lnTo>
                    <a:pt x="4934" y="10459"/>
                  </a:lnTo>
                  <a:lnTo>
                    <a:pt x="4934" y="10522"/>
                  </a:lnTo>
                  <a:lnTo>
                    <a:pt x="4794" y="10522"/>
                  </a:lnTo>
                  <a:lnTo>
                    <a:pt x="4794" y="10589"/>
                  </a:lnTo>
                  <a:lnTo>
                    <a:pt x="3948" y="10589"/>
                  </a:lnTo>
                  <a:lnTo>
                    <a:pt x="3948" y="10654"/>
                  </a:lnTo>
                  <a:lnTo>
                    <a:pt x="3525" y="10654"/>
                  </a:lnTo>
                  <a:lnTo>
                    <a:pt x="3525" y="10589"/>
                  </a:lnTo>
                  <a:lnTo>
                    <a:pt x="3032" y="10589"/>
                  </a:lnTo>
                  <a:lnTo>
                    <a:pt x="3032" y="10522"/>
                  </a:lnTo>
                  <a:lnTo>
                    <a:pt x="2606" y="10522"/>
                  </a:lnTo>
                  <a:lnTo>
                    <a:pt x="2606" y="10459"/>
                  </a:lnTo>
                  <a:lnTo>
                    <a:pt x="2395" y="10459"/>
                  </a:lnTo>
                  <a:lnTo>
                    <a:pt x="2395" y="10392"/>
                  </a:lnTo>
                  <a:lnTo>
                    <a:pt x="2256" y="10392"/>
                  </a:lnTo>
                  <a:lnTo>
                    <a:pt x="2256" y="10330"/>
                  </a:lnTo>
                  <a:lnTo>
                    <a:pt x="2112" y="10330"/>
                  </a:lnTo>
                  <a:lnTo>
                    <a:pt x="2112" y="10264"/>
                  </a:lnTo>
                  <a:lnTo>
                    <a:pt x="1973" y="10264"/>
                  </a:lnTo>
                  <a:lnTo>
                    <a:pt x="1973" y="10197"/>
                  </a:lnTo>
                  <a:lnTo>
                    <a:pt x="1906" y="10197"/>
                  </a:lnTo>
                  <a:lnTo>
                    <a:pt x="1906" y="10130"/>
                  </a:lnTo>
                  <a:lnTo>
                    <a:pt x="1835" y="10130"/>
                  </a:lnTo>
                  <a:lnTo>
                    <a:pt x="1835" y="10063"/>
                  </a:lnTo>
                  <a:lnTo>
                    <a:pt x="1691" y="10063"/>
                  </a:lnTo>
                  <a:lnTo>
                    <a:pt x="1691" y="10001"/>
                  </a:lnTo>
                  <a:lnTo>
                    <a:pt x="1619" y="10001"/>
                  </a:lnTo>
                  <a:lnTo>
                    <a:pt x="1619" y="9935"/>
                  </a:lnTo>
                  <a:lnTo>
                    <a:pt x="1548" y="9935"/>
                  </a:lnTo>
                  <a:lnTo>
                    <a:pt x="1548" y="9872"/>
                  </a:lnTo>
                  <a:lnTo>
                    <a:pt x="1408" y="9872"/>
                  </a:lnTo>
                  <a:lnTo>
                    <a:pt x="1408" y="9806"/>
                  </a:lnTo>
                  <a:lnTo>
                    <a:pt x="1341" y="9806"/>
                  </a:lnTo>
                  <a:lnTo>
                    <a:pt x="1341" y="9740"/>
                  </a:lnTo>
                  <a:lnTo>
                    <a:pt x="1270" y="9740"/>
                  </a:lnTo>
                  <a:lnTo>
                    <a:pt x="1270" y="9673"/>
                  </a:lnTo>
                  <a:lnTo>
                    <a:pt x="1198" y="9673"/>
                  </a:lnTo>
                  <a:lnTo>
                    <a:pt x="1198" y="9543"/>
                  </a:lnTo>
                  <a:lnTo>
                    <a:pt x="1126" y="9543"/>
                  </a:lnTo>
                  <a:lnTo>
                    <a:pt x="1126" y="9281"/>
                  </a:lnTo>
                  <a:lnTo>
                    <a:pt x="1198" y="9281"/>
                  </a:lnTo>
                  <a:lnTo>
                    <a:pt x="1198" y="8953"/>
                  </a:lnTo>
                  <a:lnTo>
                    <a:pt x="1270" y="8953"/>
                  </a:lnTo>
                  <a:lnTo>
                    <a:pt x="1270" y="8824"/>
                  </a:lnTo>
                  <a:lnTo>
                    <a:pt x="1341" y="8824"/>
                  </a:lnTo>
                  <a:lnTo>
                    <a:pt x="1341" y="8628"/>
                  </a:lnTo>
                  <a:lnTo>
                    <a:pt x="1408" y="8628"/>
                  </a:lnTo>
                  <a:lnTo>
                    <a:pt x="1408" y="8495"/>
                  </a:lnTo>
                  <a:lnTo>
                    <a:pt x="1480" y="8495"/>
                  </a:lnTo>
                  <a:lnTo>
                    <a:pt x="1480" y="8367"/>
                  </a:lnTo>
                  <a:lnTo>
                    <a:pt x="1548" y="8367"/>
                  </a:lnTo>
                  <a:lnTo>
                    <a:pt x="1548" y="8304"/>
                  </a:lnTo>
                  <a:lnTo>
                    <a:pt x="1619" y="8304"/>
                  </a:lnTo>
                  <a:lnTo>
                    <a:pt x="1619" y="8237"/>
                  </a:lnTo>
                  <a:lnTo>
                    <a:pt x="1691" y="8237"/>
                  </a:lnTo>
                  <a:lnTo>
                    <a:pt x="1691" y="8172"/>
                  </a:lnTo>
                  <a:lnTo>
                    <a:pt x="1763" y="8172"/>
                  </a:lnTo>
                  <a:lnTo>
                    <a:pt x="1763" y="8105"/>
                  </a:lnTo>
                  <a:lnTo>
                    <a:pt x="1619" y="8105"/>
                  </a:lnTo>
                  <a:lnTo>
                    <a:pt x="1619" y="8038"/>
                  </a:lnTo>
                  <a:lnTo>
                    <a:pt x="1480" y="8038"/>
                  </a:lnTo>
                  <a:lnTo>
                    <a:pt x="1480" y="7972"/>
                  </a:lnTo>
                  <a:lnTo>
                    <a:pt x="1341" y="7972"/>
                  </a:lnTo>
                  <a:lnTo>
                    <a:pt x="1341" y="7908"/>
                  </a:lnTo>
                  <a:lnTo>
                    <a:pt x="1198" y="7908"/>
                  </a:lnTo>
                  <a:lnTo>
                    <a:pt x="1198" y="7843"/>
                  </a:lnTo>
                  <a:lnTo>
                    <a:pt x="1059" y="7843"/>
                  </a:lnTo>
                  <a:lnTo>
                    <a:pt x="1059" y="7779"/>
                  </a:lnTo>
                  <a:lnTo>
                    <a:pt x="987" y="7779"/>
                  </a:lnTo>
                  <a:lnTo>
                    <a:pt x="987" y="7713"/>
                  </a:lnTo>
                  <a:lnTo>
                    <a:pt x="848" y="7713"/>
                  </a:lnTo>
                  <a:lnTo>
                    <a:pt x="848" y="7646"/>
                  </a:lnTo>
                  <a:lnTo>
                    <a:pt x="776" y="7646"/>
                  </a:lnTo>
                  <a:lnTo>
                    <a:pt x="776" y="7584"/>
                  </a:lnTo>
                  <a:lnTo>
                    <a:pt x="704" y="7584"/>
                  </a:lnTo>
                  <a:lnTo>
                    <a:pt x="704" y="7518"/>
                  </a:lnTo>
                  <a:lnTo>
                    <a:pt x="633" y="7518"/>
                  </a:lnTo>
                  <a:lnTo>
                    <a:pt x="633" y="7451"/>
                  </a:lnTo>
                  <a:lnTo>
                    <a:pt x="560" y="7451"/>
                  </a:lnTo>
                  <a:lnTo>
                    <a:pt x="560" y="7384"/>
                  </a:lnTo>
                  <a:lnTo>
                    <a:pt x="493" y="7384"/>
                  </a:lnTo>
                  <a:lnTo>
                    <a:pt x="493" y="7323"/>
                  </a:lnTo>
                  <a:lnTo>
                    <a:pt x="422" y="7323"/>
                  </a:lnTo>
                  <a:lnTo>
                    <a:pt x="422" y="7255"/>
                  </a:lnTo>
                  <a:lnTo>
                    <a:pt x="351" y="7255"/>
                  </a:lnTo>
                  <a:lnTo>
                    <a:pt x="351" y="7122"/>
                  </a:lnTo>
                  <a:lnTo>
                    <a:pt x="283" y="7122"/>
                  </a:lnTo>
                  <a:lnTo>
                    <a:pt x="283" y="6928"/>
                  </a:lnTo>
                  <a:lnTo>
                    <a:pt x="210" y="6928"/>
                  </a:lnTo>
                  <a:lnTo>
                    <a:pt x="210" y="5816"/>
                  </a:lnTo>
                  <a:lnTo>
                    <a:pt x="143" y="5816"/>
                  </a:lnTo>
                  <a:lnTo>
                    <a:pt x="143" y="5621"/>
                  </a:lnTo>
                  <a:lnTo>
                    <a:pt x="72" y="5621"/>
                  </a:lnTo>
                  <a:lnTo>
                    <a:pt x="72" y="5426"/>
                  </a:lnTo>
                  <a:lnTo>
                    <a:pt x="0" y="5426"/>
                  </a:lnTo>
                  <a:lnTo>
                    <a:pt x="0" y="4967"/>
                  </a:lnTo>
                  <a:lnTo>
                    <a:pt x="72" y="4967"/>
                  </a:lnTo>
                  <a:lnTo>
                    <a:pt x="72" y="4901"/>
                  </a:lnTo>
                  <a:lnTo>
                    <a:pt x="143" y="4901"/>
                  </a:lnTo>
                  <a:lnTo>
                    <a:pt x="143" y="4643"/>
                  </a:lnTo>
                  <a:lnTo>
                    <a:pt x="210" y="4643"/>
                  </a:lnTo>
                  <a:lnTo>
                    <a:pt x="210" y="4901"/>
                  </a:lnTo>
                  <a:lnTo>
                    <a:pt x="560" y="4901"/>
                  </a:lnTo>
                  <a:lnTo>
                    <a:pt x="560" y="4838"/>
                  </a:lnTo>
                  <a:lnTo>
                    <a:pt x="704" y="4838"/>
                  </a:lnTo>
                  <a:lnTo>
                    <a:pt x="704" y="4772"/>
                  </a:lnTo>
                  <a:lnTo>
                    <a:pt x="916" y="4772"/>
                  </a:lnTo>
                  <a:lnTo>
                    <a:pt x="916" y="4705"/>
                  </a:lnTo>
                  <a:lnTo>
                    <a:pt x="1126" y="4705"/>
                  </a:lnTo>
                  <a:lnTo>
                    <a:pt x="1126" y="4643"/>
                  </a:lnTo>
                  <a:lnTo>
                    <a:pt x="1341" y="4643"/>
                  </a:lnTo>
                  <a:lnTo>
                    <a:pt x="1341" y="4577"/>
                  </a:lnTo>
                  <a:lnTo>
                    <a:pt x="1619" y="4577"/>
                  </a:lnTo>
                  <a:lnTo>
                    <a:pt x="1619" y="4510"/>
                  </a:lnTo>
                  <a:lnTo>
                    <a:pt x="1835" y="4510"/>
                  </a:lnTo>
                  <a:lnTo>
                    <a:pt x="1835" y="4443"/>
                  </a:lnTo>
                  <a:lnTo>
                    <a:pt x="1973" y="4443"/>
                  </a:lnTo>
                  <a:lnTo>
                    <a:pt x="1973" y="4376"/>
                  </a:lnTo>
                  <a:lnTo>
                    <a:pt x="2112" y="4376"/>
                  </a:lnTo>
                  <a:lnTo>
                    <a:pt x="2112" y="4315"/>
                  </a:lnTo>
                  <a:lnTo>
                    <a:pt x="2256" y="4315"/>
                  </a:lnTo>
                  <a:lnTo>
                    <a:pt x="2256" y="4252"/>
                  </a:lnTo>
                  <a:lnTo>
                    <a:pt x="2395" y="4252"/>
                  </a:lnTo>
                  <a:lnTo>
                    <a:pt x="2395" y="4185"/>
                  </a:lnTo>
                  <a:lnTo>
                    <a:pt x="2467" y="4185"/>
                  </a:lnTo>
                  <a:lnTo>
                    <a:pt x="2467" y="4118"/>
                  </a:lnTo>
                  <a:lnTo>
                    <a:pt x="2538" y="4118"/>
                  </a:lnTo>
                  <a:lnTo>
                    <a:pt x="2538" y="3919"/>
                  </a:lnTo>
                  <a:lnTo>
                    <a:pt x="2323" y="3919"/>
                  </a:lnTo>
                  <a:lnTo>
                    <a:pt x="2323" y="3986"/>
                  </a:lnTo>
                  <a:lnTo>
                    <a:pt x="2256" y="3986"/>
                  </a:lnTo>
                  <a:lnTo>
                    <a:pt x="2256" y="4053"/>
                  </a:lnTo>
                  <a:lnTo>
                    <a:pt x="2112" y="4053"/>
                  </a:lnTo>
                  <a:lnTo>
                    <a:pt x="2112" y="4118"/>
                  </a:lnTo>
                  <a:lnTo>
                    <a:pt x="1973" y="4118"/>
                  </a:lnTo>
                  <a:lnTo>
                    <a:pt x="1973" y="4185"/>
                  </a:lnTo>
                  <a:lnTo>
                    <a:pt x="1906" y="4185"/>
                  </a:lnTo>
                  <a:lnTo>
                    <a:pt x="1906" y="4252"/>
                  </a:lnTo>
                  <a:lnTo>
                    <a:pt x="1691" y="4252"/>
                  </a:lnTo>
                  <a:lnTo>
                    <a:pt x="1691" y="4315"/>
                  </a:lnTo>
                  <a:lnTo>
                    <a:pt x="1548" y="4315"/>
                  </a:lnTo>
                  <a:lnTo>
                    <a:pt x="1548" y="4376"/>
                  </a:lnTo>
                  <a:lnTo>
                    <a:pt x="1408" y="4376"/>
                  </a:lnTo>
                  <a:lnTo>
                    <a:pt x="1408" y="4443"/>
                  </a:lnTo>
                  <a:lnTo>
                    <a:pt x="1270" y="4443"/>
                  </a:lnTo>
                  <a:lnTo>
                    <a:pt x="1270" y="4510"/>
                  </a:lnTo>
                  <a:lnTo>
                    <a:pt x="987" y="4510"/>
                  </a:lnTo>
                  <a:lnTo>
                    <a:pt x="987" y="4577"/>
                  </a:lnTo>
                  <a:lnTo>
                    <a:pt x="704" y="4577"/>
                  </a:lnTo>
                  <a:lnTo>
                    <a:pt x="704" y="4643"/>
                  </a:lnTo>
                  <a:lnTo>
                    <a:pt x="210" y="4643"/>
                  </a:lnTo>
                  <a:lnTo>
                    <a:pt x="210" y="4577"/>
                  </a:lnTo>
                  <a:lnTo>
                    <a:pt x="351" y="4577"/>
                  </a:lnTo>
                  <a:lnTo>
                    <a:pt x="351" y="4510"/>
                  </a:lnTo>
                  <a:lnTo>
                    <a:pt x="283" y="4510"/>
                  </a:lnTo>
                  <a:lnTo>
                    <a:pt x="283" y="4443"/>
                  </a:lnTo>
                  <a:lnTo>
                    <a:pt x="210" y="4443"/>
                  </a:lnTo>
                  <a:lnTo>
                    <a:pt x="210" y="4315"/>
                  </a:lnTo>
                  <a:lnTo>
                    <a:pt x="143" y="4315"/>
                  </a:lnTo>
                  <a:lnTo>
                    <a:pt x="143" y="4118"/>
                  </a:lnTo>
                  <a:lnTo>
                    <a:pt x="72" y="4118"/>
                  </a:lnTo>
                  <a:lnTo>
                    <a:pt x="72" y="3661"/>
                  </a:lnTo>
                  <a:lnTo>
                    <a:pt x="143" y="3661"/>
                  </a:lnTo>
                  <a:lnTo>
                    <a:pt x="143" y="3528"/>
                  </a:lnTo>
                  <a:lnTo>
                    <a:pt x="210" y="3528"/>
                  </a:lnTo>
                  <a:lnTo>
                    <a:pt x="210" y="3465"/>
                  </a:lnTo>
                  <a:lnTo>
                    <a:pt x="283" y="3465"/>
                  </a:lnTo>
                  <a:lnTo>
                    <a:pt x="283" y="3399"/>
                  </a:lnTo>
                  <a:lnTo>
                    <a:pt x="351" y="3399"/>
                  </a:lnTo>
                  <a:lnTo>
                    <a:pt x="351" y="3204"/>
                  </a:lnTo>
                  <a:lnTo>
                    <a:pt x="422" y="3204"/>
                  </a:lnTo>
                  <a:lnTo>
                    <a:pt x="422" y="3137"/>
                  </a:lnTo>
                  <a:lnTo>
                    <a:pt x="493" y="3137"/>
                  </a:lnTo>
                  <a:lnTo>
                    <a:pt x="493" y="3070"/>
                  </a:lnTo>
                  <a:lnTo>
                    <a:pt x="560" y="3070"/>
                  </a:lnTo>
                  <a:lnTo>
                    <a:pt x="560" y="3009"/>
                  </a:lnTo>
                  <a:lnTo>
                    <a:pt x="633" y="3009"/>
                  </a:lnTo>
                  <a:lnTo>
                    <a:pt x="633" y="2942"/>
                  </a:lnTo>
                  <a:lnTo>
                    <a:pt x="704" y="2942"/>
                  </a:lnTo>
                  <a:lnTo>
                    <a:pt x="704" y="2875"/>
                  </a:lnTo>
                  <a:lnTo>
                    <a:pt x="776" y="2875"/>
                  </a:lnTo>
                  <a:lnTo>
                    <a:pt x="776" y="2812"/>
                  </a:lnTo>
                  <a:lnTo>
                    <a:pt x="848" y="2812"/>
                  </a:lnTo>
                  <a:lnTo>
                    <a:pt x="848" y="2746"/>
                  </a:lnTo>
                  <a:lnTo>
                    <a:pt x="916" y="2746"/>
                  </a:lnTo>
                  <a:lnTo>
                    <a:pt x="916" y="2550"/>
                  </a:lnTo>
                  <a:lnTo>
                    <a:pt x="848" y="2550"/>
                  </a:lnTo>
                  <a:lnTo>
                    <a:pt x="848" y="2288"/>
                  </a:lnTo>
                  <a:lnTo>
                    <a:pt x="916" y="2288"/>
                  </a:lnTo>
                  <a:lnTo>
                    <a:pt x="916" y="1893"/>
                  </a:lnTo>
                  <a:lnTo>
                    <a:pt x="987" y="1893"/>
                  </a:lnTo>
                  <a:lnTo>
                    <a:pt x="987" y="1764"/>
                  </a:lnTo>
                  <a:lnTo>
                    <a:pt x="1059" y="1764"/>
                  </a:lnTo>
                  <a:lnTo>
                    <a:pt x="1059" y="1636"/>
                  </a:lnTo>
                  <a:lnTo>
                    <a:pt x="1126" y="1636"/>
                  </a:lnTo>
                  <a:lnTo>
                    <a:pt x="1126" y="1568"/>
                  </a:lnTo>
                  <a:lnTo>
                    <a:pt x="1198" y="1568"/>
                  </a:lnTo>
                  <a:lnTo>
                    <a:pt x="1198" y="1502"/>
                  </a:lnTo>
                  <a:lnTo>
                    <a:pt x="1408" y="1502"/>
                  </a:lnTo>
                  <a:lnTo>
                    <a:pt x="1408" y="1568"/>
                  </a:lnTo>
                  <a:lnTo>
                    <a:pt x="1548" y="1568"/>
                  </a:lnTo>
                  <a:lnTo>
                    <a:pt x="1548" y="1636"/>
                  </a:lnTo>
                  <a:lnTo>
                    <a:pt x="1619" y="1636"/>
                  </a:lnTo>
                  <a:lnTo>
                    <a:pt x="1619" y="1701"/>
                  </a:lnTo>
                  <a:lnTo>
                    <a:pt x="1691" y="1701"/>
                  </a:lnTo>
                  <a:lnTo>
                    <a:pt x="1691" y="2746"/>
                  </a:lnTo>
                  <a:lnTo>
                    <a:pt x="1973" y="2746"/>
                  </a:lnTo>
                  <a:lnTo>
                    <a:pt x="1973" y="2812"/>
                  </a:lnTo>
                  <a:lnTo>
                    <a:pt x="2044" y="2812"/>
                  </a:lnTo>
                  <a:lnTo>
                    <a:pt x="2044" y="2875"/>
                  </a:lnTo>
                  <a:lnTo>
                    <a:pt x="2185" y="2875"/>
                  </a:lnTo>
                  <a:lnTo>
                    <a:pt x="2185" y="2942"/>
                  </a:lnTo>
                  <a:lnTo>
                    <a:pt x="2256" y="2942"/>
                  </a:lnTo>
                  <a:lnTo>
                    <a:pt x="2256" y="3070"/>
                  </a:lnTo>
                  <a:lnTo>
                    <a:pt x="2323" y="3070"/>
                  </a:lnTo>
                  <a:lnTo>
                    <a:pt x="2323" y="3204"/>
                  </a:lnTo>
                  <a:lnTo>
                    <a:pt x="2395" y="3204"/>
                  </a:lnTo>
                  <a:lnTo>
                    <a:pt x="2395" y="3332"/>
                  </a:lnTo>
                  <a:lnTo>
                    <a:pt x="2467" y="3332"/>
                  </a:lnTo>
                  <a:lnTo>
                    <a:pt x="2467" y="3856"/>
                  </a:lnTo>
                  <a:lnTo>
                    <a:pt x="2538" y="3856"/>
                  </a:lnTo>
                  <a:lnTo>
                    <a:pt x="2538" y="3661"/>
                  </a:lnTo>
                  <a:lnTo>
                    <a:pt x="2606" y="3661"/>
                  </a:lnTo>
                  <a:lnTo>
                    <a:pt x="2606" y="3528"/>
                  </a:lnTo>
                  <a:lnTo>
                    <a:pt x="2678" y="3528"/>
                  </a:lnTo>
                  <a:lnTo>
                    <a:pt x="2678" y="3399"/>
                  </a:lnTo>
                  <a:lnTo>
                    <a:pt x="2750" y="3399"/>
                  </a:lnTo>
                  <a:lnTo>
                    <a:pt x="2750" y="3332"/>
                  </a:lnTo>
                  <a:lnTo>
                    <a:pt x="2821" y="3332"/>
                  </a:lnTo>
                  <a:lnTo>
                    <a:pt x="2821" y="3270"/>
                  </a:lnTo>
                  <a:lnTo>
                    <a:pt x="2889" y="3270"/>
                  </a:lnTo>
                  <a:lnTo>
                    <a:pt x="2889" y="3204"/>
                  </a:lnTo>
                  <a:lnTo>
                    <a:pt x="2960" y="3204"/>
                  </a:lnTo>
                  <a:lnTo>
                    <a:pt x="2960" y="3137"/>
                  </a:lnTo>
                  <a:lnTo>
                    <a:pt x="3032" y="3137"/>
                  </a:lnTo>
                  <a:lnTo>
                    <a:pt x="3032" y="3070"/>
                  </a:lnTo>
                  <a:lnTo>
                    <a:pt x="3104" y="3070"/>
                  </a:lnTo>
                  <a:lnTo>
                    <a:pt x="3104" y="2617"/>
                  </a:lnTo>
                  <a:lnTo>
                    <a:pt x="3172" y="2617"/>
                  </a:lnTo>
                  <a:lnTo>
                    <a:pt x="3172" y="2417"/>
                  </a:lnTo>
                  <a:lnTo>
                    <a:pt x="3104" y="2417"/>
                  </a:lnTo>
                  <a:lnTo>
                    <a:pt x="3104" y="2351"/>
                  </a:lnTo>
                  <a:lnTo>
                    <a:pt x="3032" y="2351"/>
                  </a:lnTo>
                  <a:lnTo>
                    <a:pt x="3032" y="2288"/>
                  </a:lnTo>
                  <a:lnTo>
                    <a:pt x="2960" y="2288"/>
                  </a:lnTo>
                  <a:lnTo>
                    <a:pt x="2960" y="2160"/>
                  </a:lnTo>
                  <a:lnTo>
                    <a:pt x="2889" y="2160"/>
                  </a:lnTo>
                  <a:lnTo>
                    <a:pt x="2889" y="1701"/>
                  </a:lnTo>
                  <a:lnTo>
                    <a:pt x="2960" y="1701"/>
                  </a:lnTo>
                  <a:lnTo>
                    <a:pt x="2960" y="1636"/>
                  </a:lnTo>
                  <a:lnTo>
                    <a:pt x="3032" y="1636"/>
                  </a:lnTo>
                  <a:lnTo>
                    <a:pt x="3032" y="1568"/>
                  </a:lnTo>
                  <a:lnTo>
                    <a:pt x="3104" y="1568"/>
                  </a:lnTo>
                  <a:lnTo>
                    <a:pt x="3104" y="1373"/>
                  </a:lnTo>
                  <a:lnTo>
                    <a:pt x="3032" y="1373"/>
                  </a:lnTo>
                  <a:lnTo>
                    <a:pt x="3032" y="1307"/>
                  </a:lnTo>
                  <a:lnTo>
                    <a:pt x="2960" y="1307"/>
                  </a:lnTo>
                  <a:lnTo>
                    <a:pt x="2960" y="1111"/>
                  </a:lnTo>
                  <a:lnTo>
                    <a:pt x="3032" y="1111"/>
                  </a:lnTo>
                  <a:lnTo>
                    <a:pt x="3032" y="982"/>
                  </a:lnTo>
                  <a:lnTo>
                    <a:pt x="3104" y="982"/>
                  </a:lnTo>
                  <a:lnTo>
                    <a:pt x="3104" y="849"/>
                  </a:lnTo>
                  <a:lnTo>
                    <a:pt x="3172" y="849"/>
                  </a:lnTo>
                  <a:lnTo>
                    <a:pt x="3172" y="782"/>
                  </a:lnTo>
                  <a:lnTo>
                    <a:pt x="3238" y="782"/>
                  </a:lnTo>
                  <a:lnTo>
                    <a:pt x="3238" y="849"/>
                  </a:lnTo>
                  <a:lnTo>
                    <a:pt x="3382" y="849"/>
                  </a:lnTo>
                  <a:lnTo>
                    <a:pt x="3382" y="915"/>
                  </a:lnTo>
                  <a:lnTo>
                    <a:pt x="3238" y="915"/>
                  </a:lnTo>
                  <a:lnTo>
                    <a:pt x="3238" y="1048"/>
                  </a:lnTo>
                  <a:lnTo>
                    <a:pt x="3172" y="1048"/>
                  </a:lnTo>
                  <a:lnTo>
                    <a:pt x="3172" y="1177"/>
                  </a:lnTo>
                  <a:lnTo>
                    <a:pt x="3238" y="1177"/>
                  </a:lnTo>
                  <a:lnTo>
                    <a:pt x="3238" y="1373"/>
                  </a:lnTo>
                  <a:lnTo>
                    <a:pt x="3310" y="1373"/>
                  </a:lnTo>
                  <a:lnTo>
                    <a:pt x="3310" y="1436"/>
                  </a:lnTo>
                  <a:lnTo>
                    <a:pt x="3382" y="1436"/>
                  </a:lnTo>
                  <a:lnTo>
                    <a:pt x="3382" y="1373"/>
                  </a:lnTo>
                  <a:lnTo>
                    <a:pt x="3454" y="1373"/>
                  </a:lnTo>
                  <a:lnTo>
                    <a:pt x="3454" y="1177"/>
                  </a:lnTo>
                  <a:lnTo>
                    <a:pt x="3525" y="1177"/>
                  </a:lnTo>
                  <a:lnTo>
                    <a:pt x="3525" y="1048"/>
                  </a:lnTo>
                  <a:lnTo>
                    <a:pt x="3598" y="1048"/>
                  </a:lnTo>
                  <a:lnTo>
                    <a:pt x="3598" y="915"/>
                  </a:lnTo>
                  <a:lnTo>
                    <a:pt x="3664" y="915"/>
                  </a:lnTo>
                  <a:lnTo>
                    <a:pt x="3664" y="782"/>
                  </a:lnTo>
                  <a:lnTo>
                    <a:pt x="3454" y="782"/>
                  </a:lnTo>
                  <a:lnTo>
                    <a:pt x="3454" y="720"/>
                  </a:lnTo>
                  <a:lnTo>
                    <a:pt x="3804" y="720"/>
                  </a:lnTo>
                  <a:lnTo>
                    <a:pt x="3804" y="653"/>
                  </a:lnTo>
                  <a:lnTo>
                    <a:pt x="3875" y="653"/>
                  </a:lnTo>
                  <a:lnTo>
                    <a:pt x="3875" y="586"/>
                  </a:lnTo>
                  <a:lnTo>
                    <a:pt x="3525" y="586"/>
                  </a:lnTo>
                  <a:lnTo>
                    <a:pt x="3525" y="524"/>
                  </a:lnTo>
                  <a:lnTo>
                    <a:pt x="4019" y="524"/>
                  </a:lnTo>
                  <a:lnTo>
                    <a:pt x="4019" y="458"/>
                  </a:lnTo>
                  <a:lnTo>
                    <a:pt x="4086" y="458"/>
                  </a:lnTo>
                  <a:lnTo>
                    <a:pt x="4086" y="391"/>
                  </a:lnTo>
                  <a:lnTo>
                    <a:pt x="4230" y="391"/>
                  </a:lnTo>
                  <a:lnTo>
                    <a:pt x="4230" y="324"/>
                  </a:lnTo>
                  <a:lnTo>
                    <a:pt x="4369" y="324"/>
                  </a:lnTo>
                  <a:lnTo>
                    <a:pt x="4369" y="263"/>
                  </a:lnTo>
                  <a:lnTo>
                    <a:pt x="4513" y="263"/>
                  </a:lnTo>
                  <a:lnTo>
                    <a:pt x="4513" y="195"/>
                  </a:lnTo>
                  <a:lnTo>
                    <a:pt x="4651" y="195"/>
                  </a:lnTo>
                  <a:lnTo>
                    <a:pt x="4651" y="133"/>
                  </a:lnTo>
                  <a:lnTo>
                    <a:pt x="4723" y="133"/>
                  </a:lnTo>
                  <a:lnTo>
                    <a:pt x="4723" y="195"/>
                  </a:lnTo>
                  <a:lnTo>
                    <a:pt x="5002" y="195"/>
                  </a:lnTo>
                  <a:lnTo>
                    <a:pt x="5002" y="133"/>
                  </a:lnTo>
                  <a:lnTo>
                    <a:pt x="5073" y="133"/>
                  </a:lnTo>
                  <a:lnTo>
                    <a:pt x="5073" y="66"/>
                  </a:lnTo>
                  <a:lnTo>
                    <a:pt x="5288" y="66"/>
                  </a:lnTo>
                  <a:lnTo>
                    <a:pt x="52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Freeform 11"/>
            <p:cNvSpPr/>
            <p:nvPr/>
          </p:nvSpPr>
          <p:spPr bwMode="auto">
            <a:xfrm>
              <a:off x="3713" y="1880"/>
              <a:ext cx="890" cy="864"/>
            </a:xfrm>
            <a:custGeom>
              <a:avLst/>
              <a:gdLst>
                <a:gd name="T0" fmla="*/ 102 w 4448"/>
                <a:gd name="T1" fmla="*/ 3 h 4323"/>
                <a:gd name="T2" fmla="*/ 116 w 4448"/>
                <a:gd name="T3" fmla="*/ 5 h 4323"/>
                <a:gd name="T4" fmla="*/ 122 w 4448"/>
                <a:gd name="T5" fmla="*/ 11 h 4323"/>
                <a:gd name="T6" fmla="*/ 127 w 4448"/>
                <a:gd name="T7" fmla="*/ 13 h 4323"/>
                <a:gd name="T8" fmla="*/ 130 w 4448"/>
                <a:gd name="T9" fmla="*/ 18 h 4323"/>
                <a:gd name="T10" fmla="*/ 136 w 4448"/>
                <a:gd name="T11" fmla="*/ 21 h 4323"/>
                <a:gd name="T12" fmla="*/ 138 w 4448"/>
                <a:gd name="T13" fmla="*/ 29 h 4323"/>
                <a:gd name="T14" fmla="*/ 144 w 4448"/>
                <a:gd name="T15" fmla="*/ 34 h 4323"/>
                <a:gd name="T16" fmla="*/ 141 w 4448"/>
                <a:gd name="T17" fmla="*/ 50 h 4323"/>
                <a:gd name="T18" fmla="*/ 150 w 4448"/>
                <a:gd name="T19" fmla="*/ 52 h 4323"/>
                <a:gd name="T20" fmla="*/ 153 w 4448"/>
                <a:gd name="T21" fmla="*/ 52 h 4323"/>
                <a:gd name="T22" fmla="*/ 158 w 4448"/>
                <a:gd name="T23" fmla="*/ 50 h 4323"/>
                <a:gd name="T24" fmla="*/ 167 w 4448"/>
                <a:gd name="T25" fmla="*/ 50 h 4323"/>
                <a:gd name="T26" fmla="*/ 158 w 4448"/>
                <a:gd name="T27" fmla="*/ 52 h 4323"/>
                <a:gd name="T28" fmla="*/ 172 w 4448"/>
                <a:gd name="T29" fmla="*/ 60 h 4323"/>
                <a:gd name="T30" fmla="*/ 172 w 4448"/>
                <a:gd name="T31" fmla="*/ 71 h 4323"/>
                <a:gd name="T32" fmla="*/ 167 w 4448"/>
                <a:gd name="T33" fmla="*/ 81 h 4323"/>
                <a:gd name="T34" fmla="*/ 172 w 4448"/>
                <a:gd name="T35" fmla="*/ 86 h 4323"/>
                <a:gd name="T36" fmla="*/ 175 w 4448"/>
                <a:gd name="T37" fmla="*/ 102 h 4323"/>
                <a:gd name="T38" fmla="*/ 175 w 4448"/>
                <a:gd name="T39" fmla="*/ 115 h 4323"/>
                <a:gd name="T40" fmla="*/ 172 w 4448"/>
                <a:gd name="T41" fmla="*/ 134 h 4323"/>
                <a:gd name="T42" fmla="*/ 167 w 4448"/>
                <a:gd name="T43" fmla="*/ 139 h 4323"/>
                <a:gd name="T44" fmla="*/ 164 w 4448"/>
                <a:gd name="T45" fmla="*/ 146 h 4323"/>
                <a:gd name="T46" fmla="*/ 158 w 4448"/>
                <a:gd name="T47" fmla="*/ 149 h 4323"/>
                <a:gd name="T48" fmla="*/ 153 w 4448"/>
                <a:gd name="T49" fmla="*/ 157 h 4323"/>
                <a:gd name="T50" fmla="*/ 144 w 4448"/>
                <a:gd name="T51" fmla="*/ 159 h 4323"/>
                <a:gd name="T52" fmla="*/ 138 w 4448"/>
                <a:gd name="T53" fmla="*/ 165 h 4323"/>
                <a:gd name="T54" fmla="*/ 107 w 4448"/>
                <a:gd name="T55" fmla="*/ 167 h 4323"/>
                <a:gd name="T56" fmla="*/ 105 w 4448"/>
                <a:gd name="T57" fmla="*/ 167 h 4323"/>
                <a:gd name="T58" fmla="*/ 93 w 4448"/>
                <a:gd name="T59" fmla="*/ 170 h 4323"/>
                <a:gd name="T60" fmla="*/ 76 w 4448"/>
                <a:gd name="T61" fmla="*/ 170 h 4323"/>
                <a:gd name="T62" fmla="*/ 57 w 4448"/>
                <a:gd name="T63" fmla="*/ 167 h 4323"/>
                <a:gd name="T64" fmla="*/ 51 w 4448"/>
                <a:gd name="T65" fmla="*/ 162 h 4323"/>
                <a:gd name="T66" fmla="*/ 40 w 4448"/>
                <a:gd name="T67" fmla="*/ 159 h 4323"/>
                <a:gd name="T68" fmla="*/ 34 w 4448"/>
                <a:gd name="T69" fmla="*/ 154 h 4323"/>
                <a:gd name="T70" fmla="*/ 25 w 4448"/>
                <a:gd name="T71" fmla="*/ 152 h 4323"/>
                <a:gd name="T72" fmla="*/ 23 w 4448"/>
                <a:gd name="T73" fmla="*/ 146 h 4323"/>
                <a:gd name="T74" fmla="*/ 17 w 4448"/>
                <a:gd name="T75" fmla="*/ 144 h 4323"/>
                <a:gd name="T76" fmla="*/ 14 w 4448"/>
                <a:gd name="T77" fmla="*/ 136 h 4323"/>
                <a:gd name="T78" fmla="*/ 9 w 4448"/>
                <a:gd name="T79" fmla="*/ 131 h 4323"/>
                <a:gd name="T80" fmla="*/ 11 w 4448"/>
                <a:gd name="T81" fmla="*/ 86 h 4323"/>
                <a:gd name="T82" fmla="*/ 3 w 4448"/>
                <a:gd name="T83" fmla="*/ 84 h 4323"/>
                <a:gd name="T84" fmla="*/ 0 w 4448"/>
                <a:gd name="T85" fmla="*/ 60 h 4323"/>
                <a:gd name="T86" fmla="*/ 6 w 4448"/>
                <a:gd name="T87" fmla="*/ 58 h 4323"/>
                <a:gd name="T88" fmla="*/ 9 w 4448"/>
                <a:gd name="T89" fmla="*/ 52 h 4323"/>
                <a:gd name="T90" fmla="*/ 14 w 4448"/>
                <a:gd name="T91" fmla="*/ 60 h 4323"/>
                <a:gd name="T92" fmla="*/ 17 w 4448"/>
                <a:gd name="T93" fmla="*/ 73 h 4323"/>
                <a:gd name="T94" fmla="*/ 23 w 4448"/>
                <a:gd name="T95" fmla="*/ 60 h 4323"/>
                <a:gd name="T96" fmla="*/ 20 w 4448"/>
                <a:gd name="T97" fmla="*/ 47 h 4323"/>
                <a:gd name="T98" fmla="*/ 25 w 4448"/>
                <a:gd name="T99" fmla="*/ 39 h 4323"/>
                <a:gd name="T100" fmla="*/ 28 w 4448"/>
                <a:gd name="T101" fmla="*/ 29 h 4323"/>
                <a:gd name="T102" fmla="*/ 34 w 4448"/>
                <a:gd name="T103" fmla="*/ 23 h 4323"/>
                <a:gd name="T104" fmla="*/ 37 w 4448"/>
                <a:gd name="T105" fmla="*/ 18 h 4323"/>
                <a:gd name="T106" fmla="*/ 42 w 4448"/>
                <a:gd name="T107" fmla="*/ 16 h 4323"/>
                <a:gd name="T108" fmla="*/ 45 w 4448"/>
                <a:gd name="T109" fmla="*/ 11 h 4323"/>
                <a:gd name="T110" fmla="*/ 57 w 4448"/>
                <a:gd name="T111" fmla="*/ 8 h 4323"/>
                <a:gd name="T112" fmla="*/ 62 w 4448"/>
                <a:gd name="T113" fmla="*/ 3 h 432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448"/>
                <a:gd name="T172" fmla="*/ 0 h 4323"/>
                <a:gd name="T173" fmla="*/ 4448 w 4448"/>
                <a:gd name="T174" fmla="*/ 4323 h 432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448" h="4323">
                  <a:moveTo>
                    <a:pt x="2046" y="0"/>
                  </a:moveTo>
                  <a:lnTo>
                    <a:pt x="2543" y="0"/>
                  </a:lnTo>
                  <a:lnTo>
                    <a:pt x="2543" y="63"/>
                  </a:lnTo>
                  <a:lnTo>
                    <a:pt x="2754" y="63"/>
                  </a:lnTo>
                  <a:lnTo>
                    <a:pt x="2754" y="129"/>
                  </a:lnTo>
                  <a:lnTo>
                    <a:pt x="2893" y="129"/>
                  </a:lnTo>
                  <a:lnTo>
                    <a:pt x="2893" y="196"/>
                  </a:lnTo>
                  <a:lnTo>
                    <a:pt x="3041" y="196"/>
                  </a:lnTo>
                  <a:lnTo>
                    <a:pt x="3041" y="263"/>
                  </a:lnTo>
                  <a:lnTo>
                    <a:pt x="3108" y="263"/>
                  </a:lnTo>
                  <a:lnTo>
                    <a:pt x="3108" y="329"/>
                  </a:lnTo>
                  <a:lnTo>
                    <a:pt x="3180" y="329"/>
                  </a:lnTo>
                  <a:lnTo>
                    <a:pt x="3180" y="391"/>
                  </a:lnTo>
                  <a:lnTo>
                    <a:pt x="3251" y="391"/>
                  </a:lnTo>
                  <a:lnTo>
                    <a:pt x="3251" y="458"/>
                  </a:lnTo>
                  <a:lnTo>
                    <a:pt x="3319" y="458"/>
                  </a:lnTo>
                  <a:lnTo>
                    <a:pt x="3319" y="520"/>
                  </a:lnTo>
                  <a:lnTo>
                    <a:pt x="3391" y="520"/>
                  </a:lnTo>
                  <a:lnTo>
                    <a:pt x="3391" y="587"/>
                  </a:lnTo>
                  <a:lnTo>
                    <a:pt x="3458" y="587"/>
                  </a:lnTo>
                  <a:lnTo>
                    <a:pt x="3458" y="720"/>
                  </a:lnTo>
                  <a:lnTo>
                    <a:pt x="3530" y="720"/>
                  </a:lnTo>
                  <a:lnTo>
                    <a:pt x="3530" y="853"/>
                  </a:lnTo>
                  <a:lnTo>
                    <a:pt x="3601" y="853"/>
                  </a:lnTo>
                  <a:lnTo>
                    <a:pt x="3601" y="1178"/>
                  </a:lnTo>
                  <a:lnTo>
                    <a:pt x="3530" y="1178"/>
                  </a:lnTo>
                  <a:lnTo>
                    <a:pt x="3530" y="1244"/>
                  </a:lnTo>
                  <a:lnTo>
                    <a:pt x="3673" y="1244"/>
                  </a:lnTo>
                  <a:lnTo>
                    <a:pt x="3673" y="1307"/>
                  </a:lnTo>
                  <a:lnTo>
                    <a:pt x="3745" y="1307"/>
                  </a:lnTo>
                  <a:lnTo>
                    <a:pt x="3745" y="1441"/>
                  </a:lnTo>
                  <a:lnTo>
                    <a:pt x="3816" y="1441"/>
                  </a:lnTo>
                  <a:lnTo>
                    <a:pt x="3816" y="1307"/>
                  </a:lnTo>
                  <a:lnTo>
                    <a:pt x="3889" y="1307"/>
                  </a:lnTo>
                  <a:lnTo>
                    <a:pt x="3889" y="1244"/>
                  </a:lnTo>
                  <a:lnTo>
                    <a:pt x="3954" y="1244"/>
                  </a:lnTo>
                  <a:lnTo>
                    <a:pt x="3954" y="1178"/>
                  </a:lnTo>
                  <a:lnTo>
                    <a:pt x="4166" y="1178"/>
                  </a:lnTo>
                  <a:lnTo>
                    <a:pt x="4166" y="1244"/>
                  </a:lnTo>
                  <a:lnTo>
                    <a:pt x="4239" y="1244"/>
                  </a:lnTo>
                  <a:lnTo>
                    <a:pt x="4239" y="1307"/>
                  </a:lnTo>
                  <a:lnTo>
                    <a:pt x="3954" y="1307"/>
                  </a:lnTo>
                  <a:lnTo>
                    <a:pt x="3954" y="1373"/>
                  </a:lnTo>
                  <a:lnTo>
                    <a:pt x="4305" y="1373"/>
                  </a:lnTo>
                  <a:lnTo>
                    <a:pt x="4305" y="1506"/>
                  </a:lnTo>
                  <a:lnTo>
                    <a:pt x="4377" y="1506"/>
                  </a:lnTo>
                  <a:lnTo>
                    <a:pt x="4377" y="1768"/>
                  </a:lnTo>
                  <a:lnTo>
                    <a:pt x="4305" y="1768"/>
                  </a:lnTo>
                  <a:lnTo>
                    <a:pt x="4305" y="1897"/>
                  </a:lnTo>
                  <a:lnTo>
                    <a:pt x="4166" y="1897"/>
                  </a:lnTo>
                  <a:lnTo>
                    <a:pt x="4166" y="2026"/>
                  </a:lnTo>
                  <a:lnTo>
                    <a:pt x="4239" y="2026"/>
                  </a:lnTo>
                  <a:lnTo>
                    <a:pt x="4239" y="2159"/>
                  </a:lnTo>
                  <a:lnTo>
                    <a:pt x="4305" y="2159"/>
                  </a:lnTo>
                  <a:lnTo>
                    <a:pt x="4305" y="2360"/>
                  </a:lnTo>
                  <a:lnTo>
                    <a:pt x="4377" y="2360"/>
                  </a:lnTo>
                  <a:lnTo>
                    <a:pt x="4377" y="2555"/>
                  </a:lnTo>
                  <a:lnTo>
                    <a:pt x="4448" y="2555"/>
                  </a:lnTo>
                  <a:lnTo>
                    <a:pt x="4448" y="2879"/>
                  </a:lnTo>
                  <a:lnTo>
                    <a:pt x="4377" y="2879"/>
                  </a:lnTo>
                  <a:lnTo>
                    <a:pt x="4377" y="3145"/>
                  </a:lnTo>
                  <a:lnTo>
                    <a:pt x="4305" y="3145"/>
                  </a:lnTo>
                  <a:lnTo>
                    <a:pt x="4305" y="3341"/>
                  </a:lnTo>
                  <a:lnTo>
                    <a:pt x="4239" y="3341"/>
                  </a:lnTo>
                  <a:lnTo>
                    <a:pt x="4239" y="3470"/>
                  </a:lnTo>
                  <a:lnTo>
                    <a:pt x="4166" y="3470"/>
                  </a:lnTo>
                  <a:lnTo>
                    <a:pt x="4166" y="3603"/>
                  </a:lnTo>
                  <a:lnTo>
                    <a:pt x="4095" y="3603"/>
                  </a:lnTo>
                  <a:lnTo>
                    <a:pt x="4095" y="3665"/>
                  </a:lnTo>
                  <a:lnTo>
                    <a:pt x="4027" y="3665"/>
                  </a:lnTo>
                  <a:lnTo>
                    <a:pt x="4027" y="3733"/>
                  </a:lnTo>
                  <a:lnTo>
                    <a:pt x="3954" y="3733"/>
                  </a:lnTo>
                  <a:lnTo>
                    <a:pt x="3954" y="3798"/>
                  </a:lnTo>
                  <a:lnTo>
                    <a:pt x="3816" y="3798"/>
                  </a:lnTo>
                  <a:lnTo>
                    <a:pt x="3816" y="3932"/>
                  </a:lnTo>
                  <a:lnTo>
                    <a:pt x="3673" y="3932"/>
                  </a:lnTo>
                  <a:lnTo>
                    <a:pt x="3673" y="3994"/>
                  </a:lnTo>
                  <a:lnTo>
                    <a:pt x="3601" y="3994"/>
                  </a:lnTo>
                  <a:lnTo>
                    <a:pt x="3601" y="4062"/>
                  </a:lnTo>
                  <a:lnTo>
                    <a:pt x="3458" y="4062"/>
                  </a:lnTo>
                  <a:lnTo>
                    <a:pt x="3458" y="4127"/>
                  </a:lnTo>
                  <a:lnTo>
                    <a:pt x="3319" y="4127"/>
                  </a:lnTo>
                  <a:lnTo>
                    <a:pt x="3319" y="4190"/>
                  </a:lnTo>
                  <a:lnTo>
                    <a:pt x="2682" y="4190"/>
                  </a:lnTo>
                  <a:lnTo>
                    <a:pt x="2682" y="4127"/>
                  </a:lnTo>
                  <a:lnTo>
                    <a:pt x="2614" y="4127"/>
                  </a:lnTo>
                  <a:lnTo>
                    <a:pt x="2614" y="4190"/>
                  </a:lnTo>
                  <a:lnTo>
                    <a:pt x="2476" y="4190"/>
                  </a:lnTo>
                  <a:lnTo>
                    <a:pt x="2476" y="4256"/>
                  </a:lnTo>
                  <a:lnTo>
                    <a:pt x="2332" y="4256"/>
                  </a:lnTo>
                  <a:lnTo>
                    <a:pt x="2332" y="4323"/>
                  </a:lnTo>
                  <a:lnTo>
                    <a:pt x="1906" y="4323"/>
                  </a:lnTo>
                  <a:lnTo>
                    <a:pt x="1906" y="4256"/>
                  </a:lnTo>
                  <a:lnTo>
                    <a:pt x="1557" y="4256"/>
                  </a:lnTo>
                  <a:lnTo>
                    <a:pt x="1557" y="4190"/>
                  </a:lnTo>
                  <a:lnTo>
                    <a:pt x="1413" y="4190"/>
                  </a:lnTo>
                  <a:lnTo>
                    <a:pt x="1413" y="4127"/>
                  </a:lnTo>
                  <a:lnTo>
                    <a:pt x="1269" y="4127"/>
                  </a:lnTo>
                  <a:lnTo>
                    <a:pt x="1269" y="4062"/>
                  </a:lnTo>
                  <a:lnTo>
                    <a:pt x="1130" y="4062"/>
                  </a:lnTo>
                  <a:lnTo>
                    <a:pt x="1130" y="3994"/>
                  </a:lnTo>
                  <a:lnTo>
                    <a:pt x="992" y="3994"/>
                  </a:lnTo>
                  <a:lnTo>
                    <a:pt x="992" y="3932"/>
                  </a:lnTo>
                  <a:lnTo>
                    <a:pt x="848" y="3932"/>
                  </a:lnTo>
                  <a:lnTo>
                    <a:pt x="848" y="3865"/>
                  </a:lnTo>
                  <a:lnTo>
                    <a:pt x="708" y="3865"/>
                  </a:lnTo>
                  <a:lnTo>
                    <a:pt x="708" y="3798"/>
                  </a:lnTo>
                  <a:lnTo>
                    <a:pt x="636" y="3798"/>
                  </a:lnTo>
                  <a:lnTo>
                    <a:pt x="636" y="3733"/>
                  </a:lnTo>
                  <a:lnTo>
                    <a:pt x="565" y="3733"/>
                  </a:lnTo>
                  <a:lnTo>
                    <a:pt x="565" y="3665"/>
                  </a:lnTo>
                  <a:lnTo>
                    <a:pt x="494" y="3665"/>
                  </a:lnTo>
                  <a:lnTo>
                    <a:pt x="494" y="3603"/>
                  </a:lnTo>
                  <a:lnTo>
                    <a:pt x="422" y="3603"/>
                  </a:lnTo>
                  <a:lnTo>
                    <a:pt x="422" y="3470"/>
                  </a:lnTo>
                  <a:lnTo>
                    <a:pt x="354" y="3470"/>
                  </a:lnTo>
                  <a:lnTo>
                    <a:pt x="354" y="3404"/>
                  </a:lnTo>
                  <a:lnTo>
                    <a:pt x="282" y="3404"/>
                  </a:lnTo>
                  <a:lnTo>
                    <a:pt x="282" y="3274"/>
                  </a:lnTo>
                  <a:lnTo>
                    <a:pt x="216" y="3274"/>
                  </a:lnTo>
                  <a:lnTo>
                    <a:pt x="216" y="2425"/>
                  </a:lnTo>
                  <a:lnTo>
                    <a:pt x="282" y="2425"/>
                  </a:lnTo>
                  <a:lnTo>
                    <a:pt x="282" y="2159"/>
                  </a:lnTo>
                  <a:lnTo>
                    <a:pt x="144" y="2159"/>
                  </a:lnTo>
                  <a:lnTo>
                    <a:pt x="144" y="2093"/>
                  </a:lnTo>
                  <a:lnTo>
                    <a:pt x="72" y="2093"/>
                  </a:lnTo>
                  <a:lnTo>
                    <a:pt x="72" y="1965"/>
                  </a:lnTo>
                  <a:lnTo>
                    <a:pt x="0" y="1965"/>
                  </a:lnTo>
                  <a:lnTo>
                    <a:pt x="0" y="1506"/>
                  </a:lnTo>
                  <a:lnTo>
                    <a:pt x="72" y="1506"/>
                  </a:lnTo>
                  <a:lnTo>
                    <a:pt x="72" y="1441"/>
                  </a:lnTo>
                  <a:lnTo>
                    <a:pt x="144" y="1441"/>
                  </a:lnTo>
                  <a:lnTo>
                    <a:pt x="144" y="1373"/>
                  </a:lnTo>
                  <a:lnTo>
                    <a:pt x="216" y="1373"/>
                  </a:lnTo>
                  <a:lnTo>
                    <a:pt x="216" y="1307"/>
                  </a:lnTo>
                  <a:lnTo>
                    <a:pt x="422" y="1307"/>
                  </a:lnTo>
                  <a:lnTo>
                    <a:pt x="422" y="1506"/>
                  </a:lnTo>
                  <a:lnTo>
                    <a:pt x="354" y="1506"/>
                  </a:lnTo>
                  <a:lnTo>
                    <a:pt x="354" y="1573"/>
                  </a:lnTo>
                  <a:lnTo>
                    <a:pt x="422" y="1573"/>
                  </a:lnTo>
                  <a:lnTo>
                    <a:pt x="422" y="1835"/>
                  </a:lnTo>
                  <a:lnTo>
                    <a:pt x="494" y="1835"/>
                  </a:lnTo>
                  <a:lnTo>
                    <a:pt x="494" y="1506"/>
                  </a:lnTo>
                  <a:lnTo>
                    <a:pt x="565" y="1506"/>
                  </a:lnTo>
                  <a:lnTo>
                    <a:pt x="565" y="1441"/>
                  </a:lnTo>
                  <a:lnTo>
                    <a:pt x="494" y="1441"/>
                  </a:lnTo>
                  <a:lnTo>
                    <a:pt x="494" y="1178"/>
                  </a:lnTo>
                  <a:lnTo>
                    <a:pt x="565" y="1178"/>
                  </a:lnTo>
                  <a:lnTo>
                    <a:pt x="565" y="982"/>
                  </a:lnTo>
                  <a:lnTo>
                    <a:pt x="636" y="982"/>
                  </a:lnTo>
                  <a:lnTo>
                    <a:pt x="636" y="853"/>
                  </a:lnTo>
                  <a:lnTo>
                    <a:pt x="708" y="853"/>
                  </a:lnTo>
                  <a:lnTo>
                    <a:pt x="708" y="720"/>
                  </a:lnTo>
                  <a:lnTo>
                    <a:pt x="776" y="720"/>
                  </a:lnTo>
                  <a:lnTo>
                    <a:pt x="776" y="587"/>
                  </a:lnTo>
                  <a:lnTo>
                    <a:pt x="848" y="587"/>
                  </a:lnTo>
                  <a:lnTo>
                    <a:pt x="848" y="520"/>
                  </a:lnTo>
                  <a:lnTo>
                    <a:pt x="919" y="520"/>
                  </a:lnTo>
                  <a:lnTo>
                    <a:pt x="919" y="458"/>
                  </a:lnTo>
                  <a:lnTo>
                    <a:pt x="992" y="458"/>
                  </a:lnTo>
                  <a:lnTo>
                    <a:pt x="992" y="391"/>
                  </a:lnTo>
                  <a:lnTo>
                    <a:pt x="1059" y="391"/>
                  </a:lnTo>
                  <a:lnTo>
                    <a:pt x="1059" y="329"/>
                  </a:lnTo>
                  <a:lnTo>
                    <a:pt x="1130" y="329"/>
                  </a:lnTo>
                  <a:lnTo>
                    <a:pt x="1130" y="263"/>
                  </a:lnTo>
                  <a:lnTo>
                    <a:pt x="1269" y="263"/>
                  </a:lnTo>
                  <a:lnTo>
                    <a:pt x="1269" y="196"/>
                  </a:lnTo>
                  <a:lnTo>
                    <a:pt x="1413" y="196"/>
                  </a:lnTo>
                  <a:lnTo>
                    <a:pt x="1413" y="129"/>
                  </a:lnTo>
                  <a:lnTo>
                    <a:pt x="1557" y="129"/>
                  </a:lnTo>
                  <a:lnTo>
                    <a:pt x="1557" y="63"/>
                  </a:lnTo>
                  <a:lnTo>
                    <a:pt x="2046" y="63"/>
                  </a:lnTo>
                  <a:lnTo>
                    <a:pt x="2046" y="0"/>
                  </a:lnTo>
                  <a:close/>
                </a:path>
              </a:pathLst>
            </a:cu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Freeform 12"/>
            <p:cNvSpPr/>
            <p:nvPr/>
          </p:nvSpPr>
          <p:spPr bwMode="auto">
            <a:xfrm>
              <a:off x="3952" y="1946"/>
              <a:ext cx="116" cy="80"/>
            </a:xfrm>
            <a:custGeom>
              <a:avLst/>
              <a:gdLst>
                <a:gd name="T0" fmla="*/ 15 w 583"/>
                <a:gd name="T1" fmla="*/ 0 h 403"/>
                <a:gd name="T2" fmla="*/ 20 w 583"/>
                <a:gd name="T3" fmla="*/ 0 h 403"/>
                <a:gd name="T4" fmla="*/ 20 w 583"/>
                <a:gd name="T5" fmla="*/ 3 h 403"/>
                <a:gd name="T6" fmla="*/ 23 w 583"/>
                <a:gd name="T7" fmla="*/ 3 h 403"/>
                <a:gd name="T8" fmla="*/ 23 w 583"/>
                <a:gd name="T9" fmla="*/ 5 h 403"/>
                <a:gd name="T10" fmla="*/ 20 w 583"/>
                <a:gd name="T11" fmla="*/ 5 h 403"/>
                <a:gd name="T12" fmla="*/ 20 w 583"/>
                <a:gd name="T13" fmla="*/ 8 h 403"/>
                <a:gd name="T14" fmla="*/ 15 w 583"/>
                <a:gd name="T15" fmla="*/ 8 h 403"/>
                <a:gd name="T16" fmla="*/ 15 w 583"/>
                <a:gd name="T17" fmla="*/ 11 h 403"/>
                <a:gd name="T18" fmla="*/ 9 w 583"/>
                <a:gd name="T19" fmla="*/ 11 h 403"/>
                <a:gd name="T20" fmla="*/ 9 w 583"/>
                <a:gd name="T21" fmla="*/ 13 h 403"/>
                <a:gd name="T22" fmla="*/ 6 w 583"/>
                <a:gd name="T23" fmla="*/ 13 h 403"/>
                <a:gd name="T24" fmla="*/ 6 w 583"/>
                <a:gd name="T25" fmla="*/ 16 h 403"/>
                <a:gd name="T26" fmla="*/ 3 w 583"/>
                <a:gd name="T27" fmla="*/ 16 h 403"/>
                <a:gd name="T28" fmla="*/ 3 w 583"/>
                <a:gd name="T29" fmla="*/ 13 h 403"/>
                <a:gd name="T30" fmla="*/ 0 w 583"/>
                <a:gd name="T31" fmla="*/ 13 h 403"/>
                <a:gd name="T32" fmla="*/ 0 w 583"/>
                <a:gd name="T33" fmla="*/ 11 h 403"/>
                <a:gd name="T34" fmla="*/ 3 w 583"/>
                <a:gd name="T35" fmla="*/ 11 h 403"/>
                <a:gd name="T36" fmla="*/ 3 w 583"/>
                <a:gd name="T37" fmla="*/ 8 h 403"/>
                <a:gd name="T38" fmla="*/ 6 w 583"/>
                <a:gd name="T39" fmla="*/ 8 h 403"/>
                <a:gd name="T40" fmla="*/ 6 w 583"/>
                <a:gd name="T41" fmla="*/ 5 h 403"/>
                <a:gd name="T42" fmla="*/ 9 w 583"/>
                <a:gd name="T43" fmla="*/ 5 h 403"/>
                <a:gd name="T44" fmla="*/ 9 w 583"/>
                <a:gd name="T45" fmla="*/ 3 h 403"/>
                <a:gd name="T46" fmla="*/ 15 w 583"/>
                <a:gd name="T47" fmla="*/ 3 h 403"/>
                <a:gd name="T48" fmla="*/ 15 w 583"/>
                <a:gd name="T49" fmla="*/ 0 h 4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3"/>
                <a:gd name="T76" fmla="*/ 0 h 403"/>
                <a:gd name="T77" fmla="*/ 583 w 583"/>
                <a:gd name="T78" fmla="*/ 403 h 4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3" h="403">
                  <a:moveTo>
                    <a:pt x="368" y="0"/>
                  </a:moveTo>
                  <a:lnTo>
                    <a:pt x="511" y="0"/>
                  </a:lnTo>
                  <a:lnTo>
                    <a:pt x="511" y="68"/>
                  </a:lnTo>
                  <a:lnTo>
                    <a:pt x="583" y="68"/>
                  </a:lnTo>
                  <a:lnTo>
                    <a:pt x="583" y="133"/>
                  </a:lnTo>
                  <a:lnTo>
                    <a:pt x="511" y="133"/>
                  </a:lnTo>
                  <a:lnTo>
                    <a:pt x="511" y="200"/>
                  </a:lnTo>
                  <a:lnTo>
                    <a:pt x="368" y="200"/>
                  </a:lnTo>
                  <a:lnTo>
                    <a:pt x="368" y="266"/>
                  </a:lnTo>
                  <a:lnTo>
                    <a:pt x="220" y="266"/>
                  </a:lnTo>
                  <a:lnTo>
                    <a:pt x="220" y="337"/>
                  </a:lnTo>
                  <a:lnTo>
                    <a:pt x="149" y="337"/>
                  </a:lnTo>
                  <a:lnTo>
                    <a:pt x="149" y="403"/>
                  </a:lnTo>
                  <a:lnTo>
                    <a:pt x="72" y="403"/>
                  </a:lnTo>
                  <a:lnTo>
                    <a:pt x="72" y="337"/>
                  </a:lnTo>
                  <a:lnTo>
                    <a:pt x="0" y="337"/>
                  </a:lnTo>
                  <a:lnTo>
                    <a:pt x="0" y="266"/>
                  </a:lnTo>
                  <a:lnTo>
                    <a:pt x="72" y="266"/>
                  </a:lnTo>
                  <a:lnTo>
                    <a:pt x="72" y="200"/>
                  </a:lnTo>
                  <a:lnTo>
                    <a:pt x="149" y="200"/>
                  </a:lnTo>
                  <a:lnTo>
                    <a:pt x="149" y="133"/>
                  </a:lnTo>
                  <a:lnTo>
                    <a:pt x="220" y="133"/>
                  </a:lnTo>
                  <a:lnTo>
                    <a:pt x="220" y="68"/>
                  </a:lnTo>
                  <a:lnTo>
                    <a:pt x="368" y="68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Freeform 13"/>
            <p:cNvSpPr/>
            <p:nvPr/>
          </p:nvSpPr>
          <p:spPr bwMode="auto">
            <a:xfrm>
              <a:off x="4192" y="1946"/>
              <a:ext cx="116" cy="54"/>
            </a:xfrm>
            <a:custGeom>
              <a:avLst/>
              <a:gdLst>
                <a:gd name="T0" fmla="*/ 9 w 578"/>
                <a:gd name="T1" fmla="*/ 0 h 274"/>
                <a:gd name="T2" fmla="*/ 20 w 578"/>
                <a:gd name="T3" fmla="*/ 0 h 274"/>
                <a:gd name="T4" fmla="*/ 20 w 578"/>
                <a:gd name="T5" fmla="*/ 3 h 274"/>
                <a:gd name="T6" fmla="*/ 23 w 578"/>
                <a:gd name="T7" fmla="*/ 3 h 274"/>
                <a:gd name="T8" fmla="*/ 23 w 578"/>
                <a:gd name="T9" fmla="*/ 5 h 274"/>
                <a:gd name="T10" fmla="*/ 20 w 578"/>
                <a:gd name="T11" fmla="*/ 5 h 274"/>
                <a:gd name="T12" fmla="*/ 20 w 578"/>
                <a:gd name="T13" fmla="*/ 8 h 274"/>
                <a:gd name="T14" fmla="*/ 9 w 578"/>
                <a:gd name="T15" fmla="*/ 8 h 274"/>
                <a:gd name="T16" fmla="*/ 9 w 578"/>
                <a:gd name="T17" fmla="*/ 11 h 274"/>
                <a:gd name="T18" fmla="*/ 3 w 578"/>
                <a:gd name="T19" fmla="*/ 11 h 274"/>
                <a:gd name="T20" fmla="*/ 3 w 578"/>
                <a:gd name="T21" fmla="*/ 8 h 274"/>
                <a:gd name="T22" fmla="*/ 0 w 578"/>
                <a:gd name="T23" fmla="*/ 8 h 274"/>
                <a:gd name="T24" fmla="*/ 0 w 578"/>
                <a:gd name="T25" fmla="*/ 5 h 274"/>
                <a:gd name="T26" fmla="*/ 3 w 578"/>
                <a:gd name="T27" fmla="*/ 5 h 274"/>
                <a:gd name="T28" fmla="*/ 3 w 578"/>
                <a:gd name="T29" fmla="*/ 3 h 274"/>
                <a:gd name="T30" fmla="*/ 9 w 578"/>
                <a:gd name="T31" fmla="*/ 3 h 274"/>
                <a:gd name="T32" fmla="*/ 9 w 578"/>
                <a:gd name="T33" fmla="*/ 0 h 27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8"/>
                <a:gd name="T52" fmla="*/ 0 h 274"/>
                <a:gd name="T53" fmla="*/ 578 w 578"/>
                <a:gd name="T54" fmla="*/ 274 h 27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8" h="274">
                  <a:moveTo>
                    <a:pt x="216" y="0"/>
                  </a:moveTo>
                  <a:lnTo>
                    <a:pt x="502" y="0"/>
                  </a:lnTo>
                  <a:lnTo>
                    <a:pt x="502" y="68"/>
                  </a:lnTo>
                  <a:lnTo>
                    <a:pt x="578" y="68"/>
                  </a:lnTo>
                  <a:lnTo>
                    <a:pt x="578" y="137"/>
                  </a:lnTo>
                  <a:lnTo>
                    <a:pt x="502" y="137"/>
                  </a:lnTo>
                  <a:lnTo>
                    <a:pt x="502" y="204"/>
                  </a:lnTo>
                  <a:lnTo>
                    <a:pt x="216" y="204"/>
                  </a:lnTo>
                  <a:lnTo>
                    <a:pt x="216" y="274"/>
                  </a:lnTo>
                  <a:lnTo>
                    <a:pt x="72" y="274"/>
                  </a:lnTo>
                  <a:lnTo>
                    <a:pt x="72" y="204"/>
                  </a:lnTo>
                  <a:lnTo>
                    <a:pt x="0" y="204"/>
                  </a:lnTo>
                  <a:lnTo>
                    <a:pt x="0" y="137"/>
                  </a:lnTo>
                  <a:lnTo>
                    <a:pt x="72" y="137"/>
                  </a:lnTo>
                  <a:lnTo>
                    <a:pt x="72" y="68"/>
                  </a:lnTo>
                  <a:lnTo>
                    <a:pt x="216" y="68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Freeform 14"/>
            <p:cNvSpPr/>
            <p:nvPr/>
          </p:nvSpPr>
          <p:spPr bwMode="auto">
            <a:xfrm>
              <a:off x="3769" y="1958"/>
              <a:ext cx="60" cy="42"/>
            </a:xfrm>
            <a:custGeom>
              <a:avLst/>
              <a:gdLst>
                <a:gd name="T0" fmla="*/ 6 w 299"/>
                <a:gd name="T1" fmla="*/ 0 h 212"/>
                <a:gd name="T2" fmla="*/ 12 w 299"/>
                <a:gd name="T3" fmla="*/ 0 h 212"/>
                <a:gd name="T4" fmla="*/ 12 w 299"/>
                <a:gd name="T5" fmla="*/ 3 h 212"/>
                <a:gd name="T6" fmla="*/ 6 w 299"/>
                <a:gd name="T7" fmla="*/ 3 h 212"/>
                <a:gd name="T8" fmla="*/ 6 w 299"/>
                <a:gd name="T9" fmla="*/ 6 h 212"/>
                <a:gd name="T10" fmla="*/ 3 w 299"/>
                <a:gd name="T11" fmla="*/ 6 h 212"/>
                <a:gd name="T12" fmla="*/ 3 w 299"/>
                <a:gd name="T13" fmla="*/ 8 h 212"/>
                <a:gd name="T14" fmla="*/ 0 w 299"/>
                <a:gd name="T15" fmla="*/ 8 h 212"/>
                <a:gd name="T16" fmla="*/ 0 w 299"/>
                <a:gd name="T17" fmla="*/ 6 h 212"/>
                <a:gd name="T18" fmla="*/ 3 w 299"/>
                <a:gd name="T19" fmla="*/ 6 h 212"/>
                <a:gd name="T20" fmla="*/ 3 w 299"/>
                <a:gd name="T21" fmla="*/ 3 h 212"/>
                <a:gd name="T22" fmla="*/ 6 w 299"/>
                <a:gd name="T23" fmla="*/ 3 h 212"/>
                <a:gd name="T24" fmla="*/ 6 w 299"/>
                <a:gd name="T25" fmla="*/ 0 h 2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2"/>
                <a:gd name="T41" fmla="*/ 299 w 299"/>
                <a:gd name="T42" fmla="*/ 212 h 2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2">
                  <a:moveTo>
                    <a:pt x="151" y="0"/>
                  </a:moveTo>
                  <a:lnTo>
                    <a:pt x="299" y="0"/>
                  </a:lnTo>
                  <a:lnTo>
                    <a:pt x="299" y="71"/>
                  </a:lnTo>
                  <a:lnTo>
                    <a:pt x="151" y="71"/>
                  </a:lnTo>
                  <a:lnTo>
                    <a:pt x="151" y="142"/>
                  </a:lnTo>
                  <a:lnTo>
                    <a:pt x="75" y="142"/>
                  </a:lnTo>
                  <a:lnTo>
                    <a:pt x="75" y="212"/>
                  </a:lnTo>
                  <a:lnTo>
                    <a:pt x="0" y="212"/>
                  </a:lnTo>
                  <a:lnTo>
                    <a:pt x="0" y="142"/>
                  </a:lnTo>
                  <a:lnTo>
                    <a:pt x="75" y="142"/>
                  </a:lnTo>
                  <a:lnTo>
                    <a:pt x="75" y="71"/>
                  </a:lnTo>
                  <a:lnTo>
                    <a:pt x="151" y="7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4023" y="1958"/>
              <a:ext cx="31" cy="16"/>
            </a:xfrm>
            <a:prstGeom prst="rect">
              <a:avLst/>
            </a:pr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4233" y="1958"/>
              <a:ext cx="60" cy="16"/>
            </a:xfrm>
            <a:prstGeom prst="rect">
              <a:avLst/>
            </a:pr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995" y="1971"/>
              <a:ext cx="31" cy="16"/>
            </a:xfrm>
            <a:prstGeom prst="rect">
              <a:avLst/>
            </a:pr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4206" y="1971"/>
              <a:ext cx="31" cy="16"/>
            </a:xfrm>
            <a:prstGeom prst="rect">
              <a:avLst/>
            </a:pr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9" name="Freeform 19"/>
            <p:cNvSpPr/>
            <p:nvPr/>
          </p:nvSpPr>
          <p:spPr bwMode="auto">
            <a:xfrm>
              <a:off x="4474" y="1971"/>
              <a:ext cx="59" cy="55"/>
            </a:xfrm>
            <a:custGeom>
              <a:avLst/>
              <a:gdLst>
                <a:gd name="T0" fmla="*/ 0 w 294"/>
                <a:gd name="T1" fmla="*/ 0 h 277"/>
                <a:gd name="T2" fmla="*/ 3 w 294"/>
                <a:gd name="T3" fmla="*/ 0 h 277"/>
                <a:gd name="T4" fmla="*/ 3 w 294"/>
                <a:gd name="T5" fmla="*/ 3 h 277"/>
                <a:gd name="T6" fmla="*/ 6 w 294"/>
                <a:gd name="T7" fmla="*/ 3 h 277"/>
                <a:gd name="T8" fmla="*/ 6 w 294"/>
                <a:gd name="T9" fmla="*/ 6 h 277"/>
                <a:gd name="T10" fmla="*/ 9 w 294"/>
                <a:gd name="T11" fmla="*/ 6 h 277"/>
                <a:gd name="T12" fmla="*/ 9 w 294"/>
                <a:gd name="T13" fmla="*/ 8 h 277"/>
                <a:gd name="T14" fmla="*/ 12 w 294"/>
                <a:gd name="T15" fmla="*/ 8 h 277"/>
                <a:gd name="T16" fmla="*/ 12 w 294"/>
                <a:gd name="T17" fmla="*/ 11 h 277"/>
                <a:gd name="T18" fmla="*/ 9 w 294"/>
                <a:gd name="T19" fmla="*/ 11 h 277"/>
                <a:gd name="T20" fmla="*/ 9 w 294"/>
                <a:gd name="T21" fmla="*/ 8 h 277"/>
                <a:gd name="T22" fmla="*/ 6 w 294"/>
                <a:gd name="T23" fmla="*/ 8 h 277"/>
                <a:gd name="T24" fmla="*/ 6 w 294"/>
                <a:gd name="T25" fmla="*/ 6 h 277"/>
                <a:gd name="T26" fmla="*/ 3 w 294"/>
                <a:gd name="T27" fmla="*/ 6 h 277"/>
                <a:gd name="T28" fmla="*/ 3 w 294"/>
                <a:gd name="T29" fmla="*/ 3 h 277"/>
                <a:gd name="T30" fmla="*/ 0 w 294"/>
                <a:gd name="T31" fmla="*/ 3 h 277"/>
                <a:gd name="T32" fmla="*/ 0 w 294"/>
                <a:gd name="T33" fmla="*/ 0 h 27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4"/>
                <a:gd name="T52" fmla="*/ 0 h 277"/>
                <a:gd name="T53" fmla="*/ 294 w 294"/>
                <a:gd name="T54" fmla="*/ 277 h 27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4" h="277">
                  <a:moveTo>
                    <a:pt x="0" y="0"/>
                  </a:moveTo>
                  <a:lnTo>
                    <a:pt x="76" y="0"/>
                  </a:lnTo>
                  <a:lnTo>
                    <a:pt x="76" y="70"/>
                  </a:lnTo>
                  <a:lnTo>
                    <a:pt x="147" y="70"/>
                  </a:lnTo>
                  <a:lnTo>
                    <a:pt x="147" y="140"/>
                  </a:lnTo>
                  <a:lnTo>
                    <a:pt x="218" y="140"/>
                  </a:lnTo>
                  <a:lnTo>
                    <a:pt x="218" y="207"/>
                  </a:lnTo>
                  <a:lnTo>
                    <a:pt x="294" y="207"/>
                  </a:lnTo>
                  <a:lnTo>
                    <a:pt x="294" y="277"/>
                  </a:lnTo>
                  <a:lnTo>
                    <a:pt x="218" y="277"/>
                  </a:lnTo>
                  <a:lnTo>
                    <a:pt x="218" y="207"/>
                  </a:lnTo>
                  <a:lnTo>
                    <a:pt x="147" y="207"/>
                  </a:lnTo>
                  <a:lnTo>
                    <a:pt x="147" y="140"/>
                  </a:lnTo>
                  <a:lnTo>
                    <a:pt x="76" y="140"/>
                  </a:lnTo>
                  <a:lnTo>
                    <a:pt x="76" y="70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3980" y="1984"/>
              <a:ext cx="18" cy="16"/>
            </a:xfrm>
            <a:prstGeom prst="rect">
              <a:avLst/>
            </a:pr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797" y="1997"/>
              <a:ext cx="18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3966" y="1997"/>
              <a:ext cx="18" cy="17"/>
            </a:xfrm>
            <a:prstGeom prst="rect">
              <a:avLst/>
            </a:pr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3" name="Freeform 23"/>
            <p:cNvSpPr/>
            <p:nvPr/>
          </p:nvSpPr>
          <p:spPr bwMode="auto">
            <a:xfrm>
              <a:off x="3826" y="2024"/>
              <a:ext cx="594" cy="289"/>
            </a:xfrm>
            <a:custGeom>
              <a:avLst/>
              <a:gdLst>
                <a:gd name="T0" fmla="*/ 45 w 2969"/>
                <a:gd name="T1" fmla="*/ 3 h 1448"/>
                <a:gd name="T2" fmla="*/ 51 w 2969"/>
                <a:gd name="T3" fmla="*/ 5 h 1448"/>
                <a:gd name="T4" fmla="*/ 54 w 2969"/>
                <a:gd name="T5" fmla="*/ 16 h 1448"/>
                <a:gd name="T6" fmla="*/ 62 w 2969"/>
                <a:gd name="T7" fmla="*/ 13 h 1448"/>
                <a:gd name="T8" fmla="*/ 76 w 2969"/>
                <a:gd name="T9" fmla="*/ 8 h 1448"/>
                <a:gd name="T10" fmla="*/ 82 w 2969"/>
                <a:gd name="T11" fmla="*/ 5 h 1448"/>
                <a:gd name="T12" fmla="*/ 99 w 2969"/>
                <a:gd name="T13" fmla="*/ 5 h 1448"/>
                <a:gd name="T14" fmla="*/ 105 w 2969"/>
                <a:gd name="T15" fmla="*/ 8 h 1448"/>
                <a:gd name="T16" fmla="*/ 116 w 2969"/>
                <a:gd name="T17" fmla="*/ 16 h 1448"/>
                <a:gd name="T18" fmla="*/ 116 w 2969"/>
                <a:gd name="T19" fmla="*/ 18 h 1448"/>
                <a:gd name="T20" fmla="*/ 105 w 2969"/>
                <a:gd name="T21" fmla="*/ 21 h 1448"/>
                <a:gd name="T22" fmla="*/ 99 w 2969"/>
                <a:gd name="T23" fmla="*/ 24 h 1448"/>
                <a:gd name="T24" fmla="*/ 96 w 2969"/>
                <a:gd name="T25" fmla="*/ 29 h 1448"/>
                <a:gd name="T26" fmla="*/ 82 w 2969"/>
                <a:gd name="T27" fmla="*/ 32 h 1448"/>
                <a:gd name="T28" fmla="*/ 85 w 2969"/>
                <a:gd name="T29" fmla="*/ 37 h 1448"/>
                <a:gd name="T30" fmla="*/ 91 w 2969"/>
                <a:gd name="T31" fmla="*/ 39 h 1448"/>
                <a:gd name="T32" fmla="*/ 88 w 2969"/>
                <a:gd name="T33" fmla="*/ 50 h 1448"/>
                <a:gd name="T34" fmla="*/ 79 w 2969"/>
                <a:gd name="T35" fmla="*/ 52 h 1448"/>
                <a:gd name="T36" fmla="*/ 74 w 2969"/>
                <a:gd name="T37" fmla="*/ 58 h 1448"/>
                <a:gd name="T38" fmla="*/ 51 w 2969"/>
                <a:gd name="T39" fmla="*/ 55 h 1448"/>
                <a:gd name="T40" fmla="*/ 48 w 2969"/>
                <a:gd name="T41" fmla="*/ 50 h 1448"/>
                <a:gd name="T42" fmla="*/ 48 w 2969"/>
                <a:gd name="T43" fmla="*/ 39 h 1448"/>
                <a:gd name="T44" fmla="*/ 51 w 2969"/>
                <a:gd name="T45" fmla="*/ 32 h 1448"/>
                <a:gd name="T46" fmla="*/ 57 w 2969"/>
                <a:gd name="T47" fmla="*/ 29 h 1448"/>
                <a:gd name="T48" fmla="*/ 54 w 2969"/>
                <a:gd name="T49" fmla="*/ 34 h 1448"/>
                <a:gd name="T50" fmla="*/ 48 w 2969"/>
                <a:gd name="T51" fmla="*/ 39 h 1448"/>
                <a:gd name="T52" fmla="*/ 51 w 2969"/>
                <a:gd name="T53" fmla="*/ 52 h 1448"/>
                <a:gd name="T54" fmla="*/ 74 w 2969"/>
                <a:gd name="T55" fmla="*/ 55 h 1448"/>
                <a:gd name="T56" fmla="*/ 79 w 2969"/>
                <a:gd name="T57" fmla="*/ 50 h 1448"/>
                <a:gd name="T58" fmla="*/ 88 w 2969"/>
                <a:gd name="T59" fmla="*/ 45 h 1448"/>
                <a:gd name="T60" fmla="*/ 85 w 2969"/>
                <a:gd name="T61" fmla="*/ 37 h 1448"/>
                <a:gd name="T62" fmla="*/ 79 w 2969"/>
                <a:gd name="T63" fmla="*/ 34 h 1448"/>
                <a:gd name="T64" fmla="*/ 76 w 2969"/>
                <a:gd name="T65" fmla="*/ 26 h 1448"/>
                <a:gd name="T66" fmla="*/ 71 w 2969"/>
                <a:gd name="T67" fmla="*/ 21 h 1448"/>
                <a:gd name="T68" fmla="*/ 68 w 2969"/>
                <a:gd name="T69" fmla="*/ 21 h 1448"/>
                <a:gd name="T70" fmla="*/ 51 w 2969"/>
                <a:gd name="T71" fmla="*/ 24 h 1448"/>
                <a:gd name="T72" fmla="*/ 48 w 2969"/>
                <a:gd name="T73" fmla="*/ 29 h 1448"/>
                <a:gd name="T74" fmla="*/ 25 w 2969"/>
                <a:gd name="T75" fmla="*/ 32 h 1448"/>
                <a:gd name="T76" fmla="*/ 23 w 2969"/>
                <a:gd name="T77" fmla="*/ 37 h 1448"/>
                <a:gd name="T78" fmla="*/ 17 w 2969"/>
                <a:gd name="T79" fmla="*/ 39 h 1448"/>
                <a:gd name="T80" fmla="*/ 20 w 2969"/>
                <a:gd name="T81" fmla="*/ 34 h 1448"/>
                <a:gd name="T82" fmla="*/ 25 w 2969"/>
                <a:gd name="T83" fmla="*/ 32 h 1448"/>
                <a:gd name="T84" fmla="*/ 23 w 2969"/>
                <a:gd name="T85" fmla="*/ 26 h 1448"/>
                <a:gd name="T86" fmla="*/ 17 w 2969"/>
                <a:gd name="T87" fmla="*/ 24 h 1448"/>
                <a:gd name="T88" fmla="*/ 11 w 2969"/>
                <a:gd name="T89" fmla="*/ 24 h 1448"/>
                <a:gd name="T90" fmla="*/ 3 w 2969"/>
                <a:gd name="T91" fmla="*/ 26 h 1448"/>
                <a:gd name="T92" fmla="*/ 0 w 2969"/>
                <a:gd name="T93" fmla="*/ 26 h 1448"/>
                <a:gd name="T94" fmla="*/ 6 w 2969"/>
                <a:gd name="T95" fmla="*/ 24 h 1448"/>
                <a:gd name="T96" fmla="*/ 11 w 2969"/>
                <a:gd name="T97" fmla="*/ 18 h 1448"/>
                <a:gd name="T98" fmla="*/ 20 w 2969"/>
                <a:gd name="T99" fmla="*/ 13 h 1448"/>
                <a:gd name="T100" fmla="*/ 23 w 2969"/>
                <a:gd name="T101" fmla="*/ 5 h 1448"/>
                <a:gd name="T102" fmla="*/ 34 w 2969"/>
                <a:gd name="T103" fmla="*/ 3 h 144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969"/>
                <a:gd name="T157" fmla="*/ 0 h 1448"/>
                <a:gd name="T158" fmla="*/ 2969 w 2969"/>
                <a:gd name="T159" fmla="*/ 1448 h 144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969" h="1448">
                  <a:moveTo>
                    <a:pt x="848" y="0"/>
                  </a:moveTo>
                  <a:lnTo>
                    <a:pt x="1130" y="0"/>
                  </a:lnTo>
                  <a:lnTo>
                    <a:pt x="1130" y="67"/>
                  </a:lnTo>
                  <a:lnTo>
                    <a:pt x="1202" y="67"/>
                  </a:lnTo>
                  <a:lnTo>
                    <a:pt x="1202" y="133"/>
                  </a:lnTo>
                  <a:lnTo>
                    <a:pt x="1273" y="133"/>
                  </a:lnTo>
                  <a:lnTo>
                    <a:pt x="1273" y="196"/>
                  </a:lnTo>
                  <a:lnTo>
                    <a:pt x="1345" y="196"/>
                  </a:lnTo>
                  <a:lnTo>
                    <a:pt x="1345" y="395"/>
                  </a:lnTo>
                  <a:lnTo>
                    <a:pt x="1413" y="395"/>
                  </a:lnTo>
                  <a:lnTo>
                    <a:pt x="1413" y="329"/>
                  </a:lnTo>
                  <a:lnTo>
                    <a:pt x="1555" y="329"/>
                  </a:lnTo>
                  <a:lnTo>
                    <a:pt x="1555" y="262"/>
                  </a:lnTo>
                  <a:lnTo>
                    <a:pt x="1911" y="262"/>
                  </a:lnTo>
                  <a:lnTo>
                    <a:pt x="1911" y="196"/>
                  </a:lnTo>
                  <a:lnTo>
                    <a:pt x="1978" y="196"/>
                  </a:lnTo>
                  <a:lnTo>
                    <a:pt x="1978" y="133"/>
                  </a:lnTo>
                  <a:lnTo>
                    <a:pt x="2049" y="133"/>
                  </a:lnTo>
                  <a:lnTo>
                    <a:pt x="2049" y="67"/>
                  </a:lnTo>
                  <a:lnTo>
                    <a:pt x="2476" y="67"/>
                  </a:lnTo>
                  <a:lnTo>
                    <a:pt x="2476" y="133"/>
                  </a:lnTo>
                  <a:lnTo>
                    <a:pt x="2543" y="133"/>
                  </a:lnTo>
                  <a:lnTo>
                    <a:pt x="2543" y="196"/>
                  </a:lnTo>
                  <a:lnTo>
                    <a:pt x="2615" y="196"/>
                  </a:lnTo>
                  <a:lnTo>
                    <a:pt x="2615" y="329"/>
                  </a:lnTo>
                  <a:lnTo>
                    <a:pt x="2898" y="329"/>
                  </a:lnTo>
                  <a:lnTo>
                    <a:pt x="2898" y="395"/>
                  </a:lnTo>
                  <a:lnTo>
                    <a:pt x="2969" y="395"/>
                  </a:lnTo>
                  <a:lnTo>
                    <a:pt x="2969" y="462"/>
                  </a:lnTo>
                  <a:lnTo>
                    <a:pt x="2898" y="462"/>
                  </a:lnTo>
                  <a:lnTo>
                    <a:pt x="2898" y="395"/>
                  </a:lnTo>
                  <a:lnTo>
                    <a:pt x="2615" y="395"/>
                  </a:lnTo>
                  <a:lnTo>
                    <a:pt x="2615" y="524"/>
                  </a:lnTo>
                  <a:lnTo>
                    <a:pt x="2543" y="524"/>
                  </a:lnTo>
                  <a:lnTo>
                    <a:pt x="2543" y="591"/>
                  </a:lnTo>
                  <a:lnTo>
                    <a:pt x="2476" y="591"/>
                  </a:lnTo>
                  <a:lnTo>
                    <a:pt x="2476" y="657"/>
                  </a:lnTo>
                  <a:lnTo>
                    <a:pt x="2404" y="657"/>
                  </a:lnTo>
                  <a:lnTo>
                    <a:pt x="2404" y="724"/>
                  </a:lnTo>
                  <a:lnTo>
                    <a:pt x="1978" y="724"/>
                  </a:lnTo>
                  <a:lnTo>
                    <a:pt x="1978" y="790"/>
                  </a:lnTo>
                  <a:lnTo>
                    <a:pt x="2049" y="790"/>
                  </a:lnTo>
                  <a:lnTo>
                    <a:pt x="2049" y="857"/>
                  </a:lnTo>
                  <a:lnTo>
                    <a:pt x="2121" y="857"/>
                  </a:lnTo>
                  <a:lnTo>
                    <a:pt x="2121" y="922"/>
                  </a:lnTo>
                  <a:lnTo>
                    <a:pt x="2193" y="922"/>
                  </a:lnTo>
                  <a:lnTo>
                    <a:pt x="2193" y="986"/>
                  </a:lnTo>
                  <a:lnTo>
                    <a:pt x="2264" y="986"/>
                  </a:lnTo>
                  <a:lnTo>
                    <a:pt x="2264" y="1119"/>
                  </a:lnTo>
                  <a:lnTo>
                    <a:pt x="2193" y="1119"/>
                  </a:lnTo>
                  <a:lnTo>
                    <a:pt x="2193" y="1251"/>
                  </a:lnTo>
                  <a:lnTo>
                    <a:pt x="2121" y="1251"/>
                  </a:lnTo>
                  <a:lnTo>
                    <a:pt x="2121" y="1315"/>
                  </a:lnTo>
                  <a:lnTo>
                    <a:pt x="1978" y="1315"/>
                  </a:lnTo>
                  <a:lnTo>
                    <a:pt x="1978" y="1381"/>
                  </a:lnTo>
                  <a:lnTo>
                    <a:pt x="1838" y="1381"/>
                  </a:lnTo>
                  <a:lnTo>
                    <a:pt x="1838" y="1448"/>
                  </a:lnTo>
                  <a:lnTo>
                    <a:pt x="1345" y="1448"/>
                  </a:lnTo>
                  <a:lnTo>
                    <a:pt x="1345" y="1381"/>
                  </a:lnTo>
                  <a:lnTo>
                    <a:pt x="1273" y="1381"/>
                  </a:lnTo>
                  <a:lnTo>
                    <a:pt x="1273" y="1315"/>
                  </a:lnTo>
                  <a:lnTo>
                    <a:pt x="1202" y="1315"/>
                  </a:lnTo>
                  <a:lnTo>
                    <a:pt x="1202" y="1251"/>
                  </a:lnTo>
                  <a:lnTo>
                    <a:pt x="1130" y="1251"/>
                  </a:lnTo>
                  <a:lnTo>
                    <a:pt x="1130" y="986"/>
                  </a:lnTo>
                  <a:lnTo>
                    <a:pt x="1202" y="986"/>
                  </a:lnTo>
                  <a:lnTo>
                    <a:pt x="1202" y="857"/>
                  </a:lnTo>
                  <a:lnTo>
                    <a:pt x="1273" y="857"/>
                  </a:lnTo>
                  <a:lnTo>
                    <a:pt x="1273" y="790"/>
                  </a:lnTo>
                  <a:lnTo>
                    <a:pt x="1345" y="790"/>
                  </a:lnTo>
                  <a:lnTo>
                    <a:pt x="1345" y="724"/>
                  </a:lnTo>
                  <a:lnTo>
                    <a:pt x="1413" y="724"/>
                  </a:lnTo>
                  <a:lnTo>
                    <a:pt x="1413" y="790"/>
                  </a:lnTo>
                  <a:lnTo>
                    <a:pt x="1345" y="790"/>
                  </a:lnTo>
                  <a:lnTo>
                    <a:pt x="1345" y="857"/>
                  </a:lnTo>
                  <a:lnTo>
                    <a:pt x="1273" y="857"/>
                  </a:lnTo>
                  <a:lnTo>
                    <a:pt x="1273" y="986"/>
                  </a:lnTo>
                  <a:lnTo>
                    <a:pt x="1202" y="986"/>
                  </a:lnTo>
                  <a:lnTo>
                    <a:pt x="1202" y="1251"/>
                  </a:lnTo>
                  <a:lnTo>
                    <a:pt x="1273" y="1251"/>
                  </a:lnTo>
                  <a:lnTo>
                    <a:pt x="1273" y="1315"/>
                  </a:lnTo>
                  <a:lnTo>
                    <a:pt x="1345" y="1315"/>
                  </a:lnTo>
                  <a:lnTo>
                    <a:pt x="1345" y="1381"/>
                  </a:lnTo>
                  <a:lnTo>
                    <a:pt x="1838" y="1381"/>
                  </a:lnTo>
                  <a:lnTo>
                    <a:pt x="1838" y="1315"/>
                  </a:lnTo>
                  <a:lnTo>
                    <a:pt x="1978" y="1315"/>
                  </a:lnTo>
                  <a:lnTo>
                    <a:pt x="1978" y="1251"/>
                  </a:lnTo>
                  <a:lnTo>
                    <a:pt x="2121" y="1251"/>
                  </a:lnTo>
                  <a:lnTo>
                    <a:pt x="2121" y="1119"/>
                  </a:lnTo>
                  <a:lnTo>
                    <a:pt x="2193" y="1119"/>
                  </a:lnTo>
                  <a:lnTo>
                    <a:pt x="2193" y="986"/>
                  </a:lnTo>
                  <a:lnTo>
                    <a:pt x="2121" y="986"/>
                  </a:lnTo>
                  <a:lnTo>
                    <a:pt x="2121" y="922"/>
                  </a:lnTo>
                  <a:lnTo>
                    <a:pt x="2049" y="922"/>
                  </a:lnTo>
                  <a:lnTo>
                    <a:pt x="2049" y="857"/>
                  </a:lnTo>
                  <a:lnTo>
                    <a:pt x="1978" y="857"/>
                  </a:lnTo>
                  <a:lnTo>
                    <a:pt x="1978" y="790"/>
                  </a:lnTo>
                  <a:lnTo>
                    <a:pt x="1911" y="790"/>
                  </a:lnTo>
                  <a:lnTo>
                    <a:pt x="1911" y="657"/>
                  </a:lnTo>
                  <a:lnTo>
                    <a:pt x="1838" y="657"/>
                  </a:lnTo>
                  <a:lnTo>
                    <a:pt x="1838" y="524"/>
                  </a:lnTo>
                  <a:lnTo>
                    <a:pt x="1767" y="524"/>
                  </a:lnTo>
                  <a:lnTo>
                    <a:pt x="1767" y="462"/>
                  </a:lnTo>
                  <a:lnTo>
                    <a:pt x="1696" y="462"/>
                  </a:lnTo>
                  <a:lnTo>
                    <a:pt x="1696" y="524"/>
                  </a:lnTo>
                  <a:lnTo>
                    <a:pt x="1485" y="524"/>
                  </a:lnTo>
                  <a:lnTo>
                    <a:pt x="1485" y="591"/>
                  </a:lnTo>
                  <a:lnTo>
                    <a:pt x="1273" y="591"/>
                  </a:lnTo>
                  <a:lnTo>
                    <a:pt x="1273" y="657"/>
                  </a:lnTo>
                  <a:lnTo>
                    <a:pt x="1202" y="657"/>
                  </a:lnTo>
                  <a:lnTo>
                    <a:pt x="1202" y="724"/>
                  </a:lnTo>
                  <a:lnTo>
                    <a:pt x="1130" y="724"/>
                  </a:lnTo>
                  <a:lnTo>
                    <a:pt x="1130" y="790"/>
                  </a:lnTo>
                  <a:lnTo>
                    <a:pt x="636" y="790"/>
                  </a:lnTo>
                  <a:lnTo>
                    <a:pt x="636" y="857"/>
                  </a:lnTo>
                  <a:lnTo>
                    <a:pt x="565" y="857"/>
                  </a:lnTo>
                  <a:lnTo>
                    <a:pt x="565" y="922"/>
                  </a:lnTo>
                  <a:lnTo>
                    <a:pt x="494" y="922"/>
                  </a:lnTo>
                  <a:lnTo>
                    <a:pt x="494" y="986"/>
                  </a:lnTo>
                  <a:lnTo>
                    <a:pt x="427" y="986"/>
                  </a:lnTo>
                  <a:lnTo>
                    <a:pt x="427" y="922"/>
                  </a:lnTo>
                  <a:lnTo>
                    <a:pt x="494" y="922"/>
                  </a:lnTo>
                  <a:lnTo>
                    <a:pt x="494" y="857"/>
                  </a:lnTo>
                  <a:lnTo>
                    <a:pt x="565" y="857"/>
                  </a:lnTo>
                  <a:lnTo>
                    <a:pt x="565" y="790"/>
                  </a:lnTo>
                  <a:lnTo>
                    <a:pt x="636" y="790"/>
                  </a:lnTo>
                  <a:lnTo>
                    <a:pt x="636" y="724"/>
                  </a:lnTo>
                  <a:lnTo>
                    <a:pt x="565" y="724"/>
                  </a:lnTo>
                  <a:lnTo>
                    <a:pt x="565" y="657"/>
                  </a:lnTo>
                  <a:lnTo>
                    <a:pt x="494" y="657"/>
                  </a:lnTo>
                  <a:lnTo>
                    <a:pt x="494" y="591"/>
                  </a:lnTo>
                  <a:lnTo>
                    <a:pt x="427" y="591"/>
                  </a:lnTo>
                  <a:lnTo>
                    <a:pt x="427" y="524"/>
                  </a:lnTo>
                  <a:lnTo>
                    <a:pt x="283" y="524"/>
                  </a:lnTo>
                  <a:lnTo>
                    <a:pt x="283" y="591"/>
                  </a:lnTo>
                  <a:lnTo>
                    <a:pt x="143" y="591"/>
                  </a:lnTo>
                  <a:lnTo>
                    <a:pt x="143" y="657"/>
                  </a:lnTo>
                  <a:lnTo>
                    <a:pt x="71" y="657"/>
                  </a:lnTo>
                  <a:lnTo>
                    <a:pt x="71" y="724"/>
                  </a:lnTo>
                  <a:lnTo>
                    <a:pt x="0" y="724"/>
                  </a:lnTo>
                  <a:lnTo>
                    <a:pt x="0" y="657"/>
                  </a:lnTo>
                  <a:lnTo>
                    <a:pt x="71" y="657"/>
                  </a:lnTo>
                  <a:lnTo>
                    <a:pt x="71" y="591"/>
                  </a:lnTo>
                  <a:lnTo>
                    <a:pt x="143" y="591"/>
                  </a:lnTo>
                  <a:lnTo>
                    <a:pt x="143" y="524"/>
                  </a:lnTo>
                  <a:lnTo>
                    <a:pt x="283" y="524"/>
                  </a:lnTo>
                  <a:lnTo>
                    <a:pt x="283" y="462"/>
                  </a:lnTo>
                  <a:lnTo>
                    <a:pt x="427" y="462"/>
                  </a:lnTo>
                  <a:lnTo>
                    <a:pt x="427" y="329"/>
                  </a:lnTo>
                  <a:lnTo>
                    <a:pt x="494" y="329"/>
                  </a:lnTo>
                  <a:lnTo>
                    <a:pt x="494" y="196"/>
                  </a:lnTo>
                  <a:lnTo>
                    <a:pt x="565" y="196"/>
                  </a:lnTo>
                  <a:lnTo>
                    <a:pt x="565" y="133"/>
                  </a:lnTo>
                  <a:lnTo>
                    <a:pt x="704" y="133"/>
                  </a:lnTo>
                  <a:lnTo>
                    <a:pt x="704" y="67"/>
                  </a:lnTo>
                  <a:lnTo>
                    <a:pt x="848" y="67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Freeform 24"/>
            <p:cNvSpPr/>
            <p:nvPr/>
          </p:nvSpPr>
          <p:spPr bwMode="auto">
            <a:xfrm>
              <a:off x="3769" y="2037"/>
              <a:ext cx="46" cy="41"/>
            </a:xfrm>
            <a:custGeom>
              <a:avLst/>
              <a:gdLst>
                <a:gd name="T0" fmla="*/ 6 w 231"/>
                <a:gd name="T1" fmla="*/ 0 h 209"/>
                <a:gd name="T2" fmla="*/ 9 w 231"/>
                <a:gd name="T3" fmla="*/ 0 h 209"/>
                <a:gd name="T4" fmla="*/ 9 w 231"/>
                <a:gd name="T5" fmla="*/ 3 h 209"/>
                <a:gd name="T6" fmla="*/ 6 w 231"/>
                <a:gd name="T7" fmla="*/ 3 h 209"/>
                <a:gd name="T8" fmla="*/ 6 w 231"/>
                <a:gd name="T9" fmla="*/ 5 h 209"/>
                <a:gd name="T10" fmla="*/ 3 w 231"/>
                <a:gd name="T11" fmla="*/ 5 h 209"/>
                <a:gd name="T12" fmla="*/ 3 w 231"/>
                <a:gd name="T13" fmla="*/ 8 h 209"/>
                <a:gd name="T14" fmla="*/ 0 w 231"/>
                <a:gd name="T15" fmla="*/ 8 h 209"/>
                <a:gd name="T16" fmla="*/ 0 w 231"/>
                <a:gd name="T17" fmla="*/ 5 h 209"/>
                <a:gd name="T18" fmla="*/ 3 w 231"/>
                <a:gd name="T19" fmla="*/ 5 h 209"/>
                <a:gd name="T20" fmla="*/ 3 w 231"/>
                <a:gd name="T21" fmla="*/ 3 h 209"/>
                <a:gd name="T22" fmla="*/ 6 w 231"/>
                <a:gd name="T23" fmla="*/ 3 h 209"/>
                <a:gd name="T24" fmla="*/ 6 w 231"/>
                <a:gd name="T25" fmla="*/ 0 h 2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1"/>
                <a:gd name="T40" fmla="*/ 0 h 209"/>
                <a:gd name="T41" fmla="*/ 231 w 231"/>
                <a:gd name="T42" fmla="*/ 209 h 2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1" h="209">
                  <a:moveTo>
                    <a:pt x="155" y="0"/>
                  </a:moveTo>
                  <a:lnTo>
                    <a:pt x="231" y="0"/>
                  </a:lnTo>
                  <a:lnTo>
                    <a:pt x="231" y="69"/>
                  </a:lnTo>
                  <a:lnTo>
                    <a:pt x="155" y="69"/>
                  </a:lnTo>
                  <a:lnTo>
                    <a:pt x="155" y="140"/>
                  </a:lnTo>
                  <a:lnTo>
                    <a:pt x="75" y="140"/>
                  </a:lnTo>
                  <a:lnTo>
                    <a:pt x="75" y="209"/>
                  </a:lnTo>
                  <a:lnTo>
                    <a:pt x="0" y="209"/>
                  </a:lnTo>
                  <a:lnTo>
                    <a:pt x="0" y="140"/>
                  </a:lnTo>
                  <a:lnTo>
                    <a:pt x="75" y="140"/>
                  </a:lnTo>
                  <a:lnTo>
                    <a:pt x="75" y="69"/>
                  </a:lnTo>
                  <a:lnTo>
                    <a:pt x="155" y="69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Freeform 25"/>
            <p:cNvSpPr/>
            <p:nvPr/>
          </p:nvSpPr>
          <p:spPr bwMode="auto">
            <a:xfrm>
              <a:off x="3924" y="2037"/>
              <a:ext cx="158" cy="133"/>
            </a:xfrm>
            <a:custGeom>
              <a:avLst/>
              <a:gdLst>
                <a:gd name="T0" fmla="*/ 14 w 793"/>
                <a:gd name="T1" fmla="*/ 0 h 668"/>
                <a:gd name="T2" fmla="*/ 26 w 793"/>
                <a:gd name="T3" fmla="*/ 0 h 668"/>
                <a:gd name="T4" fmla="*/ 26 w 793"/>
                <a:gd name="T5" fmla="*/ 3 h 668"/>
                <a:gd name="T6" fmla="*/ 29 w 793"/>
                <a:gd name="T7" fmla="*/ 3 h 668"/>
                <a:gd name="T8" fmla="*/ 29 w 793"/>
                <a:gd name="T9" fmla="*/ 5 h 668"/>
                <a:gd name="T10" fmla="*/ 31 w 793"/>
                <a:gd name="T11" fmla="*/ 5 h 668"/>
                <a:gd name="T12" fmla="*/ 31 w 793"/>
                <a:gd name="T13" fmla="*/ 21 h 668"/>
                <a:gd name="T14" fmla="*/ 29 w 793"/>
                <a:gd name="T15" fmla="*/ 21 h 668"/>
                <a:gd name="T16" fmla="*/ 29 w 793"/>
                <a:gd name="T17" fmla="*/ 24 h 668"/>
                <a:gd name="T18" fmla="*/ 26 w 793"/>
                <a:gd name="T19" fmla="*/ 24 h 668"/>
                <a:gd name="T20" fmla="*/ 26 w 793"/>
                <a:gd name="T21" fmla="*/ 26 h 668"/>
                <a:gd name="T22" fmla="*/ 6 w 793"/>
                <a:gd name="T23" fmla="*/ 26 h 668"/>
                <a:gd name="T24" fmla="*/ 6 w 793"/>
                <a:gd name="T25" fmla="*/ 24 h 668"/>
                <a:gd name="T26" fmla="*/ 3 w 793"/>
                <a:gd name="T27" fmla="*/ 24 h 668"/>
                <a:gd name="T28" fmla="*/ 3 w 793"/>
                <a:gd name="T29" fmla="*/ 21 h 668"/>
                <a:gd name="T30" fmla="*/ 0 w 793"/>
                <a:gd name="T31" fmla="*/ 21 h 668"/>
                <a:gd name="T32" fmla="*/ 0 w 793"/>
                <a:gd name="T33" fmla="*/ 11 h 668"/>
                <a:gd name="T34" fmla="*/ 3 w 793"/>
                <a:gd name="T35" fmla="*/ 11 h 668"/>
                <a:gd name="T36" fmla="*/ 3 w 793"/>
                <a:gd name="T37" fmla="*/ 5 h 668"/>
                <a:gd name="T38" fmla="*/ 9 w 793"/>
                <a:gd name="T39" fmla="*/ 5 h 668"/>
                <a:gd name="T40" fmla="*/ 9 w 793"/>
                <a:gd name="T41" fmla="*/ 3 h 668"/>
                <a:gd name="T42" fmla="*/ 14 w 793"/>
                <a:gd name="T43" fmla="*/ 3 h 668"/>
                <a:gd name="T44" fmla="*/ 14 w 793"/>
                <a:gd name="T45" fmla="*/ 0 h 6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93"/>
                <a:gd name="T70" fmla="*/ 0 h 668"/>
                <a:gd name="T71" fmla="*/ 793 w 793"/>
                <a:gd name="T72" fmla="*/ 668 h 6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93" h="668">
                  <a:moveTo>
                    <a:pt x="359" y="0"/>
                  </a:moveTo>
                  <a:lnTo>
                    <a:pt x="650" y="0"/>
                  </a:lnTo>
                  <a:lnTo>
                    <a:pt x="650" y="65"/>
                  </a:lnTo>
                  <a:lnTo>
                    <a:pt x="722" y="65"/>
                  </a:lnTo>
                  <a:lnTo>
                    <a:pt x="722" y="132"/>
                  </a:lnTo>
                  <a:lnTo>
                    <a:pt x="793" y="132"/>
                  </a:lnTo>
                  <a:lnTo>
                    <a:pt x="793" y="535"/>
                  </a:lnTo>
                  <a:lnTo>
                    <a:pt x="722" y="535"/>
                  </a:lnTo>
                  <a:lnTo>
                    <a:pt x="722" y="602"/>
                  </a:lnTo>
                  <a:lnTo>
                    <a:pt x="650" y="602"/>
                  </a:lnTo>
                  <a:lnTo>
                    <a:pt x="650" y="668"/>
                  </a:lnTo>
                  <a:lnTo>
                    <a:pt x="144" y="668"/>
                  </a:lnTo>
                  <a:lnTo>
                    <a:pt x="144" y="602"/>
                  </a:lnTo>
                  <a:lnTo>
                    <a:pt x="73" y="602"/>
                  </a:lnTo>
                  <a:lnTo>
                    <a:pt x="73" y="535"/>
                  </a:lnTo>
                  <a:lnTo>
                    <a:pt x="0" y="535"/>
                  </a:lnTo>
                  <a:lnTo>
                    <a:pt x="0" y="265"/>
                  </a:lnTo>
                  <a:lnTo>
                    <a:pt x="73" y="265"/>
                  </a:lnTo>
                  <a:lnTo>
                    <a:pt x="73" y="132"/>
                  </a:lnTo>
                  <a:lnTo>
                    <a:pt x="215" y="132"/>
                  </a:lnTo>
                  <a:lnTo>
                    <a:pt x="215" y="65"/>
                  </a:lnTo>
                  <a:lnTo>
                    <a:pt x="359" y="65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Freeform 26"/>
            <p:cNvSpPr/>
            <p:nvPr/>
          </p:nvSpPr>
          <p:spPr bwMode="auto">
            <a:xfrm>
              <a:off x="4431" y="2037"/>
              <a:ext cx="87" cy="93"/>
            </a:xfrm>
            <a:custGeom>
              <a:avLst/>
              <a:gdLst>
                <a:gd name="T0" fmla="*/ 0 w 438"/>
                <a:gd name="T1" fmla="*/ 0 h 468"/>
                <a:gd name="T2" fmla="*/ 12 w 438"/>
                <a:gd name="T3" fmla="*/ 0 h 468"/>
                <a:gd name="T4" fmla="*/ 12 w 438"/>
                <a:gd name="T5" fmla="*/ 3 h 468"/>
                <a:gd name="T6" fmla="*/ 15 w 438"/>
                <a:gd name="T7" fmla="*/ 3 h 468"/>
                <a:gd name="T8" fmla="*/ 15 w 438"/>
                <a:gd name="T9" fmla="*/ 5 h 468"/>
                <a:gd name="T10" fmla="*/ 17 w 438"/>
                <a:gd name="T11" fmla="*/ 5 h 468"/>
                <a:gd name="T12" fmla="*/ 17 w 438"/>
                <a:gd name="T13" fmla="*/ 13 h 468"/>
                <a:gd name="T14" fmla="*/ 15 w 438"/>
                <a:gd name="T15" fmla="*/ 13 h 468"/>
                <a:gd name="T16" fmla="*/ 15 w 438"/>
                <a:gd name="T17" fmla="*/ 11 h 468"/>
                <a:gd name="T18" fmla="*/ 12 w 438"/>
                <a:gd name="T19" fmla="*/ 11 h 468"/>
                <a:gd name="T20" fmla="*/ 12 w 438"/>
                <a:gd name="T21" fmla="*/ 5 h 468"/>
                <a:gd name="T22" fmla="*/ 9 w 438"/>
                <a:gd name="T23" fmla="*/ 5 h 468"/>
                <a:gd name="T24" fmla="*/ 9 w 438"/>
                <a:gd name="T25" fmla="*/ 18 h 468"/>
                <a:gd name="T26" fmla="*/ 3 w 438"/>
                <a:gd name="T27" fmla="*/ 18 h 468"/>
                <a:gd name="T28" fmla="*/ 3 w 438"/>
                <a:gd name="T29" fmla="*/ 3 h 468"/>
                <a:gd name="T30" fmla="*/ 0 w 438"/>
                <a:gd name="T31" fmla="*/ 3 h 468"/>
                <a:gd name="T32" fmla="*/ 0 w 438"/>
                <a:gd name="T33" fmla="*/ 0 h 4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8"/>
                <a:gd name="T52" fmla="*/ 0 h 468"/>
                <a:gd name="T53" fmla="*/ 438 w 438"/>
                <a:gd name="T54" fmla="*/ 468 h 4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8" h="468">
                  <a:moveTo>
                    <a:pt x="0" y="0"/>
                  </a:moveTo>
                  <a:lnTo>
                    <a:pt x="295" y="0"/>
                  </a:lnTo>
                  <a:lnTo>
                    <a:pt x="295" y="65"/>
                  </a:lnTo>
                  <a:lnTo>
                    <a:pt x="365" y="65"/>
                  </a:lnTo>
                  <a:lnTo>
                    <a:pt x="365" y="132"/>
                  </a:lnTo>
                  <a:lnTo>
                    <a:pt x="438" y="132"/>
                  </a:lnTo>
                  <a:lnTo>
                    <a:pt x="438" y="335"/>
                  </a:lnTo>
                  <a:lnTo>
                    <a:pt x="365" y="335"/>
                  </a:lnTo>
                  <a:lnTo>
                    <a:pt x="365" y="268"/>
                  </a:lnTo>
                  <a:lnTo>
                    <a:pt x="295" y="268"/>
                  </a:lnTo>
                  <a:lnTo>
                    <a:pt x="295" y="132"/>
                  </a:lnTo>
                  <a:lnTo>
                    <a:pt x="218" y="132"/>
                  </a:lnTo>
                  <a:lnTo>
                    <a:pt x="218" y="468"/>
                  </a:lnTo>
                  <a:lnTo>
                    <a:pt x="71" y="468"/>
                  </a:lnTo>
                  <a:lnTo>
                    <a:pt x="71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Freeform 27"/>
            <p:cNvSpPr/>
            <p:nvPr/>
          </p:nvSpPr>
          <p:spPr bwMode="auto">
            <a:xfrm>
              <a:off x="4192" y="2050"/>
              <a:ext cx="143" cy="107"/>
            </a:xfrm>
            <a:custGeom>
              <a:avLst/>
              <a:gdLst>
                <a:gd name="T0" fmla="*/ 9 w 717"/>
                <a:gd name="T1" fmla="*/ 0 h 537"/>
                <a:gd name="T2" fmla="*/ 26 w 717"/>
                <a:gd name="T3" fmla="*/ 0 h 537"/>
                <a:gd name="T4" fmla="*/ 26 w 717"/>
                <a:gd name="T5" fmla="*/ 3 h 537"/>
                <a:gd name="T6" fmla="*/ 29 w 717"/>
                <a:gd name="T7" fmla="*/ 3 h 537"/>
                <a:gd name="T8" fmla="*/ 29 w 717"/>
                <a:gd name="T9" fmla="*/ 16 h 537"/>
                <a:gd name="T10" fmla="*/ 26 w 717"/>
                <a:gd name="T11" fmla="*/ 16 h 537"/>
                <a:gd name="T12" fmla="*/ 26 w 717"/>
                <a:gd name="T13" fmla="*/ 19 h 537"/>
                <a:gd name="T14" fmla="*/ 23 w 717"/>
                <a:gd name="T15" fmla="*/ 19 h 537"/>
                <a:gd name="T16" fmla="*/ 23 w 717"/>
                <a:gd name="T17" fmla="*/ 21 h 537"/>
                <a:gd name="T18" fmla="*/ 3 w 717"/>
                <a:gd name="T19" fmla="*/ 21 h 537"/>
                <a:gd name="T20" fmla="*/ 3 w 717"/>
                <a:gd name="T21" fmla="*/ 16 h 537"/>
                <a:gd name="T22" fmla="*/ 0 w 717"/>
                <a:gd name="T23" fmla="*/ 16 h 537"/>
                <a:gd name="T24" fmla="*/ 0 w 717"/>
                <a:gd name="T25" fmla="*/ 8 h 537"/>
                <a:gd name="T26" fmla="*/ 3 w 717"/>
                <a:gd name="T27" fmla="*/ 8 h 537"/>
                <a:gd name="T28" fmla="*/ 3 w 717"/>
                <a:gd name="T29" fmla="*/ 5 h 537"/>
                <a:gd name="T30" fmla="*/ 6 w 717"/>
                <a:gd name="T31" fmla="*/ 5 h 537"/>
                <a:gd name="T32" fmla="*/ 6 w 717"/>
                <a:gd name="T33" fmla="*/ 3 h 537"/>
                <a:gd name="T34" fmla="*/ 9 w 717"/>
                <a:gd name="T35" fmla="*/ 3 h 537"/>
                <a:gd name="T36" fmla="*/ 9 w 717"/>
                <a:gd name="T37" fmla="*/ 0 h 5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17"/>
                <a:gd name="T58" fmla="*/ 0 h 537"/>
                <a:gd name="T59" fmla="*/ 717 w 717"/>
                <a:gd name="T60" fmla="*/ 537 h 5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17" h="537">
                  <a:moveTo>
                    <a:pt x="216" y="0"/>
                  </a:moveTo>
                  <a:lnTo>
                    <a:pt x="649" y="0"/>
                  </a:lnTo>
                  <a:lnTo>
                    <a:pt x="649" y="67"/>
                  </a:lnTo>
                  <a:lnTo>
                    <a:pt x="717" y="67"/>
                  </a:lnTo>
                  <a:lnTo>
                    <a:pt x="717" y="399"/>
                  </a:lnTo>
                  <a:lnTo>
                    <a:pt x="649" y="399"/>
                  </a:lnTo>
                  <a:lnTo>
                    <a:pt x="649" y="470"/>
                  </a:lnTo>
                  <a:lnTo>
                    <a:pt x="574" y="470"/>
                  </a:lnTo>
                  <a:lnTo>
                    <a:pt x="574" y="537"/>
                  </a:lnTo>
                  <a:lnTo>
                    <a:pt x="72" y="537"/>
                  </a:lnTo>
                  <a:lnTo>
                    <a:pt x="72" y="399"/>
                  </a:lnTo>
                  <a:lnTo>
                    <a:pt x="0" y="399"/>
                  </a:lnTo>
                  <a:lnTo>
                    <a:pt x="0" y="200"/>
                  </a:lnTo>
                  <a:lnTo>
                    <a:pt x="72" y="200"/>
                  </a:lnTo>
                  <a:lnTo>
                    <a:pt x="72" y="133"/>
                  </a:lnTo>
                  <a:lnTo>
                    <a:pt x="143" y="133"/>
                  </a:lnTo>
                  <a:lnTo>
                    <a:pt x="143" y="67"/>
                  </a:lnTo>
                  <a:lnTo>
                    <a:pt x="216" y="67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4460" y="2050"/>
              <a:ext cx="16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9" name="Freeform 29"/>
            <p:cNvSpPr/>
            <p:nvPr/>
          </p:nvSpPr>
          <p:spPr bwMode="auto">
            <a:xfrm>
              <a:off x="4093" y="2089"/>
              <a:ext cx="88" cy="41"/>
            </a:xfrm>
            <a:custGeom>
              <a:avLst/>
              <a:gdLst>
                <a:gd name="T0" fmla="*/ 9 w 439"/>
                <a:gd name="T1" fmla="*/ 0 h 206"/>
                <a:gd name="T2" fmla="*/ 18 w 439"/>
                <a:gd name="T3" fmla="*/ 0 h 206"/>
                <a:gd name="T4" fmla="*/ 18 w 439"/>
                <a:gd name="T5" fmla="*/ 3 h 206"/>
                <a:gd name="T6" fmla="*/ 15 w 439"/>
                <a:gd name="T7" fmla="*/ 3 h 206"/>
                <a:gd name="T8" fmla="*/ 15 w 439"/>
                <a:gd name="T9" fmla="*/ 6 h 206"/>
                <a:gd name="T10" fmla="*/ 6 w 439"/>
                <a:gd name="T11" fmla="*/ 6 h 206"/>
                <a:gd name="T12" fmla="*/ 6 w 439"/>
                <a:gd name="T13" fmla="*/ 8 h 206"/>
                <a:gd name="T14" fmla="*/ 0 w 439"/>
                <a:gd name="T15" fmla="*/ 8 h 206"/>
                <a:gd name="T16" fmla="*/ 0 w 439"/>
                <a:gd name="T17" fmla="*/ 6 h 206"/>
                <a:gd name="T18" fmla="*/ 3 w 439"/>
                <a:gd name="T19" fmla="*/ 6 h 206"/>
                <a:gd name="T20" fmla="*/ 3 w 439"/>
                <a:gd name="T21" fmla="*/ 3 h 206"/>
                <a:gd name="T22" fmla="*/ 9 w 439"/>
                <a:gd name="T23" fmla="*/ 3 h 206"/>
                <a:gd name="T24" fmla="*/ 9 w 439"/>
                <a:gd name="T25" fmla="*/ 0 h 20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39"/>
                <a:gd name="T40" fmla="*/ 0 h 206"/>
                <a:gd name="T41" fmla="*/ 439 w 439"/>
                <a:gd name="T42" fmla="*/ 206 h 20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39" h="206">
                  <a:moveTo>
                    <a:pt x="218" y="0"/>
                  </a:moveTo>
                  <a:lnTo>
                    <a:pt x="439" y="0"/>
                  </a:lnTo>
                  <a:lnTo>
                    <a:pt x="439" y="69"/>
                  </a:lnTo>
                  <a:lnTo>
                    <a:pt x="368" y="69"/>
                  </a:lnTo>
                  <a:lnTo>
                    <a:pt x="368" y="140"/>
                  </a:lnTo>
                  <a:lnTo>
                    <a:pt x="144" y="140"/>
                  </a:lnTo>
                  <a:lnTo>
                    <a:pt x="144" y="206"/>
                  </a:lnTo>
                  <a:lnTo>
                    <a:pt x="0" y="206"/>
                  </a:lnTo>
                  <a:lnTo>
                    <a:pt x="0" y="140"/>
                  </a:lnTo>
                  <a:lnTo>
                    <a:pt x="71" y="140"/>
                  </a:lnTo>
                  <a:lnTo>
                    <a:pt x="71" y="69"/>
                  </a:lnTo>
                  <a:lnTo>
                    <a:pt x="218" y="6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Freeform 30"/>
            <p:cNvSpPr/>
            <p:nvPr/>
          </p:nvSpPr>
          <p:spPr bwMode="auto">
            <a:xfrm>
              <a:off x="3150" y="2154"/>
              <a:ext cx="453" cy="603"/>
            </a:xfrm>
            <a:custGeom>
              <a:avLst/>
              <a:gdLst>
                <a:gd name="T0" fmla="*/ 51 w 2265"/>
                <a:gd name="T1" fmla="*/ 0 h 3019"/>
                <a:gd name="T2" fmla="*/ 57 w 2265"/>
                <a:gd name="T3" fmla="*/ 3 h 3019"/>
                <a:gd name="T4" fmla="*/ 59 w 2265"/>
                <a:gd name="T5" fmla="*/ 5 h 3019"/>
                <a:gd name="T6" fmla="*/ 62 w 2265"/>
                <a:gd name="T7" fmla="*/ 53 h 3019"/>
                <a:gd name="T8" fmla="*/ 68 w 2265"/>
                <a:gd name="T9" fmla="*/ 50 h 3019"/>
                <a:gd name="T10" fmla="*/ 71 w 2265"/>
                <a:gd name="T11" fmla="*/ 53 h 3019"/>
                <a:gd name="T12" fmla="*/ 74 w 2265"/>
                <a:gd name="T13" fmla="*/ 50 h 3019"/>
                <a:gd name="T14" fmla="*/ 76 w 2265"/>
                <a:gd name="T15" fmla="*/ 53 h 3019"/>
                <a:gd name="T16" fmla="*/ 79 w 2265"/>
                <a:gd name="T17" fmla="*/ 63 h 3019"/>
                <a:gd name="T18" fmla="*/ 82 w 2265"/>
                <a:gd name="T19" fmla="*/ 55 h 3019"/>
                <a:gd name="T20" fmla="*/ 85 w 2265"/>
                <a:gd name="T21" fmla="*/ 60 h 3019"/>
                <a:gd name="T22" fmla="*/ 88 w 2265"/>
                <a:gd name="T23" fmla="*/ 66 h 3019"/>
                <a:gd name="T24" fmla="*/ 91 w 2265"/>
                <a:gd name="T25" fmla="*/ 71 h 3019"/>
                <a:gd name="T26" fmla="*/ 88 w 2265"/>
                <a:gd name="T27" fmla="*/ 92 h 3019"/>
                <a:gd name="T28" fmla="*/ 85 w 2265"/>
                <a:gd name="T29" fmla="*/ 94 h 3019"/>
                <a:gd name="T30" fmla="*/ 79 w 2265"/>
                <a:gd name="T31" fmla="*/ 97 h 3019"/>
                <a:gd name="T32" fmla="*/ 74 w 2265"/>
                <a:gd name="T33" fmla="*/ 100 h 3019"/>
                <a:gd name="T34" fmla="*/ 71 w 2265"/>
                <a:gd name="T35" fmla="*/ 102 h 3019"/>
                <a:gd name="T36" fmla="*/ 62 w 2265"/>
                <a:gd name="T37" fmla="*/ 105 h 3019"/>
                <a:gd name="T38" fmla="*/ 57 w 2265"/>
                <a:gd name="T39" fmla="*/ 107 h 3019"/>
                <a:gd name="T40" fmla="*/ 51 w 2265"/>
                <a:gd name="T41" fmla="*/ 110 h 3019"/>
                <a:gd name="T42" fmla="*/ 45 w 2265"/>
                <a:gd name="T43" fmla="*/ 112 h 3019"/>
                <a:gd name="T44" fmla="*/ 34 w 2265"/>
                <a:gd name="T45" fmla="*/ 115 h 3019"/>
                <a:gd name="T46" fmla="*/ 23 w 2265"/>
                <a:gd name="T47" fmla="*/ 118 h 3019"/>
                <a:gd name="T48" fmla="*/ 11 w 2265"/>
                <a:gd name="T49" fmla="*/ 120 h 3019"/>
                <a:gd name="T50" fmla="*/ 8 w 2265"/>
                <a:gd name="T51" fmla="*/ 118 h 3019"/>
                <a:gd name="T52" fmla="*/ 6 w 2265"/>
                <a:gd name="T53" fmla="*/ 115 h 3019"/>
                <a:gd name="T54" fmla="*/ 3 w 2265"/>
                <a:gd name="T55" fmla="*/ 110 h 3019"/>
                <a:gd name="T56" fmla="*/ 0 w 2265"/>
                <a:gd name="T57" fmla="*/ 102 h 3019"/>
                <a:gd name="T58" fmla="*/ 3 w 2265"/>
                <a:gd name="T59" fmla="*/ 84 h 3019"/>
                <a:gd name="T60" fmla="*/ 6 w 2265"/>
                <a:gd name="T61" fmla="*/ 78 h 3019"/>
                <a:gd name="T62" fmla="*/ 14 w 2265"/>
                <a:gd name="T63" fmla="*/ 76 h 3019"/>
                <a:gd name="T64" fmla="*/ 11 w 2265"/>
                <a:gd name="T65" fmla="*/ 73 h 3019"/>
                <a:gd name="T66" fmla="*/ 14 w 2265"/>
                <a:gd name="T67" fmla="*/ 66 h 3019"/>
                <a:gd name="T68" fmla="*/ 17 w 2265"/>
                <a:gd name="T69" fmla="*/ 63 h 3019"/>
                <a:gd name="T70" fmla="*/ 28 w 2265"/>
                <a:gd name="T71" fmla="*/ 60 h 3019"/>
                <a:gd name="T72" fmla="*/ 23 w 2265"/>
                <a:gd name="T73" fmla="*/ 58 h 3019"/>
                <a:gd name="T74" fmla="*/ 26 w 2265"/>
                <a:gd name="T75" fmla="*/ 55 h 3019"/>
                <a:gd name="T76" fmla="*/ 28 w 2265"/>
                <a:gd name="T77" fmla="*/ 53 h 3019"/>
                <a:gd name="T78" fmla="*/ 40 w 2265"/>
                <a:gd name="T79" fmla="*/ 50 h 3019"/>
                <a:gd name="T80" fmla="*/ 34 w 2265"/>
                <a:gd name="T81" fmla="*/ 47 h 3019"/>
                <a:gd name="T82" fmla="*/ 31 w 2265"/>
                <a:gd name="T83" fmla="*/ 39 h 3019"/>
                <a:gd name="T84" fmla="*/ 34 w 2265"/>
                <a:gd name="T85" fmla="*/ 29 h 3019"/>
                <a:gd name="T86" fmla="*/ 37 w 2265"/>
                <a:gd name="T87" fmla="*/ 13 h 3019"/>
                <a:gd name="T88" fmla="*/ 40 w 2265"/>
                <a:gd name="T89" fmla="*/ 8 h 3019"/>
                <a:gd name="T90" fmla="*/ 43 w 2265"/>
                <a:gd name="T91" fmla="*/ 3 h 30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265"/>
                <a:gd name="T139" fmla="*/ 0 h 3019"/>
                <a:gd name="T140" fmla="*/ 2265 w 2265"/>
                <a:gd name="T141" fmla="*/ 3019 h 30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265" h="3019">
                  <a:moveTo>
                    <a:pt x="1063" y="0"/>
                  </a:moveTo>
                  <a:lnTo>
                    <a:pt x="1274" y="0"/>
                  </a:lnTo>
                  <a:lnTo>
                    <a:pt x="1274" y="67"/>
                  </a:lnTo>
                  <a:lnTo>
                    <a:pt x="1413" y="67"/>
                  </a:lnTo>
                  <a:lnTo>
                    <a:pt x="1413" y="133"/>
                  </a:lnTo>
                  <a:lnTo>
                    <a:pt x="1485" y="133"/>
                  </a:lnTo>
                  <a:lnTo>
                    <a:pt x="1485" y="1315"/>
                  </a:lnTo>
                  <a:lnTo>
                    <a:pt x="1557" y="1315"/>
                  </a:lnTo>
                  <a:lnTo>
                    <a:pt x="1557" y="1248"/>
                  </a:lnTo>
                  <a:lnTo>
                    <a:pt x="1700" y="1248"/>
                  </a:lnTo>
                  <a:lnTo>
                    <a:pt x="1700" y="1315"/>
                  </a:lnTo>
                  <a:lnTo>
                    <a:pt x="1772" y="1315"/>
                  </a:lnTo>
                  <a:lnTo>
                    <a:pt x="1772" y="1248"/>
                  </a:lnTo>
                  <a:lnTo>
                    <a:pt x="1839" y="1248"/>
                  </a:lnTo>
                  <a:lnTo>
                    <a:pt x="1839" y="1315"/>
                  </a:lnTo>
                  <a:lnTo>
                    <a:pt x="1910" y="1315"/>
                  </a:lnTo>
                  <a:lnTo>
                    <a:pt x="1910" y="1577"/>
                  </a:lnTo>
                  <a:lnTo>
                    <a:pt x="1983" y="1577"/>
                  </a:lnTo>
                  <a:lnTo>
                    <a:pt x="1983" y="1381"/>
                  </a:lnTo>
                  <a:lnTo>
                    <a:pt x="2054" y="1381"/>
                  </a:lnTo>
                  <a:lnTo>
                    <a:pt x="2054" y="1510"/>
                  </a:lnTo>
                  <a:lnTo>
                    <a:pt x="2125" y="1510"/>
                  </a:lnTo>
                  <a:lnTo>
                    <a:pt x="2125" y="1640"/>
                  </a:lnTo>
                  <a:lnTo>
                    <a:pt x="2193" y="1640"/>
                  </a:lnTo>
                  <a:lnTo>
                    <a:pt x="2193" y="1772"/>
                  </a:lnTo>
                  <a:lnTo>
                    <a:pt x="2265" y="1772"/>
                  </a:lnTo>
                  <a:lnTo>
                    <a:pt x="2265" y="2296"/>
                  </a:lnTo>
                  <a:lnTo>
                    <a:pt x="2193" y="2296"/>
                  </a:lnTo>
                  <a:lnTo>
                    <a:pt x="2193" y="2364"/>
                  </a:lnTo>
                  <a:lnTo>
                    <a:pt x="2125" y="2364"/>
                  </a:lnTo>
                  <a:lnTo>
                    <a:pt x="2125" y="2429"/>
                  </a:lnTo>
                  <a:lnTo>
                    <a:pt x="1983" y="2429"/>
                  </a:lnTo>
                  <a:lnTo>
                    <a:pt x="1983" y="2496"/>
                  </a:lnTo>
                  <a:lnTo>
                    <a:pt x="1839" y="2496"/>
                  </a:lnTo>
                  <a:lnTo>
                    <a:pt x="1839" y="2559"/>
                  </a:lnTo>
                  <a:lnTo>
                    <a:pt x="1772" y="2559"/>
                  </a:lnTo>
                  <a:lnTo>
                    <a:pt x="1772" y="2625"/>
                  </a:lnTo>
                  <a:lnTo>
                    <a:pt x="1557" y="2625"/>
                  </a:lnTo>
                  <a:lnTo>
                    <a:pt x="1557" y="2693"/>
                  </a:lnTo>
                  <a:lnTo>
                    <a:pt x="1413" y="2693"/>
                  </a:lnTo>
                  <a:lnTo>
                    <a:pt x="1413" y="2758"/>
                  </a:lnTo>
                  <a:lnTo>
                    <a:pt x="1274" y="2758"/>
                  </a:lnTo>
                  <a:lnTo>
                    <a:pt x="1274" y="2821"/>
                  </a:lnTo>
                  <a:lnTo>
                    <a:pt x="1135" y="2821"/>
                  </a:lnTo>
                  <a:lnTo>
                    <a:pt x="1135" y="2887"/>
                  </a:lnTo>
                  <a:lnTo>
                    <a:pt x="852" y="2887"/>
                  </a:lnTo>
                  <a:lnTo>
                    <a:pt x="852" y="2954"/>
                  </a:lnTo>
                  <a:lnTo>
                    <a:pt x="565" y="2954"/>
                  </a:lnTo>
                  <a:lnTo>
                    <a:pt x="565" y="3019"/>
                  </a:lnTo>
                  <a:lnTo>
                    <a:pt x="282" y="3019"/>
                  </a:lnTo>
                  <a:lnTo>
                    <a:pt x="282" y="2954"/>
                  </a:lnTo>
                  <a:lnTo>
                    <a:pt x="211" y="2954"/>
                  </a:lnTo>
                  <a:lnTo>
                    <a:pt x="211" y="2887"/>
                  </a:lnTo>
                  <a:lnTo>
                    <a:pt x="140" y="2887"/>
                  </a:lnTo>
                  <a:lnTo>
                    <a:pt x="140" y="2758"/>
                  </a:lnTo>
                  <a:lnTo>
                    <a:pt x="67" y="2758"/>
                  </a:lnTo>
                  <a:lnTo>
                    <a:pt x="67" y="2559"/>
                  </a:lnTo>
                  <a:lnTo>
                    <a:pt x="0" y="2559"/>
                  </a:lnTo>
                  <a:lnTo>
                    <a:pt x="0" y="2101"/>
                  </a:lnTo>
                  <a:lnTo>
                    <a:pt x="67" y="2101"/>
                  </a:lnTo>
                  <a:lnTo>
                    <a:pt x="67" y="1969"/>
                  </a:lnTo>
                  <a:lnTo>
                    <a:pt x="140" y="1969"/>
                  </a:lnTo>
                  <a:lnTo>
                    <a:pt x="140" y="1905"/>
                  </a:lnTo>
                  <a:lnTo>
                    <a:pt x="355" y="1905"/>
                  </a:lnTo>
                  <a:lnTo>
                    <a:pt x="355" y="1839"/>
                  </a:lnTo>
                  <a:lnTo>
                    <a:pt x="282" y="1839"/>
                  </a:lnTo>
                  <a:lnTo>
                    <a:pt x="282" y="1640"/>
                  </a:lnTo>
                  <a:lnTo>
                    <a:pt x="355" y="1640"/>
                  </a:lnTo>
                  <a:lnTo>
                    <a:pt x="355" y="1577"/>
                  </a:lnTo>
                  <a:lnTo>
                    <a:pt x="423" y="1577"/>
                  </a:lnTo>
                  <a:lnTo>
                    <a:pt x="423" y="1510"/>
                  </a:lnTo>
                  <a:lnTo>
                    <a:pt x="708" y="1510"/>
                  </a:lnTo>
                  <a:lnTo>
                    <a:pt x="708" y="1445"/>
                  </a:lnTo>
                  <a:lnTo>
                    <a:pt x="565" y="1445"/>
                  </a:lnTo>
                  <a:lnTo>
                    <a:pt x="565" y="1381"/>
                  </a:lnTo>
                  <a:lnTo>
                    <a:pt x="638" y="1381"/>
                  </a:lnTo>
                  <a:lnTo>
                    <a:pt x="638" y="1315"/>
                  </a:lnTo>
                  <a:lnTo>
                    <a:pt x="708" y="1315"/>
                  </a:lnTo>
                  <a:lnTo>
                    <a:pt x="708" y="1248"/>
                  </a:lnTo>
                  <a:lnTo>
                    <a:pt x="991" y="1248"/>
                  </a:lnTo>
                  <a:lnTo>
                    <a:pt x="991" y="1182"/>
                  </a:lnTo>
                  <a:lnTo>
                    <a:pt x="852" y="1182"/>
                  </a:lnTo>
                  <a:lnTo>
                    <a:pt x="852" y="986"/>
                  </a:lnTo>
                  <a:lnTo>
                    <a:pt x="780" y="986"/>
                  </a:lnTo>
                  <a:lnTo>
                    <a:pt x="780" y="721"/>
                  </a:lnTo>
                  <a:lnTo>
                    <a:pt x="852" y="721"/>
                  </a:lnTo>
                  <a:lnTo>
                    <a:pt x="852" y="329"/>
                  </a:lnTo>
                  <a:lnTo>
                    <a:pt x="920" y="329"/>
                  </a:lnTo>
                  <a:lnTo>
                    <a:pt x="920" y="200"/>
                  </a:lnTo>
                  <a:lnTo>
                    <a:pt x="991" y="200"/>
                  </a:lnTo>
                  <a:lnTo>
                    <a:pt x="991" y="67"/>
                  </a:lnTo>
                  <a:lnTo>
                    <a:pt x="1063" y="67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31"/>
            <p:cNvSpPr/>
            <p:nvPr/>
          </p:nvSpPr>
          <p:spPr bwMode="auto">
            <a:xfrm>
              <a:off x="4474" y="2154"/>
              <a:ext cx="73" cy="108"/>
            </a:xfrm>
            <a:custGeom>
              <a:avLst/>
              <a:gdLst>
                <a:gd name="T0" fmla="*/ 3 w 367"/>
                <a:gd name="T1" fmla="*/ 0 h 541"/>
                <a:gd name="T2" fmla="*/ 6 w 367"/>
                <a:gd name="T3" fmla="*/ 0 h 541"/>
                <a:gd name="T4" fmla="*/ 6 w 367"/>
                <a:gd name="T5" fmla="*/ 3 h 541"/>
                <a:gd name="T6" fmla="*/ 3 w 367"/>
                <a:gd name="T7" fmla="*/ 3 h 541"/>
                <a:gd name="T8" fmla="*/ 3 w 367"/>
                <a:gd name="T9" fmla="*/ 5 h 541"/>
                <a:gd name="T10" fmla="*/ 6 w 367"/>
                <a:gd name="T11" fmla="*/ 5 h 541"/>
                <a:gd name="T12" fmla="*/ 6 w 367"/>
                <a:gd name="T13" fmla="*/ 11 h 541"/>
                <a:gd name="T14" fmla="*/ 9 w 367"/>
                <a:gd name="T15" fmla="*/ 11 h 541"/>
                <a:gd name="T16" fmla="*/ 9 w 367"/>
                <a:gd name="T17" fmla="*/ 13 h 541"/>
                <a:gd name="T18" fmla="*/ 12 w 367"/>
                <a:gd name="T19" fmla="*/ 13 h 541"/>
                <a:gd name="T20" fmla="*/ 12 w 367"/>
                <a:gd name="T21" fmla="*/ 16 h 541"/>
                <a:gd name="T22" fmla="*/ 15 w 367"/>
                <a:gd name="T23" fmla="*/ 16 h 541"/>
                <a:gd name="T24" fmla="*/ 15 w 367"/>
                <a:gd name="T25" fmla="*/ 22 h 541"/>
                <a:gd name="T26" fmla="*/ 12 w 367"/>
                <a:gd name="T27" fmla="*/ 22 h 541"/>
                <a:gd name="T28" fmla="*/ 12 w 367"/>
                <a:gd name="T29" fmla="*/ 16 h 541"/>
                <a:gd name="T30" fmla="*/ 9 w 367"/>
                <a:gd name="T31" fmla="*/ 16 h 541"/>
                <a:gd name="T32" fmla="*/ 9 w 367"/>
                <a:gd name="T33" fmla="*/ 13 h 541"/>
                <a:gd name="T34" fmla="*/ 6 w 367"/>
                <a:gd name="T35" fmla="*/ 13 h 541"/>
                <a:gd name="T36" fmla="*/ 6 w 367"/>
                <a:gd name="T37" fmla="*/ 11 h 541"/>
                <a:gd name="T38" fmla="*/ 3 w 367"/>
                <a:gd name="T39" fmla="*/ 11 h 541"/>
                <a:gd name="T40" fmla="*/ 3 w 367"/>
                <a:gd name="T41" fmla="*/ 5 h 541"/>
                <a:gd name="T42" fmla="*/ 0 w 367"/>
                <a:gd name="T43" fmla="*/ 5 h 541"/>
                <a:gd name="T44" fmla="*/ 0 w 367"/>
                <a:gd name="T45" fmla="*/ 3 h 541"/>
                <a:gd name="T46" fmla="*/ 3 w 367"/>
                <a:gd name="T47" fmla="*/ 3 h 541"/>
                <a:gd name="T48" fmla="*/ 3 w 367"/>
                <a:gd name="T49" fmla="*/ 0 h 5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67"/>
                <a:gd name="T76" fmla="*/ 0 h 541"/>
                <a:gd name="T77" fmla="*/ 367 w 367"/>
                <a:gd name="T78" fmla="*/ 541 h 54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67" h="541">
                  <a:moveTo>
                    <a:pt x="76" y="0"/>
                  </a:moveTo>
                  <a:lnTo>
                    <a:pt x="144" y="0"/>
                  </a:lnTo>
                  <a:lnTo>
                    <a:pt x="144" y="67"/>
                  </a:lnTo>
                  <a:lnTo>
                    <a:pt x="76" y="67"/>
                  </a:lnTo>
                  <a:lnTo>
                    <a:pt x="76" y="137"/>
                  </a:lnTo>
                  <a:lnTo>
                    <a:pt x="144" y="137"/>
                  </a:lnTo>
                  <a:lnTo>
                    <a:pt x="144" y="270"/>
                  </a:lnTo>
                  <a:lnTo>
                    <a:pt x="218" y="270"/>
                  </a:lnTo>
                  <a:lnTo>
                    <a:pt x="218" y="337"/>
                  </a:lnTo>
                  <a:lnTo>
                    <a:pt x="291" y="337"/>
                  </a:lnTo>
                  <a:lnTo>
                    <a:pt x="291" y="403"/>
                  </a:lnTo>
                  <a:lnTo>
                    <a:pt x="367" y="403"/>
                  </a:lnTo>
                  <a:lnTo>
                    <a:pt x="367" y="541"/>
                  </a:lnTo>
                  <a:lnTo>
                    <a:pt x="291" y="541"/>
                  </a:lnTo>
                  <a:lnTo>
                    <a:pt x="291" y="403"/>
                  </a:lnTo>
                  <a:lnTo>
                    <a:pt x="218" y="403"/>
                  </a:lnTo>
                  <a:lnTo>
                    <a:pt x="218" y="337"/>
                  </a:lnTo>
                  <a:lnTo>
                    <a:pt x="144" y="337"/>
                  </a:lnTo>
                  <a:lnTo>
                    <a:pt x="144" y="270"/>
                  </a:lnTo>
                  <a:lnTo>
                    <a:pt x="76" y="270"/>
                  </a:lnTo>
                  <a:lnTo>
                    <a:pt x="76" y="137"/>
                  </a:lnTo>
                  <a:lnTo>
                    <a:pt x="0" y="137"/>
                  </a:lnTo>
                  <a:lnTo>
                    <a:pt x="0" y="67"/>
                  </a:lnTo>
                  <a:lnTo>
                    <a:pt x="76" y="67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Freeform 32"/>
            <p:cNvSpPr/>
            <p:nvPr/>
          </p:nvSpPr>
          <p:spPr bwMode="auto">
            <a:xfrm>
              <a:off x="3741" y="2167"/>
              <a:ext cx="45" cy="42"/>
            </a:xfrm>
            <a:custGeom>
              <a:avLst/>
              <a:gdLst>
                <a:gd name="T0" fmla="*/ 3 w 227"/>
                <a:gd name="T1" fmla="*/ 0 h 212"/>
                <a:gd name="T2" fmla="*/ 9 w 227"/>
                <a:gd name="T3" fmla="*/ 0 h 212"/>
                <a:gd name="T4" fmla="*/ 9 w 227"/>
                <a:gd name="T5" fmla="*/ 3 h 212"/>
                <a:gd name="T6" fmla="*/ 3 w 227"/>
                <a:gd name="T7" fmla="*/ 3 h 212"/>
                <a:gd name="T8" fmla="*/ 3 w 227"/>
                <a:gd name="T9" fmla="*/ 8 h 212"/>
                <a:gd name="T10" fmla="*/ 0 w 227"/>
                <a:gd name="T11" fmla="*/ 8 h 212"/>
                <a:gd name="T12" fmla="*/ 0 w 227"/>
                <a:gd name="T13" fmla="*/ 3 h 212"/>
                <a:gd name="T14" fmla="*/ 3 w 227"/>
                <a:gd name="T15" fmla="*/ 3 h 212"/>
                <a:gd name="T16" fmla="*/ 3 w 227"/>
                <a:gd name="T17" fmla="*/ 0 h 2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7"/>
                <a:gd name="T28" fmla="*/ 0 h 212"/>
                <a:gd name="T29" fmla="*/ 227 w 227"/>
                <a:gd name="T30" fmla="*/ 212 h 2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7" h="212">
                  <a:moveTo>
                    <a:pt x="77" y="0"/>
                  </a:moveTo>
                  <a:lnTo>
                    <a:pt x="227" y="0"/>
                  </a:lnTo>
                  <a:lnTo>
                    <a:pt x="227" y="70"/>
                  </a:lnTo>
                  <a:lnTo>
                    <a:pt x="77" y="70"/>
                  </a:lnTo>
                  <a:lnTo>
                    <a:pt x="77" y="212"/>
                  </a:lnTo>
                  <a:lnTo>
                    <a:pt x="0" y="212"/>
                  </a:lnTo>
                  <a:lnTo>
                    <a:pt x="0" y="70"/>
                  </a:lnTo>
                  <a:lnTo>
                    <a:pt x="77" y="7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Freeform 33"/>
            <p:cNvSpPr/>
            <p:nvPr/>
          </p:nvSpPr>
          <p:spPr bwMode="auto">
            <a:xfrm>
              <a:off x="3769" y="2245"/>
              <a:ext cx="32" cy="68"/>
            </a:xfrm>
            <a:custGeom>
              <a:avLst/>
              <a:gdLst>
                <a:gd name="T0" fmla="*/ 3 w 160"/>
                <a:gd name="T1" fmla="*/ 0 h 340"/>
                <a:gd name="T2" fmla="*/ 6 w 160"/>
                <a:gd name="T3" fmla="*/ 0 h 340"/>
                <a:gd name="T4" fmla="*/ 6 w 160"/>
                <a:gd name="T5" fmla="*/ 5 h 340"/>
                <a:gd name="T6" fmla="*/ 3 w 160"/>
                <a:gd name="T7" fmla="*/ 5 h 340"/>
                <a:gd name="T8" fmla="*/ 3 w 160"/>
                <a:gd name="T9" fmla="*/ 14 h 340"/>
                <a:gd name="T10" fmla="*/ 0 w 160"/>
                <a:gd name="T11" fmla="*/ 14 h 340"/>
                <a:gd name="T12" fmla="*/ 0 w 160"/>
                <a:gd name="T13" fmla="*/ 5 h 340"/>
                <a:gd name="T14" fmla="*/ 3 w 160"/>
                <a:gd name="T15" fmla="*/ 5 h 340"/>
                <a:gd name="T16" fmla="*/ 3 w 160"/>
                <a:gd name="T17" fmla="*/ 3 h 340"/>
                <a:gd name="T18" fmla="*/ 3 w 160"/>
                <a:gd name="T19" fmla="*/ 0 h 3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340"/>
                <a:gd name="T32" fmla="*/ 160 w 160"/>
                <a:gd name="T33" fmla="*/ 340 h 3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340">
                  <a:moveTo>
                    <a:pt x="80" y="0"/>
                  </a:moveTo>
                  <a:lnTo>
                    <a:pt x="160" y="0"/>
                  </a:lnTo>
                  <a:lnTo>
                    <a:pt x="160" y="137"/>
                  </a:lnTo>
                  <a:lnTo>
                    <a:pt x="80" y="137"/>
                  </a:lnTo>
                  <a:lnTo>
                    <a:pt x="80" y="340"/>
                  </a:lnTo>
                  <a:lnTo>
                    <a:pt x="0" y="340"/>
                  </a:lnTo>
                  <a:lnTo>
                    <a:pt x="0" y="137"/>
                  </a:lnTo>
                  <a:lnTo>
                    <a:pt x="80" y="137"/>
                  </a:lnTo>
                  <a:lnTo>
                    <a:pt x="80" y="6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4558" y="2272"/>
              <a:ext cx="17" cy="16"/>
            </a:xfrm>
            <a:prstGeom prst="rect">
              <a:avLst/>
            </a:pr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75" name="Freeform 35"/>
            <p:cNvSpPr/>
            <p:nvPr/>
          </p:nvSpPr>
          <p:spPr bwMode="auto">
            <a:xfrm>
              <a:off x="3938" y="2337"/>
              <a:ext cx="426" cy="108"/>
            </a:xfrm>
            <a:custGeom>
              <a:avLst/>
              <a:gdLst>
                <a:gd name="T0" fmla="*/ 17 w 2129"/>
                <a:gd name="T1" fmla="*/ 0 h 539"/>
                <a:gd name="T2" fmla="*/ 14 w 2129"/>
                <a:gd name="T3" fmla="*/ 5 h 539"/>
                <a:gd name="T4" fmla="*/ 17 w 2129"/>
                <a:gd name="T5" fmla="*/ 8 h 539"/>
                <a:gd name="T6" fmla="*/ 20 w 2129"/>
                <a:gd name="T7" fmla="*/ 11 h 539"/>
                <a:gd name="T8" fmla="*/ 26 w 2129"/>
                <a:gd name="T9" fmla="*/ 13 h 539"/>
                <a:gd name="T10" fmla="*/ 31 w 2129"/>
                <a:gd name="T11" fmla="*/ 16 h 539"/>
                <a:gd name="T12" fmla="*/ 51 w 2129"/>
                <a:gd name="T13" fmla="*/ 19 h 539"/>
                <a:gd name="T14" fmla="*/ 60 w 2129"/>
                <a:gd name="T15" fmla="*/ 16 h 539"/>
                <a:gd name="T16" fmla="*/ 62 w 2129"/>
                <a:gd name="T17" fmla="*/ 13 h 539"/>
                <a:gd name="T18" fmla="*/ 65 w 2129"/>
                <a:gd name="T19" fmla="*/ 11 h 539"/>
                <a:gd name="T20" fmla="*/ 68 w 2129"/>
                <a:gd name="T21" fmla="*/ 8 h 539"/>
                <a:gd name="T22" fmla="*/ 71 w 2129"/>
                <a:gd name="T23" fmla="*/ 0 h 539"/>
                <a:gd name="T24" fmla="*/ 74 w 2129"/>
                <a:gd name="T25" fmla="*/ 8 h 539"/>
                <a:gd name="T26" fmla="*/ 77 w 2129"/>
                <a:gd name="T27" fmla="*/ 11 h 539"/>
                <a:gd name="T28" fmla="*/ 85 w 2129"/>
                <a:gd name="T29" fmla="*/ 13 h 539"/>
                <a:gd name="T30" fmla="*/ 77 w 2129"/>
                <a:gd name="T31" fmla="*/ 16 h 539"/>
                <a:gd name="T32" fmla="*/ 74 w 2129"/>
                <a:gd name="T33" fmla="*/ 13 h 539"/>
                <a:gd name="T34" fmla="*/ 71 w 2129"/>
                <a:gd name="T35" fmla="*/ 11 h 539"/>
                <a:gd name="T36" fmla="*/ 68 w 2129"/>
                <a:gd name="T37" fmla="*/ 8 h 539"/>
                <a:gd name="T38" fmla="*/ 65 w 2129"/>
                <a:gd name="T39" fmla="*/ 11 h 539"/>
                <a:gd name="T40" fmla="*/ 62 w 2129"/>
                <a:gd name="T41" fmla="*/ 13 h 539"/>
                <a:gd name="T42" fmla="*/ 60 w 2129"/>
                <a:gd name="T43" fmla="*/ 16 h 539"/>
                <a:gd name="T44" fmla="*/ 51 w 2129"/>
                <a:gd name="T45" fmla="*/ 19 h 539"/>
                <a:gd name="T46" fmla="*/ 31 w 2129"/>
                <a:gd name="T47" fmla="*/ 22 h 539"/>
                <a:gd name="T48" fmla="*/ 26 w 2129"/>
                <a:gd name="T49" fmla="*/ 19 h 539"/>
                <a:gd name="T50" fmla="*/ 20 w 2129"/>
                <a:gd name="T51" fmla="*/ 16 h 539"/>
                <a:gd name="T52" fmla="*/ 17 w 2129"/>
                <a:gd name="T53" fmla="*/ 13 h 539"/>
                <a:gd name="T54" fmla="*/ 14 w 2129"/>
                <a:gd name="T55" fmla="*/ 11 h 539"/>
                <a:gd name="T56" fmla="*/ 11 w 2129"/>
                <a:gd name="T57" fmla="*/ 8 h 539"/>
                <a:gd name="T58" fmla="*/ 9 w 2129"/>
                <a:gd name="T59" fmla="*/ 11 h 539"/>
                <a:gd name="T60" fmla="*/ 6 w 2129"/>
                <a:gd name="T61" fmla="*/ 13 h 539"/>
                <a:gd name="T62" fmla="*/ 0 w 2129"/>
                <a:gd name="T63" fmla="*/ 16 h 539"/>
                <a:gd name="T64" fmla="*/ 6 w 2129"/>
                <a:gd name="T65" fmla="*/ 13 h 539"/>
                <a:gd name="T66" fmla="*/ 9 w 2129"/>
                <a:gd name="T67" fmla="*/ 11 h 539"/>
                <a:gd name="T68" fmla="*/ 11 w 2129"/>
                <a:gd name="T69" fmla="*/ 8 h 539"/>
                <a:gd name="T70" fmla="*/ 14 w 2129"/>
                <a:gd name="T71" fmla="*/ 5 h 539"/>
                <a:gd name="T72" fmla="*/ 14 w 2129"/>
                <a:gd name="T73" fmla="*/ 0 h 5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129"/>
                <a:gd name="T112" fmla="*/ 0 h 539"/>
                <a:gd name="T113" fmla="*/ 2129 w 2129"/>
                <a:gd name="T114" fmla="*/ 539 h 5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129" h="539">
                  <a:moveTo>
                    <a:pt x="357" y="0"/>
                  </a:moveTo>
                  <a:lnTo>
                    <a:pt x="430" y="0"/>
                  </a:lnTo>
                  <a:lnTo>
                    <a:pt x="430" y="137"/>
                  </a:lnTo>
                  <a:lnTo>
                    <a:pt x="357" y="137"/>
                  </a:lnTo>
                  <a:lnTo>
                    <a:pt x="357" y="203"/>
                  </a:lnTo>
                  <a:lnTo>
                    <a:pt x="430" y="203"/>
                  </a:lnTo>
                  <a:lnTo>
                    <a:pt x="430" y="270"/>
                  </a:lnTo>
                  <a:lnTo>
                    <a:pt x="496" y="270"/>
                  </a:lnTo>
                  <a:lnTo>
                    <a:pt x="496" y="336"/>
                  </a:lnTo>
                  <a:lnTo>
                    <a:pt x="640" y="336"/>
                  </a:lnTo>
                  <a:lnTo>
                    <a:pt x="640" y="404"/>
                  </a:lnTo>
                  <a:lnTo>
                    <a:pt x="779" y="404"/>
                  </a:lnTo>
                  <a:lnTo>
                    <a:pt x="779" y="473"/>
                  </a:lnTo>
                  <a:lnTo>
                    <a:pt x="1276" y="473"/>
                  </a:lnTo>
                  <a:lnTo>
                    <a:pt x="1276" y="404"/>
                  </a:lnTo>
                  <a:lnTo>
                    <a:pt x="1487" y="404"/>
                  </a:lnTo>
                  <a:lnTo>
                    <a:pt x="1487" y="336"/>
                  </a:lnTo>
                  <a:lnTo>
                    <a:pt x="1559" y="336"/>
                  </a:lnTo>
                  <a:lnTo>
                    <a:pt x="1559" y="270"/>
                  </a:lnTo>
                  <a:lnTo>
                    <a:pt x="1631" y="270"/>
                  </a:lnTo>
                  <a:lnTo>
                    <a:pt x="1631" y="203"/>
                  </a:lnTo>
                  <a:lnTo>
                    <a:pt x="1702" y="203"/>
                  </a:lnTo>
                  <a:lnTo>
                    <a:pt x="1702" y="0"/>
                  </a:lnTo>
                  <a:lnTo>
                    <a:pt x="1770" y="0"/>
                  </a:lnTo>
                  <a:lnTo>
                    <a:pt x="1770" y="203"/>
                  </a:lnTo>
                  <a:lnTo>
                    <a:pt x="1846" y="203"/>
                  </a:lnTo>
                  <a:lnTo>
                    <a:pt x="1846" y="270"/>
                  </a:lnTo>
                  <a:lnTo>
                    <a:pt x="1917" y="270"/>
                  </a:lnTo>
                  <a:lnTo>
                    <a:pt x="1917" y="336"/>
                  </a:lnTo>
                  <a:lnTo>
                    <a:pt x="2129" y="336"/>
                  </a:lnTo>
                  <a:lnTo>
                    <a:pt x="2129" y="404"/>
                  </a:lnTo>
                  <a:lnTo>
                    <a:pt x="1917" y="404"/>
                  </a:lnTo>
                  <a:lnTo>
                    <a:pt x="1917" y="336"/>
                  </a:lnTo>
                  <a:lnTo>
                    <a:pt x="1846" y="336"/>
                  </a:lnTo>
                  <a:lnTo>
                    <a:pt x="1846" y="270"/>
                  </a:lnTo>
                  <a:lnTo>
                    <a:pt x="1770" y="270"/>
                  </a:lnTo>
                  <a:lnTo>
                    <a:pt x="1770" y="203"/>
                  </a:lnTo>
                  <a:lnTo>
                    <a:pt x="1702" y="203"/>
                  </a:lnTo>
                  <a:lnTo>
                    <a:pt x="1702" y="270"/>
                  </a:lnTo>
                  <a:lnTo>
                    <a:pt x="1631" y="270"/>
                  </a:lnTo>
                  <a:lnTo>
                    <a:pt x="1631" y="336"/>
                  </a:lnTo>
                  <a:lnTo>
                    <a:pt x="1559" y="336"/>
                  </a:lnTo>
                  <a:lnTo>
                    <a:pt x="1559" y="404"/>
                  </a:lnTo>
                  <a:lnTo>
                    <a:pt x="1487" y="404"/>
                  </a:lnTo>
                  <a:lnTo>
                    <a:pt x="1487" y="473"/>
                  </a:lnTo>
                  <a:lnTo>
                    <a:pt x="1276" y="473"/>
                  </a:lnTo>
                  <a:lnTo>
                    <a:pt x="1276" y="539"/>
                  </a:lnTo>
                  <a:lnTo>
                    <a:pt x="779" y="539"/>
                  </a:lnTo>
                  <a:lnTo>
                    <a:pt x="779" y="473"/>
                  </a:lnTo>
                  <a:lnTo>
                    <a:pt x="640" y="473"/>
                  </a:lnTo>
                  <a:lnTo>
                    <a:pt x="640" y="404"/>
                  </a:lnTo>
                  <a:lnTo>
                    <a:pt x="496" y="404"/>
                  </a:lnTo>
                  <a:lnTo>
                    <a:pt x="496" y="336"/>
                  </a:lnTo>
                  <a:lnTo>
                    <a:pt x="430" y="336"/>
                  </a:lnTo>
                  <a:lnTo>
                    <a:pt x="430" y="270"/>
                  </a:lnTo>
                  <a:lnTo>
                    <a:pt x="357" y="270"/>
                  </a:lnTo>
                  <a:lnTo>
                    <a:pt x="357" y="203"/>
                  </a:lnTo>
                  <a:lnTo>
                    <a:pt x="286" y="203"/>
                  </a:lnTo>
                  <a:lnTo>
                    <a:pt x="286" y="270"/>
                  </a:lnTo>
                  <a:lnTo>
                    <a:pt x="215" y="270"/>
                  </a:lnTo>
                  <a:lnTo>
                    <a:pt x="215" y="336"/>
                  </a:lnTo>
                  <a:lnTo>
                    <a:pt x="142" y="336"/>
                  </a:lnTo>
                  <a:lnTo>
                    <a:pt x="142" y="404"/>
                  </a:lnTo>
                  <a:lnTo>
                    <a:pt x="0" y="404"/>
                  </a:lnTo>
                  <a:lnTo>
                    <a:pt x="0" y="336"/>
                  </a:lnTo>
                  <a:lnTo>
                    <a:pt x="142" y="336"/>
                  </a:lnTo>
                  <a:lnTo>
                    <a:pt x="142" y="270"/>
                  </a:lnTo>
                  <a:lnTo>
                    <a:pt x="215" y="270"/>
                  </a:lnTo>
                  <a:lnTo>
                    <a:pt x="215" y="203"/>
                  </a:lnTo>
                  <a:lnTo>
                    <a:pt x="286" y="203"/>
                  </a:lnTo>
                  <a:lnTo>
                    <a:pt x="286" y="137"/>
                  </a:lnTo>
                  <a:lnTo>
                    <a:pt x="357" y="137"/>
                  </a:lnTo>
                  <a:lnTo>
                    <a:pt x="357" y="66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Freeform 36"/>
            <p:cNvSpPr/>
            <p:nvPr/>
          </p:nvSpPr>
          <p:spPr bwMode="auto">
            <a:xfrm>
              <a:off x="3206" y="2402"/>
              <a:ext cx="242" cy="264"/>
            </a:xfrm>
            <a:custGeom>
              <a:avLst/>
              <a:gdLst>
                <a:gd name="T0" fmla="*/ 34 w 1210"/>
                <a:gd name="T1" fmla="*/ 0 h 1322"/>
                <a:gd name="T2" fmla="*/ 37 w 1210"/>
                <a:gd name="T3" fmla="*/ 3 h 1322"/>
                <a:gd name="T4" fmla="*/ 46 w 1210"/>
                <a:gd name="T5" fmla="*/ 5 h 1322"/>
                <a:gd name="T6" fmla="*/ 48 w 1210"/>
                <a:gd name="T7" fmla="*/ 3 h 1322"/>
                <a:gd name="T8" fmla="*/ 46 w 1210"/>
                <a:gd name="T9" fmla="*/ 5 h 1322"/>
                <a:gd name="T10" fmla="*/ 48 w 1210"/>
                <a:gd name="T11" fmla="*/ 13 h 1322"/>
                <a:gd name="T12" fmla="*/ 46 w 1210"/>
                <a:gd name="T13" fmla="*/ 18 h 1322"/>
                <a:gd name="T14" fmla="*/ 43 w 1210"/>
                <a:gd name="T15" fmla="*/ 24 h 1322"/>
                <a:gd name="T16" fmla="*/ 40 w 1210"/>
                <a:gd name="T17" fmla="*/ 26 h 1322"/>
                <a:gd name="T18" fmla="*/ 37 w 1210"/>
                <a:gd name="T19" fmla="*/ 32 h 1322"/>
                <a:gd name="T20" fmla="*/ 34 w 1210"/>
                <a:gd name="T21" fmla="*/ 34 h 1322"/>
                <a:gd name="T22" fmla="*/ 31 w 1210"/>
                <a:gd name="T23" fmla="*/ 40 h 1322"/>
                <a:gd name="T24" fmla="*/ 28 w 1210"/>
                <a:gd name="T25" fmla="*/ 47 h 1322"/>
                <a:gd name="T26" fmla="*/ 26 w 1210"/>
                <a:gd name="T27" fmla="*/ 53 h 1322"/>
                <a:gd name="T28" fmla="*/ 28 w 1210"/>
                <a:gd name="T29" fmla="*/ 47 h 1322"/>
                <a:gd name="T30" fmla="*/ 31 w 1210"/>
                <a:gd name="T31" fmla="*/ 40 h 1322"/>
                <a:gd name="T32" fmla="*/ 28 w 1210"/>
                <a:gd name="T33" fmla="*/ 32 h 1322"/>
                <a:gd name="T34" fmla="*/ 26 w 1210"/>
                <a:gd name="T35" fmla="*/ 34 h 1322"/>
                <a:gd name="T36" fmla="*/ 23 w 1210"/>
                <a:gd name="T37" fmla="*/ 37 h 1322"/>
                <a:gd name="T38" fmla="*/ 17 w 1210"/>
                <a:gd name="T39" fmla="*/ 40 h 1322"/>
                <a:gd name="T40" fmla="*/ 14 w 1210"/>
                <a:gd name="T41" fmla="*/ 42 h 1322"/>
                <a:gd name="T42" fmla="*/ 3 w 1210"/>
                <a:gd name="T43" fmla="*/ 45 h 1322"/>
                <a:gd name="T44" fmla="*/ 0 w 1210"/>
                <a:gd name="T45" fmla="*/ 47 h 1322"/>
                <a:gd name="T46" fmla="*/ 3 w 1210"/>
                <a:gd name="T47" fmla="*/ 45 h 1322"/>
                <a:gd name="T48" fmla="*/ 0 w 1210"/>
                <a:gd name="T49" fmla="*/ 40 h 1322"/>
                <a:gd name="T50" fmla="*/ 3 w 1210"/>
                <a:gd name="T51" fmla="*/ 34 h 1322"/>
                <a:gd name="T52" fmla="*/ 8 w 1210"/>
                <a:gd name="T53" fmla="*/ 32 h 1322"/>
                <a:gd name="T54" fmla="*/ 3 w 1210"/>
                <a:gd name="T55" fmla="*/ 29 h 1322"/>
                <a:gd name="T56" fmla="*/ 8 w 1210"/>
                <a:gd name="T57" fmla="*/ 26 h 1322"/>
                <a:gd name="T58" fmla="*/ 11 w 1210"/>
                <a:gd name="T59" fmla="*/ 29 h 1322"/>
                <a:gd name="T60" fmla="*/ 14 w 1210"/>
                <a:gd name="T61" fmla="*/ 42 h 1322"/>
                <a:gd name="T62" fmla="*/ 17 w 1210"/>
                <a:gd name="T63" fmla="*/ 40 h 1322"/>
                <a:gd name="T64" fmla="*/ 23 w 1210"/>
                <a:gd name="T65" fmla="*/ 37 h 1322"/>
                <a:gd name="T66" fmla="*/ 26 w 1210"/>
                <a:gd name="T67" fmla="*/ 34 h 1322"/>
                <a:gd name="T68" fmla="*/ 28 w 1210"/>
                <a:gd name="T69" fmla="*/ 32 h 1322"/>
                <a:gd name="T70" fmla="*/ 31 w 1210"/>
                <a:gd name="T71" fmla="*/ 29 h 1322"/>
                <a:gd name="T72" fmla="*/ 28 w 1210"/>
                <a:gd name="T73" fmla="*/ 21 h 1322"/>
                <a:gd name="T74" fmla="*/ 26 w 1210"/>
                <a:gd name="T75" fmla="*/ 18 h 1322"/>
                <a:gd name="T76" fmla="*/ 23 w 1210"/>
                <a:gd name="T77" fmla="*/ 16 h 1322"/>
                <a:gd name="T78" fmla="*/ 17 w 1210"/>
                <a:gd name="T79" fmla="*/ 13 h 1322"/>
                <a:gd name="T80" fmla="*/ 23 w 1210"/>
                <a:gd name="T81" fmla="*/ 10 h 1322"/>
                <a:gd name="T82" fmla="*/ 26 w 1210"/>
                <a:gd name="T83" fmla="*/ 13 h 1322"/>
                <a:gd name="T84" fmla="*/ 28 w 1210"/>
                <a:gd name="T85" fmla="*/ 16 h 1322"/>
                <a:gd name="T86" fmla="*/ 31 w 1210"/>
                <a:gd name="T87" fmla="*/ 18 h 1322"/>
                <a:gd name="T88" fmla="*/ 34 w 1210"/>
                <a:gd name="T89" fmla="*/ 21 h 1322"/>
                <a:gd name="T90" fmla="*/ 37 w 1210"/>
                <a:gd name="T91" fmla="*/ 29 h 1322"/>
                <a:gd name="T92" fmla="*/ 40 w 1210"/>
                <a:gd name="T93" fmla="*/ 26 h 1322"/>
                <a:gd name="T94" fmla="*/ 43 w 1210"/>
                <a:gd name="T95" fmla="*/ 24 h 1322"/>
                <a:gd name="T96" fmla="*/ 46 w 1210"/>
                <a:gd name="T97" fmla="*/ 18 h 1322"/>
                <a:gd name="T98" fmla="*/ 43 w 1210"/>
                <a:gd name="T99" fmla="*/ 13 h 1322"/>
                <a:gd name="T100" fmla="*/ 40 w 1210"/>
                <a:gd name="T101" fmla="*/ 16 h 1322"/>
                <a:gd name="T102" fmla="*/ 37 w 1210"/>
                <a:gd name="T103" fmla="*/ 18 h 1322"/>
                <a:gd name="T104" fmla="*/ 34 w 1210"/>
                <a:gd name="T105" fmla="*/ 16 h 1322"/>
                <a:gd name="T106" fmla="*/ 28 w 1210"/>
                <a:gd name="T107" fmla="*/ 3 h 13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210"/>
                <a:gd name="T163" fmla="*/ 0 h 1322"/>
                <a:gd name="T164" fmla="*/ 1210 w 1210"/>
                <a:gd name="T165" fmla="*/ 1322 h 13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210" h="1322">
                  <a:moveTo>
                    <a:pt x="712" y="0"/>
                  </a:moveTo>
                  <a:lnTo>
                    <a:pt x="856" y="0"/>
                  </a:lnTo>
                  <a:lnTo>
                    <a:pt x="856" y="65"/>
                  </a:lnTo>
                  <a:lnTo>
                    <a:pt x="928" y="65"/>
                  </a:lnTo>
                  <a:lnTo>
                    <a:pt x="928" y="132"/>
                  </a:lnTo>
                  <a:lnTo>
                    <a:pt x="1138" y="132"/>
                  </a:lnTo>
                  <a:lnTo>
                    <a:pt x="1138" y="65"/>
                  </a:lnTo>
                  <a:lnTo>
                    <a:pt x="1210" y="65"/>
                  </a:lnTo>
                  <a:lnTo>
                    <a:pt x="1210" y="132"/>
                  </a:lnTo>
                  <a:lnTo>
                    <a:pt x="1138" y="132"/>
                  </a:lnTo>
                  <a:lnTo>
                    <a:pt x="1138" y="329"/>
                  </a:lnTo>
                  <a:lnTo>
                    <a:pt x="1210" y="329"/>
                  </a:lnTo>
                  <a:lnTo>
                    <a:pt x="1210" y="461"/>
                  </a:lnTo>
                  <a:lnTo>
                    <a:pt x="1138" y="461"/>
                  </a:lnTo>
                  <a:lnTo>
                    <a:pt x="1138" y="594"/>
                  </a:lnTo>
                  <a:lnTo>
                    <a:pt x="1066" y="594"/>
                  </a:lnTo>
                  <a:lnTo>
                    <a:pt x="1066" y="660"/>
                  </a:lnTo>
                  <a:lnTo>
                    <a:pt x="999" y="660"/>
                  </a:lnTo>
                  <a:lnTo>
                    <a:pt x="999" y="794"/>
                  </a:lnTo>
                  <a:lnTo>
                    <a:pt x="928" y="794"/>
                  </a:lnTo>
                  <a:lnTo>
                    <a:pt x="928" y="860"/>
                  </a:lnTo>
                  <a:lnTo>
                    <a:pt x="856" y="860"/>
                  </a:lnTo>
                  <a:lnTo>
                    <a:pt x="856" y="993"/>
                  </a:lnTo>
                  <a:lnTo>
                    <a:pt x="784" y="993"/>
                  </a:lnTo>
                  <a:lnTo>
                    <a:pt x="784" y="1188"/>
                  </a:lnTo>
                  <a:lnTo>
                    <a:pt x="712" y="1188"/>
                  </a:lnTo>
                  <a:lnTo>
                    <a:pt x="712" y="1322"/>
                  </a:lnTo>
                  <a:lnTo>
                    <a:pt x="641" y="1322"/>
                  </a:lnTo>
                  <a:lnTo>
                    <a:pt x="641" y="1188"/>
                  </a:lnTo>
                  <a:lnTo>
                    <a:pt x="712" y="1188"/>
                  </a:lnTo>
                  <a:lnTo>
                    <a:pt x="712" y="993"/>
                  </a:lnTo>
                  <a:lnTo>
                    <a:pt x="784" y="993"/>
                  </a:lnTo>
                  <a:lnTo>
                    <a:pt x="784" y="794"/>
                  </a:lnTo>
                  <a:lnTo>
                    <a:pt x="712" y="794"/>
                  </a:lnTo>
                  <a:lnTo>
                    <a:pt x="712" y="860"/>
                  </a:lnTo>
                  <a:lnTo>
                    <a:pt x="641" y="860"/>
                  </a:lnTo>
                  <a:lnTo>
                    <a:pt x="641" y="926"/>
                  </a:lnTo>
                  <a:lnTo>
                    <a:pt x="569" y="926"/>
                  </a:lnTo>
                  <a:lnTo>
                    <a:pt x="569" y="993"/>
                  </a:lnTo>
                  <a:lnTo>
                    <a:pt x="426" y="993"/>
                  </a:lnTo>
                  <a:lnTo>
                    <a:pt x="426" y="1055"/>
                  </a:lnTo>
                  <a:lnTo>
                    <a:pt x="354" y="1055"/>
                  </a:lnTo>
                  <a:lnTo>
                    <a:pt x="354" y="1123"/>
                  </a:lnTo>
                  <a:lnTo>
                    <a:pt x="71" y="1123"/>
                  </a:lnTo>
                  <a:lnTo>
                    <a:pt x="71" y="1188"/>
                  </a:lnTo>
                  <a:lnTo>
                    <a:pt x="0" y="1188"/>
                  </a:lnTo>
                  <a:lnTo>
                    <a:pt x="0" y="1123"/>
                  </a:lnTo>
                  <a:lnTo>
                    <a:pt x="71" y="1123"/>
                  </a:lnTo>
                  <a:lnTo>
                    <a:pt x="71" y="993"/>
                  </a:lnTo>
                  <a:lnTo>
                    <a:pt x="0" y="993"/>
                  </a:lnTo>
                  <a:lnTo>
                    <a:pt x="0" y="860"/>
                  </a:lnTo>
                  <a:lnTo>
                    <a:pt x="71" y="860"/>
                  </a:lnTo>
                  <a:lnTo>
                    <a:pt x="71" y="794"/>
                  </a:lnTo>
                  <a:lnTo>
                    <a:pt x="211" y="794"/>
                  </a:lnTo>
                  <a:lnTo>
                    <a:pt x="211" y="728"/>
                  </a:lnTo>
                  <a:lnTo>
                    <a:pt x="71" y="728"/>
                  </a:lnTo>
                  <a:lnTo>
                    <a:pt x="71" y="660"/>
                  </a:lnTo>
                  <a:lnTo>
                    <a:pt x="211" y="660"/>
                  </a:lnTo>
                  <a:lnTo>
                    <a:pt x="211" y="728"/>
                  </a:lnTo>
                  <a:lnTo>
                    <a:pt x="282" y="728"/>
                  </a:lnTo>
                  <a:lnTo>
                    <a:pt x="282" y="1055"/>
                  </a:lnTo>
                  <a:lnTo>
                    <a:pt x="354" y="1055"/>
                  </a:lnTo>
                  <a:lnTo>
                    <a:pt x="354" y="993"/>
                  </a:lnTo>
                  <a:lnTo>
                    <a:pt x="426" y="993"/>
                  </a:lnTo>
                  <a:lnTo>
                    <a:pt x="426" y="926"/>
                  </a:lnTo>
                  <a:lnTo>
                    <a:pt x="569" y="926"/>
                  </a:lnTo>
                  <a:lnTo>
                    <a:pt x="569" y="860"/>
                  </a:lnTo>
                  <a:lnTo>
                    <a:pt x="641" y="860"/>
                  </a:lnTo>
                  <a:lnTo>
                    <a:pt x="641" y="794"/>
                  </a:lnTo>
                  <a:lnTo>
                    <a:pt x="712" y="794"/>
                  </a:lnTo>
                  <a:lnTo>
                    <a:pt x="712" y="728"/>
                  </a:lnTo>
                  <a:lnTo>
                    <a:pt x="784" y="728"/>
                  </a:lnTo>
                  <a:lnTo>
                    <a:pt x="784" y="527"/>
                  </a:lnTo>
                  <a:lnTo>
                    <a:pt x="712" y="527"/>
                  </a:lnTo>
                  <a:lnTo>
                    <a:pt x="712" y="461"/>
                  </a:lnTo>
                  <a:lnTo>
                    <a:pt x="641" y="461"/>
                  </a:lnTo>
                  <a:lnTo>
                    <a:pt x="641" y="394"/>
                  </a:lnTo>
                  <a:lnTo>
                    <a:pt x="569" y="394"/>
                  </a:lnTo>
                  <a:lnTo>
                    <a:pt x="569" y="329"/>
                  </a:lnTo>
                  <a:lnTo>
                    <a:pt x="426" y="329"/>
                  </a:lnTo>
                  <a:lnTo>
                    <a:pt x="426" y="262"/>
                  </a:lnTo>
                  <a:lnTo>
                    <a:pt x="569" y="262"/>
                  </a:lnTo>
                  <a:lnTo>
                    <a:pt x="569" y="329"/>
                  </a:lnTo>
                  <a:lnTo>
                    <a:pt x="641" y="329"/>
                  </a:lnTo>
                  <a:lnTo>
                    <a:pt x="641" y="394"/>
                  </a:lnTo>
                  <a:lnTo>
                    <a:pt x="712" y="394"/>
                  </a:lnTo>
                  <a:lnTo>
                    <a:pt x="712" y="461"/>
                  </a:lnTo>
                  <a:lnTo>
                    <a:pt x="784" y="461"/>
                  </a:lnTo>
                  <a:lnTo>
                    <a:pt x="784" y="527"/>
                  </a:lnTo>
                  <a:lnTo>
                    <a:pt x="856" y="527"/>
                  </a:lnTo>
                  <a:lnTo>
                    <a:pt x="856" y="728"/>
                  </a:lnTo>
                  <a:lnTo>
                    <a:pt x="928" y="728"/>
                  </a:lnTo>
                  <a:lnTo>
                    <a:pt x="928" y="660"/>
                  </a:lnTo>
                  <a:lnTo>
                    <a:pt x="999" y="660"/>
                  </a:lnTo>
                  <a:lnTo>
                    <a:pt x="999" y="594"/>
                  </a:lnTo>
                  <a:lnTo>
                    <a:pt x="1066" y="594"/>
                  </a:lnTo>
                  <a:lnTo>
                    <a:pt x="1066" y="461"/>
                  </a:lnTo>
                  <a:lnTo>
                    <a:pt x="1138" y="461"/>
                  </a:lnTo>
                  <a:lnTo>
                    <a:pt x="1138" y="329"/>
                  </a:lnTo>
                  <a:lnTo>
                    <a:pt x="1066" y="329"/>
                  </a:lnTo>
                  <a:lnTo>
                    <a:pt x="1066" y="394"/>
                  </a:lnTo>
                  <a:lnTo>
                    <a:pt x="999" y="394"/>
                  </a:lnTo>
                  <a:lnTo>
                    <a:pt x="999" y="461"/>
                  </a:lnTo>
                  <a:lnTo>
                    <a:pt x="928" y="461"/>
                  </a:lnTo>
                  <a:lnTo>
                    <a:pt x="928" y="394"/>
                  </a:lnTo>
                  <a:lnTo>
                    <a:pt x="856" y="394"/>
                  </a:lnTo>
                  <a:lnTo>
                    <a:pt x="856" y="65"/>
                  </a:lnTo>
                  <a:lnTo>
                    <a:pt x="712" y="65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Freeform 37"/>
            <p:cNvSpPr/>
            <p:nvPr/>
          </p:nvSpPr>
          <p:spPr bwMode="auto">
            <a:xfrm>
              <a:off x="3473" y="2415"/>
              <a:ext cx="61" cy="68"/>
            </a:xfrm>
            <a:custGeom>
              <a:avLst/>
              <a:gdLst>
                <a:gd name="T0" fmla="*/ 0 w 301"/>
                <a:gd name="T1" fmla="*/ 0 h 340"/>
                <a:gd name="T2" fmla="*/ 3 w 301"/>
                <a:gd name="T3" fmla="*/ 0 h 340"/>
                <a:gd name="T4" fmla="*/ 3 w 301"/>
                <a:gd name="T5" fmla="*/ 11 h 340"/>
                <a:gd name="T6" fmla="*/ 12 w 301"/>
                <a:gd name="T7" fmla="*/ 11 h 340"/>
                <a:gd name="T8" fmla="*/ 12 w 301"/>
                <a:gd name="T9" fmla="*/ 14 h 340"/>
                <a:gd name="T10" fmla="*/ 3 w 301"/>
                <a:gd name="T11" fmla="*/ 14 h 340"/>
                <a:gd name="T12" fmla="*/ 3 w 301"/>
                <a:gd name="T13" fmla="*/ 11 h 340"/>
                <a:gd name="T14" fmla="*/ 0 w 301"/>
                <a:gd name="T15" fmla="*/ 11 h 340"/>
                <a:gd name="T16" fmla="*/ 0 w 301"/>
                <a:gd name="T17" fmla="*/ 0 h 3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340"/>
                <a:gd name="T29" fmla="*/ 301 w 301"/>
                <a:gd name="T30" fmla="*/ 340 h 3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340">
                  <a:moveTo>
                    <a:pt x="0" y="0"/>
                  </a:moveTo>
                  <a:lnTo>
                    <a:pt x="77" y="0"/>
                  </a:lnTo>
                  <a:lnTo>
                    <a:pt x="77" y="271"/>
                  </a:lnTo>
                  <a:lnTo>
                    <a:pt x="301" y="271"/>
                  </a:lnTo>
                  <a:lnTo>
                    <a:pt x="301" y="340"/>
                  </a:lnTo>
                  <a:lnTo>
                    <a:pt x="77" y="340"/>
                  </a:lnTo>
                  <a:lnTo>
                    <a:pt x="77" y="271"/>
                  </a:lnTo>
                  <a:lnTo>
                    <a:pt x="0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Freeform 38"/>
            <p:cNvSpPr/>
            <p:nvPr/>
          </p:nvSpPr>
          <p:spPr bwMode="auto">
            <a:xfrm>
              <a:off x="3389" y="2442"/>
              <a:ext cx="32" cy="41"/>
            </a:xfrm>
            <a:custGeom>
              <a:avLst/>
              <a:gdLst>
                <a:gd name="T0" fmla="*/ 0 w 157"/>
                <a:gd name="T1" fmla="*/ 0 h 206"/>
                <a:gd name="T2" fmla="*/ 7 w 157"/>
                <a:gd name="T3" fmla="*/ 0 h 206"/>
                <a:gd name="T4" fmla="*/ 7 w 157"/>
                <a:gd name="T5" fmla="*/ 5 h 206"/>
                <a:gd name="T6" fmla="*/ 3 w 157"/>
                <a:gd name="T7" fmla="*/ 5 h 206"/>
                <a:gd name="T8" fmla="*/ 3 w 157"/>
                <a:gd name="T9" fmla="*/ 8 h 206"/>
                <a:gd name="T10" fmla="*/ 0 w 157"/>
                <a:gd name="T11" fmla="*/ 8 h 206"/>
                <a:gd name="T12" fmla="*/ 0 w 157"/>
                <a:gd name="T13" fmla="*/ 0 h 2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7"/>
                <a:gd name="T22" fmla="*/ 0 h 206"/>
                <a:gd name="T23" fmla="*/ 157 w 157"/>
                <a:gd name="T24" fmla="*/ 206 h 2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7" h="206">
                  <a:moveTo>
                    <a:pt x="0" y="0"/>
                  </a:moveTo>
                  <a:lnTo>
                    <a:pt x="157" y="0"/>
                  </a:lnTo>
                  <a:lnTo>
                    <a:pt x="157" y="137"/>
                  </a:lnTo>
                  <a:lnTo>
                    <a:pt x="80" y="137"/>
                  </a:lnTo>
                  <a:lnTo>
                    <a:pt x="80" y="206"/>
                  </a:lnTo>
                  <a:lnTo>
                    <a:pt x="0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Freeform 39"/>
            <p:cNvSpPr/>
            <p:nvPr/>
          </p:nvSpPr>
          <p:spPr bwMode="auto">
            <a:xfrm>
              <a:off x="3136" y="2468"/>
              <a:ext cx="1016" cy="1491"/>
            </a:xfrm>
            <a:custGeom>
              <a:avLst/>
              <a:gdLst>
                <a:gd name="T0" fmla="*/ 124 w 5081"/>
                <a:gd name="T1" fmla="*/ 13 h 7455"/>
                <a:gd name="T2" fmla="*/ 130 w 5081"/>
                <a:gd name="T3" fmla="*/ 55 h 7455"/>
                <a:gd name="T4" fmla="*/ 135 w 5081"/>
                <a:gd name="T5" fmla="*/ 81 h 7455"/>
                <a:gd name="T6" fmla="*/ 141 w 5081"/>
                <a:gd name="T7" fmla="*/ 97 h 7455"/>
                <a:gd name="T8" fmla="*/ 147 w 5081"/>
                <a:gd name="T9" fmla="*/ 107 h 7455"/>
                <a:gd name="T10" fmla="*/ 152 w 5081"/>
                <a:gd name="T11" fmla="*/ 120 h 7455"/>
                <a:gd name="T12" fmla="*/ 158 w 5081"/>
                <a:gd name="T13" fmla="*/ 128 h 7455"/>
                <a:gd name="T14" fmla="*/ 164 w 5081"/>
                <a:gd name="T15" fmla="*/ 136 h 7455"/>
                <a:gd name="T16" fmla="*/ 169 w 5081"/>
                <a:gd name="T17" fmla="*/ 141 h 7455"/>
                <a:gd name="T18" fmla="*/ 175 w 5081"/>
                <a:gd name="T19" fmla="*/ 149 h 7455"/>
                <a:gd name="T20" fmla="*/ 181 w 5081"/>
                <a:gd name="T21" fmla="*/ 154 h 7455"/>
                <a:gd name="T22" fmla="*/ 186 w 5081"/>
                <a:gd name="T23" fmla="*/ 165 h 7455"/>
                <a:gd name="T24" fmla="*/ 192 w 5081"/>
                <a:gd name="T25" fmla="*/ 180 h 7455"/>
                <a:gd name="T26" fmla="*/ 197 w 5081"/>
                <a:gd name="T27" fmla="*/ 201 h 7455"/>
                <a:gd name="T28" fmla="*/ 200 w 5081"/>
                <a:gd name="T29" fmla="*/ 212 h 7455"/>
                <a:gd name="T30" fmla="*/ 200 w 5081"/>
                <a:gd name="T31" fmla="*/ 272 h 7455"/>
                <a:gd name="T32" fmla="*/ 195 w 5081"/>
                <a:gd name="T33" fmla="*/ 290 h 7455"/>
                <a:gd name="T34" fmla="*/ 155 w 5081"/>
                <a:gd name="T35" fmla="*/ 296 h 7455"/>
                <a:gd name="T36" fmla="*/ 119 w 5081"/>
                <a:gd name="T37" fmla="*/ 296 h 7455"/>
                <a:gd name="T38" fmla="*/ 93 w 5081"/>
                <a:gd name="T39" fmla="*/ 290 h 7455"/>
                <a:gd name="T40" fmla="*/ 82 w 5081"/>
                <a:gd name="T41" fmla="*/ 285 h 7455"/>
                <a:gd name="T42" fmla="*/ 73 w 5081"/>
                <a:gd name="T43" fmla="*/ 280 h 7455"/>
                <a:gd name="T44" fmla="*/ 65 w 5081"/>
                <a:gd name="T45" fmla="*/ 275 h 7455"/>
                <a:gd name="T46" fmla="*/ 59 w 5081"/>
                <a:gd name="T47" fmla="*/ 269 h 7455"/>
                <a:gd name="T48" fmla="*/ 51 w 5081"/>
                <a:gd name="T49" fmla="*/ 264 h 7455"/>
                <a:gd name="T50" fmla="*/ 45 w 5081"/>
                <a:gd name="T51" fmla="*/ 256 h 7455"/>
                <a:gd name="T52" fmla="*/ 51 w 5081"/>
                <a:gd name="T53" fmla="*/ 233 h 7455"/>
                <a:gd name="T54" fmla="*/ 56 w 5081"/>
                <a:gd name="T55" fmla="*/ 220 h 7455"/>
                <a:gd name="T56" fmla="*/ 62 w 5081"/>
                <a:gd name="T57" fmla="*/ 209 h 7455"/>
                <a:gd name="T58" fmla="*/ 68 w 5081"/>
                <a:gd name="T59" fmla="*/ 204 h 7455"/>
                <a:gd name="T60" fmla="*/ 79 w 5081"/>
                <a:gd name="T61" fmla="*/ 199 h 7455"/>
                <a:gd name="T62" fmla="*/ 102 w 5081"/>
                <a:gd name="T63" fmla="*/ 199 h 7455"/>
                <a:gd name="T64" fmla="*/ 56 w 5081"/>
                <a:gd name="T65" fmla="*/ 194 h 7455"/>
                <a:gd name="T66" fmla="*/ 45 w 5081"/>
                <a:gd name="T67" fmla="*/ 188 h 7455"/>
                <a:gd name="T68" fmla="*/ 37 w 5081"/>
                <a:gd name="T69" fmla="*/ 183 h 7455"/>
                <a:gd name="T70" fmla="*/ 28 w 5081"/>
                <a:gd name="T71" fmla="*/ 178 h 7455"/>
                <a:gd name="T72" fmla="*/ 22 w 5081"/>
                <a:gd name="T73" fmla="*/ 173 h 7455"/>
                <a:gd name="T74" fmla="*/ 17 w 5081"/>
                <a:gd name="T75" fmla="*/ 167 h 7455"/>
                <a:gd name="T76" fmla="*/ 11 w 5081"/>
                <a:gd name="T77" fmla="*/ 160 h 7455"/>
                <a:gd name="T78" fmla="*/ 6 w 5081"/>
                <a:gd name="T79" fmla="*/ 107 h 7455"/>
                <a:gd name="T80" fmla="*/ 0 w 5081"/>
                <a:gd name="T81" fmla="*/ 92 h 7455"/>
                <a:gd name="T82" fmla="*/ 25 w 5081"/>
                <a:gd name="T83" fmla="*/ 71 h 7455"/>
                <a:gd name="T84" fmla="*/ 42 w 5081"/>
                <a:gd name="T85" fmla="*/ 65 h 7455"/>
                <a:gd name="T86" fmla="*/ 62 w 5081"/>
                <a:gd name="T87" fmla="*/ 60 h 7455"/>
                <a:gd name="T88" fmla="*/ 76 w 5081"/>
                <a:gd name="T89" fmla="*/ 55 h 7455"/>
                <a:gd name="T90" fmla="*/ 88 w 5081"/>
                <a:gd name="T91" fmla="*/ 50 h 7455"/>
                <a:gd name="T92" fmla="*/ 96 w 5081"/>
                <a:gd name="T93" fmla="*/ 45 h 7455"/>
                <a:gd name="T94" fmla="*/ 102 w 5081"/>
                <a:gd name="T95" fmla="*/ 39 h 7455"/>
                <a:gd name="T96" fmla="*/ 104 w 5081"/>
                <a:gd name="T97" fmla="*/ 31 h 7455"/>
                <a:gd name="T98" fmla="*/ 104 w 5081"/>
                <a:gd name="T99" fmla="*/ 21 h 7455"/>
                <a:gd name="T100" fmla="*/ 110 w 5081"/>
                <a:gd name="T101" fmla="*/ 10 h 7455"/>
                <a:gd name="T102" fmla="*/ 116 w 5081"/>
                <a:gd name="T103" fmla="*/ 5 h 745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081"/>
                <a:gd name="T157" fmla="*/ 0 h 7455"/>
                <a:gd name="T158" fmla="*/ 5081 w 5081"/>
                <a:gd name="T159" fmla="*/ 7455 h 745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081" h="7455">
                  <a:moveTo>
                    <a:pt x="2964" y="0"/>
                  </a:moveTo>
                  <a:lnTo>
                    <a:pt x="3035" y="0"/>
                  </a:lnTo>
                  <a:lnTo>
                    <a:pt x="3035" y="327"/>
                  </a:lnTo>
                  <a:lnTo>
                    <a:pt x="3107" y="327"/>
                  </a:lnTo>
                  <a:lnTo>
                    <a:pt x="3107" y="457"/>
                  </a:lnTo>
                  <a:lnTo>
                    <a:pt x="3175" y="457"/>
                  </a:lnTo>
                  <a:lnTo>
                    <a:pt x="3175" y="1371"/>
                  </a:lnTo>
                  <a:lnTo>
                    <a:pt x="3247" y="1371"/>
                  </a:lnTo>
                  <a:lnTo>
                    <a:pt x="3247" y="1700"/>
                  </a:lnTo>
                  <a:lnTo>
                    <a:pt x="3314" y="1700"/>
                  </a:lnTo>
                  <a:lnTo>
                    <a:pt x="3314" y="2025"/>
                  </a:lnTo>
                  <a:lnTo>
                    <a:pt x="3385" y="2025"/>
                  </a:lnTo>
                  <a:lnTo>
                    <a:pt x="3385" y="2225"/>
                  </a:lnTo>
                  <a:lnTo>
                    <a:pt x="3458" y="2225"/>
                  </a:lnTo>
                  <a:lnTo>
                    <a:pt x="3458" y="2421"/>
                  </a:lnTo>
                  <a:lnTo>
                    <a:pt x="3529" y="2421"/>
                  </a:lnTo>
                  <a:lnTo>
                    <a:pt x="3529" y="2549"/>
                  </a:lnTo>
                  <a:lnTo>
                    <a:pt x="3600" y="2549"/>
                  </a:lnTo>
                  <a:lnTo>
                    <a:pt x="3600" y="2682"/>
                  </a:lnTo>
                  <a:lnTo>
                    <a:pt x="3668" y="2682"/>
                  </a:lnTo>
                  <a:lnTo>
                    <a:pt x="3668" y="2877"/>
                  </a:lnTo>
                  <a:lnTo>
                    <a:pt x="3741" y="2877"/>
                  </a:lnTo>
                  <a:lnTo>
                    <a:pt x="3741" y="3007"/>
                  </a:lnTo>
                  <a:lnTo>
                    <a:pt x="3812" y="3007"/>
                  </a:lnTo>
                  <a:lnTo>
                    <a:pt x="3812" y="3139"/>
                  </a:lnTo>
                  <a:lnTo>
                    <a:pt x="3883" y="3139"/>
                  </a:lnTo>
                  <a:lnTo>
                    <a:pt x="3883" y="3203"/>
                  </a:lnTo>
                  <a:lnTo>
                    <a:pt x="3951" y="3203"/>
                  </a:lnTo>
                  <a:lnTo>
                    <a:pt x="3951" y="3336"/>
                  </a:lnTo>
                  <a:lnTo>
                    <a:pt x="4023" y="3336"/>
                  </a:lnTo>
                  <a:lnTo>
                    <a:pt x="4023" y="3402"/>
                  </a:lnTo>
                  <a:lnTo>
                    <a:pt x="4091" y="3402"/>
                  </a:lnTo>
                  <a:lnTo>
                    <a:pt x="4091" y="3465"/>
                  </a:lnTo>
                  <a:lnTo>
                    <a:pt x="4162" y="3465"/>
                  </a:lnTo>
                  <a:lnTo>
                    <a:pt x="4162" y="3531"/>
                  </a:lnTo>
                  <a:lnTo>
                    <a:pt x="4234" y="3531"/>
                  </a:lnTo>
                  <a:lnTo>
                    <a:pt x="4234" y="3660"/>
                  </a:lnTo>
                  <a:lnTo>
                    <a:pt x="4306" y="3660"/>
                  </a:lnTo>
                  <a:lnTo>
                    <a:pt x="4306" y="3726"/>
                  </a:lnTo>
                  <a:lnTo>
                    <a:pt x="4377" y="3726"/>
                  </a:lnTo>
                  <a:lnTo>
                    <a:pt x="4377" y="3794"/>
                  </a:lnTo>
                  <a:lnTo>
                    <a:pt x="4448" y="3794"/>
                  </a:lnTo>
                  <a:lnTo>
                    <a:pt x="4448" y="3860"/>
                  </a:lnTo>
                  <a:lnTo>
                    <a:pt x="4520" y="3860"/>
                  </a:lnTo>
                  <a:lnTo>
                    <a:pt x="4520" y="3922"/>
                  </a:lnTo>
                  <a:lnTo>
                    <a:pt x="4588" y="3922"/>
                  </a:lnTo>
                  <a:lnTo>
                    <a:pt x="4588" y="4117"/>
                  </a:lnTo>
                  <a:lnTo>
                    <a:pt x="4660" y="4117"/>
                  </a:lnTo>
                  <a:lnTo>
                    <a:pt x="4660" y="4317"/>
                  </a:lnTo>
                  <a:lnTo>
                    <a:pt x="4727" y="4317"/>
                  </a:lnTo>
                  <a:lnTo>
                    <a:pt x="4727" y="4512"/>
                  </a:lnTo>
                  <a:lnTo>
                    <a:pt x="4798" y="4512"/>
                  </a:lnTo>
                  <a:lnTo>
                    <a:pt x="4798" y="4904"/>
                  </a:lnTo>
                  <a:lnTo>
                    <a:pt x="4871" y="4904"/>
                  </a:lnTo>
                  <a:lnTo>
                    <a:pt x="4871" y="5033"/>
                  </a:lnTo>
                  <a:lnTo>
                    <a:pt x="4937" y="5033"/>
                  </a:lnTo>
                  <a:lnTo>
                    <a:pt x="4937" y="5233"/>
                  </a:lnTo>
                  <a:lnTo>
                    <a:pt x="4871" y="5233"/>
                  </a:lnTo>
                  <a:lnTo>
                    <a:pt x="4871" y="5295"/>
                  </a:lnTo>
                  <a:lnTo>
                    <a:pt x="5010" y="5295"/>
                  </a:lnTo>
                  <a:lnTo>
                    <a:pt x="5010" y="5687"/>
                  </a:lnTo>
                  <a:lnTo>
                    <a:pt x="5081" y="5687"/>
                  </a:lnTo>
                  <a:lnTo>
                    <a:pt x="5081" y="6801"/>
                  </a:lnTo>
                  <a:lnTo>
                    <a:pt x="5010" y="6801"/>
                  </a:lnTo>
                  <a:lnTo>
                    <a:pt x="5010" y="7130"/>
                  </a:lnTo>
                  <a:lnTo>
                    <a:pt x="4937" y="7130"/>
                  </a:lnTo>
                  <a:lnTo>
                    <a:pt x="4937" y="7258"/>
                  </a:lnTo>
                  <a:lnTo>
                    <a:pt x="4871" y="7258"/>
                  </a:lnTo>
                  <a:lnTo>
                    <a:pt x="4871" y="7322"/>
                  </a:lnTo>
                  <a:lnTo>
                    <a:pt x="4727" y="7322"/>
                  </a:lnTo>
                  <a:lnTo>
                    <a:pt x="4727" y="7388"/>
                  </a:lnTo>
                  <a:lnTo>
                    <a:pt x="3883" y="7388"/>
                  </a:lnTo>
                  <a:lnTo>
                    <a:pt x="3883" y="7455"/>
                  </a:lnTo>
                  <a:lnTo>
                    <a:pt x="3458" y="7455"/>
                  </a:lnTo>
                  <a:lnTo>
                    <a:pt x="3458" y="7388"/>
                  </a:lnTo>
                  <a:lnTo>
                    <a:pt x="2964" y="7388"/>
                  </a:lnTo>
                  <a:lnTo>
                    <a:pt x="2964" y="7322"/>
                  </a:lnTo>
                  <a:lnTo>
                    <a:pt x="2543" y="7322"/>
                  </a:lnTo>
                  <a:lnTo>
                    <a:pt x="2543" y="7258"/>
                  </a:lnTo>
                  <a:lnTo>
                    <a:pt x="2328" y="7258"/>
                  </a:lnTo>
                  <a:lnTo>
                    <a:pt x="2328" y="7192"/>
                  </a:lnTo>
                  <a:lnTo>
                    <a:pt x="2189" y="7192"/>
                  </a:lnTo>
                  <a:lnTo>
                    <a:pt x="2189" y="7130"/>
                  </a:lnTo>
                  <a:lnTo>
                    <a:pt x="2045" y="7130"/>
                  </a:lnTo>
                  <a:lnTo>
                    <a:pt x="2045" y="7063"/>
                  </a:lnTo>
                  <a:lnTo>
                    <a:pt x="1907" y="7063"/>
                  </a:lnTo>
                  <a:lnTo>
                    <a:pt x="1907" y="6996"/>
                  </a:lnTo>
                  <a:lnTo>
                    <a:pt x="1834" y="6996"/>
                  </a:lnTo>
                  <a:lnTo>
                    <a:pt x="1834" y="6929"/>
                  </a:lnTo>
                  <a:lnTo>
                    <a:pt x="1766" y="6929"/>
                  </a:lnTo>
                  <a:lnTo>
                    <a:pt x="1766" y="6867"/>
                  </a:lnTo>
                  <a:lnTo>
                    <a:pt x="1623" y="6867"/>
                  </a:lnTo>
                  <a:lnTo>
                    <a:pt x="1623" y="6801"/>
                  </a:lnTo>
                  <a:lnTo>
                    <a:pt x="1551" y="6801"/>
                  </a:lnTo>
                  <a:lnTo>
                    <a:pt x="1551" y="6734"/>
                  </a:lnTo>
                  <a:lnTo>
                    <a:pt x="1480" y="6734"/>
                  </a:lnTo>
                  <a:lnTo>
                    <a:pt x="1480" y="6667"/>
                  </a:lnTo>
                  <a:lnTo>
                    <a:pt x="1341" y="6667"/>
                  </a:lnTo>
                  <a:lnTo>
                    <a:pt x="1341" y="6606"/>
                  </a:lnTo>
                  <a:lnTo>
                    <a:pt x="1269" y="6606"/>
                  </a:lnTo>
                  <a:lnTo>
                    <a:pt x="1269" y="6539"/>
                  </a:lnTo>
                  <a:lnTo>
                    <a:pt x="1198" y="6539"/>
                  </a:lnTo>
                  <a:lnTo>
                    <a:pt x="1198" y="6409"/>
                  </a:lnTo>
                  <a:lnTo>
                    <a:pt x="1130" y="6409"/>
                  </a:lnTo>
                  <a:lnTo>
                    <a:pt x="1130" y="6147"/>
                  </a:lnTo>
                  <a:lnTo>
                    <a:pt x="1198" y="6147"/>
                  </a:lnTo>
                  <a:lnTo>
                    <a:pt x="1198" y="5819"/>
                  </a:lnTo>
                  <a:lnTo>
                    <a:pt x="1269" y="5819"/>
                  </a:lnTo>
                  <a:lnTo>
                    <a:pt x="1269" y="5687"/>
                  </a:lnTo>
                  <a:lnTo>
                    <a:pt x="1341" y="5687"/>
                  </a:lnTo>
                  <a:lnTo>
                    <a:pt x="1341" y="5494"/>
                  </a:lnTo>
                  <a:lnTo>
                    <a:pt x="1408" y="5494"/>
                  </a:lnTo>
                  <a:lnTo>
                    <a:pt x="1408" y="5361"/>
                  </a:lnTo>
                  <a:lnTo>
                    <a:pt x="1480" y="5361"/>
                  </a:lnTo>
                  <a:lnTo>
                    <a:pt x="1480" y="5233"/>
                  </a:lnTo>
                  <a:lnTo>
                    <a:pt x="1551" y="5233"/>
                  </a:lnTo>
                  <a:lnTo>
                    <a:pt x="1551" y="5167"/>
                  </a:lnTo>
                  <a:lnTo>
                    <a:pt x="1623" y="5167"/>
                  </a:lnTo>
                  <a:lnTo>
                    <a:pt x="1623" y="5099"/>
                  </a:lnTo>
                  <a:lnTo>
                    <a:pt x="1695" y="5099"/>
                  </a:lnTo>
                  <a:lnTo>
                    <a:pt x="1695" y="5033"/>
                  </a:lnTo>
                  <a:lnTo>
                    <a:pt x="1766" y="5033"/>
                  </a:lnTo>
                  <a:lnTo>
                    <a:pt x="1766" y="4971"/>
                  </a:lnTo>
                  <a:lnTo>
                    <a:pt x="1972" y="4971"/>
                  </a:lnTo>
                  <a:lnTo>
                    <a:pt x="1972" y="5033"/>
                  </a:lnTo>
                  <a:lnTo>
                    <a:pt x="2045" y="5033"/>
                  </a:lnTo>
                  <a:lnTo>
                    <a:pt x="2045" y="4971"/>
                  </a:lnTo>
                  <a:lnTo>
                    <a:pt x="2543" y="4971"/>
                  </a:lnTo>
                  <a:lnTo>
                    <a:pt x="2543" y="4904"/>
                  </a:lnTo>
                  <a:lnTo>
                    <a:pt x="1551" y="4904"/>
                  </a:lnTo>
                  <a:lnTo>
                    <a:pt x="1551" y="4838"/>
                  </a:lnTo>
                  <a:lnTo>
                    <a:pt x="1408" y="4838"/>
                  </a:lnTo>
                  <a:lnTo>
                    <a:pt x="1408" y="4774"/>
                  </a:lnTo>
                  <a:lnTo>
                    <a:pt x="1269" y="4774"/>
                  </a:lnTo>
                  <a:lnTo>
                    <a:pt x="1269" y="4709"/>
                  </a:lnTo>
                  <a:lnTo>
                    <a:pt x="1130" y="4709"/>
                  </a:lnTo>
                  <a:lnTo>
                    <a:pt x="1130" y="4642"/>
                  </a:lnTo>
                  <a:lnTo>
                    <a:pt x="991" y="4642"/>
                  </a:lnTo>
                  <a:lnTo>
                    <a:pt x="991" y="4576"/>
                  </a:lnTo>
                  <a:lnTo>
                    <a:pt x="919" y="4576"/>
                  </a:lnTo>
                  <a:lnTo>
                    <a:pt x="919" y="4512"/>
                  </a:lnTo>
                  <a:lnTo>
                    <a:pt x="776" y="4512"/>
                  </a:lnTo>
                  <a:lnTo>
                    <a:pt x="776" y="4446"/>
                  </a:lnTo>
                  <a:lnTo>
                    <a:pt x="704" y="4446"/>
                  </a:lnTo>
                  <a:lnTo>
                    <a:pt x="704" y="4384"/>
                  </a:lnTo>
                  <a:lnTo>
                    <a:pt x="632" y="4384"/>
                  </a:lnTo>
                  <a:lnTo>
                    <a:pt x="632" y="4317"/>
                  </a:lnTo>
                  <a:lnTo>
                    <a:pt x="561" y="4317"/>
                  </a:lnTo>
                  <a:lnTo>
                    <a:pt x="561" y="4250"/>
                  </a:lnTo>
                  <a:lnTo>
                    <a:pt x="494" y="4250"/>
                  </a:lnTo>
                  <a:lnTo>
                    <a:pt x="494" y="4184"/>
                  </a:lnTo>
                  <a:lnTo>
                    <a:pt x="421" y="4184"/>
                  </a:lnTo>
                  <a:lnTo>
                    <a:pt x="421" y="4117"/>
                  </a:lnTo>
                  <a:lnTo>
                    <a:pt x="353" y="4117"/>
                  </a:lnTo>
                  <a:lnTo>
                    <a:pt x="353" y="3988"/>
                  </a:lnTo>
                  <a:lnTo>
                    <a:pt x="282" y="3988"/>
                  </a:lnTo>
                  <a:lnTo>
                    <a:pt x="282" y="3794"/>
                  </a:lnTo>
                  <a:lnTo>
                    <a:pt x="211" y="3794"/>
                  </a:lnTo>
                  <a:lnTo>
                    <a:pt x="211" y="2682"/>
                  </a:lnTo>
                  <a:lnTo>
                    <a:pt x="138" y="2682"/>
                  </a:lnTo>
                  <a:lnTo>
                    <a:pt x="138" y="2482"/>
                  </a:lnTo>
                  <a:lnTo>
                    <a:pt x="71" y="2482"/>
                  </a:lnTo>
                  <a:lnTo>
                    <a:pt x="71" y="2292"/>
                  </a:lnTo>
                  <a:lnTo>
                    <a:pt x="0" y="2292"/>
                  </a:lnTo>
                  <a:lnTo>
                    <a:pt x="0" y="1830"/>
                  </a:lnTo>
                  <a:lnTo>
                    <a:pt x="494" y="1830"/>
                  </a:lnTo>
                  <a:lnTo>
                    <a:pt x="494" y="1767"/>
                  </a:lnTo>
                  <a:lnTo>
                    <a:pt x="632" y="1767"/>
                  </a:lnTo>
                  <a:lnTo>
                    <a:pt x="632" y="1700"/>
                  </a:lnTo>
                  <a:lnTo>
                    <a:pt x="847" y="1700"/>
                  </a:lnTo>
                  <a:lnTo>
                    <a:pt x="847" y="1635"/>
                  </a:lnTo>
                  <a:lnTo>
                    <a:pt x="1058" y="1635"/>
                  </a:lnTo>
                  <a:lnTo>
                    <a:pt x="1058" y="1568"/>
                  </a:lnTo>
                  <a:lnTo>
                    <a:pt x="1269" y="1568"/>
                  </a:lnTo>
                  <a:lnTo>
                    <a:pt x="1269" y="1505"/>
                  </a:lnTo>
                  <a:lnTo>
                    <a:pt x="1551" y="1505"/>
                  </a:lnTo>
                  <a:lnTo>
                    <a:pt x="1551" y="1438"/>
                  </a:lnTo>
                  <a:lnTo>
                    <a:pt x="1766" y="1438"/>
                  </a:lnTo>
                  <a:lnTo>
                    <a:pt x="1766" y="1371"/>
                  </a:lnTo>
                  <a:lnTo>
                    <a:pt x="1907" y="1371"/>
                  </a:lnTo>
                  <a:lnTo>
                    <a:pt x="1907" y="1306"/>
                  </a:lnTo>
                  <a:lnTo>
                    <a:pt x="2045" y="1306"/>
                  </a:lnTo>
                  <a:lnTo>
                    <a:pt x="2045" y="1242"/>
                  </a:lnTo>
                  <a:lnTo>
                    <a:pt x="2189" y="1242"/>
                  </a:lnTo>
                  <a:lnTo>
                    <a:pt x="2189" y="1181"/>
                  </a:lnTo>
                  <a:lnTo>
                    <a:pt x="2328" y="1181"/>
                  </a:lnTo>
                  <a:lnTo>
                    <a:pt x="2328" y="1114"/>
                  </a:lnTo>
                  <a:lnTo>
                    <a:pt x="2399" y="1114"/>
                  </a:lnTo>
                  <a:lnTo>
                    <a:pt x="2399" y="1048"/>
                  </a:lnTo>
                  <a:lnTo>
                    <a:pt x="2472" y="1048"/>
                  </a:lnTo>
                  <a:lnTo>
                    <a:pt x="2472" y="980"/>
                  </a:lnTo>
                  <a:lnTo>
                    <a:pt x="2543" y="980"/>
                  </a:lnTo>
                  <a:lnTo>
                    <a:pt x="2543" y="847"/>
                  </a:lnTo>
                  <a:lnTo>
                    <a:pt x="2753" y="847"/>
                  </a:lnTo>
                  <a:lnTo>
                    <a:pt x="2753" y="785"/>
                  </a:lnTo>
                  <a:lnTo>
                    <a:pt x="2610" y="785"/>
                  </a:lnTo>
                  <a:lnTo>
                    <a:pt x="2610" y="719"/>
                  </a:lnTo>
                  <a:lnTo>
                    <a:pt x="2543" y="719"/>
                  </a:lnTo>
                  <a:lnTo>
                    <a:pt x="2543" y="524"/>
                  </a:lnTo>
                  <a:lnTo>
                    <a:pt x="2610" y="524"/>
                  </a:lnTo>
                  <a:lnTo>
                    <a:pt x="2610" y="390"/>
                  </a:lnTo>
                  <a:lnTo>
                    <a:pt x="2681" y="390"/>
                  </a:lnTo>
                  <a:lnTo>
                    <a:pt x="2681" y="262"/>
                  </a:lnTo>
                  <a:lnTo>
                    <a:pt x="2753" y="262"/>
                  </a:lnTo>
                  <a:lnTo>
                    <a:pt x="2753" y="195"/>
                  </a:lnTo>
                  <a:lnTo>
                    <a:pt x="2821" y="195"/>
                  </a:lnTo>
                  <a:lnTo>
                    <a:pt x="2821" y="132"/>
                  </a:lnTo>
                  <a:lnTo>
                    <a:pt x="2892" y="132"/>
                  </a:lnTo>
                  <a:lnTo>
                    <a:pt x="2892" y="65"/>
                  </a:lnTo>
                  <a:lnTo>
                    <a:pt x="2964" y="65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3B3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Freeform 40"/>
            <p:cNvSpPr/>
            <p:nvPr/>
          </p:nvSpPr>
          <p:spPr bwMode="auto">
            <a:xfrm>
              <a:off x="3276" y="2493"/>
              <a:ext cx="60" cy="68"/>
            </a:xfrm>
            <a:custGeom>
              <a:avLst/>
              <a:gdLst>
                <a:gd name="T0" fmla="*/ 6 w 299"/>
                <a:gd name="T1" fmla="*/ 0 h 339"/>
                <a:gd name="T2" fmla="*/ 9 w 299"/>
                <a:gd name="T3" fmla="*/ 0 h 339"/>
                <a:gd name="T4" fmla="*/ 9 w 299"/>
                <a:gd name="T5" fmla="*/ 3 h 339"/>
                <a:gd name="T6" fmla="*/ 12 w 299"/>
                <a:gd name="T7" fmla="*/ 3 h 339"/>
                <a:gd name="T8" fmla="*/ 12 w 299"/>
                <a:gd name="T9" fmla="*/ 5 h 339"/>
                <a:gd name="T10" fmla="*/ 9 w 299"/>
                <a:gd name="T11" fmla="*/ 5 h 339"/>
                <a:gd name="T12" fmla="*/ 9 w 299"/>
                <a:gd name="T13" fmla="*/ 3 h 339"/>
                <a:gd name="T14" fmla="*/ 6 w 299"/>
                <a:gd name="T15" fmla="*/ 3 h 339"/>
                <a:gd name="T16" fmla="*/ 6 w 299"/>
                <a:gd name="T17" fmla="*/ 5 h 339"/>
                <a:gd name="T18" fmla="*/ 3 w 299"/>
                <a:gd name="T19" fmla="*/ 5 h 339"/>
                <a:gd name="T20" fmla="*/ 3 w 299"/>
                <a:gd name="T21" fmla="*/ 11 h 339"/>
                <a:gd name="T22" fmla="*/ 9 w 299"/>
                <a:gd name="T23" fmla="*/ 11 h 339"/>
                <a:gd name="T24" fmla="*/ 9 w 299"/>
                <a:gd name="T25" fmla="*/ 8 h 339"/>
                <a:gd name="T26" fmla="*/ 12 w 299"/>
                <a:gd name="T27" fmla="*/ 8 h 339"/>
                <a:gd name="T28" fmla="*/ 12 w 299"/>
                <a:gd name="T29" fmla="*/ 11 h 339"/>
                <a:gd name="T30" fmla="*/ 9 w 299"/>
                <a:gd name="T31" fmla="*/ 11 h 339"/>
                <a:gd name="T32" fmla="*/ 9 w 299"/>
                <a:gd name="T33" fmla="*/ 14 h 339"/>
                <a:gd name="T34" fmla="*/ 0 w 299"/>
                <a:gd name="T35" fmla="*/ 14 h 339"/>
                <a:gd name="T36" fmla="*/ 0 w 299"/>
                <a:gd name="T37" fmla="*/ 5 h 339"/>
                <a:gd name="T38" fmla="*/ 3 w 299"/>
                <a:gd name="T39" fmla="*/ 5 h 339"/>
                <a:gd name="T40" fmla="*/ 3 w 299"/>
                <a:gd name="T41" fmla="*/ 3 h 339"/>
                <a:gd name="T42" fmla="*/ 6 w 299"/>
                <a:gd name="T43" fmla="*/ 3 h 339"/>
                <a:gd name="T44" fmla="*/ 6 w 299"/>
                <a:gd name="T45" fmla="*/ 0 h 3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9"/>
                <a:gd name="T70" fmla="*/ 0 h 339"/>
                <a:gd name="T71" fmla="*/ 299 w 299"/>
                <a:gd name="T72" fmla="*/ 339 h 3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9" h="339">
                  <a:moveTo>
                    <a:pt x="151" y="0"/>
                  </a:moveTo>
                  <a:lnTo>
                    <a:pt x="223" y="0"/>
                  </a:lnTo>
                  <a:lnTo>
                    <a:pt x="223" y="69"/>
                  </a:lnTo>
                  <a:lnTo>
                    <a:pt x="299" y="69"/>
                  </a:lnTo>
                  <a:lnTo>
                    <a:pt x="299" y="136"/>
                  </a:lnTo>
                  <a:lnTo>
                    <a:pt x="223" y="136"/>
                  </a:lnTo>
                  <a:lnTo>
                    <a:pt x="223" y="69"/>
                  </a:lnTo>
                  <a:lnTo>
                    <a:pt x="151" y="69"/>
                  </a:lnTo>
                  <a:lnTo>
                    <a:pt x="151" y="136"/>
                  </a:lnTo>
                  <a:lnTo>
                    <a:pt x="76" y="136"/>
                  </a:lnTo>
                  <a:lnTo>
                    <a:pt x="76" y="270"/>
                  </a:lnTo>
                  <a:lnTo>
                    <a:pt x="223" y="270"/>
                  </a:lnTo>
                  <a:lnTo>
                    <a:pt x="223" y="206"/>
                  </a:lnTo>
                  <a:lnTo>
                    <a:pt x="299" y="206"/>
                  </a:lnTo>
                  <a:lnTo>
                    <a:pt x="299" y="270"/>
                  </a:lnTo>
                  <a:lnTo>
                    <a:pt x="223" y="270"/>
                  </a:lnTo>
                  <a:lnTo>
                    <a:pt x="223" y="339"/>
                  </a:lnTo>
                  <a:lnTo>
                    <a:pt x="0" y="339"/>
                  </a:lnTo>
                  <a:lnTo>
                    <a:pt x="0" y="136"/>
                  </a:lnTo>
                  <a:lnTo>
                    <a:pt x="76" y="136"/>
                  </a:lnTo>
                  <a:lnTo>
                    <a:pt x="76" y="69"/>
                  </a:lnTo>
                  <a:lnTo>
                    <a:pt x="151" y="69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Freeform 41"/>
            <p:cNvSpPr/>
            <p:nvPr/>
          </p:nvSpPr>
          <p:spPr bwMode="auto">
            <a:xfrm>
              <a:off x="4248" y="2507"/>
              <a:ext cx="1003" cy="1360"/>
            </a:xfrm>
            <a:custGeom>
              <a:avLst/>
              <a:gdLst>
                <a:gd name="T0" fmla="*/ 76 w 5015"/>
                <a:gd name="T1" fmla="*/ 13 h 6801"/>
                <a:gd name="T2" fmla="*/ 85 w 5015"/>
                <a:gd name="T3" fmla="*/ 18 h 6801"/>
                <a:gd name="T4" fmla="*/ 96 w 5015"/>
                <a:gd name="T5" fmla="*/ 26 h 6801"/>
                <a:gd name="T6" fmla="*/ 104 w 5015"/>
                <a:gd name="T7" fmla="*/ 73 h 6801"/>
                <a:gd name="T8" fmla="*/ 121 w 5015"/>
                <a:gd name="T9" fmla="*/ 39 h 6801"/>
                <a:gd name="T10" fmla="*/ 130 w 5015"/>
                <a:gd name="T11" fmla="*/ 44 h 6801"/>
                <a:gd name="T12" fmla="*/ 155 w 5015"/>
                <a:gd name="T13" fmla="*/ 47 h 6801"/>
                <a:gd name="T14" fmla="*/ 167 w 5015"/>
                <a:gd name="T15" fmla="*/ 52 h 6801"/>
                <a:gd name="T16" fmla="*/ 172 w 5015"/>
                <a:gd name="T17" fmla="*/ 63 h 6801"/>
                <a:gd name="T18" fmla="*/ 181 w 5015"/>
                <a:gd name="T19" fmla="*/ 76 h 6801"/>
                <a:gd name="T20" fmla="*/ 186 w 5015"/>
                <a:gd name="T21" fmla="*/ 89 h 6801"/>
                <a:gd name="T22" fmla="*/ 195 w 5015"/>
                <a:gd name="T23" fmla="*/ 105 h 6801"/>
                <a:gd name="T24" fmla="*/ 201 w 5015"/>
                <a:gd name="T25" fmla="*/ 173 h 6801"/>
                <a:gd name="T26" fmla="*/ 192 w 5015"/>
                <a:gd name="T27" fmla="*/ 183 h 6801"/>
                <a:gd name="T28" fmla="*/ 186 w 5015"/>
                <a:gd name="T29" fmla="*/ 191 h 6801"/>
                <a:gd name="T30" fmla="*/ 178 w 5015"/>
                <a:gd name="T31" fmla="*/ 196 h 6801"/>
                <a:gd name="T32" fmla="*/ 172 w 5015"/>
                <a:gd name="T33" fmla="*/ 204 h 6801"/>
                <a:gd name="T34" fmla="*/ 181 w 5015"/>
                <a:gd name="T35" fmla="*/ 214 h 6801"/>
                <a:gd name="T36" fmla="*/ 186 w 5015"/>
                <a:gd name="T37" fmla="*/ 249 h 6801"/>
                <a:gd name="T38" fmla="*/ 184 w 5015"/>
                <a:gd name="T39" fmla="*/ 264 h 6801"/>
                <a:gd name="T40" fmla="*/ 158 w 5015"/>
                <a:gd name="T41" fmla="*/ 272 h 6801"/>
                <a:gd name="T42" fmla="*/ 65 w 5015"/>
                <a:gd name="T43" fmla="*/ 267 h 6801"/>
                <a:gd name="T44" fmla="*/ 8 w 5015"/>
                <a:gd name="T45" fmla="*/ 259 h 6801"/>
                <a:gd name="T46" fmla="*/ 3 w 5015"/>
                <a:gd name="T47" fmla="*/ 249 h 6801"/>
                <a:gd name="T48" fmla="*/ 8 w 5015"/>
                <a:gd name="T49" fmla="*/ 199 h 6801"/>
                <a:gd name="T50" fmla="*/ 17 w 5015"/>
                <a:gd name="T51" fmla="*/ 191 h 6801"/>
                <a:gd name="T52" fmla="*/ 26 w 5015"/>
                <a:gd name="T53" fmla="*/ 183 h 6801"/>
                <a:gd name="T54" fmla="*/ 45 w 5015"/>
                <a:gd name="T55" fmla="*/ 183 h 6801"/>
                <a:gd name="T56" fmla="*/ 65 w 5015"/>
                <a:gd name="T57" fmla="*/ 191 h 6801"/>
                <a:gd name="T58" fmla="*/ 90 w 5015"/>
                <a:gd name="T59" fmla="*/ 196 h 6801"/>
                <a:gd name="T60" fmla="*/ 96 w 5015"/>
                <a:gd name="T61" fmla="*/ 204 h 6801"/>
                <a:gd name="T62" fmla="*/ 104 w 5015"/>
                <a:gd name="T63" fmla="*/ 212 h 6801"/>
                <a:gd name="T64" fmla="*/ 110 w 5015"/>
                <a:gd name="T65" fmla="*/ 222 h 6801"/>
                <a:gd name="T66" fmla="*/ 113 w 5015"/>
                <a:gd name="T67" fmla="*/ 212 h 6801"/>
                <a:gd name="T68" fmla="*/ 107 w 5015"/>
                <a:gd name="T69" fmla="*/ 196 h 6801"/>
                <a:gd name="T70" fmla="*/ 99 w 5015"/>
                <a:gd name="T71" fmla="*/ 188 h 6801"/>
                <a:gd name="T72" fmla="*/ 93 w 5015"/>
                <a:gd name="T73" fmla="*/ 175 h 6801"/>
                <a:gd name="T74" fmla="*/ 85 w 5015"/>
                <a:gd name="T75" fmla="*/ 165 h 6801"/>
                <a:gd name="T76" fmla="*/ 79 w 5015"/>
                <a:gd name="T77" fmla="*/ 149 h 6801"/>
                <a:gd name="T78" fmla="*/ 82 w 5015"/>
                <a:gd name="T79" fmla="*/ 139 h 6801"/>
                <a:gd name="T80" fmla="*/ 85 w 5015"/>
                <a:gd name="T81" fmla="*/ 131 h 6801"/>
                <a:gd name="T82" fmla="*/ 76 w 5015"/>
                <a:gd name="T83" fmla="*/ 136 h 6801"/>
                <a:gd name="T84" fmla="*/ 71 w 5015"/>
                <a:gd name="T85" fmla="*/ 144 h 6801"/>
                <a:gd name="T86" fmla="*/ 51 w 5015"/>
                <a:gd name="T87" fmla="*/ 149 h 6801"/>
                <a:gd name="T88" fmla="*/ 23 w 5015"/>
                <a:gd name="T89" fmla="*/ 144 h 6801"/>
                <a:gd name="T90" fmla="*/ 31 w 5015"/>
                <a:gd name="T91" fmla="*/ 131 h 6801"/>
                <a:gd name="T92" fmla="*/ 37 w 5015"/>
                <a:gd name="T93" fmla="*/ 99 h 6801"/>
                <a:gd name="T94" fmla="*/ 45 w 5015"/>
                <a:gd name="T95" fmla="*/ 81 h 6801"/>
                <a:gd name="T96" fmla="*/ 51 w 5015"/>
                <a:gd name="T97" fmla="*/ 37 h 6801"/>
                <a:gd name="T98" fmla="*/ 59 w 5015"/>
                <a:gd name="T99" fmla="*/ 21 h 6801"/>
                <a:gd name="T100" fmla="*/ 65 w 5015"/>
                <a:gd name="T101" fmla="*/ 8 h 680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015"/>
                <a:gd name="T154" fmla="*/ 0 h 6801"/>
                <a:gd name="T155" fmla="*/ 5015 w 5015"/>
                <a:gd name="T156" fmla="*/ 6801 h 680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015" h="6801">
                  <a:moveTo>
                    <a:pt x="1696" y="0"/>
                  </a:moveTo>
                  <a:lnTo>
                    <a:pt x="1834" y="0"/>
                  </a:lnTo>
                  <a:lnTo>
                    <a:pt x="1834" y="67"/>
                  </a:lnTo>
                  <a:lnTo>
                    <a:pt x="1907" y="67"/>
                  </a:lnTo>
                  <a:lnTo>
                    <a:pt x="1907" y="324"/>
                  </a:lnTo>
                  <a:lnTo>
                    <a:pt x="1978" y="324"/>
                  </a:lnTo>
                  <a:lnTo>
                    <a:pt x="1978" y="390"/>
                  </a:lnTo>
                  <a:lnTo>
                    <a:pt x="2050" y="390"/>
                  </a:lnTo>
                  <a:lnTo>
                    <a:pt x="2050" y="457"/>
                  </a:lnTo>
                  <a:lnTo>
                    <a:pt x="2122" y="457"/>
                  </a:lnTo>
                  <a:lnTo>
                    <a:pt x="2122" y="520"/>
                  </a:lnTo>
                  <a:lnTo>
                    <a:pt x="2189" y="520"/>
                  </a:lnTo>
                  <a:lnTo>
                    <a:pt x="2189" y="586"/>
                  </a:lnTo>
                  <a:lnTo>
                    <a:pt x="2404" y="586"/>
                  </a:lnTo>
                  <a:lnTo>
                    <a:pt x="2404" y="652"/>
                  </a:lnTo>
                  <a:lnTo>
                    <a:pt x="2543" y="652"/>
                  </a:lnTo>
                  <a:lnTo>
                    <a:pt x="2543" y="1768"/>
                  </a:lnTo>
                  <a:lnTo>
                    <a:pt x="1978" y="1768"/>
                  </a:lnTo>
                  <a:lnTo>
                    <a:pt x="1978" y="1830"/>
                  </a:lnTo>
                  <a:lnTo>
                    <a:pt x="2611" y="1830"/>
                  </a:lnTo>
                  <a:lnTo>
                    <a:pt x="2611" y="849"/>
                  </a:lnTo>
                  <a:lnTo>
                    <a:pt x="2897" y="849"/>
                  </a:lnTo>
                  <a:lnTo>
                    <a:pt x="2897" y="914"/>
                  </a:lnTo>
                  <a:lnTo>
                    <a:pt x="3037" y="914"/>
                  </a:lnTo>
                  <a:lnTo>
                    <a:pt x="3037" y="981"/>
                  </a:lnTo>
                  <a:lnTo>
                    <a:pt x="3109" y="981"/>
                  </a:lnTo>
                  <a:lnTo>
                    <a:pt x="3109" y="1044"/>
                  </a:lnTo>
                  <a:lnTo>
                    <a:pt x="3180" y="1044"/>
                  </a:lnTo>
                  <a:lnTo>
                    <a:pt x="3180" y="1111"/>
                  </a:lnTo>
                  <a:lnTo>
                    <a:pt x="3247" y="1111"/>
                  </a:lnTo>
                  <a:lnTo>
                    <a:pt x="3247" y="1176"/>
                  </a:lnTo>
                  <a:lnTo>
                    <a:pt x="3320" y="1176"/>
                  </a:lnTo>
                  <a:lnTo>
                    <a:pt x="3320" y="1111"/>
                  </a:lnTo>
                  <a:lnTo>
                    <a:pt x="3884" y="1111"/>
                  </a:lnTo>
                  <a:lnTo>
                    <a:pt x="3884" y="1176"/>
                  </a:lnTo>
                  <a:lnTo>
                    <a:pt x="4023" y="1176"/>
                  </a:lnTo>
                  <a:lnTo>
                    <a:pt x="4023" y="1243"/>
                  </a:lnTo>
                  <a:lnTo>
                    <a:pt x="4095" y="1243"/>
                  </a:lnTo>
                  <a:lnTo>
                    <a:pt x="4095" y="1310"/>
                  </a:lnTo>
                  <a:lnTo>
                    <a:pt x="4166" y="1310"/>
                  </a:lnTo>
                  <a:lnTo>
                    <a:pt x="4166" y="1440"/>
                  </a:lnTo>
                  <a:lnTo>
                    <a:pt x="4239" y="1440"/>
                  </a:lnTo>
                  <a:lnTo>
                    <a:pt x="4239" y="1502"/>
                  </a:lnTo>
                  <a:lnTo>
                    <a:pt x="4307" y="1502"/>
                  </a:lnTo>
                  <a:lnTo>
                    <a:pt x="4307" y="1568"/>
                  </a:lnTo>
                  <a:lnTo>
                    <a:pt x="4378" y="1568"/>
                  </a:lnTo>
                  <a:lnTo>
                    <a:pt x="4378" y="1768"/>
                  </a:lnTo>
                  <a:lnTo>
                    <a:pt x="4449" y="1768"/>
                  </a:lnTo>
                  <a:lnTo>
                    <a:pt x="4449" y="1897"/>
                  </a:lnTo>
                  <a:lnTo>
                    <a:pt x="4522" y="1897"/>
                  </a:lnTo>
                  <a:lnTo>
                    <a:pt x="4522" y="2025"/>
                  </a:lnTo>
                  <a:lnTo>
                    <a:pt x="4593" y="2025"/>
                  </a:lnTo>
                  <a:lnTo>
                    <a:pt x="4593" y="2155"/>
                  </a:lnTo>
                  <a:lnTo>
                    <a:pt x="4660" y="2155"/>
                  </a:lnTo>
                  <a:lnTo>
                    <a:pt x="4660" y="2222"/>
                  </a:lnTo>
                  <a:lnTo>
                    <a:pt x="4732" y="2222"/>
                  </a:lnTo>
                  <a:lnTo>
                    <a:pt x="4732" y="2354"/>
                  </a:lnTo>
                  <a:lnTo>
                    <a:pt x="4799" y="2354"/>
                  </a:lnTo>
                  <a:lnTo>
                    <a:pt x="4799" y="2616"/>
                  </a:lnTo>
                  <a:lnTo>
                    <a:pt x="4872" y="2616"/>
                  </a:lnTo>
                  <a:lnTo>
                    <a:pt x="4872" y="2812"/>
                  </a:lnTo>
                  <a:lnTo>
                    <a:pt x="4943" y="2812"/>
                  </a:lnTo>
                  <a:lnTo>
                    <a:pt x="4943" y="3202"/>
                  </a:lnTo>
                  <a:lnTo>
                    <a:pt x="5015" y="3202"/>
                  </a:lnTo>
                  <a:lnTo>
                    <a:pt x="5015" y="4314"/>
                  </a:lnTo>
                  <a:lnTo>
                    <a:pt x="4943" y="4314"/>
                  </a:lnTo>
                  <a:lnTo>
                    <a:pt x="4943" y="4447"/>
                  </a:lnTo>
                  <a:lnTo>
                    <a:pt x="4872" y="4447"/>
                  </a:lnTo>
                  <a:lnTo>
                    <a:pt x="4872" y="4579"/>
                  </a:lnTo>
                  <a:lnTo>
                    <a:pt x="4799" y="4579"/>
                  </a:lnTo>
                  <a:lnTo>
                    <a:pt x="4799" y="4643"/>
                  </a:lnTo>
                  <a:lnTo>
                    <a:pt x="4732" y="4643"/>
                  </a:lnTo>
                  <a:lnTo>
                    <a:pt x="4732" y="4709"/>
                  </a:lnTo>
                  <a:lnTo>
                    <a:pt x="4660" y="4709"/>
                  </a:lnTo>
                  <a:lnTo>
                    <a:pt x="4660" y="4776"/>
                  </a:lnTo>
                  <a:lnTo>
                    <a:pt x="4593" y="4776"/>
                  </a:lnTo>
                  <a:lnTo>
                    <a:pt x="4593" y="4838"/>
                  </a:lnTo>
                  <a:lnTo>
                    <a:pt x="4522" y="4838"/>
                  </a:lnTo>
                  <a:lnTo>
                    <a:pt x="4522" y="4904"/>
                  </a:lnTo>
                  <a:lnTo>
                    <a:pt x="4449" y="4904"/>
                  </a:lnTo>
                  <a:lnTo>
                    <a:pt x="4449" y="4972"/>
                  </a:lnTo>
                  <a:lnTo>
                    <a:pt x="4378" y="4972"/>
                  </a:lnTo>
                  <a:lnTo>
                    <a:pt x="4378" y="5038"/>
                  </a:lnTo>
                  <a:lnTo>
                    <a:pt x="4307" y="5038"/>
                  </a:lnTo>
                  <a:lnTo>
                    <a:pt x="4307" y="5100"/>
                  </a:lnTo>
                  <a:lnTo>
                    <a:pt x="4378" y="5100"/>
                  </a:lnTo>
                  <a:lnTo>
                    <a:pt x="4378" y="5166"/>
                  </a:lnTo>
                  <a:lnTo>
                    <a:pt x="4449" y="5166"/>
                  </a:lnTo>
                  <a:lnTo>
                    <a:pt x="4449" y="5362"/>
                  </a:lnTo>
                  <a:lnTo>
                    <a:pt x="4522" y="5362"/>
                  </a:lnTo>
                  <a:lnTo>
                    <a:pt x="4522" y="5624"/>
                  </a:lnTo>
                  <a:lnTo>
                    <a:pt x="4593" y="5624"/>
                  </a:lnTo>
                  <a:lnTo>
                    <a:pt x="4593" y="5823"/>
                  </a:lnTo>
                  <a:lnTo>
                    <a:pt x="4660" y="5823"/>
                  </a:lnTo>
                  <a:lnTo>
                    <a:pt x="4660" y="6214"/>
                  </a:lnTo>
                  <a:lnTo>
                    <a:pt x="4732" y="6214"/>
                  </a:lnTo>
                  <a:lnTo>
                    <a:pt x="4732" y="6539"/>
                  </a:lnTo>
                  <a:lnTo>
                    <a:pt x="4660" y="6539"/>
                  </a:lnTo>
                  <a:lnTo>
                    <a:pt x="4660" y="6606"/>
                  </a:lnTo>
                  <a:lnTo>
                    <a:pt x="4593" y="6606"/>
                  </a:lnTo>
                  <a:lnTo>
                    <a:pt x="4593" y="6672"/>
                  </a:lnTo>
                  <a:lnTo>
                    <a:pt x="4449" y="6672"/>
                  </a:lnTo>
                  <a:lnTo>
                    <a:pt x="4449" y="6734"/>
                  </a:lnTo>
                  <a:lnTo>
                    <a:pt x="3956" y="6734"/>
                  </a:lnTo>
                  <a:lnTo>
                    <a:pt x="3956" y="6801"/>
                  </a:lnTo>
                  <a:lnTo>
                    <a:pt x="3180" y="6801"/>
                  </a:lnTo>
                  <a:lnTo>
                    <a:pt x="3180" y="6734"/>
                  </a:lnTo>
                  <a:lnTo>
                    <a:pt x="1978" y="6734"/>
                  </a:lnTo>
                  <a:lnTo>
                    <a:pt x="1978" y="6672"/>
                  </a:lnTo>
                  <a:lnTo>
                    <a:pt x="1625" y="6672"/>
                  </a:lnTo>
                  <a:lnTo>
                    <a:pt x="1625" y="6606"/>
                  </a:lnTo>
                  <a:lnTo>
                    <a:pt x="848" y="6606"/>
                  </a:lnTo>
                  <a:lnTo>
                    <a:pt x="848" y="6539"/>
                  </a:lnTo>
                  <a:lnTo>
                    <a:pt x="212" y="6539"/>
                  </a:lnTo>
                  <a:lnTo>
                    <a:pt x="212" y="6477"/>
                  </a:lnTo>
                  <a:lnTo>
                    <a:pt x="73" y="6477"/>
                  </a:lnTo>
                  <a:lnTo>
                    <a:pt x="73" y="6411"/>
                  </a:lnTo>
                  <a:lnTo>
                    <a:pt x="0" y="6411"/>
                  </a:lnTo>
                  <a:lnTo>
                    <a:pt x="0" y="6214"/>
                  </a:lnTo>
                  <a:lnTo>
                    <a:pt x="73" y="6214"/>
                  </a:lnTo>
                  <a:lnTo>
                    <a:pt x="73" y="5492"/>
                  </a:lnTo>
                  <a:lnTo>
                    <a:pt x="144" y="5492"/>
                  </a:lnTo>
                  <a:lnTo>
                    <a:pt x="144" y="5233"/>
                  </a:lnTo>
                  <a:lnTo>
                    <a:pt x="212" y="5233"/>
                  </a:lnTo>
                  <a:lnTo>
                    <a:pt x="212" y="4972"/>
                  </a:lnTo>
                  <a:lnTo>
                    <a:pt x="283" y="4972"/>
                  </a:lnTo>
                  <a:lnTo>
                    <a:pt x="283" y="4838"/>
                  </a:lnTo>
                  <a:lnTo>
                    <a:pt x="355" y="4838"/>
                  </a:lnTo>
                  <a:lnTo>
                    <a:pt x="355" y="4776"/>
                  </a:lnTo>
                  <a:lnTo>
                    <a:pt x="423" y="4776"/>
                  </a:lnTo>
                  <a:lnTo>
                    <a:pt x="423" y="4709"/>
                  </a:lnTo>
                  <a:lnTo>
                    <a:pt x="566" y="4709"/>
                  </a:lnTo>
                  <a:lnTo>
                    <a:pt x="566" y="4643"/>
                  </a:lnTo>
                  <a:lnTo>
                    <a:pt x="638" y="4643"/>
                  </a:lnTo>
                  <a:lnTo>
                    <a:pt x="638" y="4579"/>
                  </a:lnTo>
                  <a:lnTo>
                    <a:pt x="776" y="4579"/>
                  </a:lnTo>
                  <a:lnTo>
                    <a:pt x="776" y="4514"/>
                  </a:lnTo>
                  <a:lnTo>
                    <a:pt x="992" y="4514"/>
                  </a:lnTo>
                  <a:lnTo>
                    <a:pt x="992" y="4579"/>
                  </a:lnTo>
                  <a:lnTo>
                    <a:pt x="1131" y="4579"/>
                  </a:lnTo>
                  <a:lnTo>
                    <a:pt x="1131" y="4643"/>
                  </a:lnTo>
                  <a:lnTo>
                    <a:pt x="1342" y="4643"/>
                  </a:lnTo>
                  <a:lnTo>
                    <a:pt x="1342" y="4709"/>
                  </a:lnTo>
                  <a:lnTo>
                    <a:pt x="1625" y="4709"/>
                  </a:lnTo>
                  <a:lnTo>
                    <a:pt x="1625" y="4776"/>
                  </a:lnTo>
                  <a:lnTo>
                    <a:pt x="1768" y="4776"/>
                  </a:lnTo>
                  <a:lnTo>
                    <a:pt x="1768" y="4838"/>
                  </a:lnTo>
                  <a:lnTo>
                    <a:pt x="2050" y="4838"/>
                  </a:lnTo>
                  <a:lnTo>
                    <a:pt x="2050" y="4904"/>
                  </a:lnTo>
                  <a:lnTo>
                    <a:pt x="2260" y="4904"/>
                  </a:lnTo>
                  <a:lnTo>
                    <a:pt x="2260" y="4972"/>
                  </a:lnTo>
                  <a:lnTo>
                    <a:pt x="2332" y="4972"/>
                  </a:lnTo>
                  <a:lnTo>
                    <a:pt x="2332" y="5038"/>
                  </a:lnTo>
                  <a:lnTo>
                    <a:pt x="2404" y="5038"/>
                  </a:lnTo>
                  <a:lnTo>
                    <a:pt x="2404" y="5100"/>
                  </a:lnTo>
                  <a:lnTo>
                    <a:pt x="2472" y="5100"/>
                  </a:lnTo>
                  <a:lnTo>
                    <a:pt x="2472" y="5233"/>
                  </a:lnTo>
                  <a:lnTo>
                    <a:pt x="2543" y="5233"/>
                  </a:lnTo>
                  <a:lnTo>
                    <a:pt x="2543" y="5299"/>
                  </a:lnTo>
                  <a:lnTo>
                    <a:pt x="2611" y="5299"/>
                  </a:lnTo>
                  <a:lnTo>
                    <a:pt x="2611" y="5362"/>
                  </a:lnTo>
                  <a:lnTo>
                    <a:pt x="2682" y="5362"/>
                  </a:lnTo>
                  <a:lnTo>
                    <a:pt x="2682" y="5492"/>
                  </a:lnTo>
                  <a:lnTo>
                    <a:pt x="2754" y="5492"/>
                  </a:lnTo>
                  <a:lnTo>
                    <a:pt x="2754" y="5558"/>
                  </a:lnTo>
                  <a:lnTo>
                    <a:pt x="3109" y="5558"/>
                  </a:lnTo>
                  <a:lnTo>
                    <a:pt x="3109" y="5492"/>
                  </a:lnTo>
                  <a:lnTo>
                    <a:pt x="2897" y="5492"/>
                  </a:lnTo>
                  <a:lnTo>
                    <a:pt x="2897" y="5299"/>
                  </a:lnTo>
                  <a:lnTo>
                    <a:pt x="2826" y="5299"/>
                  </a:lnTo>
                  <a:lnTo>
                    <a:pt x="2826" y="5166"/>
                  </a:lnTo>
                  <a:lnTo>
                    <a:pt x="2754" y="5166"/>
                  </a:lnTo>
                  <a:lnTo>
                    <a:pt x="2754" y="4972"/>
                  </a:lnTo>
                  <a:lnTo>
                    <a:pt x="2682" y="4972"/>
                  </a:lnTo>
                  <a:lnTo>
                    <a:pt x="2682" y="4904"/>
                  </a:lnTo>
                  <a:lnTo>
                    <a:pt x="2611" y="4904"/>
                  </a:lnTo>
                  <a:lnTo>
                    <a:pt x="2611" y="4838"/>
                  </a:lnTo>
                  <a:lnTo>
                    <a:pt x="2543" y="4838"/>
                  </a:lnTo>
                  <a:lnTo>
                    <a:pt x="2543" y="4709"/>
                  </a:lnTo>
                  <a:lnTo>
                    <a:pt x="2472" y="4709"/>
                  </a:lnTo>
                  <a:lnTo>
                    <a:pt x="2472" y="4579"/>
                  </a:lnTo>
                  <a:lnTo>
                    <a:pt x="2404" y="4579"/>
                  </a:lnTo>
                  <a:lnTo>
                    <a:pt x="2404" y="4447"/>
                  </a:lnTo>
                  <a:lnTo>
                    <a:pt x="2332" y="4447"/>
                  </a:lnTo>
                  <a:lnTo>
                    <a:pt x="2332" y="4381"/>
                  </a:lnTo>
                  <a:lnTo>
                    <a:pt x="2260" y="4381"/>
                  </a:lnTo>
                  <a:lnTo>
                    <a:pt x="2260" y="4251"/>
                  </a:lnTo>
                  <a:lnTo>
                    <a:pt x="2189" y="4251"/>
                  </a:lnTo>
                  <a:lnTo>
                    <a:pt x="2189" y="4122"/>
                  </a:lnTo>
                  <a:lnTo>
                    <a:pt x="2122" y="4122"/>
                  </a:lnTo>
                  <a:lnTo>
                    <a:pt x="2122" y="3989"/>
                  </a:lnTo>
                  <a:lnTo>
                    <a:pt x="2050" y="3989"/>
                  </a:lnTo>
                  <a:lnTo>
                    <a:pt x="2050" y="3857"/>
                  </a:lnTo>
                  <a:lnTo>
                    <a:pt x="1978" y="3857"/>
                  </a:lnTo>
                  <a:lnTo>
                    <a:pt x="1978" y="3727"/>
                  </a:lnTo>
                  <a:lnTo>
                    <a:pt x="1907" y="3727"/>
                  </a:lnTo>
                  <a:lnTo>
                    <a:pt x="1907" y="3531"/>
                  </a:lnTo>
                  <a:lnTo>
                    <a:pt x="1978" y="3531"/>
                  </a:lnTo>
                  <a:lnTo>
                    <a:pt x="1978" y="3465"/>
                  </a:lnTo>
                  <a:lnTo>
                    <a:pt x="2050" y="3465"/>
                  </a:lnTo>
                  <a:lnTo>
                    <a:pt x="2050" y="3403"/>
                  </a:lnTo>
                  <a:lnTo>
                    <a:pt x="2332" y="3403"/>
                  </a:lnTo>
                  <a:lnTo>
                    <a:pt x="2332" y="3336"/>
                  </a:lnTo>
                  <a:lnTo>
                    <a:pt x="2122" y="3336"/>
                  </a:lnTo>
                  <a:lnTo>
                    <a:pt x="2122" y="3270"/>
                  </a:lnTo>
                  <a:lnTo>
                    <a:pt x="2050" y="3270"/>
                  </a:lnTo>
                  <a:lnTo>
                    <a:pt x="2050" y="3336"/>
                  </a:lnTo>
                  <a:lnTo>
                    <a:pt x="1978" y="3336"/>
                  </a:lnTo>
                  <a:lnTo>
                    <a:pt x="1978" y="3403"/>
                  </a:lnTo>
                  <a:lnTo>
                    <a:pt x="1907" y="3403"/>
                  </a:lnTo>
                  <a:lnTo>
                    <a:pt x="1907" y="3465"/>
                  </a:lnTo>
                  <a:lnTo>
                    <a:pt x="1834" y="3465"/>
                  </a:lnTo>
                  <a:lnTo>
                    <a:pt x="1834" y="3531"/>
                  </a:lnTo>
                  <a:lnTo>
                    <a:pt x="1768" y="3531"/>
                  </a:lnTo>
                  <a:lnTo>
                    <a:pt x="1768" y="3599"/>
                  </a:lnTo>
                  <a:lnTo>
                    <a:pt x="1696" y="3599"/>
                  </a:lnTo>
                  <a:lnTo>
                    <a:pt x="1696" y="3660"/>
                  </a:lnTo>
                  <a:lnTo>
                    <a:pt x="1625" y="3660"/>
                  </a:lnTo>
                  <a:lnTo>
                    <a:pt x="1625" y="3727"/>
                  </a:lnTo>
                  <a:lnTo>
                    <a:pt x="1269" y="3727"/>
                  </a:lnTo>
                  <a:lnTo>
                    <a:pt x="1269" y="3660"/>
                  </a:lnTo>
                  <a:lnTo>
                    <a:pt x="709" y="3660"/>
                  </a:lnTo>
                  <a:lnTo>
                    <a:pt x="709" y="3727"/>
                  </a:lnTo>
                  <a:lnTo>
                    <a:pt x="566" y="3727"/>
                  </a:lnTo>
                  <a:lnTo>
                    <a:pt x="566" y="3599"/>
                  </a:lnTo>
                  <a:lnTo>
                    <a:pt x="638" y="3599"/>
                  </a:lnTo>
                  <a:lnTo>
                    <a:pt x="638" y="3403"/>
                  </a:lnTo>
                  <a:lnTo>
                    <a:pt x="709" y="3403"/>
                  </a:lnTo>
                  <a:lnTo>
                    <a:pt x="709" y="3270"/>
                  </a:lnTo>
                  <a:lnTo>
                    <a:pt x="776" y="3270"/>
                  </a:lnTo>
                  <a:lnTo>
                    <a:pt x="776" y="2944"/>
                  </a:lnTo>
                  <a:lnTo>
                    <a:pt x="848" y="2944"/>
                  </a:lnTo>
                  <a:lnTo>
                    <a:pt x="848" y="2679"/>
                  </a:lnTo>
                  <a:lnTo>
                    <a:pt x="919" y="2679"/>
                  </a:lnTo>
                  <a:lnTo>
                    <a:pt x="919" y="2487"/>
                  </a:lnTo>
                  <a:lnTo>
                    <a:pt x="992" y="2487"/>
                  </a:lnTo>
                  <a:lnTo>
                    <a:pt x="992" y="2287"/>
                  </a:lnTo>
                  <a:lnTo>
                    <a:pt x="1060" y="2287"/>
                  </a:lnTo>
                  <a:lnTo>
                    <a:pt x="1060" y="2025"/>
                  </a:lnTo>
                  <a:lnTo>
                    <a:pt x="1131" y="2025"/>
                  </a:lnTo>
                  <a:lnTo>
                    <a:pt x="1131" y="1702"/>
                  </a:lnTo>
                  <a:lnTo>
                    <a:pt x="1202" y="1702"/>
                  </a:lnTo>
                  <a:lnTo>
                    <a:pt x="1202" y="1310"/>
                  </a:lnTo>
                  <a:lnTo>
                    <a:pt x="1269" y="1310"/>
                  </a:lnTo>
                  <a:lnTo>
                    <a:pt x="1269" y="914"/>
                  </a:lnTo>
                  <a:lnTo>
                    <a:pt x="1342" y="914"/>
                  </a:lnTo>
                  <a:lnTo>
                    <a:pt x="1342" y="652"/>
                  </a:lnTo>
                  <a:lnTo>
                    <a:pt x="1413" y="652"/>
                  </a:lnTo>
                  <a:lnTo>
                    <a:pt x="1413" y="520"/>
                  </a:lnTo>
                  <a:lnTo>
                    <a:pt x="1485" y="520"/>
                  </a:lnTo>
                  <a:lnTo>
                    <a:pt x="1485" y="457"/>
                  </a:lnTo>
                  <a:lnTo>
                    <a:pt x="1557" y="457"/>
                  </a:lnTo>
                  <a:lnTo>
                    <a:pt x="1557" y="324"/>
                  </a:lnTo>
                  <a:lnTo>
                    <a:pt x="1625" y="324"/>
                  </a:lnTo>
                  <a:lnTo>
                    <a:pt x="1625" y="195"/>
                  </a:lnTo>
                  <a:lnTo>
                    <a:pt x="1696" y="195"/>
                  </a:lnTo>
                  <a:lnTo>
                    <a:pt x="1696" y="132"/>
                  </a:lnTo>
                  <a:lnTo>
                    <a:pt x="1696" y="0"/>
                  </a:lnTo>
                  <a:close/>
                </a:path>
              </a:pathLst>
            </a:custGeom>
            <a:solidFill>
              <a:srgbClr val="3B3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Rectangle 42"/>
            <p:cNvSpPr>
              <a:spLocks noChangeArrowheads="1"/>
            </p:cNvSpPr>
            <p:nvPr/>
          </p:nvSpPr>
          <p:spPr bwMode="auto">
            <a:xfrm>
              <a:off x="3220" y="2571"/>
              <a:ext cx="32" cy="30"/>
            </a:xfrm>
            <a:prstGeom prst="rect">
              <a:avLst/>
            </a:pr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3" name="Freeform 43"/>
            <p:cNvSpPr/>
            <p:nvPr/>
          </p:nvSpPr>
          <p:spPr bwMode="auto">
            <a:xfrm>
              <a:off x="4248" y="2585"/>
              <a:ext cx="45" cy="120"/>
            </a:xfrm>
            <a:custGeom>
              <a:avLst/>
              <a:gdLst>
                <a:gd name="T0" fmla="*/ 0 w 228"/>
                <a:gd name="T1" fmla="*/ 0 h 603"/>
                <a:gd name="T2" fmla="*/ 3 w 228"/>
                <a:gd name="T3" fmla="*/ 0 h 603"/>
                <a:gd name="T4" fmla="*/ 3 w 228"/>
                <a:gd name="T5" fmla="*/ 3 h 603"/>
                <a:gd name="T6" fmla="*/ 6 w 228"/>
                <a:gd name="T7" fmla="*/ 3 h 603"/>
                <a:gd name="T8" fmla="*/ 6 w 228"/>
                <a:gd name="T9" fmla="*/ 8 h 603"/>
                <a:gd name="T10" fmla="*/ 9 w 228"/>
                <a:gd name="T11" fmla="*/ 8 h 603"/>
                <a:gd name="T12" fmla="*/ 9 w 228"/>
                <a:gd name="T13" fmla="*/ 16 h 603"/>
                <a:gd name="T14" fmla="*/ 6 w 228"/>
                <a:gd name="T15" fmla="*/ 16 h 603"/>
                <a:gd name="T16" fmla="*/ 6 w 228"/>
                <a:gd name="T17" fmla="*/ 21 h 603"/>
                <a:gd name="T18" fmla="*/ 3 w 228"/>
                <a:gd name="T19" fmla="*/ 21 h 603"/>
                <a:gd name="T20" fmla="*/ 3 w 228"/>
                <a:gd name="T21" fmla="*/ 24 h 603"/>
                <a:gd name="T22" fmla="*/ 0 w 228"/>
                <a:gd name="T23" fmla="*/ 24 h 603"/>
                <a:gd name="T24" fmla="*/ 0 w 228"/>
                <a:gd name="T25" fmla="*/ 21 h 603"/>
                <a:gd name="T26" fmla="*/ 3 w 228"/>
                <a:gd name="T27" fmla="*/ 21 h 603"/>
                <a:gd name="T28" fmla="*/ 3 w 228"/>
                <a:gd name="T29" fmla="*/ 16 h 603"/>
                <a:gd name="T30" fmla="*/ 6 w 228"/>
                <a:gd name="T31" fmla="*/ 16 h 603"/>
                <a:gd name="T32" fmla="*/ 6 w 228"/>
                <a:gd name="T33" fmla="*/ 8 h 603"/>
                <a:gd name="T34" fmla="*/ 3 w 228"/>
                <a:gd name="T35" fmla="*/ 8 h 603"/>
                <a:gd name="T36" fmla="*/ 3 w 228"/>
                <a:gd name="T37" fmla="*/ 3 h 603"/>
                <a:gd name="T38" fmla="*/ 0 w 228"/>
                <a:gd name="T39" fmla="*/ 3 h 603"/>
                <a:gd name="T40" fmla="*/ 0 w 228"/>
                <a:gd name="T41" fmla="*/ 0 h 60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8"/>
                <a:gd name="T64" fmla="*/ 0 h 603"/>
                <a:gd name="T65" fmla="*/ 228 w 228"/>
                <a:gd name="T66" fmla="*/ 603 h 60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8" h="603">
                  <a:moveTo>
                    <a:pt x="0" y="0"/>
                  </a:moveTo>
                  <a:lnTo>
                    <a:pt x="76" y="0"/>
                  </a:lnTo>
                  <a:lnTo>
                    <a:pt x="76" y="67"/>
                  </a:lnTo>
                  <a:lnTo>
                    <a:pt x="156" y="67"/>
                  </a:lnTo>
                  <a:lnTo>
                    <a:pt x="156" y="200"/>
                  </a:lnTo>
                  <a:lnTo>
                    <a:pt x="228" y="200"/>
                  </a:lnTo>
                  <a:lnTo>
                    <a:pt x="228" y="399"/>
                  </a:lnTo>
                  <a:lnTo>
                    <a:pt x="156" y="399"/>
                  </a:lnTo>
                  <a:lnTo>
                    <a:pt x="156" y="538"/>
                  </a:lnTo>
                  <a:lnTo>
                    <a:pt x="76" y="538"/>
                  </a:lnTo>
                  <a:lnTo>
                    <a:pt x="76" y="603"/>
                  </a:lnTo>
                  <a:lnTo>
                    <a:pt x="0" y="603"/>
                  </a:lnTo>
                  <a:lnTo>
                    <a:pt x="0" y="538"/>
                  </a:lnTo>
                  <a:lnTo>
                    <a:pt x="76" y="538"/>
                  </a:lnTo>
                  <a:lnTo>
                    <a:pt x="76" y="399"/>
                  </a:lnTo>
                  <a:lnTo>
                    <a:pt x="156" y="399"/>
                  </a:lnTo>
                  <a:lnTo>
                    <a:pt x="156" y="200"/>
                  </a:lnTo>
                  <a:lnTo>
                    <a:pt x="76" y="200"/>
                  </a:lnTo>
                  <a:lnTo>
                    <a:pt x="76" y="67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Freeform 44"/>
            <p:cNvSpPr/>
            <p:nvPr/>
          </p:nvSpPr>
          <p:spPr bwMode="auto">
            <a:xfrm>
              <a:off x="3783" y="2598"/>
              <a:ext cx="721" cy="1269"/>
            </a:xfrm>
            <a:custGeom>
              <a:avLst/>
              <a:gdLst>
                <a:gd name="T0" fmla="*/ 6 w 3604"/>
                <a:gd name="T1" fmla="*/ 3 h 6344"/>
                <a:gd name="T2" fmla="*/ 11 w 3604"/>
                <a:gd name="T3" fmla="*/ 13 h 6344"/>
                <a:gd name="T4" fmla="*/ 17 w 3604"/>
                <a:gd name="T5" fmla="*/ 23 h 6344"/>
                <a:gd name="T6" fmla="*/ 23 w 3604"/>
                <a:gd name="T7" fmla="*/ 29 h 6344"/>
                <a:gd name="T8" fmla="*/ 28 w 3604"/>
                <a:gd name="T9" fmla="*/ 34 h 6344"/>
                <a:gd name="T10" fmla="*/ 34 w 3604"/>
                <a:gd name="T11" fmla="*/ 42 h 6344"/>
                <a:gd name="T12" fmla="*/ 40 w 3604"/>
                <a:gd name="T13" fmla="*/ 47 h 6344"/>
                <a:gd name="T14" fmla="*/ 45 w 3604"/>
                <a:gd name="T15" fmla="*/ 52 h 6344"/>
                <a:gd name="T16" fmla="*/ 51 w 3604"/>
                <a:gd name="T17" fmla="*/ 58 h 6344"/>
                <a:gd name="T18" fmla="*/ 57 w 3604"/>
                <a:gd name="T19" fmla="*/ 68 h 6344"/>
                <a:gd name="T20" fmla="*/ 62 w 3604"/>
                <a:gd name="T21" fmla="*/ 79 h 6344"/>
                <a:gd name="T22" fmla="*/ 68 w 3604"/>
                <a:gd name="T23" fmla="*/ 94 h 6344"/>
                <a:gd name="T24" fmla="*/ 76 w 3604"/>
                <a:gd name="T25" fmla="*/ 99 h 6344"/>
                <a:gd name="T26" fmla="*/ 82 w 3604"/>
                <a:gd name="T27" fmla="*/ 92 h 6344"/>
                <a:gd name="T28" fmla="*/ 88 w 3604"/>
                <a:gd name="T29" fmla="*/ 81 h 6344"/>
                <a:gd name="T30" fmla="*/ 93 w 3604"/>
                <a:gd name="T31" fmla="*/ 73 h 6344"/>
                <a:gd name="T32" fmla="*/ 99 w 3604"/>
                <a:gd name="T33" fmla="*/ 65 h 6344"/>
                <a:gd name="T34" fmla="*/ 105 w 3604"/>
                <a:gd name="T35" fmla="*/ 60 h 6344"/>
                <a:gd name="T36" fmla="*/ 110 w 3604"/>
                <a:gd name="T37" fmla="*/ 52 h 6344"/>
                <a:gd name="T38" fmla="*/ 116 w 3604"/>
                <a:gd name="T39" fmla="*/ 47 h 6344"/>
                <a:gd name="T40" fmla="*/ 122 w 3604"/>
                <a:gd name="T41" fmla="*/ 42 h 6344"/>
                <a:gd name="T42" fmla="*/ 127 w 3604"/>
                <a:gd name="T43" fmla="*/ 37 h 6344"/>
                <a:gd name="T44" fmla="*/ 133 w 3604"/>
                <a:gd name="T45" fmla="*/ 29 h 6344"/>
                <a:gd name="T46" fmla="*/ 139 w 3604"/>
                <a:gd name="T47" fmla="*/ 21 h 6344"/>
                <a:gd name="T48" fmla="*/ 144 w 3604"/>
                <a:gd name="T49" fmla="*/ 10 h 6344"/>
                <a:gd name="T50" fmla="*/ 139 w 3604"/>
                <a:gd name="T51" fmla="*/ 34 h 6344"/>
                <a:gd name="T52" fmla="*/ 133 w 3604"/>
                <a:gd name="T53" fmla="*/ 63 h 6344"/>
                <a:gd name="T54" fmla="*/ 127 w 3604"/>
                <a:gd name="T55" fmla="*/ 81 h 6344"/>
                <a:gd name="T56" fmla="*/ 122 w 3604"/>
                <a:gd name="T57" fmla="*/ 99 h 6344"/>
                <a:gd name="T58" fmla="*/ 116 w 3604"/>
                <a:gd name="T59" fmla="*/ 118 h 6344"/>
                <a:gd name="T60" fmla="*/ 110 w 3604"/>
                <a:gd name="T61" fmla="*/ 133 h 6344"/>
                <a:gd name="T62" fmla="*/ 105 w 3604"/>
                <a:gd name="T63" fmla="*/ 139 h 6344"/>
                <a:gd name="T64" fmla="*/ 99 w 3604"/>
                <a:gd name="T65" fmla="*/ 144 h 6344"/>
                <a:gd name="T66" fmla="*/ 93 w 3604"/>
                <a:gd name="T67" fmla="*/ 152 h 6344"/>
                <a:gd name="T68" fmla="*/ 88 w 3604"/>
                <a:gd name="T69" fmla="*/ 157 h 6344"/>
                <a:gd name="T70" fmla="*/ 88 w 3604"/>
                <a:gd name="T71" fmla="*/ 170 h 6344"/>
                <a:gd name="T72" fmla="*/ 102 w 3604"/>
                <a:gd name="T73" fmla="*/ 175 h 6344"/>
                <a:gd name="T74" fmla="*/ 96 w 3604"/>
                <a:gd name="T75" fmla="*/ 191 h 6344"/>
                <a:gd name="T76" fmla="*/ 90 w 3604"/>
                <a:gd name="T77" fmla="*/ 230 h 6344"/>
                <a:gd name="T78" fmla="*/ 96 w 3604"/>
                <a:gd name="T79" fmla="*/ 241 h 6344"/>
                <a:gd name="T80" fmla="*/ 99 w 3604"/>
                <a:gd name="T81" fmla="*/ 249 h 6344"/>
                <a:gd name="T82" fmla="*/ 90 w 3604"/>
                <a:gd name="T83" fmla="*/ 254 h 6344"/>
                <a:gd name="T84" fmla="*/ 82 w 3604"/>
                <a:gd name="T85" fmla="*/ 246 h 6344"/>
                <a:gd name="T86" fmla="*/ 79 w 3604"/>
                <a:gd name="T87" fmla="*/ 225 h 6344"/>
                <a:gd name="T88" fmla="*/ 79 w 3604"/>
                <a:gd name="T89" fmla="*/ 217 h 6344"/>
                <a:gd name="T90" fmla="*/ 74 w 3604"/>
                <a:gd name="T91" fmla="*/ 201 h 6344"/>
                <a:gd name="T92" fmla="*/ 74 w 3604"/>
                <a:gd name="T93" fmla="*/ 191 h 6344"/>
                <a:gd name="T94" fmla="*/ 68 w 3604"/>
                <a:gd name="T95" fmla="*/ 175 h 6344"/>
                <a:gd name="T96" fmla="*/ 62 w 3604"/>
                <a:gd name="T97" fmla="*/ 154 h 6344"/>
                <a:gd name="T98" fmla="*/ 57 w 3604"/>
                <a:gd name="T99" fmla="*/ 139 h 6344"/>
                <a:gd name="T100" fmla="*/ 51 w 3604"/>
                <a:gd name="T101" fmla="*/ 128 h 6344"/>
                <a:gd name="T102" fmla="*/ 45 w 3604"/>
                <a:gd name="T103" fmla="*/ 123 h 6344"/>
                <a:gd name="T104" fmla="*/ 40 w 3604"/>
                <a:gd name="T105" fmla="*/ 115 h 6344"/>
                <a:gd name="T106" fmla="*/ 34 w 3604"/>
                <a:gd name="T107" fmla="*/ 110 h 6344"/>
                <a:gd name="T108" fmla="*/ 28 w 3604"/>
                <a:gd name="T109" fmla="*/ 102 h 6344"/>
                <a:gd name="T110" fmla="*/ 23 w 3604"/>
                <a:gd name="T111" fmla="*/ 94 h 6344"/>
                <a:gd name="T112" fmla="*/ 17 w 3604"/>
                <a:gd name="T113" fmla="*/ 81 h 6344"/>
                <a:gd name="T114" fmla="*/ 11 w 3604"/>
                <a:gd name="T115" fmla="*/ 71 h 6344"/>
                <a:gd name="T116" fmla="*/ 6 w 3604"/>
                <a:gd name="T117" fmla="*/ 55 h 6344"/>
                <a:gd name="T118" fmla="*/ 0 w 3604"/>
                <a:gd name="T119" fmla="*/ 29 h 634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604"/>
                <a:gd name="T181" fmla="*/ 0 h 6344"/>
                <a:gd name="T182" fmla="*/ 3604 w 3604"/>
                <a:gd name="T183" fmla="*/ 6344 h 634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604" h="6344">
                  <a:moveTo>
                    <a:pt x="0" y="0"/>
                  </a:moveTo>
                  <a:lnTo>
                    <a:pt x="72" y="0"/>
                  </a:lnTo>
                  <a:lnTo>
                    <a:pt x="72" y="63"/>
                  </a:lnTo>
                  <a:lnTo>
                    <a:pt x="144" y="63"/>
                  </a:lnTo>
                  <a:lnTo>
                    <a:pt x="144" y="129"/>
                  </a:lnTo>
                  <a:lnTo>
                    <a:pt x="215" y="129"/>
                  </a:lnTo>
                  <a:lnTo>
                    <a:pt x="215" y="325"/>
                  </a:lnTo>
                  <a:lnTo>
                    <a:pt x="286" y="325"/>
                  </a:lnTo>
                  <a:lnTo>
                    <a:pt x="286" y="457"/>
                  </a:lnTo>
                  <a:lnTo>
                    <a:pt x="354" y="457"/>
                  </a:lnTo>
                  <a:lnTo>
                    <a:pt x="354" y="587"/>
                  </a:lnTo>
                  <a:lnTo>
                    <a:pt x="426" y="587"/>
                  </a:lnTo>
                  <a:lnTo>
                    <a:pt x="426" y="654"/>
                  </a:lnTo>
                  <a:lnTo>
                    <a:pt x="494" y="654"/>
                  </a:lnTo>
                  <a:lnTo>
                    <a:pt x="494" y="719"/>
                  </a:lnTo>
                  <a:lnTo>
                    <a:pt x="565" y="719"/>
                  </a:lnTo>
                  <a:lnTo>
                    <a:pt x="565" y="786"/>
                  </a:lnTo>
                  <a:lnTo>
                    <a:pt x="636" y="786"/>
                  </a:lnTo>
                  <a:lnTo>
                    <a:pt x="636" y="849"/>
                  </a:lnTo>
                  <a:lnTo>
                    <a:pt x="709" y="849"/>
                  </a:lnTo>
                  <a:lnTo>
                    <a:pt x="709" y="977"/>
                  </a:lnTo>
                  <a:lnTo>
                    <a:pt x="777" y="977"/>
                  </a:lnTo>
                  <a:lnTo>
                    <a:pt x="777" y="1045"/>
                  </a:lnTo>
                  <a:lnTo>
                    <a:pt x="848" y="1045"/>
                  </a:lnTo>
                  <a:lnTo>
                    <a:pt x="848" y="1111"/>
                  </a:lnTo>
                  <a:lnTo>
                    <a:pt x="919" y="1111"/>
                  </a:lnTo>
                  <a:lnTo>
                    <a:pt x="919" y="1178"/>
                  </a:lnTo>
                  <a:lnTo>
                    <a:pt x="992" y="1178"/>
                  </a:lnTo>
                  <a:lnTo>
                    <a:pt x="992" y="1245"/>
                  </a:lnTo>
                  <a:lnTo>
                    <a:pt x="1063" y="1245"/>
                  </a:lnTo>
                  <a:lnTo>
                    <a:pt x="1063" y="1311"/>
                  </a:lnTo>
                  <a:lnTo>
                    <a:pt x="1134" y="1311"/>
                  </a:lnTo>
                  <a:lnTo>
                    <a:pt x="1134" y="1373"/>
                  </a:lnTo>
                  <a:lnTo>
                    <a:pt x="1202" y="1373"/>
                  </a:lnTo>
                  <a:lnTo>
                    <a:pt x="1202" y="1440"/>
                  </a:lnTo>
                  <a:lnTo>
                    <a:pt x="1273" y="1440"/>
                  </a:lnTo>
                  <a:lnTo>
                    <a:pt x="1273" y="1568"/>
                  </a:lnTo>
                  <a:lnTo>
                    <a:pt x="1345" y="1568"/>
                  </a:lnTo>
                  <a:lnTo>
                    <a:pt x="1345" y="1698"/>
                  </a:lnTo>
                  <a:lnTo>
                    <a:pt x="1413" y="1698"/>
                  </a:lnTo>
                  <a:lnTo>
                    <a:pt x="1413" y="1830"/>
                  </a:lnTo>
                  <a:lnTo>
                    <a:pt x="1485" y="1830"/>
                  </a:lnTo>
                  <a:lnTo>
                    <a:pt x="1485" y="1963"/>
                  </a:lnTo>
                  <a:lnTo>
                    <a:pt x="1556" y="1963"/>
                  </a:lnTo>
                  <a:lnTo>
                    <a:pt x="1556" y="2159"/>
                  </a:lnTo>
                  <a:lnTo>
                    <a:pt x="1628" y="2159"/>
                  </a:lnTo>
                  <a:lnTo>
                    <a:pt x="1628" y="2355"/>
                  </a:lnTo>
                  <a:lnTo>
                    <a:pt x="1696" y="2355"/>
                  </a:lnTo>
                  <a:lnTo>
                    <a:pt x="1696" y="2551"/>
                  </a:lnTo>
                  <a:lnTo>
                    <a:pt x="1838" y="2551"/>
                  </a:lnTo>
                  <a:lnTo>
                    <a:pt x="1838" y="2487"/>
                  </a:lnTo>
                  <a:lnTo>
                    <a:pt x="1911" y="2487"/>
                  </a:lnTo>
                  <a:lnTo>
                    <a:pt x="1911" y="2421"/>
                  </a:lnTo>
                  <a:lnTo>
                    <a:pt x="1982" y="2421"/>
                  </a:lnTo>
                  <a:lnTo>
                    <a:pt x="1982" y="2289"/>
                  </a:lnTo>
                  <a:lnTo>
                    <a:pt x="2053" y="2289"/>
                  </a:lnTo>
                  <a:lnTo>
                    <a:pt x="2053" y="2159"/>
                  </a:lnTo>
                  <a:lnTo>
                    <a:pt x="2121" y="2159"/>
                  </a:lnTo>
                  <a:lnTo>
                    <a:pt x="2121" y="2027"/>
                  </a:lnTo>
                  <a:lnTo>
                    <a:pt x="2193" y="2027"/>
                  </a:lnTo>
                  <a:lnTo>
                    <a:pt x="2193" y="1963"/>
                  </a:lnTo>
                  <a:lnTo>
                    <a:pt x="2261" y="1963"/>
                  </a:lnTo>
                  <a:lnTo>
                    <a:pt x="2261" y="1830"/>
                  </a:lnTo>
                  <a:lnTo>
                    <a:pt x="2332" y="1830"/>
                  </a:lnTo>
                  <a:lnTo>
                    <a:pt x="2332" y="1765"/>
                  </a:lnTo>
                  <a:lnTo>
                    <a:pt x="2404" y="1765"/>
                  </a:lnTo>
                  <a:lnTo>
                    <a:pt x="2404" y="1635"/>
                  </a:lnTo>
                  <a:lnTo>
                    <a:pt x="2476" y="1635"/>
                  </a:lnTo>
                  <a:lnTo>
                    <a:pt x="2476" y="1568"/>
                  </a:lnTo>
                  <a:lnTo>
                    <a:pt x="2543" y="1568"/>
                  </a:lnTo>
                  <a:lnTo>
                    <a:pt x="2543" y="1502"/>
                  </a:lnTo>
                  <a:lnTo>
                    <a:pt x="2619" y="1502"/>
                  </a:lnTo>
                  <a:lnTo>
                    <a:pt x="2619" y="1440"/>
                  </a:lnTo>
                  <a:lnTo>
                    <a:pt x="2691" y="1440"/>
                  </a:lnTo>
                  <a:lnTo>
                    <a:pt x="2691" y="1311"/>
                  </a:lnTo>
                  <a:lnTo>
                    <a:pt x="2758" y="1311"/>
                  </a:lnTo>
                  <a:lnTo>
                    <a:pt x="2758" y="1245"/>
                  </a:lnTo>
                  <a:lnTo>
                    <a:pt x="2830" y="1245"/>
                  </a:lnTo>
                  <a:lnTo>
                    <a:pt x="2830" y="1178"/>
                  </a:lnTo>
                  <a:lnTo>
                    <a:pt x="2901" y="1178"/>
                  </a:lnTo>
                  <a:lnTo>
                    <a:pt x="2901" y="1111"/>
                  </a:lnTo>
                  <a:lnTo>
                    <a:pt x="2973" y="1111"/>
                  </a:lnTo>
                  <a:lnTo>
                    <a:pt x="2973" y="1045"/>
                  </a:lnTo>
                  <a:lnTo>
                    <a:pt x="3041" y="1045"/>
                  </a:lnTo>
                  <a:lnTo>
                    <a:pt x="3041" y="977"/>
                  </a:lnTo>
                  <a:lnTo>
                    <a:pt x="3113" y="977"/>
                  </a:lnTo>
                  <a:lnTo>
                    <a:pt x="3113" y="916"/>
                  </a:lnTo>
                  <a:lnTo>
                    <a:pt x="3180" y="916"/>
                  </a:lnTo>
                  <a:lnTo>
                    <a:pt x="3180" y="849"/>
                  </a:lnTo>
                  <a:lnTo>
                    <a:pt x="3251" y="849"/>
                  </a:lnTo>
                  <a:lnTo>
                    <a:pt x="3251" y="719"/>
                  </a:lnTo>
                  <a:lnTo>
                    <a:pt x="3323" y="719"/>
                  </a:lnTo>
                  <a:lnTo>
                    <a:pt x="3323" y="654"/>
                  </a:lnTo>
                  <a:lnTo>
                    <a:pt x="3395" y="654"/>
                  </a:lnTo>
                  <a:lnTo>
                    <a:pt x="3395" y="524"/>
                  </a:lnTo>
                  <a:lnTo>
                    <a:pt x="3466" y="524"/>
                  </a:lnTo>
                  <a:lnTo>
                    <a:pt x="3466" y="325"/>
                  </a:lnTo>
                  <a:lnTo>
                    <a:pt x="3539" y="325"/>
                  </a:lnTo>
                  <a:lnTo>
                    <a:pt x="3539" y="262"/>
                  </a:lnTo>
                  <a:lnTo>
                    <a:pt x="3604" y="262"/>
                  </a:lnTo>
                  <a:lnTo>
                    <a:pt x="3604" y="457"/>
                  </a:lnTo>
                  <a:lnTo>
                    <a:pt x="3539" y="457"/>
                  </a:lnTo>
                  <a:lnTo>
                    <a:pt x="3539" y="849"/>
                  </a:lnTo>
                  <a:lnTo>
                    <a:pt x="3466" y="849"/>
                  </a:lnTo>
                  <a:lnTo>
                    <a:pt x="3466" y="1245"/>
                  </a:lnTo>
                  <a:lnTo>
                    <a:pt x="3395" y="1245"/>
                  </a:lnTo>
                  <a:lnTo>
                    <a:pt x="3395" y="1568"/>
                  </a:lnTo>
                  <a:lnTo>
                    <a:pt x="3323" y="1568"/>
                  </a:lnTo>
                  <a:lnTo>
                    <a:pt x="3323" y="1830"/>
                  </a:lnTo>
                  <a:lnTo>
                    <a:pt x="3251" y="1830"/>
                  </a:lnTo>
                  <a:lnTo>
                    <a:pt x="3251" y="2027"/>
                  </a:lnTo>
                  <a:lnTo>
                    <a:pt x="3180" y="2027"/>
                  </a:lnTo>
                  <a:lnTo>
                    <a:pt x="3180" y="2222"/>
                  </a:lnTo>
                  <a:lnTo>
                    <a:pt x="3113" y="2222"/>
                  </a:lnTo>
                  <a:lnTo>
                    <a:pt x="3113" y="2487"/>
                  </a:lnTo>
                  <a:lnTo>
                    <a:pt x="3041" y="2487"/>
                  </a:lnTo>
                  <a:lnTo>
                    <a:pt x="3041" y="2813"/>
                  </a:lnTo>
                  <a:lnTo>
                    <a:pt x="2973" y="2813"/>
                  </a:lnTo>
                  <a:lnTo>
                    <a:pt x="2973" y="2946"/>
                  </a:lnTo>
                  <a:lnTo>
                    <a:pt x="2901" y="2946"/>
                  </a:lnTo>
                  <a:lnTo>
                    <a:pt x="2901" y="3142"/>
                  </a:lnTo>
                  <a:lnTo>
                    <a:pt x="2830" y="3142"/>
                  </a:lnTo>
                  <a:lnTo>
                    <a:pt x="2830" y="3333"/>
                  </a:lnTo>
                  <a:lnTo>
                    <a:pt x="2758" y="3333"/>
                  </a:lnTo>
                  <a:lnTo>
                    <a:pt x="2758" y="3400"/>
                  </a:lnTo>
                  <a:lnTo>
                    <a:pt x="2691" y="3400"/>
                  </a:lnTo>
                  <a:lnTo>
                    <a:pt x="2691" y="3465"/>
                  </a:lnTo>
                  <a:lnTo>
                    <a:pt x="2619" y="3465"/>
                  </a:lnTo>
                  <a:lnTo>
                    <a:pt x="2619" y="3532"/>
                  </a:lnTo>
                  <a:lnTo>
                    <a:pt x="2543" y="3532"/>
                  </a:lnTo>
                  <a:lnTo>
                    <a:pt x="2543" y="3598"/>
                  </a:lnTo>
                  <a:lnTo>
                    <a:pt x="2476" y="3598"/>
                  </a:lnTo>
                  <a:lnTo>
                    <a:pt x="2476" y="3728"/>
                  </a:lnTo>
                  <a:lnTo>
                    <a:pt x="2404" y="3728"/>
                  </a:lnTo>
                  <a:lnTo>
                    <a:pt x="2404" y="3794"/>
                  </a:lnTo>
                  <a:lnTo>
                    <a:pt x="2332" y="3794"/>
                  </a:lnTo>
                  <a:lnTo>
                    <a:pt x="2332" y="3857"/>
                  </a:lnTo>
                  <a:lnTo>
                    <a:pt x="2261" y="3857"/>
                  </a:lnTo>
                  <a:lnTo>
                    <a:pt x="2261" y="3924"/>
                  </a:lnTo>
                  <a:lnTo>
                    <a:pt x="2193" y="3924"/>
                  </a:lnTo>
                  <a:lnTo>
                    <a:pt x="2193" y="3990"/>
                  </a:lnTo>
                  <a:lnTo>
                    <a:pt x="2121" y="3990"/>
                  </a:lnTo>
                  <a:lnTo>
                    <a:pt x="2121" y="4252"/>
                  </a:lnTo>
                  <a:lnTo>
                    <a:pt x="2193" y="4252"/>
                  </a:lnTo>
                  <a:lnTo>
                    <a:pt x="2193" y="4319"/>
                  </a:lnTo>
                  <a:lnTo>
                    <a:pt x="2261" y="4319"/>
                  </a:lnTo>
                  <a:lnTo>
                    <a:pt x="2261" y="4381"/>
                  </a:lnTo>
                  <a:lnTo>
                    <a:pt x="2543" y="4381"/>
                  </a:lnTo>
                  <a:lnTo>
                    <a:pt x="2543" y="4515"/>
                  </a:lnTo>
                  <a:lnTo>
                    <a:pt x="2476" y="4515"/>
                  </a:lnTo>
                  <a:lnTo>
                    <a:pt x="2476" y="4776"/>
                  </a:lnTo>
                  <a:lnTo>
                    <a:pt x="2404" y="4776"/>
                  </a:lnTo>
                  <a:lnTo>
                    <a:pt x="2404" y="5035"/>
                  </a:lnTo>
                  <a:lnTo>
                    <a:pt x="2332" y="5035"/>
                  </a:lnTo>
                  <a:lnTo>
                    <a:pt x="2332" y="5757"/>
                  </a:lnTo>
                  <a:lnTo>
                    <a:pt x="2261" y="5757"/>
                  </a:lnTo>
                  <a:lnTo>
                    <a:pt x="2261" y="5954"/>
                  </a:lnTo>
                  <a:lnTo>
                    <a:pt x="2332" y="5954"/>
                  </a:lnTo>
                  <a:lnTo>
                    <a:pt x="2332" y="6020"/>
                  </a:lnTo>
                  <a:lnTo>
                    <a:pt x="2404" y="6020"/>
                  </a:lnTo>
                  <a:lnTo>
                    <a:pt x="2404" y="6082"/>
                  </a:lnTo>
                  <a:lnTo>
                    <a:pt x="2543" y="6082"/>
                  </a:lnTo>
                  <a:lnTo>
                    <a:pt x="2543" y="6215"/>
                  </a:lnTo>
                  <a:lnTo>
                    <a:pt x="2476" y="6215"/>
                  </a:lnTo>
                  <a:lnTo>
                    <a:pt x="2476" y="6277"/>
                  </a:lnTo>
                  <a:lnTo>
                    <a:pt x="2404" y="6277"/>
                  </a:lnTo>
                  <a:lnTo>
                    <a:pt x="2404" y="6344"/>
                  </a:lnTo>
                  <a:lnTo>
                    <a:pt x="2261" y="6344"/>
                  </a:lnTo>
                  <a:lnTo>
                    <a:pt x="2261" y="6215"/>
                  </a:lnTo>
                  <a:lnTo>
                    <a:pt x="2193" y="6215"/>
                  </a:lnTo>
                  <a:lnTo>
                    <a:pt x="2193" y="6149"/>
                  </a:lnTo>
                  <a:lnTo>
                    <a:pt x="2053" y="6149"/>
                  </a:lnTo>
                  <a:lnTo>
                    <a:pt x="2053" y="6082"/>
                  </a:lnTo>
                  <a:lnTo>
                    <a:pt x="1911" y="6082"/>
                  </a:lnTo>
                  <a:lnTo>
                    <a:pt x="1911" y="5625"/>
                  </a:lnTo>
                  <a:lnTo>
                    <a:pt x="1982" y="5625"/>
                  </a:lnTo>
                  <a:lnTo>
                    <a:pt x="1982" y="5559"/>
                  </a:lnTo>
                  <a:lnTo>
                    <a:pt x="1911" y="5559"/>
                  </a:lnTo>
                  <a:lnTo>
                    <a:pt x="1911" y="5430"/>
                  </a:lnTo>
                  <a:lnTo>
                    <a:pt x="1982" y="5430"/>
                  </a:lnTo>
                  <a:lnTo>
                    <a:pt x="1982" y="5366"/>
                  </a:lnTo>
                  <a:lnTo>
                    <a:pt x="1911" y="5366"/>
                  </a:lnTo>
                  <a:lnTo>
                    <a:pt x="1911" y="5035"/>
                  </a:lnTo>
                  <a:lnTo>
                    <a:pt x="1838" y="5035"/>
                  </a:lnTo>
                  <a:lnTo>
                    <a:pt x="1838" y="4905"/>
                  </a:lnTo>
                  <a:lnTo>
                    <a:pt x="1911" y="4905"/>
                  </a:lnTo>
                  <a:lnTo>
                    <a:pt x="1911" y="4776"/>
                  </a:lnTo>
                  <a:lnTo>
                    <a:pt x="1838" y="4776"/>
                  </a:lnTo>
                  <a:lnTo>
                    <a:pt x="1838" y="4643"/>
                  </a:lnTo>
                  <a:lnTo>
                    <a:pt x="1767" y="4643"/>
                  </a:lnTo>
                  <a:lnTo>
                    <a:pt x="1767" y="4381"/>
                  </a:lnTo>
                  <a:lnTo>
                    <a:pt x="1696" y="4381"/>
                  </a:lnTo>
                  <a:lnTo>
                    <a:pt x="1696" y="4252"/>
                  </a:lnTo>
                  <a:lnTo>
                    <a:pt x="1628" y="4252"/>
                  </a:lnTo>
                  <a:lnTo>
                    <a:pt x="1628" y="3857"/>
                  </a:lnTo>
                  <a:lnTo>
                    <a:pt x="1556" y="3857"/>
                  </a:lnTo>
                  <a:lnTo>
                    <a:pt x="1556" y="3665"/>
                  </a:lnTo>
                  <a:lnTo>
                    <a:pt x="1485" y="3665"/>
                  </a:lnTo>
                  <a:lnTo>
                    <a:pt x="1485" y="3465"/>
                  </a:lnTo>
                  <a:lnTo>
                    <a:pt x="1413" y="3465"/>
                  </a:lnTo>
                  <a:lnTo>
                    <a:pt x="1413" y="3270"/>
                  </a:lnTo>
                  <a:lnTo>
                    <a:pt x="1345" y="3270"/>
                  </a:lnTo>
                  <a:lnTo>
                    <a:pt x="1345" y="3203"/>
                  </a:lnTo>
                  <a:lnTo>
                    <a:pt x="1273" y="3203"/>
                  </a:lnTo>
                  <a:lnTo>
                    <a:pt x="1273" y="3142"/>
                  </a:lnTo>
                  <a:lnTo>
                    <a:pt x="1202" y="3142"/>
                  </a:lnTo>
                  <a:lnTo>
                    <a:pt x="1202" y="3074"/>
                  </a:lnTo>
                  <a:lnTo>
                    <a:pt x="1134" y="3074"/>
                  </a:lnTo>
                  <a:lnTo>
                    <a:pt x="1134" y="3008"/>
                  </a:lnTo>
                  <a:lnTo>
                    <a:pt x="1063" y="3008"/>
                  </a:lnTo>
                  <a:lnTo>
                    <a:pt x="1063" y="2879"/>
                  </a:lnTo>
                  <a:lnTo>
                    <a:pt x="992" y="2879"/>
                  </a:lnTo>
                  <a:lnTo>
                    <a:pt x="992" y="2813"/>
                  </a:lnTo>
                  <a:lnTo>
                    <a:pt x="919" y="2813"/>
                  </a:lnTo>
                  <a:lnTo>
                    <a:pt x="919" y="2745"/>
                  </a:lnTo>
                  <a:lnTo>
                    <a:pt x="848" y="2745"/>
                  </a:lnTo>
                  <a:lnTo>
                    <a:pt x="848" y="2679"/>
                  </a:lnTo>
                  <a:lnTo>
                    <a:pt x="777" y="2679"/>
                  </a:lnTo>
                  <a:lnTo>
                    <a:pt x="777" y="2551"/>
                  </a:lnTo>
                  <a:lnTo>
                    <a:pt x="709" y="2551"/>
                  </a:lnTo>
                  <a:lnTo>
                    <a:pt x="709" y="2487"/>
                  </a:lnTo>
                  <a:lnTo>
                    <a:pt x="636" y="2487"/>
                  </a:lnTo>
                  <a:lnTo>
                    <a:pt x="636" y="2355"/>
                  </a:lnTo>
                  <a:lnTo>
                    <a:pt x="565" y="2355"/>
                  </a:lnTo>
                  <a:lnTo>
                    <a:pt x="565" y="2222"/>
                  </a:lnTo>
                  <a:lnTo>
                    <a:pt x="494" y="2222"/>
                  </a:lnTo>
                  <a:lnTo>
                    <a:pt x="494" y="2027"/>
                  </a:lnTo>
                  <a:lnTo>
                    <a:pt x="426" y="2027"/>
                  </a:lnTo>
                  <a:lnTo>
                    <a:pt x="426" y="1897"/>
                  </a:lnTo>
                  <a:lnTo>
                    <a:pt x="354" y="1897"/>
                  </a:lnTo>
                  <a:lnTo>
                    <a:pt x="354" y="1765"/>
                  </a:lnTo>
                  <a:lnTo>
                    <a:pt x="286" y="1765"/>
                  </a:lnTo>
                  <a:lnTo>
                    <a:pt x="286" y="1568"/>
                  </a:lnTo>
                  <a:lnTo>
                    <a:pt x="215" y="1568"/>
                  </a:lnTo>
                  <a:lnTo>
                    <a:pt x="215" y="1373"/>
                  </a:lnTo>
                  <a:lnTo>
                    <a:pt x="144" y="1373"/>
                  </a:lnTo>
                  <a:lnTo>
                    <a:pt x="144" y="1045"/>
                  </a:lnTo>
                  <a:lnTo>
                    <a:pt x="72" y="1045"/>
                  </a:lnTo>
                  <a:lnTo>
                    <a:pt x="72" y="719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5" name="Freeform 45"/>
            <p:cNvSpPr/>
            <p:nvPr/>
          </p:nvSpPr>
          <p:spPr bwMode="auto">
            <a:xfrm>
              <a:off x="3488" y="2637"/>
              <a:ext cx="481" cy="1152"/>
            </a:xfrm>
            <a:custGeom>
              <a:avLst/>
              <a:gdLst>
                <a:gd name="T0" fmla="*/ 42 w 2409"/>
                <a:gd name="T1" fmla="*/ 3 h 5759"/>
                <a:gd name="T2" fmla="*/ 48 w 2409"/>
                <a:gd name="T3" fmla="*/ 8 h 5759"/>
                <a:gd name="T4" fmla="*/ 51 w 2409"/>
                <a:gd name="T5" fmla="*/ 21 h 5759"/>
                <a:gd name="T6" fmla="*/ 57 w 2409"/>
                <a:gd name="T7" fmla="*/ 26 h 5759"/>
                <a:gd name="T8" fmla="*/ 59 w 2409"/>
                <a:gd name="T9" fmla="*/ 52 h 5759"/>
                <a:gd name="T10" fmla="*/ 65 w 2409"/>
                <a:gd name="T11" fmla="*/ 63 h 5759"/>
                <a:gd name="T12" fmla="*/ 68 w 2409"/>
                <a:gd name="T13" fmla="*/ 86 h 5759"/>
                <a:gd name="T14" fmla="*/ 73 w 2409"/>
                <a:gd name="T15" fmla="*/ 126 h 5759"/>
                <a:gd name="T16" fmla="*/ 76 w 2409"/>
                <a:gd name="T17" fmla="*/ 131 h 5759"/>
                <a:gd name="T18" fmla="*/ 76 w 2409"/>
                <a:gd name="T19" fmla="*/ 134 h 5759"/>
                <a:gd name="T20" fmla="*/ 73 w 2409"/>
                <a:gd name="T21" fmla="*/ 128 h 5759"/>
                <a:gd name="T22" fmla="*/ 68 w 2409"/>
                <a:gd name="T23" fmla="*/ 134 h 5759"/>
                <a:gd name="T24" fmla="*/ 65 w 2409"/>
                <a:gd name="T25" fmla="*/ 142 h 5759"/>
                <a:gd name="T26" fmla="*/ 59 w 2409"/>
                <a:gd name="T27" fmla="*/ 144 h 5759"/>
                <a:gd name="T28" fmla="*/ 57 w 2409"/>
                <a:gd name="T29" fmla="*/ 149 h 5759"/>
                <a:gd name="T30" fmla="*/ 68 w 2409"/>
                <a:gd name="T31" fmla="*/ 152 h 5759"/>
                <a:gd name="T32" fmla="*/ 79 w 2409"/>
                <a:gd name="T33" fmla="*/ 157 h 5759"/>
                <a:gd name="T34" fmla="*/ 96 w 2409"/>
                <a:gd name="T35" fmla="*/ 160 h 5759"/>
                <a:gd name="T36" fmla="*/ 93 w 2409"/>
                <a:gd name="T37" fmla="*/ 217 h 5759"/>
                <a:gd name="T38" fmla="*/ 88 w 2409"/>
                <a:gd name="T39" fmla="*/ 220 h 5759"/>
                <a:gd name="T40" fmla="*/ 85 w 2409"/>
                <a:gd name="T41" fmla="*/ 225 h 5759"/>
                <a:gd name="T42" fmla="*/ 65 w 2409"/>
                <a:gd name="T43" fmla="*/ 228 h 5759"/>
                <a:gd name="T44" fmla="*/ 37 w 2409"/>
                <a:gd name="T45" fmla="*/ 228 h 5759"/>
                <a:gd name="T46" fmla="*/ 25 w 2409"/>
                <a:gd name="T47" fmla="*/ 225 h 5759"/>
                <a:gd name="T48" fmla="*/ 20 w 2409"/>
                <a:gd name="T49" fmla="*/ 220 h 5759"/>
                <a:gd name="T50" fmla="*/ 11 w 2409"/>
                <a:gd name="T51" fmla="*/ 217 h 5759"/>
                <a:gd name="T52" fmla="*/ 8 w 2409"/>
                <a:gd name="T53" fmla="*/ 212 h 5759"/>
                <a:gd name="T54" fmla="*/ 3 w 2409"/>
                <a:gd name="T55" fmla="*/ 210 h 5759"/>
                <a:gd name="T56" fmla="*/ 0 w 2409"/>
                <a:gd name="T57" fmla="*/ 175 h 5759"/>
                <a:gd name="T58" fmla="*/ 6 w 2409"/>
                <a:gd name="T59" fmla="*/ 170 h 5759"/>
                <a:gd name="T60" fmla="*/ 8 w 2409"/>
                <a:gd name="T61" fmla="*/ 170 h 5759"/>
                <a:gd name="T62" fmla="*/ 3 w 2409"/>
                <a:gd name="T63" fmla="*/ 175 h 5759"/>
                <a:gd name="T64" fmla="*/ 6 w 2409"/>
                <a:gd name="T65" fmla="*/ 210 h 5759"/>
                <a:gd name="T66" fmla="*/ 11 w 2409"/>
                <a:gd name="T67" fmla="*/ 212 h 5759"/>
                <a:gd name="T68" fmla="*/ 14 w 2409"/>
                <a:gd name="T69" fmla="*/ 217 h 5759"/>
                <a:gd name="T70" fmla="*/ 25 w 2409"/>
                <a:gd name="T71" fmla="*/ 220 h 5759"/>
                <a:gd name="T72" fmla="*/ 31 w 2409"/>
                <a:gd name="T73" fmla="*/ 225 h 5759"/>
                <a:gd name="T74" fmla="*/ 65 w 2409"/>
                <a:gd name="T75" fmla="*/ 228 h 5759"/>
                <a:gd name="T76" fmla="*/ 79 w 2409"/>
                <a:gd name="T77" fmla="*/ 223 h 5759"/>
                <a:gd name="T78" fmla="*/ 88 w 2409"/>
                <a:gd name="T79" fmla="*/ 220 h 5759"/>
                <a:gd name="T80" fmla="*/ 90 w 2409"/>
                <a:gd name="T81" fmla="*/ 212 h 5759"/>
                <a:gd name="T82" fmla="*/ 79 w 2409"/>
                <a:gd name="T83" fmla="*/ 160 h 5759"/>
                <a:gd name="T84" fmla="*/ 68 w 2409"/>
                <a:gd name="T85" fmla="*/ 155 h 5759"/>
                <a:gd name="T86" fmla="*/ 54 w 2409"/>
                <a:gd name="T87" fmla="*/ 152 h 5759"/>
                <a:gd name="T88" fmla="*/ 48 w 2409"/>
                <a:gd name="T89" fmla="*/ 157 h 5759"/>
                <a:gd name="T90" fmla="*/ 40 w 2409"/>
                <a:gd name="T91" fmla="*/ 160 h 5759"/>
                <a:gd name="T92" fmla="*/ 31 w 2409"/>
                <a:gd name="T93" fmla="*/ 160 h 5759"/>
                <a:gd name="T94" fmla="*/ 45 w 2409"/>
                <a:gd name="T95" fmla="*/ 157 h 5759"/>
                <a:gd name="T96" fmla="*/ 48 w 2409"/>
                <a:gd name="T97" fmla="*/ 152 h 5759"/>
                <a:gd name="T98" fmla="*/ 54 w 2409"/>
                <a:gd name="T99" fmla="*/ 149 h 5759"/>
                <a:gd name="T100" fmla="*/ 57 w 2409"/>
                <a:gd name="T101" fmla="*/ 144 h 5759"/>
                <a:gd name="T102" fmla="*/ 62 w 2409"/>
                <a:gd name="T103" fmla="*/ 142 h 5759"/>
                <a:gd name="T104" fmla="*/ 65 w 2409"/>
                <a:gd name="T105" fmla="*/ 134 h 5759"/>
                <a:gd name="T106" fmla="*/ 65 w 2409"/>
                <a:gd name="T107" fmla="*/ 86 h 5759"/>
                <a:gd name="T108" fmla="*/ 62 w 2409"/>
                <a:gd name="T109" fmla="*/ 63 h 5759"/>
                <a:gd name="T110" fmla="*/ 57 w 2409"/>
                <a:gd name="T111" fmla="*/ 52 h 5759"/>
                <a:gd name="T112" fmla="*/ 54 w 2409"/>
                <a:gd name="T113" fmla="*/ 26 h 5759"/>
                <a:gd name="T114" fmla="*/ 48 w 2409"/>
                <a:gd name="T115" fmla="*/ 21 h 5759"/>
                <a:gd name="T116" fmla="*/ 45 w 2409"/>
                <a:gd name="T117" fmla="*/ 8 h 5759"/>
                <a:gd name="T118" fmla="*/ 40 w 2409"/>
                <a:gd name="T119" fmla="*/ 3 h 575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09"/>
                <a:gd name="T181" fmla="*/ 0 h 5759"/>
                <a:gd name="T182" fmla="*/ 2409 w 2409"/>
                <a:gd name="T183" fmla="*/ 5759 h 575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09" h="5759">
                  <a:moveTo>
                    <a:pt x="992" y="0"/>
                  </a:moveTo>
                  <a:lnTo>
                    <a:pt x="1064" y="0"/>
                  </a:lnTo>
                  <a:lnTo>
                    <a:pt x="1064" y="67"/>
                  </a:lnTo>
                  <a:lnTo>
                    <a:pt x="1135" y="67"/>
                  </a:lnTo>
                  <a:lnTo>
                    <a:pt x="1135" y="201"/>
                  </a:lnTo>
                  <a:lnTo>
                    <a:pt x="1207" y="201"/>
                  </a:lnTo>
                  <a:lnTo>
                    <a:pt x="1207" y="329"/>
                  </a:lnTo>
                  <a:lnTo>
                    <a:pt x="1275" y="329"/>
                  </a:lnTo>
                  <a:lnTo>
                    <a:pt x="1275" y="524"/>
                  </a:lnTo>
                  <a:lnTo>
                    <a:pt x="1346" y="524"/>
                  </a:lnTo>
                  <a:lnTo>
                    <a:pt x="1346" y="658"/>
                  </a:lnTo>
                  <a:lnTo>
                    <a:pt x="1418" y="658"/>
                  </a:lnTo>
                  <a:lnTo>
                    <a:pt x="1418" y="1050"/>
                  </a:lnTo>
                  <a:lnTo>
                    <a:pt x="1486" y="1050"/>
                  </a:lnTo>
                  <a:lnTo>
                    <a:pt x="1486" y="1311"/>
                  </a:lnTo>
                  <a:lnTo>
                    <a:pt x="1557" y="1311"/>
                  </a:lnTo>
                  <a:lnTo>
                    <a:pt x="1557" y="1570"/>
                  </a:lnTo>
                  <a:lnTo>
                    <a:pt x="1628" y="1570"/>
                  </a:lnTo>
                  <a:lnTo>
                    <a:pt x="1628" y="1835"/>
                  </a:lnTo>
                  <a:lnTo>
                    <a:pt x="1701" y="1835"/>
                  </a:lnTo>
                  <a:lnTo>
                    <a:pt x="1701" y="2160"/>
                  </a:lnTo>
                  <a:lnTo>
                    <a:pt x="1772" y="2160"/>
                  </a:lnTo>
                  <a:lnTo>
                    <a:pt x="1772" y="3141"/>
                  </a:lnTo>
                  <a:lnTo>
                    <a:pt x="1843" y="3141"/>
                  </a:lnTo>
                  <a:lnTo>
                    <a:pt x="1843" y="3205"/>
                  </a:lnTo>
                  <a:lnTo>
                    <a:pt x="1911" y="3205"/>
                  </a:lnTo>
                  <a:lnTo>
                    <a:pt x="1911" y="3270"/>
                  </a:lnTo>
                  <a:lnTo>
                    <a:pt x="1984" y="3270"/>
                  </a:lnTo>
                  <a:lnTo>
                    <a:pt x="1984" y="3337"/>
                  </a:lnTo>
                  <a:lnTo>
                    <a:pt x="1911" y="3337"/>
                  </a:lnTo>
                  <a:lnTo>
                    <a:pt x="1911" y="3270"/>
                  </a:lnTo>
                  <a:lnTo>
                    <a:pt x="1843" y="3270"/>
                  </a:lnTo>
                  <a:lnTo>
                    <a:pt x="1843" y="3205"/>
                  </a:lnTo>
                  <a:lnTo>
                    <a:pt x="1772" y="3205"/>
                  </a:lnTo>
                  <a:lnTo>
                    <a:pt x="1772" y="3337"/>
                  </a:lnTo>
                  <a:lnTo>
                    <a:pt x="1701" y="3337"/>
                  </a:lnTo>
                  <a:lnTo>
                    <a:pt x="1701" y="3403"/>
                  </a:lnTo>
                  <a:lnTo>
                    <a:pt x="1628" y="3403"/>
                  </a:lnTo>
                  <a:lnTo>
                    <a:pt x="1628" y="3537"/>
                  </a:lnTo>
                  <a:lnTo>
                    <a:pt x="1557" y="3537"/>
                  </a:lnTo>
                  <a:lnTo>
                    <a:pt x="1557" y="3603"/>
                  </a:lnTo>
                  <a:lnTo>
                    <a:pt x="1486" y="3603"/>
                  </a:lnTo>
                  <a:lnTo>
                    <a:pt x="1486" y="3665"/>
                  </a:lnTo>
                  <a:lnTo>
                    <a:pt x="1418" y="3665"/>
                  </a:lnTo>
                  <a:lnTo>
                    <a:pt x="1418" y="3732"/>
                  </a:lnTo>
                  <a:lnTo>
                    <a:pt x="1486" y="3732"/>
                  </a:lnTo>
                  <a:lnTo>
                    <a:pt x="1486" y="3795"/>
                  </a:lnTo>
                  <a:lnTo>
                    <a:pt x="1701" y="3795"/>
                  </a:lnTo>
                  <a:lnTo>
                    <a:pt x="1701" y="3862"/>
                  </a:lnTo>
                  <a:lnTo>
                    <a:pt x="1984" y="3862"/>
                  </a:lnTo>
                  <a:lnTo>
                    <a:pt x="1984" y="3927"/>
                  </a:lnTo>
                  <a:lnTo>
                    <a:pt x="2337" y="3927"/>
                  </a:lnTo>
                  <a:lnTo>
                    <a:pt x="2337" y="3991"/>
                  </a:lnTo>
                  <a:lnTo>
                    <a:pt x="2409" y="3991"/>
                  </a:lnTo>
                  <a:lnTo>
                    <a:pt x="2409" y="5300"/>
                  </a:lnTo>
                  <a:lnTo>
                    <a:pt x="2337" y="5300"/>
                  </a:lnTo>
                  <a:lnTo>
                    <a:pt x="2337" y="5433"/>
                  </a:lnTo>
                  <a:lnTo>
                    <a:pt x="2266" y="5433"/>
                  </a:lnTo>
                  <a:lnTo>
                    <a:pt x="2266" y="5497"/>
                  </a:lnTo>
                  <a:lnTo>
                    <a:pt x="2199" y="5497"/>
                  </a:lnTo>
                  <a:lnTo>
                    <a:pt x="2199" y="5562"/>
                  </a:lnTo>
                  <a:lnTo>
                    <a:pt x="2126" y="5562"/>
                  </a:lnTo>
                  <a:lnTo>
                    <a:pt x="2126" y="5625"/>
                  </a:lnTo>
                  <a:lnTo>
                    <a:pt x="1984" y="5625"/>
                  </a:lnTo>
                  <a:lnTo>
                    <a:pt x="1984" y="5692"/>
                  </a:lnTo>
                  <a:lnTo>
                    <a:pt x="1628" y="5692"/>
                  </a:lnTo>
                  <a:lnTo>
                    <a:pt x="1628" y="5759"/>
                  </a:lnTo>
                  <a:lnTo>
                    <a:pt x="924" y="5759"/>
                  </a:lnTo>
                  <a:lnTo>
                    <a:pt x="924" y="5692"/>
                  </a:lnTo>
                  <a:lnTo>
                    <a:pt x="781" y="5692"/>
                  </a:lnTo>
                  <a:lnTo>
                    <a:pt x="781" y="5625"/>
                  </a:lnTo>
                  <a:lnTo>
                    <a:pt x="638" y="5625"/>
                  </a:lnTo>
                  <a:lnTo>
                    <a:pt x="638" y="5562"/>
                  </a:lnTo>
                  <a:lnTo>
                    <a:pt x="494" y="5562"/>
                  </a:lnTo>
                  <a:lnTo>
                    <a:pt x="494" y="5497"/>
                  </a:lnTo>
                  <a:lnTo>
                    <a:pt x="356" y="5497"/>
                  </a:lnTo>
                  <a:lnTo>
                    <a:pt x="356" y="5433"/>
                  </a:lnTo>
                  <a:lnTo>
                    <a:pt x="283" y="5433"/>
                  </a:lnTo>
                  <a:lnTo>
                    <a:pt x="283" y="5367"/>
                  </a:lnTo>
                  <a:lnTo>
                    <a:pt x="212" y="5367"/>
                  </a:lnTo>
                  <a:lnTo>
                    <a:pt x="212" y="5300"/>
                  </a:lnTo>
                  <a:lnTo>
                    <a:pt x="141" y="5300"/>
                  </a:lnTo>
                  <a:lnTo>
                    <a:pt x="141" y="5238"/>
                  </a:lnTo>
                  <a:lnTo>
                    <a:pt x="73" y="5238"/>
                  </a:lnTo>
                  <a:lnTo>
                    <a:pt x="73" y="5105"/>
                  </a:lnTo>
                  <a:lnTo>
                    <a:pt x="0" y="5105"/>
                  </a:lnTo>
                  <a:lnTo>
                    <a:pt x="0" y="4386"/>
                  </a:lnTo>
                  <a:lnTo>
                    <a:pt x="73" y="4386"/>
                  </a:lnTo>
                  <a:lnTo>
                    <a:pt x="73" y="4256"/>
                  </a:lnTo>
                  <a:lnTo>
                    <a:pt x="141" y="4256"/>
                  </a:lnTo>
                  <a:lnTo>
                    <a:pt x="141" y="4191"/>
                  </a:lnTo>
                  <a:lnTo>
                    <a:pt x="212" y="4191"/>
                  </a:lnTo>
                  <a:lnTo>
                    <a:pt x="212" y="4256"/>
                  </a:lnTo>
                  <a:lnTo>
                    <a:pt x="141" y="4256"/>
                  </a:lnTo>
                  <a:lnTo>
                    <a:pt x="141" y="4386"/>
                  </a:lnTo>
                  <a:lnTo>
                    <a:pt x="73" y="4386"/>
                  </a:lnTo>
                  <a:lnTo>
                    <a:pt x="73" y="5105"/>
                  </a:lnTo>
                  <a:lnTo>
                    <a:pt x="141" y="5105"/>
                  </a:lnTo>
                  <a:lnTo>
                    <a:pt x="141" y="5238"/>
                  </a:lnTo>
                  <a:lnTo>
                    <a:pt x="212" y="5238"/>
                  </a:lnTo>
                  <a:lnTo>
                    <a:pt x="212" y="5300"/>
                  </a:lnTo>
                  <a:lnTo>
                    <a:pt x="283" y="5300"/>
                  </a:lnTo>
                  <a:lnTo>
                    <a:pt x="283" y="5367"/>
                  </a:lnTo>
                  <a:lnTo>
                    <a:pt x="356" y="5367"/>
                  </a:lnTo>
                  <a:lnTo>
                    <a:pt x="356" y="5433"/>
                  </a:lnTo>
                  <a:lnTo>
                    <a:pt x="494" y="5433"/>
                  </a:lnTo>
                  <a:lnTo>
                    <a:pt x="494" y="5497"/>
                  </a:lnTo>
                  <a:lnTo>
                    <a:pt x="638" y="5497"/>
                  </a:lnTo>
                  <a:lnTo>
                    <a:pt x="638" y="5562"/>
                  </a:lnTo>
                  <a:lnTo>
                    <a:pt x="781" y="5562"/>
                  </a:lnTo>
                  <a:lnTo>
                    <a:pt x="781" y="5625"/>
                  </a:lnTo>
                  <a:lnTo>
                    <a:pt x="924" y="5625"/>
                  </a:lnTo>
                  <a:lnTo>
                    <a:pt x="924" y="5692"/>
                  </a:lnTo>
                  <a:lnTo>
                    <a:pt x="1628" y="5692"/>
                  </a:lnTo>
                  <a:lnTo>
                    <a:pt x="1628" y="5625"/>
                  </a:lnTo>
                  <a:lnTo>
                    <a:pt x="1984" y="5625"/>
                  </a:lnTo>
                  <a:lnTo>
                    <a:pt x="1984" y="5562"/>
                  </a:lnTo>
                  <a:lnTo>
                    <a:pt x="2126" y="5562"/>
                  </a:lnTo>
                  <a:lnTo>
                    <a:pt x="2126" y="5497"/>
                  </a:lnTo>
                  <a:lnTo>
                    <a:pt x="2199" y="5497"/>
                  </a:lnTo>
                  <a:lnTo>
                    <a:pt x="2199" y="5433"/>
                  </a:lnTo>
                  <a:lnTo>
                    <a:pt x="2266" y="5433"/>
                  </a:lnTo>
                  <a:lnTo>
                    <a:pt x="2266" y="5300"/>
                  </a:lnTo>
                  <a:lnTo>
                    <a:pt x="2337" y="5300"/>
                  </a:lnTo>
                  <a:lnTo>
                    <a:pt x="2337" y="3991"/>
                  </a:lnTo>
                  <a:lnTo>
                    <a:pt x="1984" y="3991"/>
                  </a:lnTo>
                  <a:lnTo>
                    <a:pt x="1984" y="3927"/>
                  </a:lnTo>
                  <a:lnTo>
                    <a:pt x="1701" y="3927"/>
                  </a:lnTo>
                  <a:lnTo>
                    <a:pt x="1701" y="3862"/>
                  </a:lnTo>
                  <a:lnTo>
                    <a:pt x="1486" y="3862"/>
                  </a:lnTo>
                  <a:lnTo>
                    <a:pt x="1486" y="3795"/>
                  </a:lnTo>
                  <a:lnTo>
                    <a:pt x="1346" y="3795"/>
                  </a:lnTo>
                  <a:lnTo>
                    <a:pt x="1346" y="3862"/>
                  </a:lnTo>
                  <a:lnTo>
                    <a:pt x="1207" y="3862"/>
                  </a:lnTo>
                  <a:lnTo>
                    <a:pt x="1207" y="3927"/>
                  </a:lnTo>
                  <a:lnTo>
                    <a:pt x="1135" y="3927"/>
                  </a:lnTo>
                  <a:lnTo>
                    <a:pt x="1135" y="3991"/>
                  </a:lnTo>
                  <a:lnTo>
                    <a:pt x="992" y="3991"/>
                  </a:lnTo>
                  <a:lnTo>
                    <a:pt x="992" y="4057"/>
                  </a:lnTo>
                  <a:lnTo>
                    <a:pt x="781" y="4057"/>
                  </a:lnTo>
                  <a:lnTo>
                    <a:pt x="781" y="3991"/>
                  </a:lnTo>
                  <a:lnTo>
                    <a:pt x="992" y="3991"/>
                  </a:lnTo>
                  <a:lnTo>
                    <a:pt x="992" y="3927"/>
                  </a:lnTo>
                  <a:lnTo>
                    <a:pt x="1135" y="3927"/>
                  </a:lnTo>
                  <a:lnTo>
                    <a:pt x="1135" y="3862"/>
                  </a:lnTo>
                  <a:lnTo>
                    <a:pt x="1207" y="3862"/>
                  </a:lnTo>
                  <a:lnTo>
                    <a:pt x="1207" y="3795"/>
                  </a:lnTo>
                  <a:lnTo>
                    <a:pt x="1275" y="3795"/>
                  </a:lnTo>
                  <a:lnTo>
                    <a:pt x="1275" y="3732"/>
                  </a:lnTo>
                  <a:lnTo>
                    <a:pt x="1346" y="3732"/>
                  </a:lnTo>
                  <a:lnTo>
                    <a:pt x="1346" y="3665"/>
                  </a:lnTo>
                  <a:lnTo>
                    <a:pt x="1418" y="3665"/>
                  </a:lnTo>
                  <a:lnTo>
                    <a:pt x="1418" y="3603"/>
                  </a:lnTo>
                  <a:lnTo>
                    <a:pt x="1486" y="3603"/>
                  </a:lnTo>
                  <a:lnTo>
                    <a:pt x="1486" y="3537"/>
                  </a:lnTo>
                  <a:lnTo>
                    <a:pt x="1557" y="3537"/>
                  </a:lnTo>
                  <a:lnTo>
                    <a:pt x="1557" y="3403"/>
                  </a:lnTo>
                  <a:lnTo>
                    <a:pt x="1628" y="3403"/>
                  </a:lnTo>
                  <a:lnTo>
                    <a:pt x="1628" y="3337"/>
                  </a:lnTo>
                  <a:lnTo>
                    <a:pt x="1701" y="3337"/>
                  </a:lnTo>
                  <a:lnTo>
                    <a:pt x="1701" y="2160"/>
                  </a:lnTo>
                  <a:lnTo>
                    <a:pt x="1628" y="2160"/>
                  </a:lnTo>
                  <a:lnTo>
                    <a:pt x="1628" y="1835"/>
                  </a:lnTo>
                  <a:lnTo>
                    <a:pt x="1557" y="1835"/>
                  </a:lnTo>
                  <a:lnTo>
                    <a:pt x="1557" y="1570"/>
                  </a:lnTo>
                  <a:lnTo>
                    <a:pt x="1486" y="1570"/>
                  </a:lnTo>
                  <a:lnTo>
                    <a:pt x="1486" y="1311"/>
                  </a:lnTo>
                  <a:lnTo>
                    <a:pt x="1418" y="1311"/>
                  </a:lnTo>
                  <a:lnTo>
                    <a:pt x="1418" y="1050"/>
                  </a:lnTo>
                  <a:lnTo>
                    <a:pt x="1346" y="1050"/>
                  </a:lnTo>
                  <a:lnTo>
                    <a:pt x="1346" y="658"/>
                  </a:lnTo>
                  <a:lnTo>
                    <a:pt x="1275" y="658"/>
                  </a:lnTo>
                  <a:lnTo>
                    <a:pt x="1275" y="524"/>
                  </a:lnTo>
                  <a:lnTo>
                    <a:pt x="1207" y="524"/>
                  </a:lnTo>
                  <a:lnTo>
                    <a:pt x="1207" y="329"/>
                  </a:lnTo>
                  <a:lnTo>
                    <a:pt x="1135" y="329"/>
                  </a:lnTo>
                  <a:lnTo>
                    <a:pt x="1135" y="201"/>
                  </a:lnTo>
                  <a:lnTo>
                    <a:pt x="1064" y="201"/>
                  </a:lnTo>
                  <a:lnTo>
                    <a:pt x="1064" y="67"/>
                  </a:lnTo>
                  <a:lnTo>
                    <a:pt x="992" y="67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Rectangle 46"/>
            <p:cNvSpPr>
              <a:spLocks noChangeArrowheads="1"/>
            </p:cNvSpPr>
            <p:nvPr/>
          </p:nvSpPr>
          <p:spPr bwMode="auto">
            <a:xfrm>
              <a:off x="4474" y="2637"/>
              <a:ext cx="17" cy="16"/>
            </a:xfrm>
            <a:prstGeom prst="rect">
              <a:avLst/>
            </a:prstGeom>
            <a:solidFill>
              <a:srgbClr val="FF84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7" name="Freeform 47"/>
            <p:cNvSpPr/>
            <p:nvPr/>
          </p:nvSpPr>
          <p:spPr bwMode="auto">
            <a:xfrm>
              <a:off x="3840" y="2650"/>
              <a:ext cx="270" cy="251"/>
            </a:xfrm>
            <a:custGeom>
              <a:avLst/>
              <a:gdLst>
                <a:gd name="T0" fmla="*/ 0 w 1354"/>
                <a:gd name="T1" fmla="*/ 0 h 1256"/>
                <a:gd name="T2" fmla="*/ 3 w 1354"/>
                <a:gd name="T3" fmla="*/ 0 h 1256"/>
                <a:gd name="T4" fmla="*/ 3 w 1354"/>
                <a:gd name="T5" fmla="*/ 3 h 1256"/>
                <a:gd name="T6" fmla="*/ 8 w 1354"/>
                <a:gd name="T7" fmla="*/ 3 h 1256"/>
                <a:gd name="T8" fmla="*/ 8 w 1354"/>
                <a:gd name="T9" fmla="*/ 5 h 1256"/>
                <a:gd name="T10" fmla="*/ 14 w 1354"/>
                <a:gd name="T11" fmla="*/ 5 h 1256"/>
                <a:gd name="T12" fmla="*/ 14 w 1354"/>
                <a:gd name="T13" fmla="*/ 8 h 1256"/>
                <a:gd name="T14" fmla="*/ 20 w 1354"/>
                <a:gd name="T15" fmla="*/ 8 h 1256"/>
                <a:gd name="T16" fmla="*/ 20 w 1354"/>
                <a:gd name="T17" fmla="*/ 11 h 1256"/>
                <a:gd name="T18" fmla="*/ 26 w 1354"/>
                <a:gd name="T19" fmla="*/ 11 h 1256"/>
                <a:gd name="T20" fmla="*/ 26 w 1354"/>
                <a:gd name="T21" fmla="*/ 13 h 1256"/>
                <a:gd name="T22" fmla="*/ 31 w 1354"/>
                <a:gd name="T23" fmla="*/ 13 h 1256"/>
                <a:gd name="T24" fmla="*/ 31 w 1354"/>
                <a:gd name="T25" fmla="*/ 16 h 1256"/>
                <a:gd name="T26" fmla="*/ 37 w 1354"/>
                <a:gd name="T27" fmla="*/ 16 h 1256"/>
                <a:gd name="T28" fmla="*/ 37 w 1354"/>
                <a:gd name="T29" fmla="*/ 18 h 1256"/>
                <a:gd name="T30" fmla="*/ 45 w 1354"/>
                <a:gd name="T31" fmla="*/ 18 h 1256"/>
                <a:gd name="T32" fmla="*/ 45 w 1354"/>
                <a:gd name="T33" fmla="*/ 26 h 1256"/>
                <a:gd name="T34" fmla="*/ 48 w 1354"/>
                <a:gd name="T35" fmla="*/ 26 h 1256"/>
                <a:gd name="T36" fmla="*/ 48 w 1354"/>
                <a:gd name="T37" fmla="*/ 29 h 1256"/>
                <a:gd name="T38" fmla="*/ 51 w 1354"/>
                <a:gd name="T39" fmla="*/ 29 h 1256"/>
                <a:gd name="T40" fmla="*/ 51 w 1354"/>
                <a:gd name="T41" fmla="*/ 32 h 1256"/>
                <a:gd name="T42" fmla="*/ 54 w 1354"/>
                <a:gd name="T43" fmla="*/ 32 h 1256"/>
                <a:gd name="T44" fmla="*/ 54 w 1354"/>
                <a:gd name="T45" fmla="*/ 37 h 1256"/>
                <a:gd name="T46" fmla="*/ 51 w 1354"/>
                <a:gd name="T47" fmla="*/ 37 h 1256"/>
                <a:gd name="T48" fmla="*/ 51 w 1354"/>
                <a:gd name="T49" fmla="*/ 40 h 1256"/>
                <a:gd name="T50" fmla="*/ 48 w 1354"/>
                <a:gd name="T51" fmla="*/ 40 h 1256"/>
                <a:gd name="T52" fmla="*/ 48 w 1354"/>
                <a:gd name="T53" fmla="*/ 45 h 1256"/>
                <a:gd name="T54" fmla="*/ 45 w 1354"/>
                <a:gd name="T55" fmla="*/ 45 h 1256"/>
                <a:gd name="T56" fmla="*/ 45 w 1354"/>
                <a:gd name="T57" fmla="*/ 50 h 1256"/>
                <a:gd name="T58" fmla="*/ 42 w 1354"/>
                <a:gd name="T59" fmla="*/ 50 h 1256"/>
                <a:gd name="T60" fmla="*/ 42 w 1354"/>
                <a:gd name="T61" fmla="*/ 37 h 1256"/>
                <a:gd name="T62" fmla="*/ 40 w 1354"/>
                <a:gd name="T63" fmla="*/ 37 h 1256"/>
                <a:gd name="T64" fmla="*/ 40 w 1354"/>
                <a:gd name="T65" fmla="*/ 45 h 1256"/>
                <a:gd name="T66" fmla="*/ 37 w 1354"/>
                <a:gd name="T67" fmla="*/ 45 h 1256"/>
                <a:gd name="T68" fmla="*/ 37 w 1354"/>
                <a:gd name="T69" fmla="*/ 42 h 1256"/>
                <a:gd name="T70" fmla="*/ 34 w 1354"/>
                <a:gd name="T71" fmla="*/ 42 h 1256"/>
                <a:gd name="T72" fmla="*/ 34 w 1354"/>
                <a:gd name="T73" fmla="*/ 40 h 1256"/>
                <a:gd name="T74" fmla="*/ 31 w 1354"/>
                <a:gd name="T75" fmla="*/ 40 h 1256"/>
                <a:gd name="T76" fmla="*/ 31 w 1354"/>
                <a:gd name="T77" fmla="*/ 37 h 1256"/>
                <a:gd name="T78" fmla="*/ 28 w 1354"/>
                <a:gd name="T79" fmla="*/ 37 h 1256"/>
                <a:gd name="T80" fmla="*/ 28 w 1354"/>
                <a:gd name="T81" fmla="*/ 34 h 1256"/>
                <a:gd name="T82" fmla="*/ 26 w 1354"/>
                <a:gd name="T83" fmla="*/ 34 h 1256"/>
                <a:gd name="T84" fmla="*/ 26 w 1354"/>
                <a:gd name="T85" fmla="*/ 32 h 1256"/>
                <a:gd name="T86" fmla="*/ 23 w 1354"/>
                <a:gd name="T87" fmla="*/ 32 h 1256"/>
                <a:gd name="T88" fmla="*/ 23 w 1354"/>
                <a:gd name="T89" fmla="*/ 29 h 1256"/>
                <a:gd name="T90" fmla="*/ 20 w 1354"/>
                <a:gd name="T91" fmla="*/ 29 h 1256"/>
                <a:gd name="T92" fmla="*/ 20 w 1354"/>
                <a:gd name="T93" fmla="*/ 24 h 1256"/>
                <a:gd name="T94" fmla="*/ 17 w 1354"/>
                <a:gd name="T95" fmla="*/ 24 h 1256"/>
                <a:gd name="T96" fmla="*/ 17 w 1354"/>
                <a:gd name="T97" fmla="*/ 21 h 1256"/>
                <a:gd name="T98" fmla="*/ 14 w 1354"/>
                <a:gd name="T99" fmla="*/ 21 h 1256"/>
                <a:gd name="T100" fmla="*/ 14 w 1354"/>
                <a:gd name="T101" fmla="*/ 18 h 1256"/>
                <a:gd name="T102" fmla="*/ 11 w 1354"/>
                <a:gd name="T103" fmla="*/ 18 h 1256"/>
                <a:gd name="T104" fmla="*/ 11 w 1354"/>
                <a:gd name="T105" fmla="*/ 16 h 1256"/>
                <a:gd name="T106" fmla="*/ 8 w 1354"/>
                <a:gd name="T107" fmla="*/ 16 h 1256"/>
                <a:gd name="T108" fmla="*/ 8 w 1354"/>
                <a:gd name="T109" fmla="*/ 13 h 1256"/>
                <a:gd name="T110" fmla="*/ 6 w 1354"/>
                <a:gd name="T111" fmla="*/ 13 h 1256"/>
                <a:gd name="T112" fmla="*/ 6 w 1354"/>
                <a:gd name="T113" fmla="*/ 8 h 1256"/>
                <a:gd name="T114" fmla="*/ 3 w 1354"/>
                <a:gd name="T115" fmla="*/ 8 h 1256"/>
                <a:gd name="T116" fmla="*/ 3 w 1354"/>
                <a:gd name="T117" fmla="*/ 3 h 1256"/>
                <a:gd name="T118" fmla="*/ 0 w 1354"/>
                <a:gd name="T119" fmla="*/ 3 h 1256"/>
                <a:gd name="T120" fmla="*/ 0 w 1354"/>
                <a:gd name="T121" fmla="*/ 0 h 125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54"/>
                <a:gd name="T184" fmla="*/ 0 h 1256"/>
                <a:gd name="T185" fmla="*/ 1354 w 1354"/>
                <a:gd name="T186" fmla="*/ 1256 h 125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54" h="1256">
                  <a:moveTo>
                    <a:pt x="0" y="0"/>
                  </a:moveTo>
                  <a:lnTo>
                    <a:pt x="71" y="0"/>
                  </a:lnTo>
                  <a:lnTo>
                    <a:pt x="71" y="66"/>
                  </a:lnTo>
                  <a:lnTo>
                    <a:pt x="211" y="66"/>
                  </a:lnTo>
                  <a:lnTo>
                    <a:pt x="211" y="133"/>
                  </a:lnTo>
                  <a:lnTo>
                    <a:pt x="353" y="133"/>
                  </a:lnTo>
                  <a:lnTo>
                    <a:pt x="353" y="198"/>
                  </a:lnTo>
                  <a:lnTo>
                    <a:pt x="497" y="198"/>
                  </a:lnTo>
                  <a:lnTo>
                    <a:pt x="497" y="265"/>
                  </a:lnTo>
                  <a:lnTo>
                    <a:pt x="641" y="265"/>
                  </a:lnTo>
                  <a:lnTo>
                    <a:pt x="641" y="328"/>
                  </a:lnTo>
                  <a:lnTo>
                    <a:pt x="784" y="328"/>
                  </a:lnTo>
                  <a:lnTo>
                    <a:pt x="784" y="395"/>
                  </a:lnTo>
                  <a:lnTo>
                    <a:pt x="928" y="395"/>
                  </a:lnTo>
                  <a:lnTo>
                    <a:pt x="928" y="460"/>
                  </a:lnTo>
                  <a:lnTo>
                    <a:pt x="1139" y="460"/>
                  </a:lnTo>
                  <a:lnTo>
                    <a:pt x="1139" y="660"/>
                  </a:lnTo>
                  <a:lnTo>
                    <a:pt x="1210" y="660"/>
                  </a:lnTo>
                  <a:lnTo>
                    <a:pt x="1210" y="727"/>
                  </a:lnTo>
                  <a:lnTo>
                    <a:pt x="1281" y="727"/>
                  </a:lnTo>
                  <a:lnTo>
                    <a:pt x="1281" y="793"/>
                  </a:lnTo>
                  <a:lnTo>
                    <a:pt x="1354" y="793"/>
                  </a:lnTo>
                  <a:lnTo>
                    <a:pt x="1354" y="927"/>
                  </a:lnTo>
                  <a:lnTo>
                    <a:pt x="1281" y="927"/>
                  </a:lnTo>
                  <a:lnTo>
                    <a:pt x="1281" y="993"/>
                  </a:lnTo>
                  <a:lnTo>
                    <a:pt x="1210" y="993"/>
                  </a:lnTo>
                  <a:lnTo>
                    <a:pt x="1210" y="1122"/>
                  </a:lnTo>
                  <a:lnTo>
                    <a:pt x="1139" y="1122"/>
                  </a:lnTo>
                  <a:lnTo>
                    <a:pt x="1139" y="1256"/>
                  </a:lnTo>
                  <a:lnTo>
                    <a:pt x="1067" y="1256"/>
                  </a:lnTo>
                  <a:lnTo>
                    <a:pt x="1067" y="927"/>
                  </a:lnTo>
                  <a:lnTo>
                    <a:pt x="999" y="927"/>
                  </a:lnTo>
                  <a:lnTo>
                    <a:pt x="999" y="1122"/>
                  </a:lnTo>
                  <a:lnTo>
                    <a:pt x="928" y="1122"/>
                  </a:lnTo>
                  <a:lnTo>
                    <a:pt x="928" y="1059"/>
                  </a:lnTo>
                  <a:lnTo>
                    <a:pt x="856" y="1059"/>
                  </a:lnTo>
                  <a:lnTo>
                    <a:pt x="856" y="993"/>
                  </a:lnTo>
                  <a:lnTo>
                    <a:pt x="784" y="993"/>
                  </a:lnTo>
                  <a:lnTo>
                    <a:pt x="784" y="927"/>
                  </a:lnTo>
                  <a:lnTo>
                    <a:pt x="712" y="927"/>
                  </a:lnTo>
                  <a:lnTo>
                    <a:pt x="712" y="861"/>
                  </a:lnTo>
                  <a:lnTo>
                    <a:pt x="641" y="861"/>
                  </a:lnTo>
                  <a:lnTo>
                    <a:pt x="641" y="793"/>
                  </a:lnTo>
                  <a:lnTo>
                    <a:pt x="568" y="793"/>
                  </a:lnTo>
                  <a:lnTo>
                    <a:pt x="568" y="727"/>
                  </a:lnTo>
                  <a:lnTo>
                    <a:pt x="497" y="727"/>
                  </a:lnTo>
                  <a:lnTo>
                    <a:pt x="497" y="594"/>
                  </a:lnTo>
                  <a:lnTo>
                    <a:pt x="426" y="594"/>
                  </a:lnTo>
                  <a:lnTo>
                    <a:pt x="426" y="527"/>
                  </a:lnTo>
                  <a:lnTo>
                    <a:pt x="353" y="527"/>
                  </a:lnTo>
                  <a:lnTo>
                    <a:pt x="353" y="460"/>
                  </a:lnTo>
                  <a:lnTo>
                    <a:pt x="282" y="460"/>
                  </a:lnTo>
                  <a:lnTo>
                    <a:pt x="282" y="395"/>
                  </a:lnTo>
                  <a:lnTo>
                    <a:pt x="211" y="395"/>
                  </a:lnTo>
                  <a:lnTo>
                    <a:pt x="211" y="328"/>
                  </a:lnTo>
                  <a:lnTo>
                    <a:pt x="139" y="328"/>
                  </a:lnTo>
                  <a:lnTo>
                    <a:pt x="139" y="198"/>
                  </a:lnTo>
                  <a:lnTo>
                    <a:pt x="71" y="198"/>
                  </a:lnTo>
                  <a:lnTo>
                    <a:pt x="71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Freeform 48"/>
            <p:cNvSpPr/>
            <p:nvPr/>
          </p:nvSpPr>
          <p:spPr bwMode="auto">
            <a:xfrm>
              <a:off x="4192" y="2676"/>
              <a:ext cx="271" cy="225"/>
            </a:xfrm>
            <a:custGeom>
              <a:avLst/>
              <a:gdLst>
                <a:gd name="T0" fmla="*/ 51 w 1353"/>
                <a:gd name="T1" fmla="*/ 0 h 1123"/>
                <a:gd name="T2" fmla="*/ 54 w 1353"/>
                <a:gd name="T3" fmla="*/ 0 h 1123"/>
                <a:gd name="T4" fmla="*/ 54 w 1353"/>
                <a:gd name="T5" fmla="*/ 5 h 1123"/>
                <a:gd name="T6" fmla="*/ 51 w 1353"/>
                <a:gd name="T7" fmla="*/ 5 h 1123"/>
                <a:gd name="T8" fmla="*/ 51 w 1353"/>
                <a:gd name="T9" fmla="*/ 10 h 1123"/>
                <a:gd name="T10" fmla="*/ 49 w 1353"/>
                <a:gd name="T11" fmla="*/ 10 h 1123"/>
                <a:gd name="T12" fmla="*/ 49 w 1353"/>
                <a:gd name="T13" fmla="*/ 13 h 1123"/>
                <a:gd name="T14" fmla="*/ 46 w 1353"/>
                <a:gd name="T15" fmla="*/ 13 h 1123"/>
                <a:gd name="T16" fmla="*/ 46 w 1353"/>
                <a:gd name="T17" fmla="*/ 18 h 1123"/>
                <a:gd name="T18" fmla="*/ 43 w 1353"/>
                <a:gd name="T19" fmla="*/ 18 h 1123"/>
                <a:gd name="T20" fmla="*/ 43 w 1353"/>
                <a:gd name="T21" fmla="*/ 21 h 1123"/>
                <a:gd name="T22" fmla="*/ 40 w 1353"/>
                <a:gd name="T23" fmla="*/ 21 h 1123"/>
                <a:gd name="T24" fmla="*/ 40 w 1353"/>
                <a:gd name="T25" fmla="*/ 24 h 1123"/>
                <a:gd name="T26" fmla="*/ 37 w 1353"/>
                <a:gd name="T27" fmla="*/ 24 h 1123"/>
                <a:gd name="T28" fmla="*/ 37 w 1353"/>
                <a:gd name="T29" fmla="*/ 26 h 1123"/>
                <a:gd name="T30" fmla="*/ 34 w 1353"/>
                <a:gd name="T31" fmla="*/ 26 h 1123"/>
                <a:gd name="T32" fmla="*/ 34 w 1353"/>
                <a:gd name="T33" fmla="*/ 29 h 1123"/>
                <a:gd name="T34" fmla="*/ 31 w 1353"/>
                <a:gd name="T35" fmla="*/ 29 h 1123"/>
                <a:gd name="T36" fmla="*/ 31 w 1353"/>
                <a:gd name="T37" fmla="*/ 32 h 1123"/>
                <a:gd name="T38" fmla="*/ 29 w 1353"/>
                <a:gd name="T39" fmla="*/ 32 h 1123"/>
                <a:gd name="T40" fmla="*/ 29 w 1353"/>
                <a:gd name="T41" fmla="*/ 34 h 1123"/>
                <a:gd name="T42" fmla="*/ 26 w 1353"/>
                <a:gd name="T43" fmla="*/ 34 h 1123"/>
                <a:gd name="T44" fmla="*/ 26 w 1353"/>
                <a:gd name="T45" fmla="*/ 37 h 1123"/>
                <a:gd name="T46" fmla="*/ 23 w 1353"/>
                <a:gd name="T47" fmla="*/ 37 h 1123"/>
                <a:gd name="T48" fmla="*/ 23 w 1353"/>
                <a:gd name="T49" fmla="*/ 42 h 1123"/>
                <a:gd name="T50" fmla="*/ 20 w 1353"/>
                <a:gd name="T51" fmla="*/ 42 h 1123"/>
                <a:gd name="T52" fmla="*/ 20 w 1353"/>
                <a:gd name="T53" fmla="*/ 45 h 1123"/>
                <a:gd name="T54" fmla="*/ 14 w 1353"/>
                <a:gd name="T55" fmla="*/ 45 h 1123"/>
                <a:gd name="T56" fmla="*/ 14 w 1353"/>
                <a:gd name="T57" fmla="*/ 42 h 1123"/>
                <a:gd name="T58" fmla="*/ 11 w 1353"/>
                <a:gd name="T59" fmla="*/ 42 h 1123"/>
                <a:gd name="T60" fmla="*/ 11 w 1353"/>
                <a:gd name="T61" fmla="*/ 37 h 1123"/>
                <a:gd name="T62" fmla="*/ 8 w 1353"/>
                <a:gd name="T63" fmla="*/ 37 h 1123"/>
                <a:gd name="T64" fmla="*/ 8 w 1353"/>
                <a:gd name="T65" fmla="*/ 34 h 1123"/>
                <a:gd name="T66" fmla="*/ 6 w 1353"/>
                <a:gd name="T67" fmla="*/ 34 h 1123"/>
                <a:gd name="T68" fmla="*/ 6 w 1353"/>
                <a:gd name="T69" fmla="*/ 32 h 1123"/>
                <a:gd name="T70" fmla="*/ 0 w 1353"/>
                <a:gd name="T71" fmla="*/ 32 h 1123"/>
                <a:gd name="T72" fmla="*/ 0 w 1353"/>
                <a:gd name="T73" fmla="*/ 26 h 1123"/>
                <a:gd name="T74" fmla="*/ 3 w 1353"/>
                <a:gd name="T75" fmla="*/ 26 h 1123"/>
                <a:gd name="T76" fmla="*/ 3 w 1353"/>
                <a:gd name="T77" fmla="*/ 24 h 1123"/>
                <a:gd name="T78" fmla="*/ 6 w 1353"/>
                <a:gd name="T79" fmla="*/ 24 h 1123"/>
                <a:gd name="T80" fmla="*/ 6 w 1353"/>
                <a:gd name="T81" fmla="*/ 21 h 1123"/>
                <a:gd name="T82" fmla="*/ 8 w 1353"/>
                <a:gd name="T83" fmla="*/ 21 h 1123"/>
                <a:gd name="T84" fmla="*/ 8 w 1353"/>
                <a:gd name="T85" fmla="*/ 18 h 1123"/>
                <a:gd name="T86" fmla="*/ 11 w 1353"/>
                <a:gd name="T87" fmla="*/ 18 h 1123"/>
                <a:gd name="T88" fmla="*/ 11 w 1353"/>
                <a:gd name="T89" fmla="*/ 21 h 1123"/>
                <a:gd name="T90" fmla="*/ 14 w 1353"/>
                <a:gd name="T91" fmla="*/ 21 h 1123"/>
                <a:gd name="T92" fmla="*/ 14 w 1353"/>
                <a:gd name="T93" fmla="*/ 26 h 1123"/>
                <a:gd name="T94" fmla="*/ 17 w 1353"/>
                <a:gd name="T95" fmla="*/ 26 h 1123"/>
                <a:gd name="T96" fmla="*/ 17 w 1353"/>
                <a:gd name="T97" fmla="*/ 18 h 1123"/>
                <a:gd name="T98" fmla="*/ 14 w 1353"/>
                <a:gd name="T99" fmla="*/ 18 h 1123"/>
                <a:gd name="T100" fmla="*/ 14 w 1353"/>
                <a:gd name="T101" fmla="*/ 10 h 1123"/>
                <a:gd name="T102" fmla="*/ 37 w 1353"/>
                <a:gd name="T103" fmla="*/ 10 h 1123"/>
                <a:gd name="T104" fmla="*/ 37 w 1353"/>
                <a:gd name="T105" fmla="*/ 8 h 1123"/>
                <a:gd name="T106" fmla="*/ 43 w 1353"/>
                <a:gd name="T107" fmla="*/ 8 h 1123"/>
                <a:gd name="T108" fmla="*/ 43 w 1353"/>
                <a:gd name="T109" fmla="*/ 5 h 1123"/>
                <a:gd name="T110" fmla="*/ 49 w 1353"/>
                <a:gd name="T111" fmla="*/ 5 h 1123"/>
                <a:gd name="T112" fmla="*/ 49 w 1353"/>
                <a:gd name="T113" fmla="*/ 3 h 1123"/>
                <a:gd name="T114" fmla="*/ 51 w 1353"/>
                <a:gd name="T115" fmla="*/ 3 h 1123"/>
                <a:gd name="T116" fmla="*/ 51 w 1353"/>
                <a:gd name="T117" fmla="*/ 0 h 112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3"/>
                <a:gd name="T178" fmla="*/ 0 h 1123"/>
                <a:gd name="T179" fmla="*/ 1353 w 1353"/>
                <a:gd name="T180" fmla="*/ 1123 h 112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3" h="1123">
                  <a:moveTo>
                    <a:pt x="1282" y="0"/>
                  </a:moveTo>
                  <a:lnTo>
                    <a:pt x="1353" y="0"/>
                  </a:lnTo>
                  <a:lnTo>
                    <a:pt x="1353" y="132"/>
                  </a:lnTo>
                  <a:lnTo>
                    <a:pt x="1282" y="132"/>
                  </a:lnTo>
                  <a:lnTo>
                    <a:pt x="1282" y="262"/>
                  </a:lnTo>
                  <a:lnTo>
                    <a:pt x="1211" y="262"/>
                  </a:lnTo>
                  <a:lnTo>
                    <a:pt x="1211" y="327"/>
                  </a:lnTo>
                  <a:lnTo>
                    <a:pt x="1139" y="327"/>
                  </a:lnTo>
                  <a:lnTo>
                    <a:pt x="1139" y="461"/>
                  </a:lnTo>
                  <a:lnTo>
                    <a:pt x="1068" y="461"/>
                  </a:lnTo>
                  <a:lnTo>
                    <a:pt x="1068" y="527"/>
                  </a:lnTo>
                  <a:lnTo>
                    <a:pt x="1000" y="527"/>
                  </a:lnTo>
                  <a:lnTo>
                    <a:pt x="1000" y="594"/>
                  </a:lnTo>
                  <a:lnTo>
                    <a:pt x="928" y="594"/>
                  </a:lnTo>
                  <a:lnTo>
                    <a:pt x="928" y="660"/>
                  </a:lnTo>
                  <a:lnTo>
                    <a:pt x="856" y="660"/>
                  </a:lnTo>
                  <a:lnTo>
                    <a:pt x="856" y="728"/>
                  </a:lnTo>
                  <a:lnTo>
                    <a:pt x="785" y="728"/>
                  </a:lnTo>
                  <a:lnTo>
                    <a:pt x="785" y="794"/>
                  </a:lnTo>
                  <a:lnTo>
                    <a:pt x="713" y="794"/>
                  </a:lnTo>
                  <a:lnTo>
                    <a:pt x="713" y="860"/>
                  </a:lnTo>
                  <a:lnTo>
                    <a:pt x="641" y="860"/>
                  </a:lnTo>
                  <a:lnTo>
                    <a:pt x="641" y="926"/>
                  </a:lnTo>
                  <a:lnTo>
                    <a:pt x="569" y="926"/>
                  </a:lnTo>
                  <a:lnTo>
                    <a:pt x="569" y="1055"/>
                  </a:lnTo>
                  <a:lnTo>
                    <a:pt x="498" y="1055"/>
                  </a:lnTo>
                  <a:lnTo>
                    <a:pt x="498" y="1123"/>
                  </a:lnTo>
                  <a:lnTo>
                    <a:pt x="354" y="1123"/>
                  </a:lnTo>
                  <a:lnTo>
                    <a:pt x="354" y="1055"/>
                  </a:lnTo>
                  <a:lnTo>
                    <a:pt x="284" y="1055"/>
                  </a:lnTo>
                  <a:lnTo>
                    <a:pt x="284" y="926"/>
                  </a:lnTo>
                  <a:lnTo>
                    <a:pt x="211" y="926"/>
                  </a:lnTo>
                  <a:lnTo>
                    <a:pt x="211" y="860"/>
                  </a:lnTo>
                  <a:lnTo>
                    <a:pt x="140" y="860"/>
                  </a:lnTo>
                  <a:lnTo>
                    <a:pt x="140" y="794"/>
                  </a:lnTo>
                  <a:lnTo>
                    <a:pt x="0" y="794"/>
                  </a:lnTo>
                  <a:lnTo>
                    <a:pt x="0" y="660"/>
                  </a:lnTo>
                  <a:lnTo>
                    <a:pt x="72" y="660"/>
                  </a:lnTo>
                  <a:lnTo>
                    <a:pt x="72" y="594"/>
                  </a:lnTo>
                  <a:lnTo>
                    <a:pt x="140" y="594"/>
                  </a:lnTo>
                  <a:lnTo>
                    <a:pt x="140" y="527"/>
                  </a:lnTo>
                  <a:lnTo>
                    <a:pt x="211" y="527"/>
                  </a:lnTo>
                  <a:lnTo>
                    <a:pt x="211" y="461"/>
                  </a:lnTo>
                  <a:lnTo>
                    <a:pt x="284" y="461"/>
                  </a:lnTo>
                  <a:lnTo>
                    <a:pt x="284" y="527"/>
                  </a:lnTo>
                  <a:lnTo>
                    <a:pt x="354" y="527"/>
                  </a:lnTo>
                  <a:lnTo>
                    <a:pt x="354" y="660"/>
                  </a:lnTo>
                  <a:lnTo>
                    <a:pt x="425" y="660"/>
                  </a:lnTo>
                  <a:lnTo>
                    <a:pt x="425" y="461"/>
                  </a:lnTo>
                  <a:lnTo>
                    <a:pt x="354" y="461"/>
                  </a:lnTo>
                  <a:lnTo>
                    <a:pt x="354" y="262"/>
                  </a:lnTo>
                  <a:lnTo>
                    <a:pt x="928" y="262"/>
                  </a:lnTo>
                  <a:lnTo>
                    <a:pt x="928" y="195"/>
                  </a:lnTo>
                  <a:lnTo>
                    <a:pt x="1068" y="195"/>
                  </a:lnTo>
                  <a:lnTo>
                    <a:pt x="1068" y="132"/>
                  </a:lnTo>
                  <a:lnTo>
                    <a:pt x="1211" y="132"/>
                  </a:lnTo>
                  <a:lnTo>
                    <a:pt x="1211" y="65"/>
                  </a:lnTo>
                  <a:lnTo>
                    <a:pt x="1282" y="65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Freeform 49"/>
            <p:cNvSpPr/>
            <p:nvPr/>
          </p:nvSpPr>
          <p:spPr bwMode="auto">
            <a:xfrm>
              <a:off x="4713" y="2741"/>
              <a:ext cx="340" cy="474"/>
            </a:xfrm>
            <a:custGeom>
              <a:avLst/>
              <a:gdLst>
                <a:gd name="T0" fmla="*/ 37 w 1703"/>
                <a:gd name="T1" fmla="*/ 0 h 2367"/>
                <a:gd name="T2" fmla="*/ 34 w 1703"/>
                <a:gd name="T3" fmla="*/ 3 h 2367"/>
                <a:gd name="T4" fmla="*/ 31 w 1703"/>
                <a:gd name="T5" fmla="*/ 5 h 2367"/>
                <a:gd name="T6" fmla="*/ 28 w 1703"/>
                <a:gd name="T7" fmla="*/ 8 h 2367"/>
                <a:gd name="T8" fmla="*/ 31 w 1703"/>
                <a:gd name="T9" fmla="*/ 19 h 2367"/>
                <a:gd name="T10" fmla="*/ 34 w 1703"/>
                <a:gd name="T11" fmla="*/ 26 h 2367"/>
                <a:gd name="T12" fmla="*/ 37 w 1703"/>
                <a:gd name="T13" fmla="*/ 32 h 2367"/>
                <a:gd name="T14" fmla="*/ 40 w 1703"/>
                <a:gd name="T15" fmla="*/ 37 h 2367"/>
                <a:gd name="T16" fmla="*/ 42 w 1703"/>
                <a:gd name="T17" fmla="*/ 42 h 2367"/>
                <a:gd name="T18" fmla="*/ 45 w 1703"/>
                <a:gd name="T19" fmla="*/ 48 h 2367"/>
                <a:gd name="T20" fmla="*/ 48 w 1703"/>
                <a:gd name="T21" fmla="*/ 53 h 2367"/>
                <a:gd name="T22" fmla="*/ 51 w 1703"/>
                <a:gd name="T23" fmla="*/ 58 h 2367"/>
                <a:gd name="T24" fmla="*/ 54 w 1703"/>
                <a:gd name="T25" fmla="*/ 60 h 2367"/>
                <a:gd name="T26" fmla="*/ 62 w 1703"/>
                <a:gd name="T27" fmla="*/ 63 h 2367"/>
                <a:gd name="T28" fmla="*/ 57 w 1703"/>
                <a:gd name="T29" fmla="*/ 66 h 2367"/>
                <a:gd name="T30" fmla="*/ 48 w 1703"/>
                <a:gd name="T31" fmla="*/ 68 h 2367"/>
                <a:gd name="T32" fmla="*/ 42 w 1703"/>
                <a:gd name="T33" fmla="*/ 71 h 2367"/>
                <a:gd name="T34" fmla="*/ 37 w 1703"/>
                <a:gd name="T35" fmla="*/ 74 h 2367"/>
                <a:gd name="T36" fmla="*/ 45 w 1703"/>
                <a:gd name="T37" fmla="*/ 76 h 2367"/>
                <a:gd name="T38" fmla="*/ 51 w 1703"/>
                <a:gd name="T39" fmla="*/ 79 h 2367"/>
                <a:gd name="T40" fmla="*/ 54 w 1703"/>
                <a:gd name="T41" fmla="*/ 82 h 2367"/>
                <a:gd name="T42" fmla="*/ 57 w 1703"/>
                <a:gd name="T43" fmla="*/ 84 h 2367"/>
                <a:gd name="T44" fmla="*/ 62 w 1703"/>
                <a:gd name="T45" fmla="*/ 87 h 2367"/>
                <a:gd name="T46" fmla="*/ 65 w 1703"/>
                <a:gd name="T47" fmla="*/ 90 h 2367"/>
                <a:gd name="T48" fmla="*/ 68 w 1703"/>
                <a:gd name="T49" fmla="*/ 92 h 2367"/>
                <a:gd name="T50" fmla="*/ 65 w 1703"/>
                <a:gd name="T51" fmla="*/ 95 h 2367"/>
                <a:gd name="T52" fmla="*/ 62 w 1703"/>
                <a:gd name="T53" fmla="*/ 92 h 2367"/>
                <a:gd name="T54" fmla="*/ 57 w 1703"/>
                <a:gd name="T55" fmla="*/ 90 h 2367"/>
                <a:gd name="T56" fmla="*/ 54 w 1703"/>
                <a:gd name="T57" fmla="*/ 87 h 2367"/>
                <a:gd name="T58" fmla="*/ 51 w 1703"/>
                <a:gd name="T59" fmla="*/ 84 h 2367"/>
                <a:gd name="T60" fmla="*/ 45 w 1703"/>
                <a:gd name="T61" fmla="*/ 82 h 2367"/>
                <a:gd name="T62" fmla="*/ 37 w 1703"/>
                <a:gd name="T63" fmla="*/ 79 h 2367"/>
                <a:gd name="T64" fmla="*/ 34 w 1703"/>
                <a:gd name="T65" fmla="*/ 76 h 2367"/>
                <a:gd name="T66" fmla="*/ 26 w 1703"/>
                <a:gd name="T67" fmla="*/ 74 h 2367"/>
                <a:gd name="T68" fmla="*/ 20 w 1703"/>
                <a:gd name="T69" fmla="*/ 76 h 2367"/>
                <a:gd name="T70" fmla="*/ 17 w 1703"/>
                <a:gd name="T71" fmla="*/ 79 h 2367"/>
                <a:gd name="T72" fmla="*/ 14 w 1703"/>
                <a:gd name="T73" fmla="*/ 82 h 2367"/>
                <a:gd name="T74" fmla="*/ 8 w 1703"/>
                <a:gd name="T75" fmla="*/ 84 h 2367"/>
                <a:gd name="T76" fmla="*/ 0 w 1703"/>
                <a:gd name="T77" fmla="*/ 87 h 2367"/>
                <a:gd name="T78" fmla="*/ 8 w 1703"/>
                <a:gd name="T79" fmla="*/ 84 h 2367"/>
                <a:gd name="T80" fmla="*/ 14 w 1703"/>
                <a:gd name="T81" fmla="*/ 82 h 2367"/>
                <a:gd name="T82" fmla="*/ 17 w 1703"/>
                <a:gd name="T83" fmla="*/ 79 h 2367"/>
                <a:gd name="T84" fmla="*/ 20 w 1703"/>
                <a:gd name="T85" fmla="*/ 76 h 2367"/>
                <a:gd name="T86" fmla="*/ 26 w 1703"/>
                <a:gd name="T87" fmla="*/ 74 h 2367"/>
                <a:gd name="T88" fmla="*/ 42 w 1703"/>
                <a:gd name="T89" fmla="*/ 71 h 2367"/>
                <a:gd name="T90" fmla="*/ 48 w 1703"/>
                <a:gd name="T91" fmla="*/ 68 h 2367"/>
                <a:gd name="T92" fmla="*/ 54 w 1703"/>
                <a:gd name="T93" fmla="*/ 66 h 2367"/>
                <a:gd name="T94" fmla="*/ 51 w 1703"/>
                <a:gd name="T95" fmla="*/ 63 h 2367"/>
                <a:gd name="T96" fmla="*/ 48 w 1703"/>
                <a:gd name="T97" fmla="*/ 60 h 2367"/>
                <a:gd name="T98" fmla="*/ 45 w 1703"/>
                <a:gd name="T99" fmla="*/ 58 h 2367"/>
                <a:gd name="T100" fmla="*/ 42 w 1703"/>
                <a:gd name="T101" fmla="*/ 53 h 2367"/>
                <a:gd name="T102" fmla="*/ 40 w 1703"/>
                <a:gd name="T103" fmla="*/ 48 h 2367"/>
                <a:gd name="T104" fmla="*/ 37 w 1703"/>
                <a:gd name="T105" fmla="*/ 42 h 2367"/>
                <a:gd name="T106" fmla="*/ 34 w 1703"/>
                <a:gd name="T107" fmla="*/ 37 h 2367"/>
                <a:gd name="T108" fmla="*/ 31 w 1703"/>
                <a:gd name="T109" fmla="*/ 32 h 2367"/>
                <a:gd name="T110" fmla="*/ 28 w 1703"/>
                <a:gd name="T111" fmla="*/ 26 h 2367"/>
                <a:gd name="T112" fmla="*/ 26 w 1703"/>
                <a:gd name="T113" fmla="*/ 19 h 2367"/>
                <a:gd name="T114" fmla="*/ 28 w 1703"/>
                <a:gd name="T115" fmla="*/ 8 h 2367"/>
                <a:gd name="T116" fmla="*/ 31 w 1703"/>
                <a:gd name="T117" fmla="*/ 5 h 2367"/>
                <a:gd name="T118" fmla="*/ 34 w 1703"/>
                <a:gd name="T119" fmla="*/ 3 h 236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703"/>
                <a:gd name="T181" fmla="*/ 0 h 2367"/>
                <a:gd name="T182" fmla="*/ 1703 w 1703"/>
                <a:gd name="T183" fmla="*/ 2367 h 236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703" h="2367">
                  <a:moveTo>
                    <a:pt x="851" y="0"/>
                  </a:moveTo>
                  <a:lnTo>
                    <a:pt x="922" y="0"/>
                  </a:lnTo>
                  <a:lnTo>
                    <a:pt x="922" y="66"/>
                  </a:lnTo>
                  <a:lnTo>
                    <a:pt x="851" y="66"/>
                  </a:lnTo>
                  <a:lnTo>
                    <a:pt x="851" y="133"/>
                  </a:lnTo>
                  <a:lnTo>
                    <a:pt x="780" y="133"/>
                  </a:lnTo>
                  <a:lnTo>
                    <a:pt x="780" y="195"/>
                  </a:lnTo>
                  <a:lnTo>
                    <a:pt x="707" y="195"/>
                  </a:lnTo>
                  <a:lnTo>
                    <a:pt x="707" y="462"/>
                  </a:lnTo>
                  <a:lnTo>
                    <a:pt x="780" y="462"/>
                  </a:lnTo>
                  <a:lnTo>
                    <a:pt x="780" y="657"/>
                  </a:lnTo>
                  <a:lnTo>
                    <a:pt x="851" y="657"/>
                  </a:lnTo>
                  <a:lnTo>
                    <a:pt x="851" y="790"/>
                  </a:lnTo>
                  <a:lnTo>
                    <a:pt x="922" y="790"/>
                  </a:lnTo>
                  <a:lnTo>
                    <a:pt x="922" y="924"/>
                  </a:lnTo>
                  <a:lnTo>
                    <a:pt x="995" y="924"/>
                  </a:lnTo>
                  <a:lnTo>
                    <a:pt x="995" y="1053"/>
                  </a:lnTo>
                  <a:lnTo>
                    <a:pt x="1063" y="1053"/>
                  </a:lnTo>
                  <a:lnTo>
                    <a:pt x="1063" y="1186"/>
                  </a:lnTo>
                  <a:lnTo>
                    <a:pt x="1134" y="1186"/>
                  </a:lnTo>
                  <a:lnTo>
                    <a:pt x="1134" y="1314"/>
                  </a:lnTo>
                  <a:lnTo>
                    <a:pt x="1205" y="1314"/>
                  </a:lnTo>
                  <a:lnTo>
                    <a:pt x="1205" y="1448"/>
                  </a:lnTo>
                  <a:lnTo>
                    <a:pt x="1278" y="1448"/>
                  </a:lnTo>
                  <a:lnTo>
                    <a:pt x="1278" y="1509"/>
                  </a:lnTo>
                  <a:lnTo>
                    <a:pt x="1349" y="1509"/>
                  </a:lnTo>
                  <a:lnTo>
                    <a:pt x="1349" y="1576"/>
                  </a:lnTo>
                  <a:lnTo>
                    <a:pt x="1563" y="1576"/>
                  </a:lnTo>
                  <a:lnTo>
                    <a:pt x="1563" y="1642"/>
                  </a:lnTo>
                  <a:lnTo>
                    <a:pt x="1420" y="1642"/>
                  </a:lnTo>
                  <a:lnTo>
                    <a:pt x="1420" y="1709"/>
                  </a:lnTo>
                  <a:lnTo>
                    <a:pt x="1205" y="1709"/>
                  </a:lnTo>
                  <a:lnTo>
                    <a:pt x="1205" y="1777"/>
                  </a:lnTo>
                  <a:lnTo>
                    <a:pt x="1063" y="1777"/>
                  </a:lnTo>
                  <a:lnTo>
                    <a:pt x="1063" y="1838"/>
                  </a:lnTo>
                  <a:lnTo>
                    <a:pt x="922" y="1838"/>
                  </a:lnTo>
                  <a:lnTo>
                    <a:pt x="922" y="1905"/>
                  </a:lnTo>
                  <a:lnTo>
                    <a:pt x="1134" y="1905"/>
                  </a:lnTo>
                  <a:lnTo>
                    <a:pt x="1134" y="1971"/>
                  </a:lnTo>
                  <a:lnTo>
                    <a:pt x="1278" y="1971"/>
                  </a:lnTo>
                  <a:lnTo>
                    <a:pt x="1278" y="2038"/>
                  </a:lnTo>
                  <a:lnTo>
                    <a:pt x="1349" y="2038"/>
                  </a:lnTo>
                  <a:lnTo>
                    <a:pt x="1349" y="2104"/>
                  </a:lnTo>
                  <a:lnTo>
                    <a:pt x="1420" y="2104"/>
                  </a:lnTo>
                  <a:lnTo>
                    <a:pt x="1420" y="2172"/>
                  </a:lnTo>
                  <a:lnTo>
                    <a:pt x="1563" y="2172"/>
                  </a:lnTo>
                  <a:lnTo>
                    <a:pt x="1563" y="2237"/>
                  </a:lnTo>
                  <a:lnTo>
                    <a:pt x="1631" y="2237"/>
                  </a:lnTo>
                  <a:lnTo>
                    <a:pt x="1631" y="2300"/>
                  </a:lnTo>
                  <a:lnTo>
                    <a:pt x="1703" y="2300"/>
                  </a:lnTo>
                  <a:lnTo>
                    <a:pt x="1703" y="2367"/>
                  </a:lnTo>
                  <a:lnTo>
                    <a:pt x="1631" y="2367"/>
                  </a:lnTo>
                  <a:lnTo>
                    <a:pt x="1631" y="2300"/>
                  </a:lnTo>
                  <a:lnTo>
                    <a:pt x="1563" y="2300"/>
                  </a:lnTo>
                  <a:lnTo>
                    <a:pt x="1563" y="2237"/>
                  </a:lnTo>
                  <a:lnTo>
                    <a:pt x="1420" y="2237"/>
                  </a:lnTo>
                  <a:lnTo>
                    <a:pt x="1420" y="2172"/>
                  </a:lnTo>
                  <a:lnTo>
                    <a:pt x="1349" y="2172"/>
                  </a:lnTo>
                  <a:lnTo>
                    <a:pt x="1349" y="2104"/>
                  </a:lnTo>
                  <a:lnTo>
                    <a:pt x="1278" y="2104"/>
                  </a:lnTo>
                  <a:lnTo>
                    <a:pt x="1278" y="2038"/>
                  </a:lnTo>
                  <a:lnTo>
                    <a:pt x="1134" y="2038"/>
                  </a:lnTo>
                  <a:lnTo>
                    <a:pt x="1134" y="1971"/>
                  </a:lnTo>
                  <a:lnTo>
                    <a:pt x="922" y="1971"/>
                  </a:lnTo>
                  <a:lnTo>
                    <a:pt x="922" y="1905"/>
                  </a:lnTo>
                  <a:lnTo>
                    <a:pt x="851" y="1905"/>
                  </a:lnTo>
                  <a:lnTo>
                    <a:pt x="851" y="1838"/>
                  </a:lnTo>
                  <a:lnTo>
                    <a:pt x="640" y="1838"/>
                  </a:lnTo>
                  <a:lnTo>
                    <a:pt x="640" y="1905"/>
                  </a:lnTo>
                  <a:lnTo>
                    <a:pt x="497" y="1905"/>
                  </a:lnTo>
                  <a:lnTo>
                    <a:pt x="497" y="1971"/>
                  </a:lnTo>
                  <a:lnTo>
                    <a:pt x="425" y="1971"/>
                  </a:lnTo>
                  <a:lnTo>
                    <a:pt x="425" y="2038"/>
                  </a:lnTo>
                  <a:lnTo>
                    <a:pt x="354" y="2038"/>
                  </a:lnTo>
                  <a:lnTo>
                    <a:pt x="354" y="2104"/>
                  </a:lnTo>
                  <a:lnTo>
                    <a:pt x="210" y="2104"/>
                  </a:lnTo>
                  <a:lnTo>
                    <a:pt x="210" y="2172"/>
                  </a:lnTo>
                  <a:lnTo>
                    <a:pt x="0" y="2172"/>
                  </a:lnTo>
                  <a:lnTo>
                    <a:pt x="0" y="2104"/>
                  </a:lnTo>
                  <a:lnTo>
                    <a:pt x="210" y="2104"/>
                  </a:lnTo>
                  <a:lnTo>
                    <a:pt x="210" y="2038"/>
                  </a:lnTo>
                  <a:lnTo>
                    <a:pt x="354" y="2038"/>
                  </a:lnTo>
                  <a:lnTo>
                    <a:pt x="354" y="1971"/>
                  </a:lnTo>
                  <a:lnTo>
                    <a:pt x="425" y="1971"/>
                  </a:lnTo>
                  <a:lnTo>
                    <a:pt x="425" y="1905"/>
                  </a:lnTo>
                  <a:lnTo>
                    <a:pt x="497" y="1905"/>
                  </a:lnTo>
                  <a:lnTo>
                    <a:pt x="497" y="1838"/>
                  </a:lnTo>
                  <a:lnTo>
                    <a:pt x="640" y="1838"/>
                  </a:lnTo>
                  <a:lnTo>
                    <a:pt x="640" y="1777"/>
                  </a:lnTo>
                  <a:lnTo>
                    <a:pt x="1063" y="1777"/>
                  </a:lnTo>
                  <a:lnTo>
                    <a:pt x="1063" y="1709"/>
                  </a:lnTo>
                  <a:lnTo>
                    <a:pt x="1205" y="1709"/>
                  </a:lnTo>
                  <a:lnTo>
                    <a:pt x="1205" y="1642"/>
                  </a:lnTo>
                  <a:lnTo>
                    <a:pt x="1349" y="1642"/>
                  </a:lnTo>
                  <a:lnTo>
                    <a:pt x="1349" y="1576"/>
                  </a:lnTo>
                  <a:lnTo>
                    <a:pt x="1278" y="1576"/>
                  </a:lnTo>
                  <a:lnTo>
                    <a:pt x="1278" y="1509"/>
                  </a:lnTo>
                  <a:lnTo>
                    <a:pt x="1205" y="1509"/>
                  </a:lnTo>
                  <a:lnTo>
                    <a:pt x="1205" y="1448"/>
                  </a:lnTo>
                  <a:lnTo>
                    <a:pt x="1134" y="1448"/>
                  </a:lnTo>
                  <a:lnTo>
                    <a:pt x="1134" y="1314"/>
                  </a:lnTo>
                  <a:lnTo>
                    <a:pt x="1063" y="1314"/>
                  </a:lnTo>
                  <a:lnTo>
                    <a:pt x="1063" y="1186"/>
                  </a:lnTo>
                  <a:lnTo>
                    <a:pt x="995" y="1186"/>
                  </a:lnTo>
                  <a:lnTo>
                    <a:pt x="995" y="1053"/>
                  </a:lnTo>
                  <a:lnTo>
                    <a:pt x="922" y="1053"/>
                  </a:lnTo>
                  <a:lnTo>
                    <a:pt x="922" y="924"/>
                  </a:lnTo>
                  <a:lnTo>
                    <a:pt x="851" y="924"/>
                  </a:lnTo>
                  <a:lnTo>
                    <a:pt x="851" y="790"/>
                  </a:lnTo>
                  <a:lnTo>
                    <a:pt x="780" y="790"/>
                  </a:lnTo>
                  <a:lnTo>
                    <a:pt x="780" y="657"/>
                  </a:lnTo>
                  <a:lnTo>
                    <a:pt x="707" y="657"/>
                  </a:lnTo>
                  <a:lnTo>
                    <a:pt x="707" y="462"/>
                  </a:lnTo>
                  <a:lnTo>
                    <a:pt x="640" y="462"/>
                  </a:lnTo>
                  <a:lnTo>
                    <a:pt x="640" y="195"/>
                  </a:lnTo>
                  <a:lnTo>
                    <a:pt x="707" y="195"/>
                  </a:lnTo>
                  <a:lnTo>
                    <a:pt x="707" y="133"/>
                  </a:lnTo>
                  <a:lnTo>
                    <a:pt x="780" y="133"/>
                  </a:lnTo>
                  <a:lnTo>
                    <a:pt x="780" y="66"/>
                  </a:lnTo>
                  <a:lnTo>
                    <a:pt x="851" y="66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050" y="2780"/>
              <a:ext cx="18" cy="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1" name="Freeform 51"/>
            <p:cNvSpPr/>
            <p:nvPr/>
          </p:nvSpPr>
          <p:spPr bwMode="auto">
            <a:xfrm>
              <a:off x="4276" y="2807"/>
              <a:ext cx="32" cy="55"/>
            </a:xfrm>
            <a:custGeom>
              <a:avLst/>
              <a:gdLst>
                <a:gd name="T0" fmla="*/ 0 w 156"/>
                <a:gd name="T1" fmla="*/ 0 h 277"/>
                <a:gd name="T2" fmla="*/ 3 w 156"/>
                <a:gd name="T3" fmla="*/ 0 h 277"/>
                <a:gd name="T4" fmla="*/ 3 w 156"/>
                <a:gd name="T5" fmla="*/ 6 h 277"/>
                <a:gd name="T6" fmla="*/ 7 w 156"/>
                <a:gd name="T7" fmla="*/ 6 h 277"/>
                <a:gd name="T8" fmla="*/ 7 w 156"/>
                <a:gd name="T9" fmla="*/ 11 h 277"/>
                <a:gd name="T10" fmla="*/ 3 w 156"/>
                <a:gd name="T11" fmla="*/ 11 h 277"/>
                <a:gd name="T12" fmla="*/ 3 w 156"/>
                <a:gd name="T13" fmla="*/ 6 h 277"/>
                <a:gd name="T14" fmla="*/ 0 w 156"/>
                <a:gd name="T15" fmla="*/ 6 h 277"/>
                <a:gd name="T16" fmla="*/ 0 w 156"/>
                <a:gd name="T17" fmla="*/ 0 h 2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6"/>
                <a:gd name="T28" fmla="*/ 0 h 277"/>
                <a:gd name="T29" fmla="*/ 156 w 156"/>
                <a:gd name="T30" fmla="*/ 277 h 2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6" h="277">
                  <a:moveTo>
                    <a:pt x="0" y="0"/>
                  </a:moveTo>
                  <a:lnTo>
                    <a:pt x="76" y="0"/>
                  </a:lnTo>
                  <a:lnTo>
                    <a:pt x="76" y="141"/>
                  </a:lnTo>
                  <a:lnTo>
                    <a:pt x="156" y="141"/>
                  </a:lnTo>
                  <a:lnTo>
                    <a:pt x="156" y="277"/>
                  </a:lnTo>
                  <a:lnTo>
                    <a:pt x="76" y="277"/>
                  </a:lnTo>
                  <a:lnTo>
                    <a:pt x="76" y="141"/>
                  </a:ln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Freeform 52"/>
            <p:cNvSpPr/>
            <p:nvPr/>
          </p:nvSpPr>
          <p:spPr bwMode="auto">
            <a:xfrm>
              <a:off x="4544" y="2872"/>
              <a:ext cx="285" cy="290"/>
            </a:xfrm>
            <a:custGeom>
              <a:avLst/>
              <a:gdLst>
                <a:gd name="T0" fmla="*/ 20 w 1425"/>
                <a:gd name="T1" fmla="*/ 0 h 1450"/>
                <a:gd name="T2" fmla="*/ 8 w 1425"/>
                <a:gd name="T3" fmla="*/ 3 h 1450"/>
                <a:gd name="T4" fmla="*/ 17 w 1425"/>
                <a:gd name="T5" fmla="*/ 5 h 1450"/>
                <a:gd name="T6" fmla="*/ 29 w 1425"/>
                <a:gd name="T7" fmla="*/ 8 h 1450"/>
                <a:gd name="T8" fmla="*/ 34 w 1425"/>
                <a:gd name="T9" fmla="*/ 11 h 1450"/>
                <a:gd name="T10" fmla="*/ 40 w 1425"/>
                <a:gd name="T11" fmla="*/ 13 h 1450"/>
                <a:gd name="T12" fmla="*/ 46 w 1425"/>
                <a:gd name="T13" fmla="*/ 16 h 1450"/>
                <a:gd name="T14" fmla="*/ 51 w 1425"/>
                <a:gd name="T15" fmla="*/ 18 h 1450"/>
                <a:gd name="T16" fmla="*/ 54 w 1425"/>
                <a:gd name="T17" fmla="*/ 21 h 1450"/>
                <a:gd name="T18" fmla="*/ 57 w 1425"/>
                <a:gd name="T19" fmla="*/ 24 h 1450"/>
                <a:gd name="T20" fmla="*/ 54 w 1425"/>
                <a:gd name="T21" fmla="*/ 29 h 1450"/>
                <a:gd name="T22" fmla="*/ 51 w 1425"/>
                <a:gd name="T23" fmla="*/ 32 h 1450"/>
                <a:gd name="T24" fmla="*/ 48 w 1425"/>
                <a:gd name="T25" fmla="*/ 34 h 1450"/>
                <a:gd name="T26" fmla="*/ 46 w 1425"/>
                <a:gd name="T27" fmla="*/ 37 h 1450"/>
                <a:gd name="T28" fmla="*/ 43 w 1425"/>
                <a:gd name="T29" fmla="*/ 42 h 1450"/>
                <a:gd name="T30" fmla="*/ 40 w 1425"/>
                <a:gd name="T31" fmla="*/ 45 h 1450"/>
                <a:gd name="T32" fmla="*/ 37 w 1425"/>
                <a:gd name="T33" fmla="*/ 47 h 1450"/>
                <a:gd name="T34" fmla="*/ 34 w 1425"/>
                <a:gd name="T35" fmla="*/ 50 h 1450"/>
                <a:gd name="T36" fmla="*/ 31 w 1425"/>
                <a:gd name="T37" fmla="*/ 53 h 1450"/>
                <a:gd name="T38" fmla="*/ 29 w 1425"/>
                <a:gd name="T39" fmla="*/ 55 h 1450"/>
                <a:gd name="T40" fmla="*/ 26 w 1425"/>
                <a:gd name="T41" fmla="*/ 58 h 1450"/>
                <a:gd name="T42" fmla="*/ 29 w 1425"/>
                <a:gd name="T43" fmla="*/ 55 h 1450"/>
                <a:gd name="T44" fmla="*/ 31 w 1425"/>
                <a:gd name="T45" fmla="*/ 53 h 1450"/>
                <a:gd name="T46" fmla="*/ 34 w 1425"/>
                <a:gd name="T47" fmla="*/ 50 h 1450"/>
                <a:gd name="T48" fmla="*/ 37 w 1425"/>
                <a:gd name="T49" fmla="*/ 47 h 1450"/>
                <a:gd name="T50" fmla="*/ 40 w 1425"/>
                <a:gd name="T51" fmla="*/ 45 h 1450"/>
                <a:gd name="T52" fmla="*/ 43 w 1425"/>
                <a:gd name="T53" fmla="*/ 42 h 1450"/>
                <a:gd name="T54" fmla="*/ 46 w 1425"/>
                <a:gd name="T55" fmla="*/ 37 h 1450"/>
                <a:gd name="T56" fmla="*/ 48 w 1425"/>
                <a:gd name="T57" fmla="*/ 34 h 1450"/>
                <a:gd name="T58" fmla="*/ 51 w 1425"/>
                <a:gd name="T59" fmla="*/ 32 h 1450"/>
                <a:gd name="T60" fmla="*/ 54 w 1425"/>
                <a:gd name="T61" fmla="*/ 29 h 1450"/>
                <a:gd name="T62" fmla="*/ 51 w 1425"/>
                <a:gd name="T63" fmla="*/ 24 h 1450"/>
                <a:gd name="T64" fmla="*/ 46 w 1425"/>
                <a:gd name="T65" fmla="*/ 21 h 1450"/>
                <a:gd name="T66" fmla="*/ 40 w 1425"/>
                <a:gd name="T67" fmla="*/ 18 h 1450"/>
                <a:gd name="T68" fmla="*/ 34 w 1425"/>
                <a:gd name="T69" fmla="*/ 16 h 1450"/>
                <a:gd name="T70" fmla="*/ 29 w 1425"/>
                <a:gd name="T71" fmla="*/ 13 h 1450"/>
                <a:gd name="T72" fmla="*/ 17 w 1425"/>
                <a:gd name="T73" fmla="*/ 11 h 1450"/>
                <a:gd name="T74" fmla="*/ 8 w 1425"/>
                <a:gd name="T75" fmla="*/ 8 h 1450"/>
                <a:gd name="T76" fmla="*/ 0 w 1425"/>
                <a:gd name="T77" fmla="*/ 5 h 1450"/>
                <a:gd name="T78" fmla="*/ 3 w 1425"/>
                <a:gd name="T79" fmla="*/ 3 h 145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25"/>
                <a:gd name="T121" fmla="*/ 0 h 1450"/>
                <a:gd name="T122" fmla="*/ 1425 w 1425"/>
                <a:gd name="T123" fmla="*/ 1450 h 145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25" h="1450">
                  <a:moveTo>
                    <a:pt x="71" y="0"/>
                  </a:moveTo>
                  <a:lnTo>
                    <a:pt x="497" y="0"/>
                  </a:lnTo>
                  <a:lnTo>
                    <a:pt x="497" y="66"/>
                  </a:lnTo>
                  <a:lnTo>
                    <a:pt x="211" y="66"/>
                  </a:lnTo>
                  <a:lnTo>
                    <a:pt x="211" y="132"/>
                  </a:lnTo>
                  <a:lnTo>
                    <a:pt x="426" y="132"/>
                  </a:lnTo>
                  <a:lnTo>
                    <a:pt x="426" y="198"/>
                  </a:lnTo>
                  <a:lnTo>
                    <a:pt x="713" y="198"/>
                  </a:lnTo>
                  <a:lnTo>
                    <a:pt x="713" y="265"/>
                  </a:lnTo>
                  <a:lnTo>
                    <a:pt x="856" y="265"/>
                  </a:lnTo>
                  <a:lnTo>
                    <a:pt x="856" y="328"/>
                  </a:lnTo>
                  <a:lnTo>
                    <a:pt x="999" y="328"/>
                  </a:lnTo>
                  <a:lnTo>
                    <a:pt x="999" y="395"/>
                  </a:lnTo>
                  <a:lnTo>
                    <a:pt x="1139" y="395"/>
                  </a:lnTo>
                  <a:lnTo>
                    <a:pt x="1139" y="460"/>
                  </a:lnTo>
                  <a:lnTo>
                    <a:pt x="1281" y="460"/>
                  </a:lnTo>
                  <a:lnTo>
                    <a:pt x="1281" y="527"/>
                  </a:lnTo>
                  <a:lnTo>
                    <a:pt x="1354" y="527"/>
                  </a:lnTo>
                  <a:lnTo>
                    <a:pt x="1354" y="593"/>
                  </a:lnTo>
                  <a:lnTo>
                    <a:pt x="1425" y="593"/>
                  </a:lnTo>
                  <a:lnTo>
                    <a:pt x="1425" y="726"/>
                  </a:lnTo>
                  <a:lnTo>
                    <a:pt x="1354" y="726"/>
                  </a:lnTo>
                  <a:lnTo>
                    <a:pt x="1354" y="794"/>
                  </a:lnTo>
                  <a:lnTo>
                    <a:pt x="1281" y="794"/>
                  </a:lnTo>
                  <a:lnTo>
                    <a:pt x="1281" y="855"/>
                  </a:lnTo>
                  <a:lnTo>
                    <a:pt x="1210" y="855"/>
                  </a:lnTo>
                  <a:lnTo>
                    <a:pt x="1210" y="922"/>
                  </a:lnTo>
                  <a:lnTo>
                    <a:pt x="1139" y="922"/>
                  </a:lnTo>
                  <a:lnTo>
                    <a:pt x="1139" y="1055"/>
                  </a:lnTo>
                  <a:lnTo>
                    <a:pt x="1066" y="1055"/>
                  </a:lnTo>
                  <a:lnTo>
                    <a:pt x="1066" y="1123"/>
                  </a:lnTo>
                  <a:lnTo>
                    <a:pt x="999" y="1123"/>
                  </a:lnTo>
                  <a:lnTo>
                    <a:pt x="999" y="1184"/>
                  </a:lnTo>
                  <a:lnTo>
                    <a:pt x="928" y="1184"/>
                  </a:lnTo>
                  <a:lnTo>
                    <a:pt x="928" y="1251"/>
                  </a:lnTo>
                  <a:lnTo>
                    <a:pt x="856" y="1251"/>
                  </a:lnTo>
                  <a:lnTo>
                    <a:pt x="856" y="1317"/>
                  </a:lnTo>
                  <a:lnTo>
                    <a:pt x="784" y="1317"/>
                  </a:lnTo>
                  <a:lnTo>
                    <a:pt x="784" y="1384"/>
                  </a:lnTo>
                  <a:lnTo>
                    <a:pt x="713" y="1384"/>
                  </a:lnTo>
                  <a:lnTo>
                    <a:pt x="713" y="1450"/>
                  </a:lnTo>
                  <a:lnTo>
                    <a:pt x="641" y="1450"/>
                  </a:lnTo>
                  <a:lnTo>
                    <a:pt x="641" y="1384"/>
                  </a:lnTo>
                  <a:lnTo>
                    <a:pt x="713" y="1384"/>
                  </a:lnTo>
                  <a:lnTo>
                    <a:pt x="713" y="1317"/>
                  </a:lnTo>
                  <a:lnTo>
                    <a:pt x="784" y="1317"/>
                  </a:lnTo>
                  <a:lnTo>
                    <a:pt x="784" y="1251"/>
                  </a:lnTo>
                  <a:lnTo>
                    <a:pt x="856" y="1251"/>
                  </a:lnTo>
                  <a:lnTo>
                    <a:pt x="856" y="1184"/>
                  </a:lnTo>
                  <a:lnTo>
                    <a:pt x="928" y="1184"/>
                  </a:lnTo>
                  <a:lnTo>
                    <a:pt x="928" y="1123"/>
                  </a:lnTo>
                  <a:lnTo>
                    <a:pt x="999" y="1123"/>
                  </a:lnTo>
                  <a:lnTo>
                    <a:pt x="999" y="1055"/>
                  </a:lnTo>
                  <a:lnTo>
                    <a:pt x="1066" y="1055"/>
                  </a:lnTo>
                  <a:lnTo>
                    <a:pt x="1066" y="922"/>
                  </a:lnTo>
                  <a:lnTo>
                    <a:pt x="1139" y="922"/>
                  </a:lnTo>
                  <a:lnTo>
                    <a:pt x="1139" y="855"/>
                  </a:lnTo>
                  <a:lnTo>
                    <a:pt x="1210" y="855"/>
                  </a:lnTo>
                  <a:lnTo>
                    <a:pt x="1210" y="794"/>
                  </a:lnTo>
                  <a:lnTo>
                    <a:pt x="1281" y="794"/>
                  </a:lnTo>
                  <a:lnTo>
                    <a:pt x="1281" y="726"/>
                  </a:lnTo>
                  <a:lnTo>
                    <a:pt x="1354" y="726"/>
                  </a:lnTo>
                  <a:lnTo>
                    <a:pt x="1354" y="593"/>
                  </a:lnTo>
                  <a:lnTo>
                    <a:pt x="1281" y="593"/>
                  </a:lnTo>
                  <a:lnTo>
                    <a:pt x="1281" y="527"/>
                  </a:lnTo>
                  <a:lnTo>
                    <a:pt x="1139" y="527"/>
                  </a:lnTo>
                  <a:lnTo>
                    <a:pt x="1139" y="460"/>
                  </a:lnTo>
                  <a:lnTo>
                    <a:pt x="999" y="460"/>
                  </a:lnTo>
                  <a:lnTo>
                    <a:pt x="999" y="395"/>
                  </a:lnTo>
                  <a:lnTo>
                    <a:pt x="856" y="395"/>
                  </a:lnTo>
                  <a:lnTo>
                    <a:pt x="856" y="328"/>
                  </a:lnTo>
                  <a:lnTo>
                    <a:pt x="713" y="328"/>
                  </a:lnTo>
                  <a:lnTo>
                    <a:pt x="713" y="265"/>
                  </a:lnTo>
                  <a:lnTo>
                    <a:pt x="426" y="265"/>
                  </a:lnTo>
                  <a:lnTo>
                    <a:pt x="426" y="198"/>
                  </a:lnTo>
                  <a:lnTo>
                    <a:pt x="211" y="198"/>
                  </a:lnTo>
                  <a:lnTo>
                    <a:pt x="211" y="132"/>
                  </a:lnTo>
                  <a:lnTo>
                    <a:pt x="0" y="132"/>
                  </a:lnTo>
                  <a:lnTo>
                    <a:pt x="0" y="66"/>
                  </a:lnTo>
                  <a:lnTo>
                    <a:pt x="71" y="6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Freeform 53"/>
            <p:cNvSpPr/>
            <p:nvPr/>
          </p:nvSpPr>
          <p:spPr bwMode="auto">
            <a:xfrm>
              <a:off x="4121" y="3186"/>
              <a:ext cx="46" cy="54"/>
            </a:xfrm>
            <a:custGeom>
              <a:avLst/>
              <a:gdLst>
                <a:gd name="T0" fmla="*/ 3 w 229"/>
                <a:gd name="T1" fmla="*/ 0 h 273"/>
                <a:gd name="T2" fmla="*/ 6 w 229"/>
                <a:gd name="T3" fmla="*/ 0 h 273"/>
                <a:gd name="T4" fmla="*/ 6 w 229"/>
                <a:gd name="T5" fmla="*/ 3 h 273"/>
                <a:gd name="T6" fmla="*/ 9 w 229"/>
                <a:gd name="T7" fmla="*/ 3 h 273"/>
                <a:gd name="T8" fmla="*/ 9 w 229"/>
                <a:gd name="T9" fmla="*/ 8 h 273"/>
                <a:gd name="T10" fmla="*/ 6 w 229"/>
                <a:gd name="T11" fmla="*/ 8 h 273"/>
                <a:gd name="T12" fmla="*/ 6 w 229"/>
                <a:gd name="T13" fmla="*/ 11 h 273"/>
                <a:gd name="T14" fmla="*/ 3 w 229"/>
                <a:gd name="T15" fmla="*/ 11 h 273"/>
                <a:gd name="T16" fmla="*/ 3 w 229"/>
                <a:gd name="T17" fmla="*/ 8 h 273"/>
                <a:gd name="T18" fmla="*/ 0 w 229"/>
                <a:gd name="T19" fmla="*/ 8 h 273"/>
                <a:gd name="T20" fmla="*/ 0 w 229"/>
                <a:gd name="T21" fmla="*/ 3 h 273"/>
                <a:gd name="T22" fmla="*/ 3 w 229"/>
                <a:gd name="T23" fmla="*/ 3 h 273"/>
                <a:gd name="T24" fmla="*/ 3 w 229"/>
                <a:gd name="T25" fmla="*/ 0 h 2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3"/>
                <a:gd name="T41" fmla="*/ 229 w 229"/>
                <a:gd name="T42" fmla="*/ 273 h 2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3">
                  <a:moveTo>
                    <a:pt x="76" y="0"/>
                  </a:moveTo>
                  <a:lnTo>
                    <a:pt x="152" y="0"/>
                  </a:lnTo>
                  <a:lnTo>
                    <a:pt x="152" y="66"/>
                  </a:lnTo>
                  <a:lnTo>
                    <a:pt x="229" y="66"/>
                  </a:lnTo>
                  <a:lnTo>
                    <a:pt x="229" y="204"/>
                  </a:lnTo>
                  <a:lnTo>
                    <a:pt x="152" y="204"/>
                  </a:lnTo>
                  <a:lnTo>
                    <a:pt x="152" y="273"/>
                  </a:lnTo>
                  <a:lnTo>
                    <a:pt x="76" y="273"/>
                  </a:lnTo>
                  <a:lnTo>
                    <a:pt x="76" y="204"/>
                  </a:lnTo>
                  <a:lnTo>
                    <a:pt x="0" y="204"/>
                  </a:lnTo>
                  <a:lnTo>
                    <a:pt x="0" y="66"/>
                  </a:lnTo>
                  <a:lnTo>
                    <a:pt x="76" y="6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Rectangle 54"/>
            <p:cNvSpPr>
              <a:spLocks noChangeArrowheads="1"/>
            </p:cNvSpPr>
            <p:nvPr/>
          </p:nvSpPr>
          <p:spPr bwMode="auto">
            <a:xfrm>
              <a:off x="4135" y="3198"/>
              <a:ext cx="17" cy="30"/>
            </a:xfrm>
            <a:prstGeom prst="rect">
              <a:avLst/>
            </a:prstGeom>
            <a:solidFill>
              <a:srgbClr val="FF0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5" name="Freeform 55"/>
            <p:cNvSpPr/>
            <p:nvPr/>
          </p:nvSpPr>
          <p:spPr bwMode="auto">
            <a:xfrm>
              <a:off x="4220" y="3250"/>
              <a:ext cx="595" cy="356"/>
            </a:xfrm>
            <a:custGeom>
              <a:avLst/>
              <a:gdLst>
                <a:gd name="T0" fmla="*/ 57 w 2973"/>
                <a:gd name="T1" fmla="*/ 0 h 1777"/>
                <a:gd name="T2" fmla="*/ 62 w 2973"/>
                <a:gd name="T3" fmla="*/ 3 h 1777"/>
                <a:gd name="T4" fmla="*/ 65 w 2973"/>
                <a:gd name="T5" fmla="*/ 8 h 1777"/>
                <a:gd name="T6" fmla="*/ 82 w 2973"/>
                <a:gd name="T7" fmla="*/ 3 h 1777"/>
                <a:gd name="T8" fmla="*/ 85 w 2973"/>
                <a:gd name="T9" fmla="*/ 5 h 1777"/>
                <a:gd name="T10" fmla="*/ 88 w 2973"/>
                <a:gd name="T11" fmla="*/ 11 h 1777"/>
                <a:gd name="T12" fmla="*/ 91 w 2973"/>
                <a:gd name="T13" fmla="*/ 16 h 1777"/>
                <a:gd name="T14" fmla="*/ 93 w 2973"/>
                <a:gd name="T15" fmla="*/ 21 h 1777"/>
                <a:gd name="T16" fmla="*/ 96 w 2973"/>
                <a:gd name="T17" fmla="*/ 26 h 1777"/>
                <a:gd name="T18" fmla="*/ 99 w 2973"/>
                <a:gd name="T19" fmla="*/ 29 h 1777"/>
                <a:gd name="T20" fmla="*/ 102 w 2973"/>
                <a:gd name="T21" fmla="*/ 34 h 1777"/>
                <a:gd name="T22" fmla="*/ 105 w 2973"/>
                <a:gd name="T23" fmla="*/ 40 h 1777"/>
                <a:gd name="T24" fmla="*/ 107 w 2973"/>
                <a:gd name="T25" fmla="*/ 45 h 1777"/>
                <a:gd name="T26" fmla="*/ 110 w 2973"/>
                <a:gd name="T27" fmla="*/ 48 h 1777"/>
                <a:gd name="T28" fmla="*/ 113 w 2973"/>
                <a:gd name="T29" fmla="*/ 50 h 1777"/>
                <a:gd name="T30" fmla="*/ 116 w 2973"/>
                <a:gd name="T31" fmla="*/ 58 h 1777"/>
                <a:gd name="T32" fmla="*/ 119 w 2973"/>
                <a:gd name="T33" fmla="*/ 64 h 1777"/>
                <a:gd name="T34" fmla="*/ 116 w 2973"/>
                <a:gd name="T35" fmla="*/ 71 h 1777"/>
                <a:gd name="T36" fmla="*/ 113 w 2973"/>
                <a:gd name="T37" fmla="*/ 66 h 1777"/>
                <a:gd name="T38" fmla="*/ 110 w 2973"/>
                <a:gd name="T39" fmla="*/ 64 h 1777"/>
                <a:gd name="T40" fmla="*/ 107 w 2973"/>
                <a:gd name="T41" fmla="*/ 61 h 1777"/>
                <a:gd name="T42" fmla="*/ 105 w 2973"/>
                <a:gd name="T43" fmla="*/ 55 h 1777"/>
                <a:gd name="T44" fmla="*/ 102 w 2973"/>
                <a:gd name="T45" fmla="*/ 53 h 1777"/>
                <a:gd name="T46" fmla="*/ 99 w 2973"/>
                <a:gd name="T47" fmla="*/ 50 h 1777"/>
                <a:gd name="T48" fmla="*/ 96 w 2973"/>
                <a:gd name="T49" fmla="*/ 48 h 1777"/>
                <a:gd name="T50" fmla="*/ 88 w 2973"/>
                <a:gd name="T51" fmla="*/ 45 h 1777"/>
                <a:gd name="T52" fmla="*/ 76 w 2973"/>
                <a:gd name="T53" fmla="*/ 42 h 1777"/>
                <a:gd name="T54" fmla="*/ 71 w 2973"/>
                <a:gd name="T55" fmla="*/ 40 h 1777"/>
                <a:gd name="T56" fmla="*/ 60 w 2973"/>
                <a:gd name="T57" fmla="*/ 37 h 1777"/>
                <a:gd name="T58" fmla="*/ 51 w 2973"/>
                <a:gd name="T59" fmla="*/ 34 h 1777"/>
                <a:gd name="T60" fmla="*/ 45 w 2973"/>
                <a:gd name="T61" fmla="*/ 32 h 1777"/>
                <a:gd name="T62" fmla="*/ 37 w 2973"/>
                <a:gd name="T63" fmla="*/ 29 h 1777"/>
                <a:gd name="T64" fmla="*/ 31 w 2973"/>
                <a:gd name="T65" fmla="*/ 32 h 1777"/>
                <a:gd name="T66" fmla="*/ 28 w 2973"/>
                <a:gd name="T67" fmla="*/ 34 h 1777"/>
                <a:gd name="T68" fmla="*/ 23 w 2973"/>
                <a:gd name="T69" fmla="*/ 37 h 1777"/>
                <a:gd name="T70" fmla="*/ 20 w 2973"/>
                <a:gd name="T71" fmla="*/ 40 h 1777"/>
                <a:gd name="T72" fmla="*/ 3 w 2973"/>
                <a:gd name="T73" fmla="*/ 42 h 1777"/>
                <a:gd name="T74" fmla="*/ 0 w 2973"/>
                <a:gd name="T75" fmla="*/ 40 h 1777"/>
                <a:gd name="T76" fmla="*/ 3 w 2973"/>
                <a:gd name="T77" fmla="*/ 29 h 1777"/>
                <a:gd name="T78" fmla="*/ 6 w 2973"/>
                <a:gd name="T79" fmla="*/ 26 h 1777"/>
                <a:gd name="T80" fmla="*/ 9 w 2973"/>
                <a:gd name="T81" fmla="*/ 24 h 1777"/>
                <a:gd name="T82" fmla="*/ 11 w 2973"/>
                <a:gd name="T83" fmla="*/ 21 h 1777"/>
                <a:gd name="T84" fmla="*/ 14 w 2973"/>
                <a:gd name="T85" fmla="*/ 19 h 1777"/>
                <a:gd name="T86" fmla="*/ 17 w 2973"/>
                <a:gd name="T87" fmla="*/ 13 h 1777"/>
                <a:gd name="T88" fmla="*/ 20 w 2973"/>
                <a:gd name="T89" fmla="*/ 11 h 1777"/>
                <a:gd name="T90" fmla="*/ 23 w 2973"/>
                <a:gd name="T91" fmla="*/ 8 h 1777"/>
                <a:gd name="T92" fmla="*/ 28 w 2973"/>
                <a:gd name="T93" fmla="*/ 5 h 1777"/>
                <a:gd name="T94" fmla="*/ 34 w 2973"/>
                <a:gd name="T95" fmla="*/ 3 h 177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973"/>
                <a:gd name="T145" fmla="*/ 0 h 1777"/>
                <a:gd name="T146" fmla="*/ 2973 w 2973"/>
                <a:gd name="T147" fmla="*/ 1777 h 177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973" h="1777">
                  <a:moveTo>
                    <a:pt x="851" y="0"/>
                  </a:moveTo>
                  <a:lnTo>
                    <a:pt x="1416" y="0"/>
                  </a:lnTo>
                  <a:lnTo>
                    <a:pt x="1416" y="64"/>
                  </a:lnTo>
                  <a:lnTo>
                    <a:pt x="1555" y="64"/>
                  </a:lnTo>
                  <a:lnTo>
                    <a:pt x="1555" y="197"/>
                  </a:lnTo>
                  <a:lnTo>
                    <a:pt x="1628" y="197"/>
                  </a:lnTo>
                  <a:lnTo>
                    <a:pt x="1628" y="64"/>
                  </a:lnTo>
                  <a:lnTo>
                    <a:pt x="2053" y="64"/>
                  </a:lnTo>
                  <a:lnTo>
                    <a:pt x="2053" y="130"/>
                  </a:lnTo>
                  <a:lnTo>
                    <a:pt x="2125" y="130"/>
                  </a:lnTo>
                  <a:lnTo>
                    <a:pt x="2125" y="264"/>
                  </a:lnTo>
                  <a:lnTo>
                    <a:pt x="2196" y="264"/>
                  </a:lnTo>
                  <a:lnTo>
                    <a:pt x="2196" y="396"/>
                  </a:lnTo>
                  <a:lnTo>
                    <a:pt x="2268" y="396"/>
                  </a:lnTo>
                  <a:lnTo>
                    <a:pt x="2268" y="530"/>
                  </a:lnTo>
                  <a:lnTo>
                    <a:pt x="2335" y="530"/>
                  </a:lnTo>
                  <a:lnTo>
                    <a:pt x="2335" y="658"/>
                  </a:lnTo>
                  <a:lnTo>
                    <a:pt x="2407" y="658"/>
                  </a:lnTo>
                  <a:lnTo>
                    <a:pt x="2407" y="724"/>
                  </a:lnTo>
                  <a:lnTo>
                    <a:pt x="2479" y="724"/>
                  </a:lnTo>
                  <a:lnTo>
                    <a:pt x="2479" y="857"/>
                  </a:lnTo>
                  <a:lnTo>
                    <a:pt x="2547" y="857"/>
                  </a:lnTo>
                  <a:lnTo>
                    <a:pt x="2547" y="986"/>
                  </a:lnTo>
                  <a:lnTo>
                    <a:pt x="2618" y="986"/>
                  </a:lnTo>
                  <a:lnTo>
                    <a:pt x="2618" y="1120"/>
                  </a:lnTo>
                  <a:lnTo>
                    <a:pt x="2685" y="1120"/>
                  </a:lnTo>
                  <a:lnTo>
                    <a:pt x="2685" y="1186"/>
                  </a:lnTo>
                  <a:lnTo>
                    <a:pt x="2758" y="1186"/>
                  </a:lnTo>
                  <a:lnTo>
                    <a:pt x="2758" y="1254"/>
                  </a:lnTo>
                  <a:lnTo>
                    <a:pt x="2829" y="1254"/>
                  </a:lnTo>
                  <a:lnTo>
                    <a:pt x="2829" y="1448"/>
                  </a:lnTo>
                  <a:lnTo>
                    <a:pt x="2900" y="1448"/>
                  </a:lnTo>
                  <a:lnTo>
                    <a:pt x="2900" y="1581"/>
                  </a:lnTo>
                  <a:lnTo>
                    <a:pt x="2973" y="1581"/>
                  </a:lnTo>
                  <a:lnTo>
                    <a:pt x="2973" y="1777"/>
                  </a:lnTo>
                  <a:lnTo>
                    <a:pt x="2900" y="1777"/>
                  </a:lnTo>
                  <a:lnTo>
                    <a:pt x="2900" y="1649"/>
                  </a:lnTo>
                  <a:lnTo>
                    <a:pt x="2829" y="1649"/>
                  </a:lnTo>
                  <a:lnTo>
                    <a:pt x="2829" y="1581"/>
                  </a:lnTo>
                  <a:lnTo>
                    <a:pt x="2758" y="1581"/>
                  </a:lnTo>
                  <a:lnTo>
                    <a:pt x="2758" y="1515"/>
                  </a:lnTo>
                  <a:lnTo>
                    <a:pt x="2685" y="1515"/>
                  </a:lnTo>
                  <a:lnTo>
                    <a:pt x="2685" y="1382"/>
                  </a:lnTo>
                  <a:lnTo>
                    <a:pt x="2618" y="1382"/>
                  </a:lnTo>
                  <a:lnTo>
                    <a:pt x="2618" y="1320"/>
                  </a:lnTo>
                  <a:lnTo>
                    <a:pt x="2547" y="1320"/>
                  </a:lnTo>
                  <a:lnTo>
                    <a:pt x="2547" y="1254"/>
                  </a:lnTo>
                  <a:lnTo>
                    <a:pt x="2479" y="1254"/>
                  </a:lnTo>
                  <a:lnTo>
                    <a:pt x="2479" y="1186"/>
                  </a:lnTo>
                  <a:lnTo>
                    <a:pt x="2407" y="1186"/>
                  </a:lnTo>
                  <a:lnTo>
                    <a:pt x="2407" y="1120"/>
                  </a:lnTo>
                  <a:lnTo>
                    <a:pt x="2196" y="1120"/>
                  </a:lnTo>
                  <a:lnTo>
                    <a:pt x="2196" y="1053"/>
                  </a:lnTo>
                  <a:lnTo>
                    <a:pt x="1910" y="1053"/>
                  </a:lnTo>
                  <a:lnTo>
                    <a:pt x="1910" y="986"/>
                  </a:lnTo>
                  <a:lnTo>
                    <a:pt x="1766" y="986"/>
                  </a:lnTo>
                  <a:lnTo>
                    <a:pt x="1766" y="921"/>
                  </a:lnTo>
                  <a:lnTo>
                    <a:pt x="1487" y="921"/>
                  </a:lnTo>
                  <a:lnTo>
                    <a:pt x="1487" y="857"/>
                  </a:lnTo>
                  <a:lnTo>
                    <a:pt x="1278" y="857"/>
                  </a:lnTo>
                  <a:lnTo>
                    <a:pt x="1278" y="791"/>
                  </a:lnTo>
                  <a:lnTo>
                    <a:pt x="1134" y="791"/>
                  </a:lnTo>
                  <a:lnTo>
                    <a:pt x="1134" y="724"/>
                  </a:lnTo>
                  <a:lnTo>
                    <a:pt x="919" y="724"/>
                  </a:lnTo>
                  <a:lnTo>
                    <a:pt x="919" y="791"/>
                  </a:lnTo>
                  <a:lnTo>
                    <a:pt x="779" y="791"/>
                  </a:lnTo>
                  <a:lnTo>
                    <a:pt x="779" y="857"/>
                  </a:lnTo>
                  <a:lnTo>
                    <a:pt x="708" y="857"/>
                  </a:lnTo>
                  <a:lnTo>
                    <a:pt x="708" y="921"/>
                  </a:lnTo>
                  <a:lnTo>
                    <a:pt x="564" y="921"/>
                  </a:lnTo>
                  <a:lnTo>
                    <a:pt x="564" y="986"/>
                  </a:lnTo>
                  <a:lnTo>
                    <a:pt x="497" y="986"/>
                  </a:lnTo>
                  <a:lnTo>
                    <a:pt x="497" y="1053"/>
                  </a:lnTo>
                  <a:lnTo>
                    <a:pt x="71" y="1053"/>
                  </a:lnTo>
                  <a:lnTo>
                    <a:pt x="71" y="986"/>
                  </a:lnTo>
                  <a:lnTo>
                    <a:pt x="0" y="986"/>
                  </a:lnTo>
                  <a:lnTo>
                    <a:pt x="0" y="724"/>
                  </a:lnTo>
                  <a:lnTo>
                    <a:pt x="71" y="724"/>
                  </a:lnTo>
                  <a:lnTo>
                    <a:pt x="71" y="658"/>
                  </a:lnTo>
                  <a:lnTo>
                    <a:pt x="144" y="658"/>
                  </a:lnTo>
                  <a:lnTo>
                    <a:pt x="144" y="592"/>
                  </a:lnTo>
                  <a:lnTo>
                    <a:pt x="214" y="592"/>
                  </a:lnTo>
                  <a:lnTo>
                    <a:pt x="214" y="530"/>
                  </a:lnTo>
                  <a:lnTo>
                    <a:pt x="285" y="530"/>
                  </a:lnTo>
                  <a:lnTo>
                    <a:pt x="285" y="462"/>
                  </a:lnTo>
                  <a:lnTo>
                    <a:pt x="353" y="462"/>
                  </a:lnTo>
                  <a:lnTo>
                    <a:pt x="353" y="329"/>
                  </a:lnTo>
                  <a:lnTo>
                    <a:pt x="426" y="329"/>
                  </a:lnTo>
                  <a:lnTo>
                    <a:pt x="426" y="264"/>
                  </a:lnTo>
                  <a:lnTo>
                    <a:pt x="497" y="264"/>
                  </a:lnTo>
                  <a:lnTo>
                    <a:pt x="497" y="197"/>
                  </a:lnTo>
                  <a:lnTo>
                    <a:pt x="564" y="197"/>
                  </a:lnTo>
                  <a:lnTo>
                    <a:pt x="564" y="130"/>
                  </a:lnTo>
                  <a:lnTo>
                    <a:pt x="708" y="130"/>
                  </a:lnTo>
                  <a:lnTo>
                    <a:pt x="708" y="64"/>
                  </a:lnTo>
                  <a:lnTo>
                    <a:pt x="851" y="64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Rectangle 56"/>
            <p:cNvSpPr>
              <a:spLocks noChangeArrowheads="1"/>
            </p:cNvSpPr>
            <p:nvPr/>
          </p:nvSpPr>
          <p:spPr bwMode="auto">
            <a:xfrm>
              <a:off x="4529" y="3250"/>
              <a:ext cx="18" cy="16"/>
            </a:xfrm>
            <a:prstGeom prst="rect">
              <a:avLst/>
            </a:pr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7" name="Freeform 57"/>
            <p:cNvSpPr/>
            <p:nvPr/>
          </p:nvSpPr>
          <p:spPr bwMode="auto">
            <a:xfrm>
              <a:off x="4121" y="3290"/>
              <a:ext cx="46" cy="55"/>
            </a:xfrm>
            <a:custGeom>
              <a:avLst/>
              <a:gdLst>
                <a:gd name="T0" fmla="*/ 3 w 229"/>
                <a:gd name="T1" fmla="*/ 0 h 277"/>
                <a:gd name="T2" fmla="*/ 6 w 229"/>
                <a:gd name="T3" fmla="*/ 0 h 277"/>
                <a:gd name="T4" fmla="*/ 6 w 229"/>
                <a:gd name="T5" fmla="*/ 3 h 277"/>
                <a:gd name="T6" fmla="*/ 9 w 229"/>
                <a:gd name="T7" fmla="*/ 3 h 277"/>
                <a:gd name="T8" fmla="*/ 9 w 229"/>
                <a:gd name="T9" fmla="*/ 8 h 277"/>
                <a:gd name="T10" fmla="*/ 6 w 229"/>
                <a:gd name="T11" fmla="*/ 8 h 277"/>
                <a:gd name="T12" fmla="*/ 6 w 229"/>
                <a:gd name="T13" fmla="*/ 11 h 277"/>
                <a:gd name="T14" fmla="*/ 3 w 229"/>
                <a:gd name="T15" fmla="*/ 11 h 277"/>
                <a:gd name="T16" fmla="*/ 3 w 229"/>
                <a:gd name="T17" fmla="*/ 8 h 277"/>
                <a:gd name="T18" fmla="*/ 0 w 229"/>
                <a:gd name="T19" fmla="*/ 8 h 277"/>
                <a:gd name="T20" fmla="*/ 0 w 229"/>
                <a:gd name="T21" fmla="*/ 3 h 277"/>
                <a:gd name="T22" fmla="*/ 3 w 229"/>
                <a:gd name="T23" fmla="*/ 3 h 277"/>
                <a:gd name="T24" fmla="*/ 3 w 229"/>
                <a:gd name="T25" fmla="*/ 0 h 2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7"/>
                <a:gd name="T41" fmla="*/ 229 w 229"/>
                <a:gd name="T42" fmla="*/ 277 h 2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7">
                  <a:moveTo>
                    <a:pt x="76" y="0"/>
                  </a:moveTo>
                  <a:lnTo>
                    <a:pt x="152" y="0"/>
                  </a:lnTo>
                  <a:lnTo>
                    <a:pt x="152" y="70"/>
                  </a:lnTo>
                  <a:lnTo>
                    <a:pt x="229" y="70"/>
                  </a:lnTo>
                  <a:lnTo>
                    <a:pt x="229" y="207"/>
                  </a:lnTo>
                  <a:lnTo>
                    <a:pt x="152" y="207"/>
                  </a:lnTo>
                  <a:lnTo>
                    <a:pt x="152" y="277"/>
                  </a:lnTo>
                  <a:lnTo>
                    <a:pt x="76" y="277"/>
                  </a:lnTo>
                  <a:lnTo>
                    <a:pt x="76" y="207"/>
                  </a:lnTo>
                  <a:lnTo>
                    <a:pt x="0" y="207"/>
                  </a:lnTo>
                  <a:lnTo>
                    <a:pt x="0" y="70"/>
                  </a:lnTo>
                  <a:lnTo>
                    <a:pt x="76" y="7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Freeform 58"/>
            <p:cNvSpPr/>
            <p:nvPr/>
          </p:nvSpPr>
          <p:spPr bwMode="auto">
            <a:xfrm>
              <a:off x="4544" y="3290"/>
              <a:ext cx="73" cy="81"/>
            </a:xfrm>
            <a:custGeom>
              <a:avLst/>
              <a:gdLst>
                <a:gd name="T0" fmla="*/ 0 w 366"/>
                <a:gd name="T1" fmla="*/ 0 h 406"/>
                <a:gd name="T2" fmla="*/ 3 w 366"/>
                <a:gd name="T3" fmla="*/ 0 h 406"/>
                <a:gd name="T4" fmla="*/ 3 w 366"/>
                <a:gd name="T5" fmla="*/ 3 h 406"/>
                <a:gd name="T6" fmla="*/ 6 w 366"/>
                <a:gd name="T7" fmla="*/ 3 h 406"/>
                <a:gd name="T8" fmla="*/ 6 w 366"/>
                <a:gd name="T9" fmla="*/ 5 h 406"/>
                <a:gd name="T10" fmla="*/ 9 w 366"/>
                <a:gd name="T11" fmla="*/ 5 h 406"/>
                <a:gd name="T12" fmla="*/ 9 w 366"/>
                <a:gd name="T13" fmla="*/ 8 h 406"/>
                <a:gd name="T14" fmla="*/ 12 w 366"/>
                <a:gd name="T15" fmla="*/ 8 h 406"/>
                <a:gd name="T16" fmla="*/ 12 w 366"/>
                <a:gd name="T17" fmla="*/ 11 h 406"/>
                <a:gd name="T18" fmla="*/ 15 w 366"/>
                <a:gd name="T19" fmla="*/ 11 h 406"/>
                <a:gd name="T20" fmla="*/ 15 w 366"/>
                <a:gd name="T21" fmla="*/ 16 h 406"/>
                <a:gd name="T22" fmla="*/ 12 w 366"/>
                <a:gd name="T23" fmla="*/ 16 h 406"/>
                <a:gd name="T24" fmla="*/ 12 w 366"/>
                <a:gd name="T25" fmla="*/ 11 h 406"/>
                <a:gd name="T26" fmla="*/ 9 w 366"/>
                <a:gd name="T27" fmla="*/ 11 h 406"/>
                <a:gd name="T28" fmla="*/ 9 w 366"/>
                <a:gd name="T29" fmla="*/ 8 h 406"/>
                <a:gd name="T30" fmla="*/ 6 w 366"/>
                <a:gd name="T31" fmla="*/ 8 h 406"/>
                <a:gd name="T32" fmla="*/ 6 w 366"/>
                <a:gd name="T33" fmla="*/ 5 h 406"/>
                <a:gd name="T34" fmla="*/ 3 w 366"/>
                <a:gd name="T35" fmla="*/ 5 h 406"/>
                <a:gd name="T36" fmla="*/ 3 w 366"/>
                <a:gd name="T37" fmla="*/ 3 h 406"/>
                <a:gd name="T38" fmla="*/ 0 w 366"/>
                <a:gd name="T39" fmla="*/ 3 h 406"/>
                <a:gd name="T40" fmla="*/ 0 w 366"/>
                <a:gd name="T41" fmla="*/ 0 h 4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66"/>
                <a:gd name="T64" fmla="*/ 0 h 406"/>
                <a:gd name="T65" fmla="*/ 366 w 366"/>
                <a:gd name="T66" fmla="*/ 406 h 40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66" h="406">
                  <a:moveTo>
                    <a:pt x="0" y="0"/>
                  </a:moveTo>
                  <a:lnTo>
                    <a:pt x="76" y="0"/>
                  </a:lnTo>
                  <a:lnTo>
                    <a:pt x="76" y="67"/>
                  </a:lnTo>
                  <a:lnTo>
                    <a:pt x="144" y="67"/>
                  </a:lnTo>
                  <a:lnTo>
                    <a:pt x="144" y="137"/>
                  </a:lnTo>
                  <a:lnTo>
                    <a:pt x="219" y="137"/>
                  </a:lnTo>
                  <a:lnTo>
                    <a:pt x="219" y="204"/>
                  </a:lnTo>
                  <a:lnTo>
                    <a:pt x="291" y="204"/>
                  </a:lnTo>
                  <a:lnTo>
                    <a:pt x="291" y="274"/>
                  </a:lnTo>
                  <a:lnTo>
                    <a:pt x="366" y="274"/>
                  </a:lnTo>
                  <a:lnTo>
                    <a:pt x="366" y="406"/>
                  </a:lnTo>
                  <a:lnTo>
                    <a:pt x="291" y="406"/>
                  </a:lnTo>
                  <a:lnTo>
                    <a:pt x="291" y="274"/>
                  </a:lnTo>
                  <a:lnTo>
                    <a:pt x="219" y="274"/>
                  </a:lnTo>
                  <a:lnTo>
                    <a:pt x="219" y="204"/>
                  </a:lnTo>
                  <a:lnTo>
                    <a:pt x="144" y="204"/>
                  </a:lnTo>
                  <a:lnTo>
                    <a:pt x="144" y="137"/>
                  </a:lnTo>
                  <a:lnTo>
                    <a:pt x="76" y="137"/>
                  </a:lnTo>
                  <a:lnTo>
                    <a:pt x="76" y="67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4135" y="3303"/>
              <a:ext cx="17" cy="29"/>
            </a:xfrm>
            <a:prstGeom prst="rect">
              <a:avLst/>
            </a:prstGeom>
            <a:solidFill>
              <a:srgbClr val="FF0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00" name="Freeform 60"/>
            <p:cNvSpPr/>
            <p:nvPr/>
          </p:nvSpPr>
          <p:spPr bwMode="auto">
            <a:xfrm>
              <a:off x="4233" y="3381"/>
              <a:ext cx="75" cy="68"/>
            </a:xfrm>
            <a:custGeom>
              <a:avLst/>
              <a:gdLst>
                <a:gd name="T0" fmla="*/ 3 w 371"/>
                <a:gd name="T1" fmla="*/ 0 h 340"/>
                <a:gd name="T2" fmla="*/ 12 w 371"/>
                <a:gd name="T3" fmla="*/ 0 h 340"/>
                <a:gd name="T4" fmla="*/ 12 w 371"/>
                <a:gd name="T5" fmla="*/ 3 h 340"/>
                <a:gd name="T6" fmla="*/ 15 w 371"/>
                <a:gd name="T7" fmla="*/ 3 h 340"/>
                <a:gd name="T8" fmla="*/ 15 w 371"/>
                <a:gd name="T9" fmla="*/ 11 h 340"/>
                <a:gd name="T10" fmla="*/ 12 w 371"/>
                <a:gd name="T11" fmla="*/ 11 h 340"/>
                <a:gd name="T12" fmla="*/ 12 w 371"/>
                <a:gd name="T13" fmla="*/ 14 h 340"/>
                <a:gd name="T14" fmla="*/ 0 w 371"/>
                <a:gd name="T15" fmla="*/ 14 h 340"/>
                <a:gd name="T16" fmla="*/ 0 w 371"/>
                <a:gd name="T17" fmla="*/ 3 h 340"/>
                <a:gd name="T18" fmla="*/ 3 w 371"/>
                <a:gd name="T19" fmla="*/ 3 h 340"/>
                <a:gd name="T20" fmla="*/ 3 w 371"/>
                <a:gd name="T21" fmla="*/ 0 h 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1"/>
                <a:gd name="T34" fmla="*/ 0 h 340"/>
                <a:gd name="T35" fmla="*/ 371 w 371"/>
                <a:gd name="T36" fmla="*/ 340 h 3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1" h="340">
                  <a:moveTo>
                    <a:pt x="77" y="0"/>
                  </a:moveTo>
                  <a:lnTo>
                    <a:pt x="295" y="0"/>
                  </a:lnTo>
                  <a:lnTo>
                    <a:pt x="295" y="69"/>
                  </a:lnTo>
                  <a:lnTo>
                    <a:pt x="371" y="69"/>
                  </a:lnTo>
                  <a:lnTo>
                    <a:pt x="371" y="270"/>
                  </a:lnTo>
                  <a:lnTo>
                    <a:pt x="295" y="270"/>
                  </a:lnTo>
                  <a:lnTo>
                    <a:pt x="295" y="340"/>
                  </a:lnTo>
                  <a:lnTo>
                    <a:pt x="0" y="340"/>
                  </a:lnTo>
                  <a:lnTo>
                    <a:pt x="0" y="69"/>
                  </a:lnTo>
                  <a:lnTo>
                    <a:pt x="77" y="6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4248" y="3394"/>
              <a:ext cx="45" cy="42"/>
            </a:xfrm>
            <a:prstGeom prst="rect">
              <a:avLst/>
            </a:prstGeom>
            <a:solidFill>
              <a:srgbClr val="FFA5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02" name="Freeform 62"/>
            <p:cNvSpPr/>
            <p:nvPr/>
          </p:nvSpPr>
          <p:spPr bwMode="auto">
            <a:xfrm>
              <a:off x="4135" y="3408"/>
              <a:ext cx="46" cy="54"/>
            </a:xfrm>
            <a:custGeom>
              <a:avLst/>
              <a:gdLst>
                <a:gd name="T0" fmla="*/ 3 w 233"/>
                <a:gd name="T1" fmla="*/ 0 h 273"/>
                <a:gd name="T2" fmla="*/ 6 w 233"/>
                <a:gd name="T3" fmla="*/ 0 h 273"/>
                <a:gd name="T4" fmla="*/ 6 w 233"/>
                <a:gd name="T5" fmla="*/ 3 h 273"/>
                <a:gd name="T6" fmla="*/ 9 w 233"/>
                <a:gd name="T7" fmla="*/ 3 h 273"/>
                <a:gd name="T8" fmla="*/ 9 w 233"/>
                <a:gd name="T9" fmla="*/ 8 h 273"/>
                <a:gd name="T10" fmla="*/ 6 w 233"/>
                <a:gd name="T11" fmla="*/ 8 h 273"/>
                <a:gd name="T12" fmla="*/ 6 w 233"/>
                <a:gd name="T13" fmla="*/ 11 h 273"/>
                <a:gd name="T14" fmla="*/ 3 w 233"/>
                <a:gd name="T15" fmla="*/ 11 h 273"/>
                <a:gd name="T16" fmla="*/ 3 w 233"/>
                <a:gd name="T17" fmla="*/ 8 h 273"/>
                <a:gd name="T18" fmla="*/ 0 w 233"/>
                <a:gd name="T19" fmla="*/ 8 h 273"/>
                <a:gd name="T20" fmla="*/ 0 w 233"/>
                <a:gd name="T21" fmla="*/ 3 h 273"/>
                <a:gd name="T22" fmla="*/ 3 w 233"/>
                <a:gd name="T23" fmla="*/ 3 h 273"/>
                <a:gd name="T24" fmla="*/ 3 w 233"/>
                <a:gd name="T25" fmla="*/ 0 h 2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3"/>
                <a:gd name="T40" fmla="*/ 0 h 273"/>
                <a:gd name="T41" fmla="*/ 233 w 233"/>
                <a:gd name="T42" fmla="*/ 273 h 2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3" h="273">
                  <a:moveTo>
                    <a:pt x="77" y="0"/>
                  </a:moveTo>
                  <a:lnTo>
                    <a:pt x="156" y="0"/>
                  </a:lnTo>
                  <a:lnTo>
                    <a:pt x="156" y="69"/>
                  </a:lnTo>
                  <a:lnTo>
                    <a:pt x="233" y="69"/>
                  </a:lnTo>
                  <a:lnTo>
                    <a:pt x="233" y="203"/>
                  </a:lnTo>
                  <a:lnTo>
                    <a:pt x="156" y="203"/>
                  </a:lnTo>
                  <a:lnTo>
                    <a:pt x="156" y="273"/>
                  </a:lnTo>
                  <a:lnTo>
                    <a:pt x="77" y="273"/>
                  </a:lnTo>
                  <a:lnTo>
                    <a:pt x="77" y="203"/>
                  </a:lnTo>
                  <a:lnTo>
                    <a:pt x="0" y="203"/>
                  </a:lnTo>
                  <a:lnTo>
                    <a:pt x="0" y="69"/>
                  </a:lnTo>
                  <a:lnTo>
                    <a:pt x="77" y="6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4149" y="3420"/>
              <a:ext cx="18" cy="29"/>
            </a:xfrm>
            <a:prstGeom prst="rect">
              <a:avLst/>
            </a:prstGeom>
            <a:solidFill>
              <a:srgbClr val="FF0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04" name="Freeform 64"/>
            <p:cNvSpPr/>
            <p:nvPr/>
          </p:nvSpPr>
          <p:spPr bwMode="auto">
            <a:xfrm>
              <a:off x="4050" y="3459"/>
              <a:ext cx="60" cy="56"/>
            </a:xfrm>
            <a:custGeom>
              <a:avLst/>
              <a:gdLst>
                <a:gd name="T0" fmla="*/ 0 w 301"/>
                <a:gd name="T1" fmla="*/ 0 h 277"/>
                <a:gd name="T2" fmla="*/ 3 w 301"/>
                <a:gd name="T3" fmla="*/ 0 h 277"/>
                <a:gd name="T4" fmla="*/ 3 w 301"/>
                <a:gd name="T5" fmla="*/ 3 h 277"/>
                <a:gd name="T6" fmla="*/ 6 w 301"/>
                <a:gd name="T7" fmla="*/ 3 h 277"/>
                <a:gd name="T8" fmla="*/ 6 w 301"/>
                <a:gd name="T9" fmla="*/ 6 h 277"/>
                <a:gd name="T10" fmla="*/ 9 w 301"/>
                <a:gd name="T11" fmla="*/ 6 h 277"/>
                <a:gd name="T12" fmla="*/ 9 w 301"/>
                <a:gd name="T13" fmla="*/ 8 h 277"/>
                <a:gd name="T14" fmla="*/ 12 w 301"/>
                <a:gd name="T15" fmla="*/ 8 h 277"/>
                <a:gd name="T16" fmla="*/ 12 w 301"/>
                <a:gd name="T17" fmla="*/ 11 h 277"/>
                <a:gd name="T18" fmla="*/ 9 w 301"/>
                <a:gd name="T19" fmla="*/ 11 h 277"/>
                <a:gd name="T20" fmla="*/ 9 w 301"/>
                <a:gd name="T21" fmla="*/ 8 h 277"/>
                <a:gd name="T22" fmla="*/ 6 w 301"/>
                <a:gd name="T23" fmla="*/ 8 h 277"/>
                <a:gd name="T24" fmla="*/ 6 w 301"/>
                <a:gd name="T25" fmla="*/ 6 h 277"/>
                <a:gd name="T26" fmla="*/ 3 w 301"/>
                <a:gd name="T27" fmla="*/ 6 h 277"/>
                <a:gd name="T28" fmla="*/ 3 w 301"/>
                <a:gd name="T29" fmla="*/ 3 h 277"/>
                <a:gd name="T30" fmla="*/ 0 w 301"/>
                <a:gd name="T31" fmla="*/ 3 h 277"/>
                <a:gd name="T32" fmla="*/ 0 w 301"/>
                <a:gd name="T33" fmla="*/ 0 h 27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1"/>
                <a:gd name="T52" fmla="*/ 0 h 277"/>
                <a:gd name="T53" fmla="*/ 301 w 301"/>
                <a:gd name="T54" fmla="*/ 277 h 27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1" h="277">
                  <a:moveTo>
                    <a:pt x="0" y="0"/>
                  </a:moveTo>
                  <a:lnTo>
                    <a:pt x="77" y="0"/>
                  </a:lnTo>
                  <a:lnTo>
                    <a:pt x="77" y="70"/>
                  </a:lnTo>
                  <a:lnTo>
                    <a:pt x="152" y="70"/>
                  </a:lnTo>
                  <a:lnTo>
                    <a:pt x="152" y="140"/>
                  </a:lnTo>
                  <a:lnTo>
                    <a:pt x="224" y="140"/>
                  </a:lnTo>
                  <a:lnTo>
                    <a:pt x="224" y="208"/>
                  </a:lnTo>
                  <a:lnTo>
                    <a:pt x="301" y="208"/>
                  </a:lnTo>
                  <a:lnTo>
                    <a:pt x="301" y="277"/>
                  </a:lnTo>
                  <a:lnTo>
                    <a:pt x="224" y="277"/>
                  </a:lnTo>
                  <a:lnTo>
                    <a:pt x="224" y="208"/>
                  </a:lnTo>
                  <a:lnTo>
                    <a:pt x="152" y="208"/>
                  </a:lnTo>
                  <a:lnTo>
                    <a:pt x="152" y="140"/>
                  </a:lnTo>
                  <a:lnTo>
                    <a:pt x="77" y="140"/>
                  </a:lnTo>
                  <a:lnTo>
                    <a:pt x="77" y="70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Freeform 65"/>
            <p:cNvSpPr/>
            <p:nvPr/>
          </p:nvSpPr>
          <p:spPr bwMode="auto">
            <a:xfrm>
              <a:off x="4868" y="3524"/>
              <a:ext cx="242" cy="82"/>
            </a:xfrm>
            <a:custGeom>
              <a:avLst/>
              <a:gdLst>
                <a:gd name="T0" fmla="*/ 46 w 1210"/>
                <a:gd name="T1" fmla="*/ 0 h 407"/>
                <a:gd name="T2" fmla="*/ 48 w 1210"/>
                <a:gd name="T3" fmla="*/ 0 h 407"/>
                <a:gd name="T4" fmla="*/ 48 w 1210"/>
                <a:gd name="T5" fmla="*/ 3 h 407"/>
                <a:gd name="T6" fmla="*/ 46 w 1210"/>
                <a:gd name="T7" fmla="*/ 3 h 407"/>
                <a:gd name="T8" fmla="*/ 46 w 1210"/>
                <a:gd name="T9" fmla="*/ 5 h 407"/>
                <a:gd name="T10" fmla="*/ 40 w 1210"/>
                <a:gd name="T11" fmla="*/ 5 h 407"/>
                <a:gd name="T12" fmla="*/ 40 w 1210"/>
                <a:gd name="T13" fmla="*/ 8 h 407"/>
                <a:gd name="T14" fmla="*/ 31 w 1210"/>
                <a:gd name="T15" fmla="*/ 8 h 407"/>
                <a:gd name="T16" fmla="*/ 31 w 1210"/>
                <a:gd name="T17" fmla="*/ 11 h 407"/>
                <a:gd name="T18" fmla="*/ 26 w 1210"/>
                <a:gd name="T19" fmla="*/ 11 h 407"/>
                <a:gd name="T20" fmla="*/ 26 w 1210"/>
                <a:gd name="T21" fmla="*/ 14 h 407"/>
                <a:gd name="T22" fmla="*/ 14 w 1210"/>
                <a:gd name="T23" fmla="*/ 14 h 407"/>
                <a:gd name="T24" fmla="*/ 14 w 1210"/>
                <a:gd name="T25" fmla="*/ 17 h 407"/>
                <a:gd name="T26" fmla="*/ 0 w 1210"/>
                <a:gd name="T27" fmla="*/ 17 h 407"/>
                <a:gd name="T28" fmla="*/ 0 w 1210"/>
                <a:gd name="T29" fmla="*/ 14 h 407"/>
                <a:gd name="T30" fmla="*/ 14 w 1210"/>
                <a:gd name="T31" fmla="*/ 14 h 407"/>
                <a:gd name="T32" fmla="*/ 14 w 1210"/>
                <a:gd name="T33" fmla="*/ 11 h 407"/>
                <a:gd name="T34" fmla="*/ 26 w 1210"/>
                <a:gd name="T35" fmla="*/ 11 h 407"/>
                <a:gd name="T36" fmla="*/ 26 w 1210"/>
                <a:gd name="T37" fmla="*/ 8 h 407"/>
                <a:gd name="T38" fmla="*/ 31 w 1210"/>
                <a:gd name="T39" fmla="*/ 8 h 407"/>
                <a:gd name="T40" fmla="*/ 31 w 1210"/>
                <a:gd name="T41" fmla="*/ 5 h 407"/>
                <a:gd name="T42" fmla="*/ 40 w 1210"/>
                <a:gd name="T43" fmla="*/ 5 h 407"/>
                <a:gd name="T44" fmla="*/ 40 w 1210"/>
                <a:gd name="T45" fmla="*/ 3 h 407"/>
                <a:gd name="T46" fmla="*/ 46 w 1210"/>
                <a:gd name="T47" fmla="*/ 3 h 407"/>
                <a:gd name="T48" fmla="*/ 46 w 1210"/>
                <a:gd name="T49" fmla="*/ 0 h 4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10"/>
                <a:gd name="T76" fmla="*/ 0 h 407"/>
                <a:gd name="T77" fmla="*/ 1210 w 1210"/>
                <a:gd name="T78" fmla="*/ 407 h 40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10" h="407">
                  <a:moveTo>
                    <a:pt x="1143" y="0"/>
                  </a:moveTo>
                  <a:lnTo>
                    <a:pt x="1210" y="0"/>
                  </a:lnTo>
                  <a:lnTo>
                    <a:pt x="1210" y="67"/>
                  </a:lnTo>
                  <a:lnTo>
                    <a:pt x="1143" y="67"/>
                  </a:lnTo>
                  <a:lnTo>
                    <a:pt x="1143" y="136"/>
                  </a:lnTo>
                  <a:lnTo>
                    <a:pt x="999" y="136"/>
                  </a:lnTo>
                  <a:lnTo>
                    <a:pt x="999" y="204"/>
                  </a:lnTo>
                  <a:lnTo>
                    <a:pt x="784" y="204"/>
                  </a:lnTo>
                  <a:lnTo>
                    <a:pt x="784" y="274"/>
                  </a:lnTo>
                  <a:lnTo>
                    <a:pt x="641" y="274"/>
                  </a:lnTo>
                  <a:lnTo>
                    <a:pt x="641" y="340"/>
                  </a:lnTo>
                  <a:lnTo>
                    <a:pt x="354" y="340"/>
                  </a:lnTo>
                  <a:lnTo>
                    <a:pt x="354" y="407"/>
                  </a:lnTo>
                  <a:lnTo>
                    <a:pt x="0" y="407"/>
                  </a:lnTo>
                  <a:lnTo>
                    <a:pt x="0" y="340"/>
                  </a:lnTo>
                  <a:lnTo>
                    <a:pt x="354" y="340"/>
                  </a:lnTo>
                  <a:lnTo>
                    <a:pt x="354" y="274"/>
                  </a:lnTo>
                  <a:lnTo>
                    <a:pt x="641" y="274"/>
                  </a:lnTo>
                  <a:lnTo>
                    <a:pt x="641" y="204"/>
                  </a:lnTo>
                  <a:lnTo>
                    <a:pt x="784" y="204"/>
                  </a:lnTo>
                  <a:lnTo>
                    <a:pt x="784" y="136"/>
                  </a:lnTo>
                  <a:lnTo>
                    <a:pt x="999" y="136"/>
                  </a:lnTo>
                  <a:lnTo>
                    <a:pt x="999" y="67"/>
                  </a:lnTo>
                  <a:lnTo>
                    <a:pt x="1143" y="67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Freeform 66"/>
            <p:cNvSpPr/>
            <p:nvPr/>
          </p:nvSpPr>
          <p:spPr bwMode="auto">
            <a:xfrm>
              <a:off x="4163" y="3538"/>
              <a:ext cx="32" cy="55"/>
            </a:xfrm>
            <a:custGeom>
              <a:avLst/>
              <a:gdLst>
                <a:gd name="T0" fmla="*/ 0 w 156"/>
                <a:gd name="T1" fmla="*/ 0 h 278"/>
                <a:gd name="T2" fmla="*/ 3 w 156"/>
                <a:gd name="T3" fmla="*/ 0 h 278"/>
                <a:gd name="T4" fmla="*/ 3 w 156"/>
                <a:gd name="T5" fmla="*/ 3 h 278"/>
                <a:gd name="T6" fmla="*/ 7 w 156"/>
                <a:gd name="T7" fmla="*/ 3 h 278"/>
                <a:gd name="T8" fmla="*/ 7 w 156"/>
                <a:gd name="T9" fmla="*/ 8 h 278"/>
                <a:gd name="T10" fmla="*/ 3 w 156"/>
                <a:gd name="T11" fmla="*/ 8 h 278"/>
                <a:gd name="T12" fmla="*/ 3 w 156"/>
                <a:gd name="T13" fmla="*/ 11 h 278"/>
                <a:gd name="T14" fmla="*/ 0 w 156"/>
                <a:gd name="T15" fmla="*/ 11 h 278"/>
                <a:gd name="T16" fmla="*/ 0 w 156"/>
                <a:gd name="T17" fmla="*/ 8 h 278"/>
                <a:gd name="T18" fmla="*/ 3 w 156"/>
                <a:gd name="T19" fmla="*/ 8 h 278"/>
                <a:gd name="T20" fmla="*/ 3 w 156"/>
                <a:gd name="T21" fmla="*/ 3 h 278"/>
                <a:gd name="T22" fmla="*/ 0 w 156"/>
                <a:gd name="T23" fmla="*/ 3 h 278"/>
                <a:gd name="T24" fmla="*/ 0 w 156"/>
                <a:gd name="T25" fmla="*/ 0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6"/>
                <a:gd name="T40" fmla="*/ 0 h 278"/>
                <a:gd name="T41" fmla="*/ 156 w 156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6" h="278">
                  <a:moveTo>
                    <a:pt x="0" y="0"/>
                  </a:moveTo>
                  <a:lnTo>
                    <a:pt x="80" y="0"/>
                  </a:lnTo>
                  <a:lnTo>
                    <a:pt x="80" y="69"/>
                  </a:lnTo>
                  <a:lnTo>
                    <a:pt x="156" y="69"/>
                  </a:lnTo>
                  <a:lnTo>
                    <a:pt x="156" y="212"/>
                  </a:lnTo>
                  <a:lnTo>
                    <a:pt x="80" y="212"/>
                  </a:lnTo>
                  <a:lnTo>
                    <a:pt x="80" y="278"/>
                  </a:lnTo>
                  <a:lnTo>
                    <a:pt x="0" y="278"/>
                  </a:lnTo>
                  <a:lnTo>
                    <a:pt x="0" y="212"/>
                  </a:lnTo>
                  <a:lnTo>
                    <a:pt x="80" y="212"/>
                  </a:lnTo>
                  <a:lnTo>
                    <a:pt x="80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4178" y="3681"/>
              <a:ext cx="17" cy="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08" name="Freeform 68"/>
            <p:cNvSpPr/>
            <p:nvPr/>
          </p:nvSpPr>
          <p:spPr bwMode="auto">
            <a:xfrm>
              <a:off x="3722" y="2037"/>
              <a:ext cx="87" cy="93"/>
            </a:xfrm>
            <a:custGeom>
              <a:avLst/>
              <a:gdLst>
                <a:gd name="T0" fmla="*/ 17 w 437"/>
                <a:gd name="T1" fmla="*/ 0 h 468"/>
                <a:gd name="T2" fmla="*/ 6 w 437"/>
                <a:gd name="T3" fmla="*/ 0 h 468"/>
                <a:gd name="T4" fmla="*/ 6 w 437"/>
                <a:gd name="T5" fmla="*/ 3 h 468"/>
                <a:gd name="T6" fmla="*/ 3 w 437"/>
                <a:gd name="T7" fmla="*/ 3 h 468"/>
                <a:gd name="T8" fmla="*/ 3 w 437"/>
                <a:gd name="T9" fmla="*/ 5 h 468"/>
                <a:gd name="T10" fmla="*/ 0 w 437"/>
                <a:gd name="T11" fmla="*/ 5 h 468"/>
                <a:gd name="T12" fmla="*/ 0 w 437"/>
                <a:gd name="T13" fmla="*/ 13 h 468"/>
                <a:gd name="T14" fmla="*/ 3 w 437"/>
                <a:gd name="T15" fmla="*/ 13 h 468"/>
                <a:gd name="T16" fmla="*/ 3 w 437"/>
                <a:gd name="T17" fmla="*/ 11 h 468"/>
                <a:gd name="T18" fmla="*/ 6 w 437"/>
                <a:gd name="T19" fmla="*/ 11 h 468"/>
                <a:gd name="T20" fmla="*/ 6 w 437"/>
                <a:gd name="T21" fmla="*/ 5 h 468"/>
                <a:gd name="T22" fmla="*/ 9 w 437"/>
                <a:gd name="T23" fmla="*/ 5 h 468"/>
                <a:gd name="T24" fmla="*/ 9 w 437"/>
                <a:gd name="T25" fmla="*/ 18 h 468"/>
                <a:gd name="T26" fmla="*/ 15 w 437"/>
                <a:gd name="T27" fmla="*/ 18 h 468"/>
                <a:gd name="T28" fmla="*/ 15 w 437"/>
                <a:gd name="T29" fmla="*/ 3 h 468"/>
                <a:gd name="T30" fmla="*/ 17 w 437"/>
                <a:gd name="T31" fmla="*/ 3 h 468"/>
                <a:gd name="T32" fmla="*/ 17 w 437"/>
                <a:gd name="T33" fmla="*/ 0 h 4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7"/>
                <a:gd name="T52" fmla="*/ 0 h 468"/>
                <a:gd name="T53" fmla="*/ 437 w 437"/>
                <a:gd name="T54" fmla="*/ 468 h 4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7" h="468">
                  <a:moveTo>
                    <a:pt x="437" y="0"/>
                  </a:moveTo>
                  <a:lnTo>
                    <a:pt x="142" y="0"/>
                  </a:lnTo>
                  <a:lnTo>
                    <a:pt x="142" y="65"/>
                  </a:lnTo>
                  <a:lnTo>
                    <a:pt x="71" y="65"/>
                  </a:lnTo>
                  <a:lnTo>
                    <a:pt x="71" y="132"/>
                  </a:lnTo>
                  <a:lnTo>
                    <a:pt x="0" y="132"/>
                  </a:lnTo>
                  <a:lnTo>
                    <a:pt x="0" y="335"/>
                  </a:lnTo>
                  <a:lnTo>
                    <a:pt x="71" y="335"/>
                  </a:lnTo>
                  <a:lnTo>
                    <a:pt x="71" y="268"/>
                  </a:lnTo>
                  <a:lnTo>
                    <a:pt x="142" y="268"/>
                  </a:lnTo>
                  <a:lnTo>
                    <a:pt x="142" y="132"/>
                  </a:lnTo>
                  <a:lnTo>
                    <a:pt x="219" y="132"/>
                  </a:lnTo>
                  <a:lnTo>
                    <a:pt x="219" y="468"/>
                  </a:lnTo>
                  <a:lnTo>
                    <a:pt x="366" y="468"/>
                  </a:lnTo>
                  <a:lnTo>
                    <a:pt x="366" y="65"/>
                  </a:lnTo>
                  <a:lnTo>
                    <a:pt x="437" y="65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Freeform 69"/>
            <p:cNvSpPr/>
            <p:nvPr/>
          </p:nvSpPr>
          <p:spPr bwMode="auto">
            <a:xfrm>
              <a:off x="3155" y="2619"/>
              <a:ext cx="483" cy="207"/>
            </a:xfrm>
            <a:custGeom>
              <a:avLst/>
              <a:gdLst>
                <a:gd name="T0" fmla="*/ 3 w 2417"/>
                <a:gd name="T1" fmla="*/ 41 h 1037"/>
                <a:gd name="T2" fmla="*/ 7 w 2417"/>
                <a:gd name="T3" fmla="*/ 41 h 1037"/>
                <a:gd name="T4" fmla="*/ 11 w 2417"/>
                <a:gd name="T5" fmla="*/ 41 h 1037"/>
                <a:gd name="T6" fmla="*/ 15 w 2417"/>
                <a:gd name="T7" fmla="*/ 41 h 1037"/>
                <a:gd name="T8" fmla="*/ 17 w 2417"/>
                <a:gd name="T9" fmla="*/ 38 h 1037"/>
                <a:gd name="T10" fmla="*/ 21 w 2417"/>
                <a:gd name="T11" fmla="*/ 38 h 1037"/>
                <a:gd name="T12" fmla="*/ 25 w 2417"/>
                <a:gd name="T13" fmla="*/ 35 h 1037"/>
                <a:gd name="T14" fmla="*/ 29 w 2417"/>
                <a:gd name="T15" fmla="*/ 34 h 1037"/>
                <a:gd name="T16" fmla="*/ 33 w 2417"/>
                <a:gd name="T17" fmla="*/ 32 h 1037"/>
                <a:gd name="T18" fmla="*/ 36 w 2417"/>
                <a:gd name="T19" fmla="*/ 33 h 1037"/>
                <a:gd name="T20" fmla="*/ 41 w 2417"/>
                <a:gd name="T21" fmla="*/ 32 h 1037"/>
                <a:gd name="T22" fmla="*/ 45 w 2417"/>
                <a:gd name="T23" fmla="*/ 30 h 1037"/>
                <a:gd name="T24" fmla="*/ 49 w 2417"/>
                <a:gd name="T25" fmla="*/ 28 h 1037"/>
                <a:gd name="T26" fmla="*/ 53 w 2417"/>
                <a:gd name="T27" fmla="*/ 28 h 1037"/>
                <a:gd name="T28" fmla="*/ 58 w 2417"/>
                <a:gd name="T29" fmla="*/ 26 h 1037"/>
                <a:gd name="T30" fmla="*/ 62 w 2417"/>
                <a:gd name="T31" fmla="*/ 25 h 1037"/>
                <a:gd name="T32" fmla="*/ 65 w 2417"/>
                <a:gd name="T33" fmla="*/ 23 h 1037"/>
                <a:gd name="T34" fmla="*/ 70 w 2417"/>
                <a:gd name="T35" fmla="*/ 21 h 1037"/>
                <a:gd name="T36" fmla="*/ 74 w 2417"/>
                <a:gd name="T37" fmla="*/ 21 h 1037"/>
                <a:gd name="T38" fmla="*/ 78 w 2417"/>
                <a:gd name="T39" fmla="*/ 19 h 1037"/>
                <a:gd name="T40" fmla="*/ 82 w 2417"/>
                <a:gd name="T41" fmla="*/ 18 h 1037"/>
                <a:gd name="T42" fmla="*/ 85 w 2417"/>
                <a:gd name="T43" fmla="*/ 14 h 1037"/>
                <a:gd name="T44" fmla="*/ 88 w 2417"/>
                <a:gd name="T45" fmla="*/ 12 h 1037"/>
                <a:gd name="T46" fmla="*/ 92 w 2417"/>
                <a:gd name="T47" fmla="*/ 11 h 1037"/>
                <a:gd name="T48" fmla="*/ 94 w 2417"/>
                <a:gd name="T49" fmla="*/ 9 h 1037"/>
                <a:gd name="T50" fmla="*/ 95 w 2417"/>
                <a:gd name="T51" fmla="*/ 4 h 1037"/>
                <a:gd name="T52" fmla="*/ 97 w 2417"/>
                <a:gd name="T53" fmla="*/ 0 h 1037"/>
                <a:gd name="T54" fmla="*/ 92 w 2417"/>
                <a:gd name="T55" fmla="*/ 0 h 1037"/>
                <a:gd name="T56" fmla="*/ 88 w 2417"/>
                <a:gd name="T57" fmla="*/ 1 h 1037"/>
                <a:gd name="T58" fmla="*/ 85 w 2417"/>
                <a:gd name="T59" fmla="*/ 3 h 1037"/>
                <a:gd name="T60" fmla="*/ 82 w 2417"/>
                <a:gd name="T61" fmla="*/ 5 h 1037"/>
                <a:gd name="T62" fmla="*/ 78 w 2417"/>
                <a:gd name="T63" fmla="*/ 6 h 1037"/>
                <a:gd name="T64" fmla="*/ 73 w 2417"/>
                <a:gd name="T65" fmla="*/ 8 h 1037"/>
                <a:gd name="T66" fmla="*/ 71 w 2417"/>
                <a:gd name="T67" fmla="*/ 10 h 1037"/>
                <a:gd name="T68" fmla="*/ 68 w 2417"/>
                <a:gd name="T69" fmla="*/ 12 h 1037"/>
                <a:gd name="T70" fmla="*/ 63 w 2417"/>
                <a:gd name="T71" fmla="*/ 14 h 1037"/>
                <a:gd name="T72" fmla="*/ 59 w 2417"/>
                <a:gd name="T73" fmla="*/ 15 h 1037"/>
                <a:gd name="T74" fmla="*/ 55 w 2417"/>
                <a:gd name="T75" fmla="*/ 17 h 1037"/>
                <a:gd name="T76" fmla="*/ 52 w 2417"/>
                <a:gd name="T77" fmla="*/ 17 h 1037"/>
                <a:gd name="T78" fmla="*/ 47 w 2417"/>
                <a:gd name="T79" fmla="*/ 19 h 1037"/>
                <a:gd name="T80" fmla="*/ 43 w 2417"/>
                <a:gd name="T81" fmla="*/ 21 h 1037"/>
                <a:gd name="T82" fmla="*/ 40 w 2417"/>
                <a:gd name="T83" fmla="*/ 23 h 1037"/>
                <a:gd name="T84" fmla="*/ 38 w 2417"/>
                <a:gd name="T85" fmla="*/ 25 h 1037"/>
                <a:gd name="T86" fmla="*/ 34 w 2417"/>
                <a:gd name="T87" fmla="*/ 26 h 1037"/>
                <a:gd name="T88" fmla="*/ 30 w 2417"/>
                <a:gd name="T89" fmla="*/ 26 h 1037"/>
                <a:gd name="T90" fmla="*/ 25 w 2417"/>
                <a:gd name="T91" fmla="*/ 27 h 1037"/>
                <a:gd name="T92" fmla="*/ 21 w 2417"/>
                <a:gd name="T93" fmla="*/ 28 h 1037"/>
                <a:gd name="T94" fmla="*/ 17 w 2417"/>
                <a:gd name="T95" fmla="*/ 30 h 1037"/>
                <a:gd name="T96" fmla="*/ 13 w 2417"/>
                <a:gd name="T97" fmla="*/ 31 h 1037"/>
                <a:gd name="T98" fmla="*/ 8 w 2417"/>
                <a:gd name="T99" fmla="*/ 31 h 1037"/>
                <a:gd name="T100" fmla="*/ 5 w 2417"/>
                <a:gd name="T101" fmla="*/ 30 h 1037"/>
                <a:gd name="T102" fmla="*/ 1 w 2417"/>
                <a:gd name="T103" fmla="*/ 30 h 1037"/>
                <a:gd name="T104" fmla="*/ 0 w 2417"/>
                <a:gd name="T105" fmla="*/ 34 h 1037"/>
                <a:gd name="T106" fmla="*/ 0 w 2417"/>
                <a:gd name="T107" fmla="*/ 39 h 1037"/>
                <a:gd name="T108" fmla="*/ 3 w 2417"/>
                <a:gd name="T109" fmla="*/ 41 h 103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17"/>
                <a:gd name="T166" fmla="*/ 0 h 1037"/>
                <a:gd name="T167" fmla="*/ 2417 w 2417"/>
                <a:gd name="T168" fmla="*/ 1037 h 103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17" h="1037">
                  <a:moveTo>
                    <a:pt x="85" y="1037"/>
                  </a:moveTo>
                  <a:lnTo>
                    <a:pt x="26" y="1021"/>
                  </a:lnTo>
                  <a:lnTo>
                    <a:pt x="43" y="998"/>
                  </a:lnTo>
                  <a:lnTo>
                    <a:pt x="60" y="998"/>
                  </a:lnTo>
                  <a:lnTo>
                    <a:pt x="76" y="998"/>
                  </a:lnTo>
                  <a:lnTo>
                    <a:pt x="76" y="1015"/>
                  </a:lnTo>
                  <a:lnTo>
                    <a:pt x="94" y="1015"/>
                  </a:lnTo>
                  <a:lnTo>
                    <a:pt x="114" y="1015"/>
                  </a:lnTo>
                  <a:lnTo>
                    <a:pt x="131" y="1015"/>
                  </a:lnTo>
                  <a:lnTo>
                    <a:pt x="148" y="1015"/>
                  </a:lnTo>
                  <a:lnTo>
                    <a:pt x="165" y="1015"/>
                  </a:lnTo>
                  <a:lnTo>
                    <a:pt x="181" y="1015"/>
                  </a:lnTo>
                  <a:lnTo>
                    <a:pt x="202" y="1015"/>
                  </a:lnTo>
                  <a:lnTo>
                    <a:pt x="202" y="1033"/>
                  </a:lnTo>
                  <a:lnTo>
                    <a:pt x="220" y="1033"/>
                  </a:lnTo>
                  <a:lnTo>
                    <a:pt x="237" y="1033"/>
                  </a:lnTo>
                  <a:lnTo>
                    <a:pt x="253" y="1033"/>
                  </a:lnTo>
                  <a:lnTo>
                    <a:pt x="270" y="1033"/>
                  </a:lnTo>
                  <a:lnTo>
                    <a:pt x="292" y="1033"/>
                  </a:lnTo>
                  <a:lnTo>
                    <a:pt x="309" y="1033"/>
                  </a:lnTo>
                  <a:lnTo>
                    <a:pt x="325" y="1033"/>
                  </a:lnTo>
                  <a:lnTo>
                    <a:pt x="343" y="1033"/>
                  </a:lnTo>
                  <a:lnTo>
                    <a:pt x="359" y="1033"/>
                  </a:lnTo>
                  <a:lnTo>
                    <a:pt x="380" y="1021"/>
                  </a:lnTo>
                  <a:lnTo>
                    <a:pt x="380" y="998"/>
                  </a:lnTo>
                  <a:lnTo>
                    <a:pt x="380" y="983"/>
                  </a:lnTo>
                  <a:lnTo>
                    <a:pt x="380" y="959"/>
                  </a:lnTo>
                  <a:lnTo>
                    <a:pt x="396" y="959"/>
                  </a:lnTo>
                  <a:lnTo>
                    <a:pt x="414" y="959"/>
                  </a:lnTo>
                  <a:lnTo>
                    <a:pt x="431" y="943"/>
                  </a:lnTo>
                  <a:lnTo>
                    <a:pt x="448" y="943"/>
                  </a:lnTo>
                  <a:lnTo>
                    <a:pt x="469" y="943"/>
                  </a:lnTo>
                  <a:lnTo>
                    <a:pt x="485" y="954"/>
                  </a:lnTo>
                  <a:lnTo>
                    <a:pt x="502" y="954"/>
                  </a:lnTo>
                  <a:lnTo>
                    <a:pt x="519" y="954"/>
                  </a:lnTo>
                  <a:lnTo>
                    <a:pt x="537" y="943"/>
                  </a:lnTo>
                  <a:lnTo>
                    <a:pt x="537" y="925"/>
                  </a:lnTo>
                  <a:lnTo>
                    <a:pt x="558" y="904"/>
                  </a:lnTo>
                  <a:lnTo>
                    <a:pt x="574" y="904"/>
                  </a:lnTo>
                  <a:lnTo>
                    <a:pt x="590" y="885"/>
                  </a:lnTo>
                  <a:lnTo>
                    <a:pt x="608" y="885"/>
                  </a:lnTo>
                  <a:lnTo>
                    <a:pt x="629" y="885"/>
                  </a:lnTo>
                  <a:lnTo>
                    <a:pt x="645" y="869"/>
                  </a:lnTo>
                  <a:lnTo>
                    <a:pt x="663" y="869"/>
                  </a:lnTo>
                  <a:lnTo>
                    <a:pt x="680" y="869"/>
                  </a:lnTo>
                  <a:lnTo>
                    <a:pt x="696" y="846"/>
                  </a:lnTo>
                  <a:lnTo>
                    <a:pt x="718" y="846"/>
                  </a:lnTo>
                  <a:lnTo>
                    <a:pt x="734" y="846"/>
                  </a:lnTo>
                  <a:lnTo>
                    <a:pt x="752" y="846"/>
                  </a:lnTo>
                  <a:lnTo>
                    <a:pt x="752" y="829"/>
                  </a:lnTo>
                  <a:lnTo>
                    <a:pt x="768" y="806"/>
                  </a:lnTo>
                  <a:lnTo>
                    <a:pt x="785" y="806"/>
                  </a:lnTo>
                  <a:lnTo>
                    <a:pt x="805" y="806"/>
                  </a:lnTo>
                  <a:lnTo>
                    <a:pt x="823" y="806"/>
                  </a:lnTo>
                  <a:lnTo>
                    <a:pt x="839" y="806"/>
                  </a:lnTo>
                  <a:lnTo>
                    <a:pt x="857" y="806"/>
                  </a:lnTo>
                  <a:lnTo>
                    <a:pt x="857" y="822"/>
                  </a:lnTo>
                  <a:lnTo>
                    <a:pt x="873" y="822"/>
                  </a:lnTo>
                  <a:lnTo>
                    <a:pt x="895" y="822"/>
                  </a:lnTo>
                  <a:lnTo>
                    <a:pt x="911" y="822"/>
                  </a:lnTo>
                  <a:lnTo>
                    <a:pt x="928" y="806"/>
                  </a:lnTo>
                  <a:lnTo>
                    <a:pt x="945" y="806"/>
                  </a:lnTo>
                  <a:lnTo>
                    <a:pt x="962" y="806"/>
                  </a:lnTo>
                  <a:lnTo>
                    <a:pt x="983" y="791"/>
                  </a:lnTo>
                  <a:lnTo>
                    <a:pt x="1001" y="791"/>
                  </a:lnTo>
                  <a:lnTo>
                    <a:pt x="1016" y="791"/>
                  </a:lnTo>
                  <a:lnTo>
                    <a:pt x="1034" y="767"/>
                  </a:lnTo>
                  <a:lnTo>
                    <a:pt x="1051" y="767"/>
                  </a:lnTo>
                  <a:lnTo>
                    <a:pt x="1072" y="767"/>
                  </a:lnTo>
                  <a:lnTo>
                    <a:pt x="1088" y="767"/>
                  </a:lnTo>
                  <a:lnTo>
                    <a:pt x="1106" y="752"/>
                  </a:lnTo>
                  <a:lnTo>
                    <a:pt x="1122" y="752"/>
                  </a:lnTo>
                  <a:lnTo>
                    <a:pt x="1139" y="752"/>
                  </a:lnTo>
                  <a:lnTo>
                    <a:pt x="1160" y="729"/>
                  </a:lnTo>
                  <a:lnTo>
                    <a:pt x="1177" y="729"/>
                  </a:lnTo>
                  <a:lnTo>
                    <a:pt x="1194" y="713"/>
                  </a:lnTo>
                  <a:lnTo>
                    <a:pt x="1210" y="713"/>
                  </a:lnTo>
                  <a:lnTo>
                    <a:pt x="1228" y="713"/>
                  </a:lnTo>
                  <a:lnTo>
                    <a:pt x="1249" y="692"/>
                  </a:lnTo>
                  <a:lnTo>
                    <a:pt x="1266" y="692"/>
                  </a:lnTo>
                  <a:lnTo>
                    <a:pt x="1283" y="692"/>
                  </a:lnTo>
                  <a:lnTo>
                    <a:pt x="1299" y="692"/>
                  </a:lnTo>
                  <a:lnTo>
                    <a:pt x="1316" y="692"/>
                  </a:lnTo>
                  <a:lnTo>
                    <a:pt x="1336" y="692"/>
                  </a:lnTo>
                  <a:lnTo>
                    <a:pt x="1354" y="692"/>
                  </a:lnTo>
                  <a:lnTo>
                    <a:pt x="1371" y="674"/>
                  </a:lnTo>
                  <a:lnTo>
                    <a:pt x="1388" y="674"/>
                  </a:lnTo>
                  <a:lnTo>
                    <a:pt x="1404" y="674"/>
                  </a:lnTo>
                  <a:lnTo>
                    <a:pt x="1426" y="654"/>
                  </a:lnTo>
                  <a:lnTo>
                    <a:pt x="1443" y="654"/>
                  </a:lnTo>
                  <a:lnTo>
                    <a:pt x="1459" y="654"/>
                  </a:lnTo>
                  <a:lnTo>
                    <a:pt x="1477" y="639"/>
                  </a:lnTo>
                  <a:lnTo>
                    <a:pt x="1493" y="639"/>
                  </a:lnTo>
                  <a:lnTo>
                    <a:pt x="1514" y="639"/>
                  </a:lnTo>
                  <a:lnTo>
                    <a:pt x="1531" y="614"/>
                  </a:lnTo>
                  <a:lnTo>
                    <a:pt x="1548" y="614"/>
                  </a:lnTo>
                  <a:lnTo>
                    <a:pt x="1566" y="614"/>
                  </a:lnTo>
                  <a:lnTo>
                    <a:pt x="1582" y="614"/>
                  </a:lnTo>
                  <a:lnTo>
                    <a:pt x="1603" y="599"/>
                  </a:lnTo>
                  <a:lnTo>
                    <a:pt x="1619" y="599"/>
                  </a:lnTo>
                  <a:lnTo>
                    <a:pt x="1637" y="599"/>
                  </a:lnTo>
                  <a:lnTo>
                    <a:pt x="1637" y="576"/>
                  </a:lnTo>
                  <a:lnTo>
                    <a:pt x="1653" y="576"/>
                  </a:lnTo>
                  <a:lnTo>
                    <a:pt x="1671" y="576"/>
                  </a:lnTo>
                  <a:lnTo>
                    <a:pt x="1692" y="560"/>
                  </a:lnTo>
                  <a:lnTo>
                    <a:pt x="1709" y="560"/>
                  </a:lnTo>
                  <a:lnTo>
                    <a:pt x="1725" y="560"/>
                  </a:lnTo>
                  <a:lnTo>
                    <a:pt x="1742" y="537"/>
                  </a:lnTo>
                  <a:lnTo>
                    <a:pt x="1759" y="537"/>
                  </a:lnTo>
                  <a:lnTo>
                    <a:pt x="1780" y="537"/>
                  </a:lnTo>
                  <a:lnTo>
                    <a:pt x="1797" y="521"/>
                  </a:lnTo>
                  <a:lnTo>
                    <a:pt x="1815" y="521"/>
                  </a:lnTo>
                  <a:lnTo>
                    <a:pt x="1830" y="521"/>
                  </a:lnTo>
                  <a:lnTo>
                    <a:pt x="1852" y="521"/>
                  </a:lnTo>
                  <a:lnTo>
                    <a:pt x="1868" y="501"/>
                  </a:lnTo>
                  <a:lnTo>
                    <a:pt x="1886" y="501"/>
                  </a:lnTo>
                  <a:lnTo>
                    <a:pt x="1902" y="501"/>
                  </a:lnTo>
                  <a:lnTo>
                    <a:pt x="1919" y="482"/>
                  </a:lnTo>
                  <a:lnTo>
                    <a:pt x="1940" y="482"/>
                  </a:lnTo>
                  <a:lnTo>
                    <a:pt x="1957" y="482"/>
                  </a:lnTo>
                  <a:lnTo>
                    <a:pt x="1974" y="462"/>
                  </a:lnTo>
                  <a:lnTo>
                    <a:pt x="1991" y="462"/>
                  </a:lnTo>
                  <a:lnTo>
                    <a:pt x="2008" y="447"/>
                  </a:lnTo>
                  <a:lnTo>
                    <a:pt x="2030" y="447"/>
                  </a:lnTo>
                  <a:lnTo>
                    <a:pt x="2045" y="447"/>
                  </a:lnTo>
                  <a:lnTo>
                    <a:pt x="2063" y="447"/>
                  </a:lnTo>
                  <a:lnTo>
                    <a:pt x="2063" y="424"/>
                  </a:lnTo>
                  <a:lnTo>
                    <a:pt x="2080" y="408"/>
                  </a:lnTo>
                  <a:lnTo>
                    <a:pt x="2080" y="384"/>
                  </a:lnTo>
                  <a:lnTo>
                    <a:pt x="2097" y="384"/>
                  </a:lnTo>
                  <a:lnTo>
                    <a:pt x="2097" y="369"/>
                  </a:lnTo>
                  <a:lnTo>
                    <a:pt x="2117" y="345"/>
                  </a:lnTo>
                  <a:lnTo>
                    <a:pt x="2117" y="329"/>
                  </a:lnTo>
                  <a:lnTo>
                    <a:pt x="2135" y="329"/>
                  </a:lnTo>
                  <a:lnTo>
                    <a:pt x="2150" y="329"/>
                  </a:lnTo>
                  <a:lnTo>
                    <a:pt x="2168" y="329"/>
                  </a:lnTo>
                  <a:lnTo>
                    <a:pt x="2185" y="310"/>
                  </a:lnTo>
                  <a:lnTo>
                    <a:pt x="2206" y="310"/>
                  </a:lnTo>
                  <a:lnTo>
                    <a:pt x="2223" y="310"/>
                  </a:lnTo>
                  <a:lnTo>
                    <a:pt x="2240" y="291"/>
                  </a:lnTo>
                  <a:lnTo>
                    <a:pt x="2257" y="291"/>
                  </a:lnTo>
                  <a:lnTo>
                    <a:pt x="2273" y="270"/>
                  </a:lnTo>
                  <a:lnTo>
                    <a:pt x="2294" y="270"/>
                  </a:lnTo>
                  <a:lnTo>
                    <a:pt x="2312" y="270"/>
                  </a:lnTo>
                  <a:lnTo>
                    <a:pt x="2328" y="270"/>
                  </a:lnTo>
                  <a:lnTo>
                    <a:pt x="2344" y="270"/>
                  </a:lnTo>
                  <a:lnTo>
                    <a:pt x="2344" y="251"/>
                  </a:lnTo>
                  <a:lnTo>
                    <a:pt x="2362" y="251"/>
                  </a:lnTo>
                  <a:lnTo>
                    <a:pt x="2362" y="232"/>
                  </a:lnTo>
                  <a:lnTo>
                    <a:pt x="2362" y="216"/>
                  </a:lnTo>
                  <a:lnTo>
                    <a:pt x="2362" y="192"/>
                  </a:lnTo>
                  <a:lnTo>
                    <a:pt x="2362" y="177"/>
                  </a:lnTo>
                  <a:lnTo>
                    <a:pt x="2383" y="154"/>
                  </a:lnTo>
                  <a:lnTo>
                    <a:pt x="2383" y="137"/>
                  </a:lnTo>
                  <a:lnTo>
                    <a:pt x="2383" y="114"/>
                  </a:lnTo>
                  <a:lnTo>
                    <a:pt x="2383" y="98"/>
                  </a:lnTo>
                  <a:lnTo>
                    <a:pt x="2400" y="98"/>
                  </a:lnTo>
                  <a:lnTo>
                    <a:pt x="2400" y="79"/>
                  </a:lnTo>
                  <a:lnTo>
                    <a:pt x="2400" y="60"/>
                  </a:lnTo>
                  <a:lnTo>
                    <a:pt x="2400" y="40"/>
                  </a:lnTo>
                  <a:lnTo>
                    <a:pt x="2417" y="24"/>
                  </a:lnTo>
                  <a:lnTo>
                    <a:pt x="2417" y="0"/>
                  </a:lnTo>
                  <a:lnTo>
                    <a:pt x="2400" y="0"/>
                  </a:lnTo>
                  <a:lnTo>
                    <a:pt x="2383" y="0"/>
                  </a:lnTo>
                  <a:lnTo>
                    <a:pt x="2362" y="0"/>
                  </a:lnTo>
                  <a:lnTo>
                    <a:pt x="2344" y="0"/>
                  </a:lnTo>
                  <a:lnTo>
                    <a:pt x="2328" y="0"/>
                  </a:lnTo>
                  <a:lnTo>
                    <a:pt x="2312" y="0"/>
                  </a:lnTo>
                  <a:lnTo>
                    <a:pt x="2294" y="0"/>
                  </a:lnTo>
                  <a:lnTo>
                    <a:pt x="2273" y="0"/>
                  </a:lnTo>
                  <a:lnTo>
                    <a:pt x="2257" y="0"/>
                  </a:lnTo>
                  <a:lnTo>
                    <a:pt x="2240" y="17"/>
                  </a:lnTo>
                  <a:lnTo>
                    <a:pt x="2223" y="17"/>
                  </a:lnTo>
                  <a:lnTo>
                    <a:pt x="2206" y="17"/>
                  </a:lnTo>
                  <a:lnTo>
                    <a:pt x="2185" y="32"/>
                  </a:lnTo>
                  <a:lnTo>
                    <a:pt x="2168" y="32"/>
                  </a:lnTo>
                  <a:lnTo>
                    <a:pt x="2150" y="55"/>
                  </a:lnTo>
                  <a:lnTo>
                    <a:pt x="2135" y="55"/>
                  </a:lnTo>
                  <a:lnTo>
                    <a:pt x="2117" y="55"/>
                  </a:lnTo>
                  <a:lnTo>
                    <a:pt x="2117" y="72"/>
                  </a:lnTo>
                  <a:lnTo>
                    <a:pt x="2097" y="72"/>
                  </a:lnTo>
                  <a:lnTo>
                    <a:pt x="2080" y="95"/>
                  </a:lnTo>
                  <a:lnTo>
                    <a:pt x="2063" y="95"/>
                  </a:lnTo>
                  <a:lnTo>
                    <a:pt x="2045" y="95"/>
                  </a:lnTo>
                  <a:lnTo>
                    <a:pt x="2045" y="111"/>
                  </a:lnTo>
                  <a:lnTo>
                    <a:pt x="2045" y="133"/>
                  </a:lnTo>
                  <a:lnTo>
                    <a:pt x="2030" y="133"/>
                  </a:lnTo>
                  <a:lnTo>
                    <a:pt x="2008" y="133"/>
                  </a:lnTo>
                  <a:lnTo>
                    <a:pt x="1991" y="149"/>
                  </a:lnTo>
                  <a:lnTo>
                    <a:pt x="1974" y="149"/>
                  </a:lnTo>
                  <a:lnTo>
                    <a:pt x="1957" y="149"/>
                  </a:lnTo>
                  <a:lnTo>
                    <a:pt x="1940" y="149"/>
                  </a:lnTo>
                  <a:lnTo>
                    <a:pt x="1919" y="169"/>
                  </a:lnTo>
                  <a:lnTo>
                    <a:pt x="1902" y="169"/>
                  </a:lnTo>
                  <a:lnTo>
                    <a:pt x="1886" y="169"/>
                  </a:lnTo>
                  <a:lnTo>
                    <a:pt x="1868" y="189"/>
                  </a:lnTo>
                  <a:lnTo>
                    <a:pt x="1852" y="189"/>
                  </a:lnTo>
                  <a:lnTo>
                    <a:pt x="1830" y="189"/>
                  </a:lnTo>
                  <a:lnTo>
                    <a:pt x="1815" y="189"/>
                  </a:lnTo>
                  <a:lnTo>
                    <a:pt x="1797" y="189"/>
                  </a:lnTo>
                  <a:lnTo>
                    <a:pt x="1780" y="189"/>
                  </a:lnTo>
                  <a:lnTo>
                    <a:pt x="1780" y="208"/>
                  </a:lnTo>
                  <a:lnTo>
                    <a:pt x="1780" y="223"/>
                  </a:lnTo>
                  <a:lnTo>
                    <a:pt x="1780" y="247"/>
                  </a:lnTo>
                  <a:lnTo>
                    <a:pt x="1759" y="262"/>
                  </a:lnTo>
                  <a:lnTo>
                    <a:pt x="1742" y="262"/>
                  </a:lnTo>
                  <a:lnTo>
                    <a:pt x="1742" y="287"/>
                  </a:lnTo>
                  <a:lnTo>
                    <a:pt x="1725" y="287"/>
                  </a:lnTo>
                  <a:lnTo>
                    <a:pt x="1709" y="302"/>
                  </a:lnTo>
                  <a:lnTo>
                    <a:pt x="1692" y="302"/>
                  </a:lnTo>
                  <a:lnTo>
                    <a:pt x="1671" y="326"/>
                  </a:lnTo>
                  <a:lnTo>
                    <a:pt x="1653" y="326"/>
                  </a:lnTo>
                  <a:lnTo>
                    <a:pt x="1637" y="326"/>
                  </a:lnTo>
                  <a:lnTo>
                    <a:pt x="1619" y="341"/>
                  </a:lnTo>
                  <a:lnTo>
                    <a:pt x="1603" y="341"/>
                  </a:lnTo>
                  <a:lnTo>
                    <a:pt x="1582" y="341"/>
                  </a:lnTo>
                  <a:lnTo>
                    <a:pt x="1566" y="341"/>
                  </a:lnTo>
                  <a:lnTo>
                    <a:pt x="1548" y="366"/>
                  </a:lnTo>
                  <a:lnTo>
                    <a:pt x="1531" y="366"/>
                  </a:lnTo>
                  <a:lnTo>
                    <a:pt x="1514" y="366"/>
                  </a:lnTo>
                  <a:lnTo>
                    <a:pt x="1493" y="366"/>
                  </a:lnTo>
                  <a:lnTo>
                    <a:pt x="1477" y="366"/>
                  </a:lnTo>
                  <a:lnTo>
                    <a:pt x="1459" y="366"/>
                  </a:lnTo>
                  <a:lnTo>
                    <a:pt x="1443" y="380"/>
                  </a:lnTo>
                  <a:lnTo>
                    <a:pt x="1426" y="380"/>
                  </a:lnTo>
                  <a:lnTo>
                    <a:pt x="1426" y="400"/>
                  </a:lnTo>
                  <a:lnTo>
                    <a:pt x="1404" y="400"/>
                  </a:lnTo>
                  <a:lnTo>
                    <a:pt x="1388" y="419"/>
                  </a:lnTo>
                  <a:lnTo>
                    <a:pt x="1371" y="419"/>
                  </a:lnTo>
                  <a:lnTo>
                    <a:pt x="1354" y="419"/>
                  </a:lnTo>
                  <a:lnTo>
                    <a:pt x="1336" y="419"/>
                  </a:lnTo>
                  <a:lnTo>
                    <a:pt x="1336" y="438"/>
                  </a:lnTo>
                  <a:lnTo>
                    <a:pt x="1316" y="438"/>
                  </a:lnTo>
                  <a:lnTo>
                    <a:pt x="1299" y="438"/>
                  </a:lnTo>
                  <a:lnTo>
                    <a:pt x="1283" y="454"/>
                  </a:lnTo>
                  <a:lnTo>
                    <a:pt x="1266" y="454"/>
                  </a:lnTo>
                  <a:lnTo>
                    <a:pt x="1249" y="454"/>
                  </a:lnTo>
                  <a:lnTo>
                    <a:pt x="1207" y="454"/>
                  </a:lnTo>
                  <a:lnTo>
                    <a:pt x="1189" y="454"/>
                  </a:lnTo>
                  <a:lnTo>
                    <a:pt x="1169" y="477"/>
                  </a:lnTo>
                  <a:lnTo>
                    <a:pt x="1151" y="477"/>
                  </a:lnTo>
                  <a:lnTo>
                    <a:pt x="1135" y="477"/>
                  </a:lnTo>
                  <a:lnTo>
                    <a:pt x="1135" y="494"/>
                  </a:lnTo>
                  <a:lnTo>
                    <a:pt x="1118" y="517"/>
                  </a:lnTo>
                  <a:lnTo>
                    <a:pt x="1102" y="517"/>
                  </a:lnTo>
                  <a:lnTo>
                    <a:pt x="1081" y="517"/>
                  </a:lnTo>
                  <a:lnTo>
                    <a:pt x="1063" y="517"/>
                  </a:lnTo>
                  <a:lnTo>
                    <a:pt x="1046" y="533"/>
                  </a:lnTo>
                  <a:lnTo>
                    <a:pt x="1029" y="533"/>
                  </a:lnTo>
                  <a:lnTo>
                    <a:pt x="1013" y="533"/>
                  </a:lnTo>
                  <a:lnTo>
                    <a:pt x="1013" y="556"/>
                  </a:lnTo>
                  <a:lnTo>
                    <a:pt x="1013" y="572"/>
                  </a:lnTo>
                  <a:lnTo>
                    <a:pt x="1013" y="591"/>
                  </a:lnTo>
                  <a:lnTo>
                    <a:pt x="992" y="591"/>
                  </a:lnTo>
                  <a:lnTo>
                    <a:pt x="974" y="591"/>
                  </a:lnTo>
                  <a:lnTo>
                    <a:pt x="974" y="611"/>
                  </a:lnTo>
                  <a:lnTo>
                    <a:pt x="958" y="611"/>
                  </a:lnTo>
                  <a:lnTo>
                    <a:pt x="958" y="631"/>
                  </a:lnTo>
                  <a:lnTo>
                    <a:pt x="941" y="631"/>
                  </a:lnTo>
                  <a:lnTo>
                    <a:pt x="924" y="631"/>
                  </a:lnTo>
                  <a:lnTo>
                    <a:pt x="902" y="646"/>
                  </a:lnTo>
                  <a:lnTo>
                    <a:pt x="887" y="646"/>
                  </a:lnTo>
                  <a:lnTo>
                    <a:pt x="869" y="639"/>
                  </a:lnTo>
                  <a:lnTo>
                    <a:pt x="852" y="639"/>
                  </a:lnTo>
                  <a:lnTo>
                    <a:pt x="836" y="639"/>
                  </a:lnTo>
                  <a:lnTo>
                    <a:pt x="814" y="639"/>
                  </a:lnTo>
                  <a:lnTo>
                    <a:pt x="798" y="639"/>
                  </a:lnTo>
                  <a:lnTo>
                    <a:pt x="780" y="639"/>
                  </a:lnTo>
                  <a:lnTo>
                    <a:pt x="764" y="639"/>
                  </a:lnTo>
                  <a:lnTo>
                    <a:pt x="746" y="639"/>
                  </a:lnTo>
                  <a:lnTo>
                    <a:pt x="725" y="646"/>
                  </a:lnTo>
                  <a:lnTo>
                    <a:pt x="709" y="646"/>
                  </a:lnTo>
                  <a:lnTo>
                    <a:pt x="692" y="646"/>
                  </a:lnTo>
                  <a:lnTo>
                    <a:pt x="675" y="670"/>
                  </a:lnTo>
                  <a:lnTo>
                    <a:pt x="658" y="670"/>
                  </a:lnTo>
                  <a:lnTo>
                    <a:pt x="638" y="670"/>
                  </a:lnTo>
                  <a:lnTo>
                    <a:pt x="620" y="686"/>
                  </a:lnTo>
                  <a:lnTo>
                    <a:pt x="604" y="686"/>
                  </a:lnTo>
                  <a:lnTo>
                    <a:pt x="587" y="686"/>
                  </a:lnTo>
                  <a:lnTo>
                    <a:pt x="566" y="709"/>
                  </a:lnTo>
                  <a:lnTo>
                    <a:pt x="549" y="709"/>
                  </a:lnTo>
                  <a:lnTo>
                    <a:pt x="531" y="709"/>
                  </a:lnTo>
                  <a:lnTo>
                    <a:pt x="516" y="724"/>
                  </a:lnTo>
                  <a:lnTo>
                    <a:pt x="498" y="724"/>
                  </a:lnTo>
                  <a:lnTo>
                    <a:pt x="476" y="724"/>
                  </a:lnTo>
                  <a:lnTo>
                    <a:pt x="460" y="748"/>
                  </a:lnTo>
                  <a:lnTo>
                    <a:pt x="443" y="748"/>
                  </a:lnTo>
                  <a:lnTo>
                    <a:pt x="426" y="748"/>
                  </a:lnTo>
                  <a:lnTo>
                    <a:pt x="409" y="764"/>
                  </a:lnTo>
                  <a:lnTo>
                    <a:pt x="389" y="787"/>
                  </a:lnTo>
                  <a:lnTo>
                    <a:pt x="372" y="787"/>
                  </a:lnTo>
                  <a:lnTo>
                    <a:pt x="355" y="787"/>
                  </a:lnTo>
                  <a:lnTo>
                    <a:pt x="338" y="787"/>
                  </a:lnTo>
                  <a:lnTo>
                    <a:pt x="321" y="787"/>
                  </a:lnTo>
                  <a:lnTo>
                    <a:pt x="300" y="787"/>
                  </a:lnTo>
                  <a:lnTo>
                    <a:pt x="283" y="787"/>
                  </a:lnTo>
                  <a:lnTo>
                    <a:pt x="267" y="767"/>
                  </a:lnTo>
                  <a:lnTo>
                    <a:pt x="249" y="767"/>
                  </a:lnTo>
                  <a:lnTo>
                    <a:pt x="232" y="767"/>
                  </a:lnTo>
                  <a:lnTo>
                    <a:pt x="211" y="767"/>
                  </a:lnTo>
                  <a:lnTo>
                    <a:pt x="194" y="767"/>
                  </a:lnTo>
                  <a:lnTo>
                    <a:pt x="178" y="767"/>
                  </a:lnTo>
                  <a:lnTo>
                    <a:pt x="178" y="752"/>
                  </a:lnTo>
                  <a:lnTo>
                    <a:pt x="160" y="752"/>
                  </a:lnTo>
                  <a:lnTo>
                    <a:pt x="144" y="752"/>
                  </a:lnTo>
                  <a:lnTo>
                    <a:pt x="123" y="752"/>
                  </a:lnTo>
                  <a:lnTo>
                    <a:pt x="106" y="752"/>
                  </a:lnTo>
                  <a:lnTo>
                    <a:pt x="88" y="752"/>
                  </a:lnTo>
                  <a:lnTo>
                    <a:pt x="73" y="752"/>
                  </a:lnTo>
                  <a:lnTo>
                    <a:pt x="55" y="752"/>
                  </a:lnTo>
                  <a:lnTo>
                    <a:pt x="34" y="752"/>
                  </a:lnTo>
                  <a:lnTo>
                    <a:pt x="17" y="752"/>
                  </a:lnTo>
                  <a:lnTo>
                    <a:pt x="17" y="787"/>
                  </a:lnTo>
                  <a:lnTo>
                    <a:pt x="17" y="803"/>
                  </a:lnTo>
                  <a:lnTo>
                    <a:pt x="17" y="822"/>
                  </a:lnTo>
                  <a:lnTo>
                    <a:pt x="0" y="822"/>
                  </a:lnTo>
                  <a:lnTo>
                    <a:pt x="0" y="841"/>
                  </a:lnTo>
                  <a:lnTo>
                    <a:pt x="0" y="861"/>
                  </a:lnTo>
                  <a:lnTo>
                    <a:pt x="0" y="878"/>
                  </a:lnTo>
                  <a:lnTo>
                    <a:pt x="0" y="901"/>
                  </a:lnTo>
                  <a:lnTo>
                    <a:pt x="0" y="916"/>
                  </a:lnTo>
                  <a:lnTo>
                    <a:pt x="0" y="940"/>
                  </a:lnTo>
                  <a:lnTo>
                    <a:pt x="0" y="954"/>
                  </a:lnTo>
                  <a:lnTo>
                    <a:pt x="0" y="979"/>
                  </a:lnTo>
                  <a:lnTo>
                    <a:pt x="13" y="994"/>
                  </a:lnTo>
                  <a:lnTo>
                    <a:pt x="13" y="1015"/>
                  </a:lnTo>
                  <a:lnTo>
                    <a:pt x="13" y="1033"/>
                  </a:lnTo>
                  <a:lnTo>
                    <a:pt x="31" y="1033"/>
                  </a:lnTo>
                  <a:lnTo>
                    <a:pt x="46" y="1033"/>
                  </a:lnTo>
                  <a:lnTo>
                    <a:pt x="64" y="1033"/>
                  </a:lnTo>
                  <a:lnTo>
                    <a:pt x="85" y="1037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232323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Rectangle 2"/>
          <p:cNvSpPr txBox="1">
            <a:spLocks noChangeArrowheads="1"/>
          </p:cNvSpPr>
          <p:nvPr/>
        </p:nvSpPr>
        <p:spPr bwMode="auto">
          <a:xfrm>
            <a:off x="1697842" y="3637961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kern="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Target Parameter</a:t>
            </a:r>
            <a:endParaRPr lang="en-US" altLang="en-US" sz="2800" b="1" kern="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" name="Group 28"/>
          <p:cNvGraphicFramePr>
            <a:graphicFrameLocks noGrp="1"/>
          </p:cNvGraphicFramePr>
          <p:nvPr/>
        </p:nvGraphicFramePr>
        <p:xfrm>
          <a:off x="402442" y="4247561"/>
          <a:ext cx="8305800" cy="1828800"/>
        </p:xfrm>
        <a:graphic>
          <a:graphicData uri="http://schemas.openxmlformats.org/drawingml/2006/table">
            <a:tbl>
              <a:tblPr/>
              <a:tblGrid>
                <a:gridCol w="1447800"/>
                <a:gridCol w="4724400"/>
                <a:gridCol w="2133600"/>
              </a:tblGrid>
              <a:tr h="436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Words or Phrases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Data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µ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Mean; average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Quantitative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E0D3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8E0D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E0D3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Proportion; percentage; fraction; rate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8E0D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E0D3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Qualitative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8E0D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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Variance; variability; spread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Quantitative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1"/>
            <a:ext cx="8229600" cy="838200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Small-Sample Test of Hypothesis about </a:t>
            </a:r>
            <a:r>
              <a:rPr lang="en-US" altLang="en-US" sz="32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038600"/>
          </a:xfrm>
        </p:spPr>
        <p:txBody>
          <a:bodyPr lIns="90488" tIns="44450" rIns="90488" bIns="44450"/>
          <a:lstStyle/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Two-Tailed Test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dirty="0">
                <a:latin typeface="Times New Roman" panose="02020603050405020304" pitchFamily="18" charset="0"/>
              </a:rPr>
              <a:t>: </a:t>
            </a:r>
            <a:r>
              <a:rPr lang="en-US" altLang="en-US" sz="2800" i="1" dirty="0">
                <a:latin typeface="Times New Roman" panose="02020603050405020304" pitchFamily="18" charset="0"/>
              </a:rPr>
              <a:t>µ</a:t>
            </a:r>
            <a:r>
              <a:rPr lang="en-US" altLang="en-US" sz="2800" dirty="0">
                <a:latin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</a:rPr>
              <a:t>µ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</a:rPr>
              <a:t>: </a:t>
            </a:r>
            <a:r>
              <a:rPr lang="en-US" altLang="en-US" sz="2800" i="1" dirty="0">
                <a:latin typeface="Times New Roman" panose="02020603050405020304" pitchFamily="18" charset="0"/>
              </a:rPr>
              <a:t>µ</a:t>
            </a:r>
            <a:r>
              <a:rPr lang="en-US" altLang="en-US" sz="2800" dirty="0">
                <a:latin typeface="Times New Roman" panose="02020603050405020304" pitchFamily="18" charset="0"/>
              </a:rPr>
              <a:t> ≠ </a:t>
            </a:r>
            <a:r>
              <a:rPr lang="en-US" altLang="en-US" sz="2800" i="1" dirty="0">
                <a:latin typeface="Times New Roman" panose="02020603050405020304" pitchFamily="18" charset="0"/>
              </a:rPr>
              <a:t>µ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Test statistic</a:t>
            </a:r>
            <a:r>
              <a:rPr lang="en-US" altLang="en-US" sz="2800" dirty="0">
                <a:latin typeface="Times New Roman" panose="02020603050405020304" pitchFamily="18" charset="0"/>
              </a:rPr>
              <a:t>: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Rejection region</a:t>
            </a:r>
            <a:r>
              <a:rPr lang="en-US" altLang="en-US" sz="2800" dirty="0">
                <a:latin typeface="Times New Roman" panose="02020603050405020304" pitchFamily="18" charset="0"/>
              </a:rPr>
              <a:t>: |</a:t>
            </a:r>
            <a:r>
              <a:rPr lang="en-US" altLang="en-US" sz="2800" i="1" dirty="0">
                <a:latin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</a:rPr>
              <a:t>| &gt; </a:t>
            </a:r>
            <a:r>
              <a:rPr lang="en-US" altLang="en-US" sz="2800" i="1" dirty="0">
                <a:latin typeface="Times New Roman" panose="02020603050405020304" pitchFamily="18" charset="0"/>
              </a:rPr>
              <a:t>t</a:t>
            </a:r>
            <a:r>
              <a:rPr lang="en-US" altLang="en-US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</a:t>
            </a:r>
            <a:endParaRPr lang="en-US" altLang="en-US" sz="2800" baseline="-25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971800" y="2895600"/>
          <a:ext cx="1346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0" name="Equation" r:id="rId1" imgW="1346200" imgH="889000" progId="Equation.DSMT4">
                  <p:embed/>
                </p:oleObj>
              </mc:Choice>
              <mc:Fallback>
                <p:oleObj name="Equation" r:id="rId1" imgW="1346200" imgH="889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95600"/>
                        <a:ext cx="1346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autoUpdateAnimBg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2057400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Required for a Valid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Small-Sample 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 for </a:t>
            </a:r>
            <a:r>
              <a:rPr lang="en-US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686800" cy="1524000"/>
          </a:xfrm>
        </p:spPr>
        <p:txBody>
          <a:bodyPr lIns="90488" tIns="44450" rIns="90488" bIns="44450"/>
          <a:lstStyle/>
          <a:p>
            <a:pPr marL="460375" indent="-460375">
              <a:buFontTx/>
              <a:buNone/>
            </a:pPr>
            <a:r>
              <a:rPr lang="en-US" altLang="en-US" sz="2800" dirty="0">
                <a:solidFill>
                  <a:srgbClr val="008000"/>
                </a:solidFill>
                <a:latin typeface="Times New Roman" panose="02020603050405020304" pitchFamily="18" charset="0"/>
              </a:rPr>
              <a:t>1.	A random sample is selected from the target population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460375" indent="-460375">
              <a:buFontTx/>
              <a:buNone/>
            </a:pP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2.	The population from which the sample is selected has a distribution that is approximately normal.</a:t>
            </a:r>
            <a:endParaRPr lang="en-US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autoUpdateAnimBg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3" y="204068"/>
            <a:ext cx="6138856" cy="609600"/>
          </a:xfrm>
          <a:noFill/>
        </p:spPr>
        <p:txBody>
          <a:bodyPr lIns="90488" tIns="44450" rIns="90488" bIns="44450" anchorCtr="1"/>
          <a:lstStyle/>
          <a:p>
            <a:pPr algn="l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Two-Tailed 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6553200" cy="1978765"/>
          </a:xfrm>
          <a:noFill/>
        </p:spPr>
        <p:txBody>
          <a:bodyPr lIns="90488" tIns="44450" rIns="90488" bIns="44450"/>
          <a:lstStyle/>
          <a:p>
            <a:pPr>
              <a:lnSpc>
                <a:spcPct val="110000"/>
              </a:lnSpc>
              <a:spcBef>
                <a:spcPct val="42000"/>
              </a:spcBef>
            </a:pPr>
            <a:r>
              <a:rPr lang="en-US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Example 7.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Does </a:t>
            </a:r>
            <a:r>
              <a:rPr lang="en-US" altLang="en-US" sz="2400" dirty="0">
                <a:latin typeface="Times New Roman" panose="02020603050405020304" pitchFamily="18" charset="0"/>
              </a:rPr>
              <a:t>an average box of cereal contain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368</a:t>
            </a:r>
            <a:r>
              <a:rPr lang="en-US" altLang="en-US" sz="2400" dirty="0">
                <a:latin typeface="Times New Roman" panose="02020603050405020304" pitchFamily="18" charset="0"/>
              </a:rPr>
              <a:t> grams of cereal?  A random sample of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36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boxes had a mean of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372.5</a:t>
            </a:r>
            <a:r>
              <a:rPr lang="en-US" altLang="en-US" sz="2400" dirty="0">
                <a:latin typeface="Times New Roman" panose="02020603050405020304" pitchFamily="18" charset="0"/>
              </a:rPr>
              <a:t> and a standard deviation of</a:t>
            </a:r>
            <a:r>
              <a:rPr lang="en-US" altLang="en-US" sz="2400" dirty="0">
                <a:solidFill>
                  <a:srgbClr val="FCFEB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grams. Test at the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0.05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level of significance.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6696289" y="114126"/>
            <a:ext cx="2432050" cy="2779847"/>
            <a:chOff x="5264150" y="2368550"/>
            <a:chExt cx="2806700" cy="3340100"/>
          </a:xfrm>
        </p:grpSpPr>
        <p:sp>
          <p:nvSpPr>
            <p:cNvPr id="80900" name="AutoShape 4"/>
            <p:cNvSpPr>
              <a:spLocks noChangeArrowheads="1"/>
            </p:cNvSpPr>
            <p:nvPr/>
          </p:nvSpPr>
          <p:spPr bwMode="auto">
            <a:xfrm>
              <a:off x="5264150" y="2368550"/>
              <a:ext cx="2806700" cy="3340100"/>
            </a:xfrm>
            <a:prstGeom prst="cube">
              <a:avLst>
                <a:gd name="adj" fmla="val 12690"/>
              </a:avLst>
            </a:prstGeom>
            <a:solidFill>
              <a:srgbClr val="3B3BB3"/>
            </a:solidFill>
            <a:ln w="12700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80901" name="Object 5">
              <a:hlinkClick r:id="" action="ppaction://ole?verb=0"/>
            </p:cNvPr>
            <p:cNvGraphicFramePr/>
            <p:nvPr/>
          </p:nvGraphicFramePr>
          <p:xfrm>
            <a:off x="5410200" y="2710189"/>
            <a:ext cx="2209800" cy="1474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88" name="WordArt 2.0" r:id="rId1" imgW="6094095" imgH="4062095" progId="">
                    <p:embed/>
                  </p:oleObj>
                </mc:Choice>
                <mc:Fallback>
                  <p:oleObj name="WordArt 2.0" r:id="rId1" imgW="6094095" imgH="4062095" progId="">
                    <p:embed/>
                    <p:pic>
                      <p:nvPicPr>
                        <p:cNvPr id="0" name="Picture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2710189"/>
                          <a:ext cx="2209800" cy="1474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2" name="AutoShape 6"/>
            <p:cNvSpPr>
              <a:spLocks noChangeArrowheads="1"/>
            </p:cNvSpPr>
            <p:nvPr/>
          </p:nvSpPr>
          <p:spPr bwMode="auto">
            <a:xfrm>
              <a:off x="5918200" y="3663950"/>
              <a:ext cx="1130300" cy="1130300"/>
            </a:xfrm>
            <a:prstGeom prst="star16">
              <a:avLst>
                <a:gd name="adj" fmla="val 37500"/>
              </a:avLst>
            </a:prstGeom>
            <a:solidFill>
              <a:srgbClr val="EAEC5E"/>
            </a:solidFill>
            <a:ln w="1270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007" name="Rectangle 7"/>
            <p:cNvSpPr>
              <a:spLocks noChangeArrowheads="1"/>
            </p:cNvSpPr>
            <p:nvPr/>
          </p:nvSpPr>
          <p:spPr bwMode="auto">
            <a:xfrm>
              <a:off x="5640388" y="4972050"/>
              <a:ext cx="1749425" cy="55880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  <a:defRPr/>
              </a:pPr>
              <a:r>
                <a: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368 gm.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2272854"/>
            <a:ext cx="1447800" cy="39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kern="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altLang="en-US" sz="2400" b="1" kern="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75656" y="2667000"/>
            <a:ext cx="251063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8E0D30"/>
              </a:buClr>
            </a:pPr>
            <a:r>
              <a:rPr lang="en-US" altLang="en-US" sz="2400" b="1" i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="1" kern="0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b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b="1" i="1" kern="0" dirty="0" smtClean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400" b="1" kern="0" dirty="0" smtClean="0">
                <a:solidFill>
                  <a:srgbClr val="8E0D30"/>
                </a:solidFill>
              </a:rPr>
              <a:t> </a:t>
            </a:r>
            <a:r>
              <a:rPr lang="en-US" altLang="en-US" sz="24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= 368</a:t>
            </a:r>
            <a:endParaRPr lang="en-US" altLang="en-US" sz="2400" b="1" kern="0" dirty="0" smtClean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8E0D30"/>
              </a:buClr>
            </a:pPr>
            <a:r>
              <a:rPr lang="en-US" altLang="en-US" sz="2400" b="1" i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="1" kern="0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b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sz="2400" b="1" kern="0" dirty="0" smtClean="0">
                <a:solidFill>
                  <a:schemeClr val="tx2"/>
                </a:solidFill>
              </a:rPr>
              <a:t> </a:t>
            </a:r>
            <a:r>
              <a:rPr lang="en-US" altLang="en-US" sz="2400" b="1" i="1" kern="0" dirty="0" smtClean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400" b="1" kern="0" dirty="0" smtClean="0">
                <a:solidFill>
                  <a:srgbClr val="8E0D30"/>
                </a:solidFill>
              </a:rPr>
              <a:t> </a:t>
            </a:r>
            <a:r>
              <a:rPr lang="en-US" altLang="en-US" sz="2400" b="1" kern="0" dirty="0" smtClean="0">
                <a:solidFill>
                  <a:srgbClr val="8E0D30"/>
                </a:solidFill>
                <a:latin typeface="Symbol" panose="05050102010706020507" pitchFamily="18" charset="2"/>
              </a:rPr>
              <a:t></a:t>
            </a:r>
            <a:r>
              <a:rPr lang="en-US" altLang="en-US" sz="2400" b="1" kern="0" dirty="0" smtClean="0">
                <a:solidFill>
                  <a:srgbClr val="8E0D30"/>
                </a:solidFill>
              </a:rPr>
              <a:t> </a:t>
            </a:r>
            <a:r>
              <a:rPr lang="en-US" altLang="en-US" sz="24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368</a:t>
            </a:r>
            <a:endParaRPr lang="en-US" altLang="en-US" sz="2400" b="1" kern="0" dirty="0" smtClean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8E0D30"/>
              </a:buClr>
            </a:pPr>
            <a:r>
              <a:rPr lang="en-US" altLang="en-US" sz="2400" b="1" i="1" kern="0" dirty="0" smtClean="0">
                <a:solidFill>
                  <a:schemeClr val="tx2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2400" b="1" kern="0" dirty="0" smtClean="0">
                <a:solidFill>
                  <a:schemeClr val="tx2"/>
                </a:solidFill>
              </a:rPr>
              <a:t> = </a:t>
            </a:r>
            <a:r>
              <a:rPr lang="en-US" altLang="en-US" sz="24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0.05</a:t>
            </a:r>
            <a:endParaRPr lang="en-US" altLang="en-US" sz="2400" b="1" kern="0" dirty="0" smtClean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8E0D30"/>
              </a:buClr>
            </a:pPr>
            <a:r>
              <a:rPr lang="en-US" altLang="en-US" sz="2400" b="1" i="1" kern="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df</a:t>
            </a:r>
            <a:r>
              <a:rPr lang="en-US" altLang="en-US" sz="2400" b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36 – 1 = 35</a:t>
            </a:r>
            <a:endParaRPr lang="en-US" altLang="en-US" sz="2400" b="1" kern="0" dirty="0" smtClean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9000"/>
              </a:spcBef>
              <a:buClr>
                <a:srgbClr val="8E0D30"/>
              </a:buClr>
            </a:pPr>
            <a:r>
              <a:rPr lang="en-US" altLang="en-US" sz="2400" b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Critical Value(s):</a:t>
            </a:r>
            <a:endParaRPr lang="en-US" altLang="en-US" sz="2400" b="1" kern="0" dirty="0" smtClean="0">
              <a:latin typeface="Times New Roman" panose="02020603050405020304" pitchFamily="18" charset="0"/>
            </a:endParaRPr>
          </a:p>
          <a:p>
            <a:pPr>
              <a:buClr>
                <a:srgbClr val="8E0D30"/>
              </a:buClr>
            </a:pPr>
            <a:endParaRPr lang="en-US" altLang="en-US" sz="2800" b="1" kern="0" dirty="0"/>
          </a:p>
        </p:txBody>
      </p:sp>
      <p:grpSp>
        <p:nvGrpSpPr>
          <p:cNvPr id="11" name="Group 62"/>
          <p:cNvGrpSpPr/>
          <p:nvPr/>
        </p:nvGrpSpPr>
        <p:grpSpPr bwMode="auto">
          <a:xfrm>
            <a:off x="386769" y="4831260"/>
            <a:ext cx="2990850" cy="1839913"/>
            <a:chOff x="480" y="2784"/>
            <a:chExt cx="1884" cy="1159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28" y="2843"/>
              <a:ext cx="1" cy="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90" y="3220"/>
              <a:ext cx="432" cy="436"/>
            </a:xfrm>
            <a:custGeom>
              <a:avLst/>
              <a:gdLst>
                <a:gd name="T0" fmla="*/ 432 w 432"/>
                <a:gd name="T1" fmla="*/ 0 h 436"/>
                <a:gd name="T2" fmla="*/ 432 w 432"/>
                <a:gd name="T3" fmla="*/ 436 h 436"/>
                <a:gd name="T4" fmla="*/ 0 w 432"/>
                <a:gd name="T5" fmla="*/ 436 h 436"/>
                <a:gd name="T6" fmla="*/ 53 w 432"/>
                <a:gd name="T7" fmla="*/ 412 h 436"/>
                <a:gd name="T8" fmla="*/ 103 w 432"/>
                <a:gd name="T9" fmla="*/ 386 h 436"/>
                <a:gd name="T10" fmla="*/ 151 w 432"/>
                <a:gd name="T11" fmla="*/ 355 h 436"/>
                <a:gd name="T12" fmla="*/ 197 w 432"/>
                <a:gd name="T13" fmla="*/ 321 h 436"/>
                <a:gd name="T14" fmla="*/ 240 w 432"/>
                <a:gd name="T15" fmla="*/ 284 h 436"/>
                <a:gd name="T16" fmla="*/ 280 w 432"/>
                <a:gd name="T17" fmla="*/ 243 h 436"/>
                <a:gd name="T18" fmla="*/ 318 w 432"/>
                <a:gd name="T19" fmla="*/ 199 h 436"/>
                <a:gd name="T20" fmla="*/ 351 w 432"/>
                <a:gd name="T21" fmla="*/ 152 h 436"/>
                <a:gd name="T22" fmla="*/ 382 w 432"/>
                <a:gd name="T23" fmla="*/ 104 h 436"/>
                <a:gd name="T24" fmla="*/ 408 w 432"/>
                <a:gd name="T25" fmla="*/ 54 h 436"/>
                <a:gd name="T26" fmla="*/ 432 w 432"/>
                <a:gd name="T27" fmla="*/ 0 h 4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2"/>
                <a:gd name="T43" fmla="*/ 0 h 436"/>
                <a:gd name="T44" fmla="*/ 432 w 432"/>
                <a:gd name="T45" fmla="*/ 436 h 4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2" h="436">
                  <a:moveTo>
                    <a:pt x="432" y="0"/>
                  </a:moveTo>
                  <a:lnTo>
                    <a:pt x="432" y="436"/>
                  </a:lnTo>
                  <a:lnTo>
                    <a:pt x="0" y="436"/>
                  </a:lnTo>
                  <a:lnTo>
                    <a:pt x="53" y="412"/>
                  </a:lnTo>
                  <a:lnTo>
                    <a:pt x="103" y="386"/>
                  </a:lnTo>
                  <a:lnTo>
                    <a:pt x="151" y="355"/>
                  </a:lnTo>
                  <a:lnTo>
                    <a:pt x="197" y="321"/>
                  </a:lnTo>
                  <a:lnTo>
                    <a:pt x="240" y="284"/>
                  </a:lnTo>
                  <a:lnTo>
                    <a:pt x="280" y="243"/>
                  </a:lnTo>
                  <a:lnTo>
                    <a:pt x="318" y="199"/>
                  </a:lnTo>
                  <a:lnTo>
                    <a:pt x="351" y="152"/>
                  </a:lnTo>
                  <a:lnTo>
                    <a:pt x="382" y="104"/>
                  </a:lnTo>
                  <a:lnTo>
                    <a:pt x="408" y="54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3333FF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761" y="3242"/>
              <a:ext cx="409" cy="414"/>
            </a:xfrm>
            <a:custGeom>
              <a:avLst/>
              <a:gdLst>
                <a:gd name="T0" fmla="*/ 0 w 409"/>
                <a:gd name="T1" fmla="*/ 0 h 414"/>
                <a:gd name="T2" fmla="*/ 0 w 409"/>
                <a:gd name="T3" fmla="*/ 414 h 414"/>
                <a:gd name="T4" fmla="*/ 409 w 409"/>
                <a:gd name="T5" fmla="*/ 414 h 414"/>
                <a:gd name="T6" fmla="*/ 359 w 409"/>
                <a:gd name="T7" fmla="*/ 392 h 414"/>
                <a:gd name="T8" fmla="*/ 311 w 409"/>
                <a:gd name="T9" fmla="*/ 366 h 414"/>
                <a:gd name="T10" fmla="*/ 266 w 409"/>
                <a:gd name="T11" fmla="*/ 337 h 414"/>
                <a:gd name="T12" fmla="*/ 222 w 409"/>
                <a:gd name="T13" fmla="*/ 304 h 414"/>
                <a:gd name="T14" fmla="*/ 181 w 409"/>
                <a:gd name="T15" fmla="*/ 268 h 414"/>
                <a:gd name="T16" fmla="*/ 143 w 409"/>
                <a:gd name="T17" fmla="*/ 230 h 414"/>
                <a:gd name="T18" fmla="*/ 108 w 409"/>
                <a:gd name="T19" fmla="*/ 188 h 414"/>
                <a:gd name="T20" fmla="*/ 75 w 409"/>
                <a:gd name="T21" fmla="*/ 145 h 414"/>
                <a:gd name="T22" fmla="*/ 46 w 409"/>
                <a:gd name="T23" fmla="*/ 99 h 414"/>
                <a:gd name="T24" fmla="*/ 21 w 409"/>
                <a:gd name="T25" fmla="*/ 50 h 414"/>
                <a:gd name="T26" fmla="*/ 0 w 409"/>
                <a:gd name="T27" fmla="*/ 0 h 4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09"/>
                <a:gd name="T43" fmla="*/ 0 h 414"/>
                <a:gd name="T44" fmla="*/ 409 w 409"/>
                <a:gd name="T45" fmla="*/ 414 h 4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09" h="414">
                  <a:moveTo>
                    <a:pt x="0" y="0"/>
                  </a:moveTo>
                  <a:lnTo>
                    <a:pt x="0" y="414"/>
                  </a:lnTo>
                  <a:lnTo>
                    <a:pt x="409" y="414"/>
                  </a:lnTo>
                  <a:lnTo>
                    <a:pt x="359" y="392"/>
                  </a:lnTo>
                  <a:lnTo>
                    <a:pt x="311" y="366"/>
                  </a:lnTo>
                  <a:lnTo>
                    <a:pt x="266" y="337"/>
                  </a:lnTo>
                  <a:lnTo>
                    <a:pt x="222" y="304"/>
                  </a:lnTo>
                  <a:lnTo>
                    <a:pt x="181" y="268"/>
                  </a:lnTo>
                  <a:lnTo>
                    <a:pt x="143" y="230"/>
                  </a:lnTo>
                  <a:lnTo>
                    <a:pt x="108" y="188"/>
                  </a:lnTo>
                  <a:lnTo>
                    <a:pt x="75" y="145"/>
                  </a:lnTo>
                  <a:lnTo>
                    <a:pt x="46" y="99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FF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428" y="2829"/>
              <a:ext cx="872" cy="838"/>
            </a:xfrm>
            <a:custGeom>
              <a:avLst/>
              <a:gdLst>
                <a:gd name="T0" fmla="*/ 872 w 872"/>
                <a:gd name="T1" fmla="*/ 838 h 838"/>
                <a:gd name="T2" fmla="*/ 780 w 872"/>
                <a:gd name="T3" fmla="*/ 828 h 838"/>
                <a:gd name="T4" fmla="*/ 735 w 872"/>
                <a:gd name="T5" fmla="*/ 818 h 838"/>
                <a:gd name="T6" fmla="*/ 688 w 872"/>
                <a:gd name="T7" fmla="*/ 805 h 838"/>
                <a:gd name="T8" fmla="*/ 643 w 872"/>
                <a:gd name="T9" fmla="*/ 785 h 838"/>
                <a:gd name="T10" fmla="*/ 597 w 872"/>
                <a:gd name="T11" fmla="*/ 759 h 838"/>
                <a:gd name="T12" fmla="*/ 551 w 872"/>
                <a:gd name="T13" fmla="*/ 724 h 838"/>
                <a:gd name="T14" fmla="*/ 460 w 872"/>
                <a:gd name="T15" fmla="*/ 627 h 838"/>
                <a:gd name="T16" fmla="*/ 368 w 872"/>
                <a:gd name="T17" fmla="*/ 491 h 838"/>
                <a:gd name="T18" fmla="*/ 276 w 872"/>
                <a:gd name="T19" fmla="*/ 326 h 838"/>
                <a:gd name="T20" fmla="*/ 231 w 872"/>
                <a:gd name="T21" fmla="*/ 243 h 838"/>
                <a:gd name="T22" fmla="*/ 184 w 872"/>
                <a:gd name="T23" fmla="*/ 165 h 838"/>
                <a:gd name="T24" fmla="*/ 139 w 872"/>
                <a:gd name="T25" fmla="*/ 98 h 838"/>
                <a:gd name="T26" fmla="*/ 92 w 872"/>
                <a:gd name="T27" fmla="*/ 44 h 838"/>
                <a:gd name="T28" fmla="*/ 47 w 872"/>
                <a:gd name="T29" fmla="*/ 11 h 838"/>
                <a:gd name="T30" fmla="*/ 0 w 872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2"/>
                <a:gd name="T49" fmla="*/ 0 h 838"/>
                <a:gd name="T50" fmla="*/ 872 w 872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2" h="838">
                  <a:moveTo>
                    <a:pt x="872" y="838"/>
                  </a:moveTo>
                  <a:lnTo>
                    <a:pt x="780" y="828"/>
                  </a:lnTo>
                  <a:lnTo>
                    <a:pt x="735" y="818"/>
                  </a:lnTo>
                  <a:lnTo>
                    <a:pt x="688" y="805"/>
                  </a:lnTo>
                  <a:lnTo>
                    <a:pt x="643" y="785"/>
                  </a:lnTo>
                  <a:lnTo>
                    <a:pt x="597" y="759"/>
                  </a:lnTo>
                  <a:lnTo>
                    <a:pt x="551" y="724"/>
                  </a:lnTo>
                  <a:lnTo>
                    <a:pt x="460" y="627"/>
                  </a:lnTo>
                  <a:lnTo>
                    <a:pt x="368" y="491"/>
                  </a:lnTo>
                  <a:lnTo>
                    <a:pt x="276" y="326"/>
                  </a:lnTo>
                  <a:lnTo>
                    <a:pt x="231" y="243"/>
                  </a:lnTo>
                  <a:lnTo>
                    <a:pt x="184" y="165"/>
                  </a:lnTo>
                  <a:lnTo>
                    <a:pt x="139" y="98"/>
                  </a:lnTo>
                  <a:lnTo>
                    <a:pt x="92" y="44"/>
                  </a:lnTo>
                  <a:lnTo>
                    <a:pt x="47" y="11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CC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557" y="2829"/>
              <a:ext cx="871" cy="838"/>
            </a:xfrm>
            <a:custGeom>
              <a:avLst/>
              <a:gdLst>
                <a:gd name="T0" fmla="*/ 0 w 871"/>
                <a:gd name="T1" fmla="*/ 838 h 838"/>
                <a:gd name="T2" fmla="*/ 92 w 871"/>
                <a:gd name="T3" fmla="*/ 828 h 838"/>
                <a:gd name="T4" fmla="*/ 138 w 871"/>
                <a:gd name="T5" fmla="*/ 818 h 838"/>
                <a:gd name="T6" fmla="*/ 183 w 871"/>
                <a:gd name="T7" fmla="*/ 805 h 838"/>
                <a:gd name="T8" fmla="*/ 229 w 871"/>
                <a:gd name="T9" fmla="*/ 785 h 838"/>
                <a:gd name="T10" fmla="*/ 275 w 871"/>
                <a:gd name="T11" fmla="*/ 759 h 838"/>
                <a:gd name="T12" fmla="*/ 321 w 871"/>
                <a:gd name="T13" fmla="*/ 724 h 838"/>
                <a:gd name="T14" fmla="*/ 413 w 871"/>
                <a:gd name="T15" fmla="*/ 627 h 838"/>
                <a:gd name="T16" fmla="*/ 504 w 871"/>
                <a:gd name="T17" fmla="*/ 491 h 838"/>
                <a:gd name="T18" fmla="*/ 596 w 871"/>
                <a:gd name="T19" fmla="*/ 326 h 838"/>
                <a:gd name="T20" fmla="*/ 642 w 871"/>
                <a:gd name="T21" fmla="*/ 243 h 838"/>
                <a:gd name="T22" fmla="*/ 688 w 871"/>
                <a:gd name="T23" fmla="*/ 165 h 838"/>
                <a:gd name="T24" fmla="*/ 734 w 871"/>
                <a:gd name="T25" fmla="*/ 98 h 838"/>
                <a:gd name="T26" fmla="*/ 780 w 871"/>
                <a:gd name="T27" fmla="*/ 44 h 838"/>
                <a:gd name="T28" fmla="*/ 826 w 871"/>
                <a:gd name="T29" fmla="*/ 11 h 838"/>
                <a:gd name="T30" fmla="*/ 871 w 871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1"/>
                <a:gd name="T49" fmla="*/ 0 h 838"/>
                <a:gd name="T50" fmla="*/ 871 w 871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1" h="838">
                  <a:moveTo>
                    <a:pt x="0" y="838"/>
                  </a:moveTo>
                  <a:lnTo>
                    <a:pt x="92" y="828"/>
                  </a:lnTo>
                  <a:lnTo>
                    <a:pt x="138" y="818"/>
                  </a:lnTo>
                  <a:lnTo>
                    <a:pt x="183" y="805"/>
                  </a:lnTo>
                  <a:lnTo>
                    <a:pt x="229" y="785"/>
                  </a:lnTo>
                  <a:lnTo>
                    <a:pt x="275" y="759"/>
                  </a:lnTo>
                  <a:lnTo>
                    <a:pt x="321" y="724"/>
                  </a:lnTo>
                  <a:lnTo>
                    <a:pt x="413" y="627"/>
                  </a:lnTo>
                  <a:lnTo>
                    <a:pt x="504" y="491"/>
                  </a:lnTo>
                  <a:lnTo>
                    <a:pt x="596" y="326"/>
                  </a:lnTo>
                  <a:lnTo>
                    <a:pt x="642" y="243"/>
                  </a:lnTo>
                  <a:lnTo>
                    <a:pt x="688" y="165"/>
                  </a:lnTo>
                  <a:lnTo>
                    <a:pt x="734" y="98"/>
                  </a:lnTo>
                  <a:lnTo>
                    <a:pt x="780" y="44"/>
                  </a:lnTo>
                  <a:lnTo>
                    <a:pt x="826" y="11"/>
                  </a:lnTo>
                  <a:lnTo>
                    <a:pt x="871" y="0"/>
                  </a:lnTo>
                </a:path>
              </a:pathLst>
            </a:custGeom>
            <a:noFill/>
            <a:ln w="31750">
              <a:solidFill>
                <a:srgbClr val="0000CC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557" y="2975"/>
              <a:ext cx="1776" cy="689"/>
            </a:xfrm>
            <a:custGeom>
              <a:avLst/>
              <a:gdLst>
                <a:gd name="T0" fmla="*/ 0 w 1776"/>
                <a:gd name="T1" fmla="*/ 0 h 689"/>
                <a:gd name="T2" fmla="*/ 0 w 1776"/>
                <a:gd name="T3" fmla="*/ 689 h 689"/>
                <a:gd name="T4" fmla="*/ 1776 w 1776"/>
                <a:gd name="T5" fmla="*/ 689 h 689"/>
                <a:gd name="T6" fmla="*/ 0 60000 65536"/>
                <a:gd name="T7" fmla="*/ 0 60000 65536"/>
                <a:gd name="T8" fmla="*/ 0 60000 65536"/>
                <a:gd name="T9" fmla="*/ 0 w 1776"/>
                <a:gd name="T10" fmla="*/ 0 h 689"/>
                <a:gd name="T11" fmla="*/ 1776 w 1776"/>
                <a:gd name="T12" fmla="*/ 689 h 6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689">
                  <a:moveTo>
                    <a:pt x="0" y="0"/>
                  </a:moveTo>
                  <a:lnTo>
                    <a:pt x="0" y="689"/>
                  </a:lnTo>
                  <a:lnTo>
                    <a:pt x="1776" y="689"/>
                  </a:lnTo>
                </a:path>
              </a:pathLst>
            </a:custGeom>
            <a:noFill/>
            <a:ln w="2381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535" y="2975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535" y="3044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535" y="3114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35" y="3182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535" y="3251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535" y="3319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535" y="3389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35" y="3457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535" y="3526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535" y="3595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2333" y="3664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156" y="3664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978" y="3664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1800" y="3664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1623" y="3664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445" y="3664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1267" y="3664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1090" y="3664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912" y="3664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735" y="3664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268" y="3665"/>
              <a:ext cx="6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900" i="1"/>
                <a:t>t</a:t>
              </a:r>
              <a:endParaRPr lang="en-US" altLang="en-US" sz="1800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1385" y="3696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0</a:t>
              </a:r>
              <a:endParaRPr lang="en-US" altLang="en-US" sz="1800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1593" y="3696"/>
              <a:ext cx="3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 dirty="0"/>
                <a:t>2.030</a:t>
              </a:r>
              <a:endParaRPr lang="en-US" altLang="en-US" sz="1800" dirty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659" y="3696"/>
              <a:ext cx="45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-2.030</a:t>
              </a:r>
              <a:endParaRPr lang="en-US" altLang="en-US" sz="1800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1875" y="3082"/>
              <a:ext cx="4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dirty="0" smtClean="0"/>
                <a:t>0.025</a:t>
              </a:r>
              <a:endParaRPr lang="en-US" altLang="en-US" dirty="0"/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881" y="3324"/>
              <a:ext cx="106" cy="238"/>
            </a:xfrm>
            <a:custGeom>
              <a:avLst/>
              <a:gdLst>
                <a:gd name="T0" fmla="*/ 0 w 106"/>
                <a:gd name="T1" fmla="*/ 0 h 238"/>
                <a:gd name="T2" fmla="*/ 17 w 106"/>
                <a:gd name="T3" fmla="*/ 1 h 238"/>
                <a:gd name="T4" fmla="*/ 35 w 106"/>
                <a:gd name="T5" fmla="*/ 5 h 238"/>
                <a:gd name="T6" fmla="*/ 50 w 106"/>
                <a:gd name="T7" fmla="*/ 14 h 238"/>
                <a:gd name="T8" fmla="*/ 64 w 106"/>
                <a:gd name="T9" fmla="*/ 25 h 238"/>
                <a:gd name="T10" fmla="*/ 74 w 106"/>
                <a:gd name="T11" fmla="*/ 39 h 238"/>
                <a:gd name="T12" fmla="*/ 83 w 106"/>
                <a:gd name="T13" fmla="*/ 55 h 238"/>
                <a:gd name="T14" fmla="*/ 86 w 106"/>
                <a:gd name="T15" fmla="*/ 73 h 238"/>
                <a:gd name="T16" fmla="*/ 86 w 106"/>
                <a:gd name="T17" fmla="*/ 90 h 238"/>
                <a:gd name="T18" fmla="*/ 83 w 106"/>
                <a:gd name="T19" fmla="*/ 108 h 238"/>
                <a:gd name="T20" fmla="*/ 74 w 106"/>
                <a:gd name="T21" fmla="*/ 124 h 238"/>
                <a:gd name="T22" fmla="*/ 67 w 106"/>
                <a:gd name="T23" fmla="*/ 140 h 238"/>
                <a:gd name="T24" fmla="*/ 64 w 106"/>
                <a:gd name="T25" fmla="*/ 157 h 238"/>
                <a:gd name="T26" fmla="*/ 64 w 106"/>
                <a:gd name="T27" fmla="*/ 175 h 238"/>
                <a:gd name="T28" fmla="*/ 67 w 106"/>
                <a:gd name="T29" fmla="*/ 192 h 238"/>
                <a:gd name="T30" fmla="*/ 76 w 106"/>
                <a:gd name="T31" fmla="*/ 209 h 238"/>
                <a:gd name="T32" fmla="*/ 86 w 106"/>
                <a:gd name="T33" fmla="*/ 222 h 238"/>
                <a:gd name="T34" fmla="*/ 99 w 106"/>
                <a:gd name="T35" fmla="*/ 234 h 238"/>
                <a:gd name="T36" fmla="*/ 106 w 106"/>
                <a:gd name="T37" fmla="*/ 238 h 2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6"/>
                <a:gd name="T58" fmla="*/ 0 h 238"/>
                <a:gd name="T59" fmla="*/ 106 w 106"/>
                <a:gd name="T60" fmla="*/ 238 h 2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6" h="238">
                  <a:moveTo>
                    <a:pt x="0" y="0"/>
                  </a:moveTo>
                  <a:lnTo>
                    <a:pt x="17" y="1"/>
                  </a:lnTo>
                  <a:lnTo>
                    <a:pt x="35" y="5"/>
                  </a:lnTo>
                  <a:lnTo>
                    <a:pt x="50" y="14"/>
                  </a:lnTo>
                  <a:lnTo>
                    <a:pt x="64" y="25"/>
                  </a:lnTo>
                  <a:lnTo>
                    <a:pt x="74" y="39"/>
                  </a:lnTo>
                  <a:lnTo>
                    <a:pt x="83" y="55"/>
                  </a:lnTo>
                  <a:lnTo>
                    <a:pt x="86" y="73"/>
                  </a:lnTo>
                  <a:lnTo>
                    <a:pt x="86" y="90"/>
                  </a:lnTo>
                  <a:lnTo>
                    <a:pt x="83" y="108"/>
                  </a:lnTo>
                  <a:lnTo>
                    <a:pt x="74" y="124"/>
                  </a:lnTo>
                  <a:lnTo>
                    <a:pt x="67" y="140"/>
                  </a:lnTo>
                  <a:lnTo>
                    <a:pt x="64" y="157"/>
                  </a:lnTo>
                  <a:lnTo>
                    <a:pt x="64" y="175"/>
                  </a:lnTo>
                  <a:lnTo>
                    <a:pt x="67" y="192"/>
                  </a:lnTo>
                  <a:lnTo>
                    <a:pt x="76" y="209"/>
                  </a:lnTo>
                  <a:lnTo>
                    <a:pt x="86" y="222"/>
                  </a:lnTo>
                  <a:lnTo>
                    <a:pt x="99" y="234"/>
                  </a:lnTo>
                  <a:lnTo>
                    <a:pt x="106" y="238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982" y="3541"/>
              <a:ext cx="49" cy="44"/>
            </a:xfrm>
            <a:custGeom>
              <a:avLst/>
              <a:gdLst>
                <a:gd name="T0" fmla="*/ 9 w 49"/>
                <a:gd name="T1" fmla="*/ 0 h 44"/>
                <a:gd name="T2" fmla="*/ 49 w 49"/>
                <a:gd name="T3" fmla="*/ 31 h 44"/>
                <a:gd name="T4" fmla="*/ 0 w 49"/>
                <a:gd name="T5" fmla="*/ 44 h 44"/>
                <a:gd name="T6" fmla="*/ 9 w 49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4"/>
                <a:gd name="T14" fmla="*/ 49 w 4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4">
                  <a:moveTo>
                    <a:pt x="9" y="0"/>
                  </a:moveTo>
                  <a:lnTo>
                    <a:pt x="49" y="31"/>
                  </a:lnTo>
                  <a:lnTo>
                    <a:pt x="0" y="4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1861" y="3324"/>
              <a:ext cx="283" cy="188"/>
            </a:xfrm>
            <a:custGeom>
              <a:avLst/>
              <a:gdLst>
                <a:gd name="T0" fmla="*/ 283 w 283"/>
                <a:gd name="T1" fmla="*/ 0 h 188"/>
                <a:gd name="T2" fmla="*/ 281 w 283"/>
                <a:gd name="T3" fmla="*/ 23 h 188"/>
                <a:gd name="T4" fmla="*/ 273 w 283"/>
                <a:gd name="T5" fmla="*/ 46 h 188"/>
                <a:gd name="T6" fmla="*/ 261 w 283"/>
                <a:gd name="T7" fmla="*/ 66 h 188"/>
                <a:gd name="T8" fmla="*/ 246 w 283"/>
                <a:gd name="T9" fmla="*/ 84 h 188"/>
                <a:gd name="T10" fmla="*/ 228 w 283"/>
                <a:gd name="T11" fmla="*/ 99 h 188"/>
                <a:gd name="T12" fmla="*/ 207 w 283"/>
                <a:gd name="T13" fmla="*/ 110 h 188"/>
                <a:gd name="T14" fmla="*/ 183 w 283"/>
                <a:gd name="T15" fmla="*/ 117 h 188"/>
                <a:gd name="T16" fmla="*/ 160 w 283"/>
                <a:gd name="T17" fmla="*/ 118 h 188"/>
                <a:gd name="T18" fmla="*/ 137 w 283"/>
                <a:gd name="T19" fmla="*/ 116 h 188"/>
                <a:gd name="T20" fmla="*/ 113 w 283"/>
                <a:gd name="T21" fmla="*/ 113 h 188"/>
                <a:gd name="T22" fmla="*/ 89 w 283"/>
                <a:gd name="T23" fmla="*/ 116 h 188"/>
                <a:gd name="T24" fmla="*/ 67 w 283"/>
                <a:gd name="T25" fmla="*/ 123 h 188"/>
                <a:gd name="T26" fmla="*/ 45 w 283"/>
                <a:gd name="T27" fmla="*/ 133 h 188"/>
                <a:gd name="T28" fmla="*/ 27 w 283"/>
                <a:gd name="T29" fmla="*/ 147 h 188"/>
                <a:gd name="T30" fmla="*/ 11 w 283"/>
                <a:gd name="T31" fmla="*/ 166 h 188"/>
                <a:gd name="T32" fmla="*/ 0 w 283"/>
                <a:gd name="T33" fmla="*/ 186 h 188"/>
                <a:gd name="T34" fmla="*/ 0 w 283"/>
                <a:gd name="T35" fmla="*/ 188 h 1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3"/>
                <a:gd name="T55" fmla="*/ 0 h 188"/>
                <a:gd name="T56" fmla="*/ 283 w 283"/>
                <a:gd name="T57" fmla="*/ 188 h 18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3" h="188">
                  <a:moveTo>
                    <a:pt x="283" y="0"/>
                  </a:moveTo>
                  <a:lnTo>
                    <a:pt x="281" y="23"/>
                  </a:lnTo>
                  <a:lnTo>
                    <a:pt x="273" y="46"/>
                  </a:lnTo>
                  <a:lnTo>
                    <a:pt x="261" y="66"/>
                  </a:lnTo>
                  <a:lnTo>
                    <a:pt x="246" y="84"/>
                  </a:lnTo>
                  <a:lnTo>
                    <a:pt x="228" y="99"/>
                  </a:lnTo>
                  <a:lnTo>
                    <a:pt x="207" y="110"/>
                  </a:lnTo>
                  <a:lnTo>
                    <a:pt x="183" y="117"/>
                  </a:lnTo>
                  <a:lnTo>
                    <a:pt x="160" y="118"/>
                  </a:lnTo>
                  <a:lnTo>
                    <a:pt x="137" y="116"/>
                  </a:lnTo>
                  <a:lnTo>
                    <a:pt x="113" y="113"/>
                  </a:lnTo>
                  <a:lnTo>
                    <a:pt x="89" y="116"/>
                  </a:lnTo>
                  <a:lnTo>
                    <a:pt x="67" y="123"/>
                  </a:lnTo>
                  <a:lnTo>
                    <a:pt x="45" y="133"/>
                  </a:lnTo>
                  <a:lnTo>
                    <a:pt x="27" y="147"/>
                  </a:lnTo>
                  <a:lnTo>
                    <a:pt x="11" y="166"/>
                  </a:lnTo>
                  <a:lnTo>
                    <a:pt x="0" y="186"/>
                  </a:lnTo>
                  <a:lnTo>
                    <a:pt x="0" y="188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1838" y="3507"/>
              <a:ext cx="45" cy="49"/>
            </a:xfrm>
            <a:custGeom>
              <a:avLst/>
              <a:gdLst>
                <a:gd name="T0" fmla="*/ 45 w 45"/>
                <a:gd name="T1" fmla="*/ 9 h 49"/>
                <a:gd name="T2" fmla="*/ 12 w 45"/>
                <a:gd name="T3" fmla="*/ 49 h 49"/>
                <a:gd name="T4" fmla="*/ 0 w 45"/>
                <a:gd name="T5" fmla="*/ 0 h 49"/>
                <a:gd name="T6" fmla="*/ 45 w 45"/>
                <a:gd name="T7" fmla="*/ 9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9"/>
                <a:gd name="T14" fmla="*/ 45 w 4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9">
                  <a:moveTo>
                    <a:pt x="45" y="9"/>
                  </a:moveTo>
                  <a:lnTo>
                    <a:pt x="12" y="49"/>
                  </a:lnTo>
                  <a:lnTo>
                    <a:pt x="0" y="0"/>
                  </a:lnTo>
                  <a:lnTo>
                    <a:pt x="45" y="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480" y="2784"/>
              <a:ext cx="62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Reject </a:t>
              </a:r>
              <a:r>
                <a:rPr lang="en-US" altLang="en-US" sz="2200" i="1"/>
                <a:t>H</a:t>
              </a:r>
              <a:endParaRPr lang="en-US" altLang="en-US" sz="1800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1104" y="2895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500" dirty="0"/>
                <a:t>0</a:t>
              </a:r>
              <a:endParaRPr lang="en-US" altLang="en-US" sz="1800" dirty="0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1691" y="2784"/>
              <a:ext cx="62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Reject </a:t>
              </a:r>
              <a:r>
                <a:rPr lang="en-US" altLang="en-US" sz="2200" i="1"/>
                <a:t>H</a:t>
              </a:r>
              <a:endParaRPr lang="en-US" altLang="en-US" sz="1800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2304" y="2895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500"/>
                <a:t>0</a:t>
              </a:r>
              <a:endParaRPr lang="en-US" altLang="en-US" sz="1800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832" y="3020"/>
              <a:ext cx="29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773" y="2989"/>
              <a:ext cx="59" cy="60"/>
            </a:xfrm>
            <a:custGeom>
              <a:avLst/>
              <a:gdLst>
                <a:gd name="T0" fmla="*/ 59 w 59"/>
                <a:gd name="T1" fmla="*/ 0 h 60"/>
                <a:gd name="T2" fmla="*/ 0 w 59"/>
                <a:gd name="T3" fmla="*/ 31 h 60"/>
                <a:gd name="T4" fmla="*/ 59 w 59"/>
                <a:gd name="T5" fmla="*/ 60 h 60"/>
                <a:gd name="T6" fmla="*/ 59 w 59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0"/>
                <a:gd name="T14" fmla="*/ 59 w 59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0">
                  <a:moveTo>
                    <a:pt x="59" y="0"/>
                  </a:moveTo>
                  <a:lnTo>
                    <a:pt x="0" y="31"/>
                  </a:lnTo>
                  <a:lnTo>
                    <a:pt x="59" y="6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1761" y="3020"/>
              <a:ext cx="31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2071" y="2989"/>
              <a:ext cx="59" cy="60"/>
            </a:xfrm>
            <a:custGeom>
              <a:avLst/>
              <a:gdLst>
                <a:gd name="T0" fmla="*/ 0 w 59"/>
                <a:gd name="T1" fmla="*/ 60 h 60"/>
                <a:gd name="T2" fmla="*/ 59 w 59"/>
                <a:gd name="T3" fmla="*/ 31 h 60"/>
                <a:gd name="T4" fmla="*/ 0 w 59"/>
                <a:gd name="T5" fmla="*/ 0 h 60"/>
                <a:gd name="T6" fmla="*/ 0 w 59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0"/>
                <a:gd name="T14" fmla="*/ 59 w 59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0">
                  <a:moveTo>
                    <a:pt x="0" y="60"/>
                  </a:moveTo>
                  <a:lnTo>
                    <a:pt x="59" y="31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V="1">
              <a:off x="1122" y="3020"/>
              <a:ext cx="1" cy="6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 flipV="1">
              <a:off x="1761" y="3020"/>
              <a:ext cx="1" cy="6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00" y="3082"/>
              <a:ext cx="4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dirty="0" smtClean="0"/>
                <a:t>0.025</a:t>
              </a:r>
              <a:endParaRPr lang="en-US" altLang="en-US" dirty="0"/>
            </a:p>
          </p:txBody>
        </p:sp>
      </p:grp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3730686" y="2469927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Test Statistic: </a:t>
            </a:r>
            <a:endParaRPr lang="en-US" altLang="en-US" b="1" dirty="0">
              <a:solidFill>
                <a:schemeClr val="tx2"/>
              </a:solidFill>
            </a:endParaRPr>
          </a:p>
          <a:p>
            <a:pPr>
              <a:spcBef>
                <a:spcPct val="43000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Decision:</a:t>
            </a:r>
            <a:endParaRPr lang="en-US" altLang="en-US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28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Conclusion:</a:t>
            </a:r>
            <a:endParaRPr lang="en-US" altLang="en-US" b="1" dirty="0">
              <a:solidFill>
                <a:schemeClr val="tx2"/>
              </a:solidFill>
            </a:endParaRPr>
          </a:p>
          <a:p>
            <a:pPr latinLnBrk="1">
              <a:spcBef>
                <a:spcPct val="20000"/>
              </a:spcBef>
            </a:pPr>
            <a:endParaRPr lang="en-US" altLang="en-U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59" name="Object 59">
            <a:hlinkClick r:id="" action="ppaction://ole?verb=0"/>
          </p:cNvPr>
          <p:cNvGraphicFramePr/>
          <p:nvPr/>
        </p:nvGraphicFramePr>
        <p:xfrm>
          <a:off x="3352504" y="2996406"/>
          <a:ext cx="449738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9" name="Equation" r:id="rId3" imgW="2033270" imgH="651510" progId="Equation.DSMT4">
                  <p:embed/>
                </p:oleObj>
              </mc:Choice>
              <mc:Fallback>
                <p:oleObj name="Equation" r:id="rId3" imgW="2033270" imgH="651510" progId="Equation.DSMT4">
                  <p:embed/>
                  <p:pic>
                    <p:nvPicPr>
                      <p:cNvPr id="0" name="图片 17518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504" y="2996406"/>
                        <a:ext cx="4497387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3724489" y="4845235"/>
            <a:ext cx="41878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rgbClr val="8E0D30"/>
                </a:solidFill>
              </a:rPr>
              <a:t>Reject </a:t>
            </a:r>
            <a:r>
              <a:rPr lang="en-US" altLang="en-US" b="1" i="1" dirty="0">
                <a:solidFill>
                  <a:schemeClr val="tx2"/>
                </a:solidFill>
              </a:rPr>
              <a:t>H</a:t>
            </a:r>
            <a:r>
              <a:rPr lang="en-US" altLang="en-US" b="1" baseline="-25000" dirty="0">
                <a:solidFill>
                  <a:schemeClr val="tx2"/>
                </a:solidFill>
              </a:rPr>
              <a:t>0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 smtClean="0">
                <a:solidFill>
                  <a:srgbClr val="8E0D30"/>
                </a:solidFill>
              </a:rPr>
              <a:t>at </a:t>
            </a:r>
            <a:r>
              <a:rPr lang="en-US" altLang="en-US" b="1" i="1" dirty="0">
                <a:solidFill>
                  <a:srgbClr val="8E0D30"/>
                </a:solidFill>
                <a:latin typeface="Symbol" panose="05050102010706020507" pitchFamily="18" charset="2"/>
              </a:rPr>
              <a:t></a:t>
            </a:r>
            <a:r>
              <a:rPr lang="en-US" altLang="en-US" b="1" dirty="0">
                <a:solidFill>
                  <a:srgbClr val="8E0D30"/>
                </a:solidFill>
              </a:rPr>
              <a:t> = .05</a:t>
            </a:r>
            <a:endParaRPr lang="en-US" altLang="en-US" b="1" dirty="0">
              <a:solidFill>
                <a:srgbClr val="8E0D30"/>
              </a:solidFill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3797514" y="5753907"/>
            <a:ext cx="4114800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rgbClr val="8E0D30"/>
                </a:solidFill>
              </a:rPr>
              <a:t>There is evidence population average is not 368</a:t>
            </a:r>
            <a:endParaRPr lang="en-US" altLang="en-US" b="1" dirty="0">
              <a:solidFill>
                <a:srgbClr val="8E0D3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utoUpdateAnimBg="0"/>
      <p:bldP spid="6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One-Tailed </a:t>
            </a:r>
            <a:r>
              <a:rPr lang="en-US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Example 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760913" cy="4525963"/>
          </a:xfrm>
          <a:noFill/>
        </p:spPr>
        <p:txBody>
          <a:bodyPr lIns="90488" tIns="44450" rIns="90488" bIns="44450"/>
          <a:lstStyle/>
          <a:p>
            <a:pPr>
              <a:lnSpc>
                <a:spcPct val="105000"/>
              </a:lnSpc>
            </a:pP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Example </a:t>
            </a:r>
            <a:r>
              <a:rPr lang="en-US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8.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Is </a:t>
            </a:r>
            <a:r>
              <a:rPr lang="en-US" altLang="en-US" sz="2800" dirty="0">
                <a:latin typeface="Times New Roman" panose="02020603050405020304" pitchFamily="18" charset="0"/>
              </a:rPr>
              <a:t>the average capacity of batteries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less than 140</a:t>
            </a: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ampere-hours?  A random sample of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20</a:t>
            </a:r>
            <a:r>
              <a:rPr lang="en-US" altLang="en-US" sz="2800" dirty="0">
                <a:latin typeface="Times New Roman" panose="02020603050405020304" pitchFamily="18" charset="0"/>
              </a:rPr>
              <a:t> batteries had a mean of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138.47</a:t>
            </a:r>
            <a:r>
              <a:rPr lang="en-US" altLang="en-US" sz="2800" dirty="0">
                <a:latin typeface="Times New Roman" panose="02020603050405020304" pitchFamily="18" charset="0"/>
              </a:rPr>
              <a:t> and a standard deviation of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2.66</a:t>
            </a:r>
            <a:r>
              <a:rPr lang="en-US" altLang="en-US" sz="2800" dirty="0">
                <a:latin typeface="Times New Roman" panose="02020603050405020304" pitchFamily="18" charset="0"/>
              </a:rPr>
              <a:t>.  Assume a normal distribution. Test at the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0.05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level of significance.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4996" name="Object 4">
            <a:hlinkClick r:id="" action="ppaction://ole?verb=0"/>
          </p:cNvPr>
          <p:cNvGraphicFramePr>
            <a:graphicFrameLocks noGrp="1"/>
          </p:cNvGraphicFramePr>
          <p:nvPr>
            <p:ph type="clipArt" sz="half" idx="2"/>
          </p:nvPr>
        </p:nvGraphicFramePr>
        <p:xfrm>
          <a:off x="5386388" y="2360613"/>
          <a:ext cx="3360737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5" name="Microsoft ClipArt Gallery" r:id="rId1" imgW="4299585" imgH="3618865" progId="">
                  <p:embed/>
                </p:oleObj>
              </mc:Choice>
              <mc:Fallback>
                <p:oleObj name="Microsoft ClipArt Gallery" r:id="rId1" imgW="4299585" imgH="3618865" progId="">
                  <p:embed/>
                  <p:pic>
                    <p:nvPicPr>
                      <p:cNvPr id="0" name="Picture 6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2360613"/>
                        <a:ext cx="3360737" cy="282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b="1"/>
              <a:t>One-Tailed </a:t>
            </a:r>
            <a:r>
              <a:rPr lang="en-US" altLang="en-US" b="1" i="1"/>
              <a:t>t</a:t>
            </a:r>
            <a:r>
              <a:rPr lang="en-US" altLang="en-US" b="1"/>
              <a:t> Test </a:t>
            </a:r>
            <a:br>
              <a:rPr lang="en-US" altLang="en-US" b="1"/>
            </a:br>
            <a:r>
              <a:rPr lang="en-US" altLang="en-US" b="1"/>
              <a:t>Solution</a:t>
            </a:r>
            <a:endParaRPr lang="en-US" altLang="en-US" b="1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3848100" cy="4114800"/>
          </a:xfrm>
          <a:noFill/>
        </p:spPr>
        <p:txBody>
          <a:bodyPr lIns="90488" tIns="44450" rIns="90488" bIns="44450"/>
          <a:lstStyle/>
          <a:p>
            <a:pPr>
              <a:buClr>
                <a:srgbClr val="8E0D30"/>
              </a:buClr>
            </a:pPr>
            <a:r>
              <a:rPr lang="en-US" altLang="en-US" sz="2800" b="1" i="1">
                <a:solidFill>
                  <a:schemeClr val="tx2"/>
                </a:solidFill>
              </a:rPr>
              <a:t>H</a:t>
            </a:r>
            <a:r>
              <a:rPr lang="en-US" altLang="en-US" sz="2800" b="1" baseline="-25000">
                <a:solidFill>
                  <a:schemeClr val="tx2"/>
                </a:solidFill>
              </a:rPr>
              <a:t>0</a:t>
            </a:r>
            <a:r>
              <a:rPr lang="en-US" altLang="en-US" sz="2800" b="1">
                <a:solidFill>
                  <a:schemeClr val="tx2"/>
                </a:solidFill>
              </a:rPr>
              <a:t>: </a:t>
            </a:r>
            <a:endParaRPr lang="en-US" altLang="en-US" sz="2800" b="1"/>
          </a:p>
          <a:p>
            <a:pPr>
              <a:buClr>
                <a:srgbClr val="8E0D30"/>
              </a:buClr>
            </a:pPr>
            <a:r>
              <a:rPr lang="en-US" altLang="en-US" sz="2800" b="1" i="1">
                <a:solidFill>
                  <a:schemeClr val="tx2"/>
                </a:solidFill>
              </a:rPr>
              <a:t>H</a:t>
            </a:r>
            <a:r>
              <a:rPr lang="en-US" altLang="en-US" sz="2800" b="1" baseline="-25000">
                <a:solidFill>
                  <a:schemeClr val="tx2"/>
                </a:solidFill>
              </a:rPr>
              <a:t>a</a:t>
            </a:r>
            <a:r>
              <a:rPr lang="en-US" altLang="en-US" sz="2800" b="1">
                <a:solidFill>
                  <a:schemeClr val="tx2"/>
                </a:solidFill>
              </a:rPr>
              <a:t>: </a:t>
            </a:r>
            <a:endParaRPr lang="en-US" altLang="en-US" sz="2800" b="1"/>
          </a:p>
          <a:p>
            <a:pPr>
              <a:buClr>
                <a:srgbClr val="8E0D30"/>
              </a:buClr>
            </a:pPr>
            <a:r>
              <a:rPr lang="en-US" altLang="en-US" sz="2800" b="1">
                <a:solidFill>
                  <a:schemeClr val="tx2"/>
                </a:solidFill>
              </a:rPr>
              <a:t> </a:t>
            </a:r>
            <a:r>
              <a:rPr lang="en-US" altLang="en-US" sz="2800" b="1" i="1">
                <a:solidFill>
                  <a:schemeClr val="tx2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2800" b="1">
                <a:solidFill>
                  <a:schemeClr val="tx2"/>
                </a:solidFill>
              </a:rPr>
              <a:t> =</a:t>
            </a:r>
            <a:endParaRPr lang="en-US" altLang="en-US" sz="2800" b="1"/>
          </a:p>
          <a:p>
            <a:pPr>
              <a:buClr>
                <a:srgbClr val="8E0D30"/>
              </a:buClr>
            </a:pPr>
            <a:r>
              <a:rPr lang="en-US" altLang="en-US" sz="2800" b="1">
                <a:solidFill>
                  <a:schemeClr val="tx2"/>
                </a:solidFill>
              </a:rPr>
              <a:t>df =</a:t>
            </a:r>
            <a:endParaRPr lang="en-US" altLang="en-US" sz="2800" b="1"/>
          </a:p>
          <a:p>
            <a:pPr>
              <a:spcBef>
                <a:spcPct val="18000"/>
              </a:spcBef>
              <a:buClr>
                <a:srgbClr val="8E0D30"/>
              </a:buClr>
            </a:pPr>
            <a:r>
              <a:rPr lang="en-US" altLang="en-US" sz="2800" b="1">
                <a:solidFill>
                  <a:schemeClr val="tx2"/>
                </a:solidFill>
              </a:rPr>
              <a:t>Critical Value(s):</a:t>
            </a:r>
            <a:endParaRPr lang="en-US" altLang="en-US" sz="2800" b="1"/>
          </a:p>
          <a:p>
            <a:pPr>
              <a:buClr>
                <a:srgbClr val="8E0D30"/>
              </a:buClr>
            </a:pPr>
            <a:endParaRPr lang="en-US" altLang="en-US" sz="2800" b="1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4724400" y="16764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>
                <a:solidFill>
                  <a:schemeClr val="tx2"/>
                </a:solidFill>
              </a:rPr>
              <a:t>Test Statistic: </a:t>
            </a:r>
            <a:endParaRPr lang="en-US" altLang="en-US" sz="2800" b="1">
              <a:solidFill>
                <a:schemeClr val="tx2"/>
              </a:solidFill>
            </a:endParaRPr>
          </a:p>
          <a:p>
            <a:pPr>
              <a:spcBef>
                <a:spcPct val="430000"/>
              </a:spcBef>
            </a:pPr>
            <a:r>
              <a:rPr lang="en-US" altLang="en-US" sz="2800" b="1">
                <a:solidFill>
                  <a:schemeClr val="tx2"/>
                </a:solidFill>
              </a:rPr>
              <a:t>Decision:</a:t>
            </a:r>
            <a:endParaRPr lang="en-US" altLang="en-US" sz="2800" b="1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2800" b="1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sz="2800" b="1">
                <a:solidFill>
                  <a:schemeClr val="tx2"/>
                </a:solidFill>
              </a:rPr>
              <a:t>Conclusion:</a:t>
            </a:r>
            <a:endParaRPr lang="en-US" altLang="en-US" sz="2800" b="1">
              <a:solidFill>
                <a:schemeClr val="tx2"/>
              </a:solidFill>
            </a:endParaRPr>
          </a:p>
          <a:p>
            <a:pPr latinLnBrk="1">
              <a:spcBef>
                <a:spcPct val="20000"/>
              </a:spcBef>
            </a:pPr>
            <a:endParaRPr lang="en-US" altLang="en-US" sz="2800" b="1">
              <a:solidFill>
                <a:schemeClr val="tx2"/>
              </a:solidFill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592263" y="1671638"/>
            <a:ext cx="1303337" cy="1020762"/>
            <a:chOff x="781" y="1053"/>
            <a:chExt cx="821" cy="643"/>
          </a:xfrm>
        </p:grpSpPr>
        <p:sp>
          <p:nvSpPr>
            <p:cNvPr id="86064" name="Rectangle 5"/>
            <p:cNvSpPr>
              <a:spLocks noChangeArrowheads="1"/>
            </p:cNvSpPr>
            <p:nvPr/>
          </p:nvSpPr>
          <p:spPr bwMode="auto">
            <a:xfrm>
              <a:off x="781" y="1053"/>
              <a:ext cx="8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800" b="1" i="1">
                  <a:solidFill>
                    <a:srgbClr val="8E0D30"/>
                  </a:solidFill>
                  <a:latin typeface="Symbol" panose="05050102010706020507" pitchFamily="18" charset="2"/>
                </a:rPr>
                <a:t></a:t>
              </a:r>
              <a:r>
                <a:rPr lang="en-US" altLang="en-US" sz="2800" b="1">
                  <a:solidFill>
                    <a:srgbClr val="8E0D30"/>
                  </a:solidFill>
                </a:rPr>
                <a:t> = 140</a:t>
              </a:r>
              <a:endParaRPr lang="en-US" altLang="en-US" sz="2800" b="1">
                <a:solidFill>
                  <a:srgbClr val="8E0D30"/>
                </a:solidFill>
              </a:endParaRPr>
            </a:p>
          </p:txBody>
        </p:sp>
        <p:sp>
          <p:nvSpPr>
            <p:cNvPr id="86065" name="Rectangle 6"/>
            <p:cNvSpPr>
              <a:spLocks noChangeArrowheads="1"/>
            </p:cNvSpPr>
            <p:nvPr/>
          </p:nvSpPr>
          <p:spPr bwMode="auto">
            <a:xfrm>
              <a:off x="781" y="1369"/>
              <a:ext cx="8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800" b="1" i="1">
                  <a:solidFill>
                    <a:srgbClr val="8E0D30"/>
                  </a:solidFill>
                  <a:latin typeface="Symbol" panose="05050102010706020507" pitchFamily="18" charset="2"/>
                </a:rPr>
                <a:t></a:t>
              </a:r>
              <a:r>
                <a:rPr lang="en-US" altLang="en-US" sz="2800" b="1">
                  <a:solidFill>
                    <a:srgbClr val="8E0D30"/>
                  </a:solidFill>
                </a:rPr>
                <a:t> &lt; 140</a:t>
              </a:r>
              <a:endParaRPr lang="en-US" altLang="en-US" sz="2800" b="1">
                <a:solidFill>
                  <a:srgbClr val="8E0D30"/>
                </a:solidFill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1676400" y="2736850"/>
            <a:ext cx="1906588" cy="992188"/>
            <a:chOff x="806" y="1724"/>
            <a:chExt cx="1201" cy="625"/>
          </a:xfrm>
        </p:grpSpPr>
        <p:sp>
          <p:nvSpPr>
            <p:cNvPr id="86062" name="Rectangle 8"/>
            <p:cNvSpPr>
              <a:spLocks noChangeArrowheads="1"/>
            </p:cNvSpPr>
            <p:nvPr/>
          </p:nvSpPr>
          <p:spPr bwMode="auto">
            <a:xfrm>
              <a:off x="806" y="1724"/>
              <a:ext cx="3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800" b="1">
                  <a:solidFill>
                    <a:srgbClr val="8E0D30"/>
                  </a:solidFill>
                </a:rPr>
                <a:t>.05</a:t>
              </a:r>
              <a:endParaRPr lang="en-US" altLang="en-US" sz="2800" b="1">
                <a:solidFill>
                  <a:srgbClr val="8E0D30"/>
                </a:solidFill>
              </a:endParaRPr>
            </a:p>
          </p:txBody>
        </p:sp>
        <p:sp>
          <p:nvSpPr>
            <p:cNvPr id="86063" name="Rectangle 9"/>
            <p:cNvSpPr>
              <a:spLocks noChangeArrowheads="1"/>
            </p:cNvSpPr>
            <p:nvPr/>
          </p:nvSpPr>
          <p:spPr bwMode="auto">
            <a:xfrm>
              <a:off x="867" y="2022"/>
              <a:ext cx="11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800" b="1">
                  <a:solidFill>
                    <a:srgbClr val="8E0D30"/>
                  </a:solidFill>
                </a:rPr>
                <a:t>20 – 1 = 19</a:t>
              </a:r>
              <a:endParaRPr lang="en-US" altLang="en-US" sz="2800" b="1">
                <a:solidFill>
                  <a:srgbClr val="8E0D30"/>
                </a:solidFill>
              </a:endParaRPr>
            </a:p>
          </p:txBody>
        </p:sp>
      </p:grpSp>
      <p:grpSp>
        <p:nvGrpSpPr>
          <p:cNvPr id="4" name="Group 52"/>
          <p:cNvGrpSpPr/>
          <p:nvPr/>
        </p:nvGrpSpPr>
        <p:grpSpPr bwMode="auto">
          <a:xfrm>
            <a:off x="750888" y="4468813"/>
            <a:ext cx="2855912" cy="1855787"/>
            <a:chOff x="473" y="2832"/>
            <a:chExt cx="1799" cy="1169"/>
          </a:xfrm>
        </p:grpSpPr>
        <p:sp>
          <p:nvSpPr>
            <p:cNvPr id="86027" name="Line 12"/>
            <p:cNvSpPr>
              <a:spLocks noChangeShapeType="1"/>
            </p:cNvSpPr>
            <p:nvPr/>
          </p:nvSpPr>
          <p:spPr bwMode="auto">
            <a:xfrm>
              <a:off x="1367" y="2909"/>
              <a:ext cx="1" cy="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28" name="Freeform 13"/>
            <p:cNvSpPr/>
            <p:nvPr/>
          </p:nvSpPr>
          <p:spPr bwMode="auto">
            <a:xfrm>
              <a:off x="642" y="3311"/>
              <a:ext cx="409" cy="413"/>
            </a:xfrm>
            <a:custGeom>
              <a:avLst/>
              <a:gdLst>
                <a:gd name="T0" fmla="*/ 409 w 409"/>
                <a:gd name="T1" fmla="*/ 0 h 413"/>
                <a:gd name="T2" fmla="*/ 409 w 409"/>
                <a:gd name="T3" fmla="*/ 413 h 413"/>
                <a:gd name="T4" fmla="*/ 0 w 409"/>
                <a:gd name="T5" fmla="*/ 413 h 413"/>
                <a:gd name="T6" fmla="*/ 50 w 409"/>
                <a:gd name="T7" fmla="*/ 391 h 413"/>
                <a:gd name="T8" fmla="*/ 98 w 409"/>
                <a:gd name="T9" fmla="*/ 365 h 413"/>
                <a:gd name="T10" fmla="*/ 143 w 409"/>
                <a:gd name="T11" fmla="*/ 336 h 413"/>
                <a:gd name="T12" fmla="*/ 187 w 409"/>
                <a:gd name="T13" fmla="*/ 304 h 413"/>
                <a:gd name="T14" fmla="*/ 228 w 409"/>
                <a:gd name="T15" fmla="*/ 269 h 413"/>
                <a:gd name="T16" fmla="*/ 266 w 409"/>
                <a:gd name="T17" fmla="*/ 230 h 413"/>
                <a:gd name="T18" fmla="*/ 301 w 409"/>
                <a:gd name="T19" fmla="*/ 189 h 413"/>
                <a:gd name="T20" fmla="*/ 333 w 409"/>
                <a:gd name="T21" fmla="*/ 145 h 413"/>
                <a:gd name="T22" fmla="*/ 362 w 409"/>
                <a:gd name="T23" fmla="*/ 99 h 413"/>
                <a:gd name="T24" fmla="*/ 388 w 409"/>
                <a:gd name="T25" fmla="*/ 50 h 413"/>
                <a:gd name="T26" fmla="*/ 409 w 409"/>
                <a:gd name="T27" fmla="*/ 0 h 4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09"/>
                <a:gd name="T43" fmla="*/ 0 h 413"/>
                <a:gd name="T44" fmla="*/ 409 w 409"/>
                <a:gd name="T45" fmla="*/ 413 h 4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09" h="413">
                  <a:moveTo>
                    <a:pt x="409" y="0"/>
                  </a:moveTo>
                  <a:lnTo>
                    <a:pt x="409" y="413"/>
                  </a:lnTo>
                  <a:lnTo>
                    <a:pt x="0" y="413"/>
                  </a:lnTo>
                  <a:lnTo>
                    <a:pt x="50" y="391"/>
                  </a:lnTo>
                  <a:lnTo>
                    <a:pt x="98" y="365"/>
                  </a:lnTo>
                  <a:lnTo>
                    <a:pt x="143" y="336"/>
                  </a:lnTo>
                  <a:lnTo>
                    <a:pt x="187" y="304"/>
                  </a:lnTo>
                  <a:lnTo>
                    <a:pt x="228" y="269"/>
                  </a:lnTo>
                  <a:lnTo>
                    <a:pt x="266" y="230"/>
                  </a:lnTo>
                  <a:lnTo>
                    <a:pt x="301" y="189"/>
                  </a:lnTo>
                  <a:lnTo>
                    <a:pt x="333" y="145"/>
                  </a:lnTo>
                  <a:lnTo>
                    <a:pt x="362" y="99"/>
                  </a:lnTo>
                  <a:lnTo>
                    <a:pt x="388" y="5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333FF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29" name="Freeform 14"/>
            <p:cNvSpPr/>
            <p:nvPr/>
          </p:nvSpPr>
          <p:spPr bwMode="auto">
            <a:xfrm>
              <a:off x="1367" y="2894"/>
              <a:ext cx="872" cy="838"/>
            </a:xfrm>
            <a:custGeom>
              <a:avLst/>
              <a:gdLst>
                <a:gd name="T0" fmla="*/ 872 w 872"/>
                <a:gd name="T1" fmla="*/ 838 h 838"/>
                <a:gd name="T2" fmla="*/ 780 w 872"/>
                <a:gd name="T3" fmla="*/ 828 h 838"/>
                <a:gd name="T4" fmla="*/ 733 w 872"/>
                <a:gd name="T5" fmla="*/ 818 h 838"/>
                <a:gd name="T6" fmla="*/ 688 w 872"/>
                <a:gd name="T7" fmla="*/ 805 h 838"/>
                <a:gd name="T8" fmla="*/ 642 w 872"/>
                <a:gd name="T9" fmla="*/ 786 h 838"/>
                <a:gd name="T10" fmla="*/ 596 w 872"/>
                <a:gd name="T11" fmla="*/ 759 h 838"/>
                <a:gd name="T12" fmla="*/ 550 w 872"/>
                <a:gd name="T13" fmla="*/ 726 h 838"/>
                <a:gd name="T14" fmla="*/ 458 w 872"/>
                <a:gd name="T15" fmla="*/ 628 h 838"/>
                <a:gd name="T16" fmla="*/ 367 w 872"/>
                <a:gd name="T17" fmla="*/ 491 h 838"/>
                <a:gd name="T18" fmla="*/ 276 w 872"/>
                <a:gd name="T19" fmla="*/ 328 h 838"/>
                <a:gd name="T20" fmla="*/ 229 w 872"/>
                <a:gd name="T21" fmla="*/ 244 h 838"/>
                <a:gd name="T22" fmla="*/ 183 w 872"/>
                <a:gd name="T23" fmla="*/ 165 h 838"/>
                <a:gd name="T24" fmla="*/ 137 w 872"/>
                <a:gd name="T25" fmla="*/ 98 h 838"/>
                <a:gd name="T26" fmla="*/ 92 w 872"/>
                <a:gd name="T27" fmla="*/ 46 h 838"/>
                <a:gd name="T28" fmla="*/ 45 w 872"/>
                <a:gd name="T29" fmla="*/ 12 h 838"/>
                <a:gd name="T30" fmla="*/ 0 w 872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2"/>
                <a:gd name="T49" fmla="*/ 0 h 838"/>
                <a:gd name="T50" fmla="*/ 872 w 872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2" h="838">
                  <a:moveTo>
                    <a:pt x="872" y="838"/>
                  </a:moveTo>
                  <a:lnTo>
                    <a:pt x="780" y="828"/>
                  </a:lnTo>
                  <a:lnTo>
                    <a:pt x="733" y="818"/>
                  </a:lnTo>
                  <a:lnTo>
                    <a:pt x="688" y="805"/>
                  </a:lnTo>
                  <a:lnTo>
                    <a:pt x="642" y="786"/>
                  </a:lnTo>
                  <a:lnTo>
                    <a:pt x="596" y="759"/>
                  </a:lnTo>
                  <a:lnTo>
                    <a:pt x="550" y="726"/>
                  </a:lnTo>
                  <a:lnTo>
                    <a:pt x="458" y="628"/>
                  </a:lnTo>
                  <a:lnTo>
                    <a:pt x="367" y="491"/>
                  </a:lnTo>
                  <a:lnTo>
                    <a:pt x="276" y="328"/>
                  </a:lnTo>
                  <a:lnTo>
                    <a:pt x="229" y="244"/>
                  </a:lnTo>
                  <a:lnTo>
                    <a:pt x="183" y="165"/>
                  </a:lnTo>
                  <a:lnTo>
                    <a:pt x="137" y="98"/>
                  </a:lnTo>
                  <a:lnTo>
                    <a:pt x="92" y="46"/>
                  </a:lnTo>
                  <a:lnTo>
                    <a:pt x="45" y="12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CC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0" name="Freeform 15"/>
            <p:cNvSpPr/>
            <p:nvPr/>
          </p:nvSpPr>
          <p:spPr bwMode="auto">
            <a:xfrm>
              <a:off x="495" y="2894"/>
              <a:ext cx="872" cy="838"/>
            </a:xfrm>
            <a:custGeom>
              <a:avLst/>
              <a:gdLst>
                <a:gd name="T0" fmla="*/ 0 w 872"/>
                <a:gd name="T1" fmla="*/ 838 h 838"/>
                <a:gd name="T2" fmla="*/ 92 w 872"/>
                <a:gd name="T3" fmla="*/ 828 h 838"/>
                <a:gd name="T4" fmla="*/ 138 w 872"/>
                <a:gd name="T5" fmla="*/ 818 h 838"/>
                <a:gd name="T6" fmla="*/ 183 w 872"/>
                <a:gd name="T7" fmla="*/ 805 h 838"/>
                <a:gd name="T8" fmla="*/ 229 w 872"/>
                <a:gd name="T9" fmla="*/ 786 h 838"/>
                <a:gd name="T10" fmla="*/ 276 w 872"/>
                <a:gd name="T11" fmla="*/ 759 h 838"/>
                <a:gd name="T12" fmla="*/ 321 w 872"/>
                <a:gd name="T13" fmla="*/ 726 h 838"/>
                <a:gd name="T14" fmla="*/ 413 w 872"/>
                <a:gd name="T15" fmla="*/ 628 h 838"/>
                <a:gd name="T16" fmla="*/ 505 w 872"/>
                <a:gd name="T17" fmla="*/ 491 h 838"/>
                <a:gd name="T18" fmla="*/ 597 w 872"/>
                <a:gd name="T19" fmla="*/ 328 h 838"/>
                <a:gd name="T20" fmla="*/ 642 w 872"/>
                <a:gd name="T21" fmla="*/ 244 h 838"/>
                <a:gd name="T22" fmla="*/ 688 w 872"/>
                <a:gd name="T23" fmla="*/ 165 h 838"/>
                <a:gd name="T24" fmla="*/ 734 w 872"/>
                <a:gd name="T25" fmla="*/ 98 h 838"/>
                <a:gd name="T26" fmla="*/ 780 w 872"/>
                <a:gd name="T27" fmla="*/ 46 h 838"/>
                <a:gd name="T28" fmla="*/ 826 w 872"/>
                <a:gd name="T29" fmla="*/ 12 h 838"/>
                <a:gd name="T30" fmla="*/ 872 w 872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2"/>
                <a:gd name="T49" fmla="*/ 0 h 838"/>
                <a:gd name="T50" fmla="*/ 872 w 872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2" h="838">
                  <a:moveTo>
                    <a:pt x="0" y="838"/>
                  </a:moveTo>
                  <a:lnTo>
                    <a:pt x="92" y="828"/>
                  </a:lnTo>
                  <a:lnTo>
                    <a:pt x="138" y="818"/>
                  </a:lnTo>
                  <a:lnTo>
                    <a:pt x="183" y="805"/>
                  </a:lnTo>
                  <a:lnTo>
                    <a:pt x="229" y="786"/>
                  </a:lnTo>
                  <a:lnTo>
                    <a:pt x="276" y="759"/>
                  </a:lnTo>
                  <a:lnTo>
                    <a:pt x="321" y="726"/>
                  </a:lnTo>
                  <a:lnTo>
                    <a:pt x="413" y="628"/>
                  </a:lnTo>
                  <a:lnTo>
                    <a:pt x="505" y="491"/>
                  </a:lnTo>
                  <a:lnTo>
                    <a:pt x="597" y="328"/>
                  </a:lnTo>
                  <a:lnTo>
                    <a:pt x="642" y="244"/>
                  </a:lnTo>
                  <a:lnTo>
                    <a:pt x="688" y="165"/>
                  </a:lnTo>
                  <a:lnTo>
                    <a:pt x="734" y="98"/>
                  </a:lnTo>
                  <a:lnTo>
                    <a:pt x="780" y="46"/>
                  </a:lnTo>
                  <a:lnTo>
                    <a:pt x="826" y="12"/>
                  </a:lnTo>
                  <a:lnTo>
                    <a:pt x="872" y="0"/>
                  </a:lnTo>
                </a:path>
              </a:pathLst>
            </a:custGeom>
            <a:noFill/>
            <a:ln w="31750">
              <a:solidFill>
                <a:srgbClr val="0000CC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1" name="Freeform 16"/>
            <p:cNvSpPr/>
            <p:nvPr/>
          </p:nvSpPr>
          <p:spPr bwMode="auto">
            <a:xfrm>
              <a:off x="495" y="3042"/>
              <a:ext cx="1776" cy="687"/>
            </a:xfrm>
            <a:custGeom>
              <a:avLst/>
              <a:gdLst>
                <a:gd name="T0" fmla="*/ 0 w 1776"/>
                <a:gd name="T1" fmla="*/ 0 h 687"/>
                <a:gd name="T2" fmla="*/ 0 w 1776"/>
                <a:gd name="T3" fmla="*/ 687 h 687"/>
                <a:gd name="T4" fmla="*/ 1776 w 1776"/>
                <a:gd name="T5" fmla="*/ 687 h 687"/>
                <a:gd name="T6" fmla="*/ 0 60000 65536"/>
                <a:gd name="T7" fmla="*/ 0 60000 65536"/>
                <a:gd name="T8" fmla="*/ 0 60000 65536"/>
                <a:gd name="T9" fmla="*/ 0 w 1776"/>
                <a:gd name="T10" fmla="*/ 0 h 687"/>
                <a:gd name="T11" fmla="*/ 1776 w 1776"/>
                <a:gd name="T12" fmla="*/ 687 h 6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687">
                  <a:moveTo>
                    <a:pt x="0" y="0"/>
                  </a:moveTo>
                  <a:lnTo>
                    <a:pt x="0" y="687"/>
                  </a:lnTo>
                  <a:lnTo>
                    <a:pt x="1776" y="687"/>
                  </a:lnTo>
                </a:path>
              </a:pathLst>
            </a:custGeom>
            <a:noFill/>
            <a:ln w="2381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2" name="Line 17"/>
            <p:cNvSpPr>
              <a:spLocks noChangeShapeType="1"/>
            </p:cNvSpPr>
            <p:nvPr/>
          </p:nvSpPr>
          <p:spPr bwMode="auto">
            <a:xfrm>
              <a:off x="473" y="3042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Line 18"/>
            <p:cNvSpPr>
              <a:spLocks noChangeShapeType="1"/>
            </p:cNvSpPr>
            <p:nvPr/>
          </p:nvSpPr>
          <p:spPr bwMode="auto">
            <a:xfrm>
              <a:off x="473" y="3110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4" name="Line 19"/>
            <p:cNvSpPr>
              <a:spLocks noChangeShapeType="1"/>
            </p:cNvSpPr>
            <p:nvPr/>
          </p:nvSpPr>
          <p:spPr bwMode="auto">
            <a:xfrm>
              <a:off x="473" y="3179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Line 20"/>
            <p:cNvSpPr>
              <a:spLocks noChangeShapeType="1"/>
            </p:cNvSpPr>
            <p:nvPr/>
          </p:nvSpPr>
          <p:spPr bwMode="auto">
            <a:xfrm>
              <a:off x="473" y="3247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6" name="Line 21"/>
            <p:cNvSpPr>
              <a:spLocks noChangeShapeType="1"/>
            </p:cNvSpPr>
            <p:nvPr/>
          </p:nvSpPr>
          <p:spPr bwMode="auto">
            <a:xfrm>
              <a:off x="473" y="3317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7" name="Line 22"/>
            <p:cNvSpPr>
              <a:spLocks noChangeShapeType="1"/>
            </p:cNvSpPr>
            <p:nvPr/>
          </p:nvSpPr>
          <p:spPr bwMode="auto">
            <a:xfrm>
              <a:off x="473" y="3385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8" name="Line 23"/>
            <p:cNvSpPr>
              <a:spLocks noChangeShapeType="1"/>
            </p:cNvSpPr>
            <p:nvPr/>
          </p:nvSpPr>
          <p:spPr bwMode="auto">
            <a:xfrm>
              <a:off x="473" y="3454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39" name="Line 24"/>
            <p:cNvSpPr>
              <a:spLocks noChangeShapeType="1"/>
            </p:cNvSpPr>
            <p:nvPr/>
          </p:nvSpPr>
          <p:spPr bwMode="auto">
            <a:xfrm>
              <a:off x="473" y="3522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0" name="Line 25"/>
            <p:cNvSpPr>
              <a:spLocks noChangeShapeType="1"/>
            </p:cNvSpPr>
            <p:nvPr/>
          </p:nvSpPr>
          <p:spPr bwMode="auto">
            <a:xfrm>
              <a:off x="473" y="3592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1" name="Line 26"/>
            <p:cNvSpPr>
              <a:spLocks noChangeShapeType="1"/>
            </p:cNvSpPr>
            <p:nvPr/>
          </p:nvSpPr>
          <p:spPr bwMode="auto">
            <a:xfrm>
              <a:off x="473" y="3660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2" name="Line 27"/>
            <p:cNvSpPr>
              <a:spLocks noChangeShapeType="1"/>
            </p:cNvSpPr>
            <p:nvPr/>
          </p:nvSpPr>
          <p:spPr bwMode="auto">
            <a:xfrm>
              <a:off x="2271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3" name="Line 28"/>
            <p:cNvSpPr>
              <a:spLocks noChangeShapeType="1"/>
            </p:cNvSpPr>
            <p:nvPr/>
          </p:nvSpPr>
          <p:spPr bwMode="auto">
            <a:xfrm>
              <a:off x="2094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4" name="Line 29"/>
            <p:cNvSpPr>
              <a:spLocks noChangeShapeType="1"/>
            </p:cNvSpPr>
            <p:nvPr/>
          </p:nvSpPr>
          <p:spPr bwMode="auto">
            <a:xfrm>
              <a:off x="1916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5" name="Line 30"/>
            <p:cNvSpPr>
              <a:spLocks noChangeShapeType="1"/>
            </p:cNvSpPr>
            <p:nvPr/>
          </p:nvSpPr>
          <p:spPr bwMode="auto">
            <a:xfrm>
              <a:off x="1738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6" name="Line 31"/>
            <p:cNvSpPr>
              <a:spLocks noChangeShapeType="1"/>
            </p:cNvSpPr>
            <p:nvPr/>
          </p:nvSpPr>
          <p:spPr bwMode="auto">
            <a:xfrm>
              <a:off x="1561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7" name="Line 32"/>
            <p:cNvSpPr>
              <a:spLocks noChangeShapeType="1"/>
            </p:cNvSpPr>
            <p:nvPr/>
          </p:nvSpPr>
          <p:spPr bwMode="auto">
            <a:xfrm>
              <a:off x="1383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8" name="Line 33"/>
            <p:cNvSpPr>
              <a:spLocks noChangeShapeType="1"/>
            </p:cNvSpPr>
            <p:nvPr/>
          </p:nvSpPr>
          <p:spPr bwMode="auto">
            <a:xfrm>
              <a:off x="1206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49" name="Line 34"/>
            <p:cNvSpPr>
              <a:spLocks noChangeShapeType="1"/>
            </p:cNvSpPr>
            <p:nvPr/>
          </p:nvSpPr>
          <p:spPr bwMode="auto">
            <a:xfrm>
              <a:off x="1028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0" name="Line 35"/>
            <p:cNvSpPr>
              <a:spLocks noChangeShapeType="1"/>
            </p:cNvSpPr>
            <p:nvPr/>
          </p:nvSpPr>
          <p:spPr bwMode="auto">
            <a:xfrm>
              <a:off x="850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1" name="Line 36"/>
            <p:cNvSpPr>
              <a:spLocks noChangeShapeType="1"/>
            </p:cNvSpPr>
            <p:nvPr/>
          </p:nvSpPr>
          <p:spPr bwMode="auto">
            <a:xfrm>
              <a:off x="673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2" name="Rectangle 37"/>
            <p:cNvSpPr>
              <a:spLocks noChangeArrowheads="1"/>
            </p:cNvSpPr>
            <p:nvPr/>
          </p:nvSpPr>
          <p:spPr bwMode="auto">
            <a:xfrm>
              <a:off x="2193" y="3723"/>
              <a:ext cx="6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900" b="1" i="1"/>
                <a:t>t</a:t>
              </a:r>
              <a:endParaRPr lang="en-US" altLang="en-US" sz="1800"/>
            </a:p>
          </p:txBody>
        </p:sp>
        <p:sp>
          <p:nvSpPr>
            <p:cNvPr id="86053" name="Rectangle 38"/>
            <p:cNvSpPr>
              <a:spLocks noChangeArrowheads="1"/>
            </p:cNvSpPr>
            <p:nvPr/>
          </p:nvSpPr>
          <p:spPr bwMode="auto">
            <a:xfrm>
              <a:off x="1315" y="3745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500"/>
                <a:t>0</a:t>
              </a:r>
              <a:endParaRPr lang="en-US" altLang="en-US" sz="1800"/>
            </a:p>
          </p:txBody>
        </p:sp>
        <p:sp>
          <p:nvSpPr>
            <p:cNvPr id="86054" name="Rectangle 39"/>
            <p:cNvSpPr>
              <a:spLocks noChangeArrowheads="1"/>
            </p:cNvSpPr>
            <p:nvPr/>
          </p:nvSpPr>
          <p:spPr bwMode="auto">
            <a:xfrm>
              <a:off x="555" y="3745"/>
              <a:ext cx="51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500"/>
                <a:t>-1.729</a:t>
              </a:r>
              <a:endParaRPr lang="en-US" altLang="en-US" sz="1800"/>
            </a:p>
          </p:txBody>
        </p:sp>
        <p:sp>
          <p:nvSpPr>
            <p:cNvPr id="86055" name="Rectangle 40"/>
            <p:cNvSpPr>
              <a:spLocks noChangeArrowheads="1"/>
            </p:cNvSpPr>
            <p:nvPr/>
          </p:nvSpPr>
          <p:spPr bwMode="auto">
            <a:xfrm>
              <a:off x="562" y="3168"/>
              <a:ext cx="2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500"/>
                <a:t>.05</a:t>
              </a:r>
              <a:endParaRPr lang="en-US" altLang="en-US" sz="1800"/>
            </a:p>
          </p:txBody>
        </p:sp>
        <p:sp>
          <p:nvSpPr>
            <p:cNvPr id="86056" name="Freeform 41"/>
            <p:cNvSpPr/>
            <p:nvPr/>
          </p:nvSpPr>
          <p:spPr bwMode="auto">
            <a:xfrm>
              <a:off x="743" y="3376"/>
              <a:ext cx="220" cy="173"/>
            </a:xfrm>
            <a:custGeom>
              <a:avLst/>
              <a:gdLst>
                <a:gd name="T0" fmla="*/ 3 w 220"/>
                <a:gd name="T1" fmla="*/ 0 h 173"/>
                <a:gd name="T2" fmla="*/ 0 w 220"/>
                <a:gd name="T3" fmla="*/ 18 h 173"/>
                <a:gd name="T4" fmla="*/ 1 w 220"/>
                <a:gd name="T5" fmla="*/ 37 h 173"/>
                <a:gd name="T6" fmla="*/ 7 w 220"/>
                <a:gd name="T7" fmla="*/ 54 h 173"/>
                <a:gd name="T8" fmla="*/ 15 w 220"/>
                <a:gd name="T9" fmla="*/ 71 h 173"/>
                <a:gd name="T10" fmla="*/ 27 w 220"/>
                <a:gd name="T11" fmla="*/ 86 h 173"/>
                <a:gd name="T12" fmla="*/ 41 w 220"/>
                <a:gd name="T13" fmla="*/ 97 h 173"/>
                <a:gd name="T14" fmla="*/ 58 w 220"/>
                <a:gd name="T15" fmla="*/ 106 h 173"/>
                <a:gd name="T16" fmla="*/ 76 w 220"/>
                <a:gd name="T17" fmla="*/ 110 h 173"/>
                <a:gd name="T18" fmla="*/ 94 w 220"/>
                <a:gd name="T19" fmla="*/ 111 h 173"/>
                <a:gd name="T20" fmla="*/ 112 w 220"/>
                <a:gd name="T21" fmla="*/ 109 h 173"/>
                <a:gd name="T22" fmla="*/ 130 w 220"/>
                <a:gd name="T23" fmla="*/ 107 h 173"/>
                <a:gd name="T24" fmla="*/ 149 w 220"/>
                <a:gd name="T25" fmla="*/ 108 h 173"/>
                <a:gd name="T26" fmla="*/ 166 w 220"/>
                <a:gd name="T27" fmla="*/ 112 h 173"/>
                <a:gd name="T28" fmla="*/ 182 w 220"/>
                <a:gd name="T29" fmla="*/ 121 h 173"/>
                <a:gd name="T30" fmla="*/ 198 w 220"/>
                <a:gd name="T31" fmla="*/ 132 h 173"/>
                <a:gd name="T32" fmla="*/ 209 w 220"/>
                <a:gd name="T33" fmla="*/ 147 h 173"/>
                <a:gd name="T34" fmla="*/ 217 w 220"/>
                <a:gd name="T35" fmla="*/ 164 h 173"/>
                <a:gd name="T36" fmla="*/ 220 w 220"/>
                <a:gd name="T37" fmla="*/ 173 h 1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0"/>
                <a:gd name="T58" fmla="*/ 0 h 173"/>
                <a:gd name="T59" fmla="*/ 220 w 220"/>
                <a:gd name="T60" fmla="*/ 173 h 1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0" h="173">
                  <a:moveTo>
                    <a:pt x="3" y="0"/>
                  </a:moveTo>
                  <a:lnTo>
                    <a:pt x="0" y="18"/>
                  </a:lnTo>
                  <a:lnTo>
                    <a:pt x="1" y="37"/>
                  </a:lnTo>
                  <a:lnTo>
                    <a:pt x="7" y="54"/>
                  </a:lnTo>
                  <a:lnTo>
                    <a:pt x="15" y="71"/>
                  </a:lnTo>
                  <a:lnTo>
                    <a:pt x="27" y="86"/>
                  </a:lnTo>
                  <a:lnTo>
                    <a:pt x="41" y="97"/>
                  </a:lnTo>
                  <a:lnTo>
                    <a:pt x="58" y="106"/>
                  </a:lnTo>
                  <a:lnTo>
                    <a:pt x="76" y="110"/>
                  </a:lnTo>
                  <a:lnTo>
                    <a:pt x="94" y="111"/>
                  </a:lnTo>
                  <a:lnTo>
                    <a:pt x="112" y="109"/>
                  </a:lnTo>
                  <a:lnTo>
                    <a:pt x="130" y="107"/>
                  </a:lnTo>
                  <a:lnTo>
                    <a:pt x="149" y="108"/>
                  </a:lnTo>
                  <a:lnTo>
                    <a:pt x="166" y="112"/>
                  </a:lnTo>
                  <a:lnTo>
                    <a:pt x="182" y="121"/>
                  </a:lnTo>
                  <a:lnTo>
                    <a:pt x="198" y="132"/>
                  </a:lnTo>
                  <a:lnTo>
                    <a:pt x="209" y="147"/>
                  </a:lnTo>
                  <a:lnTo>
                    <a:pt x="217" y="164"/>
                  </a:lnTo>
                  <a:lnTo>
                    <a:pt x="220" y="173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7" name="Freeform 42"/>
            <p:cNvSpPr/>
            <p:nvPr/>
          </p:nvSpPr>
          <p:spPr bwMode="auto">
            <a:xfrm>
              <a:off x="941" y="3549"/>
              <a:ext cx="45" cy="45"/>
            </a:xfrm>
            <a:custGeom>
              <a:avLst/>
              <a:gdLst>
                <a:gd name="T0" fmla="*/ 45 w 45"/>
                <a:gd name="T1" fmla="*/ 0 h 45"/>
                <a:gd name="T2" fmla="*/ 23 w 45"/>
                <a:gd name="T3" fmla="*/ 45 h 45"/>
                <a:gd name="T4" fmla="*/ 0 w 45"/>
                <a:gd name="T5" fmla="*/ 0 h 45"/>
                <a:gd name="T6" fmla="*/ 45 w 45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5"/>
                <a:gd name="T14" fmla="*/ 45 w 45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5">
                  <a:moveTo>
                    <a:pt x="45" y="0"/>
                  </a:moveTo>
                  <a:lnTo>
                    <a:pt x="23" y="45"/>
                  </a:lnTo>
                  <a:lnTo>
                    <a:pt x="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8" name="Line 43"/>
            <p:cNvSpPr>
              <a:spLocks noChangeShapeType="1"/>
            </p:cNvSpPr>
            <p:nvPr/>
          </p:nvSpPr>
          <p:spPr bwMode="auto">
            <a:xfrm>
              <a:off x="740" y="3085"/>
              <a:ext cx="31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59" name="Freeform 44"/>
            <p:cNvSpPr/>
            <p:nvPr/>
          </p:nvSpPr>
          <p:spPr bwMode="auto">
            <a:xfrm>
              <a:off x="680" y="3056"/>
              <a:ext cx="60" cy="59"/>
            </a:xfrm>
            <a:custGeom>
              <a:avLst/>
              <a:gdLst>
                <a:gd name="T0" fmla="*/ 60 w 60"/>
                <a:gd name="T1" fmla="*/ 59 h 59"/>
                <a:gd name="T2" fmla="*/ 0 w 60"/>
                <a:gd name="T3" fmla="*/ 29 h 59"/>
                <a:gd name="T4" fmla="*/ 60 w 60"/>
                <a:gd name="T5" fmla="*/ 0 h 59"/>
                <a:gd name="T6" fmla="*/ 60 w 60"/>
                <a:gd name="T7" fmla="*/ 59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59"/>
                <a:gd name="T14" fmla="*/ 60 w 60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59">
                  <a:moveTo>
                    <a:pt x="60" y="59"/>
                  </a:moveTo>
                  <a:lnTo>
                    <a:pt x="0" y="29"/>
                  </a:lnTo>
                  <a:lnTo>
                    <a:pt x="60" y="0"/>
                  </a:lnTo>
                  <a:lnTo>
                    <a:pt x="60" y="5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0" name="Line 45"/>
            <p:cNvSpPr>
              <a:spLocks noChangeShapeType="1"/>
            </p:cNvSpPr>
            <p:nvPr/>
          </p:nvSpPr>
          <p:spPr bwMode="auto">
            <a:xfrm flipV="1">
              <a:off x="1051" y="3085"/>
              <a:ext cx="1" cy="6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61" name="Rectangle 46"/>
            <p:cNvSpPr>
              <a:spLocks noChangeArrowheads="1"/>
            </p:cNvSpPr>
            <p:nvPr/>
          </p:nvSpPr>
          <p:spPr bwMode="auto">
            <a:xfrm>
              <a:off x="480" y="2832"/>
              <a:ext cx="68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Reject</a:t>
              </a:r>
              <a:r>
                <a:rPr lang="en-US" altLang="en-US" sz="2000"/>
                <a:t> </a:t>
              </a:r>
              <a:r>
                <a:rPr lang="en-US" altLang="en-US" sz="2200" i="1"/>
                <a:t>H</a:t>
              </a:r>
              <a:r>
                <a:rPr lang="en-US" altLang="en-US" sz="2200" baseline="-25000"/>
                <a:t>0</a:t>
              </a:r>
              <a:endParaRPr lang="en-US" altLang="en-US" sz="1800" baseline="-25000"/>
            </a:p>
          </p:txBody>
        </p:sp>
      </p:grpSp>
      <p:graphicFrame>
        <p:nvGraphicFramePr>
          <p:cNvPr id="292912" name="Object 48">
            <a:hlinkClick r:id="" action="ppaction://ole?verb=0"/>
          </p:cNvPr>
          <p:cNvGraphicFramePr/>
          <p:nvPr/>
        </p:nvGraphicFramePr>
        <p:xfrm>
          <a:off x="4252913" y="2128838"/>
          <a:ext cx="4600575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8" name="Equation" r:id="rId1" imgW="2110740" imgH="651510" progId="Equation.DSMT4">
                  <p:embed/>
                </p:oleObj>
              </mc:Choice>
              <mc:Fallback>
                <p:oleObj name="Equation" r:id="rId1" imgW="2110740" imgH="651510" progId="Equation.DSMT4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2128838"/>
                        <a:ext cx="4600575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913" name="Rectangle 49"/>
          <p:cNvSpPr>
            <a:spLocks noChangeArrowheads="1"/>
          </p:cNvSpPr>
          <p:nvPr/>
        </p:nvSpPr>
        <p:spPr bwMode="auto">
          <a:xfrm>
            <a:off x="4725988" y="4344988"/>
            <a:ext cx="41878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8E0D30"/>
                </a:solidFill>
              </a:rPr>
              <a:t>Reject at </a:t>
            </a:r>
            <a:r>
              <a:rPr lang="en-US" altLang="en-US" sz="2800" b="1" i="1">
                <a:solidFill>
                  <a:srgbClr val="8E0D30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2800" b="1">
                <a:solidFill>
                  <a:srgbClr val="8E0D30"/>
                </a:solidFill>
              </a:rPr>
              <a:t> = .05</a:t>
            </a:r>
            <a:endParaRPr lang="en-US" altLang="en-US" sz="2800" b="1">
              <a:solidFill>
                <a:srgbClr val="8E0D30"/>
              </a:solidFill>
            </a:endParaRPr>
          </a:p>
        </p:txBody>
      </p:sp>
      <p:sp>
        <p:nvSpPr>
          <p:cNvPr id="292914" name="Rectangle 50"/>
          <p:cNvSpPr>
            <a:spLocks noChangeArrowheads="1"/>
          </p:cNvSpPr>
          <p:nvPr/>
        </p:nvSpPr>
        <p:spPr bwMode="auto">
          <a:xfrm>
            <a:off x="4419600" y="5411788"/>
            <a:ext cx="46466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8E0D30"/>
                </a:solidFill>
              </a:rPr>
              <a:t>There is evidence population average is less than 140</a:t>
            </a:r>
            <a:endParaRPr lang="en-US" altLang="en-US" sz="2800" b="1">
              <a:solidFill>
                <a:srgbClr val="8E0D3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13" grpId="0" autoUpdateAnimBg="0"/>
      <p:bldP spid="29291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One-Tailed </a:t>
            </a:r>
            <a:r>
              <a:rPr lang="en-US" altLang="en-US" sz="36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br>
              <a:rPr lang="en-US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Thinking Challenge</a:t>
            </a:r>
            <a:endParaRPr lang="en-US" alt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5359399" cy="4419600"/>
          </a:xfrm>
          <a:noFill/>
        </p:spPr>
        <p:txBody>
          <a:bodyPr lIns="90488" tIns="44450" rIns="90488" bIns="44450"/>
          <a:lstStyle/>
          <a:p>
            <a:pPr>
              <a:lnSpc>
                <a:spcPct val="105000"/>
              </a:lnSpc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Example </a:t>
            </a:r>
            <a:r>
              <a:rPr lang="en-US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9.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You’re </a:t>
            </a:r>
            <a:r>
              <a:rPr lang="en-US" altLang="en-US" sz="2400" dirty="0">
                <a:latin typeface="Times New Roman" panose="02020603050405020304" pitchFamily="18" charset="0"/>
              </a:rPr>
              <a:t>a marketing analyst for Wal-Mart.  Wal-Mart had teddy bears on sale last week.  The weekly sales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($ </a:t>
            </a:r>
            <a:r>
              <a:rPr lang="en-US" altLang="en-US" sz="2400" dirty="0">
                <a:latin typeface="Times New Roman" panose="02020603050405020304" pitchFamily="18" charset="0"/>
              </a:rPr>
              <a:t>00) of bears sold in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en-US" sz="2400" dirty="0">
                <a:latin typeface="Times New Roman" panose="02020603050405020304" pitchFamily="18" charset="0"/>
              </a:rPr>
              <a:t> stores was:</a:t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8  11  0   4   7   8   10   5   8   3</a:t>
            </a:r>
            <a:r>
              <a:rPr lang="en-US" altLang="en-US" sz="2400" dirty="0">
                <a:latin typeface="Times New Roman" panose="02020603050405020304" pitchFamily="18" charset="0"/>
              </a:rPr>
              <a:t>  </a:t>
            </a:r>
            <a:br>
              <a:rPr lang="en-US" altLang="en-US" sz="2400" dirty="0">
                <a:latin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</a:rPr>
              <a:t>At the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0.05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level of significance, is there evidence that the average bear sales per store is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more than 5</a:t>
            </a:r>
            <a:r>
              <a:rPr lang="en-US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($ 00)?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87044" name="Group 78"/>
          <p:cNvGrpSpPr/>
          <p:nvPr/>
        </p:nvGrpSpPr>
        <p:grpSpPr bwMode="auto">
          <a:xfrm>
            <a:off x="5748338" y="2225675"/>
            <a:ext cx="3033712" cy="3463925"/>
            <a:chOff x="3621" y="1402"/>
            <a:chExt cx="1911" cy="2182"/>
          </a:xfrm>
        </p:grpSpPr>
        <p:grpSp>
          <p:nvGrpSpPr>
            <p:cNvPr id="87045" name="Group 7"/>
            <p:cNvGrpSpPr/>
            <p:nvPr/>
          </p:nvGrpSpPr>
          <p:grpSpPr bwMode="auto">
            <a:xfrm>
              <a:off x="4010" y="1403"/>
              <a:ext cx="385" cy="407"/>
              <a:chOff x="4010" y="1403"/>
              <a:chExt cx="385" cy="407"/>
            </a:xfrm>
          </p:grpSpPr>
          <p:sp>
            <p:nvSpPr>
              <p:cNvPr id="87116" name="Freeform 5"/>
              <p:cNvSpPr/>
              <p:nvPr/>
            </p:nvSpPr>
            <p:spPr bwMode="auto">
              <a:xfrm>
                <a:off x="4010" y="1403"/>
                <a:ext cx="385" cy="407"/>
              </a:xfrm>
              <a:custGeom>
                <a:avLst/>
                <a:gdLst>
                  <a:gd name="T0" fmla="*/ 193 w 768"/>
                  <a:gd name="T1" fmla="*/ 56 h 815"/>
                  <a:gd name="T2" fmla="*/ 186 w 768"/>
                  <a:gd name="T3" fmla="*/ 40 h 815"/>
                  <a:gd name="T4" fmla="*/ 174 w 768"/>
                  <a:gd name="T5" fmla="*/ 27 h 815"/>
                  <a:gd name="T6" fmla="*/ 156 w 768"/>
                  <a:gd name="T7" fmla="*/ 15 h 815"/>
                  <a:gd name="T8" fmla="*/ 144 w 768"/>
                  <a:gd name="T9" fmla="*/ 9 h 815"/>
                  <a:gd name="T10" fmla="*/ 128 w 768"/>
                  <a:gd name="T11" fmla="*/ 3 h 815"/>
                  <a:gd name="T12" fmla="*/ 108 w 768"/>
                  <a:gd name="T13" fmla="*/ 0 h 815"/>
                  <a:gd name="T14" fmla="*/ 88 w 768"/>
                  <a:gd name="T15" fmla="*/ 0 h 815"/>
                  <a:gd name="T16" fmla="*/ 68 w 768"/>
                  <a:gd name="T17" fmla="*/ 2 h 815"/>
                  <a:gd name="T18" fmla="*/ 54 w 768"/>
                  <a:gd name="T19" fmla="*/ 6 h 815"/>
                  <a:gd name="T20" fmla="*/ 42 w 768"/>
                  <a:gd name="T21" fmla="*/ 12 h 815"/>
                  <a:gd name="T22" fmla="*/ 31 w 768"/>
                  <a:gd name="T23" fmla="*/ 21 h 815"/>
                  <a:gd name="T24" fmla="*/ 22 w 768"/>
                  <a:gd name="T25" fmla="*/ 32 h 815"/>
                  <a:gd name="T26" fmla="*/ 13 w 768"/>
                  <a:gd name="T27" fmla="*/ 45 h 815"/>
                  <a:gd name="T28" fmla="*/ 7 w 768"/>
                  <a:gd name="T29" fmla="*/ 58 h 815"/>
                  <a:gd name="T30" fmla="*/ 4 w 768"/>
                  <a:gd name="T31" fmla="*/ 71 h 815"/>
                  <a:gd name="T32" fmla="*/ 1 w 768"/>
                  <a:gd name="T33" fmla="*/ 90 h 815"/>
                  <a:gd name="T34" fmla="*/ 0 w 768"/>
                  <a:gd name="T35" fmla="*/ 110 h 815"/>
                  <a:gd name="T36" fmla="*/ 5 w 768"/>
                  <a:gd name="T37" fmla="*/ 135 h 815"/>
                  <a:gd name="T38" fmla="*/ 9 w 768"/>
                  <a:gd name="T39" fmla="*/ 155 h 815"/>
                  <a:gd name="T40" fmla="*/ 14 w 768"/>
                  <a:gd name="T41" fmla="*/ 172 h 815"/>
                  <a:gd name="T42" fmla="*/ 24 w 768"/>
                  <a:gd name="T43" fmla="*/ 185 h 815"/>
                  <a:gd name="T44" fmla="*/ 33 w 768"/>
                  <a:gd name="T45" fmla="*/ 195 h 815"/>
                  <a:gd name="T46" fmla="*/ 42 w 768"/>
                  <a:gd name="T47" fmla="*/ 202 h 815"/>
                  <a:gd name="T48" fmla="*/ 57 w 768"/>
                  <a:gd name="T49" fmla="*/ 203 h 815"/>
                  <a:gd name="T50" fmla="*/ 79 w 768"/>
                  <a:gd name="T51" fmla="*/ 203 h 815"/>
                  <a:gd name="T52" fmla="*/ 193 w 768"/>
                  <a:gd name="T53" fmla="*/ 56 h 81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768"/>
                  <a:gd name="T82" fmla="*/ 0 h 815"/>
                  <a:gd name="T83" fmla="*/ 768 w 768"/>
                  <a:gd name="T84" fmla="*/ 815 h 81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768" h="815">
                    <a:moveTo>
                      <a:pt x="768" y="227"/>
                    </a:moveTo>
                    <a:lnTo>
                      <a:pt x="742" y="160"/>
                    </a:lnTo>
                    <a:lnTo>
                      <a:pt x="695" y="110"/>
                    </a:lnTo>
                    <a:lnTo>
                      <a:pt x="623" y="62"/>
                    </a:lnTo>
                    <a:lnTo>
                      <a:pt x="572" y="36"/>
                    </a:lnTo>
                    <a:lnTo>
                      <a:pt x="508" y="13"/>
                    </a:lnTo>
                    <a:lnTo>
                      <a:pt x="428" y="0"/>
                    </a:lnTo>
                    <a:lnTo>
                      <a:pt x="349" y="0"/>
                    </a:lnTo>
                    <a:lnTo>
                      <a:pt x="270" y="8"/>
                    </a:lnTo>
                    <a:lnTo>
                      <a:pt x="213" y="25"/>
                    </a:lnTo>
                    <a:lnTo>
                      <a:pt x="166" y="51"/>
                    </a:lnTo>
                    <a:lnTo>
                      <a:pt x="124" y="87"/>
                    </a:lnTo>
                    <a:lnTo>
                      <a:pt x="85" y="130"/>
                    </a:lnTo>
                    <a:lnTo>
                      <a:pt x="51" y="181"/>
                    </a:lnTo>
                    <a:lnTo>
                      <a:pt x="28" y="232"/>
                    </a:lnTo>
                    <a:lnTo>
                      <a:pt x="13" y="285"/>
                    </a:lnTo>
                    <a:lnTo>
                      <a:pt x="2" y="361"/>
                    </a:lnTo>
                    <a:lnTo>
                      <a:pt x="0" y="442"/>
                    </a:lnTo>
                    <a:lnTo>
                      <a:pt x="17" y="542"/>
                    </a:lnTo>
                    <a:lnTo>
                      <a:pt x="36" y="623"/>
                    </a:lnTo>
                    <a:lnTo>
                      <a:pt x="56" y="689"/>
                    </a:lnTo>
                    <a:lnTo>
                      <a:pt x="96" y="742"/>
                    </a:lnTo>
                    <a:lnTo>
                      <a:pt x="130" y="781"/>
                    </a:lnTo>
                    <a:lnTo>
                      <a:pt x="168" y="808"/>
                    </a:lnTo>
                    <a:lnTo>
                      <a:pt x="225" y="815"/>
                    </a:lnTo>
                    <a:lnTo>
                      <a:pt x="315" y="815"/>
                    </a:lnTo>
                    <a:lnTo>
                      <a:pt x="768" y="227"/>
                    </a:lnTo>
                    <a:close/>
                  </a:path>
                </a:pathLst>
              </a:custGeom>
              <a:solidFill>
                <a:srgbClr val="A05000"/>
              </a:solidFill>
              <a:ln w="1270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7" name="Freeform 6"/>
              <p:cNvSpPr/>
              <p:nvPr/>
            </p:nvSpPr>
            <p:spPr bwMode="auto">
              <a:xfrm>
                <a:off x="4088" y="1500"/>
                <a:ext cx="194" cy="248"/>
              </a:xfrm>
              <a:custGeom>
                <a:avLst/>
                <a:gdLst>
                  <a:gd name="T0" fmla="*/ 97 w 389"/>
                  <a:gd name="T1" fmla="*/ 35 h 497"/>
                  <a:gd name="T2" fmla="*/ 92 w 389"/>
                  <a:gd name="T3" fmla="*/ 23 h 497"/>
                  <a:gd name="T4" fmla="*/ 85 w 389"/>
                  <a:gd name="T5" fmla="*/ 14 h 497"/>
                  <a:gd name="T6" fmla="*/ 76 w 389"/>
                  <a:gd name="T7" fmla="*/ 5 h 497"/>
                  <a:gd name="T8" fmla="*/ 66 w 389"/>
                  <a:gd name="T9" fmla="*/ 3 h 497"/>
                  <a:gd name="T10" fmla="*/ 55 w 389"/>
                  <a:gd name="T11" fmla="*/ 0 h 497"/>
                  <a:gd name="T12" fmla="*/ 42 w 389"/>
                  <a:gd name="T13" fmla="*/ 0 h 497"/>
                  <a:gd name="T14" fmla="*/ 32 w 389"/>
                  <a:gd name="T15" fmla="*/ 3 h 497"/>
                  <a:gd name="T16" fmla="*/ 20 w 389"/>
                  <a:gd name="T17" fmla="*/ 8 h 497"/>
                  <a:gd name="T18" fmla="*/ 12 w 389"/>
                  <a:gd name="T19" fmla="*/ 18 h 497"/>
                  <a:gd name="T20" fmla="*/ 5 w 389"/>
                  <a:gd name="T21" fmla="*/ 31 h 497"/>
                  <a:gd name="T22" fmla="*/ 1 w 389"/>
                  <a:gd name="T23" fmla="*/ 48 h 497"/>
                  <a:gd name="T24" fmla="*/ 0 w 389"/>
                  <a:gd name="T25" fmla="*/ 63 h 497"/>
                  <a:gd name="T26" fmla="*/ 2 w 389"/>
                  <a:gd name="T27" fmla="*/ 86 h 497"/>
                  <a:gd name="T28" fmla="*/ 6 w 389"/>
                  <a:gd name="T29" fmla="*/ 98 h 497"/>
                  <a:gd name="T30" fmla="*/ 13 w 389"/>
                  <a:gd name="T31" fmla="*/ 108 h 497"/>
                  <a:gd name="T32" fmla="*/ 21 w 389"/>
                  <a:gd name="T33" fmla="*/ 115 h 497"/>
                  <a:gd name="T34" fmla="*/ 33 w 389"/>
                  <a:gd name="T35" fmla="*/ 121 h 497"/>
                  <a:gd name="T36" fmla="*/ 40 w 389"/>
                  <a:gd name="T37" fmla="*/ 124 h 497"/>
                  <a:gd name="T38" fmla="*/ 97 w 389"/>
                  <a:gd name="T39" fmla="*/ 35 h 49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9"/>
                  <a:gd name="T61" fmla="*/ 0 h 497"/>
                  <a:gd name="T62" fmla="*/ 389 w 389"/>
                  <a:gd name="T63" fmla="*/ 497 h 49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9" h="497">
                    <a:moveTo>
                      <a:pt x="389" y="142"/>
                    </a:moveTo>
                    <a:lnTo>
                      <a:pt x="370" y="95"/>
                    </a:lnTo>
                    <a:lnTo>
                      <a:pt x="343" y="57"/>
                    </a:lnTo>
                    <a:lnTo>
                      <a:pt x="304" y="23"/>
                    </a:lnTo>
                    <a:lnTo>
                      <a:pt x="264" y="12"/>
                    </a:lnTo>
                    <a:lnTo>
                      <a:pt x="222" y="0"/>
                    </a:lnTo>
                    <a:lnTo>
                      <a:pt x="168" y="0"/>
                    </a:lnTo>
                    <a:lnTo>
                      <a:pt x="128" y="12"/>
                    </a:lnTo>
                    <a:lnTo>
                      <a:pt x="83" y="34"/>
                    </a:lnTo>
                    <a:lnTo>
                      <a:pt x="49" y="72"/>
                    </a:lnTo>
                    <a:lnTo>
                      <a:pt x="20" y="125"/>
                    </a:lnTo>
                    <a:lnTo>
                      <a:pt x="5" y="195"/>
                    </a:lnTo>
                    <a:lnTo>
                      <a:pt x="0" y="253"/>
                    </a:lnTo>
                    <a:lnTo>
                      <a:pt x="9" y="344"/>
                    </a:lnTo>
                    <a:lnTo>
                      <a:pt x="26" y="395"/>
                    </a:lnTo>
                    <a:lnTo>
                      <a:pt x="53" y="434"/>
                    </a:lnTo>
                    <a:lnTo>
                      <a:pt x="87" y="463"/>
                    </a:lnTo>
                    <a:lnTo>
                      <a:pt x="134" y="485"/>
                    </a:lnTo>
                    <a:lnTo>
                      <a:pt x="162" y="497"/>
                    </a:lnTo>
                    <a:lnTo>
                      <a:pt x="389" y="142"/>
                    </a:lnTo>
                    <a:close/>
                  </a:path>
                </a:pathLst>
              </a:custGeom>
              <a:solidFill>
                <a:srgbClr val="FF8000"/>
              </a:solidFill>
              <a:ln w="1270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046" name="Group 10"/>
            <p:cNvGrpSpPr/>
            <p:nvPr/>
          </p:nvGrpSpPr>
          <p:grpSpPr bwMode="auto">
            <a:xfrm>
              <a:off x="4802" y="1402"/>
              <a:ext cx="385" cy="407"/>
              <a:chOff x="4802" y="1402"/>
              <a:chExt cx="385" cy="407"/>
            </a:xfrm>
          </p:grpSpPr>
          <p:sp>
            <p:nvSpPr>
              <p:cNvPr id="87114" name="Freeform 8"/>
              <p:cNvSpPr/>
              <p:nvPr/>
            </p:nvSpPr>
            <p:spPr bwMode="auto">
              <a:xfrm>
                <a:off x="4802" y="1402"/>
                <a:ext cx="385" cy="407"/>
              </a:xfrm>
              <a:custGeom>
                <a:avLst/>
                <a:gdLst>
                  <a:gd name="T0" fmla="*/ 0 w 768"/>
                  <a:gd name="T1" fmla="*/ 56 h 815"/>
                  <a:gd name="T2" fmla="*/ 7 w 768"/>
                  <a:gd name="T3" fmla="*/ 40 h 815"/>
                  <a:gd name="T4" fmla="*/ 19 w 768"/>
                  <a:gd name="T5" fmla="*/ 27 h 815"/>
                  <a:gd name="T6" fmla="*/ 37 w 768"/>
                  <a:gd name="T7" fmla="*/ 15 h 815"/>
                  <a:gd name="T8" fmla="*/ 49 w 768"/>
                  <a:gd name="T9" fmla="*/ 9 h 815"/>
                  <a:gd name="T10" fmla="*/ 65 w 768"/>
                  <a:gd name="T11" fmla="*/ 3 h 815"/>
                  <a:gd name="T12" fmla="*/ 85 w 768"/>
                  <a:gd name="T13" fmla="*/ 0 h 815"/>
                  <a:gd name="T14" fmla="*/ 105 w 768"/>
                  <a:gd name="T15" fmla="*/ 0 h 815"/>
                  <a:gd name="T16" fmla="*/ 125 w 768"/>
                  <a:gd name="T17" fmla="*/ 2 h 815"/>
                  <a:gd name="T18" fmla="*/ 139 w 768"/>
                  <a:gd name="T19" fmla="*/ 6 h 815"/>
                  <a:gd name="T20" fmla="*/ 151 w 768"/>
                  <a:gd name="T21" fmla="*/ 12 h 815"/>
                  <a:gd name="T22" fmla="*/ 162 w 768"/>
                  <a:gd name="T23" fmla="*/ 21 h 815"/>
                  <a:gd name="T24" fmla="*/ 171 w 768"/>
                  <a:gd name="T25" fmla="*/ 32 h 815"/>
                  <a:gd name="T26" fmla="*/ 180 w 768"/>
                  <a:gd name="T27" fmla="*/ 45 h 815"/>
                  <a:gd name="T28" fmla="*/ 186 w 768"/>
                  <a:gd name="T29" fmla="*/ 58 h 815"/>
                  <a:gd name="T30" fmla="*/ 189 w 768"/>
                  <a:gd name="T31" fmla="*/ 71 h 815"/>
                  <a:gd name="T32" fmla="*/ 193 w 768"/>
                  <a:gd name="T33" fmla="*/ 90 h 815"/>
                  <a:gd name="T34" fmla="*/ 193 w 768"/>
                  <a:gd name="T35" fmla="*/ 110 h 815"/>
                  <a:gd name="T36" fmla="*/ 188 w 768"/>
                  <a:gd name="T37" fmla="*/ 135 h 815"/>
                  <a:gd name="T38" fmla="*/ 184 w 768"/>
                  <a:gd name="T39" fmla="*/ 155 h 815"/>
                  <a:gd name="T40" fmla="*/ 179 w 768"/>
                  <a:gd name="T41" fmla="*/ 172 h 815"/>
                  <a:gd name="T42" fmla="*/ 169 w 768"/>
                  <a:gd name="T43" fmla="*/ 185 h 815"/>
                  <a:gd name="T44" fmla="*/ 160 w 768"/>
                  <a:gd name="T45" fmla="*/ 195 h 815"/>
                  <a:gd name="T46" fmla="*/ 150 w 768"/>
                  <a:gd name="T47" fmla="*/ 202 h 815"/>
                  <a:gd name="T48" fmla="*/ 136 w 768"/>
                  <a:gd name="T49" fmla="*/ 203 h 815"/>
                  <a:gd name="T50" fmla="*/ 114 w 768"/>
                  <a:gd name="T51" fmla="*/ 203 h 815"/>
                  <a:gd name="T52" fmla="*/ 0 w 768"/>
                  <a:gd name="T53" fmla="*/ 56 h 815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768"/>
                  <a:gd name="T82" fmla="*/ 0 h 815"/>
                  <a:gd name="T83" fmla="*/ 768 w 768"/>
                  <a:gd name="T84" fmla="*/ 815 h 815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768" h="815">
                    <a:moveTo>
                      <a:pt x="0" y="227"/>
                    </a:moveTo>
                    <a:lnTo>
                      <a:pt x="26" y="161"/>
                    </a:lnTo>
                    <a:lnTo>
                      <a:pt x="74" y="110"/>
                    </a:lnTo>
                    <a:lnTo>
                      <a:pt x="145" y="62"/>
                    </a:lnTo>
                    <a:lnTo>
                      <a:pt x="196" y="36"/>
                    </a:lnTo>
                    <a:lnTo>
                      <a:pt x="260" y="13"/>
                    </a:lnTo>
                    <a:lnTo>
                      <a:pt x="340" y="0"/>
                    </a:lnTo>
                    <a:lnTo>
                      <a:pt x="419" y="0"/>
                    </a:lnTo>
                    <a:lnTo>
                      <a:pt x="498" y="8"/>
                    </a:lnTo>
                    <a:lnTo>
                      <a:pt x="553" y="25"/>
                    </a:lnTo>
                    <a:lnTo>
                      <a:pt x="602" y="51"/>
                    </a:lnTo>
                    <a:lnTo>
                      <a:pt x="644" y="87"/>
                    </a:lnTo>
                    <a:lnTo>
                      <a:pt x="683" y="130"/>
                    </a:lnTo>
                    <a:lnTo>
                      <a:pt x="717" y="181"/>
                    </a:lnTo>
                    <a:lnTo>
                      <a:pt x="740" y="232"/>
                    </a:lnTo>
                    <a:lnTo>
                      <a:pt x="755" y="285"/>
                    </a:lnTo>
                    <a:lnTo>
                      <a:pt x="766" y="361"/>
                    </a:lnTo>
                    <a:lnTo>
                      <a:pt x="768" y="442"/>
                    </a:lnTo>
                    <a:lnTo>
                      <a:pt x="751" y="542"/>
                    </a:lnTo>
                    <a:lnTo>
                      <a:pt x="732" y="623"/>
                    </a:lnTo>
                    <a:lnTo>
                      <a:pt x="712" y="689"/>
                    </a:lnTo>
                    <a:lnTo>
                      <a:pt x="672" y="742"/>
                    </a:lnTo>
                    <a:lnTo>
                      <a:pt x="638" y="781"/>
                    </a:lnTo>
                    <a:lnTo>
                      <a:pt x="598" y="808"/>
                    </a:lnTo>
                    <a:lnTo>
                      <a:pt x="542" y="815"/>
                    </a:lnTo>
                    <a:lnTo>
                      <a:pt x="453" y="815"/>
                    </a:lnTo>
                    <a:lnTo>
                      <a:pt x="0" y="227"/>
                    </a:lnTo>
                    <a:close/>
                  </a:path>
                </a:pathLst>
              </a:custGeom>
              <a:solidFill>
                <a:srgbClr val="A05000"/>
              </a:solidFill>
              <a:ln w="1270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5" name="Freeform 9"/>
              <p:cNvSpPr/>
              <p:nvPr/>
            </p:nvSpPr>
            <p:spPr bwMode="auto">
              <a:xfrm>
                <a:off x="4915" y="1499"/>
                <a:ext cx="194" cy="248"/>
              </a:xfrm>
              <a:custGeom>
                <a:avLst/>
                <a:gdLst>
                  <a:gd name="T0" fmla="*/ 0 w 389"/>
                  <a:gd name="T1" fmla="*/ 36 h 496"/>
                  <a:gd name="T2" fmla="*/ 4 w 389"/>
                  <a:gd name="T3" fmla="*/ 24 h 496"/>
                  <a:gd name="T4" fmla="*/ 11 w 389"/>
                  <a:gd name="T5" fmla="*/ 14 h 496"/>
                  <a:gd name="T6" fmla="*/ 21 w 389"/>
                  <a:gd name="T7" fmla="*/ 6 h 496"/>
                  <a:gd name="T8" fmla="*/ 31 w 389"/>
                  <a:gd name="T9" fmla="*/ 3 h 496"/>
                  <a:gd name="T10" fmla="*/ 41 w 389"/>
                  <a:gd name="T11" fmla="*/ 0 h 496"/>
                  <a:gd name="T12" fmla="*/ 55 w 389"/>
                  <a:gd name="T13" fmla="*/ 0 h 496"/>
                  <a:gd name="T14" fmla="*/ 65 w 389"/>
                  <a:gd name="T15" fmla="*/ 3 h 496"/>
                  <a:gd name="T16" fmla="*/ 76 w 389"/>
                  <a:gd name="T17" fmla="*/ 9 h 496"/>
                  <a:gd name="T18" fmla="*/ 84 w 389"/>
                  <a:gd name="T19" fmla="*/ 18 h 496"/>
                  <a:gd name="T20" fmla="*/ 91 w 389"/>
                  <a:gd name="T21" fmla="*/ 31 h 496"/>
                  <a:gd name="T22" fmla="*/ 95 w 389"/>
                  <a:gd name="T23" fmla="*/ 49 h 496"/>
                  <a:gd name="T24" fmla="*/ 97 w 389"/>
                  <a:gd name="T25" fmla="*/ 63 h 496"/>
                  <a:gd name="T26" fmla="*/ 94 w 389"/>
                  <a:gd name="T27" fmla="*/ 86 h 496"/>
                  <a:gd name="T28" fmla="*/ 90 w 389"/>
                  <a:gd name="T29" fmla="*/ 99 h 496"/>
                  <a:gd name="T30" fmla="*/ 83 w 389"/>
                  <a:gd name="T31" fmla="*/ 109 h 496"/>
                  <a:gd name="T32" fmla="*/ 75 w 389"/>
                  <a:gd name="T33" fmla="*/ 116 h 496"/>
                  <a:gd name="T34" fmla="*/ 63 w 389"/>
                  <a:gd name="T35" fmla="*/ 122 h 496"/>
                  <a:gd name="T36" fmla="*/ 56 w 389"/>
                  <a:gd name="T37" fmla="*/ 124 h 496"/>
                  <a:gd name="T38" fmla="*/ 0 w 389"/>
                  <a:gd name="T39" fmla="*/ 36 h 4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9"/>
                  <a:gd name="T61" fmla="*/ 0 h 496"/>
                  <a:gd name="T62" fmla="*/ 389 w 389"/>
                  <a:gd name="T63" fmla="*/ 496 h 49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9" h="496">
                    <a:moveTo>
                      <a:pt x="0" y="141"/>
                    </a:moveTo>
                    <a:lnTo>
                      <a:pt x="18" y="94"/>
                    </a:lnTo>
                    <a:lnTo>
                      <a:pt x="45" y="56"/>
                    </a:lnTo>
                    <a:lnTo>
                      <a:pt x="85" y="22"/>
                    </a:lnTo>
                    <a:lnTo>
                      <a:pt x="124" y="11"/>
                    </a:lnTo>
                    <a:lnTo>
                      <a:pt x="166" y="0"/>
                    </a:lnTo>
                    <a:lnTo>
                      <a:pt x="220" y="0"/>
                    </a:lnTo>
                    <a:lnTo>
                      <a:pt x="260" y="11"/>
                    </a:lnTo>
                    <a:lnTo>
                      <a:pt x="304" y="34"/>
                    </a:lnTo>
                    <a:lnTo>
                      <a:pt x="338" y="71"/>
                    </a:lnTo>
                    <a:lnTo>
                      <a:pt x="366" y="124"/>
                    </a:lnTo>
                    <a:lnTo>
                      <a:pt x="383" y="194"/>
                    </a:lnTo>
                    <a:lnTo>
                      <a:pt x="389" y="252"/>
                    </a:lnTo>
                    <a:lnTo>
                      <a:pt x="379" y="343"/>
                    </a:lnTo>
                    <a:lnTo>
                      <a:pt x="360" y="394"/>
                    </a:lnTo>
                    <a:lnTo>
                      <a:pt x="334" y="434"/>
                    </a:lnTo>
                    <a:lnTo>
                      <a:pt x="300" y="462"/>
                    </a:lnTo>
                    <a:lnTo>
                      <a:pt x="254" y="485"/>
                    </a:lnTo>
                    <a:lnTo>
                      <a:pt x="226" y="496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FF8000"/>
              </a:solidFill>
              <a:ln w="1270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047" name="Group 15"/>
            <p:cNvGrpSpPr/>
            <p:nvPr/>
          </p:nvGrpSpPr>
          <p:grpSpPr bwMode="auto">
            <a:xfrm>
              <a:off x="4047" y="2233"/>
              <a:ext cx="1115" cy="1186"/>
              <a:chOff x="4047" y="2233"/>
              <a:chExt cx="1115" cy="1186"/>
            </a:xfrm>
          </p:grpSpPr>
          <p:sp>
            <p:nvSpPr>
              <p:cNvPr id="87110" name="Freeform 11"/>
              <p:cNvSpPr/>
              <p:nvPr/>
            </p:nvSpPr>
            <p:spPr bwMode="auto">
              <a:xfrm>
                <a:off x="4047" y="2233"/>
                <a:ext cx="1115" cy="1186"/>
              </a:xfrm>
              <a:custGeom>
                <a:avLst/>
                <a:gdLst>
                  <a:gd name="T0" fmla="*/ 156 w 2230"/>
                  <a:gd name="T1" fmla="*/ 7 h 2372"/>
                  <a:gd name="T2" fmla="*/ 136 w 2230"/>
                  <a:gd name="T3" fmla="*/ 16 h 2372"/>
                  <a:gd name="T4" fmla="*/ 118 w 2230"/>
                  <a:gd name="T5" fmla="*/ 27 h 2372"/>
                  <a:gd name="T6" fmla="*/ 99 w 2230"/>
                  <a:gd name="T7" fmla="*/ 42 h 2372"/>
                  <a:gd name="T8" fmla="*/ 81 w 2230"/>
                  <a:gd name="T9" fmla="*/ 62 h 2372"/>
                  <a:gd name="T10" fmla="*/ 67 w 2230"/>
                  <a:gd name="T11" fmla="*/ 80 h 2372"/>
                  <a:gd name="T12" fmla="*/ 55 w 2230"/>
                  <a:gd name="T13" fmla="*/ 100 h 2372"/>
                  <a:gd name="T14" fmla="*/ 43 w 2230"/>
                  <a:gd name="T15" fmla="*/ 122 h 2372"/>
                  <a:gd name="T16" fmla="*/ 24 w 2230"/>
                  <a:gd name="T17" fmla="*/ 172 h 2372"/>
                  <a:gd name="T18" fmla="*/ 12 w 2230"/>
                  <a:gd name="T19" fmla="*/ 231 h 2372"/>
                  <a:gd name="T20" fmla="*/ 5 w 2230"/>
                  <a:gd name="T21" fmla="*/ 275 h 2372"/>
                  <a:gd name="T22" fmla="*/ 0 w 2230"/>
                  <a:gd name="T23" fmla="*/ 318 h 2372"/>
                  <a:gd name="T24" fmla="*/ 0 w 2230"/>
                  <a:gd name="T25" fmla="*/ 377 h 2372"/>
                  <a:gd name="T26" fmla="*/ 2 w 2230"/>
                  <a:gd name="T27" fmla="*/ 421 h 2372"/>
                  <a:gd name="T28" fmla="*/ 15 w 2230"/>
                  <a:gd name="T29" fmla="*/ 488 h 2372"/>
                  <a:gd name="T30" fmla="*/ 30 w 2230"/>
                  <a:gd name="T31" fmla="*/ 520 h 2372"/>
                  <a:gd name="T32" fmla="*/ 45 w 2230"/>
                  <a:gd name="T33" fmla="*/ 545 h 2372"/>
                  <a:gd name="T34" fmla="*/ 68 w 2230"/>
                  <a:gd name="T35" fmla="*/ 561 h 2372"/>
                  <a:gd name="T36" fmla="*/ 135 w 2230"/>
                  <a:gd name="T37" fmla="*/ 576 h 2372"/>
                  <a:gd name="T38" fmla="*/ 173 w 2230"/>
                  <a:gd name="T39" fmla="*/ 582 h 2372"/>
                  <a:gd name="T40" fmla="*/ 223 w 2230"/>
                  <a:gd name="T41" fmla="*/ 589 h 2372"/>
                  <a:gd name="T42" fmla="*/ 278 w 2230"/>
                  <a:gd name="T43" fmla="*/ 593 h 2372"/>
                  <a:gd name="T44" fmla="*/ 347 w 2230"/>
                  <a:gd name="T45" fmla="*/ 591 h 2372"/>
                  <a:gd name="T46" fmla="*/ 406 w 2230"/>
                  <a:gd name="T47" fmla="*/ 590 h 2372"/>
                  <a:gd name="T48" fmla="*/ 439 w 2230"/>
                  <a:gd name="T49" fmla="*/ 579 h 2372"/>
                  <a:gd name="T50" fmla="*/ 473 w 2230"/>
                  <a:gd name="T51" fmla="*/ 559 h 2372"/>
                  <a:gd name="T52" fmla="*/ 507 w 2230"/>
                  <a:gd name="T53" fmla="*/ 530 h 2372"/>
                  <a:gd name="T54" fmla="*/ 530 w 2230"/>
                  <a:gd name="T55" fmla="*/ 493 h 2372"/>
                  <a:gd name="T56" fmla="*/ 547 w 2230"/>
                  <a:gd name="T57" fmla="*/ 460 h 2372"/>
                  <a:gd name="T58" fmla="*/ 555 w 2230"/>
                  <a:gd name="T59" fmla="*/ 432 h 2372"/>
                  <a:gd name="T60" fmla="*/ 558 w 2230"/>
                  <a:gd name="T61" fmla="*/ 396 h 2372"/>
                  <a:gd name="T62" fmla="*/ 557 w 2230"/>
                  <a:gd name="T63" fmla="*/ 350 h 2372"/>
                  <a:gd name="T64" fmla="*/ 555 w 2230"/>
                  <a:gd name="T65" fmla="*/ 308 h 2372"/>
                  <a:gd name="T66" fmla="*/ 551 w 2230"/>
                  <a:gd name="T67" fmla="*/ 260 h 2372"/>
                  <a:gd name="T68" fmla="*/ 545 w 2230"/>
                  <a:gd name="T69" fmla="*/ 215 h 2372"/>
                  <a:gd name="T70" fmla="*/ 534 w 2230"/>
                  <a:gd name="T71" fmla="*/ 160 h 2372"/>
                  <a:gd name="T72" fmla="*/ 523 w 2230"/>
                  <a:gd name="T73" fmla="*/ 113 h 2372"/>
                  <a:gd name="T74" fmla="*/ 505 w 2230"/>
                  <a:gd name="T75" fmla="*/ 71 h 2372"/>
                  <a:gd name="T76" fmla="*/ 481 w 2230"/>
                  <a:gd name="T77" fmla="*/ 48 h 2372"/>
                  <a:gd name="T78" fmla="*/ 459 w 2230"/>
                  <a:gd name="T79" fmla="*/ 33 h 2372"/>
                  <a:gd name="T80" fmla="*/ 441 w 2230"/>
                  <a:gd name="T81" fmla="*/ 20 h 2372"/>
                  <a:gd name="T82" fmla="*/ 424 w 2230"/>
                  <a:gd name="T83" fmla="*/ 12 h 2372"/>
                  <a:gd name="T84" fmla="*/ 403 w 2230"/>
                  <a:gd name="T85" fmla="*/ 0 h 2372"/>
                  <a:gd name="T86" fmla="*/ 156 w 2230"/>
                  <a:gd name="T87" fmla="*/ 7 h 23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230"/>
                  <a:gd name="T133" fmla="*/ 0 h 2372"/>
                  <a:gd name="T134" fmla="*/ 2230 w 2230"/>
                  <a:gd name="T135" fmla="*/ 2372 h 237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230" h="2372">
                    <a:moveTo>
                      <a:pt x="622" y="28"/>
                    </a:moveTo>
                    <a:lnTo>
                      <a:pt x="542" y="62"/>
                    </a:lnTo>
                    <a:lnTo>
                      <a:pt x="469" y="107"/>
                    </a:lnTo>
                    <a:lnTo>
                      <a:pt x="395" y="168"/>
                    </a:lnTo>
                    <a:lnTo>
                      <a:pt x="321" y="247"/>
                    </a:lnTo>
                    <a:lnTo>
                      <a:pt x="265" y="320"/>
                    </a:lnTo>
                    <a:lnTo>
                      <a:pt x="220" y="400"/>
                    </a:lnTo>
                    <a:lnTo>
                      <a:pt x="169" y="485"/>
                    </a:lnTo>
                    <a:lnTo>
                      <a:pt x="95" y="688"/>
                    </a:lnTo>
                    <a:lnTo>
                      <a:pt x="46" y="924"/>
                    </a:lnTo>
                    <a:lnTo>
                      <a:pt x="17" y="1100"/>
                    </a:lnTo>
                    <a:lnTo>
                      <a:pt x="0" y="1270"/>
                    </a:lnTo>
                    <a:lnTo>
                      <a:pt x="0" y="1507"/>
                    </a:lnTo>
                    <a:lnTo>
                      <a:pt x="6" y="1681"/>
                    </a:lnTo>
                    <a:lnTo>
                      <a:pt x="57" y="1951"/>
                    </a:lnTo>
                    <a:lnTo>
                      <a:pt x="118" y="2077"/>
                    </a:lnTo>
                    <a:lnTo>
                      <a:pt x="180" y="2179"/>
                    </a:lnTo>
                    <a:lnTo>
                      <a:pt x="270" y="2241"/>
                    </a:lnTo>
                    <a:lnTo>
                      <a:pt x="537" y="2304"/>
                    </a:lnTo>
                    <a:lnTo>
                      <a:pt x="690" y="2328"/>
                    </a:lnTo>
                    <a:lnTo>
                      <a:pt x="892" y="2353"/>
                    </a:lnTo>
                    <a:lnTo>
                      <a:pt x="1111" y="2372"/>
                    </a:lnTo>
                    <a:lnTo>
                      <a:pt x="1388" y="2364"/>
                    </a:lnTo>
                    <a:lnTo>
                      <a:pt x="1622" y="2357"/>
                    </a:lnTo>
                    <a:lnTo>
                      <a:pt x="1756" y="2315"/>
                    </a:lnTo>
                    <a:lnTo>
                      <a:pt x="1892" y="2236"/>
                    </a:lnTo>
                    <a:lnTo>
                      <a:pt x="2026" y="2117"/>
                    </a:lnTo>
                    <a:lnTo>
                      <a:pt x="2117" y="1970"/>
                    </a:lnTo>
                    <a:lnTo>
                      <a:pt x="2185" y="1840"/>
                    </a:lnTo>
                    <a:lnTo>
                      <a:pt x="2219" y="1726"/>
                    </a:lnTo>
                    <a:lnTo>
                      <a:pt x="2230" y="1581"/>
                    </a:lnTo>
                    <a:lnTo>
                      <a:pt x="2225" y="1400"/>
                    </a:lnTo>
                    <a:lnTo>
                      <a:pt x="2219" y="1230"/>
                    </a:lnTo>
                    <a:lnTo>
                      <a:pt x="2202" y="1038"/>
                    </a:lnTo>
                    <a:lnTo>
                      <a:pt x="2179" y="858"/>
                    </a:lnTo>
                    <a:lnTo>
                      <a:pt x="2134" y="638"/>
                    </a:lnTo>
                    <a:lnTo>
                      <a:pt x="2089" y="451"/>
                    </a:lnTo>
                    <a:lnTo>
                      <a:pt x="2017" y="281"/>
                    </a:lnTo>
                    <a:lnTo>
                      <a:pt x="1921" y="190"/>
                    </a:lnTo>
                    <a:lnTo>
                      <a:pt x="1836" y="130"/>
                    </a:lnTo>
                    <a:lnTo>
                      <a:pt x="1762" y="79"/>
                    </a:lnTo>
                    <a:lnTo>
                      <a:pt x="1694" y="45"/>
                    </a:lnTo>
                    <a:lnTo>
                      <a:pt x="1609" y="0"/>
                    </a:lnTo>
                    <a:lnTo>
                      <a:pt x="622" y="28"/>
                    </a:lnTo>
                    <a:close/>
                  </a:path>
                </a:pathLst>
              </a:custGeom>
              <a:solidFill>
                <a:srgbClr val="A05000"/>
              </a:solidFill>
              <a:ln w="12700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7111" name="Group 14"/>
              <p:cNvGrpSpPr/>
              <p:nvPr/>
            </p:nvGrpSpPr>
            <p:grpSpPr bwMode="auto">
              <a:xfrm>
                <a:off x="4203" y="2429"/>
                <a:ext cx="776" cy="932"/>
                <a:chOff x="4203" y="2429"/>
                <a:chExt cx="776" cy="932"/>
              </a:xfrm>
            </p:grpSpPr>
            <p:sp>
              <p:nvSpPr>
                <p:cNvPr id="87112" name="Freeform 12"/>
                <p:cNvSpPr/>
                <p:nvPr/>
              </p:nvSpPr>
              <p:spPr bwMode="auto">
                <a:xfrm>
                  <a:off x="4203" y="2429"/>
                  <a:ext cx="776" cy="932"/>
                </a:xfrm>
                <a:custGeom>
                  <a:avLst/>
                  <a:gdLst>
                    <a:gd name="T0" fmla="*/ 193 w 1552"/>
                    <a:gd name="T1" fmla="*/ 0 h 1865"/>
                    <a:gd name="T2" fmla="*/ 161 w 1552"/>
                    <a:gd name="T3" fmla="*/ 5 h 1865"/>
                    <a:gd name="T4" fmla="*/ 135 w 1552"/>
                    <a:gd name="T5" fmla="*/ 15 h 1865"/>
                    <a:gd name="T6" fmla="*/ 114 w 1552"/>
                    <a:gd name="T7" fmla="*/ 31 h 1865"/>
                    <a:gd name="T8" fmla="*/ 92 w 1552"/>
                    <a:gd name="T9" fmla="*/ 51 h 1865"/>
                    <a:gd name="T10" fmla="*/ 74 w 1552"/>
                    <a:gd name="T11" fmla="*/ 73 h 1865"/>
                    <a:gd name="T12" fmla="*/ 58 w 1552"/>
                    <a:gd name="T13" fmla="*/ 99 h 1865"/>
                    <a:gd name="T14" fmla="*/ 44 w 1552"/>
                    <a:gd name="T15" fmla="*/ 136 h 1865"/>
                    <a:gd name="T16" fmla="*/ 30 w 1552"/>
                    <a:gd name="T17" fmla="*/ 182 h 1865"/>
                    <a:gd name="T18" fmla="*/ 20 w 1552"/>
                    <a:gd name="T19" fmla="*/ 217 h 1865"/>
                    <a:gd name="T20" fmla="*/ 11 w 1552"/>
                    <a:gd name="T21" fmla="*/ 254 h 1865"/>
                    <a:gd name="T22" fmla="*/ 3 w 1552"/>
                    <a:gd name="T23" fmla="*/ 284 h 1865"/>
                    <a:gd name="T24" fmla="*/ 0 w 1552"/>
                    <a:gd name="T25" fmla="*/ 318 h 1865"/>
                    <a:gd name="T26" fmla="*/ 7 w 1552"/>
                    <a:gd name="T27" fmla="*/ 360 h 1865"/>
                    <a:gd name="T28" fmla="*/ 27 w 1552"/>
                    <a:gd name="T29" fmla="*/ 398 h 1865"/>
                    <a:gd name="T30" fmla="*/ 51 w 1552"/>
                    <a:gd name="T31" fmla="*/ 425 h 1865"/>
                    <a:gd name="T32" fmla="*/ 110 w 1552"/>
                    <a:gd name="T33" fmla="*/ 452 h 1865"/>
                    <a:gd name="T34" fmla="*/ 145 w 1552"/>
                    <a:gd name="T35" fmla="*/ 459 h 1865"/>
                    <a:gd name="T36" fmla="*/ 189 w 1552"/>
                    <a:gd name="T37" fmla="*/ 466 h 1865"/>
                    <a:gd name="T38" fmla="*/ 233 w 1552"/>
                    <a:gd name="T39" fmla="*/ 462 h 1865"/>
                    <a:gd name="T40" fmla="*/ 271 w 1552"/>
                    <a:gd name="T41" fmla="*/ 449 h 1865"/>
                    <a:gd name="T42" fmla="*/ 308 w 1552"/>
                    <a:gd name="T43" fmla="*/ 428 h 1865"/>
                    <a:gd name="T44" fmla="*/ 337 w 1552"/>
                    <a:gd name="T45" fmla="*/ 405 h 1865"/>
                    <a:gd name="T46" fmla="*/ 363 w 1552"/>
                    <a:gd name="T47" fmla="*/ 374 h 1865"/>
                    <a:gd name="T48" fmla="*/ 380 w 1552"/>
                    <a:gd name="T49" fmla="*/ 345 h 1865"/>
                    <a:gd name="T50" fmla="*/ 388 w 1552"/>
                    <a:gd name="T51" fmla="*/ 310 h 1865"/>
                    <a:gd name="T52" fmla="*/ 388 w 1552"/>
                    <a:gd name="T53" fmla="*/ 267 h 1865"/>
                    <a:gd name="T54" fmla="*/ 380 w 1552"/>
                    <a:gd name="T55" fmla="*/ 217 h 1865"/>
                    <a:gd name="T56" fmla="*/ 366 w 1552"/>
                    <a:gd name="T57" fmla="*/ 161 h 1865"/>
                    <a:gd name="T58" fmla="*/ 347 w 1552"/>
                    <a:gd name="T59" fmla="*/ 113 h 1865"/>
                    <a:gd name="T60" fmla="*/ 332 w 1552"/>
                    <a:gd name="T61" fmla="*/ 82 h 1865"/>
                    <a:gd name="T62" fmla="*/ 315 w 1552"/>
                    <a:gd name="T63" fmla="*/ 56 h 1865"/>
                    <a:gd name="T64" fmla="*/ 295 w 1552"/>
                    <a:gd name="T65" fmla="*/ 35 h 1865"/>
                    <a:gd name="T66" fmla="*/ 267 w 1552"/>
                    <a:gd name="T67" fmla="*/ 18 h 1865"/>
                    <a:gd name="T68" fmla="*/ 234 w 1552"/>
                    <a:gd name="T69" fmla="*/ 5 h 1865"/>
                    <a:gd name="T70" fmla="*/ 193 w 1552"/>
                    <a:gd name="T71" fmla="*/ 0 h 1865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552"/>
                    <a:gd name="T109" fmla="*/ 0 h 1865"/>
                    <a:gd name="T110" fmla="*/ 1552 w 1552"/>
                    <a:gd name="T111" fmla="*/ 1865 h 1865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552" h="1865">
                      <a:moveTo>
                        <a:pt x="772" y="0"/>
                      </a:moveTo>
                      <a:lnTo>
                        <a:pt x="642" y="23"/>
                      </a:lnTo>
                      <a:lnTo>
                        <a:pt x="540" y="62"/>
                      </a:lnTo>
                      <a:lnTo>
                        <a:pt x="455" y="125"/>
                      </a:lnTo>
                      <a:lnTo>
                        <a:pt x="366" y="204"/>
                      </a:lnTo>
                      <a:lnTo>
                        <a:pt x="293" y="295"/>
                      </a:lnTo>
                      <a:lnTo>
                        <a:pt x="230" y="396"/>
                      </a:lnTo>
                      <a:lnTo>
                        <a:pt x="174" y="547"/>
                      </a:lnTo>
                      <a:lnTo>
                        <a:pt x="117" y="729"/>
                      </a:lnTo>
                      <a:lnTo>
                        <a:pt x="77" y="870"/>
                      </a:lnTo>
                      <a:lnTo>
                        <a:pt x="43" y="1017"/>
                      </a:lnTo>
                      <a:lnTo>
                        <a:pt x="9" y="1136"/>
                      </a:lnTo>
                      <a:lnTo>
                        <a:pt x="0" y="1272"/>
                      </a:lnTo>
                      <a:lnTo>
                        <a:pt x="26" y="1440"/>
                      </a:lnTo>
                      <a:lnTo>
                        <a:pt x="106" y="1593"/>
                      </a:lnTo>
                      <a:lnTo>
                        <a:pt x="202" y="1700"/>
                      </a:lnTo>
                      <a:lnTo>
                        <a:pt x="438" y="1808"/>
                      </a:lnTo>
                      <a:lnTo>
                        <a:pt x="580" y="1836"/>
                      </a:lnTo>
                      <a:lnTo>
                        <a:pt x="755" y="1865"/>
                      </a:lnTo>
                      <a:lnTo>
                        <a:pt x="931" y="1848"/>
                      </a:lnTo>
                      <a:lnTo>
                        <a:pt x="1082" y="1797"/>
                      </a:lnTo>
                      <a:lnTo>
                        <a:pt x="1229" y="1712"/>
                      </a:lnTo>
                      <a:lnTo>
                        <a:pt x="1348" y="1621"/>
                      </a:lnTo>
                      <a:lnTo>
                        <a:pt x="1450" y="1497"/>
                      </a:lnTo>
                      <a:lnTo>
                        <a:pt x="1518" y="1383"/>
                      </a:lnTo>
                      <a:lnTo>
                        <a:pt x="1552" y="1242"/>
                      </a:lnTo>
                      <a:lnTo>
                        <a:pt x="1552" y="1068"/>
                      </a:lnTo>
                      <a:lnTo>
                        <a:pt x="1518" y="870"/>
                      </a:lnTo>
                      <a:lnTo>
                        <a:pt x="1461" y="644"/>
                      </a:lnTo>
                      <a:lnTo>
                        <a:pt x="1388" y="453"/>
                      </a:lnTo>
                      <a:lnTo>
                        <a:pt x="1325" y="329"/>
                      </a:lnTo>
                      <a:lnTo>
                        <a:pt x="1257" y="227"/>
                      </a:lnTo>
                      <a:lnTo>
                        <a:pt x="1178" y="142"/>
                      </a:lnTo>
                      <a:lnTo>
                        <a:pt x="1067" y="74"/>
                      </a:lnTo>
                      <a:lnTo>
                        <a:pt x="936" y="23"/>
                      </a:lnTo>
                      <a:lnTo>
                        <a:pt x="772" y="0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113" name="Oval 13"/>
                <p:cNvSpPr>
                  <a:spLocks noChangeArrowheads="1"/>
                </p:cNvSpPr>
                <p:nvPr/>
              </p:nvSpPr>
              <p:spPr bwMode="auto">
                <a:xfrm>
                  <a:off x="4547" y="2966"/>
                  <a:ext cx="48" cy="49"/>
                </a:xfrm>
                <a:prstGeom prst="ellipse">
                  <a:avLst/>
                </a:prstGeom>
                <a:solidFill>
                  <a:srgbClr val="603000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87048" name="Group 25"/>
            <p:cNvGrpSpPr/>
            <p:nvPr/>
          </p:nvGrpSpPr>
          <p:grpSpPr bwMode="auto">
            <a:xfrm>
              <a:off x="4717" y="2982"/>
              <a:ext cx="815" cy="595"/>
              <a:chOff x="4717" y="2982"/>
              <a:chExt cx="815" cy="595"/>
            </a:xfrm>
          </p:grpSpPr>
          <p:grpSp>
            <p:nvGrpSpPr>
              <p:cNvPr id="87101" name="Group 18"/>
              <p:cNvGrpSpPr/>
              <p:nvPr/>
            </p:nvGrpSpPr>
            <p:grpSpPr bwMode="auto">
              <a:xfrm>
                <a:off x="4717" y="2982"/>
                <a:ext cx="815" cy="595"/>
                <a:chOff x="4717" y="2982"/>
                <a:chExt cx="815" cy="595"/>
              </a:xfrm>
            </p:grpSpPr>
            <p:sp>
              <p:nvSpPr>
                <p:cNvPr id="87108" name="Freeform 16"/>
                <p:cNvSpPr/>
                <p:nvPr/>
              </p:nvSpPr>
              <p:spPr bwMode="auto">
                <a:xfrm>
                  <a:off x="4717" y="2982"/>
                  <a:ext cx="815" cy="595"/>
                </a:xfrm>
                <a:custGeom>
                  <a:avLst/>
                  <a:gdLst>
                    <a:gd name="T0" fmla="*/ 94 w 1631"/>
                    <a:gd name="T1" fmla="*/ 0 h 1191"/>
                    <a:gd name="T2" fmla="*/ 110 w 1631"/>
                    <a:gd name="T3" fmla="*/ 0 h 1191"/>
                    <a:gd name="T4" fmla="*/ 145 w 1631"/>
                    <a:gd name="T5" fmla="*/ 7 h 1191"/>
                    <a:gd name="T6" fmla="*/ 174 w 1631"/>
                    <a:gd name="T7" fmla="*/ 12 h 1191"/>
                    <a:gd name="T8" fmla="*/ 217 w 1631"/>
                    <a:gd name="T9" fmla="*/ 12 h 1191"/>
                    <a:gd name="T10" fmla="*/ 245 w 1631"/>
                    <a:gd name="T11" fmla="*/ 15 h 1191"/>
                    <a:gd name="T12" fmla="*/ 338 w 1631"/>
                    <a:gd name="T13" fmla="*/ 35 h 1191"/>
                    <a:gd name="T14" fmla="*/ 369 w 1631"/>
                    <a:gd name="T15" fmla="*/ 44 h 1191"/>
                    <a:gd name="T16" fmla="*/ 386 w 1631"/>
                    <a:gd name="T17" fmla="*/ 54 h 1191"/>
                    <a:gd name="T18" fmla="*/ 398 w 1631"/>
                    <a:gd name="T19" fmla="*/ 66 h 1191"/>
                    <a:gd name="T20" fmla="*/ 405 w 1631"/>
                    <a:gd name="T21" fmla="*/ 80 h 1191"/>
                    <a:gd name="T22" fmla="*/ 407 w 1631"/>
                    <a:gd name="T23" fmla="*/ 107 h 1191"/>
                    <a:gd name="T24" fmla="*/ 402 w 1631"/>
                    <a:gd name="T25" fmla="*/ 154 h 1191"/>
                    <a:gd name="T26" fmla="*/ 396 w 1631"/>
                    <a:gd name="T27" fmla="*/ 183 h 1191"/>
                    <a:gd name="T28" fmla="*/ 386 w 1631"/>
                    <a:gd name="T29" fmla="*/ 211 h 1191"/>
                    <a:gd name="T30" fmla="*/ 375 w 1631"/>
                    <a:gd name="T31" fmla="*/ 231 h 1191"/>
                    <a:gd name="T32" fmla="*/ 361 w 1631"/>
                    <a:gd name="T33" fmla="*/ 252 h 1191"/>
                    <a:gd name="T34" fmla="*/ 344 w 1631"/>
                    <a:gd name="T35" fmla="*/ 270 h 1191"/>
                    <a:gd name="T36" fmla="*/ 327 w 1631"/>
                    <a:gd name="T37" fmla="*/ 283 h 1191"/>
                    <a:gd name="T38" fmla="*/ 310 w 1631"/>
                    <a:gd name="T39" fmla="*/ 290 h 1191"/>
                    <a:gd name="T40" fmla="*/ 288 w 1631"/>
                    <a:gd name="T41" fmla="*/ 294 h 1191"/>
                    <a:gd name="T42" fmla="*/ 258 w 1631"/>
                    <a:gd name="T43" fmla="*/ 297 h 1191"/>
                    <a:gd name="T44" fmla="*/ 230 w 1631"/>
                    <a:gd name="T45" fmla="*/ 293 h 1191"/>
                    <a:gd name="T46" fmla="*/ 200 w 1631"/>
                    <a:gd name="T47" fmla="*/ 289 h 1191"/>
                    <a:gd name="T48" fmla="*/ 50 w 1631"/>
                    <a:gd name="T49" fmla="*/ 227 h 1191"/>
                    <a:gd name="T50" fmla="*/ 36 w 1631"/>
                    <a:gd name="T51" fmla="*/ 217 h 1191"/>
                    <a:gd name="T52" fmla="*/ 20 w 1631"/>
                    <a:gd name="T53" fmla="*/ 204 h 1191"/>
                    <a:gd name="T54" fmla="*/ 7 w 1631"/>
                    <a:gd name="T55" fmla="*/ 187 h 1191"/>
                    <a:gd name="T56" fmla="*/ 0 w 1631"/>
                    <a:gd name="T57" fmla="*/ 168 h 1191"/>
                    <a:gd name="T58" fmla="*/ 0 w 1631"/>
                    <a:gd name="T59" fmla="*/ 146 h 1191"/>
                    <a:gd name="T60" fmla="*/ 1 w 1631"/>
                    <a:gd name="T61" fmla="*/ 129 h 1191"/>
                    <a:gd name="T62" fmla="*/ 7 w 1631"/>
                    <a:gd name="T63" fmla="*/ 111 h 1191"/>
                    <a:gd name="T64" fmla="*/ 18 w 1631"/>
                    <a:gd name="T65" fmla="*/ 94 h 1191"/>
                    <a:gd name="T66" fmla="*/ 33 w 1631"/>
                    <a:gd name="T67" fmla="*/ 76 h 1191"/>
                    <a:gd name="T68" fmla="*/ 44 w 1631"/>
                    <a:gd name="T69" fmla="*/ 56 h 1191"/>
                    <a:gd name="T70" fmla="*/ 54 w 1631"/>
                    <a:gd name="T71" fmla="*/ 33 h 1191"/>
                    <a:gd name="T72" fmla="*/ 67 w 1631"/>
                    <a:gd name="T73" fmla="*/ 15 h 1191"/>
                    <a:gd name="T74" fmla="*/ 78 w 1631"/>
                    <a:gd name="T75" fmla="*/ 5 h 1191"/>
                    <a:gd name="T76" fmla="*/ 94 w 1631"/>
                    <a:gd name="T77" fmla="*/ 0 h 119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631"/>
                    <a:gd name="T118" fmla="*/ 0 h 1191"/>
                    <a:gd name="T119" fmla="*/ 1631 w 1631"/>
                    <a:gd name="T120" fmla="*/ 1191 h 119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631" h="1191">
                      <a:moveTo>
                        <a:pt x="378" y="0"/>
                      </a:moveTo>
                      <a:lnTo>
                        <a:pt x="440" y="0"/>
                      </a:lnTo>
                      <a:lnTo>
                        <a:pt x="582" y="28"/>
                      </a:lnTo>
                      <a:lnTo>
                        <a:pt x="699" y="51"/>
                      </a:lnTo>
                      <a:lnTo>
                        <a:pt x="869" y="51"/>
                      </a:lnTo>
                      <a:lnTo>
                        <a:pt x="982" y="62"/>
                      </a:lnTo>
                      <a:lnTo>
                        <a:pt x="1354" y="140"/>
                      </a:lnTo>
                      <a:lnTo>
                        <a:pt x="1478" y="179"/>
                      </a:lnTo>
                      <a:lnTo>
                        <a:pt x="1546" y="219"/>
                      </a:lnTo>
                      <a:lnTo>
                        <a:pt x="1592" y="264"/>
                      </a:lnTo>
                      <a:lnTo>
                        <a:pt x="1620" y="321"/>
                      </a:lnTo>
                      <a:lnTo>
                        <a:pt x="1631" y="428"/>
                      </a:lnTo>
                      <a:lnTo>
                        <a:pt x="1609" y="619"/>
                      </a:lnTo>
                      <a:lnTo>
                        <a:pt x="1586" y="734"/>
                      </a:lnTo>
                      <a:lnTo>
                        <a:pt x="1546" y="847"/>
                      </a:lnTo>
                      <a:lnTo>
                        <a:pt x="1501" y="925"/>
                      </a:lnTo>
                      <a:lnTo>
                        <a:pt x="1444" y="1010"/>
                      </a:lnTo>
                      <a:lnTo>
                        <a:pt x="1376" y="1083"/>
                      </a:lnTo>
                      <a:lnTo>
                        <a:pt x="1310" y="1134"/>
                      </a:lnTo>
                      <a:lnTo>
                        <a:pt x="1242" y="1162"/>
                      </a:lnTo>
                      <a:lnTo>
                        <a:pt x="1152" y="1179"/>
                      </a:lnTo>
                      <a:lnTo>
                        <a:pt x="1033" y="1191"/>
                      </a:lnTo>
                      <a:lnTo>
                        <a:pt x="920" y="1174"/>
                      </a:lnTo>
                      <a:lnTo>
                        <a:pt x="801" y="1157"/>
                      </a:lnTo>
                      <a:lnTo>
                        <a:pt x="202" y="908"/>
                      </a:lnTo>
                      <a:lnTo>
                        <a:pt x="145" y="868"/>
                      </a:lnTo>
                      <a:lnTo>
                        <a:pt x="83" y="819"/>
                      </a:lnTo>
                      <a:lnTo>
                        <a:pt x="28" y="751"/>
                      </a:lnTo>
                      <a:lnTo>
                        <a:pt x="0" y="672"/>
                      </a:lnTo>
                      <a:lnTo>
                        <a:pt x="0" y="587"/>
                      </a:lnTo>
                      <a:lnTo>
                        <a:pt x="6" y="519"/>
                      </a:lnTo>
                      <a:lnTo>
                        <a:pt x="28" y="445"/>
                      </a:lnTo>
                      <a:lnTo>
                        <a:pt x="72" y="377"/>
                      </a:lnTo>
                      <a:lnTo>
                        <a:pt x="134" y="304"/>
                      </a:lnTo>
                      <a:lnTo>
                        <a:pt x="179" y="225"/>
                      </a:lnTo>
                      <a:lnTo>
                        <a:pt x="219" y="134"/>
                      </a:lnTo>
                      <a:lnTo>
                        <a:pt x="270" y="62"/>
                      </a:lnTo>
                      <a:lnTo>
                        <a:pt x="315" y="23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109" name="Freeform 17"/>
                <p:cNvSpPr/>
                <p:nvPr/>
              </p:nvSpPr>
              <p:spPr bwMode="auto">
                <a:xfrm>
                  <a:off x="4724" y="3343"/>
                  <a:ext cx="523" cy="202"/>
                </a:xfrm>
                <a:custGeom>
                  <a:avLst/>
                  <a:gdLst>
                    <a:gd name="T0" fmla="*/ 0 w 1046"/>
                    <a:gd name="T1" fmla="*/ 0 h 404"/>
                    <a:gd name="T2" fmla="*/ 17 w 1046"/>
                    <a:gd name="T3" fmla="*/ 10 h 404"/>
                    <a:gd name="T4" fmla="*/ 36 w 1046"/>
                    <a:gd name="T5" fmla="*/ 22 h 404"/>
                    <a:gd name="T6" fmla="*/ 55 w 1046"/>
                    <a:gd name="T7" fmla="*/ 33 h 404"/>
                    <a:gd name="T8" fmla="*/ 78 w 1046"/>
                    <a:gd name="T9" fmla="*/ 43 h 404"/>
                    <a:gd name="T10" fmla="*/ 119 w 1046"/>
                    <a:gd name="T11" fmla="*/ 62 h 404"/>
                    <a:gd name="T12" fmla="*/ 153 w 1046"/>
                    <a:gd name="T13" fmla="*/ 77 h 404"/>
                    <a:gd name="T14" fmla="*/ 185 w 1046"/>
                    <a:gd name="T15" fmla="*/ 91 h 404"/>
                    <a:gd name="T16" fmla="*/ 205 w 1046"/>
                    <a:gd name="T17" fmla="*/ 97 h 404"/>
                    <a:gd name="T18" fmla="*/ 237 w 1046"/>
                    <a:gd name="T19" fmla="*/ 101 h 404"/>
                    <a:gd name="T20" fmla="*/ 250 w 1046"/>
                    <a:gd name="T21" fmla="*/ 97 h 404"/>
                    <a:gd name="T22" fmla="*/ 257 w 1046"/>
                    <a:gd name="T23" fmla="*/ 89 h 404"/>
                    <a:gd name="T24" fmla="*/ 262 w 1046"/>
                    <a:gd name="T25" fmla="*/ 77 h 40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046"/>
                    <a:gd name="T40" fmla="*/ 0 h 404"/>
                    <a:gd name="T41" fmla="*/ 1046 w 1046"/>
                    <a:gd name="T42" fmla="*/ 404 h 40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046" h="404">
                      <a:moveTo>
                        <a:pt x="0" y="0"/>
                      </a:moveTo>
                      <a:lnTo>
                        <a:pt x="68" y="39"/>
                      </a:lnTo>
                      <a:lnTo>
                        <a:pt x="144" y="87"/>
                      </a:lnTo>
                      <a:lnTo>
                        <a:pt x="219" y="130"/>
                      </a:lnTo>
                      <a:lnTo>
                        <a:pt x="312" y="171"/>
                      </a:lnTo>
                      <a:lnTo>
                        <a:pt x="476" y="247"/>
                      </a:lnTo>
                      <a:lnTo>
                        <a:pt x="610" y="305"/>
                      </a:lnTo>
                      <a:lnTo>
                        <a:pt x="737" y="364"/>
                      </a:lnTo>
                      <a:lnTo>
                        <a:pt x="818" y="387"/>
                      </a:lnTo>
                      <a:lnTo>
                        <a:pt x="946" y="404"/>
                      </a:lnTo>
                      <a:lnTo>
                        <a:pt x="999" y="387"/>
                      </a:lnTo>
                      <a:lnTo>
                        <a:pt x="1027" y="353"/>
                      </a:lnTo>
                      <a:lnTo>
                        <a:pt x="1046" y="305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102" name="Group 24"/>
              <p:cNvGrpSpPr/>
              <p:nvPr/>
            </p:nvGrpSpPr>
            <p:grpSpPr bwMode="auto">
              <a:xfrm>
                <a:off x="5220" y="3162"/>
                <a:ext cx="264" cy="343"/>
                <a:chOff x="5220" y="3162"/>
                <a:chExt cx="264" cy="343"/>
              </a:xfrm>
            </p:grpSpPr>
            <p:sp>
              <p:nvSpPr>
                <p:cNvPr id="87103" name="Freeform 19"/>
                <p:cNvSpPr/>
                <p:nvPr/>
              </p:nvSpPr>
              <p:spPr bwMode="auto">
                <a:xfrm>
                  <a:off x="5220" y="3162"/>
                  <a:ext cx="264" cy="343"/>
                </a:xfrm>
                <a:custGeom>
                  <a:avLst/>
                  <a:gdLst>
                    <a:gd name="T0" fmla="*/ 117 w 529"/>
                    <a:gd name="T1" fmla="*/ 5 h 685"/>
                    <a:gd name="T2" fmla="*/ 107 w 529"/>
                    <a:gd name="T3" fmla="*/ 2 h 685"/>
                    <a:gd name="T4" fmla="*/ 95 w 529"/>
                    <a:gd name="T5" fmla="*/ 0 h 685"/>
                    <a:gd name="T6" fmla="*/ 83 w 529"/>
                    <a:gd name="T7" fmla="*/ 2 h 685"/>
                    <a:gd name="T8" fmla="*/ 73 w 529"/>
                    <a:gd name="T9" fmla="*/ 5 h 685"/>
                    <a:gd name="T10" fmla="*/ 63 w 529"/>
                    <a:gd name="T11" fmla="*/ 9 h 685"/>
                    <a:gd name="T12" fmla="*/ 54 w 529"/>
                    <a:gd name="T13" fmla="*/ 18 h 685"/>
                    <a:gd name="T14" fmla="*/ 42 w 529"/>
                    <a:gd name="T15" fmla="*/ 29 h 685"/>
                    <a:gd name="T16" fmla="*/ 32 w 529"/>
                    <a:gd name="T17" fmla="*/ 39 h 685"/>
                    <a:gd name="T18" fmla="*/ 24 w 529"/>
                    <a:gd name="T19" fmla="*/ 51 h 685"/>
                    <a:gd name="T20" fmla="*/ 20 w 529"/>
                    <a:gd name="T21" fmla="*/ 63 h 685"/>
                    <a:gd name="T22" fmla="*/ 15 w 529"/>
                    <a:gd name="T23" fmla="*/ 78 h 685"/>
                    <a:gd name="T24" fmla="*/ 12 w 529"/>
                    <a:gd name="T25" fmla="*/ 92 h 685"/>
                    <a:gd name="T26" fmla="*/ 8 w 529"/>
                    <a:gd name="T27" fmla="*/ 104 h 685"/>
                    <a:gd name="T28" fmla="*/ 3 w 529"/>
                    <a:gd name="T29" fmla="*/ 119 h 685"/>
                    <a:gd name="T30" fmla="*/ 0 w 529"/>
                    <a:gd name="T31" fmla="*/ 130 h 685"/>
                    <a:gd name="T32" fmla="*/ 0 w 529"/>
                    <a:gd name="T33" fmla="*/ 143 h 685"/>
                    <a:gd name="T34" fmla="*/ 3 w 529"/>
                    <a:gd name="T35" fmla="*/ 154 h 685"/>
                    <a:gd name="T36" fmla="*/ 7 w 529"/>
                    <a:gd name="T37" fmla="*/ 161 h 685"/>
                    <a:gd name="T38" fmla="*/ 12 w 529"/>
                    <a:gd name="T39" fmla="*/ 167 h 685"/>
                    <a:gd name="T40" fmla="*/ 20 w 529"/>
                    <a:gd name="T41" fmla="*/ 172 h 685"/>
                    <a:gd name="T42" fmla="*/ 30 w 529"/>
                    <a:gd name="T43" fmla="*/ 172 h 685"/>
                    <a:gd name="T44" fmla="*/ 41 w 529"/>
                    <a:gd name="T45" fmla="*/ 168 h 685"/>
                    <a:gd name="T46" fmla="*/ 52 w 529"/>
                    <a:gd name="T47" fmla="*/ 164 h 685"/>
                    <a:gd name="T48" fmla="*/ 62 w 529"/>
                    <a:gd name="T49" fmla="*/ 159 h 685"/>
                    <a:gd name="T50" fmla="*/ 71 w 529"/>
                    <a:gd name="T51" fmla="*/ 150 h 685"/>
                    <a:gd name="T52" fmla="*/ 81 w 529"/>
                    <a:gd name="T53" fmla="*/ 142 h 685"/>
                    <a:gd name="T54" fmla="*/ 93 w 529"/>
                    <a:gd name="T55" fmla="*/ 133 h 685"/>
                    <a:gd name="T56" fmla="*/ 102 w 529"/>
                    <a:gd name="T57" fmla="*/ 122 h 685"/>
                    <a:gd name="T58" fmla="*/ 107 w 529"/>
                    <a:gd name="T59" fmla="*/ 112 h 685"/>
                    <a:gd name="T60" fmla="*/ 113 w 529"/>
                    <a:gd name="T61" fmla="*/ 101 h 685"/>
                    <a:gd name="T62" fmla="*/ 117 w 529"/>
                    <a:gd name="T63" fmla="*/ 92 h 685"/>
                    <a:gd name="T64" fmla="*/ 122 w 529"/>
                    <a:gd name="T65" fmla="*/ 79 h 685"/>
                    <a:gd name="T66" fmla="*/ 127 w 529"/>
                    <a:gd name="T67" fmla="*/ 59 h 685"/>
                    <a:gd name="T68" fmla="*/ 131 w 529"/>
                    <a:gd name="T69" fmla="*/ 40 h 685"/>
                    <a:gd name="T70" fmla="*/ 132 w 529"/>
                    <a:gd name="T71" fmla="*/ 30 h 685"/>
                    <a:gd name="T72" fmla="*/ 130 w 529"/>
                    <a:gd name="T73" fmla="*/ 17 h 685"/>
                    <a:gd name="T74" fmla="*/ 125 w 529"/>
                    <a:gd name="T75" fmla="*/ 11 h 685"/>
                    <a:gd name="T76" fmla="*/ 117 w 529"/>
                    <a:gd name="T77" fmla="*/ 5 h 68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529"/>
                    <a:gd name="T118" fmla="*/ 0 h 685"/>
                    <a:gd name="T119" fmla="*/ 529 w 529"/>
                    <a:gd name="T120" fmla="*/ 685 h 68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529" h="685">
                      <a:moveTo>
                        <a:pt x="471" y="19"/>
                      </a:moveTo>
                      <a:lnTo>
                        <a:pt x="431" y="6"/>
                      </a:lnTo>
                      <a:lnTo>
                        <a:pt x="382" y="0"/>
                      </a:lnTo>
                      <a:lnTo>
                        <a:pt x="335" y="6"/>
                      </a:lnTo>
                      <a:lnTo>
                        <a:pt x="295" y="17"/>
                      </a:lnTo>
                      <a:lnTo>
                        <a:pt x="255" y="34"/>
                      </a:lnTo>
                      <a:lnTo>
                        <a:pt x="216" y="70"/>
                      </a:lnTo>
                      <a:lnTo>
                        <a:pt x="170" y="114"/>
                      </a:lnTo>
                      <a:lnTo>
                        <a:pt x="131" y="155"/>
                      </a:lnTo>
                      <a:lnTo>
                        <a:pt x="97" y="204"/>
                      </a:lnTo>
                      <a:lnTo>
                        <a:pt x="80" y="251"/>
                      </a:lnTo>
                      <a:lnTo>
                        <a:pt x="63" y="312"/>
                      </a:lnTo>
                      <a:lnTo>
                        <a:pt x="51" y="365"/>
                      </a:lnTo>
                      <a:lnTo>
                        <a:pt x="34" y="416"/>
                      </a:lnTo>
                      <a:lnTo>
                        <a:pt x="12" y="476"/>
                      </a:lnTo>
                      <a:lnTo>
                        <a:pt x="0" y="519"/>
                      </a:lnTo>
                      <a:lnTo>
                        <a:pt x="0" y="570"/>
                      </a:lnTo>
                      <a:lnTo>
                        <a:pt x="12" y="616"/>
                      </a:lnTo>
                      <a:lnTo>
                        <a:pt x="29" y="644"/>
                      </a:lnTo>
                      <a:lnTo>
                        <a:pt x="51" y="668"/>
                      </a:lnTo>
                      <a:lnTo>
                        <a:pt x="82" y="685"/>
                      </a:lnTo>
                      <a:lnTo>
                        <a:pt x="121" y="685"/>
                      </a:lnTo>
                      <a:lnTo>
                        <a:pt x="167" y="672"/>
                      </a:lnTo>
                      <a:lnTo>
                        <a:pt x="210" y="655"/>
                      </a:lnTo>
                      <a:lnTo>
                        <a:pt x="250" y="633"/>
                      </a:lnTo>
                      <a:lnTo>
                        <a:pt x="286" y="599"/>
                      </a:lnTo>
                      <a:lnTo>
                        <a:pt x="327" y="565"/>
                      </a:lnTo>
                      <a:lnTo>
                        <a:pt x="372" y="531"/>
                      </a:lnTo>
                      <a:lnTo>
                        <a:pt x="408" y="487"/>
                      </a:lnTo>
                      <a:lnTo>
                        <a:pt x="431" y="448"/>
                      </a:lnTo>
                      <a:lnTo>
                        <a:pt x="452" y="404"/>
                      </a:lnTo>
                      <a:lnTo>
                        <a:pt x="469" y="368"/>
                      </a:lnTo>
                      <a:lnTo>
                        <a:pt x="488" y="314"/>
                      </a:lnTo>
                      <a:lnTo>
                        <a:pt x="510" y="234"/>
                      </a:lnTo>
                      <a:lnTo>
                        <a:pt x="525" y="159"/>
                      </a:lnTo>
                      <a:lnTo>
                        <a:pt x="529" y="119"/>
                      </a:lnTo>
                      <a:lnTo>
                        <a:pt x="520" y="68"/>
                      </a:lnTo>
                      <a:lnTo>
                        <a:pt x="503" y="42"/>
                      </a:lnTo>
                      <a:lnTo>
                        <a:pt x="471" y="19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7104" name="Group 23"/>
                <p:cNvGrpSpPr/>
                <p:nvPr/>
              </p:nvGrpSpPr>
              <p:grpSpPr bwMode="auto">
                <a:xfrm>
                  <a:off x="5341" y="3191"/>
                  <a:ext cx="121" cy="97"/>
                  <a:chOff x="5341" y="3191"/>
                  <a:chExt cx="121" cy="97"/>
                </a:xfrm>
              </p:grpSpPr>
              <p:sp>
                <p:nvSpPr>
                  <p:cNvPr id="87105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5401" y="3191"/>
                    <a:ext cx="39" cy="38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710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5341" y="3200"/>
                    <a:ext cx="41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7107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5415" y="3241"/>
                    <a:ext cx="47" cy="47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</p:grpSp>
        <p:grpSp>
          <p:nvGrpSpPr>
            <p:cNvPr id="87049" name="Group 35"/>
            <p:cNvGrpSpPr/>
            <p:nvPr/>
          </p:nvGrpSpPr>
          <p:grpSpPr bwMode="auto">
            <a:xfrm>
              <a:off x="3621" y="2958"/>
              <a:ext cx="753" cy="626"/>
              <a:chOff x="3621" y="2958"/>
              <a:chExt cx="753" cy="626"/>
            </a:xfrm>
          </p:grpSpPr>
          <p:grpSp>
            <p:nvGrpSpPr>
              <p:cNvPr id="87092" name="Group 28"/>
              <p:cNvGrpSpPr/>
              <p:nvPr/>
            </p:nvGrpSpPr>
            <p:grpSpPr bwMode="auto">
              <a:xfrm>
                <a:off x="3621" y="2958"/>
                <a:ext cx="753" cy="626"/>
                <a:chOff x="3621" y="2958"/>
                <a:chExt cx="753" cy="626"/>
              </a:xfrm>
            </p:grpSpPr>
            <p:sp>
              <p:nvSpPr>
                <p:cNvPr id="87099" name="Freeform 26"/>
                <p:cNvSpPr/>
                <p:nvPr/>
              </p:nvSpPr>
              <p:spPr bwMode="auto">
                <a:xfrm>
                  <a:off x="3621" y="2958"/>
                  <a:ext cx="753" cy="626"/>
                </a:xfrm>
                <a:custGeom>
                  <a:avLst/>
                  <a:gdLst>
                    <a:gd name="T0" fmla="*/ 278 w 1507"/>
                    <a:gd name="T1" fmla="*/ 0 h 1251"/>
                    <a:gd name="T2" fmla="*/ 262 w 1507"/>
                    <a:gd name="T3" fmla="*/ 2 h 1251"/>
                    <a:gd name="T4" fmla="*/ 245 w 1507"/>
                    <a:gd name="T5" fmla="*/ 5 h 1251"/>
                    <a:gd name="T6" fmla="*/ 231 w 1507"/>
                    <a:gd name="T7" fmla="*/ 9 h 1251"/>
                    <a:gd name="T8" fmla="*/ 212 w 1507"/>
                    <a:gd name="T9" fmla="*/ 14 h 1251"/>
                    <a:gd name="T10" fmla="*/ 175 w 1507"/>
                    <a:gd name="T11" fmla="*/ 22 h 1251"/>
                    <a:gd name="T12" fmla="*/ 148 w 1507"/>
                    <a:gd name="T13" fmla="*/ 26 h 1251"/>
                    <a:gd name="T14" fmla="*/ 120 w 1507"/>
                    <a:gd name="T15" fmla="*/ 34 h 1251"/>
                    <a:gd name="T16" fmla="*/ 90 w 1507"/>
                    <a:gd name="T17" fmla="*/ 45 h 1251"/>
                    <a:gd name="T18" fmla="*/ 56 w 1507"/>
                    <a:gd name="T19" fmla="*/ 61 h 1251"/>
                    <a:gd name="T20" fmla="*/ 35 w 1507"/>
                    <a:gd name="T21" fmla="*/ 73 h 1251"/>
                    <a:gd name="T22" fmla="*/ 15 w 1507"/>
                    <a:gd name="T23" fmla="*/ 89 h 1251"/>
                    <a:gd name="T24" fmla="*/ 7 w 1507"/>
                    <a:gd name="T25" fmla="*/ 100 h 1251"/>
                    <a:gd name="T26" fmla="*/ 2 w 1507"/>
                    <a:gd name="T27" fmla="*/ 113 h 1251"/>
                    <a:gd name="T28" fmla="*/ 0 w 1507"/>
                    <a:gd name="T29" fmla="*/ 128 h 1251"/>
                    <a:gd name="T30" fmla="*/ 0 w 1507"/>
                    <a:gd name="T31" fmla="*/ 139 h 1251"/>
                    <a:gd name="T32" fmla="*/ 0 w 1507"/>
                    <a:gd name="T33" fmla="*/ 155 h 1251"/>
                    <a:gd name="T34" fmla="*/ 4 w 1507"/>
                    <a:gd name="T35" fmla="*/ 173 h 1251"/>
                    <a:gd name="T36" fmla="*/ 10 w 1507"/>
                    <a:gd name="T37" fmla="*/ 198 h 1251"/>
                    <a:gd name="T38" fmla="*/ 17 w 1507"/>
                    <a:gd name="T39" fmla="*/ 221 h 1251"/>
                    <a:gd name="T40" fmla="*/ 34 w 1507"/>
                    <a:gd name="T41" fmla="*/ 260 h 1251"/>
                    <a:gd name="T42" fmla="*/ 41 w 1507"/>
                    <a:gd name="T43" fmla="*/ 272 h 1251"/>
                    <a:gd name="T44" fmla="*/ 52 w 1507"/>
                    <a:gd name="T45" fmla="*/ 281 h 1251"/>
                    <a:gd name="T46" fmla="*/ 65 w 1507"/>
                    <a:gd name="T47" fmla="*/ 290 h 1251"/>
                    <a:gd name="T48" fmla="*/ 79 w 1507"/>
                    <a:gd name="T49" fmla="*/ 299 h 1251"/>
                    <a:gd name="T50" fmla="*/ 99 w 1507"/>
                    <a:gd name="T51" fmla="*/ 306 h 1251"/>
                    <a:gd name="T52" fmla="*/ 116 w 1507"/>
                    <a:gd name="T53" fmla="*/ 310 h 1251"/>
                    <a:gd name="T54" fmla="*/ 134 w 1507"/>
                    <a:gd name="T55" fmla="*/ 313 h 1251"/>
                    <a:gd name="T56" fmla="*/ 151 w 1507"/>
                    <a:gd name="T57" fmla="*/ 312 h 1251"/>
                    <a:gd name="T58" fmla="*/ 163 w 1507"/>
                    <a:gd name="T59" fmla="*/ 309 h 1251"/>
                    <a:gd name="T60" fmla="*/ 177 w 1507"/>
                    <a:gd name="T61" fmla="*/ 303 h 1251"/>
                    <a:gd name="T62" fmla="*/ 222 w 1507"/>
                    <a:gd name="T63" fmla="*/ 276 h 1251"/>
                    <a:gd name="T64" fmla="*/ 322 w 1507"/>
                    <a:gd name="T65" fmla="*/ 220 h 1251"/>
                    <a:gd name="T66" fmla="*/ 352 w 1507"/>
                    <a:gd name="T67" fmla="*/ 197 h 1251"/>
                    <a:gd name="T68" fmla="*/ 359 w 1507"/>
                    <a:gd name="T69" fmla="*/ 189 h 1251"/>
                    <a:gd name="T70" fmla="*/ 364 w 1507"/>
                    <a:gd name="T71" fmla="*/ 180 h 1251"/>
                    <a:gd name="T72" fmla="*/ 369 w 1507"/>
                    <a:gd name="T73" fmla="*/ 166 h 1251"/>
                    <a:gd name="T74" fmla="*/ 373 w 1507"/>
                    <a:gd name="T75" fmla="*/ 147 h 1251"/>
                    <a:gd name="T76" fmla="*/ 376 w 1507"/>
                    <a:gd name="T77" fmla="*/ 129 h 1251"/>
                    <a:gd name="T78" fmla="*/ 374 w 1507"/>
                    <a:gd name="T79" fmla="*/ 106 h 1251"/>
                    <a:gd name="T80" fmla="*/ 371 w 1507"/>
                    <a:gd name="T81" fmla="*/ 88 h 1251"/>
                    <a:gd name="T82" fmla="*/ 366 w 1507"/>
                    <a:gd name="T83" fmla="*/ 69 h 1251"/>
                    <a:gd name="T84" fmla="*/ 360 w 1507"/>
                    <a:gd name="T85" fmla="*/ 51 h 1251"/>
                    <a:gd name="T86" fmla="*/ 352 w 1507"/>
                    <a:gd name="T87" fmla="*/ 39 h 1251"/>
                    <a:gd name="T88" fmla="*/ 340 w 1507"/>
                    <a:gd name="T89" fmla="*/ 29 h 1251"/>
                    <a:gd name="T90" fmla="*/ 330 w 1507"/>
                    <a:gd name="T91" fmla="*/ 19 h 1251"/>
                    <a:gd name="T92" fmla="*/ 317 w 1507"/>
                    <a:gd name="T93" fmla="*/ 10 h 1251"/>
                    <a:gd name="T94" fmla="*/ 304 w 1507"/>
                    <a:gd name="T95" fmla="*/ 5 h 1251"/>
                    <a:gd name="T96" fmla="*/ 291 w 1507"/>
                    <a:gd name="T97" fmla="*/ 0 h 1251"/>
                    <a:gd name="T98" fmla="*/ 278 w 1507"/>
                    <a:gd name="T99" fmla="*/ 0 h 1251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507"/>
                    <a:gd name="T151" fmla="*/ 0 h 1251"/>
                    <a:gd name="T152" fmla="*/ 1507 w 1507"/>
                    <a:gd name="T153" fmla="*/ 1251 h 1251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507" h="1251">
                      <a:moveTo>
                        <a:pt x="1114" y="0"/>
                      </a:moveTo>
                      <a:lnTo>
                        <a:pt x="1050" y="5"/>
                      </a:lnTo>
                      <a:lnTo>
                        <a:pt x="982" y="17"/>
                      </a:lnTo>
                      <a:lnTo>
                        <a:pt x="927" y="34"/>
                      </a:lnTo>
                      <a:lnTo>
                        <a:pt x="848" y="56"/>
                      </a:lnTo>
                      <a:lnTo>
                        <a:pt x="701" y="85"/>
                      </a:lnTo>
                      <a:lnTo>
                        <a:pt x="593" y="102"/>
                      </a:lnTo>
                      <a:lnTo>
                        <a:pt x="480" y="136"/>
                      </a:lnTo>
                      <a:lnTo>
                        <a:pt x="361" y="179"/>
                      </a:lnTo>
                      <a:lnTo>
                        <a:pt x="227" y="241"/>
                      </a:lnTo>
                      <a:lnTo>
                        <a:pt x="142" y="292"/>
                      </a:lnTo>
                      <a:lnTo>
                        <a:pt x="62" y="353"/>
                      </a:lnTo>
                      <a:lnTo>
                        <a:pt x="30" y="398"/>
                      </a:lnTo>
                      <a:lnTo>
                        <a:pt x="8" y="449"/>
                      </a:lnTo>
                      <a:lnTo>
                        <a:pt x="0" y="511"/>
                      </a:lnTo>
                      <a:lnTo>
                        <a:pt x="0" y="555"/>
                      </a:lnTo>
                      <a:lnTo>
                        <a:pt x="2" y="617"/>
                      </a:lnTo>
                      <a:lnTo>
                        <a:pt x="17" y="690"/>
                      </a:lnTo>
                      <a:lnTo>
                        <a:pt x="40" y="789"/>
                      </a:lnTo>
                      <a:lnTo>
                        <a:pt x="68" y="883"/>
                      </a:lnTo>
                      <a:lnTo>
                        <a:pt x="136" y="1040"/>
                      </a:lnTo>
                      <a:lnTo>
                        <a:pt x="166" y="1085"/>
                      </a:lnTo>
                      <a:lnTo>
                        <a:pt x="210" y="1121"/>
                      </a:lnTo>
                      <a:lnTo>
                        <a:pt x="261" y="1158"/>
                      </a:lnTo>
                      <a:lnTo>
                        <a:pt x="317" y="1194"/>
                      </a:lnTo>
                      <a:lnTo>
                        <a:pt x="397" y="1223"/>
                      </a:lnTo>
                      <a:lnTo>
                        <a:pt x="465" y="1238"/>
                      </a:lnTo>
                      <a:lnTo>
                        <a:pt x="538" y="1251"/>
                      </a:lnTo>
                      <a:lnTo>
                        <a:pt x="604" y="1245"/>
                      </a:lnTo>
                      <a:lnTo>
                        <a:pt x="655" y="1234"/>
                      </a:lnTo>
                      <a:lnTo>
                        <a:pt x="708" y="1211"/>
                      </a:lnTo>
                      <a:lnTo>
                        <a:pt x="889" y="1102"/>
                      </a:lnTo>
                      <a:lnTo>
                        <a:pt x="1290" y="877"/>
                      </a:lnTo>
                      <a:lnTo>
                        <a:pt x="1410" y="787"/>
                      </a:lnTo>
                      <a:lnTo>
                        <a:pt x="1437" y="753"/>
                      </a:lnTo>
                      <a:lnTo>
                        <a:pt x="1456" y="717"/>
                      </a:lnTo>
                      <a:lnTo>
                        <a:pt x="1477" y="662"/>
                      </a:lnTo>
                      <a:lnTo>
                        <a:pt x="1494" y="587"/>
                      </a:lnTo>
                      <a:lnTo>
                        <a:pt x="1507" y="515"/>
                      </a:lnTo>
                      <a:lnTo>
                        <a:pt x="1499" y="423"/>
                      </a:lnTo>
                      <a:lnTo>
                        <a:pt x="1484" y="351"/>
                      </a:lnTo>
                      <a:lnTo>
                        <a:pt x="1467" y="275"/>
                      </a:lnTo>
                      <a:lnTo>
                        <a:pt x="1443" y="204"/>
                      </a:lnTo>
                      <a:lnTo>
                        <a:pt x="1410" y="153"/>
                      </a:lnTo>
                      <a:lnTo>
                        <a:pt x="1363" y="113"/>
                      </a:lnTo>
                      <a:lnTo>
                        <a:pt x="1320" y="75"/>
                      </a:lnTo>
                      <a:lnTo>
                        <a:pt x="1269" y="39"/>
                      </a:lnTo>
                      <a:lnTo>
                        <a:pt x="1216" y="17"/>
                      </a:lnTo>
                      <a:lnTo>
                        <a:pt x="1165" y="0"/>
                      </a:lnTo>
                      <a:lnTo>
                        <a:pt x="1114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100" name="Freeform 27"/>
                <p:cNvSpPr/>
                <p:nvPr/>
              </p:nvSpPr>
              <p:spPr bwMode="auto">
                <a:xfrm>
                  <a:off x="3889" y="3257"/>
                  <a:ext cx="474" cy="262"/>
                </a:xfrm>
                <a:custGeom>
                  <a:avLst/>
                  <a:gdLst>
                    <a:gd name="T0" fmla="*/ 237 w 950"/>
                    <a:gd name="T1" fmla="*/ 0 h 525"/>
                    <a:gd name="T2" fmla="*/ 226 w 950"/>
                    <a:gd name="T3" fmla="*/ 9 h 525"/>
                    <a:gd name="T4" fmla="*/ 210 w 950"/>
                    <a:gd name="T5" fmla="*/ 21 h 525"/>
                    <a:gd name="T6" fmla="*/ 197 w 950"/>
                    <a:gd name="T7" fmla="*/ 30 h 525"/>
                    <a:gd name="T8" fmla="*/ 181 w 950"/>
                    <a:gd name="T9" fmla="*/ 41 h 525"/>
                    <a:gd name="T10" fmla="*/ 170 w 950"/>
                    <a:gd name="T11" fmla="*/ 49 h 525"/>
                    <a:gd name="T12" fmla="*/ 153 w 950"/>
                    <a:gd name="T13" fmla="*/ 58 h 525"/>
                    <a:gd name="T14" fmla="*/ 142 w 950"/>
                    <a:gd name="T15" fmla="*/ 65 h 525"/>
                    <a:gd name="T16" fmla="*/ 128 w 950"/>
                    <a:gd name="T17" fmla="*/ 73 h 525"/>
                    <a:gd name="T18" fmla="*/ 111 w 950"/>
                    <a:gd name="T19" fmla="*/ 80 h 525"/>
                    <a:gd name="T20" fmla="*/ 99 w 950"/>
                    <a:gd name="T21" fmla="*/ 88 h 525"/>
                    <a:gd name="T22" fmla="*/ 86 w 950"/>
                    <a:gd name="T23" fmla="*/ 97 h 525"/>
                    <a:gd name="T24" fmla="*/ 73 w 950"/>
                    <a:gd name="T25" fmla="*/ 105 h 525"/>
                    <a:gd name="T26" fmla="*/ 62 w 950"/>
                    <a:gd name="T27" fmla="*/ 111 h 525"/>
                    <a:gd name="T28" fmla="*/ 55 w 950"/>
                    <a:gd name="T29" fmla="*/ 113 h 525"/>
                    <a:gd name="T30" fmla="*/ 46 w 950"/>
                    <a:gd name="T31" fmla="*/ 119 h 525"/>
                    <a:gd name="T32" fmla="*/ 41 w 950"/>
                    <a:gd name="T33" fmla="*/ 125 h 525"/>
                    <a:gd name="T34" fmla="*/ 32 w 950"/>
                    <a:gd name="T35" fmla="*/ 129 h 525"/>
                    <a:gd name="T36" fmla="*/ 24 w 950"/>
                    <a:gd name="T37" fmla="*/ 131 h 525"/>
                    <a:gd name="T38" fmla="*/ 15 w 950"/>
                    <a:gd name="T39" fmla="*/ 131 h 525"/>
                    <a:gd name="T40" fmla="*/ 11 w 950"/>
                    <a:gd name="T41" fmla="*/ 129 h 525"/>
                    <a:gd name="T42" fmla="*/ 5 w 950"/>
                    <a:gd name="T43" fmla="*/ 127 h 525"/>
                    <a:gd name="T44" fmla="*/ 1 w 950"/>
                    <a:gd name="T45" fmla="*/ 121 h 525"/>
                    <a:gd name="T46" fmla="*/ 0 w 950"/>
                    <a:gd name="T47" fmla="*/ 117 h 52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950"/>
                    <a:gd name="T73" fmla="*/ 0 h 525"/>
                    <a:gd name="T74" fmla="*/ 950 w 950"/>
                    <a:gd name="T75" fmla="*/ 525 h 525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950" h="525">
                      <a:moveTo>
                        <a:pt x="950" y="0"/>
                      </a:moveTo>
                      <a:lnTo>
                        <a:pt x="905" y="36"/>
                      </a:lnTo>
                      <a:lnTo>
                        <a:pt x="842" y="85"/>
                      </a:lnTo>
                      <a:lnTo>
                        <a:pt x="789" y="121"/>
                      </a:lnTo>
                      <a:lnTo>
                        <a:pt x="727" y="166"/>
                      </a:lnTo>
                      <a:lnTo>
                        <a:pt x="682" y="198"/>
                      </a:lnTo>
                      <a:lnTo>
                        <a:pt x="616" y="234"/>
                      </a:lnTo>
                      <a:lnTo>
                        <a:pt x="570" y="262"/>
                      </a:lnTo>
                      <a:lnTo>
                        <a:pt x="514" y="294"/>
                      </a:lnTo>
                      <a:lnTo>
                        <a:pt x="446" y="323"/>
                      </a:lnTo>
                      <a:lnTo>
                        <a:pt x="397" y="355"/>
                      </a:lnTo>
                      <a:lnTo>
                        <a:pt x="344" y="391"/>
                      </a:lnTo>
                      <a:lnTo>
                        <a:pt x="295" y="423"/>
                      </a:lnTo>
                      <a:lnTo>
                        <a:pt x="250" y="445"/>
                      </a:lnTo>
                      <a:lnTo>
                        <a:pt x="221" y="453"/>
                      </a:lnTo>
                      <a:lnTo>
                        <a:pt x="187" y="479"/>
                      </a:lnTo>
                      <a:lnTo>
                        <a:pt x="165" y="502"/>
                      </a:lnTo>
                      <a:lnTo>
                        <a:pt x="129" y="519"/>
                      </a:lnTo>
                      <a:lnTo>
                        <a:pt x="97" y="525"/>
                      </a:lnTo>
                      <a:lnTo>
                        <a:pt x="63" y="525"/>
                      </a:lnTo>
                      <a:lnTo>
                        <a:pt x="44" y="519"/>
                      </a:lnTo>
                      <a:lnTo>
                        <a:pt x="23" y="508"/>
                      </a:lnTo>
                      <a:lnTo>
                        <a:pt x="6" y="487"/>
                      </a:lnTo>
                      <a:lnTo>
                        <a:pt x="0" y="4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093" name="Group 34"/>
              <p:cNvGrpSpPr/>
              <p:nvPr/>
            </p:nvGrpSpPr>
            <p:grpSpPr bwMode="auto">
              <a:xfrm>
                <a:off x="3696" y="3190"/>
                <a:ext cx="227" cy="318"/>
                <a:chOff x="3696" y="3190"/>
                <a:chExt cx="227" cy="318"/>
              </a:xfrm>
            </p:grpSpPr>
            <p:sp>
              <p:nvSpPr>
                <p:cNvPr id="87094" name="Freeform 29"/>
                <p:cNvSpPr/>
                <p:nvPr/>
              </p:nvSpPr>
              <p:spPr bwMode="auto">
                <a:xfrm>
                  <a:off x="3696" y="3190"/>
                  <a:ext cx="227" cy="318"/>
                </a:xfrm>
                <a:custGeom>
                  <a:avLst/>
                  <a:gdLst>
                    <a:gd name="T0" fmla="*/ 17 w 453"/>
                    <a:gd name="T1" fmla="*/ 6 h 638"/>
                    <a:gd name="T2" fmla="*/ 32 w 453"/>
                    <a:gd name="T3" fmla="*/ 0 h 638"/>
                    <a:gd name="T4" fmla="*/ 44 w 453"/>
                    <a:gd name="T5" fmla="*/ 1 h 638"/>
                    <a:gd name="T6" fmla="*/ 56 w 453"/>
                    <a:gd name="T7" fmla="*/ 2 h 638"/>
                    <a:gd name="T8" fmla="*/ 66 w 453"/>
                    <a:gd name="T9" fmla="*/ 6 h 638"/>
                    <a:gd name="T10" fmla="*/ 75 w 453"/>
                    <a:gd name="T11" fmla="*/ 12 h 638"/>
                    <a:gd name="T12" fmla="*/ 83 w 453"/>
                    <a:gd name="T13" fmla="*/ 18 h 638"/>
                    <a:gd name="T14" fmla="*/ 91 w 453"/>
                    <a:gd name="T15" fmla="*/ 29 h 638"/>
                    <a:gd name="T16" fmla="*/ 96 w 453"/>
                    <a:gd name="T17" fmla="*/ 37 h 638"/>
                    <a:gd name="T18" fmla="*/ 102 w 453"/>
                    <a:gd name="T19" fmla="*/ 50 h 638"/>
                    <a:gd name="T20" fmla="*/ 108 w 453"/>
                    <a:gd name="T21" fmla="*/ 66 h 638"/>
                    <a:gd name="T22" fmla="*/ 111 w 453"/>
                    <a:gd name="T23" fmla="*/ 81 h 638"/>
                    <a:gd name="T24" fmla="*/ 113 w 453"/>
                    <a:gd name="T25" fmla="*/ 94 h 638"/>
                    <a:gd name="T26" fmla="*/ 114 w 453"/>
                    <a:gd name="T27" fmla="*/ 109 h 638"/>
                    <a:gd name="T28" fmla="*/ 112 w 453"/>
                    <a:gd name="T29" fmla="*/ 124 h 638"/>
                    <a:gd name="T30" fmla="*/ 109 w 453"/>
                    <a:gd name="T31" fmla="*/ 136 h 638"/>
                    <a:gd name="T32" fmla="*/ 102 w 453"/>
                    <a:gd name="T33" fmla="*/ 150 h 638"/>
                    <a:gd name="T34" fmla="*/ 100 w 453"/>
                    <a:gd name="T35" fmla="*/ 156 h 638"/>
                    <a:gd name="T36" fmla="*/ 92 w 453"/>
                    <a:gd name="T37" fmla="*/ 157 h 638"/>
                    <a:gd name="T38" fmla="*/ 80 w 453"/>
                    <a:gd name="T39" fmla="*/ 159 h 638"/>
                    <a:gd name="T40" fmla="*/ 75 w 453"/>
                    <a:gd name="T41" fmla="*/ 159 h 638"/>
                    <a:gd name="T42" fmla="*/ 66 w 453"/>
                    <a:gd name="T43" fmla="*/ 157 h 638"/>
                    <a:gd name="T44" fmla="*/ 61 w 453"/>
                    <a:gd name="T45" fmla="*/ 154 h 638"/>
                    <a:gd name="T46" fmla="*/ 51 w 453"/>
                    <a:gd name="T47" fmla="*/ 148 h 638"/>
                    <a:gd name="T48" fmla="*/ 41 w 453"/>
                    <a:gd name="T49" fmla="*/ 140 h 638"/>
                    <a:gd name="T50" fmla="*/ 33 w 453"/>
                    <a:gd name="T51" fmla="*/ 132 h 638"/>
                    <a:gd name="T52" fmla="*/ 29 w 453"/>
                    <a:gd name="T53" fmla="*/ 126 h 638"/>
                    <a:gd name="T54" fmla="*/ 23 w 453"/>
                    <a:gd name="T55" fmla="*/ 119 h 638"/>
                    <a:gd name="T56" fmla="*/ 17 w 453"/>
                    <a:gd name="T57" fmla="*/ 111 h 638"/>
                    <a:gd name="T58" fmla="*/ 12 w 453"/>
                    <a:gd name="T59" fmla="*/ 97 h 638"/>
                    <a:gd name="T60" fmla="*/ 6 w 453"/>
                    <a:gd name="T61" fmla="*/ 84 h 638"/>
                    <a:gd name="T62" fmla="*/ 2 w 453"/>
                    <a:gd name="T63" fmla="*/ 70 h 638"/>
                    <a:gd name="T64" fmla="*/ 0 w 453"/>
                    <a:gd name="T65" fmla="*/ 54 h 638"/>
                    <a:gd name="T66" fmla="*/ 1 w 453"/>
                    <a:gd name="T67" fmla="*/ 40 h 638"/>
                    <a:gd name="T68" fmla="*/ 2 w 453"/>
                    <a:gd name="T69" fmla="*/ 30 h 638"/>
                    <a:gd name="T70" fmla="*/ 5 w 453"/>
                    <a:gd name="T71" fmla="*/ 22 h 638"/>
                    <a:gd name="T72" fmla="*/ 9 w 453"/>
                    <a:gd name="T73" fmla="*/ 13 h 638"/>
                    <a:gd name="T74" fmla="*/ 17 w 453"/>
                    <a:gd name="T75" fmla="*/ 6 h 63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453"/>
                    <a:gd name="T115" fmla="*/ 0 h 638"/>
                    <a:gd name="T116" fmla="*/ 453 w 453"/>
                    <a:gd name="T117" fmla="*/ 638 h 63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453" h="638">
                      <a:moveTo>
                        <a:pt x="68" y="27"/>
                      </a:moveTo>
                      <a:lnTo>
                        <a:pt x="125" y="0"/>
                      </a:lnTo>
                      <a:lnTo>
                        <a:pt x="174" y="4"/>
                      </a:lnTo>
                      <a:lnTo>
                        <a:pt x="221" y="11"/>
                      </a:lnTo>
                      <a:lnTo>
                        <a:pt x="261" y="27"/>
                      </a:lnTo>
                      <a:lnTo>
                        <a:pt x="300" y="49"/>
                      </a:lnTo>
                      <a:lnTo>
                        <a:pt x="332" y="74"/>
                      </a:lnTo>
                      <a:lnTo>
                        <a:pt x="363" y="117"/>
                      </a:lnTo>
                      <a:lnTo>
                        <a:pt x="383" y="151"/>
                      </a:lnTo>
                      <a:lnTo>
                        <a:pt x="406" y="202"/>
                      </a:lnTo>
                      <a:lnTo>
                        <a:pt x="429" y="266"/>
                      </a:lnTo>
                      <a:lnTo>
                        <a:pt x="442" y="328"/>
                      </a:lnTo>
                      <a:lnTo>
                        <a:pt x="451" y="379"/>
                      </a:lnTo>
                      <a:lnTo>
                        <a:pt x="453" y="440"/>
                      </a:lnTo>
                      <a:lnTo>
                        <a:pt x="446" y="500"/>
                      </a:lnTo>
                      <a:lnTo>
                        <a:pt x="434" y="547"/>
                      </a:lnTo>
                      <a:lnTo>
                        <a:pt x="408" y="604"/>
                      </a:lnTo>
                      <a:lnTo>
                        <a:pt x="397" y="625"/>
                      </a:lnTo>
                      <a:lnTo>
                        <a:pt x="366" y="632"/>
                      </a:lnTo>
                      <a:lnTo>
                        <a:pt x="317" y="638"/>
                      </a:lnTo>
                      <a:lnTo>
                        <a:pt x="298" y="638"/>
                      </a:lnTo>
                      <a:lnTo>
                        <a:pt x="264" y="632"/>
                      </a:lnTo>
                      <a:lnTo>
                        <a:pt x="242" y="619"/>
                      </a:lnTo>
                      <a:lnTo>
                        <a:pt x="202" y="593"/>
                      </a:lnTo>
                      <a:lnTo>
                        <a:pt x="163" y="562"/>
                      </a:lnTo>
                      <a:lnTo>
                        <a:pt x="132" y="530"/>
                      </a:lnTo>
                      <a:lnTo>
                        <a:pt x="113" y="508"/>
                      </a:lnTo>
                      <a:lnTo>
                        <a:pt x="91" y="479"/>
                      </a:lnTo>
                      <a:lnTo>
                        <a:pt x="68" y="445"/>
                      </a:lnTo>
                      <a:lnTo>
                        <a:pt x="45" y="391"/>
                      </a:lnTo>
                      <a:lnTo>
                        <a:pt x="23" y="338"/>
                      </a:lnTo>
                      <a:lnTo>
                        <a:pt x="8" y="281"/>
                      </a:lnTo>
                      <a:lnTo>
                        <a:pt x="0" y="219"/>
                      </a:lnTo>
                      <a:lnTo>
                        <a:pt x="2" y="162"/>
                      </a:lnTo>
                      <a:lnTo>
                        <a:pt x="6" y="123"/>
                      </a:lnTo>
                      <a:lnTo>
                        <a:pt x="17" y="89"/>
                      </a:lnTo>
                      <a:lnTo>
                        <a:pt x="34" y="55"/>
                      </a:lnTo>
                      <a:lnTo>
                        <a:pt x="68" y="27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7095" name="Group 33"/>
                <p:cNvGrpSpPr/>
                <p:nvPr/>
              </p:nvGrpSpPr>
              <p:grpSpPr bwMode="auto">
                <a:xfrm>
                  <a:off x="3742" y="3226"/>
                  <a:ext cx="120" cy="140"/>
                  <a:chOff x="3742" y="3226"/>
                  <a:chExt cx="120" cy="140"/>
                </a:xfrm>
              </p:grpSpPr>
              <p:sp>
                <p:nvSpPr>
                  <p:cNvPr id="87096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3747" y="3226"/>
                    <a:ext cx="44" cy="5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7097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817" y="3249"/>
                    <a:ext cx="45" cy="5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7098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742" y="3314"/>
                    <a:ext cx="45" cy="52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</p:grpSp>
        <p:grpSp>
          <p:nvGrpSpPr>
            <p:cNvPr id="87050" name="Group 45"/>
            <p:cNvGrpSpPr/>
            <p:nvPr/>
          </p:nvGrpSpPr>
          <p:grpSpPr bwMode="auto">
            <a:xfrm>
              <a:off x="4981" y="2277"/>
              <a:ext cx="389" cy="689"/>
              <a:chOff x="4981" y="2277"/>
              <a:chExt cx="389" cy="689"/>
            </a:xfrm>
          </p:grpSpPr>
          <p:grpSp>
            <p:nvGrpSpPr>
              <p:cNvPr id="87083" name="Group 38"/>
              <p:cNvGrpSpPr/>
              <p:nvPr/>
            </p:nvGrpSpPr>
            <p:grpSpPr bwMode="auto">
              <a:xfrm>
                <a:off x="4981" y="2277"/>
                <a:ext cx="389" cy="689"/>
                <a:chOff x="4981" y="2277"/>
                <a:chExt cx="389" cy="689"/>
              </a:xfrm>
            </p:grpSpPr>
            <p:sp>
              <p:nvSpPr>
                <p:cNvPr id="87090" name="Freeform 36"/>
                <p:cNvSpPr/>
                <p:nvPr/>
              </p:nvSpPr>
              <p:spPr bwMode="auto">
                <a:xfrm>
                  <a:off x="4981" y="2277"/>
                  <a:ext cx="389" cy="689"/>
                </a:xfrm>
                <a:custGeom>
                  <a:avLst/>
                  <a:gdLst>
                    <a:gd name="T0" fmla="*/ 2 w 778"/>
                    <a:gd name="T1" fmla="*/ 23 h 1378"/>
                    <a:gd name="T2" fmla="*/ 7 w 778"/>
                    <a:gd name="T3" fmla="*/ 39 h 1378"/>
                    <a:gd name="T4" fmla="*/ 8 w 778"/>
                    <a:gd name="T5" fmla="*/ 57 h 1378"/>
                    <a:gd name="T6" fmla="*/ 10 w 778"/>
                    <a:gd name="T7" fmla="*/ 78 h 1378"/>
                    <a:gd name="T8" fmla="*/ 8 w 778"/>
                    <a:gd name="T9" fmla="*/ 102 h 1378"/>
                    <a:gd name="T10" fmla="*/ 8 w 778"/>
                    <a:gd name="T11" fmla="*/ 123 h 1378"/>
                    <a:gd name="T12" fmla="*/ 11 w 778"/>
                    <a:gd name="T13" fmla="*/ 146 h 1378"/>
                    <a:gd name="T14" fmla="*/ 14 w 778"/>
                    <a:gd name="T15" fmla="*/ 175 h 1378"/>
                    <a:gd name="T16" fmla="*/ 18 w 778"/>
                    <a:gd name="T17" fmla="*/ 221 h 1378"/>
                    <a:gd name="T18" fmla="*/ 19 w 778"/>
                    <a:gd name="T19" fmla="*/ 267 h 1378"/>
                    <a:gd name="T20" fmla="*/ 22 w 778"/>
                    <a:gd name="T21" fmla="*/ 293 h 1378"/>
                    <a:gd name="T22" fmla="*/ 27 w 778"/>
                    <a:gd name="T23" fmla="*/ 309 h 1378"/>
                    <a:gd name="T24" fmla="*/ 35 w 778"/>
                    <a:gd name="T25" fmla="*/ 322 h 1378"/>
                    <a:gd name="T26" fmla="*/ 48 w 778"/>
                    <a:gd name="T27" fmla="*/ 333 h 1378"/>
                    <a:gd name="T28" fmla="*/ 59 w 778"/>
                    <a:gd name="T29" fmla="*/ 337 h 1378"/>
                    <a:gd name="T30" fmla="*/ 75 w 778"/>
                    <a:gd name="T31" fmla="*/ 342 h 1378"/>
                    <a:gd name="T32" fmla="*/ 87 w 778"/>
                    <a:gd name="T33" fmla="*/ 345 h 1378"/>
                    <a:gd name="T34" fmla="*/ 104 w 778"/>
                    <a:gd name="T35" fmla="*/ 342 h 1378"/>
                    <a:gd name="T36" fmla="*/ 117 w 778"/>
                    <a:gd name="T37" fmla="*/ 339 h 1378"/>
                    <a:gd name="T38" fmla="*/ 133 w 778"/>
                    <a:gd name="T39" fmla="*/ 335 h 1378"/>
                    <a:gd name="T40" fmla="*/ 149 w 778"/>
                    <a:gd name="T41" fmla="*/ 329 h 1378"/>
                    <a:gd name="T42" fmla="*/ 161 w 778"/>
                    <a:gd name="T43" fmla="*/ 320 h 1378"/>
                    <a:gd name="T44" fmla="*/ 168 w 778"/>
                    <a:gd name="T45" fmla="*/ 312 h 1378"/>
                    <a:gd name="T46" fmla="*/ 175 w 778"/>
                    <a:gd name="T47" fmla="*/ 301 h 1378"/>
                    <a:gd name="T48" fmla="*/ 183 w 778"/>
                    <a:gd name="T49" fmla="*/ 286 h 1378"/>
                    <a:gd name="T50" fmla="*/ 190 w 778"/>
                    <a:gd name="T51" fmla="*/ 271 h 1378"/>
                    <a:gd name="T52" fmla="*/ 194 w 778"/>
                    <a:gd name="T53" fmla="*/ 255 h 1378"/>
                    <a:gd name="T54" fmla="*/ 195 w 778"/>
                    <a:gd name="T55" fmla="*/ 238 h 1378"/>
                    <a:gd name="T56" fmla="*/ 193 w 778"/>
                    <a:gd name="T57" fmla="*/ 222 h 1378"/>
                    <a:gd name="T58" fmla="*/ 192 w 778"/>
                    <a:gd name="T59" fmla="*/ 205 h 1378"/>
                    <a:gd name="T60" fmla="*/ 189 w 778"/>
                    <a:gd name="T61" fmla="*/ 191 h 1378"/>
                    <a:gd name="T62" fmla="*/ 178 w 778"/>
                    <a:gd name="T63" fmla="*/ 165 h 1378"/>
                    <a:gd name="T64" fmla="*/ 167 w 778"/>
                    <a:gd name="T65" fmla="*/ 143 h 1378"/>
                    <a:gd name="T66" fmla="*/ 156 w 778"/>
                    <a:gd name="T67" fmla="*/ 124 h 1378"/>
                    <a:gd name="T68" fmla="*/ 144 w 778"/>
                    <a:gd name="T69" fmla="*/ 108 h 1378"/>
                    <a:gd name="T70" fmla="*/ 127 w 778"/>
                    <a:gd name="T71" fmla="*/ 88 h 1378"/>
                    <a:gd name="T72" fmla="*/ 107 w 778"/>
                    <a:gd name="T73" fmla="*/ 61 h 1378"/>
                    <a:gd name="T74" fmla="*/ 94 w 778"/>
                    <a:gd name="T75" fmla="*/ 41 h 1378"/>
                    <a:gd name="T76" fmla="*/ 81 w 778"/>
                    <a:gd name="T77" fmla="*/ 23 h 1378"/>
                    <a:gd name="T78" fmla="*/ 67 w 778"/>
                    <a:gd name="T79" fmla="*/ 9 h 1378"/>
                    <a:gd name="T80" fmla="*/ 59 w 778"/>
                    <a:gd name="T81" fmla="*/ 2 h 1378"/>
                    <a:gd name="T82" fmla="*/ 50 w 778"/>
                    <a:gd name="T83" fmla="*/ 0 h 1378"/>
                    <a:gd name="T84" fmla="*/ 22 w 778"/>
                    <a:gd name="T85" fmla="*/ 2 h 1378"/>
                    <a:gd name="T86" fmla="*/ 10 w 778"/>
                    <a:gd name="T87" fmla="*/ 5 h 1378"/>
                    <a:gd name="T88" fmla="*/ 5 w 778"/>
                    <a:gd name="T89" fmla="*/ 8 h 1378"/>
                    <a:gd name="T90" fmla="*/ 0 w 778"/>
                    <a:gd name="T91" fmla="*/ 15 h 1378"/>
                    <a:gd name="T92" fmla="*/ 2 w 778"/>
                    <a:gd name="T93" fmla="*/ 23 h 137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778"/>
                    <a:gd name="T142" fmla="*/ 0 h 1378"/>
                    <a:gd name="T143" fmla="*/ 778 w 778"/>
                    <a:gd name="T144" fmla="*/ 1378 h 137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778" h="1378">
                      <a:moveTo>
                        <a:pt x="5" y="91"/>
                      </a:moveTo>
                      <a:lnTo>
                        <a:pt x="26" y="153"/>
                      </a:lnTo>
                      <a:lnTo>
                        <a:pt x="32" y="225"/>
                      </a:lnTo>
                      <a:lnTo>
                        <a:pt x="38" y="312"/>
                      </a:lnTo>
                      <a:lnTo>
                        <a:pt x="32" y="406"/>
                      </a:lnTo>
                      <a:lnTo>
                        <a:pt x="32" y="491"/>
                      </a:lnTo>
                      <a:lnTo>
                        <a:pt x="43" y="582"/>
                      </a:lnTo>
                      <a:lnTo>
                        <a:pt x="56" y="700"/>
                      </a:lnTo>
                      <a:lnTo>
                        <a:pt x="71" y="884"/>
                      </a:lnTo>
                      <a:lnTo>
                        <a:pt x="73" y="1068"/>
                      </a:lnTo>
                      <a:lnTo>
                        <a:pt x="87" y="1170"/>
                      </a:lnTo>
                      <a:lnTo>
                        <a:pt x="105" y="1236"/>
                      </a:lnTo>
                      <a:lnTo>
                        <a:pt x="139" y="1287"/>
                      </a:lnTo>
                      <a:lnTo>
                        <a:pt x="189" y="1329"/>
                      </a:lnTo>
                      <a:lnTo>
                        <a:pt x="234" y="1346"/>
                      </a:lnTo>
                      <a:lnTo>
                        <a:pt x="298" y="1367"/>
                      </a:lnTo>
                      <a:lnTo>
                        <a:pt x="347" y="1378"/>
                      </a:lnTo>
                      <a:lnTo>
                        <a:pt x="415" y="1367"/>
                      </a:lnTo>
                      <a:lnTo>
                        <a:pt x="468" y="1355"/>
                      </a:lnTo>
                      <a:lnTo>
                        <a:pt x="530" y="1338"/>
                      </a:lnTo>
                      <a:lnTo>
                        <a:pt x="593" y="1316"/>
                      </a:lnTo>
                      <a:lnTo>
                        <a:pt x="642" y="1278"/>
                      </a:lnTo>
                      <a:lnTo>
                        <a:pt x="672" y="1248"/>
                      </a:lnTo>
                      <a:lnTo>
                        <a:pt x="698" y="1202"/>
                      </a:lnTo>
                      <a:lnTo>
                        <a:pt x="732" y="1142"/>
                      </a:lnTo>
                      <a:lnTo>
                        <a:pt x="757" y="1084"/>
                      </a:lnTo>
                      <a:lnTo>
                        <a:pt x="774" y="1017"/>
                      </a:lnTo>
                      <a:lnTo>
                        <a:pt x="778" y="950"/>
                      </a:lnTo>
                      <a:lnTo>
                        <a:pt x="772" y="887"/>
                      </a:lnTo>
                      <a:lnTo>
                        <a:pt x="766" y="819"/>
                      </a:lnTo>
                      <a:lnTo>
                        <a:pt x="755" y="763"/>
                      </a:lnTo>
                      <a:lnTo>
                        <a:pt x="710" y="657"/>
                      </a:lnTo>
                      <a:lnTo>
                        <a:pt x="666" y="572"/>
                      </a:lnTo>
                      <a:lnTo>
                        <a:pt x="621" y="493"/>
                      </a:lnTo>
                      <a:lnTo>
                        <a:pt x="574" y="431"/>
                      </a:lnTo>
                      <a:lnTo>
                        <a:pt x="508" y="349"/>
                      </a:lnTo>
                      <a:lnTo>
                        <a:pt x="426" y="242"/>
                      </a:lnTo>
                      <a:lnTo>
                        <a:pt x="375" y="163"/>
                      </a:lnTo>
                      <a:lnTo>
                        <a:pt x="324" y="89"/>
                      </a:lnTo>
                      <a:lnTo>
                        <a:pt x="268" y="34"/>
                      </a:lnTo>
                      <a:lnTo>
                        <a:pt x="234" y="8"/>
                      </a:lnTo>
                      <a:lnTo>
                        <a:pt x="200" y="0"/>
                      </a:lnTo>
                      <a:lnTo>
                        <a:pt x="88" y="8"/>
                      </a:lnTo>
                      <a:lnTo>
                        <a:pt x="39" y="17"/>
                      </a:lnTo>
                      <a:lnTo>
                        <a:pt x="17" y="29"/>
                      </a:lnTo>
                      <a:lnTo>
                        <a:pt x="0" y="59"/>
                      </a:lnTo>
                      <a:lnTo>
                        <a:pt x="5" y="91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091" name="Freeform 37"/>
                <p:cNvSpPr/>
                <p:nvPr/>
              </p:nvSpPr>
              <p:spPr bwMode="auto">
                <a:xfrm>
                  <a:off x="5122" y="2905"/>
                  <a:ext cx="67" cy="52"/>
                </a:xfrm>
                <a:custGeom>
                  <a:avLst/>
                  <a:gdLst>
                    <a:gd name="T0" fmla="*/ 33 w 136"/>
                    <a:gd name="T1" fmla="*/ 0 h 106"/>
                    <a:gd name="T2" fmla="*/ 31 w 136"/>
                    <a:gd name="T3" fmla="*/ 6 h 106"/>
                    <a:gd name="T4" fmla="*/ 25 w 136"/>
                    <a:gd name="T5" fmla="*/ 14 h 106"/>
                    <a:gd name="T6" fmla="*/ 21 w 136"/>
                    <a:gd name="T7" fmla="*/ 19 h 106"/>
                    <a:gd name="T8" fmla="*/ 11 w 136"/>
                    <a:gd name="T9" fmla="*/ 23 h 106"/>
                    <a:gd name="T10" fmla="*/ 0 w 136"/>
                    <a:gd name="T11" fmla="*/ 26 h 10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6"/>
                    <a:gd name="T19" fmla="*/ 0 h 106"/>
                    <a:gd name="T20" fmla="*/ 136 w 136"/>
                    <a:gd name="T21" fmla="*/ 106 h 10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6" h="106">
                      <a:moveTo>
                        <a:pt x="136" y="0"/>
                      </a:moveTo>
                      <a:lnTo>
                        <a:pt x="125" y="27"/>
                      </a:lnTo>
                      <a:lnTo>
                        <a:pt x="102" y="57"/>
                      </a:lnTo>
                      <a:lnTo>
                        <a:pt x="85" y="80"/>
                      </a:lnTo>
                      <a:lnTo>
                        <a:pt x="45" y="96"/>
                      </a:lnTo>
                      <a:lnTo>
                        <a:pt x="0" y="106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084" name="Group 44"/>
              <p:cNvGrpSpPr/>
              <p:nvPr/>
            </p:nvGrpSpPr>
            <p:grpSpPr bwMode="auto">
              <a:xfrm>
                <a:off x="5113" y="2765"/>
                <a:ext cx="209" cy="139"/>
                <a:chOff x="5113" y="2765"/>
                <a:chExt cx="209" cy="139"/>
              </a:xfrm>
            </p:grpSpPr>
            <p:sp>
              <p:nvSpPr>
                <p:cNvPr id="87085" name="Freeform 39"/>
                <p:cNvSpPr/>
                <p:nvPr/>
              </p:nvSpPr>
              <p:spPr bwMode="auto">
                <a:xfrm>
                  <a:off x="5113" y="2765"/>
                  <a:ext cx="209" cy="139"/>
                </a:xfrm>
                <a:custGeom>
                  <a:avLst/>
                  <a:gdLst>
                    <a:gd name="T0" fmla="*/ 92 w 417"/>
                    <a:gd name="T1" fmla="*/ 0 h 277"/>
                    <a:gd name="T2" fmla="*/ 81 w 417"/>
                    <a:gd name="T3" fmla="*/ 0 h 277"/>
                    <a:gd name="T4" fmla="*/ 72 w 417"/>
                    <a:gd name="T5" fmla="*/ 2 h 277"/>
                    <a:gd name="T6" fmla="*/ 64 w 417"/>
                    <a:gd name="T7" fmla="*/ 7 h 277"/>
                    <a:gd name="T8" fmla="*/ 54 w 417"/>
                    <a:gd name="T9" fmla="*/ 12 h 277"/>
                    <a:gd name="T10" fmla="*/ 40 w 417"/>
                    <a:gd name="T11" fmla="*/ 21 h 277"/>
                    <a:gd name="T12" fmla="*/ 26 w 417"/>
                    <a:gd name="T13" fmla="*/ 29 h 277"/>
                    <a:gd name="T14" fmla="*/ 17 w 417"/>
                    <a:gd name="T15" fmla="*/ 37 h 277"/>
                    <a:gd name="T16" fmla="*/ 8 w 417"/>
                    <a:gd name="T17" fmla="*/ 45 h 277"/>
                    <a:gd name="T18" fmla="*/ 2 w 417"/>
                    <a:gd name="T19" fmla="*/ 53 h 277"/>
                    <a:gd name="T20" fmla="*/ 0 w 417"/>
                    <a:gd name="T21" fmla="*/ 57 h 277"/>
                    <a:gd name="T22" fmla="*/ 3 w 417"/>
                    <a:gd name="T23" fmla="*/ 63 h 277"/>
                    <a:gd name="T24" fmla="*/ 9 w 417"/>
                    <a:gd name="T25" fmla="*/ 67 h 277"/>
                    <a:gd name="T26" fmla="*/ 21 w 417"/>
                    <a:gd name="T27" fmla="*/ 69 h 277"/>
                    <a:gd name="T28" fmla="*/ 37 w 417"/>
                    <a:gd name="T29" fmla="*/ 70 h 277"/>
                    <a:gd name="T30" fmla="*/ 55 w 417"/>
                    <a:gd name="T31" fmla="*/ 67 h 277"/>
                    <a:gd name="T32" fmla="*/ 71 w 417"/>
                    <a:gd name="T33" fmla="*/ 63 h 277"/>
                    <a:gd name="T34" fmla="*/ 80 w 417"/>
                    <a:gd name="T35" fmla="*/ 57 h 277"/>
                    <a:gd name="T36" fmla="*/ 86 w 417"/>
                    <a:gd name="T37" fmla="*/ 51 h 277"/>
                    <a:gd name="T38" fmla="*/ 91 w 417"/>
                    <a:gd name="T39" fmla="*/ 43 h 277"/>
                    <a:gd name="T40" fmla="*/ 95 w 417"/>
                    <a:gd name="T41" fmla="*/ 35 h 277"/>
                    <a:gd name="T42" fmla="*/ 102 w 417"/>
                    <a:gd name="T43" fmla="*/ 21 h 277"/>
                    <a:gd name="T44" fmla="*/ 105 w 417"/>
                    <a:gd name="T45" fmla="*/ 12 h 277"/>
                    <a:gd name="T46" fmla="*/ 103 w 417"/>
                    <a:gd name="T47" fmla="*/ 5 h 277"/>
                    <a:gd name="T48" fmla="*/ 100 w 417"/>
                    <a:gd name="T49" fmla="*/ 2 h 277"/>
                    <a:gd name="T50" fmla="*/ 92 w 417"/>
                    <a:gd name="T51" fmla="*/ 0 h 27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417"/>
                    <a:gd name="T79" fmla="*/ 0 h 277"/>
                    <a:gd name="T80" fmla="*/ 417 w 417"/>
                    <a:gd name="T81" fmla="*/ 277 h 27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417" h="277">
                      <a:moveTo>
                        <a:pt x="366" y="0"/>
                      </a:moveTo>
                      <a:lnTo>
                        <a:pt x="323" y="0"/>
                      </a:lnTo>
                      <a:lnTo>
                        <a:pt x="287" y="8"/>
                      </a:lnTo>
                      <a:lnTo>
                        <a:pt x="255" y="25"/>
                      </a:lnTo>
                      <a:lnTo>
                        <a:pt x="213" y="45"/>
                      </a:lnTo>
                      <a:lnTo>
                        <a:pt x="159" y="81"/>
                      </a:lnTo>
                      <a:lnTo>
                        <a:pt x="102" y="115"/>
                      </a:lnTo>
                      <a:lnTo>
                        <a:pt x="66" y="147"/>
                      </a:lnTo>
                      <a:lnTo>
                        <a:pt x="32" y="177"/>
                      </a:lnTo>
                      <a:lnTo>
                        <a:pt x="6" y="211"/>
                      </a:lnTo>
                      <a:lnTo>
                        <a:pt x="0" y="228"/>
                      </a:lnTo>
                      <a:lnTo>
                        <a:pt x="10" y="249"/>
                      </a:lnTo>
                      <a:lnTo>
                        <a:pt x="34" y="266"/>
                      </a:lnTo>
                      <a:lnTo>
                        <a:pt x="83" y="274"/>
                      </a:lnTo>
                      <a:lnTo>
                        <a:pt x="145" y="277"/>
                      </a:lnTo>
                      <a:lnTo>
                        <a:pt x="219" y="268"/>
                      </a:lnTo>
                      <a:lnTo>
                        <a:pt x="281" y="249"/>
                      </a:lnTo>
                      <a:lnTo>
                        <a:pt x="317" y="228"/>
                      </a:lnTo>
                      <a:lnTo>
                        <a:pt x="344" y="204"/>
                      </a:lnTo>
                      <a:lnTo>
                        <a:pt x="363" y="170"/>
                      </a:lnTo>
                      <a:lnTo>
                        <a:pt x="380" y="138"/>
                      </a:lnTo>
                      <a:lnTo>
                        <a:pt x="406" y="81"/>
                      </a:lnTo>
                      <a:lnTo>
                        <a:pt x="417" y="45"/>
                      </a:lnTo>
                      <a:lnTo>
                        <a:pt x="412" y="17"/>
                      </a:lnTo>
                      <a:lnTo>
                        <a:pt x="400" y="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7086" name="Group 43"/>
                <p:cNvGrpSpPr/>
                <p:nvPr/>
              </p:nvGrpSpPr>
              <p:grpSpPr bwMode="auto">
                <a:xfrm>
                  <a:off x="5205" y="2787"/>
                  <a:ext cx="81" cy="82"/>
                  <a:chOff x="5205" y="2787"/>
                  <a:chExt cx="81" cy="82"/>
                </a:xfrm>
              </p:grpSpPr>
              <p:sp>
                <p:nvSpPr>
                  <p:cNvPr id="87087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5205" y="2818"/>
                    <a:ext cx="25" cy="25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7088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5260" y="2787"/>
                    <a:ext cx="26" cy="25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7089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5228" y="2843"/>
                    <a:ext cx="26" cy="26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</p:grpSp>
        <p:grpSp>
          <p:nvGrpSpPr>
            <p:cNvPr id="87051" name="Group 55"/>
            <p:cNvGrpSpPr/>
            <p:nvPr/>
          </p:nvGrpSpPr>
          <p:grpSpPr bwMode="auto">
            <a:xfrm>
              <a:off x="3840" y="2274"/>
              <a:ext cx="395" cy="592"/>
              <a:chOff x="3840" y="2274"/>
              <a:chExt cx="395" cy="592"/>
            </a:xfrm>
          </p:grpSpPr>
          <p:grpSp>
            <p:nvGrpSpPr>
              <p:cNvPr id="87074" name="Group 48"/>
              <p:cNvGrpSpPr/>
              <p:nvPr/>
            </p:nvGrpSpPr>
            <p:grpSpPr bwMode="auto">
              <a:xfrm>
                <a:off x="3840" y="2274"/>
                <a:ext cx="395" cy="592"/>
                <a:chOff x="3840" y="2274"/>
                <a:chExt cx="395" cy="592"/>
              </a:xfrm>
            </p:grpSpPr>
            <p:sp>
              <p:nvSpPr>
                <p:cNvPr id="87081" name="Freeform 46"/>
                <p:cNvSpPr/>
                <p:nvPr/>
              </p:nvSpPr>
              <p:spPr bwMode="auto">
                <a:xfrm>
                  <a:off x="3840" y="2274"/>
                  <a:ext cx="395" cy="592"/>
                </a:xfrm>
                <a:custGeom>
                  <a:avLst/>
                  <a:gdLst>
                    <a:gd name="T0" fmla="*/ 197 w 791"/>
                    <a:gd name="T1" fmla="*/ 38 h 1183"/>
                    <a:gd name="T2" fmla="*/ 195 w 791"/>
                    <a:gd name="T3" fmla="*/ 28 h 1183"/>
                    <a:gd name="T4" fmla="*/ 187 w 791"/>
                    <a:gd name="T5" fmla="*/ 17 h 1183"/>
                    <a:gd name="T6" fmla="*/ 179 w 791"/>
                    <a:gd name="T7" fmla="*/ 8 h 1183"/>
                    <a:gd name="T8" fmla="*/ 171 w 791"/>
                    <a:gd name="T9" fmla="*/ 3 h 1183"/>
                    <a:gd name="T10" fmla="*/ 161 w 791"/>
                    <a:gd name="T11" fmla="*/ 0 h 1183"/>
                    <a:gd name="T12" fmla="*/ 146 w 791"/>
                    <a:gd name="T13" fmla="*/ 0 h 1183"/>
                    <a:gd name="T14" fmla="*/ 135 w 791"/>
                    <a:gd name="T15" fmla="*/ 4 h 1183"/>
                    <a:gd name="T16" fmla="*/ 125 w 791"/>
                    <a:gd name="T17" fmla="*/ 11 h 1183"/>
                    <a:gd name="T18" fmla="*/ 112 w 791"/>
                    <a:gd name="T19" fmla="*/ 22 h 1183"/>
                    <a:gd name="T20" fmla="*/ 102 w 791"/>
                    <a:gd name="T21" fmla="*/ 33 h 1183"/>
                    <a:gd name="T22" fmla="*/ 86 w 791"/>
                    <a:gd name="T23" fmla="*/ 54 h 1183"/>
                    <a:gd name="T24" fmla="*/ 73 w 791"/>
                    <a:gd name="T25" fmla="*/ 72 h 1183"/>
                    <a:gd name="T26" fmla="*/ 55 w 791"/>
                    <a:gd name="T27" fmla="*/ 96 h 1183"/>
                    <a:gd name="T28" fmla="*/ 35 w 791"/>
                    <a:gd name="T29" fmla="*/ 127 h 1183"/>
                    <a:gd name="T30" fmla="*/ 18 w 791"/>
                    <a:gd name="T31" fmla="*/ 155 h 1183"/>
                    <a:gd name="T32" fmla="*/ 5 w 791"/>
                    <a:gd name="T33" fmla="*/ 179 h 1183"/>
                    <a:gd name="T34" fmla="*/ 1 w 791"/>
                    <a:gd name="T35" fmla="*/ 193 h 1183"/>
                    <a:gd name="T36" fmla="*/ 0 w 791"/>
                    <a:gd name="T37" fmla="*/ 206 h 1183"/>
                    <a:gd name="T38" fmla="*/ 0 w 791"/>
                    <a:gd name="T39" fmla="*/ 223 h 1183"/>
                    <a:gd name="T40" fmla="*/ 3 w 791"/>
                    <a:gd name="T41" fmla="*/ 238 h 1183"/>
                    <a:gd name="T42" fmla="*/ 8 w 791"/>
                    <a:gd name="T43" fmla="*/ 251 h 1183"/>
                    <a:gd name="T44" fmla="*/ 17 w 791"/>
                    <a:gd name="T45" fmla="*/ 264 h 1183"/>
                    <a:gd name="T46" fmla="*/ 28 w 791"/>
                    <a:gd name="T47" fmla="*/ 273 h 1183"/>
                    <a:gd name="T48" fmla="*/ 40 w 791"/>
                    <a:gd name="T49" fmla="*/ 281 h 1183"/>
                    <a:gd name="T50" fmla="*/ 54 w 791"/>
                    <a:gd name="T51" fmla="*/ 285 h 1183"/>
                    <a:gd name="T52" fmla="*/ 67 w 791"/>
                    <a:gd name="T53" fmla="*/ 289 h 1183"/>
                    <a:gd name="T54" fmla="*/ 81 w 791"/>
                    <a:gd name="T55" fmla="*/ 293 h 1183"/>
                    <a:gd name="T56" fmla="*/ 99 w 791"/>
                    <a:gd name="T57" fmla="*/ 295 h 1183"/>
                    <a:gd name="T58" fmla="*/ 105 w 791"/>
                    <a:gd name="T59" fmla="*/ 295 h 1183"/>
                    <a:gd name="T60" fmla="*/ 121 w 791"/>
                    <a:gd name="T61" fmla="*/ 296 h 1183"/>
                    <a:gd name="T62" fmla="*/ 138 w 791"/>
                    <a:gd name="T63" fmla="*/ 296 h 1183"/>
                    <a:gd name="T64" fmla="*/ 150 w 791"/>
                    <a:gd name="T65" fmla="*/ 293 h 1183"/>
                    <a:gd name="T66" fmla="*/ 160 w 791"/>
                    <a:gd name="T67" fmla="*/ 284 h 1183"/>
                    <a:gd name="T68" fmla="*/ 167 w 791"/>
                    <a:gd name="T69" fmla="*/ 275 h 1183"/>
                    <a:gd name="T70" fmla="*/ 173 w 791"/>
                    <a:gd name="T71" fmla="*/ 265 h 1183"/>
                    <a:gd name="T72" fmla="*/ 179 w 791"/>
                    <a:gd name="T73" fmla="*/ 252 h 1183"/>
                    <a:gd name="T74" fmla="*/ 181 w 791"/>
                    <a:gd name="T75" fmla="*/ 237 h 1183"/>
                    <a:gd name="T76" fmla="*/ 184 w 791"/>
                    <a:gd name="T77" fmla="*/ 223 h 1183"/>
                    <a:gd name="T78" fmla="*/ 186 w 791"/>
                    <a:gd name="T79" fmla="*/ 210 h 1183"/>
                    <a:gd name="T80" fmla="*/ 185 w 791"/>
                    <a:gd name="T81" fmla="*/ 189 h 1183"/>
                    <a:gd name="T82" fmla="*/ 185 w 791"/>
                    <a:gd name="T83" fmla="*/ 165 h 1183"/>
                    <a:gd name="T84" fmla="*/ 186 w 791"/>
                    <a:gd name="T85" fmla="*/ 139 h 1183"/>
                    <a:gd name="T86" fmla="*/ 186 w 791"/>
                    <a:gd name="T87" fmla="*/ 115 h 1183"/>
                    <a:gd name="T88" fmla="*/ 188 w 791"/>
                    <a:gd name="T89" fmla="*/ 98 h 1183"/>
                    <a:gd name="T90" fmla="*/ 188 w 791"/>
                    <a:gd name="T91" fmla="*/ 83 h 1183"/>
                    <a:gd name="T92" fmla="*/ 192 w 791"/>
                    <a:gd name="T93" fmla="*/ 67 h 1183"/>
                    <a:gd name="T94" fmla="*/ 197 w 791"/>
                    <a:gd name="T95" fmla="*/ 49 h 1183"/>
                    <a:gd name="T96" fmla="*/ 197 w 791"/>
                    <a:gd name="T97" fmla="*/ 38 h 1183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791"/>
                    <a:gd name="T148" fmla="*/ 0 h 1183"/>
                    <a:gd name="T149" fmla="*/ 791 w 791"/>
                    <a:gd name="T150" fmla="*/ 1183 h 1183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791" h="1183">
                      <a:moveTo>
                        <a:pt x="791" y="149"/>
                      </a:moveTo>
                      <a:lnTo>
                        <a:pt x="780" y="109"/>
                      </a:lnTo>
                      <a:lnTo>
                        <a:pt x="750" y="68"/>
                      </a:lnTo>
                      <a:lnTo>
                        <a:pt x="716" y="32"/>
                      </a:lnTo>
                      <a:lnTo>
                        <a:pt x="684" y="9"/>
                      </a:lnTo>
                      <a:lnTo>
                        <a:pt x="644" y="0"/>
                      </a:lnTo>
                      <a:lnTo>
                        <a:pt x="585" y="0"/>
                      </a:lnTo>
                      <a:lnTo>
                        <a:pt x="540" y="15"/>
                      </a:lnTo>
                      <a:lnTo>
                        <a:pt x="502" y="43"/>
                      </a:lnTo>
                      <a:lnTo>
                        <a:pt x="451" y="87"/>
                      </a:lnTo>
                      <a:lnTo>
                        <a:pt x="408" y="132"/>
                      </a:lnTo>
                      <a:lnTo>
                        <a:pt x="346" y="213"/>
                      </a:lnTo>
                      <a:lnTo>
                        <a:pt x="293" y="285"/>
                      </a:lnTo>
                      <a:lnTo>
                        <a:pt x="221" y="383"/>
                      </a:lnTo>
                      <a:lnTo>
                        <a:pt x="140" y="507"/>
                      </a:lnTo>
                      <a:lnTo>
                        <a:pt x="72" y="619"/>
                      </a:lnTo>
                      <a:lnTo>
                        <a:pt x="23" y="715"/>
                      </a:lnTo>
                      <a:lnTo>
                        <a:pt x="4" y="772"/>
                      </a:lnTo>
                      <a:lnTo>
                        <a:pt x="0" y="821"/>
                      </a:lnTo>
                      <a:lnTo>
                        <a:pt x="0" y="889"/>
                      </a:lnTo>
                      <a:lnTo>
                        <a:pt x="15" y="951"/>
                      </a:lnTo>
                      <a:lnTo>
                        <a:pt x="34" y="1004"/>
                      </a:lnTo>
                      <a:lnTo>
                        <a:pt x="68" y="1053"/>
                      </a:lnTo>
                      <a:lnTo>
                        <a:pt x="113" y="1092"/>
                      </a:lnTo>
                      <a:lnTo>
                        <a:pt x="162" y="1121"/>
                      </a:lnTo>
                      <a:lnTo>
                        <a:pt x="219" y="1139"/>
                      </a:lnTo>
                      <a:lnTo>
                        <a:pt x="270" y="1155"/>
                      </a:lnTo>
                      <a:lnTo>
                        <a:pt x="327" y="1172"/>
                      </a:lnTo>
                      <a:lnTo>
                        <a:pt x="397" y="1179"/>
                      </a:lnTo>
                      <a:lnTo>
                        <a:pt x="423" y="1179"/>
                      </a:lnTo>
                      <a:lnTo>
                        <a:pt x="485" y="1183"/>
                      </a:lnTo>
                      <a:lnTo>
                        <a:pt x="553" y="1183"/>
                      </a:lnTo>
                      <a:lnTo>
                        <a:pt x="602" y="1172"/>
                      </a:lnTo>
                      <a:lnTo>
                        <a:pt x="642" y="1134"/>
                      </a:lnTo>
                      <a:lnTo>
                        <a:pt x="670" y="1098"/>
                      </a:lnTo>
                      <a:lnTo>
                        <a:pt x="693" y="1058"/>
                      </a:lnTo>
                      <a:lnTo>
                        <a:pt x="716" y="1007"/>
                      </a:lnTo>
                      <a:lnTo>
                        <a:pt x="727" y="947"/>
                      </a:lnTo>
                      <a:lnTo>
                        <a:pt x="738" y="889"/>
                      </a:lnTo>
                      <a:lnTo>
                        <a:pt x="744" y="838"/>
                      </a:lnTo>
                      <a:lnTo>
                        <a:pt x="740" y="755"/>
                      </a:lnTo>
                      <a:lnTo>
                        <a:pt x="740" y="660"/>
                      </a:lnTo>
                      <a:lnTo>
                        <a:pt x="744" y="556"/>
                      </a:lnTo>
                      <a:lnTo>
                        <a:pt x="744" y="460"/>
                      </a:lnTo>
                      <a:lnTo>
                        <a:pt x="752" y="392"/>
                      </a:lnTo>
                      <a:lnTo>
                        <a:pt x="755" y="332"/>
                      </a:lnTo>
                      <a:lnTo>
                        <a:pt x="769" y="268"/>
                      </a:lnTo>
                      <a:lnTo>
                        <a:pt x="789" y="196"/>
                      </a:lnTo>
                      <a:lnTo>
                        <a:pt x="791" y="149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082" name="Freeform 47"/>
                <p:cNvSpPr/>
                <p:nvPr/>
              </p:nvSpPr>
              <p:spPr bwMode="auto">
                <a:xfrm>
                  <a:off x="4092" y="2803"/>
                  <a:ext cx="61" cy="51"/>
                </a:xfrm>
                <a:custGeom>
                  <a:avLst/>
                  <a:gdLst>
                    <a:gd name="T0" fmla="*/ 0 w 123"/>
                    <a:gd name="T1" fmla="*/ 0 h 102"/>
                    <a:gd name="T2" fmla="*/ 3 w 123"/>
                    <a:gd name="T3" fmla="*/ 9 h 102"/>
                    <a:gd name="T4" fmla="*/ 9 w 123"/>
                    <a:gd name="T5" fmla="*/ 15 h 102"/>
                    <a:gd name="T6" fmla="*/ 15 w 123"/>
                    <a:gd name="T7" fmla="*/ 20 h 102"/>
                    <a:gd name="T8" fmla="*/ 23 w 123"/>
                    <a:gd name="T9" fmla="*/ 25 h 102"/>
                    <a:gd name="T10" fmla="*/ 30 w 123"/>
                    <a:gd name="T11" fmla="*/ 26 h 10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3"/>
                    <a:gd name="T19" fmla="*/ 0 h 102"/>
                    <a:gd name="T20" fmla="*/ 123 w 123"/>
                    <a:gd name="T21" fmla="*/ 102 h 10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3" h="102">
                      <a:moveTo>
                        <a:pt x="0" y="0"/>
                      </a:moveTo>
                      <a:lnTo>
                        <a:pt x="15" y="34"/>
                      </a:lnTo>
                      <a:lnTo>
                        <a:pt x="38" y="57"/>
                      </a:lnTo>
                      <a:lnTo>
                        <a:pt x="61" y="80"/>
                      </a:lnTo>
                      <a:lnTo>
                        <a:pt x="95" y="97"/>
                      </a:lnTo>
                      <a:lnTo>
                        <a:pt x="123" y="102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075" name="Group 54"/>
              <p:cNvGrpSpPr/>
              <p:nvPr/>
            </p:nvGrpSpPr>
            <p:grpSpPr bwMode="auto">
              <a:xfrm>
                <a:off x="3913" y="2592"/>
                <a:ext cx="260" cy="209"/>
                <a:chOff x="3913" y="2592"/>
                <a:chExt cx="260" cy="209"/>
              </a:xfrm>
            </p:grpSpPr>
            <p:sp>
              <p:nvSpPr>
                <p:cNvPr id="87076" name="Freeform 49"/>
                <p:cNvSpPr/>
                <p:nvPr/>
              </p:nvSpPr>
              <p:spPr bwMode="auto">
                <a:xfrm>
                  <a:off x="3913" y="2592"/>
                  <a:ext cx="260" cy="209"/>
                </a:xfrm>
                <a:custGeom>
                  <a:avLst/>
                  <a:gdLst>
                    <a:gd name="T0" fmla="*/ 11 w 520"/>
                    <a:gd name="T1" fmla="*/ 14 h 417"/>
                    <a:gd name="T2" fmla="*/ 16 w 520"/>
                    <a:gd name="T3" fmla="*/ 9 h 417"/>
                    <a:gd name="T4" fmla="*/ 23 w 520"/>
                    <a:gd name="T5" fmla="*/ 3 h 417"/>
                    <a:gd name="T6" fmla="*/ 34 w 520"/>
                    <a:gd name="T7" fmla="*/ 0 h 417"/>
                    <a:gd name="T8" fmla="*/ 54 w 520"/>
                    <a:gd name="T9" fmla="*/ 0 h 417"/>
                    <a:gd name="T10" fmla="*/ 69 w 520"/>
                    <a:gd name="T11" fmla="*/ 2 h 417"/>
                    <a:gd name="T12" fmla="*/ 82 w 520"/>
                    <a:gd name="T13" fmla="*/ 6 h 417"/>
                    <a:gd name="T14" fmla="*/ 94 w 520"/>
                    <a:gd name="T15" fmla="*/ 13 h 417"/>
                    <a:gd name="T16" fmla="*/ 107 w 520"/>
                    <a:gd name="T17" fmla="*/ 22 h 417"/>
                    <a:gd name="T18" fmla="*/ 116 w 520"/>
                    <a:gd name="T19" fmla="*/ 33 h 417"/>
                    <a:gd name="T20" fmla="*/ 123 w 520"/>
                    <a:gd name="T21" fmla="*/ 45 h 417"/>
                    <a:gd name="T22" fmla="*/ 127 w 520"/>
                    <a:gd name="T23" fmla="*/ 57 h 417"/>
                    <a:gd name="T24" fmla="*/ 129 w 520"/>
                    <a:gd name="T25" fmla="*/ 68 h 417"/>
                    <a:gd name="T26" fmla="*/ 130 w 520"/>
                    <a:gd name="T27" fmla="*/ 79 h 417"/>
                    <a:gd name="T28" fmla="*/ 129 w 520"/>
                    <a:gd name="T29" fmla="*/ 89 h 417"/>
                    <a:gd name="T30" fmla="*/ 123 w 520"/>
                    <a:gd name="T31" fmla="*/ 95 h 417"/>
                    <a:gd name="T32" fmla="*/ 113 w 520"/>
                    <a:gd name="T33" fmla="*/ 102 h 417"/>
                    <a:gd name="T34" fmla="*/ 96 w 520"/>
                    <a:gd name="T35" fmla="*/ 105 h 417"/>
                    <a:gd name="T36" fmla="*/ 71 w 520"/>
                    <a:gd name="T37" fmla="*/ 105 h 417"/>
                    <a:gd name="T38" fmla="*/ 50 w 520"/>
                    <a:gd name="T39" fmla="*/ 102 h 417"/>
                    <a:gd name="T40" fmla="*/ 34 w 520"/>
                    <a:gd name="T41" fmla="*/ 99 h 417"/>
                    <a:gd name="T42" fmla="*/ 23 w 520"/>
                    <a:gd name="T43" fmla="*/ 92 h 417"/>
                    <a:gd name="T44" fmla="*/ 16 w 520"/>
                    <a:gd name="T45" fmla="*/ 87 h 417"/>
                    <a:gd name="T46" fmla="*/ 10 w 520"/>
                    <a:gd name="T47" fmla="*/ 79 h 417"/>
                    <a:gd name="T48" fmla="*/ 6 w 520"/>
                    <a:gd name="T49" fmla="*/ 71 h 417"/>
                    <a:gd name="T50" fmla="*/ 2 w 520"/>
                    <a:gd name="T51" fmla="*/ 62 h 417"/>
                    <a:gd name="T52" fmla="*/ 0 w 520"/>
                    <a:gd name="T53" fmla="*/ 52 h 417"/>
                    <a:gd name="T54" fmla="*/ 0 w 520"/>
                    <a:gd name="T55" fmla="*/ 41 h 417"/>
                    <a:gd name="T56" fmla="*/ 3 w 520"/>
                    <a:gd name="T57" fmla="*/ 29 h 417"/>
                    <a:gd name="T58" fmla="*/ 11 w 520"/>
                    <a:gd name="T59" fmla="*/ 14 h 417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520"/>
                    <a:gd name="T91" fmla="*/ 0 h 417"/>
                    <a:gd name="T92" fmla="*/ 520 w 520"/>
                    <a:gd name="T93" fmla="*/ 417 h 417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520" h="417">
                      <a:moveTo>
                        <a:pt x="44" y="56"/>
                      </a:moveTo>
                      <a:lnTo>
                        <a:pt x="61" y="34"/>
                      </a:lnTo>
                      <a:lnTo>
                        <a:pt x="89" y="11"/>
                      </a:lnTo>
                      <a:lnTo>
                        <a:pt x="136" y="0"/>
                      </a:lnTo>
                      <a:lnTo>
                        <a:pt x="216" y="0"/>
                      </a:lnTo>
                      <a:lnTo>
                        <a:pt x="276" y="7"/>
                      </a:lnTo>
                      <a:lnTo>
                        <a:pt x="327" y="24"/>
                      </a:lnTo>
                      <a:lnTo>
                        <a:pt x="376" y="51"/>
                      </a:lnTo>
                      <a:lnTo>
                        <a:pt x="427" y="86"/>
                      </a:lnTo>
                      <a:lnTo>
                        <a:pt x="461" y="132"/>
                      </a:lnTo>
                      <a:lnTo>
                        <a:pt x="489" y="179"/>
                      </a:lnTo>
                      <a:lnTo>
                        <a:pt x="506" y="226"/>
                      </a:lnTo>
                      <a:lnTo>
                        <a:pt x="514" y="271"/>
                      </a:lnTo>
                      <a:lnTo>
                        <a:pt x="520" y="315"/>
                      </a:lnTo>
                      <a:lnTo>
                        <a:pt x="514" y="354"/>
                      </a:lnTo>
                      <a:lnTo>
                        <a:pt x="491" y="379"/>
                      </a:lnTo>
                      <a:lnTo>
                        <a:pt x="450" y="405"/>
                      </a:lnTo>
                      <a:lnTo>
                        <a:pt x="382" y="417"/>
                      </a:lnTo>
                      <a:lnTo>
                        <a:pt x="282" y="417"/>
                      </a:lnTo>
                      <a:lnTo>
                        <a:pt x="197" y="407"/>
                      </a:lnTo>
                      <a:lnTo>
                        <a:pt x="136" y="394"/>
                      </a:lnTo>
                      <a:lnTo>
                        <a:pt x="89" y="368"/>
                      </a:lnTo>
                      <a:lnTo>
                        <a:pt x="61" y="345"/>
                      </a:lnTo>
                      <a:lnTo>
                        <a:pt x="38" y="315"/>
                      </a:lnTo>
                      <a:lnTo>
                        <a:pt x="23" y="283"/>
                      </a:lnTo>
                      <a:lnTo>
                        <a:pt x="6" y="247"/>
                      </a:lnTo>
                      <a:lnTo>
                        <a:pt x="0" y="207"/>
                      </a:lnTo>
                      <a:lnTo>
                        <a:pt x="0" y="164"/>
                      </a:lnTo>
                      <a:lnTo>
                        <a:pt x="12" y="115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7077" name="Group 53"/>
                <p:cNvGrpSpPr/>
                <p:nvPr/>
              </p:nvGrpSpPr>
              <p:grpSpPr bwMode="auto">
                <a:xfrm>
                  <a:off x="3945" y="2612"/>
                  <a:ext cx="137" cy="77"/>
                  <a:chOff x="3945" y="2612"/>
                  <a:chExt cx="137" cy="77"/>
                </a:xfrm>
              </p:grpSpPr>
              <p:sp>
                <p:nvSpPr>
                  <p:cNvPr id="87078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3945" y="2660"/>
                    <a:ext cx="30" cy="29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707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3996" y="2612"/>
                    <a:ext cx="30" cy="29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7080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4053" y="2633"/>
                    <a:ext cx="29" cy="29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</p:grpSp>
        <p:grpSp>
          <p:nvGrpSpPr>
            <p:cNvPr id="87052" name="Group 77"/>
            <p:cNvGrpSpPr/>
            <p:nvPr/>
          </p:nvGrpSpPr>
          <p:grpSpPr bwMode="auto">
            <a:xfrm>
              <a:off x="4137" y="1453"/>
              <a:ext cx="923" cy="826"/>
              <a:chOff x="4137" y="1453"/>
              <a:chExt cx="923" cy="826"/>
            </a:xfrm>
          </p:grpSpPr>
          <p:grpSp>
            <p:nvGrpSpPr>
              <p:cNvPr id="87053" name="Group 58"/>
              <p:cNvGrpSpPr/>
              <p:nvPr/>
            </p:nvGrpSpPr>
            <p:grpSpPr bwMode="auto">
              <a:xfrm>
                <a:off x="4137" y="1453"/>
                <a:ext cx="923" cy="826"/>
                <a:chOff x="4137" y="1453"/>
                <a:chExt cx="923" cy="826"/>
              </a:xfrm>
            </p:grpSpPr>
            <p:sp>
              <p:nvSpPr>
                <p:cNvPr id="87072" name="Freeform 56"/>
                <p:cNvSpPr/>
                <p:nvPr/>
              </p:nvSpPr>
              <p:spPr bwMode="auto">
                <a:xfrm>
                  <a:off x="4137" y="1454"/>
                  <a:ext cx="923" cy="825"/>
                </a:xfrm>
                <a:custGeom>
                  <a:avLst/>
                  <a:gdLst>
                    <a:gd name="T0" fmla="*/ 222 w 1846"/>
                    <a:gd name="T1" fmla="*/ 0 h 1649"/>
                    <a:gd name="T2" fmla="*/ 198 w 1846"/>
                    <a:gd name="T3" fmla="*/ 3 h 1649"/>
                    <a:gd name="T4" fmla="*/ 174 w 1846"/>
                    <a:gd name="T5" fmla="*/ 7 h 1649"/>
                    <a:gd name="T6" fmla="*/ 151 w 1846"/>
                    <a:gd name="T7" fmla="*/ 14 h 1649"/>
                    <a:gd name="T8" fmla="*/ 129 w 1846"/>
                    <a:gd name="T9" fmla="*/ 25 h 1649"/>
                    <a:gd name="T10" fmla="*/ 103 w 1846"/>
                    <a:gd name="T11" fmla="*/ 40 h 1649"/>
                    <a:gd name="T12" fmla="*/ 83 w 1846"/>
                    <a:gd name="T13" fmla="*/ 54 h 1649"/>
                    <a:gd name="T14" fmla="*/ 65 w 1846"/>
                    <a:gd name="T15" fmla="*/ 67 h 1649"/>
                    <a:gd name="T16" fmla="*/ 47 w 1846"/>
                    <a:gd name="T17" fmla="*/ 86 h 1649"/>
                    <a:gd name="T18" fmla="*/ 26 w 1846"/>
                    <a:gd name="T19" fmla="*/ 116 h 1649"/>
                    <a:gd name="T20" fmla="*/ 9 w 1846"/>
                    <a:gd name="T21" fmla="*/ 153 h 1649"/>
                    <a:gd name="T22" fmla="*/ 0 w 1846"/>
                    <a:gd name="T23" fmla="*/ 205 h 1649"/>
                    <a:gd name="T24" fmla="*/ 2 w 1846"/>
                    <a:gd name="T25" fmla="*/ 238 h 1649"/>
                    <a:gd name="T26" fmla="*/ 6 w 1846"/>
                    <a:gd name="T27" fmla="*/ 274 h 1649"/>
                    <a:gd name="T28" fmla="*/ 20 w 1846"/>
                    <a:gd name="T29" fmla="*/ 308 h 1649"/>
                    <a:gd name="T30" fmla="*/ 43 w 1846"/>
                    <a:gd name="T31" fmla="*/ 338 h 1649"/>
                    <a:gd name="T32" fmla="*/ 58 w 1846"/>
                    <a:gd name="T33" fmla="*/ 355 h 1649"/>
                    <a:gd name="T34" fmla="*/ 77 w 1846"/>
                    <a:gd name="T35" fmla="*/ 370 h 1649"/>
                    <a:gd name="T36" fmla="*/ 91 w 1846"/>
                    <a:gd name="T37" fmla="*/ 383 h 1649"/>
                    <a:gd name="T38" fmla="*/ 101 w 1846"/>
                    <a:gd name="T39" fmla="*/ 393 h 1649"/>
                    <a:gd name="T40" fmla="*/ 119 w 1846"/>
                    <a:gd name="T41" fmla="*/ 403 h 1649"/>
                    <a:gd name="T42" fmla="*/ 135 w 1846"/>
                    <a:gd name="T43" fmla="*/ 408 h 1649"/>
                    <a:gd name="T44" fmla="*/ 160 w 1846"/>
                    <a:gd name="T45" fmla="*/ 413 h 1649"/>
                    <a:gd name="T46" fmla="*/ 204 w 1846"/>
                    <a:gd name="T47" fmla="*/ 413 h 1649"/>
                    <a:gd name="T48" fmla="*/ 322 w 1846"/>
                    <a:gd name="T49" fmla="*/ 411 h 1649"/>
                    <a:gd name="T50" fmla="*/ 349 w 1846"/>
                    <a:gd name="T51" fmla="*/ 408 h 1649"/>
                    <a:gd name="T52" fmla="*/ 369 w 1846"/>
                    <a:gd name="T53" fmla="*/ 397 h 1649"/>
                    <a:gd name="T54" fmla="*/ 383 w 1846"/>
                    <a:gd name="T55" fmla="*/ 384 h 1649"/>
                    <a:gd name="T56" fmla="*/ 399 w 1846"/>
                    <a:gd name="T57" fmla="*/ 369 h 1649"/>
                    <a:gd name="T58" fmla="*/ 413 w 1846"/>
                    <a:gd name="T59" fmla="*/ 350 h 1649"/>
                    <a:gd name="T60" fmla="*/ 424 w 1846"/>
                    <a:gd name="T61" fmla="*/ 332 h 1649"/>
                    <a:gd name="T62" fmla="*/ 438 w 1846"/>
                    <a:gd name="T63" fmla="*/ 311 h 1649"/>
                    <a:gd name="T64" fmla="*/ 450 w 1846"/>
                    <a:gd name="T65" fmla="*/ 288 h 1649"/>
                    <a:gd name="T66" fmla="*/ 460 w 1846"/>
                    <a:gd name="T67" fmla="*/ 250 h 1649"/>
                    <a:gd name="T68" fmla="*/ 462 w 1846"/>
                    <a:gd name="T69" fmla="*/ 215 h 1649"/>
                    <a:gd name="T70" fmla="*/ 460 w 1846"/>
                    <a:gd name="T71" fmla="*/ 191 h 1649"/>
                    <a:gd name="T72" fmla="*/ 455 w 1846"/>
                    <a:gd name="T73" fmla="*/ 162 h 1649"/>
                    <a:gd name="T74" fmla="*/ 445 w 1846"/>
                    <a:gd name="T75" fmla="*/ 126 h 1649"/>
                    <a:gd name="T76" fmla="*/ 435 w 1846"/>
                    <a:gd name="T77" fmla="*/ 102 h 1649"/>
                    <a:gd name="T78" fmla="*/ 421 w 1846"/>
                    <a:gd name="T79" fmla="*/ 81 h 1649"/>
                    <a:gd name="T80" fmla="*/ 406 w 1846"/>
                    <a:gd name="T81" fmla="*/ 65 h 1649"/>
                    <a:gd name="T82" fmla="*/ 390 w 1846"/>
                    <a:gd name="T83" fmla="*/ 53 h 1649"/>
                    <a:gd name="T84" fmla="*/ 369 w 1846"/>
                    <a:gd name="T85" fmla="*/ 40 h 1649"/>
                    <a:gd name="T86" fmla="*/ 348 w 1846"/>
                    <a:gd name="T87" fmla="*/ 27 h 1649"/>
                    <a:gd name="T88" fmla="*/ 320 w 1846"/>
                    <a:gd name="T89" fmla="*/ 16 h 1649"/>
                    <a:gd name="T90" fmla="*/ 299 w 1846"/>
                    <a:gd name="T91" fmla="*/ 8 h 1649"/>
                    <a:gd name="T92" fmla="*/ 269 w 1846"/>
                    <a:gd name="T93" fmla="*/ 2 h 1649"/>
                    <a:gd name="T94" fmla="*/ 255 w 1846"/>
                    <a:gd name="T95" fmla="*/ 0 h 1649"/>
                    <a:gd name="T96" fmla="*/ 222 w 1846"/>
                    <a:gd name="T97" fmla="*/ 0 h 1649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846"/>
                    <a:gd name="T148" fmla="*/ 0 h 1649"/>
                    <a:gd name="T149" fmla="*/ 1846 w 1846"/>
                    <a:gd name="T150" fmla="*/ 1649 h 1649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846" h="1649">
                      <a:moveTo>
                        <a:pt x="887" y="0"/>
                      </a:moveTo>
                      <a:lnTo>
                        <a:pt x="791" y="11"/>
                      </a:lnTo>
                      <a:lnTo>
                        <a:pt x="693" y="26"/>
                      </a:lnTo>
                      <a:lnTo>
                        <a:pt x="602" y="55"/>
                      </a:lnTo>
                      <a:lnTo>
                        <a:pt x="513" y="98"/>
                      </a:lnTo>
                      <a:lnTo>
                        <a:pt x="411" y="157"/>
                      </a:lnTo>
                      <a:lnTo>
                        <a:pt x="332" y="213"/>
                      </a:lnTo>
                      <a:lnTo>
                        <a:pt x="259" y="268"/>
                      </a:lnTo>
                      <a:lnTo>
                        <a:pt x="185" y="341"/>
                      </a:lnTo>
                      <a:lnTo>
                        <a:pt x="102" y="464"/>
                      </a:lnTo>
                      <a:lnTo>
                        <a:pt x="34" y="611"/>
                      </a:lnTo>
                      <a:lnTo>
                        <a:pt x="0" y="819"/>
                      </a:lnTo>
                      <a:lnTo>
                        <a:pt x="6" y="949"/>
                      </a:lnTo>
                      <a:lnTo>
                        <a:pt x="23" y="1094"/>
                      </a:lnTo>
                      <a:lnTo>
                        <a:pt x="79" y="1230"/>
                      </a:lnTo>
                      <a:lnTo>
                        <a:pt x="170" y="1349"/>
                      </a:lnTo>
                      <a:lnTo>
                        <a:pt x="232" y="1417"/>
                      </a:lnTo>
                      <a:lnTo>
                        <a:pt x="306" y="1479"/>
                      </a:lnTo>
                      <a:lnTo>
                        <a:pt x="362" y="1530"/>
                      </a:lnTo>
                      <a:lnTo>
                        <a:pt x="402" y="1570"/>
                      </a:lnTo>
                      <a:lnTo>
                        <a:pt x="476" y="1610"/>
                      </a:lnTo>
                      <a:lnTo>
                        <a:pt x="538" y="1632"/>
                      </a:lnTo>
                      <a:lnTo>
                        <a:pt x="638" y="1649"/>
                      </a:lnTo>
                      <a:lnTo>
                        <a:pt x="814" y="1649"/>
                      </a:lnTo>
                      <a:lnTo>
                        <a:pt x="1287" y="1643"/>
                      </a:lnTo>
                      <a:lnTo>
                        <a:pt x="1395" y="1632"/>
                      </a:lnTo>
                      <a:lnTo>
                        <a:pt x="1474" y="1587"/>
                      </a:lnTo>
                      <a:lnTo>
                        <a:pt x="1531" y="1536"/>
                      </a:lnTo>
                      <a:lnTo>
                        <a:pt x="1593" y="1474"/>
                      </a:lnTo>
                      <a:lnTo>
                        <a:pt x="1650" y="1400"/>
                      </a:lnTo>
                      <a:lnTo>
                        <a:pt x="1695" y="1326"/>
                      </a:lnTo>
                      <a:lnTo>
                        <a:pt x="1752" y="1242"/>
                      </a:lnTo>
                      <a:lnTo>
                        <a:pt x="1797" y="1151"/>
                      </a:lnTo>
                      <a:lnTo>
                        <a:pt x="1837" y="998"/>
                      </a:lnTo>
                      <a:lnTo>
                        <a:pt x="1846" y="858"/>
                      </a:lnTo>
                      <a:lnTo>
                        <a:pt x="1837" y="762"/>
                      </a:lnTo>
                      <a:lnTo>
                        <a:pt x="1820" y="645"/>
                      </a:lnTo>
                      <a:lnTo>
                        <a:pt x="1780" y="502"/>
                      </a:lnTo>
                      <a:lnTo>
                        <a:pt x="1737" y="407"/>
                      </a:lnTo>
                      <a:lnTo>
                        <a:pt x="1684" y="323"/>
                      </a:lnTo>
                      <a:lnTo>
                        <a:pt x="1624" y="260"/>
                      </a:lnTo>
                      <a:lnTo>
                        <a:pt x="1559" y="211"/>
                      </a:lnTo>
                      <a:lnTo>
                        <a:pt x="1476" y="160"/>
                      </a:lnTo>
                      <a:lnTo>
                        <a:pt x="1391" y="107"/>
                      </a:lnTo>
                      <a:lnTo>
                        <a:pt x="1278" y="62"/>
                      </a:lnTo>
                      <a:lnTo>
                        <a:pt x="1195" y="30"/>
                      </a:lnTo>
                      <a:lnTo>
                        <a:pt x="1076" y="6"/>
                      </a:lnTo>
                      <a:lnTo>
                        <a:pt x="1017" y="0"/>
                      </a:lnTo>
                      <a:lnTo>
                        <a:pt x="887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 w="12700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073" name="Freeform 57"/>
                <p:cNvSpPr/>
                <p:nvPr/>
              </p:nvSpPr>
              <p:spPr bwMode="auto">
                <a:xfrm>
                  <a:off x="4517" y="1453"/>
                  <a:ext cx="88" cy="819"/>
                </a:xfrm>
                <a:custGeom>
                  <a:avLst/>
                  <a:gdLst>
                    <a:gd name="T0" fmla="*/ 44 w 175"/>
                    <a:gd name="T1" fmla="*/ 0 h 1638"/>
                    <a:gd name="T2" fmla="*/ 31 w 175"/>
                    <a:gd name="T3" fmla="*/ 7 h 1638"/>
                    <a:gd name="T4" fmla="*/ 23 w 175"/>
                    <a:gd name="T5" fmla="*/ 15 h 1638"/>
                    <a:gd name="T6" fmla="*/ 20 w 175"/>
                    <a:gd name="T7" fmla="*/ 24 h 1638"/>
                    <a:gd name="T8" fmla="*/ 16 w 175"/>
                    <a:gd name="T9" fmla="*/ 39 h 1638"/>
                    <a:gd name="T10" fmla="*/ 16 w 175"/>
                    <a:gd name="T11" fmla="*/ 64 h 1638"/>
                    <a:gd name="T12" fmla="*/ 13 w 175"/>
                    <a:gd name="T13" fmla="*/ 106 h 1638"/>
                    <a:gd name="T14" fmla="*/ 14 w 175"/>
                    <a:gd name="T15" fmla="*/ 143 h 1638"/>
                    <a:gd name="T16" fmla="*/ 14 w 175"/>
                    <a:gd name="T17" fmla="*/ 181 h 1638"/>
                    <a:gd name="T18" fmla="*/ 13 w 175"/>
                    <a:gd name="T19" fmla="*/ 203 h 1638"/>
                    <a:gd name="T20" fmla="*/ 13 w 175"/>
                    <a:gd name="T21" fmla="*/ 213 h 1638"/>
                    <a:gd name="T22" fmla="*/ 12 w 175"/>
                    <a:gd name="T23" fmla="*/ 219 h 1638"/>
                    <a:gd name="T24" fmla="*/ 10 w 175"/>
                    <a:gd name="T25" fmla="*/ 225 h 1638"/>
                    <a:gd name="T26" fmla="*/ 8 w 175"/>
                    <a:gd name="T27" fmla="*/ 231 h 1638"/>
                    <a:gd name="T28" fmla="*/ 5 w 175"/>
                    <a:gd name="T29" fmla="*/ 237 h 1638"/>
                    <a:gd name="T30" fmla="*/ 3 w 175"/>
                    <a:gd name="T31" fmla="*/ 242 h 1638"/>
                    <a:gd name="T32" fmla="*/ 0 w 175"/>
                    <a:gd name="T33" fmla="*/ 247 h 1638"/>
                    <a:gd name="T34" fmla="*/ 9 w 175"/>
                    <a:gd name="T35" fmla="*/ 296 h 1638"/>
                    <a:gd name="T36" fmla="*/ 19 w 175"/>
                    <a:gd name="T37" fmla="*/ 328 h 1638"/>
                    <a:gd name="T38" fmla="*/ 23 w 175"/>
                    <a:gd name="T39" fmla="*/ 353 h 1638"/>
                    <a:gd name="T40" fmla="*/ 23 w 175"/>
                    <a:gd name="T41" fmla="*/ 363 h 1638"/>
                    <a:gd name="T42" fmla="*/ 22 w 175"/>
                    <a:gd name="T43" fmla="*/ 368 h 1638"/>
                    <a:gd name="T44" fmla="*/ 23 w 175"/>
                    <a:gd name="T45" fmla="*/ 374 h 1638"/>
                    <a:gd name="T46" fmla="*/ 25 w 175"/>
                    <a:gd name="T47" fmla="*/ 382 h 1638"/>
                    <a:gd name="T48" fmla="*/ 28 w 175"/>
                    <a:gd name="T49" fmla="*/ 389 h 1638"/>
                    <a:gd name="T50" fmla="*/ 31 w 175"/>
                    <a:gd name="T51" fmla="*/ 395 h 1638"/>
                    <a:gd name="T52" fmla="*/ 35 w 175"/>
                    <a:gd name="T53" fmla="*/ 403 h 1638"/>
                    <a:gd name="T54" fmla="*/ 39 w 175"/>
                    <a:gd name="T55" fmla="*/ 410 h 1638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175"/>
                    <a:gd name="T85" fmla="*/ 0 h 1638"/>
                    <a:gd name="T86" fmla="*/ 175 w 175"/>
                    <a:gd name="T87" fmla="*/ 1638 h 1638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175" h="1638">
                      <a:moveTo>
                        <a:pt x="175" y="0"/>
                      </a:moveTo>
                      <a:lnTo>
                        <a:pt x="124" y="28"/>
                      </a:lnTo>
                      <a:lnTo>
                        <a:pt x="90" y="57"/>
                      </a:lnTo>
                      <a:lnTo>
                        <a:pt x="79" y="96"/>
                      </a:lnTo>
                      <a:lnTo>
                        <a:pt x="62" y="153"/>
                      </a:lnTo>
                      <a:lnTo>
                        <a:pt x="62" y="253"/>
                      </a:lnTo>
                      <a:lnTo>
                        <a:pt x="51" y="423"/>
                      </a:lnTo>
                      <a:lnTo>
                        <a:pt x="56" y="570"/>
                      </a:lnTo>
                      <a:lnTo>
                        <a:pt x="56" y="723"/>
                      </a:lnTo>
                      <a:lnTo>
                        <a:pt x="51" y="811"/>
                      </a:lnTo>
                      <a:lnTo>
                        <a:pt x="49" y="849"/>
                      </a:lnTo>
                      <a:lnTo>
                        <a:pt x="45" y="874"/>
                      </a:lnTo>
                      <a:lnTo>
                        <a:pt x="39" y="898"/>
                      </a:lnTo>
                      <a:lnTo>
                        <a:pt x="32" y="923"/>
                      </a:lnTo>
                      <a:lnTo>
                        <a:pt x="20" y="947"/>
                      </a:lnTo>
                      <a:lnTo>
                        <a:pt x="11" y="966"/>
                      </a:lnTo>
                      <a:lnTo>
                        <a:pt x="0" y="985"/>
                      </a:lnTo>
                      <a:lnTo>
                        <a:pt x="36" y="1183"/>
                      </a:lnTo>
                      <a:lnTo>
                        <a:pt x="73" y="1310"/>
                      </a:lnTo>
                      <a:lnTo>
                        <a:pt x="90" y="1411"/>
                      </a:lnTo>
                      <a:lnTo>
                        <a:pt x="90" y="1451"/>
                      </a:lnTo>
                      <a:lnTo>
                        <a:pt x="87" y="1472"/>
                      </a:lnTo>
                      <a:lnTo>
                        <a:pt x="90" y="1496"/>
                      </a:lnTo>
                      <a:lnTo>
                        <a:pt x="98" y="1527"/>
                      </a:lnTo>
                      <a:lnTo>
                        <a:pt x="111" y="1553"/>
                      </a:lnTo>
                      <a:lnTo>
                        <a:pt x="122" y="1579"/>
                      </a:lnTo>
                      <a:lnTo>
                        <a:pt x="139" y="1612"/>
                      </a:lnTo>
                      <a:lnTo>
                        <a:pt x="155" y="1638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054" name="Group 69"/>
              <p:cNvGrpSpPr/>
              <p:nvPr/>
            </p:nvGrpSpPr>
            <p:grpSpPr bwMode="auto">
              <a:xfrm>
                <a:off x="4398" y="1764"/>
                <a:ext cx="336" cy="61"/>
                <a:chOff x="4398" y="1764"/>
                <a:chExt cx="336" cy="61"/>
              </a:xfrm>
            </p:grpSpPr>
            <p:grpSp>
              <p:nvGrpSpPr>
                <p:cNvPr id="87062" name="Group 63"/>
                <p:cNvGrpSpPr/>
                <p:nvPr/>
              </p:nvGrpSpPr>
              <p:grpSpPr bwMode="auto">
                <a:xfrm>
                  <a:off x="4664" y="1769"/>
                  <a:ext cx="70" cy="56"/>
                  <a:chOff x="4664" y="1769"/>
                  <a:chExt cx="70" cy="56"/>
                </a:xfrm>
              </p:grpSpPr>
              <p:sp>
                <p:nvSpPr>
                  <p:cNvPr id="87068" name="Freeform 59"/>
                  <p:cNvSpPr/>
                  <p:nvPr/>
                </p:nvSpPr>
                <p:spPr bwMode="auto">
                  <a:xfrm>
                    <a:off x="4664" y="1769"/>
                    <a:ext cx="70" cy="56"/>
                  </a:xfrm>
                  <a:custGeom>
                    <a:avLst/>
                    <a:gdLst>
                      <a:gd name="T0" fmla="*/ 7 w 140"/>
                      <a:gd name="T1" fmla="*/ 3 h 113"/>
                      <a:gd name="T2" fmla="*/ 10 w 140"/>
                      <a:gd name="T3" fmla="*/ 1 h 113"/>
                      <a:gd name="T4" fmla="*/ 15 w 140"/>
                      <a:gd name="T5" fmla="*/ 0 h 113"/>
                      <a:gd name="T6" fmla="*/ 21 w 140"/>
                      <a:gd name="T7" fmla="*/ 0 h 113"/>
                      <a:gd name="T8" fmla="*/ 25 w 140"/>
                      <a:gd name="T9" fmla="*/ 2 h 113"/>
                      <a:gd name="T10" fmla="*/ 27 w 140"/>
                      <a:gd name="T11" fmla="*/ 3 h 113"/>
                      <a:gd name="T12" fmla="*/ 30 w 140"/>
                      <a:gd name="T13" fmla="*/ 6 h 113"/>
                      <a:gd name="T14" fmla="*/ 33 w 140"/>
                      <a:gd name="T15" fmla="*/ 10 h 113"/>
                      <a:gd name="T16" fmla="*/ 34 w 140"/>
                      <a:gd name="T17" fmla="*/ 14 h 113"/>
                      <a:gd name="T18" fmla="*/ 35 w 140"/>
                      <a:gd name="T19" fmla="*/ 19 h 113"/>
                      <a:gd name="T20" fmla="*/ 33 w 140"/>
                      <a:gd name="T21" fmla="*/ 22 h 113"/>
                      <a:gd name="T22" fmla="*/ 27 w 140"/>
                      <a:gd name="T23" fmla="*/ 26 h 113"/>
                      <a:gd name="T24" fmla="*/ 22 w 140"/>
                      <a:gd name="T25" fmla="*/ 28 h 113"/>
                      <a:gd name="T26" fmla="*/ 18 w 140"/>
                      <a:gd name="T27" fmla="*/ 28 h 113"/>
                      <a:gd name="T28" fmla="*/ 13 w 140"/>
                      <a:gd name="T29" fmla="*/ 28 h 113"/>
                      <a:gd name="T30" fmla="*/ 8 w 140"/>
                      <a:gd name="T31" fmla="*/ 27 h 113"/>
                      <a:gd name="T32" fmla="*/ 5 w 140"/>
                      <a:gd name="T33" fmla="*/ 25 h 113"/>
                      <a:gd name="T34" fmla="*/ 1 w 140"/>
                      <a:gd name="T35" fmla="*/ 21 h 113"/>
                      <a:gd name="T36" fmla="*/ 0 w 140"/>
                      <a:gd name="T37" fmla="*/ 18 h 113"/>
                      <a:gd name="T38" fmla="*/ 1 w 140"/>
                      <a:gd name="T39" fmla="*/ 11 h 113"/>
                      <a:gd name="T40" fmla="*/ 4 w 140"/>
                      <a:gd name="T41" fmla="*/ 7 h 113"/>
                      <a:gd name="T42" fmla="*/ 7 w 140"/>
                      <a:gd name="T43" fmla="*/ 3 h 113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40"/>
                      <a:gd name="T67" fmla="*/ 0 h 113"/>
                      <a:gd name="T68" fmla="*/ 140 w 140"/>
                      <a:gd name="T69" fmla="*/ 113 h 113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40" h="113">
                        <a:moveTo>
                          <a:pt x="27" y="13"/>
                        </a:moveTo>
                        <a:lnTo>
                          <a:pt x="40" y="4"/>
                        </a:lnTo>
                        <a:lnTo>
                          <a:pt x="59" y="0"/>
                        </a:lnTo>
                        <a:lnTo>
                          <a:pt x="82" y="2"/>
                        </a:lnTo>
                        <a:lnTo>
                          <a:pt x="99" y="10"/>
                        </a:lnTo>
                        <a:lnTo>
                          <a:pt x="108" y="15"/>
                        </a:lnTo>
                        <a:lnTo>
                          <a:pt x="119" y="27"/>
                        </a:lnTo>
                        <a:lnTo>
                          <a:pt x="131" y="42"/>
                        </a:lnTo>
                        <a:lnTo>
                          <a:pt x="136" y="59"/>
                        </a:lnTo>
                        <a:lnTo>
                          <a:pt x="140" y="76"/>
                        </a:lnTo>
                        <a:lnTo>
                          <a:pt x="129" y="91"/>
                        </a:lnTo>
                        <a:lnTo>
                          <a:pt x="108" y="104"/>
                        </a:lnTo>
                        <a:lnTo>
                          <a:pt x="85" y="113"/>
                        </a:lnTo>
                        <a:lnTo>
                          <a:pt x="72" y="113"/>
                        </a:lnTo>
                        <a:lnTo>
                          <a:pt x="49" y="113"/>
                        </a:lnTo>
                        <a:lnTo>
                          <a:pt x="32" y="108"/>
                        </a:lnTo>
                        <a:lnTo>
                          <a:pt x="17" y="102"/>
                        </a:lnTo>
                        <a:lnTo>
                          <a:pt x="4" y="85"/>
                        </a:lnTo>
                        <a:lnTo>
                          <a:pt x="0" y="74"/>
                        </a:lnTo>
                        <a:lnTo>
                          <a:pt x="4" y="47"/>
                        </a:lnTo>
                        <a:lnTo>
                          <a:pt x="14" y="29"/>
                        </a:lnTo>
                        <a:lnTo>
                          <a:pt x="27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87069" name="Group 62"/>
                  <p:cNvGrpSpPr/>
                  <p:nvPr/>
                </p:nvGrpSpPr>
                <p:grpSpPr bwMode="auto">
                  <a:xfrm>
                    <a:off x="4687" y="1782"/>
                    <a:ext cx="21" cy="21"/>
                    <a:chOff x="4687" y="1782"/>
                    <a:chExt cx="21" cy="21"/>
                  </a:xfrm>
                </p:grpSpPr>
                <p:sp>
                  <p:nvSpPr>
                    <p:cNvPr id="87070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7" y="1782"/>
                      <a:ext cx="16" cy="1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7071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0" y="1794"/>
                      <a:ext cx="8" cy="9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  <p:grpSp>
              <p:nvGrpSpPr>
                <p:cNvPr id="87063" name="Group 68"/>
                <p:cNvGrpSpPr/>
                <p:nvPr/>
              </p:nvGrpSpPr>
              <p:grpSpPr bwMode="auto">
                <a:xfrm>
                  <a:off x="4398" y="1764"/>
                  <a:ext cx="69" cy="57"/>
                  <a:chOff x="4398" y="1764"/>
                  <a:chExt cx="69" cy="57"/>
                </a:xfrm>
              </p:grpSpPr>
              <p:sp>
                <p:nvSpPr>
                  <p:cNvPr id="87064" name="Freeform 64"/>
                  <p:cNvSpPr/>
                  <p:nvPr/>
                </p:nvSpPr>
                <p:spPr bwMode="auto">
                  <a:xfrm>
                    <a:off x="4398" y="1764"/>
                    <a:ext cx="69" cy="57"/>
                  </a:xfrm>
                  <a:custGeom>
                    <a:avLst/>
                    <a:gdLst>
                      <a:gd name="T0" fmla="*/ 28 w 138"/>
                      <a:gd name="T1" fmla="*/ 4 h 113"/>
                      <a:gd name="T2" fmla="*/ 25 w 138"/>
                      <a:gd name="T3" fmla="*/ 1 h 113"/>
                      <a:gd name="T4" fmla="*/ 20 w 138"/>
                      <a:gd name="T5" fmla="*/ 0 h 113"/>
                      <a:gd name="T6" fmla="*/ 14 w 138"/>
                      <a:gd name="T7" fmla="*/ 1 h 113"/>
                      <a:gd name="T8" fmla="*/ 10 w 138"/>
                      <a:gd name="T9" fmla="*/ 3 h 113"/>
                      <a:gd name="T10" fmla="*/ 8 w 138"/>
                      <a:gd name="T11" fmla="*/ 4 h 113"/>
                      <a:gd name="T12" fmla="*/ 6 w 138"/>
                      <a:gd name="T13" fmla="*/ 7 h 113"/>
                      <a:gd name="T14" fmla="*/ 3 w 138"/>
                      <a:gd name="T15" fmla="*/ 11 h 113"/>
                      <a:gd name="T16" fmla="*/ 1 w 138"/>
                      <a:gd name="T17" fmla="*/ 15 h 113"/>
                      <a:gd name="T18" fmla="*/ 0 w 138"/>
                      <a:gd name="T19" fmla="*/ 19 h 113"/>
                      <a:gd name="T20" fmla="*/ 3 w 138"/>
                      <a:gd name="T21" fmla="*/ 23 h 113"/>
                      <a:gd name="T22" fmla="*/ 8 w 138"/>
                      <a:gd name="T23" fmla="*/ 26 h 113"/>
                      <a:gd name="T24" fmla="*/ 14 w 138"/>
                      <a:gd name="T25" fmla="*/ 29 h 113"/>
                      <a:gd name="T26" fmla="*/ 17 w 138"/>
                      <a:gd name="T27" fmla="*/ 29 h 113"/>
                      <a:gd name="T28" fmla="*/ 23 w 138"/>
                      <a:gd name="T29" fmla="*/ 29 h 113"/>
                      <a:gd name="T30" fmla="*/ 27 w 138"/>
                      <a:gd name="T31" fmla="*/ 27 h 113"/>
                      <a:gd name="T32" fmla="*/ 31 w 138"/>
                      <a:gd name="T33" fmla="*/ 26 h 113"/>
                      <a:gd name="T34" fmla="*/ 34 w 138"/>
                      <a:gd name="T35" fmla="*/ 22 h 113"/>
                      <a:gd name="T36" fmla="*/ 35 w 138"/>
                      <a:gd name="T37" fmla="*/ 19 h 113"/>
                      <a:gd name="T38" fmla="*/ 34 w 138"/>
                      <a:gd name="T39" fmla="*/ 12 h 113"/>
                      <a:gd name="T40" fmla="*/ 31 w 138"/>
                      <a:gd name="T41" fmla="*/ 7 h 113"/>
                      <a:gd name="T42" fmla="*/ 28 w 138"/>
                      <a:gd name="T43" fmla="*/ 4 h 113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38"/>
                      <a:gd name="T67" fmla="*/ 0 h 113"/>
                      <a:gd name="T68" fmla="*/ 138 w 138"/>
                      <a:gd name="T69" fmla="*/ 113 h 113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38" h="113">
                        <a:moveTo>
                          <a:pt x="111" y="13"/>
                        </a:moveTo>
                        <a:lnTo>
                          <a:pt x="98" y="4"/>
                        </a:lnTo>
                        <a:lnTo>
                          <a:pt x="79" y="0"/>
                        </a:lnTo>
                        <a:lnTo>
                          <a:pt x="56" y="2"/>
                        </a:lnTo>
                        <a:lnTo>
                          <a:pt x="39" y="9"/>
                        </a:lnTo>
                        <a:lnTo>
                          <a:pt x="32" y="15"/>
                        </a:lnTo>
                        <a:lnTo>
                          <a:pt x="21" y="26"/>
                        </a:lnTo>
                        <a:lnTo>
                          <a:pt x="9" y="41"/>
                        </a:lnTo>
                        <a:lnTo>
                          <a:pt x="4" y="58"/>
                        </a:lnTo>
                        <a:lnTo>
                          <a:pt x="0" y="75"/>
                        </a:lnTo>
                        <a:lnTo>
                          <a:pt x="11" y="90"/>
                        </a:lnTo>
                        <a:lnTo>
                          <a:pt x="32" y="104"/>
                        </a:lnTo>
                        <a:lnTo>
                          <a:pt x="53" y="113"/>
                        </a:lnTo>
                        <a:lnTo>
                          <a:pt x="66" y="113"/>
                        </a:lnTo>
                        <a:lnTo>
                          <a:pt x="89" y="113"/>
                        </a:lnTo>
                        <a:lnTo>
                          <a:pt x="106" y="107"/>
                        </a:lnTo>
                        <a:lnTo>
                          <a:pt x="121" y="102"/>
                        </a:lnTo>
                        <a:lnTo>
                          <a:pt x="134" y="85"/>
                        </a:lnTo>
                        <a:lnTo>
                          <a:pt x="138" y="73"/>
                        </a:lnTo>
                        <a:lnTo>
                          <a:pt x="134" y="47"/>
                        </a:lnTo>
                        <a:lnTo>
                          <a:pt x="124" y="28"/>
                        </a:lnTo>
                        <a:lnTo>
                          <a:pt x="111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87065" name="Group 67"/>
                  <p:cNvGrpSpPr/>
                  <p:nvPr/>
                </p:nvGrpSpPr>
                <p:grpSpPr bwMode="auto">
                  <a:xfrm>
                    <a:off x="4424" y="1777"/>
                    <a:ext cx="21" cy="21"/>
                    <a:chOff x="4424" y="1777"/>
                    <a:chExt cx="21" cy="21"/>
                  </a:xfrm>
                </p:grpSpPr>
                <p:sp>
                  <p:nvSpPr>
                    <p:cNvPr id="87066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9" y="1777"/>
                      <a:ext cx="16" cy="1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7067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4" y="1789"/>
                      <a:ext cx="8" cy="9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  <p:grpSp>
            <p:nvGrpSpPr>
              <p:cNvPr id="87055" name="Group 76"/>
              <p:cNvGrpSpPr/>
              <p:nvPr/>
            </p:nvGrpSpPr>
            <p:grpSpPr bwMode="auto">
              <a:xfrm>
                <a:off x="4384" y="1879"/>
                <a:ext cx="352" cy="297"/>
                <a:chOff x="4384" y="1879"/>
                <a:chExt cx="352" cy="297"/>
              </a:xfrm>
            </p:grpSpPr>
            <p:sp>
              <p:nvSpPr>
                <p:cNvPr id="87056" name="Oval 70"/>
                <p:cNvSpPr>
                  <a:spLocks noChangeArrowheads="1"/>
                </p:cNvSpPr>
                <p:nvPr/>
              </p:nvSpPr>
              <p:spPr bwMode="auto">
                <a:xfrm>
                  <a:off x="4384" y="1879"/>
                  <a:ext cx="352" cy="297"/>
                </a:xfrm>
                <a:prstGeom prst="ellipse">
                  <a:avLst/>
                </a:prstGeom>
                <a:solidFill>
                  <a:srgbClr val="FF8000"/>
                </a:solidFill>
                <a:ln w="12700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87057" name="Group 75"/>
                <p:cNvGrpSpPr/>
                <p:nvPr/>
              </p:nvGrpSpPr>
              <p:grpSpPr bwMode="auto">
                <a:xfrm>
                  <a:off x="4458" y="1942"/>
                  <a:ext cx="135" cy="167"/>
                  <a:chOff x="4458" y="1942"/>
                  <a:chExt cx="135" cy="167"/>
                </a:xfrm>
              </p:grpSpPr>
              <p:sp>
                <p:nvSpPr>
                  <p:cNvPr id="87058" name="Freeform 71"/>
                  <p:cNvSpPr/>
                  <p:nvPr/>
                </p:nvSpPr>
                <p:spPr bwMode="auto">
                  <a:xfrm>
                    <a:off x="4458" y="1942"/>
                    <a:ext cx="135" cy="167"/>
                  </a:xfrm>
                  <a:custGeom>
                    <a:avLst/>
                    <a:gdLst>
                      <a:gd name="T0" fmla="*/ 27 w 270"/>
                      <a:gd name="T1" fmla="*/ 0 h 334"/>
                      <a:gd name="T2" fmla="*/ 18 w 270"/>
                      <a:gd name="T3" fmla="*/ 2 h 334"/>
                      <a:gd name="T4" fmla="*/ 10 w 270"/>
                      <a:gd name="T5" fmla="*/ 5 h 334"/>
                      <a:gd name="T6" fmla="*/ 6 w 270"/>
                      <a:gd name="T7" fmla="*/ 8 h 334"/>
                      <a:gd name="T8" fmla="*/ 2 w 270"/>
                      <a:gd name="T9" fmla="*/ 12 h 334"/>
                      <a:gd name="T10" fmla="*/ 0 w 270"/>
                      <a:gd name="T11" fmla="*/ 17 h 334"/>
                      <a:gd name="T12" fmla="*/ 0 w 270"/>
                      <a:gd name="T13" fmla="*/ 21 h 334"/>
                      <a:gd name="T14" fmla="*/ 4 w 270"/>
                      <a:gd name="T15" fmla="*/ 25 h 334"/>
                      <a:gd name="T16" fmla="*/ 8 w 270"/>
                      <a:gd name="T17" fmla="*/ 28 h 334"/>
                      <a:gd name="T18" fmla="*/ 14 w 270"/>
                      <a:gd name="T19" fmla="*/ 29 h 334"/>
                      <a:gd name="T20" fmla="*/ 20 w 270"/>
                      <a:gd name="T21" fmla="*/ 29 h 334"/>
                      <a:gd name="T22" fmla="*/ 24 w 270"/>
                      <a:gd name="T23" fmla="*/ 30 h 334"/>
                      <a:gd name="T24" fmla="*/ 27 w 270"/>
                      <a:gd name="T25" fmla="*/ 33 h 334"/>
                      <a:gd name="T26" fmla="*/ 31 w 270"/>
                      <a:gd name="T27" fmla="*/ 39 h 334"/>
                      <a:gd name="T28" fmla="*/ 37 w 270"/>
                      <a:gd name="T29" fmla="*/ 54 h 334"/>
                      <a:gd name="T30" fmla="*/ 44 w 270"/>
                      <a:gd name="T31" fmla="*/ 76 h 334"/>
                      <a:gd name="T32" fmla="*/ 47 w 270"/>
                      <a:gd name="T33" fmla="*/ 84 h 334"/>
                      <a:gd name="T34" fmla="*/ 44 w 270"/>
                      <a:gd name="T35" fmla="*/ 63 h 334"/>
                      <a:gd name="T36" fmla="*/ 44 w 270"/>
                      <a:gd name="T37" fmla="*/ 54 h 334"/>
                      <a:gd name="T38" fmla="*/ 45 w 270"/>
                      <a:gd name="T39" fmla="*/ 37 h 334"/>
                      <a:gd name="T40" fmla="*/ 45 w 270"/>
                      <a:gd name="T41" fmla="*/ 34 h 334"/>
                      <a:gd name="T42" fmla="*/ 47 w 270"/>
                      <a:gd name="T43" fmla="*/ 30 h 334"/>
                      <a:gd name="T44" fmla="*/ 49 w 270"/>
                      <a:gd name="T45" fmla="*/ 29 h 334"/>
                      <a:gd name="T46" fmla="*/ 56 w 270"/>
                      <a:gd name="T47" fmla="*/ 27 h 334"/>
                      <a:gd name="T48" fmla="*/ 61 w 270"/>
                      <a:gd name="T49" fmla="*/ 25 h 334"/>
                      <a:gd name="T50" fmla="*/ 65 w 270"/>
                      <a:gd name="T51" fmla="*/ 23 h 334"/>
                      <a:gd name="T52" fmla="*/ 67 w 270"/>
                      <a:gd name="T53" fmla="*/ 19 h 334"/>
                      <a:gd name="T54" fmla="*/ 68 w 270"/>
                      <a:gd name="T55" fmla="*/ 13 h 334"/>
                      <a:gd name="T56" fmla="*/ 65 w 270"/>
                      <a:gd name="T57" fmla="*/ 8 h 334"/>
                      <a:gd name="T58" fmla="*/ 60 w 270"/>
                      <a:gd name="T59" fmla="*/ 5 h 334"/>
                      <a:gd name="T60" fmla="*/ 52 w 270"/>
                      <a:gd name="T61" fmla="*/ 2 h 334"/>
                      <a:gd name="T62" fmla="*/ 45 w 270"/>
                      <a:gd name="T63" fmla="*/ 1 h 334"/>
                      <a:gd name="T64" fmla="*/ 37 w 270"/>
                      <a:gd name="T65" fmla="*/ 0 h 334"/>
                      <a:gd name="T66" fmla="*/ 27 w 270"/>
                      <a:gd name="T67" fmla="*/ 0 h 334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270"/>
                      <a:gd name="T103" fmla="*/ 0 h 334"/>
                      <a:gd name="T104" fmla="*/ 270 w 270"/>
                      <a:gd name="T105" fmla="*/ 334 h 334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270" h="334">
                        <a:moveTo>
                          <a:pt x="106" y="0"/>
                        </a:moveTo>
                        <a:lnTo>
                          <a:pt x="72" y="6"/>
                        </a:lnTo>
                        <a:lnTo>
                          <a:pt x="39" y="17"/>
                        </a:lnTo>
                        <a:lnTo>
                          <a:pt x="21" y="29"/>
                        </a:lnTo>
                        <a:lnTo>
                          <a:pt x="5" y="46"/>
                        </a:lnTo>
                        <a:lnTo>
                          <a:pt x="0" y="65"/>
                        </a:lnTo>
                        <a:lnTo>
                          <a:pt x="0" y="84"/>
                        </a:lnTo>
                        <a:lnTo>
                          <a:pt x="13" y="100"/>
                        </a:lnTo>
                        <a:lnTo>
                          <a:pt x="32" y="112"/>
                        </a:lnTo>
                        <a:lnTo>
                          <a:pt x="56" y="114"/>
                        </a:lnTo>
                        <a:lnTo>
                          <a:pt x="77" y="116"/>
                        </a:lnTo>
                        <a:lnTo>
                          <a:pt x="94" y="119"/>
                        </a:lnTo>
                        <a:lnTo>
                          <a:pt x="106" y="131"/>
                        </a:lnTo>
                        <a:lnTo>
                          <a:pt x="121" y="153"/>
                        </a:lnTo>
                        <a:lnTo>
                          <a:pt x="145" y="216"/>
                        </a:lnTo>
                        <a:lnTo>
                          <a:pt x="173" y="301"/>
                        </a:lnTo>
                        <a:lnTo>
                          <a:pt x="185" y="334"/>
                        </a:lnTo>
                        <a:lnTo>
                          <a:pt x="173" y="251"/>
                        </a:lnTo>
                        <a:lnTo>
                          <a:pt x="173" y="216"/>
                        </a:lnTo>
                        <a:lnTo>
                          <a:pt x="179" y="148"/>
                        </a:lnTo>
                        <a:lnTo>
                          <a:pt x="179" y="133"/>
                        </a:lnTo>
                        <a:lnTo>
                          <a:pt x="185" y="119"/>
                        </a:lnTo>
                        <a:lnTo>
                          <a:pt x="194" y="114"/>
                        </a:lnTo>
                        <a:lnTo>
                          <a:pt x="221" y="108"/>
                        </a:lnTo>
                        <a:lnTo>
                          <a:pt x="243" y="100"/>
                        </a:lnTo>
                        <a:lnTo>
                          <a:pt x="258" y="89"/>
                        </a:lnTo>
                        <a:lnTo>
                          <a:pt x="266" y="74"/>
                        </a:lnTo>
                        <a:lnTo>
                          <a:pt x="270" y="50"/>
                        </a:lnTo>
                        <a:lnTo>
                          <a:pt x="257" y="29"/>
                        </a:lnTo>
                        <a:lnTo>
                          <a:pt x="240" y="17"/>
                        </a:lnTo>
                        <a:lnTo>
                          <a:pt x="207" y="6"/>
                        </a:lnTo>
                        <a:lnTo>
                          <a:pt x="179" y="2"/>
                        </a:lnTo>
                        <a:lnTo>
                          <a:pt x="145" y="0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87059" name="Group 74"/>
                  <p:cNvGrpSpPr/>
                  <p:nvPr/>
                </p:nvGrpSpPr>
                <p:grpSpPr bwMode="auto">
                  <a:xfrm>
                    <a:off x="4501" y="1955"/>
                    <a:ext cx="34" cy="24"/>
                    <a:chOff x="4501" y="1955"/>
                    <a:chExt cx="34" cy="24"/>
                  </a:xfrm>
                </p:grpSpPr>
                <p:sp>
                  <p:nvSpPr>
                    <p:cNvPr id="87060" name="Oval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1" y="1955"/>
                      <a:ext cx="24" cy="1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7061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7" y="1967"/>
                      <a:ext cx="18" cy="12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</p:grpSp>
          </p:grpSp>
        </p:grp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b="1"/>
              <a:t>One-Tailed </a:t>
            </a:r>
            <a:r>
              <a:rPr lang="en-US" altLang="en-US" b="1" i="1"/>
              <a:t>t</a:t>
            </a:r>
            <a:r>
              <a:rPr lang="en-US" altLang="en-US" b="1"/>
              <a:t> Test </a:t>
            </a:r>
            <a:br>
              <a:rPr lang="en-US" altLang="en-US" b="1"/>
            </a:br>
            <a:r>
              <a:rPr lang="en-US" altLang="en-US" b="1"/>
              <a:t>Solution*</a:t>
            </a:r>
            <a:endParaRPr lang="en-US" altLang="en-US" b="1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3848100" cy="4114800"/>
          </a:xfrm>
          <a:noFill/>
        </p:spPr>
        <p:txBody>
          <a:bodyPr lIns="90488" tIns="44450" rIns="90488" bIns="44450"/>
          <a:lstStyle/>
          <a:p>
            <a:pPr>
              <a:buClr>
                <a:srgbClr val="8E0D30"/>
              </a:buClr>
            </a:pPr>
            <a:r>
              <a:rPr lang="en-US" altLang="en-US" sz="2800" b="1" i="1" dirty="0">
                <a:solidFill>
                  <a:schemeClr val="tx2"/>
                </a:solidFill>
              </a:rPr>
              <a:t>H</a:t>
            </a:r>
            <a:r>
              <a:rPr lang="en-US" altLang="en-US" sz="2800" b="1" baseline="-25000" dirty="0">
                <a:solidFill>
                  <a:schemeClr val="tx2"/>
                </a:solidFill>
              </a:rPr>
              <a:t>0</a:t>
            </a:r>
            <a:r>
              <a:rPr lang="en-US" altLang="en-US" sz="2800" b="1" dirty="0">
                <a:solidFill>
                  <a:schemeClr val="tx2"/>
                </a:solidFill>
              </a:rPr>
              <a:t>: 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r>
              <a:rPr lang="en-US" altLang="en-US" sz="2800" b="1" i="1" dirty="0">
                <a:solidFill>
                  <a:schemeClr val="tx2"/>
                </a:solidFill>
              </a:rPr>
              <a:t>H</a:t>
            </a:r>
            <a:r>
              <a:rPr lang="en-US" altLang="en-US" sz="2800" b="1" baseline="-25000" dirty="0">
                <a:solidFill>
                  <a:schemeClr val="tx2"/>
                </a:solidFill>
              </a:rPr>
              <a:t>a</a:t>
            </a:r>
            <a:r>
              <a:rPr lang="en-US" altLang="en-US" sz="2800" b="1" dirty="0">
                <a:solidFill>
                  <a:schemeClr val="tx2"/>
                </a:solidFill>
              </a:rPr>
              <a:t>: 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  <a:r>
              <a:rPr lang="en-US" altLang="en-US" sz="2800" b="1" i="1" dirty="0">
                <a:solidFill>
                  <a:schemeClr val="tx2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2800" b="1" dirty="0">
                <a:solidFill>
                  <a:schemeClr val="tx2"/>
                </a:solidFill>
              </a:rPr>
              <a:t> = 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r>
              <a:rPr lang="en-US" altLang="en-US" sz="2800" b="1" dirty="0" err="1">
                <a:solidFill>
                  <a:schemeClr val="tx2"/>
                </a:solidFill>
              </a:rPr>
              <a:t>df</a:t>
            </a:r>
            <a:r>
              <a:rPr lang="en-US" altLang="en-US" sz="2800" b="1" dirty="0">
                <a:solidFill>
                  <a:schemeClr val="tx2"/>
                </a:solidFill>
              </a:rPr>
              <a:t> = 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r>
              <a:rPr lang="en-US" altLang="en-US" sz="2800" b="1" dirty="0">
                <a:solidFill>
                  <a:schemeClr val="tx2"/>
                </a:solidFill>
              </a:rPr>
              <a:t>Critical Value(s):</a:t>
            </a:r>
            <a:endParaRPr lang="en-US" altLang="en-US" sz="2800" b="1" dirty="0">
              <a:solidFill>
                <a:schemeClr val="tx2"/>
              </a:solidFill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343400" y="1769438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chemeClr val="tx2"/>
                </a:solidFill>
              </a:rPr>
              <a:t>Test Statistic: </a:t>
            </a:r>
            <a:endParaRPr lang="en-US" altLang="en-US" sz="2800" b="1" dirty="0">
              <a:solidFill>
                <a:schemeClr val="tx2"/>
              </a:solidFill>
            </a:endParaRPr>
          </a:p>
          <a:p>
            <a:pPr>
              <a:spcBef>
                <a:spcPct val="430000"/>
              </a:spcBef>
            </a:pPr>
            <a:r>
              <a:rPr lang="en-US" altLang="en-US" sz="2800" b="1" dirty="0">
                <a:solidFill>
                  <a:schemeClr val="tx2"/>
                </a:solidFill>
              </a:rPr>
              <a:t>Decision:</a:t>
            </a:r>
            <a:endParaRPr lang="en-US" altLang="en-US" sz="28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28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chemeClr val="tx2"/>
                </a:solidFill>
              </a:rPr>
              <a:t>Conclusion:</a:t>
            </a:r>
            <a:endParaRPr lang="en-US" altLang="en-US" sz="2800" b="1" dirty="0">
              <a:solidFill>
                <a:schemeClr val="tx2"/>
              </a:solidFill>
            </a:endParaRPr>
          </a:p>
          <a:p>
            <a:pPr latinLnBrk="1">
              <a:spcBef>
                <a:spcPct val="20000"/>
              </a:spcBef>
            </a:pPr>
            <a:endParaRPr lang="en-US" altLang="en-US" sz="2800" b="1" dirty="0">
              <a:solidFill>
                <a:schemeClr val="tx2"/>
              </a:solidFill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566863" y="1685925"/>
            <a:ext cx="947737" cy="1006475"/>
            <a:chOff x="774" y="1062"/>
            <a:chExt cx="597" cy="634"/>
          </a:xfrm>
        </p:grpSpPr>
        <p:sp>
          <p:nvSpPr>
            <p:cNvPr id="88112" name="Rectangle 5"/>
            <p:cNvSpPr>
              <a:spLocks noChangeArrowheads="1"/>
            </p:cNvSpPr>
            <p:nvPr/>
          </p:nvSpPr>
          <p:spPr bwMode="auto">
            <a:xfrm>
              <a:off x="774" y="1062"/>
              <a:ext cx="5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800" b="1" i="1">
                  <a:solidFill>
                    <a:srgbClr val="8E0D30"/>
                  </a:solidFill>
                  <a:latin typeface="Symbol" panose="05050102010706020507" pitchFamily="18" charset="2"/>
                </a:rPr>
                <a:t></a:t>
              </a:r>
              <a:r>
                <a:rPr lang="en-US" altLang="en-US" sz="2800" b="1">
                  <a:solidFill>
                    <a:srgbClr val="8E0D30"/>
                  </a:solidFill>
                </a:rPr>
                <a:t> = 5</a:t>
              </a:r>
              <a:endParaRPr lang="en-US" altLang="en-US" sz="2800" b="1">
                <a:solidFill>
                  <a:srgbClr val="8E0D30"/>
                </a:solidFill>
              </a:endParaRPr>
            </a:p>
          </p:txBody>
        </p:sp>
        <p:sp>
          <p:nvSpPr>
            <p:cNvPr id="88113" name="Rectangle 6"/>
            <p:cNvSpPr>
              <a:spLocks noChangeArrowheads="1"/>
            </p:cNvSpPr>
            <p:nvPr/>
          </p:nvSpPr>
          <p:spPr bwMode="auto">
            <a:xfrm>
              <a:off x="774" y="1369"/>
              <a:ext cx="5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800" b="1" i="1">
                  <a:solidFill>
                    <a:srgbClr val="8E0D30"/>
                  </a:solidFill>
                  <a:latin typeface="Symbol" panose="05050102010706020507" pitchFamily="18" charset="2"/>
                </a:rPr>
                <a:t></a:t>
              </a:r>
              <a:r>
                <a:rPr lang="en-US" altLang="en-US" sz="2800" b="1">
                  <a:solidFill>
                    <a:srgbClr val="8E0D30"/>
                  </a:solidFill>
                </a:rPr>
                <a:t> &gt; 5</a:t>
              </a:r>
              <a:endParaRPr lang="en-US" altLang="en-US" sz="2800" b="1">
                <a:solidFill>
                  <a:srgbClr val="8E0D30"/>
                </a:solidFill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1622425" y="2720975"/>
            <a:ext cx="1712913" cy="1019175"/>
            <a:chOff x="797" y="1714"/>
            <a:chExt cx="1079" cy="642"/>
          </a:xfrm>
        </p:grpSpPr>
        <p:sp>
          <p:nvSpPr>
            <p:cNvPr id="88110" name="Rectangle 8"/>
            <p:cNvSpPr>
              <a:spLocks noChangeArrowheads="1"/>
            </p:cNvSpPr>
            <p:nvPr/>
          </p:nvSpPr>
          <p:spPr bwMode="auto">
            <a:xfrm>
              <a:off x="797" y="1714"/>
              <a:ext cx="5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800" b="1" dirty="0">
                  <a:solidFill>
                    <a:srgbClr val="8E0D30"/>
                  </a:solidFill>
                </a:rPr>
                <a:t>0.05</a:t>
              </a:r>
              <a:endParaRPr lang="en-US" altLang="en-US" sz="2800" b="1" dirty="0">
                <a:solidFill>
                  <a:srgbClr val="8E0D30"/>
                </a:solidFill>
              </a:endParaRPr>
            </a:p>
          </p:txBody>
        </p:sp>
        <p:sp>
          <p:nvSpPr>
            <p:cNvPr id="88111" name="Rectangle 9"/>
            <p:cNvSpPr>
              <a:spLocks noChangeArrowheads="1"/>
            </p:cNvSpPr>
            <p:nvPr/>
          </p:nvSpPr>
          <p:spPr bwMode="auto">
            <a:xfrm>
              <a:off x="848" y="2029"/>
              <a:ext cx="10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 b="1">
                  <a:solidFill>
                    <a:srgbClr val="8E0D30"/>
                  </a:solidFill>
                </a:rPr>
                <a:t>10 – 1 = 9</a:t>
              </a:r>
              <a:endParaRPr lang="en-US" altLang="en-US" sz="2800" b="1">
                <a:solidFill>
                  <a:srgbClr val="8E0D30"/>
                </a:solidFill>
              </a:endParaRPr>
            </a:p>
          </p:txBody>
        </p:sp>
      </p:grpSp>
      <p:grpSp>
        <p:nvGrpSpPr>
          <p:cNvPr id="4" name="Group 51"/>
          <p:cNvGrpSpPr/>
          <p:nvPr/>
        </p:nvGrpSpPr>
        <p:grpSpPr bwMode="auto">
          <a:xfrm>
            <a:off x="760413" y="4354513"/>
            <a:ext cx="3106737" cy="1839912"/>
            <a:chOff x="479" y="2743"/>
            <a:chExt cx="1957" cy="1159"/>
          </a:xfrm>
        </p:grpSpPr>
        <p:sp>
          <p:nvSpPr>
            <p:cNvPr id="88075" name="Line 12"/>
            <p:cNvSpPr>
              <a:spLocks noChangeShapeType="1"/>
            </p:cNvSpPr>
            <p:nvPr/>
          </p:nvSpPr>
          <p:spPr bwMode="auto">
            <a:xfrm>
              <a:off x="1372" y="2802"/>
              <a:ext cx="1" cy="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6" name="Freeform 13"/>
            <p:cNvSpPr/>
            <p:nvPr/>
          </p:nvSpPr>
          <p:spPr bwMode="auto">
            <a:xfrm>
              <a:off x="1705" y="3201"/>
              <a:ext cx="409" cy="414"/>
            </a:xfrm>
            <a:custGeom>
              <a:avLst/>
              <a:gdLst>
                <a:gd name="T0" fmla="*/ 0 w 409"/>
                <a:gd name="T1" fmla="*/ 0 h 414"/>
                <a:gd name="T2" fmla="*/ 0 w 409"/>
                <a:gd name="T3" fmla="*/ 414 h 414"/>
                <a:gd name="T4" fmla="*/ 409 w 409"/>
                <a:gd name="T5" fmla="*/ 414 h 414"/>
                <a:gd name="T6" fmla="*/ 359 w 409"/>
                <a:gd name="T7" fmla="*/ 392 h 414"/>
                <a:gd name="T8" fmla="*/ 311 w 409"/>
                <a:gd name="T9" fmla="*/ 366 h 414"/>
                <a:gd name="T10" fmla="*/ 266 w 409"/>
                <a:gd name="T11" fmla="*/ 337 h 414"/>
                <a:gd name="T12" fmla="*/ 222 w 409"/>
                <a:gd name="T13" fmla="*/ 304 h 414"/>
                <a:gd name="T14" fmla="*/ 181 w 409"/>
                <a:gd name="T15" fmla="*/ 268 h 414"/>
                <a:gd name="T16" fmla="*/ 143 w 409"/>
                <a:gd name="T17" fmla="*/ 230 h 414"/>
                <a:gd name="T18" fmla="*/ 108 w 409"/>
                <a:gd name="T19" fmla="*/ 188 h 414"/>
                <a:gd name="T20" fmla="*/ 75 w 409"/>
                <a:gd name="T21" fmla="*/ 145 h 414"/>
                <a:gd name="T22" fmla="*/ 46 w 409"/>
                <a:gd name="T23" fmla="*/ 99 h 414"/>
                <a:gd name="T24" fmla="*/ 21 w 409"/>
                <a:gd name="T25" fmla="*/ 50 h 414"/>
                <a:gd name="T26" fmla="*/ 0 w 409"/>
                <a:gd name="T27" fmla="*/ 0 h 4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09"/>
                <a:gd name="T43" fmla="*/ 0 h 414"/>
                <a:gd name="T44" fmla="*/ 409 w 409"/>
                <a:gd name="T45" fmla="*/ 414 h 4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09" h="414">
                  <a:moveTo>
                    <a:pt x="0" y="0"/>
                  </a:moveTo>
                  <a:lnTo>
                    <a:pt x="0" y="414"/>
                  </a:lnTo>
                  <a:lnTo>
                    <a:pt x="409" y="414"/>
                  </a:lnTo>
                  <a:lnTo>
                    <a:pt x="359" y="392"/>
                  </a:lnTo>
                  <a:lnTo>
                    <a:pt x="311" y="366"/>
                  </a:lnTo>
                  <a:lnTo>
                    <a:pt x="266" y="337"/>
                  </a:lnTo>
                  <a:lnTo>
                    <a:pt x="222" y="304"/>
                  </a:lnTo>
                  <a:lnTo>
                    <a:pt x="181" y="268"/>
                  </a:lnTo>
                  <a:lnTo>
                    <a:pt x="143" y="230"/>
                  </a:lnTo>
                  <a:lnTo>
                    <a:pt x="108" y="188"/>
                  </a:lnTo>
                  <a:lnTo>
                    <a:pt x="75" y="145"/>
                  </a:lnTo>
                  <a:lnTo>
                    <a:pt x="46" y="99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FF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7" name="Freeform 14"/>
            <p:cNvSpPr/>
            <p:nvPr/>
          </p:nvSpPr>
          <p:spPr bwMode="auto">
            <a:xfrm>
              <a:off x="1372" y="2788"/>
              <a:ext cx="872" cy="838"/>
            </a:xfrm>
            <a:custGeom>
              <a:avLst/>
              <a:gdLst>
                <a:gd name="T0" fmla="*/ 872 w 872"/>
                <a:gd name="T1" fmla="*/ 838 h 838"/>
                <a:gd name="T2" fmla="*/ 780 w 872"/>
                <a:gd name="T3" fmla="*/ 828 h 838"/>
                <a:gd name="T4" fmla="*/ 735 w 872"/>
                <a:gd name="T5" fmla="*/ 818 h 838"/>
                <a:gd name="T6" fmla="*/ 688 w 872"/>
                <a:gd name="T7" fmla="*/ 805 h 838"/>
                <a:gd name="T8" fmla="*/ 643 w 872"/>
                <a:gd name="T9" fmla="*/ 785 h 838"/>
                <a:gd name="T10" fmla="*/ 597 w 872"/>
                <a:gd name="T11" fmla="*/ 759 h 838"/>
                <a:gd name="T12" fmla="*/ 551 w 872"/>
                <a:gd name="T13" fmla="*/ 724 h 838"/>
                <a:gd name="T14" fmla="*/ 460 w 872"/>
                <a:gd name="T15" fmla="*/ 627 h 838"/>
                <a:gd name="T16" fmla="*/ 368 w 872"/>
                <a:gd name="T17" fmla="*/ 491 h 838"/>
                <a:gd name="T18" fmla="*/ 276 w 872"/>
                <a:gd name="T19" fmla="*/ 326 h 838"/>
                <a:gd name="T20" fmla="*/ 231 w 872"/>
                <a:gd name="T21" fmla="*/ 243 h 838"/>
                <a:gd name="T22" fmla="*/ 184 w 872"/>
                <a:gd name="T23" fmla="*/ 165 h 838"/>
                <a:gd name="T24" fmla="*/ 139 w 872"/>
                <a:gd name="T25" fmla="*/ 98 h 838"/>
                <a:gd name="T26" fmla="*/ 92 w 872"/>
                <a:gd name="T27" fmla="*/ 44 h 838"/>
                <a:gd name="T28" fmla="*/ 47 w 872"/>
                <a:gd name="T29" fmla="*/ 11 h 838"/>
                <a:gd name="T30" fmla="*/ 0 w 872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2"/>
                <a:gd name="T49" fmla="*/ 0 h 838"/>
                <a:gd name="T50" fmla="*/ 872 w 872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2" h="838">
                  <a:moveTo>
                    <a:pt x="872" y="838"/>
                  </a:moveTo>
                  <a:lnTo>
                    <a:pt x="780" y="828"/>
                  </a:lnTo>
                  <a:lnTo>
                    <a:pt x="735" y="818"/>
                  </a:lnTo>
                  <a:lnTo>
                    <a:pt x="688" y="805"/>
                  </a:lnTo>
                  <a:lnTo>
                    <a:pt x="643" y="785"/>
                  </a:lnTo>
                  <a:lnTo>
                    <a:pt x="597" y="759"/>
                  </a:lnTo>
                  <a:lnTo>
                    <a:pt x="551" y="724"/>
                  </a:lnTo>
                  <a:lnTo>
                    <a:pt x="460" y="627"/>
                  </a:lnTo>
                  <a:lnTo>
                    <a:pt x="368" y="491"/>
                  </a:lnTo>
                  <a:lnTo>
                    <a:pt x="276" y="326"/>
                  </a:lnTo>
                  <a:lnTo>
                    <a:pt x="231" y="243"/>
                  </a:lnTo>
                  <a:lnTo>
                    <a:pt x="184" y="165"/>
                  </a:lnTo>
                  <a:lnTo>
                    <a:pt x="139" y="98"/>
                  </a:lnTo>
                  <a:lnTo>
                    <a:pt x="92" y="44"/>
                  </a:lnTo>
                  <a:lnTo>
                    <a:pt x="47" y="11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CC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8" name="Freeform 15"/>
            <p:cNvSpPr/>
            <p:nvPr/>
          </p:nvSpPr>
          <p:spPr bwMode="auto">
            <a:xfrm>
              <a:off x="501" y="2788"/>
              <a:ext cx="871" cy="838"/>
            </a:xfrm>
            <a:custGeom>
              <a:avLst/>
              <a:gdLst>
                <a:gd name="T0" fmla="*/ 0 w 871"/>
                <a:gd name="T1" fmla="*/ 838 h 838"/>
                <a:gd name="T2" fmla="*/ 92 w 871"/>
                <a:gd name="T3" fmla="*/ 828 h 838"/>
                <a:gd name="T4" fmla="*/ 138 w 871"/>
                <a:gd name="T5" fmla="*/ 818 h 838"/>
                <a:gd name="T6" fmla="*/ 183 w 871"/>
                <a:gd name="T7" fmla="*/ 805 h 838"/>
                <a:gd name="T8" fmla="*/ 229 w 871"/>
                <a:gd name="T9" fmla="*/ 785 h 838"/>
                <a:gd name="T10" fmla="*/ 275 w 871"/>
                <a:gd name="T11" fmla="*/ 759 h 838"/>
                <a:gd name="T12" fmla="*/ 321 w 871"/>
                <a:gd name="T13" fmla="*/ 724 h 838"/>
                <a:gd name="T14" fmla="*/ 413 w 871"/>
                <a:gd name="T15" fmla="*/ 627 h 838"/>
                <a:gd name="T16" fmla="*/ 504 w 871"/>
                <a:gd name="T17" fmla="*/ 491 h 838"/>
                <a:gd name="T18" fmla="*/ 596 w 871"/>
                <a:gd name="T19" fmla="*/ 326 h 838"/>
                <a:gd name="T20" fmla="*/ 642 w 871"/>
                <a:gd name="T21" fmla="*/ 243 h 838"/>
                <a:gd name="T22" fmla="*/ 688 w 871"/>
                <a:gd name="T23" fmla="*/ 165 h 838"/>
                <a:gd name="T24" fmla="*/ 734 w 871"/>
                <a:gd name="T25" fmla="*/ 98 h 838"/>
                <a:gd name="T26" fmla="*/ 780 w 871"/>
                <a:gd name="T27" fmla="*/ 44 h 838"/>
                <a:gd name="T28" fmla="*/ 826 w 871"/>
                <a:gd name="T29" fmla="*/ 11 h 838"/>
                <a:gd name="T30" fmla="*/ 871 w 871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1"/>
                <a:gd name="T49" fmla="*/ 0 h 838"/>
                <a:gd name="T50" fmla="*/ 871 w 871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1" h="838">
                  <a:moveTo>
                    <a:pt x="0" y="838"/>
                  </a:moveTo>
                  <a:lnTo>
                    <a:pt x="92" y="828"/>
                  </a:lnTo>
                  <a:lnTo>
                    <a:pt x="138" y="818"/>
                  </a:lnTo>
                  <a:lnTo>
                    <a:pt x="183" y="805"/>
                  </a:lnTo>
                  <a:lnTo>
                    <a:pt x="229" y="785"/>
                  </a:lnTo>
                  <a:lnTo>
                    <a:pt x="275" y="759"/>
                  </a:lnTo>
                  <a:lnTo>
                    <a:pt x="321" y="724"/>
                  </a:lnTo>
                  <a:lnTo>
                    <a:pt x="413" y="627"/>
                  </a:lnTo>
                  <a:lnTo>
                    <a:pt x="504" y="491"/>
                  </a:lnTo>
                  <a:lnTo>
                    <a:pt x="596" y="326"/>
                  </a:lnTo>
                  <a:lnTo>
                    <a:pt x="642" y="243"/>
                  </a:lnTo>
                  <a:lnTo>
                    <a:pt x="688" y="165"/>
                  </a:lnTo>
                  <a:lnTo>
                    <a:pt x="734" y="98"/>
                  </a:lnTo>
                  <a:lnTo>
                    <a:pt x="780" y="44"/>
                  </a:lnTo>
                  <a:lnTo>
                    <a:pt x="826" y="11"/>
                  </a:lnTo>
                  <a:lnTo>
                    <a:pt x="871" y="0"/>
                  </a:lnTo>
                </a:path>
              </a:pathLst>
            </a:custGeom>
            <a:noFill/>
            <a:ln w="31750">
              <a:solidFill>
                <a:srgbClr val="0000CC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9" name="Freeform 16"/>
            <p:cNvSpPr/>
            <p:nvPr/>
          </p:nvSpPr>
          <p:spPr bwMode="auto">
            <a:xfrm>
              <a:off x="501" y="2777"/>
              <a:ext cx="1776" cy="846"/>
            </a:xfrm>
            <a:custGeom>
              <a:avLst/>
              <a:gdLst>
                <a:gd name="T0" fmla="*/ 0 w 1776"/>
                <a:gd name="T1" fmla="*/ 0 h 846"/>
                <a:gd name="T2" fmla="*/ 0 w 1776"/>
                <a:gd name="T3" fmla="*/ 846 h 846"/>
                <a:gd name="T4" fmla="*/ 1776 w 1776"/>
                <a:gd name="T5" fmla="*/ 846 h 846"/>
                <a:gd name="T6" fmla="*/ 0 60000 65536"/>
                <a:gd name="T7" fmla="*/ 0 60000 65536"/>
                <a:gd name="T8" fmla="*/ 0 60000 65536"/>
                <a:gd name="T9" fmla="*/ 0 w 1776"/>
                <a:gd name="T10" fmla="*/ 0 h 846"/>
                <a:gd name="T11" fmla="*/ 1776 w 1776"/>
                <a:gd name="T12" fmla="*/ 846 h 8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846">
                  <a:moveTo>
                    <a:pt x="0" y="0"/>
                  </a:moveTo>
                  <a:lnTo>
                    <a:pt x="0" y="846"/>
                  </a:lnTo>
                  <a:lnTo>
                    <a:pt x="1776" y="846"/>
                  </a:lnTo>
                </a:path>
              </a:pathLst>
            </a:custGeom>
            <a:noFill/>
            <a:ln w="2381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0" name="Line 17"/>
            <p:cNvSpPr>
              <a:spLocks noChangeShapeType="1"/>
            </p:cNvSpPr>
            <p:nvPr/>
          </p:nvSpPr>
          <p:spPr bwMode="auto">
            <a:xfrm>
              <a:off x="479" y="2777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1" name="Line 18"/>
            <p:cNvSpPr>
              <a:spLocks noChangeShapeType="1"/>
            </p:cNvSpPr>
            <p:nvPr/>
          </p:nvSpPr>
          <p:spPr bwMode="auto">
            <a:xfrm>
              <a:off x="479" y="2861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2" name="Line 19"/>
            <p:cNvSpPr>
              <a:spLocks noChangeShapeType="1"/>
            </p:cNvSpPr>
            <p:nvPr/>
          </p:nvSpPr>
          <p:spPr bwMode="auto">
            <a:xfrm>
              <a:off x="479" y="2946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3" name="Line 20"/>
            <p:cNvSpPr>
              <a:spLocks noChangeShapeType="1"/>
            </p:cNvSpPr>
            <p:nvPr/>
          </p:nvSpPr>
          <p:spPr bwMode="auto">
            <a:xfrm>
              <a:off x="479" y="3031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4" name="Line 21"/>
            <p:cNvSpPr>
              <a:spLocks noChangeShapeType="1"/>
            </p:cNvSpPr>
            <p:nvPr/>
          </p:nvSpPr>
          <p:spPr bwMode="auto">
            <a:xfrm>
              <a:off x="479" y="3116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5" name="Line 22"/>
            <p:cNvSpPr>
              <a:spLocks noChangeShapeType="1"/>
            </p:cNvSpPr>
            <p:nvPr/>
          </p:nvSpPr>
          <p:spPr bwMode="auto">
            <a:xfrm>
              <a:off x="479" y="3200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6" name="Line 23"/>
            <p:cNvSpPr>
              <a:spLocks noChangeShapeType="1"/>
            </p:cNvSpPr>
            <p:nvPr/>
          </p:nvSpPr>
          <p:spPr bwMode="auto">
            <a:xfrm>
              <a:off x="479" y="3284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7" name="Line 24"/>
            <p:cNvSpPr>
              <a:spLocks noChangeShapeType="1"/>
            </p:cNvSpPr>
            <p:nvPr/>
          </p:nvSpPr>
          <p:spPr bwMode="auto">
            <a:xfrm>
              <a:off x="479" y="3369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8" name="Line 25"/>
            <p:cNvSpPr>
              <a:spLocks noChangeShapeType="1"/>
            </p:cNvSpPr>
            <p:nvPr/>
          </p:nvSpPr>
          <p:spPr bwMode="auto">
            <a:xfrm>
              <a:off x="479" y="3453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9" name="Line 26"/>
            <p:cNvSpPr>
              <a:spLocks noChangeShapeType="1"/>
            </p:cNvSpPr>
            <p:nvPr/>
          </p:nvSpPr>
          <p:spPr bwMode="auto">
            <a:xfrm>
              <a:off x="479" y="3538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0" name="Line 27"/>
            <p:cNvSpPr>
              <a:spLocks noChangeShapeType="1"/>
            </p:cNvSpPr>
            <p:nvPr/>
          </p:nvSpPr>
          <p:spPr bwMode="auto">
            <a:xfrm>
              <a:off x="2277" y="3623"/>
              <a:ext cx="1" cy="1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1" name="Line 28"/>
            <p:cNvSpPr>
              <a:spLocks noChangeShapeType="1"/>
            </p:cNvSpPr>
            <p:nvPr/>
          </p:nvSpPr>
          <p:spPr bwMode="auto">
            <a:xfrm>
              <a:off x="2100" y="3623"/>
              <a:ext cx="1" cy="1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Line 29"/>
            <p:cNvSpPr>
              <a:spLocks noChangeShapeType="1"/>
            </p:cNvSpPr>
            <p:nvPr/>
          </p:nvSpPr>
          <p:spPr bwMode="auto">
            <a:xfrm>
              <a:off x="1922" y="3623"/>
              <a:ext cx="1" cy="1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Line 30"/>
            <p:cNvSpPr>
              <a:spLocks noChangeShapeType="1"/>
            </p:cNvSpPr>
            <p:nvPr/>
          </p:nvSpPr>
          <p:spPr bwMode="auto">
            <a:xfrm>
              <a:off x="1744" y="3623"/>
              <a:ext cx="1" cy="1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Line 31"/>
            <p:cNvSpPr>
              <a:spLocks noChangeShapeType="1"/>
            </p:cNvSpPr>
            <p:nvPr/>
          </p:nvSpPr>
          <p:spPr bwMode="auto">
            <a:xfrm>
              <a:off x="1567" y="3623"/>
              <a:ext cx="1" cy="1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Line 32"/>
            <p:cNvSpPr>
              <a:spLocks noChangeShapeType="1"/>
            </p:cNvSpPr>
            <p:nvPr/>
          </p:nvSpPr>
          <p:spPr bwMode="auto">
            <a:xfrm>
              <a:off x="1389" y="3623"/>
              <a:ext cx="1" cy="1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6" name="Line 33"/>
            <p:cNvSpPr>
              <a:spLocks noChangeShapeType="1"/>
            </p:cNvSpPr>
            <p:nvPr/>
          </p:nvSpPr>
          <p:spPr bwMode="auto">
            <a:xfrm>
              <a:off x="1211" y="3623"/>
              <a:ext cx="1" cy="1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7" name="Line 34"/>
            <p:cNvSpPr>
              <a:spLocks noChangeShapeType="1"/>
            </p:cNvSpPr>
            <p:nvPr/>
          </p:nvSpPr>
          <p:spPr bwMode="auto">
            <a:xfrm>
              <a:off x="1034" y="3623"/>
              <a:ext cx="1" cy="1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Line 35"/>
            <p:cNvSpPr>
              <a:spLocks noChangeShapeType="1"/>
            </p:cNvSpPr>
            <p:nvPr/>
          </p:nvSpPr>
          <p:spPr bwMode="auto">
            <a:xfrm>
              <a:off x="856" y="3623"/>
              <a:ext cx="1" cy="1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9" name="Line 36"/>
            <p:cNvSpPr>
              <a:spLocks noChangeShapeType="1"/>
            </p:cNvSpPr>
            <p:nvPr/>
          </p:nvSpPr>
          <p:spPr bwMode="auto">
            <a:xfrm>
              <a:off x="679" y="3623"/>
              <a:ext cx="1" cy="1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0" name="Rectangle 37"/>
            <p:cNvSpPr>
              <a:spLocks noChangeArrowheads="1"/>
            </p:cNvSpPr>
            <p:nvPr/>
          </p:nvSpPr>
          <p:spPr bwMode="auto">
            <a:xfrm>
              <a:off x="2212" y="3624"/>
              <a:ext cx="6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900" i="1"/>
                <a:t>t</a:t>
              </a:r>
              <a:endParaRPr lang="en-US" altLang="en-US" sz="1800"/>
            </a:p>
          </p:txBody>
        </p:sp>
        <p:sp>
          <p:nvSpPr>
            <p:cNvPr id="88101" name="Rectangle 38"/>
            <p:cNvSpPr>
              <a:spLocks noChangeArrowheads="1"/>
            </p:cNvSpPr>
            <p:nvPr/>
          </p:nvSpPr>
          <p:spPr bwMode="auto">
            <a:xfrm>
              <a:off x="1329" y="365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0</a:t>
              </a:r>
              <a:endParaRPr lang="en-US" altLang="en-US" sz="1800"/>
            </a:p>
          </p:txBody>
        </p:sp>
        <p:sp>
          <p:nvSpPr>
            <p:cNvPr id="88102" name="Rectangle 39"/>
            <p:cNvSpPr>
              <a:spLocks noChangeArrowheads="1"/>
            </p:cNvSpPr>
            <p:nvPr/>
          </p:nvSpPr>
          <p:spPr bwMode="auto">
            <a:xfrm>
              <a:off x="1537" y="3655"/>
              <a:ext cx="39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1.833</a:t>
              </a:r>
              <a:endParaRPr lang="en-US" altLang="en-US" sz="1800"/>
            </a:p>
          </p:txBody>
        </p:sp>
        <p:sp>
          <p:nvSpPr>
            <p:cNvPr id="88103" name="Rectangle 40"/>
            <p:cNvSpPr>
              <a:spLocks noChangeArrowheads="1"/>
            </p:cNvSpPr>
            <p:nvPr/>
          </p:nvSpPr>
          <p:spPr bwMode="auto">
            <a:xfrm>
              <a:off x="1924" y="3075"/>
              <a:ext cx="22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.05</a:t>
              </a:r>
              <a:endParaRPr lang="en-US" altLang="en-US" sz="1800"/>
            </a:p>
          </p:txBody>
        </p:sp>
        <p:sp>
          <p:nvSpPr>
            <p:cNvPr id="88104" name="Freeform 41"/>
            <p:cNvSpPr/>
            <p:nvPr/>
          </p:nvSpPr>
          <p:spPr bwMode="auto">
            <a:xfrm>
              <a:off x="1805" y="3283"/>
              <a:ext cx="283" cy="188"/>
            </a:xfrm>
            <a:custGeom>
              <a:avLst/>
              <a:gdLst>
                <a:gd name="T0" fmla="*/ 283 w 283"/>
                <a:gd name="T1" fmla="*/ 0 h 188"/>
                <a:gd name="T2" fmla="*/ 281 w 283"/>
                <a:gd name="T3" fmla="*/ 23 h 188"/>
                <a:gd name="T4" fmla="*/ 273 w 283"/>
                <a:gd name="T5" fmla="*/ 46 h 188"/>
                <a:gd name="T6" fmla="*/ 261 w 283"/>
                <a:gd name="T7" fmla="*/ 66 h 188"/>
                <a:gd name="T8" fmla="*/ 246 w 283"/>
                <a:gd name="T9" fmla="*/ 84 h 188"/>
                <a:gd name="T10" fmla="*/ 228 w 283"/>
                <a:gd name="T11" fmla="*/ 99 h 188"/>
                <a:gd name="T12" fmla="*/ 207 w 283"/>
                <a:gd name="T13" fmla="*/ 110 h 188"/>
                <a:gd name="T14" fmla="*/ 183 w 283"/>
                <a:gd name="T15" fmla="*/ 117 h 188"/>
                <a:gd name="T16" fmla="*/ 160 w 283"/>
                <a:gd name="T17" fmla="*/ 118 h 188"/>
                <a:gd name="T18" fmla="*/ 137 w 283"/>
                <a:gd name="T19" fmla="*/ 116 h 188"/>
                <a:gd name="T20" fmla="*/ 113 w 283"/>
                <a:gd name="T21" fmla="*/ 113 h 188"/>
                <a:gd name="T22" fmla="*/ 89 w 283"/>
                <a:gd name="T23" fmla="*/ 116 h 188"/>
                <a:gd name="T24" fmla="*/ 67 w 283"/>
                <a:gd name="T25" fmla="*/ 123 h 188"/>
                <a:gd name="T26" fmla="*/ 45 w 283"/>
                <a:gd name="T27" fmla="*/ 133 h 188"/>
                <a:gd name="T28" fmla="*/ 27 w 283"/>
                <a:gd name="T29" fmla="*/ 147 h 188"/>
                <a:gd name="T30" fmla="*/ 11 w 283"/>
                <a:gd name="T31" fmla="*/ 166 h 188"/>
                <a:gd name="T32" fmla="*/ 0 w 283"/>
                <a:gd name="T33" fmla="*/ 186 h 188"/>
                <a:gd name="T34" fmla="*/ 0 w 283"/>
                <a:gd name="T35" fmla="*/ 188 h 1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3"/>
                <a:gd name="T55" fmla="*/ 0 h 188"/>
                <a:gd name="T56" fmla="*/ 283 w 283"/>
                <a:gd name="T57" fmla="*/ 188 h 18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3" h="188">
                  <a:moveTo>
                    <a:pt x="283" y="0"/>
                  </a:moveTo>
                  <a:lnTo>
                    <a:pt x="281" y="23"/>
                  </a:lnTo>
                  <a:lnTo>
                    <a:pt x="273" y="46"/>
                  </a:lnTo>
                  <a:lnTo>
                    <a:pt x="261" y="66"/>
                  </a:lnTo>
                  <a:lnTo>
                    <a:pt x="246" y="84"/>
                  </a:lnTo>
                  <a:lnTo>
                    <a:pt x="228" y="99"/>
                  </a:lnTo>
                  <a:lnTo>
                    <a:pt x="207" y="110"/>
                  </a:lnTo>
                  <a:lnTo>
                    <a:pt x="183" y="117"/>
                  </a:lnTo>
                  <a:lnTo>
                    <a:pt x="160" y="118"/>
                  </a:lnTo>
                  <a:lnTo>
                    <a:pt x="137" y="116"/>
                  </a:lnTo>
                  <a:lnTo>
                    <a:pt x="113" y="113"/>
                  </a:lnTo>
                  <a:lnTo>
                    <a:pt x="89" y="116"/>
                  </a:lnTo>
                  <a:lnTo>
                    <a:pt x="67" y="123"/>
                  </a:lnTo>
                  <a:lnTo>
                    <a:pt x="45" y="133"/>
                  </a:lnTo>
                  <a:lnTo>
                    <a:pt x="27" y="147"/>
                  </a:lnTo>
                  <a:lnTo>
                    <a:pt x="11" y="166"/>
                  </a:lnTo>
                  <a:lnTo>
                    <a:pt x="0" y="186"/>
                  </a:lnTo>
                  <a:lnTo>
                    <a:pt x="0" y="188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5" name="Freeform 42"/>
            <p:cNvSpPr/>
            <p:nvPr/>
          </p:nvSpPr>
          <p:spPr bwMode="auto">
            <a:xfrm>
              <a:off x="1776" y="3456"/>
              <a:ext cx="45" cy="49"/>
            </a:xfrm>
            <a:custGeom>
              <a:avLst/>
              <a:gdLst>
                <a:gd name="T0" fmla="*/ 45 w 45"/>
                <a:gd name="T1" fmla="*/ 9 h 49"/>
                <a:gd name="T2" fmla="*/ 12 w 45"/>
                <a:gd name="T3" fmla="*/ 49 h 49"/>
                <a:gd name="T4" fmla="*/ 0 w 45"/>
                <a:gd name="T5" fmla="*/ 0 h 49"/>
                <a:gd name="T6" fmla="*/ 45 w 45"/>
                <a:gd name="T7" fmla="*/ 9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9"/>
                <a:gd name="T14" fmla="*/ 45 w 4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9">
                  <a:moveTo>
                    <a:pt x="45" y="9"/>
                  </a:moveTo>
                  <a:lnTo>
                    <a:pt x="12" y="49"/>
                  </a:lnTo>
                  <a:lnTo>
                    <a:pt x="0" y="0"/>
                  </a:lnTo>
                  <a:lnTo>
                    <a:pt x="45" y="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06" name="Rectangle 43"/>
            <p:cNvSpPr>
              <a:spLocks noChangeArrowheads="1"/>
            </p:cNvSpPr>
            <p:nvPr/>
          </p:nvSpPr>
          <p:spPr bwMode="auto">
            <a:xfrm>
              <a:off x="1755" y="2743"/>
              <a:ext cx="68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Reject </a:t>
              </a:r>
              <a:r>
                <a:rPr lang="en-US" altLang="en-US" sz="2200" i="1"/>
                <a:t>H</a:t>
              </a:r>
              <a:r>
                <a:rPr lang="en-US" altLang="en-US" sz="2200" baseline="-25000"/>
                <a:t>0</a:t>
              </a:r>
              <a:endParaRPr lang="en-US" altLang="en-US" sz="1800" baseline="-25000"/>
            </a:p>
          </p:txBody>
        </p:sp>
        <p:sp>
          <p:nvSpPr>
            <p:cNvPr id="88107" name="Line 44"/>
            <p:cNvSpPr>
              <a:spLocks noChangeShapeType="1"/>
            </p:cNvSpPr>
            <p:nvPr/>
          </p:nvSpPr>
          <p:spPr bwMode="auto">
            <a:xfrm flipH="1">
              <a:off x="1705" y="2979"/>
              <a:ext cx="31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8" name="Freeform 45"/>
            <p:cNvSpPr/>
            <p:nvPr/>
          </p:nvSpPr>
          <p:spPr bwMode="auto">
            <a:xfrm>
              <a:off x="2015" y="2948"/>
              <a:ext cx="59" cy="60"/>
            </a:xfrm>
            <a:custGeom>
              <a:avLst/>
              <a:gdLst>
                <a:gd name="T0" fmla="*/ 0 w 59"/>
                <a:gd name="T1" fmla="*/ 60 h 60"/>
                <a:gd name="T2" fmla="*/ 59 w 59"/>
                <a:gd name="T3" fmla="*/ 31 h 60"/>
                <a:gd name="T4" fmla="*/ 0 w 59"/>
                <a:gd name="T5" fmla="*/ 0 h 60"/>
                <a:gd name="T6" fmla="*/ 0 w 59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0"/>
                <a:gd name="T14" fmla="*/ 59 w 59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0">
                  <a:moveTo>
                    <a:pt x="0" y="60"/>
                  </a:moveTo>
                  <a:lnTo>
                    <a:pt x="59" y="31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109" name="Line 46"/>
            <p:cNvSpPr>
              <a:spLocks noChangeShapeType="1"/>
            </p:cNvSpPr>
            <p:nvPr/>
          </p:nvSpPr>
          <p:spPr bwMode="auto">
            <a:xfrm flipV="1">
              <a:off x="1705" y="2979"/>
              <a:ext cx="1" cy="6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09296" name="Object 48">
            <a:hlinkClick r:id="" action="ppaction://ole?verb=0"/>
          </p:cNvPr>
          <p:cNvGraphicFramePr/>
          <p:nvPr/>
        </p:nvGraphicFramePr>
        <p:xfrm>
          <a:off x="4587875" y="2220913"/>
          <a:ext cx="41592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93" name="Equation" r:id="rId1" imgW="1702435" imgH="651510" progId="Equation.DSMT4">
                  <p:embed/>
                </p:oleObj>
              </mc:Choice>
              <mc:Fallback>
                <p:oleObj name="Equation" r:id="rId1" imgW="1702435" imgH="651510" progId="Equation.DSMT4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2220913"/>
                        <a:ext cx="415925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97" name="Rectangle 49"/>
          <p:cNvSpPr>
            <a:spLocks noChangeArrowheads="1"/>
          </p:cNvSpPr>
          <p:nvPr/>
        </p:nvSpPr>
        <p:spPr bwMode="auto">
          <a:xfrm>
            <a:off x="4495800" y="4514872"/>
            <a:ext cx="441801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800" b="1" dirty="0">
                <a:solidFill>
                  <a:srgbClr val="8E0D30"/>
                </a:solidFill>
              </a:rPr>
              <a:t>Do not reject </a:t>
            </a:r>
            <a:r>
              <a:rPr lang="en-US" altLang="en-US" sz="2800" b="1" i="1" dirty="0">
                <a:solidFill>
                  <a:schemeClr val="tx2"/>
                </a:solidFill>
              </a:rPr>
              <a:t>H</a:t>
            </a:r>
            <a:r>
              <a:rPr lang="en-US" altLang="en-US" sz="2800" b="1" baseline="-25000" dirty="0">
                <a:solidFill>
                  <a:schemeClr val="tx2"/>
                </a:solidFill>
              </a:rPr>
              <a:t>0 </a:t>
            </a:r>
            <a:r>
              <a:rPr lang="en-US" altLang="en-US" sz="2800" b="1" dirty="0" smtClean="0">
                <a:solidFill>
                  <a:srgbClr val="8E0D30"/>
                </a:solidFill>
              </a:rPr>
              <a:t>at </a:t>
            </a:r>
            <a:r>
              <a:rPr lang="en-US" altLang="en-US" sz="2800" b="1" i="1" dirty="0">
                <a:solidFill>
                  <a:srgbClr val="8E0D30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2800" b="1" dirty="0">
                <a:solidFill>
                  <a:srgbClr val="8E0D30"/>
                </a:solidFill>
              </a:rPr>
              <a:t> = 0.05</a:t>
            </a:r>
            <a:endParaRPr lang="en-US" altLang="en-US" sz="2800" b="1" dirty="0">
              <a:solidFill>
                <a:srgbClr val="8E0D30"/>
              </a:solidFill>
            </a:endParaRPr>
          </a:p>
        </p:txBody>
      </p:sp>
      <p:sp>
        <p:nvSpPr>
          <p:cNvPr id="309298" name="Rectangle 50"/>
          <p:cNvSpPr>
            <a:spLocks noChangeArrowheads="1"/>
          </p:cNvSpPr>
          <p:nvPr/>
        </p:nvSpPr>
        <p:spPr bwMode="auto">
          <a:xfrm>
            <a:off x="4725988" y="5411788"/>
            <a:ext cx="43402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rgbClr val="8E0D30"/>
                </a:solidFill>
              </a:rPr>
              <a:t>There is no evidence average is more than 5</a:t>
            </a:r>
            <a:endParaRPr lang="en-US" altLang="en-US" sz="2800" b="1">
              <a:solidFill>
                <a:srgbClr val="8E0D3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97" grpId="0" autoUpdateAnimBg="0"/>
      <p:bldP spid="30929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52400"/>
            <a:ext cx="8686800" cy="289560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zh-TW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Summary:</a:t>
            </a:r>
            <a:endParaRPr lang="en-US" altLang="zh-TW" sz="2400" dirty="0" smtClean="0">
              <a:solidFill>
                <a:srgbClr val="0000CC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zh-TW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Type 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II error =</a:t>
            </a:r>
            <a:r>
              <a:rPr lang="en-US" altLang="zh-TW" sz="2400" i="1" dirty="0">
                <a:solidFill>
                  <a:srgbClr val="0000CC"/>
                </a:solidFill>
                <a:latin typeface="Symbol" panose="05050102010706020507" pitchFamily="18" charset="2"/>
                <a:ea typeface="PMingLiU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= P(accept</a:t>
            </a:r>
            <a:r>
              <a:rPr lang="en-US" altLang="zh-TW" sz="2400" i="1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H</a:t>
            </a:r>
            <a:r>
              <a:rPr lang="en-US" altLang="zh-TW" sz="24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0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</a:t>
            </a:r>
            <a:r>
              <a:rPr lang="en-US" altLang="zh-TW" sz="2400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H</a:t>
            </a:r>
            <a:r>
              <a:rPr lang="en-US" altLang="zh-TW" sz="24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is true</a:t>
            </a:r>
            <a:r>
              <a:rPr lang="en-US" altLang="zh-TW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);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Power of Test = 1 ‒</a:t>
            </a:r>
            <a:r>
              <a:rPr lang="en-US" altLang="zh-TW" sz="2400" i="1" dirty="0">
                <a:solidFill>
                  <a:srgbClr val="FF0000"/>
                </a:solidFill>
                <a:latin typeface="Symbol" panose="05050102010706020507" pitchFamily="18" charset="2"/>
                <a:ea typeface="PMingLiU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solidFill>
                  <a:srgbClr val="FF0000"/>
                </a:solidFill>
                <a:latin typeface="Symbol" panose="05050102010706020507" pitchFamily="18" charset="2"/>
                <a:ea typeface="PMingLiU" panose="02020500000000000000" pitchFamily="18" charset="-120"/>
                <a:sym typeface="Symbol" panose="05050102010706020507" pitchFamily="18" charset="2"/>
              </a:rPr>
              <a:t>.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zh-TW" sz="24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Rejection </a:t>
            </a:r>
            <a:r>
              <a:rPr lang="en-US" altLang="zh-TW" sz="2400" b="1" dirty="0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Region</a:t>
            </a:r>
            <a:endParaRPr lang="en-US" altLang="zh-TW" sz="2400" b="1" dirty="0">
              <a:solidFill>
                <a:srgbClr val="0066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zh-TW" sz="2400" dirty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Type I error =</a:t>
            </a:r>
            <a:r>
              <a:rPr lang="en-US" altLang="zh-TW" sz="2400" i="1" dirty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  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=</a:t>
            </a:r>
            <a:endParaRPr lang="en-US" altLang="zh-TW" sz="2400" dirty="0" smtClean="0">
              <a:solidFill>
                <a:srgbClr val="C0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zh-TW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P(reject</a:t>
            </a:r>
            <a:r>
              <a:rPr lang="en-US" altLang="zh-TW" sz="2400" i="1" dirty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H</a:t>
            </a:r>
            <a:r>
              <a:rPr lang="en-US" altLang="zh-TW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0 </a:t>
            </a:r>
            <a:r>
              <a:rPr lang="en-US" altLang="zh-TW" sz="2400" dirty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</a:t>
            </a:r>
            <a:r>
              <a:rPr lang="en-US" altLang="zh-TW" sz="2400" i="1" dirty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H</a:t>
            </a:r>
            <a:r>
              <a:rPr lang="en-US" altLang="zh-TW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0</a:t>
            </a:r>
            <a:r>
              <a:rPr lang="en-US" altLang="zh-TW" sz="2400" dirty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is true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) </a:t>
            </a:r>
            <a:endParaRPr lang="en-US" altLang="zh-TW" sz="2400" dirty="0">
              <a:solidFill>
                <a:srgbClr val="C000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endParaRPr lang="zh-TW" altLang="en-US" dirty="0"/>
          </a:p>
        </p:txBody>
      </p:sp>
      <p:graphicFrame>
        <p:nvGraphicFramePr>
          <p:cNvPr id="8" name="Group 38"/>
          <p:cNvGraphicFramePr>
            <a:graphicFrameLocks noGrp="1"/>
          </p:cNvGraphicFramePr>
          <p:nvPr/>
        </p:nvGraphicFramePr>
        <p:xfrm>
          <a:off x="1274233" y="3886200"/>
          <a:ext cx="6553200" cy="2590800"/>
        </p:xfrm>
        <a:graphic>
          <a:graphicData uri="http://schemas.openxmlformats.org/drawingml/2006/table">
            <a:tbl>
              <a:tblPr/>
              <a:tblGrid>
                <a:gridCol w="2514600"/>
                <a:gridCol w="2057400"/>
                <a:gridCol w="1981200"/>
              </a:tblGrid>
              <a:tr h="499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True State of Nature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99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Conclusion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TW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True</a:t>
                      </a:r>
                      <a:endParaRPr kumimoji="0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TW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True</a:t>
                      </a:r>
                      <a:endParaRPr kumimoji="0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Accept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TW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(Assume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TW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True)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Correct decision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Type II error (probability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Symbol" panose="05050102010706020507" pitchFamily="18" charset="2"/>
                          <a:ea typeface="PMingLiU" panose="02020500000000000000" pitchFamily="18" charset="-12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Reject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TW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(Assume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TW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True)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Type I error (probability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Symbol" panose="05050102010706020507" pitchFamily="18" charset="2"/>
                          <a:ea typeface="PMingLiU" panose="02020500000000000000" pitchFamily="18" charset="-12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Correct decision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4" descr="Screen shot 2010-03-09 at 7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6819" r="2684" b="2273"/>
          <a:stretch>
            <a:fillRect/>
          </a:stretch>
        </p:blipFill>
        <p:spPr bwMode="auto">
          <a:xfrm>
            <a:off x="3589106" y="914400"/>
            <a:ext cx="3810000" cy="213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3924" y="3200400"/>
            <a:ext cx="64022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Conclusions and </a:t>
            </a:r>
            <a:r>
              <a:rPr lang="en-US" altLang="zh-TW" sz="2400" b="1" kern="0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Consequences</a:t>
            </a:r>
            <a:r>
              <a:rPr lang="en-US" altLang="zh-TW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for</a:t>
            </a:r>
            <a:br>
              <a:rPr lang="en-US" altLang="zh-TW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a Test of Hypothesis</a:t>
            </a:r>
            <a:endParaRPr lang="en-US" altLang="zh-TW" sz="2400" b="1" kern="0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2292" y="228600"/>
            <a:ext cx="8519308" cy="990600"/>
          </a:xfrm>
        </p:spPr>
        <p:txBody>
          <a:bodyPr lIns="90488" tIns="44450" rIns="90488" bIns="44450"/>
          <a:lstStyle/>
          <a:p>
            <a:pPr marL="627380" indent="-627380">
              <a:spcBef>
                <a:spcPts val="0"/>
              </a:spcBef>
            </a:pPr>
            <a:r>
              <a:rPr lang="en-US" altLang="en-US" sz="2600" b="1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7.6</a:t>
            </a:r>
            <a:r>
              <a:rPr lang="zh-TW" altLang="en-US" sz="2600" b="1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600" b="1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Large-Sample </a:t>
            </a:r>
            <a:r>
              <a:rPr lang="en-US" altLang="en-US" sz="2600" b="1" dirty="0">
                <a:solidFill>
                  <a:srgbClr val="141413"/>
                </a:solidFill>
                <a:latin typeface="Times New Roman" panose="02020603050405020304" pitchFamily="18" charset="0"/>
              </a:rPr>
              <a:t>Test of Hypothesis about a Population Proportion</a:t>
            </a:r>
            <a:endParaRPr lang="en-US" altLang="en-US" sz="260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Group 124"/>
          <p:cNvGraphicFramePr>
            <a:graphicFrameLocks noGrp="1"/>
          </p:cNvGraphicFramePr>
          <p:nvPr/>
        </p:nvGraphicFramePr>
        <p:xfrm>
          <a:off x="364342" y="3962400"/>
          <a:ext cx="8458200" cy="2285960"/>
        </p:xfrm>
        <a:graphic>
          <a:graphicData uri="http://schemas.openxmlformats.org/drawingml/2006/table">
            <a:tbl>
              <a:tblPr/>
              <a:tblGrid>
                <a:gridCol w="1143000"/>
                <a:gridCol w="2057400"/>
                <a:gridCol w="2133600"/>
                <a:gridCol w="3124200"/>
              </a:tblGrid>
              <a:tr h="438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Hypotheses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en-US" sz="2400" b="1" kern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Rejection Regions, R.R.)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270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Lower-Tailed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Upper-Tailed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Two-Tailed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5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.10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–1.282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1.282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–1.645 or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1.645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2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.05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–1.645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1.645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–1.96 or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1.96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.01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–2.326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2.326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–2.575 or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2.575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97842" y="1363894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 b="1" kern="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Target Parameter</a:t>
            </a:r>
            <a:endParaRPr lang="en-US" altLang="en-US" sz="2600" b="1" kern="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440542" y="1828800"/>
          <a:ext cx="8305800" cy="1828800"/>
        </p:xfrm>
        <a:graphic>
          <a:graphicData uri="http://schemas.openxmlformats.org/drawingml/2006/table">
            <a:tbl>
              <a:tblPr/>
              <a:tblGrid>
                <a:gridCol w="1447800"/>
                <a:gridCol w="4724400"/>
                <a:gridCol w="2133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Words or Phrases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Data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µ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Mean; average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Quantitative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E0D3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8E0D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E0D3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Proportion; percentage; fraction; rate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8E0D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E0D3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Qualitative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8E0D3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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Variance; variability; spread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Quantitative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401763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Large-Sample Test of Hypothesis about </a:t>
            </a:r>
            <a:r>
              <a:rPr lang="en-US" altLang="en-US" sz="3200" b="1" i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b="1" dirty="0">
              <a:solidFill>
                <a:srgbClr val="8E0D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 lIns="90488" tIns="44450" rIns="90488" bIns="44450"/>
          <a:lstStyle/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One-Tailed Test</a:t>
            </a:r>
            <a:endParaRPr lang="en-US" altLang="en-US" sz="28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dirty="0">
                <a:latin typeface="Times New Roman" panose="02020603050405020304" pitchFamily="18" charset="0"/>
              </a:rPr>
              <a:t>: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dirty="0">
                <a:latin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</a:rPr>
              <a:t>: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dirty="0">
                <a:latin typeface="Times New Roman" panose="02020603050405020304" pitchFamily="18" charset="0"/>
              </a:rPr>
              <a:t> &lt;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dirty="0">
                <a:latin typeface="Times New Roman" panose="02020603050405020304" pitchFamily="18" charset="0"/>
              </a:rPr>
              <a:t>  (or </a:t>
            </a:r>
            <a:r>
              <a:rPr lang="en-US" altLang="en-US" sz="2800" i="1" dirty="0">
                <a:latin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</a:rPr>
              <a:t>: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dirty="0">
                <a:latin typeface="Times New Roman" panose="02020603050405020304" pitchFamily="18" charset="0"/>
              </a:rPr>
              <a:t> &gt;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Test statistic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:</a:t>
            </a:r>
            <a:endParaRPr lang="en-US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i="1" dirty="0">
                <a:solidFill>
                  <a:srgbClr val="008000"/>
                </a:solidFill>
                <a:latin typeface="Times New Roman" panose="02020603050405020304" pitchFamily="18" charset="0"/>
              </a:rPr>
              <a:t>Rejection region</a:t>
            </a:r>
            <a:r>
              <a:rPr lang="en-US" altLang="en-US" sz="2800" dirty="0">
                <a:solidFill>
                  <a:srgbClr val="008000"/>
                </a:solidFill>
                <a:latin typeface="Times New Roman" panose="02020603050405020304" pitchFamily="18" charset="0"/>
              </a:rPr>
              <a:t>:</a:t>
            </a:r>
            <a:endParaRPr lang="en-US" altLang="en-US" sz="2800" i="1" dirty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z</a:t>
            </a:r>
            <a:r>
              <a:rPr lang="en-US" altLang="en-US" sz="2800" dirty="0">
                <a:latin typeface="Times New Roman" panose="02020603050405020304" pitchFamily="18" charset="0"/>
              </a:rPr>
              <a:t> &lt; –</a:t>
            </a:r>
            <a:r>
              <a:rPr lang="en-US" altLang="en-US" sz="2800" i="1" dirty="0">
                <a:latin typeface="Times New Roman" panose="02020603050405020304" pitchFamily="18" charset="0"/>
              </a:rPr>
              <a:t>z</a:t>
            </a:r>
            <a:r>
              <a:rPr lang="en-US" altLang="en-US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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</a:t>
            </a:r>
            <a:r>
              <a:rPr lang="en-US" altLang="en-US" sz="2800" dirty="0">
                <a:latin typeface="Times New Roman" panose="02020603050405020304" pitchFamily="18" charset="0"/>
              </a:rPr>
              <a:t>(or </a:t>
            </a:r>
            <a:r>
              <a:rPr lang="en-US" altLang="en-US" sz="2800" i="1" dirty="0">
                <a:latin typeface="Times New Roman" panose="02020603050405020304" pitchFamily="18" charset="0"/>
              </a:rPr>
              <a:t>z</a:t>
            </a:r>
            <a:r>
              <a:rPr lang="en-US" altLang="en-US" sz="2800" dirty="0">
                <a:latin typeface="Times New Roman" panose="02020603050405020304" pitchFamily="18" charset="0"/>
              </a:rPr>
              <a:t> &gt; </a:t>
            </a:r>
            <a:r>
              <a:rPr lang="en-US" altLang="en-US" sz="2800" i="1" dirty="0">
                <a:latin typeface="Times New Roman" panose="02020603050405020304" pitchFamily="18" charset="0"/>
              </a:rPr>
              <a:t>z</a:t>
            </a:r>
            <a:r>
              <a:rPr lang="en-US" altLang="en-US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800" dirty="0">
                <a:latin typeface="Times New Roman" panose="02020603050405020304" pitchFamily="18" charset="0"/>
              </a:rPr>
              <a:t> when </a:t>
            </a:r>
            <a:r>
              <a:rPr lang="en-US" altLang="en-US" sz="2800" i="1" dirty="0">
                <a:latin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</a:rPr>
              <a:t>: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dirty="0">
                <a:latin typeface="Times New Roman" panose="02020603050405020304" pitchFamily="18" charset="0"/>
              </a:rPr>
              <a:t> &gt;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Note: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dirty="0">
                <a:latin typeface="Times New Roman" panose="02020603050405020304" pitchFamily="18" charset="0"/>
              </a:rPr>
              <a:t> is the symbol for the numerical value of </a:t>
            </a:r>
            <a:r>
              <a:rPr lang="en-US" altLang="en-US" sz="2800" i="1" dirty="0">
                <a:latin typeface="Times New Roman" panose="02020603050405020304" pitchFamily="18" charset="0"/>
              </a:rPr>
              <a:t>p</a:t>
            </a:r>
            <a:r>
              <a:rPr lang="en-US" altLang="en-US" sz="2800" dirty="0">
                <a:latin typeface="Times New Roman" panose="02020603050405020304" pitchFamily="18" charset="0"/>
              </a:rPr>
              <a:t> assigned in the null hypothesis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2654300" y="3275013"/>
          <a:ext cx="1524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2" name="Equation" r:id="rId1" imgW="1524000" imgH="965200" progId="Equation.DSMT4">
                  <p:embed/>
                </p:oleObj>
              </mc:Choice>
              <mc:Fallback>
                <p:oleObj name="Equation" r:id="rId1" imgW="1524000" imgH="965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275013"/>
                        <a:ext cx="1524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4953000" y="3416300"/>
          <a:ext cx="3124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3" name="Equation" r:id="rId3" imgW="3124200" imgH="1079500" progId="Equation.DSMT4">
                  <p:embed/>
                </p:oleObj>
              </mc:Choice>
              <mc:Fallback>
                <p:oleObj name="Equation" r:id="rId3" imgW="3124200" imgH="10795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16300"/>
                        <a:ext cx="31242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1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1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563562"/>
          </a:xfrm>
          <a:noFill/>
        </p:spPr>
        <p:txBody>
          <a:bodyPr lIns="90488" tIns="44450" rIns="90488" bIns="44450" anchorCtr="1"/>
          <a:lstStyle/>
          <a:p>
            <a:r>
              <a:rPr lang="en-US" altLang="zh-TW" sz="32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Null Hypothesis</a:t>
            </a:r>
            <a:endParaRPr lang="en-US" altLang="zh-TW" sz="3200" b="1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44151" y="1066800"/>
            <a:ext cx="8686800" cy="2362200"/>
          </a:xfrm>
        </p:spPr>
        <p:txBody>
          <a:bodyPr lIns="90488" tIns="44450" rIns="90488" bIns="44450"/>
          <a:lstStyle/>
          <a:p>
            <a:pPr marL="0" indent="0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  <a:buFontTx/>
              <a:buNone/>
            </a:pPr>
            <a:r>
              <a:rPr lang="en-US" altLang="zh-TW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The </a:t>
            </a:r>
            <a:r>
              <a:rPr lang="en-US" altLang="zh-TW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null hypothesis</a:t>
            </a:r>
            <a:r>
              <a:rPr lang="en-US" altLang="zh-TW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, denoted </a:t>
            </a:r>
            <a:r>
              <a:rPr lang="en-US" altLang="zh-TW" sz="2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H</a:t>
            </a:r>
            <a:r>
              <a:rPr lang="en-US" altLang="zh-TW" sz="2800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0</a:t>
            </a:r>
            <a:r>
              <a:rPr lang="en-US" altLang="zh-TW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, represents the hypothesis that will be accepted </a:t>
            </a:r>
            <a:r>
              <a:rPr lang="en-US" altLang="zh-TW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unless</a:t>
            </a:r>
            <a:r>
              <a:rPr lang="en-US" altLang="zh-TW" sz="2800" dirty="0" smtClean="0">
                <a:solidFill>
                  <a:srgbClr val="141413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800" dirty="0" smtClean="0">
                <a:solidFill>
                  <a:srgbClr val="008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the</a:t>
            </a:r>
            <a:r>
              <a:rPr lang="en-US" altLang="zh-TW" sz="2800" dirty="0" smtClean="0">
                <a:solidFill>
                  <a:srgbClr val="141413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800" dirty="0" smtClean="0">
                <a:solidFill>
                  <a:srgbClr val="008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data provide convincing evidence that it is false. </a:t>
            </a:r>
            <a:r>
              <a:rPr lang="en-US" altLang="zh-TW" sz="2800" dirty="0" smtClean="0">
                <a:solidFill>
                  <a:srgbClr val="CC33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This usually represents the “s</a:t>
            </a:r>
            <a:r>
              <a:rPr lang="zh-TW" altLang="zh-TW" sz="2800" dirty="0" smtClean="0">
                <a:solidFill>
                  <a:srgbClr val="CC33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</a:t>
            </a:r>
            <a:r>
              <a:rPr lang="en-US" altLang="zh-TW" sz="2800" dirty="0" err="1" smtClean="0">
                <a:solidFill>
                  <a:srgbClr val="CC33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atus</a:t>
            </a:r>
            <a:r>
              <a:rPr lang="en-US" altLang="zh-TW" sz="2800" dirty="0" smtClean="0">
                <a:solidFill>
                  <a:srgbClr val="CC33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quo” or some claim about the </a:t>
            </a:r>
            <a:r>
              <a:rPr lang="en-US" altLang="zh-TW" sz="2800" dirty="0" smtClean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population parameter </a:t>
            </a:r>
            <a:r>
              <a:rPr lang="en-US" altLang="zh-TW" sz="2800" dirty="0" smtClean="0">
                <a:solidFill>
                  <a:srgbClr val="CC33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that the researcher wants to test.</a:t>
            </a:r>
            <a:r>
              <a:rPr lang="zh-TW" altLang="en-US" sz="2800" dirty="0" smtClean="0">
                <a:solidFill>
                  <a:srgbClr val="CC33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800" dirty="0" smtClean="0">
                <a:solidFill>
                  <a:srgbClr val="CC33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lang="zh-TW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DFKai-SB" panose="03000509000000000000" pitchFamily="65" charset="-120"/>
              </a:rPr>
              <a:t>現狀</a:t>
            </a:r>
            <a:r>
              <a:rPr lang="en-US" altLang="zh-TW" sz="2400" dirty="0" smtClean="0">
                <a:solidFill>
                  <a:srgbClr val="CC66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′</a:t>
            </a:r>
            <a:r>
              <a:rPr lang="en-US" altLang="zh-TW" sz="2400" dirty="0" err="1" smtClean="0">
                <a:solidFill>
                  <a:srgbClr val="CC66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statəs</a:t>
            </a:r>
            <a:r>
              <a:rPr lang="en-US" altLang="zh-TW" sz="2400" dirty="0" smtClean="0">
                <a:solidFill>
                  <a:srgbClr val="CC66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,′</a:t>
            </a:r>
            <a:r>
              <a:rPr lang="en-US" altLang="zh-TW" sz="2400" dirty="0" err="1" smtClean="0">
                <a:solidFill>
                  <a:srgbClr val="CC66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kwō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: </a:t>
            </a:r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the existing state of affairs, especially regarding social or political issues.)</a:t>
            </a:r>
            <a:endParaRPr lang="en-US" altLang="zh-TW" sz="2400" baseline="-25000" dirty="0" smtClean="0">
              <a:solidFill>
                <a:srgbClr val="00B050"/>
              </a:solidFill>
              <a:latin typeface="Times New Roman" panose="02020603050405020304" pitchFamily="18" charset="0"/>
              <a:ea typeface="DFKai-SB" panose="03000509000000000000" pitchFamily="65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3657600"/>
            <a:ext cx="7683012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Alternative Hypothesis</a:t>
            </a:r>
            <a:endParaRPr lang="en-US" altLang="zh-TW" sz="3200" b="1" kern="0" dirty="0" smtClean="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4191000"/>
            <a:ext cx="8763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zh-TW" sz="2800" kern="0" dirty="0" smtClean="0">
                <a:solidFill>
                  <a:srgbClr val="8E0D3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The </a:t>
            </a:r>
            <a:r>
              <a:rPr lang="en-US" altLang="zh-TW" sz="2800" b="1" kern="0" dirty="0" smtClean="0">
                <a:solidFill>
                  <a:srgbClr val="8E0D3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alternative (research) hypothesis</a:t>
            </a:r>
            <a:r>
              <a:rPr lang="en-US" altLang="zh-TW" sz="2800" kern="0" dirty="0" smtClean="0">
                <a:solidFill>
                  <a:srgbClr val="8E0D3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, denoted </a:t>
            </a:r>
            <a:r>
              <a:rPr lang="en-US" altLang="zh-TW" sz="2800" i="1" kern="0" dirty="0" smtClean="0">
                <a:solidFill>
                  <a:srgbClr val="8E0D3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H</a:t>
            </a:r>
            <a:r>
              <a:rPr lang="en-US" altLang="zh-TW" sz="2800" kern="0" baseline="-25000" dirty="0" smtClean="0">
                <a:solidFill>
                  <a:srgbClr val="8E0D3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</a:t>
            </a:r>
            <a:r>
              <a:rPr lang="en-US" altLang="zh-TW" sz="2800" kern="0" dirty="0" smtClean="0">
                <a:solidFill>
                  <a:srgbClr val="8E0D3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, represents the hypothesis that will be accepted only if the data provide </a:t>
            </a:r>
            <a:r>
              <a:rPr lang="en-US" altLang="zh-TW" sz="28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convincing</a:t>
            </a:r>
            <a:r>
              <a:rPr lang="en-US" altLang="zh-TW" sz="2800" kern="0" dirty="0" smtClean="0">
                <a:solidFill>
                  <a:srgbClr val="8E0D3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evidence of its truth</a:t>
            </a:r>
            <a:r>
              <a:rPr lang="en-US" altLang="zh-TW" sz="2800" kern="0" dirty="0" smtClean="0">
                <a:solidFill>
                  <a:srgbClr val="008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.(</a:t>
            </a:r>
            <a:r>
              <a:rPr lang="zh-TW" altLang="en-US" sz="2800" kern="0" dirty="0" smtClean="0">
                <a:solidFill>
                  <a:srgbClr val="008000"/>
                </a:solidFill>
                <a:latin typeface="Times New Roman" panose="02020603050405020304" pitchFamily="18" charset="0"/>
                <a:ea typeface="DFKai-SB" panose="03000509000000000000" pitchFamily="65" charset="-120"/>
              </a:rPr>
              <a:t>使人信服</a:t>
            </a:r>
            <a:r>
              <a:rPr lang="en-US" altLang="zh-TW" sz="2800" kern="0" dirty="0" smtClean="0">
                <a:solidFill>
                  <a:srgbClr val="008000"/>
                </a:solidFill>
                <a:latin typeface="Times New Roman" panose="02020603050405020304" pitchFamily="18" charset="0"/>
                <a:ea typeface="DFKai-SB" panose="03000509000000000000" pitchFamily="65" charset="-120"/>
              </a:rPr>
              <a:t>)</a:t>
            </a:r>
            <a:r>
              <a:rPr lang="zh-TW" altLang="en-US" sz="2800" kern="0" dirty="0" smtClean="0">
                <a:solidFill>
                  <a:srgbClr val="008000"/>
                </a:solidFill>
                <a:latin typeface="Times New Roman" panose="02020603050405020304" pitchFamily="18" charset="0"/>
                <a:ea typeface="DFKai-SB" panose="03000509000000000000" pitchFamily="65" charset="-120"/>
              </a:rPr>
              <a:t> </a:t>
            </a:r>
            <a:r>
              <a:rPr lang="en-US" altLang="zh-TW" sz="2800" kern="0" dirty="0" smtClean="0">
                <a:solidFill>
                  <a:srgbClr val="141413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This usually represents </a:t>
            </a:r>
            <a:r>
              <a:rPr lang="en-US" altLang="zh-TW" sz="28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the values of a population parameter</a:t>
            </a:r>
            <a:r>
              <a:rPr lang="en-US" altLang="zh-TW" sz="2800" kern="0" dirty="0" smtClean="0">
                <a:solidFill>
                  <a:srgbClr val="141413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for which the researcher wants to gather evidence to support.</a:t>
            </a:r>
            <a:endParaRPr lang="en-US" altLang="zh-TW" sz="2800" kern="0" dirty="0" smtClean="0">
              <a:solidFill>
                <a:srgbClr val="141413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 build="p"/>
      <p:bldP spid="5" grpId="0" autoUpdateAnimBg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199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Large-Sample Test of Hypothesis about </a:t>
            </a:r>
            <a:r>
              <a:rPr lang="en-US" altLang="en-US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3429000"/>
          </a:xfrm>
        </p:spPr>
        <p:txBody>
          <a:bodyPr lIns="90488" tIns="44450" rIns="90488" bIns="44450"/>
          <a:lstStyle/>
          <a:p>
            <a:pPr marL="0" indent="0">
              <a:spcBef>
                <a:spcPts val="600"/>
              </a:spcBef>
              <a:buClr>
                <a:srgbClr val="8E0D30"/>
              </a:buCl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Two-Tailed Test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Clr>
                <a:srgbClr val="8E0D30"/>
              </a:buClr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</a:rPr>
              <a:t>: </a:t>
            </a:r>
            <a:r>
              <a:rPr lang="en-US" altLang="en-US" sz="2400" i="1" dirty="0">
                <a:latin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</a:rPr>
              <a:t> = </a:t>
            </a:r>
            <a:r>
              <a:rPr lang="en-US" altLang="en-US" sz="2400" i="1" dirty="0">
                <a:latin typeface="Times New Roman" panose="02020603050405020304" pitchFamily="18" charset="0"/>
              </a:rPr>
              <a:t>p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0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Clr>
                <a:srgbClr val="8E0D30"/>
              </a:buClr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: </a:t>
            </a:r>
            <a:r>
              <a:rPr lang="en-US" altLang="en-US" sz="2400" i="1" dirty="0">
                <a:latin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</a:rPr>
              <a:t> ≠ </a:t>
            </a:r>
            <a:r>
              <a:rPr lang="en-US" altLang="en-US" sz="2400" i="1" dirty="0">
                <a:latin typeface="Times New Roman" panose="02020603050405020304" pitchFamily="18" charset="0"/>
              </a:rPr>
              <a:t>p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0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Clr>
                <a:srgbClr val="8E0D30"/>
              </a:buClr>
              <a:buFontTx/>
              <a:buNone/>
            </a:pPr>
            <a:r>
              <a:rPr lang="en-US" altLang="en-US" sz="2400" i="1" dirty="0" smtClean="0">
                <a:latin typeface="Times New Roman" panose="02020603050405020304" pitchFamily="18" charset="0"/>
              </a:rPr>
              <a:t>Test </a:t>
            </a:r>
            <a:r>
              <a:rPr lang="en-US" altLang="en-US" sz="2400" i="1" dirty="0">
                <a:latin typeface="Times New Roman" panose="02020603050405020304" pitchFamily="18" charset="0"/>
              </a:rPr>
              <a:t>statistic</a:t>
            </a:r>
            <a:r>
              <a:rPr lang="en-US" altLang="en-US" sz="2400" dirty="0">
                <a:latin typeface="Times New Roman" panose="02020603050405020304" pitchFamily="18" charset="0"/>
              </a:rPr>
              <a:t>: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buClr>
                <a:srgbClr val="8E0D30"/>
              </a:buClr>
            </a:pPr>
            <a:r>
              <a:rPr lang="en-US" altLang="en-US" sz="2400" i="1" dirty="0" smtClean="0">
                <a:latin typeface="Times New Roman" panose="02020603050405020304" pitchFamily="18" charset="0"/>
              </a:rPr>
              <a:t>Rejection </a:t>
            </a:r>
            <a:r>
              <a:rPr lang="en-US" altLang="en-US" sz="2400" i="1" dirty="0">
                <a:latin typeface="Times New Roman" panose="02020603050405020304" pitchFamily="18" charset="0"/>
              </a:rPr>
              <a:t>region</a:t>
            </a:r>
            <a:r>
              <a:rPr lang="en-US" altLang="en-US" sz="2400" dirty="0">
                <a:latin typeface="Times New Roman" panose="02020603050405020304" pitchFamily="18" charset="0"/>
              </a:rPr>
              <a:t>: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</a:t>
            </a:r>
            <a:r>
              <a:rPr lang="en-US" alt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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&lt; |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Clr>
                <a:srgbClr val="8E0D30"/>
              </a:buClr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Note</a:t>
            </a:r>
            <a:r>
              <a:rPr lang="en-US" altLang="en-US" sz="2400" dirty="0">
                <a:latin typeface="Times New Roman" panose="02020603050405020304" pitchFamily="18" charset="0"/>
              </a:rPr>
              <a:t>: </a:t>
            </a:r>
            <a:r>
              <a:rPr lang="en-US" altLang="en-US" sz="2400" i="1" dirty="0">
                <a:latin typeface="Times New Roman" panose="02020603050405020304" pitchFamily="18" charset="0"/>
              </a:rPr>
              <a:t>p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</a:rPr>
              <a:t> is the symbol for the numerical value of </a:t>
            </a:r>
            <a:r>
              <a:rPr lang="en-US" altLang="en-US" sz="2400" i="1" dirty="0">
                <a:latin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</a:rPr>
              <a:t> assigned in the null hypothesis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2286000" y="1905000"/>
          <a:ext cx="1371600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14" name="Equation" r:id="rId1" imgW="36576000" imgH="23164800" progId="Equation.DSMT4">
                  <p:embed/>
                </p:oleObj>
              </mc:Choice>
              <mc:Fallback>
                <p:oleObj name="Equation" r:id="rId1" imgW="36576000" imgH="23164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1371600" cy="868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4610528" y="1981200"/>
          <a:ext cx="2895600" cy="100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15" name="Equation" r:id="rId3" imgW="3124200" imgH="1079500" progId="Equation.DSMT4">
                  <p:embed/>
                </p:oleObj>
              </mc:Choice>
              <mc:Fallback>
                <p:oleObj name="Equation" r:id="rId3" imgW="3124200" imgH="10795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528" y="1981200"/>
                        <a:ext cx="2895600" cy="1000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41910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altLang="en-US" sz="24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Required for a Valid Large-Sample Hypothesis Test for</a:t>
            </a:r>
            <a:r>
              <a:rPr lang="en-US" altLang="en-US" sz="2400" b="1" kern="0" dirty="0" smtClean="0">
                <a:solidFill>
                  <a:srgbClr val="C00000"/>
                </a:solidFill>
              </a:rPr>
              <a:t> </a:t>
            </a:r>
            <a:r>
              <a:rPr lang="en-US" altLang="en-US" sz="2400" b="1" i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kern="0" dirty="0" smtClean="0">
                <a:solidFill>
                  <a:srgbClr val="C00000"/>
                </a:solidFill>
              </a:rPr>
              <a:t> </a:t>
            </a:r>
            <a:endParaRPr lang="en-US" altLang="en-US" sz="2400" b="1" kern="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7955" y="4876800"/>
            <a:ext cx="8153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2755" indent="-361950">
              <a:spcBef>
                <a:spcPts val="600"/>
              </a:spcBef>
            </a:pP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A random sample is selected from a binomial population.</a:t>
            </a:r>
            <a:endParaRPr lang="en-US" altLang="en-US" sz="2400" kern="0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452755" indent="-361950">
              <a:spcBef>
                <a:spcPts val="600"/>
              </a:spcBef>
            </a:pP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2.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sample size </a:t>
            </a:r>
            <a:r>
              <a:rPr lang="en-US" altLang="en-US" sz="2400" i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is large.</a:t>
            </a: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kern="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(This condition will be satisfied if both </a:t>
            </a:r>
            <a:r>
              <a:rPr lang="en-US" altLang="en-US" sz="2400" i="1" kern="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np</a:t>
            </a:r>
            <a:r>
              <a:rPr lang="en-US" altLang="en-US" sz="2400" kern="0" baseline="-250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kern="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 ≥ 15 and </a:t>
            </a:r>
            <a:r>
              <a:rPr lang="en-US" altLang="en-US" sz="2400" i="1" kern="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nq</a:t>
            </a:r>
            <a:r>
              <a:rPr lang="en-US" altLang="en-US" sz="2400" kern="0" baseline="-2500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kern="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 ≥ 15.) </a:t>
            </a:r>
            <a:endParaRPr lang="en-US" altLang="en-US" sz="2400" kern="0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autoUpdateAnimBg="0" build="p"/>
      <p:bldP spid="7" grpId="0" autoUpdateAnimBg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349"/>
          <p:cNvGrpSpPr/>
          <p:nvPr/>
        </p:nvGrpSpPr>
        <p:grpSpPr bwMode="auto">
          <a:xfrm>
            <a:off x="7039425" y="357013"/>
            <a:ext cx="1982646" cy="2834406"/>
            <a:chOff x="3486" y="1499"/>
            <a:chExt cx="1768" cy="2104"/>
          </a:xfrm>
        </p:grpSpPr>
        <p:sp>
          <p:nvSpPr>
            <p:cNvPr id="93189" name="AutoShape 2"/>
            <p:cNvSpPr>
              <a:spLocks noChangeArrowheads="1"/>
            </p:cNvSpPr>
            <p:nvPr/>
          </p:nvSpPr>
          <p:spPr bwMode="auto">
            <a:xfrm>
              <a:off x="3486" y="1499"/>
              <a:ext cx="1768" cy="2104"/>
            </a:xfrm>
            <a:prstGeom prst="cube">
              <a:avLst>
                <a:gd name="adj" fmla="val 12690"/>
              </a:avLst>
            </a:prstGeom>
            <a:solidFill>
              <a:srgbClr val="3B3BB3"/>
            </a:solidFill>
            <a:ln w="12700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190" name="Freeform 3"/>
            <p:cNvSpPr/>
            <p:nvPr/>
          </p:nvSpPr>
          <p:spPr bwMode="auto">
            <a:xfrm>
              <a:off x="4133" y="2369"/>
              <a:ext cx="231" cy="776"/>
            </a:xfrm>
            <a:custGeom>
              <a:avLst/>
              <a:gdLst>
                <a:gd name="T0" fmla="*/ 0 w 231"/>
                <a:gd name="T1" fmla="*/ 464 h 776"/>
                <a:gd name="T2" fmla="*/ 3 w 231"/>
                <a:gd name="T3" fmla="*/ 311 h 776"/>
                <a:gd name="T4" fmla="*/ 17 w 231"/>
                <a:gd name="T5" fmla="*/ 259 h 776"/>
                <a:gd name="T6" fmla="*/ 29 w 231"/>
                <a:gd name="T7" fmla="*/ 219 h 776"/>
                <a:gd name="T8" fmla="*/ 43 w 231"/>
                <a:gd name="T9" fmla="*/ 164 h 776"/>
                <a:gd name="T10" fmla="*/ 63 w 231"/>
                <a:gd name="T11" fmla="*/ 112 h 776"/>
                <a:gd name="T12" fmla="*/ 82 w 231"/>
                <a:gd name="T13" fmla="*/ 70 h 776"/>
                <a:gd name="T14" fmla="*/ 110 w 231"/>
                <a:gd name="T15" fmla="*/ 35 h 776"/>
                <a:gd name="T16" fmla="*/ 127 w 231"/>
                <a:gd name="T17" fmla="*/ 0 h 776"/>
                <a:gd name="T18" fmla="*/ 141 w 231"/>
                <a:gd name="T19" fmla="*/ 35 h 776"/>
                <a:gd name="T20" fmla="*/ 168 w 231"/>
                <a:gd name="T21" fmla="*/ 78 h 776"/>
                <a:gd name="T22" fmla="*/ 171 w 231"/>
                <a:gd name="T23" fmla="*/ 116 h 776"/>
                <a:gd name="T24" fmla="*/ 185 w 231"/>
                <a:gd name="T25" fmla="*/ 122 h 776"/>
                <a:gd name="T26" fmla="*/ 185 w 231"/>
                <a:gd name="T27" fmla="*/ 173 h 776"/>
                <a:gd name="T28" fmla="*/ 211 w 231"/>
                <a:gd name="T29" fmla="*/ 219 h 776"/>
                <a:gd name="T30" fmla="*/ 205 w 231"/>
                <a:gd name="T31" fmla="*/ 271 h 776"/>
                <a:gd name="T32" fmla="*/ 220 w 231"/>
                <a:gd name="T33" fmla="*/ 275 h 776"/>
                <a:gd name="T34" fmla="*/ 214 w 231"/>
                <a:gd name="T35" fmla="*/ 315 h 776"/>
                <a:gd name="T36" fmla="*/ 222 w 231"/>
                <a:gd name="T37" fmla="*/ 317 h 776"/>
                <a:gd name="T38" fmla="*/ 227 w 231"/>
                <a:gd name="T39" fmla="*/ 366 h 776"/>
                <a:gd name="T40" fmla="*/ 230 w 231"/>
                <a:gd name="T41" fmla="*/ 402 h 776"/>
                <a:gd name="T42" fmla="*/ 227 w 231"/>
                <a:gd name="T43" fmla="*/ 450 h 776"/>
                <a:gd name="T44" fmla="*/ 227 w 231"/>
                <a:gd name="T45" fmla="*/ 498 h 776"/>
                <a:gd name="T46" fmla="*/ 211 w 231"/>
                <a:gd name="T47" fmla="*/ 555 h 776"/>
                <a:gd name="T48" fmla="*/ 197 w 231"/>
                <a:gd name="T49" fmla="*/ 683 h 776"/>
                <a:gd name="T50" fmla="*/ 161 w 231"/>
                <a:gd name="T51" fmla="*/ 775 h 776"/>
                <a:gd name="T52" fmla="*/ 88 w 231"/>
                <a:gd name="T53" fmla="*/ 775 h 776"/>
                <a:gd name="T54" fmla="*/ 0 w 231"/>
                <a:gd name="T55" fmla="*/ 464 h 77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31"/>
                <a:gd name="T85" fmla="*/ 0 h 776"/>
                <a:gd name="T86" fmla="*/ 231 w 231"/>
                <a:gd name="T87" fmla="*/ 776 h 77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31" h="776">
                  <a:moveTo>
                    <a:pt x="0" y="464"/>
                  </a:moveTo>
                  <a:lnTo>
                    <a:pt x="3" y="311"/>
                  </a:lnTo>
                  <a:lnTo>
                    <a:pt x="17" y="259"/>
                  </a:lnTo>
                  <a:lnTo>
                    <a:pt x="29" y="219"/>
                  </a:lnTo>
                  <a:lnTo>
                    <a:pt x="43" y="164"/>
                  </a:lnTo>
                  <a:lnTo>
                    <a:pt x="63" y="112"/>
                  </a:lnTo>
                  <a:lnTo>
                    <a:pt x="82" y="70"/>
                  </a:lnTo>
                  <a:lnTo>
                    <a:pt x="110" y="35"/>
                  </a:lnTo>
                  <a:lnTo>
                    <a:pt x="127" y="0"/>
                  </a:lnTo>
                  <a:lnTo>
                    <a:pt x="141" y="35"/>
                  </a:lnTo>
                  <a:lnTo>
                    <a:pt x="168" y="78"/>
                  </a:lnTo>
                  <a:lnTo>
                    <a:pt x="171" y="116"/>
                  </a:lnTo>
                  <a:lnTo>
                    <a:pt x="185" y="122"/>
                  </a:lnTo>
                  <a:lnTo>
                    <a:pt x="185" y="173"/>
                  </a:lnTo>
                  <a:lnTo>
                    <a:pt x="211" y="219"/>
                  </a:lnTo>
                  <a:lnTo>
                    <a:pt x="205" y="271"/>
                  </a:lnTo>
                  <a:lnTo>
                    <a:pt x="220" y="275"/>
                  </a:lnTo>
                  <a:lnTo>
                    <a:pt x="214" y="315"/>
                  </a:lnTo>
                  <a:lnTo>
                    <a:pt x="222" y="317"/>
                  </a:lnTo>
                  <a:lnTo>
                    <a:pt x="227" y="366"/>
                  </a:lnTo>
                  <a:lnTo>
                    <a:pt x="230" y="402"/>
                  </a:lnTo>
                  <a:lnTo>
                    <a:pt x="227" y="450"/>
                  </a:lnTo>
                  <a:lnTo>
                    <a:pt x="227" y="498"/>
                  </a:lnTo>
                  <a:lnTo>
                    <a:pt x="211" y="555"/>
                  </a:lnTo>
                  <a:lnTo>
                    <a:pt x="197" y="683"/>
                  </a:lnTo>
                  <a:lnTo>
                    <a:pt x="161" y="775"/>
                  </a:lnTo>
                  <a:lnTo>
                    <a:pt x="88" y="775"/>
                  </a:lnTo>
                  <a:lnTo>
                    <a:pt x="0" y="464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1" name="Freeform 4"/>
            <p:cNvSpPr/>
            <p:nvPr/>
          </p:nvSpPr>
          <p:spPr bwMode="auto">
            <a:xfrm>
              <a:off x="4232" y="3128"/>
              <a:ext cx="45" cy="57"/>
            </a:xfrm>
            <a:custGeom>
              <a:avLst/>
              <a:gdLst>
                <a:gd name="T0" fmla="*/ 13 w 45"/>
                <a:gd name="T1" fmla="*/ 0 h 57"/>
                <a:gd name="T2" fmla="*/ 30 w 45"/>
                <a:gd name="T3" fmla="*/ 0 h 57"/>
                <a:gd name="T4" fmla="*/ 34 w 45"/>
                <a:gd name="T5" fmla="*/ 1 h 57"/>
                <a:gd name="T6" fmla="*/ 38 w 45"/>
                <a:gd name="T7" fmla="*/ 3 h 57"/>
                <a:gd name="T8" fmla="*/ 41 w 45"/>
                <a:gd name="T9" fmla="*/ 8 h 57"/>
                <a:gd name="T10" fmla="*/ 43 w 45"/>
                <a:gd name="T11" fmla="*/ 12 h 57"/>
                <a:gd name="T12" fmla="*/ 44 w 45"/>
                <a:gd name="T13" fmla="*/ 16 h 57"/>
                <a:gd name="T14" fmla="*/ 44 w 45"/>
                <a:gd name="T15" fmla="*/ 39 h 57"/>
                <a:gd name="T16" fmla="*/ 43 w 45"/>
                <a:gd name="T17" fmla="*/ 44 h 57"/>
                <a:gd name="T18" fmla="*/ 41 w 45"/>
                <a:gd name="T19" fmla="*/ 49 h 57"/>
                <a:gd name="T20" fmla="*/ 38 w 45"/>
                <a:gd name="T21" fmla="*/ 53 h 57"/>
                <a:gd name="T22" fmla="*/ 34 w 45"/>
                <a:gd name="T23" fmla="*/ 55 h 57"/>
                <a:gd name="T24" fmla="*/ 30 w 45"/>
                <a:gd name="T25" fmla="*/ 56 h 57"/>
                <a:gd name="T26" fmla="*/ 13 w 45"/>
                <a:gd name="T27" fmla="*/ 56 h 57"/>
                <a:gd name="T28" fmla="*/ 9 w 45"/>
                <a:gd name="T29" fmla="*/ 55 h 57"/>
                <a:gd name="T30" fmla="*/ 6 w 45"/>
                <a:gd name="T31" fmla="*/ 53 h 57"/>
                <a:gd name="T32" fmla="*/ 2 w 45"/>
                <a:gd name="T33" fmla="*/ 49 h 57"/>
                <a:gd name="T34" fmla="*/ 1 w 45"/>
                <a:gd name="T35" fmla="*/ 44 h 57"/>
                <a:gd name="T36" fmla="*/ 0 w 45"/>
                <a:gd name="T37" fmla="*/ 39 h 57"/>
                <a:gd name="T38" fmla="*/ 0 w 45"/>
                <a:gd name="T39" fmla="*/ 16 h 57"/>
                <a:gd name="T40" fmla="*/ 1 w 45"/>
                <a:gd name="T41" fmla="*/ 12 h 57"/>
                <a:gd name="T42" fmla="*/ 2 w 45"/>
                <a:gd name="T43" fmla="*/ 8 h 57"/>
                <a:gd name="T44" fmla="*/ 6 w 45"/>
                <a:gd name="T45" fmla="*/ 3 h 57"/>
                <a:gd name="T46" fmla="*/ 9 w 45"/>
                <a:gd name="T47" fmla="*/ 1 h 57"/>
                <a:gd name="T48" fmla="*/ 13 w 45"/>
                <a:gd name="T49" fmla="*/ 0 h 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"/>
                <a:gd name="T76" fmla="*/ 0 h 57"/>
                <a:gd name="T77" fmla="*/ 45 w 45"/>
                <a:gd name="T78" fmla="*/ 57 h 5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" h="57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8"/>
                  </a:lnTo>
                  <a:lnTo>
                    <a:pt x="43" y="12"/>
                  </a:lnTo>
                  <a:lnTo>
                    <a:pt x="44" y="16"/>
                  </a:lnTo>
                  <a:lnTo>
                    <a:pt x="44" y="39"/>
                  </a:lnTo>
                  <a:lnTo>
                    <a:pt x="43" y="44"/>
                  </a:lnTo>
                  <a:lnTo>
                    <a:pt x="41" y="49"/>
                  </a:lnTo>
                  <a:lnTo>
                    <a:pt x="38" y="53"/>
                  </a:lnTo>
                  <a:lnTo>
                    <a:pt x="34" y="55"/>
                  </a:lnTo>
                  <a:lnTo>
                    <a:pt x="30" y="56"/>
                  </a:lnTo>
                  <a:lnTo>
                    <a:pt x="13" y="56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9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2" y="8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2" name="Freeform 5"/>
            <p:cNvSpPr/>
            <p:nvPr/>
          </p:nvSpPr>
          <p:spPr bwMode="auto">
            <a:xfrm>
              <a:off x="4213" y="3081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7 w 44"/>
                <a:gd name="T7" fmla="*/ 3 h 56"/>
                <a:gd name="T8" fmla="*/ 41 w 44"/>
                <a:gd name="T9" fmla="*/ 7 h 56"/>
                <a:gd name="T10" fmla="*/ 43 w 44"/>
                <a:gd name="T11" fmla="*/ 12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7 w 44"/>
                <a:gd name="T21" fmla="*/ 52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6 w 44"/>
                <a:gd name="T31" fmla="*/ 52 h 56"/>
                <a:gd name="T32" fmla="*/ 2 w 44"/>
                <a:gd name="T33" fmla="*/ 48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2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3" name="Freeform 6"/>
            <p:cNvSpPr/>
            <p:nvPr/>
          </p:nvSpPr>
          <p:spPr bwMode="auto">
            <a:xfrm>
              <a:off x="4196" y="3033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3 w 44"/>
                <a:gd name="T5" fmla="*/ 1 h 56"/>
                <a:gd name="T6" fmla="*/ 37 w 44"/>
                <a:gd name="T7" fmla="*/ 3 h 56"/>
                <a:gd name="T8" fmla="*/ 40 w 44"/>
                <a:gd name="T9" fmla="*/ 7 h 56"/>
                <a:gd name="T10" fmla="*/ 42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2 w 44"/>
                <a:gd name="T17" fmla="*/ 44 h 56"/>
                <a:gd name="T18" fmla="*/ 40 w 44"/>
                <a:gd name="T19" fmla="*/ 48 h 56"/>
                <a:gd name="T20" fmla="*/ 37 w 44"/>
                <a:gd name="T21" fmla="*/ 52 h 56"/>
                <a:gd name="T22" fmla="*/ 33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5 w 44"/>
                <a:gd name="T31" fmla="*/ 52 h 56"/>
                <a:gd name="T32" fmla="*/ 2 w 44"/>
                <a:gd name="T33" fmla="*/ 48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1 h 56"/>
                <a:gd name="T42" fmla="*/ 2 w 44"/>
                <a:gd name="T43" fmla="*/ 7 h 56"/>
                <a:gd name="T44" fmla="*/ 5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3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42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0" y="48"/>
                  </a:lnTo>
                  <a:lnTo>
                    <a:pt x="37" y="52"/>
                  </a:lnTo>
                  <a:lnTo>
                    <a:pt x="33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5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4" name="Freeform 7"/>
            <p:cNvSpPr/>
            <p:nvPr/>
          </p:nvSpPr>
          <p:spPr bwMode="auto">
            <a:xfrm>
              <a:off x="4182" y="2984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29 w 44"/>
                <a:gd name="T3" fmla="*/ 0 h 56"/>
                <a:gd name="T4" fmla="*/ 33 w 44"/>
                <a:gd name="T5" fmla="*/ 1 h 56"/>
                <a:gd name="T6" fmla="*/ 37 w 44"/>
                <a:gd name="T7" fmla="*/ 3 h 56"/>
                <a:gd name="T8" fmla="*/ 40 w 44"/>
                <a:gd name="T9" fmla="*/ 7 h 56"/>
                <a:gd name="T10" fmla="*/ 42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2 w 44"/>
                <a:gd name="T17" fmla="*/ 44 h 56"/>
                <a:gd name="T18" fmla="*/ 40 w 44"/>
                <a:gd name="T19" fmla="*/ 48 h 56"/>
                <a:gd name="T20" fmla="*/ 37 w 44"/>
                <a:gd name="T21" fmla="*/ 53 h 56"/>
                <a:gd name="T22" fmla="*/ 33 w 44"/>
                <a:gd name="T23" fmla="*/ 55 h 56"/>
                <a:gd name="T24" fmla="*/ 29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5 w 44"/>
                <a:gd name="T31" fmla="*/ 53 h 56"/>
                <a:gd name="T32" fmla="*/ 1 w 44"/>
                <a:gd name="T33" fmla="*/ 48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1 h 56"/>
                <a:gd name="T42" fmla="*/ 1 w 44"/>
                <a:gd name="T43" fmla="*/ 7 h 56"/>
                <a:gd name="T44" fmla="*/ 5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29" y="0"/>
                  </a:lnTo>
                  <a:lnTo>
                    <a:pt x="33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42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0" y="48"/>
                  </a:lnTo>
                  <a:lnTo>
                    <a:pt x="37" y="53"/>
                  </a:lnTo>
                  <a:lnTo>
                    <a:pt x="33" y="55"/>
                  </a:lnTo>
                  <a:lnTo>
                    <a:pt x="29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1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" y="7"/>
                  </a:lnTo>
                  <a:lnTo>
                    <a:pt x="5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5" name="Freeform 8"/>
            <p:cNvSpPr/>
            <p:nvPr/>
          </p:nvSpPr>
          <p:spPr bwMode="auto">
            <a:xfrm>
              <a:off x="4162" y="2937"/>
              <a:ext cx="44" cy="57"/>
            </a:xfrm>
            <a:custGeom>
              <a:avLst/>
              <a:gdLst>
                <a:gd name="T0" fmla="*/ 13 w 44"/>
                <a:gd name="T1" fmla="*/ 0 h 57"/>
                <a:gd name="T2" fmla="*/ 30 w 44"/>
                <a:gd name="T3" fmla="*/ 0 h 57"/>
                <a:gd name="T4" fmla="*/ 34 w 44"/>
                <a:gd name="T5" fmla="*/ 1 h 57"/>
                <a:gd name="T6" fmla="*/ 37 w 44"/>
                <a:gd name="T7" fmla="*/ 3 h 57"/>
                <a:gd name="T8" fmla="*/ 41 w 44"/>
                <a:gd name="T9" fmla="*/ 8 h 57"/>
                <a:gd name="T10" fmla="*/ 42 w 44"/>
                <a:gd name="T11" fmla="*/ 12 h 57"/>
                <a:gd name="T12" fmla="*/ 43 w 44"/>
                <a:gd name="T13" fmla="*/ 17 h 57"/>
                <a:gd name="T14" fmla="*/ 43 w 44"/>
                <a:gd name="T15" fmla="*/ 39 h 57"/>
                <a:gd name="T16" fmla="*/ 42 w 44"/>
                <a:gd name="T17" fmla="*/ 44 h 57"/>
                <a:gd name="T18" fmla="*/ 41 w 44"/>
                <a:gd name="T19" fmla="*/ 49 h 57"/>
                <a:gd name="T20" fmla="*/ 37 w 44"/>
                <a:gd name="T21" fmla="*/ 53 h 57"/>
                <a:gd name="T22" fmla="*/ 34 w 44"/>
                <a:gd name="T23" fmla="*/ 55 h 57"/>
                <a:gd name="T24" fmla="*/ 30 w 44"/>
                <a:gd name="T25" fmla="*/ 56 h 57"/>
                <a:gd name="T26" fmla="*/ 13 w 44"/>
                <a:gd name="T27" fmla="*/ 56 h 57"/>
                <a:gd name="T28" fmla="*/ 9 w 44"/>
                <a:gd name="T29" fmla="*/ 55 h 57"/>
                <a:gd name="T30" fmla="*/ 5 w 44"/>
                <a:gd name="T31" fmla="*/ 53 h 57"/>
                <a:gd name="T32" fmla="*/ 2 w 44"/>
                <a:gd name="T33" fmla="*/ 49 h 57"/>
                <a:gd name="T34" fmla="*/ 0 w 44"/>
                <a:gd name="T35" fmla="*/ 44 h 57"/>
                <a:gd name="T36" fmla="*/ 0 w 44"/>
                <a:gd name="T37" fmla="*/ 39 h 57"/>
                <a:gd name="T38" fmla="*/ 0 w 44"/>
                <a:gd name="T39" fmla="*/ 17 h 57"/>
                <a:gd name="T40" fmla="*/ 0 w 44"/>
                <a:gd name="T41" fmla="*/ 12 h 57"/>
                <a:gd name="T42" fmla="*/ 2 w 44"/>
                <a:gd name="T43" fmla="*/ 8 h 57"/>
                <a:gd name="T44" fmla="*/ 5 w 44"/>
                <a:gd name="T45" fmla="*/ 3 h 57"/>
                <a:gd name="T46" fmla="*/ 9 w 44"/>
                <a:gd name="T47" fmla="*/ 1 h 57"/>
                <a:gd name="T48" fmla="*/ 13 w 44"/>
                <a:gd name="T49" fmla="*/ 0 h 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7"/>
                <a:gd name="T77" fmla="*/ 44 w 44"/>
                <a:gd name="T78" fmla="*/ 57 h 5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7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8"/>
                  </a:lnTo>
                  <a:lnTo>
                    <a:pt x="42" y="12"/>
                  </a:lnTo>
                  <a:lnTo>
                    <a:pt x="43" y="17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1" y="49"/>
                  </a:lnTo>
                  <a:lnTo>
                    <a:pt x="37" y="53"/>
                  </a:lnTo>
                  <a:lnTo>
                    <a:pt x="34" y="55"/>
                  </a:lnTo>
                  <a:lnTo>
                    <a:pt x="30" y="56"/>
                  </a:lnTo>
                  <a:lnTo>
                    <a:pt x="13" y="56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8"/>
                  </a:lnTo>
                  <a:lnTo>
                    <a:pt x="5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6" name="Freeform 9"/>
            <p:cNvSpPr/>
            <p:nvPr/>
          </p:nvSpPr>
          <p:spPr bwMode="auto">
            <a:xfrm>
              <a:off x="4163" y="2891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3 w 44"/>
                <a:gd name="T5" fmla="*/ 0 h 56"/>
                <a:gd name="T6" fmla="*/ 37 w 44"/>
                <a:gd name="T7" fmla="*/ 2 h 56"/>
                <a:gd name="T8" fmla="*/ 40 w 44"/>
                <a:gd name="T9" fmla="*/ 7 h 56"/>
                <a:gd name="T10" fmla="*/ 42 w 44"/>
                <a:gd name="T11" fmla="*/ 11 h 56"/>
                <a:gd name="T12" fmla="*/ 43 w 44"/>
                <a:gd name="T13" fmla="*/ 16 h 56"/>
                <a:gd name="T14" fmla="*/ 43 w 44"/>
                <a:gd name="T15" fmla="*/ 38 h 56"/>
                <a:gd name="T16" fmla="*/ 42 w 44"/>
                <a:gd name="T17" fmla="*/ 43 h 56"/>
                <a:gd name="T18" fmla="*/ 40 w 44"/>
                <a:gd name="T19" fmla="*/ 48 h 56"/>
                <a:gd name="T20" fmla="*/ 37 w 44"/>
                <a:gd name="T21" fmla="*/ 52 h 56"/>
                <a:gd name="T22" fmla="*/ 33 w 44"/>
                <a:gd name="T23" fmla="*/ 54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4 h 56"/>
                <a:gd name="T30" fmla="*/ 5 w 44"/>
                <a:gd name="T31" fmla="*/ 52 h 56"/>
                <a:gd name="T32" fmla="*/ 2 w 44"/>
                <a:gd name="T33" fmla="*/ 48 h 56"/>
                <a:gd name="T34" fmla="*/ 0 w 44"/>
                <a:gd name="T35" fmla="*/ 43 h 56"/>
                <a:gd name="T36" fmla="*/ 0 w 44"/>
                <a:gd name="T37" fmla="*/ 38 h 56"/>
                <a:gd name="T38" fmla="*/ 0 w 44"/>
                <a:gd name="T39" fmla="*/ 16 h 56"/>
                <a:gd name="T40" fmla="*/ 0 w 44"/>
                <a:gd name="T41" fmla="*/ 11 h 56"/>
                <a:gd name="T42" fmla="*/ 2 w 44"/>
                <a:gd name="T43" fmla="*/ 7 h 56"/>
                <a:gd name="T44" fmla="*/ 5 w 44"/>
                <a:gd name="T45" fmla="*/ 2 h 56"/>
                <a:gd name="T46" fmla="*/ 9 w 44"/>
                <a:gd name="T47" fmla="*/ 0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40" y="7"/>
                  </a:lnTo>
                  <a:lnTo>
                    <a:pt x="42" y="11"/>
                  </a:lnTo>
                  <a:lnTo>
                    <a:pt x="43" y="16"/>
                  </a:lnTo>
                  <a:lnTo>
                    <a:pt x="43" y="38"/>
                  </a:lnTo>
                  <a:lnTo>
                    <a:pt x="42" y="43"/>
                  </a:lnTo>
                  <a:lnTo>
                    <a:pt x="40" y="48"/>
                  </a:lnTo>
                  <a:lnTo>
                    <a:pt x="37" y="52"/>
                  </a:lnTo>
                  <a:lnTo>
                    <a:pt x="33" y="54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4"/>
                  </a:lnTo>
                  <a:lnTo>
                    <a:pt x="5" y="52"/>
                  </a:lnTo>
                  <a:lnTo>
                    <a:pt x="2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2"/>
                  </a:lnTo>
                  <a:lnTo>
                    <a:pt x="9" y="0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7" name="Freeform 10"/>
            <p:cNvSpPr/>
            <p:nvPr/>
          </p:nvSpPr>
          <p:spPr bwMode="auto">
            <a:xfrm>
              <a:off x="4136" y="2844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8 w 44"/>
                <a:gd name="T7" fmla="*/ 3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8 w 44"/>
                <a:gd name="T21" fmla="*/ 52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6 w 44"/>
                <a:gd name="T31" fmla="*/ 52 h 56"/>
                <a:gd name="T32" fmla="*/ 2 w 44"/>
                <a:gd name="T33" fmla="*/ 48 h 56"/>
                <a:gd name="T34" fmla="*/ 1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1 w 44"/>
                <a:gd name="T41" fmla="*/ 11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8" y="52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8" name="Freeform 11"/>
            <p:cNvSpPr/>
            <p:nvPr/>
          </p:nvSpPr>
          <p:spPr bwMode="auto">
            <a:xfrm>
              <a:off x="4138" y="2896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7 w 44"/>
                <a:gd name="T7" fmla="*/ 3 h 56"/>
                <a:gd name="T8" fmla="*/ 41 w 44"/>
                <a:gd name="T9" fmla="*/ 7 h 56"/>
                <a:gd name="T10" fmla="*/ 43 w 44"/>
                <a:gd name="T11" fmla="*/ 12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9 h 56"/>
                <a:gd name="T20" fmla="*/ 37 w 44"/>
                <a:gd name="T21" fmla="*/ 53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6 w 44"/>
                <a:gd name="T31" fmla="*/ 53 h 56"/>
                <a:gd name="T32" fmla="*/ 2 w 44"/>
                <a:gd name="T33" fmla="*/ 49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2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9"/>
                  </a:lnTo>
                  <a:lnTo>
                    <a:pt x="37" y="53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Freeform 12"/>
            <p:cNvSpPr/>
            <p:nvPr/>
          </p:nvSpPr>
          <p:spPr bwMode="auto">
            <a:xfrm>
              <a:off x="4129" y="2796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7 w 44"/>
                <a:gd name="T7" fmla="*/ 3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7 w 44"/>
                <a:gd name="T21" fmla="*/ 52 h 56"/>
                <a:gd name="T22" fmla="*/ 34 w 44"/>
                <a:gd name="T23" fmla="*/ 54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4 h 56"/>
                <a:gd name="T30" fmla="*/ 6 w 44"/>
                <a:gd name="T31" fmla="*/ 52 h 56"/>
                <a:gd name="T32" fmla="*/ 2 w 44"/>
                <a:gd name="T33" fmla="*/ 48 h 56"/>
                <a:gd name="T34" fmla="*/ 1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1 w 44"/>
                <a:gd name="T41" fmla="*/ 11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4" y="54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4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0" name="Freeform 13"/>
            <p:cNvSpPr/>
            <p:nvPr/>
          </p:nvSpPr>
          <p:spPr bwMode="auto">
            <a:xfrm>
              <a:off x="4126" y="2749"/>
              <a:ext cx="45" cy="56"/>
            </a:xfrm>
            <a:custGeom>
              <a:avLst/>
              <a:gdLst>
                <a:gd name="T0" fmla="*/ 13 w 45"/>
                <a:gd name="T1" fmla="*/ 0 h 56"/>
                <a:gd name="T2" fmla="*/ 30 w 45"/>
                <a:gd name="T3" fmla="*/ 0 h 56"/>
                <a:gd name="T4" fmla="*/ 34 w 45"/>
                <a:gd name="T5" fmla="*/ 1 h 56"/>
                <a:gd name="T6" fmla="*/ 38 w 45"/>
                <a:gd name="T7" fmla="*/ 3 h 56"/>
                <a:gd name="T8" fmla="*/ 41 w 45"/>
                <a:gd name="T9" fmla="*/ 7 h 56"/>
                <a:gd name="T10" fmla="*/ 43 w 45"/>
                <a:gd name="T11" fmla="*/ 11 h 56"/>
                <a:gd name="T12" fmla="*/ 44 w 45"/>
                <a:gd name="T13" fmla="*/ 16 h 56"/>
                <a:gd name="T14" fmla="*/ 44 w 45"/>
                <a:gd name="T15" fmla="*/ 39 h 56"/>
                <a:gd name="T16" fmla="*/ 43 w 45"/>
                <a:gd name="T17" fmla="*/ 44 h 56"/>
                <a:gd name="T18" fmla="*/ 41 w 45"/>
                <a:gd name="T19" fmla="*/ 48 h 56"/>
                <a:gd name="T20" fmla="*/ 38 w 45"/>
                <a:gd name="T21" fmla="*/ 52 h 56"/>
                <a:gd name="T22" fmla="*/ 34 w 45"/>
                <a:gd name="T23" fmla="*/ 55 h 56"/>
                <a:gd name="T24" fmla="*/ 30 w 45"/>
                <a:gd name="T25" fmla="*/ 55 h 56"/>
                <a:gd name="T26" fmla="*/ 13 w 45"/>
                <a:gd name="T27" fmla="*/ 55 h 56"/>
                <a:gd name="T28" fmla="*/ 9 w 45"/>
                <a:gd name="T29" fmla="*/ 55 h 56"/>
                <a:gd name="T30" fmla="*/ 6 w 45"/>
                <a:gd name="T31" fmla="*/ 52 h 56"/>
                <a:gd name="T32" fmla="*/ 2 w 45"/>
                <a:gd name="T33" fmla="*/ 48 h 56"/>
                <a:gd name="T34" fmla="*/ 1 w 45"/>
                <a:gd name="T35" fmla="*/ 44 h 56"/>
                <a:gd name="T36" fmla="*/ 0 w 45"/>
                <a:gd name="T37" fmla="*/ 39 h 56"/>
                <a:gd name="T38" fmla="*/ 0 w 45"/>
                <a:gd name="T39" fmla="*/ 16 h 56"/>
                <a:gd name="T40" fmla="*/ 1 w 45"/>
                <a:gd name="T41" fmla="*/ 11 h 56"/>
                <a:gd name="T42" fmla="*/ 2 w 45"/>
                <a:gd name="T43" fmla="*/ 7 h 56"/>
                <a:gd name="T44" fmla="*/ 6 w 45"/>
                <a:gd name="T45" fmla="*/ 3 h 56"/>
                <a:gd name="T46" fmla="*/ 9 w 45"/>
                <a:gd name="T47" fmla="*/ 1 h 56"/>
                <a:gd name="T48" fmla="*/ 13 w 45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"/>
                <a:gd name="T76" fmla="*/ 0 h 56"/>
                <a:gd name="T77" fmla="*/ 45 w 45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4" y="16"/>
                  </a:lnTo>
                  <a:lnTo>
                    <a:pt x="44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8" y="52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1" name="Freeform 14"/>
            <p:cNvSpPr/>
            <p:nvPr/>
          </p:nvSpPr>
          <p:spPr bwMode="auto">
            <a:xfrm>
              <a:off x="4127" y="2701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8 w 44"/>
                <a:gd name="T7" fmla="*/ 3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8 w 44"/>
                <a:gd name="T21" fmla="*/ 53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6 w 44"/>
                <a:gd name="T31" fmla="*/ 53 h 56"/>
                <a:gd name="T32" fmla="*/ 2 w 44"/>
                <a:gd name="T33" fmla="*/ 48 h 56"/>
                <a:gd name="T34" fmla="*/ 1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1 w 44"/>
                <a:gd name="T41" fmla="*/ 11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8" y="53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Freeform 15"/>
            <p:cNvSpPr/>
            <p:nvPr/>
          </p:nvSpPr>
          <p:spPr bwMode="auto">
            <a:xfrm>
              <a:off x="4131" y="2654"/>
              <a:ext cx="45" cy="57"/>
            </a:xfrm>
            <a:custGeom>
              <a:avLst/>
              <a:gdLst>
                <a:gd name="T0" fmla="*/ 13 w 45"/>
                <a:gd name="T1" fmla="*/ 0 h 57"/>
                <a:gd name="T2" fmla="*/ 30 w 45"/>
                <a:gd name="T3" fmla="*/ 0 h 57"/>
                <a:gd name="T4" fmla="*/ 34 w 45"/>
                <a:gd name="T5" fmla="*/ 1 h 57"/>
                <a:gd name="T6" fmla="*/ 38 w 45"/>
                <a:gd name="T7" fmla="*/ 3 h 57"/>
                <a:gd name="T8" fmla="*/ 41 w 45"/>
                <a:gd name="T9" fmla="*/ 7 h 57"/>
                <a:gd name="T10" fmla="*/ 43 w 45"/>
                <a:gd name="T11" fmla="*/ 12 h 57"/>
                <a:gd name="T12" fmla="*/ 44 w 45"/>
                <a:gd name="T13" fmla="*/ 16 h 57"/>
                <a:gd name="T14" fmla="*/ 44 w 45"/>
                <a:gd name="T15" fmla="*/ 39 h 57"/>
                <a:gd name="T16" fmla="*/ 43 w 45"/>
                <a:gd name="T17" fmla="*/ 44 h 57"/>
                <a:gd name="T18" fmla="*/ 41 w 45"/>
                <a:gd name="T19" fmla="*/ 49 h 57"/>
                <a:gd name="T20" fmla="*/ 38 w 45"/>
                <a:gd name="T21" fmla="*/ 53 h 57"/>
                <a:gd name="T22" fmla="*/ 34 w 45"/>
                <a:gd name="T23" fmla="*/ 55 h 57"/>
                <a:gd name="T24" fmla="*/ 30 w 45"/>
                <a:gd name="T25" fmla="*/ 56 h 57"/>
                <a:gd name="T26" fmla="*/ 13 w 45"/>
                <a:gd name="T27" fmla="*/ 56 h 57"/>
                <a:gd name="T28" fmla="*/ 9 w 45"/>
                <a:gd name="T29" fmla="*/ 55 h 57"/>
                <a:gd name="T30" fmla="*/ 6 w 45"/>
                <a:gd name="T31" fmla="*/ 53 h 57"/>
                <a:gd name="T32" fmla="*/ 2 w 45"/>
                <a:gd name="T33" fmla="*/ 49 h 57"/>
                <a:gd name="T34" fmla="*/ 1 w 45"/>
                <a:gd name="T35" fmla="*/ 44 h 57"/>
                <a:gd name="T36" fmla="*/ 0 w 45"/>
                <a:gd name="T37" fmla="*/ 39 h 57"/>
                <a:gd name="T38" fmla="*/ 0 w 45"/>
                <a:gd name="T39" fmla="*/ 16 h 57"/>
                <a:gd name="T40" fmla="*/ 1 w 45"/>
                <a:gd name="T41" fmla="*/ 12 h 57"/>
                <a:gd name="T42" fmla="*/ 2 w 45"/>
                <a:gd name="T43" fmla="*/ 7 h 57"/>
                <a:gd name="T44" fmla="*/ 6 w 45"/>
                <a:gd name="T45" fmla="*/ 3 h 57"/>
                <a:gd name="T46" fmla="*/ 9 w 45"/>
                <a:gd name="T47" fmla="*/ 1 h 57"/>
                <a:gd name="T48" fmla="*/ 13 w 45"/>
                <a:gd name="T49" fmla="*/ 0 h 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"/>
                <a:gd name="T76" fmla="*/ 0 h 57"/>
                <a:gd name="T77" fmla="*/ 45 w 45"/>
                <a:gd name="T78" fmla="*/ 57 h 5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" h="57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2"/>
                  </a:lnTo>
                  <a:lnTo>
                    <a:pt x="44" y="16"/>
                  </a:lnTo>
                  <a:lnTo>
                    <a:pt x="44" y="39"/>
                  </a:lnTo>
                  <a:lnTo>
                    <a:pt x="43" y="44"/>
                  </a:lnTo>
                  <a:lnTo>
                    <a:pt x="41" y="49"/>
                  </a:lnTo>
                  <a:lnTo>
                    <a:pt x="38" y="53"/>
                  </a:lnTo>
                  <a:lnTo>
                    <a:pt x="34" y="55"/>
                  </a:lnTo>
                  <a:lnTo>
                    <a:pt x="30" y="56"/>
                  </a:lnTo>
                  <a:lnTo>
                    <a:pt x="13" y="56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9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3" name="Freeform 16"/>
            <p:cNvSpPr/>
            <p:nvPr/>
          </p:nvSpPr>
          <p:spPr bwMode="auto">
            <a:xfrm>
              <a:off x="4139" y="2607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8 w 44"/>
                <a:gd name="T7" fmla="*/ 3 h 56"/>
                <a:gd name="T8" fmla="*/ 41 w 44"/>
                <a:gd name="T9" fmla="*/ 7 h 56"/>
                <a:gd name="T10" fmla="*/ 43 w 44"/>
                <a:gd name="T11" fmla="*/ 12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9 h 56"/>
                <a:gd name="T20" fmla="*/ 38 w 44"/>
                <a:gd name="T21" fmla="*/ 53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6 w 44"/>
                <a:gd name="T31" fmla="*/ 53 h 56"/>
                <a:gd name="T32" fmla="*/ 2 w 44"/>
                <a:gd name="T33" fmla="*/ 49 h 56"/>
                <a:gd name="T34" fmla="*/ 1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1 w 44"/>
                <a:gd name="T41" fmla="*/ 12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9"/>
                  </a:lnTo>
                  <a:lnTo>
                    <a:pt x="38" y="53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9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4" name="Freeform 17"/>
            <p:cNvSpPr/>
            <p:nvPr/>
          </p:nvSpPr>
          <p:spPr bwMode="auto">
            <a:xfrm>
              <a:off x="4151" y="2556"/>
              <a:ext cx="45" cy="57"/>
            </a:xfrm>
            <a:custGeom>
              <a:avLst/>
              <a:gdLst>
                <a:gd name="T0" fmla="*/ 14 w 45"/>
                <a:gd name="T1" fmla="*/ 0 h 57"/>
                <a:gd name="T2" fmla="*/ 30 w 45"/>
                <a:gd name="T3" fmla="*/ 0 h 57"/>
                <a:gd name="T4" fmla="*/ 34 w 45"/>
                <a:gd name="T5" fmla="*/ 1 h 57"/>
                <a:gd name="T6" fmla="*/ 38 w 45"/>
                <a:gd name="T7" fmla="*/ 3 h 57"/>
                <a:gd name="T8" fmla="*/ 41 w 45"/>
                <a:gd name="T9" fmla="*/ 8 h 57"/>
                <a:gd name="T10" fmla="*/ 43 w 45"/>
                <a:gd name="T11" fmla="*/ 12 h 57"/>
                <a:gd name="T12" fmla="*/ 44 w 45"/>
                <a:gd name="T13" fmla="*/ 17 h 57"/>
                <a:gd name="T14" fmla="*/ 44 w 45"/>
                <a:gd name="T15" fmla="*/ 39 h 57"/>
                <a:gd name="T16" fmla="*/ 43 w 45"/>
                <a:gd name="T17" fmla="*/ 44 h 57"/>
                <a:gd name="T18" fmla="*/ 41 w 45"/>
                <a:gd name="T19" fmla="*/ 49 h 57"/>
                <a:gd name="T20" fmla="*/ 38 w 45"/>
                <a:gd name="T21" fmla="*/ 53 h 57"/>
                <a:gd name="T22" fmla="*/ 34 w 45"/>
                <a:gd name="T23" fmla="*/ 55 h 57"/>
                <a:gd name="T24" fmla="*/ 30 w 45"/>
                <a:gd name="T25" fmla="*/ 56 h 57"/>
                <a:gd name="T26" fmla="*/ 14 w 45"/>
                <a:gd name="T27" fmla="*/ 56 h 57"/>
                <a:gd name="T28" fmla="*/ 10 w 45"/>
                <a:gd name="T29" fmla="*/ 55 h 57"/>
                <a:gd name="T30" fmla="*/ 6 w 45"/>
                <a:gd name="T31" fmla="*/ 53 h 57"/>
                <a:gd name="T32" fmla="*/ 3 w 45"/>
                <a:gd name="T33" fmla="*/ 49 h 57"/>
                <a:gd name="T34" fmla="*/ 1 w 45"/>
                <a:gd name="T35" fmla="*/ 44 h 57"/>
                <a:gd name="T36" fmla="*/ 0 w 45"/>
                <a:gd name="T37" fmla="*/ 39 h 57"/>
                <a:gd name="T38" fmla="*/ 0 w 45"/>
                <a:gd name="T39" fmla="*/ 17 h 57"/>
                <a:gd name="T40" fmla="*/ 1 w 45"/>
                <a:gd name="T41" fmla="*/ 12 h 57"/>
                <a:gd name="T42" fmla="*/ 3 w 45"/>
                <a:gd name="T43" fmla="*/ 8 h 57"/>
                <a:gd name="T44" fmla="*/ 6 w 45"/>
                <a:gd name="T45" fmla="*/ 3 h 57"/>
                <a:gd name="T46" fmla="*/ 10 w 45"/>
                <a:gd name="T47" fmla="*/ 1 h 57"/>
                <a:gd name="T48" fmla="*/ 14 w 45"/>
                <a:gd name="T49" fmla="*/ 0 h 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"/>
                <a:gd name="T76" fmla="*/ 0 h 57"/>
                <a:gd name="T77" fmla="*/ 45 w 45"/>
                <a:gd name="T78" fmla="*/ 57 h 5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" h="57">
                  <a:moveTo>
                    <a:pt x="14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8"/>
                  </a:lnTo>
                  <a:lnTo>
                    <a:pt x="43" y="12"/>
                  </a:lnTo>
                  <a:lnTo>
                    <a:pt x="44" y="17"/>
                  </a:lnTo>
                  <a:lnTo>
                    <a:pt x="44" y="39"/>
                  </a:lnTo>
                  <a:lnTo>
                    <a:pt x="43" y="44"/>
                  </a:lnTo>
                  <a:lnTo>
                    <a:pt x="41" y="49"/>
                  </a:lnTo>
                  <a:lnTo>
                    <a:pt x="38" y="53"/>
                  </a:lnTo>
                  <a:lnTo>
                    <a:pt x="34" y="55"/>
                  </a:lnTo>
                  <a:lnTo>
                    <a:pt x="30" y="56"/>
                  </a:lnTo>
                  <a:lnTo>
                    <a:pt x="14" y="56"/>
                  </a:lnTo>
                  <a:lnTo>
                    <a:pt x="10" y="55"/>
                  </a:lnTo>
                  <a:lnTo>
                    <a:pt x="6" y="53"/>
                  </a:lnTo>
                  <a:lnTo>
                    <a:pt x="3" y="49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8"/>
                  </a:lnTo>
                  <a:lnTo>
                    <a:pt x="6" y="3"/>
                  </a:lnTo>
                  <a:lnTo>
                    <a:pt x="10" y="1"/>
                  </a:lnTo>
                  <a:lnTo>
                    <a:pt x="14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5" name="Freeform 18"/>
            <p:cNvSpPr/>
            <p:nvPr/>
          </p:nvSpPr>
          <p:spPr bwMode="auto">
            <a:xfrm>
              <a:off x="4168" y="2509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0 h 56"/>
                <a:gd name="T6" fmla="*/ 37 w 44"/>
                <a:gd name="T7" fmla="*/ 2 h 56"/>
                <a:gd name="T8" fmla="*/ 41 w 44"/>
                <a:gd name="T9" fmla="*/ 7 h 56"/>
                <a:gd name="T10" fmla="*/ 42 w 44"/>
                <a:gd name="T11" fmla="*/ 11 h 56"/>
                <a:gd name="T12" fmla="*/ 43 w 44"/>
                <a:gd name="T13" fmla="*/ 16 h 56"/>
                <a:gd name="T14" fmla="*/ 43 w 44"/>
                <a:gd name="T15" fmla="*/ 38 h 56"/>
                <a:gd name="T16" fmla="*/ 42 w 44"/>
                <a:gd name="T17" fmla="*/ 43 h 56"/>
                <a:gd name="T18" fmla="*/ 41 w 44"/>
                <a:gd name="T19" fmla="*/ 48 h 56"/>
                <a:gd name="T20" fmla="*/ 37 w 44"/>
                <a:gd name="T21" fmla="*/ 52 h 56"/>
                <a:gd name="T22" fmla="*/ 34 w 44"/>
                <a:gd name="T23" fmla="*/ 54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4 h 56"/>
                <a:gd name="T30" fmla="*/ 6 w 44"/>
                <a:gd name="T31" fmla="*/ 52 h 56"/>
                <a:gd name="T32" fmla="*/ 2 w 44"/>
                <a:gd name="T33" fmla="*/ 48 h 56"/>
                <a:gd name="T34" fmla="*/ 0 w 44"/>
                <a:gd name="T35" fmla="*/ 43 h 56"/>
                <a:gd name="T36" fmla="*/ 0 w 44"/>
                <a:gd name="T37" fmla="*/ 38 h 56"/>
                <a:gd name="T38" fmla="*/ 0 w 44"/>
                <a:gd name="T39" fmla="*/ 16 h 56"/>
                <a:gd name="T40" fmla="*/ 0 w 44"/>
                <a:gd name="T41" fmla="*/ 11 h 56"/>
                <a:gd name="T42" fmla="*/ 2 w 44"/>
                <a:gd name="T43" fmla="*/ 7 h 56"/>
                <a:gd name="T44" fmla="*/ 6 w 44"/>
                <a:gd name="T45" fmla="*/ 2 h 56"/>
                <a:gd name="T46" fmla="*/ 9 w 44"/>
                <a:gd name="T47" fmla="*/ 0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37" y="2"/>
                  </a:lnTo>
                  <a:lnTo>
                    <a:pt x="41" y="7"/>
                  </a:lnTo>
                  <a:lnTo>
                    <a:pt x="42" y="11"/>
                  </a:lnTo>
                  <a:lnTo>
                    <a:pt x="43" y="16"/>
                  </a:lnTo>
                  <a:lnTo>
                    <a:pt x="43" y="38"/>
                  </a:lnTo>
                  <a:lnTo>
                    <a:pt x="42" y="43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4" y="54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4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6" name="Freeform 19"/>
            <p:cNvSpPr/>
            <p:nvPr/>
          </p:nvSpPr>
          <p:spPr bwMode="auto">
            <a:xfrm>
              <a:off x="4251" y="3082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29 w 44"/>
                <a:gd name="T3" fmla="*/ 0 h 56"/>
                <a:gd name="T4" fmla="*/ 33 w 44"/>
                <a:gd name="T5" fmla="*/ 0 h 56"/>
                <a:gd name="T6" fmla="*/ 37 w 44"/>
                <a:gd name="T7" fmla="*/ 3 h 56"/>
                <a:gd name="T8" fmla="*/ 40 w 44"/>
                <a:gd name="T9" fmla="*/ 7 h 56"/>
                <a:gd name="T10" fmla="*/ 42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2 w 44"/>
                <a:gd name="T17" fmla="*/ 44 h 56"/>
                <a:gd name="T18" fmla="*/ 40 w 44"/>
                <a:gd name="T19" fmla="*/ 48 h 56"/>
                <a:gd name="T20" fmla="*/ 37 w 44"/>
                <a:gd name="T21" fmla="*/ 52 h 56"/>
                <a:gd name="T22" fmla="*/ 33 w 44"/>
                <a:gd name="T23" fmla="*/ 55 h 56"/>
                <a:gd name="T24" fmla="*/ 29 w 44"/>
                <a:gd name="T25" fmla="*/ 55 h 56"/>
                <a:gd name="T26" fmla="*/ 13 w 44"/>
                <a:gd name="T27" fmla="*/ 55 h 56"/>
                <a:gd name="T28" fmla="*/ 8 w 44"/>
                <a:gd name="T29" fmla="*/ 55 h 56"/>
                <a:gd name="T30" fmla="*/ 5 w 44"/>
                <a:gd name="T31" fmla="*/ 52 h 56"/>
                <a:gd name="T32" fmla="*/ 1 w 44"/>
                <a:gd name="T33" fmla="*/ 48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1 h 56"/>
                <a:gd name="T42" fmla="*/ 1 w 44"/>
                <a:gd name="T43" fmla="*/ 7 h 56"/>
                <a:gd name="T44" fmla="*/ 5 w 44"/>
                <a:gd name="T45" fmla="*/ 3 h 56"/>
                <a:gd name="T46" fmla="*/ 8 w 44"/>
                <a:gd name="T47" fmla="*/ 0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29" y="0"/>
                  </a:lnTo>
                  <a:lnTo>
                    <a:pt x="33" y="0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42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0" y="48"/>
                  </a:lnTo>
                  <a:lnTo>
                    <a:pt x="37" y="52"/>
                  </a:lnTo>
                  <a:lnTo>
                    <a:pt x="33" y="55"/>
                  </a:lnTo>
                  <a:lnTo>
                    <a:pt x="29" y="55"/>
                  </a:lnTo>
                  <a:lnTo>
                    <a:pt x="13" y="55"/>
                  </a:lnTo>
                  <a:lnTo>
                    <a:pt x="8" y="55"/>
                  </a:lnTo>
                  <a:lnTo>
                    <a:pt x="5" y="52"/>
                  </a:lnTo>
                  <a:lnTo>
                    <a:pt x="1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" y="7"/>
                  </a:lnTo>
                  <a:lnTo>
                    <a:pt x="5" y="3"/>
                  </a:lnTo>
                  <a:lnTo>
                    <a:pt x="8" y="0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7" name="Freeform 20"/>
            <p:cNvSpPr/>
            <p:nvPr/>
          </p:nvSpPr>
          <p:spPr bwMode="auto">
            <a:xfrm>
              <a:off x="4234" y="3034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0 h 56"/>
                <a:gd name="T6" fmla="*/ 37 w 44"/>
                <a:gd name="T7" fmla="*/ 2 h 56"/>
                <a:gd name="T8" fmla="*/ 41 w 44"/>
                <a:gd name="T9" fmla="*/ 6 h 56"/>
                <a:gd name="T10" fmla="*/ 43 w 44"/>
                <a:gd name="T11" fmla="*/ 11 h 56"/>
                <a:gd name="T12" fmla="*/ 43 w 44"/>
                <a:gd name="T13" fmla="*/ 15 h 56"/>
                <a:gd name="T14" fmla="*/ 43 w 44"/>
                <a:gd name="T15" fmla="*/ 38 h 56"/>
                <a:gd name="T16" fmla="*/ 43 w 44"/>
                <a:gd name="T17" fmla="*/ 43 h 56"/>
                <a:gd name="T18" fmla="*/ 41 w 44"/>
                <a:gd name="T19" fmla="*/ 48 h 56"/>
                <a:gd name="T20" fmla="*/ 37 w 44"/>
                <a:gd name="T21" fmla="*/ 52 h 56"/>
                <a:gd name="T22" fmla="*/ 34 w 44"/>
                <a:gd name="T23" fmla="*/ 54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4 h 56"/>
                <a:gd name="T30" fmla="*/ 6 w 44"/>
                <a:gd name="T31" fmla="*/ 52 h 56"/>
                <a:gd name="T32" fmla="*/ 2 w 44"/>
                <a:gd name="T33" fmla="*/ 48 h 56"/>
                <a:gd name="T34" fmla="*/ 0 w 44"/>
                <a:gd name="T35" fmla="*/ 43 h 56"/>
                <a:gd name="T36" fmla="*/ 0 w 44"/>
                <a:gd name="T37" fmla="*/ 38 h 56"/>
                <a:gd name="T38" fmla="*/ 0 w 44"/>
                <a:gd name="T39" fmla="*/ 15 h 56"/>
                <a:gd name="T40" fmla="*/ 0 w 44"/>
                <a:gd name="T41" fmla="*/ 11 h 56"/>
                <a:gd name="T42" fmla="*/ 2 w 44"/>
                <a:gd name="T43" fmla="*/ 6 h 56"/>
                <a:gd name="T44" fmla="*/ 6 w 44"/>
                <a:gd name="T45" fmla="*/ 2 h 56"/>
                <a:gd name="T46" fmla="*/ 9 w 44"/>
                <a:gd name="T47" fmla="*/ 0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37" y="2"/>
                  </a:lnTo>
                  <a:lnTo>
                    <a:pt x="41" y="6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43" y="38"/>
                  </a:lnTo>
                  <a:lnTo>
                    <a:pt x="43" y="43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4" y="54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4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2" y="6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8" name="Freeform 21"/>
            <p:cNvSpPr/>
            <p:nvPr/>
          </p:nvSpPr>
          <p:spPr bwMode="auto">
            <a:xfrm>
              <a:off x="4220" y="2984"/>
              <a:ext cx="44" cy="57"/>
            </a:xfrm>
            <a:custGeom>
              <a:avLst/>
              <a:gdLst>
                <a:gd name="T0" fmla="*/ 13 w 44"/>
                <a:gd name="T1" fmla="*/ 0 h 57"/>
                <a:gd name="T2" fmla="*/ 30 w 44"/>
                <a:gd name="T3" fmla="*/ 0 h 57"/>
                <a:gd name="T4" fmla="*/ 34 w 44"/>
                <a:gd name="T5" fmla="*/ 1 h 57"/>
                <a:gd name="T6" fmla="*/ 37 w 44"/>
                <a:gd name="T7" fmla="*/ 3 h 57"/>
                <a:gd name="T8" fmla="*/ 41 w 44"/>
                <a:gd name="T9" fmla="*/ 8 h 57"/>
                <a:gd name="T10" fmla="*/ 42 w 44"/>
                <a:gd name="T11" fmla="*/ 12 h 57"/>
                <a:gd name="T12" fmla="*/ 43 w 44"/>
                <a:gd name="T13" fmla="*/ 17 h 57"/>
                <a:gd name="T14" fmla="*/ 43 w 44"/>
                <a:gd name="T15" fmla="*/ 39 h 57"/>
                <a:gd name="T16" fmla="*/ 42 w 44"/>
                <a:gd name="T17" fmla="*/ 44 h 57"/>
                <a:gd name="T18" fmla="*/ 41 w 44"/>
                <a:gd name="T19" fmla="*/ 49 h 57"/>
                <a:gd name="T20" fmla="*/ 37 w 44"/>
                <a:gd name="T21" fmla="*/ 53 h 57"/>
                <a:gd name="T22" fmla="*/ 34 w 44"/>
                <a:gd name="T23" fmla="*/ 55 h 57"/>
                <a:gd name="T24" fmla="*/ 30 w 44"/>
                <a:gd name="T25" fmla="*/ 56 h 57"/>
                <a:gd name="T26" fmla="*/ 13 w 44"/>
                <a:gd name="T27" fmla="*/ 56 h 57"/>
                <a:gd name="T28" fmla="*/ 9 w 44"/>
                <a:gd name="T29" fmla="*/ 55 h 57"/>
                <a:gd name="T30" fmla="*/ 6 w 44"/>
                <a:gd name="T31" fmla="*/ 53 h 57"/>
                <a:gd name="T32" fmla="*/ 2 w 44"/>
                <a:gd name="T33" fmla="*/ 49 h 57"/>
                <a:gd name="T34" fmla="*/ 0 w 44"/>
                <a:gd name="T35" fmla="*/ 44 h 57"/>
                <a:gd name="T36" fmla="*/ 0 w 44"/>
                <a:gd name="T37" fmla="*/ 39 h 57"/>
                <a:gd name="T38" fmla="*/ 0 w 44"/>
                <a:gd name="T39" fmla="*/ 17 h 57"/>
                <a:gd name="T40" fmla="*/ 0 w 44"/>
                <a:gd name="T41" fmla="*/ 12 h 57"/>
                <a:gd name="T42" fmla="*/ 2 w 44"/>
                <a:gd name="T43" fmla="*/ 8 h 57"/>
                <a:gd name="T44" fmla="*/ 6 w 44"/>
                <a:gd name="T45" fmla="*/ 3 h 57"/>
                <a:gd name="T46" fmla="*/ 9 w 44"/>
                <a:gd name="T47" fmla="*/ 1 h 57"/>
                <a:gd name="T48" fmla="*/ 13 w 44"/>
                <a:gd name="T49" fmla="*/ 0 h 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7"/>
                <a:gd name="T77" fmla="*/ 44 w 44"/>
                <a:gd name="T78" fmla="*/ 57 h 5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7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8"/>
                  </a:lnTo>
                  <a:lnTo>
                    <a:pt x="42" y="12"/>
                  </a:lnTo>
                  <a:lnTo>
                    <a:pt x="43" y="17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1" y="49"/>
                  </a:lnTo>
                  <a:lnTo>
                    <a:pt x="37" y="53"/>
                  </a:lnTo>
                  <a:lnTo>
                    <a:pt x="34" y="55"/>
                  </a:lnTo>
                  <a:lnTo>
                    <a:pt x="30" y="56"/>
                  </a:lnTo>
                  <a:lnTo>
                    <a:pt x="13" y="56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9" name="Freeform 22"/>
            <p:cNvSpPr/>
            <p:nvPr/>
          </p:nvSpPr>
          <p:spPr bwMode="auto">
            <a:xfrm>
              <a:off x="4200" y="2938"/>
              <a:ext cx="45" cy="56"/>
            </a:xfrm>
            <a:custGeom>
              <a:avLst/>
              <a:gdLst>
                <a:gd name="T0" fmla="*/ 13 w 45"/>
                <a:gd name="T1" fmla="*/ 0 h 56"/>
                <a:gd name="T2" fmla="*/ 30 w 45"/>
                <a:gd name="T3" fmla="*/ 0 h 56"/>
                <a:gd name="T4" fmla="*/ 34 w 45"/>
                <a:gd name="T5" fmla="*/ 1 h 56"/>
                <a:gd name="T6" fmla="*/ 38 w 45"/>
                <a:gd name="T7" fmla="*/ 3 h 56"/>
                <a:gd name="T8" fmla="*/ 41 w 45"/>
                <a:gd name="T9" fmla="*/ 7 h 56"/>
                <a:gd name="T10" fmla="*/ 43 w 45"/>
                <a:gd name="T11" fmla="*/ 11 h 56"/>
                <a:gd name="T12" fmla="*/ 44 w 45"/>
                <a:gd name="T13" fmla="*/ 16 h 56"/>
                <a:gd name="T14" fmla="*/ 44 w 45"/>
                <a:gd name="T15" fmla="*/ 39 h 56"/>
                <a:gd name="T16" fmla="*/ 43 w 45"/>
                <a:gd name="T17" fmla="*/ 44 h 56"/>
                <a:gd name="T18" fmla="*/ 41 w 45"/>
                <a:gd name="T19" fmla="*/ 48 h 56"/>
                <a:gd name="T20" fmla="*/ 38 w 45"/>
                <a:gd name="T21" fmla="*/ 52 h 56"/>
                <a:gd name="T22" fmla="*/ 34 w 45"/>
                <a:gd name="T23" fmla="*/ 55 h 56"/>
                <a:gd name="T24" fmla="*/ 30 w 45"/>
                <a:gd name="T25" fmla="*/ 55 h 56"/>
                <a:gd name="T26" fmla="*/ 13 w 45"/>
                <a:gd name="T27" fmla="*/ 55 h 56"/>
                <a:gd name="T28" fmla="*/ 9 w 45"/>
                <a:gd name="T29" fmla="*/ 55 h 56"/>
                <a:gd name="T30" fmla="*/ 6 w 45"/>
                <a:gd name="T31" fmla="*/ 52 h 56"/>
                <a:gd name="T32" fmla="*/ 2 w 45"/>
                <a:gd name="T33" fmla="*/ 48 h 56"/>
                <a:gd name="T34" fmla="*/ 1 w 45"/>
                <a:gd name="T35" fmla="*/ 44 h 56"/>
                <a:gd name="T36" fmla="*/ 0 w 45"/>
                <a:gd name="T37" fmla="*/ 39 h 56"/>
                <a:gd name="T38" fmla="*/ 0 w 45"/>
                <a:gd name="T39" fmla="*/ 16 h 56"/>
                <a:gd name="T40" fmla="*/ 1 w 45"/>
                <a:gd name="T41" fmla="*/ 11 h 56"/>
                <a:gd name="T42" fmla="*/ 2 w 45"/>
                <a:gd name="T43" fmla="*/ 7 h 56"/>
                <a:gd name="T44" fmla="*/ 6 w 45"/>
                <a:gd name="T45" fmla="*/ 3 h 56"/>
                <a:gd name="T46" fmla="*/ 9 w 45"/>
                <a:gd name="T47" fmla="*/ 1 h 56"/>
                <a:gd name="T48" fmla="*/ 13 w 45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"/>
                <a:gd name="T76" fmla="*/ 0 h 56"/>
                <a:gd name="T77" fmla="*/ 45 w 45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4" y="16"/>
                  </a:lnTo>
                  <a:lnTo>
                    <a:pt x="44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8" y="52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0" name="Freeform 23"/>
            <p:cNvSpPr/>
            <p:nvPr/>
          </p:nvSpPr>
          <p:spPr bwMode="auto">
            <a:xfrm>
              <a:off x="4201" y="2891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8 w 44"/>
                <a:gd name="T7" fmla="*/ 3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8 w 44"/>
                <a:gd name="T21" fmla="*/ 53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6 w 44"/>
                <a:gd name="T31" fmla="*/ 53 h 56"/>
                <a:gd name="T32" fmla="*/ 2 w 44"/>
                <a:gd name="T33" fmla="*/ 48 h 56"/>
                <a:gd name="T34" fmla="*/ 1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1 w 44"/>
                <a:gd name="T41" fmla="*/ 11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8" y="53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1" name="Freeform 24"/>
            <p:cNvSpPr/>
            <p:nvPr/>
          </p:nvSpPr>
          <p:spPr bwMode="auto">
            <a:xfrm>
              <a:off x="4175" y="2844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7 w 44"/>
                <a:gd name="T7" fmla="*/ 3 h 56"/>
                <a:gd name="T8" fmla="*/ 41 w 44"/>
                <a:gd name="T9" fmla="*/ 8 h 56"/>
                <a:gd name="T10" fmla="*/ 42 w 44"/>
                <a:gd name="T11" fmla="*/ 12 h 56"/>
                <a:gd name="T12" fmla="*/ 43 w 44"/>
                <a:gd name="T13" fmla="*/ 16 h 56"/>
                <a:gd name="T14" fmla="*/ 43 w 44"/>
                <a:gd name="T15" fmla="*/ 39 h 56"/>
                <a:gd name="T16" fmla="*/ 42 w 44"/>
                <a:gd name="T17" fmla="*/ 44 h 56"/>
                <a:gd name="T18" fmla="*/ 41 w 44"/>
                <a:gd name="T19" fmla="*/ 49 h 56"/>
                <a:gd name="T20" fmla="*/ 37 w 44"/>
                <a:gd name="T21" fmla="*/ 53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5 w 44"/>
                <a:gd name="T31" fmla="*/ 53 h 56"/>
                <a:gd name="T32" fmla="*/ 2 w 44"/>
                <a:gd name="T33" fmla="*/ 49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2 h 56"/>
                <a:gd name="T42" fmla="*/ 2 w 44"/>
                <a:gd name="T43" fmla="*/ 8 h 56"/>
                <a:gd name="T44" fmla="*/ 5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8"/>
                  </a:lnTo>
                  <a:lnTo>
                    <a:pt x="42" y="12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1" y="49"/>
                  </a:lnTo>
                  <a:lnTo>
                    <a:pt x="37" y="53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5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2" name="Freeform 25"/>
            <p:cNvSpPr/>
            <p:nvPr/>
          </p:nvSpPr>
          <p:spPr bwMode="auto">
            <a:xfrm>
              <a:off x="4168" y="2796"/>
              <a:ext cx="44" cy="57"/>
            </a:xfrm>
            <a:custGeom>
              <a:avLst/>
              <a:gdLst>
                <a:gd name="T0" fmla="*/ 13 w 44"/>
                <a:gd name="T1" fmla="*/ 0 h 57"/>
                <a:gd name="T2" fmla="*/ 30 w 44"/>
                <a:gd name="T3" fmla="*/ 0 h 57"/>
                <a:gd name="T4" fmla="*/ 33 w 44"/>
                <a:gd name="T5" fmla="*/ 1 h 57"/>
                <a:gd name="T6" fmla="*/ 37 w 44"/>
                <a:gd name="T7" fmla="*/ 3 h 57"/>
                <a:gd name="T8" fmla="*/ 41 w 44"/>
                <a:gd name="T9" fmla="*/ 8 h 57"/>
                <a:gd name="T10" fmla="*/ 42 w 44"/>
                <a:gd name="T11" fmla="*/ 12 h 57"/>
                <a:gd name="T12" fmla="*/ 43 w 44"/>
                <a:gd name="T13" fmla="*/ 16 h 57"/>
                <a:gd name="T14" fmla="*/ 43 w 44"/>
                <a:gd name="T15" fmla="*/ 39 h 57"/>
                <a:gd name="T16" fmla="*/ 42 w 44"/>
                <a:gd name="T17" fmla="*/ 44 h 57"/>
                <a:gd name="T18" fmla="*/ 41 w 44"/>
                <a:gd name="T19" fmla="*/ 49 h 57"/>
                <a:gd name="T20" fmla="*/ 37 w 44"/>
                <a:gd name="T21" fmla="*/ 53 h 57"/>
                <a:gd name="T22" fmla="*/ 33 w 44"/>
                <a:gd name="T23" fmla="*/ 55 h 57"/>
                <a:gd name="T24" fmla="*/ 30 w 44"/>
                <a:gd name="T25" fmla="*/ 56 h 57"/>
                <a:gd name="T26" fmla="*/ 13 w 44"/>
                <a:gd name="T27" fmla="*/ 56 h 57"/>
                <a:gd name="T28" fmla="*/ 9 w 44"/>
                <a:gd name="T29" fmla="*/ 55 h 57"/>
                <a:gd name="T30" fmla="*/ 5 w 44"/>
                <a:gd name="T31" fmla="*/ 53 h 57"/>
                <a:gd name="T32" fmla="*/ 2 w 44"/>
                <a:gd name="T33" fmla="*/ 49 h 57"/>
                <a:gd name="T34" fmla="*/ 0 w 44"/>
                <a:gd name="T35" fmla="*/ 44 h 57"/>
                <a:gd name="T36" fmla="*/ 0 w 44"/>
                <a:gd name="T37" fmla="*/ 39 h 57"/>
                <a:gd name="T38" fmla="*/ 0 w 44"/>
                <a:gd name="T39" fmla="*/ 16 h 57"/>
                <a:gd name="T40" fmla="*/ 0 w 44"/>
                <a:gd name="T41" fmla="*/ 12 h 57"/>
                <a:gd name="T42" fmla="*/ 2 w 44"/>
                <a:gd name="T43" fmla="*/ 8 h 57"/>
                <a:gd name="T44" fmla="*/ 5 w 44"/>
                <a:gd name="T45" fmla="*/ 3 h 57"/>
                <a:gd name="T46" fmla="*/ 9 w 44"/>
                <a:gd name="T47" fmla="*/ 1 h 57"/>
                <a:gd name="T48" fmla="*/ 13 w 44"/>
                <a:gd name="T49" fmla="*/ 0 h 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7"/>
                <a:gd name="T77" fmla="*/ 44 w 44"/>
                <a:gd name="T78" fmla="*/ 57 h 5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7">
                  <a:moveTo>
                    <a:pt x="13" y="0"/>
                  </a:moveTo>
                  <a:lnTo>
                    <a:pt x="30" y="0"/>
                  </a:lnTo>
                  <a:lnTo>
                    <a:pt x="33" y="1"/>
                  </a:lnTo>
                  <a:lnTo>
                    <a:pt x="37" y="3"/>
                  </a:lnTo>
                  <a:lnTo>
                    <a:pt x="41" y="8"/>
                  </a:lnTo>
                  <a:lnTo>
                    <a:pt x="42" y="12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1" y="49"/>
                  </a:lnTo>
                  <a:lnTo>
                    <a:pt x="37" y="53"/>
                  </a:lnTo>
                  <a:lnTo>
                    <a:pt x="33" y="55"/>
                  </a:lnTo>
                  <a:lnTo>
                    <a:pt x="30" y="56"/>
                  </a:lnTo>
                  <a:lnTo>
                    <a:pt x="13" y="56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5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3" name="Freeform 26"/>
            <p:cNvSpPr/>
            <p:nvPr/>
          </p:nvSpPr>
          <p:spPr bwMode="auto">
            <a:xfrm>
              <a:off x="4167" y="2751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3 w 44"/>
                <a:gd name="T5" fmla="*/ 1 h 56"/>
                <a:gd name="T6" fmla="*/ 37 w 44"/>
                <a:gd name="T7" fmla="*/ 2 h 56"/>
                <a:gd name="T8" fmla="*/ 41 w 44"/>
                <a:gd name="T9" fmla="*/ 7 h 56"/>
                <a:gd name="T10" fmla="*/ 42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2 w 44"/>
                <a:gd name="T17" fmla="*/ 44 h 56"/>
                <a:gd name="T18" fmla="*/ 41 w 44"/>
                <a:gd name="T19" fmla="*/ 48 h 56"/>
                <a:gd name="T20" fmla="*/ 37 w 44"/>
                <a:gd name="T21" fmla="*/ 52 h 56"/>
                <a:gd name="T22" fmla="*/ 33 w 44"/>
                <a:gd name="T23" fmla="*/ 54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4 h 56"/>
                <a:gd name="T30" fmla="*/ 5 w 44"/>
                <a:gd name="T31" fmla="*/ 52 h 56"/>
                <a:gd name="T32" fmla="*/ 2 w 44"/>
                <a:gd name="T33" fmla="*/ 48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1 h 56"/>
                <a:gd name="T42" fmla="*/ 2 w 44"/>
                <a:gd name="T43" fmla="*/ 7 h 56"/>
                <a:gd name="T44" fmla="*/ 5 w 44"/>
                <a:gd name="T45" fmla="*/ 2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3" y="1"/>
                  </a:lnTo>
                  <a:lnTo>
                    <a:pt x="37" y="2"/>
                  </a:lnTo>
                  <a:lnTo>
                    <a:pt x="41" y="7"/>
                  </a:lnTo>
                  <a:lnTo>
                    <a:pt x="42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3" y="54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4"/>
                  </a:lnTo>
                  <a:lnTo>
                    <a:pt x="5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2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4" name="Freeform 27"/>
            <p:cNvSpPr/>
            <p:nvPr/>
          </p:nvSpPr>
          <p:spPr bwMode="auto">
            <a:xfrm>
              <a:off x="4168" y="2702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0 h 56"/>
                <a:gd name="T6" fmla="*/ 38 w 44"/>
                <a:gd name="T7" fmla="*/ 2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8 w 44"/>
                <a:gd name="T21" fmla="*/ 52 h 56"/>
                <a:gd name="T22" fmla="*/ 34 w 44"/>
                <a:gd name="T23" fmla="*/ 54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4 h 56"/>
                <a:gd name="T30" fmla="*/ 6 w 44"/>
                <a:gd name="T31" fmla="*/ 52 h 56"/>
                <a:gd name="T32" fmla="*/ 2 w 44"/>
                <a:gd name="T33" fmla="*/ 48 h 56"/>
                <a:gd name="T34" fmla="*/ 1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1 w 44"/>
                <a:gd name="T41" fmla="*/ 11 h 56"/>
                <a:gd name="T42" fmla="*/ 2 w 44"/>
                <a:gd name="T43" fmla="*/ 7 h 56"/>
                <a:gd name="T44" fmla="*/ 6 w 44"/>
                <a:gd name="T45" fmla="*/ 2 h 56"/>
                <a:gd name="T46" fmla="*/ 9 w 44"/>
                <a:gd name="T47" fmla="*/ 0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8" y="52"/>
                  </a:lnTo>
                  <a:lnTo>
                    <a:pt x="34" y="54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4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5" name="Freeform 28"/>
            <p:cNvSpPr/>
            <p:nvPr/>
          </p:nvSpPr>
          <p:spPr bwMode="auto">
            <a:xfrm>
              <a:off x="4170" y="2655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7 w 44"/>
                <a:gd name="T7" fmla="*/ 3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7 w 44"/>
                <a:gd name="T21" fmla="*/ 52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6 w 44"/>
                <a:gd name="T31" fmla="*/ 52 h 56"/>
                <a:gd name="T32" fmla="*/ 2 w 44"/>
                <a:gd name="T33" fmla="*/ 48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1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6" name="Freeform 29"/>
            <p:cNvSpPr/>
            <p:nvPr/>
          </p:nvSpPr>
          <p:spPr bwMode="auto">
            <a:xfrm>
              <a:off x="4174" y="2608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29 w 44"/>
                <a:gd name="T3" fmla="*/ 0 h 56"/>
                <a:gd name="T4" fmla="*/ 33 w 44"/>
                <a:gd name="T5" fmla="*/ 1 h 56"/>
                <a:gd name="T6" fmla="*/ 37 w 44"/>
                <a:gd name="T7" fmla="*/ 2 h 56"/>
                <a:gd name="T8" fmla="*/ 40 w 44"/>
                <a:gd name="T9" fmla="*/ 7 h 56"/>
                <a:gd name="T10" fmla="*/ 42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2 w 44"/>
                <a:gd name="T17" fmla="*/ 44 h 56"/>
                <a:gd name="T18" fmla="*/ 40 w 44"/>
                <a:gd name="T19" fmla="*/ 48 h 56"/>
                <a:gd name="T20" fmla="*/ 37 w 44"/>
                <a:gd name="T21" fmla="*/ 52 h 56"/>
                <a:gd name="T22" fmla="*/ 33 w 44"/>
                <a:gd name="T23" fmla="*/ 54 h 56"/>
                <a:gd name="T24" fmla="*/ 29 w 44"/>
                <a:gd name="T25" fmla="*/ 55 h 56"/>
                <a:gd name="T26" fmla="*/ 13 w 44"/>
                <a:gd name="T27" fmla="*/ 55 h 56"/>
                <a:gd name="T28" fmla="*/ 8 w 44"/>
                <a:gd name="T29" fmla="*/ 54 h 56"/>
                <a:gd name="T30" fmla="*/ 5 w 44"/>
                <a:gd name="T31" fmla="*/ 52 h 56"/>
                <a:gd name="T32" fmla="*/ 2 w 44"/>
                <a:gd name="T33" fmla="*/ 48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1 h 56"/>
                <a:gd name="T42" fmla="*/ 2 w 44"/>
                <a:gd name="T43" fmla="*/ 7 h 56"/>
                <a:gd name="T44" fmla="*/ 5 w 44"/>
                <a:gd name="T45" fmla="*/ 2 h 56"/>
                <a:gd name="T46" fmla="*/ 8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29" y="0"/>
                  </a:lnTo>
                  <a:lnTo>
                    <a:pt x="33" y="1"/>
                  </a:lnTo>
                  <a:lnTo>
                    <a:pt x="37" y="2"/>
                  </a:lnTo>
                  <a:lnTo>
                    <a:pt x="40" y="7"/>
                  </a:lnTo>
                  <a:lnTo>
                    <a:pt x="42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0" y="48"/>
                  </a:lnTo>
                  <a:lnTo>
                    <a:pt x="37" y="52"/>
                  </a:lnTo>
                  <a:lnTo>
                    <a:pt x="33" y="54"/>
                  </a:lnTo>
                  <a:lnTo>
                    <a:pt x="29" y="55"/>
                  </a:lnTo>
                  <a:lnTo>
                    <a:pt x="13" y="55"/>
                  </a:lnTo>
                  <a:lnTo>
                    <a:pt x="8" y="54"/>
                  </a:lnTo>
                  <a:lnTo>
                    <a:pt x="5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2"/>
                  </a:lnTo>
                  <a:lnTo>
                    <a:pt x="8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7" name="Freeform 30"/>
            <p:cNvSpPr/>
            <p:nvPr/>
          </p:nvSpPr>
          <p:spPr bwMode="auto">
            <a:xfrm>
              <a:off x="4190" y="2557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7 w 44"/>
                <a:gd name="T7" fmla="*/ 3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7 w 44"/>
                <a:gd name="T21" fmla="*/ 52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6 w 44"/>
                <a:gd name="T31" fmla="*/ 52 h 56"/>
                <a:gd name="T32" fmla="*/ 2 w 44"/>
                <a:gd name="T33" fmla="*/ 48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1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8" name="Freeform 31"/>
            <p:cNvSpPr/>
            <p:nvPr/>
          </p:nvSpPr>
          <p:spPr bwMode="auto">
            <a:xfrm>
              <a:off x="4206" y="2509"/>
              <a:ext cx="45" cy="56"/>
            </a:xfrm>
            <a:custGeom>
              <a:avLst/>
              <a:gdLst>
                <a:gd name="T0" fmla="*/ 13 w 45"/>
                <a:gd name="T1" fmla="*/ 0 h 56"/>
                <a:gd name="T2" fmla="*/ 30 w 45"/>
                <a:gd name="T3" fmla="*/ 0 h 56"/>
                <a:gd name="T4" fmla="*/ 34 w 45"/>
                <a:gd name="T5" fmla="*/ 1 h 56"/>
                <a:gd name="T6" fmla="*/ 38 w 45"/>
                <a:gd name="T7" fmla="*/ 3 h 56"/>
                <a:gd name="T8" fmla="*/ 41 w 45"/>
                <a:gd name="T9" fmla="*/ 7 h 56"/>
                <a:gd name="T10" fmla="*/ 43 w 45"/>
                <a:gd name="T11" fmla="*/ 11 h 56"/>
                <a:gd name="T12" fmla="*/ 44 w 45"/>
                <a:gd name="T13" fmla="*/ 16 h 56"/>
                <a:gd name="T14" fmla="*/ 44 w 45"/>
                <a:gd name="T15" fmla="*/ 39 h 56"/>
                <a:gd name="T16" fmla="*/ 43 w 45"/>
                <a:gd name="T17" fmla="*/ 44 h 56"/>
                <a:gd name="T18" fmla="*/ 41 w 45"/>
                <a:gd name="T19" fmla="*/ 48 h 56"/>
                <a:gd name="T20" fmla="*/ 38 w 45"/>
                <a:gd name="T21" fmla="*/ 53 h 56"/>
                <a:gd name="T22" fmla="*/ 34 w 45"/>
                <a:gd name="T23" fmla="*/ 55 h 56"/>
                <a:gd name="T24" fmla="*/ 30 w 45"/>
                <a:gd name="T25" fmla="*/ 55 h 56"/>
                <a:gd name="T26" fmla="*/ 13 w 45"/>
                <a:gd name="T27" fmla="*/ 55 h 56"/>
                <a:gd name="T28" fmla="*/ 10 w 45"/>
                <a:gd name="T29" fmla="*/ 55 h 56"/>
                <a:gd name="T30" fmla="*/ 6 w 45"/>
                <a:gd name="T31" fmla="*/ 53 h 56"/>
                <a:gd name="T32" fmla="*/ 3 w 45"/>
                <a:gd name="T33" fmla="*/ 48 h 56"/>
                <a:gd name="T34" fmla="*/ 1 w 45"/>
                <a:gd name="T35" fmla="*/ 44 h 56"/>
                <a:gd name="T36" fmla="*/ 0 w 45"/>
                <a:gd name="T37" fmla="*/ 39 h 56"/>
                <a:gd name="T38" fmla="*/ 0 w 45"/>
                <a:gd name="T39" fmla="*/ 16 h 56"/>
                <a:gd name="T40" fmla="*/ 1 w 45"/>
                <a:gd name="T41" fmla="*/ 11 h 56"/>
                <a:gd name="T42" fmla="*/ 3 w 45"/>
                <a:gd name="T43" fmla="*/ 7 h 56"/>
                <a:gd name="T44" fmla="*/ 6 w 45"/>
                <a:gd name="T45" fmla="*/ 3 h 56"/>
                <a:gd name="T46" fmla="*/ 10 w 45"/>
                <a:gd name="T47" fmla="*/ 1 h 56"/>
                <a:gd name="T48" fmla="*/ 13 w 45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"/>
                <a:gd name="T76" fmla="*/ 0 h 56"/>
                <a:gd name="T77" fmla="*/ 45 w 45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4" y="16"/>
                  </a:lnTo>
                  <a:lnTo>
                    <a:pt x="44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8" y="53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10" y="55"/>
                  </a:lnTo>
                  <a:lnTo>
                    <a:pt x="6" y="53"/>
                  </a:lnTo>
                  <a:lnTo>
                    <a:pt x="3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3" y="7"/>
                  </a:lnTo>
                  <a:lnTo>
                    <a:pt x="6" y="3"/>
                  </a:lnTo>
                  <a:lnTo>
                    <a:pt x="10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9" name="Freeform 32"/>
            <p:cNvSpPr/>
            <p:nvPr/>
          </p:nvSpPr>
          <p:spPr bwMode="auto">
            <a:xfrm>
              <a:off x="4272" y="3034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29 w 44"/>
                <a:gd name="T3" fmla="*/ 0 h 56"/>
                <a:gd name="T4" fmla="*/ 33 w 44"/>
                <a:gd name="T5" fmla="*/ 1 h 56"/>
                <a:gd name="T6" fmla="*/ 37 w 44"/>
                <a:gd name="T7" fmla="*/ 3 h 56"/>
                <a:gd name="T8" fmla="*/ 40 w 44"/>
                <a:gd name="T9" fmla="*/ 7 h 56"/>
                <a:gd name="T10" fmla="*/ 42 w 44"/>
                <a:gd name="T11" fmla="*/ 12 h 56"/>
                <a:gd name="T12" fmla="*/ 43 w 44"/>
                <a:gd name="T13" fmla="*/ 16 h 56"/>
                <a:gd name="T14" fmla="*/ 43 w 44"/>
                <a:gd name="T15" fmla="*/ 39 h 56"/>
                <a:gd name="T16" fmla="*/ 42 w 44"/>
                <a:gd name="T17" fmla="*/ 44 h 56"/>
                <a:gd name="T18" fmla="*/ 40 w 44"/>
                <a:gd name="T19" fmla="*/ 48 h 56"/>
                <a:gd name="T20" fmla="*/ 37 w 44"/>
                <a:gd name="T21" fmla="*/ 53 h 56"/>
                <a:gd name="T22" fmla="*/ 33 w 44"/>
                <a:gd name="T23" fmla="*/ 55 h 56"/>
                <a:gd name="T24" fmla="*/ 29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5 w 44"/>
                <a:gd name="T31" fmla="*/ 53 h 56"/>
                <a:gd name="T32" fmla="*/ 1 w 44"/>
                <a:gd name="T33" fmla="*/ 48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2 h 56"/>
                <a:gd name="T42" fmla="*/ 1 w 44"/>
                <a:gd name="T43" fmla="*/ 7 h 56"/>
                <a:gd name="T44" fmla="*/ 5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29" y="0"/>
                  </a:lnTo>
                  <a:lnTo>
                    <a:pt x="33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42" y="12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0" y="48"/>
                  </a:lnTo>
                  <a:lnTo>
                    <a:pt x="37" y="53"/>
                  </a:lnTo>
                  <a:lnTo>
                    <a:pt x="33" y="55"/>
                  </a:lnTo>
                  <a:lnTo>
                    <a:pt x="29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1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1" y="7"/>
                  </a:lnTo>
                  <a:lnTo>
                    <a:pt x="5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0" name="Freeform 33"/>
            <p:cNvSpPr/>
            <p:nvPr/>
          </p:nvSpPr>
          <p:spPr bwMode="auto">
            <a:xfrm>
              <a:off x="4258" y="2985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29 w 44"/>
                <a:gd name="T3" fmla="*/ 0 h 56"/>
                <a:gd name="T4" fmla="*/ 33 w 44"/>
                <a:gd name="T5" fmla="*/ 1 h 56"/>
                <a:gd name="T6" fmla="*/ 37 w 44"/>
                <a:gd name="T7" fmla="*/ 3 h 56"/>
                <a:gd name="T8" fmla="*/ 42 w 44"/>
                <a:gd name="T9" fmla="*/ 13 h 56"/>
                <a:gd name="T10" fmla="*/ 43 w 44"/>
                <a:gd name="T11" fmla="*/ 16 h 56"/>
                <a:gd name="T12" fmla="*/ 43 w 44"/>
                <a:gd name="T13" fmla="*/ 39 h 56"/>
                <a:gd name="T14" fmla="*/ 42 w 44"/>
                <a:gd name="T15" fmla="*/ 44 h 56"/>
                <a:gd name="T16" fmla="*/ 40 w 44"/>
                <a:gd name="T17" fmla="*/ 49 h 56"/>
                <a:gd name="T18" fmla="*/ 37 w 44"/>
                <a:gd name="T19" fmla="*/ 53 h 56"/>
                <a:gd name="T20" fmla="*/ 33 w 44"/>
                <a:gd name="T21" fmla="*/ 55 h 56"/>
                <a:gd name="T22" fmla="*/ 29 w 44"/>
                <a:gd name="T23" fmla="*/ 55 h 56"/>
                <a:gd name="T24" fmla="*/ 13 w 44"/>
                <a:gd name="T25" fmla="*/ 55 h 56"/>
                <a:gd name="T26" fmla="*/ 9 w 44"/>
                <a:gd name="T27" fmla="*/ 55 h 56"/>
                <a:gd name="T28" fmla="*/ 5 w 44"/>
                <a:gd name="T29" fmla="*/ 53 h 56"/>
                <a:gd name="T30" fmla="*/ 1 w 44"/>
                <a:gd name="T31" fmla="*/ 49 h 56"/>
                <a:gd name="T32" fmla="*/ 0 w 44"/>
                <a:gd name="T33" fmla="*/ 44 h 56"/>
                <a:gd name="T34" fmla="*/ 0 w 44"/>
                <a:gd name="T35" fmla="*/ 39 h 56"/>
                <a:gd name="T36" fmla="*/ 0 w 44"/>
                <a:gd name="T37" fmla="*/ 16 h 56"/>
                <a:gd name="T38" fmla="*/ 0 w 44"/>
                <a:gd name="T39" fmla="*/ 11 h 56"/>
                <a:gd name="T40" fmla="*/ 1 w 44"/>
                <a:gd name="T41" fmla="*/ 7 h 56"/>
                <a:gd name="T42" fmla="*/ 5 w 44"/>
                <a:gd name="T43" fmla="*/ 3 h 56"/>
                <a:gd name="T44" fmla="*/ 9 w 44"/>
                <a:gd name="T45" fmla="*/ 1 h 56"/>
                <a:gd name="T46" fmla="*/ 13 w 44"/>
                <a:gd name="T47" fmla="*/ 0 h 5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"/>
                <a:gd name="T73" fmla="*/ 0 h 56"/>
                <a:gd name="T74" fmla="*/ 44 w 44"/>
                <a:gd name="T75" fmla="*/ 56 h 5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" h="56">
                  <a:moveTo>
                    <a:pt x="13" y="0"/>
                  </a:moveTo>
                  <a:lnTo>
                    <a:pt x="29" y="0"/>
                  </a:lnTo>
                  <a:lnTo>
                    <a:pt x="33" y="1"/>
                  </a:lnTo>
                  <a:lnTo>
                    <a:pt x="37" y="3"/>
                  </a:lnTo>
                  <a:lnTo>
                    <a:pt x="42" y="13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0" y="49"/>
                  </a:lnTo>
                  <a:lnTo>
                    <a:pt x="37" y="53"/>
                  </a:lnTo>
                  <a:lnTo>
                    <a:pt x="33" y="55"/>
                  </a:lnTo>
                  <a:lnTo>
                    <a:pt x="29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1" y="49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" y="7"/>
                  </a:lnTo>
                  <a:lnTo>
                    <a:pt x="5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1" name="Freeform 34"/>
            <p:cNvSpPr/>
            <p:nvPr/>
          </p:nvSpPr>
          <p:spPr bwMode="auto">
            <a:xfrm>
              <a:off x="4238" y="2939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0 h 56"/>
                <a:gd name="T6" fmla="*/ 37 w 44"/>
                <a:gd name="T7" fmla="*/ 2 h 56"/>
                <a:gd name="T8" fmla="*/ 41 w 44"/>
                <a:gd name="T9" fmla="*/ 7 h 56"/>
                <a:gd name="T10" fmla="*/ 42 w 44"/>
                <a:gd name="T11" fmla="*/ 11 h 56"/>
                <a:gd name="T12" fmla="*/ 43 w 44"/>
                <a:gd name="T13" fmla="*/ 16 h 56"/>
                <a:gd name="T14" fmla="*/ 43 w 44"/>
                <a:gd name="T15" fmla="*/ 38 h 56"/>
                <a:gd name="T16" fmla="*/ 42 w 44"/>
                <a:gd name="T17" fmla="*/ 43 h 56"/>
                <a:gd name="T18" fmla="*/ 41 w 44"/>
                <a:gd name="T19" fmla="*/ 48 h 56"/>
                <a:gd name="T20" fmla="*/ 37 w 44"/>
                <a:gd name="T21" fmla="*/ 52 h 56"/>
                <a:gd name="T22" fmla="*/ 34 w 44"/>
                <a:gd name="T23" fmla="*/ 54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4 h 56"/>
                <a:gd name="T30" fmla="*/ 6 w 44"/>
                <a:gd name="T31" fmla="*/ 52 h 56"/>
                <a:gd name="T32" fmla="*/ 2 w 44"/>
                <a:gd name="T33" fmla="*/ 48 h 56"/>
                <a:gd name="T34" fmla="*/ 0 w 44"/>
                <a:gd name="T35" fmla="*/ 43 h 56"/>
                <a:gd name="T36" fmla="*/ 0 w 44"/>
                <a:gd name="T37" fmla="*/ 38 h 56"/>
                <a:gd name="T38" fmla="*/ 0 w 44"/>
                <a:gd name="T39" fmla="*/ 16 h 56"/>
                <a:gd name="T40" fmla="*/ 0 w 44"/>
                <a:gd name="T41" fmla="*/ 11 h 56"/>
                <a:gd name="T42" fmla="*/ 2 w 44"/>
                <a:gd name="T43" fmla="*/ 7 h 56"/>
                <a:gd name="T44" fmla="*/ 6 w 44"/>
                <a:gd name="T45" fmla="*/ 2 h 56"/>
                <a:gd name="T46" fmla="*/ 9 w 44"/>
                <a:gd name="T47" fmla="*/ 0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37" y="2"/>
                  </a:lnTo>
                  <a:lnTo>
                    <a:pt x="41" y="7"/>
                  </a:lnTo>
                  <a:lnTo>
                    <a:pt x="42" y="11"/>
                  </a:lnTo>
                  <a:lnTo>
                    <a:pt x="43" y="16"/>
                  </a:lnTo>
                  <a:lnTo>
                    <a:pt x="43" y="38"/>
                  </a:lnTo>
                  <a:lnTo>
                    <a:pt x="42" y="43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4" y="54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4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2" name="Freeform 35"/>
            <p:cNvSpPr/>
            <p:nvPr/>
          </p:nvSpPr>
          <p:spPr bwMode="auto">
            <a:xfrm>
              <a:off x="4239" y="2892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3 w 44"/>
                <a:gd name="T5" fmla="*/ 1 h 56"/>
                <a:gd name="T6" fmla="*/ 37 w 44"/>
                <a:gd name="T7" fmla="*/ 3 h 56"/>
                <a:gd name="T8" fmla="*/ 41 w 44"/>
                <a:gd name="T9" fmla="*/ 7 h 56"/>
                <a:gd name="T10" fmla="*/ 42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2 w 44"/>
                <a:gd name="T17" fmla="*/ 44 h 56"/>
                <a:gd name="T18" fmla="*/ 41 w 44"/>
                <a:gd name="T19" fmla="*/ 48 h 56"/>
                <a:gd name="T20" fmla="*/ 37 w 44"/>
                <a:gd name="T21" fmla="*/ 52 h 56"/>
                <a:gd name="T22" fmla="*/ 33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5 w 44"/>
                <a:gd name="T31" fmla="*/ 52 h 56"/>
                <a:gd name="T32" fmla="*/ 2 w 44"/>
                <a:gd name="T33" fmla="*/ 48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1 h 56"/>
                <a:gd name="T42" fmla="*/ 2 w 44"/>
                <a:gd name="T43" fmla="*/ 7 h 56"/>
                <a:gd name="T44" fmla="*/ 5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3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2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3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5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3" name="Freeform 36"/>
            <p:cNvSpPr/>
            <p:nvPr/>
          </p:nvSpPr>
          <p:spPr bwMode="auto">
            <a:xfrm>
              <a:off x="4212" y="2845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8 w 44"/>
                <a:gd name="T7" fmla="*/ 3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8 w 44"/>
                <a:gd name="T21" fmla="*/ 52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6 w 44"/>
                <a:gd name="T31" fmla="*/ 52 h 56"/>
                <a:gd name="T32" fmla="*/ 2 w 44"/>
                <a:gd name="T33" fmla="*/ 48 h 56"/>
                <a:gd name="T34" fmla="*/ 1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1 w 44"/>
                <a:gd name="T41" fmla="*/ 11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8" y="52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4" name="Freeform 37"/>
            <p:cNvSpPr/>
            <p:nvPr/>
          </p:nvSpPr>
          <p:spPr bwMode="auto">
            <a:xfrm>
              <a:off x="4207" y="2797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7 w 44"/>
                <a:gd name="T7" fmla="*/ 3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7 w 44"/>
                <a:gd name="T21" fmla="*/ 53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6 w 44"/>
                <a:gd name="T31" fmla="*/ 53 h 56"/>
                <a:gd name="T32" fmla="*/ 2 w 44"/>
                <a:gd name="T33" fmla="*/ 48 h 56"/>
                <a:gd name="T34" fmla="*/ 1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1 w 44"/>
                <a:gd name="T41" fmla="*/ 11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7" y="53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5" name="Freeform 38"/>
            <p:cNvSpPr/>
            <p:nvPr/>
          </p:nvSpPr>
          <p:spPr bwMode="auto">
            <a:xfrm>
              <a:off x="4204" y="2748"/>
              <a:ext cx="44" cy="57"/>
            </a:xfrm>
            <a:custGeom>
              <a:avLst/>
              <a:gdLst>
                <a:gd name="T0" fmla="*/ 13 w 44"/>
                <a:gd name="T1" fmla="*/ 0 h 57"/>
                <a:gd name="T2" fmla="*/ 30 w 44"/>
                <a:gd name="T3" fmla="*/ 0 h 57"/>
                <a:gd name="T4" fmla="*/ 34 w 44"/>
                <a:gd name="T5" fmla="*/ 1 h 57"/>
                <a:gd name="T6" fmla="*/ 38 w 44"/>
                <a:gd name="T7" fmla="*/ 3 h 57"/>
                <a:gd name="T8" fmla="*/ 41 w 44"/>
                <a:gd name="T9" fmla="*/ 7 h 57"/>
                <a:gd name="T10" fmla="*/ 43 w 44"/>
                <a:gd name="T11" fmla="*/ 11 h 57"/>
                <a:gd name="T12" fmla="*/ 43 w 44"/>
                <a:gd name="T13" fmla="*/ 16 h 57"/>
                <a:gd name="T14" fmla="*/ 43 w 44"/>
                <a:gd name="T15" fmla="*/ 39 h 57"/>
                <a:gd name="T16" fmla="*/ 43 w 44"/>
                <a:gd name="T17" fmla="*/ 44 h 57"/>
                <a:gd name="T18" fmla="*/ 41 w 44"/>
                <a:gd name="T19" fmla="*/ 49 h 57"/>
                <a:gd name="T20" fmla="*/ 38 w 44"/>
                <a:gd name="T21" fmla="*/ 53 h 57"/>
                <a:gd name="T22" fmla="*/ 34 w 44"/>
                <a:gd name="T23" fmla="*/ 55 h 57"/>
                <a:gd name="T24" fmla="*/ 30 w 44"/>
                <a:gd name="T25" fmla="*/ 56 h 57"/>
                <a:gd name="T26" fmla="*/ 13 w 44"/>
                <a:gd name="T27" fmla="*/ 56 h 57"/>
                <a:gd name="T28" fmla="*/ 9 w 44"/>
                <a:gd name="T29" fmla="*/ 55 h 57"/>
                <a:gd name="T30" fmla="*/ 6 w 44"/>
                <a:gd name="T31" fmla="*/ 53 h 57"/>
                <a:gd name="T32" fmla="*/ 2 w 44"/>
                <a:gd name="T33" fmla="*/ 49 h 57"/>
                <a:gd name="T34" fmla="*/ 1 w 44"/>
                <a:gd name="T35" fmla="*/ 44 h 57"/>
                <a:gd name="T36" fmla="*/ 0 w 44"/>
                <a:gd name="T37" fmla="*/ 39 h 57"/>
                <a:gd name="T38" fmla="*/ 0 w 44"/>
                <a:gd name="T39" fmla="*/ 16 h 57"/>
                <a:gd name="T40" fmla="*/ 1 w 44"/>
                <a:gd name="T41" fmla="*/ 11 h 57"/>
                <a:gd name="T42" fmla="*/ 2 w 44"/>
                <a:gd name="T43" fmla="*/ 7 h 57"/>
                <a:gd name="T44" fmla="*/ 6 w 44"/>
                <a:gd name="T45" fmla="*/ 3 h 57"/>
                <a:gd name="T46" fmla="*/ 9 w 44"/>
                <a:gd name="T47" fmla="*/ 1 h 57"/>
                <a:gd name="T48" fmla="*/ 13 w 44"/>
                <a:gd name="T49" fmla="*/ 0 h 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7"/>
                <a:gd name="T77" fmla="*/ 44 w 44"/>
                <a:gd name="T78" fmla="*/ 57 h 5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7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9"/>
                  </a:lnTo>
                  <a:lnTo>
                    <a:pt x="38" y="53"/>
                  </a:lnTo>
                  <a:lnTo>
                    <a:pt x="34" y="55"/>
                  </a:lnTo>
                  <a:lnTo>
                    <a:pt x="30" y="56"/>
                  </a:lnTo>
                  <a:lnTo>
                    <a:pt x="13" y="56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9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6" name="Freeform 39"/>
            <p:cNvSpPr/>
            <p:nvPr/>
          </p:nvSpPr>
          <p:spPr bwMode="auto">
            <a:xfrm>
              <a:off x="4208" y="2702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0 h 56"/>
                <a:gd name="T6" fmla="*/ 38 w 44"/>
                <a:gd name="T7" fmla="*/ 2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5 h 56"/>
                <a:gd name="T14" fmla="*/ 43 w 44"/>
                <a:gd name="T15" fmla="*/ 38 h 56"/>
                <a:gd name="T16" fmla="*/ 43 w 44"/>
                <a:gd name="T17" fmla="*/ 43 h 56"/>
                <a:gd name="T18" fmla="*/ 41 w 44"/>
                <a:gd name="T19" fmla="*/ 48 h 56"/>
                <a:gd name="T20" fmla="*/ 38 w 44"/>
                <a:gd name="T21" fmla="*/ 52 h 56"/>
                <a:gd name="T22" fmla="*/ 34 w 44"/>
                <a:gd name="T23" fmla="*/ 54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4 h 56"/>
                <a:gd name="T30" fmla="*/ 6 w 44"/>
                <a:gd name="T31" fmla="*/ 52 h 56"/>
                <a:gd name="T32" fmla="*/ 2 w 44"/>
                <a:gd name="T33" fmla="*/ 48 h 56"/>
                <a:gd name="T34" fmla="*/ 1 w 44"/>
                <a:gd name="T35" fmla="*/ 43 h 56"/>
                <a:gd name="T36" fmla="*/ 0 w 44"/>
                <a:gd name="T37" fmla="*/ 38 h 56"/>
                <a:gd name="T38" fmla="*/ 0 w 44"/>
                <a:gd name="T39" fmla="*/ 15 h 56"/>
                <a:gd name="T40" fmla="*/ 1 w 44"/>
                <a:gd name="T41" fmla="*/ 11 h 56"/>
                <a:gd name="T42" fmla="*/ 2 w 44"/>
                <a:gd name="T43" fmla="*/ 7 h 56"/>
                <a:gd name="T44" fmla="*/ 6 w 44"/>
                <a:gd name="T45" fmla="*/ 2 h 56"/>
                <a:gd name="T46" fmla="*/ 9 w 44"/>
                <a:gd name="T47" fmla="*/ 0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43" y="38"/>
                  </a:lnTo>
                  <a:lnTo>
                    <a:pt x="43" y="43"/>
                  </a:lnTo>
                  <a:lnTo>
                    <a:pt x="41" y="48"/>
                  </a:lnTo>
                  <a:lnTo>
                    <a:pt x="38" y="52"/>
                  </a:lnTo>
                  <a:lnTo>
                    <a:pt x="34" y="54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4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7" name="Freeform 40"/>
            <p:cNvSpPr/>
            <p:nvPr/>
          </p:nvSpPr>
          <p:spPr bwMode="auto">
            <a:xfrm>
              <a:off x="4208" y="2656"/>
              <a:ext cx="44" cy="56"/>
            </a:xfrm>
            <a:custGeom>
              <a:avLst/>
              <a:gdLst>
                <a:gd name="T0" fmla="*/ 12 w 44"/>
                <a:gd name="T1" fmla="*/ 0 h 56"/>
                <a:gd name="T2" fmla="*/ 29 w 44"/>
                <a:gd name="T3" fmla="*/ 0 h 56"/>
                <a:gd name="T4" fmla="*/ 33 w 44"/>
                <a:gd name="T5" fmla="*/ 0 h 56"/>
                <a:gd name="T6" fmla="*/ 37 w 44"/>
                <a:gd name="T7" fmla="*/ 2 h 56"/>
                <a:gd name="T8" fmla="*/ 40 w 44"/>
                <a:gd name="T9" fmla="*/ 7 h 56"/>
                <a:gd name="T10" fmla="*/ 42 w 44"/>
                <a:gd name="T11" fmla="*/ 11 h 56"/>
                <a:gd name="T12" fmla="*/ 43 w 44"/>
                <a:gd name="T13" fmla="*/ 16 h 56"/>
                <a:gd name="T14" fmla="*/ 43 w 44"/>
                <a:gd name="T15" fmla="*/ 38 h 56"/>
                <a:gd name="T16" fmla="*/ 42 w 44"/>
                <a:gd name="T17" fmla="*/ 43 h 56"/>
                <a:gd name="T18" fmla="*/ 40 w 44"/>
                <a:gd name="T19" fmla="*/ 48 h 56"/>
                <a:gd name="T20" fmla="*/ 37 w 44"/>
                <a:gd name="T21" fmla="*/ 52 h 56"/>
                <a:gd name="T22" fmla="*/ 33 w 44"/>
                <a:gd name="T23" fmla="*/ 54 h 56"/>
                <a:gd name="T24" fmla="*/ 29 w 44"/>
                <a:gd name="T25" fmla="*/ 55 h 56"/>
                <a:gd name="T26" fmla="*/ 12 w 44"/>
                <a:gd name="T27" fmla="*/ 55 h 56"/>
                <a:gd name="T28" fmla="*/ 9 w 44"/>
                <a:gd name="T29" fmla="*/ 54 h 56"/>
                <a:gd name="T30" fmla="*/ 5 w 44"/>
                <a:gd name="T31" fmla="*/ 52 h 56"/>
                <a:gd name="T32" fmla="*/ 1 w 44"/>
                <a:gd name="T33" fmla="*/ 48 h 56"/>
                <a:gd name="T34" fmla="*/ 0 w 44"/>
                <a:gd name="T35" fmla="*/ 43 h 56"/>
                <a:gd name="T36" fmla="*/ 0 w 44"/>
                <a:gd name="T37" fmla="*/ 38 h 56"/>
                <a:gd name="T38" fmla="*/ 0 w 44"/>
                <a:gd name="T39" fmla="*/ 16 h 56"/>
                <a:gd name="T40" fmla="*/ 0 w 44"/>
                <a:gd name="T41" fmla="*/ 11 h 56"/>
                <a:gd name="T42" fmla="*/ 1 w 44"/>
                <a:gd name="T43" fmla="*/ 7 h 56"/>
                <a:gd name="T44" fmla="*/ 5 w 44"/>
                <a:gd name="T45" fmla="*/ 2 h 56"/>
                <a:gd name="T46" fmla="*/ 9 w 44"/>
                <a:gd name="T47" fmla="*/ 0 h 56"/>
                <a:gd name="T48" fmla="*/ 12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2" y="0"/>
                  </a:moveTo>
                  <a:lnTo>
                    <a:pt x="29" y="0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40" y="7"/>
                  </a:lnTo>
                  <a:lnTo>
                    <a:pt x="42" y="11"/>
                  </a:lnTo>
                  <a:lnTo>
                    <a:pt x="43" y="16"/>
                  </a:lnTo>
                  <a:lnTo>
                    <a:pt x="43" y="38"/>
                  </a:lnTo>
                  <a:lnTo>
                    <a:pt x="42" y="43"/>
                  </a:lnTo>
                  <a:lnTo>
                    <a:pt x="40" y="48"/>
                  </a:lnTo>
                  <a:lnTo>
                    <a:pt x="37" y="52"/>
                  </a:lnTo>
                  <a:lnTo>
                    <a:pt x="33" y="54"/>
                  </a:lnTo>
                  <a:lnTo>
                    <a:pt x="29" y="55"/>
                  </a:lnTo>
                  <a:lnTo>
                    <a:pt x="12" y="55"/>
                  </a:lnTo>
                  <a:lnTo>
                    <a:pt x="9" y="54"/>
                  </a:lnTo>
                  <a:lnTo>
                    <a:pt x="5" y="52"/>
                  </a:lnTo>
                  <a:lnTo>
                    <a:pt x="1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" y="7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8" name="Freeform 41"/>
            <p:cNvSpPr/>
            <p:nvPr/>
          </p:nvSpPr>
          <p:spPr bwMode="auto">
            <a:xfrm>
              <a:off x="4209" y="2609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0 h 56"/>
                <a:gd name="T6" fmla="*/ 38 w 44"/>
                <a:gd name="T7" fmla="*/ 2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5 h 56"/>
                <a:gd name="T14" fmla="*/ 43 w 44"/>
                <a:gd name="T15" fmla="*/ 38 h 56"/>
                <a:gd name="T16" fmla="*/ 43 w 44"/>
                <a:gd name="T17" fmla="*/ 43 h 56"/>
                <a:gd name="T18" fmla="*/ 41 w 44"/>
                <a:gd name="T19" fmla="*/ 48 h 56"/>
                <a:gd name="T20" fmla="*/ 38 w 44"/>
                <a:gd name="T21" fmla="*/ 52 h 56"/>
                <a:gd name="T22" fmla="*/ 34 w 44"/>
                <a:gd name="T23" fmla="*/ 54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4 h 56"/>
                <a:gd name="T30" fmla="*/ 6 w 44"/>
                <a:gd name="T31" fmla="*/ 52 h 56"/>
                <a:gd name="T32" fmla="*/ 2 w 44"/>
                <a:gd name="T33" fmla="*/ 48 h 56"/>
                <a:gd name="T34" fmla="*/ 1 w 44"/>
                <a:gd name="T35" fmla="*/ 43 h 56"/>
                <a:gd name="T36" fmla="*/ 0 w 44"/>
                <a:gd name="T37" fmla="*/ 38 h 56"/>
                <a:gd name="T38" fmla="*/ 0 w 44"/>
                <a:gd name="T39" fmla="*/ 15 h 56"/>
                <a:gd name="T40" fmla="*/ 1 w 44"/>
                <a:gd name="T41" fmla="*/ 11 h 56"/>
                <a:gd name="T42" fmla="*/ 2 w 44"/>
                <a:gd name="T43" fmla="*/ 7 h 56"/>
                <a:gd name="T44" fmla="*/ 6 w 44"/>
                <a:gd name="T45" fmla="*/ 2 h 56"/>
                <a:gd name="T46" fmla="*/ 9 w 44"/>
                <a:gd name="T47" fmla="*/ 0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43" y="38"/>
                  </a:lnTo>
                  <a:lnTo>
                    <a:pt x="43" y="43"/>
                  </a:lnTo>
                  <a:lnTo>
                    <a:pt x="41" y="48"/>
                  </a:lnTo>
                  <a:lnTo>
                    <a:pt x="38" y="52"/>
                  </a:lnTo>
                  <a:lnTo>
                    <a:pt x="34" y="54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4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9" name="Freeform 42"/>
            <p:cNvSpPr/>
            <p:nvPr/>
          </p:nvSpPr>
          <p:spPr bwMode="auto">
            <a:xfrm>
              <a:off x="4227" y="2558"/>
              <a:ext cx="45" cy="56"/>
            </a:xfrm>
            <a:custGeom>
              <a:avLst/>
              <a:gdLst>
                <a:gd name="T0" fmla="*/ 14 w 45"/>
                <a:gd name="T1" fmla="*/ 0 h 56"/>
                <a:gd name="T2" fmla="*/ 30 w 45"/>
                <a:gd name="T3" fmla="*/ 0 h 56"/>
                <a:gd name="T4" fmla="*/ 34 w 45"/>
                <a:gd name="T5" fmla="*/ 0 h 56"/>
                <a:gd name="T6" fmla="*/ 38 w 45"/>
                <a:gd name="T7" fmla="*/ 2 h 56"/>
                <a:gd name="T8" fmla="*/ 41 w 45"/>
                <a:gd name="T9" fmla="*/ 7 h 56"/>
                <a:gd name="T10" fmla="*/ 43 w 45"/>
                <a:gd name="T11" fmla="*/ 11 h 56"/>
                <a:gd name="T12" fmla="*/ 44 w 45"/>
                <a:gd name="T13" fmla="*/ 16 h 56"/>
                <a:gd name="T14" fmla="*/ 44 w 45"/>
                <a:gd name="T15" fmla="*/ 39 h 56"/>
                <a:gd name="T16" fmla="*/ 43 w 45"/>
                <a:gd name="T17" fmla="*/ 44 h 56"/>
                <a:gd name="T18" fmla="*/ 41 w 45"/>
                <a:gd name="T19" fmla="*/ 48 h 56"/>
                <a:gd name="T20" fmla="*/ 38 w 45"/>
                <a:gd name="T21" fmla="*/ 52 h 56"/>
                <a:gd name="T22" fmla="*/ 34 w 45"/>
                <a:gd name="T23" fmla="*/ 54 h 56"/>
                <a:gd name="T24" fmla="*/ 30 w 45"/>
                <a:gd name="T25" fmla="*/ 55 h 56"/>
                <a:gd name="T26" fmla="*/ 14 w 45"/>
                <a:gd name="T27" fmla="*/ 55 h 56"/>
                <a:gd name="T28" fmla="*/ 10 w 45"/>
                <a:gd name="T29" fmla="*/ 54 h 56"/>
                <a:gd name="T30" fmla="*/ 6 w 45"/>
                <a:gd name="T31" fmla="*/ 52 h 56"/>
                <a:gd name="T32" fmla="*/ 3 w 45"/>
                <a:gd name="T33" fmla="*/ 48 h 56"/>
                <a:gd name="T34" fmla="*/ 1 w 45"/>
                <a:gd name="T35" fmla="*/ 44 h 56"/>
                <a:gd name="T36" fmla="*/ 0 w 45"/>
                <a:gd name="T37" fmla="*/ 39 h 56"/>
                <a:gd name="T38" fmla="*/ 0 w 45"/>
                <a:gd name="T39" fmla="*/ 16 h 56"/>
                <a:gd name="T40" fmla="*/ 1 w 45"/>
                <a:gd name="T41" fmla="*/ 11 h 56"/>
                <a:gd name="T42" fmla="*/ 3 w 45"/>
                <a:gd name="T43" fmla="*/ 7 h 56"/>
                <a:gd name="T44" fmla="*/ 6 w 45"/>
                <a:gd name="T45" fmla="*/ 2 h 56"/>
                <a:gd name="T46" fmla="*/ 10 w 45"/>
                <a:gd name="T47" fmla="*/ 0 h 56"/>
                <a:gd name="T48" fmla="*/ 14 w 45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"/>
                <a:gd name="T76" fmla="*/ 0 h 56"/>
                <a:gd name="T77" fmla="*/ 45 w 45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" h="56">
                  <a:moveTo>
                    <a:pt x="14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4" y="16"/>
                  </a:lnTo>
                  <a:lnTo>
                    <a:pt x="44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8" y="52"/>
                  </a:lnTo>
                  <a:lnTo>
                    <a:pt x="34" y="54"/>
                  </a:lnTo>
                  <a:lnTo>
                    <a:pt x="30" y="55"/>
                  </a:lnTo>
                  <a:lnTo>
                    <a:pt x="14" y="55"/>
                  </a:lnTo>
                  <a:lnTo>
                    <a:pt x="10" y="54"/>
                  </a:lnTo>
                  <a:lnTo>
                    <a:pt x="6" y="52"/>
                  </a:lnTo>
                  <a:lnTo>
                    <a:pt x="3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3" y="7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0" name="Freeform 43"/>
            <p:cNvSpPr/>
            <p:nvPr/>
          </p:nvSpPr>
          <p:spPr bwMode="auto">
            <a:xfrm>
              <a:off x="4248" y="2509"/>
              <a:ext cx="45" cy="56"/>
            </a:xfrm>
            <a:custGeom>
              <a:avLst/>
              <a:gdLst>
                <a:gd name="T0" fmla="*/ 13 w 45"/>
                <a:gd name="T1" fmla="*/ 0 h 56"/>
                <a:gd name="T2" fmla="*/ 30 w 45"/>
                <a:gd name="T3" fmla="*/ 0 h 56"/>
                <a:gd name="T4" fmla="*/ 34 w 45"/>
                <a:gd name="T5" fmla="*/ 1 h 56"/>
                <a:gd name="T6" fmla="*/ 38 w 45"/>
                <a:gd name="T7" fmla="*/ 3 h 56"/>
                <a:gd name="T8" fmla="*/ 41 w 45"/>
                <a:gd name="T9" fmla="*/ 7 h 56"/>
                <a:gd name="T10" fmla="*/ 43 w 45"/>
                <a:gd name="T11" fmla="*/ 11 h 56"/>
                <a:gd name="T12" fmla="*/ 44 w 45"/>
                <a:gd name="T13" fmla="*/ 16 h 56"/>
                <a:gd name="T14" fmla="*/ 44 w 45"/>
                <a:gd name="T15" fmla="*/ 39 h 56"/>
                <a:gd name="T16" fmla="*/ 43 w 45"/>
                <a:gd name="T17" fmla="*/ 44 h 56"/>
                <a:gd name="T18" fmla="*/ 41 w 45"/>
                <a:gd name="T19" fmla="*/ 48 h 56"/>
                <a:gd name="T20" fmla="*/ 38 w 45"/>
                <a:gd name="T21" fmla="*/ 53 h 56"/>
                <a:gd name="T22" fmla="*/ 34 w 45"/>
                <a:gd name="T23" fmla="*/ 55 h 56"/>
                <a:gd name="T24" fmla="*/ 30 w 45"/>
                <a:gd name="T25" fmla="*/ 55 h 56"/>
                <a:gd name="T26" fmla="*/ 13 w 45"/>
                <a:gd name="T27" fmla="*/ 55 h 56"/>
                <a:gd name="T28" fmla="*/ 9 w 45"/>
                <a:gd name="T29" fmla="*/ 55 h 56"/>
                <a:gd name="T30" fmla="*/ 6 w 45"/>
                <a:gd name="T31" fmla="*/ 53 h 56"/>
                <a:gd name="T32" fmla="*/ 2 w 45"/>
                <a:gd name="T33" fmla="*/ 48 h 56"/>
                <a:gd name="T34" fmla="*/ 1 w 45"/>
                <a:gd name="T35" fmla="*/ 44 h 56"/>
                <a:gd name="T36" fmla="*/ 0 w 45"/>
                <a:gd name="T37" fmla="*/ 39 h 56"/>
                <a:gd name="T38" fmla="*/ 0 w 45"/>
                <a:gd name="T39" fmla="*/ 16 h 56"/>
                <a:gd name="T40" fmla="*/ 1 w 45"/>
                <a:gd name="T41" fmla="*/ 11 h 56"/>
                <a:gd name="T42" fmla="*/ 2 w 45"/>
                <a:gd name="T43" fmla="*/ 7 h 56"/>
                <a:gd name="T44" fmla="*/ 6 w 45"/>
                <a:gd name="T45" fmla="*/ 3 h 56"/>
                <a:gd name="T46" fmla="*/ 9 w 45"/>
                <a:gd name="T47" fmla="*/ 1 h 56"/>
                <a:gd name="T48" fmla="*/ 13 w 45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"/>
                <a:gd name="T76" fmla="*/ 0 h 56"/>
                <a:gd name="T77" fmla="*/ 45 w 45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4" y="16"/>
                  </a:lnTo>
                  <a:lnTo>
                    <a:pt x="44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8" y="53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1" name="Freeform 44"/>
            <p:cNvSpPr/>
            <p:nvPr/>
          </p:nvSpPr>
          <p:spPr bwMode="auto">
            <a:xfrm>
              <a:off x="4294" y="2985"/>
              <a:ext cx="45" cy="56"/>
            </a:xfrm>
            <a:custGeom>
              <a:avLst/>
              <a:gdLst>
                <a:gd name="T0" fmla="*/ 13 w 45"/>
                <a:gd name="T1" fmla="*/ 0 h 56"/>
                <a:gd name="T2" fmla="*/ 30 w 45"/>
                <a:gd name="T3" fmla="*/ 0 h 56"/>
                <a:gd name="T4" fmla="*/ 34 w 45"/>
                <a:gd name="T5" fmla="*/ 1 h 56"/>
                <a:gd name="T6" fmla="*/ 38 w 45"/>
                <a:gd name="T7" fmla="*/ 3 h 56"/>
                <a:gd name="T8" fmla="*/ 41 w 45"/>
                <a:gd name="T9" fmla="*/ 7 h 56"/>
                <a:gd name="T10" fmla="*/ 43 w 45"/>
                <a:gd name="T11" fmla="*/ 11 h 56"/>
                <a:gd name="T12" fmla="*/ 44 w 45"/>
                <a:gd name="T13" fmla="*/ 16 h 56"/>
                <a:gd name="T14" fmla="*/ 44 w 45"/>
                <a:gd name="T15" fmla="*/ 39 h 56"/>
                <a:gd name="T16" fmla="*/ 43 w 45"/>
                <a:gd name="T17" fmla="*/ 44 h 56"/>
                <a:gd name="T18" fmla="*/ 41 w 45"/>
                <a:gd name="T19" fmla="*/ 49 h 56"/>
                <a:gd name="T20" fmla="*/ 38 w 45"/>
                <a:gd name="T21" fmla="*/ 53 h 56"/>
                <a:gd name="T22" fmla="*/ 34 w 45"/>
                <a:gd name="T23" fmla="*/ 55 h 56"/>
                <a:gd name="T24" fmla="*/ 30 w 45"/>
                <a:gd name="T25" fmla="*/ 55 h 56"/>
                <a:gd name="T26" fmla="*/ 13 w 45"/>
                <a:gd name="T27" fmla="*/ 55 h 56"/>
                <a:gd name="T28" fmla="*/ 9 w 45"/>
                <a:gd name="T29" fmla="*/ 55 h 56"/>
                <a:gd name="T30" fmla="*/ 6 w 45"/>
                <a:gd name="T31" fmla="*/ 53 h 56"/>
                <a:gd name="T32" fmla="*/ 2 w 45"/>
                <a:gd name="T33" fmla="*/ 49 h 56"/>
                <a:gd name="T34" fmla="*/ 1 w 45"/>
                <a:gd name="T35" fmla="*/ 44 h 56"/>
                <a:gd name="T36" fmla="*/ 0 w 45"/>
                <a:gd name="T37" fmla="*/ 39 h 56"/>
                <a:gd name="T38" fmla="*/ 0 w 45"/>
                <a:gd name="T39" fmla="*/ 16 h 56"/>
                <a:gd name="T40" fmla="*/ 1 w 45"/>
                <a:gd name="T41" fmla="*/ 11 h 56"/>
                <a:gd name="T42" fmla="*/ 2 w 45"/>
                <a:gd name="T43" fmla="*/ 7 h 56"/>
                <a:gd name="T44" fmla="*/ 6 w 45"/>
                <a:gd name="T45" fmla="*/ 3 h 56"/>
                <a:gd name="T46" fmla="*/ 9 w 45"/>
                <a:gd name="T47" fmla="*/ 1 h 56"/>
                <a:gd name="T48" fmla="*/ 13 w 45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"/>
                <a:gd name="T76" fmla="*/ 0 h 56"/>
                <a:gd name="T77" fmla="*/ 45 w 45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4" y="16"/>
                  </a:lnTo>
                  <a:lnTo>
                    <a:pt x="44" y="39"/>
                  </a:lnTo>
                  <a:lnTo>
                    <a:pt x="43" y="44"/>
                  </a:lnTo>
                  <a:lnTo>
                    <a:pt x="41" y="49"/>
                  </a:lnTo>
                  <a:lnTo>
                    <a:pt x="38" y="53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9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2" name="Freeform 45"/>
            <p:cNvSpPr/>
            <p:nvPr/>
          </p:nvSpPr>
          <p:spPr bwMode="auto">
            <a:xfrm>
              <a:off x="4275" y="2939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5 w 44"/>
                <a:gd name="T3" fmla="*/ 1 h 56"/>
                <a:gd name="T4" fmla="*/ 38 w 44"/>
                <a:gd name="T5" fmla="*/ 3 h 56"/>
                <a:gd name="T6" fmla="*/ 41 w 44"/>
                <a:gd name="T7" fmla="*/ 8 h 56"/>
                <a:gd name="T8" fmla="*/ 42 w 44"/>
                <a:gd name="T9" fmla="*/ 12 h 56"/>
                <a:gd name="T10" fmla="*/ 43 w 44"/>
                <a:gd name="T11" fmla="*/ 16 h 56"/>
                <a:gd name="T12" fmla="*/ 43 w 44"/>
                <a:gd name="T13" fmla="*/ 38 h 56"/>
                <a:gd name="T14" fmla="*/ 42 w 44"/>
                <a:gd name="T15" fmla="*/ 43 h 56"/>
                <a:gd name="T16" fmla="*/ 40 w 44"/>
                <a:gd name="T17" fmla="*/ 48 h 56"/>
                <a:gd name="T18" fmla="*/ 37 w 44"/>
                <a:gd name="T19" fmla="*/ 52 h 56"/>
                <a:gd name="T20" fmla="*/ 33 w 44"/>
                <a:gd name="T21" fmla="*/ 54 h 56"/>
                <a:gd name="T22" fmla="*/ 30 w 44"/>
                <a:gd name="T23" fmla="*/ 55 h 56"/>
                <a:gd name="T24" fmla="*/ 10 w 44"/>
                <a:gd name="T25" fmla="*/ 54 h 56"/>
                <a:gd name="T26" fmla="*/ 6 w 44"/>
                <a:gd name="T27" fmla="*/ 53 h 56"/>
                <a:gd name="T28" fmla="*/ 2 w 44"/>
                <a:gd name="T29" fmla="*/ 49 h 56"/>
                <a:gd name="T30" fmla="*/ 1 w 44"/>
                <a:gd name="T31" fmla="*/ 45 h 56"/>
                <a:gd name="T32" fmla="*/ 0 w 44"/>
                <a:gd name="T33" fmla="*/ 40 h 56"/>
                <a:gd name="T34" fmla="*/ 0 w 44"/>
                <a:gd name="T35" fmla="*/ 16 h 56"/>
                <a:gd name="T36" fmla="*/ 0 w 44"/>
                <a:gd name="T37" fmla="*/ 11 h 56"/>
                <a:gd name="T38" fmla="*/ 2 w 44"/>
                <a:gd name="T39" fmla="*/ 7 h 56"/>
                <a:gd name="T40" fmla="*/ 5 w 44"/>
                <a:gd name="T41" fmla="*/ 2 h 56"/>
                <a:gd name="T42" fmla="*/ 9 w 44"/>
                <a:gd name="T43" fmla="*/ 0 h 56"/>
                <a:gd name="T44" fmla="*/ 13 w 44"/>
                <a:gd name="T45" fmla="*/ 0 h 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56"/>
                <a:gd name="T71" fmla="*/ 44 w 44"/>
                <a:gd name="T72" fmla="*/ 56 h 5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56">
                  <a:moveTo>
                    <a:pt x="13" y="0"/>
                  </a:moveTo>
                  <a:lnTo>
                    <a:pt x="35" y="1"/>
                  </a:lnTo>
                  <a:lnTo>
                    <a:pt x="38" y="3"/>
                  </a:lnTo>
                  <a:lnTo>
                    <a:pt x="41" y="8"/>
                  </a:lnTo>
                  <a:lnTo>
                    <a:pt x="42" y="12"/>
                  </a:lnTo>
                  <a:lnTo>
                    <a:pt x="43" y="16"/>
                  </a:lnTo>
                  <a:lnTo>
                    <a:pt x="43" y="38"/>
                  </a:lnTo>
                  <a:lnTo>
                    <a:pt x="42" y="43"/>
                  </a:lnTo>
                  <a:lnTo>
                    <a:pt x="40" y="48"/>
                  </a:lnTo>
                  <a:lnTo>
                    <a:pt x="37" y="52"/>
                  </a:lnTo>
                  <a:lnTo>
                    <a:pt x="33" y="54"/>
                  </a:lnTo>
                  <a:lnTo>
                    <a:pt x="30" y="55"/>
                  </a:lnTo>
                  <a:lnTo>
                    <a:pt x="10" y="54"/>
                  </a:lnTo>
                  <a:lnTo>
                    <a:pt x="6" y="53"/>
                  </a:lnTo>
                  <a:lnTo>
                    <a:pt x="2" y="49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2"/>
                  </a:lnTo>
                  <a:lnTo>
                    <a:pt x="9" y="0"/>
                  </a:lnTo>
                  <a:lnTo>
                    <a:pt x="13" y="0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3" name="Freeform 46"/>
            <p:cNvSpPr/>
            <p:nvPr/>
          </p:nvSpPr>
          <p:spPr bwMode="auto">
            <a:xfrm>
              <a:off x="4276" y="2892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2 w 44"/>
                <a:gd name="T3" fmla="*/ 0 h 56"/>
                <a:gd name="T4" fmla="*/ 36 w 44"/>
                <a:gd name="T5" fmla="*/ 2 h 56"/>
                <a:gd name="T6" fmla="*/ 40 w 44"/>
                <a:gd name="T7" fmla="*/ 6 h 56"/>
                <a:gd name="T8" fmla="*/ 41 w 44"/>
                <a:gd name="T9" fmla="*/ 10 h 56"/>
                <a:gd name="T10" fmla="*/ 42 w 44"/>
                <a:gd name="T11" fmla="*/ 14 h 56"/>
                <a:gd name="T12" fmla="*/ 43 w 44"/>
                <a:gd name="T13" fmla="*/ 39 h 56"/>
                <a:gd name="T14" fmla="*/ 42 w 44"/>
                <a:gd name="T15" fmla="*/ 44 h 56"/>
                <a:gd name="T16" fmla="*/ 40 w 44"/>
                <a:gd name="T17" fmla="*/ 48 h 56"/>
                <a:gd name="T18" fmla="*/ 37 w 44"/>
                <a:gd name="T19" fmla="*/ 52 h 56"/>
                <a:gd name="T20" fmla="*/ 33 w 44"/>
                <a:gd name="T21" fmla="*/ 55 h 56"/>
                <a:gd name="T22" fmla="*/ 29 w 44"/>
                <a:gd name="T23" fmla="*/ 55 h 56"/>
                <a:gd name="T24" fmla="*/ 8 w 44"/>
                <a:gd name="T25" fmla="*/ 55 h 56"/>
                <a:gd name="T26" fmla="*/ 5 w 44"/>
                <a:gd name="T27" fmla="*/ 52 h 56"/>
                <a:gd name="T28" fmla="*/ 1 w 44"/>
                <a:gd name="T29" fmla="*/ 48 h 56"/>
                <a:gd name="T30" fmla="*/ 0 w 44"/>
                <a:gd name="T31" fmla="*/ 44 h 56"/>
                <a:gd name="T32" fmla="*/ 0 w 44"/>
                <a:gd name="T33" fmla="*/ 39 h 56"/>
                <a:gd name="T34" fmla="*/ 0 w 44"/>
                <a:gd name="T35" fmla="*/ 16 h 56"/>
                <a:gd name="T36" fmla="*/ 0 w 44"/>
                <a:gd name="T37" fmla="*/ 11 h 56"/>
                <a:gd name="T38" fmla="*/ 1 w 44"/>
                <a:gd name="T39" fmla="*/ 7 h 56"/>
                <a:gd name="T40" fmla="*/ 5 w 44"/>
                <a:gd name="T41" fmla="*/ 3 h 56"/>
                <a:gd name="T42" fmla="*/ 8 w 44"/>
                <a:gd name="T43" fmla="*/ 1 h 56"/>
                <a:gd name="T44" fmla="*/ 13 w 44"/>
                <a:gd name="T45" fmla="*/ 0 h 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56"/>
                <a:gd name="T71" fmla="*/ 44 w 44"/>
                <a:gd name="T72" fmla="*/ 56 h 5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56">
                  <a:moveTo>
                    <a:pt x="13" y="0"/>
                  </a:moveTo>
                  <a:lnTo>
                    <a:pt x="32" y="0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1" y="10"/>
                  </a:lnTo>
                  <a:lnTo>
                    <a:pt x="42" y="14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0" y="48"/>
                  </a:lnTo>
                  <a:lnTo>
                    <a:pt x="37" y="52"/>
                  </a:lnTo>
                  <a:lnTo>
                    <a:pt x="33" y="55"/>
                  </a:lnTo>
                  <a:lnTo>
                    <a:pt x="29" y="55"/>
                  </a:lnTo>
                  <a:lnTo>
                    <a:pt x="8" y="55"/>
                  </a:lnTo>
                  <a:lnTo>
                    <a:pt x="5" y="52"/>
                  </a:lnTo>
                  <a:lnTo>
                    <a:pt x="1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" y="7"/>
                  </a:lnTo>
                  <a:lnTo>
                    <a:pt x="5" y="3"/>
                  </a:lnTo>
                  <a:lnTo>
                    <a:pt x="8" y="1"/>
                  </a:lnTo>
                  <a:lnTo>
                    <a:pt x="13" y="0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4" name="Freeform 47"/>
            <p:cNvSpPr/>
            <p:nvPr/>
          </p:nvSpPr>
          <p:spPr bwMode="auto">
            <a:xfrm>
              <a:off x="4249" y="2845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7 w 44"/>
                <a:gd name="T7" fmla="*/ 3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7 w 44"/>
                <a:gd name="T21" fmla="*/ 52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6 w 44"/>
                <a:gd name="T31" fmla="*/ 52 h 56"/>
                <a:gd name="T32" fmla="*/ 2 w 44"/>
                <a:gd name="T33" fmla="*/ 48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1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5" name="Freeform 48"/>
            <p:cNvSpPr/>
            <p:nvPr/>
          </p:nvSpPr>
          <p:spPr bwMode="auto">
            <a:xfrm>
              <a:off x="4248" y="2798"/>
              <a:ext cx="44" cy="57"/>
            </a:xfrm>
            <a:custGeom>
              <a:avLst/>
              <a:gdLst>
                <a:gd name="T0" fmla="*/ 13 w 44"/>
                <a:gd name="T1" fmla="*/ 0 h 57"/>
                <a:gd name="T2" fmla="*/ 30 w 44"/>
                <a:gd name="T3" fmla="*/ 0 h 57"/>
                <a:gd name="T4" fmla="*/ 33 w 44"/>
                <a:gd name="T5" fmla="*/ 1 h 57"/>
                <a:gd name="T6" fmla="*/ 37 w 44"/>
                <a:gd name="T7" fmla="*/ 3 h 57"/>
                <a:gd name="T8" fmla="*/ 41 w 44"/>
                <a:gd name="T9" fmla="*/ 7 h 57"/>
                <a:gd name="T10" fmla="*/ 42 w 44"/>
                <a:gd name="T11" fmla="*/ 12 h 57"/>
                <a:gd name="T12" fmla="*/ 43 w 44"/>
                <a:gd name="T13" fmla="*/ 17 h 57"/>
                <a:gd name="T14" fmla="*/ 43 w 44"/>
                <a:gd name="T15" fmla="*/ 39 h 57"/>
                <a:gd name="T16" fmla="*/ 42 w 44"/>
                <a:gd name="T17" fmla="*/ 44 h 57"/>
                <a:gd name="T18" fmla="*/ 41 w 44"/>
                <a:gd name="T19" fmla="*/ 49 h 57"/>
                <a:gd name="T20" fmla="*/ 37 w 44"/>
                <a:gd name="T21" fmla="*/ 53 h 57"/>
                <a:gd name="T22" fmla="*/ 33 w 44"/>
                <a:gd name="T23" fmla="*/ 55 h 57"/>
                <a:gd name="T24" fmla="*/ 30 w 44"/>
                <a:gd name="T25" fmla="*/ 56 h 57"/>
                <a:gd name="T26" fmla="*/ 13 w 44"/>
                <a:gd name="T27" fmla="*/ 56 h 57"/>
                <a:gd name="T28" fmla="*/ 9 w 44"/>
                <a:gd name="T29" fmla="*/ 55 h 57"/>
                <a:gd name="T30" fmla="*/ 5 w 44"/>
                <a:gd name="T31" fmla="*/ 53 h 57"/>
                <a:gd name="T32" fmla="*/ 2 w 44"/>
                <a:gd name="T33" fmla="*/ 49 h 57"/>
                <a:gd name="T34" fmla="*/ 0 w 44"/>
                <a:gd name="T35" fmla="*/ 44 h 57"/>
                <a:gd name="T36" fmla="*/ 0 w 44"/>
                <a:gd name="T37" fmla="*/ 39 h 57"/>
                <a:gd name="T38" fmla="*/ 0 w 44"/>
                <a:gd name="T39" fmla="*/ 17 h 57"/>
                <a:gd name="T40" fmla="*/ 0 w 44"/>
                <a:gd name="T41" fmla="*/ 12 h 57"/>
                <a:gd name="T42" fmla="*/ 2 w 44"/>
                <a:gd name="T43" fmla="*/ 7 h 57"/>
                <a:gd name="T44" fmla="*/ 5 w 44"/>
                <a:gd name="T45" fmla="*/ 3 h 57"/>
                <a:gd name="T46" fmla="*/ 9 w 44"/>
                <a:gd name="T47" fmla="*/ 1 h 57"/>
                <a:gd name="T48" fmla="*/ 13 w 44"/>
                <a:gd name="T49" fmla="*/ 0 h 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7"/>
                <a:gd name="T77" fmla="*/ 44 w 44"/>
                <a:gd name="T78" fmla="*/ 57 h 5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7">
                  <a:moveTo>
                    <a:pt x="13" y="0"/>
                  </a:moveTo>
                  <a:lnTo>
                    <a:pt x="30" y="0"/>
                  </a:lnTo>
                  <a:lnTo>
                    <a:pt x="33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2" y="12"/>
                  </a:lnTo>
                  <a:lnTo>
                    <a:pt x="43" y="17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1" y="49"/>
                  </a:lnTo>
                  <a:lnTo>
                    <a:pt x="37" y="53"/>
                  </a:lnTo>
                  <a:lnTo>
                    <a:pt x="33" y="55"/>
                  </a:lnTo>
                  <a:lnTo>
                    <a:pt x="30" y="56"/>
                  </a:lnTo>
                  <a:lnTo>
                    <a:pt x="13" y="56"/>
                  </a:lnTo>
                  <a:lnTo>
                    <a:pt x="9" y="55"/>
                  </a:lnTo>
                  <a:lnTo>
                    <a:pt x="5" y="53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7"/>
                  </a:lnTo>
                  <a:lnTo>
                    <a:pt x="5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6" name="Freeform 49"/>
            <p:cNvSpPr/>
            <p:nvPr/>
          </p:nvSpPr>
          <p:spPr bwMode="auto">
            <a:xfrm>
              <a:off x="4244" y="2749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7 w 44"/>
                <a:gd name="T7" fmla="*/ 3 h 56"/>
                <a:gd name="T8" fmla="*/ 41 w 44"/>
                <a:gd name="T9" fmla="*/ 7 h 56"/>
                <a:gd name="T10" fmla="*/ 43 w 44"/>
                <a:gd name="T11" fmla="*/ 12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7 w 44"/>
                <a:gd name="T21" fmla="*/ 53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6 w 44"/>
                <a:gd name="T31" fmla="*/ 53 h 56"/>
                <a:gd name="T32" fmla="*/ 2 w 44"/>
                <a:gd name="T33" fmla="*/ 48 h 56"/>
                <a:gd name="T34" fmla="*/ 1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1 w 44"/>
                <a:gd name="T41" fmla="*/ 12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7" y="53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7" name="Freeform 50"/>
            <p:cNvSpPr/>
            <p:nvPr/>
          </p:nvSpPr>
          <p:spPr bwMode="auto">
            <a:xfrm>
              <a:off x="4245" y="2702"/>
              <a:ext cx="44" cy="57"/>
            </a:xfrm>
            <a:custGeom>
              <a:avLst/>
              <a:gdLst>
                <a:gd name="T0" fmla="*/ 13 w 44"/>
                <a:gd name="T1" fmla="*/ 0 h 57"/>
                <a:gd name="T2" fmla="*/ 30 w 44"/>
                <a:gd name="T3" fmla="*/ 0 h 57"/>
                <a:gd name="T4" fmla="*/ 34 w 44"/>
                <a:gd name="T5" fmla="*/ 1 h 57"/>
                <a:gd name="T6" fmla="*/ 37 w 44"/>
                <a:gd name="T7" fmla="*/ 3 h 57"/>
                <a:gd name="T8" fmla="*/ 41 w 44"/>
                <a:gd name="T9" fmla="*/ 8 h 57"/>
                <a:gd name="T10" fmla="*/ 42 w 44"/>
                <a:gd name="T11" fmla="*/ 12 h 57"/>
                <a:gd name="T12" fmla="*/ 43 w 44"/>
                <a:gd name="T13" fmla="*/ 16 h 57"/>
                <a:gd name="T14" fmla="*/ 43 w 44"/>
                <a:gd name="T15" fmla="*/ 39 h 57"/>
                <a:gd name="T16" fmla="*/ 42 w 44"/>
                <a:gd name="T17" fmla="*/ 44 h 57"/>
                <a:gd name="T18" fmla="*/ 41 w 44"/>
                <a:gd name="T19" fmla="*/ 49 h 57"/>
                <a:gd name="T20" fmla="*/ 37 w 44"/>
                <a:gd name="T21" fmla="*/ 53 h 57"/>
                <a:gd name="T22" fmla="*/ 34 w 44"/>
                <a:gd name="T23" fmla="*/ 55 h 57"/>
                <a:gd name="T24" fmla="*/ 30 w 44"/>
                <a:gd name="T25" fmla="*/ 56 h 57"/>
                <a:gd name="T26" fmla="*/ 13 w 44"/>
                <a:gd name="T27" fmla="*/ 56 h 57"/>
                <a:gd name="T28" fmla="*/ 9 w 44"/>
                <a:gd name="T29" fmla="*/ 55 h 57"/>
                <a:gd name="T30" fmla="*/ 6 w 44"/>
                <a:gd name="T31" fmla="*/ 53 h 57"/>
                <a:gd name="T32" fmla="*/ 2 w 44"/>
                <a:gd name="T33" fmla="*/ 49 h 57"/>
                <a:gd name="T34" fmla="*/ 0 w 44"/>
                <a:gd name="T35" fmla="*/ 44 h 57"/>
                <a:gd name="T36" fmla="*/ 0 w 44"/>
                <a:gd name="T37" fmla="*/ 39 h 57"/>
                <a:gd name="T38" fmla="*/ 0 w 44"/>
                <a:gd name="T39" fmla="*/ 16 h 57"/>
                <a:gd name="T40" fmla="*/ 0 w 44"/>
                <a:gd name="T41" fmla="*/ 12 h 57"/>
                <a:gd name="T42" fmla="*/ 2 w 44"/>
                <a:gd name="T43" fmla="*/ 8 h 57"/>
                <a:gd name="T44" fmla="*/ 6 w 44"/>
                <a:gd name="T45" fmla="*/ 3 h 57"/>
                <a:gd name="T46" fmla="*/ 9 w 44"/>
                <a:gd name="T47" fmla="*/ 1 h 57"/>
                <a:gd name="T48" fmla="*/ 13 w 44"/>
                <a:gd name="T49" fmla="*/ 0 h 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7"/>
                <a:gd name="T77" fmla="*/ 44 w 44"/>
                <a:gd name="T78" fmla="*/ 57 h 5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7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8"/>
                  </a:lnTo>
                  <a:lnTo>
                    <a:pt x="42" y="12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1" y="49"/>
                  </a:lnTo>
                  <a:lnTo>
                    <a:pt x="37" y="53"/>
                  </a:lnTo>
                  <a:lnTo>
                    <a:pt x="34" y="55"/>
                  </a:lnTo>
                  <a:lnTo>
                    <a:pt x="30" y="56"/>
                  </a:lnTo>
                  <a:lnTo>
                    <a:pt x="13" y="56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8" name="Freeform 51"/>
            <p:cNvSpPr/>
            <p:nvPr/>
          </p:nvSpPr>
          <p:spPr bwMode="auto">
            <a:xfrm>
              <a:off x="4244" y="2656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0 h 56"/>
                <a:gd name="T6" fmla="*/ 37 w 44"/>
                <a:gd name="T7" fmla="*/ 2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8 h 56"/>
                <a:gd name="T16" fmla="*/ 43 w 44"/>
                <a:gd name="T17" fmla="*/ 43 h 56"/>
                <a:gd name="T18" fmla="*/ 41 w 44"/>
                <a:gd name="T19" fmla="*/ 48 h 56"/>
                <a:gd name="T20" fmla="*/ 37 w 44"/>
                <a:gd name="T21" fmla="*/ 52 h 56"/>
                <a:gd name="T22" fmla="*/ 34 w 44"/>
                <a:gd name="T23" fmla="*/ 54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4 h 56"/>
                <a:gd name="T30" fmla="*/ 6 w 44"/>
                <a:gd name="T31" fmla="*/ 52 h 56"/>
                <a:gd name="T32" fmla="*/ 2 w 44"/>
                <a:gd name="T33" fmla="*/ 48 h 56"/>
                <a:gd name="T34" fmla="*/ 1 w 44"/>
                <a:gd name="T35" fmla="*/ 43 h 56"/>
                <a:gd name="T36" fmla="*/ 0 w 44"/>
                <a:gd name="T37" fmla="*/ 38 h 56"/>
                <a:gd name="T38" fmla="*/ 0 w 44"/>
                <a:gd name="T39" fmla="*/ 16 h 56"/>
                <a:gd name="T40" fmla="*/ 1 w 44"/>
                <a:gd name="T41" fmla="*/ 11 h 56"/>
                <a:gd name="T42" fmla="*/ 2 w 44"/>
                <a:gd name="T43" fmla="*/ 7 h 56"/>
                <a:gd name="T44" fmla="*/ 6 w 44"/>
                <a:gd name="T45" fmla="*/ 2 h 56"/>
                <a:gd name="T46" fmla="*/ 9 w 44"/>
                <a:gd name="T47" fmla="*/ 0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37" y="2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8"/>
                  </a:lnTo>
                  <a:lnTo>
                    <a:pt x="43" y="43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4" y="54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4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9" name="Freeform 52"/>
            <p:cNvSpPr/>
            <p:nvPr/>
          </p:nvSpPr>
          <p:spPr bwMode="auto">
            <a:xfrm>
              <a:off x="4244" y="2609"/>
              <a:ext cx="44" cy="56"/>
            </a:xfrm>
            <a:custGeom>
              <a:avLst/>
              <a:gdLst>
                <a:gd name="T0" fmla="*/ 12 w 44"/>
                <a:gd name="T1" fmla="*/ 0 h 56"/>
                <a:gd name="T2" fmla="*/ 29 w 44"/>
                <a:gd name="T3" fmla="*/ 0 h 56"/>
                <a:gd name="T4" fmla="*/ 33 w 44"/>
                <a:gd name="T5" fmla="*/ 0 h 56"/>
                <a:gd name="T6" fmla="*/ 37 w 44"/>
                <a:gd name="T7" fmla="*/ 2 h 56"/>
                <a:gd name="T8" fmla="*/ 40 w 44"/>
                <a:gd name="T9" fmla="*/ 7 h 56"/>
                <a:gd name="T10" fmla="*/ 42 w 44"/>
                <a:gd name="T11" fmla="*/ 11 h 56"/>
                <a:gd name="T12" fmla="*/ 43 w 44"/>
                <a:gd name="T13" fmla="*/ 15 h 56"/>
                <a:gd name="T14" fmla="*/ 43 w 44"/>
                <a:gd name="T15" fmla="*/ 38 h 56"/>
                <a:gd name="T16" fmla="*/ 42 w 44"/>
                <a:gd name="T17" fmla="*/ 43 h 56"/>
                <a:gd name="T18" fmla="*/ 40 w 44"/>
                <a:gd name="T19" fmla="*/ 48 h 56"/>
                <a:gd name="T20" fmla="*/ 37 w 44"/>
                <a:gd name="T21" fmla="*/ 52 h 56"/>
                <a:gd name="T22" fmla="*/ 33 w 44"/>
                <a:gd name="T23" fmla="*/ 54 h 56"/>
                <a:gd name="T24" fmla="*/ 29 w 44"/>
                <a:gd name="T25" fmla="*/ 55 h 56"/>
                <a:gd name="T26" fmla="*/ 12 w 44"/>
                <a:gd name="T27" fmla="*/ 55 h 56"/>
                <a:gd name="T28" fmla="*/ 8 w 44"/>
                <a:gd name="T29" fmla="*/ 54 h 56"/>
                <a:gd name="T30" fmla="*/ 5 w 44"/>
                <a:gd name="T31" fmla="*/ 52 h 56"/>
                <a:gd name="T32" fmla="*/ 2 w 44"/>
                <a:gd name="T33" fmla="*/ 48 h 56"/>
                <a:gd name="T34" fmla="*/ 0 w 44"/>
                <a:gd name="T35" fmla="*/ 43 h 56"/>
                <a:gd name="T36" fmla="*/ 0 w 44"/>
                <a:gd name="T37" fmla="*/ 38 h 56"/>
                <a:gd name="T38" fmla="*/ 0 w 44"/>
                <a:gd name="T39" fmla="*/ 15 h 56"/>
                <a:gd name="T40" fmla="*/ 0 w 44"/>
                <a:gd name="T41" fmla="*/ 11 h 56"/>
                <a:gd name="T42" fmla="*/ 2 w 44"/>
                <a:gd name="T43" fmla="*/ 7 h 56"/>
                <a:gd name="T44" fmla="*/ 5 w 44"/>
                <a:gd name="T45" fmla="*/ 2 h 56"/>
                <a:gd name="T46" fmla="*/ 8 w 44"/>
                <a:gd name="T47" fmla="*/ 0 h 56"/>
                <a:gd name="T48" fmla="*/ 12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2" y="0"/>
                  </a:moveTo>
                  <a:lnTo>
                    <a:pt x="29" y="0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40" y="7"/>
                  </a:lnTo>
                  <a:lnTo>
                    <a:pt x="42" y="11"/>
                  </a:lnTo>
                  <a:lnTo>
                    <a:pt x="43" y="15"/>
                  </a:lnTo>
                  <a:lnTo>
                    <a:pt x="43" y="38"/>
                  </a:lnTo>
                  <a:lnTo>
                    <a:pt x="42" y="43"/>
                  </a:lnTo>
                  <a:lnTo>
                    <a:pt x="40" y="48"/>
                  </a:lnTo>
                  <a:lnTo>
                    <a:pt x="37" y="52"/>
                  </a:lnTo>
                  <a:lnTo>
                    <a:pt x="33" y="54"/>
                  </a:lnTo>
                  <a:lnTo>
                    <a:pt x="29" y="55"/>
                  </a:lnTo>
                  <a:lnTo>
                    <a:pt x="12" y="55"/>
                  </a:lnTo>
                  <a:lnTo>
                    <a:pt x="8" y="54"/>
                  </a:lnTo>
                  <a:lnTo>
                    <a:pt x="5" y="52"/>
                  </a:lnTo>
                  <a:lnTo>
                    <a:pt x="2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2"/>
                  </a:lnTo>
                  <a:lnTo>
                    <a:pt x="8" y="0"/>
                  </a:lnTo>
                  <a:lnTo>
                    <a:pt x="12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0" name="Freeform 53"/>
            <p:cNvSpPr/>
            <p:nvPr/>
          </p:nvSpPr>
          <p:spPr bwMode="auto">
            <a:xfrm>
              <a:off x="4264" y="2558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9 w 44"/>
                <a:gd name="T5" fmla="*/ 4 h 56"/>
                <a:gd name="T6" fmla="*/ 42 w 44"/>
                <a:gd name="T7" fmla="*/ 8 h 56"/>
                <a:gd name="T8" fmla="*/ 43 w 44"/>
                <a:gd name="T9" fmla="*/ 12 h 56"/>
                <a:gd name="T10" fmla="*/ 43 w 44"/>
                <a:gd name="T11" fmla="*/ 16 h 56"/>
                <a:gd name="T12" fmla="*/ 43 w 44"/>
                <a:gd name="T13" fmla="*/ 39 h 56"/>
                <a:gd name="T14" fmla="*/ 43 w 44"/>
                <a:gd name="T15" fmla="*/ 44 h 56"/>
                <a:gd name="T16" fmla="*/ 41 w 44"/>
                <a:gd name="T17" fmla="*/ 48 h 56"/>
                <a:gd name="T18" fmla="*/ 37 w 44"/>
                <a:gd name="T19" fmla="*/ 52 h 56"/>
                <a:gd name="T20" fmla="*/ 34 w 44"/>
                <a:gd name="T21" fmla="*/ 54 h 56"/>
                <a:gd name="T22" fmla="*/ 13 w 44"/>
                <a:gd name="T23" fmla="*/ 55 h 56"/>
                <a:gd name="T24" fmla="*/ 9 w 44"/>
                <a:gd name="T25" fmla="*/ 54 h 56"/>
                <a:gd name="T26" fmla="*/ 6 w 44"/>
                <a:gd name="T27" fmla="*/ 52 h 56"/>
                <a:gd name="T28" fmla="*/ 2 w 44"/>
                <a:gd name="T29" fmla="*/ 48 h 56"/>
                <a:gd name="T30" fmla="*/ 1 w 44"/>
                <a:gd name="T31" fmla="*/ 44 h 56"/>
                <a:gd name="T32" fmla="*/ 0 w 44"/>
                <a:gd name="T33" fmla="*/ 39 h 56"/>
                <a:gd name="T34" fmla="*/ 0 w 44"/>
                <a:gd name="T35" fmla="*/ 16 h 56"/>
                <a:gd name="T36" fmla="*/ 1 w 44"/>
                <a:gd name="T37" fmla="*/ 11 h 56"/>
                <a:gd name="T38" fmla="*/ 2 w 44"/>
                <a:gd name="T39" fmla="*/ 7 h 56"/>
                <a:gd name="T40" fmla="*/ 6 w 44"/>
                <a:gd name="T41" fmla="*/ 2 h 56"/>
                <a:gd name="T42" fmla="*/ 9 w 44"/>
                <a:gd name="T43" fmla="*/ 0 h 56"/>
                <a:gd name="T44" fmla="*/ 13 w 44"/>
                <a:gd name="T45" fmla="*/ 0 h 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"/>
                <a:gd name="T70" fmla="*/ 0 h 56"/>
                <a:gd name="T71" fmla="*/ 44 w 44"/>
                <a:gd name="T72" fmla="*/ 56 h 5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9" y="4"/>
                  </a:lnTo>
                  <a:lnTo>
                    <a:pt x="42" y="8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4" y="54"/>
                  </a:lnTo>
                  <a:lnTo>
                    <a:pt x="13" y="55"/>
                  </a:lnTo>
                  <a:lnTo>
                    <a:pt x="9" y="54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1" name="Freeform 54"/>
            <p:cNvSpPr/>
            <p:nvPr/>
          </p:nvSpPr>
          <p:spPr bwMode="auto">
            <a:xfrm>
              <a:off x="4286" y="2510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7 w 44"/>
                <a:gd name="T7" fmla="*/ 3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7 w 44"/>
                <a:gd name="T21" fmla="*/ 52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4 w 44"/>
                <a:gd name="T29" fmla="*/ 52 h 56"/>
                <a:gd name="T30" fmla="*/ 1 w 44"/>
                <a:gd name="T31" fmla="*/ 47 h 56"/>
                <a:gd name="T32" fmla="*/ 0 w 44"/>
                <a:gd name="T33" fmla="*/ 42 h 56"/>
                <a:gd name="T34" fmla="*/ 0 w 44"/>
                <a:gd name="T35" fmla="*/ 39 h 56"/>
                <a:gd name="T36" fmla="*/ 0 w 44"/>
                <a:gd name="T37" fmla="*/ 16 h 56"/>
                <a:gd name="T38" fmla="*/ 0 w 44"/>
                <a:gd name="T39" fmla="*/ 11 h 56"/>
                <a:gd name="T40" fmla="*/ 2 w 44"/>
                <a:gd name="T41" fmla="*/ 7 h 56"/>
                <a:gd name="T42" fmla="*/ 6 w 44"/>
                <a:gd name="T43" fmla="*/ 3 h 56"/>
                <a:gd name="T44" fmla="*/ 9 w 44"/>
                <a:gd name="T45" fmla="*/ 1 h 56"/>
                <a:gd name="T46" fmla="*/ 13 w 44"/>
                <a:gd name="T47" fmla="*/ 0 h 5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"/>
                <a:gd name="T73" fmla="*/ 0 h 56"/>
                <a:gd name="T74" fmla="*/ 44 w 44"/>
                <a:gd name="T75" fmla="*/ 56 h 5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4" y="52"/>
                  </a:lnTo>
                  <a:lnTo>
                    <a:pt x="1" y="47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2" name="Freeform 55"/>
            <p:cNvSpPr/>
            <p:nvPr/>
          </p:nvSpPr>
          <p:spPr bwMode="auto">
            <a:xfrm>
              <a:off x="4282" y="2468"/>
              <a:ext cx="40" cy="50"/>
            </a:xfrm>
            <a:custGeom>
              <a:avLst/>
              <a:gdLst>
                <a:gd name="T0" fmla="*/ 12 w 40"/>
                <a:gd name="T1" fmla="*/ 0 h 50"/>
                <a:gd name="T2" fmla="*/ 27 w 40"/>
                <a:gd name="T3" fmla="*/ 0 h 50"/>
                <a:gd name="T4" fmla="*/ 30 w 40"/>
                <a:gd name="T5" fmla="*/ 1 h 50"/>
                <a:gd name="T6" fmla="*/ 34 w 40"/>
                <a:gd name="T7" fmla="*/ 4 h 50"/>
                <a:gd name="T8" fmla="*/ 37 w 40"/>
                <a:gd name="T9" fmla="*/ 8 h 50"/>
                <a:gd name="T10" fmla="*/ 38 w 40"/>
                <a:gd name="T11" fmla="*/ 12 h 50"/>
                <a:gd name="T12" fmla="*/ 39 w 40"/>
                <a:gd name="T13" fmla="*/ 15 h 50"/>
                <a:gd name="T14" fmla="*/ 39 w 40"/>
                <a:gd name="T15" fmla="*/ 35 h 50"/>
                <a:gd name="T16" fmla="*/ 38 w 40"/>
                <a:gd name="T17" fmla="*/ 39 h 50"/>
                <a:gd name="T18" fmla="*/ 36 w 40"/>
                <a:gd name="T19" fmla="*/ 44 h 50"/>
                <a:gd name="T20" fmla="*/ 33 w 40"/>
                <a:gd name="T21" fmla="*/ 48 h 50"/>
                <a:gd name="T22" fmla="*/ 29 w 40"/>
                <a:gd name="T23" fmla="*/ 49 h 50"/>
                <a:gd name="T24" fmla="*/ 27 w 40"/>
                <a:gd name="T25" fmla="*/ 49 h 50"/>
                <a:gd name="T26" fmla="*/ 12 w 40"/>
                <a:gd name="T27" fmla="*/ 49 h 50"/>
                <a:gd name="T28" fmla="*/ 8 w 40"/>
                <a:gd name="T29" fmla="*/ 49 h 50"/>
                <a:gd name="T30" fmla="*/ 5 w 40"/>
                <a:gd name="T31" fmla="*/ 46 h 50"/>
                <a:gd name="T32" fmla="*/ 2 w 40"/>
                <a:gd name="T33" fmla="*/ 42 h 50"/>
                <a:gd name="T34" fmla="*/ 1 w 40"/>
                <a:gd name="T35" fmla="*/ 38 h 50"/>
                <a:gd name="T36" fmla="*/ 0 w 40"/>
                <a:gd name="T37" fmla="*/ 35 h 50"/>
                <a:gd name="T38" fmla="*/ 0 w 40"/>
                <a:gd name="T39" fmla="*/ 15 h 50"/>
                <a:gd name="T40" fmla="*/ 1 w 40"/>
                <a:gd name="T41" fmla="*/ 11 h 50"/>
                <a:gd name="T42" fmla="*/ 3 w 40"/>
                <a:gd name="T43" fmla="*/ 5 h 50"/>
                <a:gd name="T44" fmla="*/ 6 w 40"/>
                <a:gd name="T45" fmla="*/ 2 h 50"/>
                <a:gd name="T46" fmla="*/ 10 w 40"/>
                <a:gd name="T47" fmla="*/ 1 h 50"/>
                <a:gd name="T48" fmla="*/ 12 w 40"/>
                <a:gd name="T49" fmla="*/ 0 h 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50"/>
                <a:gd name="T77" fmla="*/ 40 w 40"/>
                <a:gd name="T78" fmla="*/ 50 h 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50">
                  <a:moveTo>
                    <a:pt x="12" y="0"/>
                  </a:moveTo>
                  <a:lnTo>
                    <a:pt x="27" y="0"/>
                  </a:lnTo>
                  <a:lnTo>
                    <a:pt x="30" y="1"/>
                  </a:lnTo>
                  <a:lnTo>
                    <a:pt x="34" y="4"/>
                  </a:lnTo>
                  <a:lnTo>
                    <a:pt x="37" y="8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39" y="35"/>
                  </a:lnTo>
                  <a:lnTo>
                    <a:pt x="38" y="39"/>
                  </a:lnTo>
                  <a:lnTo>
                    <a:pt x="36" y="44"/>
                  </a:lnTo>
                  <a:lnTo>
                    <a:pt x="33" y="48"/>
                  </a:lnTo>
                  <a:lnTo>
                    <a:pt x="29" y="49"/>
                  </a:lnTo>
                  <a:lnTo>
                    <a:pt x="27" y="49"/>
                  </a:lnTo>
                  <a:lnTo>
                    <a:pt x="12" y="49"/>
                  </a:lnTo>
                  <a:lnTo>
                    <a:pt x="8" y="49"/>
                  </a:lnTo>
                  <a:lnTo>
                    <a:pt x="5" y="46"/>
                  </a:lnTo>
                  <a:lnTo>
                    <a:pt x="2" y="42"/>
                  </a:lnTo>
                  <a:lnTo>
                    <a:pt x="1" y="38"/>
                  </a:lnTo>
                  <a:lnTo>
                    <a:pt x="0" y="35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3" y="5"/>
                  </a:lnTo>
                  <a:lnTo>
                    <a:pt x="6" y="2"/>
                  </a:lnTo>
                  <a:lnTo>
                    <a:pt x="10" y="1"/>
                  </a:lnTo>
                  <a:lnTo>
                    <a:pt x="12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3" name="Freeform 56"/>
            <p:cNvSpPr/>
            <p:nvPr/>
          </p:nvSpPr>
          <p:spPr bwMode="auto">
            <a:xfrm>
              <a:off x="4249" y="2468"/>
              <a:ext cx="39" cy="49"/>
            </a:xfrm>
            <a:custGeom>
              <a:avLst/>
              <a:gdLst>
                <a:gd name="T0" fmla="*/ 11 w 39"/>
                <a:gd name="T1" fmla="*/ 0 h 49"/>
                <a:gd name="T2" fmla="*/ 26 w 39"/>
                <a:gd name="T3" fmla="*/ 0 h 49"/>
                <a:gd name="T4" fmla="*/ 30 w 39"/>
                <a:gd name="T5" fmla="*/ 0 h 49"/>
                <a:gd name="T6" fmla="*/ 34 w 39"/>
                <a:gd name="T7" fmla="*/ 3 h 49"/>
                <a:gd name="T8" fmla="*/ 37 w 39"/>
                <a:gd name="T9" fmla="*/ 7 h 49"/>
                <a:gd name="T10" fmla="*/ 38 w 39"/>
                <a:gd name="T11" fmla="*/ 11 h 49"/>
                <a:gd name="T12" fmla="*/ 38 w 39"/>
                <a:gd name="T13" fmla="*/ 14 h 49"/>
                <a:gd name="T14" fmla="*/ 38 w 39"/>
                <a:gd name="T15" fmla="*/ 34 h 49"/>
                <a:gd name="T16" fmla="*/ 37 w 39"/>
                <a:gd name="T17" fmla="*/ 38 h 49"/>
                <a:gd name="T18" fmla="*/ 35 w 39"/>
                <a:gd name="T19" fmla="*/ 43 h 49"/>
                <a:gd name="T20" fmla="*/ 32 w 39"/>
                <a:gd name="T21" fmla="*/ 47 h 49"/>
                <a:gd name="T22" fmla="*/ 28 w 39"/>
                <a:gd name="T23" fmla="*/ 48 h 49"/>
                <a:gd name="T24" fmla="*/ 26 w 39"/>
                <a:gd name="T25" fmla="*/ 48 h 49"/>
                <a:gd name="T26" fmla="*/ 11 w 39"/>
                <a:gd name="T27" fmla="*/ 48 h 49"/>
                <a:gd name="T28" fmla="*/ 8 w 39"/>
                <a:gd name="T29" fmla="*/ 48 h 49"/>
                <a:gd name="T30" fmla="*/ 4 w 39"/>
                <a:gd name="T31" fmla="*/ 46 h 49"/>
                <a:gd name="T32" fmla="*/ 1 w 39"/>
                <a:gd name="T33" fmla="*/ 41 h 49"/>
                <a:gd name="T34" fmla="*/ 0 w 39"/>
                <a:gd name="T35" fmla="*/ 37 h 49"/>
                <a:gd name="T36" fmla="*/ 0 w 39"/>
                <a:gd name="T37" fmla="*/ 34 h 49"/>
                <a:gd name="T38" fmla="*/ 0 w 39"/>
                <a:gd name="T39" fmla="*/ 14 h 49"/>
                <a:gd name="T40" fmla="*/ 0 w 39"/>
                <a:gd name="T41" fmla="*/ 10 h 49"/>
                <a:gd name="T42" fmla="*/ 2 w 39"/>
                <a:gd name="T43" fmla="*/ 4 h 49"/>
                <a:gd name="T44" fmla="*/ 6 w 39"/>
                <a:gd name="T45" fmla="*/ 1 h 49"/>
                <a:gd name="T46" fmla="*/ 9 w 39"/>
                <a:gd name="T47" fmla="*/ 0 h 49"/>
                <a:gd name="T48" fmla="*/ 11 w 39"/>
                <a:gd name="T49" fmla="*/ 0 h 4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9"/>
                <a:gd name="T76" fmla="*/ 0 h 49"/>
                <a:gd name="T77" fmla="*/ 39 w 39"/>
                <a:gd name="T78" fmla="*/ 49 h 4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9" h="49">
                  <a:moveTo>
                    <a:pt x="11" y="0"/>
                  </a:moveTo>
                  <a:lnTo>
                    <a:pt x="26" y="0"/>
                  </a:lnTo>
                  <a:lnTo>
                    <a:pt x="30" y="0"/>
                  </a:lnTo>
                  <a:lnTo>
                    <a:pt x="34" y="3"/>
                  </a:lnTo>
                  <a:lnTo>
                    <a:pt x="37" y="7"/>
                  </a:lnTo>
                  <a:lnTo>
                    <a:pt x="38" y="11"/>
                  </a:lnTo>
                  <a:lnTo>
                    <a:pt x="38" y="14"/>
                  </a:lnTo>
                  <a:lnTo>
                    <a:pt x="38" y="34"/>
                  </a:lnTo>
                  <a:lnTo>
                    <a:pt x="37" y="38"/>
                  </a:lnTo>
                  <a:lnTo>
                    <a:pt x="35" y="43"/>
                  </a:lnTo>
                  <a:lnTo>
                    <a:pt x="32" y="47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11" y="48"/>
                  </a:lnTo>
                  <a:lnTo>
                    <a:pt x="8" y="48"/>
                  </a:lnTo>
                  <a:lnTo>
                    <a:pt x="4" y="46"/>
                  </a:lnTo>
                  <a:lnTo>
                    <a:pt x="1" y="41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6" y="1"/>
                  </a:lnTo>
                  <a:lnTo>
                    <a:pt x="9" y="0"/>
                  </a:lnTo>
                  <a:lnTo>
                    <a:pt x="11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4" name="Freeform 57"/>
            <p:cNvSpPr/>
            <p:nvPr/>
          </p:nvSpPr>
          <p:spPr bwMode="auto">
            <a:xfrm>
              <a:off x="4266" y="2424"/>
              <a:ext cx="39" cy="49"/>
            </a:xfrm>
            <a:custGeom>
              <a:avLst/>
              <a:gdLst>
                <a:gd name="T0" fmla="*/ 12 w 39"/>
                <a:gd name="T1" fmla="*/ 0 h 49"/>
                <a:gd name="T2" fmla="*/ 27 w 39"/>
                <a:gd name="T3" fmla="*/ 0 h 49"/>
                <a:gd name="T4" fmla="*/ 30 w 39"/>
                <a:gd name="T5" fmla="*/ 1 h 49"/>
                <a:gd name="T6" fmla="*/ 35 w 39"/>
                <a:gd name="T7" fmla="*/ 4 h 49"/>
                <a:gd name="T8" fmla="*/ 37 w 39"/>
                <a:gd name="T9" fmla="*/ 9 h 49"/>
                <a:gd name="T10" fmla="*/ 38 w 39"/>
                <a:gd name="T11" fmla="*/ 13 h 49"/>
                <a:gd name="T12" fmla="*/ 38 w 39"/>
                <a:gd name="T13" fmla="*/ 34 h 49"/>
                <a:gd name="T14" fmla="*/ 38 w 39"/>
                <a:gd name="T15" fmla="*/ 39 h 49"/>
                <a:gd name="T16" fmla="*/ 35 w 39"/>
                <a:gd name="T17" fmla="*/ 44 h 49"/>
                <a:gd name="T18" fmla="*/ 32 w 39"/>
                <a:gd name="T19" fmla="*/ 47 h 49"/>
                <a:gd name="T20" fmla="*/ 27 w 39"/>
                <a:gd name="T21" fmla="*/ 48 h 49"/>
                <a:gd name="T22" fmla="*/ 12 w 39"/>
                <a:gd name="T23" fmla="*/ 48 h 49"/>
                <a:gd name="T24" fmla="*/ 8 w 39"/>
                <a:gd name="T25" fmla="*/ 48 h 49"/>
                <a:gd name="T26" fmla="*/ 4 w 39"/>
                <a:gd name="T27" fmla="*/ 46 h 49"/>
                <a:gd name="T28" fmla="*/ 1 w 39"/>
                <a:gd name="T29" fmla="*/ 41 h 49"/>
                <a:gd name="T30" fmla="*/ 0 w 39"/>
                <a:gd name="T31" fmla="*/ 37 h 49"/>
                <a:gd name="T32" fmla="*/ 0 w 39"/>
                <a:gd name="T33" fmla="*/ 34 h 49"/>
                <a:gd name="T34" fmla="*/ 0 w 39"/>
                <a:gd name="T35" fmla="*/ 14 h 49"/>
                <a:gd name="T36" fmla="*/ 1 w 39"/>
                <a:gd name="T37" fmla="*/ 10 h 49"/>
                <a:gd name="T38" fmla="*/ 2 w 39"/>
                <a:gd name="T39" fmla="*/ 5 h 49"/>
                <a:gd name="T40" fmla="*/ 6 w 39"/>
                <a:gd name="T41" fmla="*/ 2 h 49"/>
                <a:gd name="T42" fmla="*/ 9 w 39"/>
                <a:gd name="T43" fmla="*/ 0 h 49"/>
                <a:gd name="T44" fmla="*/ 12 w 39"/>
                <a:gd name="T45" fmla="*/ 0 h 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"/>
                <a:gd name="T70" fmla="*/ 0 h 49"/>
                <a:gd name="T71" fmla="*/ 39 w 39"/>
                <a:gd name="T72" fmla="*/ 49 h 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" h="49">
                  <a:moveTo>
                    <a:pt x="12" y="0"/>
                  </a:moveTo>
                  <a:lnTo>
                    <a:pt x="27" y="0"/>
                  </a:lnTo>
                  <a:lnTo>
                    <a:pt x="30" y="1"/>
                  </a:lnTo>
                  <a:lnTo>
                    <a:pt x="35" y="4"/>
                  </a:lnTo>
                  <a:lnTo>
                    <a:pt x="37" y="9"/>
                  </a:lnTo>
                  <a:lnTo>
                    <a:pt x="38" y="13"/>
                  </a:lnTo>
                  <a:lnTo>
                    <a:pt x="38" y="34"/>
                  </a:lnTo>
                  <a:lnTo>
                    <a:pt x="38" y="39"/>
                  </a:lnTo>
                  <a:lnTo>
                    <a:pt x="35" y="44"/>
                  </a:lnTo>
                  <a:lnTo>
                    <a:pt x="32" y="47"/>
                  </a:lnTo>
                  <a:lnTo>
                    <a:pt x="27" y="48"/>
                  </a:lnTo>
                  <a:lnTo>
                    <a:pt x="12" y="48"/>
                  </a:lnTo>
                  <a:lnTo>
                    <a:pt x="8" y="48"/>
                  </a:lnTo>
                  <a:lnTo>
                    <a:pt x="4" y="46"/>
                  </a:lnTo>
                  <a:lnTo>
                    <a:pt x="1" y="41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2" y="5"/>
                  </a:lnTo>
                  <a:lnTo>
                    <a:pt x="6" y="2"/>
                  </a:lnTo>
                  <a:lnTo>
                    <a:pt x="9" y="0"/>
                  </a:lnTo>
                  <a:lnTo>
                    <a:pt x="12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5" name="Freeform 58"/>
            <p:cNvSpPr/>
            <p:nvPr/>
          </p:nvSpPr>
          <p:spPr bwMode="auto">
            <a:xfrm>
              <a:off x="4218" y="2468"/>
              <a:ext cx="39" cy="49"/>
            </a:xfrm>
            <a:custGeom>
              <a:avLst/>
              <a:gdLst>
                <a:gd name="T0" fmla="*/ 11 w 39"/>
                <a:gd name="T1" fmla="*/ 0 h 49"/>
                <a:gd name="T2" fmla="*/ 26 w 39"/>
                <a:gd name="T3" fmla="*/ 0 h 49"/>
                <a:gd name="T4" fmla="*/ 30 w 39"/>
                <a:gd name="T5" fmla="*/ 0 h 49"/>
                <a:gd name="T6" fmla="*/ 34 w 39"/>
                <a:gd name="T7" fmla="*/ 3 h 49"/>
                <a:gd name="T8" fmla="*/ 36 w 39"/>
                <a:gd name="T9" fmla="*/ 7 h 49"/>
                <a:gd name="T10" fmla="*/ 37 w 39"/>
                <a:gd name="T11" fmla="*/ 11 h 49"/>
                <a:gd name="T12" fmla="*/ 38 w 39"/>
                <a:gd name="T13" fmla="*/ 14 h 49"/>
                <a:gd name="T14" fmla="*/ 38 w 39"/>
                <a:gd name="T15" fmla="*/ 34 h 49"/>
                <a:gd name="T16" fmla="*/ 37 w 39"/>
                <a:gd name="T17" fmla="*/ 38 h 49"/>
                <a:gd name="T18" fmla="*/ 35 w 39"/>
                <a:gd name="T19" fmla="*/ 43 h 49"/>
                <a:gd name="T20" fmla="*/ 32 w 39"/>
                <a:gd name="T21" fmla="*/ 47 h 49"/>
                <a:gd name="T22" fmla="*/ 28 w 39"/>
                <a:gd name="T23" fmla="*/ 48 h 49"/>
                <a:gd name="T24" fmla="*/ 26 w 39"/>
                <a:gd name="T25" fmla="*/ 48 h 49"/>
                <a:gd name="T26" fmla="*/ 11 w 39"/>
                <a:gd name="T27" fmla="*/ 48 h 49"/>
                <a:gd name="T28" fmla="*/ 8 w 39"/>
                <a:gd name="T29" fmla="*/ 48 h 49"/>
                <a:gd name="T30" fmla="*/ 4 w 39"/>
                <a:gd name="T31" fmla="*/ 46 h 49"/>
                <a:gd name="T32" fmla="*/ 1 w 39"/>
                <a:gd name="T33" fmla="*/ 41 h 49"/>
                <a:gd name="T34" fmla="*/ 0 w 39"/>
                <a:gd name="T35" fmla="*/ 37 h 49"/>
                <a:gd name="T36" fmla="*/ 0 w 39"/>
                <a:gd name="T37" fmla="*/ 34 h 49"/>
                <a:gd name="T38" fmla="*/ 0 w 39"/>
                <a:gd name="T39" fmla="*/ 14 h 49"/>
                <a:gd name="T40" fmla="*/ 0 w 39"/>
                <a:gd name="T41" fmla="*/ 10 h 49"/>
                <a:gd name="T42" fmla="*/ 2 w 39"/>
                <a:gd name="T43" fmla="*/ 4 h 49"/>
                <a:gd name="T44" fmla="*/ 6 w 39"/>
                <a:gd name="T45" fmla="*/ 1 h 49"/>
                <a:gd name="T46" fmla="*/ 9 w 39"/>
                <a:gd name="T47" fmla="*/ 0 h 49"/>
                <a:gd name="T48" fmla="*/ 11 w 39"/>
                <a:gd name="T49" fmla="*/ 0 h 4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9"/>
                <a:gd name="T76" fmla="*/ 0 h 49"/>
                <a:gd name="T77" fmla="*/ 39 w 39"/>
                <a:gd name="T78" fmla="*/ 49 h 4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9" h="49">
                  <a:moveTo>
                    <a:pt x="11" y="0"/>
                  </a:moveTo>
                  <a:lnTo>
                    <a:pt x="26" y="0"/>
                  </a:lnTo>
                  <a:lnTo>
                    <a:pt x="30" y="0"/>
                  </a:lnTo>
                  <a:lnTo>
                    <a:pt x="34" y="3"/>
                  </a:lnTo>
                  <a:lnTo>
                    <a:pt x="36" y="7"/>
                  </a:lnTo>
                  <a:lnTo>
                    <a:pt x="37" y="11"/>
                  </a:lnTo>
                  <a:lnTo>
                    <a:pt x="38" y="14"/>
                  </a:lnTo>
                  <a:lnTo>
                    <a:pt x="38" y="34"/>
                  </a:lnTo>
                  <a:lnTo>
                    <a:pt x="37" y="38"/>
                  </a:lnTo>
                  <a:lnTo>
                    <a:pt x="35" y="43"/>
                  </a:lnTo>
                  <a:lnTo>
                    <a:pt x="32" y="47"/>
                  </a:lnTo>
                  <a:lnTo>
                    <a:pt x="28" y="48"/>
                  </a:lnTo>
                  <a:lnTo>
                    <a:pt x="26" y="48"/>
                  </a:lnTo>
                  <a:lnTo>
                    <a:pt x="11" y="48"/>
                  </a:lnTo>
                  <a:lnTo>
                    <a:pt x="8" y="48"/>
                  </a:lnTo>
                  <a:lnTo>
                    <a:pt x="4" y="46"/>
                  </a:lnTo>
                  <a:lnTo>
                    <a:pt x="1" y="41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4"/>
                  </a:lnTo>
                  <a:lnTo>
                    <a:pt x="6" y="1"/>
                  </a:lnTo>
                  <a:lnTo>
                    <a:pt x="9" y="0"/>
                  </a:lnTo>
                  <a:lnTo>
                    <a:pt x="11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6" name="Freeform 59"/>
            <p:cNvSpPr/>
            <p:nvPr/>
          </p:nvSpPr>
          <p:spPr bwMode="auto">
            <a:xfrm>
              <a:off x="4235" y="2424"/>
              <a:ext cx="39" cy="49"/>
            </a:xfrm>
            <a:custGeom>
              <a:avLst/>
              <a:gdLst>
                <a:gd name="T0" fmla="*/ 12 w 39"/>
                <a:gd name="T1" fmla="*/ 0 h 49"/>
                <a:gd name="T2" fmla="*/ 26 w 39"/>
                <a:gd name="T3" fmla="*/ 0 h 49"/>
                <a:gd name="T4" fmla="*/ 30 w 39"/>
                <a:gd name="T5" fmla="*/ 1 h 49"/>
                <a:gd name="T6" fmla="*/ 34 w 39"/>
                <a:gd name="T7" fmla="*/ 3 h 49"/>
                <a:gd name="T8" fmla="*/ 37 w 39"/>
                <a:gd name="T9" fmla="*/ 7 h 49"/>
                <a:gd name="T10" fmla="*/ 38 w 39"/>
                <a:gd name="T11" fmla="*/ 11 h 49"/>
                <a:gd name="T12" fmla="*/ 38 w 39"/>
                <a:gd name="T13" fmla="*/ 14 h 49"/>
                <a:gd name="T14" fmla="*/ 38 w 39"/>
                <a:gd name="T15" fmla="*/ 34 h 49"/>
                <a:gd name="T16" fmla="*/ 37 w 39"/>
                <a:gd name="T17" fmla="*/ 39 h 49"/>
                <a:gd name="T18" fmla="*/ 35 w 39"/>
                <a:gd name="T19" fmla="*/ 44 h 49"/>
                <a:gd name="T20" fmla="*/ 32 w 39"/>
                <a:gd name="T21" fmla="*/ 47 h 49"/>
                <a:gd name="T22" fmla="*/ 29 w 39"/>
                <a:gd name="T23" fmla="*/ 48 h 49"/>
                <a:gd name="T24" fmla="*/ 26 w 39"/>
                <a:gd name="T25" fmla="*/ 48 h 49"/>
                <a:gd name="T26" fmla="*/ 12 w 39"/>
                <a:gd name="T27" fmla="*/ 48 h 49"/>
                <a:gd name="T28" fmla="*/ 8 w 39"/>
                <a:gd name="T29" fmla="*/ 48 h 49"/>
                <a:gd name="T30" fmla="*/ 4 w 39"/>
                <a:gd name="T31" fmla="*/ 46 h 49"/>
                <a:gd name="T32" fmla="*/ 1 w 39"/>
                <a:gd name="T33" fmla="*/ 41 h 49"/>
                <a:gd name="T34" fmla="*/ 0 w 39"/>
                <a:gd name="T35" fmla="*/ 37 h 49"/>
                <a:gd name="T36" fmla="*/ 0 w 39"/>
                <a:gd name="T37" fmla="*/ 34 h 49"/>
                <a:gd name="T38" fmla="*/ 0 w 39"/>
                <a:gd name="T39" fmla="*/ 14 h 49"/>
                <a:gd name="T40" fmla="*/ 0 w 39"/>
                <a:gd name="T41" fmla="*/ 10 h 49"/>
                <a:gd name="T42" fmla="*/ 2 w 39"/>
                <a:gd name="T43" fmla="*/ 5 h 49"/>
                <a:gd name="T44" fmla="*/ 6 w 39"/>
                <a:gd name="T45" fmla="*/ 2 h 49"/>
                <a:gd name="T46" fmla="*/ 9 w 39"/>
                <a:gd name="T47" fmla="*/ 0 h 49"/>
                <a:gd name="T48" fmla="*/ 12 w 39"/>
                <a:gd name="T49" fmla="*/ 0 h 4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9"/>
                <a:gd name="T76" fmla="*/ 0 h 49"/>
                <a:gd name="T77" fmla="*/ 39 w 39"/>
                <a:gd name="T78" fmla="*/ 49 h 4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9" h="49">
                  <a:moveTo>
                    <a:pt x="12" y="0"/>
                  </a:moveTo>
                  <a:lnTo>
                    <a:pt x="26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37" y="7"/>
                  </a:lnTo>
                  <a:lnTo>
                    <a:pt x="38" y="11"/>
                  </a:lnTo>
                  <a:lnTo>
                    <a:pt x="38" y="14"/>
                  </a:lnTo>
                  <a:lnTo>
                    <a:pt x="38" y="34"/>
                  </a:lnTo>
                  <a:lnTo>
                    <a:pt x="37" y="39"/>
                  </a:lnTo>
                  <a:lnTo>
                    <a:pt x="35" y="44"/>
                  </a:lnTo>
                  <a:lnTo>
                    <a:pt x="32" y="47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12" y="48"/>
                  </a:lnTo>
                  <a:lnTo>
                    <a:pt x="8" y="48"/>
                  </a:lnTo>
                  <a:lnTo>
                    <a:pt x="4" y="46"/>
                  </a:lnTo>
                  <a:lnTo>
                    <a:pt x="1" y="41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5"/>
                  </a:lnTo>
                  <a:lnTo>
                    <a:pt x="6" y="2"/>
                  </a:lnTo>
                  <a:lnTo>
                    <a:pt x="9" y="0"/>
                  </a:lnTo>
                  <a:lnTo>
                    <a:pt x="12" y="0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7" name="Freeform 60"/>
            <p:cNvSpPr/>
            <p:nvPr/>
          </p:nvSpPr>
          <p:spPr bwMode="auto">
            <a:xfrm>
              <a:off x="4255" y="2383"/>
              <a:ext cx="39" cy="50"/>
            </a:xfrm>
            <a:custGeom>
              <a:avLst/>
              <a:gdLst>
                <a:gd name="T0" fmla="*/ 12 w 39"/>
                <a:gd name="T1" fmla="*/ 0 h 50"/>
                <a:gd name="T2" fmla="*/ 26 w 39"/>
                <a:gd name="T3" fmla="*/ 0 h 50"/>
                <a:gd name="T4" fmla="*/ 30 w 39"/>
                <a:gd name="T5" fmla="*/ 1 h 50"/>
                <a:gd name="T6" fmla="*/ 34 w 39"/>
                <a:gd name="T7" fmla="*/ 4 h 50"/>
                <a:gd name="T8" fmla="*/ 37 w 39"/>
                <a:gd name="T9" fmla="*/ 8 h 50"/>
                <a:gd name="T10" fmla="*/ 38 w 39"/>
                <a:gd name="T11" fmla="*/ 12 h 50"/>
                <a:gd name="T12" fmla="*/ 38 w 39"/>
                <a:gd name="T13" fmla="*/ 15 h 50"/>
                <a:gd name="T14" fmla="*/ 38 w 39"/>
                <a:gd name="T15" fmla="*/ 35 h 50"/>
                <a:gd name="T16" fmla="*/ 38 w 39"/>
                <a:gd name="T17" fmla="*/ 39 h 50"/>
                <a:gd name="T18" fmla="*/ 35 w 39"/>
                <a:gd name="T19" fmla="*/ 44 h 50"/>
                <a:gd name="T20" fmla="*/ 32 w 39"/>
                <a:gd name="T21" fmla="*/ 48 h 50"/>
                <a:gd name="T22" fmla="*/ 29 w 39"/>
                <a:gd name="T23" fmla="*/ 49 h 50"/>
                <a:gd name="T24" fmla="*/ 26 w 39"/>
                <a:gd name="T25" fmla="*/ 49 h 50"/>
                <a:gd name="T26" fmla="*/ 12 w 39"/>
                <a:gd name="T27" fmla="*/ 49 h 50"/>
                <a:gd name="T28" fmla="*/ 8 w 39"/>
                <a:gd name="T29" fmla="*/ 49 h 50"/>
                <a:gd name="T30" fmla="*/ 4 w 39"/>
                <a:gd name="T31" fmla="*/ 46 h 50"/>
                <a:gd name="T32" fmla="*/ 1 w 39"/>
                <a:gd name="T33" fmla="*/ 42 h 50"/>
                <a:gd name="T34" fmla="*/ 0 w 39"/>
                <a:gd name="T35" fmla="*/ 38 h 50"/>
                <a:gd name="T36" fmla="*/ 0 w 39"/>
                <a:gd name="T37" fmla="*/ 35 h 50"/>
                <a:gd name="T38" fmla="*/ 0 w 39"/>
                <a:gd name="T39" fmla="*/ 15 h 50"/>
                <a:gd name="T40" fmla="*/ 0 w 39"/>
                <a:gd name="T41" fmla="*/ 10 h 50"/>
                <a:gd name="T42" fmla="*/ 2 w 39"/>
                <a:gd name="T43" fmla="*/ 5 h 50"/>
                <a:gd name="T44" fmla="*/ 6 w 39"/>
                <a:gd name="T45" fmla="*/ 2 h 50"/>
                <a:gd name="T46" fmla="*/ 9 w 39"/>
                <a:gd name="T47" fmla="*/ 1 h 50"/>
                <a:gd name="T48" fmla="*/ 12 w 39"/>
                <a:gd name="T49" fmla="*/ 0 h 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9"/>
                <a:gd name="T76" fmla="*/ 0 h 50"/>
                <a:gd name="T77" fmla="*/ 39 w 39"/>
                <a:gd name="T78" fmla="*/ 50 h 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9" h="50">
                  <a:moveTo>
                    <a:pt x="12" y="0"/>
                  </a:moveTo>
                  <a:lnTo>
                    <a:pt x="26" y="0"/>
                  </a:lnTo>
                  <a:lnTo>
                    <a:pt x="30" y="1"/>
                  </a:lnTo>
                  <a:lnTo>
                    <a:pt x="34" y="4"/>
                  </a:lnTo>
                  <a:lnTo>
                    <a:pt x="37" y="8"/>
                  </a:lnTo>
                  <a:lnTo>
                    <a:pt x="38" y="12"/>
                  </a:lnTo>
                  <a:lnTo>
                    <a:pt x="38" y="15"/>
                  </a:lnTo>
                  <a:lnTo>
                    <a:pt x="38" y="35"/>
                  </a:lnTo>
                  <a:lnTo>
                    <a:pt x="38" y="39"/>
                  </a:lnTo>
                  <a:lnTo>
                    <a:pt x="35" y="44"/>
                  </a:lnTo>
                  <a:lnTo>
                    <a:pt x="32" y="48"/>
                  </a:lnTo>
                  <a:lnTo>
                    <a:pt x="29" y="49"/>
                  </a:lnTo>
                  <a:lnTo>
                    <a:pt x="26" y="49"/>
                  </a:lnTo>
                  <a:lnTo>
                    <a:pt x="12" y="49"/>
                  </a:lnTo>
                  <a:lnTo>
                    <a:pt x="8" y="49"/>
                  </a:lnTo>
                  <a:lnTo>
                    <a:pt x="4" y="46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" y="5"/>
                  </a:lnTo>
                  <a:lnTo>
                    <a:pt x="6" y="2"/>
                  </a:lnTo>
                  <a:lnTo>
                    <a:pt x="9" y="1"/>
                  </a:lnTo>
                  <a:lnTo>
                    <a:pt x="12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8" name="Freeform 61"/>
            <p:cNvSpPr/>
            <p:nvPr/>
          </p:nvSpPr>
          <p:spPr bwMode="auto">
            <a:xfrm>
              <a:off x="4185" y="2466"/>
              <a:ext cx="40" cy="50"/>
            </a:xfrm>
            <a:custGeom>
              <a:avLst/>
              <a:gdLst>
                <a:gd name="T0" fmla="*/ 12 w 40"/>
                <a:gd name="T1" fmla="*/ 0 h 50"/>
                <a:gd name="T2" fmla="*/ 27 w 40"/>
                <a:gd name="T3" fmla="*/ 0 h 50"/>
                <a:gd name="T4" fmla="*/ 31 w 40"/>
                <a:gd name="T5" fmla="*/ 1 h 50"/>
                <a:gd name="T6" fmla="*/ 34 w 40"/>
                <a:gd name="T7" fmla="*/ 3 h 50"/>
                <a:gd name="T8" fmla="*/ 37 w 40"/>
                <a:gd name="T9" fmla="*/ 7 h 50"/>
                <a:gd name="T10" fmla="*/ 38 w 40"/>
                <a:gd name="T11" fmla="*/ 12 h 50"/>
                <a:gd name="T12" fmla="*/ 39 w 40"/>
                <a:gd name="T13" fmla="*/ 15 h 50"/>
                <a:gd name="T14" fmla="*/ 39 w 40"/>
                <a:gd name="T15" fmla="*/ 35 h 50"/>
                <a:gd name="T16" fmla="*/ 38 w 40"/>
                <a:gd name="T17" fmla="*/ 39 h 50"/>
                <a:gd name="T18" fmla="*/ 36 w 40"/>
                <a:gd name="T19" fmla="*/ 44 h 50"/>
                <a:gd name="T20" fmla="*/ 33 w 40"/>
                <a:gd name="T21" fmla="*/ 48 h 50"/>
                <a:gd name="T22" fmla="*/ 29 w 40"/>
                <a:gd name="T23" fmla="*/ 49 h 50"/>
                <a:gd name="T24" fmla="*/ 27 w 40"/>
                <a:gd name="T25" fmla="*/ 49 h 50"/>
                <a:gd name="T26" fmla="*/ 12 w 40"/>
                <a:gd name="T27" fmla="*/ 49 h 50"/>
                <a:gd name="T28" fmla="*/ 9 w 40"/>
                <a:gd name="T29" fmla="*/ 48 h 50"/>
                <a:gd name="T30" fmla="*/ 4 w 40"/>
                <a:gd name="T31" fmla="*/ 46 h 50"/>
                <a:gd name="T32" fmla="*/ 2 w 40"/>
                <a:gd name="T33" fmla="*/ 42 h 50"/>
                <a:gd name="T34" fmla="*/ 1 w 40"/>
                <a:gd name="T35" fmla="*/ 38 h 50"/>
                <a:gd name="T36" fmla="*/ 0 w 40"/>
                <a:gd name="T37" fmla="*/ 35 h 50"/>
                <a:gd name="T38" fmla="*/ 0 w 40"/>
                <a:gd name="T39" fmla="*/ 15 h 50"/>
                <a:gd name="T40" fmla="*/ 1 w 40"/>
                <a:gd name="T41" fmla="*/ 10 h 50"/>
                <a:gd name="T42" fmla="*/ 3 w 40"/>
                <a:gd name="T43" fmla="*/ 5 h 50"/>
                <a:gd name="T44" fmla="*/ 6 w 40"/>
                <a:gd name="T45" fmla="*/ 2 h 50"/>
                <a:gd name="T46" fmla="*/ 10 w 40"/>
                <a:gd name="T47" fmla="*/ 1 h 50"/>
                <a:gd name="T48" fmla="*/ 12 w 40"/>
                <a:gd name="T49" fmla="*/ 0 h 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50"/>
                <a:gd name="T77" fmla="*/ 40 w 40"/>
                <a:gd name="T78" fmla="*/ 50 h 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50">
                  <a:moveTo>
                    <a:pt x="12" y="0"/>
                  </a:moveTo>
                  <a:lnTo>
                    <a:pt x="27" y="0"/>
                  </a:lnTo>
                  <a:lnTo>
                    <a:pt x="31" y="1"/>
                  </a:lnTo>
                  <a:lnTo>
                    <a:pt x="34" y="3"/>
                  </a:lnTo>
                  <a:lnTo>
                    <a:pt x="37" y="7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39" y="35"/>
                  </a:lnTo>
                  <a:lnTo>
                    <a:pt x="38" y="39"/>
                  </a:lnTo>
                  <a:lnTo>
                    <a:pt x="36" y="44"/>
                  </a:lnTo>
                  <a:lnTo>
                    <a:pt x="33" y="48"/>
                  </a:lnTo>
                  <a:lnTo>
                    <a:pt x="29" y="49"/>
                  </a:lnTo>
                  <a:lnTo>
                    <a:pt x="27" y="49"/>
                  </a:lnTo>
                  <a:lnTo>
                    <a:pt x="12" y="49"/>
                  </a:lnTo>
                  <a:lnTo>
                    <a:pt x="9" y="48"/>
                  </a:lnTo>
                  <a:lnTo>
                    <a:pt x="4" y="46"/>
                  </a:lnTo>
                  <a:lnTo>
                    <a:pt x="2" y="42"/>
                  </a:lnTo>
                  <a:lnTo>
                    <a:pt x="1" y="38"/>
                  </a:lnTo>
                  <a:lnTo>
                    <a:pt x="0" y="3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3" y="5"/>
                  </a:lnTo>
                  <a:lnTo>
                    <a:pt x="6" y="2"/>
                  </a:lnTo>
                  <a:lnTo>
                    <a:pt x="10" y="1"/>
                  </a:lnTo>
                  <a:lnTo>
                    <a:pt x="12" y="0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9" name="Freeform 62"/>
            <p:cNvSpPr/>
            <p:nvPr/>
          </p:nvSpPr>
          <p:spPr bwMode="auto">
            <a:xfrm>
              <a:off x="4203" y="2423"/>
              <a:ext cx="39" cy="49"/>
            </a:xfrm>
            <a:custGeom>
              <a:avLst/>
              <a:gdLst>
                <a:gd name="T0" fmla="*/ 12 w 39"/>
                <a:gd name="T1" fmla="*/ 0 h 49"/>
                <a:gd name="T2" fmla="*/ 26 w 39"/>
                <a:gd name="T3" fmla="*/ 0 h 49"/>
                <a:gd name="T4" fmla="*/ 30 w 39"/>
                <a:gd name="T5" fmla="*/ 0 h 49"/>
                <a:gd name="T6" fmla="*/ 34 w 39"/>
                <a:gd name="T7" fmla="*/ 3 h 49"/>
                <a:gd name="T8" fmla="*/ 36 w 39"/>
                <a:gd name="T9" fmla="*/ 7 h 49"/>
                <a:gd name="T10" fmla="*/ 38 w 39"/>
                <a:gd name="T11" fmla="*/ 11 h 49"/>
                <a:gd name="T12" fmla="*/ 38 w 39"/>
                <a:gd name="T13" fmla="*/ 14 h 49"/>
                <a:gd name="T14" fmla="*/ 38 w 39"/>
                <a:gd name="T15" fmla="*/ 34 h 49"/>
                <a:gd name="T16" fmla="*/ 37 w 39"/>
                <a:gd name="T17" fmla="*/ 39 h 49"/>
                <a:gd name="T18" fmla="*/ 35 w 39"/>
                <a:gd name="T19" fmla="*/ 44 h 49"/>
                <a:gd name="T20" fmla="*/ 32 w 39"/>
                <a:gd name="T21" fmla="*/ 47 h 49"/>
                <a:gd name="T22" fmla="*/ 29 w 39"/>
                <a:gd name="T23" fmla="*/ 48 h 49"/>
                <a:gd name="T24" fmla="*/ 26 w 39"/>
                <a:gd name="T25" fmla="*/ 48 h 49"/>
                <a:gd name="T26" fmla="*/ 12 w 39"/>
                <a:gd name="T27" fmla="*/ 48 h 49"/>
                <a:gd name="T28" fmla="*/ 8 w 39"/>
                <a:gd name="T29" fmla="*/ 48 h 49"/>
                <a:gd name="T30" fmla="*/ 4 w 39"/>
                <a:gd name="T31" fmla="*/ 45 h 49"/>
                <a:gd name="T32" fmla="*/ 1 w 39"/>
                <a:gd name="T33" fmla="*/ 41 h 49"/>
                <a:gd name="T34" fmla="*/ 0 w 39"/>
                <a:gd name="T35" fmla="*/ 37 h 49"/>
                <a:gd name="T36" fmla="*/ 0 w 39"/>
                <a:gd name="T37" fmla="*/ 34 h 49"/>
                <a:gd name="T38" fmla="*/ 0 w 39"/>
                <a:gd name="T39" fmla="*/ 14 h 49"/>
                <a:gd name="T40" fmla="*/ 0 w 39"/>
                <a:gd name="T41" fmla="*/ 10 h 49"/>
                <a:gd name="T42" fmla="*/ 2 w 39"/>
                <a:gd name="T43" fmla="*/ 5 h 49"/>
                <a:gd name="T44" fmla="*/ 6 w 39"/>
                <a:gd name="T45" fmla="*/ 1 h 49"/>
                <a:gd name="T46" fmla="*/ 9 w 39"/>
                <a:gd name="T47" fmla="*/ 0 h 49"/>
                <a:gd name="T48" fmla="*/ 12 w 39"/>
                <a:gd name="T49" fmla="*/ 0 h 4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9"/>
                <a:gd name="T76" fmla="*/ 0 h 49"/>
                <a:gd name="T77" fmla="*/ 39 w 39"/>
                <a:gd name="T78" fmla="*/ 49 h 4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9" h="49">
                  <a:moveTo>
                    <a:pt x="12" y="0"/>
                  </a:moveTo>
                  <a:lnTo>
                    <a:pt x="26" y="0"/>
                  </a:lnTo>
                  <a:lnTo>
                    <a:pt x="30" y="0"/>
                  </a:lnTo>
                  <a:lnTo>
                    <a:pt x="34" y="3"/>
                  </a:lnTo>
                  <a:lnTo>
                    <a:pt x="36" y="7"/>
                  </a:lnTo>
                  <a:lnTo>
                    <a:pt x="38" y="11"/>
                  </a:lnTo>
                  <a:lnTo>
                    <a:pt x="38" y="14"/>
                  </a:lnTo>
                  <a:lnTo>
                    <a:pt x="38" y="34"/>
                  </a:lnTo>
                  <a:lnTo>
                    <a:pt x="37" y="39"/>
                  </a:lnTo>
                  <a:lnTo>
                    <a:pt x="35" y="44"/>
                  </a:lnTo>
                  <a:lnTo>
                    <a:pt x="32" y="47"/>
                  </a:lnTo>
                  <a:lnTo>
                    <a:pt x="29" y="48"/>
                  </a:lnTo>
                  <a:lnTo>
                    <a:pt x="26" y="48"/>
                  </a:lnTo>
                  <a:lnTo>
                    <a:pt x="12" y="48"/>
                  </a:lnTo>
                  <a:lnTo>
                    <a:pt x="8" y="48"/>
                  </a:lnTo>
                  <a:lnTo>
                    <a:pt x="4" y="45"/>
                  </a:lnTo>
                  <a:lnTo>
                    <a:pt x="1" y="41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5"/>
                  </a:lnTo>
                  <a:lnTo>
                    <a:pt x="6" y="1"/>
                  </a:lnTo>
                  <a:lnTo>
                    <a:pt x="9" y="0"/>
                  </a:lnTo>
                  <a:lnTo>
                    <a:pt x="12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0" name="Freeform 63"/>
            <p:cNvSpPr/>
            <p:nvPr/>
          </p:nvSpPr>
          <p:spPr bwMode="auto">
            <a:xfrm>
              <a:off x="4223" y="2382"/>
              <a:ext cx="39" cy="50"/>
            </a:xfrm>
            <a:custGeom>
              <a:avLst/>
              <a:gdLst>
                <a:gd name="T0" fmla="*/ 11 w 39"/>
                <a:gd name="T1" fmla="*/ 0 h 50"/>
                <a:gd name="T2" fmla="*/ 26 w 39"/>
                <a:gd name="T3" fmla="*/ 0 h 50"/>
                <a:gd name="T4" fmla="*/ 30 w 39"/>
                <a:gd name="T5" fmla="*/ 1 h 50"/>
                <a:gd name="T6" fmla="*/ 34 w 39"/>
                <a:gd name="T7" fmla="*/ 3 h 50"/>
                <a:gd name="T8" fmla="*/ 36 w 39"/>
                <a:gd name="T9" fmla="*/ 8 h 50"/>
                <a:gd name="T10" fmla="*/ 38 w 39"/>
                <a:gd name="T11" fmla="*/ 12 h 50"/>
                <a:gd name="T12" fmla="*/ 38 w 39"/>
                <a:gd name="T13" fmla="*/ 14 h 50"/>
                <a:gd name="T14" fmla="*/ 38 w 39"/>
                <a:gd name="T15" fmla="*/ 35 h 50"/>
                <a:gd name="T16" fmla="*/ 37 w 39"/>
                <a:gd name="T17" fmla="*/ 39 h 50"/>
                <a:gd name="T18" fmla="*/ 35 w 39"/>
                <a:gd name="T19" fmla="*/ 44 h 50"/>
                <a:gd name="T20" fmla="*/ 32 w 39"/>
                <a:gd name="T21" fmla="*/ 48 h 50"/>
                <a:gd name="T22" fmla="*/ 29 w 39"/>
                <a:gd name="T23" fmla="*/ 49 h 50"/>
                <a:gd name="T24" fmla="*/ 26 w 39"/>
                <a:gd name="T25" fmla="*/ 49 h 50"/>
                <a:gd name="T26" fmla="*/ 11 w 39"/>
                <a:gd name="T27" fmla="*/ 49 h 50"/>
                <a:gd name="T28" fmla="*/ 8 w 39"/>
                <a:gd name="T29" fmla="*/ 48 h 50"/>
                <a:gd name="T30" fmla="*/ 4 w 39"/>
                <a:gd name="T31" fmla="*/ 46 h 50"/>
                <a:gd name="T32" fmla="*/ 1 w 39"/>
                <a:gd name="T33" fmla="*/ 42 h 50"/>
                <a:gd name="T34" fmla="*/ 0 w 39"/>
                <a:gd name="T35" fmla="*/ 38 h 50"/>
                <a:gd name="T36" fmla="*/ 0 w 39"/>
                <a:gd name="T37" fmla="*/ 35 h 50"/>
                <a:gd name="T38" fmla="*/ 0 w 39"/>
                <a:gd name="T39" fmla="*/ 14 h 50"/>
                <a:gd name="T40" fmla="*/ 0 w 39"/>
                <a:gd name="T41" fmla="*/ 10 h 50"/>
                <a:gd name="T42" fmla="*/ 2 w 39"/>
                <a:gd name="T43" fmla="*/ 5 h 50"/>
                <a:gd name="T44" fmla="*/ 6 w 39"/>
                <a:gd name="T45" fmla="*/ 2 h 50"/>
                <a:gd name="T46" fmla="*/ 9 w 39"/>
                <a:gd name="T47" fmla="*/ 1 h 50"/>
                <a:gd name="T48" fmla="*/ 11 w 39"/>
                <a:gd name="T49" fmla="*/ 0 h 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9"/>
                <a:gd name="T76" fmla="*/ 0 h 50"/>
                <a:gd name="T77" fmla="*/ 39 w 39"/>
                <a:gd name="T78" fmla="*/ 50 h 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9" h="50">
                  <a:moveTo>
                    <a:pt x="11" y="0"/>
                  </a:moveTo>
                  <a:lnTo>
                    <a:pt x="26" y="0"/>
                  </a:lnTo>
                  <a:lnTo>
                    <a:pt x="30" y="1"/>
                  </a:lnTo>
                  <a:lnTo>
                    <a:pt x="34" y="3"/>
                  </a:lnTo>
                  <a:lnTo>
                    <a:pt x="36" y="8"/>
                  </a:lnTo>
                  <a:lnTo>
                    <a:pt x="38" y="12"/>
                  </a:lnTo>
                  <a:lnTo>
                    <a:pt x="38" y="14"/>
                  </a:lnTo>
                  <a:lnTo>
                    <a:pt x="38" y="35"/>
                  </a:lnTo>
                  <a:lnTo>
                    <a:pt x="37" y="39"/>
                  </a:lnTo>
                  <a:lnTo>
                    <a:pt x="35" y="44"/>
                  </a:lnTo>
                  <a:lnTo>
                    <a:pt x="32" y="48"/>
                  </a:lnTo>
                  <a:lnTo>
                    <a:pt x="29" y="49"/>
                  </a:lnTo>
                  <a:lnTo>
                    <a:pt x="26" y="49"/>
                  </a:lnTo>
                  <a:lnTo>
                    <a:pt x="11" y="49"/>
                  </a:lnTo>
                  <a:lnTo>
                    <a:pt x="8" y="48"/>
                  </a:lnTo>
                  <a:lnTo>
                    <a:pt x="4" y="46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2" y="5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1" name="Freeform 64"/>
            <p:cNvSpPr/>
            <p:nvPr/>
          </p:nvSpPr>
          <p:spPr bwMode="auto">
            <a:xfrm>
              <a:off x="4245" y="2350"/>
              <a:ext cx="30" cy="39"/>
            </a:xfrm>
            <a:custGeom>
              <a:avLst/>
              <a:gdLst>
                <a:gd name="T0" fmla="*/ 8 w 30"/>
                <a:gd name="T1" fmla="*/ 0 h 39"/>
                <a:gd name="T2" fmla="*/ 20 w 30"/>
                <a:gd name="T3" fmla="*/ 0 h 39"/>
                <a:gd name="T4" fmla="*/ 24 w 30"/>
                <a:gd name="T5" fmla="*/ 1 h 39"/>
                <a:gd name="T6" fmla="*/ 27 w 30"/>
                <a:gd name="T7" fmla="*/ 4 h 39"/>
                <a:gd name="T8" fmla="*/ 29 w 30"/>
                <a:gd name="T9" fmla="*/ 9 h 39"/>
                <a:gd name="T10" fmla="*/ 29 w 30"/>
                <a:gd name="T11" fmla="*/ 27 h 39"/>
                <a:gd name="T12" fmla="*/ 28 w 30"/>
                <a:gd name="T13" fmla="*/ 31 h 39"/>
                <a:gd name="T14" fmla="*/ 26 w 30"/>
                <a:gd name="T15" fmla="*/ 35 h 39"/>
                <a:gd name="T16" fmla="*/ 22 w 30"/>
                <a:gd name="T17" fmla="*/ 38 h 39"/>
                <a:gd name="T18" fmla="*/ 8 w 30"/>
                <a:gd name="T19" fmla="*/ 38 h 39"/>
                <a:gd name="T20" fmla="*/ 5 w 30"/>
                <a:gd name="T21" fmla="*/ 37 h 39"/>
                <a:gd name="T22" fmla="*/ 2 w 30"/>
                <a:gd name="T23" fmla="*/ 34 h 39"/>
                <a:gd name="T24" fmla="*/ 0 w 30"/>
                <a:gd name="T25" fmla="*/ 29 h 39"/>
                <a:gd name="T26" fmla="*/ 0 w 30"/>
                <a:gd name="T27" fmla="*/ 11 h 39"/>
                <a:gd name="T28" fmla="*/ 0 w 30"/>
                <a:gd name="T29" fmla="*/ 7 h 39"/>
                <a:gd name="T30" fmla="*/ 3 w 30"/>
                <a:gd name="T31" fmla="*/ 3 h 39"/>
                <a:gd name="T32" fmla="*/ 7 w 30"/>
                <a:gd name="T33" fmla="*/ 0 h 39"/>
                <a:gd name="T34" fmla="*/ 8 w 30"/>
                <a:gd name="T35" fmla="*/ 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39"/>
                <a:gd name="T56" fmla="*/ 30 w 30"/>
                <a:gd name="T57" fmla="*/ 39 h 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39">
                  <a:moveTo>
                    <a:pt x="8" y="0"/>
                  </a:moveTo>
                  <a:lnTo>
                    <a:pt x="20" y="0"/>
                  </a:lnTo>
                  <a:lnTo>
                    <a:pt x="24" y="1"/>
                  </a:lnTo>
                  <a:lnTo>
                    <a:pt x="27" y="4"/>
                  </a:lnTo>
                  <a:lnTo>
                    <a:pt x="29" y="9"/>
                  </a:lnTo>
                  <a:lnTo>
                    <a:pt x="29" y="27"/>
                  </a:lnTo>
                  <a:lnTo>
                    <a:pt x="28" y="31"/>
                  </a:lnTo>
                  <a:lnTo>
                    <a:pt x="26" y="35"/>
                  </a:lnTo>
                  <a:lnTo>
                    <a:pt x="22" y="38"/>
                  </a:lnTo>
                  <a:lnTo>
                    <a:pt x="8" y="38"/>
                  </a:lnTo>
                  <a:lnTo>
                    <a:pt x="5" y="37"/>
                  </a:lnTo>
                  <a:lnTo>
                    <a:pt x="2" y="34"/>
                  </a:lnTo>
                  <a:lnTo>
                    <a:pt x="0" y="29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0"/>
                  </a:lnTo>
                  <a:lnTo>
                    <a:pt x="8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2" name="Freeform 65"/>
            <p:cNvSpPr/>
            <p:nvPr/>
          </p:nvSpPr>
          <p:spPr bwMode="auto">
            <a:xfrm>
              <a:off x="4313" y="2939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0 h 56"/>
                <a:gd name="T6" fmla="*/ 37 w 44"/>
                <a:gd name="T7" fmla="*/ 2 h 56"/>
                <a:gd name="T8" fmla="*/ 41 w 44"/>
                <a:gd name="T9" fmla="*/ 7 h 56"/>
                <a:gd name="T10" fmla="*/ 42 w 44"/>
                <a:gd name="T11" fmla="*/ 11 h 56"/>
                <a:gd name="T12" fmla="*/ 43 w 44"/>
                <a:gd name="T13" fmla="*/ 16 h 56"/>
                <a:gd name="T14" fmla="*/ 43 w 44"/>
                <a:gd name="T15" fmla="*/ 38 h 56"/>
                <a:gd name="T16" fmla="*/ 42 w 44"/>
                <a:gd name="T17" fmla="*/ 43 h 56"/>
                <a:gd name="T18" fmla="*/ 41 w 44"/>
                <a:gd name="T19" fmla="*/ 48 h 56"/>
                <a:gd name="T20" fmla="*/ 37 w 44"/>
                <a:gd name="T21" fmla="*/ 52 h 56"/>
                <a:gd name="T22" fmla="*/ 34 w 44"/>
                <a:gd name="T23" fmla="*/ 54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4 h 56"/>
                <a:gd name="T30" fmla="*/ 5 w 44"/>
                <a:gd name="T31" fmla="*/ 52 h 56"/>
                <a:gd name="T32" fmla="*/ 2 w 44"/>
                <a:gd name="T33" fmla="*/ 48 h 56"/>
                <a:gd name="T34" fmla="*/ 0 w 44"/>
                <a:gd name="T35" fmla="*/ 43 h 56"/>
                <a:gd name="T36" fmla="*/ 0 w 44"/>
                <a:gd name="T37" fmla="*/ 38 h 56"/>
                <a:gd name="T38" fmla="*/ 0 w 44"/>
                <a:gd name="T39" fmla="*/ 16 h 56"/>
                <a:gd name="T40" fmla="*/ 0 w 44"/>
                <a:gd name="T41" fmla="*/ 11 h 56"/>
                <a:gd name="T42" fmla="*/ 2 w 44"/>
                <a:gd name="T43" fmla="*/ 7 h 56"/>
                <a:gd name="T44" fmla="*/ 5 w 44"/>
                <a:gd name="T45" fmla="*/ 2 h 56"/>
                <a:gd name="T46" fmla="*/ 9 w 44"/>
                <a:gd name="T47" fmla="*/ 0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37" y="2"/>
                  </a:lnTo>
                  <a:lnTo>
                    <a:pt x="41" y="7"/>
                  </a:lnTo>
                  <a:lnTo>
                    <a:pt x="42" y="11"/>
                  </a:lnTo>
                  <a:lnTo>
                    <a:pt x="43" y="16"/>
                  </a:lnTo>
                  <a:lnTo>
                    <a:pt x="43" y="38"/>
                  </a:lnTo>
                  <a:lnTo>
                    <a:pt x="42" y="43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4" y="54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4"/>
                  </a:lnTo>
                  <a:lnTo>
                    <a:pt x="5" y="52"/>
                  </a:lnTo>
                  <a:lnTo>
                    <a:pt x="2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2"/>
                  </a:lnTo>
                  <a:lnTo>
                    <a:pt x="9" y="0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3" name="Freeform 66"/>
            <p:cNvSpPr/>
            <p:nvPr/>
          </p:nvSpPr>
          <p:spPr bwMode="auto">
            <a:xfrm>
              <a:off x="4314" y="2892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29 w 44"/>
                <a:gd name="T3" fmla="*/ 0 h 56"/>
                <a:gd name="T4" fmla="*/ 33 w 44"/>
                <a:gd name="T5" fmla="*/ 1 h 56"/>
                <a:gd name="T6" fmla="*/ 37 w 44"/>
                <a:gd name="T7" fmla="*/ 3 h 56"/>
                <a:gd name="T8" fmla="*/ 40 w 44"/>
                <a:gd name="T9" fmla="*/ 7 h 56"/>
                <a:gd name="T10" fmla="*/ 42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2 w 44"/>
                <a:gd name="T17" fmla="*/ 44 h 56"/>
                <a:gd name="T18" fmla="*/ 40 w 44"/>
                <a:gd name="T19" fmla="*/ 48 h 56"/>
                <a:gd name="T20" fmla="*/ 37 w 44"/>
                <a:gd name="T21" fmla="*/ 52 h 56"/>
                <a:gd name="T22" fmla="*/ 33 w 44"/>
                <a:gd name="T23" fmla="*/ 55 h 56"/>
                <a:gd name="T24" fmla="*/ 29 w 44"/>
                <a:gd name="T25" fmla="*/ 55 h 56"/>
                <a:gd name="T26" fmla="*/ 13 w 44"/>
                <a:gd name="T27" fmla="*/ 55 h 56"/>
                <a:gd name="T28" fmla="*/ 8 w 44"/>
                <a:gd name="T29" fmla="*/ 55 h 56"/>
                <a:gd name="T30" fmla="*/ 5 w 44"/>
                <a:gd name="T31" fmla="*/ 52 h 56"/>
                <a:gd name="T32" fmla="*/ 2 w 44"/>
                <a:gd name="T33" fmla="*/ 48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1 h 56"/>
                <a:gd name="T42" fmla="*/ 2 w 44"/>
                <a:gd name="T43" fmla="*/ 7 h 56"/>
                <a:gd name="T44" fmla="*/ 5 w 44"/>
                <a:gd name="T45" fmla="*/ 3 h 56"/>
                <a:gd name="T46" fmla="*/ 8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29" y="0"/>
                  </a:lnTo>
                  <a:lnTo>
                    <a:pt x="33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42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0" y="48"/>
                  </a:lnTo>
                  <a:lnTo>
                    <a:pt x="37" y="52"/>
                  </a:lnTo>
                  <a:lnTo>
                    <a:pt x="33" y="55"/>
                  </a:lnTo>
                  <a:lnTo>
                    <a:pt x="29" y="55"/>
                  </a:lnTo>
                  <a:lnTo>
                    <a:pt x="13" y="55"/>
                  </a:lnTo>
                  <a:lnTo>
                    <a:pt x="8" y="55"/>
                  </a:lnTo>
                  <a:lnTo>
                    <a:pt x="5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3"/>
                  </a:lnTo>
                  <a:lnTo>
                    <a:pt x="8" y="1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4" name="Freeform 67"/>
            <p:cNvSpPr/>
            <p:nvPr/>
          </p:nvSpPr>
          <p:spPr bwMode="auto">
            <a:xfrm>
              <a:off x="4287" y="2845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7 w 44"/>
                <a:gd name="T7" fmla="*/ 3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7 w 44"/>
                <a:gd name="T21" fmla="*/ 52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6 w 44"/>
                <a:gd name="T31" fmla="*/ 52 h 56"/>
                <a:gd name="T32" fmla="*/ 2 w 44"/>
                <a:gd name="T33" fmla="*/ 48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1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5" name="Freeform 68"/>
            <p:cNvSpPr/>
            <p:nvPr/>
          </p:nvSpPr>
          <p:spPr bwMode="auto">
            <a:xfrm>
              <a:off x="4322" y="2843"/>
              <a:ext cx="45" cy="56"/>
            </a:xfrm>
            <a:custGeom>
              <a:avLst/>
              <a:gdLst>
                <a:gd name="T0" fmla="*/ 13 w 45"/>
                <a:gd name="T1" fmla="*/ 0 h 56"/>
                <a:gd name="T2" fmla="*/ 30 w 45"/>
                <a:gd name="T3" fmla="*/ 0 h 56"/>
                <a:gd name="T4" fmla="*/ 34 w 45"/>
                <a:gd name="T5" fmla="*/ 1 h 56"/>
                <a:gd name="T6" fmla="*/ 38 w 45"/>
                <a:gd name="T7" fmla="*/ 3 h 56"/>
                <a:gd name="T8" fmla="*/ 41 w 45"/>
                <a:gd name="T9" fmla="*/ 7 h 56"/>
                <a:gd name="T10" fmla="*/ 43 w 45"/>
                <a:gd name="T11" fmla="*/ 11 h 56"/>
                <a:gd name="T12" fmla="*/ 44 w 45"/>
                <a:gd name="T13" fmla="*/ 16 h 56"/>
                <a:gd name="T14" fmla="*/ 44 w 45"/>
                <a:gd name="T15" fmla="*/ 39 h 56"/>
                <a:gd name="T16" fmla="*/ 43 w 45"/>
                <a:gd name="T17" fmla="*/ 44 h 56"/>
                <a:gd name="T18" fmla="*/ 41 w 45"/>
                <a:gd name="T19" fmla="*/ 48 h 56"/>
                <a:gd name="T20" fmla="*/ 38 w 45"/>
                <a:gd name="T21" fmla="*/ 52 h 56"/>
                <a:gd name="T22" fmla="*/ 34 w 45"/>
                <a:gd name="T23" fmla="*/ 54 h 56"/>
                <a:gd name="T24" fmla="*/ 30 w 45"/>
                <a:gd name="T25" fmla="*/ 55 h 56"/>
                <a:gd name="T26" fmla="*/ 13 w 45"/>
                <a:gd name="T27" fmla="*/ 55 h 56"/>
                <a:gd name="T28" fmla="*/ 10 w 45"/>
                <a:gd name="T29" fmla="*/ 54 h 56"/>
                <a:gd name="T30" fmla="*/ 6 w 45"/>
                <a:gd name="T31" fmla="*/ 52 h 56"/>
                <a:gd name="T32" fmla="*/ 2 w 45"/>
                <a:gd name="T33" fmla="*/ 48 h 56"/>
                <a:gd name="T34" fmla="*/ 1 w 45"/>
                <a:gd name="T35" fmla="*/ 44 h 56"/>
                <a:gd name="T36" fmla="*/ 0 w 45"/>
                <a:gd name="T37" fmla="*/ 39 h 56"/>
                <a:gd name="T38" fmla="*/ 0 w 45"/>
                <a:gd name="T39" fmla="*/ 16 h 56"/>
                <a:gd name="T40" fmla="*/ 1 w 45"/>
                <a:gd name="T41" fmla="*/ 11 h 56"/>
                <a:gd name="T42" fmla="*/ 2 w 45"/>
                <a:gd name="T43" fmla="*/ 7 h 56"/>
                <a:gd name="T44" fmla="*/ 6 w 45"/>
                <a:gd name="T45" fmla="*/ 3 h 56"/>
                <a:gd name="T46" fmla="*/ 10 w 45"/>
                <a:gd name="T47" fmla="*/ 1 h 56"/>
                <a:gd name="T48" fmla="*/ 13 w 45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"/>
                <a:gd name="T76" fmla="*/ 0 h 56"/>
                <a:gd name="T77" fmla="*/ 45 w 45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4" y="16"/>
                  </a:lnTo>
                  <a:lnTo>
                    <a:pt x="44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8" y="52"/>
                  </a:lnTo>
                  <a:lnTo>
                    <a:pt x="34" y="54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10" y="54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10" y="1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6" name="Freeform 69"/>
            <p:cNvSpPr/>
            <p:nvPr/>
          </p:nvSpPr>
          <p:spPr bwMode="auto">
            <a:xfrm>
              <a:off x="4286" y="2797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7 w 44"/>
                <a:gd name="T7" fmla="*/ 3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7 w 44"/>
                <a:gd name="T21" fmla="*/ 53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5 w 44"/>
                <a:gd name="T29" fmla="*/ 52 h 56"/>
                <a:gd name="T30" fmla="*/ 1 w 44"/>
                <a:gd name="T31" fmla="*/ 47 h 56"/>
                <a:gd name="T32" fmla="*/ 0 w 44"/>
                <a:gd name="T33" fmla="*/ 42 h 56"/>
                <a:gd name="T34" fmla="*/ 0 w 44"/>
                <a:gd name="T35" fmla="*/ 39 h 56"/>
                <a:gd name="T36" fmla="*/ 0 w 44"/>
                <a:gd name="T37" fmla="*/ 16 h 56"/>
                <a:gd name="T38" fmla="*/ 1 w 44"/>
                <a:gd name="T39" fmla="*/ 11 h 56"/>
                <a:gd name="T40" fmla="*/ 2 w 44"/>
                <a:gd name="T41" fmla="*/ 7 h 56"/>
                <a:gd name="T42" fmla="*/ 6 w 44"/>
                <a:gd name="T43" fmla="*/ 3 h 56"/>
                <a:gd name="T44" fmla="*/ 9 w 44"/>
                <a:gd name="T45" fmla="*/ 1 h 56"/>
                <a:gd name="T46" fmla="*/ 13 w 44"/>
                <a:gd name="T47" fmla="*/ 0 h 5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"/>
                <a:gd name="T73" fmla="*/ 0 h 56"/>
                <a:gd name="T74" fmla="*/ 44 w 44"/>
                <a:gd name="T75" fmla="*/ 56 h 5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7" y="53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5" y="52"/>
                  </a:lnTo>
                  <a:lnTo>
                    <a:pt x="1" y="47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7" name="Freeform 70"/>
            <p:cNvSpPr/>
            <p:nvPr/>
          </p:nvSpPr>
          <p:spPr bwMode="auto">
            <a:xfrm>
              <a:off x="4327" y="2798"/>
              <a:ext cx="44" cy="57"/>
            </a:xfrm>
            <a:custGeom>
              <a:avLst/>
              <a:gdLst>
                <a:gd name="T0" fmla="*/ 13 w 44"/>
                <a:gd name="T1" fmla="*/ 0 h 57"/>
                <a:gd name="T2" fmla="*/ 30 w 44"/>
                <a:gd name="T3" fmla="*/ 0 h 57"/>
                <a:gd name="T4" fmla="*/ 33 w 44"/>
                <a:gd name="T5" fmla="*/ 1 h 57"/>
                <a:gd name="T6" fmla="*/ 37 w 44"/>
                <a:gd name="T7" fmla="*/ 3 h 57"/>
                <a:gd name="T8" fmla="*/ 41 w 44"/>
                <a:gd name="T9" fmla="*/ 7 h 57"/>
                <a:gd name="T10" fmla="*/ 42 w 44"/>
                <a:gd name="T11" fmla="*/ 12 h 57"/>
                <a:gd name="T12" fmla="*/ 43 w 44"/>
                <a:gd name="T13" fmla="*/ 17 h 57"/>
                <a:gd name="T14" fmla="*/ 43 w 44"/>
                <a:gd name="T15" fmla="*/ 39 h 57"/>
                <a:gd name="T16" fmla="*/ 42 w 44"/>
                <a:gd name="T17" fmla="*/ 44 h 57"/>
                <a:gd name="T18" fmla="*/ 41 w 44"/>
                <a:gd name="T19" fmla="*/ 49 h 57"/>
                <a:gd name="T20" fmla="*/ 37 w 44"/>
                <a:gd name="T21" fmla="*/ 53 h 57"/>
                <a:gd name="T22" fmla="*/ 33 w 44"/>
                <a:gd name="T23" fmla="*/ 55 h 57"/>
                <a:gd name="T24" fmla="*/ 30 w 44"/>
                <a:gd name="T25" fmla="*/ 56 h 57"/>
                <a:gd name="T26" fmla="*/ 13 w 44"/>
                <a:gd name="T27" fmla="*/ 56 h 57"/>
                <a:gd name="T28" fmla="*/ 9 w 44"/>
                <a:gd name="T29" fmla="*/ 55 h 57"/>
                <a:gd name="T30" fmla="*/ 6 w 44"/>
                <a:gd name="T31" fmla="*/ 53 h 57"/>
                <a:gd name="T32" fmla="*/ 2 w 44"/>
                <a:gd name="T33" fmla="*/ 49 h 57"/>
                <a:gd name="T34" fmla="*/ 0 w 44"/>
                <a:gd name="T35" fmla="*/ 44 h 57"/>
                <a:gd name="T36" fmla="*/ 0 w 44"/>
                <a:gd name="T37" fmla="*/ 39 h 57"/>
                <a:gd name="T38" fmla="*/ 0 w 44"/>
                <a:gd name="T39" fmla="*/ 17 h 57"/>
                <a:gd name="T40" fmla="*/ 0 w 44"/>
                <a:gd name="T41" fmla="*/ 12 h 57"/>
                <a:gd name="T42" fmla="*/ 2 w 44"/>
                <a:gd name="T43" fmla="*/ 7 h 57"/>
                <a:gd name="T44" fmla="*/ 6 w 44"/>
                <a:gd name="T45" fmla="*/ 3 h 57"/>
                <a:gd name="T46" fmla="*/ 9 w 44"/>
                <a:gd name="T47" fmla="*/ 1 h 57"/>
                <a:gd name="T48" fmla="*/ 13 w 44"/>
                <a:gd name="T49" fmla="*/ 0 h 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7"/>
                <a:gd name="T77" fmla="*/ 44 w 44"/>
                <a:gd name="T78" fmla="*/ 57 h 5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7">
                  <a:moveTo>
                    <a:pt x="13" y="0"/>
                  </a:moveTo>
                  <a:lnTo>
                    <a:pt x="30" y="0"/>
                  </a:lnTo>
                  <a:lnTo>
                    <a:pt x="33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2" y="12"/>
                  </a:lnTo>
                  <a:lnTo>
                    <a:pt x="43" y="17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1" y="49"/>
                  </a:lnTo>
                  <a:lnTo>
                    <a:pt x="37" y="53"/>
                  </a:lnTo>
                  <a:lnTo>
                    <a:pt x="33" y="55"/>
                  </a:lnTo>
                  <a:lnTo>
                    <a:pt x="30" y="56"/>
                  </a:lnTo>
                  <a:lnTo>
                    <a:pt x="13" y="56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8" name="Freeform 71"/>
            <p:cNvSpPr/>
            <p:nvPr/>
          </p:nvSpPr>
          <p:spPr bwMode="auto">
            <a:xfrm>
              <a:off x="4285" y="2749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7 w 44"/>
                <a:gd name="T7" fmla="*/ 3 h 56"/>
                <a:gd name="T8" fmla="*/ 41 w 44"/>
                <a:gd name="T9" fmla="*/ 7 h 56"/>
                <a:gd name="T10" fmla="*/ 43 w 44"/>
                <a:gd name="T11" fmla="*/ 12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7 w 44"/>
                <a:gd name="T21" fmla="*/ 53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7 w 44"/>
                <a:gd name="T29" fmla="*/ 54 h 56"/>
                <a:gd name="T30" fmla="*/ 3 w 44"/>
                <a:gd name="T31" fmla="*/ 50 h 56"/>
                <a:gd name="T32" fmla="*/ 1 w 44"/>
                <a:gd name="T33" fmla="*/ 46 h 56"/>
                <a:gd name="T34" fmla="*/ 0 w 44"/>
                <a:gd name="T35" fmla="*/ 41 h 56"/>
                <a:gd name="T36" fmla="*/ 0 w 44"/>
                <a:gd name="T37" fmla="*/ 16 h 56"/>
                <a:gd name="T38" fmla="*/ 1 w 44"/>
                <a:gd name="T39" fmla="*/ 12 h 56"/>
                <a:gd name="T40" fmla="*/ 2 w 44"/>
                <a:gd name="T41" fmla="*/ 7 h 56"/>
                <a:gd name="T42" fmla="*/ 6 w 44"/>
                <a:gd name="T43" fmla="*/ 3 h 56"/>
                <a:gd name="T44" fmla="*/ 9 w 44"/>
                <a:gd name="T45" fmla="*/ 1 h 56"/>
                <a:gd name="T46" fmla="*/ 13 w 44"/>
                <a:gd name="T47" fmla="*/ 0 h 5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4"/>
                <a:gd name="T73" fmla="*/ 0 h 56"/>
                <a:gd name="T74" fmla="*/ 44 w 44"/>
                <a:gd name="T75" fmla="*/ 56 h 5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7" y="53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7" y="54"/>
                  </a:lnTo>
                  <a:lnTo>
                    <a:pt x="3" y="50"/>
                  </a:lnTo>
                  <a:lnTo>
                    <a:pt x="1" y="46"/>
                  </a:lnTo>
                  <a:lnTo>
                    <a:pt x="0" y="41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9" name="Freeform 72"/>
            <p:cNvSpPr/>
            <p:nvPr/>
          </p:nvSpPr>
          <p:spPr bwMode="auto">
            <a:xfrm>
              <a:off x="4326" y="2751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7 w 44"/>
                <a:gd name="T7" fmla="*/ 3 h 56"/>
                <a:gd name="T8" fmla="*/ 41 w 44"/>
                <a:gd name="T9" fmla="*/ 7 h 56"/>
                <a:gd name="T10" fmla="*/ 42 w 44"/>
                <a:gd name="T11" fmla="*/ 12 h 56"/>
                <a:gd name="T12" fmla="*/ 43 w 44"/>
                <a:gd name="T13" fmla="*/ 16 h 56"/>
                <a:gd name="T14" fmla="*/ 43 w 44"/>
                <a:gd name="T15" fmla="*/ 39 h 56"/>
                <a:gd name="T16" fmla="*/ 42 w 44"/>
                <a:gd name="T17" fmla="*/ 44 h 56"/>
                <a:gd name="T18" fmla="*/ 41 w 44"/>
                <a:gd name="T19" fmla="*/ 49 h 56"/>
                <a:gd name="T20" fmla="*/ 37 w 44"/>
                <a:gd name="T21" fmla="*/ 53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6 w 44"/>
                <a:gd name="T31" fmla="*/ 53 h 56"/>
                <a:gd name="T32" fmla="*/ 2 w 44"/>
                <a:gd name="T33" fmla="*/ 49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2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2" y="12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2" y="44"/>
                  </a:lnTo>
                  <a:lnTo>
                    <a:pt x="41" y="49"/>
                  </a:lnTo>
                  <a:lnTo>
                    <a:pt x="37" y="53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0" name="Freeform 73"/>
            <p:cNvSpPr/>
            <p:nvPr/>
          </p:nvSpPr>
          <p:spPr bwMode="auto">
            <a:xfrm>
              <a:off x="4283" y="2702"/>
              <a:ext cx="44" cy="57"/>
            </a:xfrm>
            <a:custGeom>
              <a:avLst/>
              <a:gdLst>
                <a:gd name="T0" fmla="*/ 13 w 44"/>
                <a:gd name="T1" fmla="*/ 0 h 57"/>
                <a:gd name="T2" fmla="*/ 30 w 44"/>
                <a:gd name="T3" fmla="*/ 0 h 57"/>
                <a:gd name="T4" fmla="*/ 34 w 44"/>
                <a:gd name="T5" fmla="*/ 1 h 57"/>
                <a:gd name="T6" fmla="*/ 38 w 44"/>
                <a:gd name="T7" fmla="*/ 3 h 57"/>
                <a:gd name="T8" fmla="*/ 41 w 44"/>
                <a:gd name="T9" fmla="*/ 8 h 57"/>
                <a:gd name="T10" fmla="*/ 43 w 44"/>
                <a:gd name="T11" fmla="*/ 12 h 57"/>
                <a:gd name="T12" fmla="*/ 43 w 44"/>
                <a:gd name="T13" fmla="*/ 16 h 57"/>
                <a:gd name="T14" fmla="*/ 43 w 44"/>
                <a:gd name="T15" fmla="*/ 39 h 57"/>
                <a:gd name="T16" fmla="*/ 43 w 44"/>
                <a:gd name="T17" fmla="*/ 44 h 57"/>
                <a:gd name="T18" fmla="*/ 41 w 44"/>
                <a:gd name="T19" fmla="*/ 49 h 57"/>
                <a:gd name="T20" fmla="*/ 38 w 44"/>
                <a:gd name="T21" fmla="*/ 53 h 57"/>
                <a:gd name="T22" fmla="*/ 34 w 44"/>
                <a:gd name="T23" fmla="*/ 55 h 57"/>
                <a:gd name="T24" fmla="*/ 30 w 44"/>
                <a:gd name="T25" fmla="*/ 56 h 57"/>
                <a:gd name="T26" fmla="*/ 13 w 44"/>
                <a:gd name="T27" fmla="*/ 56 h 57"/>
                <a:gd name="T28" fmla="*/ 9 w 44"/>
                <a:gd name="T29" fmla="*/ 55 h 57"/>
                <a:gd name="T30" fmla="*/ 6 w 44"/>
                <a:gd name="T31" fmla="*/ 53 h 57"/>
                <a:gd name="T32" fmla="*/ 2 w 44"/>
                <a:gd name="T33" fmla="*/ 49 h 57"/>
                <a:gd name="T34" fmla="*/ 1 w 44"/>
                <a:gd name="T35" fmla="*/ 44 h 57"/>
                <a:gd name="T36" fmla="*/ 0 w 44"/>
                <a:gd name="T37" fmla="*/ 39 h 57"/>
                <a:gd name="T38" fmla="*/ 0 w 44"/>
                <a:gd name="T39" fmla="*/ 16 h 57"/>
                <a:gd name="T40" fmla="*/ 1 w 44"/>
                <a:gd name="T41" fmla="*/ 12 h 57"/>
                <a:gd name="T42" fmla="*/ 2 w 44"/>
                <a:gd name="T43" fmla="*/ 8 h 57"/>
                <a:gd name="T44" fmla="*/ 6 w 44"/>
                <a:gd name="T45" fmla="*/ 3 h 57"/>
                <a:gd name="T46" fmla="*/ 9 w 44"/>
                <a:gd name="T47" fmla="*/ 1 h 57"/>
                <a:gd name="T48" fmla="*/ 13 w 44"/>
                <a:gd name="T49" fmla="*/ 0 h 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7"/>
                <a:gd name="T77" fmla="*/ 44 w 44"/>
                <a:gd name="T78" fmla="*/ 57 h 5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7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8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9"/>
                  </a:lnTo>
                  <a:lnTo>
                    <a:pt x="38" y="53"/>
                  </a:lnTo>
                  <a:lnTo>
                    <a:pt x="34" y="55"/>
                  </a:lnTo>
                  <a:lnTo>
                    <a:pt x="30" y="56"/>
                  </a:lnTo>
                  <a:lnTo>
                    <a:pt x="13" y="56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9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2" y="8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1" name="Freeform 74"/>
            <p:cNvSpPr/>
            <p:nvPr/>
          </p:nvSpPr>
          <p:spPr bwMode="auto">
            <a:xfrm>
              <a:off x="4282" y="2656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0 h 56"/>
                <a:gd name="T6" fmla="*/ 38 w 44"/>
                <a:gd name="T7" fmla="*/ 2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8 h 56"/>
                <a:gd name="T16" fmla="*/ 43 w 44"/>
                <a:gd name="T17" fmla="*/ 43 h 56"/>
                <a:gd name="T18" fmla="*/ 41 w 44"/>
                <a:gd name="T19" fmla="*/ 48 h 56"/>
                <a:gd name="T20" fmla="*/ 38 w 44"/>
                <a:gd name="T21" fmla="*/ 52 h 56"/>
                <a:gd name="T22" fmla="*/ 34 w 44"/>
                <a:gd name="T23" fmla="*/ 54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4 h 56"/>
                <a:gd name="T30" fmla="*/ 6 w 44"/>
                <a:gd name="T31" fmla="*/ 52 h 56"/>
                <a:gd name="T32" fmla="*/ 2 w 44"/>
                <a:gd name="T33" fmla="*/ 48 h 56"/>
                <a:gd name="T34" fmla="*/ 1 w 44"/>
                <a:gd name="T35" fmla="*/ 43 h 56"/>
                <a:gd name="T36" fmla="*/ 0 w 44"/>
                <a:gd name="T37" fmla="*/ 38 h 56"/>
                <a:gd name="T38" fmla="*/ 0 w 44"/>
                <a:gd name="T39" fmla="*/ 16 h 56"/>
                <a:gd name="T40" fmla="*/ 1 w 44"/>
                <a:gd name="T41" fmla="*/ 11 h 56"/>
                <a:gd name="T42" fmla="*/ 2 w 44"/>
                <a:gd name="T43" fmla="*/ 7 h 56"/>
                <a:gd name="T44" fmla="*/ 6 w 44"/>
                <a:gd name="T45" fmla="*/ 2 h 56"/>
                <a:gd name="T46" fmla="*/ 9 w 44"/>
                <a:gd name="T47" fmla="*/ 0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8"/>
                  </a:lnTo>
                  <a:lnTo>
                    <a:pt x="43" y="43"/>
                  </a:lnTo>
                  <a:lnTo>
                    <a:pt x="41" y="48"/>
                  </a:lnTo>
                  <a:lnTo>
                    <a:pt x="38" y="52"/>
                  </a:lnTo>
                  <a:lnTo>
                    <a:pt x="34" y="54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4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2" name="Freeform 75"/>
            <p:cNvSpPr/>
            <p:nvPr/>
          </p:nvSpPr>
          <p:spPr bwMode="auto">
            <a:xfrm>
              <a:off x="4278" y="2609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0 h 56"/>
                <a:gd name="T6" fmla="*/ 37 w 44"/>
                <a:gd name="T7" fmla="*/ 2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5 h 56"/>
                <a:gd name="T14" fmla="*/ 43 w 44"/>
                <a:gd name="T15" fmla="*/ 38 h 56"/>
                <a:gd name="T16" fmla="*/ 43 w 44"/>
                <a:gd name="T17" fmla="*/ 43 h 56"/>
                <a:gd name="T18" fmla="*/ 41 w 44"/>
                <a:gd name="T19" fmla="*/ 48 h 56"/>
                <a:gd name="T20" fmla="*/ 37 w 44"/>
                <a:gd name="T21" fmla="*/ 52 h 56"/>
                <a:gd name="T22" fmla="*/ 34 w 44"/>
                <a:gd name="T23" fmla="*/ 54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4 h 56"/>
                <a:gd name="T30" fmla="*/ 6 w 44"/>
                <a:gd name="T31" fmla="*/ 52 h 56"/>
                <a:gd name="T32" fmla="*/ 2 w 44"/>
                <a:gd name="T33" fmla="*/ 48 h 56"/>
                <a:gd name="T34" fmla="*/ 0 w 44"/>
                <a:gd name="T35" fmla="*/ 43 h 56"/>
                <a:gd name="T36" fmla="*/ 0 w 44"/>
                <a:gd name="T37" fmla="*/ 38 h 56"/>
                <a:gd name="T38" fmla="*/ 0 w 44"/>
                <a:gd name="T39" fmla="*/ 15 h 56"/>
                <a:gd name="T40" fmla="*/ 0 w 44"/>
                <a:gd name="T41" fmla="*/ 11 h 56"/>
                <a:gd name="T42" fmla="*/ 2 w 44"/>
                <a:gd name="T43" fmla="*/ 7 h 56"/>
                <a:gd name="T44" fmla="*/ 6 w 44"/>
                <a:gd name="T45" fmla="*/ 2 h 56"/>
                <a:gd name="T46" fmla="*/ 9 w 44"/>
                <a:gd name="T47" fmla="*/ 0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37" y="2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43" y="38"/>
                  </a:lnTo>
                  <a:lnTo>
                    <a:pt x="43" y="43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4" y="54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4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2" y="7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3" name="Freeform 76"/>
            <p:cNvSpPr/>
            <p:nvPr/>
          </p:nvSpPr>
          <p:spPr bwMode="auto">
            <a:xfrm>
              <a:off x="4316" y="2658"/>
              <a:ext cx="44" cy="57"/>
            </a:xfrm>
            <a:custGeom>
              <a:avLst/>
              <a:gdLst>
                <a:gd name="T0" fmla="*/ 13 w 44"/>
                <a:gd name="T1" fmla="*/ 0 h 57"/>
                <a:gd name="T2" fmla="*/ 30 w 44"/>
                <a:gd name="T3" fmla="*/ 0 h 57"/>
                <a:gd name="T4" fmla="*/ 34 w 44"/>
                <a:gd name="T5" fmla="*/ 1 h 57"/>
                <a:gd name="T6" fmla="*/ 38 w 44"/>
                <a:gd name="T7" fmla="*/ 3 h 57"/>
                <a:gd name="T8" fmla="*/ 41 w 44"/>
                <a:gd name="T9" fmla="*/ 7 h 57"/>
                <a:gd name="T10" fmla="*/ 43 w 44"/>
                <a:gd name="T11" fmla="*/ 12 h 57"/>
                <a:gd name="T12" fmla="*/ 43 w 44"/>
                <a:gd name="T13" fmla="*/ 16 h 57"/>
                <a:gd name="T14" fmla="*/ 43 w 44"/>
                <a:gd name="T15" fmla="*/ 39 h 57"/>
                <a:gd name="T16" fmla="*/ 43 w 44"/>
                <a:gd name="T17" fmla="*/ 44 h 57"/>
                <a:gd name="T18" fmla="*/ 41 w 44"/>
                <a:gd name="T19" fmla="*/ 49 h 57"/>
                <a:gd name="T20" fmla="*/ 38 w 44"/>
                <a:gd name="T21" fmla="*/ 53 h 57"/>
                <a:gd name="T22" fmla="*/ 34 w 44"/>
                <a:gd name="T23" fmla="*/ 55 h 57"/>
                <a:gd name="T24" fmla="*/ 30 w 44"/>
                <a:gd name="T25" fmla="*/ 56 h 57"/>
                <a:gd name="T26" fmla="*/ 13 w 44"/>
                <a:gd name="T27" fmla="*/ 56 h 57"/>
                <a:gd name="T28" fmla="*/ 9 w 44"/>
                <a:gd name="T29" fmla="*/ 55 h 57"/>
                <a:gd name="T30" fmla="*/ 6 w 44"/>
                <a:gd name="T31" fmla="*/ 53 h 57"/>
                <a:gd name="T32" fmla="*/ 2 w 44"/>
                <a:gd name="T33" fmla="*/ 49 h 57"/>
                <a:gd name="T34" fmla="*/ 1 w 44"/>
                <a:gd name="T35" fmla="*/ 44 h 57"/>
                <a:gd name="T36" fmla="*/ 0 w 44"/>
                <a:gd name="T37" fmla="*/ 39 h 57"/>
                <a:gd name="T38" fmla="*/ 0 w 44"/>
                <a:gd name="T39" fmla="*/ 16 h 57"/>
                <a:gd name="T40" fmla="*/ 1 w 44"/>
                <a:gd name="T41" fmla="*/ 12 h 57"/>
                <a:gd name="T42" fmla="*/ 2 w 44"/>
                <a:gd name="T43" fmla="*/ 7 h 57"/>
                <a:gd name="T44" fmla="*/ 6 w 44"/>
                <a:gd name="T45" fmla="*/ 3 h 57"/>
                <a:gd name="T46" fmla="*/ 9 w 44"/>
                <a:gd name="T47" fmla="*/ 1 h 57"/>
                <a:gd name="T48" fmla="*/ 13 w 44"/>
                <a:gd name="T49" fmla="*/ 0 h 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7"/>
                <a:gd name="T77" fmla="*/ 44 w 44"/>
                <a:gd name="T78" fmla="*/ 57 h 5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7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9"/>
                  </a:lnTo>
                  <a:lnTo>
                    <a:pt x="38" y="53"/>
                  </a:lnTo>
                  <a:lnTo>
                    <a:pt x="34" y="55"/>
                  </a:lnTo>
                  <a:lnTo>
                    <a:pt x="30" y="56"/>
                  </a:lnTo>
                  <a:lnTo>
                    <a:pt x="13" y="56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9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4" name="Freeform 77"/>
            <p:cNvSpPr/>
            <p:nvPr/>
          </p:nvSpPr>
          <p:spPr bwMode="auto">
            <a:xfrm>
              <a:off x="4325" y="2703"/>
              <a:ext cx="44" cy="56"/>
            </a:xfrm>
            <a:custGeom>
              <a:avLst/>
              <a:gdLst>
                <a:gd name="T0" fmla="*/ 13 w 44"/>
                <a:gd name="T1" fmla="*/ 0 h 56"/>
                <a:gd name="T2" fmla="*/ 30 w 44"/>
                <a:gd name="T3" fmla="*/ 0 h 56"/>
                <a:gd name="T4" fmla="*/ 34 w 44"/>
                <a:gd name="T5" fmla="*/ 1 h 56"/>
                <a:gd name="T6" fmla="*/ 37 w 44"/>
                <a:gd name="T7" fmla="*/ 3 h 56"/>
                <a:gd name="T8" fmla="*/ 41 w 44"/>
                <a:gd name="T9" fmla="*/ 7 h 56"/>
                <a:gd name="T10" fmla="*/ 43 w 44"/>
                <a:gd name="T11" fmla="*/ 11 h 56"/>
                <a:gd name="T12" fmla="*/ 43 w 44"/>
                <a:gd name="T13" fmla="*/ 16 h 56"/>
                <a:gd name="T14" fmla="*/ 43 w 44"/>
                <a:gd name="T15" fmla="*/ 39 h 56"/>
                <a:gd name="T16" fmla="*/ 43 w 44"/>
                <a:gd name="T17" fmla="*/ 44 h 56"/>
                <a:gd name="T18" fmla="*/ 41 w 44"/>
                <a:gd name="T19" fmla="*/ 48 h 56"/>
                <a:gd name="T20" fmla="*/ 37 w 44"/>
                <a:gd name="T21" fmla="*/ 52 h 56"/>
                <a:gd name="T22" fmla="*/ 34 w 44"/>
                <a:gd name="T23" fmla="*/ 55 h 56"/>
                <a:gd name="T24" fmla="*/ 30 w 44"/>
                <a:gd name="T25" fmla="*/ 55 h 56"/>
                <a:gd name="T26" fmla="*/ 13 w 44"/>
                <a:gd name="T27" fmla="*/ 55 h 56"/>
                <a:gd name="T28" fmla="*/ 9 w 44"/>
                <a:gd name="T29" fmla="*/ 55 h 56"/>
                <a:gd name="T30" fmla="*/ 6 w 44"/>
                <a:gd name="T31" fmla="*/ 52 h 56"/>
                <a:gd name="T32" fmla="*/ 2 w 44"/>
                <a:gd name="T33" fmla="*/ 48 h 56"/>
                <a:gd name="T34" fmla="*/ 0 w 44"/>
                <a:gd name="T35" fmla="*/ 44 h 56"/>
                <a:gd name="T36" fmla="*/ 0 w 44"/>
                <a:gd name="T37" fmla="*/ 39 h 56"/>
                <a:gd name="T38" fmla="*/ 0 w 44"/>
                <a:gd name="T39" fmla="*/ 16 h 56"/>
                <a:gd name="T40" fmla="*/ 0 w 44"/>
                <a:gd name="T41" fmla="*/ 11 h 56"/>
                <a:gd name="T42" fmla="*/ 2 w 44"/>
                <a:gd name="T43" fmla="*/ 7 h 56"/>
                <a:gd name="T44" fmla="*/ 6 w 44"/>
                <a:gd name="T45" fmla="*/ 3 h 56"/>
                <a:gd name="T46" fmla="*/ 9 w 44"/>
                <a:gd name="T47" fmla="*/ 1 h 56"/>
                <a:gd name="T48" fmla="*/ 13 w 44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6"/>
                <a:gd name="T77" fmla="*/ 44 w 44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6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7" y="52"/>
                  </a:lnTo>
                  <a:lnTo>
                    <a:pt x="34" y="55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5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5" name="Freeform 78"/>
            <p:cNvSpPr/>
            <p:nvPr/>
          </p:nvSpPr>
          <p:spPr bwMode="auto">
            <a:xfrm>
              <a:off x="4302" y="2558"/>
              <a:ext cx="45" cy="56"/>
            </a:xfrm>
            <a:custGeom>
              <a:avLst/>
              <a:gdLst>
                <a:gd name="T0" fmla="*/ 13 w 45"/>
                <a:gd name="T1" fmla="*/ 0 h 56"/>
                <a:gd name="T2" fmla="*/ 30 w 45"/>
                <a:gd name="T3" fmla="*/ 0 h 56"/>
                <a:gd name="T4" fmla="*/ 34 w 45"/>
                <a:gd name="T5" fmla="*/ 0 h 56"/>
                <a:gd name="T6" fmla="*/ 38 w 45"/>
                <a:gd name="T7" fmla="*/ 2 h 56"/>
                <a:gd name="T8" fmla="*/ 41 w 45"/>
                <a:gd name="T9" fmla="*/ 7 h 56"/>
                <a:gd name="T10" fmla="*/ 43 w 45"/>
                <a:gd name="T11" fmla="*/ 11 h 56"/>
                <a:gd name="T12" fmla="*/ 44 w 45"/>
                <a:gd name="T13" fmla="*/ 16 h 56"/>
                <a:gd name="T14" fmla="*/ 44 w 45"/>
                <a:gd name="T15" fmla="*/ 39 h 56"/>
                <a:gd name="T16" fmla="*/ 43 w 45"/>
                <a:gd name="T17" fmla="*/ 44 h 56"/>
                <a:gd name="T18" fmla="*/ 41 w 45"/>
                <a:gd name="T19" fmla="*/ 48 h 56"/>
                <a:gd name="T20" fmla="*/ 38 w 45"/>
                <a:gd name="T21" fmla="*/ 52 h 56"/>
                <a:gd name="T22" fmla="*/ 34 w 45"/>
                <a:gd name="T23" fmla="*/ 54 h 56"/>
                <a:gd name="T24" fmla="*/ 30 w 45"/>
                <a:gd name="T25" fmla="*/ 55 h 56"/>
                <a:gd name="T26" fmla="*/ 13 w 45"/>
                <a:gd name="T27" fmla="*/ 55 h 56"/>
                <a:gd name="T28" fmla="*/ 9 w 45"/>
                <a:gd name="T29" fmla="*/ 54 h 56"/>
                <a:gd name="T30" fmla="*/ 6 w 45"/>
                <a:gd name="T31" fmla="*/ 52 h 56"/>
                <a:gd name="T32" fmla="*/ 2 w 45"/>
                <a:gd name="T33" fmla="*/ 48 h 56"/>
                <a:gd name="T34" fmla="*/ 1 w 45"/>
                <a:gd name="T35" fmla="*/ 44 h 56"/>
                <a:gd name="T36" fmla="*/ 0 w 45"/>
                <a:gd name="T37" fmla="*/ 39 h 56"/>
                <a:gd name="T38" fmla="*/ 0 w 45"/>
                <a:gd name="T39" fmla="*/ 16 h 56"/>
                <a:gd name="T40" fmla="*/ 1 w 45"/>
                <a:gd name="T41" fmla="*/ 11 h 56"/>
                <a:gd name="T42" fmla="*/ 2 w 45"/>
                <a:gd name="T43" fmla="*/ 7 h 56"/>
                <a:gd name="T44" fmla="*/ 6 w 45"/>
                <a:gd name="T45" fmla="*/ 2 h 56"/>
                <a:gd name="T46" fmla="*/ 9 w 45"/>
                <a:gd name="T47" fmla="*/ 0 h 56"/>
                <a:gd name="T48" fmla="*/ 13 w 45"/>
                <a:gd name="T49" fmla="*/ 0 h 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"/>
                <a:gd name="T76" fmla="*/ 0 h 56"/>
                <a:gd name="T77" fmla="*/ 45 w 45"/>
                <a:gd name="T78" fmla="*/ 56 h 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" h="56">
                  <a:moveTo>
                    <a:pt x="13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41" y="7"/>
                  </a:lnTo>
                  <a:lnTo>
                    <a:pt x="43" y="11"/>
                  </a:lnTo>
                  <a:lnTo>
                    <a:pt x="44" y="16"/>
                  </a:lnTo>
                  <a:lnTo>
                    <a:pt x="44" y="39"/>
                  </a:lnTo>
                  <a:lnTo>
                    <a:pt x="43" y="44"/>
                  </a:lnTo>
                  <a:lnTo>
                    <a:pt x="41" y="48"/>
                  </a:lnTo>
                  <a:lnTo>
                    <a:pt x="38" y="52"/>
                  </a:lnTo>
                  <a:lnTo>
                    <a:pt x="34" y="54"/>
                  </a:lnTo>
                  <a:lnTo>
                    <a:pt x="30" y="55"/>
                  </a:lnTo>
                  <a:lnTo>
                    <a:pt x="13" y="55"/>
                  </a:lnTo>
                  <a:lnTo>
                    <a:pt x="9" y="54"/>
                  </a:lnTo>
                  <a:lnTo>
                    <a:pt x="6" y="52"/>
                  </a:lnTo>
                  <a:lnTo>
                    <a:pt x="2" y="48"/>
                  </a:lnTo>
                  <a:lnTo>
                    <a:pt x="1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1" y="11"/>
                  </a:lnTo>
                  <a:lnTo>
                    <a:pt x="2" y="7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6" name="Freeform 79"/>
            <p:cNvSpPr/>
            <p:nvPr/>
          </p:nvSpPr>
          <p:spPr bwMode="auto">
            <a:xfrm>
              <a:off x="4240" y="2806"/>
              <a:ext cx="307" cy="611"/>
            </a:xfrm>
            <a:custGeom>
              <a:avLst/>
              <a:gdLst>
                <a:gd name="T0" fmla="*/ 166 w 307"/>
                <a:gd name="T1" fmla="*/ 9 h 611"/>
                <a:gd name="T2" fmla="*/ 147 w 307"/>
                <a:gd name="T3" fmla="*/ 39 h 611"/>
                <a:gd name="T4" fmla="*/ 125 w 307"/>
                <a:gd name="T5" fmla="*/ 85 h 611"/>
                <a:gd name="T6" fmla="*/ 106 w 307"/>
                <a:gd name="T7" fmla="*/ 136 h 611"/>
                <a:gd name="T8" fmla="*/ 87 w 307"/>
                <a:gd name="T9" fmla="*/ 189 h 611"/>
                <a:gd name="T10" fmla="*/ 68 w 307"/>
                <a:gd name="T11" fmla="*/ 243 h 611"/>
                <a:gd name="T12" fmla="*/ 48 w 307"/>
                <a:gd name="T13" fmla="*/ 293 h 611"/>
                <a:gd name="T14" fmla="*/ 26 w 307"/>
                <a:gd name="T15" fmla="*/ 339 h 611"/>
                <a:gd name="T16" fmla="*/ 3 w 307"/>
                <a:gd name="T17" fmla="*/ 376 h 611"/>
                <a:gd name="T18" fmla="*/ 12 w 307"/>
                <a:gd name="T19" fmla="*/ 599 h 611"/>
                <a:gd name="T20" fmla="*/ 46 w 307"/>
                <a:gd name="T21" fmla="*/ 567 h 611"/>
                <a:gd name="T22" fmla="*/ 80 w 307"/>
                <a:gd name="T23" fmla="*/ 526 h 611"/>
                <a:gd name="T24" fmla="*/ 106 w 307"/>
                <a:gd name="T25" fmla="*/ 486 h 611"/>
                <a:gd name="T26" fmla="*/ 124 w 307"/>
                <a:gd name="T27" fmla="*/ 447 h 611"/>
                <a:gd name="T28" fmla="*/ 136 w 307"/>
                <a:gd name="T29" fmla="*/ 407 h 611"/>
                <a:gd name="T30" fmla="*/ 145 w 307"/>
                <a:gd name="T31" fmla="*/ 367 h 611"/>
                <a:gd name="T32" fmla="*/ 152 w 307"/>
                <a:gd name="T33" fmla="*/ 324 h 611"/>
                <a:gd name="T34" fmla="*/ 158 w 307"/>
                <a:gd name="T35" fmla="*/ 280 h 611"/>
                <a:gd name="T36" fmla="*/ 162 w 307"/>
                <a:gd name="T37" fmla="*/ 260 h 611"/>
                <a:gd name="T38" fmla="*/ 176 w 307"/>
                <a:gd name="T39" fmla="*/ 230 h 611"/>
                <a:gd name="T40" fmla="*/ 193 w 307"/>
                <a:gd name="T41" fmla="*/ 213 h 611"/>
                <a:gd name="T42" fmla="*/ 216 w 307"/>
                <a:gd name="T43" fmla="*/ 206 h 611"/>
                <a:gd name="T44" fmla="*/ 239 w 307"/>
                <a:gd name="T45" fmla="*/ 205 h 611"/>
                <a:gd name="T46" fmla="*/ 264 w 307"/>
                <a:gd name="T47" fmla="*/ 204 h 611"/>
                <a:gd name="T48" fmla="*/ 287 w 307"/>
                <a:gd name="T49" fmla="*/ 207 h 611"/>
                <a:gd name="T50" fmla="*/ 304 w 307"/>
                <a:gd name="T51" fmla="*/ 207 h 611"/>
                <a:gd name="T52" fmla="*/ 306 w 307"/>
                <a:gd name="T53" fmla="*/ 200 h 611"/>
                <a:gd name="T54" fmla="*/ 297 w 307"/>
                <a:gd name="T55" fmla="*/ 172 h 611"/>
                <a:gd name="T56" fmla="*/ 283 w 307"/>
                <a:gd name="T57" fmla="*/ 138 h 611"/>
                <a:gd name="T58" fmla="*/ 267 w 307"/>
                <a:gd name="T59" fmla="*/ 104 h 611"/>
                <a:gd name="T60" fmla="*/ 250 w 307"/>
                <a:gd name="T61" fmla="*/ 71 h 611"/>
                <a:gd name="T62" fmla="*/ 232 w 307"/>
                <a:gd name="T63" fmla="*/ 43 h 611"/>
                <a:gd name="T64" fmla="*/ 212 w 307"/>
                <a:gd name="T65" fmla="*/ 20 h 611"/>
                <a:gd name="T66" fmla="*/ 192 w 307"/>
                <a:gd name="T67" fmla="*/ 5 h 611"/>
                <a:gd name="T68" fmla="*/ 172 w 307"/>
                <a:gd name="T69" fmla="*/ 0 h 6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7"/>
                <a:gd name="T106" fmla="*/ 0 h 611"/>
                <a:gd name="T107" fmla="*/ 307 w 307"/>
                <a:gd name="T108" fmla="*/ 611 h 6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7" h="611">
                  <a:moveTo>
                    <a:pt x="177" y="2"/>
                  </a:moveTo>
                  <a:lnTo>
                    <a:pt x="166" y="9"/>
                  </a:lnTo>
                  <a:lnTo>
                    <a:pt x="159" y="18"/>
                  </a:lnTo>
                  <a:lnTo>
                    <a:pt x="147" y="39"/>
                  </a:lnTo>
                  <a:lnTo>
                    <a:pt x="136" y="61"/>
                  </a:lnTo>
                  <a:lnTo>
                    <a:pt x="125" y="85"/>
                  </a:lnTo>
                  <a:lnTo>
                    <a:pt x="115" y="110"/>
                  </a:lnTo>
                  <a:lnTo>
                    <a:pt x="106" y="136"/>
                  </a:lnTo>
                  <a:lnTo>
                    <a:pt x="96" y="163"/>
                  </a:lnTo>
                  <a:lnTo>
                    <a:pt x="87" y="189"/>
                  </a:lnTo>
                  <a:lnTo>
                    <a:pt x="78" y="216"/>
                  </a:lnTo>
                  <a:lnTo>
                    <a:pt x="68" y="243"/>
                  </a:lnTo>
                  <a:lnTo>
                    <a:pt x="59" y="268"/>
                  </a:lnTo>
                  <a:lnTo>
                    <a:pt x="48" y="293"/>
                  </a:lnTo>
                  <a:lnTo>
                    <a:pt x="37" y="317"/>
                  </a:lnTo>
                  <a:lnTo>
                    <a:pt x="26" y="339"/>
                  </a:lnTo>
                  <a:lnTo>
                    <a:pt x="13" y="359"/>
                  </a:lnTo>
                  <a:lnTo>
                    <a:pt x="3" y="376"/>
                  </a:lnTo>
                  <a:lnTo>
                    <a:pt x="0" y="610"/>
                  </a:lnTo>
                  <a:lnTo>
                    <a:pt x="12" y="599"/>
                  </a:lnTo>
                  <a:lnTo>
                    <a:pt x="24" y="589"/>
                  </a:lnTo>
                  <a:lnTo>
                    <a:pt x="46" y="567"/>
                  </a:lnTo>
                  <a:lnTo>
                    <a:pt x="64" y="547"/>
                  </a:lnTo>
                  <a:lnTo>
                    <a:pt x="80" y="526"/>
                  </a:lnTo>
                  <a:lnTo>
                    <a:pt x="94" y="506"/>
                  </a:lnTo>
                  <a:lnTo>
                    <a:pt x="106" y="486"/>
                  </a:lnTo>
                  <a:lnTo>
                    <a:pt x="116" y="466"/>
                  </a:lnTo>
                  <a:lnTo>
                    <a:pt x="124" y="447"/>
                  </a:lnTo>
                  <a:lnTo>
                    <a:pt x="131" y="427"/>
                  </a:lnTo>
                  <a:lnTo>
                    <a:pt x="136" y="407"/>
                  </a:lnTo>
                  <a:lnTo>
                    <a:pt x="141" y="387"/>
                  </a:lnTo>
                  <a:lnTo>
                    <a:pt x="145" y="367"/>
                  </a:lnTo>
                  <a:lnTo>
                    <a:pt x="148" y="346"/>
                  </a:lnTo>
                  <a:lnTo>
                    <a:pt x="152" y="324"/>
                  </a:lnTo>
                  <a:lnTo>
                    <a:pt x="155" y="303"/>
                  </a:lnTo>
                  <a:lnTo>
                    <a:pt x="158" y="280"/>
                  </a:lnTo>
                  <a:lnTo>
                    <a:pt x="160" y="270"/>
                  </a:lnTo>
                  <a:lnTo>
                    <a:pt x="162" y="260"/>
                  </a:lnTo>
                  <a:lnTo>
                    <a:pt x="169" y="243"/>
                  </a:lnTo>
                  <a:lnTo>
                    <a:pt x="176" y="230"/>
                  </a:lnTo>
                  <a:lnTo>
                    <a:pt x="185" y="220"/>
                  </a:lnTo>
                  <a:lnTo>
                    <a:pt x="193" y="213"/>
                  </a:lnTo>
                  <a:lnTo>
                    <a:pt x="205" y="209"/>
                  </a:lnTo>
                  <a:lnTo>
                    <a:pt x="216" y="206"/>
                  </a:lnTo>
                  <a:lnTo>
                    <a:pt x="228" y="205"/>
                  </a:lnTo>
                  <a:lnTo>
                    <a:pt x="239" y="205"/>
                  </a:lnTo>
                  <a:lnTo>
                    <a:pt x="251" y="206"/>
                  </a:lnTo>
                  <a:lnTo>
                    <a:pt x="264" y="204"/>
                  </a:lnTo>
                  <a:lnTo>
                    <a:pt x="269" y="204"/>
                  </a:lnTo>
                  <a:lnTo>
                    <a:pt x="287" y="207"/>
                  </a:lnTo>
                  <a:lnTo>
                    <a:pt x="293" y="209"/>
                  </a:lnTo>
                  <a:lnTo>
                    <a:pt x="304" y="207"/>
                  </a:lnTo>
                  <a:lnTo>
                    <a:pt x="304" y="191"/>
                  </a:lnTo>
                  <a:lnTo>
                    <a:pt x="306" y="200"/>
                  </a:lnTo>
                  <a:lnTo>
                    <a:pt x="301" y="184"/>
                  </a:lnTo>
                  <a:lnTo>
                    <a:pt x="297" y="172"/>
                  </a:lnTo>
                  <a:lnTo>
                    <a:pt x="290" y="155"/>
                  </a:lnTo>
                  <a:lnTo>
                    <a:pt x="283" y="138"/>
                  </a:lnTo>
                  <a:lnTo>
                    <a:pt x="275" y="121"/>
                  </a:lnTo>
                  <a:lnTo>
                    <a:pt x="267" y="104"/>
                  </a:lnTo>
                  <a:lnTo>
                    <a:pt x="258" y="87"/>
                  </a:lnTo>
                  <a:lnTo>
                    <a:pt x="250" y="71"/>
                  </a:lnTo>
                  <a:lnTo>
                    <a:pt x="241" y="57"/>
                  </a:lnTo>
                  <a:lnTo>
                    <a:pt x="232" y="43"/>
                  </a:lnTo>
                  <a:lnTo>
                    <a:pt x="222" y="31"/>
                  </a:lnTo>
                  <a:lnTo>
                    <a:pt x="212" y="20"/>
                  </a:lnTo>
                  <a:lnTo>
                    <a:pt x="202" y="11"/>
                  </a:lnTo>
                  <a:lnTo>
                    <a:pt x="192" y="5"/>
                  </a:lnTo>
                  <a:lnTo>
                    <a:pt x="186" y="2"/>
                  </a:lnTo>
                  <a:lnTo>
                    <a:pt x="172" y="0"/>
                  </a:lnTo>
                  <a:lnTo>
                    <a:pt x="177" y="2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7" name="Freeform 80"/>
            <p:cNvSpPr/>
            <p:nvPr/>
          </p:nvSpPr>
          <p:spPr bwMode="auto">
            <a:xfrm>
              <a:off x="3933" y="2761"/>
              <a:ext cx="323" cy="659"/>
            </a:xfrm>
            <a:custGeom>
              <a:avLst/>
              <a:gdLst>
                <a:gd name="T0" fmla="*/ 123 w 323"/>
                <a:gd name="T1" fmla="*/ 0 h 659"/>
                <a:gd name="T2" fmla="*/ 151 w 323"/>
                <a:gd name="T3" fmla="*/ 10 h 659"/>
                <a:gd name="T4" fmla="*/ 185 w 323"/>
                <a:gd name="T5" fmla="*/ 43 h 659"/>
                <a:gd name="T6" fmla="*/ 214 w 323"/>
                <a:gd name="T7" fmla="*/ 94 h 659"/>
                <a:gd name="T8" fmla="*/ 240 w 323"/>
                <a:gd name="T9" fmla="*/ 154 h 659"/>
                <a:gd name="T10" fmla="*/ 262 w 323"/>
                <a:gd name="T11" fmla="*/ 219 h 659"/>
                <a:gd name="T12" fmla="*/ 283 w 323"/>
                <a:gd name="T13" fmla="*/ 280 h 659"/>
                <a:gd name="T14" fmla="*/ 303 w 323"/>
                <a:gd name="T15" fmla="*/ 332 h 659"/>
                <a:gd name="T16" fmla="*/ 322 w 323"/>
                <a:gd name="T17" fmla="*/ 367 h 659"/>
                <a:gd name="T18" fmla="*/ 294 w 323"/>
                <a:gd name="T19" fmla="*/ 649 h 659"/>
                <a:gd name="T20" fmla="*/ 262 w 323"/>
                <a:gd name="T21" fmla="*/ 612 h 659"/>
                <a:gd name="T22" fmla="*/ 227 w 323"/>
                <a:gd name="T23" fmla="*/ 558 h 659"/>
                <a:gd name="T24" fmla="*/ 197 w 323"/>
                <a:gd name="T25" fmla="*/ 499 h 659"/>
                <a:gd name="T26" fmla="*/ 173 w 323"/>
                <a:gd name="T27" fmla="*/ 436 h 659"/>
                <a:gd name="T28" fmla="*/ 154 w 323"/>
                <a:gd name="T29" fmla="*/ 372 h 659"/>
                <a:gd name="T30" fmla="*/ 139 w 323"/>
                <a:gd name="T31" fmla="*/ 309 h 659"/>
                <a:gd name="T32" fmla="*/ 128 w 323"/>
                <a:gd name="T33" fmla="*/ 248 h 659"/>
                <a:gd name="T34" fmla="*/ 120 w 323"/>
                <a:gd name="T35" fmla="*/ 191 h 659"/>
                <a:gd name="T36" fmla="*/ 116 w 323"/>
                <a:gd name="T37" fmla="*/ 167 h 659"/>
                <a:gd name="T38" fmla="*/ 103 w 323"/>
                <a:gd name="T39" fmla="*/ 136 h 659"/>
                <a:gd name="T40" fmla="*/ 86 w 323"/>
                <a:gd name="T41" fmla="*/ 124 h 659"/>
                <a:gd name="T42" fmla="*/ 67 w 323"/>
                <a:gd name="T43" fmla="*/ 124 h 659"/>
                <a:gd name="T44" fmla="*/ 47 w 323"/>
                <a:gd name="T45" fmla="*/ 132 h 659"/>
                <a:gd name="T46" fmla="*/ 28 w 323"/>
                <a:gd name="T47" fmla="*/ 142 h 659"/>
                <a:gd name="T48" fmla="*/ 13 w 323"/>
                <a:gd name="T49" fmla="*/ 149 h 659"/>
                <a:gd name="T50" fmla="*/ 3 w 323"/>
                <a:gd name="T51" fmla="*/ 148 h 659"/>
                <a:gd name="T52" fmla="*/ 2 w 323"/>
                <a:gd name="T53" fmla="*/ 133 h 659"/>
                <a:gd name="T54" fmla="*/ 10 w 323"/>
                <a:gd name="T55" fmla="*/ 110 h 659"/>
                <a:gd name="T56" fmla="*/ 21 w 323"/>
                <a:gd name="T57" fmla="*/ 85 h 659"/>
                <a:gd name="T58" fmla="*/ 33 w 323"/>
                <a:gd name="T59" fmla="*/ 65 h 659"/>
                <a:gd name="T60" fmla="*/ 46 w 323"/>
                <a:gd name="T61" fmla="*/ 49 h 659"/>
                <a:gd name="T62" fmla="*/ 60 w 323"/>
                <a:gd name="T63" fmla="*/ 36 h 659"/>
                <a:gd name="T64" fmla="*/ 75 w 323"/>
                <a:gd name="T65" fmla="*/ 25 h 659"/>
                <a:gd name="T66" fmla="*/ 92 w 323"/>
                <a:gd name="T67" fmla="*/ 13 h 659"/>
                <a:gd name="T68" fmla="*/ 114 w 323"/>
                <a:gd name="T69" fmla="*/ 1 h 6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3"/>
                <a:gd name="T106" fmla="*/ 0 h 659"/>
                <a:gd name="T107" fmla="*/ 323 w 323"/>
                <a:gd name="T108" fmla="*/ 659 h 65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3" h="659">
                  <a:moveTo>
                    <a:pt x="114" y="1"/>
                  </a:moveTo>
                  <a:lnTo>
                    <a:pt x="123" y="0"/>
                  </a:lnTo>
                  <a:lnTo>
                    <a:pt x="132" y="1"/>
                  </a:lnTo>
                  <a:lnTo>
                    <a:pt x="151" y="10"/>
                  </a:lnTo>
                  <a:lnTo>
                    <a:pt x="169" y="24"/>
                  </a:lnTo>
                  <a:lnTo>
                    <a:pt x="185" y="43"/>
                  </a:lnTo>
                  <a:lnTo>
                    <a:pt x="200" y="67"/>
                  </a:lnTo>
                  <a:lnTo>
                    <a:pt x="214" y="94"/>
                  </a:lnTo>
                  <a:lnTo>
                    <a:pt x="227" y="123"/>
                  </a:lnTo>
                  <a:lnTo>
                    <a:pt x="240" y="154"/>
                  </a:lnTo>
                  <a:lnTo>
                    <a:pt x="251" y="186"/>
                  </a:lnTo>
                  <a:lnTo>
                    <a:pt x="262" y="219"/>
                  </a:lnTo>
                  <a:lnTo>
                    <a:pt x="273" y="250"/>
                  </a:lnTo>
                  <a:lnTo>
                    <a:pt x="283" y="280"/>
                  </a:lnTo>
                  <a:lnTo>
                    <a:pt x="293" y="307"/>
                  </a:lnTo>
                  <a:lnTo>
                    <a:pt x="303" y="332"/>
                  </a:lnTo>
                  <a:lnTo>
                    <a:pt x="312" y="352"/>
                  </a:lnTo>
                  <a:lnTo>
                    <a:pt x="322" y="367"/>
                  </a:lnTo>
                  <a:lnTo>
                    <a:pt x="305" y="658"/>
                  </a:lnTo>
                  <a:lnTo>
                    <a:pt x="294" y="649"/>
                  </a:lnTo>
                  <a:lnTo>
                    <a:pt x="283" y="637"/>
                  </a:lnTo>
                  <a:lnTo>
                    <a:pt x="262" y="612"/>
                  </a:lnTo>
                  <a:lnTo>
                    <a:pt x="244" y="586"/>
                  </a:lnTo>
                  <a:lnTo>
                    <a:pt x="227" y="558"/>
                  </a:lnTo>
                  <a:lnTo>
                    <a:pt x="211" y="529"/>
                  </a:lnTo>
                  <a:lnTo>
                    <a:pt x="197" y="499"/>
                  </a:lnTo>
                  <a:lnTo>
                    <a:pt x="184" y="468"/>
                  </a:lnTo>
                  <a:lnTo>
                    <a:pt x="173" y="436"/>
                  </a:lnTo>
                  <a:lnTo>
                    <a:pt x="163" y="404"/>
                  </a:lnTo>
                  <a:lnTo>
                    <a:pt x="154" y="372"/>
                  </a:lnTo>
                  <a:lnTo>
                    <a:pt x="144" y="323"/>
                  </a:lnTo>
                  <a:lnTo>
                    <a:pt x="139" y="309"/>
                  </a:lnTo>
                  <a:lnTo>
                    <a:pt x="135" y="277"/>
                  </a:lnTo>
                  <a:lnTo>
                    <a:pt x="128" y="248"/>
                  </a:lnTo>
                  <a:lnTo>
                    <a:pt x="124" y="219"/>
                  </a:lnTo>
                  <a:lnTo>
                    <a:pt x="120" y="191"/>
                  </a:lnTo>
                  <a:lnTo>
                    <a:pt x="118" y="178"/>
                  </a:lnTo>
                  <a:lnTo>
                    <a:pt x="116" y="167"/>
                  </a:lnTo>
                  <a:lnTo>
                    <a:pt x="110" y="149"/>
                  </a:lnTo>
                  <a:lnTo>
                    <a:pt x="103" y="136"/>
                  </a:lnTo>
                  <a:lnTo>
                    <a:pt x="95" y="128"/>
                  </a:lnTo>
                  <a:lnTo>
                    <a:pt x="86" y="124"/>
                  </a:lnTo>
                  <a:lnTo>
                    <a:pt x="77" y="123"/>
                  </a:lnTo>
                  <a:lnTo>
                    <a:pt x="67" y="124"/>
                  </a:lnTo>
                  <a:lnTo>
                    <a:pt x="57" y="128"/>
                  </a:lnTo>
                  <a:lnTo>
                    <a:pt x="47" y="132"/>
                  </a:lnTo>
                  <a:lnTo>
                    <a:pt x="38" y="137"/>
                  </a:lnTo>
                  <a:lnTo>
                    <a:pt x="28" y="142"/>
                  </a:lnTo>
                  <a:lnTo>
                    <a:pt x="20" y="147"/>
                  </a:lnTo>
                  <a:lnTo>
                    <a:pt x="13" y="149"/>
                  </a:lnTo>
                  <a:lnTo>
                    <a:pt x="7" y="150"/>
                  </a:lnTo>
                  <a:lnTo>
                    <a:pt x="3" y="148"/>
                  </a:lnTo>
                  <a:lnTo>
                    <a:pt x="0" y="142"/>
                  </a:lnTo>
                  <a:lnTo>
                    <a:pt x="2" y="133"/>
                  </a:lnTo>
                  <a:lnTo>
                    <a:pt x="5" y="125"/>
                  </a:lnTo>
                  <a:lnTo>
                    <a:pt x="10" y="110"/>
                  </a:lnTo>
                  <a:lnTo>
                    <a:pt x="16" y="97"/>
                  </a:lnTo>
                  <a:lnTo>
                    <a:pt x="21" y="85"/>
                  </a:lnTo>
                  <a:lnTo>
                    <a:pt x="27" y="74"/>
                  </a:lnTo>
                  <a:lnTo>
                    <a:pt x="33" y="65"/>
                  </a:lnTo>
                  <a:lnTo>
                    <a:pt x="39" y="57"/>
                  </a:lnTo>
                  <a:lnTo>
                    <a:pt x="46" y="49"/>
                  </a:lnTo>
                  <a:lnTo>
                    <a:pt x="52" y="43"/>
                  </a:lnTo>
                  <a:lnTo>
                    <a:pt x="60" y="36"/>
                  </a:lnTo>
                  <a:lnTo>
                    <a:pt x="67" y="30"/>
                  </a:lnTo>
                  <a:lnTo>
                    <a:pt x="75" y="25"/>
                  </a:lnTo>
                  <a:lnTo>
                    <a:pt x="83" y="18"/>
                  </a:lnTo>
                  <a:lnTo>
                    <a:pt x="92" y="13"/>
                  </a:lnTo>
                  <a:lnTo>
                    <a:pt x="102" y="6"/>
                  </a:lnTo>
                  <a:lnTo>
                    <a:pt x="114" y="1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8" name="Freeform 81"/>
            <p:cNvSpPr/>
            <p:nvPr/>
          </p:nvSpPr>
          <p:spPr bwMode="auto">
            <a:xfrm>
              <a:off x="4251" y="2929"/>
              <a:ext cx="99" cy="280"/>
            </a:xfrm>
            <a:custGeom>
              <a:avLst/>
              <a:gdLst>
                <a:gd name="T0" fmla="*/ 0 w 99"/>
                <a:gd name="T1" fmla="*/ 279 h 280"/>
                <a:gd name="T2" fmla="*/ 7 w 99"/>
                <a:gd name="T3" fmla="*/ 276 h 280"/>
                <a:gd name="T4" fmla="*/ 13 w 99"/>
                <a:gd name="T5" fmla="*/ 272 h 280"/>
                <a:gd name="T6" fmla="*/ 18 w 99"/>
                <a:gd name="T7" fmla="*/ 268 h 280"/>
                <a:gd name="T8" fmla="*/ 24 w 99"/>
                <a:gd name="T9" fmla="*/ 263 h 280"/>
                <a:gd name="T10" fmla="*/ 29 w 99"/>
                <a:gd name="T11" fmla="*/ 257 h 280"/>
                <a:gd name="T12" fmla="*/ 33 w 99"/>
                <a:gd name="T13" fmla="*/ 251 h 280"/>
                <a:gd name="T14" fmla="*/ 37 w 99"/>
                <a:gd name="T15" fmla="*/ 244 h 280"/>
                <a:gd name="T16" fmla="*/ 41 w 99"/>
                <a:gd name="T17" fmla="*/ 237 h 280"/>
                <a:gd name="T18" fmla="*/ 44 w 99"/>
                <a:gd name="T19" fmla="*/ 230 h 280"/>
                <a:gd name="T20" fmla="*/ 48 w 99"/>
                <a:gd name="T21" fmla="*/ 221 h 280"/>
                <a:gd name="T22" fmla="*/ 51 w 99"/>
                <a:gd name="T23" fmla="*/ 213 h 280"/>
                <a:gd name="T24" fmla="*/ 54 w 99"/>
                <a:gd name="T25" fmla="*/ 204 h 280"/>
                <a:gd name="T26" fmla="*/ 56 w 99"/>
                <a:gd name="T27" fmla="*/ 194 h 280"/>
                <a:gd name="T28" fmla="*/ 58 w 99"/>
                <a:gd name="T29" fmla="*/ 185 h 280"/>
                <a:gd name="T30" fmla="*/ 61 w 99"/>
                <a:gd name="T31" fmla="*/ 175 h 280"/>
                <a:gd name="T32" fmla="*/ 63 w 99"/>
                <a:gd name="T33" fmla="*/ 165 h 280"/>
                <a:gd name="T34" fmla="*/ 65 w 99"/>
                <a:gd name="T35" fmla="*/ 155 h 280"/>
                <a:gd name="T36" fmla="*/ 67 w 99"/>
                <a:gd name="T37" fmla="*/ 144 h 280"/>
                <a:gd name="T38" fmla="*/ 68 w 99"/>
                <a:gd name="T39" fmla="*/ 134 h 280"/>
                <a:gd name="T40" fmla="*/ 70 w 99"/>
                <a:gd name="T41" fmla="*/ 123 h 280"/>
                <a:gd name="T42" fmla="*/ 72 w 99"/>
                <a:gd name="T43" fmla="*/ 112 h 280"/>
                <a:gd name="T44" fmla="*/ 74 w 99"/>
                <a:gd name="T45" fmla="*/ 101 h 280"/>
                <a:gd name="T46" fmla="*/ 76 w 99"/>
                <a:gd name="T47" fmla="*/ 91 h 280"/>
                <a:gd name="T48" fmla="*/ 78 w 99"/>
                <a:gd name="T49" fmla="*/ 80 h 280"/>
                <a:gd name="T50" fmla="*/ 80 w 99"/>
                <a:gd name="T51" fmla="*/ 69 h 280"/>
                <a:gd name="T52" fmla="*/ 82 w 99"/>
                <a:gd name="T53" fmla="*/ 59 h 280"/>
                <a:gd name="T54" fmla="*/ 84 w 99"/>
                <a:gd name="T55" fmla="*/ 48 h 280"/>
                <a:gd name="T56" fmla="*/ 86 w 99"/>
                <a:gd name="T57" fmla="*/ 38 h 280"/>
                <a:gd name="T58" fmla="*/ 89 w 99"/>
                <a:gd name="T59" fmla="*/ 28 h 280"/>
                <a:gd name="T60" fmla="*/ 92 w 99"/>
                <a:gd name="T61" fmla="*/ 19 h 280"/>
                <a:gd name="T62" fmla="*/ 95 w 99"/>
                <a:gd name="T63" fmla="*/ 9 h 280"/>
                <a:gd name="T64" fmla="*/ 98 w 99"/>
                <a:gd name="T65" fmla="*/ 0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9"/>
                <a:gd name="T100" fmla="*/ 0 h 280"/>
                <a:gd name="T101" fmla="*/ 99 w 99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9" h="280">
                  <a:moveTo>
                    <a:pt x="0" y="279"/>
                  </a:moveTo>
                  <a:lnTo>
                    <a:pt x="7" y="276"/>
                  </a:lnTo>
                  <a:lnTo>
                    <a:pt x="13" y="272"/>
                  </a:lnTo>
                  <a:lnTo>
                    <a:pt x="18" y="268"/>
                  </a:lnTo>
                  <a:lnTo>
                    <a:pt x="24" y="263"/>
                  </a:lnTo>
                  <a:lnTo>
                    <a:pt x="29" y="257"/>
                  </a:lnTo>
                  <a:lnTo>
                    <a:pt x="33" y="251"/>
                  </a:lnTo>
                  <a:lnTo>
                    <a:pt x="37" y="244"/>
                  </a:lnTo>
                  <a:lnTo>
                    <a:pt x="41" y="237"/>
                  </a:lnTo>
                  <a:lnTo>
                    <a:pt x="44" y="230"/>
                  </a:lnTo>
                  <a:lnTo>
                    <a:pt x="48" y="221"/>
                  </a:lnTo>
                  <a:lnTo>
                    <a:pt x="51" y="213"/>
                  </a:lnTo>
                  <a:lnTo>
                    <a:pt x="54" y="204"/>
                  </a:lnTo>
                  <a:lnTo>
                    <a:pt x="56" y="194"/>
                  </a:lnTo>
                  <a:lnTo>
                    <a:pt x="58" y="185"/>
                  </a:lnTo>
                  <a:lnTo>
                    <a:pt x="61" y="175"/>
                  </a:lnTo>
                  <a:lnTo>
                    <a:pt x="63" y="165"/>
                  </a:lnTo>
                  <a:lnTo>
                    <a:pt x="65" y="155"/>
                  </a:lnTo>
                  <a:lnTo>
                    <a:pt x="67" y="144"/>
                  </a:lnTo>
                  <a:lnTo>
                    <a:pt x="68" y="134"/>
                  </a:lnTo>
                  <a:lnTo>
                    <a:pt x="70" y="123"/>
                  </a:lnTo>
                  <a:lnTo>
                    <a:pt x="72" y="112"/>
                  </a:lnTo>
                  <a:lnTo>
                    <a:pt x="74" y="101"/>
                  </a:lnTo>
                  <a:lnTo>
                    <a:pt x="76" y="91"/>
                  </a:lnTo>
                  <a:lnTo>
                    <a:pt x="78" y="80"/>
                  </a:lnTo>
                  <a:lnTo>
                    <a:pt x="80" y="69"/>
                  </a:lnTo>
                  <a:lnTo>
                    <a:pt x="82" y="59"/>
                  </a:lnTo>
                  <a:lnTo>
                    <a:pt x="84" y="48"/>
                  </a:lnTo>
                  <a:lnTo>
                    <a:pt x="86" y="38"/>
                  </a:lnTo>
                  <a:lnTo>
                    <a:pt x="89" y="28"/>
                  </a:lnTo>
                  <a:lnTo>
                    <a:pt x="92" y="19"/>
                  </a:lnTo>
                  <a:lnTo>
                    <a:pt x="95" y="9"/>
                  </a:lnTo>
                  <a:lnTo>
                    <a:pt x="98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9" name="Freeform 82"/>
            <p:cNvSpPr/>
            <p:nvPr/>
          </p:nvSpPr>
          <p:spPr bwMode="auto">
            <a:xfrm>
              <a:off x="4115" y="2808"/>
              <a:ext cx="135" cy="401"/>
            </a:xfrm>
            <a:custGeom>
              <a:avLst/>
              <a:gdLst>
                <a:gd name="T0" fmla="*/ 0 w 135"/>
                <a:gd name="T1" fmla="*/ 0 h 401"/>
                <a:gd name="T2" fmla="*/ 5 w 135"/>
                <a:gd name="T3" fmla="*/ 11 h 401"/>
                <a:gd name="T4" fmla="*/ 9 w 135"/>
                <a:gd name="T5" fmla="*/ 23 h 401"/>
                <a:gd name="T6" fmla="*/ 14 w 135"/>
                <a:gd name="T7" fmla="*/ 35 h 401"/>
                <a:gd name="T8" fmla="*/ 18 w 135"/>
                <a:gd name="T9" fmla="*/ 48 h 401"/>
                <a:gd name="T10" fmla="*/ 22 w 135"/>
                <a:gd name="T11" fmla="*/ 61 h 401"/>
                <a:gd name="T12" fmla="*/ 26 w 135"/>
                <a:gd name="T13" fmla="*/ 75 h 401"/>
                <a:gd name="T14" fmla="*/ 30 w 135"/>
                <a:gd name="T15" fmla="*/ 88 h 401"/>
                <a:gd name="T16" fmla="*/ 34 w 135"/>
                <a:gd name="T17" fmla="*/ 103 h 401"/>
                <a:gd name="T18" fmla="*/ 37 w 135"/>
                <a:gd name="T19" fmla="*/ 117 h 401"/>
                <a:gd name="T20" fmla="*/ 41 w 135"/>
                <a:gd name="T21" fmla="*/ 132 h 401"/>
                <a:gd name="T22" fmla="*/ 44 w 135"/>
                <a:gd name="T23" fmla="*/ 147 h 401"/>
                <a:gd name="T24" fmla="*/ 48 w 135"/>
                <a:gd name="T25" fmla="*/ 162 h 401"/>
                <a:gd name="T26" fmla="*/ 51 w 135"/>
                <a:gd name="T27" fmla="*/ 177 h 401"/>
                <a:gd name="T28" fmla="*/ 55 w 135"/>
                <a:gd name="T29" fmla="*/ 191 h 401"/>
                <a:gd name="T30" fmla="*/ 58 w 135"/>
                <a:gd name="T31" fmla="*/ 207 h 401"/>
                <a:gd name="T32" fmla="*/ 61 w 135"/>
                <a:gd name="T33" fmla="*/ 221 h 401"/>
                <a:gd name="T34" fmla="*/ 65 w 135"/>
                <a:gd name="T35" fmla="*/ 236 h 401"/>
                <a:gd name="T36" fmla="*/ 68 w 135"/>
                <a:gd name="T37" fmla="*/ 250 h 401"/>
                <a:gd name="T38" fmla="*/ 72 w 135"/>
                <a:gd name="T39" fmla="*/ 264 h 401"/>
                <a:gd name="T40" fmla="*/ 76 w 135"/>
                <a:gd name="T41" fmla="*/ 278 h 401"/>
                <a:gd name="T42" fmla="*/ 80 w 135"/>
                <a:gd name="T43" fmla="*/ 292 h 401"/>
                <a:gd name="T44" fmla="*/ 84 w 135"/>
                <a:gd name="T45" fmla="*/ 305 h 401"/>
                <a:gd name="T46" fmla="*/ 88 w 135"/>
                <a:gd name="T47" fmla="*/ 317 h 401"/>
                <a:gd name="T48" fmla="*/ 92 w 135"/>
                <a:gd name="T49" fmla="*/ 329 h 401"/>
                <a:gd name="T50" fmla="*/ 96 w 135"/>
                <a:gd name="T51" fmla="*/ 340 h 401"/>
                <a:gd name="T52" fmla="*/ 101 w 135"/>
                <a:gd name="T53" fmla="*/ 351 h 401"/>
                <a:gd name="T54" fmla="*/ 106 w 135"/>
                <a:gd name="T55" fmla="*/ 361 h 401"/>
                <a:gd name="T56" fmla="*/ 111 w 135"/>
                <a:gd name="T57" fmla="*/ 371 h 401"/>
                <a:gd name="T58" fmla="*/ 116 w 135"/>
                <a:gd name="T59" fmla="*/ 379 h 401"/>
                <a:gd name="T60" fmla="*/ 122 w 135"/>
                <a:gd name="T61" fmla="*/ 387 h 401"/>
                <a:gd name="T62" fmla="*/ 128 w 135"/>
                <a:gd name="T63" fmla="*/ 394 h 401"/>
                <a:gd name="T64" fmla="*/ 134 w 135"/>
                <a:gd name="T65" fmla="*/ 400 h 4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5"/>
                <a:gd name="T100" fmla="*/ 0 h 401"/>
                <a:gd name="T101" fmla="*/ 135 w 135"/>
                <a:gd name="T102" fmla="*/ 401 h 4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5" h="401">
                  <a:moveTo>
                    <a:pt x="0" y="0"/>
                  </a:moveTo>
                  <a:lnTo>
                    <a:pt x="5" y="11"/>
                  </a:lnTo>
                  <a:lnTo>
                    <a:pt x="9" y="23"/>
                  </a:lnTo>
                  <a:lnTo>
                    <a:pt x="14" y="35"/>
                  </a:lnTo>
                  <a:lnTo>
                    <a:pt x="18" y="48"/>
                  </a:lnTo>
                  <a:lnTo>
                    <a:pt x="22" y="61"/>
                  </a:lnTo>
                  <a:lnTo>
                    <a:pt x="26" y="75"/>
                  </a:lnTo>
                  <a:lnTo>
                    <a:pt x="30" y="88"/>
                  </a:lnTo>
                  <a:lnTo>
                    <a:pt x="34" y="103"/>
                  </a:lnTo>
                  <a:lnTo>
                    <a:pt x="37" y="117"/>
                  </a:lnTo>
                  <a:lnTo>
                    <a:pt x="41" y="132"/>
                  </a:lnTo>
                  <a:lnTo>
                    <a:pt x="44" y="147"/>
                  </a:lnTo>
                  <a:lnTo>
                    <a:pt x="48" y="162"/>
                  </a:lnTo>
                  <a:lnTo>
                    <a:pt x="51" y="177"/>
                  </a:lnTo>
                  <a:lnTo>
                    <a:pt x="55" y="191"/>
                  </a:lnTo>
                  <a:lnTo>
                    <a:pt x="58" y="207"/>
                  </a:lnTo>
                  <a:lnTo>
                    <a:pt x="61" y="221"/>
                  </a:lnTo>
                  <a:lnTo>
                    <a:pt x="65" y="236"/>
                  </a:lnTo>
                  <a:lnTo>
                    <a:pt x="68" y="250"/>
                  </a:lnTo>
                  <a:lnTo>
                    <a:pt x="72" y="264"/>
                  </a:lnTo>
                  <a:lnTo>
                    <a:pt x="76" y="278"/>
                  </a:lnTo>
                  <a:lnTo>
                    <a:pt x="80" y="292"/>
                  </a:lnTo>
                  <a:lnTo>
                    <a:pt x="84" y="305"/>
                  </a:lnTo>
                  <a:lnTo>
                    <a:pt x="88" y="317"/>
                  </a:lnTo>
                  <a:lnTo>
                    <a:pt x="92" y="329"/>
                  </a:lnTo>
                  <a:lnTo>
                    <a:pt x="96" y="340"/>
                  </a:lnTo>
                  <a:lnTo>
                    <a:pt x="101" y="351"/>
                  </a:lnTo>
                  <a:lnTo>
                    <a:pt x="106" y="361"/>
                  </a:lnTo>
                  <a:lnTo>
                    <a:pt x="111" y="371"/>
                  </a:lnTo>
                  <a:lnTo>
                    <a:pt x="116" y="379"/>
                  </a:lnTo>
                  <a:lnTo>
                    <a:pt x="122" y="387"/>
                  </a:lnTo>
                  <a:lnTo>
                    <a:pt x="128" y="394"/>
                  </a:lnTo>
                  <a:lnTo>
                    <a:pt x="134" y="400"/>
                  </a:lnTo>
                </a:path>
              </a:pathLst>
            </a:custGeom>
            <a:solidFill>
              <a:srgbClr val="6699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0" name="Freeform 83"/>
            <p:cNvSpPr/>
            <p:nvPr/>
          </p:nvSpPr>
          <p:spPr bwMode="auto">
            <a:xfrm>
              <a:off x="4312" y="2610"/>
              <a:ext cx="44" cy="57"/>
            </a:xfrm>
            <a:custGeom>
              <a:avLst/>
              <a:gdLst>
                <a:gd name="T0" fmla="*/ 13 w 44"/>
                <a:gd name="T1" fmla="*/ 0 h 57"/>
                <a:gd name="T2" fmla="*/ 30 w 44"/>
                <a:gd name="T3" fmla="*/ 0 h 57"/>
                <a:gd name="T4" fmla="*/ 34 w 44"/>
                <a:gd name="T5" fmla="*/ 1 h 57"/>
                <a:gd name="T6" fmla="*/ 37 w 44"/>
                <a:gd name="T7" fmla="*/ 3 h 57"/>
                <a:gd name="T8" fmla="*/ 41 w 44"/>
                <a:gd name="T9" fmla="*/ 8 h 57"/>
                <a:gd name="T10" fmla="*/ 43 w 44"/>
                <a:gd name="T11" fmla="*/ 12 h 57"/>
                <a:gd name="T12" fmla="*/ 43 w 44"/>
                <a:gd name="T13" fmla="*/ 16 h 57"/>
                <a:gd name="T14" fmla="*/ 43 w 44"/>
                <a:gd name="T15" fmla="*/ 39 h 57"/>
                <a:gd name="T16" fmla="*/ 43 w 44"/>
                <a:gd name="T17" fmla="*/ 44 h 57"/>
                <a:gd name="T18" fmla="*/ 41 w 44"/>
                <a:gd name="T19" fmla="*/ 49 h 57"/>
                <a:gd name="T20" fmla="*/ 37 w 44"/>
                <a:gd name="T21" fmla="*/ 53 h 57"/>
                <a:gd name="T22" fmla="*/ 34 w 44"/>
                <a:gd name="T23" fmla="*/ 55 h 57"/>
                <a:gd name="T24" fmla="*/ 30 w 44"/>
                <a:gd name="T25" fmla="*/ 56 h 57"/>
                <a:gd name="T26" fmla="*/ 13 w 44"/>
                <a:gd name="T27" fmla="*/ 56 h 57"/>
                <a:gd name="T28" fmla="*/ 9 w 44"/>
                <a:gd name="T29" fmla="*/ 55 h 57"/>
                <a:gd name="T30" fmla="*/ 6 w 44"/>
                <a:gd name="T31" fmla="*/ 53 h 57"/>
                <a:gd name="T32" fmla="*/ 2 w 44"/>
                <a:gd name="T33" fmla="*/ 49 h 57"/>
                <a:gd name="T34" fmla="*/ 0 w 44"/>
                <a:gd name="T35" fmla="*/ 44 h 57"/>
                <a:gd name="T36" fmla="*/ 0 w 44"/>
                <a:gd name="T37" fmla="*/ 39 h 57"/>
                <a:gd name="T38" fmla="*/ 0 w 44"/>
                <a:gd name="T39" fmla="*/ 16 h 57"/>
                <a:gd name="T40" fmla="*/ 0 w 44"/>
                <a:gd name="T41" fmla="*/ 12 h 57"/>
                <a:gd name="T42" fmla="*/ 2 w 44"/>
                <a:gd name="T43" fmla="*/ 8 h 57"/>
                <a:gd name="T44" fmla="*/ 6 w 44"/>
                <a:gd name="T45" fmla="*/ 3 h 57"/>
                <a:gd name="T46" fmla="*/ 9 w 44"/>
                <a:gd name="T47" fmla="*/ 1 h 57"/>
                <a:gd name="T48" fmla="*/ 13 w 44"/>
                <a:gd name="T49" fmla="*/ 0 h 5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"/>
                <a:gd name="T76" fmla="*/ 0 h 57"/>
                <a:gd name="T77" fmla="*/ 44 w 44"/>
                <a:gd name="T78" fmla="*/ 57 h 5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" h="57">
                  <a:moveTo>
                    <a:pt x="13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41" y="8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39"/>
                  </a:lnTo>
                  <a:lnTo>
                    <a:pt x="43" y="44"/>
                  </a:lnTo>
                  <a:lnTo>
                    <a:pt x="41" y="49"/>
                  </a:lnTo>
                  <a:lnTo>
                    <a:pt x="37" y="53"/>
                  </a:lnTo>
                  <a:lnTo>
                    <a:pt x="34" y="55"/>
                  </a:lnTo>
                  <a:lnTo>
                    <a:pt x="30" y="56"/>
                  </a:lnTo>
                  <a:lnTo>
                    <a:pt x="13" y="56"/>
                  </a:lnTo>
                  <a:lnTo>
                    <a:pt x="9" y="55"/>
                  </a:lnTo>
                  <a:lnTo>
                    <a:pt x="6" y="53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9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3"/>
                  </a:lnTo>
                  <a:lnTo>
                    <a:pt x="9" y="1"/>
                  </a:lnTo>
                  <a:lnTo>
                    <a:pt x="13" y="0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1" name="Freeform 84"/>
            <p:cNvSpPr/>
            <p:nvPr/>
          </p:nvSpPr>
          <p:spPr bwMode="auto">
            <a:xfrm>
              <a:off x="4254" y="2907"/>
              <a:ext cx="105" cy="259"/>
            </a:xfrm>
            <a:custGeom>
              <a:avLst/>
              <a:gdLst>
                <a:gd name="T0" fmla="*/ 104 w 105"/>
                <a:gd name="T1" fmla="*/ 0 h 259"/>
                <a:gd name="T2" fmla="*/ 92 w 105"/>
                <a:gd name="T3" fmla="*/ 19 h 259"/>
                <a:gd name="T4" fmla="*/ 83 w 105"/>
                <a:gd name="T5" fmla="*/ 37 h 259"/>
                <a:gd name="T6" fmla="*/ 77 w 105"/>
                <a:gd name="T7" fmla="*/ 47 h 259"/>
                <a:gd name="T8" fmla="*/ 71 w 105"/>
                <a:gd name="T9" fmla="*/ 61 h 259"/>
                <a:gd name="T10" fmla="*/ 70 w 105"/>
                <a:gd name="T11" fmla="*/ 74 h 259"/>
                <a:gd name="T12" fmla="*/ 70 w 105"/>
                <a:gd name="T13" fmla="*/ 85 h 259"/>
                <a:gd name="T14" fmla="*/ 60 w 105"/>
                <a:gd name="T15" fmla="*/ 100 h 259"/>
                <a:gd name="T16" fmla="*/ 57 w 105"/>
                <a:gd name="T17" fmla="*/ 110 h 259"/>
                <a:gd name="T18" fmla="*/ 54 w 105"/>
                <a:gd name="T19" fmla="*/ 126 h 259"/>
                <a:gd name="T20" fmla="*/ 54 w 105"/>
                <a:gd name="T21" fmla="*/ 133 h 259"/>
                <a:gd name="T22" fmla="*/ 47 w 105"/>
                <a:gd name="T23" fmla="*/ 137 h 259"/>
                <a:gd name="T24" fmla="*/ 38 w 105"/>
                <a:gd name="T25" fmla="*/ 153 h 259"/>
                <a:gd name="T26" fmla="*/ 36 w 105"/>
                <a:gd name="T27" fmla="*/ 166 h 259"/>
                <a:gd name="T28" fmla="*/ 36 w 105"/>
                <a:gd name="T29" fmla="*/ 182 h 259"/>
                <a:gd name="T30" fmla="*/ 27 w 105"/>
                <a:gd name="T31" fmla="*/ 190 h 259"/>
                <a:gd name="T32" fmla="*/ 23 w 105"/>
                <a:gd name="T33" fmla="*/ 199 h 259"/>
                <a:gd name="T34" fmla="*/ 19 w 105"/>
                <a:gd name="T35" fmla="*/ 208 h 259"/>
                <a:gd name="T36" fmla="*/ 19 w 105"/>
                <a:gd name="T37" fmla="*/ 219 h 259"/>
                <a:gd name="T38" fmla="*/ 12 w 105"/>
                <a:gd name="T39" fmla="*/ 227 h 259"/>
                <a:gd name="T40" fmla="*/ 5 w 105"/>
                <a:gd name="T41" fmla="*/ 227 h 259"/>
                <a:gd name="T42" fmla="*/ 1 w 105"/>
                <a:gd name="T43" fmla="*/ 226 h 259"/>
                <a:gd name="T44" fmla="*/ 0 w 105"/>
                <a:gd name="T45" fmla="*/ 258 h 259"/>
                <a:gd name="T46" fmla="*/ 16 w 105"/>
                <a:gd name="T47" fmla="*/ 227 h 259"/>
                <a:gd name="T48" fmla="*/ 36 w 105"/>
                <a:gd name="T49" fmla="*/ 186 h 259"/>
                <a:gd name="T50" fmla="*/ 47 w 105"/>
                <a:gd name="T51" fmla="*/ 157 h 259"/>
                <a:gd name="T52" fmla="*/ 60 w 105"/>
                <a:gd name="T53" fmla="*/ 126 h 259"/>
                <a:gd name="T54" fmla="*/ 67 w 105"/>
                <a:gd name="T55" fmla="*/ 98 h 259"/>
                <a:gd name="T56" fmla="*/ 80 w 105"/>
                <a:gd name="T57" fmla="*/ 65 h 259"/>
                <a:gd name="T58" fmla="*/ 90 w 105"/>
                <a:gd name="T59" fmla="*/ 35 h 259"/>
                <a:gd name="T60" fmla="*/ 102 w 105"/>
                <a:gd name="T61" fmla="*/ 4 h 259"/>
                <a:gd name="T62" fmla="*/ 104 w 105"/>
                <a:gd name="T63" fmla="*/ 0 h 25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5"/>
                <a:gd name="T97" fmla="*/ 0 h 259"/>
                <a:gd name="T98" fmla="*/ 105 w 105"/>
                <a:gd name="T99" fmla="*/ 259 h 25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5" h="259">
                  <a:moveTo>
                    <a:pt x="104" y="0"/>
                  </a:moveTo>
                  <a:lnTo>
                    <a:pt x="92" y="19"/>
                  </a:lnTo>
                  <a:lnTo>
                    <a:pt x="83" y="37"/>
                  </a:lnTo>
                  <a:lnTo>
                    <a:pt x="77" y="47"/>
                  </a:lnTo>
                  <a:lnTo>
                    <a:pt x="71" y="61"/>
                  </a:lnTo>
                  <a:lnTo>
                    <a:pt x="70" y="74"/>
                  </a:lnTo>
                  <a:lnTo>
                    <a:pt x="70" y="85"/>
                  </a:lnTo>
                  <a:lnTo>
                    <a:pt x="60" y="100"/>
                  </a:lnTo>
                  <a:lnTo>
                    <a:pt x="57" y="110"/>
                  </a:lnTo>
                  <a:lnTo>
                    <a:pt x="54" y="126"/>
                  </a:lnTo>
                  <a:lnTo>
                    <a:pt x="54" y="133"/>
                  </a:lnTo>
                  <a:lnTo>
                    <a:pt x="47" y="137"/>
                  </a:lnTo>
                  <a:lnTo>
                    <a:pt x="38" y="153"/>
                  </a:lnTo>
                  <a:lnTo>
                    <a:pt x="36" y="166"/>
                  </a:lnTo>
                  <a:lnTo>
                    <a:pt x="36" y="182"/>
                  </a:lnTo>
                  <a:lnTo>
                    <a:pt x="27" y="190"/>
                  </a:lnTo>
                  <a:lnTo>
                    <a:pt x="23" y="199"/>
                  </a:lnTo>
                  <a:lnTo>
                    <a:pt x="19" y="208"/>
                  </a:lnTo>
                  <a:lnTo>
                    <a:pt x="19" y="219"/>
                  </a:lnTo>
                  <a:lnTo>
                    <a:pt x="12" y="227"/>
                  </a:lnTo>
                  <a:lnTo>
                    <a:pt x="5" y="227"/>
                  </a:lnTo>
                  <a:lnTo>
                    <a:pt x="1" y="226"/>
                  </a:lnTo>
                  <a:lnTo>
                    <a:pt x="0" y="258"/>
                  </a:lnTo>
                  <a:lnTo>
                    <a:pt x="16" y="227"/>
                  </a:lnTo>
                  <a:lnTo>
                    <a:pt x="36" y="186"/>
                  </a:lnTo>
                  <a:lnTo>
                    <a:pt x="47" y="157"/>
                  </a:lnTo>
                  <a:lnTo>
                    <a:pt x="60" y="126"/>
                  </a:lnTo>
                  <a:lnTo>
                    <a:pt x="67" y="98"/>
                  </a:lnTo>
                  <a:lnTo>
                    <a:pt x="80" y="65"/>
                  </a:lnTo>
                  <a:lnTo>
                    <a:pt x="90" y="35"/>
                  </a:lnTo>
                  <a:lnTo>
                    <a:pt x="102" y="4"/>
                  </a:lnTo>
                  <a:lnTo>
                    <a:pt x="104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2" name="Freeform 85"/>
            <p:cNvSpPr/>
            <p:nvPr/>
          </p:nvSpPr>
          <p:spPr bwMode="auto">
            <a:xfrm>
              <a:off x="4128" y="2801"/>
              <a:ext cx="122" cy="318"/>
            </a:xfrm>
            <a:custGeom>
              <a:avLst/>
              <a:gdLst>
                <a:gd name="T0" fmla="*/ 121 w 122"/>
                <a:gd name="T1" fmla="*/ 317 h 318"/>
                <a:gd name="T2" fmla="*/ 106 w 122"/>
                <a:gd name="T3" fmla="*/ 270 h 318"/>
                <a:gd name="T4" fmla="*/ 98 w 122"/>
                <a:gd name="T5" fmla="*/ 258 h 318"/>
                <a:gd name="T6" fmla="*/ 91 w 122"/>
                <a:gd name="T7" fmla="*/ 235 h 318"/>
                <a:gd name="T8" fmla="*/ 88 w 122"/>
                <a:gd name="T9" fmla="*/ 223 h 318"/>
                <a:gd name="T10" fmla="*/ 74 w 122"/>
                <a:gd name="T11" fmla="*/ 187 h 318"/>
                <a:gd name="T12" fmla="*/ 61 w 122"/>
                <a:gd name="T13" fmla="*/ 146 h 318"/>
                <a:gd name="T14" fmla="*/ 42 w 122"/>
                <a:gd name="T15" fmla="*/ 91 h 318"/>
                <a:gd name="T16" fmla="*/ 25 w 122"/>
                <a:gd name="T17" fmla="*/ 51 h 318"/>
                <a:gd name="T18" fmla="*/ 17 w 122"/>
                <a:gd name="T19" fmla="*/ 41 h 318"/>
                <a:gd name="T20" fmla="*/ 12 w 122"/>
                <a:gd name="T21" fmla="*/ 31 h 318"/>
                <a:gd name="T22" fmla="*/ 9 w 122"/>
                <a:gd name="T23" fmla="*/ 17 h 318"/>
                <a:gd name="T24" fmla="*/ 7 w 122"/>
                <a:gd name="T25" fmla="*/ 0 h 318"/>
                <a:gd name="T26" fmla="*/ 0 w 122"/>
                <a:gd name="T27" fmla="*/ 6 h 318"/>
                <a:gd name="T28" fmla="*/ 0 w 122"/>
                <a:gd name="T29" fmla="*/ 14 h 318"/>
                <a:gd name="T30" fmla="*/ 17 w 122"/>
                <a:gd name="T31" fmla="*/ 45 h 318"/>
                <a:gd name="T32" fmla="*/ 34 w 122"/>
                <a:gd name="T33" fmla="*/ 80 h 318"/>
                <a:gd name="T34" fmla="*/ 47 w 122"/>
                <a:gd name="T35" fmla="*/ 112 h 318"/>
                <a:gd name="T36" fmla="*/ 66 w 122"/>
                <a:gd name="T37" fmla="*/ 170 h 318"/>
                <a:gd name="T38" fmla="*/ 81 w 122"/>
                <a:gd name="T39" fmla="*/ 215 h 318"/>
                <a:gd name="T40" fmla="*/ 91 w 122"/>
                <a:gd name="T41" fmla="*/ 243 h 318"/>
                <a:gd name="T42" fmla="*/ 105 w 122"/>
                <a:gd name="T43" fmla="*/ 278 h 318"/>
                <a:gd name="T44" fmla="*/ 113 w 122"/>
                <a:gd name="T45" fmla="*/ 295 h 318"/>
                <a:gd name="T46" fmla="*/ 119 w 122"/>
                <a:gd name="T47" fmla="*/ 310 h 318"/>
                <a:gd name="T48" fmla="*/ 121 w 122"/>
                <a:gd name="T49" fmla="*/ 317 h 3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2"/>
                <a:gd name="T76" fmla="*/ 0 h 318"/>
                <a:gd name="T77" fmla="*/ 122 w 122"/>
                <a:gd name="T78" fmla="*/ 318 h 3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2" h="318">
                  <a:moveTo>
                    <a:pt x="121" y="317"/>
                  </a:moveTo>
                  <a:lnTo>
                    <a:pt x="106" y="270"/>
                  </a:lnTo>
                  <a:lnTo>
                    <a:pt x="98" y="258"/>
                  </a:lnTo>
                  <a:lnTo>
                    <a:pt x="91" y="235"/>
                  </a:lnTo>
                  <a:lnTo>
                    <a:pt x="88" y="223"/>
                  </a:lnTo>
                  <a:lnTo>
                    <a:pt x="74" y="187"/>
                  </a:lnTo>
                  <a:lnTo>
                    <a:pt x="61" y="146"/>
                  </a:lnTo>
                  <a:lnTo>
                    <a:pt x="42" y="91"/>
                  </a:lnTo>
                  <a:lnTo>
                    <a:pt x="25" y="51"/>
                  </a:lnTo>
                  <a:lnTo>
                    <a:pt x="17" y="41"/>
                  </a:lnTo>
                  <a:lnTo>
                    <a:pt x="12" y="31"/>
                  </a:lnTo>
                  <a:lnTo>
                    <a:pt x="9" y="17"/>
                  </a:lnTo>
                  <a:lnTo>
                    <a:pt x="7" y="0"/>
                  </a:lnTo>
                  <a:lnTo>
                    <a:pt x="0" y="6"/>
                  </a:lnTo>
                  <a:lnTo>
                    <a:pt x="0" y="14"/>
                  </a:lnTo>
                  <a:lnTo>
                    <a:pt x="17" y="45"/>
                  </a:lnTo>
                  <a:lnTo>
                    <a:pt x="34" y="80"/>
                  </a:lnTo>
                  <a:lnTo>
                    <a:pt x="47" y="112"/>
                  </a:lnTo>
                  <a:lnTo>
                    <a:pt x="66" y="170"/>
                  </a:lnTo>
                  <a:lnTo>
                    <a:pt x="81" y="215"/>
                  </a:lnTo>
                  <a:lnTo>
                    <a:pt x="91" y="243"/>
                  </a:lnTo>
                  <a:lnTo>
                    <a:pt x="105" y="278"/>
                  </a:lnTo>
                  <a:lnTo>
                    <a:pt x="113" y="295"/>
                  </a:lnTo>
                  <a:lnTo>
                    <a:pt x="119" y="310"/>
                  </a:lnTo>
                  <a:lnTo>
                    <a:pt x="121" y="317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8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3" name="Freeform 86"/>
            <p:cNvSpPr/>
            <p:nvPr/>
          </p:nvSpPr>
          <p:spPr bwMode="auto">
            <a:xfrm>
              <a:off x="4157" y="2659"/>
              <a:ext cx="28" cy="275"/>
            </a:xfrm>
            <a:custGeom>
              <a:avLst/>
              <a:gdLst>
                <a:gd name="T0" fmla="*/ 27 w 28"/>
                <a:gd name="T1" fmla="*/ 274 h 275"/>
                <a:gd name="T2" fmla="*/ 8 w 28"/>
                <a:gd name="T3" fmla="*/ 169 h 275"/>
                <a:gd name="T4" fmla="*/ 5 w 28"/>
                <a:gd name="T5" fmla="*/ 150 h 275"/>
                <a:gd name="T6" fmla="*/ 3 w 28"/>
                <a:gd name="T7" fmla="*/ 142 h 275"/>
                <a:gd name="T8" fmla="*/ 2 w 28"/>
                <a:gd name="T9" fmla="*/ 134 h 275"/>
                <a:gd name="T10" fmla="*/ 1 w 28"/>
                <a:gd name="T11" fmla="*/ 126 h 275"/>
                <a:gd name="T12" fmla="*/ 1 w 28"/>
                <a:gd name="T13" fmla="*/ 121 h 275"/>
                <a:gd name="T14" fmla="*/ 0 w 28"/>
                <a:gd name="T15" fmla="*/ 118 h 275"/>
                <a:gd name="T16" fmla="*/ 0 w 28"/>
                <a:gd name="T17" fmla="*/ 113 h 275"/>
                <a:gd name="T18" fmla="*/ 0 w 28"/>
                <a:gd name="T19" fmla="*/ 109 h 275"/>
                <a:gd name="T20" fmla="*/ 0 w 28"/>
                <a:gd name="T21" fmla="*/ 101 h 275"/>
                <a:gd name="T22" fmla="*/ 0 w 28"/>
                <a:gd name="T23" fmla="*/ 91 h 275"/>
                <a:gd name="T24" fmla="*/ 0 w 28"/>
                <a:gd name="T25" fmla="*/ 81 h 275"/>
                <a:gd name="T26" fmla="*/ 2 w 28"/>
                <a:gd name="T27" fmla="*/ 70 h 275"/>
                <a:gd name="T28" fmla="*/ 3 w 28"/>
                <a:gd name="T29" fmla="*/ 58 h 275"/>
                <a:gd name="T30" fmla="*/ 6 w 28"/>
                <a:gd name="T31" fmla="*/ 45 h 275"/>
                <a:gd name="T32" fmla="*/ 10 w 28"/>
                <a:gd name="T33" fmla="*/ 31 h 275"/>
                <a:gd name="T34" fmla="*/ 14 w 28"/>
                <a:gd name="T35" fmla="*/ 16 h 275"/>
                <a:gd name="T36" fmla="*/ 20 w 28"/>
                <a:gd name="T37" fmla="*/ 0 h 2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8"/>
                <a:gd name="T58" fmla="*/ 0 h 275"/>
                <a:gd name="T59" fmla="*/ 28 w 28"/>
                <a:gd name="T60" fmla="*/ 275 h 2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8" h="275">
                  <a:moveTo>
                    <a:pt x="27" y="274"/>
                  </a:moveTo>
                  <a:lnTo>
                    <a:pt x="8" y="169"/>
                  </a:lnTo>
                  <a:lnTo>
                    <a:pt x="5" y="150"/>
                  </a:lnTo>
                  <a:lnTo>
                    <a:pt x="3" y="142"/>
                  </a:lnTo>
                  <a:lnTo>
                    <a:pt x="2" y="134"/>
                  </a:lnTo>
                  <a:lnTo>
                    <a:pt x="1" y="126"/>
                  </a:lnTo>
                  <a:lnTo>
                    <a:pt x="1" y="121"/>
                  </a:lnTo>
                  <a:lnTo>
                    <a:pt x="0" y="118"/>
                  </a:lnTo>
                  <a:lnTo>
                    <a:pt x="0" y="113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2" y="70"/>
                  </a:lnTo>
                  <a:lnTo>
                    <a:pt x="3" y="58"/>
                  </a:lnTo>
                  <a:lnTo>
                    <a:pt x="6" y="45"/>
                  </a:lnTo>
                  <a:lnTo>
                    <a:pt x="10" y="31"/>
                  </a:lnTo>
                  <a:lnTo>
                    <a:pt x="14" y="16"/>
                  </a:lnTo>
                  <a:lnTo>
                    <a:pt x="20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4" name="Freeform 87"/>
            <p:cNvSpPr/>
            <p:nvPr/>
          </p:nvSpPr>
          <p:spPr bwMode="auto">
            <a:xfrm>
              <a:off x="4014" y="2567"/>
              <a:ext cx="106" cy="243"/>
            </a:xfrm>
            <a:custGeom>
              <a:avLst/>
              <a:gdLst>
                <a:gd name="T0" fmla="*/ 105 w 106"/>
                <a:gd name="T1" fmla="*/ 242 h 243"/>
                <a:gd name="T2" fmla="*/ 71 w 106"/>
                <a:gd name="T3" fmla="*/ 128 h 243"/>
                <a:gd name="T4" fmla="*/ 65 w 106"/>
                <a:gd name="T5" fmla="*/ 107 h 243"/>
                <a:gd name="T6" fmla="*/ 60 w 106"/>
                <a:gd name="T7" fmla="*/ 89 h 243"/>
                <a:gd name="T8" fmla="*/ 57 w 106"/>
                <a:gd name="T9" fmla="*/ 81 h 243"/>
                <a:gd name="T10" fmla="*/ 54 w 106"/>
                <a:gd name="T11" fmla="*/ 74 h 243"/>
                <a:gd name="T12" fmla="*/ 51 w 106"/>
                <a:gd name="T13" fmla="*/ 66 h 243"/>
                <a:gd name="T14" fmla="*/ 47 w 106"/>
                <a:gd name="T15" fmla="*/ 60 h 243"/>
                <a:gd name="T16" fmla="*/ 43 w 106"/>
                <a:gd name="T17" fmla="*/ 53 h 243"/>
                <a:gd name="T18" fmla="*/ 39 w 106"/>
                <a:gd name="T19" fmla="*/ 46 h 243"/>
                <a:gd name="T20" fmla="*/ 34 w 106"/>
                <a:gd name="T21" fmla="*/ 39 h 243"/>
                <a:gd name="T22" fmla="*/ 29 w 106"/>
                <a:gd name="T23" fmla="*/ 32 h 243"/>
                <a:gd name="T24" fmla="*/ 23 w 106"/>
                <a:gd name="T25" fmla="*/ 25 h 243"/>
                <a:gd name="T26" fmla="*/ 16 w 106"/>
                <a:gd name="T27" fmla="*/ 17 h 243"/>
                <a:gd name="T28" fmla="*/ 0 w 106"/>
                <a:gd name="T29" fmla="*/ 0 h 2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6"/>
                <a:gd name="T46" fmla="*/ 0 h 243"/>
                <a:gd name="T47" fmla="*/ 106 w 106"/>
                <a:gd name="T48" fmla="*/ 243 h 2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6" h="243">
                  <a:moveTo>
                    <a:pt x="105" y="242"/>
                  </a:moveTo>
                  <a:lnTo>
                    <a:pt x="71" y="128"/>
                  </a:lnTo>
                  <a:lnTo>
                    <a:pt x="65" y="107"/>
                  </a:lnTo>
                  <a:lnTo>
                    <a:pt x="60" y="89"/>
                  </a:lnTo>
                  <a:lnTo>
                    <a:pt x="57" y="81"/>
                  </a:lnTo>
                  <a:lnTo>
                    <a:pt x="54" y="74"/>
                  </a:lnTo>
                  <a:lnTo>
                    <a:pt x="51" y="66"/>
                  </a:lnTo>
                  <a:lnTo>
                    <a:pt x="47" y="60"/>
                  </a:lnTo>
                  <a:lnTo>
                    <a:pt x="43" y="53"/>
                  </a:lnTo>
                  <a:lnTo>
                    <a:pt x="39" y="46"/>
                  </a:lnTo>
                  <a:lnTo>
                    <a:pt x="34" y="39"/>
                  </a:lnTo>
                  <a:lnTo>
                    <a:pt x="29" y="32"/>
                  </a:lnTo>
                  <a:lnTo>
                    <a:pt x="23" y="25"/>
                  </a:lnTo>
                  <a:lnTo>
                    <a:pt x="16" y="17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5" name="Freeform 88"/>
            <p:cNvSpPr/>
            <p:nvPr/>
          </p:nvSpPr>
          <p:spPr bwMode="auto">
            <a:xfrm>
              <a:off x="4189" y="2804"/>
              <a:ext cx="26" cy="222"/>
            </a:xfrm>
            <a:custGeom>
              <a:avLst/>
              <a:gdLst>
                <a:gd name="T0" fmla="*/ 25 w 26"/>
                <a:gd name="T1" fmla="*/ 221 h 222"/>
                <a:gd name="T2" fmla="*/ 3 w 26"/>
                <a:gd name="T3" fmla="*/ 126 h 222"/>
                <a:gd name="T4" fmla="*/ 3 w 26"/>
                <a:gd name="T5" fmla="*/ 121 h 222"/>
                <a:gd name="T6" fmla="*/ 2 w 26"/>
                <a:gd name="T7" fmla="*/ 117 h 222"/>
                <a:gd name="T8" fmla="*/ 1 w 26"/>
                <a:gd name="T9" fmla="*/ 108 h 222"/>
                <a:gd name="T10" fmla="*/ 1 w 26"/>
                <a:gd name="T11" fmla="*/ 100 h 222"/>
                <a:gd name="T12" fmla="*/ 0 w 26"/>
                <a:gd name="T13" fmla="*/ 97 h 222"/>
                <a:gd name="T14" fmla="*/ 0 w 26"/>
                <a:gd name="T15" fmla="*/ 93 h 222"/>
                <a:gd name="T16" fmla="*/ 0 w 26"/>
                <a:gd name="T17" fmla="*/ 86 h 222"/>
                <a:gd name="T18" fmla="*/ 1 w 26"/>
                <a:gd name="T19" fmla="*/ 80 h 222"/>
                <a:gd name="T20" fmla="*/ 2 w 26"/>
                <a:gd name="T21" fmla="*/ 67 h 222"/>
                <a:gd name="T22" fmla="*/ 3 w 26"/>
                <a:gd name="T23" fmla="*/ 54 h 222"/>
                <a:gd name="T24" fmla="*/ 4 w 26"/>
                <a:gd name="T25" fmla="*/ 48 h 222"/>
                <a:gd name="T26" fmla="*/ 6 w 26"/>
                <a:gd name="T27" fmla="*/ 40 h 222"/>
                <a:gd name="T28" fmla="*/ 8 w 26"/>
                <a:gd name="T29" fmla="*/ 32 h 222"/>
                <a:gd name="T30" fmla="*/ 12 w 26"/>
                <a:gd name="T31" fmla="*/ 23 h 222"/>
                <a:gd name="T32" fmla="*/ 16 w 26"/>
                <a:gd name="T33" fmla="*/ 12 h 222"/>
                <a:gd name="T34" fmla="*/ 22 w 26"/>
                <a:gd name="T35" fmla="*/ 0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6"/>
                <a:gd name="T55" fmla="*/ 0 h 222"/>
                <a:gd name="T56" fmla="*/ 26 w 26"/>
                <a:gd name="T57" fmla="*/ 222 h 2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6" h="222">
                  <a:moveTo>
                    <a:pt x="25" y="221"/>
                  </a:moveTo>
                  <a:lnTo>
                    <a:pt x="3" y="126"/>
                  </a:lnTo>
                  <a:lnTo>
                    <a:pt x="3" y="121"/>
                  </a:lnTo>
                  <a:lnTo>
                    <a:pt x="2" y="117"/>
                  </a:lnTo>
                  <a:lnTo>
                    <a:pt x="1" y="108"/>
                  </a:lnTo>
                  <a:lnTo>
                    <a:pt x="1" y="100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0" y="86"/>
                  </a:lnTo>
                  <a:lnTo>
                    <a:pt x="1" y="80"/>
                  </a:lnTo>
                  <a:lnTo>
                    <a:pt x="2" y="67"/>
                  </a:lnTo>
                  <a:lnTo>
                    <a:pt x="3" y="54"/>
                  </a:lnTo>
                  <a:lnTo>
                    <a:pt x="4" y="48"/>
                  </a:lnTo>
                  <a:lnTo>
                    <a:pt x="6" y="40"/>
                  </a:lnTo>
                  <a:lnTo>
                    <a:pt x="8" y="32"/>
                  </a:lnTo>
                  <a:lnTo>
                    <a:pt x="12" y="23"/>
                  </a:lnTo>
                  <a:lnTo>
                    <a:pt x="16" y="12"/>
                  </a:lnTo>
                  <a:lnTo>
                    <a:pt x="22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6" name="Freeform 89"/>
            <p:cNvSpPr/>
            <p:nvPr/>
          </p:nvSpPr>
          <p:spPr bwMode="auto">
            <a:xfrm>
              <a:off x="4224" y="2913"/>
              <a:ext cx="28" cy="221"/>
            </a:xfrm>
            <a:custGeom>
              <a:avLst/>
              <a:gdLst>
                <a:gd name="T0" fmla="*/ 27 w 28"/>
                <a:gd name="T1" fmla="*/ 220 h 221"/>
                <a:gd name="T2" fmla="*/ 16 w 28"/>
                <a:gd name="T3" fmla="*/ 108 h 221"/>
                <a:gd name="T4" fmla="*/ 14 w 28"/>
                <a:gd name="T5" fmla="*/ 98 h 221"/>
                <a:gd name="T6" fmla="*/ 13 w 28"/>
                <a:gd name="T7" fmla="*/ 88 h 221"/>
                <a:gd name="T8" fmla="*/ 9 w 28"/>
                <a:gd name="T9" fmla="*/ 72 h 221"/>
                <a:gd name="T10" fmla="*/ 6 w 28"/>
                <a:gd name="T11" fmla="*/ 58 h 221"/>
                <a:gd name="T12" fmla="*/ 4 w 28"/>
                <a:gd name="T13" fmla="*/ 52 h 221"/>
                <a:gd name="T14" fmla="*/ 3 w 28"/>
                <a:gd name="T15" fmla="*/ 45 h 221"/>
                <a:gd name="T16" fmla="*/ 3 w 28"/>
                <a:gd name="T17" fmla="*/ 42 h 221"/>
                <a:gd name="T18" fmla="*/ 2 w 28"/>
                <a:gd name="T19" fmla="*/ 39 h 221"/>
                <a:gd name="T20" fmla="*/ 2 w 28"/>
                <a:gd name="T21" fmla="*/ 33 h 221"/>
                <a:gd name="T22" fmla="*/ 1 w 28"/>
                <a:gd name="T23" fmla="*/ 27 h 221"/>
                <a:gd name="T24" fmla="*/ 1 w 28"/>
                <a:gd name="T25" fmla="*/ 21 h 221"/>
                <a:gd name="T26" fmla="*/ 0 w 28"/>
                <a:gd name="T27" fmla="*/ 10 h 221"/>
                <a:gd name="T28" fmla="*/ 0 w 28"/>
                <a:gd name="T29" fmla="*/ 0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21"/>
                <a:gd name="T47" fmla="*/ 28 w 28"/>
                <a:gd name="T48" fmla="*/ 221 h 2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21">
                  <a:moveTo>
                    <a:pt x="27" y="220"/>
                  </a:moveTo>
                  <a:lnTo>
                    <a:pt x="16" y="108"/>
                  </a:lnTo>
                  <a:lnTo>
                    <a:pt x="14" y="98"/>
                  </a:lnTo>
                  <a:lnTo>
                    <a:pt x="13" y="88"/>
                  </a:lnTo>
                  <a:lnTo>
                    <a:pt x="9" y="72"/>
                  </a:lnTo>
                  <a:lnTo>
                    <a:pt x="6" y="58"/>
                  </a:lnTo>
                  <a:lnTo>
                    <a:pt x="4" y="52"/>
                  </a:lnTo>
                  <a:lnTo>
                    <a:pt x="3" y="45"/>
                  </a:lnTo>
                  <a:lnTo>
                    <a:pt x="3" y="42"/>
                  </a:lnTo>
                  <a:lnTo>
                    <a:pt x="2" y="39"/>
                  </a:lnTo>
                  <a:lnTo>
                    <a:pt x="2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7" name="Freeform 90"/>
            <p:cNvSpPr/>
            <p:nvPr/>
          </p:nvSpPr>
          <p:spPr bwMode="auto">
            <a:xfrm>
              <a:off x="4130" y="2824"/>
              <a:ext cx="126" cy="323"/>
            </a:xfrm>
            <a:custGeom>
              <a:avLst/>
              <a:gdLst>
                <a:gd name="T0" fmla="*/ 123 w 126"/>
                <a:gd name="T1" fmla="*/ 299 h 323"/>
                <a:gd name="T2" fmla="*/ 110 w 126"/>
                <a:gd name="T3" fmla="*/ 279 h 323"/>
                <a:gd name="T4" fmla="*/ 92 w 126"/>
                <a:gd name="T5" fmla="*/ 232 h 323"/>
                <a:gd name="T6" fmla="*/ 71 w 126"/>
                <a:gd name="T7" fmla="*/ 172 h 323"/>
                <a:gd name="T8" fmla="*/ 47 w 126"/>
                <a:gd name="T9" fmla="*/ 106 h 323"/>
                <a:gd name="T10" fmla="*/ 25 w 126"/>
                <a:gd name="T11" fmla="*/ 47 h 323"/>
                <a:gd name="T12" fmla="*/ 13 w 126"/>
                <a:gd name="T13" fmla="*/ 23 h 323"/>
                <a:gd name="T14" fmla="*/ 0 w 126"/>
                <a:gd name="T15" fmla="*/ 0 h 323"/>
                <a:gd name="T16" fmla="*/ 25 w 126"/>
                <a:gd name="T17" fmla="*/ 57 h 323"/>
                <a:gd name="T18" fmla="*/ 42 w 126"/>
                <a:gd name="T19" fmla="*/ 113 h 323"/>
                <a:gd name="T20" fmla="*/ 61 w 126"/>
                <a:gd name="T21" fmla="*/ 175 h 323"/>
                <a:gd name="T22" fmla="*/ 79 w 126"/>
                <a:gd name="T23" fmla="*/ 228 h 323"/>
                <a:gd name="T24" fmla="*/ 94 w 126"/>
                <a:gd name="T25" fmla="*/ 269 h 323"/>
                <a:gd name="T26" fmla="*/ 110 w 126"/>
                <a:gd name="T27" fmla="*/ 306 h 323"/>
                <a:gd name="T28" fmla="*/ 125 w 126"/>
                <a:gd name="T29" fmla="*/ 322 h 323"/>
                <a:gd name="T30" fmla="*/ 125 w 126"/>
                <a:gd name="T31" fmla="*/ 305 h 323"/>
                <a:gd name="T32" fmla="*/ 112 w 126"/>
                <a:gd name="T33" fmla="*/ 286 h 323"/>
                <a:gd name="T34" fmla="*/ 123 w 126"/>
                <a:gd name="T35" fmla="*/ 299 h 3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6"/>
                <a:gd name="T55" fmla="*/ 0 h 323"/>
                <a:gd name="T56" fmla="*/ 126 w 126"/>
                <a:gd name="T57" fmla="*/ 323 h 3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6" h="323">
                  <a:moveTo>
                    <a:pt x="123" y="299"/>
                  </a:moveTo>
                  <a:lnTo>
                    <a:pt x="110" y="279"/>
                  </a:lnTo>
                  <a:lnTo>
                    <a:pt x="92" y="232"/>
                  </a:lnTo>
                  <a:lnTo>
                    <a:pt x="71" y="172"/>
                  </a:lnTo>
                  <a:lnTo>
                    <a:pt x="47" y="106"/>
                  </a:lnTo>
                  <a:lnTo>
                    <a:pt x="25" y="47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25" y="57"/>
                  </a:lnTo>
                  <a:lnTo>
                    <a:pt x="42" y="113"/>
                  </a:lnTo>
                  <a:lnTo>
                    <a:pt x="61" y="175"/>
                  </a:lnTo>
                  <a:lnTo>
                    <a:pt x="79" y="228"/>
                  </a:lnTo>
                  <a:lnTo>
                    <a:pt x="94" y="269"/>
                  </a:lnTo>
                  <a:lnTo>
                    <a:pt x="110" y="306"/>
                  </a:lnTo>
                  <a:lnTo>
                    <a:pt x="125" y="322"/>
                  </a:lnTo>
                  <a:lnTo>
                    <a:pt x="125" y="305"/>
                  </a:lnTo>
                  <a:lnTo>
                    <a:pt x="112" y="286"/>
                  </a:lnTo>
                  <a:lnTo>
                    <a:pt x="123" y="299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8" name="Freeform 91"/>
            <p:cNvSpPr/>
            <p:nvPr/>
          </p:nvSpPr>
          <p:spPr bwMode="auto">
            <a:xfrm>
              <a:off x="4394" y="3009"/>
              <a:ext cx="81" cy="98"/>
            </a:xfrm>
            <a:custGeom>
              <a:avLst/>
              <a:gdLst>
                <a:gd name="T0" fmla="*/ 5 w 81"/>
                <a:gd name="T1" fmla="*/ 72 h 98"/>
                <a:gd name="T2" fmla="*/ 9 w 81"/>
                <a:gd name="T3" fmla="*/ 52 h 98"/>
                <a:gd name="T4" fmla="*/ 16 w 81"/>
                <a:gd name="T5" fmla="*/ 36 h 98"/>
                <a:gd name="T6" fmla="*/ 26 w 81"/>
                <a:gd name="T7" fmla="*/ 21 h 98"/>
                <a:gd name="T8" fmla="*/ 36 w 81"/>
                <a:gd name="T9" fmla="*/ 11 h 98"/>
                <a:gd name="T10" fmla="*/ 48 w 81"/>
                <a:gd name="T11" fmla="*/ 6 h 98"/>
                <a:gd name="T12" fmla="*/ 66 w 81"/>
                <a:gd name="T13" fmla="*/ 2 h 98"/>
                <a:gd name="T14" fmla="*/ 80 w 81"/>
                <a:gd name="T15" fmla="*/ 1 h 98"/>
                <a:gd name="T16" fmla="*/ 48 w 81"/>
                <a:gd name="T17" fmla="*/ 0 h 98"/>
                <a:gd name="T18" fmla="*/ 30 w 81"/>
                <a:gd name="T19" fmla="*/ 3 h 98"/>
                <a:gd name="T20" fmla="*/ 21 w 81"/>
                <a:gd name="T21" fmla="*/ 9 h 98"/>
                <a:gd name="T22" fmla="*/ 10 w 81"/>
                <a:gd name="T23" fmla="*/ 23 h 98"/>
                <a:gd name="T24" fmla="*/ 4 w 81"/>
                <a:gd name="T25" fmla="*/ 43 h 98"/>
                <a:gd name="T26" fmla="*/ 2 w 81"/>
                <a:gd name="T27" fmla="*/ 64 h 98"/>
                <a:gd name="T28" fmla="*/ 2 w 81"/>
                <a:gd name="T29" fmla="*/ 80 h 98"/>
                <a:gd name="T30" fmla="*/ 0 w 81"/>
                <a:gd name="T31" fmla="*/ 97 h 98"/>
                <a:gd name="T32" fmla="*/ 5 w 81"/>
                <a:gd name="T33" fmla="*/ 72 h 9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98"/>
                <a:gd name="T53" fmla="*/ 81 w 81"/>
                <a:gd name="T54" fmla="*/ 98 h 9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98">
                  <a:moveTo>
                    <a:pt x="5" y="72"/>
                  </a:moveTo>
                  <a:lnTo>
                    <a:pt x="9" y="52"/>
                  </a:lnTo>
                  <a:lnTo>
                    <a:pt x="16" y="36"/>
                  </a:lnTo>
                  <a:lnTo>
                    <a:pt x="26" y="21"/>
                  </a:lnTo>
                  <a:lnTo>
                    <a:pt x="36" y="11"/>
                  </a:lnTo>
                  <a:lnTo>
                    <a:pt x="48" y="6"/>
                  </a:lnTo>
                  <a:lnTo>
                    <a:pt x="66" y="2"/>
                  </a:lnTo>
                  <a:lnTo>
                    <a:pt x="80" y="1"/>
                  </a:lnTo>
                  <a:lnTo>
                    <a:pt x="48" y="0"/>
                  </a:lnTo>
                  <a:lnTo>
                    <a:pt x="30" y="3"/>
                  </a:lnTo>
                  <a:lnTo>
                    <a:pt x="21" y="9"/>
                  </a:lnTo>
                  <a:lnTo>
                    <a:pt x="10" y="23"/>
                  </a:lnTo>
                  <a:lnTo>
                    <a:pt x="4" y="43"/>
                  </a:lnTo>
                  <a:lnTo>
                    <a:pt x="2" y="64"/>
                  </a:lnTo>
                  <a:lnTo>
                    <a:pt x="2" y="80"/>
                  </a:lnTo>
                  <a:lnTo>
                    <a:pt x="0" y="97"/>
                  </a:lnTo>
                  <a:lnTo>
                    <a:pt x="5" y="72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9" name="Freeform 92"/>
            <p:cNvSpPr/>
            <p:nvPr/>
          </p:nvSpPr>
          <p:spPr bwMode="auto">
            <a:xfrm>
              <a:off x="4360" y="2767"/>
              <a:ext cx="180" cy="163"/>
            </a:xfrm>
            <a:custGeom>
              <a:avLst/>
              <a:gdLst>
                <a:gd name="T0" fmla="*/ 0 w 180"/>
                <a:gd name="T1" fmla="*/ 162 h 163"/>
                <a:gd name="T2" fmla="*/ 11 w 180"/>
                <a:gd name="T3" fmla="*/ 138 h 163"/>
                <a:gd name="T4" fmla="*/ 22 w 180"/>
                <a:gd name="T5" fmla="*/ 118 h 163"/>
                <a:gd name="T6" fmla="*/ 30 w 180"/>
                <a:gd name="T7" fmla="*/ 102 h 163"/>
                <a:gd name="T8" fmla="*/ 38 w 180"/>
                <a:gd name="T9" fmla="*/ 88 h 163"/>
                <a:gd name="T10" fmla="*/ 41 w 180"/>
                <a:gd name="T11" fmla="*/ 83 h 163"/>
                <a:gd name="T12" fmla="*/ 45 w 180"/>
                <a:gd name="T13" fmla="*/ 77 h 163"/>
                <a:gd name="T14" fmla="*/ 48 w 180"/>
                <a:gd name="T15" fmla="*/ 73 h 163"/>
                <a:gd name="T16" fmla="*/ 51 w 180"/>
                <a:gd name="T17" fmla="*/ 69 h 163"/>
                <a:gd name="T18" fmla="*/ 56 w 180"/>
                <a:gd name="T19" fmla="*/ 62 h 163"/>
                <a:gd name="T20" fmla="*/ 61 w 180"/>
                <a:gd name="T21" fmla="*/ 56 h 163"/>
                <a:gd name="T22" fmla="*/ 64 w 180"/>
                <a:gd name="T23" fmla="*/ 52 h 163"/>
                <a:gd name="T24" fmla="*/ 68 w 180"/>
                <a:gd name="T25" fmla="*/ 48 h 163"/>
                <a:gd name="T26" fmla="*/ 73 w 180"/>
                <a:gd name="T27" fmla="*/ 44 h 163"/>
                <a:gd name="T28" fmla="*/ 78 w 180"/>
                <a:gd name="T29" fmla="*/ 40 h 163"/>
                <a:gd name="T30" fmla="*/ 84 w 180"/>
                <a:gd name="T31" fmla="*/ 36 h 163"/>
                <a:gd name="T32" fmla="*/ 87 w 180"/>
                <a:gd name="T33" fmla="*/ 34 h 163"/>
                <a:gd name="T34" fmla="*/ 90 w 180"/>
                <a:gd name="T35" fmla="*/ 32 h 163"/>
                <a:gd name="T36" fmla="*/ 93 w 180"/>
                <a:gd name="T37" fmla="*/ 30 h 163"/>
                <a:gd name="T38" fmla="*/ 97 w 180"/>
                <a:gd name="T39" fmla="*/ 28 h 163"/>
                <a:gd name="T40" fmla="*/ 98 w 180"/>
                <a:gd name="T41" fmla="*/ 27 h 163"/>
                <a:gd name="T42" fmla="*/ 100 w 180"/>
                <a:gd name="T43" fmla="*/ 26 h 163"/>
                <a:gd name="T44" fmla="*/ 104 w 180"/>
                <a:gd name="T45" fmla="*/ 24 h 163"/>
                <a:gd name="T46" fmla="*/ 111 w 180"/>
                <a:gd name="T47" fmla="*/ 20 h 163"/>
                <a:gd name="T48" fmla="*/ 119 w 180"/>
                <a:gd name="T49" fmla="*/ 17 h 163"/>
                <a:gd name="T50" fmla="*/ 128 w 180"/>
                <a:gd name="T51" fmla="*/ 13 h 163"/>
                <a:gd name="T52" fmla="*/ 137 w 180"/>
                <a:gd name="T53" fmla="*/ 10 h 163"/>
                <a:gd name="T54" fmla="*/ 145 w 180"/>
                <a:gd name="T55" fmla="*/ 6 h 163"/>
                <a:gd name="T56" fmla="*/ 150 w 180"/>
                <a:gd name="T57" fmla="*/ 5 h 163"/>
                <a:gd name="T58" fmla="*/ 154 w 180"/>
                <a:gd name="T59" fmla="*/ 4 h 163"/>
                <a:gd name="T60" fmla="*/ 159 w 180"/>
                <a:gd name="T61" fmla="*/ 3 h 163"/>
                <a:gd name="T62" fmla="*/ 163 w 180"/>
                <a:gd name="T63" fmla="*/ 2 h 163"/>
                <a:gd name="T64" fmla="*/ 167 w 180"/>
                <a:gd name="T65" fmla="*/ 1 h 163"/>
                <a:gd name="T66" fmla="*/ 171 w 180"/>
                <a:gd name="T67" fmla="*/ 1 h 163"/>
                <a:gd name="T68" fmla="*/ 175 w 180"/>
                <a:gd name="T69" fmla="*/ 0 h 163"/>
                <a:gd name="T70" fmla="*/ 179 w 180"/>
                <a:gd name="T71" fmla="*/ 0 h 16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80"/>
                <a:gd name="T109" fmla="*/ 0 h 163"/>
                <a:gd name="T110" fmla="*/ 180 w 180"/>
                <a:gd name="T111" fmla="*/ 163 h 16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80" h="163">
                  <a:moveTo>
                    <a:pt x="0" y="162"/>
                  </a:moveTo>
                  <a:lnTo>
                    <a:pt x="11" y="138"/>
                  </a:lnTo>
                  <a:lnTo>
                    <a:pt x="22" y="118"/>
                  </a:lnTo>
                  <a:lnTo>
                    <a:pt x="30" y="102"/>
                  </a:lnTo>
                  <a:lnTo>
                    <a:pt x="38" y="88"/>
                  </a:lnTo>
                  <a:lnTo>
                    <a:pt x="41" y="83"/>
                  </a:lnTo>
                  <a:lnTo>
                    <a:pt x="45" y="77"/>
                  </a:lnTo>
                  <a:lnTo>
                    <a:pt x="48" y="73"/>
                  </a:lnTo>
                  <a:lnTo>
                    <a:pt x="51" y="69"/>
                  </a:lnTo>
                  <a:lnTo>
                    <a:pt x="56" y="62"/>
                  </a:lnTo>
                  <a:lnTo>
                    <a:pt x="61" y="56"/>
                  </a:lnTo>
                  <a:lnTo>
                    <a:pt x="64" y="52"/>
                  </a:lnTo>
                  <a:lnTo>
                    <a:pt x="68" y="48"/>
                  </a:lnTo>
                  <a:lnTo>
                    <a:pt x="73" y="44"/>
                  </a:lnTo>
                  <a:lnTo>
                    <a:pt x="78" y="40"/>
                  </a:lnTo>
                  <a:lnTo>
                    <a:pt x="84" y="36"/>
                  </a:lnTo>
                  <a:lnTo>
                    <a:pt x="87" y="34"/>
                  </a:lnTo>
                  <a:lnTo>
                    <a:pt x="90" y="32"/>
                  </a:lnTo>
                  <a:lnTo>
                    <a:pt x="93" y="30"/>
                  </a:lnTo>
                  <a:lnTo>
                    <a:pt x="97" y="28"/>
                  </a:lnTo>
                  <a:lnTo>
                    <a:pt x="98" y="27"/>
                  </a:lnTo>
                  <a:lnTo>
                    <a:pt x="100" y="26"/>
                  </a:lnTo>
                  <a:lnTo>
                    <a:pt x="104" y="24"/>
                  </a:lnTo>
                  <a:lnTo>
                    <a:pt x="111" y="20"/>
                  </a:lnTo>
                  <a:lnTo>
                    <a:pt x="119" y="17"/>
                  </a:lnTo>
                  <a:lnTo>
                    <a:pt x="128" y="13"/>
                  </a:lnTo>
                  <a:lnTo>
                    <a:pt x="137" y="10"/>
                  </a:lnTo>
                  <a:lnTo>
                    <a:pt x="145" y="6"/>
                  </a:lnTo>
                  <a:lnTo>
                    <a:pt x="150" y="5"/>
                  </a:lnTo>
                  <a:lnTo>
                    <a:pt x="154" y="4"/>
                  </a:lnTo>
                  <a:lnTo>
                    <a:pt x="159" y="3"/>
                  </a:lnTo>
                  <a:lnTo>
                    <a:pt x="163" y="2"/>
                  </a:lnTo>
                  <a:lnTo>
                    <a:pt x="167" y="1"/>
                  </a:lnTo>
                  <a:lnTo>
                    <a:pt x="171" y="1"/>
                  </a:lnTo>
                  <a:lnTo>
                    <a:pt x="175" y="0"/>
                  </a:lnTo>
                  <a:lnTo>
                    <a:pt x="179" y="0"/>
                  </a:lnTo>
                </a:path>
              </a:pathLst>
            </a:custGeom>
            <a:solidFill>
              <a:srgbClr val="6699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0" name="Freeform 93"/>
            <p:cNvSpPr/>
            <p:nvPr/>
          </p:nvSpPr>
          <p:spPr bwMode="auto">
            <a:xfrm>
              <a:off x="4295" y="2659"/>
              <a:ext cx="188" cy="400"/>
            </a:xfrm>
            <a:custGeom>
              <a:avLst/>
              <a:gdLst>
                <a:gd name="T0" fmla="*/ 0 w 188"/>
                <a:gd name="T1" fmla="*/ 399 h 400"/>
                <a:gd name="T2" fmla="*/ 14 w 188"/>
                <a:gd name="T3" fmla="*/ 336 h 400"/>
                <a:gd name="T4" fmla="*/ 26 w 188"/>
                <a:gd name="T5" fmla="*/ 284 h 400"/>
                <a:gd name="T6" fmla="*/ 37 w 188"/>
                <a:gd name="T7" fmla="*/ 241 h 400"/>
                <a:gd name="T8" fmla="*/ 45 w 188"/>
                <a:gd name="T9" fmla="*/ 207 h 400"/>
                <a:gd name="T10" fmla="*/ 57 w 188"/>
                <a:gd name="T11" fmla="*/ 157 h 400"/>
                <a:gd name="T12" fmla="*/ 66 w 188"/>
                <a:gd name="T13" fmla="*/ 126 h 400"/>
                <a:gd name="T14" fmla="*/ 76 w 188"/>
                <a:gd name="T15" fmla="*/ 88 h 400"/>
                <a:gd name="T16" fmla="*/ 79 w 188"/>
                <a:gd name="T17" fmla="*/ 76 h 400"/>
                <a:gd name="T18" fmla="*/ 82 w 188"/>
                <a:gd name="T19" fmla="*/ 66 h 400"/>
                <a:gd name="T20" fmla="*/ 85 w 188"/>
                <a:gd name="T21" fmla="*/ 57 h 400"/>
                <a:gd name="T22" fmla="*/ 89 w 188"/>
                <a:gd name="T23" fmla="*/ 48 h 400"/>
                <a:gd name="T24" fmla="*/ 93 w 188"/>
                <a:gd name="T25" fmla="*/ 40 h 400"/>
                <a:gd name="T26" fmla="*/ 95 w 188"/>
                <a:gd name="T27" fmla="*/ 36 h 400"/>
                <a:gd name="T28" fmla="*/ 97 w 188"/>
                <a:gd name="T29" fmla="*/ 32 h 400"/>
                <a:gd name="T30" fmla="*/ 99 w 188"/>
                <a:gd name="T31" fmla="*/ 29 h 400"/>
                <a:gd name="T32" fmla="*/ 102 w 188"/>
                <a:gd name="T33" fmla="*/ 26 h 400"/>
                <a:gd name="T34" fmla="*/ 104 w 188"/>
                <a:gd name="T35" fmla="*/ 23 h 400"/>
                <a:gd name="T36" fmla="*/ 107 w 188"/>
                <a:gd name="T37" fmla="*/ 21 h 400"/>
                <a:gd name="T38" fmla="*/ 110 w 188"/>
                <a:gd name="T39" fmla="*/ 19 h 400"/>
                <a:gd name="T40" fmla="*/ 112 w 188"/>
                <a:gd name="T41" fmla="*/ 17 h 400"/>
                <a:gd name="T42" fmla="*/ 117 w 188"/>
                <a:gd name="T43" fmla="*/ 14 h 400"/>
                <a:gd name="T44" fmla="*/ 122 w 188"/>
                <a:gd name="T45" fmla="*/ 11 h 400"/>
                <a:gd name="T46" fmla="*/ 126 w 188"/>
                <a:gd name="T47" fmla="*/ 8 h 400"/>
                <a:gd name="T48" fmla="*/ 128 w 188"/>
                <a:gd name="T49" fmla="*/ 7 h 400"/>
                <a:gd name="T50" fmla="*/ 130 w 188"/>
                <a:gd name="T51" fmla="*/ 6 h 400"/>
                <a:gd name="T52" fmla="*/ 134 w 188"/>
                <a:gd name="T53" fmla="*/ 5 h 400"/>
                <a:gd name="T54" fmla="*/ 138 w 188"/>
                <a:gd name="T55" fmla="*/ 3 h 400"/>
                <a:gd name="T56" fmla="*/ 143 w 188"/>
                <a:gd name="T57" fmla="*/ 2 h 400"/>
                <a:gd name="T58" fmla="*/ 146 w 188"/>
                <a:gd name="T59" fmla="*/ 2 h 400"/>
                <a:gd name="T60" fmla="*/ 148 w 188"/>
                <a:gd name="T61" fmla="*/ 1 h 400"/>
                <a:gd name="T62" fmla="*/ 151 w 188"/>
                <a:gd name="T63" fmla="*/ 1 h 400"/>
                <a:gd name="T64" fmla="*/ 153 w 188"/>
                <a:gd name="T65" fmla="*/ 0 h 400"/>
                <a:gd name="T66" fmla="*/ 156 w 188"/>
                <a:gd name="T67" fmla="*/ 0 h 400"/>
                <a:gd name="T68" fmla="*/ 159 w 188"/>
                <a:gd name="T69" fmla="*/ 0 h 400"/>
                <a:gd name="T70" fmla="*/ 162 w 188"/>
                <a:gd name="T71" fmla="*/ 0 h 400"/>
                <a:gd name="T72" fmla="*/ 165 w 188"/>
                <a:gd name="T73" fmla="*/ 1 h 400"/>
                <a:gd name="T74" fmla="*/ 167 w 188"/>
                <a:gd name="T75" fmla="*/ 2 h 400"/>
                <a:gd name="T76" fmla="*/ 170 w 188"/>
                <a:gd name="T77" fmla="*/ 3 h 400"/>
                <a:gd name="T78" fmla="*/ 173 w 188"/>
                <a:gd name="T79" fmla="*/ 5 h 400"/>
                <a:gd name="T80" fmla="*/ 175 w 188"/>
                <a:gd name="T81" fmla="*/ 7 h 400"/>
                <a:gd name="T82" fmla="*/ 178 w 188"/>
                <a:gd name="T83" fmla="*/ 10 h 400"/>
                <a:gd name="T84" fmla="*/ 180 w 188"/>
                <a:gd name="T85" fmla="*/ 14 h 400"/>
                <a:gd name="T86" fmla="*/ 182 w 188"/>
                <a:gd name="T87" fmla="*/ 18 h 400"/>
                <a:gd name="T88" fmla="*/ 183 w 188"/>
                <a:gd name="T89" fmla="*/ 23 h 400"/>
                <a:gd name="T90" fmla="*/ 185 w 188"/>
                <a:gd name="T91" fmla="*/ 28 h 400"/>
                <a:gd name="T92" fmla="*/ 186 w 188"/>
                <a:gd name="T93" fmla="*/ 33 h 400"/>
                <a:gd name="T94" fmla="*/ 187 w 188"/>
                <a:gd name="T95" fmla="*/ 39 h 400"/>
                <a:gd name="T96" fmla="*/ 187 w 188"/>
                <a:gd name="T97" fmla="*/ 45 h 40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88"/>
                <a:gd name="T148" fmla="*/ 0 h 400"/>
                <a:gd name="T149" fmla="*/ 188 w 188"/>
                <a:gd name="T150" fmla="*/ 400 h 40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88" h="400">
                  <a:moveTo>
                    <a:pt x="0" y="399"/>
                  </a:moveTo>
                  <a:lnTo>
                    <a:pt x="14" y="336"/>
                  </a:lnTo>
                  <a:lnTo>
                    <a:pt x="26" y="284"/>
                  </a:lnTo>
                  <a:lnTo>
                    <a:pt x="37" y="241"/>
                  </a:lnTo>
                  <a:lnTo>
                    <a:pt x="45" y="207"/>
                  </a:lnTo>
                  <a:lnTo>
                    <a:pt x="57" y="157"/>
                  </a:lnTo>
                  <a:lnTo>
                    <a:pt x="66" y="126"/>
                  </a:lnTo>
                  <a:lnTo>
                    <a:pt x="76" y="88"/>
                  </a:lnTo>
                  <a:lnTo>
                    <a:pt x="79" y="76"/>
                  </a:lnTo>
                  <a:lnTo>
                    <a:pt x="82" y="66"/>
                  </a:lnTo>
                  <a:lnTo>
                    <a:pt x="85" y="57"/>
                  </a:lnTo>
                  <a:lnTo>
                    <a:pt x="89" y="48"/>
                  </a:lnTo>
                  <a:lnTo>
                    <a:pt x="93" y="40"/>
                  </a:lnTo>
                  <a:lnTo>
                    <a:pt x="95" y="36"/>
                  </a:lnTo>
                  <a:lnTo>
                    <a:pt x="97" y="32"/>
                  </a:lnTo>
                  <a:lnTo>
                    <a:pt x="99" y="29"/>
                  </a:lnTo>
                  <a:lnTo>
                    <a:pt x="102" y="26"/>
                  </a:lnTo>
                  <a:lnTo>
                    <a:pt x="104" y="23"/>
                  </a:lnTo>
                  <a:lnTo>
                    <a:pt x="107" y="21"/>
                  </a:lnTo>
                  <a:lnTo>
                    <a:pt x="110" y="19"/>
                  </a:lnTo>
                  <a:lnTo>
                    <a:pt x="112" y="17"/>
                  </a:lnTo>
                  <a:lnTo>
                    <a:pt x="117" y="14"/>
                  </a:lnTo>
                  <a:lnTo>
                    <a:pt x="122" y="11"/>
                  </a:lnTo>
                  <a:lnTo>
                    <a:pt x="126" y="8"/>
                  </a:lnTo>
                  <a:lnTo>
                    <a:pt x="128" y="7"/>
                  </a:lnTo>
                  <a:lnTo>
                    <a:pt x="130" y="6"/>
                  </a:lnTo>
                  <a:lnTo>
                    <a:pt x="134" y="5"/>
                  </a:lnTo>
                  <a:lnTo>
                    <a:pt x="138" y="3"/>
                  </a:lnTo>
                  <a:lnTo>
                    <a:pt x="143" y="2"/>
                  </a:lnTo>
                  <a:lnTo>
                    <a:pt x="146" y="2"/>
                  </a:lnTo>
                  <a:lnTo>
                    <a:pt x="148" y="1"/>
                  </a:lnTo>
                  <a:lnTo>
                    <a:pt x="151" y="1"/>
                  </a:lnTo>
                  <a:lnTo>
                    <a:pt x="153" y="0"/>
                  </a:lnTo>
                  <a:lnTo>
                    <a:pt x="156" y="0"/>
                  </a:lnTo>
                  <a:lnTo>
                    <a:pt x="159" y="0"/>
                  </a:lnTo>
                  <a:lnTo>
                    <a:pt x="162" y="0"/>
                  </a:lnTo>
                  <a:lnTo>
                    <a:pt x="165" y="1"/>
                  </a:lnTo>
                  <a:lnTo>
                    <a:pt x="167" y="2"/>
                  </a:lnTo>
                  <a:lnTo>
                    <a:pt x="170" y="3"/>
                  </a:lnTo>
                  <a:lnTo>
                    <a:pt x="173" y="5"/>
                  </a:lnTo>
                  <a:lnTo>
                    <a:pt x="175" y="7"/>
                  </a:lnTo>
                  <a:lnTo>
                    <a:pt x="178" y="10"/>
                  </a:lnTo>
                  <a:lnTo>
                    <a:pt x="180" y="14"/>
                  </a:lnTo>
                  <a:lnTo>
                    <a:pt x="182" y="18"/>
                  </a:lnTo>
                  <a:lnTo>
                    <a:pt x="183" y="23"/>
                  </a:lnTo>
                  <a:lnTo>
                    <a:pt x="185" y="28"/>
                  </a:lnTo>
                  <a:lnTo>
                    <a:pt x="186" y="33"/>
                  </a:lnTo>
                  <a:lnTo>
                    <a:pt x="187" y="39"/>
                  </a:lnTo>
                  <a:lnTo>
                    <a:pt x="187" y="45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1" name="Freeform 94"/>
            <p:cNvSpPr/>
            <p:nvPr/>
          </p:nvSpPr>
          <p:spPr bwMode="auto">
            <a:xfrm>
              <a:off x="4333" y="2746"/>
              <a:ext cx="150" cy="230"/>
            </a:xfrm>
            <a:custGeom>
              <a:avLst/>
              <a:gdLst>
                <a:gd name="T0" fmla="*/ 0 w 150"/>
                <a:gd name="T1" fmla="*/ 229 h 230"/>
                <a:gd name="T2" fmla="*/ 6 w 150"/>
                <a:gd name="T3" fmla="*/ 200 h 230"/>
                <a:gd name="T4" fmla="*/ 13 w 150"/>
                <a:gd name="T5" fmla="*/ 173 h 230"/>
                <a:gd name="T6" fmla="*/ 24 w 150"/>
                <a:gd name="T7" fmla="*/ 129 h 230"/>
                <a:gd name="T8" fmla="*/ 29 w 150"/>
                <a:gd name="T9" fmla="*/ 111 h 230"/>
                <a:gd name="T10" fmla="*/ 33 w 150"/>
                <a:gd name="T11" fmla="*/ 95 h 230"/>
                <a:gd name="T12" fmla="*/ 37 w 150"/>
                <a:gd name="T13" fmla="*/ 82 h 230"/>
                <a:gd name="T14" fmla="*/ 41 w 150"/>
                <a:gd name="T15" fmla="*/ 70 h 230"/>
                <a:gd name="T16" fmla="*/ 45 w 150"/>
                <a:gd name="T17" fmla="*/ 61 h 230"/>
                <a:gd name="T18" fmla="*/ 48 w 150"/>
                <a:gd name="T19" fmla="*/ 53 h 230"/>
                <a:gd name="T20" fmla="*/ 51 w 150"/>
                <a:gd name="T21" fmla="*/ 46 h 230"/>
                <a:gd name="T22" fmla="*/ 54 w 150"/>
                <a:gd name="T23" fmla="*/ 40 h 230"/>
                <a:gd name="T24" fmla="*/ 59 w 150"/>
                <a:gd name="T25" fmla="*/ 32 h 230"/>
                <a:gd name="T26" fmla="*/ 64 w 150"/>
                <a:gd name="T27" fmla="*/ 26 h 230"/>
                <a:gd name="T28" fmla="*/ 66 w 150"/>
                <a:gd name="T29" fmla="*/ 22 h 230"/>
                <a:gd name="T30" fmla="*/ 70 w 150"/>
                <a:gd name="T31" fmla="*/ 19 h 230"/>
                <a:gd name="T32" fmla="*/ 73 w 150"/>
                <a:gd name="T33" fmla="*/ 16 h 230"/>
                <a:gd name="T34" fmla="*/ 76 w 150"/>
                <a:gd name="T35" fmla="*/ 14 h 230"/>
                <a:gd name="T36" fmla="*/ 80 w 150"/>
                <a:gd name="T37" fmla="*/ 12 h 230"/>
                <a:gd name="T38" fmla="*/ 83 w 150"/>
                <a:gd name="T39" fmla="*/ 10 h 230"/>
                <a:gd name="T40" fmla="*/ 87 w 150"/>
                <a:gd name="T41" fmla="*/ 8 h 230"/>
                <a:gd name="T42" fmla="*/ 89 w 150"/>
                <a:gd name="T43" fmla="*/ 7 h 230"/>
                <a:gd name="T44" fmla="*/ 91 w 150"/>
                <a:gd name="T45" fmla="*/ 7 h 230"/>
                <a:gd name="T46" fmla="*/ 94 w 150"/>
                <a:gd name="T47" fmla="*/ 6 h 230"/>
                <a:gd name="T48" fmla="*/ 96 w 150"/>
                <a:gd name="T49" fmla="*/ 6 h 230"/>
                <a:gd name="T50" fmla="*/ 101 w 150"/>
                <a:gd name="T51" fmla="*/ 4 h 230"/>
                <a:gd name="T52" fmla="*/ 106 w 150"/>
                <a:gd name="T53" fmla="*/ 3 h 230"/>
                <a:gd name="T54" fmla="*/ 112 w 150"/>
                <a:gd name="T55" fmla="*/ 2 h 230"/>
                <a:gd name="T56" fmla="*/ 118 w 150"/>
                <a:gd name="T57" fmla="*/ 2 h 230"/>
                <a:gd name="T58" fmla="*/ 125 w 150"/>
                <a:gd name="T59" fmla="*/ 1 h 230"/>
                <a:gd name="T60" fmla="*/ 132 w 150"/>
                <a:gd name="T61" fmla="*/ 1 h 230"/>
                <a:gd name="T62" fmla="*/ 136 w 150"/>
                <a:gd name="T63" fmla="*/ 0 h 230"/>
                <a:gd name="T64" fmla="*/ 140 w 150"/>
                <a:gd name="T65" fmla="*/ 0 h 230"/>
                <a:gd name="T66" fmla="*/ 149 w 150"/>
                <a:gd name="T67" fmla="*/ 0 h 23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0"/>
                <a:gd name="T103" fmla="*/ 0 h 230"/>
                <a:gd name="T104" fmla="*/ 150 w 150"/>
                <a:gd name="T105" fmla="*/ 230 h 23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0" h="230">
                  <a:moveTo>
                    <a:pt x="0" y="229"/>
                  </a:moveTo>
                  <a:lnTo>
                    <a:pt x="6" y="200"/>
                  </a:lnTo>
                  <a:lnTo>
                    <a:pt x="13" y="173"/>
                  </a:lnTo>
                  <a:lnTo>
                    <a:pt x="24" y="129"/>
                  </a:lnTo>
                  <a:lnTo>
                    <a:pt x="29" y="111"/>
                  </a:lnTo>
                  <a:lnTo>
                    <a:pt x="33" y="95"/>
                  </a:lnTo>
                  <a:lnTo>
                    <a:pt x="37" y="82"/>
                  </a:lnTo>
                  <a:lnTo>
                    <a:pt x="41" y="70"/>
                  </a:lnTo>
                  <a:lnTo>
                    <a:pt x="45" y="61"/>
                  </a:lnTo>
                  <a:lnTo>
                    <a:pt x="48" y="53"/>
                  </a:lnTo>
                  <a:lnTo>
                    <a:pt x="51" y="46"/>
                  </a:lnTo>
                  <a:lnTo>
                    <a:pt x="54" y="40"/>
                  </a:lnTo>
                  <a:lnTo>
                    <a:pt x="59" y="32"/>
                  </a:lnTo>
                  <a:lnTo>
                    <a:pt x="64" y="26"/>
                  </a:lnTo>
                  <a:lnTo>
                    <a:pt x="66" y="22"/>
                  </a:lnTo>
                  <a:lnTo>
                    <a:pt x="70" y="19"/>
                  </a:lnTo>
                  <a:lnTo>
                    <a:pt x="73" y="16"/>
                  </a:lnTo>
                  <a:lnTo>
                    <a:pt x="76" y="14"/>
                  </a:lnTo>
                  <a:lnTo>
                    <a:pt x="80" y="12"/>
                  </a:lnTo>
                  <a:lnTo>
                    <a:pt x="83" y="10"/>
                  </a:lnTo>
                  <a:lnTo>
                    <a:pt x="87" y="8"/>
                  </a:lnTo>
                  <a:lnTo>
                    <a:pt x="89" y="7"/>
                  </a:lnTo>
                  <a:lnTo>
                    <a:pt x="91" y="7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1" y="4"/>
                  </a:lnTo>
                  <a:lnTo>
                    <a:pt x="106" y="3"/>
                  </a:lnTo>
                  <a:lnTo>
                    <a:pt x="112" y="2"/>
                  </a:lnTo>
                  <a:lnTo>
                    <a:pt x="118" y="2"/>
                  </a:lnTo>
                  <a:lnTo>
                    <a:pt x="125" y="1"/>
                  </a:lnTo>
                  <a:lnTo>
                    <a:pt x="132" y="1"/>
                  </a:lnTo>
                  <a:lnTo>
                    <a:pt x="136" y="0"/>
                  </a:lnTo>
                  <a:lnTo>
                    <a:pt x="140" y="0"/>
                  </a:lnTo>
                  <a:lnTo>
                    <a:pt x="149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2" name="Freeform 95"/>
            <p:cNvSpPr/>
            <p:nvPr/>
          </p:nvSpPr>
          <p:spPr bwMode="auto">
            <a:xfrm>
              <a:off x="4339" y="2684"/>
              <a:ext cx="100" cy="284"/>
            </a:xfrm>
            <a:custGeom>
              <a:avLst/>
              <a:gdLst>
                <a:gd name="T0" fmla="*/ 0 w 100"/>
                <a:gd name="T1" fmla="*/ 283 h 284"/>
                <a:gd name="T2" fmla="*/ 23 w 100"/>
                <a:gd name="T3" fmla="*/ 184 h 284"/>
                <a:gd name="T4" fmla="*/ 46 w 100"/>
                <a:gd name="T5" fmla="*/ 85 h 284"/>
                <a:gd name="T6" fmla="*/ 51 w 100"/>
                <a:gd name="T7" fmla="*/ 68 h 284"/>
                <a:gd name="T8" fmla="*/ 56 w 100"/>
                <a:gd name="T9" fmla="*/ 54 h 284"/>
                <a:gd name="T10" fmla="*/ 59 w 100"/>
                <a:gd name="T11" fmla="*/ 47 h 284"/>
                <a:gd name="T12" fmla="*/ 62 w 100"/>
                <a:gd name="T13" fmla="*/ 41 h 284"/>
                <a:gd name="T14" fmla="*/ 64 w 100"/>
                <a:gd name="T15" fmla="*/ 36 h 284"/>
                <a:gd name="T16" fmla="*/ 67 w 100"/>
                <a:gd name="T17" fmla="*/ 31 h 284"/>
                <a:gd name="T18" fmla="*/ 71 w 100"/>
                <a:gd name="T19" fmla="*/ 26 h 284"/>
                <a:gd name="T20" fmla="*/ 74 w 100"/>
                <a:gd name="T21" fmla="*/ 21 h 284"/>
                <a:gd name="T22" fmla="*/ 77 w 100"/>
                <a:gd name="T23" fmla="*/ 17 h 284"/>
                <a:gd name="T24" fmla="*/ 81 w 100"/>
                <a:gd name="T25" fmla="*/ 13 h 284"/>
                <a:gd name="T26" fmla="*/ 83 w 100"/>
                <a:gd name="T27" fmla="*/ 12 h 284"/>
                <a:gd name="T28" fmla="*/ 85 w 100"/>
                <a:gd name="T29" fmla="*/ 10 h 284"/>
                <a:gd name="T30" fmla="*/ 87 w 100"/>
                <a:gd name="T31" fmla="*/ 8 h 284"/>
                <a:gd name="T32" fmla="*/ 89 w 100"/>
                <a:gd name="T33" fmla="*/ 6 h 284"/>
                <a:gd name="T34" fmla="*/ 94 w 100"/>
                <a:gd name="T35" fmla="*/ 3 h 284"/>
                <a:gd name="T36" fmla="*/ 99 w 100"/>
                <a:gd name="T37" fmla="*/ 0 h 28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0"/>
                <a:gd name="T58" fmla="*/ 0 h 284"/>
                <a:gd name="T59" fmla="*/ 100 w 100"/>
                <a:gd name="T60" fmla="*/ 284 h 28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0" h="284">
                  <a:moveTo>
                    <a:pt x="0" y="283"/>
                  </a:moveTo>
                  <a:lnTo>
                    <a:pt x="23" y="184"/>
                  </a:lnTo>
                  <a:lnTo>
                    <a:pt x="46" y="85"/>
                  </a:lnTo>
                  <a:lnTo>
                    <a:pt x="51" y="68"/>
                  </a:lnTo>
                  <a:lnTo>
                    <a:pt x="56" y="54"/>
                  </a:lnTo>
                  <a:lnTo>
                    <a:pt x="59" y="47"/>
                  </a:lnTo>
                  <a:lnTo>
                    <a:pt x="62" y="41"/>
                  </a:lnTo>
                  <a:lnTo>
                    <a:pt x="64" y="36"/>
                  </a:lnTo>
                  <a:lnTo>
                    <a:pt x="67" y="31"/>
                  </a:lnTo>
                  <a:lnTo>
                    <a:pt x="71" y="26"/>
                  </a:lnTo>
                  <a:lnTo>
                    <a:pt x="74" y="21"/>
                  </a:lnTo>
                  <a:lnTo>
                    <a:pt x="77" y="17"/>
                  </a:lnTo>
                  <a:lnTo>
                    <a:pt x="81" y="13"/>
                  </a:lnTo>
                  <a:lnTo>
                    <a:pt x="83" y="12"/>
                  </a:lnTo>
                  <a:lnTo>
                    <a:pt x="85" y="10"/>
                  </a:lnTo>
                  <a:lnTo>
                    <a:pt x="87" y="8"/>
                  </a:lnTo>
                  <a:lnTo>
                    <a:pt x="89" y="6"/>
                  </a:lnTo>
                  <a:lnTo>
                    <a:pt x="94" y="3"/>
                  </a:lnTo>
                  <a:lnTo>
                    <a:pt x="99" y="0"/>
                  </a:lnTo>
                </a:path>
              </a:pathLst>
            </a:custGeom>
            <a:solidFill>
              <a:srgbClr val="6699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3" name="Freeform 96"/>
            <p:cNvSpPr/>
            <p:nvPr/>
          </p:nvSpPr>
          <p:spPr bwMode="auto">
            <a:xfrm>
              <a:off x="4360" y="2588"/>
              <a:ext cx="79" cy="164"/>
            </a:xfrm>
            <a:custGeom>
              <a:avLst/>
              <a:gdLst>
                <a:gd name="T0" fmla="*/ 0 w 79"/>
                <a:gd name="T1" fmla="*/ 163 h 164"/>
                <a:gd name="T2" fmla="*/ 18 w 79"/>
                <a:gd name="T3" fmla="*/ 81 h 164"/>
                <a:gd name="T4" fmla="*/ 21 w 79"/>
                <a:gd name="T5" fmla="*/ 73 h 164"/>
                <a:gd name="T6" fmla="*/ 24 w 79"/>
                <a:gd name="T7" fmla="*/ 65 h 164"/>
                <a:gd name="T8" fmla="*/ 27 w 79"/>
                <a:gd name="T9" fmla="*/ 58 h 164"/>
                <a:gd name="T10" fmla="*/ 30 w 79"/>
                <a:gd name="T11" fmla="*/ 51 h 164"/>
                <a:gd name="T12" fmla="*/ 37 w 79"/>
                <a:gd name="T13" fmla="*/ 39 h 164"/>
                <a:gd name="T14" fmla="*/ 43 w 79"/>
                <a:gd name="T15" fmla="*/ 29 h 164"/>
                <a:gd name="T16" fmla="*/ 46 w 79"/>
                <a:gd name="T17" fmla="*/ 24 h 164"/>
                <a:gd name="T18" fmla="*/ 49 w 79"/>
                <a:gd name="T19" fmla="*/ 20 h 164"/>
                <a:gd name="T20" fmla="*/ 52 w 79"/>
                <a:gd name="T21" fmla="*/ 17 h 164"/>
                <a:gd name="T22" fmla="*/ 56 w 79"/>
                <a:gd name="T23" fmla="*/ 13 h 164"/>
                <a:gd name="T24" fmla="*/ 60 w 79"/>
                <a:gd name="T25" fmla="*/ 10 h 164"/>
                <a:gd name="T26" fmla="*/ 62 w 79"/>
                <a:gd name="T27" fmla="*/ 8 h 164"/>
                <a:gd name="T28" fmla="*/ 65 w 79"/>
                <a:gd name="T29" fmla="*/ 6 h 164"/>
                <a:gd name="T30" fmla="*/ 68 w 79"/>
                <a:gd name="T31" fmla="*/ 5 h 164"/>
                <a:gd name="T32" fmla="*/ 71 w 79"/>
                <a:gd name="T33" fmla="*/ 3 h 164"/>
                <a:gd name="T34" fmla="*/ 74 w 79"/>
                <a:gd name="T35" fmla="*/ 1 h 164"/>
                <a:gd name="T36" fmla="*/ 78 w 79"/>
                <a:gd name="T37" fmla="*/ 0 h 1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9"/>
                <a:gd name="T58" fmla="*/ 0 h 164"/>
                <a:gd name="T59" fmla="*/ 79 w 79"/>
                <a:gd name="T60" fmla="*/ 164 h 1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9" h="164">
                  <a:moveTo>
                    <a:pt x="0" y="163"/>
                  </a:moveTo>
                  <a:lnTo>
                    <a:pt x="18" y="81"/>
                  </a:lnTo>
                  <a:lnTo>
                    <a:pt x="21" y="73"/>
                  </a:lnTo>
                  <a:lnTo>
                    <a:pt x="24" y="65"/>
                  </a:lnTo>
                  <a:lnTo>
                    <a:pt x="27" y="58"/>
                  </a:lnTo>
                  <a:lnTo>
                    <a:pt x="30" y="51"/>
                  </a:lnTo>
                  <a:lnTo>
                    <a:pt x="37" y="39"/>
                  </a:lnTo>
                  <a:lnTo>
                    <a:pt x="43" y="29"/>
                  </a:lnTo>
                  <a:lnTo>
                    <a:pt x="46" y="24"/>
                  </a:lnTo>
                  <a:lnTo>
                    <a:pt x="49" y="20"/>
                  </a:lnTo>
                  <a:lnTo>
                    <a:pt x="52" y="17"/>
                  </a:lnTo>
                  <a:lnTo>
                    <a:pt x="56" y="13"/>
                  </a:lnTo>
                  <a:lnTo>
                    <a:pt x="60" y="10"/>
                  </a:lnTo>
                  <a:lnTo>
                    <a:pt x="62" y="8"/>
                  </a:lnTo>
                  <a:lnTo>
                    <a:pt x="65" y="6"/>
                  </a:lnTo>
                  <a:lnTo>
                    <a:pt x="68" y="5"/>
                  </a:lnTo>
                  <a:lnTo>
                    <a:pt x="71" y="3"/>
                  </a:lnTo>
                  <a:lnTo>
                    <a:pt x="74" y="1"/>
                  </a:lnTo>
                  <a:lnTo>
                    <a:pt x="78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4" name="Freeform 97"/>
            <p:cNvSpPr/>
            <p:nvPr/>
          </p:nvSpPr>
          <p:spPr bwMode="auto">
            <a:xfrm>
              <a:off x="4285" y="2642"/>
              <a:ext cx="44" cy="463"/>
            </a:xfrm>
            <a:custGeom>
              <a:avLst/>
              <a:gdLst>
                <a:gd name="T0" fmla="*/ 0 w 44"/>
                <a:gd name="T1" fmla="*/ 462 h 463"/>
                <a:gd name="T2" fmla="*/ 28 w 44"/>
                <a:gd name="T3" fmla="*/ 242 h 463"/>
                <a:gd name="T4" fmla="*/ 33 w 44"/>
                <a:gd name="T5" fmla="*/ 204 h 463"/>
                <a:gd name="T6" fmla="*/ 37 w 44"/>
                <a:gd name="T7" fmla="*/ 173 h 463"/>
                <a:gd name="T8" fmla="*/ 38 w 44"/>
                <a:gd name="T9" fmla="*/ 166 h 463"/>
                <a:gd name="T10" fmla="*/ 38 w 44"/>
                <a:gd name="T11" fmla="*/ 159 h 463"/>
                <a:gd name="T12" fmla="*/ 40 w 44"/>
                <a:gd name="T13" fmla="*/ 145 h 463"/>
                <a:gd name="T14" fmla="*/ 41 w 44"/>
                <a:gd name="T15" fmla="*/ 131 h 463"/>
                <a:gd name="T16" fmla="*/ 42 w 44"/>
                <a:gd name="T17" fmla="*/ 116 h 463"/>
                <a:gd name="T18" fmla="*/ 43 w 44"/>
                <a:gd name="T19" fmla="*/ 101 h 463"/>
                <a:gd name="T20" fmla="*/ 43 w 44"/>
                <a:gd name="T21" fmla="*/ 97 h 463"/>
                <a:gd name="T22" fmla="*/ 43 w 44"/>
                <a:gd name="T23" fmla="*/ 94 h 463"/>
                <a:gd name="T24" fmla="*/ 43 w 44"/>
                <a:gd name="T25" fmla="*/ 86 h 463"/>
                <a:gd name="T26" fmla="*/ 43 w 44"/>
                <a:gd name="T27" fmla="*/ 70 h 463"/>
                <a:gd name="T28" fmla="*/ 43 w 44"/>
                <a:gd name="T29" fmla="*/ 54 h 463"/>
                <a:gd name="T30" fmla="*/ 43 w 44"/>
                <a:gd name="T31" fmla="*/ 39 h 463"/>
                <a:gd name="T32" fmla="*/ 41 w 44"/>
                <a:gd name="T33" fmla="*/ 25 h 463"/>
                <a:gd name="T34" fmla="*/ 40 w 44"/>
                <a:gd name="T35" fmla="*/ 12 h 463"/>
                <a:gd name="T36" fmla="*/ 37 w 44"/>
                <a:gd name="T37" fmla="*/ 0 h 4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4"/>
                <a:gd name="T58" fmla="*/ 0 h 463"/>
                <a:gd name="T59" fmla="*/ 44 w 44"/>
                <a:gd name="T60" fmla="*/ 463 h 4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4" h="463">
                  <a:moveTo>
                    <a:pt x="0" y="462"/>
                  </a:moveTo>
                  <a:lnTo>
                    <a:pt x="28" y="242"/>
                  </a:lnTo>
                  <a:lnTo>
                    <a:pt x="33" y="204"/>
                  </a:lnTo>
                  <a:lnTo>
                    <a:pt x="37" y="173"/>
                  </a:lnTo>
                  <a:lnTo>
                    <a:pt x="38" y="166"/>
                  </a:lnTo>
                  <a:lnTo>
                    <a:pt x="38" y="159"/>
                  </a:lnTo>
                  <a:lnTo>
                    <a:pt x="40" y="145"/>
                  </a:lnTo>
                  <a:lnTo>
                    <a:pt x="41" y="131"/>
                  </a:lnTo>
                  <a:lnTo>
                    <a:pt x="42" y="116"/>
                  </a:lnTo>
                  <a:lnTo>
                    <a:pt x="43" y="101"/>
                  </a:lnTo>
                  <a:lnTo>
                    <a:pt x="43" y="97"/>
                  </a:lnTo>
                  <a:lnTo>
                    <a:pt x="43" y="94"/>
                  </a:lnTo>
                  <a:lnTo>
                    <a:pt x="43" y="86"/>
                  </a:lnTo>
                  <a:lnTo>
                    <a:pt x="43" y="70"/>
                  </a:lnTo>
                  <a:lnTo>
                    <a:pt x="43" y="54"/>
                  </a:lnTo>
                  <a:lnTo>
                    <a:pt x="43" y="39"/>
                  </a:lnTo>
                  <a:lnTo>
                    <a:pt x="41" y="25"/>
                  </a:lnTo>
                  <a:lnTo>
                    <a:pt x="40" y="12"/>
                  </a:lnTo>
                  <a:lnTo>
                    <a:pt x="37" y="0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5" name="Freeform 98"/>
            <p:cNvSpPr/>
            <p:nvPr/>
          </p:nvSpPr>
          <p:spPr bwMode="auto">
            <a:xfrm>
              <a:off x="4038" y="2538"/>
              <a:ext cx="106" cy="318"/>
            </a:xfrm>
            <a:custGeom>
              <a:avLst/>
              <a:gdLst>
                <a:gd name="T0" fmla="*/ 105 w 106"/>
                <a:gd name="T1" fmla="*/ 317 h 318"/>
                <a:gd name="T2" fmla="*/ 71 w 106"/>
                <a:gd name="T3" fmla="*/ 202 h 318"/>
                <a:gd name="T4" fmla="*/ 70 w 106"/>
                <a:gd name="T5" fmla="*/ 196 h 318"/>
                <a:gd name="T6" fmla="*/ 68 w 106"/>
                <a:gd name="T7" fmla="*/ 189 h 318"/>
                <a:gd name="T8" fmla="*/ 65 w 106"/>
                <a:gd name="T9" fmla="*/ 177 h 318"/>
                <a:gd name="T10" fmla="*/ 59 w 106"/>
                <a:gd name="T11" fmla="*/ 153 h 318"/>
                <a:gd name="T12" fmla="*/ 53 w 106"/>
                <a:gd name="T13" fmla="*/ 129 h 318"/>
                <a:gd name="T14" fmla="*/ 47 w 106"/>
                <a:gd name="T15" fmla="*/ 102 h 318"/>
                <a:gd name="T16" fmla="*/ 43 w 106"/>
                <a:gd name="T17" fmla="*/ 88 h 318"/>
                <a:gd name="T18" fmla="*/ 39 w 106"/>
                <a:gd name="T19" fmla="*/ 73 h 318"/>
                <a:gd name="T20" fmla="*/ 34 w 106"/>
                <a:gd name="T21" fmla="*/ 57 h 318"/>
                <a:gd name="T22" fmla="*/ 32 w 106"/>
                <a:gd name="T23" fmla="*/ 50 h 318"/>
                <a:gd name="T24" fmla="*/ 29 w 106"/>
                <a:gd name="T25" fmla="*/ 43 h 318"/>
                <a:gd name="T26" fmla="*/ 26 w 106"/>
                <a:gd name="T27" fmla="*/ 36 h 318"/>
                <a:gd name="T28" fmla="*/ 23 w 106"/>
                <a:gd name="T29" fmla="*/ 29 h 318"/>
                <a:gd name="T30" fmla="*/ 19 w 106"/>
                <a:gd name="T31" fmla="*/ 23 h 318"/>
                <a:gd name="T32" fmla="*/ 16 w 106"/>
                <a:gd name="T33" fmla="*/ 18 h 318"/>
                <a:gd name="T34" fmla="*/ 12 w 106"/>
                <a:gd name="T35" fmla="*/ 12 h 318"/>
                <a:gd name="T36" fmla="*/ 8 w 106"/>
                <a:gd name="T37" fmla="*/ 7 h 318"/>
                <a:gd name="T38" fmla="*/ 4 w 106"/>
                <a:gd name="T39" fmla="*/ 3 h 318"/>
                <a:gd name="T40" fmla="*/ 0 w 106"/>
                <a:gd name="T41" fmla="*/ 0 h 3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6"/>
                <a:gd name="T64" fmla="*/ 0 h 318"/>
                <a:gd name="T65" fmla="*/ 106 w 106"/>
                <a:gd name="T66" fmla="*/ 318 h 3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6" h="318">
                  <a:moveTo>
                    <a:pt x="105" y="317"/>
                  </a:moveTo>
                  <a:lnTo>
                    <a:pt x="71" y="202"/>
                  </a:lnTo>
                  <a:lnTo>
                    <a:pt x="70" y="196"/>
                  </a:lnTo>
                  <a:lnTo>
                    <a:pt x="68" y="189"/>
                  </a:lnTo>
                  <a:lnTo>
                    <a:pt x="65" y="177"/>
                  </a:lnTo>
                  <a:lnTo>
                    <a:pt x="59" y="153"/>
                  </a:lnTo>
                  <a:lnTo>
                    <a:pt x="53" y="129"/>
                  </a:lnTo>
                  <a:lnTo>
                    <a:pt x="47" y="102"/>
                  </a:lnTo>
                  <a:lnTo>
                    <a:pt x="43" y="88"/>
                  </a:lnTo>
                  <a:lnTo>
                    <a:pt x="39" y="73"/>
                  </a:lnTo>
                  <a:lnTo>
                    <a:pt x="34" y="57"/>
                  </a:lnTo>
                  <a:lnTo>
                    <a:pt x="32" y="50"/>
                  </a:lnTo>
                  <a:lnTo>
                    <a:pt x="29" y="43"/>
                  </a:lnTo>
                  <a:lnTo>
                    <a:pt x="26" y="36"/>
                  </a:lnTo>
                  <a:lnTo>
                    <a:pt x="23" y="29"/>
                  </a:lnTo>
                  <a:lnTo>
                    <a:pt x="19" y="23"/>
                  </a:lnTo>
                  <a:lnTo>
                    <a:pt x="16" y="18"/>
                  </a:lnTo>
                  <a:lnTo>
                    <a:pt x="12" y="12"/>
                  </a:lnTo>
                  <a:lnTo>
                    <a:pt x="8" y="7"/>
                  </a:lnTo>
                  <a:lnTo>
                    <a:pt x="4" y="3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6" name="Freeform 99"/>
            <p:cNvSpPr/>
            <p:nvPr/>
          </p:nvSpPr>
          <p:spPr bwMode="auto">
            <a:xfrm>
              <a:off x="4106" y="2525"/>
              <a:ext cx="82" cy="422"/>
            </a:xfrm>
            <a:custGeom>
              <a:avLst/>
              <a:gdLst>
                <a:gd name="T0" fmla="*/ 81 w 82"/>
                <a:gd name="T1" fmla="*/ 421 h 422"/>
                <a:gd name="T2" fmla="*/ 77 w 82"/>
                <a:gd name="T3" fmla="*/ 405 h 422"/>
                <a:gd name="T4" fmla="*/ 73 w 82"/>
                <a:gd name="T5" fmla="*/ 390 h 422"/>
                <a:gd name="T6" fmla="*/ 65 w 82"/>
                <a:gd name="T7" fmla="*/ 363 h 422"/>
                <a:gd name="T8" fmla="*/ 62 w 82"/>
                <a:gd name="T9" fmla="*/ 350 h 422"/>
                <a:gd name="T10" fmla="*/ 59 w 82"/>
                <a:gd name="T11" fmla="*/ 338 h 422"/>
                <a:gd name="T12" fmla="*/ 53 w 82"/>
                <a:gd name="T13" fmla="*/ 316 h 422"/>
                <a:gd name="T14" fmla="*/ 48 w 82"/>
                <a:gd name="T15" fmla="*/ 297 h 422"/>
                <a:gd name="T16" fmla="*/ 46 w 82"/>
                <a:gd name="T17" fmla="*/ 287 h 422"/>
                <a:gd name="T18" fmla="*/ 44 w 82"/>
                <a:gd name="T19" fmla="*/ 279 h 422"/>
                <a:gd name="T20" fmla="*/ 41 w 82"/>
                <a:gd name="T21" fmla="*/ 263 h 422"/>
                <a:gd name="T22" fmla="*/ 38 w 82"/>
                <a:gd name="T23" fmla="*/ 250 h 422"/>
                <a:gd name="T24" fmla="*/ 35 w 82"/>
                <a:gd name="T25" fmla="*/ 238 h 422"/>
                <a:gd name="T26" fmla="*/ 33 w 82"/>
                <a:gd name="T27" fmla="*/ 227 h 422"/>
                <a:gd name="T28" fmla="*/ 32 w 82"/>
                <a:gd name="T29" fmla="*/ 217 h 422"/>
                <a:gd name="T30" fmla="*/ 30 w 82"/>
                <a:gd name="T31" fmla="*/ 209 h 422"/>
                <a:gd name="T32" fmla="*/ 29 w 82"/>
                <a:gd name="T33" fmla="*/ 201 h 422"/>
                <a:gd name="T34" fmla="*/ 29 w 82"/>
                <a:gd name="T35" fmla="*/ 194 h 422"/>
                <a:gd name="T36" fmla="*/ 28 w 82"/>
                <a:gd name="T37" fmla="*/ 188 h 422"/>
                <a:gd name="T38" fmla="*/ 28 w 82"/>
                <a:gd name="T39" fmla="*/ 181 h 422"/>
                <a:gd name="T40" fmla="*/ 27 w 82"/>
                <a:gd name="T41" fmla="*/ 175 h 422"/>
                <a:gd name="T42" fmla="*/ 24 w 82"/>
                <a:gd name="T43" fmla="*/ 131 h 422"/>
                <a:gd name="T44" fmla="*/ 20 w 82"/>
                <a:gd name="T45" fmla="*/ 83 h 422"/>
                <a:gd name="T46" fmla="*/ 19 w 82"/>
                <a:gd name="T47" fmla="*/ 71 h 422"/>
                <a:gd name="T48" fmla="*/ 17 w 82"/>
                <a:gd name="T49" fmla="*/ 59 h 422"/>
                <a:gd name="T50" fmla="*/ 16 w 82"/>
                <a:gd name="T51" fmla="*/ 47 h 422"/>
                <a:gd name="T52" fmla="*/ 14 w 82"/>
                <a:gd name="T53" fmla="*/ 36 h 422"/>
                <a:gd name="T54" fmla="*/ 11 w 82"/>
                <a:gd name="T55" fmla="*/ 25 h 422"/>
                <a:gd name="T56" fmla="*/ 10 w 82"/>
                <a:gd name="T57" fmla="*/ 20 h 422"/>
                <a:gd name="T58" fmla="*/ 8 w 82"/>
                <a:gd name="T59" fmla="*/ 16 h 422"/>
                <a:gd name="T60" fmla="*/ 6 w 82"/>
                <a:gd name="T61" fmla="*/ 11 h 422"/>
                <a:gd name="T62" fmla="*/ 5 w 82"/>
                <a:gd name="T63" fmla="*/ 7 h 422"/>
                <a:gd name="T64" fmla="*/ 2 w 82"/>
                <a:gd name="T65" fmla="*/ 4 h 422"/>
                <a:gd name="T66" fmla="*/ 0 w 82"/>
                <a:gd name="T67" fmla="*/ 0 h 42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2"/>
                <a:gd name="T103" fmla="*/ 0 h 422"/>
                <a:gd name="T104" fmla="*/ 82 w 82"/>
                <a:gd name="T105" fmla="*/ 422 h 42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2" h="422">
                  <a:moveTo>
                    <a:pt x="81" y="421"/>
                  </a:moveTo>
                  <a:lnTo>
                    <a:pt x="77" y="405"/>
                  </a:lnTo>
                  <a:lnTo>
                    <a:pt x="73" y="390"/>
                  </a:lnTo>
                  <a:lnTo>
                    <a:pt x="65" y="363"/>
                  </a:lnTo>
                  <a:lnTo>
                    <a:pt x="62" y="350"/>
                  </a:lnTo>
                  <a:lnTo>
                    <a:pt x="59" y="338"/>
                  </a:lnTo>
                  <a:lnTo>
                    <a:pt x="53" y="316"/>
                  </a:lnTo>
                  <a:lnTo>
                    <a:pt x="48" y="297"/>
                  </a:lnTo>
                  <a:lnTo>
                    <a:pt x="46" y="287"/>
                  </a:lnTo>
                  <a:lnTo>
                    <a:pt x="44" y="279"/>
                  </a:lnTo>
                  <a:lnTo>
                    <a:pt x="41" y="263"/>
                  </a:lnTo>
                  <a:lnTo>
                    <a:pt x="38" y="250"/>
                  </a:lnTo>
                  <a:lnTo>
                    <a:pt x="35" y="238"/>
                  </a:lnTo>
                  <a:lnTo>
                    <a:pt x="33" y="227"/>
                  </a:lnTo>
                  <a:lnTo>
                    <a:pt x="32" y="217"/>
                  </a:lnTo>
                  <a:lnTo>
                    <a:pt x="30" y="209"/>
                  </a:lnTo>
                  <a:lnTo>
                    <a:pt x="29" y="201"/>
                  </a:lnTo>
                  <a:lnTo>
                    <a:pt x="29" y="194"/>
                  </a:lnTo>
                  <a:lnTo>
                    <a:pt x="28" y="188"/>
                  </a:lnTo>
                  <a:lnTo>
                    <a:pt x="28" y="181"/>
                  </a:lnTo>
                  <a:lnTo>
                    <a:pt x="27" y="175"/>
                  </a:lnTo>
                  <a:lnTo>
                    <a:pt x="24" y="131"/>
                  </a:lnTo>
                  <a:lnTo>
                    <a:pt x="20" y="83"/>
                  </a:lnTo>
                  <a:lnTo>
                    <a:pt x="19" y="71"/>
                  </a:lnTo>
                  <a:lnTo>
                    <a:pt x="17" y="59"/>
                  </a:lnTo>
                  <a:lnTo>
                    <a:pt x="16" y="47"/>
                  </a:lnTo>
                  <a:lnTo>
                    <a:pt x="14" y="36"/>
                  </a:lnTo>
                  <a:lnTo>
                    <a:pt x="11" y="25"/>
                  </a:lnTo>
                  <a:lnTo>
                    <a:pt x="10" y="20"/>
                  </a:lnTo>
                  <a:lnTo>
                    <a:pt x="8" y="16"/>
                  </a:lnTo>
                  <a:lnTo>
                    <a:pt x="6" y="11"/>
                  </a:lnTo>
                  <a:lnTo>
                    <a:pt x="5" y="7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7" name="Freeform 100"/>
            <p:cNvSpPr/>
            <p:nvPr/>
          </p:nvSpPr>
          <p:spPr bwMode="auto">
            <a:xfrm>
              <a:off x="4012" y="2589"/>
              <a:ext cx="147" cy="184"/>
            </a:xfrm>
            <a:custGeom>
              <a:avLst/>
              <a:gdLst>
                <a:gd name="T0" fmla="*/ 146 w 147"/>
                <a:gd name="T1" fmla="*/ 183 h 184"/>
                <a:gd name="T2" fmla="*/ 131 w 147"/>
                <a:gd name="T3" fmla="*/ 143 h 184"/>
                <a:gd name="T4" fmla="*/ 125 w 147"/>
                <a:gd name="T5" fmla="*/ 126 h 184"/>
                <a:gd name="T6" fmla="*/ 119 w 147"/>
                <a:gd name="T7" fmla="*/ 110 h 184"/>
                <a:gd name="T8" fmla="*/ 113 w 147"/>
                <a:gd name="T9" fmla="*/ 96 h 184"/>
                <a:gd name="T10" fmla="*/ 108 w 147"/>
                <a:gd name="T11" fmla="*/ 84 h 184"/>
                <a:gd name="T12" fmla="*/ 103 w 147"/>
                <a:gd name="T13" fmla="*/ 73 h 184"/>
                <a:gd name="T14" fmla="*/ 99 w 147"/>
                <a:gd name="T15" fmla="*/ 64 h 184"/>
                <a:gd name="T16" fmla="*/ 95 w 147"/>
                <a:gd name="T17" fmla="*/ 55 h 184"/>
                <a:gd name="T18" fmla="*/ 91 w 147"/>
                <a:gd name="T19" fmla="*/ 48 h 184"/>
                <a:gd name="T20" fmla="*/ 87 w 147"/>
                <a:gd name="T21" fmla="*/ 42 h 184"/>
                <a:gd name="T22" fmla="*/ 84 w 147"/>
                <a:gd name="T23" fmla="*/ 36 h 184"/>
                <a:gd name="T24" fmla="*/ 81 w 147"/>
                <a:gd name="T25" fmla="*/ 32 h 184"/>
                <a:gd name="T26" fmla="*/ 78 w 147"/>
                <a:gd name="T27" fmla="*/ 28 h 184"/>
                <a:gd name="T28" fmla="*/ 72 w 147"/>
                <a:gd name="T29" fmla="*/ 21 h 184"/>
                <a:gd name="T30" fmla="*/ 69 w 147"/>
                <a:gd name="T31" fmla="*/ 16 h 184"/>
                <a:gd name="T32" fmla="*/ 65 w 147"/>
                <a:gd name="T33" fmla="*/ 12 h 184"/>
                <a:gd name="T34" fmla="*/ 61 w 147"/>
                <a:gd name="T35" fmla="*/ 9 h 184"/>
                <a:gd name="T36" fmla="*/ 58 w 147"/>
                <a:gd name="T37" fmla="*/ 7 h 184"/>
                <a:gd name="T38" fmla="*/ 56 w 147"/>
                <a:gd name="T39" fmla="*/ 6 h 184"/>
                <a:gd name="T40" fmla="*/ 54 w 147"/>
                <a:gd name="T41" fmla="*/ 5 h 184"/>
                <a:gd name="T42" fmla="*/ 52 w 147"/>
                <a:gd name="T43" fmla="*/ 4 h 184"/>
                <a:gd name="T44" fmla="*/ 50 w 147"/>
                <a:gd name="T45" fmla="*/ 3 h 184"/>
                <a:gd name="T46" fmla="*/ 46 w 147"/>
                <a:gd name="T47" fmla="*/ 2 h 184"/>
                <a:gd name="T48" fmla="*/ 42 w 147"/>
                <a:gd name="T49" fmla="*/ 1 h 184"/>
                <a:gd name="T50" fmla="*/ 38 w 147"/>
                <a:gd name="T51" fmla="*/ 1 h 184"/>
                <a:gd name="T52" fmla="*/ 34 w 147"/>
                <a:gd name="T53" fmla="*/ 0 h 184"/>
                <a:gd name="T54" fmla="*/ 31 w 147"/>
                <a:gd name="T55" fmla="*/ 0 h 184"/>
                <a:gd name="T56" fmla="*/ 29 w 147"/>
                <a:gd name="T57" fmla="*/ 0 h 184"/>
                <a:gd name="T58" fmla="*/ 25 w 147"/>
                <a:gd name="T59" fmla="*/ 0 h 184"/>
                <a:gd name="T60" fmla="*/ 20 w 147"/>
                <a:gd name="T61" fmla="*/ 1 h 184"/>
                <a:gd name="T62" fmla="*/ 15 w 147"/>
                <a:gd name="T63" fmla="*/ 2 h 184"/>
                <a:gd name="T64" fmla="*/ 10 w 147"/>
                <a:gd name="T65" fmla="*/ 5 h 184"/>
                <a:gd name="T66" fmla="*/ 7 w 147"/>
                <a:gd name="T67" fmla="*/ 6 h 184"/>
                <a:gd name="T68" fmla="*/ 5 w 147"/>
                <a:gd name="T69" fmla="*/ 8 h 184"/>
                <a:gd name="T70" fmla="*/ 2 w 147"/>
                <a:gd name="T71" fmla="*/ 9 h 184"/>
                <a:gd name="T72" fmla="*/ 0 w 147"/>
                <a:gd name="T73" fmla="*/ 12 h 18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7"/>
                <a:gd name="T112" fmla="*/ 0 h 184"/>
                <a:gd name="T113" fmla="*/ 147 w 147"/>
                <a:gd name="T114" fmla="*/ 184 h 18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7" h="184">
                  <a:moveTo>
                    <a:pt x="146" y="183"/>
                  </a:moveTo>
                  <a:lnTo>
                    <a:pt x="131" y="143"/>
                  </a:lnTo>
                  <a:lnTo>
                    <a:pt x="125" y="126"/>
                  </a:lnTo>
                  <a:lnTo>
                    <a:pt x="119" y="110"/>
                  </a:lnTo>
                  <a:lnTo>
                    <a:pt x="113" y="96"/>
                  </a:lnTo>
                  <a:lnTo>
                    <a:pt x="108" y="84"/>
                  </a:lnTo>
                  <a:lnTo>
                    <a:pt x="103" y="73"/>
                  </a:lnTo>
                  <a:lnTo>
                    <a:pt x="99" y="64"/>
                  </a:lnTo>
                  <a:lnTo>
                    <a:pt x="95" y="55"/>
                  </a:lnTo>
                  <a:lnTo>
                    <a:pt x="91" y="48"/>
                  </a:lnTo>
                  <a:lnTo>
                    <a:pt x="87" y="42"/>
                  </a:lnTo>
                  <a:lnTo>
                    <a:pt x="84" y="36"/>
                  </a:lnTo>
                  <a:lnTo>
                    <a:pt x="81" y="32"/>
                  </a:lnTo>
                  <a:lnTo>
                    <a:pt x="78" y="28"/>
                  </a:lnTo>
                  <a:lnTo>
                    <a:pt x="72" y="21"/>
                  </a:lnTo>
                  <a:lnTo>
                    <a:pt x="69" y="16"/>
                  </a:lnTo>
                  <a:lnTo>
                    <a:pt x="65" y="12"/>
                  </a:lnTo>
                  <a:lnTo>
                    <a:pt x="61" y="9"/>
                  </a:lnTo>
                  <a:lnTo>
                    <a:pt x="58" y="7"/>
                  </a:lnTo>
                  <a:lnTo>
                    <a:pt x="56" y="6"/>
                  </a:lnTo>
                  <a:lnTo>
                    <a:pt x="54" y="5"/>
                  </a:lnTo>
                  <a:lnTo>
                    <a:pt x="52" y="4"/>
                  </a:lnTo>
                  <a:lnTo>
                    <a:pt x="50" y="3"/>
                  </a:lnTo>
                  <a:lnTo>
                    <a:pt x="46" y="2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0" y="1"/>
                  </a:lnTo>
                  <a:lnTo>
                    <a:pt x="15" y="2"/>
                  </a:lnTo>
                  <a:lnTo>
                    <a:pt x="10" y="5"/>
                  </a:lnTo>
                  <a:lnTo>
                    <a:pt x="7" y="6"/>
                  </a:lnTo>
                  <a:lnTo>
                    <a:pt x="5" y="8"/>
                  </a:lnTo>
                  <a:lnTo>
                    <a:pt x="2" y="9"/>
                  </a:lnTo>
                  <a:lnTo>
                    <a:pt x="0" y="12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8" name="Freeform 101"/>
            <p:cNvSpPr/>
            <p:nvPr/>
          </p:nvSpPr>
          <p:spPr bwMode="auto">
            <a:xfrm>
              <a:off x="3978" y="2620"/>
              <a:ext cx="147" cy="184"/>
            </a:xfrm>
            <a:custGeom>
              <a:avLst/>
              <a:gdLst>
                <a:gd name="T0" fmla="*/ 146 w 147"/>
                <a:gd name="T1" fmla="*/ 183 h 184"/>
                <a:gd name="T2" fmla="*/ 132 w 147"/>
                <a:gd name="T3" fmla="*/ 143 h 184"/>
                <a:gd name="T4" fmla="*/ 126 w 147"/>
                <a:gd name="T5" fmla="*/ 126 h 184"/>
                <a:gd name="T6" fmla="*/ 120 w 147"/>
                <a:gd name="T7" fmla="*/ 111 h 184"/>
                <a:gd name="T8" fmla="*/ 109 w 147"/>
                <a:gd name="T9" fmla="*/ 85 h 184"/>
                <a:gd name="T10" fmla="*/ 104 w 147"/>
                <a:gd name="T11" fmla="*/ 74 h 184"/>
                <a:gd name="T12" fmla="*/ 100 w 147"/>
                <a:gd name="T13" fmla="*/ 64 h 184"/>
                <a:gd name="T14" fmla="*/ 95 w 147"/>
                <a:gd name="T15" fmla="*/ 56 h 184"/>
                <a:gd name="T16" fmla="*/ 92 w 147"/>
                <a:gd name="T17" fmla="*/ 49 h 184"/>
                <a:gd name="T18" fmla="*/ 88 w 147"/>
                <a:gd name="T19" fmla="*/ 42 h 184"/>
                <a:gd name="T20" fmla="*/ 85 w 147"/>
                <a:gd name="T21" fmla="*/ 37 h 184"/>
                <a:gd name="T22" fmla="*/ 81 w 147"/>
                <a:gd name="T23" fmla="*/ 32 h 184"/>
                <a:gd name="T24" fmla="*/ 78 w 147"/>
                <a:gd name="T25" fmla="*/ 28 h 184"/>
                <a:gd name="T26" fmla="*/ 73 w 147"/>
                <a:gd name="T27" fmla="*/ 21 h 184"/>
                <a:gd name="T28" fmla="*/ 70 w 147"/>
                <a:gd name="T29" fmla="*/ 16 h 184"/>
                <a:gd name="T30" fmla="*/ 66 w 147"/>
                <a:gd name="T31" fmla="*/ 13 h 184"/>
                <a:gd name="T32" fmla="*/ 62 w 147"/>
                <a:gd name="T33" fmla="*/ 9 h 184"/>
                <a:gd name="T34" fmla="*/ 60 w 147"/>
                <a:gd name="T35" fmla="*/ 8 h 184"/>
                <a:gd name="T36" fmla="*/ 58 w 147"/>
                <a:gd name="T37" fmla="*/ 7 h 184"/>
                <a:gd name="T38" fmla="*/ 57 w 147"/>
                <a:gd name="T39" fmla="*/ 6 h 184"/>
                <a:gd name="T40" fmla="*/ 55 w 147"/>
                <a:gd name="T41" fmla="*/ 5 h 184"/>
                <a:gd name="T42" fmla="*/ 53 w 147"/>
                <a:gd name="T43" fmla="*/ 4 h 184"/>
                <a:gd name="T44" fmla="*/ 51 w 147"/>
                <a:gd name="T45" fmla="*/ 4 h 184"/>
                <a:gd name="T46" fmla="*/ 47 w 147"/>
                <a:gd name="T47" fmla="*/ 3 h 184"/>
                <a:gd name="T48" fmla="*/ 43 w 147"/>
                <a:gd name="T49" fmla="*/ 2 h 184"/>
                <a:gd name="T50" fmla="*/ 39 w 147"/>
                <a:gd name="T51" fmla="*/ 1 h 184"/>
                <a:gd name="T52" fmla="*/ 35 w 147"/>
                <a:gd name="T53" fmla="*/ 1 h 184"/>
                <a:gd name="T54" fmla="*/ 30 w 147"/>
                <a:gd name="T55" fmla="*/ 0 h 184"/>
                <a:gd name="T56" fmla="*/ 25 w 147"/>
                <a:gd name="T57" fmla="*/ 1 h 184"/>
                <a:gd name="T58" fmla="*/ 21 w 147"/>
                <a:gd name="T59" fmla="*/ 1 h 184"/>
                <a:gd name="T60" fmla="*/ 15 w 147"/>
                <a:gd name="T61" fmla="*/ 3 h 184"/>
                <a:gd name="T62" fmla="*/ 11 w 147"/>
                <a:gd name="T63" fmla="*/ 5 h 184"/>
                <a:gd name="T64" fmla="*/ 8 w 147"/>
                <a:gd name="T65" fmla="*/ 6 h 184"/>
                <a:gd name="T66" fmla="*/ 5 w 147"/>
                <a:gd name="T67" fmla="*/ 8 h 184"/>
                <a:gd name="T68" fmla="*/ 3 w 147"/>
                <a:gd name="T69" fmla="*/ 10 h 184"/>
                <a:gd name="T70" fmla="*/ 0 w 147"/>
                <a:gd name="T71" fmla="*/ 12 h 1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7"/>
                <a:gd name="T109" fmla="*/ 0 h 184"/>
                <a:gd name="T110" fmla="*/ 147 w 147"/>
                <a:gd name="T111" fmla="*/ 184 h 1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7" h="184">
                  <a:moveTo>
                    <a:pt x="146" y="183"/>
                  </a:moveTo>
                  <a:lnTo>
                    <a:pt x="132" y="143"/>
                  </a:lnTo>
                  <a:lnTo>
                    <a:pt x="126" y="126"/>
                  </a:lnTo>
                  <a:lnTo>
                    <a:pt x="120" y="111"/>
                  </a:lnTo>
                  <a:lnTo>
                    <a:pt x="109" y="85"/>
                  </a:lnTo>
                  <a:lnTo>
                    <a:pt x="104" y="74"/>
                  </a:lnTo>
                  <a:lnTo>
                    <a:pt x="100" y="64"/>
                  </a:lnTo>
                  <a:lnTo>
                    <a:pt x="95" y="56"/>
                  </a:lnTo>
                  <a:lnTo>
                    <a:pt x="92" y="49"/>
                  </a:lnTo>
                  <a:lnTo>
                    <a:pt x="88" y="42"/>
                  </a:lnTo>
                  <a:lnTo>
                    <a:pt x="85" y="37"/>
                  </a:lnTo>
                  <a:lnTo>
                    <a:pt x="81" y="32"/>
                  </a:lnTo>
                  <a:lnTo>
                    <a:pt x="78" y="28"/>
                  </a:lnTo>
                  <a:lnTo>
                    <a:pt x="73" y="21"/>
                  </a:lnTo>
                  <a:lnTo>
                    <a:pt x="70" y="16"/>
                  </a:lnTo>
                  <a:lnTo>
                    <a:pt x="66" y="13"/>
                  </a:lnTo>
                  <a:lnTo>
                    <a:pt x="62" y="9"/>
                  </a:lnTo>
                  <a:lnTo>
                    <a:pt x="60" y="8"/>
                  </a:lnTo>
                  <a:lnTo>
                    <a:pt x="58" y="7"/>
                  </a:lnTo>
                  <a:lnTo>
                    <a:pt x="57" y="6"/>
                  </a:lnTo>
                  <a:lnTo>
                    <a:pt x="55" y="5"/>
                  </a:lnTo>
                  <a:lnTo>
                    <a:pt x="53" y="4"/>
                  </a:lnTo>
                  <a:lnTo>
                    <a:pt x="51" y="4"/>
                  </a:lnTo>
                  <a:lnTo>
                    <a:pt x="47" y="3"/>
                  </a:lnTo>
                  <a:lnTo>
                    <a:pt x="43" y="2"/>
                  </a:lnTo>
                  <a:lnTo>
                    <a:pt x="39" y="1"/>
                  </a:lnTo>
                  <a:lnTo>
                    <a:pt x="35" y="1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0" y="12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9" name="Freeform 102"/>
            <p:cNvSpPr/>
            <p:nvPr/>
          </p:nvSpPr>
          <p:spPr bwMode="auto">
            <a:xfrm>
              <a:off x="3980" y="2643"/>
              <a:ext cx="147" cy="183"/>
            </a:xfrm>
            <a:custGeom>
              <a:avLst/>
              <a:gdLst>
                <a:gd name="T0" fmla="*/ 146 w 147"/>
                <a:gd name="T1" fmla="*/ 182 h 183"/>
                <a:gd name="T2" fmla="*/ 132 w 147"/>
                <a:gd name="T3" fmla="*/ 143 h 183"/>
                <a:gd name="T4" fmla="*/ 125 w 147"/>
                <a:gd name="T5" fmla="*/ 125 h 183"/>
                <a:gd name="T6" fmla="*/ 120 w 147"/>
                <a:gd name="T7" fmla="*/ 110 h 183"/>
                <a:gd name="T8" fmla="*/ 114 w 147"/>
                <a:gd name="T9" fmla="*/ 96 h 183"/>
                <a:gd name="T10" fmla="*/ 109 w 147"/>
                <a:gd name="T11" fmla="*/ 84 h 183"/>
                <a:gd name="T12" fmla="*/ 104 w 147"/>
                <a:gd name="T13" fmla="*/ 73 h 183"/>
                <a:gd name="T14" fmla="*/ 99 w 147"/>
                <a:gd name="T15" fmla="*/ 64 h 183"/>
                <a:gd name="T16" fmla="*/ 95 w 147"/>
                <a:gd name="T17" fmla="*/ 55 h 183"/>
                <a:gd name="T18" fmla="*/ 91 w 147"/>
                <a:gd name="T19" fmla="*/ 48 h 183"/>
                <a:gd name="T20" fmla="*/ 88 w 147"/>
                <a:gd name="T21" fmla="*/ 42 h 183"/>
                <a:gd name="T22" fmla="*/ 84 w 147"/>
                <a:gd name="T23" fmla="*/ 36 h 183"/>
                <a:gd name="T24" fmla="*/ 81 w 147"/>
                <a:gd name="T25" fmla="*/ 31 h 183"/>
                <a:gd name="T26" fmla="*/ 78 w 147"/>
                <a:gd name="T27" fmla="*/ 27 h 183"/>
                <a:gd name="T28" fmla="*/ 73 w 147"/>
                <a:gd name="T29" fmla="*/ 21 h 183"/>
                <a:gd name="T30" fmla="*/ 70 w 147"/>
                <a:gd name="T31" fmla="*/ 16 h 183"/>
                <a:gd name="T32" fmla="*/ 66 w 147"/>
                <a:gd name="T33" fmla="*/ 12 h 183"/>
                <a:gd name="T34" fmla="*/ 64 w 147"/>
                <a:gd name="T35" fmla="*/ 10 h 183"/>
                <a:gd name="T36" fmla="*/ 62 w 147"/>
                <a:gd name="T37" fmla="*/ 9 h 183"/>
                <a:gd name="T38" fmla="*/ 58 w 147"/>
                <a:gd name="T39" fmla="*/ 6 h 183"/>
                <a:gd name="T40" fmla="*/ 55 w 147"/>
                <a:gd name="T41" fmla="*/ 4 h 183"/>
                <a:gd name="T42" fmla="*/ 51 w 147"/>
                <a:gd name="T43" fmla="*/ 3 h 183"/>
                <a:gd name="T44" fmla="*/ 47 w 147"/>
                <a:gd name="T45" fmla="*/ 2 h 183"/>
                <a:gd name="T46" fmla="*/ 43 w 147"/>
                <a:gd name="T47" fmla="*/ 1 h 183"/>
                <a:gd name="T48" fmla="*/ 39 w 147"/>
                <a:gd name="T49" fmla="*/ 0 h 183"/>
                <a:gd name="T50" fmla="*/ 35 w 147"/>
                <a:gd name="T51" fmla="*/ 0 h 183"/>
                <a:gd name="T52" fmla="*/ 32 w 147"/>
                <a:gd name="T53" fmla="*/ 0 h 183"/>
                <a:gd name="T54" fmla="*/ 30 w 147"/>
                <a:gd name="T55" fmla="*/ 0 h 183"/>
                <a:gd name="T56" fmla="*/ 25 w 147"/>
                <a:gd name="T57" fmla="*/ 0 h 183"/>
                <a:gd name="T58" fmla="*/ 20 w 147"/>
                <a:gd name="T59" fmla="*/ 1 h 183"/>
                <a:gd name="T60" fmla="*/ 16 w 147"/>
                <a:gd name="T61" fmla="*/ 2 h 183"/>
                <a:gd name="T62" fmla="*/ 11 w 147"/>
                <a:gd name="T63" fmla="*/ 4 h 183"/>
                <a:gd name="T64" fmla="*/ 8 w 147"/>
                <a:gd name="T65" fmla="*/ 6 h 183"/>
                <a:gd name="T66" fmla="*/ 6 w 147"/>
                <a:gd name="T67" fmla="*/ 7 h 183"/>
                <a:gd name="T68" fmla="*/ 3 w 147"/>
                <a:gd name="T69" fmla="*/ 9 h 183"/>
                <a:gd name="T70" fmla="*/ 0 w 147"/>
                <a:gd name="T71" fmla="*/ 11 h 18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47"/>
                <a:gd name="T109" fmla="*/ 0 h 183"/>
                <a:gd name="T110" fmla="*/ 147 w 147"/>
                <a:gd name="T111" fmla="*/ 183 h 18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47" h="183">
                  <a:moveTo>
                    <a:pt x="146" y="182"/>
                  </a:moveTo>
                  <a:lnTo>
                    <a:pt x="132" y="143"/>
                  </a:lnTo>
                  <a:lnTo>
                    <a:pt x="125" y="125"/>
                  </a:lnTo>
                  <a:lnTo>
                    <a:pt x="120" y="110"/>
                  </a:lnTo>
                  <a:lnTo>
                    <a:pt x="114" y="96"/>
                  </a:lnTo>
                  <a:lnTo>
                    <a:pt x="109" y="84"/>
                  </a:lnTo>
                  <a:lnTo>
                    <a:pt x="104" y="73"/>
                  </a:lnTo>
                  <a:lnTo>
                    <a:pt x="99" y="64"/>
                  </a:lnTo>
                  <a:lnTo>
                    <a:pt x="95" y="55"/>
                  </a:lnTo>
                  <a:lnTo>
                    <a:pt x="91" y="48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81" y="31"/>
                  </a:lnTo>
                  <a:lnTo>
                    <a:pt x="78" y="27"/>
                  </a:lnTo>
                  <a:lnTo>
                    <a:pt x="73" y="21"/>
                  </a:lnTo>
                  <a:lnTo>
                    <a:pt x="70" y="16"/>
                  </a:lnTo>
                  <a:lnTo>
                    <a:pt x="66" y="12"/>
                  </a:lnTo>
                  <a:lnTo>
                    <a:pt x="64" y="10"/>
                  </a:lnTo>
                  <a:lnTo>
                    <a:pt x="62" y="9"/>
                  </a:lnTo>
                  <a:lnTo>
                    <a:pt x="58" y="6"/>
                  </a:lnTo>
                  <a:lnTo>
                    <a:pt x="55" y="4"/>
                  </a:lnTo>
                  <a:lnTo>
                    <a:pt x="51" y="3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5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0" y="1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8" y="6"/>
                  </a:lnTo>
                  <a:lnTo>
                    <a:pt x="6" y="7"/>
                  </a:lnTo>
                  <a:lnTo>
                    <a:pt x="3" y="9"/>
                  </a:lnTo>
                  <a:lnTo>
                    <a:pt x="0" y="11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0" name="Freeform 103"/>
            <p:cNvSpPr/>
            <p:nvPr/>
          </p:nvSpPr>
          <p:spPr bwMode="auto">
            <a:xfrm>
              <a:off x="3968" y="2661"/>
              <a:ext cx="147" cy="184"/>
            </a:xfrm>
            <a:custGeom>
              <a:avLst/>
              <a:gdLst>
                <a:gd name="T0" fmla="*/ 146 w 147"/>
                <a:gd name="T1" fmla="*/ 183 h 184"/>
                <a:gd name="T2" fmla="*/ 132 w 147"/>
                <a:gd name="T3" fmla="*/ 143 h 184"/>
                <a:gd name="T4" fmla="*/ 125 w 147"/>
                <a:gd name="T5" fmla="*/ 126 h 184"/>
                <a:gd name="T6" fmla="*/ 119 w 147"/>
                <a:gd name="T7" fmla="*/ 111 h 184"/>
                <a:gd name="T8" fmla="*/ 114 w 147"/>
                <a:gd name="T9" fmla="*/ 97 h 184"/>
                <a:gd name="T10" fmla="*/ 109 w 147"/>
                <a:gd name="T11" fmla="*/ 85 h 184"/>
                <a:gd name="T12" fmla="*/ 104 w 147"/>
                <a:gd name="T13" fmla="*/ 74 h 184"/>
                <a:gd name="T14" fmla="*/ 99 w 147"/>
                <a:gd name="T15" fmla="*/ 64 h 184"/>
                <a:gd name="T16" fmla="*/ 95 w 147"/>
                <a:gd name="T17" fmla="*/ 56 h 184"/>
                <a:gd name="T18" fmla="*/ 91 w 147"/>
                <a:gd name="T19" fmla="*/ 49 h 184"/>
                <a:gd name="T20" fmla="*/ 88 w 147"/>
                <a:gd name="T21" fmla="*/ 42 h 184"/>
                <a:gd name="T22" fmla="*/ 84 w 147"/>
                <a:gd name="T23" fmla="*/ 37 h 184"/>
                <a:gd name="T24" fmla="*/ 81 w 147"/>
                <a:gd name="T25" fmla="*/ 32 h 184"/>
                <a:gd name="T26" fmla="*/ 78 w 147"/>
                <a:gd name="T27" fmla="*/ 28 h 184"/>
                <a:gd name="T28" fmla="*/ 75 w 147"/>
                <a:gd name="T29" fmla="*/ 24 h 184"/>
                <a:gd name="T30" fmla="*/ 73 w 147"/>
                <a:gd name="T31" fmla="*/ 21 h 184"/>
                <a:gd name="T32" fmla="*/ 70 w 147"/>
                <a:gd name="T33" fmla="*/ 16 h 184"/>
                <a:gd name="T34" fmla="*/ 66 w 147"/>
                <a:gd name="T35" fmla="*/ 12 h 184"/>
                <a:gd name="T36" fmla="*/ 62 w 147"/>
                <a:gd name="T37" fmla="*/ 9 h 184"/>
                <a:gd name="T38" fmla="*/ 60 w 147"/>
                <a:gd name="T39" fmla="*/ 8 h 184"/>
                <a:gd name="T40" fmla="*/ 58 w 147"/>
                <a:gd name="T41" fmla="*/ 7 h 184"/>
                <a:gd name="T42" fmla="*/ 56 w 147"/>
                <a:gd name="T43" fmla="*/ 6 h 184"/>
                <a:gd name="T44" fmla="*/ 54 w 147"/>
                <a:gd name="T45" fmla="*/ 5 h 184"/>
                <a:gd name="T46" fmla="*/ 53 w 147"/>
                <a:gd name="T47" fmla="*/ 4 h 184"/>
                <a:gd name="T48" fmla="*/ 51 w 147"/>
                <a:gd name="T49" fmla="*/ 3 h 184"/>
                <a:gd name="T50" fmla="*/ 49 w 147"/>
                <a:gd name="T51" fmla="*/ 3 h 184"/>
                <a:gd name="T52" fmla="*/ 47 w 147"/>
                <a:gd name="T53" fmla="*/ 2 h 184"/>
                <a:gd name="T54" fmla="*/ 43 w 147"/>
                <a:gd name="T55" fmla="*/ 1 h 184"/>
                <a:gd name="T56" fmla="*/ 39 w 147"/>
                <a:gd name="T57" fmla="*/ 1 h 184"/>
                <a:gd name="T58" fmla="*/ 34 w 147"/>
                <a:gd name="T59" fmla="*/ 0 h 184"/>
                <a:gd name="T60" fmla="*/ 30 w 147"/>
                <a:gd name="T61" fmla="*/ 0 h 184"/>
                <a:gd name="T62" fmla="*/ 25 w 147"/>
                <a:gd name="T63" fmla="*/ 0 h 184"/>
                <a:gd name="T64" fmla="*/ 20 w 147"/>
                <a:gd name="T65" fmla="*/ 1 h 184"/>
                <a:gd name="T66" fmla="*/ 15 w 147"/>
                <a:gd name="T67" fmla="*/ 3 h 184"/>
                <a:gd name="T68" fmla="*/ 10 w 147"/>
                <a:gd name="T69" fmla="*/ 5 h 184"/>
                <a:gd name="T70" fmla="*/ 5 w 147"/>
                <a:gd name="T71" fmla="*/ 8 h 184"/>
                <a:gd name="T72" fmla="*/ 3 w 147"/>
                <a:gd name="T73" fmla="*/ 10 h 184"/>
                <a:gd name="T74" fmla="*/ 0 w 147"/>
                <a:gd name="T75" fmla="*/ 12 h 1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47"/>
                <a:gd name="T115" fmla="*/ 0 h 184"/>
                <a:gd name="T116" fmla="*/ 147 w 147"/>
                <a:gd name="T117" fmla="*/ 184 h 1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47" h="184">
                  <a:moveTo>
                    <a:pt x="146" y="183"/>
                  </a:moveTo>
                  <a:lnTo>
                    <a:pt x="132" y="143"/>
                  </a:lnTo>
                  <a:lnTo>
                    <a:pt x="125" y="126"/>
                  </a:lnTo>
                  <a:lnTo>
                    <a:pt x="119" y="111"/>
                  </a:lnTo>
                  <a:lnTo>
                    <a:pt x="114" y="97"/>
                  </a:lnTo>
                  <a:lnTo>
                    <a:pt x="109" y="85"/>
                  </a:lnTo>
                  <a:lnTo>
                    <a:pt x="104" y="74"/>
                  </a:lnTo>
                  <a:lnTo>
                    <a:pt x="99" y="64"/>
                  </a:lnTo>
                  <a:lnTo>
                    <a:pt x="95" y="56"/>
                  </a:lnTo>
                  <a:lnTo>
                    <a:pt x="91" y="49"/>
                  </a:lnTo>
                  <a:lnTo>
                    <a:pt x="88" y="42"/>
                  </a:lnTo>
                  <a:lnTo>
                    <a:pt x="84" y="37"/>
                  </a:lnTo>
                  <a:lnTo>
                    <a:pt x="81" y="32"/>
                  </a:lnTo>
                  <a:lnTo>
                    <a:pt x="78" y="28"/>
                  </a:lnTo>
                  <a:lnTo>
                    <a:pt x="75" y="24"/>
                  </a:lnTo>
                  <a:lnTo>
                    <a:pt x="73" y="21"/>
                  </a:lnTo>
                  <a:lnTo>
                    <a:pt x="70" y="16"/>
                  </a:lnTo>
                  <a:lnTo>
                    <a:pt x="66" y="12"/>
                  </a:lnTo>
                  <a:lnTo>
                    <a:pt x="62" y="9"/>
                  </a:lnTo>
                  <a:lnTo>
                    <a:pt x="60" y="8"/>
                  </a:lnTo>
                  <a:lnTo>
                    <a:pt x="58" y="7"/>
                  </a:lnTo>
                  <a:lnTo>
                    <a:pt x="56" y="6"/>
                  </a:lnTo>
                  <a:lnTo>
                    <a:pt x="54" y="5"/>
                  </a:lnTo>
                  <a:lnTo>
                    <a:pt x="53" y="4"/>
                  </a:lnTo>
                  <a:lnTo>
                    <a:pt x="51" y="3"/>
                  </a:lnTo>
                  <a:lnTo>
                    <a:pt x="49" y="3"/>
                  </a:lnTo>
                  <a:lnTo>
                    <a:pt x="47" y="2"/>
                  </a:lnTo>
                  <a:lnTo>
                    <a:pt x="43" y="1"/>
                  </a:lnTo>
                  <a:lnTo>
                    <a:pt x="39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0" y="1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5" y="8"/>
                  </a:lnTo>
                  <a:lnTo>
                    <a:pt x="3" y="10"/>
                  </a:lnTo>
                  <a:lnTo>
                    <a:pt x="0" y="12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1" name="Freeform 104"/>
            <p:cNvSpPr/>
            <p:nvPr/>
          </p:nvSpPr>
          <p:spPr bwMode="auto">
            <a:xfrm>
              <a:off x="4100" y="3137"/>
              <a:ext cx="134" cy="282"/>
            </a:xfrm>
            <a:custGeom>
              <a:avLst/>
              <a:gdLst>
                <a:gd name="T0" fmla="*/ 0 w 134"/>
                <a:gd name="T1" fmla="*/ 0 h 282"/>
                <a:gd name="T2" fmla="*/ 3 w 134"/>
                <a:gd name="T3" fmla="*/ 9 h 282"/>
                <a:gd name="T4" fmla="*/ 6 w 134"/>
                <a:gd name="T5" fmla="*/ 19 h 282"/>
                <a:gd name="T6" fmla="*/ 12 w 134"/>
                <a:gd name="T7" fmla="*/ 37 h 282"/>
                <a:gd name="T8" fmla="*/ 19 w 134"/>
                <a:gd name="T9" fmla="*/ 56 h 282"/>
                <a:gd name="T10" fmla="*/ 26 w 134"/>
                <a:gd name="T11" fmla="*/ 74 h 282"/>
                <a:gd name="T12" fmla="*/ 34 w 134"/>
                <a:gd name="T13" fmla="*/ 92 h 282"/>
                <a:gd name="T14" fmla="*/ 41 w 134"/>
                <a:gd name="T15" fmla="*/ 110 h 282"/>
                <a:gd name="T16" fmla="*/ 49 w 134"/>
                <a:gd name="T17" fmla="*/ 127 h 282"/>
                <a:gd name="T18" fmla="*/ 58 w 134"/>
                <a:gd name="T19" fmla="*/ 144 h 282"/>
                <a:gd name="T20" fmla="*/ 66 w 134"/>
                <a:gd name="T21" fmla="*/ 162 h 282"/>
                <a:gd name="T22" fmla="*/ 75 w 134"/>
                <a:gd name="T23" fmla="*/ 179 h 282"/>
                <a:gd name="T24" fmla="*/ 84 w 134"/>
                <a:gd name="T25" fmla="*/ 196 h 282"/>
                <a:gd name="T26" fmla="*/ 94 w 134"/>
                <a:gd name="T27" fmla="*/ 213 h 282"/>
                <a:gd name="T28" fmla="*/ 103 w 134"/>
                <a:gd name="T29" fmla="*/ 230 h 282"/>
                <a:gd name="T30" fmla="*/ 113 w 134"/>
                <a:gd name="T31" fmla="*/ 247 h 282"/>
                <a:gd name="T32" fmla="*/ 123 w 134"/>
                <a:gd name="T33" fmla="*/ 264 h 282"/>
                <a:gd name="T34" fmla="*/ 133 w 134"/>
                <a:gd name="T35" fmla="*/ 281 h 282"/>
                <a:gd name="T36" fmla="*/ 130 w 134"/>
                <a:gd name="T37" fmla="*/ 273 h 282"/>
                <a:gd name="T38" fmla="*/ 127 w 134"/>
                <a:gd name="T39" fmla="*/ 264 h 282"/>
                <a:gd name="T40" fmla="*/ 121 w 134"/>
                <a:gd name="T41" fmla="*/ 248 h 282"/>
                <a:gd name="T42" fmla="*/ 115 w 134"/>
                <a:gd name="T43" fmla="*/ 231 h 282"/>
                <a:gd name="T44" fmla="*/ 108 w 134"/>
                <a:gd name="T45" fmla="*/ 214 h 282"/>
                <a:gd name="T46" fmla="*/ 101 w 134"/>
                <a:gd name="T47" fmla="*/ 197 h 282"/>
                <a:gd name="T48" fmla="*/ 94 w 134"/>
                <a:gd name="T49" fmla="*/ 179 h 282"/>
                <a:gd name="T50" fmla="*/ 87 w 134"/>
                <a:gd name="T51" fmla="*/ 162 h 282"/>
                <a:gd name="T52" fmla="*/ 81 w 134"/>
                <a:gd name="T53" fmla="*/ 145 h 282"/>
                <a:gd name="T54" fmla="*/ 74 w 134"/>
                <a:gd name="T55" fmla="*/ 127 h 282"/>
                <a:gd name="T56" fmla="*/ 67 w 134"/>
                <a:gd name="T57" fmla="*/ 110 h 282"/>
                <a:gd name="T58" fmla="*/ 61 w 134"/>
                <a:gd name="T59" fmla="*/ 92 h 282"/>
                <a:gd name="T60" fmla="*/ 55 w 134"/>
                <a:gd name="T61" fmla="*/ 74 h 282"/>
                <a:gd name="T62" fmla="*/ 50 w 134"/>
                <a:gd name="T63" fmla="*/ 57 h 282"/>
                <a:gd name="T64" fmla="*/ 45 w 134"/>
                <a:gd name="T65" fmla="*/ 39 h 282"/>
                <a:gd name="T66" fmla="*/ 41 w 134"/>
                <a:gd name="T67" fmla="*/ 22 h 282"/>
                <a:gd name="T68" fmla="*/ 37 w 134"/>
                <a:gd name="T69" fmla="*/ 4 h 28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4"/>
                <a:gd name="T106" fmla="*/ 0 h 282"/>
                <a:gd name="T107" fmla="*/ 134 w 134"/>
                <a:gd name="T108" fmla="*/ 282 h 28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4" h="282">
                  <a:moveTo>
                    <a:pt x="0" y="0"/>
                  </a:moveTo>
                  <a:lnTo>
                    <a:pt x="3" y="9"/>
                  </a:lnTo>
                  <a:lnTo>
                    <a:pt x="6" y="19"/>
                  </a:lnTo>
                  <a:lnTo>
                    <a:pt x="12" y="37"/>
                  </a:lnTo>
                  <a:lnTo>
                    <a:pt x="19" y="56"/>
                  </a:lnTo>
                  <a:lnTo>
                    <a:pt x="26" y="74"/>
                  </a:lnTo>
                  <a:lnTo>
                    <a:pt x="34" y="92"/>
                  </a:lnTo>
                  <a:lnTo>
                    <a:pt x="41" y="110"/>
                  </a:lnTo>
                  <a:lnTo>
                    <a:pt x="49" y="127"/>
                  </a:lnTo>
                  <a:lnTo>
                    <a:pt x="58" y="144"/>
                  </a:lnTo>
                  <a:lnTo>
                    <a:pt x="66" y="162"/>
                  </a:lnTo>
                  <a:lnTo>
                    <a:pt x="75" y="179"/>
                  </a:lnTo>
                  <a:lnTo>
                    <a:pt x="84" y="196"/>
                  </a:lnTo>
                  <a:lnTo>
                    <a:pt x="94" y="213"/>
                  </a:lnTo>
                  <a:lnTo>
                    <a:pt x="103" y="230"/>
                  </a:lnTo>
                  <a:lnTo>
                    <a:pt x="113" y="247"/>
                  </a:lnTo>
                  <a:lnTo>
                    <a:pt x="123" y="264"/>
                  </a:lnTo>
                  <a:lnTo>
                    <a:pt x="133" y="281"/>
                  </a:lnTo>
                  <a:lnTo>
                    <a:pt x="130" y="273"/>
                  </a:lnTo>
                  <a:lnTo>
                    <a:pt x="127" y="264"/>
                  </a:lnTo>
                  <a:lnTo>
                    <a:pt x="121" y="248"/>
                  </a:lnTo>
                  <a:lnTo>
                    <a:pt x="115" y="231"/>
                  </a:lnTo>
                  <a:lnTo>
                    <a:pt x="108" y="214"/>
                  </a:lnTo>
                  <a:lnTo>
                    <a:pt x="101" y="197"/>
                  </a:lnTo>
                  <a:lnTo>
                    <a:pt x="94" y="179"/>
                  </a:lnTo>
                  <a:lnTo>
                    <a:pt x="87" y="162"/>
                  </a:lnTo>
                  <a:lnTo>
                    <a:pt x="81" y="145"/>
                  </a:lnTo>
                  <a:lnTo>
                    <a:pt x="74" y="127"/>
                  </a:lnTo>
                  <a:lnTo>
                    <a:pt x="67" y="110"/>
                  </a:lnTo>
                  <a:lnTo>
                    <a:pt x="61" y="92"/>
                  </a:lnTo>
                  <a:lnTo>
                    <a:pt x="55" y="74"/>
                  </a:lnTo>
                  <a:lnTo>
                    <a:pt x="50" y="57"/>
                  </a:lnTo>
                  <a:lnTo>
                    <a:pt x="45" y="39"/>
                  </a:lnTo>
                  <a:lnTo>
                    <a:pt x="41" y="22"/>
                  </a:lnTo>
                  <a:lnTo>
                    <a:pt x="37" y="4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2" name="Freeform 105"/>
            <p:cNvSpPr/>
            <p:nvPr/>
          </p:nvSpPr>
          <p:spPr bwMode="auto">
            <a:xfrm>
              <a:off x="4150" y="3064"/>
              <a:ext cx="86" cy="352"/>
            </a:xfrm>
            <a:custGeom>
              <a:avLst/>
              <a:gdLst>
                <a:gd name="T0" fmla="*/ 48 w 86"/>
                <a:gd name="T1" fmla="*/ 75 h 352"/>
                <a:gd name="T2" fmla="*/ 48 w 86"/>
                <a:gd name="T3" fmla="*/ 84 h 352"/>
                <a:gd name="T4" fmla="*/ 48 w 86"/>
                <a:gd name="T5" fmla="*/ 93 h 352"/>
                <a:gd name="T6" fmla="*/ 48 w 86"/>
                <a:gd name="T7" fmla="*/ 111 h 352"/>
                <a:gd name="T8" fmla="*/ 49 w 86"/>
                <a:gd name="T9" fmla="*/ 128 h 352"/>
                <a:gd name="T10" fmla="*/ 51 w 86"/>
                <a:gd name="T11" fmla="*/ 145 h 352"/>
                <a:gd name="T12" fmla="*/ 53 w 86"/>
                <a:gd name="T13" fmla="*/ 163 h 352"/>
                <a:gd name="T14" fmla="*/ 55 w 86"/>
                <a:gd name="T15" fmla="*/ 180 h 352"/>
                <a:gd name="T16" fmla="*/ 58 w 86"/>
                <a:gd name="T17" fmla="*/ 197 h 352"/>
                <a:gd name="T18" fmla="*/ 61 w 86"/>
                <a:gd name="T19" fmla="*/ 214 h 352"/>
                <a:gd name="T20" fmla="*/ 64 w 86"/>
                <a:gd name="T21" fmla="*/ 232 h 352"/>
                <a:gd name="T22" fmla="*/ 67 w 86"/>
                <a:gd name="T23" fmla="*/ 249 h 352"/>
                <a:gd name="T24" fmla="*/ 70 w 86"/>
                <a:gd name="T25" fmla="*/ 266 h 352"/>
                <a:gd name="T26" fmla="*/ 74 w 86"/>
                <a:gd name="T27" fmla="*/ 283 h 352"/>
                <a:gd name="T28" fmla="*/ 77 w 86"/>
                <a:gd name="T29" fmla="*/ 300 h 352"/>
                <a:gd name="T30" fmla="*/ 80 w 86"/>
                <a:gd name="T31" fmla="*/ 317 h 352"/>
                <a:gd name="T32" fmla="*/ 82 w 86"/>
                <a:gd name="T33" fmla="*/ 334 h 352"/>
                <a:gd name="T34" fmla="*/ 85 w 86"/>
                <a:gd name="T35" fmla="*/ 351 h 352"/>
                <a:gd name="T36" fmla="*/ 82 w 86"/>
                <a:gd name="T37" fmla="*/ 339 h 352"/>
                <a:gd name="T38" fmla="*/ 78 w 86"/>
                <a:gd name="T39" fmla="*/ 327 h 352"/>
                <a:gd name="T40" fmla="*/ 72 w 86"/>
                <a:gd name="T41" fmla="*/ 304 h 352"/>
                <a:gd name="T42" fmla="*/ 65 w 86"/>
                <a:gd name="T43" fmla="*/ 281 h 352"/>
                <a:gd name="T44" fmla="*/ 59 w 86"/>
                <a:gd name="T45" fmla="*/ 258 h 352"/>
                <a:gd name="T46" fmla="*/ 52 w 86"/>
                <a:gd name="T47" fmla="*/ 237 h 352"/>
                <a:gd name="T48" fmla="*/ 46 w 86"/>
                <a:gd name="T49" fmla="*/ 215 h 352"/>
                <a:gd name="T50" fmla="*/ 40 w 86"/>
                <a:gd name="T51" fmla="*/ 194 h 352"/>
                <a:gd name="T52" fmla="*/ 34 w 86"/>
                <a:gd name="T53" fmla="*/ 173 h 352"/>
                <a:gd name="T54" fmla="*/ 29 w 86"/>
                <a:gd name="T55" fmla="*/ 152 h 352"/>
                <a:gd name="T56" fmla="*/ 23 w 86"/>
                <a:gd name="T57" fmla="*/ 131 h 352"/>
                <a:gd name="T58" fmla="*/ 18 w 86"/>
                <a:gd name="T59" fmla="*/ 110 h 352"/>
                <a:gd name="T60" fmla="*/ 13 w 86"/>
                <a:gd name="T61" fmla="*/ 88 h 352"/>
                <a:gd name="T62" fmla="*/ 9 w 86"/>
                <a:gd name="T63" fmla="*/ 67 h 352"/>
                <a:gd name="T64" fmla="*/ 6 w 86"/>
                <a:gd name="T65" fmla="*/ 45 h 352"/>
                <a:gd name="T66" fmla="*/ 2 w 86"/>
                <a:gd name="T67" fmla="*/ 23 h 352"/>
                <a:gd name="T68" fmla="*/ 0 w 86"/>
                <a:gd name="T69" fmla="*/ 0 h 3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6"/>
                <a:gd name="T106" fmla="*/ 0 h 352"/>
                <a:gd name="T107" fmla="*/ 86 w 86"/>
                <a:gd name="T108" fmla="*/ 352 h 35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6" h="352">
                  <a:moveTo>
                    <a:pt x="48" y="75"/>
                  </a:moveTo>
                  <a:lnTo>
                    <a:pt x="48" y="84"/>
                  </a:lnTo>
                  <a:lnTo>
                    <a:pt x="48" y="93"/>
                  </a:lnTo>
                  <a:lnTo>
                    <a:pt x="48" y="111"/>
                  </a:lnTo>
                  <a:lnTo>
                    <a:pt x="49" y="128"/>
                  </a:lnTo>
                  <a:lnTo>
                    <a:pt x="51" y="145"/>
                  </a:lnTo>
                  <a:lnTo>
                    <a:pt x="53" y="163"/>
                  </a:lnTo>
                  <a:lnTo>
                    <a:pt x="55" y="180"/>
                  </a:lnTo>
                  <a:lnTo>
                    <a:pt x="58" y="197"/>
                  </a:lnTo>
                  <a:lnTo>
                    <a:pt x="61" y="214"/>
                  </a:lnTo>
                  <a:lnTo>
                    <a:pt x="64" y="232"/>
                  </a:lnTo>
                  <a:lnTo>
                    <a:pt x="67" y="249"/>
                  </a:lnTo>
                  <a:lnTo>
                    <a:pt x="70" y="266"/>
                  </a:lnTo>
                  <a:lnTo>
                    <a:pt x="74" y="283"/>
                  </a:lnTo>
                  <a:lnTo>
                    <a:pt x="77" y="300"/>
                  </a:lnTo>
                  <a:lnTo>
                    <a:pt x="80" y="317"/>
                  </a:lnTo>
                  <a:lnTo>
                    <a:pt x="82" y="334"/>
                  </a:lnTo>
                  <a:lnTo>
                    <a:pt x="85" y="351"/>
                  </a:lnTo>
                  <a:lnTo>
                    <a:pt x="82" y="339"/>
                  </a:lnTo>
                  <a:lnTo>
                    <a:pt x="78" y="327"/>
                  </a:lnTo>
                  <a:lnTo>
                    <a:pt x="72" y="304"/>
                  </a:lnTo>
                  <a:lnTo>
                    <a:pt x="65" y="281"/>
                  </a:lnTo>
                  <a:lnTo>
                    <a:pt x="59" y="258"/>
                  </a:lnTo>
                  <a:lnTo>
                    <a:pt x="52" y="237"/>
                  </a:lnTo>
                  <a:lnTo>
                    <a:pt x="46" y="215"/>
                  </a:lnTo>
                  <a:lnTo>
                    <a:pt x="40" y="194"/>
                  </a:lnTo>
                  <a:lnTo>
                    <a:pt x="34" y="173"/>
                  </a:lnTo>
                  <a:lnTo>
                    <a:pt x="29" y="152"/>
                  </a:lnTo>
                  <a:lnTo>
                    <a:pt x="23" y="131"/>
                  </a:lnTo>
                  <a:lnTo>
                    <a:pt x="18" y="110"/>
                  </a:lnTo>
                  <a:lnTo>
                    <a:pt x="13" y="88"/>
                  </a:lnTo>
                  <a:lnTo>
                    <a:pt x="9" y="67"/>
                  </a:lnTo>
                  <a:lnTo>
                    <a:pt x="6" y="45"/>
                  </a:lnTo>
                  <a:lnTo>
                    <a:pt x="2" y="23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3" name="Freeform 106"/>
            <p:cNvSpPr/>
            <p:nvPr/>
          </p:nvSpPr>
          <p:spPr bwMode="auto">
            <a:xfrm>
              <a:off x="4243" y="3054"/>
              <a:ext cx="142" cy="357"/>
            </a:xfrm>
            <a:custGeom>
              <a:avLst/>
              <a:gdLst>
                <a:gd name="T0" fmla="*/ 116 w 142"/>
                <a:gd name="T1" fmla="*/ 170 h 357"/>
                <a:gd name="T2" fmla="*/ 114 w 142"/>
                <a:gd name="T3" fmla="*/ 176 h 357"/>
                <a:gd name="T4" fmla="*/ 112 w 142"/>
                <a:gd name="T5" fmla="*/ 182 h 357"/>
                <a:gd name="T6" fmla="*/ 107 w 142"/>
                <a:gd name="T7" fmla="*/ 194 h 357"/>
                <a:gd name="T8" fmla="*/ 101 w 142"/>
                <a:gd name="T9" fmla="*/ 206 h 357"/>
                <a:gd name="T10" fmla="*/ 96 w 142"/>
                <a:gd name="T11" fmla="*/ 218 h 357"/>
                <a:gd name="T12" fmla="*/ 90 w 142"/>
                <a:gd name="T13" fmla="*/ 229 h 357"/>
                <a:gd name="T14" fmla="*/ 83 w 142"/>
                <a:gd name="T15" fmla="*/ 241 h 357"/>
                <a:gd name="T16" fmla="*/ 76 w 142"/>
                <a:gd name="T17" fmla="*/ 252 h 357"/>
                <a:gd name="T18" fmla="*/ 68 w 142"/>
                <a:gd name="T19" fmla="*/ 263 h 357"/>
                <a:gd name="T20" fmla="*/ 61 w 142"/>
                <a:gd name="T21" fmla="*/ 275 h 357"/>
                <a:gd name="T22" fmla="*/ 52 w 142"/>
                <a:gd name="T23" fmla="*/ 286 h 357"/>
                <a:gd name="T24" fmla="*/ 44 w 142"/>
                <a:gd name="T25" fmla="*/ 297 h 357"/>
                <a:gd name="T26" fmla="*/ 36 w 142"/>
                <a:gd name="T27" fmla="*/ 309 h 357"/>
                <a:gd name="T28" fmla="*/ 27 w 142"/>
                <a:gd name="T29" fmla="*/ 320 h 357"/>
                <a:gd name="T30" fmla="*/ 18 w 142"/>
                <a:gd name="T31" fmla="*/ 332 h 357"/>
                <a:gd name="T32" fmla="*/ 9 w 142"/>
                <a:gd name="T33" fmla="*/ 344 h 357"/>
                <a:gd name="T34" fmla="*/ 0 w 142"/>
                <a:gd name="T35" fmla="*/ 356 h 357"/>
                <a:gd name="T36" fmla="*/ 4 w 142"/>
                <a:gd name="T37" fmla="*/ 345 h 357"/>
                <a:gd name="T38" fmla="*/ 9 w 142"/>
                <a:gd name="T39" fmla="*/ 334 h 357"/>
                <a:gd name="T40" fmla="*/ 19 w 142"/>
                <a:gd name="T41" fmla="*/ 312 h 357"/>
                <a:gd name="T42" fmla="*/ 29 w 142"/>
                <a:gd name="T43" fmla="*/ 289 h 357"/>
                <a:gd name="T44" fmla="*/ 40 w 142"/>
                <a:gd name="T45" fmla="*/ 266 h 357"/>
                <a:gd name="T46" fmla="*/ 51 w 142"/>
                <a:gd name="T47" fmla="*/ 244 h 357"/>
                <a:gd name="T48" fmla="*/ 62 w 142"/>
                <a:gd name="T49" fmla="*/ 221 h 357"/>
                <a:gd name="T50" fmla="*/ 73 w 142"/>
                <a:gd name="T51" fmla="*/ 199 h 357"/>
                <a:gd name="T52" fmla="*/ 84 w 142"/>
                <a:gd name="T53" fmla="*/ 176 h 357"/>
                <a:gd name="T54" fmla="*/ 94 w 142"/>
                <a:gd name="T55" fmla="*/ 154 h 357"/>
                <a:gd name="T56" fmla="*/ 104 w 142"/>
                <a:gd name="T57" fmla="*/ 131 h 357"/>
                <a:gd name="T58" fmla="*/ 113 w 142"/>
                <a:gd name="T59" fmla="*/ 109 h 357"/>
                <a:gd name="T60" fmla="*/ 121 w 142"/>
                <a:gd name="T61" fmla="*/ 87 h 357"/>
                <a:gd name="T62" fmla="*/ 128 w 142"/>
                <a:gd name="T63" fmla="*/ 65 h 357"/>
                <a:gd name="T64" fmla="*/ 134 w 142"/>
                <a:gd name="T65" fmla="*/ 43 h 357"/>
                <a:gd name="T66" fmla="*/ 138 w 142"/>
                <a:gd name="T67" fmla="*/ 22 h 357"/>
                <a:gd name="T68" fmla="*/ 141 w 142"/>
                <a:gd name="T69" fmla="*/ 0 h 3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2"/>
                <a:gd name="T106" fmla="*/ 0 h 357"/>
                <a:gd name="T107" fmla="*/ 142 w 142"/>
                <a:gd name="T108" fmla="*/ 357 h 35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2" h="357">
                  <a:moveTo>
                    <a:pt x="116" y="170"/>
                  </a:moveTo>
                  <a:lnTo>
                    <a:pt x="114" y="176"/>
                  </a:lnTo>
                  <a:lnTo>
                    <a:pt x="112" y="182"/>
                  </a:lnTo>
                  <a:lnTo>
                    <a:pt x="107" y="194"/>
                  </a:lnTo>
                  <a:lnTo>
                    <a:pt x="101" y="206"/>
                  </a:lnTo>
                  <a:lnTo>
                    <a:pt x="96" y="218"/>
                  </a:lnTo>
                  <a:lnTo>
                    <a:pt x="90" y="229"/>
                  </a:lnTo>
                  <a:lnTo>
                    <a:pt x="83" y="241"/>
                  </a:lnTo>
                  <a:lnTo>
                    <a:pt x="76" y="252"/>
                  </a:lnTo>
                  <a:lnTo>
                    <a:pt x="68" y="263"/>
                  </a:lnTo>
                  <a:lnTo>
                    <a:pt x="61" y="275"/>
                  </a:lnTo>
                  <a:lnTo>
                    <a:pt x="52" y="286"/>
                  </a:lnTo>
                  <a:lnTo>
                    <a:pt x="44" y="297"/>
                  </a:lnTo>
                  <a:lnTo>
                    <a:pt x="36" y="309"/>
                  </a:lnTo>
                  <a:lnTo>
                    <a:pt x="27" y="320"/>
                  </a:lnTo>
                  <a:lnTo>
                    <a:pt x="18" y="332"/>
                  </a:lnTo>
                  <a:lnTo>
                    <a:pt x="9" y="344"/>
                  </a:lnTo>
                  <a:lnTo>
                    <a:pt x="0" y="356"/>
                  </a:lnTo>
                  <a:lnTo>
                    <a:pt x="4" y="345"/>
                  </a:lnTo>
                  <a:lnTo>
                    <a:pt x="9" y="334"/>
                  </a:lnTo>
                  <a:lnTo>
                    <a:pt x="19" y="312"/>
                  </a:lnTo>
                  <a:lnTo>
                    <a:pt x="29" y="289"/>
                  </a:lnTo>
                  <a:lnTo>
                    <a:pt x="40" y="266"/>
                  </a:lnTo>
                  <a:lnTo>
                    <a:pt x="51" y="244"/>
                  </a:lnTo>
                  <a:lnTo>
                    <a:pt x="62" y="221"/>
                  </a:lnTo>
                  <a:lnTo>
                    <a:pt x="73" y="199"/>
                  </a:lnTo>
                  <a:lnTo>
                    <a:pt x="84" y="176"/>
                  </a:lnTo>
                  <a:lnTo>
                    <a:pt x="94" y="154"/>
                  </a:lnTo>
                  <a:lnTo>
                    <a:pt x="104" y="131"/>
                  </a:lnTo>
                  <a:lnTo>
                    <a:pt x="113" y="109"/>
                  </a:lnTo>
                  <a:lnTo>
                    <a:pt x="121" y="87"/>
                  </a:lnTo>
                  <a:lnTo>
                    <a:pt x="128" y="65"/>
                  </a:lnTo>
                  <a:lnTo>
                    <a:pt x="134" y="43"/>
                  </a:lnTo>
                  <a:lnTo>
                    <a:pt x="138" y="22"/>
                  </a:lnTo>
                  <a:lnTo>
                    <a:pt x="141" y="0"/>
                  </a:lnTo>
                </a:path>
              </a:pathLst>
            </a:custGeom>
            <a:solidFill>
              <a:srgbClr val="6699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4" name="Freeform 107"/>
            <p:cNvSpPr/>
            <p:nvPr/>
          </p:nvSpPr>
          <p:spPr bwMode="auto">
            <a:xfrm>
              <a:off x="4241" y="3167"/>
              <a:ext cx="83" cy="239"/>
            </a:xfrm>
            <a:custGeom>
              <a:avLst/>
              <a:gdLst>
                <a:gd name="T0" fmla="*/ 0 w 83"/>
                <a:gd name="T1" fmla="*/ 233 h 239"/>
                <a:gd name="T2" fmla="*/ 2 w 83"/>
                <a:gd name="T3" fmla="*/ 238 h 239"/>
                <a:gd name="T4" fmla="*/ 5 w 83"/>
                <a:gd name="T5" fmla="*/ 229 h 239"/>
                <a:gd name="T6" fmla="*/ 8 w 83"/>
                <a:gd name="T7" fmla="*/ 220 h 239"/>
                <a:gd name="T8" fmla="*/ 14 w 83"/>
                <a:gd name="T9" fmla="*/ 203 h 239"/>
                <a:gd name="T10" fmla="*/ 18 w 83"/>
                <a:gd name="T11" fmla="*/ 188 h 239"/>
                <a:gd name="T12" fmla="*/ 23 w 83"/>
                <a:gd name="T13" fmla="*/ 173 h 239"/>
                <a:gd name="T14" fmla="*/ 27 w 83"/>
                <a:gd name="T15" fmla="*/ 160 h 239"/>
                <a:gd name="T16" fmla="*/ 31 w 83"/>
                <a:gd name="T17" fmla="*/ 147 h 239"/>
                <a:gd name="T18" fmla="*/ 34 w 83"/>
                <a:gd name="T19" fmla="*/ 134 h 239"/>
                <a:gd name="T20" fmla="*/ 38 w 83"/>
                <a:gd name="T21" fmla="*/ 121 h 239"/>
                <a:gd name="T22" fmla="*/ 41 w 83"/>
                <a:gd name="T23" fmla="*/ 109 h 239"/>
                <a:gd name="T24" fmla="*/ 45 w 83"/>
                <a:gd name="T25" fmla="*/ 96 h 239"/>
                <a:gd name="T26" fmla="*/ 49 w 83"/>
                <a:gd name="T27" fmla="*/ 83 h 239"/>
                <a:gd name="T28" fmla="*/ 54 w 83"/>
                <a:gd name="T29" fmla="*/ 69 h 239"/>
                <a:gd name="T30" fmla="*/ 60 w 83"/>
                <a:gd name="T31" fmla="*/ 53 h 239"/>
                <a:gd name="T32" fmla="*/ 66 w 83"/>
                <a:gd name="T33" fmla="*/ 37 h 239"/>
                <a:gd name="T34" fmla="*/ 74 w 83"/>
                <a:gd name="T35" fmla="*/ 19 h 239"/>
                <a:gd name="T36" fmla="*/ 82 w 83"/>
                <a:gd name="T37" fmla="*/ 0 h 2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3"/>
                <a:gd name="T58" fmla="*/ 0 h 239"/>
                <a:gd name="T59" fmla="*/ 83 w 83"/>
                <a:gd name="T60" fmla="*/ 239 h 2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3" h="239">
                  <a:moveTo>
                    <a:pt x="0" y="233"/>
                  </a:moveTo>
                  <a:lnTo>
                    <a:pt x="2" y="238"/>
                  </a:lnTo>
                  <a:lnTo>
                    <a:pt x="5" y="229"/>
                  </a:lnTo>
                  <a:lnTo>
                    <a:pt x="8" y="220"/>
                  </a:lnTo>
                  <a:lnTo>
                    <a:pt x="14" y="203"/>
                  </a:lnTo>
                  <a:lnTo>
                    <a:pt x="18" y="188"/>
                  </a:lnTo>
                  <a:lnTo>
                    <a:pt x="23" y="173"/>
                  </a:lnTo>
                  <a:lnTo>
                    <a:pt x="27" y="160"/>
                  </a:lnTo>
                  <a:lnTo>
                    <a:pt x="31" y="147"/>
                  </a:lnTo>
                  <a:lnTo>
                    <a:pt x="34" y="134"/>
                  </a:lnTo>
                  <a:lnTo>
                    <a:pt x="38" y="121"/>
                  </a:lnTo>
                  <a:lnTo>
                    <a:pt x="41" y="109"/>
                  </a:lnTo>
                  <a:lnTo>
                    <a:pt x="45" y="96"/>
                  </a:lnTo>
                  <a:lnTo>
                    <a:pt x="49" y="83"/>
                  </a:lnTo>
                  <a:lnTo>
                    <a:pt x="54" y="69"/>
                  </a:lnTo>
                  <a:lnTo>
                    <a:pt x="60" y="53"/>
                  </a:lnTo>
                  <a:lnTo>
                    <a:pt x="66" y="37"/>
                  </a:lnTo>
                  <a:lnTo>
                    <a:pt x="74" y="19"/>
                  </a:lnTo>
                  <a:lnTo>
                    <a:pt x="82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5" name="Freeform 108"/>
            <p:cNvSpPr/>
            <p:nvPr/>
          </p:nvSpPr>
          <p:spPr bwMode="auto">
            <a:xfrm>
              <a:off x="4425" y="2923"/>
              <a:ext cx="120" cy="86"/>
            </a:xfrm>
            <a:custGeom>
              <a:avLst/>
              <a:gdLst>
                <a:gd name="T0" fmla="*/ 0 w 120"/>
                <a:gd name="T1" fmla="*/ 3 h 86"/>
                <a:gd name="T2" fmla="*/ 3 w 120"/>
                <a:gd name="T3" fmla="*/ 2 h 86"/>
                <a:gd name="T4" fmla="*/ 7 w 120"/>
                <a:gd name="T5" fmla="*/ 1 h 86"/>
                <a:gd name="T6" fmla="*/ 14 w 120"/>
                <a:gd name="T7" fmla="*/ 0 h 86"/>
                <a:gd name="T8" fmla="*/ 21 w 120"/>
                <a:gd name="T9" fmla="*/ 2 h 86"/>
                <a:gd name="T10" fmla="*/ 29 w 120"/>
                <a:gd name="T11" fmla="*/ 4 h 86"/>
                <a:gd name="T12" fmla="*/ 36 w 120"/>
                <a:gd name="T13" fmla="*/ 9 h 86"/>
                <a:gd name="T14" fmla="*/ 44 w 120"/>
                <a:gd name="T15" fmla="*/ 14 h 86"/>
                <a:gd name="T16" fmla="*/ 52 w 120"/>
                <a:gd name="T17" fmla="*/ 20 h 86"/>
                <a:gd name="T18" fmla="*/ 59 w 120"/>
                <a:gd name="T19" fmla="*/ 27 h 86"/>
                <a:gd name="T20" fmla="*/ 67 w 120"/>
                <a:gd name="T21" fmla="*/ 35 h 86"/>
                <a:gd name="T22" fmla="*/ 74 w 120"/>
                <a:gd name="T23" fmla="*/ 43 h 86"/>
                <a:gd name="T24" fmla="*/ 82 w 120"/>
                <a:gd name="T25" fmla="*/ 51 h 86"/>
                <a:gd name="T26" fmla="*/ 89 w 120"/>
                <a:gd name="T27" fmla="*/ 59 h 86"/>
                <a:gd name="T28" fmla="*/ 97 w 120"/>
                <a:gd name="T29" fmla="*/ 66 h 86"/>
                <a:gd name="T30" fmla="*/ 104 w 120"/>
                <a:gd name="T31" fmla="*/ 73 h 86"/>
                <a:gd name="T32" fmla="*/ 112 w 120"/>
                <a:gd name="T33" fmla="*/ 80 h 86"/>
                <a:gd name="T34" fmla="*/ 119 w 120"/>
                <a:gd name="T35" fmla="*/ 85 h 86"/>
                <a:gd name="T36" fmla="*/ 116 w 120"/>
                <a:gd name="T37" fmla="*/ 85 h 86"/>
                <a:gd name="T38" fmla="*/ 107 w 120"/>
                <a:gd name="T39" fmla="*/ 82 h 86"/>
                <a:gd name="T40" fmla="*/ 100 w 120"/>
                <a:gd name="T41" fmla="*/ 79 h 86"/>
                <a:gd name="T42" fmla="*/ 94 w 120"/>
                <a:gd name="T43" fmla="*/ 76 h 86"/>
                <a:gd name="T44" fmla="*/ 87 w 120"/>
                <a:gd name="T45" fmla="*/ 72 h 86"/>
                <a:gd name="T46" fmla="*/ 81 w 120"/>
                <a:gd name="T47" fmla="*/ 69 h 86"/>
                <a:gd name="T48" fmla="*/ 74 w 120"/>
                <a:gd name="T49" fmla="*/ 66 h 86"/>
                <a:gd name="T50" fmla="*/ 68 w 120"/>
                <a:gd name="T51" fmla="*/ 63 h 86"/>
                <a:gd name="T52" fmla="*/ 61 w 120"/>
                <a:gd name="T53" fmla="*/ 60 h 86"/>
                <a:gd name="T54" fmla="*/ 55 w 120"/>
                <a:gd name="T55" fmla="*/ 58 h 86"/>
                <a:gd name="T56" fmla="*/ 48 w 120"/>
                <a:gd name="T57" fmla="*/ 56 h 86"/>
                <a:gd name="T58" fmla="*/ 42 w 120"/>
                <a:gd name="T59" fmla="*/ 55 h 86"/>
                <a:gd name="T60" fmla="*/ 36 w 120"/>
                <a:gd name="T61" fmla="*/ 54 h 86"/>
                <a:gd name="T62" fmla="*/ 31 w 120"/>
                <a:gd name="T63" fmla="*/ 55 h 86"/>
                <a:gd name="T64" fmla="*/ 25 w 120"/>
                <a:gd name="T65" fmla="*/ 57 h 86"/>
                <a:gd name="T66" fmla="*/ 20 w 120"/>
                <a:gd name="T67" fmla="*/ 60 h 8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0"/>
                <a:gd name="T103" fmla="*/ 0 h 86"/>
                <a:gd name="T104" fmla="*/ 120 w 120"/>
                <a:gd name="T105" fmla="*/ 86 h 8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0" h="86">
                  <a:moveTo>
                    <a:pt x="0" y="3"/>
                  </a:moveTo>
                  <a:lnTo>
                    <a:pt x="3" y="2"/>
                  </a:lnTo>
                  <a:lnTo>
                    <a:pt x="7" y="1"/>
                  </a:lnTo>
                  <a:lnTo>
                    <a:pt x="14" y="0"/>
                  </a:lnTo>
                  <a:lnTo>
                    <a:pt x="21" y="2"/>
                  </a:lnTo>
                  <a:lnTo>
                    <a:pt x="29" y="4"/>
                  </a:lnTo>
                  <a:lnTo>
                    <a:pt x="36" y="9"/>
                  </a:lnTo>
                  <a:lnTo>
                    <a:pt x="44" y="14"/>
                  </a:lnTo>
                  <a:lnTo>
                    <a:pt x="52" y="20"/>
                  </a:lnTo>
                  <a:lnTo>
                    <a:pt x="59" y="27"/>
                  </a:lnTo>
                  <a:lnTo>
                    <a:pt x="67" y="35"/>
                  </a:lnTo>
                  <a:lnTo>
                    <a:pt x="74" y="43"/>
                  </a:lnTo>
                  <a:lnTo>
                    <a:pt x="82" y="51"/>
                  </a:lnTo>
                  <a:lnTo>
                    <a:pt x="89" y="59"/>
                  </a:lnTo>
                  <a:lnTo>
                    <a:pt x="97" y="66"/>
                  </a:lnTo>
                  <a:lnTo>
                    <a:pt x="104" y="73"/>
                  </a:lnTo>
                  <a:lnTo>
                    <a:pt x="112" y="80"/>
                  </a:lnTo>
                  <a:lnTo>
                    <a:pt x="119" y="85"/>
                  </a:lnTo>
                  <a:lnTo>
                    <a:pt x="116" y="85"/>
                  </a:lnTo>
                  <a:lnTo>
                    <a:pt x="107" y="82"/>
                  </a:lnTo>
                  <a:lnTo>
                    <a:pt x="100" y="79"/>
                  </a:lnTo>
                  <a:lnTo>
                    <a:pt x="94" y="76"/>
                  </a:lnTo>
                  <a:lnTo>
                    <a:pt x="87" y="72"/>
                  </a:lnTo>
                  <a:lnTo>
                    <a:pt x="81" y="69"/>
                  </a:lnTo>
                  <a:lnTo>
                    <a:pt x="74" y="66"/>
                  </a:lnTo>
                  <a:lnTo>
                    <a:pt x="68" y="63"/>
                  </a:lnTo>
                  <a:lnTo>
                    <a:pt x="61" y="60"/>
                  </a:lnTo>
                  <a:lnTo>
                    <a:pt x="55" y="58"/>
                  </a:lnTo>
                  <a:lnTo>
                    <a:pt x="48" y="56"/>
                  </a:lnTo>
                  <a:lnTo>
                    <a:pt x="42" y="55"/>
                  </a:lnTo>
                  <a:lnTo>
                    <a:pt x="36" y="54"/>
                  </a:lnTo>
                  <a:lnTo>
                    <a:pt x="31" y="55"/>
                  </a:lnTo>
                  <a:lnTo>
                    <a:pt x="25" y="57"/>
                  </a:lnTo>
                  <a:lnTo>
                    <a:pt x="20" y="60"/>
                  </a:lnTo>
                </a:path>
              </a:pathLst>
            </a:custGeom>
            <a:solidFill>
              <a:srgbClr val="6699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6" name="Freeform 109"/>
            <p:cNvSpPr/>
            <p:nvPr/>
          </p:nvSpPr>
          <p:spPr bwMode="auto">
            <a:xfrm>
              <a:off x="3942" y="2823"/>
              <a:ext cx="194" cy="88"/>
            </a:xfrm>
            <a:custGeom>
              <a:avLst/>
              <a:gdLst>
                <a:gd name="T0" fmla="*/ 193 w 194"/>
                <a:gd name="T1" fmla="*/ 35 h 88"/>
                <a:gd name="T2" fmla="*/ 141 w 194"/>
                <a:gd name="T3" fmla="*/ 5 h 88"/>
                <a:gd name="T4" fmla="*/ 136 w 194"/>
                <a:gd name="T5" fmla="*/ 4 h 88"/>
                <a:gd name="T6" fmla="*/ 121 w 194"/>
                <a:gd name="T7" fmla="*/ 0 h 88"/>
                <a:gd name="T8" fmla="*/ 119 w 194"/>
                <a:gd name="T9" fmla="*/ 2 h 88"/>
                <a:gd name="T10" fmla="*/ 112 w 194"/>
                <a:gd name="T11" fmla="*/ 4 h 88"/>
                <a:gd name="T12" fmla="*/ 99 w 194"/>
                <a:gd name="T13" fmla="*/ 11 h 88"/>
                <a:gd name="T14" fmla="*/ 89 w 194"/>
                <a:gd name="T15" fmla="*/ 17 h 88"/>
                <a:gd name="T16" fmla="*/ 80 w 194"/>
                <a:gd name="T17" fmla="*/ 23 h 88"/>
                <a:gd name="T18" fmla="*/ 71 w 194"/>
                <a:gd name="T19" fmla="*/ 30 h 88"/>
                <a:gd name="T20" fmla="*/ 61 w 194"/>
                <a:gd name="T21" fmla="*/ 38 h 88"/>
                <a:gd name="T22" fmla="*/ 52 w 194"/>
                <a:gd name="T23" fmla="*/ 46 h 88"/>
                <a:gd name="T24" fmla="*/ 43 w 194"/>
                <a:gd name="T25" fmla="*/ 48 h 88"/>
                <a:gd name="T26" fmla="*/ 30 w 194"/>
                <a:gd name="T27" fmla="*/ 57 h 88"/>
                <a:gd name="T28" fmla="*/ 18 w 194"/>
                <a:gd name="T29" fmla="*/ 67 h 88"/>
                <a:gd name="T30" fmla="*/ 0 w 194"/>
                <a:gd name="T31" fmla="*/ 87 h 88"/>
                <a:gd name="T32" fmla="*/ 4 w 194"/>
                <a:gd name="T33" fmla="*/ 86 h 88"/>
                <a:gd name="T34" fmla="*/ 10 w 194"/>
                <a:gd name="T35" fmla="*/ 76 h 88"/>
                <a:gd name="T36" fmla="*/ 14 w 194"/>
                <a:gd name="T37" fmla="*/ 78 h 88"/>
                <a:gd name="T38" fmla="*/ 20 w 194"/>
                <a:gd name="T39" fmla="*/ 76 h 88"/>
                <a:gd name="T40" fmla="*/ 29 w 194"/>
                <a:gd name="T41" fmla="*/ 69 h 88"/>
                <a:gd name="T42" fmla="*/ 35 w 194"/>
                <a:gd name="T43" fmla="*/ 65 h 88"/>
                <a:gd name="T44" fmla="*/ 46 w 194"/>
                <a:gd name="T45" fmla="*/ 59 h 88"/>
                <a:gd name="T46" fmla="*/ 57 w 194"/>
                <a:gd name="T47" fmla="*/ 57 h 88"/>
                <a:gd name="T48" fmla="*/ 71 w 194"/>
                <a:gd name="T49" fmla="*/ 53 h 88"/>
                <a:gd name="T50" fmla="*/ 80 w 194"/>
                <a:gd name="T51" fmla="*/ 52 h 88"/>
                <a:gd name="T52" fmla="*/ 88 w 194"/>
                <a:gd name="T53" fmla="*/ 52 h 88"/>
                <a:gd name="T54" fmla="*/ 94 w 194"/>
                <a:gd name="T55" fmla="*/ 53 h 88"/>
                <a:gd name="T56" fmla="*/ 99 w 194"/>
                <a:gd name="T57" fmla="*/ 57 h 88"/>
                <a:gd name="T58" fmla="*/ 106 w 194"/>
                <a:gd name="T59" fmla="*/ 58 h 88"/>
                <a:gd name="T60" fmla="*/ 113 w 194"/>
                <a:gd name="T61" fmla="*/ 60 h 88"/>
                <a:gd name="T62" fmla="*/ 137 w 194"/>
                <a:gd name="T63" fmla="*/ 70 h 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4"/>
                <a:gd name="T97" fmla="*/ 0 h 88"/>
                <a:gd name="T98" fmla="*/ 194 w 194"/>
                <a:gd name="T99" fmla="*/ 88 h 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4" h="88">
                  <a:moveTo>
                    <a:pt x="193" y="35"/>
                  </a:moveTo>
                  <a:lnTo>
                    <a:pt x="141" y="5"/>
                  </a:lnTo>
                  <a:lnTo>
                    <a:pt x="136" y="4"/>
                  </a:lnTo>
                  <a:lnTo>
                    <a:pt x="121" y="0"/>
                  </a:lnTo>
                  <a:lnTo>
                    <a:pt x="119" y="2"/>
                  </a:lnTo>
                  <a:lnTo>
                    <a:pt x="112" y="4"/>
                  </a:lnTo>
                  <a:lnTo>
                    <a:pt x="99" y="11"/>
                  </a:lnTo>
                  <a:lnTo>
                    <a:pt x="89" y="17"/>
                  </a:lnTo>
                  <a:lnTo>
                    <a:pt x="80" y="23"/>
                  </a:lnTo>
                  <a:lnTo>
                    <a:pt x="71" y="30"/>
                  </a:lnTo>
                  <a:lnTo>
                    <a:pt x="61" y="38"/>
                  </a:lnTo>
                  <a:lnTo>
                    <a:pt x="52" y="46"/>
                  </a:lnTo>
                  <a:lnTo>
                    <a:pt x="43" y="48"/>
                  </a:lnTo>
                  <a:lnTo>
                    <a:pt x="30" y="57"/>
                  </a:lnTo>
                  <a:lnTo>
                    <a:pt x="18" y="67"/>
                  </a:lnTo>
                  <a:lnTo>
                    <a:pt x="0" y="87"/>
                  </a:lnTo>
                  <a:lnTo>
                    <a:pt x="4" y="86"/>
                  </a:lnTo>
                  <a:lnTo>
                    <a:pt x="10" y="76"/>
                  </a:lnTo>
                  <a:lnTo>
                    <a:pt x="14" y="78"/>
                  </a:lnTo>
                  <a:lnTo>
                    <a:pt x="20" y="76"/>
                  </a:lnTo>
                  <a:lnTo>
                    <a:pt x="29" y="69"/>
                  </a:lnTo>
                  <a:lnTo>
                    <a:pt x="35" y="65"/>
                  </a:lnTo>
                  <a:lnTo>
                    <a:pt x="46" y="59"/>
                  </a:lnTo>
                  <a:lnTo>
                    <a:pt x="57" y="57"/>
                  </a:lnTo>
                  <a:lnTo>
                    <a:pt x="71" y="53"/>
                  </a:lnTo>
                  <a:lnTo>
                    <a:pt x="80" y="52"/>
                  </a:lnTo>
                  <a:lnTo>
                    <a:pt x="88" y="52"/>
                  </a:lnTo>
                  <a:lnTo>
                    <a:pt x="94" y="53"/>
                  </a:lnTo>
                  <a:lnTo>
                    <a:pt x="99" y="57"/>
                  </a:lnTo>
                  <a:lnTo>
                    <a:pt x="106" y="58"/>
                  </a:lnTo>
                  <a:lnTo>
                    <a:pt x="113" y="60"/>
                  </a:lnTo>
                  <a:lnTo>
                    <a:pt x="137" y="7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7" name="Freeform 110"/>
            <p:cNvSpPr/>
            <p:nvPr/>
          </p:nvSpPr>
          <p:spPr bwMode="auto">
            <a:xfrm>
              <a:off x="4450" y="2842"/>
              <a:ext cx="98" cy="167"/>
            </a:xfrm>
            <a:custGeom>
              <a:avLst/>
              <a:gdLst>
                <a:gd name="T0" fmla="*/ 2 w 98"/>
                <a:gd name="T1" fmla="*/ 0 h 167"/>
                <a:gd name="T2" fmla="*/ 5 w 98"/>
                <a:gd name="T3" fmla="*/ 2 h 167"/>
                <a:gd name="T4" fmla="*/ 14 w 98"/>
                <a:gd name="T5" fmla="*/ 10 h 167"/>
                <a:gd name="T6" fmla="*/ 20 w 98"/>
                <a:gd name="T7" fmla="*/ 18 h 167"/>
                <a:gd name="T8" fmla="*/ 26 w 98"/>
                <a:gd name="T9" fmla="*/ 28 h 167"/>
                <a:gd name="T10" fmla="*/ 32 w 98"/>
                <a:gd name="T11" fmla="*/ 38 h 167"/>
                <a:gd name="T12" fmla="*/ 39 w 98"/>
                <a:gd name="T13" fmla="*/ 49 h 167"/>
                <a:gd name="T14" fmla="*/ 45 w 98"/>
                <a:gd name="T15" fmla="*/ 62 h 167"/>
                <a:gd name="T16" fmla="*/ 52 w 98"/>
                <a:gd name="T17" fmla="*/ 75 h 167"/>
                <a:gd name="T18" fmla="*/ 58 w 98"/>
                <a:gd name="T19" fmla="*/ 88 h 167"/>
                <a:gd name="T20" fmla="*/ 64 w 98"/>
                <a:gd name="T21" fmla="*/ 101 h 167"/>
                <a:gd name="T22" fmla="*/ 70 w 98"/>
                <a:gd name="T23" fmla="*/ 114 h 167"/>
                <a:gd name="T24" fmla="*/ 76 w 98"/>
                <a:gd name="T25" fmla="*/ 126 h 167"/>
                <a:gd name="T26" fmla="*/ 82 w 98"/>
                <a:gd name="T27" fmla="*/ 138 h 167"/>
                <a:gd name="T28" fmla="*/ 87 w 98"/>
                <a:gd name="T29" fmla="*/ 149 h 167"/>
                <a:gd name="T30" fmla="*/ 92 w 98"/>
                <a:gd name="T31" fmla="*/ 158 h 167"/>
                <a:gd name="T32" fmla="*/ 97 w 98"/>
                <a:gd name="T33" fmla="*/ 166 h 167"/>
                <a:gd name="T34" fmla="*/ 94 w 98"/>
                <a:gd name="T35" fmla="*/ 162 h 167"/>
                <a:gd name="T36" fmla="*/ 91 w 98"/>
                <a:gd name="T37" fmla="*/ 158 h 167"/>
                <a:gd name="T38" fmla="*/ 85 w 98"/>
                <a:gd name="T39" fmla="*/ 148 h 167"/>
                <a:gd name="T40" fmla="*/ 79 w 98"/>
                <a:gd name="T41" fmla="*/ 139 h 167"/>
                <a:gd name="T42" fmla="*/ 73 w 98"/>
                <a:gd name="T43" fmla="*/ 130 h 167"/>
                <a:gd name="T44" fmla="*/ 67 w 98"/>
                <a:gd name="T45" fmla="*/ 120 h 167"/>
                <a:gd name="T46" fmla="*/ 61 w 98"/>
                <a:gd name="T47" fmla="*/ 110 h 167"/>
                <a:gd name="T48" fmla="*/ 55 w 98"/>
                <a:gd name="T49" fmla="*/ 100 h 167"/>
                <a:gd name="T50" fmla="*/ 49 w 98"/>
                <a:gd name="T51" fmla="*/ 91 h 167"/>
                <a:gd name="T52" fmla="*/ 43 w 98"/>
                <a:gd name="T53" fmla="*/ 81 h 167"/>
                <a:gd name="T54" fmla="*/ 37 w 98"/>
                <a:gd name="T55" fmla="*/ 72 h 167"/>
                <a:gd name="T56" fmla="*/ 31 w 98"/>
                <a:gd name="T57" fmla="*/ 64 h 167"/>
                <a:gd name="T58" fmla="*/ 25 w 98"/>
                <a:gd name="T59" fmla="*/ 55 h 167"/>
                <a:gd name="T60" fmla="*/ 19 w 98"/>
                <a:gd name="T61" fmla="*/ 48 h 167"/>
                <a:gd name="T62" fmla="*/ 12 w 98"/>
                <a:gd name="T63" fmla="*/ 42 h 167"/>
                <a:gd name="T64" fmla="*/ 6 w 98"/>
                <a:gd name="T65" fmla="*/ 36 h 167"/>
                <a:gd name="T66" fmla="*/ 0 w 98"/>
                <a:gd name="T67" fmla="*/ 31 h 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8"/>
                <a:gd name="T103" fmla="*/ 0 h 167"/>
                <a:gd name="T104" fmla="*/ 98 w 98"/>
                <a:gd name="T105" fmla="*/ 167 h 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8" h="167">
                  <a:moveTo>
                    <a:pt x="2" y="0"/>
                  </a:moveTo>
                  <a:lnTo>
                    <a:pt x="5" y="2"/>
                  </a:lnTo>
                  <a:lnTo>
                    <a:pt x="14" y="10"/>
                  </a:lnTo>
                  <a:lnTo>
                    <a:pt x="20" y="18"/>
                  </a:lnTo>
                  <a:lnTo>
                    <a:pt x="26" y="28"/>
                  </a:lnTo>
                  <a:lnTo>
                    <a:pt x="32" y="38"/>
                  </a:lnTo>
                  <a:lnTo>
                    <a:pt x="39" y="49"/>
                  </a:lnTo>
                  <a:lnTo>
                    <a:pt x="45" y="62"/>
                  </a:lnTo>
                  <a:lnTo>
                    <a:pt x="52" y="75"/>
                  </a:lnTo>
                  <a:lnTo>
                    <a:pt x="58" y="88"/>
                  </a:lnTo>
                  <a:lnTo>
                    <a:pt x="64" y="101"/>
                  </a:lnTo>
                  <a:lnTo>
                    <a:pt x="70" y="114"/>
                  </a:lnTo>
                  <a:lnTo>
                    <a:pt x="76" y="126"/>
                  </a:lnTo>
                  <a:lnTo>
                    <a:pt x="82" y="138"/>
                  </a:lnTo>
                  <a:lnTo>
                    <a:pt x="87" y="149"/>
                  </a:lnTo>
                  <a:lnTo>
                    <a:pt x="92" y="158"/>
                  </a:lnTo>
                  <a:lnTo>
                    <a:pt x="97" y="166"/>
                  </a:lnTo>
                  <a:lnTo>
                    <a:pt x="94" y="162"/>
                  </a:lnTo>
                  <a:lnTo>
                    <a:pt x="91" y="158"/>
                  </a:lnTo>
                  <a:lnTo>
                    <a:pt x="85" y="148"/>
                  </a:lnTo>
                  <a:lnTo>
                    <a:pt x="79" y="139"/>
                  </a:lnTo>
                  <a:lnTo>
                    <a:pt x="73" y="130"/>
                  </a:lnTo>
                  <a:lnTo>
                    <a:pt x="67" y="120"/>
                  </a:lnTo>
                  <a:lnTo>
                    <a:pt x="61" y="110"/>
                  </a:lnTo>
                  <a:lnTo>
                    <a:pt x="55" y="100"/>
                  </a:lnTo>
                  <a:lnTo>
                    <a:pt x="49" y="91"/>
                  </a:lnTo>
                  <a:lnTo>
                    <a:pt x="43" y="81"/>
                  </a:lnTo>
                  <a:lnTo>
                    <a:pt x="37" y="72"/>
                  </a:lnTo>
                  <a:lnTo>
                    <a:pt x="31" y="64"/>
                  </a:lnTo>
                  <a:lnTo>
                    <a:pt x="25" y="55"/>
                  </a:lnTo>
                  <a:lnTo>
                    <a:pt x="19" y="48"/>
                  </a:lnTo>
                  <a:lnTo>
                    <a:pt x="12" y="42"/>
                  </a:lnTo>
                  <a:lnTo>
                    <a:pt x="6" y="36"/>
                  </a:lnTo>
                  <a:lnTo>
                    <a:pt x="0" y="31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8" name="Freeform 111"/>
            <p:cNvSpPr/>
            <p:nvPr/>
          </p:nvSpPr>
          <p:spPr bwMode="auto">
            <a:xfrm>
              <a:off x="4450" y="2842"/>
              <a:ext cx="98" cy="167"/>
            </a:xfrm>
            <a:custGeom>
              <a:avLst/>
              <a:gdLst>
                <a:gd name="T0" fmla="*/ 2 w 98"/>
                <a:gd name="T1" fmla="*/ 0 h 167"/>
                <a:gd name="T2" fmla="*/ 5 w 98"/>
                <a:gd name="T3" fmla="*/ 2 h 167"/>
                <a:gd name="T4" fmla="*/ 14 w 98"/>
                <a:gd name="T5" fmla="*/ 10 h 167"/>
                <a:gd name="T6" fmla="*/ 20 w 98"/>
                <a:gd name="T7" fmla="*/ 18 h 167"/>
                <a:gd name="T8" fmla="*/ 26 w 98"/>
                <a:gd name="T9" fmla="*/ 28 h 167"/>
                <a:gd name="T10" fmla="*/ 32 w 98"/>
                <a:gd name="T11" fmla="*/ 38 h 167"/>
                <a:gd name="T12" fmla="*/ 39 w 98"/>
                <a:gd name="T13" fmla="*/ 49 h 167"/>
                <a:gd name="T14" fmla="*/ 45 w 98"/>
                <a:gd name="T15" fmla="*/ 62 h 167"/>
                <a:gd name="T16" fmla="*/ 52 w 98"/>
                <a:gd name="T17" fmla="*/ 75 h 167"/>
                <a:gd name="T18" fmla="*/ 58 w 98"/>
                <a:gd name="T19" fmla="*/ 88 h 167"/>
                <a:gd name="T20" fmla="*/ 64 w 98"/>
                <a:gd name="T21" fmla="*/ 101 h 167"/>
                <a:gd name="T22" fmla="*/ 70 w 98"/>
                <a:gd name="T23" fmla="*/ 114 h 167"/>
                <a:gd name="T24" fmla="*/ 76 w 98"/>
                <a:gd name="T25" fmla="*/ 126 h 167"/>
                <a:gd name="T26" fmla="*/ 82 w 98"/>
                <a:gd name="T27" fmla="*/ 138 h 167"/>
                <a:gd name="T28" fmla="*/ 87 w 98"/>
                <a:gd name="T29" fmla="*/ 149 h 167"/>
                <a:gd name="T30" fmla="*/ 92 w 98"/>
                <a:gd name="T31" fmla="*/ 158 h 167"/>
                <a:gd name="T32" fmla="*/ 97 w 98"/>
                <a:gd name="T33" fmla="*/ 166 h 167"/>
                <a:gd name="T34" fmla="*/ 94 w 98"/>
                <a:gd name="T35" fmla="*/ 162 h 167"/>
                <a:gd name="T36" fmla="*/ 91 w 98"/>
                <a:gd name="T37" fmla="*/ 158 h 167"/>
                <a:gd name="T38" fmla="*/ 85 w 98"/>
                <a:gd name="T39" fmla="*/ 148 h 167"/>
                <a:gd name="T40" fmla="*/ 79 w 98"/>
                <a:gd name="T41" fmla="*/ 139 h 167"/>
                <a:gd name="T42" fmla="*/ 73 w 98"/>
                <a:gd name="T43" fmla="*/ 130 h 167"/>
                <a:gd name="T44" fmla="*/ 67 w 98"/>
                <a:gd name="T45" fmla="*/ 120 h 167"/>
                <a:gd name="T46" fmla="*/ 61 w 98"/>
                <a:gd name="T47" fmla="*/ 110 h 167"/>
                <a:gd name="T48" fmla="*/ 55 w 98"/>
                <a:gd name="T49" fmla="*/ 100 h 167"/>
                <a:gd name="T50" fmla="*/ 49 w 98"/>
                <a:gd name="T51" fmla="*/ 91 h 167"/>
                <a:gd name="T52" fmla="*/ 43 w 98"/>
                <a:gd name="T53" fmla="*/ 81 h 167"/>
                <a:gd name="T54" fmla="*/ 37 w 98"/>
                <a:gd name="T55" fmla="*/ 72 h 167"/>
                <a:gd name="T56" fmla="*/ 31 w 98"/>
                <a:gd name="T57" fmla="*/ 64 h 167"/>
                <a:gd name="T58" fmla="*/ 25 w 98"/>
                <a:gd name="T59" fmla="*/ 55 h 167"/>
                <a:gd name="T60" fmla="*/ 19 w 98"/>
                <a:gd name="T61" fmla="*/ 48 h 167"/>
                <a:gd name="T62" fmla="*/ 12 w 98"/>
                <a:gd name="T63" fmla="*/ 42 h 167"/>
                <a:gd name="T64" fmla="*/ 6 w 98"/>
                <a:gd name="T65" fmla="*/ 36 h 167"/>
                <a:gd name="T66" fmla="*/ 0 w 98"/>
                <a:gd name="T67" fmla="*/ 31 h 16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8"/>
                <a:gd name="T103" fmla="*/ 0 h 167"/>
                <a:gd name="T104" fmla="*/ 98 w 98"/>
                <a:gd name="T105" fmla="*/ 167 h 16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8" h="167">
                  <a:moveTo>
                    <a:pt x="2" y="0"/>
                  </a:moveTo>
                  <a:lnTo>
                    <a:pt x="5" y="2"/>
                  </a:lnTo>
                  <a:lnTo>
                    <a:pt x="14" y="10"/>
                  </a:lnTo>
                  <a:lnTo>
                    <a:pt x="20" y="18"/>
                  </a:lnTo>
                  <a:lnTo>
                    <a:pt x="26" y="28"/>
                  </a:lnTo>
                  <a:lnTo>
                    <a:pt x="32" y="38"/>
                  </a:lnTo>
                  <a:lnTo>
                    <a:pt x="39" y="49"/>
                  </a:lnTo>
                  <a:lnTo>
                    <a:pt x="45" y="62"/>
                  </a:lnTo>
                  <a:lnTo>
                    <a:pt x="52" y="75"/>
                  </a:lnTo>
                  <a:lnTo>
                    <a:pt x="58" y="88"/>
                  </a:lnTo>
                  <a:lnTo>
                    <a:pt x="64" y="101"/>
                  </a:lnTo>
                  <a:lnTo>
                    <a:pt x="70" y="114"/>
                  </a:lnTo>
                  <a:lnTo>
                    <a:pt x="76" y="126"/>
                  </a:lnTo>
                  <a:lnTo>
                    <a:pt x="82" y="138"/>
                  </a:lnTo>
                  <a:lnTo>
                    <a:pt x="87" y="149"/>
                  </a:lnTo>
                  <a:lnTo>
                    <a:pt x="92" y="158"/>
                  </a:lnTo>
                  <a:lnTo>
                    <a:pt x="97" y="166"/>
                  </a:lnTo>
                  <a:lnTo>
                    <a:pt x="94" y="162"/>
                  </a:lnTo>
                  <a:lnTo>
                    <a:pt x="91" y="158"/>
                  </a:lnTo>
                  <a:lnTo>
                    <a:pt x="85" y="148"/>
                  </a:lnTo>
                  <a:lnTo>
                    <a:pt x="79" y="139"/>
                  </a:lnTo>
                  <a:lnTo>
                    <a:pt x="73" y="130"/>
                  </a:lnTo>
                  <a:lnTo>
                    <a:pt x="67" y="120"/>
                  </a:lnTo>
                  <a:lnTo>
                    <a:pt x="61" y="110"/>
                  </a:lnTo>
                  <a:lnTo>
                    <a:pt x="55" y="100"/>
                  </a:lnTo>
                  <a:lnTo>
                    <a:pt x="49" y="91"/>
                  </a:lnTo>
                  <a:lnTo>
                    <a:pt x="43" y="81"/>
                  </a:lnTo>
                  <a:lnTo>
                    <a:pt x="37" y="72"/>
                  </a:lnTo>
                  <a:lnTo>
                    <a:pt x="31" y="64"/>
                  </a:lnTo>
                  <a:lnTo>
                    <a:pt x="25" y="55"/>
                  </a:lnTo>
                  <a:lnTo>
                    <a:pt x="19" y="48"/>
                  </a:lnTo>
                  <a:lnTo>
                    <a:pt x="12" y="42"/>
                  </a:lnTo>
                  <a:lnTo>
                    <a:pt x="6" y="36"/>
                  </a:lnTo>
                  <a:lnTo>
                    <a:pt x="0" y="31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9" name="Freeform 112"/>
            <p:cNvSpPr/>
            <p:nvPr/>
          </p:nvSpPr>
          <p:spPr bwMode="auto">
            <a:xfrm>
              <a:off x="4240" y="3223"/>
              <a:ext cx="134" cy="194"/>
            </a:xfrm>
            <a:custGeom>
              <a:avLst/>
              <a:gdLst>
                <a:gd name="T0" fmla="*/ 1 w 134"/>
                <a:gd name="T1" fmla="*/ 192 h 194"/>
                <a:gd name="T2" fmla="*/ 30 w 134"/>
                <a:gd name="T3" fmla="*/ 166 h 194"/>
                <a:gd name="T4" fmla="*/ 58 w 134"/>
                <a:gd name="T5" fmla="*/ 137 h 194"/>
                <a:gd name="T6" fmla="*/ 82 w 134"/>
                <a:gd name="T7" fmla="*/ 106 h 194"/>
                <a:gd name="T8" fmla="*/ 97 w 134"/>
                <a:gd name="T9" fmla="*/ 82 h 194"/>
                <a:gd name="T10" fmla="*/ 117 w 134"/>
                <a:gd name="T11" fmla="*/ 46 h 194"/>
                <a:gd name="T12" fmla="*/ 133 w 134"/>
                <a:gd name="T13" fmla="*/ 0 h 194"/>
                <a:gd name="T14" fmla="*/ 91 w 134"/>
                <a:gd name="T15" fmla="*/ 73 h 194"/>
                <a:gd name="T16" fmla="*/ 73 w 134"/>
                <a:gd name="T17" fmla="*/ 103 h 194"/>
                <a:gd name="T18" fmla="*/ 44 w 134"/>
                <a:gd name="T19" fmla="*/ 138 h 194"/>
                <a:gd name="T20" fmla="*/ 0 w 134"/>
                <a:gd name="T21" fmla="*/ 193 h 194"/>
                <a:gd name="T22" fmla="*/ 1 w 134"/>
                <a:gd name="T23" fmla="*/ 192 h 1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"/>
                <a:gd name="T37" fmla="*/ 0 h 194"/>
                <a:gd name="T38" fmla="*/ 134 w 134"/>
                <a:gd name="T39" fmla="*/ 194 h 1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" h="194">
                  <a:moveTo>
                    <a:pt x="1" y="192"/>
                  </a:moveTo>
                  <a:lnTo>
                    <a:pt x="30" y="166"/>
                  </a:lnTo>
                  <a:lnTo>
                    <a:pt x="58" y="137"/>
                  </a:lnTo>
                  <a:lnTo>
                    <a:pt x="82" y="106"/>
                  </a:lnTo>
                  <a:lnTo>
                    <a:pt x="97" y="82"/>
                  </a:lnTo>
                  <a:lnTo>
                    <a:pt x="117" y="46"/>
                  </a:lnTo>
                  <a:lnTo>
                    <a:pt x="133" y="0"/>
                  </a:lnTo>
                  <a:lnTo>
                    <a:pt x="91" y="73"/>
                  </a:lnTo>
                  <a:lnTo>
                    <a:pt x="73" y="103"/>
                  </a:lnTo>
                  <a:lnTo>
                    <a:pt x="44" y="138"/>
                  </a:lnTo>
                  <a:lnTo>
                    <a:pt x="0" y="193"/>
                  </a:lnTo>
                  <a:lnTo>
                    <a:pt x="1" y="192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0" name="Freeform 113"/>
            <p:cNvSpPr/>
            <p:nvPr/>
          </p:nvSpPr>
          <p:spPr bwMode="auto">
            <a:xfrm>
              <a:off x="4240" y="3165"/>
              <a:ext cx="15" cy="238"/>
            </a:xfrm>
            <a:custGeom>
              <a:avLst/>
              <a:gdLst>
                <a:gd name="T0" fmla="*/ 13 w 15"/>
                <a:gd name="T1" fmla="*/ 0 h 238"/>
                <a:gd name="T2" fmla="*/ 7 w 15"/>
                <a:gd name="T3" fmla="*/ 83 h 238"/>
                <a:gd name="T4" fmla="*/ 2 w 15"/>
                <a:gd name="T5" fmla="*/ 188 h 238"/>
                <a:gd name="T6" fmla="*/ 0 w 15"/>
                <a:gd name="T7" fmla="*/ 237 h 238"/>
                <a:gd name="T8" fmla="*/ 8 w 15"/>
                <a:gd name="T9" fmla="*/ 158 h 238"/>
                <a:gd name="T10" fmla="*/ 12 w 15"/>
                <a:gd name="T11" fmla="*/ 84 h 238"/>
                <a:gd name="T12" fmla="*/ 14 w 15"/>
                <a:gd name="T13" fmla="*/ 3 h 238"/>
                <a:gd name="T14" fmla="*/ 13 w 15"/>
                <a:gd name="T15" fmla="*/ 0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"/>
                <a:gd name="T25" fmla="*/ 0 h 238"/>
                <a:gd name="T26" fmla="*/ 15 w 15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" h="238">
                  <a:moveTo>
                    <a:pt x="13" y="0"/>
                  </a:moveTo>
                  <a:lnTo>
                    <a:pt x="7" y="83"/>
                  </a:lnTo>
                  <a:lnTo>
                    <a:pt x="2" y="188"/>
                  </a:lnTo>
                  <a:lnTo>
                    <a:pt x="0" y="237"/>
                  </a:lnTo>
                  <a:lnTo>
                    <a:pt x="8" y="158"/>
                  </a:lnTo>
                  <a:lnTo>
                    <a:pt x="12" y="84"/>
                  </a:lnTo>
                  <a:lnTo>
                    <a:pt x="14" y="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1" name="Freeform 114"/>
            <p:cNvSpPr/>
            <p:nvPr/>
          </p:nvSpPr>
          <p:spPr bwMode="auto">
            <a:xfrm>
              <a:off x="3955" y="2894"/>
              <a:ext cx="3" cy="14"/>
            </a:xfrm>
            <a:custGeom>
              <a:avLst/>
              <a:gdLst>
                <a:gd name="T0" fmla="*/ 0 w 3"/>
                <a:gd name="T1" fmla="*/ 13 h 14"/>
                <a:gd name="T2" fmla="*/ 0 w 3"/>
                <a:gd name="T3" fmla="*/ 10 h 14"/>
                <a:gd name="T4" fmla="*/ 2 w 3"/>
                <a:gd name="T5" fmla="*/ 0 h 14"/>
                <a:gd name="T6" fmla="*/ 0 60000 65536"/>
                <a:gd name="T7" fmla="*/ 0 60000 65536"/>
                <a:gd name="T8" fmla="*/ 0 60000 65536"/>
                <a:gd name="T9" fmla="*/ 0 w 3"/>
                <a:gd name="T10" fmla="*/ 0 h 14"/>
                <a:gd name="T11" fmla="*/ 3 w 3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14">
                  <a:moveTo>
                    <a:pt x="0" y="13"/>
                  </a:moveTo>
                  <a:lnTo>
                    <a:pt x="0" y="10"/>
                  </a:lnTo>
                  <a:lnTo>
                    <a:pt x="2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2" name="Freeform 115"/>
            <p:cNvSpPr/>
            <p:nvPr/>
          </p:nvSpPr>
          <p:spPr bwMode="auto">
            <a:xfrm>
              <a:off x="3959" y="2891"/>
              <a:ext cx="4" cy="14"/>
            </a:xfrm>
            <a:custGeom>
              <a:avLst/>
              <a:gdLst>
                <a:gd name="T0" fmla="*/ 0 w 4"/>
                <a:gd name="T1" fmla="*/ 13 h 14"/>
                <a:gd name="T2" fmla="*/ 1 w 4"/>
                <a:gd name="T3" fmla="*/ 9 h 14"/>
                <a:gd name="T4" fmla="*/ 3 w 4"/>
                <a:gd name="T5" fmla="*/ 0 h 14"/>
                <a:gd name="T6" fmla="*/ 0 60000 65536"/>
                <a:gd name="T7" fmla="*/ 0 60000 65536"/>
                <a:gd name="T8" fmla="*/ 0 60000 65536"/>
                <a:gd name="T9" fmla="*/ 0 w 4"/>
                <a:gd name="T10" fmla="*/ 0 h 14"/>
                <a:gd name="T11" fmla="*/ 4 w 4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14">
                  <a:moveTo>
                    <a:pt x="0" y="13"/>
                  </a:moveTo>
                  <a:lnTo>
                    <a:pt x="1" y="9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3" name="Freeform 116"/>
            <p:cNvSpPr/>
            <p:nvPr/>
          </p:nvSpPr>
          <p:spPr bwMode="auto">
            <a:xfrm>
              <a:off x="3965" y="2890"/>
              <a:ext cx="3" cy="14"/>
            </a:xfrm>
            <a:custGeom>
              <a:avLst/>
              <a:gdLst>
                <a:gd name="T0" fmla="*/ 0 w 3"/>
                <a:gd name="T1" fmla="*/ 13 h 14"/>
                <a:gd name="T2" fmla="*/ 0 w 3"/>
                <a:gd name="T3" fmla="*/ 10 h 14"/>
                <a:gd name="T4" fmla="*/ 2 w 3"/>
                <a:gd name="T5" fmla="*/ 0 h 14"/>
                <a:gd name="T6" fmla="*/ 0 60000 65536"/>
                <a:gd name="T7" fmla="*/ 0 60000 65536"/>
                <a:gd name="T8" fmla="*/ 0 60000 65536"/>
                <a:gd name="T9" fmla="*/ 0 w 3"/>
                <a:gd name="T10" fmla="*/ 0 h 14"/>
                <a:gd name="T11" fmla="*/ 3 w 3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14">
                  <a:moveTo>
                    <a:pt x="0" y="13"/>
                  </a:moveTo>
                  <a:lnTo>
                    <a:pt x="0" y="10"/>
                  </a:lnTo>
                  <a:lnTo>
                    <a:pt x="2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4" name="Freeform 117"/>
            <p:cNvSpPr/>
            <p:nvPr/>
          </p:nvSpPr>
          <p:spPr bwMode="auto">
            <a:xfrm>
              <a:off x="3971" y="2887"/>
              <a:ext cx="4" cy="13"/>
            </a:xfrm>
            <a:custGeom>
              <a:avLst/>
              <a:gdLst>
                <a:gd name="T0" fmla="*/ 0 w 4"/>
                <a:gd name="T1" fmla="*/ 12 h 13"/>
                <a:gd name="T2" fmla="*/ 1 w 4"/>
                <a:gd name="T3" fmla="*/ 9 h 13"/>
                <a:gd name="T4" fmla="*/ 3 w 4"/>
                <a:gd name="T5" fmla="*/ 0 h 13"/>
                <a:gd name="T6" fmla="*/ 0 60000 65536"/>
                <a:gd name="T7" fmla="*/ 0 60000 65536"/>
                <a:gd name="T8" fmla="*/ 0 60000 65536"/>
                <a:gd name="T9" fmla="*/ 0 w 4"/>
                <a:gd name="T10" fmla="*/ 0 h 13"/>
                <a:gd name="T11" fmla="*/ 4 w 4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13">
                  <a:moveTo>
                    <a:pt x="0" y="12"/>
                  </a:moveTo>
                  <a:lnTo>
                    <a:pt x="1" y="9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5" name="Freeform 118"/>
            <p:cNvSpPr/>
            <p:nvPr/>
          </p:nvSpPr>
          <p:spPr bwMode="auto">
            <a:xfrm>
              <a:off x="3978" y="2880"/>
              <a:ext cx="3" cy="14"/>
            </a:xfrm>
            <a:custGeom>
              <a:avLst/>
              <a:gdLst>
                <a:gd name="T0" fmla="*/ 0 w 3"/>
                <a:gd name="T1" fmla="*/ 13 h 14"/>
                <a:gd name="T2" fmla="*/ 0 w 3"/>
                <a:gd name="T3" fmla="*/ 10 h 14"/>
                <a:gd name="T4" fmla="*/ 2 w 3"/>
                <a:gd name="T5" fmla="*/ 0 h 14"/>
                <a:gd name="T6" fmla="*/ 0 60000 65536"/>
                <a:gd name="T7" fmla="*/ 0 60000 65536"/>
                <a:gd name="T8" fmla="*/ 0 60000 65536"/>
                <a:gd name="T9" fmla="*/ 0 w 3"/>
                <a:gd name="T10" fmla="*/ 0 h 14"/>
                <a:gd name="T11" fmla="*/ 3 w 3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14">
                  <a:moveTo>
                    <a:pt x="0" y="13"/>
                  </a:moveTo>
                  <a:lnTo>
                    <a:pt x="0" y="10"/>
                  </a:lnTo>
                  <a:lnTo>
                    <a:pt x="2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6" name="Freeform 119"/>
            <p:cNvSpPr/>
            <p:nvPr/>
          </p:nvSpPr>
          <p:spPr bwMode="auto">
            <a:xfrm>
              <a:off x="3983" y="2878"/>
              <a:ext cx="4" cy="13"/>
            </a:xfrm>
            <a:custGeom>
              <a:avLst/>
              <a:gdLst>
                <a:gd name="T0" fmla="*/ 0 w 4"/>
                <a:gd name="T1" fmla="*/ 12 h 13"/>
                <a:gd name="T2" fmla="*/ 1 w 4"/>
                <a:gd name="T3" fmla="*/ 9 h 13"/>
                <a:gd name="T4" fmla="*/ 3 w 4"/>
                <a:gd name="T5" fmla="*/ 0 h 13"/>
                <a:gd name="T6" fmla="*/ 0 60000 65536"/>
                <a:gd name="T7" fmla="*/ 0 60000 65536"/>
                <a:gd name="T8" fmla="*/ 0 60000 65536"/>
                <a:gd name="T9" fmla="*/ 0 w 4"/>
                <a:gd name="T10" fmla="*/ 0 h 13"/>
                <a:gd name="T11" fmla="*/ 4 w 4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13">
                  <a:moveTo>
                    <a:pt x="0" y="12"/>
                  </a:moveTo>
                  <a:lnTo>
                    <a:pt x="1" y="9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7" name="Freeform 120"/>
            <p:cNvSpPr/>
            <p:nvPr/>
          </p:nvSpPr>
          <p:spPr bwMode="auto">
            <a:xfrm>
              <a:off x="3990" y="2874"/>
              <a:ext cx="4" cy="13"/>
            </a:xfrm>
            <a:custGeom>
              <a:avLst/>
              <a:gdLst>
                <a:gd name="T0" fmla="*/ 0 w 4"/>
                <a:gd name="T1" fmla="*/ 12 h 13"/>
                <a:gd name="T2" fmla="*/ 1 w 4"/>
                <a:gd name="T3" fmla="*/ 9 h 13"/>
                <a:gd name="T4" fmla="*/ 3 w 4"/>
                <a:gd name="T5" fmla="*/ 0 h 13"/>
                <a:gd name="T6" fmla="*/ 0 60000 65536"/>
                <a:gd name="T7" fmla="*/ 0 60000 65536"/>
                <a:gd name="T8" fmla="*/ 0 60000 65536"/>
                <a:gd name="T9" fmla="*/ 0 w 4"/>
                <a:gd name="T10" fmla="*/ 0 h 13"/>
                <a:gd name="T11" fmla="*/ 4 w 4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13">
                  <a:moveTo>
                    <a:pt x="0" y="12"/>
                  </a:moveTo>
                  <a:lnTo>
                    <a:pt x="1" y="9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8" name="Freeform 121"/>
            <p:cNvSpPr/>
            <p:nvPr/>
          </p:nvSpPr>
          <p:spPr bwMode="auto">
            <a:xfrm>
              <a:off x="3996" y="2873"/>
              <a:ext cx="4" cy="13"/>
            </a:xfrm>
            <a:custGeom>
              <a:avLst/>
              <a:gdLst>
                <a:gd name="T0" fmla="*/ 0 w 4"/>
                <a:gd name="T1" fmla="*/ 12 h 13"/>
                <a:gd name="T2" fmla="*/ 0 w 4"/>
                <a:gd name="T3" fmla="*/ 9 h 13"/>
                <a:gd name="T4" fmla="*/ 3 w 4"/>
                <a:gd name="T5" fmla="*/ 0 h 13"/>
                <a:gd name="T6" fmla="*/ 0 60000 65536"/>
                <a:gd name="T7" fmla="*/ 0 60000 65536"/>
                <a:gd name="T8" fmla="*/ 0 60000 65536"/>
                <a:gd name="T9" fmla="*/ 0 w 4"/>
                <a:gd name="T10" fmla="*/ 0 h 13"/>
                <a:gd name="T11" fmla="*/ 4 w 4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13">
                  <a:moveTo>
                    <a:pt x="0" y="12"/>
                  </a:moveTo>
                  <a:lnTo>
                    <a:pt x="0" y="9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9" name="Freeform 122"/>
            <p:cNvSpPr/>
            <p:nvPr/>
          </p:nvSpPr>
          <p:spPr bwMode="auto">
            <a:xfrm>
              <a:off x="4002" y="2865"/>
              <a:ext cx="3" cy="20"/>
            </a:xfrm>
            <a:custGeom>
              <a:avLst/>
              <a:gdLst>
                <a:gd name="T0" fmla="*/ 0 w 3"/>
                <a:gd name="T1" fmla="*/ 19 h 20"/>
                <a:gd name="T2" fmla="*/ 1 w 3"/>
                <a:gd name="T3" fmla="*/ 14 h 20"/>
                <a:gd name="T4" fmla="*/ 2 w 3"/>
                <a:gd name="T5" fmla="*/ 0 h 20"/>
                <a:gd name="T6" fmla="*/ 0 60000 65536"/>
                <a:gd name="T7" fmla="*/ 0 60000 65536"/>
                <a:gd name="T8" fmla="*/ 0 60000 65536"/>
                <a:gd name="T9" fmla="*/ 0 w 3"/>
                <a:gd name="T10" fmla="*/ 0 h 20"/>
                <a:gd name="T11" fmla="*/ 3 w 3"/>
                <a:gd name="T12" fmla="*/ 20 h 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20">
                  <a:moveTo>
                    <a:pt x="0" y="19"/>
                  </a:moveTo>
                  <a:lnTo>
                    <a:pt x="1" y="14"/>
                  </a:lnTo>
                  <a:lnTo>
                    <a:pt x="2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0" name="Freeform 123"/>
            <p:cNvSpPr/>
            <p:nvPr/>
          </p:nvSpPr>
          <p:spPr bwMode="auto">
            <a:xfrm>
              <a:off x="4007" y="2859"/>
              <a:ext cx="3" cy="26"/>
            </a:xfrm>
            <a:custGeom>
              <a:avLst/>
              <a:gdLst>
                <a:gd name="T0" fmla="*/ 0 w 3"/>
                <a:gd name="T1" fmla="*/ 25 h 26"/>
                <a:gd name="T2" fmla="*/ 0 w 3"/>
                <a:gd name="T3" fmla="*/ 18 h 26"/>
                <a:gd name="T4" fmla="*/ 2 w 3"/>
                <a:gd name="T5" fmla="*/ 0 h 26"/>
                <a:gd name="T6" fmla="*/ 0 60000 65536"/>
                <a:gd name="T7" fmla="*/ 0 60000 65536"/>
                <a:gd name="T8" fmla="*/ 0 60000 65536"/>
                <a:gd name="T9" fmla="*/ 0 w 3"/>
                <a:gd name="T10" fmla="*/ 0 h 26"/>
                <a:gd name="T11" fmla="*/ 3 w 3"/>
                <a:gd name="T12" fmla="*/ 26 h 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26">
                  <a:moveTo>
                    <a:pt x="0" y="25"/>
                  </a:moveTo>
                  <a:lnTo>
                    <a:pt x="0" y="18"/>
                  </a:lnTo>
                  <a:lnTo>
                    <a:pt x="2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1" name="Freeform 124"/>
            <p:cNvSpPr/>
            <p:nvPr/>
          </p:nvSpPr>
          <p:spPr bwMode="auto">
            <a:xfrm>
              <a:off x="4012" y="2856"/>
              <a:ext cx="3" cy="25"/>
            </a:xfrm>
            <a:custGeom>
              <a:avLst/>
              <a:gdLst>
                <a:gd name="T0" fmla="*/ 0 w 3"/>
                <a:gd name="T1" fmla="*/ 24 h 25"/>
                <a:gd name="T2" fmla="*/ 0 w 3"/>
                <a:gd name="T3" fmla="*/ 18 h 25"/>
                <a:gd name="T4" fmla="*/ 2 w 3"/>
                <a:gd name="T5" fmla="*/ 0 h 25"/>
                <a:gd name="T6" fmla="*/ 0 60000 65536"/>
                <a:gd name="T7" fmla="*/ 0 60000 65536"/>
                <a:gd name="T8" fmla="*/ 0 60000 65536"/>
                <a:gd name="T9" fmla="*/ 0 w 3"/>
                <a:gd name="T10" fmla="*/ 0 h 25"/>
                <a:gd name="T11" fmla="*/ 3 w 3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25">
                  <a:moveTo>
                    <a:pt x="0" y="24"/>
                  </a:moveTo>
                  <a:lnTo>
                    <a:pt x="0" y="18"/>
                  </a:lnTo>
                  <a:lnTo>
                    <a:pt x="2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2" name="Freeform 125"/>
            <p:cNvSpPr/>
            <p:nvPr/>
          </p:nvSpPr>
          <p:spPr bwMode="auto">
            <a:xfrm>
              <a:off x="4016" y="2853"/>
              <a:ext cx="4" cy="25"/>
            </a:xfrm>
            <a:custGeom>
              <a:avLst/>
              <a:gdLst>
                <a:gd name="T0" fmla="*/ 0 w 4"/>
                <a:gd name="T1" fmla="*/ 24 h 25"/>
                <a:gd name="T2" fmla="*/ 1 w 4"/>
                <a:gd name="T3" fmla="*/ 21 h 25"/>
                <a:gd name="T4" fmla="*/ 1 w 4"/>
                <a:gd name="T5" fmla="*/ 18 h 25"/>
                <a:gd name="T6" fmla="*/ 3 w 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25"/>
                <a:gd name="T14" fmla="*/ 4 w 4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25">
                  <a:moveTo>
                    <a:pt x="0" y="24"/>
                  </a:moveTo>
                  <a:lnTo>
                    <a:pt x="1" y="21"/>
                  </a:lnTo>
                  <a:lnTo>
                    <a:pt x="1" y="18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3" name="Freeform 126"/>
            <p:cNvSpPr/>
            <p:nvPr/>
          </p:nvSpPr>
          <p:spPr bwMode="auto">
            <a:xfrm>
              <a:off x="4021" y="2852"/>
              <a:ext cx="4" cy="25"/>
            </a:xfrm>
            <a:custGeom>
              <a:avLst/>
              <a:gdLst>
                <a:gd name="T0" fmla="*/ 0 w 4"/>
                <a:gd name="T1" fmla="*/ 24 h 25"/>
                <a:gd name="T2" fmla="*/ 1 w 4"/>
                <a:gd name="T3" fmla="*/ 18 h 25"/>
                <a:gd name="T4" fmla="*/ 3 w 4"/>
                <a:gd name="T5" fmla="*/ 0 h 25"/>
                <a:gd name="T6" fmla="*/ 0 60000 65536"/>
                <a:gd name="T7" fmla="*/ 0 60000 65536"/>
                <a:gd name="T8" fmla="*/ 0 60000 65536"/>
                <a:gd name="T9" fmla="*/ 0 w 4"/>
                <a:gd name="T10" fmla="*/ 0 h 25"/>
                <a:gd name="T11" fmla="*/ 4 w 4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25">
                  <a:moveTo>
                    <a:pt x="0" y="24"/>
                  </a:moveTo>
                  <a:lnTo>
                    <a:pt x="1" y="18"/>
                  </a:lnTo>
                  <a:lnTo>
                    <a:pt x="3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4" name="Freeform 127"/>
            <p:cNvSpPr/>
            <p:nvPr/>
          </p:nvSpPr>
          <p:spPr bwMode="auto">
            <a:xfrm>
              <a:off x="4028" y="2851"/>
              <a:ext cx="4" cy="25"/>
            </a:xfrm>
            <a:custGeom>
              <a:avLst/>
              <a:gdLst>
                <a:gd name="T0" fmla="*/ 0 w 4"/>
                <a:gd name="T1" fmla="*/ 24 h 25"/>
                <a:gd name="T2" fmla="*/ 1 w 4"/>
                <a:gd name="T3" fmla="*/ 19 h 25"/>
                <a:gd name="T4" fmla="*/ 3 w 4"/>
                <a:gd name="T5" fmla="*/ 0 h 25"/>
                <a:gd name="T6" fmla="*/ 0 60000 65536"/>
                <a:gd name="T7" fmla="*/ 0 60000 65536"/>
                <a:gd name="T8" fmla="*/ 0 60000 65536"/>
                <a:gd name="T9" fmla="*/ 0 w 4"/>
                <a:gd name="T10" fmla="*/ 0 h 25"/>
                <a:gd name="T11" fmla="*/ 4 w 4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" h="25">
                  <a:moveTo>
                    <a:pt x="0" y="24"/>
                  </a:moveTo>
                  <a:lnTo>
                    <a:pt x="1" y="19"/>
                  </a:lnTo>
                  <a:lnTo>
                    <a:pt x="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5" name="Freeform 128"/>
            <p:cNvSpPr/>
            <p:nvPr/>
          </p:nvSpPr>
          <p:spPr bwMode="auto">
            <a:xfrm>
              <a:off x="4037" y="2849"/>
              <a:ext cx="3" cy="25"/>
            </a:xfrm>
            <a:custGeom>
              <a:avLst/>
              <a:gdLst>
                <a:gd name="T0" fmla="*/ 0 w 3"/>
                <a:gd name="T1" fmla="*/ 24 h 25"/>
                <a:gd name="T2" fmla="*/ 0 w 3"/>
                <a:gd name="T3" fmla="*/ 18 h 25"/>
                <a:gd name="T4" fmla="*/ 2 w 3"/>
                <a:gd name="T5" fmla="*/ 0 h 25"/>
                <a:gd name="T6" fmla="*/ 0 60000 65536"/>
                <a:gd name="T7" fmla="*/ 0 60000 65536"/>
                <a:gd name="T8" fmla="*/ 0 60000 65536"/>
                <a:gd name="T9" fmla="*/ 0 w 3"/>
                <a:gd name="T10" fmla="*/ 0 h 25"/>
                <a:gd name="T11" fmla="*/ 3 w 3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" h="25">
                  <a:moveTo>
                    <a:pt x="0" y="24"/>
                  </a:moveTo>
                  <a:lnTo>
                    <a:pt x="0" y="18"/>
                  </a:lnTo>
                  <a:lnTo>
                    <a:pt x="2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6" name="Freeform 129"/>
            <p:cNvSpPr/>
            <p:nvPr/>
          </p:nvSpPr>
          <p:spPr bwMode="auto">
            <a:xfrm>
              <a:off x="4039" y="2834"/>
              <a:ext cx="19" cy="63"/>
            </a:xfrm>
            <a:custGeom>
              <a:avLst/>
              <a:gdLst>
                <a:gd name="T0" fmla="*/ 0 w 19"/>
                <a:gd name="T1" fmla="*/ 62 h 63"/>
                <a:gd name="T2" fmla="*/ 4 w 19"/>
                <a:gd name="T3" fmla="*/ 46 h 63"/>
                <a:gd name="T4" fmla="*/ 18 w 19"/>
                <a:gd name="T5" fmla="*/ 0 h 63"/>
                <a:gd name="T6" fmla="*/ 0 60000 65536"/>
                <a:gd name="T7" fmla="*/ 0 60000 65536"/>
                <a:gd name="T8" fmla="*/ 0 60000 65536"/>
                <a:gd name="T9" fmla="*/ 0 w 19"/>
                <a:gd name="T10" fmla="*/ 0 h 63"/>
                <a:gd name="T11" fmla="*/ 19 w 19"/>
                <a:gd name="T12" fmla="*/ 63 h 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" h="63">
                  <a:moveTo>
                    <a:pt x="0" y="62"/>
                  </a:moveTo>
                  <a:lnTo>
                    <a:pt x="4" y="46"/>
                  </a:lnTo>
                  <a:lnTo>
                    <a:pt x="18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7" name="Freeform 130"/>
            <p:cNvSpPr/>
            <p:nvPr/>
          </p:nvSpPr>
          <p:spPr bwMode="auto">
            <a:xfrm>
              <a:off x="4044" y="2834"/>
              <a:ext cx="26" cy="67"/>
            </a:xfrm>
            <a:custGeom>
              <a:avLst/>
              <a:gdLst>
                <a:gd name="T0" fmla="*/ 0 w 26"/>
                <a:gd name="T1" fmla="*/ 66 h 67"/>
                <a:gd name="T2" fmla="*/ 6 w 26"/>
                <a:gd name="T3" fmla="*/ 50 h 67"/>
                <a:gd name="T4" fmla="*/ 25 w 26"/>
                <a:gd name="T5" fmla="*/ 0 h 67"/>
                <a:gd name="T6" fmla="*/ 0 60000 65536"/>
                <a:gd name="T7" fmla="*/ 0 60000 65536"/>
                <a:gd name="T8" fmla="*/ 0 60000 65536"/>
                <a:gd name="T9" fmla="*/ 0 w 26"/>
                <a:gd name="T10" fmla="*/ 0 h 67"/>
                <a:gd name="T11" fmla="*/ 26 w 26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67">
                  <a:moveTo>
                    <a:pt x="0" y="66"/>
                  </a:moveTo>
                  <a:lnTo>
                    <a:pt x="6" y="50"/>
                  </a:lnTo>
                  <a:lnTo>
                    <a:pt x="25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8" name="Freeform 131"/>
            <p:cNvSpPr/>
            <p:nvPr/>
          </p:nvSpPr>
          <p:spPr bwMode="auto">
            <a:xfrm>
              <a:off x="4048" y="2841"/>
              <a:ext cx="34" cy="70"/>
            </a:xfrm>
            <a:custGeom>
              <a:avLst/>
              <a:gdLst>
                <a:gd name="T0" fmla="*/ 0 w 34"/>
                <a:gd name="T1" fmla="*/ 69 h 70"/>
                <a:gd name="T2" fmla="*/ 8 w 34"/>
                <a:gd name="T3" fmla="*/ 52 h 70"/>
                <a:gd name="T4" fmla="*/ 33 w 34"/>
                <a:gd name="T5" fmla="*/ 0 h 70"/>
                <a:gd name="T6" fmla="*/ 0 60000 65536"/>
                <a:gd name="T7" fmla="*/ 0 60000 65536"/>
                <a:gd name="T8" fmla="*/ 0 60000 65536"/>
                <a:gd name="T9" fmla="*/ 0 w 34"/>
                <a:gd name="T10" fmla="*/ 0 h 70"/>
                <a:gd name="T11" fmla="*/ 34 w 34"/>
                <a:gd name="T12" fmla="*/ 70 h 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70">
                  <a:moveTo>
                    <a:pt x="0" y="69"/>
                  </a:moveTo>
                  <a:lnTo>
                    <a:pt x="8" y="52"/>
                  </a:lnTo>
                  <a:lnTo>
                    <a:pt x="3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9" name="Freeform 132"/>
            <p:cNvSpPr/>
            <p:nvPr/>
          </p:nvSpPr>
          <p:spPr bwMode="auto">
            <a:xfrm>
              <a:off x="4051" y="2848"/>
              <a:ext cx="44" cy="72"/>
            </a:xfrm>
            <a:custGeom>
              <a:avLst/>
              <a:gdLst>
                <a:gd name="T0" fmla="*/ 0 w 44"/>
                <a:gd name="T1" fmla="*/ 71 h 72"/>
                <a:gd name="T2" fmla="*/ 11 w 44"/>
                <a:gd name="T3" fmla="*/ 53 h 72"/>
                <a:gd name="T4" fmla="*/ 43 w 44"/>
                <a:gd name="T5" fmla="*/ 0 h 72"/>
                <a:gd name="T6" fmla="*/ 0 60000 65536"/>
                <a:gd name="T7" fmla="*/ 0 60000 65536"/>
                <a:gd name="T8" fmla="*/ 0 60000 65536"/>
                <a:gd name="T9" fmla="*/ 0 w 44"/>
                <a:gd name="T10" fmla="*/ 0 h 72"/>
                <a:gd name="T11" fmla="*/ 44 w 44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72">
                  <a:moveTo>
                    <a:pt x="0" y="71"/>
                  </a:moveTo>
                  <a:lnTo>
                    <a:pt x="11" y="53"/>
                  </a:lnTo>
                  <a:lnTo>
                    <a:pt x="4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3450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0" name="Freeform 133"/>
            <p:cNvSpPr/>
            <p:nvPr/>
          </p:nvSpPr>
          <p:spPr bwMode="auto">
            <a:xfrm>
              <a:off x="4056" y="2865"/>
              <a:ext cx="53" cy="62"/>
            </a:xfrm>
            <a:custGeom>
              <a:avLst/>
              <a:gdLst>
                <a:gd name="T0" fmla="*/ 0 w 53"/>
                <a:gd name="T1" fmla="*/ 61 h 62"/>
                <a:gd name="T2" fmla="*/ 13 w 53"/>
                <a:gd name="T3" fmla="*/ 46 h 62"/>
                <a:gd name="T4" fmla="*/ 52 w 53"/>
                <a:gd name="T5" fmla="*/ 0 h 62"/>
                <a:gd name="T6" fmla="*/ 0 60000 65536"/>
                <a:gd name="T7" fmla="*/ 0 60000 65536"/>
                <a:gd name="T8" fmla="*/ 0 60000 65536"/>
                <a:gd name="T9" fmla="*/ 0 w 53"/>
                <a:gd name="T10" fmla="*/ 0 h 62"/>
                <a:gd name="T11" fmla="*/ 53 w 53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" h="62">
                  <a:moveTo>
                    <a:pt x="0" y="61"/>
                  </a:moveTo>
                  <a:lnTo>
                    <a:pt x="13" y="46"/>
                  </a:lnTo>
                  <a:lnTo>
                    <a:pt x="52" y="0"/>
                  </a:lnTo>
                </a:path>
              </a:pathLst>
            </a:custGeom>
            <a:solidFill>
              <a:srgbClr val="00B7A5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1" name="Freeform 134"/>
            <p:cNvSpPr/>
            <p:nvPr/>
          </p:nvSpPr>
          <p:spPr bwMode="auto">
            <a:xfrm>
              <a:off x="4059" y="2879"/>
              <a:ext cx="65" cy="61"/>
            </a:xfrm>
            <a:custGeom>
              <a:avLst/>
              <a:gdLst>
                <a:gd name="T0" fmla="*/ 0 w 65"/>
                <a:gd name="T1" fmla="*/ 60 h 61"/>
                <a:gd name="T2" fmla="*/ 17 w 65"/>
                <a:gd name="T3" fmla="*/ 45 h 61"/>
                <a:gd name="T4" fmla="*/ 64 w 65"/>
                <a:gd name="T5" fmla="*/ 0 h 61"/>
                <a:gd name="T6" fmla="*/ 0 60000 65536"/>
                <a:gd name="T7" fmla="*/ 0 60000 65536"/>
                <a:gd name="T8" fmla="*/ 0 60000 65536"/>
                <a:gd name="T9" fmla="*/ 0 w 65"/>
                <a:gd name="T10" fmla="*/ 0 h 61"/>
                <a:gd name="T11" fmla="*/ 65 w 65"/>
                <a:gd name="T12" fmla="*/ 61 h 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61">
                  <a:moveTo>
                    <a:pt x="0" y="60"/>
                  </a:moveTo>
                  <a:lnTo>
                    <a:pt x="17" y="45"/>
                  </a:lnTo>
                  <a:lnTo>
                    <a:pt x="64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2" name="Freeform 135"/>
            <p:cNvSpPr/>
            <p:nvPr/>
          </p:nvSpPr>
          <p:spPr bwMode="auto">
            <a:xfrm>
              <a:off x="4063" y="2913"/>
              <a:ext cx="73" cy="54"/>
            </a:xfrm>
            <a:custGeom>
              <a:avLst/>
              <a:gdLst>
                <a:gd name="T0" fmla="*/ 0 w 73"/>
                <a:gd name="T1" fmla="*/ 53 h 54"/>
                <a:gd name="T2" fmla="*/ 18 w 73"/>
                <a:gd name="T3" fmla="*/ 40 h 54"/>
                <a:gd name="T4" fmla="*/ 72 w 73"/>
                <a:gd name="T5" fmla="*/ 0 h 54"/>
                <a:gd name="T6" fmla="*/ 0 60000 65536"/>
                <a:gd name="T7" fmla="*/ 0 60000 65536"/>
                <a:gd name="T8" fmla="*/ 0 60000 65536"/>
                <a:gd name="T9" fmla="*/ 0 w 73"/>
                <a:gd name="T10" fmla="*/ 0 h 54"/>
                <a:gd name="T11" fmla="*/ 73 w 73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54">
                  <a:moveTo>
                    <a:pt x="0" y="53"/>
                  </a:moveTo>
                  <a:lnTo>
                    <a:pt x="18" y="40"/>
                  </a:lnTo>
                  <a:lnTo>
                    <a:pt x="72" y="0"/>
                  </a:lnTo>
                </a:path>
              </a:pathLst>
            </a:custGeom>
            <a:solidFill>
              <a:srgbClr val="00B7A5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3" name="Freeform 136"/>
            <p:cNvSpPr/>
            <p:nvPr/>
          </p:nvSpPr>
          <p:spPr bwMode="auto">
            <a:xfrm>
              <a:off x="4068" y="2951"/>
              <a:ext cx="74" cy="54"/>
            </a:xfrm>
            <a:custGeom>
              <a:avLst/>
              <a:gdLst>
                <a:gd name="T0" fmla="*/ 0 w 74"/>
                <a:gd name="T1" fmla="*/ 53 h 54"/>
                <a:gd name="T2" fmla="*/ 18 w 74"/>
                <a:gd name="T3" fmla="*/ 39 h 54"/>
                <a:gd name="T4" fmla="*/ 73 w 74"/>
                <a:gd name="T5" fmla="*/ 0 h 54"/>
                <a:gd name="T6" fmla="*/ 0 60000 65536"/>
                <a:gd name="T7" fmla="*/ 0 60000 65536"/>
                <a:gd name="T8" fmla="*/ 0 60000 65536"/>
                <a:gd name="T9" fmla="*/ 0 w 74"/>
                <a:gd name="T10" fmla="*/ 0 h 54"/>
                <a:gd name="T11" fmla="*/ 74 w 74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54">
                  <a:moveTo>
                    <a:pt x="0" y="53"/>
                  </a:moveTo>
                  <a:lnTo>
                    <a:pt x="18" y="39"/>
                  </a:lnTo>
                  <a:lnTo>
                    <a:pt x="73" y="0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4" name="Freeform 137"/>
            <p:cNvSpPr/>
            <p:nvPr/>
          </p:nvSpPr>
          <p:spPr bwMode="auto">
            <a:xfrm>
              <a:off x="4089" y="3137"/>
              <a:ext cx="153" cy="284"/>
            </a:xfrm>
            <a:custGeom>
              <a:avLst/>
              <a:gdLst>
                <a:gd name="T0" fmla="*/ 149 w 153"/>
                <a:gd name="T1" fmla="*/ 283 h 284"/>
                <a:gd name="T2" fmla="*/ 134 w 153"/>
                <a:gd name="T3" fmla="*/ 270 h 284"/>
                <a:gd name="T4" fmla="*/ 100 w 153"/>
                <a:gd name="T5" fmla="*/ 226 h 284"/>
                <a:gd name="T6" fmla="*/ 71 w 153"/>
                <a:gd name="T7" fmla="*/ 180 h 284"/>
                <a:gd name="T8" fmla="*/ 43 w 153"/>
                <a:gd name="T9" fmla="*/ 123 h 284"/>
                <a:gd name="T10" fmla="*/ 21 w 153"/>
                <a:gd name="T11" fmla="*/ 71 h 284"/>
                <a:gd name="T12" fmla="*/ 0 w 153"/>
                <a:gd name="T13" fmla="*/ 0 h 284"/>
                <a:gd name="T14" fmla="*/ 65 w 153"/>
                <a:gd name="T15" fmla="*/ 144 h 284"/>
                <a:gd name="T16" fmla="*/ 83 w 153"/>
                <a:gd name="T17" fmla="*/ 176 h 284"/>
                <a:gd name="T18" fmla="*/ 152 w 153"/>
                <a:gd name="T19" fmla="*/ 269 h 284"/>
                <a:gd name="T20" fmla="*/ 150 w 153"/>
                <a:gd name="T21" fmla="*/ 280 h 284"/>
                <a:gd name="T22" fmla="*/ 149 w 153"/>
                <a:gd name="T23" fmla="*/ 283 h 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3"/>
                <a:gd name="T37" fmla="*/ 0 h 284"/>
                <a:gd name="T38" fmla="*/ 153 w 153"/>
                <a:gd name="T39" fmla="*/ 284 h 2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3" h="284">
                  <a:moveTo>
                    <a:pt x="149" y="283"/>
                  </a:moveTo>
                  <a:lnTo>
                    <a:pt x="134" y="270"/>
                  </a:lnTo>
                  <a:lnTo>
                    <a:pt x="100" y="226"/>
                  </a:lnTo>
                  <a:lnTo>
                    <a:pt x="71" y="180"/>
                  </a:lnTo>
                  <a:lnTo>
                    <a:pt x="43" y="123"/>
                  </a:lnTo>
                  <a:lnTo>
                    <a:pt x="21" y="71"/>
                  </a:lnTo>
                  <a:lnTo>
                    <a:pt x="0" y="0"/>
                  </a:lnTo>
                  <a:lnTo>
                    <a:pt x="65" y="144"/>
                  </a:lnTo>
                  <a:lnTo>
                    <a:pt x="83" y="176"/>
                  </a:lnTo>
                  <a:lnTo>
                    <a:pt x="152" y="269"/>
                  </a:lnTo>
                  <a:lnTo>
                    <a:pt x="150" y="280"/>
                  </a:lnTo>
                  <a:lnTo>
                    <a:pt x="149" y="283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5" name="Freeform 138"/>
            <p:cNvSpPr/>
            <p:nvPr/>
          </p:nvSpPr>
          <p:spPr bwMode="auto">
            <a:xfrm>
              <a:off x="4249" y="2351"/>
              <a:ext cx="6" cy="10"/>
            </a:xfrm>
            <a:custGeom>
              <a:avLst/>
              <a:gdLst>
                <a:gd name="T0" fmla="*/ 3 w 6"/>
                <a:gd name="T1" fmla="*/ 9 h 10"/>
                <a:gd name="T2" fmla="*/ 2 w 6"/>
                <a:gd name="T3" fmla="*/ 8 h 10"/>
                <a:gd name="T4" fmla="*/ 1 w 6"/>
                <a:gd name="T5" fmla="*/ 8 h 10"/>
                <a:gd name="T6" fmla="*/ 1 w 6"/>
                <a:gd name="T7" fmla="*/ 8 h 10"/>
                <a:gd name="T8" fmla="*/ 1 w 6"/>
                <a:gd name="T9" fmla="*/ 7 h 10"/>
                <a:gd name="T10" fmla="*/ 0 w 6"/>
                <a:gd name="T11" fmla="*/ 7 h 10"/>
                <a:gd name="T12" fmla="*/ 0 w 6"/>
                <a:gd name="T13" fmla="*/ 6 h 10"/>
                <a:gd name="T14" fmla="*/ 0 w 6"/>
                <a:gd name="T15" fmla="*/ 5 h 10"/>
                <a:gd name="T16" fmla="*/ 0 w 6"/>
                <a:gd name="T17" fmla="*/ 4 h 10"/>
                <a:gd name="T18" fmla="*/ 0 w 6"/>
                <a:gd name="T19" fmla="*/ 3 h 10"/>
                <a:gd name="T20" fmla="*/ 0 w 6"/>
                <a:gd name="T21" fmla="*/ 2 h 10"/>
                <a:gd name="T22" fmla="*/ 1 w 6"/>
                <a:gd name="T23" fmla="*/ 1 h 10"/>
                <a:gd name="T24" fmla="*/ 1 w 6"/>
                <a:gd name="T25" fmla="*/ 1 h 10"/>
                <a:gd name="T26" fmla="*/ 1 w 6"/>
                <a:gd name="T27" fmla="*/ 1 h 10"/>
                <a:gd name="T28" fmla="*/ 2 w 6"/>
                <a:gd name="T29" fmla="*/ 1 h 10"/>
                <a:gd name="T30" fmla="*/ 3 w 6"/>
                <a:gd name="T31" fmla="*/ 0 h 10"/>
                <a:gd name="T32" fmla="*/ 3 w 6"/>
                <a:gd name="T33" fmla="*/ 1 h 10"/>
                <a:gd name="T34" fmla="*/ 4 w 6"/>
                <a:gd name="T35" fmla="*/ 1 h 10"/>
                <a:gd name="T36" fmla="*/ 4 w 6"/>
                <a:gd name="T37" fmla="*/ 1 h 10"/>
                <a:gd name="T38" fmla="*/ 5 w 6"/>
                <a:gd name="T39" fmla="*/ 1 h 10"/>
                <a:gd name="T40" fmla="*/ 5 w 6"/>
                <a:gd name="T41" fmla="*/ 2 h 10"/>
                <a:gd name="T42" fmla="*/ 5 w 6"/>
                <a:gd name="T43" fmla="*/ 3 h 10"/>
                <a:gd name="T44" fmla="*/ 5 w 6"/>
                <a:gd name="T45" fmla="*/ 4 h 10"/>
                <a:gd name="T46" fmla="*/ 5 w 6"/>
                <a:gd name="T47" fmla="*/ 4 h 10"/>
                <a:gd name="T48" fmla="*/ 5 w 6"/>
                <a:gd name="T49" fmla="*/ 5 h 10"/>
                <a:gd name="T50" fmla="*/ 5 w 6"/>
                <a:gd name="T51" fmla="*/ 6 h 10"/>
                <a:gd name="T52" fmla="*/ 5 w 6"/>
                <a:gd name="T53" fmla="*/ 7 h 10"/>
                <a:gd name="T54" fmla="*/ 5 w 6"/>
                <a:gd name="T55" fmla="*/ 7 h 10"/>
                <a:gd name="T56" fmla="*/ 4 w 6"/>
                <a:gd name="T57" fmla="*/ 8 h 10"/>
                <a:gd name="T58" fmla="*/ 4 w 6"/>
                <a:gd name="T59" fmla="*/ 8 h 10"/>
                <a:gd name="T60" fmla="*/ 3 w 6"/>
                <a:gd name="T61" fmla="*/ 8 h 10"/>
                <a:gd name="T62" fmla="*/ 3 w 6"/>
                <a:gd name="T63" fmla="*/ 9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10"/>
                <a:gd name="T98" fmla="*/ 6 w 6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10">
                  <a:moveTo>
                    <a:pt x="3" y="9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3" y="9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26" name="Freeform 139"/>
            <p:cNvSpPr/>
            <p:nvPr/>
          </p:nvSpPr>
          <p:spPr bwMode="auto">
            <a:xfrm>
              <a:off x="4227" y="2389"/>
              <a:ext cx="5" cy="7"/>
            </a:xfrm>
            <a:custGeom>
              <a:avLst/>
              <a:gdLst>
                <a:gd name="T0" fmla="*/ 2 w 5"/>
                <a:gd name="T1" fmla="*/ 6 h 7"/>
                <a:gd name="T2" fmla="*/ 1 w 5"/>
                <a:gd name="T3" fmla="*/ 6 h 7"/>
                <a:gd name="T4" fmla="*/ 1 w 5"/>
                <a:gd name="T5" fmla="*/ 6 h 7"/>
                <a:gd name="T6" fmla="*/ 1 w 5"/>
                <a:gd name="T7" fmla="*/ 5 h 7"/>
                <a:gd name="T8" fmla="*/ 0 w 5"/>
                <a:gd name="T9" fmla="*/ 5 h 7"/>
                <a:gd name="T10" fmla="*/ 0 w 5"/>
                <a:gd name="T11" fmla="*/ 4 h 7"/>
                <a:gd name="T12" fmla="*/ 0 w 5"/>
                <a:gd name="T13" fmla="*/ 4 h 7"/>
                <a:gd name="T14" fmla="*/ 0 w 5"/>
                <a:gd name="T15" fmla="*/ 3 h 7"/>
                <a:gd name="T16" fmla="*/ 0 w 5"/>
                <a:gd name="T17" fmla="*/ 2 h 7"/>
                <a:gd name="T18" fmla="*/ 1 w 5"/>
                <a:gd name="T19" fmla="*/ 1 h 7"/>
                <a:gd name="T20" fmla="*/ 1 w 5"/>
                <a:gd name="T21" fmla="*/ 1 h 7"/>
                <a:gd name="T22" fmla="*/ 1 w 5"/>
                <a:gd name="T23" fmla="*/ 1 h 7"/>
                <a:gd name="T24" fmla="*/ 2 w 5"/>
                <a:gd name="T25" fmla="*/ 0 h 7"/>
                <a:gd name="T26" fmla="*/ 2 w 5"/>
                <a:gd name="T27" fmla="*/ 0 h 7"/>
                <a:gd name="T28" fmla="*/ 2 w 5"/>
                <a:gd name="T29" fmla="*/ 0 h 7"/>
                <a:gd name="T30" fmla="*/ 3 w 5"/>
                <a:gd name="T31" fmla="*/ 1 h 7"/>
                <a:gd name="T32" fmla="*/ 3 w 5"/>
                <a:gd name="T33" fmla="*/ 1 h 7"/>
                <a:gd name="T34" fmla="*/ 4 w 5"/>
                <a:gd name="T35" fmla="*/ 1 h 7"/>
                <a:gd name="T36" fmla="*/ 4 w 5"/>
                <a:gd name="T37" fmla="*/ 2 h 7"/>
                <a:gd name="T38" fmla="*/ 4 w 5"/>
                <a:gd name="T39" fmla="*/ 2 h 7"/>
                <a:gd name="T40" fmla="*/ 4 w 5"/>
                <a:gd name="T41" fmla="*/ 3 h 7"/>
                <a:gd name="T42" fmla="*/ 4 w 5"/>
                <a:gd name="T43" fmla="*/ 3 h 7"/>
                <a:gd name="T44" fmla="*/ 4 w 5"/>
                <a:gd name="T45" fmla="*/ 4 h 7"/>
                <a:gd name="T46" fmla="*/ 4 w 5"/>
                <a:gd name="T47" fmla="*/ 5 h 7"/>
                <a:gd name="T48" fmla="*/ 3 w 5"/>
                <a:gd name="T49" fmla="*/ 6 h 7"/>
                <a:gd name="T50" fmla="*/ 3 w 5"/>
                <a:gd name="T51" fmla="*/ 6 h 7"/>
                <a:gd name="T52" fmla="*/ 2 w 5"/>
                <a:gd name="T53" fmla="*/ 6 h 7"/>
                <a:gd name="T54" fmla="*/ 2 w 5"/>
                <a:gd name="T55" fmla="*/ 6 h 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"/>
                <a:gd name="T85" fmla="*/ 0 h 7"/>
                <a:gd name="T86" fmla="*/ 5 w 5"/>
                <a:gd name="T87" fmla="*/ 7 h 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" h="7">
                  <a:moveTo>
                    <a:pt x="2" y="6"/>
                  </a:moveTo>
                  <a:lnTo>
                    <a:pt x="1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3" y="6"/>
                  </a:lnTo>
                  <a:lnTo>
                    <a:pt x="2" y="6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27" name="Freeform 140"/>
            <p:cNvSpPr/>
            <p:nvPr/>
          </p:nvSpPr>
          <p:spPr bwMode="auto">
            <a:xfrm>
              <a:off x="4264" y="2391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8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0 w 7"/>
                <a:gd name="T19" fmla="*/ 3 h 9"/>
                <a:gd name="T20" fmla="*/ 1 w 7"/>
                <a:gd name="T21" fmla="*/ 2 h 9"/>
                <a:gd name="T22" fmla="*/ 1 w 7"/>
                <a:gd name="T23" fmla="*/ 2 h 9"/>
                <a:gd name="T24" fmla="*/ 1 w 7"/>
                <a:gd name="T25" fmla="*/ 1 h 9"/>
                <a:gd name="T26" fmla="*/ 2 w 7"/>
                <a:gd name="T27" fmla="*/ 1 h 9"/>
                <a:gd name="T28" fmla="*/ 2 w 7"/>
                <a:gd name="T29" fmla="*/ 1 h 9"/>
                <a:gd name="T30" fmla="*/ 3 w 7"/>
                <a:gd name="T31" fmla="*/ 0 h 9"/>
                <a:gd name="T32" fmla="*/ 3 w 7"/>
                <a:gd name="T33" fmla="*/ 0 h 9"/>
                <a:gd name="T34" fmla="*/ 4 w 7"/>
                <a:gd name="T35" fmla="*/ 0 h 9"/>
                <a:gd name="T36" fmla="*/ 4 w 7"/>
                <a:gd name="T37" fmla="*/ 1 h 9"/>
                <a:gd name="T38" fmla="*/ 5 w 7"/>
                <a:gd name="T39" fmla="*/ 1 h 9"/>
                <a:gd name="T40" fmla="*/ 5 w 7"/>
                <a:gd name="T41" fmla="*/ 1 h 9"/>
                <a:gd name="T42" fmla="*/ 6 w 7"/>
                <a:gd name="T43" fmla="*/ 2 h 9"/>
                <a:gd name="T44" fmla="*/ 6 w 7"/>
                <a:gd name="T45" fmla="*/ 2 h 9"/>
                <a:gd name="T46" fmla="*/ 6 w 7"/>
                <a:gd name="T47" fmla="*/ 3 h 9"/>
                <a:gd name="T48" fmla="*/ 6 w 7"/>
                <a:gd name="T49" fmla="*/ 4 h 9"/>
                <a:gd name="T50" fmla="*/ 6 w 7"/>
                <a:gd name="T51" fmla="*/ 5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8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28" name="Freeform 141"/>
            <p:cNvSpPr/>
            <p:nvPr/>
          </p:nvSpPr>
          <p:spPr bwMode="auto">
            <a:xfrm>
              <a:off x="4205" y="2428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7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1 w 7"/>
                <a:gd name="T15" fmla="*/ 6 h 9"/>
                <a:gd name="T16" fmla="*/ 1 w 7"/>
                <a:gd name="T17" fmla="*/ 5 h 9"/>
                <a:gd name="T18" fmla="*/ 0 w 7"/>
                <a:gd name="T19" fmla="*/ 4 h 9"/>
                <a:gd name="T20" fmla="*/ 1 w 7"/>
                <a:gd name="T21" fmla="*/ 2 h 9"/>
                <a:gd name="T22" fmla="*/ 1 w 7"/>
                <a:gd name="T23" fmla="*/ 2 h 9"/>
                <a:gd name="T24" fmla="*/ 1 w 7"/>
                <a:gd name="T25" fmla="*/ 1 h 9"/>
                <a:gd name="T26" fmla="*/ 2 w 7"/>
                <a:gd name="T27" fmla="*/ 1 h 9"/>
                <a:gd name="T28" fmla="*/ 2 w 7"/>
                <a:gd name="T29" fmla="*/ 0 h 9"/>
                <a:gd name="T30" fmla="*/ 3 w 7"/>
                <a:gd name="T31" fmla="*/ 0 h 9"/>
                <a:gd name="T32" fmla="*/ 3 w 7"/>
                <a:gd name="T33" fmla="*/ 0 h 9"/>
                <a:gd name="T34" fmla="*/ 4 w 7"/>
                <a:gd name="T35" fmla="*/ 0 h 9"/>
                <a:gd name="T36" fmla="*/ 5 w 7"/>
                <a:gd name="T37" fmla="*/ 0 h 9"/>
                <a:gd name="T38" fmla="*/ 5 w 7"/>
                <a:gd name="T39" fmla="*/ 1 h 9"/>
                <a:gd name="T40" fmla="*/ 6 w 7"/>
                <a:gd name="T41" fmla="*/ 1 h 9"/>
                <a:gd name="T42" fmla="*/ 6 w 7"/>
                <a:gd name="T43" fmla="*/ 2 h 9"/>
                <a:gd name="T44" fmla="*/ 6 w 7"/>
                <a:gd name="T45" fmla="*/ 2 h 9"/>
                <a:gd name="T46" fmla="*/ 6 w 7"/>
                <a:gd name="T47" fmla="*/ 3 h 9"/>
                <a:gd name="T48" fmla="*/ 6 w 7"/>
                <a:gd name="T49" fmla="*/ 4 h 9"/>
                <a:gd name="T50" fmla="*/ 6 w 7"/>
                <a:gd name="T51" fmla="*/ 5 h 9"/>
                <a:gd name="T52" fmla="*/ 6 w 7"/>
                <a:gd name="T53" fmla="*/ 6 h 9"/>
                <a:gd name="T54" fmla="*/ 6 w 7"/>
                <a:gd name="T55" fmla="*/ 6 h 9"/>
                <a:gd name="T56" fmla="*/ 6 w 7"/>
                <a:gd name="T57" fmla="*/ 7 h 9"/>
                <a:gd name="T58" fmla="*/ 5 w 7"/>
                <a:gd name="T59" fmla="*/ 7 h 9"/>
                <a:gd name="T60" fmla="*/ 5 w 7"/>
                <a:gd name="T61" fmla="*/ 7 h 9"/>
                <a:gd name="T62" fmla="*/ 4 w 7"/>
                <a:gd name="T63" fmla="*/ 8 h 9"/>
                <a:gd name="T64" fmla="*/ 3 w 7"/>
                <a:gd name="T65" fmla="*/ 8 h 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"/>
                <a:gd name="T100" fmla="*/ 0 h 9"/>
                <a:gd name="T101" fmla="*/ 7 w 7"/>
                <a:gd name="T102" fmla="*/ 9 h 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29" name="Freeform 142"/>
            <p:cNvSpPr/>
            <p:nvPr/>
          </p:nvSpPr>
          <p:spPr bwMode="auto">
            <a:xfrm>
              <a:off x="4244" y="2433"/>
              <a:ext cx="6" cy="9"/>
            </a:xfrm>
            <a:custGeom>
              <a:avLst/>
              <a:gdLst>
                <a:gd name="T0" fmla="*/ 3 w 6"/>
                <a:gd name="T1" fmla="*/ 8 h 9"/>
                <a:gd name="T2" fmla="*/ 2 w 6"/>
                <a:gd name="T3" fmla="*/ 8 h 9"/>
                <a:gd name="T4" fmla="*/ 1 w 6"/>
                <a:gd name="T5" fmla="*/ 7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5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2 h 9"/>
                <a:gd name="T20" fmla="*/ 0 w 6"/>
                <a:gd name="T21" fmla="*/ 2 h 9"/>
                <a:gd name="T22" fmla="*/ 0 w 6"/>
                <a:gd name="T23" fmla="*/ 1 h 9"/>
                <a:gd name="T24" fmla="*/ 1 w 6"/>
                <a:gd name="T25" fmla="*/ 1 h 9"/>
                <a:gd name="T26" fmla="*/ 1 w 6"/>
                <a:gd name="T27" fmla="*/ 0 h 9"/>
                <a:gd name="T28" fmla="*/ 2 w 6"/>
                <a:gd name="T29" fmla="*/ 0 h 9"/>
                <a:gd name="T30" fmla="*/ 3 w 6"/>
                <a:gd name="T31" fmla="*/ 0 h 9"/>
                <a:gd name="T32" fmla="*/ 3 w 6"/>
                <a:gd name="T33" fmla="*/ 0 h 9"/>
                <a:gd name="T34" fmla="*/ 4 w 6"/>
                <a:gd name="T35" fmla="*/ 0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5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7 h 9"/>
                <a:gd name="T60" fmla="*/ 3 w 6"/>
                <a:gd name="T61" fmla="*/ 8 h 9"/>
                <a:gd name="T62" fmla="*/ 3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3" y="8"/>
                  </a:move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0" name="Freeform 143"/>
            <p:cNvSpPr/>
            <p:nvPr/>
          </p:nvSpPr>
          <p:spPr bwMode="auto">
            <a:xfrm>
              <a:off x="4276" y="2435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8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1 w 7"/>
                <a:gd name="T19" fmla="*/ 3 h 9"/>
                <a:gd name="T20" fmla="*/ 1 w 7"/>
                <a:gd name="T21" fmla="*/ 2 h 9"/>
                <a:gd name="T22" fmla="*/ 1 w 7"/>
                <a:gd name="T23" fmla="*/ 1 h 9"/>
                <a:gd name="T24" fmla="*/ 2 w 7"/>
                <a:gd name="T25" fmla="*/ 1 h 9"/>
                <a:gd name="T26" fmla="*/ 2 w 7"/>
                <a:gd name="T27" fmla="*/ 1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5 w 7"/>
                <a:gd name="T35" fmla="*/ 1 h 9"/>
                <a:gd name="T36" fmla="*/ 5 w 7"/>
                <a:gd name="T37" fmla="*/ 1 h 9"/>
                <a:gd name="T38" fmla="*/ 6 w 7"/>
                <a:gd name="T39" fmla="*/ 1 h 9"/>
                <a:gd name="T40" fmla="*/ 6 w 7"/>
                <a:gd name="T41" fmla="*/ 2 h 9"/>
                <a:gd name="T42" fmla="*/ 6 w 7"/>
                <a:gd name="T43" fmla="*/ 3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6 w 7"/>
                <a:gd name="T53" fmla="*/ 6 h 9"/>
                <a:gd name="T54" fmla="*/ 6 w 7"/>
                <a:gd name="T55" fmla="*/ 7 h 9"/>
                <a:gd name="T56" fmla="*/ 5 w 7"/>
                <a:gd name="T57" fmla="*/ 7 h 9"/>
                <a:gd name="T58" fmla="*/ 5 w 7"/>
                <a:gd name="T59" fmla="*/ 8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1" name="Freeform 144"/>
            <p:cNvSpPr/>
            <p:nvPr/>
          </p:nvSpPr>
          <p:spPr bwMode="auto">
            <a:xfrm>
              <a:off x="4188" y="2471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7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5 h 9"/>
                <a:gd name="T14" fmla="*/ 0 w 7"/>
                <a:gd name="T15" fmla="*/ 5 h 9"/>
                <a:gd name="T16" fmla="*/ 0 w 7"/>
                <a:gd name="T17" fmla="*/ 4 h 9"/>
                <a:gd name="T18" fmla="*/ 0 w 7"/>
                <a:gd name="T19" fmla="*/ 3 h 9"/>
                <a:gd name="T20" fmla="*/ 1 w 7"/>
                <a:gd name="T21" fmla="*/ 2 h 9"/>
                <a:gd name="T22" fmla="*/ 1 w 7"/>
                <a:gd name="T23" fmla="*/ 1 h 9"/>
                <a:gd name="T24" fmla="*/ 2 w 7"/>
                <a:gd name="T25" fmla="*/ 1 h 9"/>
                <a:gd name="T26" fmla="*/ 2 w 7"/>
                <a:gd name="T27" fmla="*/ 0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4 w 7"/>
                <a:gd name="T35" fmla="*/ 0 h 9"/>
                <a:gd name="T36" fmla="*/ 5 w 7"/>
                <a:gd name="T37" fmla="*/ 1 h 9"/>
                <a:gd name="T38" fmla="*/ 5 w 7"/>
                <a:gd name="T39" fmla="*/ 1 h 9"/>
                <a:gd name="T40" fmla="*/ 6 w 7"/>
                <a:gd name="T41" fmla="*/ 2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5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7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2" name="Freeform 145"/>
            <p:cNvSpPr/>
            <p:nvPr/>
          </p:nvSpPr>
          <p:spPr bwMode="auto">
            <a:xfrm>
              <a:off x="4227" y="2473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8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0 w 7"/>
                <a:gd name="T19" fmla="*/ 3 h 9"/>
                <a:gd name="T20" fmla="*/ 1 w 7"/>
                <a:gd name="T21" fmla="*/ 3 h 9"/>
                <a:gd name="T22" fmla="*/ 1 w 7"/>
                <a:gd name="T23" fmla="*/ 2 h 9"/>
                <a:gd name="T24" fmla="*/ 1 w 7"/>
                <a:gd name="T25" fmla="*/ 1 h 9"/>
                <a:gd name="T26" fmla="*/ 2 w 7"/>
                <a:gd name="T27" fmla="*/ 1 h 9"/>
                <a:gd name="T28" fmla="*/ 2 w 7"/>
                <a:gd name="T29" fmla="*/ 1 h 9"/>
                <a:gd name="T30" fmla="*/ 3 w 7"/>
                <a:gd name="T31" fmla="*/ 0 h 9"/>
                <a:gd name="T32" fmla="*/ 3 w 7"/>
                <a:gd name="T33" fmla="*/ 0 h 9"/>
                <a:gd name="T34" fmla="*/ 4 w 7"/>
                <a:gd name="T35" fmla="*/ 0 h 9"/>
                <a:gd name="T36" fmla="*/ 4 w 7"/>
                <a:gd name="T37" fmla="*/ 1 h 9"/>
                <a:gd name="T38" fmla="*/ 5 w 7"/>
                <a:gd name="T39" fmla="*/ 1 h 9"/>
                <a:gd name="T40" fmla="*/ 5 w 7"/>
                <a:gd name="T41" fmla="*/ 1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3 h 9"/>
                <a:gd name="T48" fmla="*/ 6 w 7"/>
                <a:gd name="T49" fmla="*/ 4 h 9"/>
                <a:gd name="T50" fmla="*/ 6 w 7"/>
                <a:gd name="T51" fmla="*/ 5 h 9"/>
                <a:gd name="T52" fmla="*/ 6 w 7"/>
                <a:gd name="T53" fmla="*/ 6 h 9"/>
                <a:gd name="T54" fmla="*/ 6 w 7"/>
                <a:gd name="T55" fmla="*/ 6 h 9"/>
                <a:gd name="T56" fmla="*/ 5 w 7"/>
                <a:gd name="T57" fmla="*/ 7 h 9"/>
                <a:gd name="T58" fmla="*/ 5 w 7"/>
                <a:gd name="T59" fmla="*/ 7 h 9"/>
                <a:gd name="T60" fmla="*/ 4 w 7"/>
                <a:gd name="T61" fmla="*/ 8 h 9"/>
                <a:gd name="T62" fmla="*/ 4 w 7"/>
                <a:gd name="T63" fmla="*/ 8 h 9"/>
                <a:gd name="T64" fmla="*/ 3 w 7"/>
                <a:gd name="T65" fmla="*/ 8 h 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"/>
                <a:gd name="T100" fmla="*/ 0 h 9"/>
                <a:gd name="T101" fmla="*/ 7 w 7"/>
                <a:gd name="T102" fmla="*/ 9 h 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3" name="Freeform 146"/>
            <p:cNvSpPr/>
            <p:nvPr/>
          </p:nvSpPr>
          <p:spPr bwMode="auto">
            <a:xfrm>
              <a:off x="4258" y="2474"/>
              <a:ext cx="7" cy="10"/>
            </a:xfrm>
            <a:custGeom>
              <a:avLst/>
              <a:gdLst>
                <a:gd name="T0" fmla="*/ 3 w 7"/>
                <a:gd name="T1" fmla="*/ 9 h 10"/>
                <a:gd name="T2" fmla="*/ 2 w 7"/>
                <a:gd name="T3" fmla="*/ 9 h 10"/>
                <a:gd name="T4" fmla="*/ 2 w 7"/>
                <a:gd name="T5" fmla="*/ 8 h 10"/>
                <a:gd name="T6" fmla="*/ 1 w 7"/>
                <a:gd name="T7" fmla="*/ 8 h 10"/>
                <a:gd name="T8" fmla="*/ 1 w 7"/>
                <a:gd name="T9" fmla="*/ 8 h 10"/>
                <a:gd name="T10" fmla="*/ 1 w 7"/>
                <a:gd name="T11" fmla="*/ 7 h 10"/>
                <a:gd name="T12" fmla="*/ 0 w 7"/>
                <a:gd name="T13" fmla="*/ 6 h 10"/>
                <a:gd name="T14" fmla="*/ 0 w 7"/>
                <a:gd name="T15" fmla="*/ 5 h 10"/>
                <a:gd name="T16" fmla="*/ 0 w 7"/>
                <a:gd name="T17" fmla="*/ 4 h 10"/>
                <a:gd name="T18" fmla="*/ 0 w 7"/>
                <a:gd name="T19" fmla="*/ 4 h 10"/>
                <a:gd name="T20" fmla="*/ 0 w 7"/>
                <a:gd name="T21" fmla="*/ 3 h 10"/>
                <a:gd name="T22" fmla="*/ 1 w 7"/>
                <a:gd name="T23" fmla="*/ 2 h 10"/>
                <a:gd name="T24" fmla="*/ 1 w 7"/>
                <a:gd name="T25" fmla="*/ 1 h 10"/>
                <a:gd name="T26" fmla="*/ 2 w 7"/>
                <a:gd name="T27" fmla="*/ 1 h 10"/>
                <a:gd name="T28" fmla="*/ 2 w 7"/>
                <a:gd name="T29" fmla="*/ 1 h 10"/>
                <a:gd name="T30" fmla="*/ 3 w 7"/>
                <a:gd name="T31" fmla="*/ 0 h 10"/>
                <a:gd name="T32" fmla="*/ 4 w 7"/>
                <a:gd name="T33" fmla="*/ 1 h 10"/>
                <a:gd name="T34" fmla="*/ 4 w 7"/>
                <a:gd name="T35" fmla="*/ 1 h 10"/>
                <a:gd name="T36" fmla="*/ 5 w 7"/>
                <a:gd name="T37" fmla="*/ 1 h 10"/>
                <a:gd name="T38" fmla="*/ 5 w 7"/>
                <a:gd name="T39" fmla="*/ 2 h 10"/>
                <a:gd name="T40" fmla="*/ 5 w 7"/>
                <a:gd name="T41" fmla="*/ 2 h 10"/>
                <a:gd name="T42" fmla="*/ 6 w 7"/>
                <a:gd name="T43" fmla="*/ 3 h 10"/>
                <a:gd name="T44" fmla="*/ 6 w 7"/>
                <a:gd name="T45" fmla="*/ 4 h 10"/>
                <a:gd name="T46" fmla="*/ 6 w 7"/>
                <a:gd name="T47" fmla="*/ 4 h 10"/>
                <a:gd name="T48" fmla="*/ 6 w 7"/>
                <a:gd name="T49" fmla="*/ 5 h 10"/>
                <a:gd name="T50" fmla="*/ 6 w 7"/>
                <a:gd name="T51" fmla="*/ 6 h 10"/>
                <a:gd name="T52" fmla="*/ 5 w 7"/>
                <a:gd name="T53" fmla="*/ 7 h 10"/>
                <a:gd name="T54" fmla="*/ 5 w 7"/>
                <a:gd name="T55" fmla="*/ 8 h 10"/>
                <a:gd name="T56" fmla="*/ 5 w 7"/>
                <a:gd name="T57" fmla="*/ 8 h 10"/>
                <a:gd name="T58" fmla="*/ 4 w 7"/>
                <a:gd name="T59" fmla="*/ 8 h 10"/>
                <a:gd name="T60" fmla="*/ 4 w 7"/>
                <a:gd name="T61" fmla="*/ 9 h 10"/>
                <a:gd name="T62" fmla="*/ 3 w 7"/>
                <a:gd name="T63" fmla="*/ 9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10"/>
                <a:gd name="T98" fmla="*/ 7 w 7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10">
                  <a:moveTo>
                    <a:pt x="3" y="9"/>
                  </a:moveTo>
                  <a:lnTo>
                    <a:pt x="2" y="9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9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4" name="Freeform 147"/>
            <p:cNvSpPr/>
            <p:nvPr/>
          </p:nvSpPr>
          <p:spPr bwMode="auto">
            <a:xfrm>
              <a:off x="4290" y="2476"/>
              <a:ext cx="6" cy="9"/>
            </a:xfrm>
            <a:custGeom>
              <a:avLst/>
              <a:gdLst>
                <a:gd name="T0" fmla="*/ 3 w 6"/>
                <a:gd name="T1" fmla="*/ 8 h 9"/>
                <a:gd name="T2" fmla="*/ 2 w 6"/>
                <a:gd name="T3" fmla="*/ 8 h 9"/>
                <a:gd name="T4" fmla="*/ 1 w 6"/>
                <a:gd name="T5" fmla="*/ 7 h 9"/>
                <a:gd name="T6" fmla="*/ 1 w 6"/>
                <a:gd name="T7" fmla="*/ 7 h 9"/>
                <a:gd name="T8" fmla="*/ 1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2 h 9"/>
                <a:gd name="T20" fmla="*/ 0 w 6"/>
                <a:gd name="T21" fmla="*/ 2 h 9"/>
                <a:gd name="T22" fmla="*/ 1 w 6"/>
                <a:gd name="T23" fmla="*/ 1 h 9"/>
                <a:gd name="T24" fmla="*/ 1 w 6"/>
                <a:gd name="T25" fmla="*/ 1 h 9"/>
                <a:gd name="T26" fmla="*/ 1 w 6"/>
                <a:gd name="T27" fmla="*/ 0 h 9"/>
                <a:gd name="T28" fmla="*/ 2 w 6"/>
                <a:gd name="T29" fmla="*/ 0 h 9"/>
                <a:gd name="T30" fmla="*/ 3 w 6"/>
                <a:gd name="T31" fmla="*/ 0 h 9"/>
                <a:gd name="T32" fmla="*/ 3 w 6"/>
                <a:gd name="T33" fmla="*/ 0 h 9"/>
                <a:gd name="T34" fmla="*/ 4 w 6"/>
                <a:gd name="T35" fmla="*/ 0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7 h 9"/>
                <a:gd name="T60" fmla="*/ 3 w 6"/>
                <a:gd name="T61" fmla="*/ 8 h 9"/>
                <a:gd name="T62" fmla="*/ 3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3" y="8"/>
                  </a:moveTo>
                  <a:lnTo>
                    <a:pt x="2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5" name="Freeform 148"/>
            <p:cNvSpPr/>
            <p:nvPr/>
          </p:nvSpPr>
          <p:spPr bwMode="auto">
            <a:xfrm>
              <a:off x="4169" y="2514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7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1 w 7"/>
                <a:gd name="T15" fmla="*/ 6 h 9"/>
                <a:gd name="T16" fmla="*/ 1 w 7"/>
                <a:gd name="T17" fmla="*/ 5 h 9"/>
                <a:gd name="T18" fmla="*/ 0 w 7"/>
                <a:gd name="T19" fmla="*/ 4 h 9"/>
                <a:gd name="T20" fmla="*/ 1 w 7"/>
                <a:gd name="T21" fmla="*/ 2 h 9"/>
                <a:gd name="T22" fmla="*/ 1 w 7"/>
                <a:gd name="T23" fmla="*/ 2 h 9"/>
                <a:gd name="T24" fmla="*/ 1 w 7"/>
                <a:gd name="T25" fmla="*/ 1 h 9"/>
                <a:gd name="T26" fmla="*/ 2 w 7"/>
                <a:gd name="T27" fmla="*/ 1 h 9"/>
                <a:gd name="T28" fmla="*/ 2 w 7"/>
                <a:gd name="T29" fmla="*/ 0 h 9"/>
                <a:gd name="T30" fmla="*/ 3 w 7"/>
                <a:gd name="T31" fmla="*/ 0 h 9"/>
                <a:gd name="T32" fmla="*/ 3 w 7"/>
                <a:gd name="T33" fmla="*/ 0 h 9"/>
                <a:gd name="T34" fmla="*/ 4 w 7"/>
                <a:gd name="T35" fmla="*/ 0 h 9"/>
                <a:gd name="T36" fmla="*/ 5 w 7"/>
                <a:gd name="T37" fmla="*/ 0 h 9"/>
                <a:gd name="T38" fmla="*/ 5 w 7"/>
                <a:gd name="T39" fmla="*/ 1 h 9"/>
                <a:gd name="T40" fmla="*/ 6 w 7"/>
                <a:gd name="T41" fmla="*/ 1 h 9"/>
                <a:gd name="T42" fmla="*/ 6 w 7"/>
                <a:gd name="T43" fmla="*/ 2 h 9"/>
                <a:gd name="T44" fmla="*/ 6 w 7"/>
                <a:gd name="T45" fmla="*/ 2 h 9"/>
                <a:gd name="T46" fmla="*/ 6 w 7"/>
                <a:gd name="T47" fmla="*/ 3 h 9"/>
                <a:gd name="T48" fmla="*/ 6 w 7"/>
                <a:gd name="T49" fmla="*/ 4 h 9"/>
                <a:gd name="T50" fmla="*/ 6 w 7"/>
                <a:gd name="T51" fmla="*/ 5 h 9"/>
                <a:gd name="T52" fmla="*/ 6 w 7"/>
                <a:gd name="T53" fmla="*/ 6 h 9"/>
                <a:gd name="T54" fmla="*/ 6 w 7"/>
                <a:gd name="T55" fmla="*/ 6 h 9"/>
                <a:gd name="T56" fmla="*/ 6 w 7"/>
                <a:gd name="T57" fmla="*/ 7 h 9"/>
                <a:gd name="T58" fmla="*/ 5 w 7"/>
                <a:gd name="T59" fmla="*/ 7 h 9"/>
                <a:gd name="T60" fmla="*/ 5 w 7"/>
                <a:gd name="T61" fmla="*/ 7 h 9"/>
                <a:gd name="T62" fmla="*/ 4 w 7"/>
                <a:gd name="T63" fmla="*/ 8 h 9"/>
                <a:gd name="T64" fmla="*/ 3 w 7"/>
                <a:gd name="T65" fmla="*/ 8 h 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"/>
                <a:gd name="T100" fmla="*/ 0 h 9"/>
                <a:gd name="T101" fmla="*/ 7 w 7"/>
                <a:gd name="T102" fmla="*/ 9 h 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6" name="Freeform 149"/>
            <p:cNvSpPr/>
            <p:nvPr/>
          </p:nvSpPr>
          <p:spPr bwMode="auto">
            <a:xfrm>
              <a:off x="4210" y="2516"/>
              <a:ext cx="6" cy="9"/>
            </a:xfrm>
            <a:custGeom>
              <a:avLst/>
              <a:gdLst>
                <a:gd name="T0" fmla="*/ 3 w 6"/>
                <a:gd name="T1" fmla="*/ 8 h 9"/>
                <a:gd name="T2" fmla="*/ 2 w 6"/>
                <a:gd name="T3" fmla="*/ 8 h 9"/>
                <a:gd name="T4" fmla="*/ 1 w 6"/>
                <a:gd name="T5" fmla="*/ 8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3 h 9"/>
                <a:gd name="T20" fmla="*/ 0 w 6"/>
                <a:gd name="T21" fmla="*/ 3 h 9"/>
                <a:gd name="T22" fmla="*/ 0 w 6"/>
                <a:gd name="T23" fmla="*/ 2 h 9"/>
                <a:gd name="T24" fmla="*/ 0 w 6"/>
                <a:gd name="T25" fmla="*/ 1 h 9"/>
                <a:gd name="T26" fmla="*/ 1 w 6"/>
                <a:gd name="T27" fmla="*/ 1 h 9"/>
                <a:gd name="T28" fmla="*/ 1 w 6"/>
                <a:gd name="T29" fmla="*/ 1 h 9"/>
                <a:gd name="T30" fmla="*/ 2 w 6"/>
                <a:gd name="T31" fmla="*/ 0 h 9"/>
                <a:gd name="T32" fmla="*/ 3 w 6"/>
                <a:gd name="T33" fmla="*/ 0 h 9"/>
                <a:gd name="T34" fmla="*/ 3 w 6"/>
                <a:gd name="T35" fmla="*/ 0 h 9"/>
                <a:gd name="T36" fmla="*/ 4 w 6"/>
                <a:gd name="T37" fmla="*/ 1 h 9"/>
                <a:gd name="T38" fmla="*/ 4 w 6"/>
                <a:gd name="T39" fmla="*/ 1 h 9"/>
                <a:gd name="T40" fmla="*/ 5 w 6"/>
                <a:gd name="T41" fmla="*/ 1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3 h 9"/>
                <a:gd name="T48" fmla="*/ 5 w 6"/>
                <a:gd name="T49" fmla="*/ 4 h 9"/>
                <a:gd name="T50" fmla="*/ 5 w 6"/>
                <a:gd name="T51" fmla="*/ 5 h 9"/>
                <a:gd name="T52" fmla="*/ 5 w 6"/>
                <a:gd name="T53" fmla="*/ 6 h 9"/>
                <a:gd name="T54" fmla="*/ 5 w 6"/>
                <a:gd name="T55" fmla="*/ 6 h 9"/>
                <a:gd name="T56" fmla="*/ 5 w 6"/>
                <a:gd name="T57" fmla="*/ 7 h 9"/>
                <a:gd name="T58" fmla="*/ 4 w 6"/>
                <a:gd name="T59" fmla="*/ 7 h 9"/>
                <a:gd name="T60" fmla="*/ 4 w 6"/>
                <a:gd name="T61" fmla="*/ 8 h 9"/>
                <a:gd name="T62" fmla="*/ 3 w 6"/>
                <a:gd name="T63" fmla="*/ 8 h 9"/>
                <a:gd name="T64" fmla="*/ 3 w 6"/>
                <a:gd name="T65" fmla="*/ 8 h 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"/>
                <a:gd name="T100" fmla="*/ 0 h 9"/>
                <a:gd name="T101" fmla="*/ 6 w 6"/>
                <a:gd name="T102" fmla="*/ 9 h 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" h="9">
                  <a:moveTo>
                    <a:pt x="3" y="8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7" name="Freeform 150"/>
            <p:cNvSpPr/>
            <p:nvPr/>
          </p:nvSpPr>
          <p:spPr bwMode="auto">
            <a:xfrm>
              <a:off x="4253" y="2521"/>
              <a:ext cx="6" cy="9"/>
            </a:xfrm>
            <a:custGeom>
              <a:avLst/>
              <a:gdLst>
                <a:gd name="T0" fmla="*/ 3 w 6"/>
                <a:gd name="T1" fmla="*/ 8 h 9"/>
                <a:gd name="T2" fmla="*/ 2 w 6"/>
                <a:gd name="T3" fmla="*/ 8 h 9"/>
                <a:gd name="T4" fmla="*/ 1 w 6"/>
                <a:gd name="T5" fmla="*/ 8 h 9"/>
                <a:gd name="T6" fmla="*/ 1 w 6"/>
                <a:gd name="T7" fmla="*/ 7 h 9"/>
                <a:gd name="T8" fmla="*/ 1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3 h 9"/>
                <a:gd name="T20" fmla="*/ 0 w 6"/>
                <a:gd name="T21" fmla="*/ 3 h 9"/>
                <a:gd name="T22" fmla="*/ 1 w 6"/>
                <a:gd name="T23" fmla="*/ 1 h 9"/>
                <a:gd name="T24" fmla="*/ 1 w 6"/>
                <a:gd name="T25" fmla="*/ 1 h 9"/>
                <a:gd name="T26" fmla="*/ 1 w 6"/>
                <a:gd name="T27" fmla="*/ 1 h 9"/>
                <a:gd name="T28" fmla="*/ 2 w 6"/>
                <a:gd name="T29" fmla="*/ 1 h 9"/>
                <a:gd name="T30" fmla="*/ 3 w 6"/>
                <a:gd name="T31" fmla="*/ 0 h 9"/>
                <a:gd name="T32" fmla="*/ 3 w 6"/>
                <a:gd name="T33" fmla="*/ 1 h 9"/>
                <a:gd name="T34" fmla="*/ 4 w 6"/>
                <a:gd name="T35" fmla="*/ 1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3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8 h 9"/>
                <a:gd name="T60" fmla="*/ 3 w 6"/>
                <a:gd name="T61" fmla="*/ 8 h 9"/>
                <a:gd name="T62" fmla="*/ 3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3" y="8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8" name="Freeform 151"/>
            <p:cNvSpPr/>
            <p:nvPr/>
          </p:nvSpPr>
          <p:spPr bwMode="auto">
            <a:xfrm>
              <a:off x="4291" y="2521"/>
              <a:ext cx="6" cy="9"/>
            </a:xfrm>
            <a:custGeom>
              <a:avLst/>
              <a:gdLst>
                <a:gd name="T0" fmla="*/ 3 w 6"/>
                <a:gd name="T1" fmla="*/ 8 h 9"/>
                <a:gd name="T2" fmla="*/ 2 w 6"/>
                <a:gd name="T3" fmla="*/ 8 h 9"/>
                <a:gd name="T4" fmla="*/ 1 w 6"/>
                <a:gd name="T5" fmla="*/ 8 h 9"/>
                <a:gd name="T6" fmla="*/ 1 w 6"/>
                <a:gd name="T7" fmla="*/ 7 h 9"/>
                <a:gd name="T8" fmla="*/ 1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3 h 9"/>
                <a:gd name="T20" fmla="*/ 0 w 6"/>
                <a:gd name="T21" fmla="*/ 2 h 9"/>
                <a:gd name="T22" fmla="*/ 1 w 6"/>
                <a:gd name="T23" fmla="*/ 1 h 9"/>
                <a:gd name="T24" fmla="*/ 1 w 6"/>
                <a:gd name="T25" fmla="*/ 1 h 9"/>
                <a:gd name="T26" fmla="*/ 1 w 6"/>
                <a:gd name="T27" fmla="*/ 1 h 9"/>
                <a:gd name="T28" fmla="*/ 2 w 6"/>
                <a:gd name="T29" fmla="*/ 1 h 9"/>
                <a:gd name="T30" fmla="*/ 3 w 6"/>
                <a:gd name="T31" fmla="*/ 0 h 9"/>
                <a:gd name="T32" fmla="*/ 3 w 6"/>
                <a:gd name="T33" fmla="*/ 1 h 9"/>
                <a:gd name="T34" fmla="*/ 4 w 6"/>
                <a:gd name="T35" fmla="*/ 1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3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8 h 9"/>
                <a:gd name="T60" fmla="*/ 3 w 6"/>
                <a:gd name="T61" fmla="*/ 8 h 9"/>
                <a:gd name="T62" fmla="*/ 3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3" y="8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9" name="Freeform 152"/>
            <p:cNvSpPr/>
            <p:nvPr/>
          </p:nvSpPr>
          <p:spPr bwMode="auto">
            <a:xfrm>
              <a:off x="4156" y="2564"/>
              <a:ext cx="7" cy="10"/>
            </a:xfrm>
            <a:custGeom>
              <a:avLst/>
              <a:gdLst>
                <a:gd name="T0" fmla="*/ 3 w 7"/>
                <a:gd name="T1" fmla="*/ 9 h 10"/>
                <a:gd name="T2" fmla="*/ 3 w 7"/>
                <a:gd name="T3" fmla="*/ 8 h 10"/>
                <a:gd name="T4" fmla="*/ 2 w 7"/>
                <a:gd name="T5" fmla="*/ 8 h 10"/>
                <a:gd name="T6" fmla="*/ 2 w 7"/>
                <a:gd name="T7" fmla="*/ 8 h 10"/>
                <a:gd name="T8" fmla="*/ 1 w 7"/>
                <a:gd name="T9" fmla="*/ 8 h 10"/>
                <a:gd name="T10" fmla="*/ 1 w 7"/>
                <a:gd name="T11" fmla="*/ 7 h 10"/>
                <a:gd name="T12" fmla="*/ 0 w 7"/>
                <a:gd name="T13" fmla="*/ 6 h 10"/>
                <a:gd name="T14" fmla="*/ 0 w 7"/>
                <a:gd name="T15" fmla="*/ 5 h 10"/>
                <a:gd name="T16" fmla="*/ 0 w 7"/>
                <a:gd name="T17" fmla="*/ 5 h 10"/>
                <a:gd name="T18" fmla="*/ 0 w 7"/>
                <a:gd name="T19" fmla="*/ 4 h 10"/>
                <a:gd name="T20" fmla="*/ 0 w 7"/>
                <a:gd name="T21" fmla="*/ 3 h 10"/>
                <a:gd name="T22" fmla="*/ 1 w 7"/>
                <a:gd name="T23" fmla="*/ 1 h 10"/>
                <a:gd name="T24" fmla="*/ 2 w 7"/>
                <a:gd name="T25" fmla="*/ 1 h 10"/>
                <a:gd name="T26" fmla="*/ 2 w 7"/>
                <a:gd name="T27" fmla="*/ 1 h 10"/>
                <a:gd name="T28" fmla="*/ 3 w 7"/>
                <a:gd name="T29" fmla="*/ 1 h 10"/>
                <a:gd name="T30" fmla="*/ 3 w 7"/>
                <a:gd name="T31" fmla="*/ 0 h 10"/>
                <a:gd name="T32" fmla="*/ 4 w 7"/>
                <a:gd name="T33" fmla="*/ 1 h 10"/>
                <a:gd name="T34" fmla="*/ 4 w 7"/>
                <a:gd name="T35" fmla="*/ 1 h 10"/>
                <a:gd name="T36" fmla="*/ 5 w 7"/>
                <a:gd name="T37" fmla="*/ 1 h 10"/>
                <a:gd name="T38" fmla="*/ 5 w 7"/>
                <a:gd name="T39" fmla="*/ 1 h 10"/>
                <a:gd name="T40" fmla="*/ 6 w 7"/>
                <a:gd name="T41" fmla="*/ 2 h 10"/>
                <a:gd name="T42" fmla="*/ 6 w 7"/>
                <a:gd name="T43" fmla="*/ 3 h 10"/>
                <a:gd name="T44" fmla="*/ 6 w 7"/>
                <a:gd name="T45" fmla="*/ 4 h 10"/>
                <a:gd name="T46" fmla="*/ 6 w 7"/>
                <a:gd name="T47" fmla="*/ 5 h 10"/>
                <a:gd name="T48" fmla="*/ 6 w 7"/>
                <a:gd name="T49" fmla="*/ 5 h 10"/>
                <a:gd name="T50" fmla="*/ 6 w 7"/>
                <a:gd name="T51" fmla="*/ 6 h 10"/>
                <a:gd name="T52" fmla="*/ 6 w 7"/>
                <a:gd name="T53" fmla="*/ 7 h 10"/>
                <a:gd name="T54" fmla="*/ 5 w 7"/>
                <a:gd name="T55" fmla="*/ 8 h 10"/>
                <a:gd name="T56" fmla="*/ 5 w 7"/>
                <a:gd name="T57" fmla="*/ 8 h 10"/>
                <a:gd name="T58" fmla="*/ 4 w 7"/>
                <a:gd name="T59" fmla="*/ 8 h 10"/>
                <a:gd name="T60" fmla="*/ 4 w 7"/>
                <a:gd name="T61" fmla="*/ 8 h 10"/>
                <a:gd name="T62" fmla="*/ 3 w 7"/>
                <a:gd name="T63" fmla="*/ 9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10"/>
                <a:gd name="T98" fmla="*/ 7 w 7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10">
                  <a:moveTo>
                    <a:pt x="3" y="9"/>
                  </a:moveTo>
                  <a:lnTo>
                    <a:pt x="3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9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0" name="Freeform 153"/>
            <p:cNvSpPr/>
            <p:nvPr/>
          </p:nvSpPr>
          <p:spPr bwMode="auto">
            <a:xfrm>
              <a:off x="4193" y="2563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8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0 w 7"/>
                <a:gd name="T19" fmla="*/ 3 h 9"/>
                <a:gd name="T20" fmla="*/ 1 w 7"/>
                <a:gd name="T21" fmla="*/ 2 h 9"/>
                <a:gd name="T22" fmla="*/ 1 w 7"/>
                <a:gd name="T23" fmla="*/ 1 h 9"/>
                <a:gd name="T24" fmla="*/ 2 w 7"/>
                <a:gd name="T25" fmla="*/ 1 h 9"/>
                <a:gd name="T26" fmla="*/ 2 w 7"/>
                <a:gd name="T27" fmla="*/ 1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4 w 7"/>
                <a:gd name="T35" fmla="*/ 1 h 9"/>
                <a:gd name="T36" fmla="*/ 5 w 7"/>
                <a:gd name="T37" fmla="*/ 1 h 9"/>
                <a:gd name="T38" fmla="*/ 5 w 7"/>
                <a:gd name="T39" fmla="*/ 1 h 9"/>
                <a:gd name="T40" fmla="*/ 6 w 7"/>
                <a:gd name="T41" fmla="*/ 2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8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1" name="Freeform 154"/>
            <p:cNvSpPr/>
            <p:nvPr/>
          </p:nvSpPr>
          <p:spPr bwMode="auto">
            <a:xfrm>
              <a:off x="4232" y="2566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7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1 w 7"/>
                <a:gd name="T19" fmla="*/ 2 h 9"/>
                <a:gd name="T20" fmla="*/ 1 w 7"/>
                <a:gd name="T21" fmla="*/ 2 h 9"/>
                <a:gd name="T22" fmla="*/ 1 w 7"/>
                <a:gd name="T23" fmla="*/ 1 h 9"/>
                <a:gd name="T24" fmla="*/ 2 w 7"/>
                <a:gd name="T25" fmla="*/ 1 h 9"/>
                <a:gd name="T26" fmla="*/ 2 w 7"/>
                <a:gd name="T27" fmla="*/ 0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4 w 7"/>
                <a:gd name="T35" fmla="*/ 0 h 9"/>
                <a:gd name="T36" fmla="*/ 5 w 7"/>
                <a:gd name="T37" fmla="*/ 1 h 9"/>
                <a:gd name="T38" fmla="*/ 5 w 7"/>
                <a:gd name="T39" fmla="*/ 1 h 9"/>
                <a:gd name="T40" fmla="*/ 6 w 7"/>
                <a:gd name="T41" fmla="*/ 2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7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2" name="Freeform 155"/>
            <p:cNvSpPr/>
            <p:nvPr/>
          </p:nvSpPr>
          <p:spPr bwMode="auto">
            <a:xfrm>
              <a:off x="4270" y="2563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8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1 w 7"/>
                <a:gd name="T19" fmla="*/ 2 h 9"/>
                <a:gd name="T20" fmla="*/ 1 w 7"/>
                <a:gd name="T21" fmla="*/ 2 h 9"/>
                <a:gd name="T22" fmla="*/ 1 w 7"/>
                <a:gd name="T23" fmla="*/ 1 h 9"/>
                <a:gd name="T24" fmla="*/ 2 w 7"/>
                <a:gd name="T25" fmla="*/ 1 h 9"/>
                <a:gd name="T26" fmla="*/ 2 w 7"/>
                <a:gd name="T27" fmla="*/ 1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4 w 7"/>
                <a:gd name="T35" fmla="*/ 1 h 9"/>
                <a:gd name="T36" fmla="*/ 5 w 7"/>
                <a:gd name="T37" fmla="*/ 1 h 9"/>
                <a:gd name="T38" fmla="*/ 5 w 7"/>
                <a:gd name="T39" fmla="*/ 1 h 9"/>
                <a:gd name="T40" fmla="*/ 6 w 7"/>
                <a:gd name="T41" fmla="*/ 2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8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3" name="Freeform 156"/>
            <p:cNvSpPr/>
            <p:nvPr/>
          </p:nvSpPr>
          <p:spPr bwMode="auto">
            <a:xfrm>
              <a:off x="4308" y="2564"/>
              <a:ext cx="7" cy="10"/>
            </a:xfrm>
            <a:custGeom>
              <a:avLst/>
              <a:gdLst>
                <a:gd name="T0" fmla="*/ 3 w 7"/>
                <a:gd name="T1" fmla="*/ 9 h 10"/>
                <a:gd name="T2" fmla="*/ 3 w 7"/>
                <a:gd name="T3" fmla="*/ 8 h 10"/>
                <a:gd name="T4" fmla="*/ 2 w 7"/>
                <a:gd name="T5" fmla="*/ 8 h 10"/>
                <a:gd name="T6" fmla="*/ 2 w 7"/>
                <a:gd name="T7" fmla="*/ 8 h 10"/>
                <a:gd name="T8" fmla="*/ 1 w 7"/>
                <a:gd name="T9" fmla="*/ 8 h 10"/>
                <a:gd name="T10" fmla="*/ 1 w 7"/>
                <a:gd name="T11" fmla="*/ 7 h 10"/>
                <a:gd name="T12" fmla="*/ 1 w 7"/>
                <a:gd name="T13" fmla="*/ 6 h 10"/>
                <a:gd name="T14" fmla="*/ 0 w 7"/>
                <a:gd name="T15" fmla="*/ 5 h 10"/>
                <a:gd name="T16" fmla="*/ 0 w 7"/>
                <a:gd name="T17" fmla="*/ 5 h 10"/>
                <a:gd name="T18" fmla="*/ 1 w 7"/>
                <a:gd name="T19" fmla="*/ 3 h 10"/>
                <a:gd name="T20" fmla="*/ 1 w 7"/>
                <a:gd name="T21" fmla="*/ 2 h 10"/>
                <a:gd name="T22" fmla="*/ 1 w 7"/>
                <a:gd name="T23" fmla="*/ 1 h 10"/>
                <a:gd name="T24" fmla="*/ 2 w 7"/>
                <a:gd name="T25" fmla="*/ 1 h 10"/>
                <a:gd name="T26" fmla="*/ 2 w 7"/>
                <a:gd name="T27" fmla="*/ 1 h 10"/>
                <a:gd name="T28" fmla="*/ 3 w 7"/>
                <a:gd name="T29" fmla="*/ 1 h 10"/>
                <a:gd name="T30" fmla="*/ 3 w 7"/>
                <a:gd name="T31" fmla="*/ 0 h 10"/>
                <a:gd name="T32" fmla="*/ 4 w 7"/>
                <a:gd name="T33" fmla="*/ 1 h 10"/>
                <a:gd name="T34" fmla="*/ 4 w 7"/>
                <a:gd name="T35" fmla="*/ 1 h 10"/>
                <a:gd name="T36" fmla="*/ 5 w 7"/>
                <a:gd name="T37" fmla="*/ 1 h 10"/>
                <a:gd name="T38" fmla="*/ 6 w 7"/>
                <a:gd name="T39" fmla="*/ 2 h 10"/>
                <a:gd name="T40" fmla="*/ 6 w 7"/>
                <a:gd name="T41" fmla="*/ 3 h 10"/>
                <a:gd name="T42" fmla="*/ 6 w 7"/>
                <a:gd name="T43" fmla="*/ 4 h 10"/>
                <a:gd name="T44" fmla="*/ 6 w 7"/>
                <a:gd name="T45" fmla="*/ 5 h 10"/>
                <a:gd name="T46" fmla="*/ 6 w 7"/>
                <a:gd name="T47" fmla="*/ 5 h 10"/>
                <a:gd name="T48" fmla="*/ 6 w 7"/>
                <a:gd name="T49" fmla="*/ 6 h 10"/>
                <a:gd name="T50" fmla="*/ 6 w 7"/>
                <a:gd name="T51" fmla="*/ 7 h 10"/>
                <a:gd name="T52" fmla="*/ 5 w 7"/>
                <a:gd name="T53" fmla="*/ 8 h 10"/>
                <a:gd name="T54" fmla="*/ 4 w 7"/>
                <a:gd name="T55" fmla="*/ 8 h 10"/>
                <a:gd name="T56" fmla="*/ 4 w 7"/>
                <a:gd name="T57" fmla="*/ 8 h 10"/>
                <a:gd name="T58" fmla="*/ 3 w 7"/>
                <a:gd name="T59" fmla="*/ 9 h 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"/>
                <a:gd name="T91" fmla="*/ 0 h 10"/>
                <a:gd name="T92" fmla="*/ 7 w 7"/>
                <a:gd name="T93" fmla="*/ 10 h 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" h="10">
                  <a:moveTo>
                    <a:pt x="3" y="9"/>
                  </a:moveTo>
                  <a:lnTo>
                    <a:pt x="3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9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4" name="Freeform 157"/>
            <p:cNvSpPr/>
            <p:nvPr/>
          </p:nvSpPr>
          <p:spPr bwMode="auto">
            <a:xfrm>
              <a:off x="4142" y="2614"/>
              <a:ext cx="7" cy="9"/>
            </a:xfrm>
            <a:custGeom>
              <a:avLst/>
              <a:gdLst>
                <a:gd name="T0" fmla="*/ 3 w 7"/>
                <a:gd name="T1" fmla="*/ 8 h 9"/>
                <a:gd name="T2" fmla="*/ 2 w 7"/>
                <a:gd name="T3" fmla="*/ 8 h 9"/>
                <a:gd name="T4" fmla="*/ 2 w 7"/>
                <a:gd name="T5" fmla="*/ 7 h 9"/>
                <a:gd name="T6" fmla="*/ 1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0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0 w 7"/>
                <a:gd name="T19" fmla="*/ 2 h 9"/>
                <a:gd name="T20" fmla="*/ 1 w 7"/>
                <a:gd name="T21" fmla="*/ 2 h 9"/>
                <a:gd name="T22" fmla="*/ 1 w 7"/>
                <a:gd name="T23" fmla="*/ 1 h 9"/>
                <a:gd name="T24" fmla="*/ 1 w 7"/>
                <a:gd name="T25" fmla="*/ 1 h 9"/>
                <a:gd name="T26" fmla="*/ 2 w 7"/>
                <a:gd name="T27" fmla="*/ 0 h 9"/>
                <a:gd name="T28" fmla="*/ 3 w 7"/>
                <a:gd name="T29" fmla="*/ 0 h 9"/>
                <a:gd name="T30" fmla="*/ 4 w 7"/>
                <a:gd name="T31" fmla="*/ 0 h 9"/>
                <a:gd name="T32" fmla="*/ 4 w 7"/>
                <a:gd name="T33" fmla="*/ 0 h 9"/>
                <a:gd name="T34" fmla="*/ 5 w 7"/>
                <a:gd name="T35" fmla="*/ 1 h 9"/>
                <a:gd name="T36" fmla="*/ 5 w 7"/>
                <a:gd name="T37" fmla="*/ 1 h 9"/>
                <a:gd name="T38" fmla="*/ 6 w 7"/>
                <a:gd name="T39" fmla="*/ 2 h 9"/>
                <a:gd name="T40" fmla="*/ 6 w 7"/>
                <a:gd name="T41" fmla="*/ 2 h 9"/>
                <a:gd name="T42" fmla="*/ 6 w 7"/>
                <a:gd name="T43" fmla="*/ 3 h 9"/>
                <a:gd name="T44" fmla="*/ 6 w 7"/>
                <a:gd name="T45" fmla="*/ 4 h 9"/>
                <a:gd name="T46" fmla="*/ 6 w 7"/>
                <a:gd name="T47" fmla="*/ 5 h 9"/>
                <a:gd name="T48" fmla="*/ 6 w 7"/>
                <a:gd name="T49" fmla="*/ 6 h 9"/>
                <a:gd name="T50" fmla="*/ 6 w 7"/>
                <a:gd name="T51" fmla="*/ 6 h 9"/>
                <a:gd name="T52" fmla="*/ 5 w 7"/>
                <a:gd name="T53" fmla="*/ 7 h 9"/>
                <a:gd name="T54" fmla="*/ 5 w 7"/>
                <a:gd name="T55" fmla="*/ 7 h 9"/>
                <a:gd name="T56" fmla="*/ 4 w 7"/>
                <a:gd name="T57" fmla="*/ 7 h 9"/>
                <a:gd name="T58" fmla="*/ 4 w 7"/>
                <a:gd name="T59" fmla="*/ 8 h 9"/>
                <a:gd name="T60" fmla="*/ 3 w 7"/>
                <a:gd name="T61" fmla="*/ 8 h 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"/>
                <a:gd name="T94" fmla="*/ 0 h 9"/>
                <a:gd name="T95" fmla="*/ 7 w 7"/>
                <a:gd name="T96" fmla="*/ 9 h 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" h="9">
                  <a:moveTo>
                    <a:pt x="3" y="8"/>
                  </a:moveTo>
                  <a:lnTo>
                    <a:pt x="2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5" name="Freeform 158"/>
            <p:cNvSpPr/>
            <p:nvPr/>
          </p:nvSpPr>
          <p:spPr bwMode="auto">
            <a:xfrm>
              <a:off x="4180" y="2615"/>
              <a:ext cx="7" cy="9"/>
            </a:xfrm>
            <a:custGeom>
              <a:avLst/>
              <a:gdLst>
                <a:gd name="T0" fmla="*/ 3 w 7"/>
                <a:gd name="T1" fmla="*/ 8 h 9"/>
                <a:gd name="T2" fmla="*/ 2 w 7"/>
                <a:gd name="T3" fmla="*/ 8 h 9"/>
                <a:gd name="T4" fmla="*/ 2 w 7"/>
                <a:gd name="T5" fmla="*/ 8 h 9"/>
                <a:gd name="T6" fmla="*/ 1 w 7"/>
                <a:gd name="T7" fmla="*/ 7 h 9"/>
                <a:gd name="T8" fmla="*/ 1 w 7"/>
                <a:gd name="T9" fmla="*/ 7 h 9"/>
                <a:gd name="T10" fmla="*/ 1 w 7"/>
                <a:gd name="T11" fmla="*/ 7 h 9"/>
                <a:gd name="T12" fmla="*/ 1 w 7"/>
                <a:gd name="T13" fmla="*/ 6 h 9"/>
                <a:gd name="T14" fmla="*/ 0 w 7"/>
                <a:gd name="T15" fmla="*/ 6 h 9"/>
                <a:gd name="T16" fmla="*/ 0 w 7"/>
                <a:gd name="T17" fmla="*/ 5 h 9"/>
                <a:gd name="T18" fmla="*/ 0 w 7"/>
                <a:gd name="T19" fmla="*/ 4 h 9"/>
                <a:gd name="T20" fmla="*/ 0 w 7"/>
                <a:gd name="T21" fmla="*/ 2 h 9"/>
                <a:gd name="T22" fmla="*/ 1 w 7"/>
                <a:gd name="T23" fmla="*/ 2 h 9"/>
                <a:gd name="T24" fmla="*/ 1 w 7"/>
                <a:gd name="T25" fmla="*/ 1 h 9"/>
                <a:gd name="T26" fmla="*/ 1 w 7"/>
                <a:gd name="T27" fmla="*/ 1 h 9"/>
                <a:gd name="T28" fmla="*/ 2 w 7"/>
                <a:gd name="T29" fmla="*/ 1 h 9"/>
                <a:gd name="T30" fmla="*/ 2 w 7"/>
                <a:gd name="T31" fmla="*/ 0 h 9"/>
                <a:gd name="T32" fmla="*/ 3 w 7"/>
                <a:gd name="T33" fmla="*/ 0 h 9"/>
                <a:gd name="T34" fmla="*/ 4 w 7"/>
                <a:gd name="T35" fmla="*/ 0 h 9"/>
                <a:gd name="T36" fmla="*/ 4 w 7"/>
                <a:gd name="T37" fmla="*/ 1 h 9"/>
                <a:gd name="T38" fmla="*/ 5 w 7"/>
                <a:gd name="T39" fmla="*/ 1 h 9"/>
                <a:gd name="T40" fmla="*/ 5 w 7"/>
                <a:gd name="T41" fmla="*/ 1 h 9"/>
                <a:gd name="T42" fmla="*/ 5 w 7"/>
                <a:gd name="T43" fmla="*/ 2 h 9"/>
                <a:gd name="T44" fmla="*/ 6 w 7"/>
                <a:gd name="T45" fmla="*/ 2 h 9"/>
                <a:gd name="T46" fmla="*/ 6 w 7"/>
                <a:gd name="T47" fmla="*/ 3 h 9"/>
                <a:gd name="T48" fmla="*/ 6 w 7"/>
                <a:gd name="T49" fmla="*/ 4 h 9"/>
                <a:gd name="T50" fmla="*/ 6 w 7"/>
                <a:gd name="T51" fmla="*/ 5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8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2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6" name="Freeform 159"/>
            <p:cNvSpPr/>
            <p:nvPr/>
          </p:nvSpPr>
          <p:spPr bwMode="auto">
            <a:xfrm>
              <a:off x="4214" y="2616"/>
              <a:ext cx="6" cy="10"/>
            </a:xfrm>
            <a:custGeom>
              <a:avLst/>
              <a:gdLst>
                <a:gd name="T0" fmla="*/ 3 w 6"/>
                <a:gd name="T1" fmla="*/ 9 h 10"/>
                <a:gd name="T2" fmla="*/ 2 w 6"/>
                <a:gd name="T3" fmla="*/ 8 h 10"/>
                <a:gd name="T4" fmla="*/ 1 w 6"/>
                <a:gd name="T5" fmla="*/ 8 h 10"/>
                <a:gd name="T6" fmla="*/ 1 w 6"/>
                <a:gd name="T7" fmla="*/ 8 h 10"/>
                <a:gd name="T8" fmla="*/ 1 w 6"/>
                <a:gd name="T9" fmla="*/ 7 h 10"/>
                <a:gd name="T10" fmla="*/ 0 w 6"/>
                <a:gd name="T11" fmla="*/ 7 h 10"/>
                <a:gd name="T12" fmla="*/ 0 w 6"/>
                <a:gd name="T13" fmla="*/ 7 h 10"/>
                <a:gd name="T14" fmla="*/ 0 w 6"/>
                <a:gd name="T15" fmla="*/ 6 h 10"/>
                <a:gd name="T16" fmla="*/ 0 w 6"/>
                <a:gd name="T17" fmla="*/ 5 h 10"/>
                <a:gd name="T18" fmla="*/ 0 w 6"/>
                <a:gd name="T19" fmla="*/ 5 h 10"/>
                <a:gd name="T20" fmla="*/ 0 w 6"/>
                <a:gd name="T21" fmla="*/ 3 h 10"/>
                <a:gd name="T22" fmla="*/ 0 w 6"/>
                <a:gd name="T23" fmla="*/ 2 h 10"/>
                <a:gd name="T24" fmla="*/ 1 w 6"/>
                <a:gd name="T25" fmla="*/ 2 h 10"/>
                <a:gd name="T26" fmla="*/ 1 w 6"/>
                <a:gd name="T27" fmla="*/ 1 h 10"/>
                <a:gd name="T28" fmla="*/ 1 w 6"/>
                <a:gd name="T29" fmla="*/ 1 h 10"/>
                <a:gd name="T30" fmla="*/ 2 w 6"/>
                <a:gd name="T31" fmla="*/ 1 h 10"/>
                <a:gd name="T32" fmla="*/ 3 w 6"/>
                <a:gd name="T33" fmla="*/ 0 h 10"/>
                <a:gd name="T34" fmla="*/ 3 w 6"/>
                <a:gd name="T35" fmla="*/ 1 h 10"/>
                <a:gd name="T36" fmla="*/ 4 w 6"/>
                <a:gd name="T37" fmla="*/ 1 h 10"/>
                <a:gd name="T38" fmla="*/ 4 w 6"/>
                <a:gd name="T39" fmla="*/ 1 h 10"/>
                <a:gd name="T40" fmla="*/ 5 w 6"/>
                <a:gd name="T41" fmla="*/ 2 h 10"/>
                <a:gd name="T42" fmla="*/ 5 w 6"/>
                <a:gd name="T43" fmla="*/ 2 h 10"/>
                <a:gd name="T44" fmla="*/ 5 w 6"/>
                <a:gd name="T45" fmla="*/ 3 h 10"/>
                <a:gd name="T46" fmla="*/ 5 w 6"/>
                <a:gd name="T47" fmla="*/ 4 h 10"/>
                <a:gd name="T48" fmla="*/ 5 w 6"/>
                <a:gd name="T49" fmla="*/ 5 h 10"/>
                <a:gd name="T50" fmla="*/ 5 w 6"/>
                <a:gd name="T51" fmla="*/ 5 h 10"/>
                <a:gd name="T52" fmla="*/ 5 w 6"/>
                <a:gd name="T53" fmla="*/ 6 h 10"/>
                <a:gd name="T54" fmla="*/ 5 w 6"/>
                <a:gd name="T55" fmla="*/ 7 h 10"/>
                <a:gd name="T56" fmla="*/ 5 w 6"/>
                <a:gd name="T57" fmla="*/ 7 h 10"/>
                <a:gd name="T58" fmla="*/ 4 w 6"/>
                <a:gd name="T59" fmla="*/ 8 h 10"/>
                <a:gd name="T60" fmla="*/ 4 w 6"/>
                <a:gd name="T61" fmla="*/ 8 h 10"/>
                <a:gd name="T62" fmla="*/ 3 w 6"/>
                <a:gd name="T63" fmla="*/ 8 h 10"/>
                <a:gd name="T64" fmla="*/ 3 w 6"/>
                <a:gd name="T65" fmla="*/ 9 h 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"/>
                <a:gd name="T100" fmla="*/ 0 h 10"/>
                <a:gd name="T101" fmla="*/ 6 w 6"/>
                <a:gd name="T102" fmla="*/ 10 h 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" h="10">
                  <a:moveTo>
                    <a:pt x="3" y="9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3" y="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7" name="Freeform 160"/>
            <p:cNvSpPr/>
            <p:nvPr/>
          </p:nvSpPr>
          <p:spPr bwMode="auto">
            <a:xfrm>
              <a:off x="4248" y="2618"/>
              <a:ext cx="6" cy="9"/>
            </a:xfrm>
            <a:custGeom>
              <a:avLst/>
              <a:gdLst>
                <a:gd name="T0" fmla="*/ 2 w 6"/>
                <a:gd name="T1" fmla="*/ 8 h 9"/>
                <a:gd name="T2" fmla="*/ 2 w 6"/>
                <a:gd name="T3" fmla="*/ 8 h 9"/>
                <a:gd name="T4" fmla="*/ 1 w 6"/>
                <a:gd name="T5" fmla="*/ 7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5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2 h 9"/>
                <a:gd name="T20" fmla="*/ 0 w 6"/>
                <a:gd name="T21" fmla="*/ 2 h 9"/>
                <a:gd name="T22" fmla="*/ 0 w 6"/>
                <a:gd name="T23" fmla="*/ 1 h 9"/>
                <a:gd name="T24" fmla="*/ 1 w 6"/>
                <a:gd name="T25" fmla="*/ 1 h 9"/>
                <a:gd name="T26" fmla="*/ 1 w 6"/>
                <a:gd name="T27" fmla="*/ 0 h 9"/>
                <a:gd name="T28" fmla="*/ 2 w 6"/>
                <a:gd name="T29" fmla="*/ 0 h 9"/>
                <a:gd name="T30" fmla="*/ 2 w 6"/>
                <a:gd name="T31" fmla="*/ 0 h 9"/>
                <a:gd name="T32" fmla="*/ 3 w 6"/>
                <a:gd name="T33" fmla="*/ 0 h 9"/>
                <a:gd name="T34" fmla="*/ 4 w 6"/>
                <a:gd name="T35" fmla="*/ 0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5 h 9"/>
                <a:gd name="T52" fmla="*/ 5 w 6"/>
                <a:gd name="T53" fmla="*/ 7 h 9"/>
                <a:gd name="T54" fmla="*/ 4 w 6"/>
                <a:gd name="T55" fmla="*/ 7 h 9"/>
                <a:gd name="T56" fmla="*/ 4 w 6"/>
                <a:gd name="T57" fmla="*/ 7 h 9"/>
                <a:gd name="T58" fmla="*/ 3 w 6"/>
                <a:gd name="T59" fmla="*/ 8 h 9"/>
                <a:gd name="T60" fmla="*/ 2 w 6"/>
                <a:gd name="T61" fmla="*/ 8 h 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"/>
                <a:gd name="T94" fmla="*/ 0 h 9"/>
                <a:gd name="T95" fmla="*/ 6 w 6"/>
                <a:gd name="T96" fmla="*/ 9 h 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" h="9">
                  <a:moveTo>
                    <a:pt x="2" y="8"/>
                  </a:move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8"/>
                  </a:lnTo>
                  <a:lnTo>
                    <a:pt x="2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8" name="Freeform 161"/>
            <p:cNvSpPr/>
            <p:nvPr/>
          </p:nvSpPr>
          <p:spPr bwMode="auto">
            <a:xfrm>
              <a:off x="4282" y="2619"/>
              <a:ext cx="6" cy="9"/>
            </a:xfrm>
            <a:custGeom>
              <a:avLst/>
              <a:gdLst>
                <a:gd name="T0" fmla="*/ 2 w 6"/>
                <a:gd name="T1" fmla="*/ 8 h 9"/>
                <a:gd name="T2" fmla="*/ 2 w 6"/>
                <a:gd name="T3" fmla="*/ 8 h 9"/>
                <a:gd name="T4" fmla="*/ 1 w 6"/>
                <a:gd name="T5" fmla="*/ 8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2 h 9"/>
                <a:gd name="T20" fmla="*/ 0 w 6"/>
                <a:gd name="T21" fmla="*/ 2 h 9"/>
                <a:gd name="T22" fmla="*/ 0 w 6"/>
                <a:gd name="T23" fmla="*/ 1 h 9"/>
                <a:gd name="T24" fmla="*/ 1 w 6"/>
                <a:gd name="T25" fmla="*/ 1 h 9"/>
                <a:gd name="T26" fmla="*/ 1 w 6"/>
                <a:gd name="T27" fmla="*/ 0 h 9"/>
                <a:gd name="T28" fmla="*/ 2 w 6"/>
                <a:gd name="T29" fmla="*/ 0 h 9"/>
                <a:gd name="T30" fmla="*/ 2 w 6"/>
                <a:gd name="T31" fmla="*/ 0 h 9"/>
                <a:gd name="T32" fmla="*/ 3 w 6"/>
                <a:gd name="T33" fmla="*/ 0 h 9"/>
                <a:gd name="T34" fmla="*/ 4 w 6"/>
                <a:gd name="T35" fmla="*/ 0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8 h 9"/>
                <a:gd name="T60" fmla="*/ 3 w 6"/>
                <a:gd name="T61" fmla="*/ 8 h 9"/>
                <a:gd name="T62" fmla="*/ 2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2" y="8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9" name="Freeform 162"/>
            <p:cNvSpPr/>
            <p:nvPr/>
          </p:nvSpPr>
          <p:spPr bwMode="auto">
            <a:xfrm>
              <a:off x="4316" y="2620"/>
              <a:ext cx="6" cy="9"/>
            </a:xfrm>
            <a:custGeom>
              <a:avLst/>
              <a:gdLst>
                <a:gd name="T0" fmla="*/ 3 w 6"/>
                <a:gd name="T1" fmla="*/ 8 h 9"/>
                <a:gd name="T2" fmla="*/ 2 w 6"/>
                <a:gd name="T3" fmla="*/ 8 h 9"/>
                <a:gd name="T4" fmla="*/ 1 w 6"/>
                <a:gd name="T5" fmla="*/ 8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2 h 9"/>
                <a:gd name="T20" fmla="*/ 0 w 6"/>
                <a:gd name="T21" fmla="*/ 2 h 9"/>
                <a:gd name="T22" fmla="*/ 0 w 6"/>
                <a:gd name="T23" fmla="*/ 1 h 9"/>
                <a:gd name="T24" fmla="*/ 1 w 6"/>
                <a:gd name="T25" fmla="*/ 1 h 9"/>
                <a:gd name="T26" fmla="*/ 1 w 6"/>
                <a:gd name="T27" fmla="*/ 1 h 9"/>
                <a:gd name="T28" fmla="*/ 2 w 6"/>
                <a:gd name="T29" fmla="*/ 0 h 9"/>
                <a:gd name="T30" fmla="*/ 3 w 6"/>
                <a:gd name="T31" fmla="*/ 0 h 9"/>
                <a:gd name="T32" fmla="*/ 3 w 6"/>
                <a:gd name="T33" fmla="*/ 0 h 9"/>
                <a:gd name="T34" fmla="*/ 4 w 6"/>
                <a:gd name="T35" fmla="*/ 1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8 h 9"/>
                <a:gd name="T60" fmla="*/ 3 w 6"/>
                <a:gd name="T61" fmla="*/ 8 h 9"/>
                <a:gd name="T62" fmla="*/ 3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3" y="8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0" name="Freeform 163"/>
            <p:cNvSpPr/>
            <p:nvPr/>
          </p:nvSpPr>
          <p:spPr bwMode="auto">
            <a:xfrm>
              <a:off x="4134" y="2663"/>
              <a:ext cx="6" cy="9"/>
            </a:xfrm>
            <a:custGeom>
              <a:avLst/>
              <a:gdLst>
                <a:gd name="T0" fmla="*/ 2 w 6"/>
                <a:gd name="T1" fmla="*/ 8 h 9"/>
                <a:gd name="T2" fmla="*/ 2 w 6"/>
                <a:gd name="T3" fmla="*/ 8 h 9"/>
                <a:gd name="T4" fmla="*/ 1 w 6"/>
                <a:gd name="T5" fmla="*/ 8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3 h 9"/>
                <a:gd name="T20" fmla="*/ 0 w 6"/>
                <a:gd name="T21" fmla="*/ 3 h 9"/>
                <a:gd name="T22" fmla="*/ 0 w 6"/>
                <a:gd name="T23" fmla="*/ 1 h 9"/>
                <a:gd name="T24" fmla="*/ 1 w 6"/>
                <a:gd name="T25" fmla="*/ 1 h 9"/>
                <a:gd name="T26" fmla="*/ 1 w 6"/>
                <a:gd name="T27" fmla="*/ 1 h 9"/>
                <a:gd name="T28" fmla="*/ 2 w 6"/>
                <a:gd name="T29" fmla="*/ 0 h 9"/>
                <a:gd name="T30" fmla="*/ 2 w 6"/>
                <a:gd name="T31" fmla="*/ 0 h 9"/>
                <a:gd name="T32" fmla="*/ 3 w 6"/>
                <a:gd name="T33" fmla="*/ 0 h 9"/>
                <a:gd name="T34" fmla="*/ 4 w 6"/>
                <a:gd name="T35" fmla="*/ 1 h 9"/>
                <a:gd name="T36" fmla="*/ 4 w 6"/>
                <a:gd name="T37" fmla="*/ 1 h 9"/>
                <a:gd name="T38" fmla="*/ 4 w 6"/>
                <a:gd name="T39" fmla="*/ 1 h 9"/>
                <a:gd name="T40" fmla="*/ 5 w 6"/>
                <a:gd name="T41" fmla="*/ 2 h 9"/>
                <a:gd name="T42" fmla="*/ 5 w 6"/>
                <a:gd name="T43" fmla="*/ 3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4 w 6"/>
                <a:gd name="T55" fmla="*/ 7 h 9"/>
                <a:gd name="T56" fmla="*/ 4 w 6"/>
                <a:gd name="T57" fmla="*/ 7 h 9"/>
                <a:gd name="T58" fmla="*/ 4 w 6"/>
                <a:gd name="T59" fmla="*/ 8 h 9"/>
                <a:gd name="T60" fmla="*/ 3 w 6"/>
                <a:gd name="T61" fmla="*/ 8 h 9"/>
                <a:gd name="T62" fmla="*/ 2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2" y="8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1" name="Freeform 164"/>
            <p:cNvSpPr/>
            <p:nvPr/>
          </p:nvSpPr>
          <p:spPr bwMode="auto">
            <a:xfrm>
              <a:off x="4173" y="2666"/>
              <a:ext cx="6" cy="9"/>
            </a:xfrm>
            <a:custGeom>
              <a:avLst/>
              <a:gdLst>
                <a:gd name="T0" fmla="*/ 2 w 6"/>
                <a:gd name="T1" fmla="*/ 8 h 9"/>
                <a:gd name="T2" fmla="*/ 2 w 6"/>
                <a:gd name="T3" fmla="*/ 8 h 9"/>
                <a:gd name="T4" fmla="*/ 1 w 6"/>
                <a:gd name="T5" fmla="*/ 7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2 h 9"/>
                <a:gd name="T20" fmla="*/ 0 w 6"/>
                <a:gd name="T21" fmla="*/ 2 h 9"/>
                <a:gd name="T22" fmla="*/ 0 w 6"/>
                <a:gd name="T23" fmla="*/ 1 h 9"/>
                <a:gd name="T24" fmla="*/ 1 w 6"/>
                <a:gd name="T25" fmla="*/ 1 h 9"/>
                <a:gd name="T26" fmla="*/ 1 w 6"/>
                <a:gd name="T27" fmla="*/ 0 h 9"/>
                <a:gd name="T28" fmla="*/ 2 w 6"/>
                <a:gd name="T29" fmla="*/ 0 h 9"/>
                <a:gd name="T30" fmla="*/ 2 w 6"/>
                <a:gd name="T31" fmla="*/ 0 h 9"/>
                <a:gd name="T32" fmla="*/ 3 w 6"/>
                <a:gd name="T33" fmla="*/ 0 h 9"/>
                <a:gd name="T34" fmla="*/ 4 w 6"/>
                <a:gd name="T35" fmla="*/ 0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7 h 9"/>
                <a:gd name="T60" fmla="*/ 3 w 6"/>
                <a:gd name="T61" fmla="*/ 8 h 9"/>
                <a:gd name="T62" fmla="*/ 2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2" y="8"/>
                  </a:move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8"/>
                  </a:lnTo>
                  <a:lnTo>
                    <a:pt x="2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2" name="Freeform 165"/>
            <p:cNvSpPr/>
            <p:nvPr/>
          </p:nvSpPr>
          <p:spPr bwMode="auto">
            <a:xfrm>
              <a:off x="4212" y="2668"/>
              <a:ext cx="6" cy="9"/>
            </a:xfrm>
            <a:custGeom>
              <a:avLst/>
              <a:gdLst>
                <a:gd name="T0" fmla="*/ 2 w 6"/>
                <a:gd name="T1" fmla="*/ 8 h 9"/>
                <a:gd name="T2" fmla="*/ 2 w 6"/>
                <a:gd name="T3" fmla="*/ 8 h 9"/>
                <a:gd name="T4" fmla="*/ 1 w 6"/>
                <a:gd name="T5" fmla="*/ 8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2 h 9"/>
                <a:gd name="T20" fmla="*/ 0 w 6"/>
                <a:gd name="T21" fmla="*/ 2 h 9"/>
                <a:gd name="T22" fmla="*/ 0 w 6"/>
                <a:gd name="T23" fmla="*/ 1 h 9"/>
                <a:gd name="T24" fmla="*/ 1 w 6"/>
                <a:gd name="T25" fmla="*/ 1 h 9"/>
                <a:gd name="T26" fmla="*/ 1 w 6"/>
                <a:gd name="T27" fmla="*/ 1 h 9"/>
                <a:gd name="T28" fmla="*/ 2 w 6"/>
                <a:gd name="T29" fmla="*/ 0 h 9"/>
                <a:gd name="T30" fmla="*/ 2 w 6"/>
                <a:gd name="T31" fmla="*/ 0 h 9"/>
                <a:gd name="T32" fmla="*/ 3 w 6"/>
                <a:gd name="T33" fmla="*/ 0 h 9"/>
                <a:gd name="T34" fmla="*/ 4 w 6"/>
                <a:gd name="T35" fmla="*/ 1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8 h 9"/>
                <a:gd name="T60" fmla="*/ 3 w 6"/>
                <a:gd name="T61" fmla="*/ 8 h 9"/>
                <a:gd name="T62" fmla="*/ 2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2" y="8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3" name="Freeform 166"/>
            <p:cNvSpPr/>
            <p:nvPr/>
          </p:nvSpPr>
          <p:spPr bwMode="auto">
            <a:xfrm>
              <a:off x="4250" y="2671"/>
              <a:ext cx="6" cy="9"/>
            </a:xfrm>
            <a:custGeom>
              <a:avLst/>
              <a:gdLst>
                <a:gd name="T0" fmla="*/ 2 w 6"/>
                <a:gd name="T1" fmla="*/ 8 h 9"/>
                <a:gd name="T2" fmla="*/ 2 w 6"/>
                <a:gd name="T3" fmla="*/ 8 h 9"/>
                <a:gd name="T4" fmla="*/ 1 w 6"/>
                <a:gd name="T5" fmla="*/ 7 h 9"/>
                <a:gd name="T6" fmla="*/ 1 w 6"/>
                <a:gd name="T7" fmla="*/ 7 h 9"/>
                <a:gd name="T8" fmla="*/ 1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3 h 9"/>
                <a:gd name="T20" fmla="*/ 0 w 6"/>
                <a:gd name="T21" fmla="*/ 2 h 9"/>
                <a:gd name="T22" fmla="*/ 1 w 6"/>
                <a:gd name="T23" fmla="*/ 1 h 9"/>
                <a:gd name="T24" fmla="*/ 1 w 6"/>
                <a:gd name="T25" fmla="*/ 1 h 9"/>
                <a:gd name="T26" fmla="*/ 1 w 6"/>
                <a:gd name="T27" fmla="*/ 0 h 9"/>
                <a:gd name="T28" fmla="*/ 2 w 6"/>
                <a:gd name="T29" fmla="*/ 0 h 9"/>
                <a:gd name="T30" fmla="*/ 2 w 6"/>
                <a:gd name="T31" fmla="*/ 0 h 9"/>
                <a:gd name="T32" fmla="*/ 3 w 6"/>
                <a:gd name="T33" fmla="*/ 0 h 9"/>
                <a:gd name="T34" fmla="*/ 4 w 6"/>
                <a:gd name="T35" fmla="*/ 0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7 h 9"/>
                <a:gd name="T60" fmla="*/ 3 w 6"/>
                <a:gd name="T61" fmla="*/ 8 h 9"/>
                <a:gd name="T62" fmla="*/ 2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2" y="8"/>
                  </a:moveTo>
                  <a:lnTo>
                    <a:pt x="2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8"/>
                  </a:lnTo>
                  <a:lnTo>
                    <a:pt x="2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4" name="Freeform 167"/>
            <p:cNvSpPr/>
            <p:nvPr/>
          </p:nvSpPr>
          <p:spPr bwMode="auto">
            <a:xfrm>
              <a:off x="4286" y="2671"/>
              <a:ext cx="6" cy="9"/>
            </a:xfrm>
            <a:custGeom>
              <a:avLst/>
              <a:gdLst>
                <a:gd name="T0" fmla="*/ 3 w 6"/>
                <a:gd name="T1" fmla="*/ 8 h 9"/>
                <a:gd name="T2" fmla="*/ 2 w 6"/>
                <a:gd name="T3" fmla="*/ 8 h 9"/>
                <a:gd name="T4" fmla="*/ 1 w 6"/>
                <a:gd name="T5" fmla="*/ 7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2 h 9"/>
                <a:gd name="T20" fmla="*/ 0 w 6"/>
                <a:gd name="T21" fmla="*/ 2 h 9"/>
                <a:gd name="T22" fmla="*/ 0 w 6"/>
                <a:gd name="T23" fmla="*/ 1 h 9"/>
                <a:gd name="T24" fmla="*/ 1 w 6"/>
                <a:gd name="T25" fmla="*/ 1 h 9"/>
                <a:gd name="T26" fmla="*/ 1 w 6"/>
                <a:gd name="T27" fmla="*/ 0 h 9"/>
                <a:gd name="T28" fmla="*/ 2 w 6"/>
                <a:gd name="T29" fmla="*/ 0 h 9"/>
                <a:gd name="T30" fmla="*/ 3 w 6"/>
                <a:gd name="T31" fmla="*/ 0 h 9"/>
                <a:gd name="T32" fmla="*/ 3 w 6"/>
                <a:gd name="T33" fmla="*/ 0 h 9"/>
                <a:gd name="T34" fmla="*/ 4 w 6"/>
                <a:gd name="T35" fmla="*/ 0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7 h 9"/>
                <a:gd name="T60" fmla="*/ 3 w 6"/>
                <a:gd name="T61" fmla="*/ 8 h 9"/>
                <a:gd name="T62" fmla="*/ 3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3" y="8"/>
                  </a:move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5" name="Freeform 168"/>
            <p:cNvSpPr/>
            <p:nvPr/>
          </p:nvSpPr>
          <p:spPr bwMode="auto">
            <a:xfrm>
              <a:off x="4321" y="2671"/>
              <a:ext cx="6" cy="9"/>
            </a:xfrm>
            <a:custGeom>
              <a:avLst/>
              <a:gdLst>
                <a:gd name="T0" fmla="*/ 3 w 6"/>
                <a:gd name="T1" fmla="*/ 8 h 9"/>
                <a:gd name="T2" fmla="*/ 2 w 6"/>
                <a:gd name="T3" fmla="*/ 8 h 9"/>
                <a:gd name="T4" fmla="*/ 1 w 6"/>
                <a:gd name="T5" fmla="*/ 7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3 h 9"/>
                <a:gd name="T20" fmla="*/ 0 w 6"/>
                <a:gd name="T21" fmla="*/ 2 h 9"/>
                <a:gd name="T22" fmla="*/ 0 w 6"/>
                <a:gd name="T23" fmla="*/ 1 h 9"/>
                <a:gd name="T24" fmla="*/ 1 w 6"/>
                <a:gd name="T25" fmla="*/ 1 h 9"/>
                <a:gd name="T26" fmla="*/ 1 w 6"/>
                <a:gd name="T27" fmla="*/ 0 h 9"/>
                <a:gd name="T28" fmla="*/ 2 w 6"/>
                <a:gd name="T29" fmla="*/ 0 h 9"/>
                <a:gd name="T30" fmla="*/ 3 w 6"/>
                <a:gd name="T31" fmla="*/ 0 h 9"/>
                <a:gd name="T32" fmla="*/ 3 w 6"/>
                <a:gd name="T33" fmla="*/ 0 h 9"/>
                <a:gd name="T34" fmla="*/ 4 w 6"/>
                <a:gd name="T35" fmla="*/ 0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7 h 9"/>
                <a:gd name="T60" fmla="*/ 3 w 6"/>
                <a:gd name="T61" fmla="*/ 8 h 9"/>
                <a:gd name="T62" fmla="*/ 3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3" y="8"/>
                  </a:move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6" name="Freeform 169"/>
            <p:cNvSpPr/>
            <p:nvPr/>
          </p:nvSpPr>
          <p:spPr bwMode="auto">
            <a:xfrm>
              <a:off x="4129" y="2712"/>
              <a:ext cx="6" cy="10"/>
            </a:xfrm>
            <a:custGeom>
              <a:avLst/>
              <a:gdLst>
                <a:gd name="T0" fmla="*/ 2 w 6"/>
                <a:gd name="T1" fmla="*/ 9 h 10"/>
                <a:gd name="T2" fmla="*/ 2 w 6"/>
                <a:gd name="T3" fmla="*/ 8 h 10"/>
                <a:gd name="T4" fmla="*/ 1 w 6"/>
                <a:gd name="T5" fmla="*/ 8 h 10"/>
                <a:gd name="T6" fmla="*/ 1 w 6"/>
                <a:gd name="T7" fmla="*/ 8 h 10"/>
                <a:gd name="T8" fmla="*/ 0 w 6"/>
                <a:gd name="T9" fmla="*/ 7 h 10"/>
                <a:gd name="T10" fmla="*/ 0 w 6"/>
                <a:gd name="T11" fmla="*/ 7 h 10"/>
                <a:gd name="T12" fmla="*/ 0 w 6"/>
                <a:gd name="T13" fmla="*/ 6 h 10"/>
                <a:gd name="T14" fmla="*/ 0 w 6"/>
                <a:gd name="T15" fmla="*/ 5 h 10"/>
                <a:gd name="T16" fmla="*/ 0 w 6"/>
                <a:gd name="T17" fmla="*/ 5 h 10"/>
                <a:gd name="T18" fmla="*/ 0 w 6"/>
                <a:gd name="T19" fmla="*/ 4 h 10"/>
                <a:gd name="T20" fmla="*/ 0 w 6"/>
                <a:gd name="T21" fmla="*/ 3 h 10"/>
                <a:gd name="T22" fmla="*/ 0 w 6"/>
                <a:gd name="T23" fmla="*/ 1 h 10"/>
                <a:gd name="T24" fmla="*/ 1 w 6"/>
                <a:gd name="T25" fmla="*/ 1 h 10"/>
                <a:gd name="T26" fmla="*/ 1 w 6"/>
                <a:gd name="T27" fmla="*/ 1 h 10"/>
                <a:gd name="T28" fmla="*/ 2 w 6"/>
                <a:gd name="T29" fmla="*/ 1 h 10"/>
                <a:gd name="T30" fmla="*/ 2 w 6"/>
                <a:gd name="T31" fmla="*/ 0 h 10"/>
                <a:gd name="T32" fmla="*/ 3 w 6"/>
                <a:gd name="T33" fmla="*/ 1 h 10"/>
                <a:gd name="T34" fmla="*/ 4 w 6"/>
                <a:gd name="T35" fmla="*/ 1 h 10"/>
                <a:gd name="T36" fmla="*/ 4 w 6"/>
                <a:gd name="T37" fmla="*/ 1 h 10"/>
                <a:gd name="T38" fmla="*/ 5 w 6"/>
                <a:gd name="T39" fmla="*/ 2 h 10"/>
                <a:gd name="T40" fmla="*/ 5 w 6"/>
                <a:gd name="T41" fmla="*/ 3 h 10"/>
                <a:gd name="T42" fmla="*/ 5 w 6"/>
                <a:gd name="T43" fmla="*/ 4 h 10"/>
                <a:gd name="T44" fmla="*/ 5 w 6"/>
                <a:gd name="T45" fmla="*/ 5 h 10"/>
                <a:gd name="T46" fmla="*/ 5 w 6"/>
                <a:gd name="T47" fmla="*/ 5 h 10"/>
                <a:gd name="T48" fmla="*/ 5 w 6"/>
                <a:gd name="T49" fmla="*/ 6 h 10"/>
                <a:gd name="T50" fmla="*/ 5 w 6"/>
                <a:gd name="T51" fmla="*/ 7 h 10"/>
                <a:gd name="T52" fmla="*/ 4 w 6"/>
                <a:gd name="T53" fmla="*/ 7 h 10"/>
                <a:gd name="T54" fmla="*/ 4 w 6"/>
                <a:gd name="T55" fmla="*/ 8 h 10"/>
                <a:gd name="T56" fmla="*/ 4 w 6"/>
                <a:gd name="T57" fmla="*/ 8 h 10"/>
                <a:gd name="T58" fmla="*/ 3 w 6"/>
                <a:gd name="T59" fmla="*/ 8 h 10"/>
                <a:gd name="T60" fmla="*/ 2 w 6"/>
                <a:gd name="T61" fmla="*/ 9 h 1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"/>
                <a:gd name="T94" fmla="*/ 0 h 10"/>
                <a:gd name="T95" fmla="*/ 6 w 6"/>
                <a:gd name="T96" fmla="*/ 10 h 1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" h="10">
                  <a:moveTo>
                    <a:pt x="2" y="9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7" name="Freeform 170"/>
            <p:cNvSpPr/>
            <p:nvPr/>
          </p:nvSpPr>
          <p:spPr bwMode="auto">
            <a:xfrm>
              <a:off x="4173" y="2712"/>
              <a:ext cx="6" cy="10"/>
            </a:xfrm>
            <a:custGeom>
              <a:avLst/>
              <a:gdLst>
                <a:gd name="T0" fmla="*/ 2 w 6"/>
                <a:gd name="T1" fmla="*/ 9 h 10"/>
                <a:gd name="T2" fmla="*/ 2 w 6"/>
                <a:gd name="T3" fmla="*/ 8 h 10"/>
                <a:gd name="T4" fmla="*/ 1 w 6"/>
                <a:gd name="T5" fmla="*/ 8 h 10"/>
                <a:gd name="T6" fmla="*/ 1 w 6"/>
                <a:gd name="T7" fmla="*/ 8 h 10"/>
                <a:gd name="T8" fmla="*/ 0 w 6"/>
                <a:gd name="T9" fmla="*/ 7 h 10"/>
                <a:gd name="T10" fmla="*/ 0 w 6"/>
                <a:gd name="T11" fmla="*/ 6 h 10"/>
                <a:gd name="T12" fmla="*/ 0 w 6"/>
                <a:gd name="T13" fmla="*/ 5 h 10"/>
                <a:gd name="T14" fmla="*/ 0 w 6"/>
                <a:gd name="T15" fmla="*/ 5 h 10"/>
                <a:gd name="T16" fmla="*/ 0 w 6"/>
                <a:gd name="T17" fmla="*/ 3 h 10"/>
                <a:gd name="T18" fmla="*/ 0 w 6"/>
                <a:gd name="T19" fmla="*/ 2 h 10"/>
                <a:gd name="T20" fmla="*/ 0 w 6"/>
                <a:gd name="T21" fmla="*/ 1 h 10"/>
                <a:gd name="T22" fmla="*/ 1 w 6"/>
                <a:gd name="T23" fmla="*/ 1 h 10"/>
                <a:gd name="T24" fmla="*/ 1 w 6"/>
                <a:gd name="T25" fmla="*/ 1 h 10"/>
                <a:gd name="T26" fmla="*/ 2 w 6"/>
                <a:gd name="T27" fmla="*/ 1 h 10"/>
                <a:gd name="T28" fmla="*/ 2 w 6"/>
                <a:gd name="T29" fmla="*/ 0 h 10"/>
                <a:gd name="T30" fmla="*/ 3 w 6"/>
                <a:gd name="T31" fmla="*/ 1 h 10"/>
                <a:gd name="T32" fmla="*/ 4 w 6"/>
                <a:gd name="T33" fmla="*/ 1 h 10"/>
                <a:gd name="T34" fmla="*/ 4 w 6"/>
                <a:gd name="T35" fmla="*/ 1 h 10"/>
                <a:gd name="T36" fmla="*/ 5 w 6"/>
                <a:gd name="T37" fmla="*/ 1 h 10"/>
                <a:gd name="T38" fmla="*/ 5 w 6"/>
                <a:gd name="T39" fmla="*/ 2 h 10"/>
                <a:gd name="T40" fmla="*/ 5 w 6"/>
                <a:gd name="T41" fmla="*/ 3 h 10"/>
                <a:gd name="T42" fmla="*/ 5 w 6"/>
                <a:gd name="T43" fmla="*/ 4 h 10"/>
                <a:gd name="T44" fmla="*/ 5 w 6"/>
                <a:gd name="T45" fmla="*/ 5 h 10"/>
                <a:gd name="T46" fmla="*/ 5 w 6"/>
                <a:gd name="T47" fmla="*/ 5 h 10"/>
                <a:gd name="T48" fmla="*/ 5 w 6"/>
                <a:gd name="T49" fmla="*/ 6 h 10"/>
                <a:gd name="T50" fmla="*/ 5 w 6"/>
                <a:gd name="T51" fmla="*/ 7 h 10"/>
                <a:gd name="T52" fmla="*/ 4 w 6"/>
                <a:gd name="T53" fmla="*/ 8 h 10"/>
                <a:gd name="T54" fmla="*/ 4 w 6"/>
                <a:gd name="T55" fmla="*/ 8 h 10"/>
                <a:gd name="T56" fmla="*/ 3 w 6"/>
                <a:gd name="T57" fmla="*/ 8 h 10"/>
                <a:gd name="T58" fmla="*/ 2 w 6"/>
                <a:gd name="T59" fmla="*/ 9 h 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"/>
                <a:gd name="T91" fmla="*/ 0 h 10"/>
                <a:gd name="T92" fmla="*/ 6 w 6"/>
                <a:gd name="T93" fmla="*/ 10 h 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" h="10">
                  <a:moveTo>
                    <a:pt x="2" y="9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8" name="Freeform 171"/>
            <p:cNvSpPr/>
            <p:nvPr/>
          </p:nvSpPr>
          <p:spPr bwMode="auto">
            <a:xfrm>
              <a:off x="4212" y="2715"/>
              <a:ext cx="6" cy="9"/>
            </a:xfrm>
            <a:custGeom>
              <a:avLst/>
              <a:gdLst>
                <a:gd name="T0" fmla="*/ 3 w 6"/>
                <a:gd name="T1" fmla="*/ 8 h 9"/>
                <a:gd name="T2" fmla="*/ 2 w 6"/>
                <a:gd name="T3" fmla="*/ 8 h 9"/>
                <a:gd name="T4" fmla="*/ 1 w 6"/>
                <a:gd name="T5" fmla="*/ 8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3 h 9"/>
                <a:gd name="T20" fmla="*/ 0 w 6"/>
                <a:gd name="T21" fmla="*/ 2 h 9"/>
                <a:gd name="T22" fmla="*/ 0 w 6"/>
                <a:gd name="T23" fmla="*/ 1 h 9"/>
                <a:gd name="T24" fmla="*/ 1 w 6"/>
                <a:gd name="T25" fmla="*/ 1 h 9"/>
                <a:gd name="T26" fmla="*/ 1 w 6"/>
                <a:gd name="T27" fmla="*/ 1 h 9"/>
                <a:gd name="T28" fmla="*/ 2 w 6"/>
                <a:gd name="T29" fmla="*/ 0 h 9"/>
                <a:gd name="T30" fmla="*/ 3 w 6"/>
                <a:gd name="T31" fmla="*/ 0 h 9"/>
                <a:gd name="T32" fmla="*/ 3 w 6"/>
                <a:gd name="T33" fmla="*/ 0 h 9"/>
                <a:gd name="T34" fmla="*/ 4 w 6"/>
                <a:gd name="T35" fmla="*/ 1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3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8 h 9"/>
                <a:gd name="T60" fmla="*/ 3 w 6"/>
                <a:gd name="T61" fmla="*/ 8 h 9"/>
                <a:gd name="T62" fmla="*/ 3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3" y="8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9" name="Freeform 172"/>
            <p:cNvSpPr/>
            <p:nvPr/>
          </p:nvSpPr>
          <p:spPr bwMode="auto">
            <a:xfrm>
              <a:off x="4249" y="2716"/>
              <a:ext cx="6" cy="10"/>
            </a:xfrm>
            <a:custGeom>
              <a:avLst/>
              <a:gdLst>
                <a:gd name="T0" fmla="*/ 3 w 6"/>
                <a:gd name="T1" fmla="*/ 9 h 10"/>
                <a:gd name="T2" fmla="*/ 2 w 6"/>
                <a:gd name="T3" fmla="*/ 9 h 10"/>
                <a:gd name="T4" fmla="*/ 1 w 6"/>
                <a:gd name="T5" fmla="*/ 8 h 10"/>
                <a:gd name="T6" fmla="*/ 1 w 6"/>
                <a:gd name="T7" fmla="*/ 8 h 10"/>
                <a:gd name="T8" fmla="*/ 1 w 6"/>
                <a:gd name="T9" fmla="*/ 7 h 10"/>
                <a:gd name="T10" fmla="*/ 0 w 6"/>
                <a:gd name="T11" fmla="*/ 7 h 10"/>
                <a:gd name="T12" fmla="*/ 0 w 6"/>
                <a:gd name="T13" fmla="*/ 6 h 10"/>
                <a:gd name="T14" fmla="*/ 0 w 6"/>
                <a:gd name="T15" fmla="*/ 5 h 10"/>
                <a:gd name="T16" fmla="*/ 0 w 6"/>
                <a:gd name="T17" fmla="*/ 5 h 10"/>
                <a:gd name="T18" fmla="*/ 0 w 6"/>
                <a:gd name="T19" fmla="*/ 3 h 10"/>
                <a:gd name="T20" fmla="*/ 0 w 6"/>
                <a:gd name="T21" fmla="*/ 2 h 10"/>
                <a:gd name="T22" fmla="*/ 1 w 6"/>
                <a:gd name="T23" fmla="*/ 1 h 10"/>
                <a:gd name="T24" fmla="*/ 1 w 6"/>
                <a:gd name="T25" fmla="*/ 1 h 10"/>
                <a:gd name="T26" fmla="*/ 2 w 6"/>
                <a:gd name="T27" fmla="*/ 1 h 10"/>
                <a:gd name="T28" fmla="*/ 3 w 6"/>
                <a:gd name="T29" fmla="*/ 0 h 10"/>
                <a:gd name="T30" fmla="*/ 3 w 6"/>
                <a:gd name="T31" fmla="*/ 1 h 10"/>
                <a:gd name="T32" fmla="*/ 4 w 6"/>
                <a:gd name="T33" fmla="*/ 1 h 10"/>
                <a:gd name="T34" fmla="*/ 4 w 6"/>
                <a:gd name="T35" fmla="*/ 1 h 10"/>
                <a:gd name="T36" fmla="*/ 5 w 6"/>
                <a:gd name="T37" fmla="*/ 1 h 10"/>
                <a:gd name="T38" fmla="*/ 5 w 6"/>
                <a:gd name="T39" fmla="*/ 2 h 10"/>
                <a:gd name="T40" fmla="*/ 5 w 6"/>
                <a:gd name="T41" fmla="*/ 3 h 10"/>
                <a:gd name="T42" fmla="*/ 5 w 6"/>
                <a:gd name="T43" fmla="*/ 4 h 10"/>
                <a:gd name="T44" fmla="*/ 5 w 6"/>
                <a:gd name="T45" fmla="*/ 5 h 10"/>
                <a:gd name="T46" fmla="*/ 5 w 6"/>
                <a:gd name="T47" fmla="*/ 5 h 10"/>
                <a:gd name="T48" fmla="*/ 5 w 6"/>
                <a:gd name="T49" fmla="*/ 6 h 10"/>
                <a:gd name="T50" fmla="*/ 5 w 6"/>
                <a:gd name="T51" fmla="*/ 7 h 10"/>
                <a:gd name="T52" fmla="*/ 4 w 6"/>
                <a:gd name="T53" fmla="*/ 8 h 10"/>
                <a:gd name="T54" fmla="*/ 4 w 6"/>
                <a:gd name="T55" fmla="*/ 8 h 10"/>
                <a:gd name="T56" fmla="*/ 3 w 6"/>
                <a:gd name="T57" fmla="*/ 9 h 10"/>
                <a:gd name="T58" fmla="*/ 3 w 6"/>
                <a:gd name="T59" fmla="*/ 9 h 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"/>
                <a:gd name="T91" fmla="*/ 0 h 10"/>
                <a:gd name="T92" fmla="*/ 6 w 6"/>
                <a:gd name="T93" fmla="*/ 10 h 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" h="10">
                  <a:moveTo>
                    <a:pt x="3" y="9"/>
                  </a:move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0" name="Freeform 173"/>
            <p:cNvSpPr/>
            <p:nvPr/>
          </p:nvSpPr>
          <p:spPr bwMode="auto">
            <a:xfrm>
              <a:off x="4287" y="2715"/>
              <a:ext cx="6" cy="9"/>
            </a:xfrm>
            <a:custGeom>
              <a:avLst/>
              <a:gdLst>
                <a:gd name="T0" fmla="*/ 3 w 6"/>
                <a:gd name="T1" fmla="*/ 8 h 9"/>
                <a:gd name="T2" fmla="*/ 2 w 6"/>
                <a:gd name="T3" fmla="*/ 8 h 9"/>
                <a:gd name="T4" fmla="*/ 1 w 6"/>
                <a:gd name="T5" fmla="*/ 8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3 h 9"/>
                <a:gd name="T20" fmla="*/ 0 w 6"/>
                <a:gd name="T21" fmla="*/ 3 h 9"/>
                <a:gd name="T22" fmla="*/ 0 w 6"/>
                <a:gd name="T23" fmla="*/ 2 h 9"/>
                <a:gd name="T24" fmla="*/ 0 w 6"/>
                <a:gd name="T25" fmla="*/ 1 h 9"/>
                <a:gd name="T26" fmla="*/ 1 w 6"/>
                <a:gd name="T27" fmla="*/ 1 h 9"/>
                <a:gd name="T28" fmla="*/ 1 w 6"/>
                <a:gd name="T29" fmla="*/ 1 h 9"/>
                <a:gd name="T30" fmla="*/ 2 w 6"/>
                <a:gd name="T31" fmla="*/ 0 h 9"/>
                <a:gd name="T32" fmla="*/ 3 w 6"/>
                <a:gd name="T33" fmla="*/ 0 h 9"/>
                <a:gd name="T34" fmla="*/ 3 w 6"/>
                <a:gd name="T35" fmla="*/ 0 h 9"/>
                <a:gd name="T36" fmla="*/ 4 w 6"/>
                <a:gd name="T37" fmla="*/ 1 h 9"/>
                <a:gd name="T38" fmla="*/ 4 w 6"/>
                <a:gd name="T39" fmla="*/ 1 h 9"/>
                <a:gd name="T40" fmla="*/ 5 w 6"/>
                <a:gd name="T41" fmla="*/ 1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3 h 9"/>
                <a:gd name="T48" fmla="*/ 5 w 6"/>
                <a:gd name="T49" fmla="*/ 4 h 9"/>
                <a:gd name="T50" fmla="*/ 5 w 6"/>
                <a:gd name="T51" fmla="*/ 5 h 9"/>
                <a:gd name="T52" fmla="*/ 5 w 6"/>
                <a:gd name="T53" fmla="*/ 6 h 9"/>
                <a:gd name="T54" fmla="*/ 5 w 6"/>
                <a:gd name="T55" fmla="*/ 6 h 9"/>
                <a:gd name="T56" fmla="*/ 5 w 6"/>
                <a:gd name="T57" fmla="*/ 7 h 9"/>
                <a:gd name="T58" fmla="*/ 4 w 6"/>
                <a:gd name="T59" fmla="*/ 7 h 9"/>
                <a:gd name="T60" fmla="*/ 4 w 6"/>
                <a:gd name="T61" fmla="*/ 8 h 9"/>
                <a:gd name="T62" fmla="*/ 3 w 6"/>
                <a:gd name="T63" fmla="*/ 8 h 9"/>
                <a:gd name="T64" fmla="*/ 3 w 6"/>
                <a:gd name="T65" fmla="*/ 8 h 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"/>
                <a:gd name="T100" fmla="*/ 0 h 9"/>
                <a:gd name="T101" fmla="*/ 6 w 6"/>
                <a:gd name="T102" fmla="*/ 9 h 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" h="9">
                  <a:moveTo>
                    <a:pt x="3" y="8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1" name="Freeform 174"/>
            <p:cNvSpPr/>
            <p:nvPr/>
          </p:nvSpPr>
          <p:spPr bwMode="auto">
            <a:xfrm>
              <a:off x="4330" y="2714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7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0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0 w 7"/>
                <a:gd name="T19" fmla="*/ 2 h 9"/>
                <a:gd name="T20" fmla="*/ 1 w 7"/>
                <a:gd name="T21" fmla="*/ 2 h 9"/>
                <a:gd name="T22" fmla="*/ 1 w 7"/>
                <a:gd name="T23" fmla="*/ 1 h 9"/>
                <a:gd name="T24" fmla="*/ 2 w 7"/>
                <a:gd name="T25" fmla="*/ 1 h 9"/>
                <a:gd name="T26" fmla="*/ 2 w 7"/>
                <a:gd name="T27" fmla="*/ 0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4 w 7"/>
                <a:gd name="T35" fmla="*/ 0 h 9"/>
                <a:gd name="T36" fmla="*/ 5 w 7"/>
                <a:gd name="T37" fmla="*/ 1 h 9"/>
                <a:gd name="T38" fmla="*/ 5 w 7"/>
                <a:gd name="T39" fmla="*/ 1 h 9"/>
                <a:gd name="T40" fmla="*/ 6 w 7"/>
                <a:gd name="T41" fmla="*/ 2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5 w 7"/>
                <a:gd name="T53" fmla="*/ 7 h 9"/>
                <a:gd name="T54" fmla="*/ 5 w 7"/>
                <a:gd name="T55" fmla="*/ 7 h 9"/>
                <a:gd name="T56" fmla="*/ 4 w 7"/>
                <a:gd name="T57" fmla="*/ 7 h 9"/>
                <a:gd name="T58" fmla="*/ 4 w 7"/>
                <a:gd name="T59" fmla="*/ 8 h 9"/>
                <a:gd name="T60" fmla="*/ 3 w 7"/>
                <a:gd name="T61" fmla="*/ 8 h 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"/>
                <a:gd name="T94" fmla="*/ 0 h 9"/>
                <a:gd name="T95" fmla="*/ 7 w 7"/>
                <a:gd name="T96" fmla="*/ 9 h 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2" name="Freeform 175"/>
            <p:cNvSpPr/>
            <p:nvPr/>
          </p:nvSpPr>
          <p:spPr bwMode="auto">
            <a:xfrm>
              <a:off x="4130" y="2761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7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1 w 7"/>
                <a:gd name="T15" fmla="*/ 5 h 9"/>
                <a:gd name="T16" fmla="*/ 0 w 7"/>
                <a:gd name="T17" fmla="*/ 4 h 9"/>
                <a:gd name="T18" fmla="*/ 1 w 7"/>
                <a:gd name="T19" fmla="*/ 2 h 9"/>
                <a:gd name="T20" fmla="*/ 1 w 7"/>
                <a:gd name="T21" fmla="*/ 2 h 9"/>
                <a:gd name="T22" fmla="*/ 1 w 7"/>
                <a:gd name="T23" fmla="*/ 1 h 9"/>
                <a:gd name="T24" fmla="*/ 2 w 7"/>
                <a:gd name="T25" fmla="*/ 1 h 9"/>
                <a:gd name="T26" fmla="*/ 2 w 7"/>
                <a:gd name="T27" fmla="*/ 0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5 w 7"/>
                <a:gd name="T35" fmla="*/ 0 h 9"/>
                <a:gd name="T36" fmla="*/ 5 w 7"/>
                <a:gd name="T37" fmla="*/ 1 h 9"/>
                <a:gd name="T38" fmla="*/ 5 w 7"/>
                <a:gd name="T39" fmla="*/ 1 h 9"/>
                <a:gd name="T40" fmla="*/ 6 w 7"/>
                <a:gd name="T41" fmla="*/ 2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5 w 7"/>
                <a:gd name="T59" fmla="*/ 7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3" name="Freeform 176"/>
            <p:cNvSpPr/>
            <p:nvPr/>
          </p:nvSpPr>
          <p:spPr bwMode="auto">
            <a:xfrm>
              <a:off x="4173" y="2763"/>
              <a:ext cx="6" cy="10"/>
            </a:xfrm>
            <a:custGeom>
              <a:avLst/>
              <a:gdLst>
                <a:gd name="T0" fmla="*/ 2 w 6"/>
                <a:gd name="T1" fmla="*/ 9 h 10"/>
                <a:gd name="T2" fmla="*/ 2 w 6"/>
                <a:gd name="T3" fmla="*/ 8 h 10"/>
                <a:gd name="T4" fmla="*/ 1 w 6"/>
                <a:gd name="T5" fmla="*/ 8 h 10"/>
                <a:gd name="T6" fmla="*/ 1 w 6"/>
                <a:gd name="T7" fmla="*/ 8 h 10"/>
                <a:gd name="T8" fmla="*/ 0 w 6"/>
                <a:gd name="T9" fmla="*/ 7 h 10"/>
                <a:gd name="T10" fmla="*/ 0 w 6"/>
                <a:gd name="T11" fmla="*/ 7 h 10"/>
                <a:gd name="T12" fmla="*/ 0 w 6"/>
                <a:gd name="T13" fmla="*/ 6 h 10"/>
                <a:gd name="T14" fmla="*/ 0 w 6"/>
                <a:gd name="T15" fmla="*/ 5 h 10"/>
                <a:gd name="T16" fmla="*/ 0 w 6"/>
                <a:gd name="T17" fmla="*/ 4 h 10"/>
                <a:gd name="T18" fmla="*/ 0 w 6"/>
                <a:gd name="T19" fmla="*/ 3 h 10"/>
                <a:gd name="T20" fmla="*/ 0 w 6"/>
                <a:gd name="T21" fmla="*/ 2 h 10"/>
                <a:gd name="T22" fmla="*/ 0 w 6"/>
                <a:gd name="T23" fmla="*/ 1 h 10"/>
                <a:gd name="T24" fmla="*/ 1 w 6"/>
                <a:gd name="T25" fmla="*/ 1 h 10"/>
                <a:gd name="T26" fmla="*/ 1 w 6"/>
                <a:gd name="T27" fmla="*/ 1 h 10"/>
                <a:gd name="T28" fmla="*/ 2 w 6"/>
                <a:gd name="T29" fmla="*/ 0 h 10"/>
                <a:gd name="T30" fmla="*/ 2 w 6"/>
                <a:gd name="T31" fmla="*/ 0 h 10"/>
                <a:gd name="T32" fmla="*/ 3 w 6"/>
                <a:gd name="T33" fmla="*/ 0 h 10"/>
                <a:gd name="T34" fmla="*/ 4 w 6"/>
                <a:gd name="T35" fmla="*/ 1 h 10"/>
                <a:gd name="T36" fmla="*/ 4 w 6"/>
                <a:gd name="T37" fmla="*/ 1 h 10"/>
                <a:gd name="T38" fmla="*/ 5 w 6"/>
                <a:gd name="T39" fmla="*/ 1 h 10"/>
                <a:gd name="T40" fmla="*/ 5 w 6"/>
                <a:gd name="T41" fmla="*/ 2 h 10"/>
                <a:gd name="T42" fmla="*/ 5 w 6"/>
                <a:gd name="T43" fmla="*/ 3 h 10"/>
                <a:gd name="T44" fmla="*/ 5 w 6"/>
                <a:gd name="T45" fmla="*/ 4 h 10"/>
                <a:gd name="T46" fmla="*/ 5 w 6"/>
                <a:gd name="T47" fmla="*/ 4 h 10"/>
                <a:gd name="T48" fmla="*/ 5 w 6"/>
                <a:gd name="T49" fmla="*/ 5 h 10"/>
                <a:gd name="T50" fmla="*/ 5 w 6"/>
                <a:gd name="T51" fmla="*/ 6 h 10"/>
                <a:gd name="T52" fmla="*/ 5 w 6"/>
                <a:gd name="T53" fmla="*/ 7 h 10"/>
                <a:gd name="T54" fmla="*/ 5 w 6"/>
                <a:gd name="T55" fmla="*/ 7 h 10"/>
                <a:gd name="T56" fmla="*/ 4 w 6"/>
                <a:gd name="T57" fmla="*/ 8 h 10"/>
                <a:gd name="T58" fmla="*/ 4 w 6"/>
                <a:gd name="T59" fmla="*/ 8 h 10"/>
                <a:gd name="T60" fmla="*/ 3 w 6"/>
                <a:gd name="T61" fmla="*/ 8 h 10"/>
                <a:gd name="T62" fmla="*/ 2 w 6"/>
                <a:gd name="T63" fmla="*/ 9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10"/>
                <a:gd name="T98" fmla="*/ 6 w 6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10">
                  <a:moveTo>
                    <a:pt x="2" y="9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9"/>
                  </a:lnTo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4" name="Freeform 177"/>
            <p:cNvSpPr/>
            <p:nvPr/>
          </p:nvSpPr>
          <p:spPr bwMode="auto">
            <a:xfrm>
              <a:off x="4210" y="2762"/>
              <a:ext cx="6" cy="9"/>
            </a:xfrm>
            <a:custGeom>
              <a:avLst/>
              <a:gdLst>
                <a:gd name="T0" fmla="*/ 3 w 6"/>
                <a:gd name="T1" fmla="*/ 8 h 9"/>
                <a:gd name="T2" fmla="*/ 2 w 6"/>
                <a:gd name="T3" fmla="*/ 8 h 9"/>
                <a:gd name="T4" fmla="*/ 1 w 6"/>
                <a:gd name="T5" fmla="*/ 8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3 h 9"/>
                <a:gd name="T20" fmla="*/ 0 w 6"/>
                <a:gd name="T21" fmla="*/ 2 h 9"/>
                <a:gd name="T22" fmla="*/ 0 w 6"/>
                <a:gd name="T23" fmla="*/ 1 h 9"/>
                <a:gd name="T24" fmla="*/ 1 w 6"/>
                <a:gd name="T25" fmla="*/ 1 h 9"/>
                <a:gd name="T26" fmla="*/ 1 w 6"/>
                <a:gd name="T27" fmla="*/ 0 h 9"/>
                <a:gd name="T28" fmla="*/ 2 w 6"/>
                <a:gd name="T29" fmla="*/ 0 h 9"/>
                <a:gd name="T30" fmla="*/ 3 w 6"/>
                <a:gd name="T31" fmla="*/ 0 h 9"/>
                <a:gd name="T32" fmla="*/ 3 w 6"/>
                <a:gd name="T33" fmla="*/ 0 h 9"/>
                <a:gd name="T34" fmla="*/ 4 w 6"/>
                <a:gd name="T35" fmla="*/ 0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8 h 9"/>
                <a:gd name="T60" fmla="*/ 3 w 6"/>
                <a:gd name="T61" fmla="*/ 8 h 9"/>
                <a:gd name="T62" fmla="*/ 3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3" y="8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5" name="Freeform 178"/>
            <p:cNvSpPr/>
            <p:nvPr/>
          </p:nvSpPr>
          <p:spPr bwMode="auto">
            <a:xfrm>
              <a:off x="4247" y="2762"/>
              <a:ext cx="6" cy="9"/>
            </a:xfrm>
            <a:custGeom>
              <a:avLst/>
              <a:gdLst>
                <a:gd name="T0" fmla="*/ 2 w 6"/>
                <a:gd name="T1" fmla="*/ 8 h 9"/>
                <a:gd name="T2" fmla="*/ 2 w 6"/>
                <a:gd name="T3" fmla="*/ 8 h 9"/>
                <a:gd name="T4" fmla="*/ 1 w 6"/>
                <a:gd name="T5" fmla="*/ 8 h 9"/>
                <a:gd name="T6" fmla="*/ 1 w 6"/>
                <a:gd name="T7" fmla="*/ 7 h 9"/>
                <a:gd name="T8" fmla="*/ 1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3 h 9"/>
                <a:gd name="T20" fmla="*/ 0 w 6"/>
                <a:gd name="T21" fmla="*/ 2 h 9"/>
                <a:gd name="T22" fmla="*/ 1 w 6"/>
                <a:gd name="T23" fmla="*/ 1 h 9"/>
                <a:gd name="T24" fmla="*/ 1 w 6"/>
                <a:gd name="T25" fmla="*/ 1 h 9"/>
                <a:gd name="T26" fmla="*/ 1 w 6"/>
                <a:gd name="T27" fmla="*/ 0 h 9"/>
                <a:gd name="T28" fmla="*/ 2 w 6"/>
                <a:gd name="T29" fmla="*/ 0 h 9"/>
                <a:gd name="T30" fmla="*/ 2 w 6"/>
                <a:gd name="T31" fmla="*/ 0 h 9"/>
                <a:gd name="T32" fmla="*/ 3 w 6"/>
                <a:gd name="T33" fmla="*/ 0 h 9"/>
                <a:gd name="T34" fmla="*/ 4 w 6"/>
                <a:gd name="T35" fmla="*/ 0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8 h 9"/>
                <a:gd name="T60" fmla="*/ 3 w 6"/>
                <a:gd name="T61" fmla="*/ 8 h 9"/>
                <a:gd name="T62" fmla="*/ 2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2" y="8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6" name="Freeform 179"/>
            <p:cNvSpPr/>
            <p:nvPr/>
          </p:nvSpPr>
          <p:spPr bwMode="auto">
            <a:xfrm>
              <a:off x="4290" y="2762"/>
              <a:ext cx="6" cy="9"/>
            </a:xfrm>
            <a:custGeom>
              <a:avLst/>
              <a:gdLst>
                <a:gd name="T0" fmla="*/ 3 w 6"/>
                <a:gd name="T1" fmla="*/ 8 h 9"/>
                <a:gd name="T2" fmla="*/ 2 w 6"/>
                <a:gd name="T3" fmla="*/ 8 h 9"/>
                <a:gd name="T4" fmla="*/ 1 w 6"/>
                <a:gd name="T5" fmla="*/ 8 h 9"/>
                <a:gd name="T6" fmla="*/ 1 w 6"/>
                <a:gd name="T7" fmla="*/ 7 h 9"/>
                <a:gd name="T8" fmla="*/ 1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2 h 9"/>
                <a:gd name="T20" fmla="*/ 0 w 6"/>
                <a:gd name="T21" fmla="*/ 2 h 9"/>
                <a:gd name="T22" fmla="*/ 1 w 6"/>
                <a:gd name="T23" fmla="*/ 1 h 9"/>
                <a:gd name="T24" fmla="*/ 1 w 6"/>
                <a:gd name="T25" fmla="*/ 1 h 9"/>
                <a:gd name="T26" fmla="*/ 1 w 6"/>
                <a:gd name="T27" fmla="*/ 0 h 9"/>
                <a:gd name="T28" fmla="*/ 2 w 6"/>
                <a:gd name="T29" fmla="*/ 0 h 9"/>
                <a:gd name="T30" fmla="*/ 3 w 6"/>
                <a:gd name="T31" fmla="*/ 0 h 9"/>
                <a:gd name="T32" fmla="*/ 3 w 6"/>
                <a:gd name="T33" fmla="*/ 0 h 9"/>
                <a:gd name="T34" fmla="*/ 4 w 6"/>
                <a:gd name="T35" fmla="*/ 0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8 h 9"/>
                <a:gd name="T60" fmla="*/ 3 w 6"/>
                <a:gd name="T61" fmla="*/ 8 h 9"/>
                <a:gd name="T62" fmla="*/ 3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3" y="8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7" name="Freeform 180"/>
            <p:cNvSpPr/>
            <p:nvPr/>
          </p:nvSpPr>
          <p:spPr bwMode="auto">
            <a:xfrm>
              <a:off x="4332" y="2763"/>
              <a:ext cx="7" cy="10"/>
            </a:xfrm>
            <a:custGeom>
              <a:avLst/>
              <a:gdLst>
                <a:gd name="T0" fmla="*/ 3 w 7"/>
                <a:gd name="T1" fmla="*/ 9 h 10"/>
                <a:gd name="T2" fmla="*/ 3 w 7"/>
                <a:gd name="T3" fmla="*/ 8 h 10"/>
                <a:gd name="T4" fmla="*/ 2 w 7"/>
                <a:gd name="T5" fmla="*/ 8 h 10"/>
                <a:gd name="T6" fmla="*/ 2 w 7"/>
                <a:gd name="T7" fmla="*/ 8 h 10"/>
                <a:gd name="T8" fmla="*/ 1 w 7"/>
                <a:gd name="T9" fmla="*/ 7 h 10"/>
                <a:gd name="T10" fmla="*/ 1 w 7"/>
                <a:gd name="T11" fmla="*/ 7 h 10"/>
                <a:gd name="T12" fmla="*/ 0 w 7"/>
                <a:gd name="T13" fmla="*/ 6 h 10"/>
                <a:gd name="T14" fmla="*/ 0 w 7"/>
                <a:gd name="T15" fmla="*/ 5 h 10"/>
                <a:gd name="T16" fmla="*/ 0 w 7"/>
                <a:gd name="T17" fmla="*/ 4 h 10"/>
                <a:gd name="T18" fmla="*/ 0 w 7"/>
                <a:gd name="T19" fmla="*/ 4 h 10"/>
                <a:gd name="T20" fmla="*/ 0 w 7"/>
                <a:gd name="T21" fmla="*/ 3 h 10"/>
                <a:gd name="T22" fmla="*/ 1 w 7"/>
                <a:gd name="T23" fmla="*/ 2 h 10"/>
                <a:gd name="T24" fmla="*/ 1 w 7"/>
                <a:gd name="T25" fmla="*/ 1 h 10"/>
                <a:gd name="T26" fmla="*/ 2 w 7"/>
                <a:gd name="T27" fmla="*/ 1 h 10"/>
                <a:gd name="T28" fmla="*/ 2 w 7"/>
                <a:gd name="T29" fmla="*/ 1 h 10"/>
                <a:gd name="T30" fmla="*/ 3 w 7"/>
                <a:gd name="T31" fmla="*/ 0 h 10"/>
                <a:gd name="T32" fmla="*/ 3 w 7"/>
                <a:gd name="T33" fmla="*/ 0 h 10"/>
                <a:gd name="T34" fmla="*/ 4 w 7"/>
                <a:gd name="T35" fmla="*/ 0 h 10"/>
                <a:gd name="T36" fmla="*/ 4 w 7"/>
                <a:gd name="T37" fmla="*/ 1 h 10"/>
                <a:gd name="T38" fmla="*/ 5 w 7"/>
                <a:gd name="T39" fmla="*/ 1 h 10"/>
                <a:gd name="T40" fmla="*/ 5 w 7"/>
                <a:gd name="T41" fmla="*/ 1 h 10"/>
                <a:gd name="T42" fmla="*/ 6 w 7"/>
                <a:gd name="T43" fmla="*/ 2 h 10"/>
                <a:gd name="T44" fmla="*/ 6 w 7"/>
                <a:gd name="T45" fmla="*/ 3 h 10"/>
                <a:gd name="T46" fmla="*/ 6 w 7"/>
                <a:gd name="T47" fmla="*/ 4 h 10"/>
                <a:gd name="T48" fmla="*/ 6 w 7"/>
                <a:gd name="T49" fmla="*/ 4 h 10"/>
                <a:gd name="T50" fmla="*/ 6 w 7"/>
                <a:gd name="T51" fmla="*/ 5 h 10"/>
                <a:gd name="T52" fmla="*/ 6 w 7"/>
                <a:gd name="T53" fmla="*/ 6 h 10"/>
                <a:gd name="T54" fmla="*/ 5 w 7"/>
                <a:gd name="T55" fmla="*/ 7 h 10"/>
                <a:gd name="T56" fmla="*/ 5 w 7"/>
                <a:gd name="T57" fmla="*/ 8 h 10"/>
                <a:gd name="T58" fmla="*/ 4 w 7"/>
                <a:gd name="T59" fmla="*/ 8 h 10"/>
                <a:gd name="T60" fmla="*/ 4 w 7"/>
                <a:gd name="T61" fmla="*/ 8 h 10"/>
                <a:gd name="T62" fmla="*/ 3 w 7"/>
                <a:gd name="T63" fmla="*/ 9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10"/>
                <a:gd name="T98" fmla="*/ 7 w 7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10">
                  <a:moveTo>
                    <a:pt x="3" y="9"/>
                  </a:move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3" y="9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8" name="Freeform 181"/>
            <p:cNvSpPr/>
            <p:nvPr/>
          </p:nvSpPr>
          <p:spPr bwMode="auto">
            <a:xfrm>
              <a:off x="4133" y="2809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8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0 w 7"/>
                <a:gd name="T19" fmla="*/ 3 h 9"/>
                <a:gd name="T20" fmla="*/ 1 w 7"/>
                <a:gd name="T21" fmla="*/ 3 h 9"/>
                <a:gd name="T22" fmla="*/ 1 w 7"/>
                <a:gd name="T23" fmla="*/ 1 h 9"/>
                <a:gd name="T24" fmla="*/ 2 w 7"/>
                <a:gd name="T25" fmla="*/ 1 h 9"/>
                <a:gd name="T26" fmla="*/ 2 w 7"/>
                <a:gd name="T27" fmla="*/ 1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4 w 7"/>
                <a:gd name="T35" fmla="*/ 1 h 9"/>
                <a:gd name="T36" fmla="*/ 5 w 7"/>
                <a:gd name="T37" fmla="*/ 1 h 9"/>
                <a:gd name="T38" fmla="*/ 5 w 7"/>
                <a:gd name="T39" fmla="*/ 1 h 9"/>
                <a:gd name="T40" fmla="*/ 6 w 7"/>
                <a:gd name="T41" fmla="*/ 2 h 9"/>
                <a:gd name="T42" fmla="*/ 6 w 7"/>
                <a:gd name="T43" fmla="*/ 3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8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9" name="Freeform 182"/>
            <p:cNvSpPr/>
            <p:nvPr/>
          </p:nvSpPr>
          <p:spPr bwMode="auto">
            <a:xfrm>
              <a:off x="4173" y="2811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7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1 w 7"/>
                <a:gd name="T19" fmla="*/ 2 h 9"/>
                <a:gd name="T20" fmla="*/ 1 w 7"/>
                <a:gd name="T21" fmla="*/ 2 h 9"/>
                <a:gd name="T22" fmla="*/ 1 w 7"/>
                <a:gd name="T23" fmla="*/ 1 h 9"/>
                <a:gd name="T24" fmla="*/ 2 w 7"/>
                <a:gd name="T25" fmla="*/ 1 h 9"/>
                <a:gd name="T26" fmla="*/ 2 w 7"/>
                <a:gd name="T27" fmla="*/ 0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4 w 7"/>
                <a:gd name="T35" fmla="*/ 0 h 9"/>
                <a:gd name="T36" fmla="*/ 5 w 7"/>
                <a:gd name="T37" fmla="*/ 1 h 9"/>
                <a:gd name="T38" fmla="*/ 5 w 7"/>
                <a:gd name="T39" fmla="*/ 1 h 9"/>
                <a:gd name="T40" fmla="*/ 6 w 7"/>
                <a:gd name="T41" fmla="*/ 2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7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0" name="Freeform 183"/>
            <p:cNvSpPr/>
            <p:nvPr/>
          </p:nvSpPr>
          <p:spPr bwMode="auto">
            <a:xfrm>
              <a:off x="4212" y="2811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7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0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0 w 7"/>
                <a:gd name="T19" fmla="*/ 2 h 9"/>
                <a:gd name="T20" fmla="*/ 1 w 7"/>
                <a:gd name="T21" fmla="*/ 2 h 9"/>
                <a:gd name="T22" fmla="*/ 1 w 7"/>
                <a:gd name="T23" fmla="*/ 1 h 9"/>
                <a:gd name="T24" fmla="*/ 2 w 7"/>
                <a:gd name="T25" fmla="*/ 1 h 9"/>
                <a:gd name="T26" fmla="*/ 2 w 7"/>
                <a:gd name="T27" fmla="*/ 0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4 w 7"/>
                <a:gd name="T35" fmla="*/ 0 h 9"/>
                <a:gd name="T36" fmla="*/ 5 w 7"/>
                <a:gd name="T37" fmla="*/ 1 h 9"/>
                <a:gd name="T38" fmla="*/ 5 w 7"/>
                <a:gd name="T39" fmla="*/ 1 h 9"/>
                <a:gd name="T40" fmla="*/ 6 w 7"/>
                <a:gd name="T41" fmla="*/ 2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7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1" name="Freeform 184"/>
            <p:cNvSpPr/>
            <p:nvPr/>
          </p:nvSpPr>
          <p:spPr bwMode="auto">
            <a:xfrm>
              <a:off x="4253" y="2811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7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0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0 w 7"/>
                <a:gd name="T19" fmla="*/ 3 h 9"/>
                <a:gd name="T20" fmla="*/ 0 w 7"/>
                <a:gd name="T21" fmla="*/ 2 h 9"/>
                <a:gd name="T22" fmla="*/ 1 w 7"/>
                <a:gd name="T23" fmla="*/ 1 h 9"/>
                <a:gd name="T24" fmla="*/ 2 w 7"/>
                <a:gd name="T25" fmla="*/ 1 h 9"/>
                <a:gd name="T26" fmla="*/ 2 w 7"/>
                <a:gd name="T27" fmla="*/ 0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4 w 7"/>
                <a:gd name="T35" fmla="*/ 0 h 9"/>
                <a:gd name="T36" fmla="*/ 5 w 7"/>
                <a:gd name="T37" fmla="*/ 1 h 9"/>
                <a:gd name="T38" fmla="*/ 5 w 7"/>
                <a:gd name="T39" fmla="*/ 1 h 9"/>
                <a:gd name="T40" fmla="*/ 6 w 7"/>
                <a:gd name="T41" fmla="*/ 2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7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2" name="Freeform 185"/>
            <p:cNvSpPr/>
            <p:nvPr/>
          </p:nvSpPr>
          <p:spPr bwMode="auto">
            <a:xfrm>
              <a:off x="4289" y="2811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7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1 w 7"/>
                <a:gd name="T15" fmla="*/ 5 h 9"/>
                <a:gd name="T16" fmla="*/ 0 w 7"/>
                <a:gd name="T17" fmla="*/ 4 h 9"/>
                <a:gd name="T18" fmla="*/ 1 w 7"/>
                <a:gd name="T19" fmla="*/ 2 h 9"/>
                <a:gd name="T20" fmla="*/ 1 w 7"/>
                <a:gd name="T21" fmla="*/ 2 h 9"/>
                <a:gd name="T22" fmla="*/ 1 w 7"/>
                <a:gd name="T23" fmla="*/ 1 h 9"/>
                <a:gd name="T24" fmla="*/ 2 w 7"/>
                <a:gd name="T25" fmla="*/ 1 h 9"/>
                <a:gd name="T26" fmla="*/ 2 w 7"/>
                <a:gd name="T27" fmla="*/ 0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5 w 7"/>
                <a:gd name="T35" fmla="*/ 0 h 9"/>
                <a:gd name="T36" fmla="*/ 5 w 7"/>
                <a:gd name="T37" fmla="*/ 1 h 9"/>
                <a:gd name="T38" fmla="*/ 6 w 7"/>
                <a:gd name="T39" fmla="*/ 1 h 9"/>
                <a:gd name="T40" fmla="*/ 6 w 7"/>
                <a:gd name="T41" fmla="*/ 2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6 w 7"/>
                <a:gd name="T53" fmla="*/ 6 h 9"/>
                <a:gd name="T54" fmla="*/ 6 w 7"/>
                <a:gd name="T55" fmla="*/ 7 h 9"/>
                <a:gd name="T56" fmla="*/ 5 w 7"/>
                <a:gd name="T57" fmla="*/ 7 h 9"/>
                <a:gd name="T58" fmla="*/ 5 w 7"/>
                <a:gd name="T59" fmla="*/ 7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3" name="Freeform 186"/>
            <p:cNvSpPr/>
            <p:nvPr/>
          </p:nvSpPr>
          <p:spPr bwMode="auto">
            <a:xfrm>
              <a:off x="4332" y="2811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7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0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0 w 7"/>
                <a:gd name="T19" fmla="*/ 3 h 9"/>
                <a:gd name="T20" fmla="*/ 0 w 7"/>
                <a:gd name="T21" fmla="*/ 2 h 9"/>
                <a:gd name="T22" fmla="*/ 1 w 7"/>
                <a:gd name="T23" fmla="*/ 1 h 9"/>
                <a:gd name="T24" fmla="*/ 2 w 7"/>
                <a:gd name="T25" fmla="*/ 1 h 9"/>
                <a:gd name="T26" fmla="*/ 2 w 7"/>
                <a:gd name="T27" fmla="*/ 0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4 w 7"/>
                <a:gd name="T35" fmla="*/ 0 h 9"/>
                <a:gd name="T36" fmla="*/ 5 w 7"/>
                <a:gd name="T37" fmla="*/ 1 h 9"/>
                <a:gd name="T38" fmla="*/ 5 w 7"/>
                <a:gd name="T39" fmla="*/ 1 h 9"/>
                <a:gd name="T40" fmla="*/ 6 w 7"/>
                <a:gd name="T41" fmla="*/ 2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7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4" name="Freeform 187"/>
            <p:cNvSpPr/>
            <p:nvPr/>
          </p:nvSpPr>
          <p:spPr bwMode="auto">
            <a:xfrm>
              <a:off x="4327" y="2854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8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0 w 7"/>
                <a:gd name="T19" fmla="*/ 3 h 9"/>
                <a:gd name="T20" fmla="*/ 1 w 7"/>
                <a:gd name="T21" fmla="*/ 2 h 9"/>
                <a:gd name="T22" fmla="*/ 1 w 7"/>
                <a:gd name="T23" fmla="*/ 2 h 9"/>
                <a:gd name="T24" fmla="*/ 1 w 7"/>
                <a:gd name="T25" fmla="*/ 1 h 9"/>
                <a:gd name="T26" fmla="*/ 2 w 7"/>
                <a:gd name="T27" fmla="*/ 1 h 9"/>
                <a:gd name="T28" fmla="*/ 2 w 7"/>
                <a:gd name="T29" fmla="*/ 1 h 9"/>
                <a:gd name="T30" fmla="*/ 3 w 7"/>
                <a:gd name="T31" fmla="*/ 0 h 9"/>
                <a:gd name="T32" fmla="*/ 3 w 7"/>
                <a:gd name="T33" fmla="*/ 0 h 9"/>
                <a:gd name="T34" fmla="*/ 4 w 7"/>
                <a:gd name="T35" fmla="*/ 0 h 9"/>
                <a:gd name="T36" fmla="*/ 4 w 7"/>
                <a:gd name="T37" fmla="*/ 1 h 9"/>
                <a:gd name="T38" fmla="*/ 5 w 7"/>
                <a:gd name="T39" fmla="*/ 1 h 9"/>
                <a:gd name="T40" fmla="*/ 5 w 7"/>
                <a:gd name="T41" fmla="*/ 1 h 9"/>
                <a:gd name="T42" fmla="*/ 6 w 7"/>
                <a:gd name="T43" fmla="*/ 2 h 9"/>
                <a:gd name="T44" fmla="*/ 6 w 7"/>
                <a:gd name="T45" fmla="*/ 2 h 9"/>
                <a:gd name="T46" fmla="*/ 6 w 7"/>
                <a:gd name="T47" fmla="*/ 3 h 9"/>
                <a:gd name="T48" fmla="*/ 6 w 7"/>
                <a:gd name="T49" fmla="*/ 4 h 9"/>
                <a:gd name="T50" fmla="*/ 6 w 7"/>
                <a:gd name="T51" fmla="*/ 5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8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75" name="Freeform 188"/>
            <p:cNvSpPr/>
            <p:nvPr/>
          </p:nvSpPr>
          <p:spPr bwMode="auto">
            <a:xfrm>
              <a:off x="4291" y="2856"/>
              <a:ext cx="6" cy="9"/>
            </a:xfrm>
            <a:custGeom>
              <a:avLst/>
              <a:gdLst>
                <a:gd name="T0" fmla="*/ 3 w 6"/>
                <a:gd name="T1" fmla="*/ 8 h 9"/>
                <a:gd name="T2" fmla="*/ 2 w 6"/>
                <a:gd name="T3" fmla="*/ 8 h 9"/>
                <a:gd name="T4" fmla="*/ 1 w 6"/>
                <a:gd name="T5" fmla="*/ 7 h 9"/>
                <a:gd name="T6" fmla="*/ 1 w 6"/>
                <a:gd name="T7" fmla="*/ 7 h 9"/>
                <a:gd name="T8" fmla="*/ 1 w 6"/>
                <a:gd name="T9" fmla="*/ 7 h 9"/>
                <a:gd name="T10" fmla="*/ 0 w 6"/>
                <a:gd name="T11" fmla="*/ 6 h 9"/>
                <a:gd name="T12" fmla="*/ 0 w 6"/>
                <a:gd name="T13" fmla="*/ 5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2 h 9"/>
                <a:gd name="T20" fmla="*/ 0 w 6"/>
                <a:gd name="T21" fmla="*/ 2 h 9"/>
                <a:gd name="T22" fmla="*/ 1 w 6"/>
                <a:gd name="T23" fmla="*/ 1 h 9"/>
                <a:gd name="T24" fmla="*/ 1 w 6"/>
                <a:gd name="T25" fmla="*/ 1 h 9"/>
                <a:gd name="T26" fmla="*/ 1 w 6"/>
                <a:gd name="T27" fmla="*/ 0 h 9"/>
                <a:gd name="T28" fmla="*/ 2 w 6"/>
                <a:gd name="T29" fmla="*/ 0 h 9"/>
                <a:gd name="T30" fmla="*/ 3 w 6"/>
                <a:gd name="T31" fmla="*/ 0 h 9"/>
                <a:gd name="T32" fmla="*/ 3 w 6"/>
                <a:gd name="T33" fmla="*/ 0 h 9"/>
                <a:gd name="T34" fmla="*/ 4 w 6"/>
                <a:gd name="T35" fmla="*/ 0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5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7 h 9"/>
                <a:gd name="T60" fmla="*/ 3 w 6"/>
                <a:gd name="T61" fmla="*/ 8 h 9"/>
                <a:gd name="T62" fmla="*/ 3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3" y="8"/>
                  </a:moveTo>
                  <a:lnTo>
                    <a:pt x="2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6" name="Freeform 189"/>
            <p:cNvSpPr/>
            <p:nvPr/>
          </p:nvSpPr>
          <p:spPr bwMode="auto">
            <a:xfrm>
              <a:off x="4252" y="2857"/>
              <a:ext cx="7" cy="9"/>
            </a:xfrm>
            <a:custGeom>
              <a:avLst/>
              <a:gdLst>
                <a:gd name="T0" fmla="*/ 3 w 7"/>
                <a:gd name="T1" fmla="*/ 8 h 9"/>
                <a:gd name="T2" fmla="*/ 2 w 7"/>
                <a:gd name="T3" fmla="*/ 8 h 9"/>
                <a:gd name="T4" fmla="*/ 2 w 7"/>
                <a:gd name="T5" fmla="*/ 8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7 h 9"/>
                <a:gd name="T12" fmla="*/ 1 w 7"/>
                <a:gd name="T13" fmla="*/ 6 h 9"/>
                <a:gd name="T14" fmla="*/ 0 w 7"/>
                <a:gd name="T15" fmla="*/ 6 h 9"/>
                <a:gd name="T16" fmla="*/ 0 w 7"/>
                <a:gd name="T17" fmla="*/ 5 h 9"/>
                <a:gd name="T18" fmla="*/ 0 w 7"/>
                <a:gd name="T19" fmla="*/ 4 h 9"/>
                <a:gd name="T20" fmla="*/ 0 w 7"/>
                <a:gd name="T21" fmla="*/ 2 h 9"/>
                <a:gd name="T22" fmla="*/ 1 w 7"/>
                <a:gd name="T23" fmla="*/ 2 h 9"/>
                <a:gd name="T24" fmla="*/ 1 w 7"/>
                <a:gd name="T25" fmla="*/ 1 h 9"/>
                <a:gd name="T26" fmla="*/ 2 w 7"/>
                <a:gd name="T27" fmla="*/ 1 h 9"/>
                <a:gd name="T28" fmla="*/ 2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4 w 7"/>
                <a:gd name="T35" fmla="*/ 1 h 9"/>
                <a:gd name="T36" fmla="*/ 5 w 7"/>
                <a:gd name="T37" fmla="*/ 1 h 9"/>
                <a:gd name="T38" fmla="*/ 5 w 7"/>
                <a:gd name="T39" fmla="*/ 1 h 9"/>
                <a:gd name="T40" fmla="*/ 6 w 7"/>
                <a:gd name="T41" fmla="*/ 2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8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2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7" name="Freeform 190"/>
            <p:cNvSpPr/>
            <p:nvPr/>
          </p:nvSpPr>
          <p:spPr bwMode="auto">
            <a:xfrm>
              <a:off x="4216" y="2857"/>
              <a:ext cx="6" cy="9"/>
            </a:xfrm>
            <a:custGeom>
              <a:avLst/>
              <a:gdLst>
                <a:gd name="T0" fmla="*/ 2 w 6"/>
                <a:gd name="T1" fmla="*/ 8 h 9"/>
                <a:gd name="T2" fmla="*/ 2 w 6"/>
                <a:gd name="T3" fmla="*/ 8 h 9"/>
                <a:gd name="T4" fmla="*/ 1 w 6"/>
                <a:gd name="T5" fmla="*/ 8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3 h 9"/>
                <a:gd name="T20" fmla="*/ 0 w 6"/>
                <a:gd name="T21" fmla="*/ 2 h 9"/>
                <a:gd name="T22" fmla="*/ 0 w 6"/>
                <a:gd name="T23" fmla="*/ 2 h 9"/>
                <a:gd name="T24" fmla="*/ 0 w 6"/>
                <a:gd name="T25" fmla="*/ 1 h 9"/>
                <a:gd name="T26" fmla="*/ 1 w 6"/>
                <a:gd name="T27" fmla="*/ 1 h 9"/>
                <a:gd name="T28" fmla="*/ 1 w 6"/>
                <a:gd name="T29" fmla="*/ 1 h 9"/>
                <a:gd name="T30" fmla="*/ 2 w 6"/>
                <a:gd name="T31" fmla="*/ 0 h 9"/>
                <a:gd name="T32" fmla="*/ 2 w 6"/>
                <a:gd name="T33" fmla="*/ 0 h 9"/>
                <a:gd name="T34" fmla="*/ 3 w 6"/>
                <a:gd name="T35" fmla="*/ 0 h 9"/>
                <a:gd name="T36" fmla="*/ 4 w 6"/>
                <a:gd name="T37" fmla="*/ 1 h 9"/>
                <a:gd name="T38" fmla="*/ 4 w 6"/>
                <a:gd name="T39" fmla="*/ 1 h 9"/>
                <a:gd name="T40" fmla="*/ 4 w 6"/>
                <a:gd name="T41" fmla="*/ 1 h 9"/>
                <a:gd name="T42" fmla="*/ 5 w 6"/>
                <a:gd name="T43" fmla="*/ 2 h 9"/>
                <a:gd name="T44" fmla="*/ 5 w 6"/>
                <a:gd name="T45" fmla="*/ 2 h 9"/>
                <a:gd name="T46" fmla="*/ 5 w 6"/>
                <a:gd name="T47" fmla="*/ 3 h 9"/>
                <a:gd name="T48" fmla="*/ 5 w 6"/>
                <a:gd name="T49" fmla="*/ 4 h 9"/>
                <a:gd name="T50" fmla="*/ 5 w 6"/>
                <a:gd name="T51" fmla="*/ 5 h 9"/>
                <a:gd name="T52" fmla="*/ 5 w 6"/>
                <a:gd name="T53" fmla="*/ 6 h 9"/>
                <a:gd name="T54" fmla="*/ 4 w 6"/>
                <a:gd name="T55" fmla="*/ 7 h 9"/>
                <a:gd name="T56" fmla="*/ 4 w 6"/>
                <a:gd name="T57" fmla="*/ 7 h 9"/>
                <a:gd name="T58" fmla="*/ 4 w 6"/>
                <a:gd name="T59" fmla="*/ 8 h 9"/>
                <a:gd name="T60" fmla="*/ 3 w 6"/>
                <a:gd name="T61" fmla="*/ 8 h 9"/>
                <a:gd name="T62" fmla="*/ 2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2" y="8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8" name="Freeform 191"/>
            <p:cNvSpPr/>
            <p:nvPr/>
          </p:nvSpPr>
          <p:spPr bwMode="auto">
            <a:xfrm>
              <a:off x="4178" y="2856"/>
              <a:ext cx="6" cy="9"/>
            </a:xfrm>
            <a:custGeom>
              <a:avLst/>
              <a:gdLst>
                <a:gd name="T0" fmla="*/ 3 w 6"/>
                <a:gd name="T1" fmla="*/ 8 h 9"/>
                <a:gd name="T2" fmla="*/ 2 w 6"/>
                <a:gd name="T3" fmla="*/ 8 h 9"/>
                <a:gd name="T4" fmla="*/ 2 w 6"/>
                <a:gd name="T5" fmla="*/ 7 h 9"/>
                <a:gd name="T6" fmla="*/ 1 w 6"/>
                <a:gd name="T7" fmla="*/ 7 h 9"/>
                <a:gd name="T8" fmla="*/ 1 w 6"/>
                <a:gd name="T9" fmla="*/ 7 h 9"/>
                <a:gd name="T10" fmla="*/ 0 w 6"/>
                <a:gd name="T11" fmla="*/ 6 h 9"/>
                <a:gd name="T12" fmla="*/ 0 w 6"/>
                <a:gd name="T13" fmla="*/ 5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2 h 9"/>
                <a:gd name="T20" fmla="*/ 0 w 6"/>
                <a:gd name="T21" fmla="*/ 2 h 9"/>
                <a:gd name="T22" fmla="*/ 1 w 6"/>
                <a:gd name="T23" fmla="*/ 1 h 9"/>
                <a:gd name="T24" fmla="*/ 1 w 6"/>
                <a:gd name="T25" fmla="*/ 1 h 9"/>
                <a:gd name="T26" fmla="*/ 2 w 6"/>
                <a:gd name="T27" fmla="*/ 0 h 9"/>
                <a:gd name="T28" fmla="*/ 3 w 6"/>
                <a:gd name="T29" fmla="*/ 0 h 9"/>
                <a:gd name="T30" fmla="*/ 3 w 6"/>
                <a:gd name="T31" fmla="*/ 0 h 9"/>
                <a:gd name="T32" fmla="*/ 4 w 6"/>
                <a:gd name="T33" fmla="*/ 0 h 9"/>
                <a:gd name="T34" fmla="*/ 4 w 6"/>
                <a:gd name="T35" fmla="*/ 1 h 9"/>
                <a:gd name="T36" fmla="*/ 5 w 6"/>
                <a:gd name="T37" fmla="*/ 1 h 9"/>
                <a:gd name="T38" fmla="*/ 5 w 6"/>
                <a:gd name="T39" fmla="*/ 2 h 9"/>
                <a:gd name="T40" fmla="*/ 5 w 6"/>
                <a:gd name="T41" fmla="*/ 2 h 9"/>
                <a:gd name="T42" fmla="*/ 5 w 6"/>
                <a:gd name="T43" fmla="*/ 3 h 9"/>
                <a:gd name="T44" fmla="*/ 5 w 6"/>
                <a:gd name="T45" fmla="*/ 4 h 9"/>
                <a:gd name="T46" fmla="*/ 5 w 6"/>
                <a:gd name="T47" fmla="*/ 5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7 h 9"/>
                <a:gd name="T54" fmla="*/ 4 w 6"/>
                <a:gd name="T55" fmla="*/ 7 h 9"/>
                <a:gd name="T56" fmla="*/ 4 w 6"/>
                <a:gd name="T57" fmla="*/ 7 h 9"/>
                <a:gd name="T58" fmla="*/ 3 w 6"/>
                <a:gd name="T59" fmla="*/ 8 h 9"/>
                <a:gd name="T60" fmla="*/ 3 w 6"/>
                <a:gd name="T61" fmla="*/ 8 h 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6"/>
                <a:gd name="T94" fmla="*/ 0 h 9"/>
                <a:gd name="T95" fmla="*/ 6 w 6"/>
                <a:gd name="T96" fmla="*/ 9 h 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6" h="9">
                  <a:moveTo>
                    <a:pt x="3" y="8"/>
                  </a:moveTo>
                  <a:lnTo>
                    <a:pt x="2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3" y="8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9" name="Freeform 192"/>
            <p:cNvSpPr/>
            <p:nvPr/>
          </p:nvSpPr>
          <p:spPr bwMode="auto">
            <a:xfrm>
              <a:off x="4209" y="2903"/>
              <a:ext cx="6" cy="9"/>
            </a:xfrm>
            <a:custGeom>
              <a:avLst/>
              <a:gdLst>
                <a:gd name="T0" fmla="*/ 2 w 6"/>
                <a:gd name="T1" fmla="*/ 8 h 9"/>
                <a:gd name="T2" fmla="*/ 2 w 6"/>
                <a:gd name="T3" fmla="*/ 8 h 9"/>
                <a:gd name="T4" fmla="*/ 1 w 6"/>
                <a:gd name="T5" fmla="*/ 8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2 h 9"/>
                <a:gd name="T20" fmla="*/ 0 w 6"/>
                <a:gd name="T21" fmla="*/ 2 h 9"/>
                <a:gd name="T22" fmla="*/ 0 w 6"/>
                <a:gd name="T23" fmla="*/ 1 h 9"/>
                <a:gd name="T24" fmla="*/ 1 w 6"/>
                <a:gd name="T25" fmla="*/ 1 h 9"/>
                <a:gd name="T26" fmla="*/ 1 w 6"/>
                <a:gd name="T27" fmla="*/ 1 h 9"/>
                <a:gd name="T28" fmla="*/ 2 w 6"/>
                <a:gd name="T29" fmla="*/ 0 h 9"/>
                <a:gd name="T30" fmla="*/ 2 w 6"/>
                <a:gd name="T31" fmla="*/ 0 h 9"/>
                <a:gd name="T32" fmla="*/ 3 w 6"/>
                <a:gd name="T33" fmla="*/ 0 h 9"/>
                <a:gd name="T34" fmla="*/ 4 w 6"/>
                <a:gd name="T35" fmla="*/ 1 h 9"/>
                <a:gd name="T36" fmla="*/ 4 w 6"/>
                <a:gd name="T37" fmla="*/ 1 h 9"/>
                <a:gd name="T38" fmla="*/ 4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4 w 6"/>
                <a:gd name="T55" fmla="*/ 7 h 9"/>
                <a:gd name="T56" fmla="*/ 4 w 6"/>
                <a:gd name="T57" fmla="*/ 7 h 9"/>
                <a:gd name="T58" fmla="*/ 4 w 6"/>
                <a:gd name="T59" fmla="*/ 8 h 9"/>
                <a:gd name="T60" fmla="*/ 3 w 6"/>
                <a:gd name="T61" fmla="*/ 8 h 9"/>
                <a:gd name="T62" fmla="*/ 2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2" y="8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0" name="Freeform 193"/>
            <p:cNvSpPr/>
            <p:nvPr/>
          </p:nvSpPr>
          <p:spPr bwMode="auto">
            <a:xfrm>
              <a:off x="4245" y="2903"/>
              <a:ext cx="6" cy="9"/>
            </a:xfrm>
            <a:custGeom>
              <a:avLst/>
              <a:gdLst>
                <a:gd name="T0" fmla="*/ 3 w 6"/>
                <a:gd name="T1" fmla="*/ 8 h 9"/>
                <a:gd name="T2" fmla="*/ 2 w 6"/>
                <a:gd name="T3" fmla="*/ 8 h 9"/>
                <a:gd name="T4" fmla="*/ 2 w 6"/>
                <a:gd name="T5" fmla="*/ 8 h 9"/>
                <a:gd name="T6" fmla="*/ 1 w 6"/>
                <a:gd name="T7" fmla="*/ 7 h 9"/>
                <a:gd name="T8" fmla="*/ 1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3 h 9"/>
                <a:gd name="T20" fmla="*/ 0 w 6"/>
                <a:gd name="T21" fmla="*/ 2 h 9"/>
                <a:gd name="T22" fmla="*/ 0 w 6"/>
                <a:gd name="T23" fmla="*/ 2 h 9"/>
                <a:gd name="T24" fmla="*/ 1 w 6"/>
                <a:gd name="T25" fmla="*/ 1 h 9"/>
                <a:gd name="T26" fmla="*/ 1 w 6"/>
                <a:gd name="T27" fmla="*/ 1 h 9"/>
                <a:gd name="T28" fmla="*/ 2 w 6"/>
                <a:gd name="T29" fmla="*/ 1 h 9"/>
                <a:gd name="T30" fmla="*/ 2 w 6"/>
                <a:gd name="T31" fmla="*/ 0 h 9"/>
                <a:gd name="T32" fmla="*/ 3 w 6"/>
                <a:gd name="T33" fmla="*/ 0 h 9"/>
                <a:gd name="T34" fmla="*/ 3 w 6"/>
                <a:gd name="T35" fmla="*/ 0 h 9"/>
                <a:gd name="T36" fmla="*/ 4 w 6"/>
                <a:gd name="T37" fmla="*/ 1 h 9"/>
                <a:gd name="T38" fmla="*/ 4 w 6"/>
                <a:gd name="T39" fmla="*/ 1 h 9"/>
                <a:gd name="T40" fmla="*/ 5 w 6"/>
                <a:gd name="T41" fmla="*/ 1 h 9"/>
                <a:gd name="T42" fmla="*/ 5 w 6"/>
                <a:gd name="T43" fmla="*/ 2 h 9"/>
                <a:gd name="T44" fmla="*/ 5 w 6"/>
                <a:gd name="T45" fmla="*/ 2 h 9"/>
                <a:gd name="T46" fmla="*/ 5 w 6"/>
                <a:gd name="T47" fmla="*/ 3 h 9"/>
                <a:gd name="T48" fmla="*/ 5 w 6"/>
                <a:gd name="T49" fmla="*/ 4 h 9"/>
                <a:gd name="T50" fmla="*/ 5 w 6"/>
                <a:gd name="T51" fmla="*/ 5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8 h 9"/>
                <a:gd name="T60" fmla="*/ 3 w 6"/>
                <a:gd name="T61" fmla="*/ 8 h 9"/>
                <a:gd name="T62" fmla="*/ 3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3" y="8"/>
                  </a:moveTo>
                  <a:lnTo>
                    <a:pt x="2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1" name="Freeform 194"/>
            <p:cNvSpPr/>
            <p:nvPr/>
          </p:nvSpPr>
          <p:spPr bwMode="auto">
            <a:xfrm>
              <a:off x="4279" y="2903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8 h 9"/>
                <a:gd name="T6" fmla="*/ 1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0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0 w 7"/>
                <a:gd name="T19" fmla="*/ 3 h 9"/>
                <a:gd name="T20" fmla="*/ 0 w 7"/>
                <a:gd name="T21" fmla="*/ 2 h 9"/>
                <a:gd name="T22" fmla="*/ 1 w 7"/>
                <a:gd name="T23" fmla="*/ 2 h 9"/>
                <a:gd name="T24" fmla="*/ 1 w 7"/>
                <a:gd name="T25" fmla="*/ 1 h 9"/>
                <a:gd name="T26" fmla="*/ 1 w 7"/>
                <a:gd name="T27" fmla="*/ 1 h 9"/>
                <a:gd name="T28" fmla="*/ 2 w 7"/>
                <a:gd name="T29" fmla="*/ 1 h 9"/>
                <a:gd name="T30" fmla="*/ 3 w 7"/>
                <a:gd name="T31" fmla="*/ 0 h 9"/>
                <a:gd name="T32" fmla="*/ 3 w 7"/>
                <a:gd name="T33" fmla="*/ 0 h 9"/>
                <a:gd name="T34" fmla="*/ 4 w 7"/>
                <a:gd name="T35" fmla="*/ 0 h 9"/>
                <a:gd name="T36" fmla="*/ 4 w 7"/>
                <a:gd name="T37" fmla="*/ 1 h 9"/>
                <a:gd name="T38" fmla="*/ 5 w 7"/>
                <a:gd name="T39" fmla="*/ 1 h 9"/>
                <a:gd name="T40" fmla="*/ 5 w 7"/>
                <a:gd name="T41" fmla="*/ 1 h 9"/>
                <a:gd name="T42" fmla="*/ 6 w 7"/>
                <a:gd name="T43" fmla="*/ 2 h 9"/>
                <a:gd name="T44" fmla="*/ 6 w 7"/>
                <a:gd name="T45" fmla="*/ 2 h 9"/>
                <a:gd name="T46" fmla="*/ 6 w 7"/>
                <a:gd name="T47" fmla="*/ 3 h 9"/>
                <a:gd name="T48" fmla="*/ 6 w 7"/>
                <a:gd name="T49" fmla="*/ 4 h 9"/>
                <a:gd name="T50" fmla="*/ 6 w 7"/>
                <a:gd name="T51" fmla="*/ 5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8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2" name="Freeform 195"/>
            <p:cNvSpPr/>
            <p:nvPr/>
          </p:nvSpPr>
          <p:spPr bwMode="auto">
            <a:xfrm>
              <a:off x="4319" y="2903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8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0 w 7"/>
                <a:gd name="T19" fmla="*/ 3 h 9"/>
                <a:gd name="T20" fmla="*/ 1 w 7"/>
                <a:gd name="T21" fmla="*/ 2 h 9"/>
                <a:gd name="T22" fmla="*/ 1 w 7"/>
                <a:gd name="T23" fmla="*/ 2 h 9"/>
                <a:gd name="T24" fmla="*/ 1 w 7"/>
                <a:gd name="T25" fmla="*/ 1 h 9"/>
                <a:gd name="T26" fmla="*/ 2 w 7"/>
                <a:gd name="T27" fmla="*/ 1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4 w 7"/>
                <a:gd name="T35" fmla="*/ 1 h 9"/>
                <a:gd name="T36" fmla="*/ 5 w 7"/>
                <a:gd name="T37" fmla="*/ 1 h 9"/>
                <a:gd name="T38" fmla="*/ 5 w 7"/>
                <a:gd name="T39" fmla="*/ 1 h 9"/>
                <a:gd name="T40" fmla="*/ 6 w 7"/>
                <a:gd name="T41" fmla="*/ 2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5 w 7"/>
                <a:gd name="T53" fmla="*/ 7 h 9"/>
                <a:gd name="T54" fmla="*/ 5 w 7"/>
                <a:gd name="T55" fmla="*/ 7 h 9"/>
                <a:gd name="T56" fmla="*/ 4 w 7"/>
                <a:gd name="T57" fmla="*/ 8 h 9"/>
                <a:gd name="T58" fmla="*/ 4 w 7"/>
                <a:gd name="T59" fmla="*/ 8 h 9"/>
                <a:gd name="T60" fmla="*/ 3 w 7"/>
                <a:gd name="T61" fmla="*/ 8 h 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"/>
                <a:gd name="T94" fmla="*/ 0 h 9"/>
                <a:gd name="T95" fmla="*/ 7 w 7"/>
                <a:gd name="T96" fmla="*/ 9 h 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3" name="Freeform 196"/>
            <p:cNvSpPr/>
            <p:nvPr/>
          </p:nvSpPr>
          <p:spPr bwMode="auto">
            <a:xfrm>
              <a:off x="4317" y="2950"/>
              <a:ext cx="6" cy="8"/>
            </a:xfrm>
            <a:custGeom>
              <a:avLst/>
              <a:gdLst>
                <a:gd name="T0" fmla="*/ 2 w 6"/>
                <a:gd name="T1" fmla="*/ 7 h 8"/>
                <a:gd name="T2" fmla="*/ 2 w 6"/>
                <a:gd name="T3" fmla="*/ 7 h 8"/>
                <a:gd name="T4" fmla="*/ 1 w 6"/>
                <a:gd name="T5" fmla="*/ 7 h 8"/>
                <a:gd name="T6" fmla="*/ 1 w 6"/>
                <a:gd name="T7" fmla="*/ 6 h 8"/>
                <a:gd name="T8" fmla="*/ 0 w 6"/>
                <a:gd name="T9" fmla="*/ 6 h 8"/>
                <a:gd name="T10" fmla="*/ 0 w 6"/>
                <a:gd name="T11" fmla="*/ 6 h 8"/>
                <a:gd name="T12" fmla="*/ 0 w 6"/>
                <a:gd name="T13" fmla="*/ 5 h 8"/>
                <a:gd name="T14" fmla="*/ 0 w 6"/>
                <a:gd name="T15" fmla="*/ 5 h 8"/>
                <a:gd name="T16" fmla="*/ 0 w 6"/>
                <a:gd name="T17" fmla="*/ 4 h 8"/>
                <a:gd name="T18" fmla="*/ 0 w 6"/>
                <a:gd name="T19" fmla="*/ 4 h 8"/>
                <a:gd name="T20" fmla="*/ 0 w 6"/>
                <a:gd name="T21" fmla="*/ 2 h 8"/>
                <a:gd name="T22" fmla="*/ 0 w 6"/>
                <a:gd name="T23" fmla="*/ 2 h 8"/>
                <a:gd name="T24" fmla="*/ 0 w 6"/>
                <a:gd name="T25" fmla="*/ 1 h 8"/>
                <a:gd name="T26" fmla="*/ 1 w 6"/>
                <a:gd name="T27" fmla="*/ 1 h 8"/>
                <a:gd name="T28" fmla="*/ 1 w 6"/>
                <a:gd name="T29" fmla="*/ 0 h 8"/>
                <a:gd name="T30" fmla="*/ 2 w 6"/>
                <a:gd name="T31" fmla="*/ 0 h 8"/>
                <a:gd name="T32" fmla="*/ 2 w 6"/>
                <a:gd name="T33" fmla="*/ 0 h 8"/>
                <a:gd name="T34" fmla="*/ 3 w 6"/>
                <a:gd name="T35" fmla="*/ 0 h 8"/>
                <a:gd name="T36" fmla="*/ 4 w 6"/>
                <a:gd name="T37" fmla="*/ 0 h 8"/>
                <a:gd name="T38" fmla="*/ 4 w 6"/>
                <a:gd name="T39" fmla="*/ 1 h 8"/>
                <a:gd name="T40" fmla="*/ 5 w 6"/>
                <a:gd name="T41" fmla="*/ 1 h 8"/>
                <a:gd name="T42" fmla="*/ 5 w 6"/>
                <a:gd name="T43" fmla="*/ 2 h 8"/>
                <a:gd name="T44" fmla="*/ 5 w 6"/>
                <a:gd name="T45" fmla="*/ 2 h 8"/>
                <a:gd name="T46" fmla="*/ 5 w 6"/>
                <a:gd name="T47" fmla="*/ 3 h 8"/>
                <a:gd name="T48" fmla="*/ 5 w 6"/>
                <a:gd name="T49" fmla="*/ 4 h 8"/>
                <a:gd name="T50" fmla="*/ 5 w 6"/>
                <a:gd name="T51" fmla="*/ 4 h 8"/>
                <a:gd name="T52" fmla="*/ 5 w 6"/>
                <a:gd name="T53" fmla="*/ 5 h 8"/>
                <a:gd name="T54" fmla="*/ 5 w 6"/>
                <a:gd name="T55" fmla="*/ 5 h 8"/>
                <a:gd name="T56" fmla="*/ 5 w 6"/>
                <a:gd name="T57" fmla="*/ 6 h 8"/>
                <a:gd name="T58" fmla="*/ 4 w 6"/>
                <a:gd name="T59" fmla="*/ 6 h 8"/>
                <a:gd name="T60" fmla="*/ 4 w 6"/>
                <a:gd name="T61" fmla="*/ 7 h 8"/>
                <a:gd name="T62" fmla="*/ 3 w 6"/>
                <a:gd name="T63" fmla="*/ 7 h 8"/>
                <a:gd name="T64" fmla="*/ 2 w 6"/>
                <a:gd name="T65" fmla="*/ 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"/>
                <a:gd name="T100" fmla="*/ 0 h 8"/>
                <a:gd name="T101" fmla="*/ 6 w 6"/>
                <a:gd name="T102" fmla="*/ 8 h 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" h="8">
                  <a:moveTo>
                    <a:pt x="2" y="7"/>
                  </a:move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3" y="7"/>
                  </a:lnTo>
                  <a:lnTo>
                    <a:pt x="2" y="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4" name="Freeform 197"/>
            <p:cNvSpPr/>
            <p:nvPr/>
          </p:nvSpPr>
          <p:spPr bwMode="auto">
            <a:xfrm>
              <a:off x="4279" y="2950"/>
              <a:ext cx="7" cy="8"/>
            </a:xfrm>
            <a:custGeom>
              <a:avLst/>
              <a:gdLst>
                <a:gd name="T0" fmla="*/ 3 w 7"/>
                <a:gd name="T1" fmla="*/ 7 h 8"/>
                <a:gd name="T2" fmla="*/ 3 w 7"/>
                <a:gd name="T3" fmla="*/ 7 h 8"/>
                <a:gd name="T4" fmla="*/ 2 w 7"/>
                <a:gd name="T5" fmla="*/ 7 h 8"/>
                <a:gd name="T6" fmla="*/ 1 w 7"/>
                <a:gd name="T7" fmla="*/ 6 h 8"/>
                <a:gd name="T8" fmla="*/ 1 w 7"/>
                <a:gd name="T9" fmla="*/ 5 h 8"/>
                <a:gd name="T10" fmla="*/ 0 w 7"/>
                <a:gd name="T11" fmla="*/ 5 h 8"/>
                <a:gd name="T12" fmla="*/ 0 w 7"/>
                <a:gd name="T13" fmla="*/ 4 h 8"/>
                <a:gd name="T14" fmla="*/ 0 w 7"/>
                <a:gd name="T15" fmla="*/ 4 h 8"/>
                <a:gd name="T16" fmla="*/ 0 w 7"/>
                <a:gd name="T17" fmla="*/ 3 h 8"/>
                <a:gd name="T18" fmla="*/ 0 w 7"/>
                <a:gd name="T19" fmla="*/ 2 h 8"/>
                <a:gd name="T20" fmla="*/ 1 w 7"/>
                <a:gd name="T21" fmla="*/ 2 h 8"/>
                <a:gd name="T22" fmla="*/ 1 w 7"/>
                <a:gd name="T23" fmla="*/ 1 h 8"/>
                <a:gd name="T24" fmla="*/ 2 w 7"/>
                <a:gd name="T25" fmla="*/ 0 h 8"/>
                <a:gd name="T26" fmla="*/ 3 w 7"/>
                <a:gd name="T27" fmla="*/ 0 h 8"/>
                <a:gd name="T28" fmla="*/ 3 w 7"/>
                <a:gd name="T29" fmla="*/ 0 h 8"/>
                <a:gd name="T30" fmla="*/ 4 w 7"/>
                <a:gd name="T31" fmla="*/ 0 h 8"/>
                <a:gd name="T32" fmla="*/ 4 w 7"/>
                <a:gd name="T33" fmla="*/ 0 h 8"/>
                <a:gd name="T34" fmla="*/ 5 w 7"/>
                <a:gd name="T35" fmla="*/ 1 h 8"/>
                <a:gd name="T36" fmla="*/ 5 w 7"/>
                <a:gd name="T37" fmla="*/ 1 h 8"/>
                <a:gd name="T38" fmla="*/ 6 w 7"/>
                <a:gd name="T39" fmla="*/ 2 h 8"/>
                <a:gd name="T40" fmla="*/ 6 w 7"/>
                <a:gd name="T41" fmla="*/ 2 h 8"/>
                <a:gd name="T42" fmla="*/ 6 w 7"/>
                <a:gd name="T43" fmla="*/ 3 h 8"/>
                <a:gd name="T44" fmla="*/ 6 w 7"/>
                <a:gd name="T45" fmla="*/ 4 h 8"/>
                <a:gd name="T46" fmla="*/ 6 w 7"/>
                <a:gd name="T47" fmla="*/ 4 h 8"/>
                <a:gd name="T48" fmla="*/ 6 w 7"/>
                <a:gd name="T49" fmla="*/ 5 h 8"/>
                <a:gd name="T50" fmla="*/ 6 w 7"/>
                <a:gd name="T51" fmla="*/ 5 h 8"/>
                <a:gd name="T52" fmla="*/ 5 w 7"/>
                <a:gd name="T53" fmla="*/ 6 h 8"/>
                <a:gd name="T54" fmla="*/ 5 w 7"/>
                <a:gd name="T55" fmla="*/ 6 h 8"/>
                <a:gd name="T56" fmla="*/ 4 w 7"/>
                <a:gd name="T57" fmla="*/ 7 h 8"/>
                <a:gd name="T58" fmla="*/ 4 w 7"/>
                <a:gd name="T59" fmla="*/ 7 h 8"/>
                <a:gd name="T60" fmla="*/ 3 w 7"/>
                <a:gd name="T61" fmla="*/ 7 h 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"/>
                <a:gd name="T94" fmla="*/ 0 h 8"/>
                <a:gd name="T95" fmla="*/ 7 w 7"/>
                <a:gd name="T96" fmla="*/ 8 h 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" h="8">
                  <a:moveTo>
                    <a:pt x="3" y="7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5" y="6"/>
                  </a:lnTo>
                  <a:lnTo>
                    <a:pt x="4" y="7"/>
                  </a:lnTo>
                  <a:lnTo>
                    <a:pt x="3" y="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5" name="Freeform 198"/>
            <p:cNvSpPr/>
            <p:nvPr/>
          </p:nvSpPr>
          <p:spPr bwMode="auto">
            <a:xfrm>
              <a:off x="4243" y="2951"/>
              <a:ext cx="6" cy="9"/>
            </a:xfrm>
            <a:custGeom>
              <a:avLst/>
              <a:gdLst>
                <a:gd name="T0" fmla="*/ 2 w 6"/>
                <a:gd name="T1" fmla="*/ 8 h 9"/>
                <a:gd name="T2" fmla="*/ 2 w 6"/>
                <a:gd name="T3" fmla="*/ 8 h 9"/>
                <a:gd name="T4" fmla="*/ 1 w 6"/>
                <a:gd name="T5" fmla="*/ 7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2 h 9"/>
                <a:gd name="T20" fmla="*/ 0 w 6"/>
                <a:gd name="T21" fmla="*/ 2 h 9"/>
                <a:gd name="T22" fmla="*/ 0 w 6"/>
                <a:gd name="T23" fmla="*/ 1 h 9"/>
                <a:gd name="T24" fmla="*/ 1 w 6"/>
                <a:gd name="T25" fmla="*/ 1 h 9"/>
                <a:gd name="T26" fmla="*/ 1 w 6"/>
                <a:gd name="T27" fmla="*/ 0 h 9"/>
                <a:gd name="T28" fmla="*/ 2 w 6"/>
                <a:gd name="T29" fmla="*/ 0 h 9"/>
                <a:gd name="T30" fmla="*/ 2 w 6"/>
                <a:gd name="T31" fmla="*/ 0 h 9"/>
                <a:gd name="T32" fmla="*/ 3 w 6"/>
                <a:gd name="T33" fmla="*/ 0 h 9"/>
                <a:gd name="T34" fmla="*/ 4 w 6"/>
                <a:gd name="T35" fmla="*/ 0 h 9"/>
                <a:gd name="T36" fmla="*/ 4 w 6"/>
                <a:gd name="T37" fmla="*/ 1 h 9"/>
                <a:gd name="T38" fmla="*/ 4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4 w 6"/>
                <a:gd name="T55" fmla="*/ 7 h 9"/>
                <a:gd name="T56" fmla="*/ 4 w 6"/>
                <a:gd name="T57" fmla="*/ 7 h 9"/>
                <a:gd name="T58" fmla="*/ 4 w 6"/>
                <a:gd name="T59" fmla="*/ 7 h 9"/>
                <a:gd name="T60" fmla="*/ 3 w 6"/>
                <a:gd name="T61" fmla="*/ 8 h 9"/>
                <a:gd name="T62" fmla="*/ 2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2" y="8"/>
                  </a:move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4" y="7"/>
                  </a:lnTo>
                  <a:lnTo>
                    <a:pt x="3" y="8"/>
                  </a:lnTo>
                  <a:lnTo>
                    <a:pt x="2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6" name="Freeform 199"/>
            <p:cNvSpPr/>
            <p:nvPr/>
          </p:nvSpPr>
          <p:spPr bwMode="auto">
            <a:xfrm>
              <a:off x="4206" y="2950"/>
              <a:ext cx="7" cy="8"/>
            </a:xfrm>
            <a:custGeom>
              <a:avLst/>
              <a:gdLst>
                <a:gd name="T0" fmla="*/ 3 w 7"/>
                <a:gd name="T1" fmla="*/ 7 h 8"/>
                <a:gd name="T2" fmla="*/ 3 w 7"/>
                <a:gd name="T3" fmla="*/ 7 h 8"/>
                <a:gd name="T4" fmla="*/ 2 w 7"/>
                <a:gd name="T5" fmla="*/ 7 h 8"/>
                <a:gd name="T6" fmla="*/ 2 w 7"/>
                <a:gd name="T7" fmla="*/ 6 h 8"/>
                <a:gd name="T8" fmla="*/ 1 w 7"/>
                <a:gd name="T9" fmla="*/ 6 h 8"/>
                <a:gd name="T10" fmla="*/ 1 w 7"/>
                <a:gd name="T11" fmla="*/ 5 h 8"/>
                <a:gd name="T12" fmla="*/ 0 w 7"/>
                <a:gd name="T13" fmla="*/ 5 h 8"/>
                <a:gd name="T14" fmla="*/ 0 w 7"/>
                <a:gd name="T15" fmla="*/ 4 h 8"/>
                <a:gd name="T16" fmla="*/ 0 w 7"/>
                <a:gd name="T17" fmla="*/ 4 h 8"/>
                <a:gd name="T18" fmla="*/ 0 w 7"/>
                <a:gd name="T19" fmla="*/ 3 h 8"/>
                <a:gd name="T20" fmla="*/ 0 w 7"/>
                <a:gd name="T21" fmla="*/ 2 h 8"/>
                <a:gd name="T22" fmla="*/ 1 w 7"/>
                <a:gd name="T23" fmla="*/ 2 h 8"/>
                <a:gd name="T24" fmla="*/ 1 w 7"/>
                <a:gd name="T25" fmla="*/ 1 h 8"/>
                <a:gd name="T26" fmla="*/ 2 w 7"/>
                <a:gd name="T27" fmla="*/ 1 h 8"/>
                <a:gd name="T28" fmla="*/ 2 w 7"/>
                <a:gd name="T29" fmla="*/ 0 h 8"/>
                <a:gd name="T30" fmla="*/ 3 w 7"/>
                <a:gd name="T31" fmla="*/ 0 h 8"/>
                <a:gd name="T32" fmla="*/ 3 w 7"/>
                <a:gd name="T33" fmla="*/ 0 h 8"/>
                <a:gd name="T34" fmla="*/ 4 w 7"/>
                <a:gd name="T35" fmla="*/ 0 h 8"/>
                <a:gd name="T36" fmla="*/ 4 w 7"/>
                <a:gd name="T37" fmla="*/ 0 h 8"/>
                <a:gd name="T38" fmla="*/ 5 w 7"/>
                <a:gd name="T39" fmla="*/ 1 h 8"/>
                <a:gd name="T40" fmla="*/ 5 w 7"/>
                <a:gd name="T41" fmla="*/ 1 h 8"/>
                <a:gd name="T42" fmla="*/ 6 w 7"/>
                <a:gd name="T43" fmla="*/ 2 h 8"/>
                <a:gd name="T44" fmla="*/ 6 w 7"/>
                <a:gd name="T45" fmla="*/ 2 h 8"/>
                <a:gd name="T46" fmla="*/ 6 w 7"/>
                <a:gd name="T47" fmla="*/ 3 h 8"/>
                <a:gd name="T48" fmla="*/ 6 w 7"/>
                <a:gd name="T49" fmla="*/ 4 h 8"/>
                <a:gd name="T50" fmla="*/ 6 w 7"/>
                <a:gd name="T51" fmla="*/ 4 h 8"/>
                <a:gd name="T52" fmla="*/ 6 w 7"/>
                <a:gd name="T53" fmla="*/ 5 h 8"/>
                <a:gd name="T54" fmla="*/ 6 w 7"/>
                <a:gd name="T55" fmla="*/ 5 h 8"/>
                <a:gd name="T56" fmla="*/ 5 w 7"/>
                <a:gd name="T57" fmla="*/ 6 h 8"/>
                <a:gd name="T58" fmla="*/ 5 w 7"/>
                <a:gd name="T59" fmla="*/ 6 h 8"/>
                <a:gd name="T60" fmla="*/ 4 w 7"/>
                <a:gd name="T61" fmla="*/ 7 h 8"/>
                <a:gd name="T62" fmla="*/ 4 w 7"/>
                <a:gd name="T63" fmla="*/ 7 h 8"/>
                <a:gd name="T64" fmla="*/ 3 w 7"/>
                <a:gd name="T65" fmla="*/ 7 h 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"/>
                <a:gd name="T100" fmla="*/ 0 h 8"/>
                <a:gd name="T101" fmla="*/ 7 w 7"/>
                <a:gd name="T102" fmla="*/ 8 h 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" h="8">
                  <a:moveTo>
                    <a:pt x="3" y="7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5" y="6"/>
                  </a:lnTo>
                  <a:lnTo>
                    <a:pt x="4" y="7"/>
                  </a:lnTo>
                  <a:lnTo>
                    <a:pt x="3" y="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7" name="Freeform 200"/>
            <p:cNvSpPr/>
            <p:nvPr/>
          </p:nvSpPr>
          <p:spPr bwMode="auto">
            <a:xfrm>
              <a:off x="4224" y="2997"/>
              <a:ext cx="6" cy="10"/>
            </a:xfrm>
            <a:custGeom>
              <a:avLst/>
              <a:gdLst>
                <a:gd name="T0" fmla="*/ 3 w 6"/>
                <a:gd name="T1" fmla="*/ 9 h 10"/>
                <a:gd name="T2" fmla="*/ 2 w 6"/>
                <a:gd name="T3" fmla="*/ 8 h 10"/>
                <a:gd name="T4" fmla="*/ 1 w 6"/>
                <a:gd name="T5" fmla="*/ 8 h 10"/>
                <a:gd name="T6" fmla="*/ 1 w 6"/>
                <a:gd name="T7" fmla="*/ 8 h 10"/>
                <a:gd name="T8" fmla="*/ 0 w 6"/>
                <a:gd name="T9" fmla="*/ 7 h 10"/>
                <a:gd name="T10" fmla="*/ 0 w 6"/>
                <a:gd name="T11" fmla="*/ 7 h 10"/>
                <a:gd name="T12" fmla="*/ 0 w 6"/>
                <a:gd name="T13" fmla="*/ 6 h 10"/>
                <a:gd name="T14" fmla="*/ 0 w 6"/>
                <a:gd name="T15" fmla="*/ 5 h 10"/>
                <a:gd name="T16" fmla="*/ 0 w 6"/>
                <a:gd name="T17" fmla="*/ 4 h 10"/>
                <a:gd name="T18" fmla="*/ 0 w 6"/>
                <a:gd name="T19" fmla="*/ 4 h 10"/>
                <a:gd name="T20" fmla="*/ 0 w 6"/>
                <a:gd name="T21" fmla="*/ 3 h 10"/>
                <a:gd name="T22" fmla="*/ 0 w 6"/>
                <a:gd name="T23" fmla="*/ 1 h 10"/>
                <a:gd name="T24" fmla="*/ 1 w 6"/>
                <a:gd name="T25" fmla="*/ 1 h 10"/>
                <a:gd name="T26" fmla="*/ 1 w 6"/>
                <a:gd name="T27" fmla="*/ 1 h 10"/>
                <a:gd name="T28" fmla="*/ 2 w 6"/>
                <a:gd name="T29" fmla="*/ 0 h 10"/>
                <a:gd name="T30" fmla="*/ 3 w 6"/>
                <a:gd name="T31" fmla="*/ 0 h 10"/>
                <a:gd name="T32" fmla="*/ 3 w 6"/>
                <a:gd name="T33" fmla="*/ 0 h 10"/>
                <a:gd name="T34" fmla="*/ 4 w 6"/>
                <a:gd name="T35" fmla="*/ 1 h 10"/>
                <a:gd name="T36" fmla="*/ 4 w 6"/>
                <a:gd name="T37" fmla="*/ 1 h 10"/>
                <a:gd name="T38" fmla="*/ 5 w 6"/>
                <a:gd name="T39" fmla="*/ 1 h 10"/>
                <a:gd name="T40" fmla="*/ 5 w 6"/>
                <a:gd name="T41" fmla="*/ 2 h 10"/>
                <a:gd name="T42" fmla="*/ 5 w 6"/>
                <a:gd name="T43" fmla="*/ 3 h 10"/>
                <a:gd name="T44" fmla="*/ 5 w 6"/>
                <a:gd name="T45" fmla="*/ 4 h 10"/>
                <a:gd name="T46" fmla="*/ 5 w 6"/>
                <a:gd name="T47" fmla="*/ 4 h 10"/>
                <a:gd name="T48" fmla="*/ 5 w 6"/>
                <a:gd name="T49" fmla="*/ 5 h 10"/>
                <a:gd name="T50" fmla="*/ 5 w 6"/>
                <a:gd name="T51" fmla="*/ 6 h 10"/>
                <a:gd name="T52" fmla="*/ 5 w 6"/>
                <a:gd name="T53" fmla="*/ 7 h 10"/>
                <a:gd name="T54" fmla="*/ 5 w 6"/>
                <a:gd name="T55" fmla="*/ 7 h 10"/>
                <a:gd name="T56" fmla="*/ 4 w 6"/>
                <a:gd name="T57" fmla="*/ 8 h 10"/>
                <a:gd name="T58" fmla="*/ 4 w 6"/>
                <a:gd name="T59" fmla="*/ 8 h 10"/>
                <a:gd name="T60" fmla="*/ 3 w 6"/>
                <a:gd name="T61" fmla="*/ 8 h 10"/>
                <a:gd name="T62" fmla="*/ 3 w 6"/>
                <a:gd name="T63" fmla="*/ 9 h 1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10"/>
                <a:gd name="T98" fmla="*/ 6 w 6"/>
                <a:gd name="T99" fmla="*/ 10 h 1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10">
                  <a:moveTo>
                    <a:pt x="3" y="9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3" y="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8" name="Freeform 201"/>
            <p:cNvSpPr/>
            <p:nvPr/>
          </p:nvSpPr>
          <p:spPr bwMode="auto">
            <a:xfrm>
              <a:off x="4263" y="2996"/>
              <a:ext cx="6" cy="9"/>
            </a:xfrm>
            <a:custGeom>
              <a:avLst/>
              <a:gdLst>
                <a:gd name="T0" fmla="*/ 2 w 6"/>
                <a:gd name="T1" fmla="*/ 8 h 9"/>
                <a:gd name="T2" fmla="*/ 2 w 6"/>
                <a:gd name="T3" fmla="*/ 8 h 9"/>
                <a:gd name="T4" fmla="*/ 1 w 6"/>
                <a:gd name="T5" fmla="*/ 7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3 h 9"/>
                <a:gd name="T20" fmla="*/ 0 w 6"/>
                <a:gd name="T21" fmla="*/ 2 h 9"/>
                <a:gd name="T22" fmla="*/ 0 w 6"/>
                <a:gd name="T23" fmla="*/ 1 h 9"/>
                <a:gd name="T24" fmla="*/ 1 w 6"/>
                <a:gd name="T25" fmla="*/ 1 h 9"/>
                <a:gd name="T26" fmla="*/ 1 w 6"/>
                <a:gd name="T27" fmla="*/ 0 h 9"/>
                <a:gd name="T28" fmla="*/ 2 w 6"/>
                <a:gd name="T29" fmla="*/ 0 h 9"/>
                <a:gd name="T30" fmla="*/ 2 w 6"/>
                <a:gd name="T31" fmla="*/ 0 h 9"/>
                <a:gd name="T32" fmla="*/ 3 w 6"/>
                <a:gd name="T33" fmla="*/ 0 h 9"/>
                <a:gd name="T34" fmla="*/ 4 w 6"/>
                <a:gd name="T35" fmla="*/ 0 h 9"/>
                <a:gd name="T36" fmla="*/ 4 w 6"/>
                <a:gd name="T37" fmla="*/ 1 h 9"/>
                <a:gd name="T38" fmla="*/ 4 w 6"/>
                <a:gd name="T39" fmla="*/ 1 h 9"/>
                <a:gd name="T40" fmla="*/ 5 w 6"/>
                <a:gd name="T41" fmla="*/ 2 h 9"/>
                <a:gd name="T42" fmla="*/ 5 w 6"/>
                <a:gd name="T43" fmla="*/ 2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4 w 6"/>
                <a:gd name="T55" fmla="*/ 7 h 9"/>
                <a:gd name="T56" fmla="*/ 4 w 6"/>
                <a:gd name="T57" fmla="*/ 7 h 9"/>
                <a:gd name="T58" fmla="*/ 4 w 6"/>
                <a:gd name="T59" fmla="*/ 7 h 9"/>
                <a:gd name="T60" fmla="*/ 3 w 6"/>
                <a:gd name="T61" fmla="*/ 8 h 9"/>
                <a:gd name="T62" fmla="*/ 2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2" y="8"/>
                  </a:moveTo>
                  <a:lnTo>
                    <a:pt x="2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4" y="7"/>
                  </a:lnTo>
                  <a:lnTo>
                    <a:pt x="3" y="8"/>
                  </a:lnTo>
                  <a:lnTo>
                    <a:pt x="2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9" name="Freeform 202"/>
            <p:cNvSpPr/>
            <p:nvPr/>
          </p:nvSpPr>
          <p:spPr bwMode="auto">
            <a:xfrm>
              <a:off x="4300" y="2999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7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1 w 7"/>
                <a:gd name="T19" fmla="*/ 2 h 9"/>
                <a:gd name="T20" fmla="*/ 1 w 7"/>
                <a:gd name="T21" fmla="*/ 2 h 9"/>
                <a:gd name="T22" fmla="*/ 1 w 7"/>
                <a:gd name="T23" fmla="*/ 1 h 9"/>
                <a:gd name="T24" fmla="*/ 2 w 7"/>
                <a:gd name="T25" fmla="*/ 1 h 9"/>
                <a:gd name="T26" fmla="*/ 2 w 7"/>
                <a:gd name="T27" fmla="*/ 0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4 w 7"/>
                <a:gd name="T35" fmla="*/ 0 h 9"/>
                <a:gd name="T36" fmla="*/ 5 w 7"/>
                <a:gd name="T37" fmla="*/ 1 h 9"/>
                <a:gd name="T38" fmla="*/ 5 w 7"/>
                <a:gd name="T39" fmla="*/ 1 h 9"/>
                <a:gd name="T40" fmla="*/ 6 w 7"/>
                <a:gd name="T41" fmla="*/ 2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7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0" name="Freeform 203"/>
            <p:cNvSpPr/>
            <p:nvPr/>
          </p:nvSpPr>
          <p:spPr bwMode="auto">
            <a:xfrm>
              <a:off x="4277" y="3045"/>
              <a:ext cx="6" cy="9"/>
            </a:xfrm>
            <a:custGeom>
              <a:avLst/>
              <a:gdLst>
                <a:gd name="T0" fmla="*/ 2 w 6"/>
                <a:gd name="T1" fmla="*/ 8 h 9"/>
                <a:gd name="T2" fmla="*/ 2 w 6"/>
                <a:gd name="T3" fmla="*/ 8 h 9"/>
                <a:gd name="T4" fmla="*/ 1 w 6"/>
                <a:gd name="T5" fmla="*/ 8 h 9"/>
                <a:gd name="T6" fmla="*/ 1 w 6"/>
                <a:gd name="T7" fmla="*/ 7 h 9"/>
                <a:gd name="T8" fmla="*/ 0 w 6"/>
                <a:gd name="T9" fmla="*/ 7 h 9"/>
                <a:gd name="T10" fmla="*/ 0 w 6"/>
                <a:gd name="T11" fmla="*/ 6 h 9"/>
                <a:gd name="T12" fmla="*/ 0 w 6"/>
                <a:gd name="T13" fmla="*/ 6 h 9"/>
                <a:gd name="T14" fmla="*/ 0 w 6"/>
                <a:gd name="T15" fmla="*/ 5 h 9"/>
                <a:gd name="T16" fmla="*/ 0 w 6"/>
                <a:gd name="T17" fmla="*/ 4 h 9"/>
                <a:gd name="T18" fmla="*/ 0 w 6"/>
                <a:gd name="T19" fmla="*/ 3 h 9"/>
                <a:gd name="T20" fmla="*/ 0 w 6"/>
                <a:gd name="T21" fmla="*/ 2 h 9"/>
                <a:gd name="T22" fmla="*/ 0 w 6"/>
                <a:gd name="T23" fmla="*/ 1 h 9"/>
                <a:gd name="T24" fmla="*/ 1 w 6"/>
                <a:gd name="T25" fmla="*/ 1 h 9"/>
                <a:gd name="T26" fmla="*/ 1 w 6"/>
                <a:gd name="T27" fmla="*/ 1 h 9"/>
                <a:gd name="T28" fmla="*/ 2 w 6"/>
                <a:gd name="T29" fmla="*/ 0 h 9"/>
                <a:gd name="T30" fmla="*/ 2 w 6"/>
                <a:gd name="T31" fmla="*/ 0 h 9"/>
                <a:gd name="T32" fmla="*/ 3 w 6"/>
                <a:gd name="T33" fmla="*/ 0 h 9"/>
                <a:gd name="T34" fmla="*/ 4 w 6"/>
                <a:gd name="T35" fmla="*/ 1 h 9"/>
                <a:gd name="T36" fmla="*/ 4 w 6"/>
                <a:gd name="T37" fmla="*/ 1 h 9"/>
                <a:gd name="T38" fmla="*/ 5 w 6"/>
                <a:gd name="T39" fmla="*/ 1 h 9"/>
                <a:gd name="T40" fmla="*/ 5 w 6"/>
                <a:gd name="T41" fmla="*/ 2 h 9"/>
                <a:gd name="T42" fmla="*/ 5 w 6"/>
                <a:gd name="T43" fmla="*/ 3 h 9"/>
                <a:gd name="T44" fmla="*/ 5 w 6"/>
                <a:gd name="T45" fmla="*/ 3 h 9"/>
                <a:gd name="T46" fmla="*/ 5 w 6"/>
                <a:gd name="T47" fmla="*/ 4 h 9"/>
                <a:gd name="T48" fmla="*/ 5 w 6"/>
                <a:gd name="T49" fmla="*/ 5 h 9"/>
                <a:gd name="T50" fmla="*/ 5 w 6"/>
                <a:gd name="T51" fmla="*/ 6 h 9"/>
                <a:gd name="T52" fmla="*/ 5 w 6"/>
                <a:gd name="T53" fmla="*/ 6 h 9"/>
                <a:gd name="T54" fmla="*/ 5 w 6"/>
                <a:gd name="T55" fmla="*/ 7 h 9"/>
                <a:gd name="T56" fmla="*/ 4 w 6"/>
                <a:gd name="T57" fmla="*/ 7 h 9"/>
                <a:gd name="T58" fmla="*/ 4 w 6"/>
                <a:gd name="T59" fmla="*/ 8 h 9"/>
                <a:gd name="T60" fmla="*/ 3 w 6"/>
                <a:gd name="T61" fmla="*/ 8 h 9"/>
                <a:gd name="T62" fmla="*/ 2 w 6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"/>
                <a:gd name="T97" fmla="*/ 0 h 9"/>
                <a:gd name="T98" fmla="*/ 6 w 6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" h="9">
                  <a:moveTo>
                    <a:pt x="2" y="8"/>
                  </a:moveTo>
                  <a:lnTo>
                    <a:pt x="2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  <a:lnTo>
                    <a:pt x="2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1" name="Freeform 204"/>
            <p:cNvSpPr/>
            <p:nvPr/>
          </p:nvSpPr>
          <p:spPr bwMode="auto">
            <a:xfrm>
              <a:off x="4240" y="3044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7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0 w 7"/>
                <a:gd name="T19" fmla="*/ 3 h 9"/>
                <a:gd name="T20" fmla="*/ 1 w 7"/>
                <a:gd name="T21" fmla="*/ 2 h 9"/>
                <a:gd name="T22" fmla="*/ 1 w 7"/>
                <a:gd name="T23" fmla="*/ 2 h 9"/>
                <a:gd name="T24" fmla="*/ 1 w 7"/>
                <a:gd name="T25" fmla="*/ 1 h 9"/>
                <a:gd name="T26" fmla="*/ 2 w 7"/>
                <a:gd name="T27" fmla="*/ 1 h 9"/>
                <a:gd name="T28" fmla="*/ 2 w 7"/>
                <a:gd name="T29" fmla="*/ 0 h 9"/>
                <a:gd name="T30" fmla="*/ 3 w 7"/>
                <a:gd name="T31" fmla="*/ 0 h 9"/>
                <a:gd name="T32" fmla="*/ 3 w 7"/>
                <a:gd name="T33" fmla="*/ 0 h 9"/>
                <a:gd name="T34" fmla="*/ 4 w 7"/>
                <a:gd name="T35" fmla="*/ 0 h 9"/>
                <a:gd name="T36" fmla="*/ 4 w 7"/>
                <a:gd name="T37" fmla="*/ 0 h 9"/>
                <a:gd name="T38" fmla="*/ 5 w 7"/>
                <a:gd name="T39" fmla="*/ 1 h 9"/>
                <a:gd name="T40" fmla="*/ 5 w 7"/>
                <a:gd name="T41" fmla="*/ 1 h 9"/>
                <a:gd name="T42" fmla="*/ 6 w 7"/>
                <a:gd name="T43" fmla="*/ 2 h 9"/>
                <a:gd name="T44" fmla="*/ 6 w 7"/>
                <a:gd name="T45" fmla="*/ 2 h 9"/>
                <a:gd name="T46" fmla="*/ 6 w 7"/>
                <a:gd name="T47" fmla="*/ 3 h 9"/>
                <a:gd name="T48" fmla="*/ 6 w 7"/>
                <a:gd name="T49" fmla="*/ 4 h 9"/>
                <a:gd name="T50" fmla="*/ 6 w 7"/>
                <a:gd name="T51" fmla="*/ 5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7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2" name="Freeform 205"/>
            <p:cNvSpPr/>
            <p:nvPr/>
          </p:nvSpPr>
          <p:spPr bwMode="auto">
            <a:xfrm>
              <a:off x="4254" y="3096"/>
              <a:ext cx="7" cy="9"/>
            </a:xfrm>
            <a:custGeom>
              <a:avLst/>
              <a:gdLst>
                <a:gd name="T0" fmla="*/ 3 w 7"/>
                <a:gd name="T1" fmla="*/ 8 h 9"/>
                <a:gd name="T2" fmla="*/ 3 w 7"/>
                <a:gd name="T3" fmla="*/ 8 h 9"/>
                <a:gd name="T4" fmla="*/ 2 w 7"/>
                <a:gd name="T5" fmla="*/ 7 h 9"/>
                <a:gd name="T6" fmla="*/ 2 w 7"/>
                <a:gd name="T7" fmla="*/ 7 h 9"/>
                <a:gd name="T8" fmla="*/ 1 w 7"/>
                <a:gd name="T9" fmla="*/ 7 h 9"/>
                <a:gd name="T10" fmla="*/ 1 w 7"/>
                <a:gd name="T11" fmla="*/ 6 h 9"/>
                <a:gd name="T12" fmla="*/ 1 w 7"/>
                <a:gd name="T13" fmla="*/ 6 h 9"/>
                <a:gd name="T14" fmla="*/ 0 w 7"/>
                <a:gd name="T15" fmla="*/ 5 h 9"/>
                <a:gd name="T16" fmla="*/ 0 w 7"/>
                <a:gd name="T17" fmla="*/ 4 h 9"/>
                <a:gd name="T18" fmla="*/ 0 w 7"/>
                <a:gd name="T19" fmla="*/ 3 h 9"/>
                <a:gd name="T20" fmla="*/ 1 w 7"/>
                <a:gd name="T21" fmla="*/ 2 h 9"/>
                <a:gd name="T22" fmla="*/ 1 w 7"/>
                <a:gd name="T23" fmla="*/ 1 h 9"/>
                <a:gd name="T24" fmla="*/ 2 w 7"/>
                <a:gd name="T25" fmla="*/ 1 h 9"/>
                <a:gd name="T26" fmla="*/ 2 w 7"/>
                <a:gd name="T27" fmla="*/ 0 h 9"/>
                <a:gd name="T28" fmla="*/ 3 w 7"/>
                <a:gd name="T29" fmla="*/ 0 h 9"/>
                <a:gd name="T30" fmla="*/ 3 w 7"/>
                <a:gd name="T31" fmla="*/ 0 h 9"/>
                <a:gd name="T32" fmla="*/ 4 w 7"/>
                <a:gd name="T33" fmla="*/ 0 h 9"/>
                <a:gd name="T34" fmla="*/ 4 w 7"/>
                <a:gd name="T35" fmla="*/ 0 h 9"/>
                <a:gd name="T36" fmla="*/ 5 w 7"/>
                <a:gd name="T37" fmla="*/ 1 h 9"/>
                <a:gd name="T38" fmla="*/ 5 w 7"/>
                <a:gd name="T39" fmla="*/ 1 h 9"/>
                <a:gd name="T40" fmla="*/ 6 w 7"/>
                <a:gd name="T41" fmla="*/ 2 h 9"/>
                <a:gd name="T42" fmla="*/ 6 w 7"/>
                <a:gd name="T43" fmla="*/ 2 h 9"/>
                <a:gd name="T44" fmla="*/ 6 w 7"/>
                <a:gd name="T45" fmla="*/ 3 h 9"/>
                <a:gd name="T46" fmla="*/ 6 w 7"/>
                <a:gd name="T47" fmla="*/ 4 h 9"/>
                <a:gd name="T48" fmla="*/ 6 w 7"/>
                <a:gd name="T49" fmla="*/ 5 h 9"/>
                <a:gd name="T50" fmla="*/ 6 w 7"/>
                <a:gd name="T51" fmla="*/ 6 h 9"/>
                <a:gd name="T52" fmla="*/ 6 w 7"/>
                <a:gd name="T53" fmla="*/ 6 h 9"/>
                <a:gd name="T54" fmla="*/ 5 w 7"/>
                <a:gd name="T55" fmla="*/ 7 h 9"/>
                <a:gd name="T56" fmla="*/ 5 w 7"/>
                <a:gd name="T57" fmla="*/ 7 h 9"/>
                <a:gd name="T58" fmla="*/ 4 w 7"/>
                <a:gd name="T59" fmla="*/ 7 h 9"/>
                <a:gd name="T60" fmla="*/ 4 w 7"/>
                <a:gd name="T61" fmla="*/ 8 h 9"/>
                <a:gd name="T62" fmla="*/ 3 w 7"/>
                <a:gd name="T63" fmla="*/ 8 h 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"/>
                <a:gd name="T97" fmla="*/ 0 h 9"/>
                <a:gd name="T98" fmla="*/ 7 w 7"/>
                <a:gd name="T99" fmla="*/ 9 h 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" h="9">
                  <a:moveTo>
                    <a:pt x="3" y="8"/>
                  </a:move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5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3" y="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3" name="Freeform 206"/>
            <p:cNvSpPr/>
            <p:nvPr/>
          </p:nvSpPr>
          <p:spPr bwMode="auto">
            <a:xfrm>
              <a:off x="4248" y="2365"/>
              <a:ext cx="25" cy="18"/>
            </a:xfrm>
            <a:custGeom>
              <a:avLst/>
              <a:gdLst>
                <a:gd name="T0" fmla="*/ 0 w 25"/>
                <a:gd name="T1" fmla="*/ 4 h 18"/>
                <a:gd name="T2" fmla="*/ 0 w 25"/>
                <a:gd name="T3" fmla="*/ 9 h 18"/>
                <a:gd name="T4" fmla="*/ 1 w 25"/>
                <a:gd name="T5" fmla="*/ 13 h 18"/>
                <a:gd name="T6" fmla="*/ 2 w 25"/>
                <a:gd name="T7" fmla="*/ 15 h 18"/>
                <a:gd name="T8" fmla="*/ 3 w 25"/>
                <a:gd name="T9" fmla="*/ 15 h 18"/>
                <a:gd name="T10" fmla="*/ 4 w 25"/>
                <a:gd name="T11" fmla="*/ 16 h 18"/>
                <a:gd name="T12" fmla="*/ 5 w 25"/>
                <a:gd name="T13" fmla="*/ 16 h 18"/>
                <a:gd name="T14" fmla="*/ 6 w 25"/>
                <a:gd name="T15" fmla="*/ 16 h 18"/>
                <a:gd name="T16" fmla="*/ 7 w 25"/>
                <a:gd name="T17" fmla="*/ 17 h 18"/>
                <a:gd name="T18" fmla="*/ 10 w 25"/>
                <a:gd name="T19" fmla="*/ 17 h 18"/>
                <a:gd name="T20" fmla="*/ 13 w 25"/>
                <a:gd name="T21" fmla="*/ 17 h 18"/>
                <a:gd name="T22" fmla="*/ 15 w 25"/>
                <a:gd name="T23" fmla="*/ 17 h 18"/>
                <a:gd name="T24" fmla="*/ 17 w 25"/>
                <a:gd name="T25" fmla="*/ 16 h 18"/>
                <a:gd name="T26" fmla="*/ 19 w 25"/>
                <a:gd name="T27" fmla="*/ 16 h 18"/>
                <a:gd name="T28" fmla="*/ 20 w 25"/>
                <a:gd name="T29" fmla="*/ 15 h 18"/>
                <a:gd name="T30" fmla="*/ 21 w 25"/>
                <a:gd name="T31" fmla="*/ 15 h 18"/>
                <a:gd name="T32" fmla="*/ 21 w 25"/>
                <a:gd name="T33" fmla="*/ 14 h 18"/>
                <a:gd name="T34" fmla="*/ 22 w 25"/>
                <a:gd name="T35" fmla="*/ 13 h 18"/>
                <a:gd name="T36" fmla="*/ 23 w 25"/>
                <a:gd name="T37" fmla="*/ 12 h 18"/>
                <a:gd name="T38" fmla="*/ 23 w 25"/>
                <a:gd name="T39" fmla="*/ 11 h 18"/>
                <a:gd name="T40" fmla="*/ 23 w 25"/>
                <a:gd name="T41" fmla="*/ 8 h 18"/>
                <a:gd name="T42" fmla="*/ 24 w 25"/>
                <a:gd name="T43" fmla="*/ 5 h 18"/>
                <a:gd name="T44" fmla="*/ 24 w 25"/>
                <a:gd name="T45" fmla="*/ 0 h 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"/>
                <a:gd name="T70" fmla="*/ 0 h 18"/>
                <a:gd name="T71" fmla="*/ 25 w 25"/>
                <a:gd name="T72" fmla="*/ 18 h 1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" h="18">
                  <a:moveTo>
                    <a:pt x="0" y="4"/>
                  </a:moveTo>
                  <a:lnTo>
                    <a:pt x="0" y="9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10" y="17"/>
                  </a:lnTo>
                  <a:lnTo>
                    <a:pt x="13" y="17"/>
                  </a:lnTo>
                  <a:lnTo>
                    <a:pt x="15" y="17"/>
                  </a:lnTo>
                  <a:lnTo>
                    <a:pt x="17" y="16"/>
                  </a:lnTo>
                  <a:lnTo>
                    <a:pt x="19" y="16"/>
                  </a:lnTo>
                  <a:lnTo>
                    <a:pt x="20" y="15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2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8"/>
                  </a:lnTo>
                  <a:lnTo>
                    <a:pt x="24" y="5"/>
                  </a:lnTo>
                  <a:lnTo>
                    <a:pt x="24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4" name="Freeform 207"/>
            <p:cNvSpPr/>
            <p:nvPr/>
          </p:nvSpPr>
          <p:spPr bwMode="auto">
            <a:xfrm>
              <a:off x="4227" y="2404"/>
              <a:ext cx="32" cy="23"/>
            </a:xfrm>
            <a:custGeom>
              <a:avLst/>
              <a:gdLst>
                <a:gd name="T0" fmla="*/ 0 w 32"/>
                <a:gd name="T1" fmla="*/ 0 h 23"/>
                <a:gd name="T2" fmla="*/ 0 w 32"/>
                <a:gd name="T3" fmla="*/ 9 h 23"/>
                <a:gd name="T4" fmla="*/ 0 w 32"/>
                <a:gd name="T5" fmla="*/ 14 h 23"/>
                <a:gd name="T6" fmla="*/ 1 w 32"/>
                <a:gd name="T7" fmla="*/ 17 h 23"/>
                <a:gd name="T8" fmla="*/ 2 w 32"/>
                <a:gd name="T9" fmla="*/ 18 h 23"/>
                <a:gd name="T10" fmla="*/ 3 w 32"/>
                <a:gd name="T11" fmla="*/ 19 h 23"/>
                <a:gd name="T12" fmla="*/ 4 w 32"/>
                <a:gd name="T13" fmla="*/ 20 h 23"/>
                <a:gd name="T14" fmla="*/ 6 w 32"/>
                <a:gd name="T15" fmla="*/ 21 h 23"/>
                <a:gd name="T16" fmla="*/ 9 w 32"/>
                <a:gd name="T17" fmla="*/ 21 h 23"/>
                <a:gd name="T18" fmla="*/ 13 w 32"/>
                <a:gd name="T19" fmla="*/ 22 h 23"/>
                <a:gd name="T20" fmla="*/ 18 w 32"/>
                <a:gd name="T21" fmla="*/ 21 h 23"/>
                <a:gd name="T22" fmla="*/ 22 w 32"/>
                <a:gd name="T23" fmla="*/ 21 h 23"/>
                <a:gd name="T24" fmla="*/ 24 w 32"/>
                <a:gd name="T25" fmla="*/ 21 h 23"/>
                <a:gd name="T26" fmla="*/ 25 w 32"/>
                <a:gd name="T27" fmla="*/ 21 h 23"/>
                <a:gd name="T28" fmla="*/ 26 w 32"/>
                <a:gd name="T29" fmla="*/ 20 h 23"/>
                <a:gd name="T30" fmla="*/ 27 w 32"/>
                <a:gd name="T31" fmla="*/ 19 h 23"/>
                <a:gd name="T32" fmla="*/ 28 w 32"/>
                <a:gd name="T33" fmla="*/ 19 h 23"/>
                <a:gd name="T34" fmla="*/ 28 w 32"/>
                <a:gd name="T35" fmla="*/ 18 h 23"/>
                <a:gd name="T36" fmla="*/ 28 w 32"/>
                <a:gd name="T37" fmla="*/ 17 h 23"/>
                <a:gd name="T38" fmla="*/ 29 w 32"/>
                <a:gd name="T39" fmla="*/ 16 h 23"/>
                <a:gd name="T40" fmla="*/ 29 w 32"/>
                <a:gd name="T41" fmla="*/ 14 h 23"/>
                <a:gd name="T42" fmla="*/ 30 w 32"/>
                <a:gd name="T43" fmla="*/ 12 h 23"/>
                <a:gd name="T44" fmla="*/ 30 w 32"/>
                <a:gd name="T45" fmla="*/ 10 h 23"/>
                <a:gd name="T46" fmla="*/ 31 w 32"/>
                <a:gd name="T47" fmla="*/ 6 h 23"/>
                <a:gd name="T48" fmla="*/ 30 w 32"/>
                <a:gd name="T49" fmla="*/ 0 h 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"/>
                <a:gd name="T76" fmla="*/ 0 h 23"/>
                <a:gd name="T77" fmla="*/ 32 w 32"/>
                <a:gd name="T78" fmla="*/ 23 h 2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" h="23">
                  <a:moveTo>
                    <a:pt x="0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4" y="20"/>
                  </a:lnTo>
                  <a:lnTo>
                    <a:pt x="6" y="21"/>
                  </a:lnTo>
                  <a:lnTo>
                    <a:pt x="9" y="21"/>
                  </a:lnTo>
                  <a:lnTo>
                    <a:pt x="13" y="22"/>
                  </a:lnTo>
                  <a:lnTo>
                    <a:pt x="18" y="21"/>
                  </a:lnTo>
                  <a:lnTo>
                    <a:pt x="22" y="21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6" y="20"/>
                  </a:lnTo>
                  <a:lnTo>
                    <a:pt x="27" y="19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8" y="17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0" y="12"/>
                  </a:lnTo>
                  <a:lnTo>
                    <a:pt x="30" y="10"/>
                  </a:lnTo>
                  <a:lnTo>
                    <a:pt x="31" y="6"/>
                  </a:lnTo>
                  <a:lnTo>
                    <a:pt x="30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5" name="Freeform 208"/>
            <p:cNvSpPr/>
            <p:nvPr/>
          </p:nvSpPr>
          <p:spPr bwMode="auto">
            <a:xfrm>
              <a:off x="4260" y="2405"/>
              <a:ext cx="31" cy="20"/>
            </a:xfrm>
            <a:custGeom>
              <a:avLst/>
              <a:gdLst>
                <a:gd name="T0" fmla="*/ 0 w 31"/>
                <a:gd name="T1" fmla="*/ 14 h 20"/>
                <a:gd name="T2" fmla="*/ 2 w 31"/>
                <a:gd name="T3" fmla="*/ 16 h 20"/>
                <a:gd name="T4" fmla="*/ 4 w 31"/>
                <a:gd name="T5" fmla="*/ 17 h 20"/>
                <a:gd name="T6" fmla="*/ 5 w 31"/>
                <a:gd name="T7" fmla="*/ 18 h 20"/>
                <a:gd name="T8" fmla="*/ 7 w 31"/>
                <a:gd name="T9" fmla="*/ 18 h 20"/>
                <a:gd name="T10" fmla="*/ 8 w 31"/>
                <a:gd name="T11" fmla="*/ 19 h 20"/>
                <a:gd name="T12" fmla="*/ 9 w 31"/>
                <a:gd name="T13" fmla="*/ 19 h 20"/>
                <a:gd name="T14" fmla="*/ 11 w 31"/>
                <a:gd name="T15" fmla="*/ 19 h 20"/>
                <a:gd name="T16" fmla="*/ 16 w 31"/>
                <a:gd name="T17" fmla="*/ 19 h 20"/>
                <a:gd name="T18" fmla="*/ 18 w 31"/>
                <a:gd name="T19" fmla="*/ 19 h 20"/>
                <a:gd name="T20" fmla="*/ 20 w 31"/>
                <a:gd name="T21" fmla="*/ 19 h 20"/>
                <a:gd name="T22" fmla="*/ 22 w 31"/>
                <a:gd name="T23" fmla="*/ 18 h 20"/>
                <a:gd name="T24" fmla="*/ 24 w 31"/>
                <a:gd name="T25" fmla="*/ 18 h 20"/>
                <a:gd name="T26" fmla="*/ 26 w 31"/>
                <a:gd name="T27" fmla="*/ 16 h 20"/>
                <a:gd name="T28" fmla="*/ 28 w 31"/>
                <a:gd name="T29" fmla="*/ 15 h 20"/>
                <a:gd name="T30" fmla="*/ 28 w 31"/>
                <a:gd name="T31" fmla="*/ 14 h 20"/>
                <a:gd name="T32" fmla="*/ 29 w 31"/>
                <a:gd name="T33" fmla="*/ 13 h 20"/>
                <a:gd name="T34" fmla="*/ 29 w 31"/>
                <a:gd name="T35" fmla="*/ 12 h 20"/>
                <a:gd name="T36" fmla="*/ 29 w 31"/>
                <a:gd name="T37" fmla="*/ 11 h 20"/>
                <a:gd name="T38" fmla="*/ 30 w 31"/>
                <a:gd name="T39" fmla="*/ 9 h 20"/>
                <a:gd name="T40" fmla="*/ 30 w 31"/>
                <a:gd name="T41" fmla="*/ 7 h 20"/>
                <a:gd name="T42" fmla="*/ 30 w 31"/>
                <a:gd name="T43" fmla="*/ 4 h 20"/>
                <a:gd name="T44" fmla="*/ 30 w 31"/>
                <a:gd name="T45" fmla="*/ 0 h 2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1"/>
                <a:gd name="T70" fmla="*/ 0 h 20"/>
                <a:gd name="T71" fmla="*/ 31 w 31"/>
                <a:gd name="T72" fmla="*/ 20 h 2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1" h="20">
                  <a:moveTo>
                    <a:pt x="0" y="14"/>
                  </a:moveTo>
                  <a:lnTo>
                    <a:pt x="2" y="16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4" y="18"/>
                  </a:lnTo>
                  <a:lnTo>
                    <a:pt x="26" y="16"/>
                  </a:lnTo>
                  <a:lnTo>
                    <a:pt x="28" y="15"/>
                  </a:lnTo>
                  <a:lnTo>
                    <a:pt x="28" y="14"/>
                  </a:lnTo>
                  <a:lnTo>
                    <a:pt x="29" y="13"/>
                  </a:lnTo>
                  <a:lnTo>
                    <a:pt x="29" y="12"/>
                  </a:lnTo>
                  <a:lnTo>
                    <a:pt x="29" y="11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30" y="4"/>
                  </a:lnTo>
                  <a:lnTo>
                    <a:pt x="30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6" name="Freeform 209"/>
            <p:cNvSpPr/>
            <p:nvPr/>
          </p:nvSpPr>
          <p:spPr bwMode="auto">
            <a:xfrm>
              <a:off x="4207" y="2445"/>
              <a:ext cx="32" cy="19"/>
            </a:xfrm>
            <a:custGeom>
              <a:avLst/>
              <a:gdLst>
                <a:gd name="T0" fmla="*/ 0 w 32"/>
                <a:gd name="T1" fmla="*/ 0 h 19"/>
                <a:gd name="T2" fmla="*/ 1 w 32"/>
                <a:gd name="T3" fmla="*/ 7 h 19"/>
                <a:gd name="T4" fmla="*/ 1 w 32"/>
                <a:gd name="T5" fmla="*/ 10 h 19"/>
                <a:gd name="T6" fmla="*/ 2 w 32"/>
                <a:gd name="T7" fmla="*/ 12 h 19"/>
                <a:gd name="T8" fmla="*/ 3 w 32"/>
                <a:gd name="T9" fmla="*/ 13 h 19"/>
                <a:gd name="T10" fmla="*/ 3 w 32"/>
                <a:gd name="T11" fmla="*/ 14 h 19"/>
                <a:gd name="T12" fmla="*/ 4 w 32"/>
                <a:gd name="T13" fmla="*/ 15 h 19"/>
                <a:gd name="T14" fmla="*/ 5 w 32"/>
                <a:gd name="T15" fmla="*/ 15 h 19"/>
                <a:gd name="T16" fmla="*/ 6 w 32"/>
                <a:gd name="T17" fmla="*/ 16 h 19"/>
                <a:gd name="T18" fmla="*/ 8 w 32"/>
                <a:gd name="T19" fmla="*/ 17 h 19"/>
                <a:gd name="T20" fmla="*/ 9 w 32"/>
                <a:gd name="T21" fmla="*/ 17 h 19"/>
                <a:gd name="T22" fmla="*/ 11 w 32"/>
                <a:gd name="T23" fmla="*/ 17 h 19"/>
                <a:gd name="T24" fmla="*/ 15 w 32"/>
                <a:gd name="T25" fmla="*/ 18 h 19"/>
                <a:gd name="T26" fmla="*/ 20 w 32"/>
                <a:gd name="T27" fmla="*/ 18 h 19"/>
                <a:gd name="T28" fmla="*/ 24 w 32"/>
                <a:gd name="T29" fmla="*/ 17 h 19"/>
                <a:gd name="T30" fmla="*/ 25 w 32"/>
                <a:gd name="T31" fmla="*/ 17 h 19"/>
                <a:gd name="T32" fmla="*/ 26 w 32"/>
                <a:gd name="T33" fmla="*/ 16 h 19"/>
                <a:gd name="T34" fmla="*/ 27 w 32"/>
                <a:gd name="T35" fmla="*/ 16 h 19"/>
                <a:gd name="T36" fmla="*/ 28 w 32"/>
                <a:gd name="T37" fmla="*/ 15 h 19"/>
                <a:gd name="T38" fmla="*/ 29 w 32"/>
                <a:gd name="T39" fmla="*/ 14 h 19"/>
                <a:gd name="T40" fmla="*/ 29 w 32"/>
                <a:gd name="T41" fmla="*/ 12 h 19"/>
                <a:gd name="T42" fmla="*/ 30 w 32"/>
                <a:gd name="T43" fmla="*/ 10 h 19"/>
                <a:gd name="T44" fmla="*/ 31 w 32"/>
                <a:gd name="T45" fmla="*/ 8 h 19"/>
                <a:gd name="T46" fmla="*/ 31 w 32"/>
                <a:gd name="T47" fmla="*/ 5 h 19"/>
                <a:gd name="T48" fmla="*/ 31 w 32"/>
                <a:gd name="T49" fmla="*/ 3 h 19"/>
                <a:gd name="T50" fmla="*/ 31 w 32"/>
                <a:gd name="T51" fmla="*/ 1 h 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2"/>
                <a:gd name="T79" fmla="*/ 0 h 19"/>
                <a:gd name="T80" fmla="*/ 32 w 32"/>
                <a:gd name="T81" fmla="*/ 19 h 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2" h="19">
                  <a:moveTo>
                    <a:pt x="0" y="0"/>
                  </a:moveTo>
                  <a:lnTo>
                    <a:pt x="1" y="7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1" y="17"/>
                  </a:lnTo>
                  <a:lnTo>
                    <a:pt x="15" y="18"/>
                  </a:lnTo>
                  <a:lnTo>
                    <a:pt x="20" y="18"/>
                  </a:lnTo>
                  <a:lnTo>
                    <a:pt x="24" y="17"/>
                  </a:lnTo>
                  <a:lnTo>
                    <a:pt x="25" y="17"/>
                  </a:lnTo>
                  <a:lnTo>
                    <a:pt x="26" y="16"/>
                  </a:lnTo>
                  <a:lnTo>
                    <a:pt x="27" y="16"/>
                  </a:lnTo>
                  <a:lnTo>
                    <a:pt x="28" y="15"/>
                  </a:lnTo>
                  <a:lnTo>
                    <a:pt x="29" y="14"/>
                  </a:lnTo>
                  <a:lnTo>
                    <a:pt x="29" y="12"/>
                  </a:lnTo>
                  <a:lnTo>
                    <a:pt x="30" y="10"/>
                  </a:lnTo>
                  <a:lnTo>
                    <a:pt x="31" y="8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1" y="1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7" name="Freeform 210"/>
            <p:cNvSpPr/>
            <p:nvPr/>
          </p:nvSpPr>
          <p:spPr bwMode="auto">
            <a:xfrm>
              <a:off x="4241" y="2445"/>
              <a:ext cx="29" cy="20"/>
            </a:xfrm>
            <a:custGeom>
              <a:avLst/>
              <a:gdLst>
                <a:gd name="T0" fmla="*/ 0 w 29"/>
                <a:gd name="T1" fmla="*/ 15 h 20"/>
                <a:gd name="T2" fmla="*/ 1 w 29"/>
                <a:gd name="T3" fmla="*/ 16 h 20"/>
                <a:gd name="T4" fmla="*/ 3 w 29"/>
                <a:gd name="T5" fmla="*/ 17 h 20"/>
                <a:gd name="T6" fmla="*/ 5 w 29"/>
                <a:gd name="T7" fmla="*/ 18 h 20"/>
                <a:gd name="T8" fmla="*/ 6 w 29"/>
                <a:gd name="T9" fmla="*/ 18 h 20"/>
                <a:gd name="T10" fmla="*/ 9 w 29"/>
                <a:gd name="T11" fmla="*/ 19 h 20"/>
                <a:gd name="T12" fmla="*/ 12 w 29"/>
                <a:gd name="T13" fmla="*/ 19 h 20"/>
                <a:gd name="T14" fmla="*/ 18 w 29"/>
                <a:gd name="T15" fmla="*/ 19 h 20"/>
                <a:gd name="T16" fmla="*/ 20 w 29"/>
                <a:gd name="T17" fmla="*/ 19 h 20"/>
                <a:gd name="T18" fmla="*/ 22 w 29"/>
                <a:gd name="T19" fmla="*/ 18 h 20"/>
                <a:gd name="T20" fmla="*/ 23 w 29"/>
                <a:gd name="T21" fmla="*/ 18 h 20"/>
                <a:gd name="T22" fmla="*/ 24 w 29"/>
                <a:gd name="T23" fmla="*/ 17 h 20"/>
                <a:gd name="T24" fmla="*/ 25 w 29"/>
                <a:gd name="T25" fmla="*/ 17 h 20"/>
                <a:gd name="T26" fmla="*/ 26 w 29"/>
                <a:gd name="T27" fmla="*/ 16 h 20"/>
                <a:gd name="T28" fmla="*/ 27 w 29"/>
                <a:gd name="T29" fmla="*/ 14 h 20"/>
                <a:gd name="T30" fmla="*/ 27 w 29"/>
                <a:gd name="T31" fmla="*/ 13 h 20"/>
                <a:gd name="T32" fmla="*/ 28 w 29"/>
                <a:gd name="T33" fmla="*/ 12 h 20"/>
                <a:gd name="T34" fmla="*/ 28 w 29"/>
                <a:gd name="T35" fmla="*/ 8 h 20"/>
                <a:gd name="T36" fmla="*/ 28 w 29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"/>
                <a:gd name="T58" fmla="*/ 0 h 20"/>
                <a:gd name="T59" fmla="*/ 29 w 29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" h="20">
                  <a:moveTo>
                    <a:pt x="0" y="15"/>
                  </a:moveTo>
                  <a:lnTo>
                    <a:pt x="1" y="16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8" y="19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3" y="18"/>
                  </a:lnTo>
                  <a:lnTo>
                    <a:pt x="24" y="17"/>
                  </a:lnTo>
                  <a:lnTo>
                    <a:pt x="25" y="17"/>
                  </a:lnTo>
                  <a:lnTo>
                    <a:pt x="26" y="16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8" name="Freeform 211"/>
            <p:cNvSpPr/>
            <p:nvPr/>
          </p:nvSpPr>
          <p:spPr bwMode="auto">
            <a:xfrm>
              <a:off x="4273" y="2448"/>
              <a:ext cx="29" cy="17"/>
            </a:xfrm>
            <a:custGeom>
              <a:avLst/>
              <a:gdLst>
                <a:gd name="T0" fmla="*/ 0 w 29"/>
                <a:gd name="T1" fmla="*/ 11 h 17"/>
                <a:gd name="T2" fmla="*/ 2 w 29"/>
                <a:gd name="T3" fmla="*/ 13 h 17"/>
                <a:gd name="T4" fmla="*/ 3 w 29"/>
                <a:gd name="T5" fmla="*/ 14 h 17"/>
                <a:gd name="T6" fmla="*/ 5 w 29"/>
                <a:gd name="T7" fmla="*/ 15 h 17"/>
                <a:gd name="T8" fmla="*/ 6 w 29"/>
                <a:gd name="T9" fmla="*/ 16 h 17"/>
                <a:gd name="T10" fmla="*/ 7 w 29"/>
                <a:gd name="T11" fmla="*/ 16 h 17"/>
                <a:gd name="T12" fmla="*/ 8 w 29"/>
                <a:gd name="T13" fmla="*/ 16 h 17"/>
                <a:gd name="T14" fmla="*/ 9 w 29"/>
                <a:gd name="T15" fmla="*/ 16 h 17"/>
                <a:gd name="T16" fmla="*/ 12 w 29"/>
                <a:gd name="T17" fmla="*/ 16 h 17"/>
                <a:gd name="T18" fmla="*/ 17 w 29"/>
                <a:gd name="T19" fmla="*/ 16 h 17"/>
                <a:gd name="T20" fmla="*/ 21 w 29"/>
                <a:gd name="T21" fmla="*/ 15 h 17"/>
                <a:gd name="T22" fmla="*/ 23 w 29"/>
                <a:gd name="T23" fmla="*/ 15 h 17"/>
                <a:gd name="T24" fmla="*/ 24 w 29"/>
                <a:gd name="T25" fmla="*/ 14 h 17"/>
                <a:gd name="T26" fmla="*/ 25 w 29"/>
                <a:gd name="T27" fmla="*/ 13 h 17"/>
                <a:gd name="T28" fmla="*/ 25 w 29"/>
                <a:gd name="T29" fmla="*/ 11 h 17"/>
                <a:gd name="T30" fmla="*/ 26 w 29"/>
                <a:gd name="T31" fmla="*/ 9 h 17"/>
                <a:gd name="T32" fmla="*/ 27 w 29"/>
                <a:gd name="T33" fmla="*/ 7 h 17"/>
                <a:gd name="T34" fmla="*/ 27 w 29"/>
                <a:gd name="T35" fmla="*/ 4 h 17"/>
                <a:gd name="T36" fmla="*/ 27 w 29"/>
                <a:gd name="T37" fmla="*/ 2 h 17"/>
                <a:gd name="T38" fmla="*/ 28 w 29"/>
                <a:gd name="T39" fmla="*/ 0 h 1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9"/>
                <a:gd name="T61" fmla="*/ 0 h 17"/>
                <a:gd name="T62" fmla="*/ 29 w 29"/>
                <a:gd name="T63" fmla="*/ 17 h 1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9" h="17">
                  <a:moveTo>
                    <a:pt x="0" y="11"/>
                  </a:moveTo>
                  <a:lnTo>
                    <a:pt x="2" y="13"/>
                  </a:lnTo>
                  <a:lnTo>
                    <a:pt x="3" y="14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8" y="16"/>
                  </a:lnTo>
                  <a:lnTo>
                    <a:pt x="9" y="16"/>
                  </a:lnTo>
                  <a:lnTo>
                    <a:pt x="12" y="16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3" y="15"/>
                  </a:lnTo>
                  <a:lnTo>
                    <a:pt x="24" y="14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6" y="9"/>
                  </a:lnTo>
                  <a:lnTo>
                    <a:pt x="27" y="7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8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99" name="Freeform 212"/>
            <p:cNvSpPr/>
            <p:nvPr/>
          </p:nvSpPr>
          <p:spPr bwMode="auto">
            <a:xfrm>
              <a:off x="4189" y="2489"/>
              <a:ext cx="32" cy="20"/>
            </a:xfrm>
            <a:custGeom>
              <a:avLst/>
              <a:gdLst>
                <a:gd name="T0" fmla="*/ 0 w 32"/>
                <a:gd name="T1" fmla="*/ 2 h 20"/>
                <a:gd name="T2" fmla="*/ 0 w 32"/>
                <a:gd name="T3" fmla="*/ 9 h 20"/>
                <a:gd name="T4" fmla="*/ 1 w 32"/>
                <a:gd name="T5" fmla="*/ 13 h 20"/>
                <a:gd name="T6" fmla="*/ 3 w 32"/>
                <a:gd name="T7" fmla="*/ 15 h 20"/>
                <a:gd name="T8" fmla="*/ 3 w 32"/>
                <a:gd name="T9" fmla="*/ 16 h 20"/>
                <a:gd name="T10" fmla="*/ 4 w 32"/>
                <a:gd name="T11" fmla="*/ 16 h 20"/>
                <a:gd name="T12" fmla="*/ 5 w 32"/>
                <a:gd name="T13" fmla="*/ 17 h 20"/>
                <a:gd name="T14" fmla="*/ 7 w 32"/>
                <a:gd name="T15" fmla="*/ 18 h 20"/>
                <a:gd name="T16" fmla="*/ 9 w 32"/>
                <a:gd name="T17" fmla="*/ 18 h 20"/>
                <a:gd name="T18" fmla="*/ 11 w 32"/>
                <a:gd name="T19" fmla="*/ 18 h 20"/>
                <a:gd name="T20" fmla="*/ 14 w 32"/>
                <a:gd name="T21" fmla="*/ 19 h 20"/>
                <a:gd name="T22" fmla="*/ 17 w 32"/>
                <a:gd name="T23" fmla="*/ 19 h 20"/>
                <a:gd name="T24" fmla="*/ 21 w 32"/>
                <a:gd name="T25" fmla="*/ 18 h 20"/>
                <a:gd name="T26" fmla="*/ 24 w 32"/>
                <a:gd name="T27" fmla="*/ 18 h 20"/>
                <a:gd name="T28" fmla="*/ 26 w 32"/>
                <a:gd name="T29" fmla="*/ 17 h 20"/>
                <a:gd name="T30" fmla="*/ 28 w 32"/>
                <a:gd name="T31" fmla="*/ 16 h 20"/>
                <a:gd name="T32" fmla="*/ 29 w 32"/>
                <a:gd name="T33" fmla="*/ 15 h 20"/>
                <a:gd name="T34" fmla="*/ 29 w 32"/>
                <a:gd name="T35" fmla="*/ 14 h 20"/>
                <a:gd name="T36" fmla="*/ 30 w 32"/>
                <a:gd name="T37" fmla="*/ 13 h 20"/>
                <a:gd name="T38" fmla="*/ 30 w 32"/>
                <a:gd name="T39" fmla="*/ 12 h 20"/>
                <a:gd name="T40" fmla="*/ 30 w 32"/>
                <a:gd name="T41" fmla="*/ 11 h 20"/>
                <a:gd name="T42" fmla="*/ 31 w 32"/>
                <a:gd name="T43" fmla="*/ 8 h 20"/>
                <a:gd name="T44" fmla="*/ 31 w 32"/>
                <a:gd name="T45" fmla="*/ 5 h 20"/>
                <a:gd name="T46" fmla="*/ 31 w 32"/>
                <a:gd name="T47" fmla="*/ 0 h 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"/>
                <a:gd name="T73" fmla="*/ 0 h 20"/>
                <a:gd name="T74" fmla="*/ 32 w 32"/>
                <a:gd name="T75" fmla="*/ 20 h 2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" h="20">
                  <a:moveTo>
                    <a:pt x="0" y="2"/>
                  </a:moveTo>
                  <a:lnTo>
                    <a:pt x="0" y="9"/>
                  </a:lnTo>
                  <a:lnTo>
                    <a:pt x="1" y="13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4" y="19"/>
                  </a:lnTo>
                  <a:lnTo>
                    <a:pt x="17" y="19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6" y="17"/>
                  </a:lnTo>
                  <a:lnTo>
                    <a:pt x="28" y="16"/>
                  </a:lnTo>
                  <a:lnTo>
                    <a:pt x="29" y="15"/>
                  </a:lnTo>
                  <a:lnTo>
                    <a:pt x="29" y="14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11"/>
                  </a:lnTo>
                  <a:lnTo>
                    <a:pt x="31" y="8"/>
                  </a:lnTo>
                  <a:lnTo>
                    <a:pt x="31" y="5"/>
                  </a:lnTo>
                  <a:lnTo>
                    <a:pt x="31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0" name="Freeform 213"/>
            <p:cNvSpPr/>
            <p:nvPr/>
          </p:nvSpPr>
          <p:spPr bwMode="auto">
            <a:xfrm>
              <a:off x="4223" y="2490"/>
              <a:ext cx="30" cy="18"/>
            </a:xfrm>
            <a:custGeom>
              <a:avLst/>
              <a:gdLst>
                <a:gd name="T0" fmla="*/ 0 w 30"/>
                <a:gd name="T1" fmla="*/ 14 h 18"/>
                <a:gd name="T2" fmla="*/ 1 w 30"/>
                <a:gd name="T3" fmla="*/ 14 h 18"/>
                <a:gd name="T4" fmla="*/ 2 w 30"/>
                <a:gd name="T5" fmla="*/ 15 h 18"/>
                <a:gd name="T6" fmla="*/ 3 w 30"/>
                <a:gd name="T7" fmla="*/ 15 h 18"/>
                <a:gd name="T8" fmla="*/ 4 w 30"/>
                <a:gd name="T9" fmla="*/ 16 h 18"/>
                <a:gd name="T10" fmla="*/ 7 w 30"/>
                <a:gd name="T11" fmla="*/ 16 h 18"/>
                <a:gd name="T12" fmla="*/ 9 w 30"/>
                <a:gd name="T13" fmla="*/ 17 h 18"/>
                <a:gd name="T14" fmla="*/ 12 w 30"/>
                <a:gd name="T15" fmla="*/ 17 h 18"/>
                <a:gd name="T16" fmla="*/ 15 w 30"/>
                <a:gd name="T17" fmla="*/ 17 h 18"/>
                <a:gd name="T18" fmla="*/ 20 w 30"/>
                <a:gd name="T19" fmla="*/ 17 h 18"/>
                <a:gd name="T20" fmla="*/ 22 w 30"/>
                <a:gd name="T21" fmla="*/ 17 h 18"/>
                <a:gd name="T22" fmla="*/ 25 w 30"/>
                <a:gd name="T23" fmla="*/ 16 h 18"/>
                <a:gd name="T24" fmla="*/ 26 w 30"/>
                <a:gd name="T25" fmla="*/ 15 h 18"/>
                <a:gd name="T26" fmla="*/ 27 w 30"/>
                <a:gd name="T27" fmla="*/ 14 h 18"/>
                <a:gd name="T28" fmla="*/ 28 w 30"/>
                <a:gd name="T29" fmla="*/ 13 h 18"/>
                <a:gd name="T30" fmla="*/ 28 w 30"/>
                <a:gd name="T31" fmla="*/ 11 h 18"/>
                <a:gd name="T32" fmla="*/ 29 w 30"/>
                <a:gd name="T33" fmla="*/ 9 h 18"/>
                <a:gd name="T34" fmla="*/ 29 w 30"/>
                <a:gd name="T35" fmla="*/ 5 h 18"/>
                <a:gd name="T36" fmla="*/ 29 w 30"/>
                <a:gd name="T37" fmla="*/ 0 h 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"/>
                <a:gd name="T58" fmla="*/ 0 h 18"/>
                <a:gd name="T59" fmla="*/ 30 w 30"/>
                <a:gd name="T60" fmla="*/ 18 h 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" h="18">
                  <a:moveTo>
                    <a:pt x="0" y="14"/>
                  </a:moveTo>
                  <a:lnTo>
                    <a:pt x="1" y="14"/>
                  </a:lnTo>
                  <a:lnTo>
                    <a:pt x="2" y="15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7" y="16"/>
                  </a:lnTo>
                  <a:lnTo>
                    <a:pt x="9" y="17"/>
                  </a:lnTo>
                  <a:lnTo>
                    <a:pt x="12" y="17"/>
                  </a:lnTo>
                  <a:lnTo>
                    <a:pt x="15" y="17"/>
                  </a:lnTo>
                  <a:lnTo>
                    <a:pt x="20" y="17"/>
                  </a:lnTo>
                  <a:lnTo>
                    <a:pt x="22" y="17"/>
                  </a:lnTo>
                  <a:lnTo>
                    <a:pt x="25" y="16"/>
                  </a:lnTo>
                  <a:lnTo>
                    <a:pt x="26" y="15"/>
                  </a:lnTo>
                  <a:lnTo>
                    <a:pt x="27" y="14"/>
                  </a:lnTo>
                  <a:lnTo>
                    <a:pt x="28" y="13"/>
                  </a:lnTo>
                  <a:lnTo>
                    <a:pt x="28" y="11"/>
                  </a:lnTo>
                  <a:lnTo>
                    <a:pt x="29" y="9"/>
                  </a:lnTo>
                  <a:lnTo>
                    <a:pt x="29" y="5"/>
                  </a:lnTo>
                  <a:lnTo>
                    <a:pt x="29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1" name="Freeform 214"/>
            <p:cNvSpPr/>
            <p:nvPr/>
          </p:nvSpPr>
          <p:spPr bwMode="auto">
            <a:xfrm>
              <a:off x="4256" y="2489"/>
              <a:ext cx="27" cy="20"/>
            </a:xfrm>
            <a:custGeom>
              <a:avLst/>
              <a:gdLst>
                <a:gd name="T0" fmla="*/ 0 w 27"/>
                <a:gd name="T1" fmla="*/ 17 h 20"/>
                <a:gd name="T2" fmla="*/ 6 w 27"/>
                <a:gd name="T3" fmla="*/ 18 h 20"/>
                <a:gd name="T4" fmla="*/ 9 w 27"/>
                <a:gd name="T5" fmla="*/ 18 h 20"/>
                <a:gd name="T6" fmla="*/ 11 w 27"/>
                <a:gd name="T7" fmla="*/ 18 h 20"/>
                <a:gd name="T8" fmla="*/ 15 w 27"/>
                <a:gd name="T9" fmla="*/ 19 h 20"/>
                <a:gd name="T10" fmla="*/ 18 w 27"/>
                <a:gd name="T11" fmla="*/ 18 h 20"/>
                <a:gd name="T12" fmla="*/ 19 w 27"/>
                <a:gd name="T13" fmla="*/ 18 h 20"/>
                <a:gd name="T14" fmla="*/ 21 w 27"/>
                <a:gd name="T15" fmla="*/ 18 h 20"/>
                <a:gd name="T16" fmla="*/ 22 w 27"/>
                <a:gd name="T17" fmla="*/ 17 h 20"/>
                <a:gd name="T18" fmla="*/ 23 w 27"/>
                <a:gd name="T19" fmla="*/ 17 h 20"/>
                <a:gd name="T20" fmla="*/ 24 w 27"/>
                <a:gd name="T21" fmla="*/ 15 h 20"/>
                <a:gd name="T22" fmla="*/ 25 w 27"/>
                <a:gd name="T23" fmla="*/ 14 h 20"/>
                <a:gd name="T24" fmla="*/ 25 w 27"/>
                <a:gd name="T25" fmla="*/ 11 h 20"/>
                <a:gd name="T26" fmla="*/ 26 w 27"/>
                <a:gd name="T27" fmla="*/ 9 h 20"/>
                <a:gd name="T28" fmla="*/ 26 w 27"/>
                <a:gd name="T29" fmla="*/ 7 h 20"/>
                <a:gd name="T30" fmla="*/ 26 w 27"/>
                <a:gd name="T31" fmla="*/ 4 h 20"/>
                <a:gd name="T32" fmla="*/ 26 w 27"/>
                <a:gd name="T33" fmla="*/ 0 h 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20"/>
                <a:gd name="T53" fmla="*/ 27 w 27"/>
                <a:gd name="T54" fmla="*/ 20 h 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20">
                  <a:moveTo>
                    <a:pt x="0" y="17"/>
                  </a:moveTo>
                  <a:lnTo>
                    <a:pt x="6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9"/>
                  </a:lnTo>
                  <a:lnTo>
                    <a:pt x="18" y="18"/>
                  </a:lnTo>
                  <a:lnTo>
                    <a:pt x="19" y="18"/>
                  </a:lnTo>
                  <a:lnTo>
                    <a:pt x="21" y="18"/>
                  </a:lnTo>
                  <a:lnTo>
                    <a:pt x="22" y="17"/>
                  </a:lnTo>
                  <a:lnTo>
                    <a:pt x="23" y="17"/>
                  </a:lnTo>
                  <a:lnTo>
                    <a:pt x="24" y="15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4"/>
                  </a:lnTo>
                  <a:lnTo>
                    <a:pt x="26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2" name="Freeform 215"/>
            <p:cNvSpPr/>
            <p:nvPr/>
          </p:nvSpPr>
          <p:spPr bwMode="auto">
            <a:xfrm>
              <a:off x="4287" y="2492"/>
              <a:ext cx="30" cy="18"/>
            </a:xfrm>
            <a:custGeom>
              <a:avLst/>
              <a:gdLst>
                <a:gd name="T0" fmla="*/ 0 w 30"/>
                <a:gd name="T1" fmla="*/ 12 h 18"/>
                <a:gd name="T2" fmla="*/ 1 w 30"/>
                <a:gd name="T3" fmla="*/ 13 h 18"/>
                <a:gd name="T4" fmla="*/ 1 w 30"/>
                <a:gd name="T5" fmla="*/ 14 h 18"/>
                <a:gd name="T6" fmla="*/ 2 w 30"/>
                <a:gd name="T7" fmla="*/ 14 h 18"/>
                <a:gd name="T8" fmla="*/ 3 w 30"/>
                <a:gd name="T9" fmla="*/ 15 h 18"/>
                <a:gd name="T10" fmla="*/ 5 w 30"/>
                <a:gd name="T11" fmla="*/ 16 h 18"/>
                <a:gd name="T12" fmla="*/ 6 w 30"/>
                <a:gd name="T13" fmla="*/ 16 h 18"/>
                <a:gd name="T14" fmla="*/ 7 w 30"/>
                <a:gd name="T15" fmla="*/ 16 h 18"/>
                <a:gd name="T16" fmla="*/ 10 w 30"/>
                <a:gd name="T17" fmla="*/ 17 h 18"/>
                <a:gd name="T18" fmla="*/ 13 w 30"/>
                <a:gd name="T19" fmla="*/ 17 h 18"/>
                <a:gd name="T20" fmla="*/ 16 w 30"/>
                <a:gd name="T21" fmla="*/ 17 h 18"/>
                <a:gd name="T22" fmla="*/ 21 w 30"/>
                <a:gd name="T23" fmla="*/ 16 h 18"/>
                <a:gd name="T24" fmla="*/ 23 w 30"/>
                <a:gd name="T25" fmla="*/ 16 h 18"/>
                <a:gd name="T26" fmla="*/ 25 w 30"/>
                <a:gd name="T27" fmla="*/ 15 h 18"/>
                <a:gd name="T28" fmla="*/ 26 w 30"/>
                <a:gd name="T29" fmla="*/ 14 h 18"/>
                <a:gd name="T30" fmla="*/ 27 w 30"/>
                <a:gd name="T31" fmla="*/ 14 h 18"/>
                <a:gd name="T32" fmla="*/ 28 w 30"/>
                <a:gd name="T33" fmla="*/ 13 h 18"/>
                <a:gd name="T34" fmla="*/ 28 w 30"/>
                <a:gd name="T35" fmla="*/ 12 h 18"/>
                <a:gd name="T36" fmla="*/ 28 w 30"/>
                <a:gd name="T37" fmla="*/ 10 h 18"/>
                <a:gd name="T38" fmla="*/ 29 w 30"/>
                <a:gd name="T39" fmla="*/ 9 h 18"/>
                <a:gd name="T40" fmla="*/ 29 w 30"/>
                <a:gd name="T41" fmla="*/ 6 h 18"/>
                <a:gd name="T42" fmla="*/ 29 w 30"/>
                <a:gd name="T43" fmla="*/ 0 h 1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0"/>
                <a:gd name="T67" fmla="*/ 0 h 18"/>
                <a:gd name="T68" fmla="*/ 30 w 30"/>
                <a:gd name="T69" fmla="*/ 18 h 1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0" h="18">
                  <a:moveTo>
                    <a:pt x="0" y="12"/>
                  </a:moveTo>
                  <a:lnTo>
                    <a:pt x="1" y="13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7" y="16"/>
                  </a:lnTo>
                  <a:lnTo>
                    <a:pt x="10" y="17"/>
                  </a:lnTo>
                  <a:lnTo>
                    <a:pt x="13" y="17"/>
                  </a:lnTo>
                  <a:lnTo>
                    <a:pt x="16" y="17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5" y="15"/>
                  </a:lnTo>
                  <a:lnTo>
                    <a:pt x="26" y="14"/>
                  </a:lnTo>
                  <a:lnTo>
                    <a:pt x="27" y="14"/>
                  </a:lnTo>
                  <a:lnTo>
                    <a:pt x="28" y="13"/>
                  </a:lnTo>
                  <a:lnTo>
                    <a:pt x="28" y="12"/>
                  </a:lnTo>
                  <a:lnTo>
                    <a:pt x="28" y="10"/>
                  </a:lnTo>
                  <a:lnTo>
                    <a:pt x="29" y="9"/>
                  </a:lnTo>
                  <a:lnTo>
                    <a:pt x="29" y="6"/>
                  </a:lnTo>
                  <a:lnTo>
                    <a:pt x="29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3" name="Freeform 216"/>
            <p:cNvSpPr/>
            <p:nvPr/>
          </p:nvSpPr>
          <p:spPr bwMode="auto">
            <a:xfrm>
              <a:off x="4172" y="2535"/>
              <a:ext cx="28" cy="21"/>
            </a:xfrm>
            <a:custGeom>
              <a:avLst/>
              <a:gdLst>
                <a:gd name="T0" fmla="*/ 0 w 28"/>
                <a:gd name="T1" fmla="*/ 0 h 21"/>
                <a:gd name="T2" fmla="*/ 0 w 28"/>
                <a:gd name="T3" fmla="*/ 4 h 21"/>
                <a:gd name="T4" fmla="*/ 1 w 28"/>
                <a:gd name="T5" fmla="*/ 8 h 21"/>
                <a:gd name="T6" fmla="*/ 1 w 28"/>
                <a:gd name="T7" fmla="*/ 11 h 21"/>
                <a:gd name="T8" fmla="*/ 2 w 28"/>
                <a:gd name="T9" fmla="*/ 13 h 21"/>
                <a:gd name="T10" fmla="*/ 3 w 28"/>
                <a:gd name="T11" fmla="*/ 14 h 21"/>
                <a:gd name="T12" fmla="*/ 4 w 28"/>
                <a:gd name="T13" fmla="*/ 15 h 21"/>
                <a:gd name="T14" fmla="*/ 5 w 28"/>
                <a:gd name="T15" fmla="*/ 17 h 21"/>
                <a:gd name="T16" fmla="*/ 6 w 28"/>
                <a:gd name="T17" fmla="*/ 18 h 21"/>
                <a:gd name="T18" fmla="*/ 7 w 28"/>
                <a:gd name="T19" fmla="*/ 19 h 21"/>
                <a:gd name="T20" fmla="*/ 8 w 28"/>
                <a:gd name="T21" fmla="*/ 19 h 21"/>
                <a:gd name="T22" fmla="*/ 10 w 28"/>
                <a:gd name="T23" fmla="*/ 20 h 21"/>
                <a:gd name="T24" fmla="*/ 11 w 28"/>
                <a:gd name="T25" fmla="*/ 20 h 21"/>
                <a:gd name="T26" fmla="*/ 14 w 28"/>
                <a:gd name="T27" fmla="*/ 20 h 21"/>
                <a:gd name="T28" fmla="*/ 19 w 28"/>
                <a:gd name="T29" fmla="*/ 20 h 21"/>
                <a:gd name="T30" fmla="*/ 27 w 28"/>
                <a:gd name="T31" fmla="*/ 20 h 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21"/>
                <a:gd name="T50" fmla="*/ 28 w 28"/>
                <a:gd name="T51" fmla="*/ 21 h 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21">
                  <a:moveTo>
                    <a:pt x="0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" y="11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7"/>
                  </a:lnTo>
                  <a:lnTo>
                    <a:pt x="6" y="18"/>
                  </a:lnTo>
                  <a:lnTo>
                    <a:pt x="7" y="19"/>
                  </a:lnTo>
                  <a:lnTo>
                    <a:pt x="8" y="19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4" y="20"/>
                  </a:lnTo>
                  <a:lnTo>
                    <a:pt x="19" y="20"/>
                  </a:lnTo>
                  <a:lnTo>
                    <a:pt x="27" y="2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4" name="Freeform 217"/>
            <p:cNvSpPr/>
            <p:nvPr/>
          </p:nvSpPr>
          <p:spPr bwMode="auto">
            <a:xfrm>
              <a:off x="4212" y="2533"/>
              <a:ext cx="30" cy="23"/>
            </a:xfrm>
            <a:custGeom>
              <a:avLst/>
              <a:gdLst>
                <a:gd name="T0" fmla="*/ 0 w 30"/>
                <a:gd name="T1" fmla="*/ 0 h 23"/>
                <a:gd name="T2" fmla="*/ 1 w 30"/>
                <a:gd name="T3" fmla="*/ 10 h 23"/>
                <a:gd name="T4" fmla="*/ 2 w 30"/>
                <a:gd name="T5" fmla="*/ 15 h 23"/>
                <a:gd name="T6" fmla="*/ 2 w 30"/>
                <a:gd name="T7" fmla="*/ 17 h 23"/>
                <a:gd name="T8" fmla="*/ 3 w 30"/>
                <a:gd name="T9" fmla="*/ 18 h 23"/>
                <a:gd name="T10" fmla="*/ 3 w 30"/>
                <a:gd name="T11" fmla="*/ 19 h 23"/>
                <a:gd name="T12" fmla="*/ 4 w 30"/>
                <a:gd name="T13" fmla="*/ 20 h 23"/>
                <a:gd name="T14" fmla="*/ 5 w 30"/>
                <a:gd name="T15" fmla="*/ 21 h 23"/>
                <a:gd name="T16" fmla="*/ 6 w 30"/>
                <a:gd name="T17" fmla="*/ 21 h 23"/>
                <a:gd name="T18" fmla="*/ 11 w 30"/>
                <a:gd name="T19" fmla="*/ 22 h 23"/>
                <a:gd name="T20" fmla="*/ 14 w 30"/>
                <a:gd name="T21" fmla="*/ 22 h 23"/>
                <a:gd name="T22" fmla="*/ 19 w 30"/>
                <a:gd name="T23" fmla="*/ 22 h 23"/>
                <a:gd name="T24" fmla="*/ 24 w 30"/>
                <a:gd name="T25" fmla="*/ 22 h 23"/>
                <a:gd name="T26" fmla="*/ 29 w 30"/>
                <a:gd name="T27" fmla="*/ 22 h 2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"/>
                <a:gd name="T43" fmla="*/ 0 h 23"/>
                <a:gd name="T44" fmla="*/ 30 w 30"/>
                <a:gd name="T45" fmla="*/ 23 h 2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" h="23">
                  <a:moveTo>
                    <a:pt x="0" y="0"/>
                  </a:moveTo>
                  <a:lnTo>
                    <a:pt x="1" y="10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4" y="20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9" y="22"/>
                  </a:lnTo>
                  <a:lnTo>
                    <a:pt x="24" y="22"/>
                  </a:lnTo>
                  <a:lnTo>
                    <a:pt x="29" y="22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5" name="Freeform 218"/>
            <p:cNvSpPr/>
            <p:nvPr/>
          </p:nvSpPr>
          <p:spPr bwMode="auto">
            <a:xfrm>
              <a:off x="4254" y="2534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0 w 28"/>
                <a:gd name="T3" fmla="*/ 8 h 20"/>
                <a:gd name="T4" fmla="*/ 1 w 28"/>
                <a:gd name="T5" fmla="*/ 13 h 20"/>
                <a:gd name="T6" fmla="*/ 2 w 28"/>
                <a:gd name="T7" fmla="*/ 15 h 20"/>
                <a:gd name="T8" fmla="*/ 2 w 28"/>
                <a:gd name="T9" fmla="*/ 16 h 20"/>
                <a:gd name="T10" fmla="*/ 3 w 28"/>
                <a:gd name="T11" fmla="*/ 16 h 20"/>
                <a:gd name="T12" fmla="*/ 3 w 28"/>
                <a:gd name="T13" fmla="*/ 17 h 20"/>
                <a:gd name="T14" fmla="*/ 4 w 28"/>
                <a:gd name="T15" fmla="*/ 17 h 20"/>
                <a:gd name="T16" fmla="*/ 5 w 28"/>
                <a:gd name="T17" fmla="*/ 18 h 20"/>
                <a:gd name="T18" fmla="*/ 7 w 28"/>
                <a:gd name="T19" fmla="*/ 18 h 20"/>
                <a:gd name="T20" fmla="*/ 9 w 28"/>
                <a:gd name="T21" fmla="*/ 19 h 20"/>
                <a:gd name="T22" fmla="*/ 11 w 28"/>
                <a:gd name="T23" fmla="*/ 19 h 20"/>
                <a:gd name="T24" fmla="*/ 15 w 28"/>
                <a:gd name="T25" fmla="*/ 19 h 20"/>
                <a:gd name="T26" fmla="*/ 20 w 28"/>
                <a:gd name="T27" fmla="*/ 19 h 20"/>
                <a:gd name="T28" fmla="*/ 27 w 28"/>
                <a:gd name="T29" fmla="*/ 19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0"/>
                <a:gd name="T47" fmla="*/ 28 w 2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0">
                  <a:moveTo>
                    <a:pt x="0" y="0"/>
                  </a:moveTo>
                  <a:lnTo>
                    <a:pt x="0" y="8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9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6" name="Freeform 219"/>
            <p:cNvSpPr/>
            <p:nvPr/>
          </p:nvSpPr>
          <p:spPr bwMode="auto">
            <a:xfrm>
              <a:off x="4292" y="2535"/>
              <a:ext cx="36" cy="20"/>
            </a:xfrm>
            <a:custGeom>
              <a:avLst/>
              <a:gdLst>
                <a:gd name="T0" fmla="*/ 0 w 36"/>
                <a:gd name="T1" fmla="*/ 2 h 20"/>
                <a:gd name="T2" fmla="*/ 0 w 36"/>
                <a:gd name="T3" fmla="*/ 7 h 20"/>
                <a:gd name="T4" fmla="*/ 1 w 36"/>
                <a:gd name="T5" fmla="*/ 10 h 20"/>
                <a:gd name="T6" fmla="*/ 2 w 36"/>
                <a:gd name="T7" fmla="*/ 13 h 20"/>
                <a:gd name="T8" fmla="*/ 3 w 36"/>
                <a:gd name="T9" fmla="*/ 14 h 20"/>
                <a:gd name="T10" fmla="*/ 3 w 36"/>
                <a:gd name="T11" fmla="*/ 15 h 20"/>
                <a:gd name="T12" fmla="*/ 4 w 36"/>
                <a:gd name="T13" fmla="*/ 16 h 20"/>
                <a:gd name="T14" fmla="*/ 5 w 36"/>
                <a:gd name="T15" fmla="*/ 16 h 20"/>
                <a:gd name="T16" fmla="*/ 6 w 36"/>
                <a:gd name="T17" fmla="*/ 17 h 20"/>
                <a:gd name="T18" fmla="*/ 9 w 36"/>
                <a:gd name="T19" fmla="*/ 18 h 20"/>
                <a:gd name="T20" fmla="*/ 10 w 36"/>
                <a:gd name="T21" fmla="*/ 18 h 20"/>
                <a:gd name="T22" fmla="*/ 12 w 36"/>
                <a:gd name="T23" fmla="*/ 18 h 20"/>
                <a:gd name="T24" fmla="*/ 14 w 36"/>
                <a:gd name="T25" fmla="*/ 19 h 20"/>
                <a:gd name="T26" fmla="*/ 16 w 36"/>
                <a:gd name="T27" fmla="*/ 19 h 20"/>
                <a:gd name="T28" fmla="*/ 21 w 36"/>
                <a:gd name="T29" fmla="*/ 19 h 20"/>
                <a:gd name="T30" fmla="*/ 24 w 36"/>
                <a:gd name="T31" fmla="*/ 19 h 20"/>
                <a:gd name="T32" fmla="*/ 26 w 36"/>
                <a:gd name="T33" fmla="*/ 18 h 20"/>
                <a:gd name="T34" fmla="*/ 29 w 36"/>
                <a:gd name="T35" fmla="*/ 17 h 20"/>
                <a:gd name="T36" fmla="*/ 30 w 36"/>
                <a:gd name="T37" fmla="*/ 17 h 20"/>
                <a:gd name="T38" fmla="*/ 31 w 36"/>
                <a:gd name="T39" fmla="*/ 16 h 20"/>
                <a:gd name="T40" fmla="*/ 32 w 36"/>
                <a:gd name="T41" fmla="*/ 15 h 20"/>
                <a:gd name="T42" fmla="*/ 32 w 36"/>
                <a:gd name="T43" fmla="*/ 14 h 20"/>
                <a:gd name="T44" fmla="*/ 33 w 36"/>
                <a:gd name="T45" fmla="*/ 12 h 20"/>
                <a:gd name="T46" fmla="*/ 34 w 36"/>
                <a:gd name="T47" fmla="*/ 10 h 20"/>
                <a:gd name="T48" fmla="*/ 34 w 36"/>
                <a:gd name="T49" fmla="*/ 8 h 20"/>
                <a:gd name="T50" fmla="*/ 35 w 36"/>
                <a:gd name="T51" fmla="*/ 6 h 20"/>
                <a:gd name="T52" fmla="*/ 35 w 36"/>
                <a:gd name="T53" fmla="*/ 3 h 20"/>
                <a:gd name="T54" fmla="*/ 35 w 36"/>
                <a:gd name="T55" fmla="*/ 0 h 2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6"/>
                <a:gd name="T85" fmla="*/ 0 h 20"/>
                <a:gd name="T86" fmla="*/ 36 w 36"/>
                <a:gd name="T87" fmla="*/ 20 h 2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6" h="20">
                  <a:moveTo>
                    <a:pt x="0" y="2"/>
                  </a:moveTo>
                  <a:lnTo>
                    <a:pt x="0" y="7"/>
                  </a:lnTo>
                  <a:lnTo>
                    <a:pt x="1" y="10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5" y="16"/>
                  </a:lnTo>
                  <a:lnTo>
                    <a:pt x="6" y="17"/>
                  </a:lnTo>
                  <a:lnTo>
                    <a:pt x="9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21" y="19"/>
                  </a:lnTo>
                  <a:lnTo>
                    <a:pt x="24" y="19"/>
                  </a:lnTo>
                  <a:lnTo>
                    <a:pt x="26" y="18"/>
                  </a:lnTo>
                  <a:lnTo>
                    <a:pt x="29" y="17"/>
                  </a:lnTo>
                  <a:lnTo>
                    <a:pt x="30" y="17"/>
                  </a:lnTo>
                  <a:lnTo>
                    <a:pt x="31" y="16"/>
                  </a:lnTo>
                  <a:lnTo>
                    <a:pt x="32" y="15"/>
                  </a:lnTo>
                  <a:lnTo>
                    <a:pt x="32" y="14"/>
                  </a:lnTo>
                  <a:lnTo>
                    <a:pt x="33" y="12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35" y="6"/>
                  </a:lnTo>
                  <a:lnTo>
                    <a:pt x="35" y="3"/>
                  </a:lnTo>
                  <a:lnTo>
                    <a:pt x="35" y="0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7" name="Freeform 220"/>
            <p:cNvSpPr/>
            <p:nvPr/>
          </p:nvSpPr>
          <p:spPr bwMode="auto">
            <a:xfrm>
              <a:off x="4155" y="2583"/>
              <a:ext cx="31" cy="19"/>
            </a:xfrm>
            <a:custGeom>
              <a:avLst/>
              <a:gdLst>
                <a:gd name="T0" fmla="*/ 0 w 31"/>
                <a:gd name="T1" fmla="*/ 0 h 19"/>
                <a:gd name="T2" fmla="*/ 1 w 31"/>
                <a:gd name="T3" fmla="*/ 5 h 19"/>
                <a:gd name="T4" fmla="*/ 1 w 31"/>
                <a:gd name="T5" fmla="*/ 9 h 19"/>
                <a:gd name="T6" fmla="*/ 2 w 31"/>
                <a:gd name="T7" fmla="*/ 12 h 19"/>
                <a:gd name="T8" fmla="*/ 3 w 31"/>
                <a:gd name="T9" fmla="*/ 14 h 19"/>
                <a:gd name="T10" fmla="*/ 4 w 31"/>
                <a:gd name="T11" fmla="*/ 15 h 19"/>
                <a:gd name="T12" fmla="*/ 5 w 31"/>
                <a:gd name="T13" fmla="*/ 16 h 19"/>
                <a:gd name="T14" fmla="*/ 6 w 31"/>
                <a:gd name="T15" fmla="*/ 17 h 19"/>
                <a:gd name="T16" fmla="*/ 7 w 31"/>
                <a:gd name="T17" fmla="*/ 17 h 19"/>
                <a:gd name="T18" fmla="*/ 8 w 31"/>
                <a:gd name="T19" fmla="*/ 17 h 19"/>
                <a:gd name="T20" fmla="*/ 10 w 31"/>
                <a:gd name="T21" fmla="*/ 18 h 19"/>
                <a:gd name="T22" fmla="*/ 13 w 31"/>
                <a:gd name="T23" fmla="*/ 18 h 19"/>
                <a:gd name="T24" fmla="*/ 16 w 31"/>
                <a:gd name="T25" fmla="*/ 18 h 19"/>
                <a:gd name="T26" fmla="*/ 19 w 31"/>
                <a:gd name="T27" fmla="*/ 18 h 19"/>
                <a:gd name="T28" fmla="*/ 21 w 31"/>
                <a:gd name="T29" fmla="*/ 17 h 19"/>
                <a:gd name="T30" fmla="*/ 23 w 31"/>
                <a:gd name="T31" fmla="*/ 17 h 19"/>
                <a:gd name="T32" fmla="*/ 24 w 31"/>
                <a:gd name="T33" fmla="*/ 16 h 19"/>
                <a:gd name="T34" fmla="*/ 26 w 31"/>
                <a:gd name="T35" fmla="*/ 15 h 19"/>
                <a:gd name="T36" fmla="*/ 27 w 31"/>
                <a:gd name="T37" fmla="*/ 14 h 19"/>
                <a:gd name="T38" fmla="*/ 27 w 31"/>
                <a:gd name="T39" fmla="*/ 13 h 19"/>
                <a:gd name="T40" fmla="*/ 28 w 31"/>
                <a:gd name="T41" fmla="*/ 11 h 19"/>
                <a:gd name="T42" fmla="*/ 29 w 31"/>
                <a:gd name="T43" fmla="*/ 8 h 19"/>
                <a:gd name="T44" fmla="*/ 30 w 31"/>
                <a:gd name="T45" fmla="*/ 5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1"/>
                <a:gd name="T70" fmla="*/ 0 h 19"/>
                <a:gd name="T71" fmla="*/ 31 w 31"/>
                <a:gd name="T72" fmla="*/ 19 h 1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1" h="19">
                  <a:moveTo>
                    <a:pt x="0" y="0"/>
                  </a:moveTo>
                  <a:lnTo>
                    <a:pt x="1" y="5"/>
                  </a:lnTo>
                  <a:lnTo>
                    <a:pt x="1" y="9"/>
                  </a:lnTo>
                  <a:lnTo>
                    <a:pt x="2" y="12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10" y="18"/>
                  </a:lnTo>
                  <a:lnTo>
                    <a:pt x="13" y="18"/>
                  </a:lnTo>
                  <a:lnTo>
                    <a:pt x="16" y="18"/>
                  </a:lnTo>
                  <a:lnTo>
                    <a:pt x="19" y="18"/>
                  </a:lnTo>
                  <a:lnTo>
                    <a:pt x="21" y="17"/>
                  </a:lnTo>
                  <a:lnTo>
                    <a:pt x="23" y="17"/>
                  </a:lnTo>
                  <a:lnTo>
                    <a:pt x="24" y="16"/>
                  </a:lnTo>
                  <a:lnTo>
                    <a:pt x="26" y="15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8" y="11"/>
                  </a:lnTo>
                  <a:lnTo>
                    <a:pt x="29" y="8"/>
                  </a:lnTo>
                  <a:lnTo>
                    <a:pt x="30" y="5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8" name="Freeform 221"/>
            <p:cNvSpPr/>
            <p:nvPr/>
          </p:nvSpPr>
          <p:spPr bwMode="auto">
            <a:xfrm>
              <a:off x="4195" y="2586"/>
              <a:ext cx="32" cy="18"/>
            </a:xfrm>
            <a:custGeom>
              <a:avLst/>
              <a:gdLst>
                <a:gd name="T0" fmla="*/ 0 w 32"/>
                <a:gd name="T1" fmla="*/ 0 h 18"/>
                <a:gd name="T2" fmla="*/ 2 w 32"/>
                <a:gd name="T3" fmla="*/ 12 h 18"/>
                <a:gd name="T4" fmla="*/ 3 w 32"/>
                <a:gd name="T5" fmla="*/ 13 h 18"/>
                <a:gd name="T6" fmla="*/ 4 w 32"/>
                <a:gd name="T7" fmla="*/ 15 h 18"/>
                <a:gd name="T8" fmla="*/ 6 w 32"/>
                <a:gd name="T9" fmla="*/ 16 h 18"/>
                <a:gd name="T10" fmla="*/ 7 w 32"/>
                <a:gd name="T11" fmla="*/ 17 h 18"/>
                <a:gd name="T12" fmla="*/ 8 w 32"/>
                <a:gd name="T13" fmla="*/ 17 h 18"/>
                <a:gd name="T14" fmla="*/ 9 w 32"/>
                <a:gd name="T15" fmla="*/ 17 h 18"/>
                <a:gd name="T16" fmla="*/ 13 w 32"/>
                <a:gd name="T17" fmla="*/ 17 h 18"/>
                <a:gd name="T18" fmla="*/ 31 w 32"/>
                <a:gd name="T19" fmla="*/ 17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"/>
                <a:gd name="T31" fmla="*/ 0 h 18"/>
                <a:gd name="T32" fmla="*/ 32 w 32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" h="18">
                  <a:moveTo>
                    <a:pt x="0" y="0"/>
                  </a:moveTo>
                  <a:lnTo>
                    <a:pt x="2" y="12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3" y="17"/>
                  </a:lnTo>
                  <a:lnTo>
                    <a:pt x="31" y="17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9" name="Freeform 222"/>
            <p:cNvSpPr/>
            <p:nvPr/>
          </p:nvSpPr>
          <p:spPr bwMode="auto">
            <a:xfrm>
              <a:off x="4232" y="2585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2 w 28"/>
                <a:gd name="T5" fmla="*/ 12 h 20"/>
                <a:gd name="T6" fmla="*/ 2 w 28"/>
                <a:gd name="T7" fmla="*/ 15 h 20"/>
                <a:gd name="T8" fmla="*/ 3 w 28"/>
                <a:gd name="T9" fmla="*/ 15 h 20"/>
                <a:gd name="T10" fmla="*/ 3 w 28"/>
                <a:gd name="T11" fmla="*/ 16 h 20"/>
                <a:gd name="T12" fmla="*/ 4 w 28"/>
                <a:gd name="T13" fmla="*/ 17 h 20"/>
                <a:gd name="T14" fmla="*/ 5 w 28"/>
                <a:gd name="T15" fmla="*/ 17 h 20"/>
                <a:gd name="T16" fmla="*/ 6 w 28"/>
                <a:gd name="T17" fmla="*/ 17 h 20"/>
                <a:gd name="T18" fmla="*/ 7 w 28"/>
                <a:gd name="T19" fmla="*/ 18 h 20"/>
                <a:gd name="T20" fmla="*/ 9 w 28"/>
                <a:gd name="T21" fmla="*/ 18 h 20"/>
                <a:gd name="T22" fmla="*/ 12 w 28"/>
                <a:gd name="T23" fmla="*/ 19 h 20"/>
                <a:gd name="T24" fmla="*/ 13 w 28"/>
                <a:gd name="T25" fmla="*/ 19 h 20"/>
                <a:gd name="T26" fmla="*/ 15 w 28"/>
                <a:gd name="T27" fmla="*/ 19 h 20"/>
                <a:gd name="T28" fmla="*/ 20 w 28"/>
                <a:gd name="T29" fmla="*/ 19 h 20"/>
                <a:gd name="T30" fmla="*/ 27 w 28"/>
                <a:gd name="T31" fmla="*/ 18 h 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20"/>
                <a:gd name="T50" fmla="*/ 28 w 28"/>
                <a:gd name="T51" fmla="*/ 20 h 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0" name="Freeform 223"/>
            <p:cNvSpPr/>
            <p:nvPr/>
          </p:nvSpPr>
          <p:spPr bwMode="auto">
            <a:xfrm>
              <a:off x="4271" y="2584"/>
              <a:ext cx="27" cy="20"/>
            </a:xfrm>
            <a:custGeom>
              <a:avLst/>
              <a:gdLst>
                <a:gd name="T0" fmla="*/ 0 w 27"/>
                <a:gd name="T1" fmla="*/ 0 h 20"/>
                <a:gd name="T2" fmla="*/ 0 w 27"/>
                <a:gd name="T3" fmla="*/ 8 h 20"/>
                <a:gd name="T4" fmla="*/ 1 w 27"/>
                <a:gd name="T5" fmla="*/ 12 h 20"/>
                <a:gd name="T6" fmla="*/ 1 w 27"/>
                <a:gd name="T7" fmla="*/ 15 h 20"/>
                <a:gd name="T8" fmla="*/ 2 w 27"/>
                <a:gd name="T9" fmla="*/ 15 h 20"/>
                <a:gd name="T10" fmla="*/ 2 w 27"/>
                <a:gd name="T11" fmla="*/ 16 h 20"/>
                <a:gd name="T12" fmla="*/ 3 w 27"/>
                <a:gd name="T13" fmla="*/ 17 h 20"/>
                <a:gd name="T14" fmla="*/ 4 w 27"/>
                <a:gd name="T15" fmla="*/ 17 h 20"/>
                <a:gd name="T16" fmla="*/ 6 w 27"/>
                <a:gd name="T17" fmla="*/ 18 h 20"/>
                <a:gd name="T18" fmla="*/ 8 w 27"/>
                <a:gd name="T19" fmla="*/ 18 h 20"/>
                <a:gd name="T20" fmla="*/ 11 w 27"/>
                <a:gd name="T21" fmla="*/ 19 h 20"/>
                <a:gd name="T22" fmla="*/ 14 w 27"/>
                <a:gd name="T23" fmla="*/ 19 h 20"/>
                <a:gd name="T24" fmla="*/ 19 w 27"/>
                <a:gd name="T25" fmla="*/ 19 h 20"/>
                <a:gd name="T26" fmla="*/ 26 w 27"/>
                <a:gd name="T27" fmla="*/ 18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"/>
                <a:gd name="T43" fmla="*/ 0 h 20"/>
                <a:gd name="T44" fmla="*/ 27 w 27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" h="20">
                  <a:moveTo>
                    <a:pt x="0" y="0"/>
                  </a:moveTo>
                  <a:lnTo>
                    <a:pt x="0" y="8"/>
                  </a:lnTo>
                  <a:lnTo>
                    <a:pt x="1" y="12"/>
                  </a:lnTo>
                  <a:lnTo>
                    <a:pt x="1" y="15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1" y="19"/>
                  </a:lnTo>
                  <a:lnTo>
                    <a:pt x="14" y="19"/>
                  </a:lnTo>
                  <a:lnTo>
                    <a:pt x="19" y="19"/>
                  </a:lnTo>
                  <a:lnTo>
                    <a:pt x="26" y="18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1" name="Freeform 224"/>
            <p:cNvSpPr/>
            <p:nvPr/>
          </p:nvSpPr>
          <p:spPr bwMode="auto">
            <a:xfrm>
              <a:off x="4312" y="2586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0 w 28"/>
                <a:gd name="T3" fmla="*/ 8 h 20"/>
                <a:gd name="T4" fmla="*/ 1 w 28"/>
                <a:gd name="T5" fmla="*/ 12 h 20"/>
                <a:gd name="T6" fmla="*/ 2 w 28"/>
                <a:gd name="T7" fmla="*/ 15 h 20"/>
                <a:gd name="T8" fmla="*/ 2 w 28"/>
                <a:gd name="T9" fmla="*/ 16 h 20"/>
                <a:gd name="T10" fmla="*/ 3 w 28"/>
                <a:gd name="T11" fmla="*/ 16 h 20"/>
                <a:gd name="T12" fmla="*/ 3 w 28"/>
                <a:gd name="T13" fmla="*/ 17 h 20"/>
                <a:gd name="T14" fmla="*/ 5 w 28"/>
                <a:gd name="T15" fmla="*/ 17 h 20"/>
                <a:gd name="T16" fmla="*/ 6 w 28"/>
                <a:gd name="T17" fmla="*/ 18 h 20"/>
                <a:gd name="T18" fmla="*/ 8 w 28"/>
                <a:gd name="T19" fmla="*/ 18 h 20"/>
                <a:gd name="T20" fmla="*/ 11 w 28"/>
                <a:gd name="T21" fmla="*/ 19 h 20"/>
                <a:gd name="T22" fmla="*/ 14 w 28"/>
                <a:gd name="T23" fmla="*/ 19 h 20"/>
                <a:gd name="T24" fmla="*/ 20 w 28"/>
                <a:gd name="T25" fmla="*/ 19 h 20"/>
                <a:gd name="T26" fmla="*/ 27 w 28"/>
                <a:gd name="T27" fmla="*/ 18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20"/>
                <a:gd name="T44" fmla="*/ 28 w 28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20">
                  <a:moveTo>
                    <a:pt x="0" y="0"/>
                  </a:moveTo>
                  <a:lnTo>
                    <a:pt x="0" y="8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5" y="17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1" y="19"/>
                  </a:lnTo>
                  <a:lnTo>
                    <a:pt x="14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2" name="Freeform 225"/>
            <p:cNvSpPr/>
            <p:nvPr/>
          </p:nvSpPr>
          <p:spPr bwMode="auto">
            <a:xfrm>
              <a:off x="4142" y="2634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7 h 20"/>
                <a:gd name="T4" fmla="*/ 2 w 28"/>
                <a:gd name="T5" fmla="*/ 12 h 20"/>
                <a:gd name="T6" fmla="*/ 2 w 28"/>
                <a:gd name="T7" fmla="*/ 14 h 20"/>
                <a:gd name="T8" fmla="*/ 3 w 28"/>
                <a:gd name="T9" fmla="*/ 16 h 20"/>
                <a:gd name="T10" fmla="*/ 4 w 28"/>
                <a:gd name="T11" fmla="*/ 17 h 20"/>
                <a:gd name="T12" fmla="*/ 6 w 28"/>
                <a:gd name="T13" fmla="*/ 17 h 20"/>
                <a:gd name="T14" fmla="*/ 7 w 28"/>
                <a:gd name="T15" fmla="*/ 18 h 20"/>
                <a:gd name="T16" fmla="*/ 9 w 28"/>
                <a:gd name="T17" fmla="*/ 18 h 20"/>
                <a:gd name="T18" fmla="*/ 12 w 28"/>
                <a:gd name="T19" fmla="*/ 18 h 20"/>
                <a:gd name="T20" fmla="*/ 15 w 28"/>
                <a:gd name="T21" fmla="*/ 19 h 20"/>
                <a:gd name="T22" fmla="*/ 20 w 28"/>
                <a:gd name="T23" fmla="*/ 19 h 20"/>
                <a:gd name="T24" fmla="*/ 27 w 28"/>
                <a:gd name="T25" fmla="*/ 18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0"/>
                <a:gd name="T41" fmla="*/ 28 w 2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0">
                  <a:moveTo>
                    <a:pt x="0" y="0"/>
                  </a:moveTo>
                  <a:lnTo>
                    <a:pt x="1" y="7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3" name="Freeform 226"/>
            <p:cNvSpPr/>
            <p:nvPr/>
          </p:nvSpPr>
          <p:spPr bwMode="auto">
            <a:xfrm>
              <a:off x="4178" y="2634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7 h 20"/>
                <a:gd name="T4" fmla="*/ 2 w 28"/>
                <a:gd name="T5" fmla="*/ 12 h 20"/>
                <a:gd name="T6" fmla="*/ 2 w 28"/>
                <a:gd name="T7" fmla="*/ 14 h 20"/>
                <a:gd name="T8" fmla="*/ 3 w 28"/>
                <a:gd name="T9" fmla="*/ 16 h 20"/>
                <a:gd name="T10" fmla="*/ 4 w 28"/>
                <a:gd name="T11" fmla="*/ 17 h 20"/>
                <a:gd name="T12" fmla="*/ 5 w 28"/>
                <a:gd name="T13" fmla="*/ 17 h 20"/>
                <a:gd name="T14" fmla="*/ 7 w 28"/>
                <a:gd name="T15" fmla="*/ 18 h 20"/>
                <a:gd name="T16" fmla="*/ 9 w 28"/>
                <a:gd name="T17" fmla="*/ 18 h 20"/>
                <a:gd name="T18" fmla="*/ 12 w 28"/>
                <a:gd name="T19" fmla="*/ 18 h 20"/>
                <a:gd name="T20" fmla="*/ 15 w 28"/>
                <a:gd name="T21" fmla="*/ 19 h 20"/>
                <a:gd name="T22" fmla="*/ 20 w 28"/>
                <a:gd name="T23" fmla="*/ 19 h 20"/>
                <a:gd name="T24" fmla="*/ 27 w 28"/>
                <a:gd name="T25" fmla="*/ 18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0"/>
                <a:gd name="T41" fmla="*/ 28 w 2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0">
                  <a:moveTo>
                    <a:pt x="0" y="0"/>
                  </a:moveTo>
                  <a:lnTo>
                    <a:pt x="1" y="7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4" name="Freeform 227"/>
            <p:cNvSpPr/>
            <p:nvPr/>
          </p:nvSpPr>
          <p:spPr bwMode="auto">
            <a:xfrm>
              <a:off x="4214" y="2637"/>
              <a:ext cx="28" cy="19"/>
            </a:xfrm>
            <a:custGeom>
              <a:avLst/>
              <a:gdLst>
                <a:gd name="T0" fmla="*/ 0 w 28"/>
                <a:gd name="T1" fmla="*/ 0 h 19"/>
                <a:gd name="T2" fmla="*/ 0 w 28"/>
                <a:gd name="T3" fmla="*/ 7 h 19"/>
                <a:gd name="T4" fmla="*/ 1 w 28"/>
                <a:gd name="T5" fmla="*/ 12 h 19"/>
                <a:gd name="T6" fmla="*/ 2 w 28"/>
                <a:gd name="T7" fmla="*/ 14 h 19"/>
                <a:gd name="T8" fmla="*/ 2 w 28"/>
                <a:gd name="T9" fmla="*/ 15 h 19"/>
                <a:gd name="T10" fmla="*/ 3 w 28"/>
                <a:gd name="T11" fmla="*/ 16 h 19"/>
                <a:gd name="T12" fmla="*/ 5 w 28"/>
                <a:gd name="T13" fmla="*/ 17 h 19"/>
                <a:gd name="T14" fmla="*/ 6 w 28"/>
                <a:gd name="T15" fmla="*/ 17 h 19"/>
                <a:gd name="T16" fmla="*/ 8 w 28"/>
                <a:gd name="T17" fmla="*/ 18 h 19"/>
                <a:gd name="T18" fmla="*/ 11 w 28"/>
                <a:gd name="T19" fmla="*/ 18 h 19"/>
                <a:gd name="T20" fmla="*/ 14 w 28"/>
                <a:gd name="T21" fmla="*/ 18 h 19"/>
                <a:gd name="T22" fmla="*/ 19 w 28"/>
                <a:gd name="T23" fmla="*/ 18 h 19"/>
                <a:gd name="T24" fmla="*/ 27 w 28"/>
                <a:gd name="T25" fmla="*/ 18 h 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19"/>
                <a:gd name="T41" fmla="*/ 28 w 28"/>
                <a:gd name="T42" fmla="*/ 19 h 1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19">
                  <a:moveTo>
                    <a:pt x="0" y="0"/>
                  </a:moveTo>
                  <a:lnTo>
                    <a:pt x="0" y="7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9" y="18"/>
                  </a:lnTo>
                  <a:lnTo>
                    <a:pt x="27" y="18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5" name="Freeform 228"/>
            <p:cNvSpPr/>
            <p:nvPr/>
          </p:nvSpPr>
          <p:spPr bwMode="auto">
            <a:xfrm>
              <a:off x="4249" y="2637"/>
              <a:ext cx="28" cy="19"/>
            </a:xfrm>
            <a:custGeom>
              <a:avLst/>
              <a:gdLst>
                <a:gd name="T0" fmla="*/ 0 w 28"/>
                <a:gd name="T1" fmla="*/ 0 h 19"/>
                <a:gd name="T2" fmla="*/ 0 w 28"/>
                <a:gd name="T3" fmla="*/ 7 h 19"/>
                <a:gd name="T4" fmla="*/ 1 w 28"/>
                <a:gd name="T5" fmla="*/ 12 h 19"/>
                <a:gd name="T6" fmla="*/ 2 w 28"/>
                <a:gd name="T7" fmla="*/ 14 h 19"/>
                <a:gd name="T8" fmla="*/ 2 w 28"/>
                <a:gd name="T9" fmla="*/ 15 h 19"/>
                <a:gd name="T10" fmla="*/ 3 w 28"/>
                <a:gd name="T11" fmla="*/ 15 h 19"/>
                <a:gd name="T12" fmla="*/ 3 w 28"/>
                <a:gd name="T13" fmla="*/ 16 h 19"/>
                <a:gd name="T14" fmla="*/ 4 w 28"/>
                <a:gd name="T15" fmla="*/ 16 h 19"/>
                <a:gd name="T16" fmla="*/ 5 w 28"/>
                <a:gd name="T17" fmla="*/ 17 h 19"/>
                <a:gd name="T18" fmla="*/ 6 w 28"/>
                <a:gd name="T19" fmla="*/ 17 h 19"/>
                <a:gd name="T20" fmla="*/ 9 w 28"/>
                <a:gd name="T21" fmla="*/ 18 h 19"/>
                <a:gd name="T22" fmla="*/ 11 w 28"/>
                <a:gd name="T23" fmla="*/ 18 h 19"/>
                <a:gd name="T24" fmla="*/ 14 w 28"/>
                <a:gd name="T25" fmla="*/ 18 h 19"/>
                <a:gd name="T26" fmla="*/ 19 w 28"/>
                <a:gd name="T27" fmla="*/ 18 h 19"/>
                <a:gd name="T28" fmla="*/ 27 w 28"/>
                <a:gd name="T29" fmla="*/ 18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19"/>
                <a:gd name="T47" fmla="*/ 28 w 28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19">
                  <a:moveTo>
                    <a:pt x="0" y="0"/>
                  </a:moveTo>
                  <a:lnTo>
                    <a:pt x="0" y="7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9" y="18"/>
                  </a:lnTo>
                  <a:lnTo>
                    <a:pt x="27" y="18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6" name="Freeform 229"/>
            <p:cNvSpPr/>
            <p:nvPr/>
          </p:nvSpPr>
          <p:spPr bwMode="auto">
            <a:xfrm>
              <a:off x="4283" y="2638"/>
              <a:ext cx="28" cy="19"/>
            </a:xfrm>
            <a:custGeom>
              <a:avLst/>
              <a:gdLst>
                <a:gd name="T0" fmla="*/ 0 w 28"/>
                <a:gd name="T1" fmla="*/ 0 h 19"/>
                <a:gd name="T2" fmla="*/ 1 w 28"/>
                <a:gd name="T3" fmla="*/ 7 h 19"/>
                <a:gd name="T4" fmla="*/ 1 w 28"/>
                <a:gd name="T5" fmla="*/ 12 h 19"/>
                <a:gd name="T6" fmla="*/ 2 w 28"/>
                <a:gd name="T7" fmla="*/ 14 h 19"/>
                <a:gd name="T8" fmla="*/ 2 w 28"/>
                <a:gd name="T9" fmla="*/ 15 h 19"/>
                <a:gd name="T10" fmla="*/ 3 w 28"/>
                <a:gd name="T11" fmla="*/ 15 h 19"/>
                <a:gd name="T12" fmla="*/ 3 w 28"/>
                <a:gd name="T13" fmla="*/ 16 h 19"/>
                <a:gd name="T14" fmla="*/ 4 w 28"/>
                <a:gd name="T15" fmla="*/ 16 h 19"/>
                <a:gd name="T16" fmla="*/ 5 w 28"/>
                <a:gd name="T17" fmla="*/ 17 h 19"/>
                <a:gd name="T18" fmla="*/ 7 w 28"/>
                <a:gd name="T19" fmla="*/ 17 h 19"/>
                <a:gd name="T20" fmla="*/ 9 w 28"/>
                <a:gd name="T21" fmla="*/ 18 h 19"/>
                <a:gd name="T22" fmla="*/ 11 w 28"/>
                <a:gd name="T23" fmla="*/ 18 h 19"/>
                <a:gd name="T24" fmla="*/ 13 w 28"/>
                <a:gd name="T25" fmla="*/ 18 h 19"/>
                <a:gd name="T26" fmla="*/ 15 w 28"/>
                <a:gd name="T27" fmla="*/ 18 h 19"/>
                <a:gd name="T28" fmla="*/ 20 w 28"/>
                <a:gd name="T29" fmla="*/ 18 h 19"/>
                <a:gd name="T30" fmla="*/ 27 w 28"/>
                <a:gd name="T31" fmla="*/ 18 h 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19"/>
                <a:gd name="T50" fmla="*/ 28 w 28"/>
                <a:gd name="T51" fmla="*/ 19 h 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19">
                  <a:moveTo>
                    <a:pt x="0" y="0"/>
                  </a:moveTo>
                  <a:lnTo>
                    <a:pt x="1" y="7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7" y="17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5" y="18"/>
                  </a:lnTo>
                  <a:lnTo>
                    <a:pt x="20" y="18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7" name="Freeform 230"/>
            <p:cNvSpPr/>
            <p:nvPr/>
          </p:nvSpPr>
          <p:spPr bwMode="auto">
            <a:xfrm>
              <a:off x="4135" y="2681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1 w 28"/>
                <a:gd name="T5" fmla="*/ 12 h 20"/>
                <a:gd name="T6" fmla="*/ 2 w 28"/>
                <a:gd name="T7" fmla="*/ 14 h 20"/>
                <a:gd name="T8" fmla="*/ 2 w 28"/>
                <a:gd name="T9" fmla="*/ 15 h 20"/>
                <a:gd name="T10" fmla="*/ 3 w 28"/>
                <a:gd name="T11" fmla="*/ 16 h 20"/>
                <a:gd name="T12" fmla="*/ 4 w 28"/>
                <a:gd name="T13" fmla="*/ 17 h 20"/>
                <a:gd name="T14" fmla="*/ 5 w 28"/>
                <a:gd name="T15" fmla="*/ 17 h 20"/>
                <a:gd name="T16" fmla="*/ 7 w 28"/>
                <a:gd name="T17" fmla="*/ 18 h 20"/>
                <a:gd name="T18" fmla="*/ 9 w 28"/>
                <a:gd name="T19" fmla="*/ 18 h 20"/>
                <a:gd name="T20" fmla="*/ 11 w 28"/>
                <a:gd name="T21" fmla="*/ 18 h 20"/>
                <a:gd name="T22" fmla="*/ 15 w 28"/>
                <a:gd name="T23" fmla="*/ 19 h 20"/>
                <a:gd name="T24" fmla="*/ 20 w 28"/>
                <a:gd name="T25" fmla="*/ 18 h 20"/>
                <a:gd name="T26" fmla="*/ 27 w 28"/>
                <a:gd name="T27" fmla="*/ 18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20"/>
                <a:gd name="T44" fmla="*/ 28 w 28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9"/>
                  </a:lnTo>
                  <a:lnTo>
                    <a:pt x="20" y="18"/>
                  </a:lnTo>
                  <a:lnTo>
                    <a:pt x="27" y="18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8" name="Freeform 231"/>
            <p:cNvSpPr/>
            <p:nvPr/>
          </p:nvSpPr>
          <p:spPr bwMode="auto">
            <a:xfrm>
              <a:off x="4175" y="2683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7 h 20"/>
                <a:gd name="T4" fmla="*/ 2 w 28"/>
                <a:gd name="T5" fmla="*/ 12 h 20"/>
                <a:gd name="T6" fmla="*/ 2 w 28"/>
                <a:gd name="T7" fmla="*/ 14 h 20"/>
                <a:gd name="T8" fmla="*/ 3 w 28"/>
                <a:gd name="T9" fmla="*/ 15 h 20"/>
                <a:gd name="T10" fmla="*/ 3 w 28"/>
                <a:gd name="T11" fmla="*/ 16 h 20"/>
                <a:gd name="T12" fmla="*/ 4 w 28"/>
                <a:gd name="T13" fmla="*/ 16 h 20"/>
                <a:gd name="T14" fmla="*/ 5 w 28"/>
                <a:gd name="T15" fmla="*/ 17 h 20"/>
                <a:gd name="T16" fmla="*/ 6 w 28"/>
                <a:gd name="T17" fmla="*/ 17 h 20"/>
                <a:gd name="T18" fmla="*/ 7 w 28"/>
                <a:gd name="T19" fmla="*/ 17 h 20"/>
                <a:gd name="T20" fmla="*/ 7 w 28"/>
                <a:gd name="T21" fmla="*/ 18 h 20"/>
                <a:gd name="T22" fmla="*/ 9 w 28"/>
                <a:gd name="T23" fmla="*/ 18 h 20"/>
                <a:gd name="T24" fmla="*/ 12 w 28"/>
                <a:gd name="T25" fmla="*/ 18 h 20"/>
                <a:gd name="T26" fmla="*/ 15 w 28"/>
                <a:gd name="T27" fmla="*/ 19 h 20"/>
                <a:gd name="T28" fmla="*/ 20 w 28"/>
                <a:gd name="T29" fmla="*/ 19 h 20"/>
                <a:gd name="T30" fmla="*/ 27 w 28"/>
                <a:gd name="T31" fmla="*/ 18 h 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20"/>
                <a:gd name="T50" fmla="*/ 28 w 28"/>
                <a:gd name="T51" fmla="*/ 20 h 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20">
                  <a:moveTo>
                    <a:pt x="0" y="0"/>
                  </a:moveTo>
                  <a:lnTo>
                    <a:pt x="1" y="7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9" name="Freeform 232"/>
            <p:cNvSpPr/>
            <p:nvPr/>
          </p:nvSpPr>
          <p:spPr bwMode="auto">
            <a:xfrm>
              <a:off x="4212" y="2683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7 h 20"/>
                <a:gd name="T4" fmla="*/ 1 w 28"/>
                <a:gd name="T5" fmla="*/ 12 h 20"/>
                <a:gd name="T6" fmla="*/ 2 w 28"/>
                <a:gd name="T7" fmla="*/ 14 h 20"/>
                <a:gd name="T8" fmla="*/ 2 w 28"/>
                <a:gd name="T9" fmla="*/ 15 h 20"/>
                <a:gd name="T10" fmla="*/ 3 w 28"/>
                <a:gd name="T11" fmla="*/ 16 h 20"/>
                <a:gd name="T12" fmla="*/ 4 w 28"/>
                <a:gd name="T13" fmla="*/ 16 h 20"/>
                <a:gd name="T14" fmla="*/ 5 w 28"/>
                <a:gd name="T15" fmla="*/ 17 h 20"/>
                <a:gd name="T16" fmla="*/ 6 w 28"/>
                <a:gd name="T17" fmla="*/ 17 h 20"/>
                <a:gd name="T18" fmla="*/ 7 w 28"/>
                <a:gd name="T19" fmla="*/ 18 h 20"/>
                <a:gd name="T20" fmla="*/ 9 w 28"/>
                <a:gd name="T21" fmla="*/ 18 h 20"/>
                <a:gd name="T22" fmla="*/ 11 w 28"/>
                <a:gd name="T23" fmla="*/ 18 h 20"/>
                <a:gd name="T24" fmla="*/ 15 w 28"/>
                <a:gd name="T25" fmla="*/ 19 h 20"/>
                <a:gd name="T26" fmla="*/ 20 w 28"/>
                <a:gd name="T27" fmla="*/ 19 h 20"/>
                <a:gd name="T28" fmla="*/ 27 w 28"/>
                <a:gd name="T29" fmla="*/ 18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0"/>
                <a:gd name="T47" fmla="*/ 28 w 2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0">
                  <a:moveTo>
                    <a:pt x="0" y="0"/>
                  </a:moveTo>
                  <a:lnTo>
                    <a:pt x="1" y="7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0" name="Freeform 233"/>
            <p:cNvSpPr/>
            <p:nvPr/>
          </p:nvSpPr>
          <p:spPr bwMode="auto">
            <a:xfrm>
              <a:off x="4250" y="2682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7 h 20"/>
                <a:gd name="T4" fmla="*/ 2 w 28"/>
                <a:gd name="T5" fmla="*/ 12 h 20"/>
                <a:gd name="T6" fmla="*/ 2 w 28"/>
                <a:gd name="T7" fmla="*/ 13 h 20"/>
                <a:gd name="T8" fmla="*/ 2 w 28"/>
                <a:gd name="T9" fmla="*/ 14 h 20"/>
                <a:gd name="T10" fmla="*/ 2 w 28"/>
                <a:gd name="T11" fmla="*/ 15 h 20"/>
                <a:gd name="T12" fmla="*/ 3 w 28"/>
                <a:gd name="T13" fmla="*/ 16 h 20"/>
                <a:gd name="T14" fmla="*/ 4 w 28"/>
                <a:gd name="T15" fmla="*/ 16 h 20"/>
                <a:gd name="T16" fmla="*/ 4 w 28"/>
                <a:gd name="T17" fmla="*/ 17 h 20"/>
                <a:gd name="T18" fmla="*/ 5 w 28"/>
                <a:gd name="T19" fmla="*/ 17 h 20"/>
                <a:gd name="T20" fmla="*/ 7 w 28"/>
                <a:gd name="T21" fmla="*/ 17 h 20"/>
                <a:gd name="T22" fmla="*/ 9 w 28"/>
                <a:gd name="T23" fmla="*/ 18 h 20"/>
                <a:gd name="T24" fmla="*/ 11 w 28"/>
                <a:gd name="T25" fmla="*/ 18 h 20"/>
                <a:gd name="T26" fmla="*/ 13 w 28"/>
                <a:gd name="T27" fmla="*/ 19 h 20"/>
                <a:gd name="T28" fmla="*/ 15 w 28"/>
                <a:gd name="T29" fmla="*/ 19 h 20"/>
                <a:gd name="T30" fmla="*/ 20 w 28"/>
                <a:gd name="T31" fmla="*/ 19 h 20"/>
                <a:gd name="T32" fmla="*/ 27 w 28"/>
                <a:gd name="T33" fmla="*/ 18 h 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20"/>
                <a:gd name="T53" fmla="*/ 28 w 28"/>
                <a:gd name="T54" fmla="*/ 20 h 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20">
                  <a:moveTo>
                    <a:pt x="0" y="0"/>
                  </a:moveTo>
                  <a:lnTo>
                    <a:pt x="1" y="7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7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3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1" name="Freeform 234"/>
            <p:cNvSpPr/>
            <p:nvPr/>
          </p:nvSpPr>
          <p:spPr bwMode="auto">
            <a:xfrm>
              <a:off x="4287" y="2683"/>
              <a:ext cx="28" cy="21"/>
            </a:xfrm>
            <a:custGeom>
              <a:avLst/>
              <a:gdLst>
                <a:gd name="T0" fmla="*/ 0 w 28"/>
                <a:gd name="T1" fmla="*/ 0 h 21"/>
                <a:gd name="T2" fmla="*/ 1 w 28"/>
                <a:gd name="T3" fmla="*/ 8 h 21"/>
                <a:gd name="T4" fmla="*/ 1 w 28"/>
                <a:gd name="T5" fmla="*/ 13 h 21"/>
                <a:gd name="T6" fmla="*/ 2 w 28"/>
                <a:gd name="T7" fmla="*/ 15 h 21"/>
                <a:gd name="T8" fmla="*/ 3 w 28"/>
                <a:gd name="T9" fmla="*/ 16 h 21"/>
                <a:gd name="T10" fmla="*/ 3 w 28"/>
                <a:gd name="T11" fmla="*/ 17 h 21"/>
                <a:gd name="T12" fmla="*/ 4 w 28"/>
                <a:gd name="T13" fmla="*/ 17 h 21"/>
                <a:gd name="T14" fmla="*/ 4 w 28"/>
                <a:gd name="T15" fmla="*/ 18 h 21"/>
                <a:gd name="T16" fmla="*/ 5 w 28"/>
                <a:gd name="T17" fmla="*/ 18 h 21"/>
                <a:gd name="T18" fmla="*/ 6 w 28"/>
                <a:gd name="T19" fmla="*/ 18 h 21"/>
                <a:gd name="T20" fmla="*/ 7 w 28"/>
                <a:gd name="T21" fmla="*/ 19 h 21"/>
                <a:gd name="T22" fmla="*/ 9 w 28"/>
                <a:gd name="T23" fmla="*/ 19 h 21"/>
                <a:gd name="T24" fmla="*/ 11 w 28"/>
                <a:gd name="T25" fmla="*/ 19 h 21"/>
                <a:gd name="T26" fmla="*/ 15 w 28"/>
                <a:gd name="T27" fmla="*/ 20 h 21"/>
                <a:gd name="T28" fmla="*/ 20 w 28"/>
                <a:gd name="T29" fmla="*/ 20 h 21"/>
                <a:gd name="T30" fmla="*/ 27 w 28"/>
                <a:gd name="T31" fmla="*/ 19 h 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21"/>
                <a:gd name="T50" fmla="*/ 28 w 28"/>
                <a:gd name="T51" fmla="*/ 21 h 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21">
                  <a:moveTo>
                    <a:pt x="0" y="0"/>
                  </a:moveTo>
                  <a:lnTo>
                    <a:pt x="1" y="8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7" y="19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15" y="20"/>
                  </a:lnTo>
                  <a:lnTo>
                    <a:pt x="20" y="20"/>
                  </a:lnTo>
                  <a:lnTo>
                    <a:pt x="27" y="19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2" name="Freeform 235"/>
            <p:cNvSpPr/>
            <p:nvPr/>
          </p:nvSpPr>
          <p:spPr bwMode="auto">
            <a:xfrm>
              <a:off x="4322" y="2682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7 h 20"/>
                <a:gd name="T4" fmla="*/ 1 w 28"/>
                <a:gd name="T5" fmla="*/ 12 h 20"/>
                <a:gd name="T6" fmla="*/ 2 w 28"/>
                <a:gd name="T7" fmla="*/ 14 h 20"/>
                <a:gd name="T8" fmla="*/ 3 w 28"/>
                <a:gd name="T9" fmla="*/ 15 h 20"/>
                <a:gd name="T10" fmla="*/ 3 w 28"/>
                <a:gd name="T11" fmla="*/ 16 h 20"/>
                <a:gd name="T12" fmla="*/ 4 w 28"/>
                <a:gd name="T13" fmla="*/ 17 h 20"/>
                <a:gd name="T14" fmla="*/ 5 w 28"/>
                <a:gd name="T15" fmla="*/ 17 h 20"/>
                <a:gd name="T16" fmla="*/ 7 w 28"/>
                <a:gd name="T17" fmla="*/ 17 h 20"/>
                <a:gd name="T18" fmla="*/ 9 w 28"/>
                <a:gd name="T19" fmla="*/ 18 h 20"/>
                <a:gd name="T20" fmla="*/ 11 w 28"/>
                <a:gd name="T21" fmla="*/ 18 h 20"/>
                <a:gd name="T22" fmla="*/ 13 w 28"/>
                <a:gd name="T23" fmla="*/ 19 h 20"/>
                <a:gd name="T24" fmla="*/ 15 w 28"/>
                <a:gd name="T25" fmla="*/ 19 h 20"/>
                <a:gd name="T26" fmla="*/ 20 w 28"/>
                <a:gd name="T27" fmla="*/ 19 h 20"/>
                <a:gd name="T28" fmla="*/ 27 w 28"/>
                <a:gd name="T29" fmla="*/ 18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0"/>
                <a:gd name="T47" fmla="*/ 28 w 2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0">
                  <a:moveTo>
                    <a:pt x="0" y="0"/>
                  </a:moveTo>
                  <a:lnTo>
                    <a:pt x="1" y="7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7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3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3" name="Freeform 236"/>
            <p:cNvSpPr/>
            <p:nvPr/>
          </p:nvSpPr>
          <p:spPr bwMode="auto">
            <a:xfrm>
              <a:off x="4134" y="2727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0 w 28"/>
                <a:gd name="T3" fmla="*/ 8 h 20"/>
                <a:gd name="T4" fmla="*/ 1 w 28"/>
                <a:gd name="T5" fmla="*/ 12 h 20"/>
                <a:gd name="T6" fmla="*/ 2 w 28"/>
                <a:gd name="T7" fmla="*/ 14 h 20"/>
                <a:gd name="T8" fmla="*/ 2 w 28"/>
                <a:gd name="T9" fmla="*/ 15 h 20"/>
                <a:gd name="T10" fmla="*/ 2 w 28"/>
                <a:gd name="T11" fmla="*/ 16 h 20"/>
                <a:gd name="T12" fmla="*/ 3 w 28"/>
                <a:gd name="T13" fmla="*/ 16 h 20"/>
                <a:gd name="T14" fmla="*/ 4 w 28"/>
                <a:gd name="T15" fmla="*/ 17 h 20"/>
                <a:gd name="T16" fmla="*/ 5 w 28"/>
                <a:gd name="T17" fmla="*/ 17 h 20"/>
                <a:gd name="T18" fmla="*/ 6 w 28"/>
                <a:gd name="T19" fmla="*/ 18 h 20"/>
                <a:gd name="T20" fmla="*/ 8 w 28"/>
                <a:gd name="T21" fmla="*/ 18 h 20"/>
                <a:gd name="T22" fmla="*/ 11 w 28"/>
                <a:gd name="T23" fmla="*/ 18 h 20"/>
                <a:gd name="T24" fmla="*/ 12 w 28"/>
                <a:gd name="T25" fmla="*/ 19 h 20"/>
                <a:gd name="T26" fmla="*/ 14 w 28"/>
                <a:gd name="T27" fmla="*/ 19 h 20"/>
                <a:gd name="T28" fmla="*/ 20 w 28"/>
                <a:gd name="T29" fmla="*/ 19 h 20"/>
                <a:gd name="T30" fmla="*/ 27 w 28"/>
                <a:gd name="T31" fmla="*/ 18 h 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20"/>
                <a:gd name="T50" fmla="*/ 28 w 28"/>
                <a:gd name="T51" fmla="*/ 20 h 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20">
                  <a:moveTo>
                    <a:pt x="0" y="0"/>
                  </a:moveTo>
                  <a:lnTo>
                    <a:pt x="0" y="8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2" y="19"/>
                  </a:lnTo>
                  <a:lnTo>
                    <a:pt x="14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4" name="Freeform 237"/>
            <p:cNvSpPr/>
            <p:nvPr/>
          </p:nvSpPr>
          <p:spPr bwMode="auto">
            <a:xfrm>
              <a:off x="4175" y="2728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7 h 20"/>
                <a:gd name="T4" fmla="*/ 2 w 28"/>
                <a:gd name="T5" fmla="*/ 12 h 20"/>
                <a:gd name="T6" fmla="*/ 2 w 28"/>
                <a:gd name="T7" fmla="*/ 14 h 20"/>
                <a:gd name="T8" fmla="*/ 3 w 28"/>
                <a:gd name="T9" fmla="*/ 15 h 20"/>
                <a:gd name="T10" fmla="*/ 3 w 28"/>
                <a:gd name="T11" fmla="*/ 16 h 20"/>
                <a:gd name="T12" fmla="*/ 4 w 28"/>
                <a:gd name="T13" fmla="*/ 17 h 20"/>
                <a:gd name="T14" fmla="*/ 5 w 28"/>
                <a:gd name="T15" fmla="*/ 17 h 20"/>
                <a:gd name="T16" fmla="*/ 6 w 28"/>
                <a:gd name="T17" fmla="*/ 17 h 20"/>
                <a:gd name="T18" fmla="*/ 7 w 28"/>
                <a:gd name="T19" fmla="*/ 17 h 20"/>
                <a:gd name="T20" fmla="*/ 7 w 28"/>
                <a:gd name="T21" fmla="*/ 18 h 20"/>
                <a:gd name="T22" fmla="*/ 9 w 28"/>
                <a:gd name="T23" fmla="*/ 18 h 20"/>
                <a:gd name="T24" fmla="*/ 12 w 28"/>
                <a:gd name="T25" fmla="*/ 18 h 20"/>
                <a:gd name="T26" fmla="*/ 15 w 28"/>
                <a:gd name="T27" fmla="*/ 19 h 20"/>
                <a:gd name="T28" fmla="*/ 20 w 28"/>
                <a:gd name="T29" fmla="*/ 19 h 20"/>
                <a:gd name="T30" fmla="*/ 27 w 28"/>
                <a:gd name="T31" fmla="*/ 18 h 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20"/>
                <a:gd name="T50" fmla="*/ 28 w 28"/>
                <a:gd name="T51" fmla="*/ 20 h 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20">
                  <a:moveTo>
                    <a:pt x="0" y="0"/>
                  </a:moveTo>
                  <a:lnTo>
                    <a:pt x="1" y="7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5" name="Freeform 238"/>
            <p:cNvSpPr/>
            <p:nvPr/>
          </p:nvSpPr>
          <p:spPr bwMode="auto">
            <a:xfrm>
              <a:off x="4213" y="2728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0 w 28"/>
                <a:gd name="T3" fmla="*/ 7 h 20"/>
                <a:gd name="T4" fmla="*/ 1 w 28"/>
                <a:gd name="T5" fmla="*/ 12 h 20"/>
                <a:gd name="T6" fmla="*/ 2 w 28"/>
                <a:gd name="T7" fmla="*/ 14 h 20"/>
                <a:gd name="T8" fmla="*/ 2 w 28"/>
                <a:gd name="T9" fmla="*/ 15 h 20"/>
                <a:gd name="T10" fmla="*/ 3 w 28"/>
                <a:gd name="T11" fmla="*/ 16 h 20"/>
                <a:gd name="T12" fmla="*/ 4 w 28"/>
                <a:gd name="T13" fmla="*/ 17 h 20"/>
                <a:gd name="T14" fmla="*/ 5 w 28"/>
                <a:gd name="T15" fmla="*/ 17 h 20"/>
                <a:gd name="T16" fmla="*/ 6 w 28"/>
                <a:gd name="T17" fmla="*/ 17 h 20"/>
                <a:gd name="T18" fmla="*/ 7 w 28"/>
                <a:gd name="T19" fmla="*/ 18 h 20"/>
                <a:gd name="T20" fmla="*/ 9 w 28"/>
                <a:gd name="T21" fmla="*/ 18 h 20"/>
                <a:gd name="T22" fmla="*/ 11 w 28"/>
                <a:gd name="T23" fmla="*/ 18 h 20"/>
                <a:gd name="T24" fmla="*/ 15 w 28"/>
                <a:gd name="T25" fmla="*/ 19 h 20"/>
                <a:gd name="T26" fmla="*/ 20 w 28"/>
                <a:gd name="T27" fmla="*/ 19 h 20"/>
                <a:gd name="T28" fmla="*/ 27 w 28"/>
                <a:gd name="T29" fmla="*/ 18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0"/>
                <a:gd name="T47" fmla="*/ 28 w 2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0">
                  <a:moveTo>
                    <a:pt x="0" y="0"/>
                  </a:moveTo>
                  <a:lnTo>
                    <a:pt x="0" y="7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6" name="Freeform 239"/>
            <p:cNvSpPr/>
            <p:nvPr/>
          </p:nvSpPr>
          <p:spPr bwMode="auto">
            <a:xfrm>
              <a:off x="4251" y="2728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7 h 20"/>
                <a:gd name="T4" fmla="*/ 1 w 28"/>
                <a:gd name="T5" fmla="*/ 12 h 20"/>
                <a:gd name="T6" fmla="*/ 1 w 28"/>
                <a:gd name="T7" fmla="*/ 13 h 20"/>
                <a:gd name="T8" fmla="*/ 2 w 28"/>
                <a:gd name="T9" fmla="*/ 14 h 20"/>
                <a:gd name="T10" fmla="*/ 2 w 28"/>
                <a:gd name="T11" fmla="*/ 15 h 20"/>
                <a:gd name="T12" fmla="*/ 3 w 28"/>
                <a:gd name="T13" fmla="*/ 16 h 20"/>
                <a:gd name="T14" fmla="*/ 4 w 28"/>
                <a:gd name="T15" fmla="*/ 17 h 20"/>
                <a:gd name="T16" fmla="*/ 5 w 28"/>
                <a:gd name="T17" fmla="*/ 17 h 20"/>
                <a:gd name="T18" fmla="*/ 6 w 28"/>
                <a:gd name="T19" fmla="*/ 17 h 20"/>
                <a:gd name="T20" fmla="*/ 7 w 28"/>
                <a:gd name="T21" fmla="*/ 18 h 20"/>
                <a:gd name="T22" fmla="*/ 9 w 28"/>
                <a:gd name="T23" fmla="*/ 18 h 20"/>
                <a:gd name="T24" fmla="*/ 11 w 28"/>
                <a:gd name="T25" fmla="*/ 18 h 20"/>
                <a:gd name="T26" fmla="*/ 15 w 28"/>
                <a:gd name="T27" fmla="*/ 19 h 20"/>
                <a:gd name="T28" fmla="*/ 20 w 28"/>
                <a:gd name="T29" fmla="*/ 19 h 20"/>
                <a:gd name="T30" fmla="*/ 27 w 28"/>
                <a:gd name="T31" fmla="*/ 18 h 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20"/>
                <a:gd name="T50" fmla="*/ 28 w 28"/>
                <a:gd name="T51" fmla="*/ 20 h 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20">
                  <a:moveTo>
                    <a:pt x="0" y="0"/>
                  </a:moveTo>
                  <a:lnTo>
                    <a:pt x="1" y="7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7" name="Freeform 240"/>
            <p:cNvSpPr/>
            <p:nvPr/>
          </p:nvSpPr>
          <p:spPr bwMode="auto">
            <a:xfrm>
              <a:off x="4290" y="2728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0 w 28"/>
                <a:gd name="T3" fmla="*/ 7 h 20"/>
                <a:gd name="T4" fmla="*/ 1 w 28"/>
                <a:gd name="T5" fmla="*/ 12 h 20"/>
                <a:gd name="T6" fmla="*/ 2 w 28"/>
                <a:gd name="T7" fmla="*/ 14 h 20"/>
                <a:gd name="T8" fmla="*/ 2 w 28"/>
                <a:gd name="T9" fmla="*/ 15 h 20"/>
                <a:gd name="T10" fmla="*/ 3 w 28"/>
                <a:gd name="T11" fmla="*/ 16 h 20"/>
                <a:gd name="T12" fmla="*/ 4 w 28"/>
                <a:gd name="T13" fmla="*/ 17 h 20"/>
                <a:gd name="T14" fmla="*/ 5 w 28"/>
                <a:gd name="T15" fmla="*/ 17 h 20"/>
                <a:gd name="T16" fmla="*/ 6 w 28"/>
                <a:gd name="T17" fmla="*/ 17 h 20"/>
                <a:gd name="T18" fmla="*/ 7 w 28"/>
                <a:gd name="T19" fmla="*/ 18 h 20"/>
                <a:gd name="T20" fmla="*/ 9 w 28"/>
                <a:gd name="T21" fmla="*/ 18 h 20"/>
                <a:gd name="T22" fmla="*/ 11 w 28"/>
                <a:gd name="T23" fmla="*/ 18 h 20"/>
                <a:gd name="T24" fmla="*/ 15 w 28"/>
                <a:gd name="T25" fmla="*/ 19 h 20"/>
                <a:gd name="T26" fmla="*/ 20 w 28"/>
                <a:gd name="T27" fmla="*/ 19 h 20"/>
                <a:gd name="T28" fmla="*/ 27 w 28"/>
                <a:gd name="T29" fmla="*/ 18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0"/>
                <a:gd name="T47" fmla="*/ 28 w 2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0">
                  <a:moveTo>
                    <a:pt x="0" y="0"/>
                  </a:moveTo>
                  <a:lnTo>
                    <a:pt x="0" y="7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8" name="Freeform 241"/>
            <p:cNvSpPr/>
            <p:nvPr/>
          </p:nvSpPr>
          <p:spPr bwMode="auto">
            <a:xfrm>
              <a:off x="4331" y="2727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1 w 28"/>
                <a:gd name="T5" fmla="*/ 12 h 20"/>
                <a:gd name="T6" fmla="*/ 2 w 28"/>
                <a:gd name="T7" fmla="*/ 14 h 20"/>
                <a:gd name="T8" fmla="*/ 2 w 28"/>
                <a:gd name="T9" fmla="*/ 15 h 20"/>
                <a:gd name="T10" fmla="*/ 3 w 28"/>
                <a:gd name="T11" fmla="*/ 16 h 20"/>
                <a:gd name="T12" fmla="*/ 4 w 28"/>
                <a:gd name="T13" fmla="*/ 16 h 20"/>
                <a:gd name="T14" fmla="*/ 4 w 28"/>
                <a:gd name="T15" fmla="*/ 17 h 20"/>
                <a:gd name="T16" fmla="*/ 5 w 28"/>
                <a:gd name="T17" fmla="*/ 17 h 20"/>
                <a:gd name="T18" fmla="*/ 7 w 28"/>
                <a:gd name="T19" fmla="*/ 18 h 20"/>
                <a:gd name="T20" fmla="*/ 9 w 28"/>
                <a:gd name="T21" fmla="*/ 18 h 20"/>
                <a:gd name="T22" fmla="*/ 11 w 28"/>
                <a:gd name="T23" fmla="*/ 18 h 20"/>
                <a:gd name="T24" fmla="*/ 13 w 28"/>
                <a:gd name="T25" fmla="*/ 19 h 20"/>
                <a:gd name="T26" fmla="*/ 15 w 28"/>
                <a:gd name="T27" fmla="*/ 19 h 20"/>
                <a:gd name="T28" fmla="*/ 20 w 28"/>
                <a:gd name="T29" fmla="*/ 19 h 20"/>
                <a:gd name="T30" fmla="*/ 27 w 28"/>
                <a:gd name="T31" fmla="*/ 18 h 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20"/>
                <a:gd name="T50" fmla="*/ 28 w 28"/>
                <a:gd name="T51" fmla="*/ 20 h 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3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9" name="Freeform 242"/>
            <p:cNvSpPr/>
            <p:nvPr/>
          </p:nvSpPr>
          <p:spPr bwMode="auto">
            <a:xfrm>
              <a:off x="4133" y="2778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1 w 28"/>
                <a:gd name="T5" fmla="*/ 12 h 20"/>
                <a:gd name="T6" fmla="*/ 2 w 28"/>
                <a:gd name="T7" fmla="*/ 15 h 20"/>
                <a:gd name="T8" fmla="*/ 3 w 28"/>
                <a:gd name="T9" fmla="*/ 15 h 20"/>
                <a:gd name="T10" fmla="*/ 3 w 28"/>
                <a:gd name="T11" fmla="*/ 16 h 20"/>
                <a:gd name="T12" fmla="*/ 4 w 28"/>
                <a:gd name="T13" fmla="*/ 16 h 20"/>
                <a:gd name="T14" fmla="*/ 4 w 28"/>
                <a:gd name="T15" fmla="*/ 17 h 20"/>
                <a:gd name="T16" fmla="*/ 5 w 28"/>
                <a:gd name="T17" fmla="*/ 17 h 20"/>
                <a:gd name="T18" fmla="*/ 7 w 28"/>
                <a:gd name="T19" fmla="*/ 18 h 20"/>
                <a:gd name="T20" fmla="*/ 9 w 28"/>
                <a:gd name="T21" fmla="*/ 18 h 20"/>
                <a:gd name="T22" fmla="*/ 11 w 28"/>
                <a:gd name="T23" fmla="*/ 18 h 20"/>
                <a:gd name="T24" fmla="*/ 15 w 28"/>
                <a:gd name="T25" fmla="*/ 19 h 20"/>
                <a:gd name="T26" fmla="*/ 20 w 28"/>
                <a:gd name="T27" fmla="*/ 19 h 20"/>
                <a:gd name="T28" fmla="*/ 27 w 28"/>
                <a:gd name="T29" fmla="*/ 18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0"/>
                <a:gd name="T47" fmla="*/ 28 w 2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0" name="Freeform 243"/>
            <p:cNvSpPr/>
            <p:nvPr/>
          </p:nvSpPr>
          <p:spPr bwMode="auto">
            <a:xfrm>
              <a:off x="4175" y="2778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0 w 28"/>
                <a:gd name="T3" fmla="*/ 8 h 20"/>
                <a:gd name="T4" fmla="*/ 1 w 28"/>
                <a:gd name="T5" fmla="*/ 12 h 20"/>
                <a:gd name="T6" fmla="*/ 1 w 28"/>
                <a:gd name="T7" fmla="*/ 15 h 20"/>
                <a:gd name="T8" fmla="*/ 2 w 28"/>
                <a:gd name="T9" fmla="*/ 15 h 20"/>
                <a:gd name="T10" fmla="*/ 2 w 28"/>
                <a:gd name="T11" fmla="*/ 16 h 20"/>
                <a:gd name="T12" fmla="*/ 3 w 28"/>
                <a:gd name="T13" fmla="*/ 17 h 20"/>
                <a:gd name="T14" fmla="*/ 5 w 28"/>
                <a:gd name="T15" fmla="*/ 17 h 20"/>
                <a:gd name="T16" fmla="*/ 6 w 28"/>
                <a:gd name="T17" fmla="*/ 18 h 20"/>
                <a:gd name="T18" fmla="*/ 8 w 28"/>
                <a:gd name="T19" fmla="*/ 18 h 20"/>
                <a:gd name="T20" fmla="*/ 11 w 28"/>
                <a:gd name="T21" fmla="*/ 18 h 20"/>
                <a:gd name="T22" fmla="*/ 14 w 28"/>
                <a:gd name="T23" fmla="*/ 19 h 20"/>
                <a:gd name="T24" fmla="*/ 19 w 28"/>
                <a:gd name="T25" fmla="*/ 19 h 20"/>
                <a:gd name="T26" fmla="*/ 27 w 28"/>
                <a:gd name="T27" fmla="*/ 18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20"/>
                <a:gd name="T44" fmla="*/ 28 w 28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20">
                  <a:moveTo>
                    <a:pt x="0" y="0"/>
                  </a:moveTo>
                  <a:lnTo>
                    <a:pt x="0" y="8"/>
                  </a:lnTo>
                  <a:lnTo>
                    <a:pt x="1" y="12"/>
                  </a:lnTo>
                  <a:lnTo>
                    <a:pt x="1" y="15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3" y="17"/>
                  </a:lnTo>
                  <a:lnTo>
                    <a:pt x="5" y="17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4" y="19"/>
                  </a:lnTo>
                  <a:lnTo>
                    <a:pt x="19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1" name="Freeform 244"/>
            <p:cNvSpPr/>
            <p:nvPr/>
          </p:nvSpPr>
          <p:spPr bwMode="auto">
            <a:xfrm>
              <a:off x="4213" y="2778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0 w 28"/>
                <a:gd name="T3" fmla="*/ 8 h 20"/>
                <a:gd name="T4" fmla="*/ 1 w 28"/>
                <a:gd name="T5" fmla="*/ 12 h 20"/>
                <a:gd name="T6" fmla="*/ 2 w 28"/>
                <a:gd name="T7" fmla="*/ 15 h 20"/>
                <a:gd name="T8" fmla="*/ 3 w 28"/>
                <a:gd name="T9" fmla="*/ 16 h 20"/>
                <a:gd name="T10" fmla="*/ 4 w 28"/>
                <a:gd name="T11" fmla="*/ 17 h 20"/>
                <a:gd name="T12" fmla="*/ 5 w 28"/>
                <a:gd name="T13" fmla="*/ 17 h 20"/>
                <a:gd name="T14" fmla="*/ 6 w 28"/>
                <a:gd name="T15" fmla="*/ 18 h 20"/>
                <a:gd name="T16" fmla="*/ 8 w 28"/>
                <a:gd name="T17" fmla="*/ 18 h 20"/>
                <a:gd name="T18" fmla="*/ 11 w 28"/>
                <a:gd name="T19" fmla="*/ 18 h 20"/>
                <a:gd name="T20" fmla="*/ 14 w 28"/>
                <a:gd name="T21" fmla="*/ 19 h 20"/>
                <a:gd name="T22" fmla="*/ 19 w 28"/>
                <a:gd name="T23" fmla="*/ 19 h 20"/>
                <a:gd name="T24" fmla="*/ 27 w 28"/>
                <a:gd name="T25" fmla="*/ 18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0"/>
                <a:gd name="T41" fmla="*/ 28 w 2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0">
                  <a:moveTo>
                    <a:pt x="0" y="0"/>
                  </a:moveTo>
                  <a:lnTo>
                    <a:pt x="0" y="8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4" y="19"/>
                  </a:lnTo>
                  <a:lnTo>
                    <a:pt x="19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2" name="Freeform 245"/>
            <p:cNvSpPr/>
            <p:nvPr/>
          </p:nvSpPr>
          <p:spPr bwMode="auto">
            <a:xfrm>
              <a:off x="4253" y="2778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0 w 28"/>
                <a:gd name="T3" fmla="*/ 8 h 20"/>
                <a:gd name="T4" fmla="*/ 1 w 28"/>
                <a:gd name="T5" fmla="*/ 12 h 20"/>
                <a:gd name="T6" fmla="*/ 2 w 28"/>
                <a:gd name="T7" fmla="*/ 15 h 20"/>
                <a:gd name="T8" fmla="*/ 2 w 28"/>
                <a:gd name="T9" fmla="*/ 16 h 20"/>
                <a:gd name="T10" fmla="*/ 3 w 28"/>
                <a:gd name="T11" fmla="*/ 16 h 20"/>
                <a:gd name="T12" fmla="*/ 4 w 28"/>
                <a:gd name="T13" fmla="*/ 17 h 20"/>
                <a:gd name="T14" fmla="*/ 5 w 28"/>
                <a:gd name="T15" fmla="*/ 17 h 20"/>
                <a:gd name="T16" fmla="*/ 6 w 28"/>
                <a:gd name="T17" fmla="*/ 18 h 20"/>
                <a:gd name="T18" fmla="*/ 8 w 28"/>
                <a:gd name="T19" fmla="*/ 18 h 20"/>
                <a:gd name="T20" fmla="*/ 11 w 28"/>
                <a:gd name="T21" fmla="*/ 18 h 20"/>
                <a:gd name="T22" fmla="*/ 15 w 28"/>
                <a:gd name="T23" fmla="*/ 19 h 20"/>
                <a:gd name="T24" fmla="*/ 20 w 28"/>
                <a:gd name="T25" fmla="*/ 19 h 20"/>
                <a:gd name="T26" fmla="*/ 27 w 28"/>
                <a:gd name="T27" fmla="*/ 18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20"/>
                <a:gd name="T44" fmla="*/ 28 w 28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20">
                  <a:moveTo>
                    <a:pt x="0" y="0"/>
                  </a:moveTo>
                  <a:lnTo>
                    <a:pt x="0" y="8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3" name="Freeform 246"/>
            <p:cNvSpPr/>
            <p:nvPr/>
          </p:nvSpPr>
          <p:spPr bwMode="auto">
            <a:xfrm>
              <a:off x="4292" y="2778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1 w 28"/>
                <a:gd name="T5" fmla="*/ 12 h 20"/>
                <a:gd name="T6" fmla="*/ 2 w 28"/>
                <a:gd name="T7" fmla="*/ 15 h 20"/>
                <a:gd name="T8" fmla="*/ 3 w 28"/>
                <a:gd name="T9" fmla="*/ 16 h 20"/>
                <a:gd name="T10" fmla="*/ 4 w 28"/>
                <a:gd name="T11" fmla="*/ 17 h 20"/>
                <a:gd name="T12" fmla="*/ 5 w 28"/>
                <a:gd name="T13" fmla="*/ 17 h 20"/>
                <a:gd name="T14" fmla="*/ 7 w 28"/>
                <a:gd name="T15" fmla="*/ 18 h 20"/>
                <a:gd name="T16" fmla="*/ 9 w 28"/>
                <a:gd name="T17" fmla="*/ 18 h 20"/>
                <a:gd name="T18" fmla="*/ 11 w 28"/>
                <a:gd name="T19" fmla="*/ 18 h 20"/>
                <a:gd name="T20" fmla="*/ 15 w 28"/>
                <a:gd name="T21" fmla="*/ 19 h 20"/>
                <a:gd name="T22" fmla="*/ 20 w 28"/>
                <a:gd name="T23" fmla="*/ 19 h 20"/>
                <a:gd name="T24" fmla="*/ 27 w 28"/>
                <a:gd name="T25" fmla="*/ 18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0"/>
                <a:gd name="T41" fmla="*/ 28 w 2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4" name="Freeform 247"/>
            <p:cNvSpPr/>
            <p:nvPr/>
          </p:nvSpPr>
          <p:spPr bwMode="auto">
            <a:xfrm>
              <a:off x="4333" y="2779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2 w 28"/>
                <a:gd name="T5" fmla="*/ 12 h 20"/>
                <a:gd name="T6" fmla="*/ 2 w 28"/>
                <a:gd name="T7" fmla="*/ 15 h 20"/>
                <a:gd name="T8" fmla="*/ 3 w 28"/>
                <a:gd name="T9" fmla="*/ 16 h 20"/>
                <a:gd name="T10" fmla="*/ 4 w 28"/>
                <a:gd name="T11" fmla="*/ 17 h 20"/>
                <a:gd name="T12" fmla="*/ 5 w 28"/>
                <a:gd name="T13" fmla="*/ 18 h 20"/>
                <a:gd name="T14" fmla="*/ 7 w 28"/>
                <a:gd name="T15" fmla="*/ 18 h 20"/>
                <a:gd name="T16" fmla="*/ 9 w 28"/>
                <a:gd name="T17" fmla="*/ 18 h 20"/>
                <a:gd name="T18" fmla="*/ 12 w 28"/>
                <a:gd name="T19" fmla="*/ 19 h 20"/>
                <a:gd name="T20" fmla="*/ 15 w 28"/>
                <a:gd name="T21" fmla="*/ 19 h 20"/>
                <a:gd name="T22" fmla="*/ 20 w 28"/>
                <a:gd name="T23" fmla="*/ 19 h 20"/>
                <a:gd name="T24" fmla="*/ 27 w 28"/>
                <a:gd name="T25" fmla="*/ 18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0"/>
                <a:gd name="T41" fmla="*/ 28 w 2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5" name="Freeform 248"/>
            <p:cNvSpPr/>
            <p:nvPr/>
          </p:nvSpPr>
          <p:spPr bwMode="auto">
            <a:xfrm>
              <a:off x="4175" y="2822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0 w 28"/>
                <a:gd name="T3" fmla="*/ 8 h 20"/>
                <a:gd name="T4" fmla="*/ 1 w 28"/>
                <a:gd name="T5" fmla="*/ 12 h 20"/>
                <a:gd name="T6" fmla="*/ 1 w 28"/>
                <a:gd name="T7" fmla="*/ 15 h 20"/>
                <a:gd name="T8" fmla="*/ 2 w 28"/>
                <a:gd name="T9" fmla="*/ 16 h 20"/>
                <a:gd name="T10" fmla="*/ 3 w 28"/>
                <a:gd name="T11" fmla="*/ 17 h 20"/>
                <a:gd name="T12" fmla="*/ 5 w 28"/>
                <a:gd name="T13" fmla="*/ 18 h 20"/>
                <a:gd name="T14" fmla="*/ 6 w 28"/>
                <a:gd name="T15" fmla="*/ 18 h 20"/>
                <a:gd name="T16" fmla="*/ 8 w 28"/>
                <a:gd name="T17" fmla="*/ 19 h 20"/>
                <a:gd name="T18" fmla="*/ 11 w 28"/>
                <a:gd name="T19" fmla="*/ 19 h 20"/>
                <a:gd name="T20" fmla="*/ 14 w 28"/>
                <a:gd name="T21" fmla="*/ 19 h 20"/>
                <a:gd name="T22" fmla="*/ 19 w 28"/>
                <a:gd name="T23" fmla="*/ 19 h 20"/>
                <a:gd name="T24" fmla="*/ 27 w 28"/>
                <a:gd name="T25" fmla="*/ 19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0"/>
                <a:gd name="T41" fmla="*/ 28 w 2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0">
                  <a:moveTo>
                    <a:pt x="0" y="0"/>
                  </a:moveTo>
                  <a:lnTo>
                    <a:pt x="0" y="8"/>
                  </a:lnTo>
                  <a:lnTo>
                    <a:pt x="1" y="12"/>
                  </a:lnTo>
                  <a:lnTo>
                    <a:pt x="1" y="15"/>
                  </a:lnTo>
                  <a:lnTo>
                    <a:pt x="2" y="16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4" y="19"/>
                  </a:lnTo>
                  <a:lnTo>
                    <a:pt x="19" y="19"/>
                  </a:lnTo>
                  <a:lnTo>
                    <a:pt x="27" y="19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6" name="Freeform 249"/>
            <p:cNvSpPr/>
            <p:nvPr/>
          </p:nvSpPr>
          <p:spPr bwMode="auto">
            <a:xfrm>
              <a:off x="4214" y="2822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0 w 28"/>
                <a:gd name="T3" fmla="*/ 8 h 20"/>
                <a:gd name="T4" fmla="*/ 1 w 28"/>
                <a:gd name="T5" fmla="*/ 12 h 20"/>
                <a:gd name="T6" fmla="*/ 2 w 28"/>
                <a:gd name="T7" fmla="*/ 15 h 20"/>
                <a:gd name="T8" fmla="*/ 2 w 28"/>
                <a:gd name="T9" fmla="*/ 16 h 20"/>
                <a:gd name="T10" fmla="*/ 3 w 28"/>
                <a:gd name="T11" fmla="*/ 16 h 20"/>
                <a:gd name="T12" fmla="*/ 3 w 28"/>
                <a:gd name="T13" fmla="*/ 17 h 20"/>
                <a:gd name="T14" fmla="*/ 4 w 28"/>
                <a:gd name="T15" fmla="*/ 17 h 20"/>
                <a:gd name="T16" fmla="*/ 5 w 28"/>
                <a:gd name="T17" fmla="*/ 18 h 20"/>
                <a:gd name="T18" fmla="*/ 7 w 28"/>
                <a:gd name="T19" fmla="*/ 18 h 20"/>
                <a:gd name="T20" fmla="*/ 8 w 28"/>
                <a:gd name="T21" fmla="*/ 19 h 20"/>
                <a:gd name="T22" fmla="*/ 11 w 28"/>
                <a:gd name="T23" fmla="*/ 19 h 20"/>
                <a:gd name="T24" fmla="*/ 15 w 28"/>
                <a:gd name="T25" fmla="*/ 19 h 20"/>
                <a:gd name="T26" fmla="*/ 20 w 28"/>
                <a:gd name="T27" fmla="*/ 19 h 20"/>
                <a:gd name="T28" fmla="*/ 27 w 28"/>
                <a:gd name="T29" fmla="*/ 19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0"/>
                <a:gd name="T47" fmla="*/ 28 w 2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0">
                  <a:moveTo>
                    <a:pt x="0" y="0"/>
                  </a:moveTo>
                  <a:lnTo>
                    <a:pt x="0" y="8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9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7" name="Freeform 250"/>
            <p:cNvSpPr/>
            <p:nvPr/>
          </p:nvSpPr>
          <p:spPr bwMode="auto">
            <a:xfrm>
              <a:off x="4256" y="2825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7 h 20"/>
                <a:gd name="T4" fmla="*/ 1 w 28"/>
                <a:gd name="T5" fmla="*/ 12 h 20"/>
                <a:gd name="T6" fmla="*/ 2 w 28"/>
                <a:gd name="T7" fmla="*/ 14 h 20"/>
                <a:gd name="T8" fmla="*/ 2 w 28"/>
                <a:gd name="T9" fmla="*/ 15 h 20"/>
                <a:gd name="T10" fmla="*/ 3 w 28"/>
                <a:gd name="T11" fmla="*/ 16 h 20"/>
                <a:gd name="T12" fmla="*/ 4 w 28"/>
                <a:gd name="T13" fmla="*/ 17 h 20"/>
                <a:gd name="T14" fmla="*/ 5 w 28"/>
                <a:gd name="T15" fmla="*/ 17 h 20"/>
                <a:gd name="T16" fmla="*/ 7 w 28"/>
                <a:gd name="T17" fmla="*/ 18 h 20"/>
                <a:gd name="T18" fmla="*/ 9 w 28"/>
                <a:gd name="T19" fmla="*/ 18 h 20"/>
                <a:gd name="T20" fmla="*/ 11 w 28"/>
                <a:gd name="T21" fmla="*/ 18 h 20"/>
                <a:gd name="T22" fmla="*/ 15 w 28"/>
                <a:gd name="T23" fmla="*/ 19 h 20"/>
                <a:gd name="T24" fmla="*/ 20 w 28"/>
                <a:gd name="T25" fmla="*/ 19 h 20"/>
                <a:gd name="T26" fmla="*/ 27 w 28"/>
                <a:gd name="T27" fmla="*/ 18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20"/>
                <a:gd name="T44" fmla="*/ 28 w 28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20">
                  <a:moveTo>
                    <a:pt x="0" y="0"/>
                  </a:moveTo>
                  <a:lnTo>
                    <a:pt x="1" y="7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8" name="Freeform 251"/>
            <p:cNvSpPr/>
            <p:nvPr/>
          </p:nvSpPr>
          <p:spPr bwMode="auto">
            <a:xfrm>
              <a:off x="4294" y="2825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7 h 20"/>
                <a:gd name="T4" fmla="*/ 1 w 28"/>
                <a:gd name="T5" fmla="*/ 12 h 20"/>
                <a:gd name="T6" fmla="*/ 2 w 28"/>
                <a:gd name="T7" fmla="*/ 14 h 20"/>
                <a:gd name="T8" fmla="*/ 2 w 28"/>
                <a:gd name="T9" fmla="*/ 15 h 20"/>
                <a:gd name="T10" fmla="*/ 3 w 28"/>
                <a:gd name="T11" fmla="*/ 16 h 20"/>
                <a:gd name="T12" fmla="*/ 4 w 28"/>
                <a:gd name="T13" fmla="*/ 17 h 20"/>
                <a:gd name="T14" fmla="*/ 5 w 28"/>
                <a:gd name="T15" fmla="*/ 17 h 20"/>
                <a:gd name="T16" fmla="*/ 7 w 28"/>
                <a:gd name="T17" fmla="*/ 18 h 20"/>
                <a:gd name="T18" fmla="*/ 9 w 28"/>
                <a:gd name="T19" fmla="*/ 18 h 20"/>
                <a:gd name="T20" fmla="*/ 11 w 28"/>
                <a:gd name="T21" fmla="*/ 18 h 20"/>
                <a:gd name="T22" fmla="*/ 15 w 28"/>
                <a:gd name="T23" fmla="*/ 19 h 20"/>
                <a:gd name="T24" fmla="*/ 20 w 28"/>
                <a:gd name="T25" fmla="*/ 19 h 20"/>
                <a:gd name="T26" fmla="*/ 27 w 28"/>
                <a:gd name="T27" fmla="*/ 18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20"/>
                <a:gd name="T44" fmla="*/ 28 w 28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20">
                  <a:moveTo>
                    <a:pt x="0" y="0"/>
                  </a:moveTo>
                  <a:lnTo>
                    <a:pt x="1" y="7"/>
                  </a:lnTo>
                  <a:lnTo>
                    <a:pt x="1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9" name="Freeform 252"/>
            <p:cNvSpPr/>
            <p:nvPr/>
          </p:nvSpPr>
          <p:spPr bwMode="auto">
            <a:xfrm>
              <a:off x="4335" y="2826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2 w 28"/>
                <a:gd name="T5" fmla="*/ 12 h 20"/>
                <a:gd name="T6" fmla="*/ 2 w 28"/>
                <a:gd name="T7" fmla="*/ 15 h 20"/>
                <a:gd name="T8" fmla="*/ 3 w 28"/>
                <a:gd name="T9" fmla="*/ 16 h 20"/>
                <a:gd name="T10" fmla="*/ 4 w 28"/>
                <a:gd name="T11" fmla="*/ 17 h 20"/>
                <a:gd name="T12" fmla="*/ 5 w 28"/>
                <a:gd name="T13" fmla="*/ 17 h 20"/>
                <a:gd name="T14" fmla="*/ 7 w 28"/>
                <a:gd name="T15" fmla="*/ 18 h 20"/>
                <a:gd name="T16" fmla="*/ 9 w 28"/>
                <a:gd name="T17" fmla="*/ 18 h 20"/>
                <a:gd name="T18" fmla="*/ 12 w 28"/>
                <a:gd name="T19" fmla="*/ 19 h 20"/>
                <a:gd name="T20" fmla="*/ 15 w 28"/>
                <a:gd name="T21" fmla="*/ 19 h 20"/>
                <a:gd name="T22" fmla="*/ 20 w 28"/>
                <a:gd name="T23" fmla="*/ 19 h 20"/>
                <a:gd name="T24" fmla="*/ 27 w 28"/>
                <a:gd name="T25" fmla="*/ 18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0"/>
                <a:gd name="T41" fmla="*/ 28 w 2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0" name="Freeform 253"/>
            <p:cNvSpPr/>
            <p:nvPr/>
          </p:nvSpPr>
          <p:spPr bwMode="auto">
            <a:xfrm>
              <a:off x="4181" y="2871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1 w 28"/>
                <a:gd name="T5" fmla="*/ 13 h 20"/>
                <a:gd name="T6" fmla="*/ 2 w 28"/>
                <a:gd name="T7" fmla="*/ 15 h 20"/>
                <a:gd name="T8" fmla="*/ 3 w 28"/>
                <a:gd name="T9" fmla="*/ 16 h 20"/>
                <a:gd name="T10" fmla="*/ 3 w 28"/>
                <a:gd name="T11" fmla="*/ 17 h 20"/>
                <a:gd name="T12" fmla="*/ 4 w 28"/>
                <a:gd name="T13" fmla="*/ 17 h 20"/>
                <a:gd name="T14" fmla="*/ 5 w 28"/>
                <a:gd name="T15" fmla="*/ 18 h 20"/>
                <a:gd name="T16" fmla="*/ 7 w 28"/>
                <a:gd name="T17" fmla="*/ 18 h 20"/>
                <a:gd name="T18" fmla="*/ 9 w 28"/>
                <a:gd name="T19" fmla="*/ 19 h 20"/>
                <a:gd name="T20" fmla="*/ 11 w 28"/>
                <a:gd name="T21" fmla="*/ 19 h 20"/>
                <a:gd name="T22" fmla="*/ 13 w 28"/>
                <a:gd name="T23" fmla="*/ 19 h 20"/>
                <a:gd name="T24" fmla="*/ 15 w 28"/>
                <a:gd name="T25" fmla="*/ 19 h 20"/>
                <a:gd name="T26" fmla="*/ 20 w 28"/>
                <a:gd name="T27" fmla="*/ 19 h 20"/>
                <a:gd name="T28" fmla="*/ 27 w 28"/>
                <a:gd name="T29" fmla="*/ 19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0"/>
                <a:gd name="T47" fmla="*/ 28 w 2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13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9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1" name="Freeform 254"/>
            <p:cNvSpPr/>
            <p:nvPr/>
          </p:nvSpPr>
          <p:spPr bwMode="auto">
            <a:xfrm>
              <a:off x="4218" y="2870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0 w 28"/>
                <a:gd name="T3" fmla="*/ 8 h 20"/>
                <a:gd name="T4" fmla="*/ 1 w 28"/>
                <a:gd name="T5" fmla="*/ 13 h 20"/>
                <a:gd name="T6" fmla="*/ 2 w 28"/>
                <a:gd name="T7" fmla="*/ 15 h 20"/>
                <a:gd name="T8" fmla="*/ 3 w 28"/>
                <a:gd name="T9" fmla="*/ 16 h 20"/>
                <a:gd name="T10" fmla="*/ 4 w 28"/>
                <a:gd name="T11" fmla="*/ 17 h 20"/>
                <a:gd name="T12" fmla="*/ 5 w 28"/>
                <a:gd name="T13" fmla="*/ 18 h 20"/>
                <a:gd name="T14" fmla="*/ 7 w 28"/>
                <a:gd name="T15" fmla="*/ 18 h 20"/>
                <a:gd name="T16" fmla="*/ 9 w 28"/>
                <a:gd name="T17" fmla="*/ 18 h 20"/>
                <a:gd name="T18" fmla="*/ 11 w 28"/>
                <a:gd name="T19" fmla="*/ 19 h 20"/>
                <a:gd name="T20" fmla="*/ 15 w 28"/>
                <a:gd name="T21" fmla="*/ 19 h 20"/>
                <a:gd name="T22" fmla="*/ 20 w 28"/>
                <a:gd name="T23" fmla="*/ 19 h 20"/>
                <a:gd name="T24" fmla="*/ 27 w 28"/>
                <a:gd name="T25" fmla="*/ 18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0"/>
                <a:gd name="T41" fmla="*/ 28 w 2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0">
                  <a:moveTo>
                    <a:pt x="0" y="0"/>
                  </a:moveTo>
                  <a:lnTo>
                    <a:pt x="0" y="8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1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2" name="Freeform 255"/>
            <p:cNvSpPr/>
            <p:nvPr/>
          </p:nvSpPr>
          <p:spPr bwMode="auto">
            <a:xfrm>
              <a:off x="4255" y="2871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0 w 28"/>
                <a:gd name="T3" fmla="*/ 8 h 20"/>
                <a:gd name="T4" fmla="*/ 1 w 28"/>
                <a:gd name="T5" fmla="*/ 13 h 20"/>
                <a:gd name="T6" fmla="*/ 1 w 28"/>
                <a:gd name="T7" fmla="*/ 14 h 20"/>
                <a:gd name="T8" fmla="*/ 2 w 28"/>
                <a:gd name="T9" fmla="*/ 15 h 20"/>
                <a:gd name="T10" fmla="*/ 3 w 28"/>
                <a:gd name="T11" fmla="*/ 16 h 20"/>
                <a:gd name="T12" fmla="*/ 3 w 28"/>
                <a:gd name="T13" fmla="*/ 17 h 20"/>
                <a:gd name="T14" fmla="*/ 4 w 28"/>
                <a:gd name="T15" fmla="*/ 17 h 20"/>
                <a:gd name="T16" fmla="*/ 5 w 28"/>
                <a:gd name="T17" fmla="*/ 18 h 20"/>
                <a:gd name="T18" fmla="*/ 7 w 28"/>
                <a:gd name="T19" fmla="*/ 18 h 20"/>
                <a:gd name="T20" fmla="*/ 9 w 28"/>
                <a:gd name="T21" fmla="*/ 19 h 20"/>
                <a:gd name="T22" fmla="*/ 11 w 28"/>
                <a:gd name="T23" fmla="*/ 19 h 20"/>
                <a:gd name="T24" fmla="*/ 13 w 28"/>
                <a:gd name="T25" fmla="*/ 19 h 20"/>
                <a:gd name="T26" fmla="*/ 15 w 28"/>
                <a:gd name="T27" fmla="*/ 19 h 20"/>
                <a:gd name="T28" fmla="*/ 20 w 28"/>
                <a:gd name="T29" fmla="*/ 19 h 20"/>
                <a:gd name="T30" fmla="*/ 27 w 28"/>
                <a:gd name="T31" fmla="*/ 19 h 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"/>
                <a:gd name="T49" fmla="*/ 0 h 20"/>
                <a:gd name="T50" fmla="*/ 28 w 28"/>
                <a:gd name="T51" fmla="*/ 20 h 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" h="20">
                  <a:moveTo>
                    <a:pt x="0" y="0"/>
                  </a:moveTo>
                  <a:lnTo>
                    <a:pt x="0" y="8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13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9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3" name="Freeform 256"/>
            <p:cNvSpPr/>
            <p:nvPr/>
          </p:nvSpPr>
          <p:spPr bwMode="auto">
            <a:xfrm>
              <a:off x="4292" y="2870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1 w 28"/>
                <a:gd name="T5" fmla="*/ 13 h 20"/>
                <a:gd name="T6" fmla="*/ 2 w 28"/>
                <a:gd name="T7" fmla="*/ 15 h 20"/>
                <a:gd name="T8" fmla="*/ 3 w 28"/>
                <a:gd name="T9" fmla="*/ 16 h 20"/>
                <a:gd name="T10" fmla="*/ 4 w 28"/>
                <a:gd name="T11" fmla="*/ 17 h 20"/>
                <a:gd name="T12" fmla="*/ 5 w 28"/>
                <a:gd name="T13" fmla="*/ 18 h 20"/>
                <a:gd name="T14" fmla="*/ 7 w 28"/>
                <a:gd name="T15" fmla="*/ 18 h 20"/>
                <a:gd name="T16" fmla="*/ 9 w 28"/>
                <a:gd name="T17" fmla="*/ 18 h 20"/>
                <a:gd name="T18" fmla="*/ 11 w 28"/>
                <a:gd name="T19" fmla="*/ 19 h 20"/>
                <a:gd name="T20" fmla="*/ 15 w 28"/>
                <a:gd name="T21" fmla="*/ 19 h 20"/>
                <a:gd name="T22" fmla="*/ 20 w 28"/>
                <a:gd name="T23" fmla="*/ 19 h 20"/>
                <a:gd name="T24" fmla="*/ 27 w 28"/>
                <a:gd name="T25" fmla="*/ 18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0"/>
                <a:gd name="T41" fmla="*/ 28 w 2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1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4" name="Freeform 257"/>
            <p:cNvSpPr/>
            <p:nvPr/>
          </p:nvSpPr>
          <p:spPr bwMode="auto">
            <a:xfrm>
              <a:off x="4331" y="2870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1 w 28"/>
                <a:gd name="T5" fmla="*/ 13 h 20"/>
                <a:gd name="T6" fmla="*/ 2 w 28"/>
                <a:gd name="T7" fmla="*/ 15 h 20"/>
                <a:gd name="T8" fmla="*/ 3 w 28"/>
                <a:gd name="T9" fmla="*/ 16 h 20"/>
                <a:gd name="T10" fmla="*/ 4 w 28"/>
                <a:gd name="T11" fmla="*/ 17 h 20"/>
                <a:gd name="T12" fmla="*/ 5 w 28"/>
                <a:gd name="T13" fmla="*/ 18 h 20"/>
                <a:gd name="T14" fmla="*/ 7 w 28"/>
                <a:gd name="T15" fmla="*/ 18 h 20"/>
                <a:gd name="T16" fmla="*/ 9 w 28"/>
                <a:gd name="T17" fmla="*/ 18 h 20"/>
                <a:gd name="T18" fmla="*/ 11 w 28"/>
                <a:gd name="T19" fmla="*/ 19 h 20"/>
                <a:gd name="T20" fmla="*/ 15 w 28"/>
                <a:gd name="T21" fmla="*/ 19 h 20"/>
                <a:gd name="T22" fmla="*/ 20 w 28"/>
                <a:gd name="T23" fmla="*/ 19 h 20"/>
                <a:gd name="T24" fmla="*/ 27 w 28"/>
                <a:gd name="T25" fmla="*/ 18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0"/>
                <a:gd name="T41" fmla="*/ 28 w 2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1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5" name="Freeform 258"/>
            <p:cNvSpPr/>
            <p:nvPr/>
          </p:nvSpPr>
          <p:spPr bwMode="auto">
            <a:xfrm>
              <a:off x="4282" y="2919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2 w 28"/>
                <a:gd name="T5" fmla="*/ 13 h 20"/>
                <a:gd name="T6" fmla="*/ 2 w 28"/>
                <a:gd name="T7" fmla="*/ 15 h 20"/>
                <a:gd name="T8" fmla="*/ 3 w 28"/>
                <a:gd name="T9" fmla="*/ 16 h 20"/>
                <a:gd name="T10" fmla="*/ 3 w 28"/>
                <a:gd name="T11" fmla="*/ 17 h 20"/>
                <a:gd name="T12" fmla="*/ 4 w 28"/>
                <a:gd name="T13" fmla="*/ 17 h 20"/>
                <a:gd name="T14" fmla="*/ 6 w 28"/>
                <a:gd name="T15" fmla="*/ 18 h 20"/>
                <a:gd name="T16" fmla="*/ 7 w 28"/>
                <a:gd name="T17" fmla="*/ 19 h 20"/>
                <a:gd name="T18" fmla="*/ 9 w 28"/>
                <a:gd name="T19" fmla="*/ 19 h 20"/>
                <a:gd name="T20" fmla="*/ 12 w 28"/>
                <a:gd name="T21" fmla="*/ 19 h 20"/>
                <a:gd name="T22" fmla="*/ 15 w 28"/>
                <a:gd name="T23" fmla="*/ 19 h 20"/>
                <a:gd name="T24" fmla="*/ 20 w 28"/>
                <a:gd name="T25" fmla="*/ 19 h 20"/>
                <a:gd name="T26" fmla="*/ 27 w 28"/>
                <a:gd name="T27" fmla="*/ 19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20"/>
                <a:gd name="T44" fmla="*/ 28 w 28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7" y="19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9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6" name="Freeform 259"/>
            <p:cNvSpPr/>
            <p:nvPr/>
          </p:nvSpPr>
          <p:spPr bwMode="auto">
            <a:xfrm>
              <a:off x="4244" y="2919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2 w 28"/>
                <a:gd name="T5" fmla="*/ 13 h 20"/>
                <a:gd name="T6" fmla="*/ 2 w 28"/>
                <a:gd name="T7" fmla="*/ 15 h 20"/>
                <a:gd name="T8" fmla="*/ 3 w 28"/>
                <a:gd name="T9" fmla="*/ 16 h 20"/>
                <a:gd name="T10" fmla="*/ 3 w 28"/>
                <a:gd name="T11" fmla="*/ 17 h 20"/>
                <a:gd name="T12" fmla="*/ 4 w 28"/>
                <a:gd name="T13" fmla="*/ 17 h 20"/>
                <a:gd name="T14" fmla="*/ 5 w 28"/>
                <a:gd name="T15" fmla="*/ 18 h 20"/>
                <a:gd name="T16" fmla="*/ 7 w 28"/>
                <a:gd name="T17" fmla="*/ 19 h 20"/>
                <a:gd name="T18" fmla="*/ 9 w 28"/>
                <a:gd name="T19" fmla="*/ 19 h 20"/>
                <a:gd name="T20" fmla="*/ 11 w 28"/>
                <a:gd name="T21" fmla="*/ 19 h 20"/>
                <a:gd name="T22" fmla="*/ 15 w 28"/>
                <a:gd name="T23" fmla="*/ 19 h 20"/>
                <a:gd name="T24" fmla="*/ 20 w 28"/>
                <a:gd name="T25" fmla="*/ 19 h 20"/>
                <a:gd name="T26" fmla="*/ 27 w 28"/>
                <a:gd name="T27" fmla="*/ 19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20"/>
                <a:gd name="T44" fmla="*/ 28 w 28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9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9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7" name="Freeform 260"/>
            <p:cNvSpPr/>
            <p:nvPr/>
          </p:nvSpPr>
          <p:spPr bwMode="auto">
            <a:xfrm>
              <a:off x="4207" y="2919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2 w 28"/>
                <a:gd name="T5" fmla="*/ 13 h 20"/>
                <a:gd name="T6" fmla="*/ 2 w 28"/>
                <a:gd name="T7" fmla="*/ 15 h 20"/>
                <a:gd name="T8" fmla="*/ 3 w 28"/>
                <a:gd name="T9" fmla="*/ 16 h 20"/>
                <a:gd name="T10" fmla="*/ 3 w 28"/>
                <a:gd name="T11" fmla="*/ 17 h 20"/>
                <a:gd name="T12" fmla="*/ 4 w 28"/>
                <a:gd name="T13" fmla="*/ 17 h 20"/>
                <a:gd name="T14" fmla="*/ 5 w 28"/>
                <a:gd name="T15" fmla="*/ 18 h 20"/>
                <a:gd name="T16" fmla="*/ 7 w 28"/>
                <a:gd name="T17" fmla="*/ 19 h 20"/>
                <a:gd name="T18" fmla="*/ 9 w 28"/>
                <a:gd name="T19" fmla="*/ 19 h 20"/>
                <a:gd name="T20" fmla="*/ 12 w 28"/>
                <a:gd name="T21" fmla="*/ 19 h 20"/>
                <a:gd name="T22" fmla="*/ 15 w 28"/>
                <a:gd name="T23" fmla="*/ 19 h 20"/>
                <a:gd name="T24" fmla="*/ 20 w 28"/>
                <a:gd name="T25" fmla="*/ 19 h 20"/>
                <a:gd name="T26" fmla="*/ 27 w 28"/>
                <a:gd name="T27" fmla="*/ 19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20"/>
                <a:gd name="T44" fmla="*/ 28 w 28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7" y="19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9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8" name="Freeform 261"/>
            <p:cNvSpPr/>
            <p:nvPr/>
          </p:nvSpPr>
          <p:spPr bwMode="auto">
            <a:xfrm>
              <a:off x="4205" y="2965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1 w 28"/>
                <a:gd name="T5" fmla="*/ 12 h 20"/>
                <a:gd name="T6" fmla="*/ 2 w 28"/>
                <a:gd name="T7" fmla="*/ 15 h 20"/>
                <a:gd name="T8" fmla="*/ 3 w 28"/>
                <a:gd name="T9" fmla="*/ 16 h 20"/>
                <a:gd name="T10" fmla="*/ 4 w 28"/>
                <a:gd name="T11" fmla="*/ 17 h 20"/>
                <a:gd name="T12" fmla="*/ 5 w 28"/>
                <a:gd name="T13" fmla="*/ 17 h 20"/>
                <a:gd name="T14" fmla="*/ 5 w 28"/>
                <a:gd name="T15" fmla="*/ 18 h 20"/>
                <a:gd name="T16" fmla="*/ 7 w 28"/>
                <a:gd name="T17" fmla="*/ 18 h 20"/>
                <a:gd name="T18" fmla="*/ 9 w 28"/>
                <a:gd name="T19" fmla="*/ 18 h 20"/>
                <a:gd name="T20" fmla="*/ 12 w 28"/>
                <a:gd name="T21" fmla="*/ 19 h 20"/>
                <a:gd name="T22" fmla="*/ 15 w 28"/>
                <a:gd name="T23" fmla="*/ 19 h 20"/>
                <a:gd name="T24" fmla="*/ 20 w 28"/>
                <a:gd name="T25" fmla="*/ 19 h 20"/>
                <a:gd name="T26" fmla="*/ 27 w 28"/>
                <a:gd name="T27" fmla="*/ 19 h 2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20"/>
                <a:gd name="T44" fmla="*/ 28 w 28"/>
                <a:gd name="T45" fmla="*/ 20 h 2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9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9" name="Freeform 262"/>
            <p:cNvSpPr/>
            <p:nvPr/>
          </p:nvSpPr>
          <p:spPr bwMode="auto">
            <a:xfrm>
              <a:off x="4243" y="2967"/>
              <a:ext cx="28" cy="19"/>
            </a:xfrm>
            <a:custGeom>
              <a:avLst/>
              <a:gdLst>
                <a:gd name="T0" fmla="*/ 0 w 28"/>
                <a:gd name="T1" fmla="*/ 0 h 19"/>
                <a:gd name="T2" fmla="*/ 1 w 28"/>
                <a:gd name="T3" fmla="*/ 7 h 19"/>
                <a:gd name="T4" fmla="*/ 2 w 28"/>
                <a:gd name="T5" fmla="*/ 12 h 19"/>
                <a:gd name="T6" fmla="*/ 2 w 28"/>
                <a:gd name="T7" fmla="*/ 14 h 19"/>
                <a:gd name="T8" fmla="*/ 3 w 28"/>
                <a:gd name="T9" fmla="*/ 15 h 19"/>
                <a:gd name="T10" fmla="*/ 3 w 28"/>
                <a:gd name="T11" fmla="*/ 16 h 19"/>
                <a:gd name="T12" fmla="*/ 4 w 28"/>
                <a:gd name="T13" fmla="*/ 16 h 19"/>
                <a:gd name="T14" fmla="*/ 5 w 28"/>
                <a:gd name="T15" fmla="*/ 17 h 19"/>
                <a:gd name="T16" fmla="*/ 7 w 28"/>
                <a:gd name="T17" fmla="*/ 17 h 19"/>
                <a:gd name="T18" fmla="*/ 9 w 28"/>
                <a:gd name="T19" fmla="*/ 18 h 19"/>
                <a:gd name="T20" fmla="*/ 11 w 28"/>
                <a:gd name="T21" fmla="*/ 18 h 19"/>
                <a:gd name="T22" fmla="*/ 15 w 28"/>
                <a:gd name="T23" fmla="*/ 18 h 19"/>
                <a:gd name="T24" fmla="*/ 20 w 28"/>
                <a:gd name="T25" fmla="*/ 18 h 19"/>
                <a:gd name="T26" fmla="*/ 27 w 28"/>
                <a:gd name="T27" fmla="*/ 18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19"/>
                <a:gd name="T44" fmla="*/ 28 w 28"/>
                <a:gd name="T45" fmla="*/ 19 h 1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19">
                  <a:moveTo>
                    <a:pt x="0" y="0"/>
                  </a:moveTo>
                  <a:lnTo>
                    <a:pt x="1" y="7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7" y="17"/>
                  </a:lnTo>
                  <a:lnTo>
                    <a:pt x="9" y="18"/>
                  </a:lnTo>
                  <a:lnTo>
                    <a:pt x="11" y="18"/>
                  </a:lnTo>
                  <a:lnTo>
                    <a:pt x="15" y="18"/>
                  </a:lnTo>
                  <a:lnTo>
                    <a:pt x="20" y="18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0" name="Freeform 263"/>
            <p:cNvSpPr/>
            <p:nvPr/>
          </p:nvSpPr>
          <p:spPr bwMode="auto">
            <a:xfrm>
              <a:off x="4281" y="2965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1 w 28"/>
                <a:gd name="T5" fmla="*/ 12 h 20"/>
                <a:gd name="T6" fmla="*/ 2 w 28"/>
                <a:gd name="T7" fmla="*/ 15 h 20"/>
                <a:gd name="T8" fmla="*/ 3 w 28"/>
                <a:gd name="T9" fmla="*/ 16 h 20"/>
                <a:gd name="T10" fmla="*/ 4 w 28"/>
                <a:gd name="T11" fmla="*/ 17 h 20"/>
                <a:gd name="T12" fmla="*/ 6 w 28"/>
                <a:gd name="T13" fmla="*/ 18 h 20"/>
                <a:gd name="T14" fmla="*/ 7 w 28"/>
                <a:gd name="T15" fmla="*/ 18 h 20"/>
                <a:gd name="T16" fmla="*/ 9 w 28"/>
                <a:gd name="T17" fmla="*/ 18 h 20"/>
                <a:gd name="T18" fmla="*/ 12 w 28"/>
                <a:gd name="T19" fmla="*/ 19 h 20"/>
                <a:gd name="T20" fmla="*/ 15 w 28"/>
                <a:gd name="T21" fmla="*/ 19 h 20"/>
                <a:gd name="T22" fmla="*/ 20 w 28"/>
                <a:gd name="T23" fmla="*/ 19 h 20"/>
                <a:gd name="T24" fmla="*/ 27 w 28"/>
                <a:gd name="T25" fmla="*/ 19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0"/>
                <a:gd name="T41" fmla="*/ 28 w 2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9"/>
                  </a:lnTo>
                </a:path>
              </a:pathLst>
            </a:custGeom>
            <a:solidFill>
              <a:srgbClr val="FF9933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1" name="Freeform 264"/>
            <p:cNvSpPr/>
            <p:nvPr/>
          </p:nvSpPr>
          <p:spPr bwMode="auto">
            <a:xfrm>
              <a:off x="4265" y="3011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7 h 20"/>
                <a:gd name="T4" fmla="*/ 2 w 28"/>
                <a:gd name="T5" fmla="*/ 12 h 20"/>
                <a:gd name="T6" fmla="*/ 2 w 28"/>
                <a:gd name="T7" fmla="*/ 14 h 20"/>
                <a:gd name="T8" fmla="*/ 3 w 28"/>
                <a:gd name="T9" fmla="*/ 15 h 20"/>
                <a:gd name="T10" fmla="*/ 3 w 28"/>
                <a:gd name="T11" fmla="*/ 16 h 20"/>
                <a:gd name="T12" fmla="*/ 4 w 28"/>
                <a:gd name="T13" fmla="*/ 17 h 20"/>
                <a:gd name="T14" fmla="*/ 5 w 28"/>
                <a:gd name="T15" fmla="*/ 17 h 20"/>
                <a:gd name="T16" fmla="*/ 6 w 28"/>
                <a:gd name="T17" fmla="*/ 17 h 20"/>
                <a:gd name="T18" fmla="*/ 6 w 28"/>
                <a:gd name="T19" fmla="*/ 18 h 20"/>
                <a:gd name="T20" fmla="*/ 7 w 28"/>
                <a:gd name="T21" fmla="*/ 18 h 20"/>
                <a:gd name="T22" fmla="*/ 9 w 28"/>
                <a:gd name="T23" fmla="*/ 18 h 20"/>
                <a:gd name="T24" fmla="*/ 12 w 28"/>
                <a:gd name="T25" fmla="*/ 19 h 20"/>
                <a:gd name="T26" fmla="*/ 13 w 28"/>
                <a:gd name="T27" fmla="*/ 19 h 20"/>
                <a:gd name="T28" fmla="*/ 15 w 28"/>
                <a:gd name="T29" fmla="*/ 19 h 20"/>
                <a:gd name="T30" fmla="*/ 20 w 28"/>
                <a:gd name="T31" fmla="*/ 19 h 20"/>
                <a:gd name="T32" fmla="*/ 27 w 28"/>
                <a:gd name="T33" fmla="*/ 18 h 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"/>
                <a:gd name="T52" fmla="*/ 0 h 20"/>
                <a:gd name="T53" fmla="*/ 28 w 28"/>
                <a:gd name="T54" fmla="*/ 20 h 2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" h="20">
                  <a:moveTo>
                    <a:pt x="0" y="0"/>
                  </a:moveTo>
                  <a:lnTo>
                    <a:pt x="1" y="7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2" name="Freeform 265"/>
            <p:cNvSpPr/>
            <p:nvPr/>
          </p:nvSpPr>
          <p:spPr bwMode="auto">
            <a:xfrm>
              <a:off x="4225" y="3009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2 w 28"/>
                <a:gd name="T5" fmla="*/ 13 h 20"/>
                <a:gd name="T6" fmla="*/ 2 w 28"/>
                <a:gd name="T7" fmla="*/ 15 h 20"/>
                <a:gd name="T8" fmla="*/ 3 w 28"/>
                <a:gd name="T9" fmla="*/ 16 h 20"/>
                <a:gd name="T10" fmla="*/ 3 w 28"/>
                <a:gd name="T11" fmla="*/ 17 h 20"/>
                <a:gd name="T12" fmla="*/ 4 w 28"/>
                <a:gd name="T13" fmla="*/ 17 h 20"/>
                <a:gd name="T14" fmla="*/ 5 w 28"/>
                <a:gd name="T15" fmla="*/ 17 h 20"/>
                <a:gd name="T16" fmla="*/ 5 w 28"/>
                <a:gd name="T17" fmla="*/ 18 h 20"/>
                <a:gd name="T18" fmla="*/ 7 w 28"/>
                <a:gd name="T19" fmla="*/ 18 h 20"/>
                <a:gd name="T20" fmla="*/ 9 w 28"/>
                <a:gd name="T21" fmla="*/ 19 h 20"/>
                <a:gd name="T22" fmla="*/ 12 w 28"/>
                <a:gd name="T23" fmla="*/ 19 h 20"/>
                <a:gd name="T24" fmla="*/ 15 w 28"/>
                <a:gd name="T25" fmla="*/ 19 h 20"/>
                <a:gd name="T26" fmla="*/ 20 w 28"/>
                <a:gd name="T27" fmla="*/ 19 h 20"/>
                <a:gd name="T28" fmla="*/ 27 w 28"/>
                <a:gd name="T29" fmla="*/ 19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20"/>
                <a:gd name="T47" fmla="*/ 28 w 28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2" y="13"/>
                  </a:lnTo>
                  <a:lnTo>
                    <a:pt x="2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9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3" name="Freeform 266"/>
            <p:cNvSpPr/>
            <p:nvPr/>
          </p:nvSpPr>
          <p:spPr bwMode="auto">
            <a:xfrm>
              <a:off x="4240" y="3060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8 h 20"/>
                <a:gd name="T4" fmla="*/ 1 w 28"/>
                <a:gd name="T5" fmla="*/ 13 h 20"/>
                <a:gd name="T6" fmla="*/ 2 w 28"/>
                <a:gd name="T7" fmla="*/ 15 h 20"/>
                <a:gd name="T8" fmla="*/ 2 w 28"/>
                <a:gd name="T9" fmla="*/ 16 h 20"/>
                <a:gd name="T10" fmla="*/ 3 w 28"/>
                <a:gd name="T11" fmla="*/ 16 h 20"/>
                <a:gd name="T12" fmla="*/ 3 w 28"/>
                <a:gd name="T13" fmla="*/ 17 h 20"/>
                <a:gd name="T14" fmla="*/ 4 w 28"/>
                <a:gd name="T15" fmla="*/ 17 h 20"/>
                <a:gd name="T16" fmla="*/ 5 w 28"/>
                <a:gd name="T17" fmla="*/ 17 h 20"/>
                <a:gd name="T18" fmla="*/ 5 w 28"/>
                <a:gd name="T19" fmla="*/ 18 h 20"/>
                <a:gd name="T20" fmla="*/ 6 w 28"/>
                <a:gd name="T21" fmla="*/ 18 h 20"/>
                <a:gd name="T22" fmla="*/ 7 w 28"/>
                <a:gd name="T23" fmla="*/ 18 h 20"/>
                <a:gd name="T24" fmla="*/ 9 w 28"/>
                <a:gd name="T25" fmla="*/ 19 h 20"/>
                <a:gd name="T26" fmla="*/ 11 w 28"/>
                <a:gd name="T27" fmla="*/ 19 h 20"/>
                <a:gd name="T28" fmla="*/ 13 w 28"/>
                <a:gd name="T29" fmla="*/ 19 h 20"/>
                <a:gd name="T30" fmla="*/ 15 w 28"/>
                <a:gd name="T31" fmla="*/ 19 h 20"/>
                <a:gd name="T32" fmla="*/ 20 w 28"/>
                <a:gd name="T33" fmla="*/ 19 h 20"/>
                <a:gd name="T34" fmla="*/ 27 w 28"/>
                <a:gd name="T35" fmla="*/ 19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"/>
                <a:gd name="T55" fmla="*/ 0 h 20"/>
                <a:gd name="T56" fmla="*/ 28 w 28"/>
                <a:gd name="T57" fmla="*/ 20 h 2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" h="20">
                  <a:moveTo>
                    <a:pt x="0" y="0"/>
                  </a:moveTo>
                  <a:lnTo>
                    <a:pt x="1" y="8"/>
                  </a:lnTo>
                  <a:lnTo>
                    <a:pt x="1" y="13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7" y="18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13" y="19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9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4" name="Freeform 267"/>
            <p:cNvSpPr/>
            <p:nvPr/>
          </p:nvSpPr>
          <p:spPr bwMode="auto">
            <a:xfrm>
              <a:off x="4321" y="2918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0 w 28"/>
                <a:gd name="T3" fmla="*/ 8 h 20"/>
                <a:gd name="T4" fmla="*/ 1 w 28"/>
                <a:gd name="T5" fmla="*/ 13 h 20"/>
                <a:gd name="T6" fmla="*/ 1 w 28"/>
                <a:gd name="T7" fmla="*/ 15 h 20"/>
                <a:gd name="T8" fmla="*/ 2 w 28"/>
                <a:gd name="T9" fmla="*/ 16 h 20"/>
                <a:gd name="T10" fmla="*/ 3 w 28"/>
                <a:gd name="T11" fmla="*/ 17 h 20"/>
                <a:gd name="T12" fmla="*/ 5 w 28"/>
                <a:gd name="T13" fmla="*/ 18 h 20"/>
                <a:gd name="T14" fmla="*/ 6 w 28"/>
                <a:gd name="T15" fmla="*/ 18 h 20"/>
                <a:gd name="T16" fmla="*/ 8 w 28"/>
                <a:gd name="T17" fmla="*/ 19 h 20"/>
                <a:gd name="T18" fmla="*/ 11 w 28"/>
                <a:gd name="T19" fmla="*/ 19 h 20"/>
                <a:gd name="T20" fmla="*/ 14 w 28"/>
                <a:gd name="T21" fmla="*/ 19 h 20"/>
                <a:gd name="T22" fmla="*/ 19 w 28"/>
                <a:gd name="T23" fmla="*/ 19 h 20"/>
                <a:gd name="T24" fmla="*/ 27 w 28"/>
                <a:gd name="T25" fmla="*/ 19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0"/>
                <a:gd name="T41" fmla="*/ 28 w 2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0">
                  <a:moveTo>
                    <a:pt x="0" y="0"/>
                  </a:moveTo>
                  <a:lnTo>
                    <a:pt x="0" y="8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2" y="16"/>
                  </a:lnTo>
                  <a:lnTo>
                    <a:pt x="3" y="17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4" y="19"/>
                  </a:lnTo>
                  <a:lnTo>
                    <a:pt x="19" y="19"/>
                  </a:lnTo>
                  <a:lnTo>
                    <a:pt x="27" y="19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5" name="Freeform 268"/>
            <p:cNvSpPr/>
            <p:nvPr/>
          </p:nvSpPr>
          <p:spPr bwMode="auto">
            <a:xfrm>
              <a:off x="4318" y="2634"/>
              <a:ext cx="28" cy="20"/>
            </a:xfrm>
            <a:custGeom>
              <a:avLst/>
              <a:gdLst>
                <a:gd name="T0" fmla="*/ 0 w 28"/>
                <a:gd name="T1" fmla="*/ 0 h 20"/>
                <a:gd name="T2" fmla="*/ 1 w 28"/>
                <a:gd name="T3" fmla="*/ 7 h 20"/>
                <a:gd name="T4" fmla="*/ 2 w 28"/>
                <a:gd name="T5" fmla="*/ 12 h 20"/>
                <a:gd name="T6" fmla="*/ 2 w 28"/>
                <a:gd name="T7" fmla="*/ 14 h 20"/>
                <a:gd name="T8" fmla="*/ 3 w 28"/>
                <a:gd name="T9" fmla="*/ 16 h 20"/>
                <a:gd name="T10" fmla="*/ 4 w 28"/>
                <a:gd name="T11" fmla="*/ 17 h 20"/>
                <a:gd name="T12" fmla="*/ 5 w 28"/>
                <a:gd name="T13" fmla="*/ 17 h 20"/>
                <a:gd name="T14" fmla="*/ 7 w 28"/>
                <a:gd name="T15" fmla="*/ 18 h 20"/>
                <a:gd name="T16" fmla="*/ 9 w 28"/>
                <a:gd name="T17" fmla="*/ 18 h 20"/>
                <a:gd name="T18" fmla="*/ 12 w 28"/>
                <a:gd name="T19" fmla="*/ 18 h 20"/>
                <a:gd name="T20" fmla="*/ 15 w 28"/>
                <a:gd name="T21" fmla="*/ 19 h 20"/>
                <a:gd name="T22" fmla="*/ 20 w 28"/>
                <a:gd name="T23" fmla="*/ 19 h 20"/>
                <a:gd name="T24" fmla="*/ 27 w 28"/>
                <a:gd name="T25" fmla="*/ 18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0"/>
                <a:gd name="T41" fmla="*/ 28 w 28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0">
                  <a:moveTo>
                    <a:pt x="0" y="0"/>
                  </a:moveTo>
                  <a:lnTo>
                    <a:pt x="1" y="7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3" y="16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7" y="18"/>
                  </a:lnTo>
                  <a:lnTo>
                    <a:pt x="9" y="18"/>
                  </a:lnTo>
                  <a:lnTo>
                    <a:pt x="12" y="18"/>
                  </a:lnTo>
                  <a:lnTo>
                    <a:pt x="15" y="19"/>
                  </a:lnTo>
                  <a:lnTo>
                    <a:pt x="20" y="19"/>
                  </a:lnTo>
                  <a:lnTo>
                    <a:pt x="27" y="18"/>
                  </a:lnTo>
                </a:path>
              </a:pathLst>
            </a:custGeom>
            <a:solidFill>
              <a:srgbClr val="FFCC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6" name="Freeform 269"/>
            <p:cNvSpPr/>
            <p:nvPr/>
          </p:nvSpPr>
          <p:spPr bwMode="auto">
            <a:xfrm>
              <a:off x="3530" y="2388"/>
              <a:ext cx="227" cy="240"/>
            </a:xfrm>
            <a:custGeom>
              <a:avLst/>
              <a:gdLst>
                <a:gd name="T0" fmla="*/ 57 w 227"/>
                <a:gd name="T1" fmla="*/ 33 h 240"/>
                <a:gd name="T2" fmla="*/ 44 w 227"/>
                <a:gd name="T3" fmla="*/ 46 h 240"/>
                <a:gd name="T4" fmla="*/ 30 w 227"/>
                <a:gd name="T5" fmla="*/ 66 h 240"/>
                <a:gd name="T6" fmla="*/ 22 w 227"/>
                <a:gd name="T7" fmla="*/ 84 h 240"/>
                <a:gd name="T8" fmla="*/ 18 w 227"/>
                <a:gd name="T9" fmla="*/ 107 h 240"/>
                <a:gd name="T10" fmla="*/ 19 w 227"/>
                <a:gd name="T11" fmla="*/ 133 h 240"/>
                <a:gd name="T12" fmla="*/ 23 w 227"/>
                <a:gd name="T13" fmla="*/ 147 h 240"/>
                <a:gd name="T14" fmla="*/ 30 w 227"/>
                <a:gd name="T15" fmla="*/ 160 h 240"/>
                <a:gd name="T16" fmla="*/ 52 w 227"/>
                <a:gd name="T17" fmla="*/ 180 h 240"/>
                <a:gd name="T18" fmla="*/ 87 w 227"/>
                <a:gd name="T19" fmla="*/ 193 h 240"/>
                <a:gd name="T20" fmla="*/ 115 w 227"/>
                <a:gd name="T21" fmla="*/ 196 h 240"/>
                <a:gd name="T22" fmla="*/ 133 w 227"/>
                <a:gd name="T23" fmla="*/ 195 h 240"/>
                <a:gd name="T24" fmla="*/ 151 w 227"/>
                <a:gd name="T25" fmla="*/ 191 h 240"/>
                <a:gd name="T26" fmla="*/ 165 w 227"/>
                <a:gd name="T27" fmla="*/ 185 h 240"/>
                <a:gd name="T28" fmla="*/ 176 w 227"/>
                <a:gd name="T29" fmla="*/ 179 h 240"/>
                <a:gd name="T30" fmla="*/ 185 w 227"/>
                <a:gd name="T31" fmla="*/ 171 h 240"/>
                <a:gd name="T32" fmla="*/ 196 w 227"/>
                <a:gd name="T33" fmla="*/ 156 h 240"/>
                <a:gd name="T34" fmla="*/ 202 w 227"/>
                <a:gd name="T35" fmla="*/ 140 h 240"/>
                <a:gd name="T36" fmla="*/ 206 w 227"/>
                <a:gd name="T37" fmla="*/ 125 h 240"/>
                <a:gd name="T38" fmla="*/ 207 w 227"/>
                <a:gd name="T39" fmla="*/ 109 h 240"/>
                <a:gd name="T40" fmla="*/ 206 w 227"/>
                <a:gd name="T41" fmla="*/ 94 h 240"/>
                <a:gd name="T42" fmla="*/ 203 w 227"/>
                <a:gd name="T43" fmla="*/ 79 h 240"/>
                <a:gd name="T44" fmla="*/ 197 w 227"/>
                <a:gd name="T45" fmla="*/ 63 h 240"/>
                <a:gd name="T46" fmla="*/ 208 w 227"/>
                <a:gd name="T47" fmla="*/ 63 h 240"/>
                <a:gd name="T48" fmla="*/ 215 w 227"/>
                <a:gd name="T49" fmla="*/ 71 h 240"/>
                <a:gd name="T50" fmla="*/ 221 w 227"/>
                <a:gd name="T51" fmla="*/ 85 h 240"/>
                <a:gd name="T52" fmla="*/ 224 w 227"/>
                <a:gd name="T53" fmla="*/ 99 h 240"/>
                <a:gd name="T54" fmla="*/ 226 w 227"/>
                <a:gd name="T55" fmla="*/ 119 h 240"/>
                <a:gd name="T56" fmla="*/ 225 w 227"/>
                <a:gd name="T57" fmla="*/ 139 h 240"/>
                <a:gd name="T58" fmla="*/ 222 w 227"/>
                <a:gd name="T59" fmla="*/ 158 h 240"/>
                <a:gd name="T60" fmla="*/ 217 w 227"/>
                <a:gd name="T61" fmla="*/ 172 h 240"/>
                <a:gd name="T62" fmla="*/ 211 w 227"/>
                <a:gd name="T63" fmla="*/ 186 h 240"/>
                <a:gd name="T64" fmla="*/ 205 w 227"/>
                <a:gd name="T65" fmla="*/ 197 h 240"/>
                <a:gd name="T66" fmla="*/ 196 w 227"/>
                <a:gd name="T67" fmla="*/ 207 h 240"/>
                <a:gd name="T68" fmla="*/ 183 w 227"/>
                <a:gd name="T69" fmla="*/ 218 h 240"/>
                <a:gd name="T70" fmla="*/ 171 w 227"/>
                <a:gd name="T71" fmla="*/ 225 h 240"/>
                <a:gd name="T72" fmla="*/ 156 w 227"/>
                <a:gd name="T73" fmla="*/ 232 h 240"/>
                <a:gd name="T74" fmla="*/ 139 w 227"/>
                <a:gd name="T75" fmla="*/ 236 h 240"/>
                <a:gd name="T76" fmla="*/ 118 w 227"/>
                <a:gd name="T77" fmla="*/ 239 h 240"/>
                <a:gd name="T78" fmla="*/ 91 w 227"/>
                <a:gd name="T79" fmla="*/ 237 h 240"/>
                <a:gd name="T80" fmla="*/ 65 w 227"/>
                <a:gd name="T81" fmla="*/ 229 h 240"/>
                <a:gd name="T82" fmla="*/ 45 w 227"/>
                <a:gd name="T83" fmla="*/ 218 h 240"/>
                <a:gd name="T84" fmla="*/ 26 w 227"/>
                <a:gd name="T85" fmla="*/ 200 h 240"/>
                <a:gd name="T86" fmla="*/ 15 w 227"/>
                <a:gd name="T87" fmla="*/ 182 h 240"/>
                <a:gd name="T88" fmla="*/ 7 w 227"/>
                <a:gd name="T89" fmla="*/ 164 h 240"/>
                <a:gd name="T90" fmla="*/ 2 w 227"/>
                <a:gd name="T91" fmla="*/ 145 h 240"/>
                <a:gd name="T92" fmla="*/ 0 w 227"/>
                <a:gd name="T93" fmla="*/ 122 h 240"/>
                <a:gd name="T94" fmla="*/ 1 w 227"/>
                <a:gd name="T95" fmla="*/ 100 h 240"/>
                <a:gd name="T96" fmla="*/ 5 w 227"/>
                <a:gd name="T97" fmla="*/ 78 h 240"/>
                <a:gd name="T98" fmla="*/ 12 w 227"/>
                <a:gd name="T99" fmla="*/ 54 h 240"/>
                <a:gd name="T100" fmla="*/ 20 w 227"/>
                <a:gd name="T101" fmla="*/ 31 h 240"/>
                <a:gd name="T102" fmla="*/ 30 w 227"/>
                <a:gd name="T103" fmla="*/ 15 h 240"/>
                <a:gd name="T104" fmla="*/ 42 w 227"/>
                <a:gd name="T105" fmla="*/ 4 h 240"/>
                <a:gd name="T106" fmla="*/ 53 w 227"/>
                <a:gd name="T107" fmla="*/ 0 h 240"/>
                <a:gd name="T108" fmla="*/ 62 w 227"/>
                <a:gd name="T109" fmla="*/ 6 h 240"/>
                <a:gd name="T110" fmla="*/ 69 w 227"/>
                <a:gd name="T111" fmla="*/ 19 h 2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27"/>
                <a:gd name="T169" fmla="*/ 0 h 240"/>
                <a:gd name="T170" fmla="*/ 227 w 227"/>
                <a:gd name="T171" fmla="*/ 240 h 2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27" h="240">
                  <a:moveTo>
                    <a:pt x="71" y="25"/>
                  </a:moveTo>
                  <a:lnTo>
                    <a:pt x="69" y="25"/>
                  </a:lnTo>
                  <a:lnTo>
                    <a:pt x="66" y="26"/>
                  </a:lnTo>
                  <a:lnTo>
                    <a:pt x="64" y="27"/>
                  </a:lnTo>
                  <a:lnTo>
                    <a:pt x="62" y="29"/>
                  </a:lnTo>
                  <a:lnTo>
                    <a:pt x="60" y="30"/>
                  </a:lnTo>
                  <a:lnTo>
                    <a:pt x="58" y="31"/>
                  </a:lnTo>
                  <a:lnTo>
                    <a:pt x="57" y="33"/>
                  </a:lnTo>
                  <a:lnTo>
                    <a:pt x="55" y="34"/>
                  </a:lnTo>
                  <a:lnTo>
                    <a:pt x="53" y="36"/>
                  </a:lnTo>
                  <a:lnTo>
                    <a:pt x="51" y="38"/>
                  </a:lnTo>
                  <a:lnTo>
                    <a:pt x="50" y="39"/>
                  </a:lnTo>
                  <a:lnTo>
                    <a:pt x="49" y="39"/>
                  </a:lnTo>
                  <a:lnTo>
                    <a:pt x="47" y="42"/>
                  </a:lnTo>
                  <a:lnTo>
                    <a:pt x="45" y="44"/>
                  </a:lnTo>
                  <a:lnTo>
                    <a:pt x="44" y="46"/>
                  </a:lnTo>
                  <a:lnTo>
                    <a:pt x="42" y="48"/>
                  </a:lnTo>
                  <a:lnTo>
                    <a:pt x="40" y="51"/>
                  </a:lnTo>
                  <a:lnTo>
                    <a:pt x="38" y="53"/>
                  </a:lnTo>
                  <a:lnTo>
                    <a:pt x="37" y="56"/>
                  </a:lnTo>
                  <a:lnTo>
                    <a:pt x="35" y="59"/>
                  </a:lnTo>
                  <a:lnTo>
                    <a:pt x="33" y="60"/>
                  </a:lnTo>
                  <a:lnTo>
                    <a:pt x="32" y="63"/>
                  </a:lnTo>
                  <a:lnTo>
                    <a:pt x="30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7" y="72"/>
                  </a:lnTo>
                  <a:lnTo>
                    <a:pt x="26" y="75"/>
                  </a:lnTo>
                  <a:lnTo>
                    <a:pt x="25" y="78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2" y="84"/>
                  </a:lnTo>
                  <a:lnTo>
                    <a:pt x="21" y="88"/>
                  </a:lnTo>
                  <a:lnTo>
                    <a:pt x="20" y="91"/>
                  </a:lnTo>
                  <a:lnTo>
                    <a:pt x="19" y="95"/>
                  </a:lnTo>
                  <a:lnTo>
                    <a:pt x="19" y="98"/>
                  </a:lnTo>
                  <a:lnTo>
                    <a:pt x="19" y="100"/>
                  </a:lnTo>
                  <a:lnTo>
                    <a:pt x="19" y="102"/>
                  </a:lnTo>
                  <a:lnTo>
                    <a:pt x="18" y="106"/>
                  </a:lnTo>
                  <a:lnTo>
                    <a:pt x="18" y="107"/>
                  </a:lnTo>
                  <a:lnTo>
                    <a:pt x="17" y="111"/>
                  </a:lnTo>
                  <a:lnTo>
                    <a:pt x="17" y="115"/>
                  </a:lnTo>
                  <a:lnTo>
                    <a:pt x="17" y="116"/>
                  </a:lnTo>
                  <a:lnTo>
                    <a:pt x="17" y="120"/>
                  </a:lnTo>
                  <a:lnTo>
                    <a:pt x="17" y="124"/>
                  </a:lnTo>
                  <a:lnTo>
                    <a:pt x="18" y="128"/>
                  </a:lnTo>
                  <a:lnTo>
                    <a:pt x="19" y="132"/>
                  </a:lnTo>
                  <a:lnTo>
                    <a:pt x="19" y="133"/>
                  </a:lnTo>
                  <a:lnTo>
                    <a:pt x="19" y="134"/>
                  </a:lnTo>
                  <a:lnTo>
                    <a:pt x="19" y="137"/>
                  </a:lnTo>
                  <a:lnTo>
                    <a:pt x="19" y="138"/>
                  </a:lnTo>
                  <a:lnTo>
                    <a:pt x="20" y="140"/>
                  </a:lnTo>
                  <a:lnTo>
                    <a:pt x="20" y="141"/>
                  </a:lnTo>
                  <a:lnTo>
                    <a:pt x="21" y="143"/>
                  </a:lnTo>
                  <a:lnTo>
                    <a:pt x="22" y="145"/>
                  </a:lnTo>
                  <a:lnTo>
                    <a:pt x="23" y="147"/>
                  </a:lnTo>
                  <a:lnTo>
                    <a:pt x="24" y="149"/>
                  </a:lnTo>
                  <a:lnTo>
                    <a:pt x="24" y="150"/>
                  </a:lnTo>
                  <a:lnTo>
                    <a:pt x="25" y="151"/>
                  </a:lnTo>
                  <a:lnTo>
                    <a:pt x="26" y="153"/>
                  </a:lnTo>
                  <a:lnTo>
                    <a:pt x="27" y="155"/>
                  </a:lnTo>
                  <a:lnTo>
                    <a:pt x="28" y="157"/>
                  </a:lnTo>
                  <a:lnTo>
                    <a:pt x="29" y="158"/>
                  </a:lnTo>
                  <a:lnTo>
                    <a:pt x="30" y="160"/>
                  </a:lnTo>
                  <a:lnTo>
                    <a:pt x="32" y="162"/>
                  </a:lnTo>
                  <a:lnTo>
                    <a:pt x="35" y="166"/>
                  </a:lnTo>
                  <a:lnTo>
                    <a:pt x="38" y="169"/>
                  </a:lnTo>
                  <a:lnTo>
                    <a:pt x="41" y="172"/>
                  </a:lnTo>
                  <a:lnTo>
                    <a:pt x="45" y="175"/>
                  </a:lnTo>
                  <a:lnTo>
                    <a:pt x="48" y="178"/>
                  </a:lnTo>
                  <a:lnTo>
                    <a:pt x="49" y="179"/>
                  </a:lnTo>
                  <a:lnTo>
                    <a:pt x="52" y="180"/>
                  </a:lnTo>
                  <a:lnTo>
                    <a:pt x="56" y="182"/>
                  </a:lnTo>
                  <a:lnTo>
                    <a:pt x="59" y="184"/>
                  </a:lnTo>
                  <a:lnTo>
                    <a:pt x="63" y="186"/>
                  </a:lnTo>
                  <a:lnTo>
                    <a:pt x="68" y="188"/>
                  </a:lnTo>
                  <a:lnTo>
                    <a:pt x="73" y="190"/>
                  </a:lnTo>
                  <a:lnTo>
                    <a:pt x="77" y="191"/>
                  </a:lnTo>
                  <a:lnTo>
                    <a:pt x="82" y="192"/>
                  </a:lnTo>
                  <a:lnTo>
                    <a:pt x="87" y="193"/>
                  </a:lnTo>
                  <a:lnTo>
                    <a:pt x="93" y="194"/>
                  </a:lnTo>
                  <a:lnTo>
                    <a:pt x="97" y="195"/>
                  </a:lnTo>
                  <a:lnTo>
                    <a:pt x="100" y="195"/>
                  </a:lnTo>
                  <a:lnTo>
                    <a:pt x="103" y="195"/>
                  </a:lnTo>
                  <a:lnTo>
                    <a:pt x="106" y="195"/>
                  </a:lnTo>
                  <a:lnTo>
                    <a:pt x="109" y="196"/>
                  </a:lnTo>
                  <a:lnTo>
                    <a:pt x="112" y="196"/>
                  </a:lnTo>
                  <a:lnTo>
                    <a:pt x="115" y="196"/>
                  </a:lnTo>
                  <a:lnTo>
                    <a:pt x="118" y="196"/>
                  </a:lnTo>
                  <a:lnTo>
                    <a:pt x="121" y="196"/>
                  </a:lnTo>
                  <a:lnTo>
                    <a:pt x="124" y="196"/>
                  </a:lnTo>
                  <a:lnTo>
                    <a:pt x="126" y="195"/>
                  </a:lnTo>
                  <a:lnTo>
                    <a:pt x="129" y="195"/>
                  </a:lnTo>
                  <a:lnTo>
                    <a:pt x="130" y="195"/>
                  </a:lnTo>
                  <a:lnTo>
                    <a:pt x="132" y="195"/>
                  </a:lnTo>
                  <a:lnTo>
                    <a:pt x="133" y="195"/>
                  </a:lnTo>
                  <a:lnTo>
                    <a:pt x="136" y="194"/>
                  </a:lnTo>
                  <a:lnTo>
                    <a:pt x="138" y="194"/>
                  </a:lnTo>
                  <a:lnTo>
                    <a:pt x="141" y="193"/>
                  </a:lnTo>
                  <a:lnTo>
                    <a:pt x="143" y="193"/>
                  </a:lnTo>
                  <a:lnTo>
                    <a:pt x="145" y="192"/>
                  </a:lnTo>
                  <a:lnTo>
                    <a:pt x="148" y="192"/>
                  </a:lnTo>
                  <a:lnTo>
                    <a:pt x="150" y="191"/>
                  </a:lnTo>
                  <a:lnTo>
                    <a:pt x="151" y="191"/>
                  </a:lnTo>
                  <a:lnTo>
                    <a:pt x="152" y="190"/>
                  </a:lnTo>
                  <a:lnTo>
                    <a:pt x="154" y="190"/>
                  </a:lnTo>
                  <a:lnTo>
                    <a:pt x="156" y="189"/>
                  </a:lnTo>
                  <a:lnTo>
                    <a:pt x="159" y="188"/>
                  </a:lnTo>
                  <a:lnTo>
                    <a:pt x="161" y="187"/>
                  </a:lnTo>
                  <a:lnTo>
                    <a:pt x="163" y="186"/>
                  </a:lnTo>
                  <a:lnTo>
                    <a:pt x="164" y="186"/>
                  </a:lnTo>
                  <a:lnTo>
                    <a:pt x="165" y="185"/>
                  </a:lnTo>
                  <a:lnTo>
                    <a:pt x="166" y="184"/>
                  </a:lnTo>
                  <a:lnTo>
                    <a:pt x="168" y="183"/>
                  </a:lnTo>
                  <a:lnTo>
                    <a:pt x="170" y="182"/>
                  </a:lnTo>
                  <a:lnTo>
                    <a:pt x="171" y="181"/>
                  </a:lnTo>
                  <a:lnTo>
                    <a:pt x="172" y="181"/>
                  </a:lnTo>
                  <a:lnTo>
                    <a:pt x="173" y="180"/>
                  </a:lnTo>
                  <a:lnTo>
                    <a:pt x="174" y="179"/>
                  </a:lnTo>
                  <a:lnTo>
                    <a:pt x="176" y="179"/>
                  </a:lnTo>
                  <a:lnTo>
                    <a:pt x="177" y="178"/>
                  </a:lnTo>
                  <a:lnTo>
                    <a:pt x="178" y="177"/>
                  </a:lnTo>
                  <a:lnTo>
                    <a:pt x="179" y="176"/>
                  </a:lnTo>
                  <a:lnTo>
                    <a:pt x="180" y="176"/>
                  </a:lnTo>
                  <a:lnTo>
                    <a:pt x="181" y="175"/>
                  </a:lnTo>
                  <a:lnTo>
                    <a:pt x="182" y="173"/>
                  </a:lnTo>
                  <a:lnTo>
                    <a:pt x="183" y="172"/>
                  </a:lnTo>
                  <a:lnTo>
                    <a:pt x="185" y="171"/>
                  </a:lnTo>
                  <a:lnTo>
                    <a:pt x="186" y="170"/>
                  </a:lnTo>
                  <a:lnTo>
                    <a:pt x="188" y="167"/>
                  </a:lnTo>
                  <a:lnTo>
                    <a:pt x="190" y="165"/>
                  </a:lnTo>
                  <a:lnTo>
                    <a:pt x="190" y="164"/>
                  </a:lnTo>
                  <a:lnTo>
                    <a:pt x="192" y="162"/>
                  </a:lnTo>
                  <a:lnTo>
                    <a:pt x="193" y="159"/>
                  </a:lnTo>
                  <a:lnTo>
                    <a:pt x="194" y="159"/>
                  </a:lnTo>
                  <a:lnTo>
                    <a:pt x="196" y="156"/>
                  </a:lnTo>
                  <a:lnTo>
                    <a:pt x="197" y="154"/>
                  </a:lnTo>
                  <a:lnTo>
                    <a:pt x="197" y="153"/>
                  </a:lnTo>
                  <a:lnTo>
                    <a:pt x="199" y="150"/>
                  </a:lnTo>
                  <a:lnTo>
                    <a:pt x="199" y="148"/>
                  </a:lnTo>
                  <a:lnTo>
                    <a:pt x="200" y="147"/>
                  </a:lnTo>
                  <a:lnTo>
                    <a:pt x="201" y="143"/>
                  </a:lnTo>
                  <a:lnTo>
                    <a:pt x="201" y="142"/>
                  </a:lnTo>
                  <a:lnTo>
                    <a:pt x="202" y="140"/>
                  </a:lnTo>
                  <a:lnTo>
                    <a:pt x="203" y="137"/>
                  </a:lnTo>
                  <a:lnTo>
                    <a:pt x="204" y="135"/>
                  </a:lnTo>
                  <a:lnTo>
                    <a:pt x="204" y="132"/>
                  </a:lnTo>
                  <a:lnTo>
                    <a:pt x="204" y="131"/>
                  </a:lnTo>
                  <a:lnTo>
                    <a:pt x="205" y="130"/>
                  </a:lnTo>
                  <a:lnTo>
                    <a:pt x="205" y="127"/>
                  </a:lnTo>
                  <a:lnTo>
                    <a:pt x="205" y="125"/>
                  </a:lnTo>
                  <a:lnTo>
                    <a:pt x="206" y="125"/>
                  </a:lnTo>
                  <a:lnTo>
                    <a:pt x="206" y="123"/>
                  </a:lnTo>
                  <a:lnTo>
                    <a:pt x="206" y="120"/>
                  </a:lnTo>
                  <a:lnTo>
                    <a:pt x="206" y="119"/>
                  </a:lnTo>
                  <a:lnTo>
                    <a:pt x="206" y="118"/>
                  </a:lnTo>
                  <a:lnTo>
                    <a:pt x="207" y="116"/>
                  </a:lnTo>
                  <a:lnTo>
                    <a:pt x="207" y="113"/>
                  </a:lnTo>
                  <a:lnTo>
                    <a:pt x="207" y="111"/>
                  </a:lnTo>
                  <a:lnTo>
                    <a:pt x="207" y="109"/>
                  </a:lnTo>
                  <a:lnTo>
                    <a:pt x="207" y="106"/>
                  </a:lnTo>
                  <a:lnTo>
                    <a:pt x="207" y="104"/>
                  </a:lnTo>
                  <a:lnTo>
                    <a:pt x="207" y="101"/>
                  </a:lnTo>
                  <a:lnTo>
                    <a:pt x="207" y="100"/>
                  </a:lnTo>
                  <a:lnTo>
                    <a:pt x="206" y="98"/>
                  </a:lnTo>
                  <a:lnTo>
                    <a:pt x="206" y="95"/>
                  </a:lnTo>
                  <a:lnTo>
                    <a:pt x="206" y="94"/>
                  </a:lnTo>
                  <a:lnTo>
                    <a:pt x="206" y="93"/>
                  </a:lnTo>
                  <a:lnTo>
                    <a:pt x="205" y="91"/>
                  </a:lnTo>
                  <a:lnTo>
                    <a:pt x="205" y="88"/>
                  </a:lnTo>
                  <a:lnTo>
                    <a:pt x="205" y="87"/>
                  </a:lnTo>
                  <a:lnTo>
                    <a:pt x="205" y="86"/>
                  </a:lnTo>
                  <a:lnTo>
                    <a:pt x="204" y="84"/>
                  </a:lnTo>
                  <a:lnTo>
                    <a:pt x="204" y="82"/>
                  </a:lnTo>
                  <a:lnTo>
                    <a:pt x="203" y="79"/>
                  </a:lnTo>
                  <a:lnTo>
                    <a:pt x="202" y="77"/>
                  </a:lnTo>
                  <a:lnTo>
                    <a:pt x="202" y="75"/>
                  </a:lnTo>
                  <a:lnTo>
                    <a:pt x="201" y="72"/>
                  </a:lnTo>
                  <a:lnTo>
                    <a:pt x="200" y="72"/>
                  </a:lnTo>
                  <a:lnTo>
                    <a:pt x="200" y="70"/>
                  </a:lnTo>
                  <a:lnTo>
                    <a:pt x="199" y="68"/>
                  </a:lnTo>
                  <a:lnTo>
                    <a:pt x="198" y="65"/>
                  </a:lnTo>
                  <a:lnTo>
                    <a:pt x="197" y="63"/>
                  </a:lnTo>
                  <a:lnTo>
                    <a:pt x="199" y="63"/>
                  </a:lnTo>
                  <a:lnTo>
                    <a:pt x="201" y="63"/>
                  </a:lnTo>
                  <a:lnTo>
                    <a:pt x="202" y="62"/>
                  </a:lnTo>
                  <a:lnTo>
                    <a:pt x="204" y="62"/>
                  </a:lnTo>
                  <a:lnTo>
                    <a:pt x="206" y="62"/>
                  </a:lnTo>
                  <a:lnTo>
                    <a:pt x="207" y="63"/>
                  </a:lnTo>
                  <a:lnTo>
                    <a:pt x="208" y="63"/>
                  </a:lnTo>
                  <a:lnTo>
                    <a:pt x="209" y="64"/>
                  </a:lnTo>
                  <a:lnTo>
                    <a:pt x="210" y="64"/>
                  </a:lnTo>
                  <a:lnTo>
                    <a:pt x="211" y="65"/>
                  </a:lnTo>
                  <a:lnTo>
                    <a:pt x="212" y="66"/>
                  </a:lnTo>
                  <a:lnTo>
                    <a:pt x="213" y="67"/>
                  </a:lnTo>
                  <a:lnTo>
                    <a:pt x="214" y="68"/>
                  </a:lnTo>
                  <a:lnTo>
                    <a:pt x="215" y="70"/>
                  </a:lnTo>
                  <a:lnTo>
                    <a:pt x="215" y="71"/>
                  </a:lnTo>
                  <a:lnTo>
                    <a:pt x="216" y="71"/>
                  </a:lnTo>
                  <a:lnTo>
                    <a:pt x="216" y="73"/>
                  </a:lnTo>
                  <a:lnTo>
                    <a:pt x="217" y="75"/>
                  </a:lnTo>
                  <a:lnTo>
                    <a:pt x="218" y="76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0" y="83"/>
                  </a:lnTo>
                  <a:lnTo>
                    <a:pt x="221" y="85"/>
                  </a:lnTo>
                  <a:lnTo>
                    <a:pt x="221" y="86"/>
                  </a:lnTo>
                  <a:lnTo>
                    <a:pt x="221" y="88"/>
                  </a:lnTo>
                  <a:lnTo>
                    <a:pt x="222" y="90"/>
                  </a:lnTo>
                  <a:lnTo>
                    <a:pt x="222" y="92"/>
                  </a:lnTo>
                  <a:lnTo>
                    <a:pt x="223" y="93"/>
                  </a:lnTo>
                  <a:lnTo>
                    <a:pt x="223" y="94"/>
                  </a:lnTo>
                  <a:lnTo>
                    <a:pt x="223" y="97"/>
                  </a:lnTo>
                  <a:lnTo>
                    <a:pt x="224" y="99"/>
                  </a:lnTo>
                  <a:lnTo>
                    <a:pt x="224" y="100"/>
                  </a:lnTo>
                  <a:lnTo>
                    <a:pt x="225" y="104"/>
                  </a:lnTo>
                  <a:lnTo>
                    <a:pt x="225" y="106"/>
                  </a:lnTo>
                  <a:lnTo>
                    <a:pt x="225" y="109"/>
                  </a:lnTo>
                  <a:lnTo>
                    <a:pt x="226" y="113"/>
                  </a:lnTo>
                  <a:lnTo>
                    <a:pt x="226" y="117"/>
                  </a:lnTo>
                  <a:lnTo>
                    <a:pt x="226" y="119"/>
                  </a:lnTo>
                  <a:lnTo>
                    <a:pt x="226" y="122"/>
                  </a:lnTo>
                  <a:lnTo>
                    <a:pt x="226" y="125"/>
                  </a:lnTo>
                  <a:lnTo>
                    <a:pt x="226" y="126"/>
                  </a:lnTo>
                  <a:lnTo>
                    <a:pt x="226" y="130"/>
                  </a:lnTo>
                  <a:lnTo>
                    <a:pt x="226" y="131"/>
                  </a:lnTo>
                  <a:lnTo>
                    <a:pt x="225" y="135"/>
                  </a:lnTo>
                  <a:lnTo>
                    <a:pt x="225" y="137"/>
                  </a:lnTo>
                  <a:lnTo>
                    <a:pt x="225" y="139"/>
                  </a:lnTo>
                  <a:lnTo>
                    <a:pt x="225" y="142"/>
                  </a:lnTo>
                  <a:lnTo>
                    <a:pt x="224" y="143"/>
                  </a:lnTo>
                  <a:lnTo>
                    <a:pt x="224" y="147"/>
                  </a:lnTo>
                  <a:lnTo>
                    <a:pt x="224" y="148"/>
                  </a:lnTo>
                  <a:lnTo>
                    <a:pt x="223" y="151"/>
                  </a:lnTo>
                  <a:lnTo>
                    <a:pt x="223" y="154"/>
                  </a:lnTo>
                  <a:lnTo>
                    <a:pt x="222" y="156"/>
                  </a:lnTo>
                  <a:lnTo>
                    <a:pt x="222" y="158"/>
                  </a:lnTo>
                  <a:lnTo>
                    <a:pt x="221" y="159"/>
                  </a:lnTo>
                  <a:lnTo>
                    <a:pt x="221" y="161"/>
                  </a:lnTo>
                  <a:lnTo>
                    <a:pt x="220" y="163"/>
                  </a:lnTo>
                  <a:lnTo>
                    <a:pt x="220" y="165"/>
                  </a:lnTo>
                  <a:lnTo>
                    <a:pt x="219" y="168"/>
                  </a:lnTo>
                  <a:lnTo>
                    <a:pt x="218" y="170"/>
                  </a:lnTo>
                  <a:lnTo>
                    <a:pt x="218" y="171"/>
                  </a:lnTo>
                  <a:lnTo>
                    <a:pt x="217" y="172"/>
                  </a:lnTo>
                  <a:lnTo>
                    <a:pt x="217" y="174"/>
                  </a:lnTo>
                  <a:lnTo>
                    <a:pt x="216" y="176"/>
                  </a:lnTo>
                  <a:lnTo>
                    <a:pt x="215" y="178"/>
                  </a:lnTo>
                  <a:lnTo>
                    <a:pt x="214" y="180"/>
                  </a:lnTo>
                  <a:lnTo>
                    <a:pt x="213" y="181"/>
                  </a:lnTo>
                  <a:lnTo>
                    <a:pt x="213" y="182"/>
                  </a:lnTo>
                  <a:lnTo>
                    <a:pt x="212" y="184"/>
                  </a:lnTo>
                  <a:lnTo>
                    <a:pt x="211" y="186"/>
                  </a:lnTo>
                  <a:lnTo>
                    <a:pt x="210" y="186"/>
                  </a:lnTo>
                  <a:lnTo>
                    <a:pt x="210" y="187"/>
                  </a:lnTo>
                  <a:lnTo>
                    <a:pt x="209" y="189"/>
                  </a:lnTo>
                  <a:lnTo>
                    <a:pt x="207" y="191"/>
                  </a:lnTo>
                  <a:lnTo>
                    <a:pt x="207" y="192"/>
                  </a:lnTo>
                  <a:lnTo>
                    <a:pt x="207" y="193"/>
                  </a:lnTo>
                  <a:lnTo>
                    <a:pt x="206" y="195"/>
                  </a:lnTo>
                  <a:lnTo>
                    <a:pt x="205" y="197"/>
                  </a:lnTo>
                  <a:lnTo>
                    <a:pt x="204" y="197"/>
                  </a:lnTo>
                  <a:lnTo>
                    <a:pt x="203" y="199"/>
                  </a:lnTo>
                  <a:lnTo>
                    <a:pt x="202" y="200"/>
                  </a:lnTo>
                  <a:lnTo>
                    <a:pt x="200" y="202"/>
                  </a:lnTo>
                  <a:lnTo>
                    <a:pt x="199" y="203"/>
                  </a:lnTo>
                  <a:lnTo>
                    <a:pt x="199" y="204"/>
                  </a:lnTo>
                  <a:lnTo>
                    <a:pt x="197" y="205"/>
                  </a:lnTo>
                  <a:lnTo>
                    <a:pt x="196" y="207"/>
                  </a:lnTo>
                  <a:lnTo>
                    <a:pt x="194" y="209"/>
                  </a:lnTo>
                  <a:lnTo>
                    <a:pt x="192" y="210"/>
                  </a:lnTo>
                  <a:lnTo>
                    <a:pt x="191" y="212"/>
                  </a:lnTo>
                  <a:lnTo>
                    <a:pt x="189" y="213"/>
                  </a:lnTo>
                  <a:lnTo>
                    <a:pt x="188" y="214"/>
                  </a:lnTo>
                  <a:lnTo>
                    <a:pt x="187" y="215"/>
                  </a:lnTo>
                  <a:lnTo>
                    <a:pt x="185" y="216"/>
                  </a:lnTo>
                  <a:lnTo>
                    <a:pt x="183" y="218"/>
                  </a:lnTo>
                  <a:lnTo>
                    <a:pt x="181" y="219"/>
                  </a:lnTo>
                  <a:lnTo>
                    <a:pt x="180" y="219"/>
                  </a:lnTo>
                  <a:lnTo>
                    <a:pt x="179" y="220"/>
                  </a:lnTo>
                  <a:lnTo>
                    <a:pt x="177" y="221"/>
                  </a:lnTo>
                  <a:lnTo>
                    <a:pt x="175" y="222"/>
                  </a:lnTo>
                  <a:lnTo>
                    <a:pt x="173" y="223"/>
                  </a:lnTo>
                  <a:lnTo>
                    <a:pt x="171" y="224"/>
                  </a:lnTo>
                  <a:lnTo>
                    <a:pt x="171" y="225"/>
                  </a:lnTo>
                  <a:lnTo>
                    <a:pt x="170" y="226"/>
                  </a:lnTo>
                  <a:lnTo>
                    <a:pt x="168" y="227"/>
                  </a:lnTo>
                  <a:lnTo>
                    <a:pt x="165" y="228"/>
                  </a:lnTo>
                  <a:lnTo>
                    <a:pt x="163" y="229"/>
                  </a:lnTo>
                  <a:lnTo>
                    <a:pt x="161" y="230"/>
                  </a:lnTo>
                  <a:lnTo>
                    <a:pt x="159" y="231"/>
                  </a:lnTo>
                  <a:lnTo>
                    <a:pt x="158" y="231"/>
                  </a:lnTo>
                  <a:lnTo>
                    <a:pt x="156" y="232"/>
                  </a:lnTo>
                  <a:lnTo>
                    <a:pt x="154" y="232"/>
                  </a:lnTo>
                  <a:lnTo>
                    <a:pt x="151" y="233"/>
                  </a:lnTo>
                  <a:lnTo>
                    <a:pt x="149" y="234"/>
                  </a:lnTo>
                  <a:lnTo>
                    <a:pt x="147" y="235"/>
                  </a:lnTo>
                  <a:lnTo>
                    <a:pt x="144" y="235"/>
                  </a:lnTo>
                  <a:lnTo>
                    <a:pt x="142" y="236"/>
                  </a:lnTo>
                  <a:lnTo>
                    <a:pt x="140" y="236"/>
                  </a:lnTo>
                  <a:lnTo>
                    <a:pt x="139" y="236"/>
                  </a:lnTo>
                  <a:lnTo>
                    <a:pt x="136" y="237"/>
                  </a:lnTo>
                  <a:lnTo>
                    <a:pt x="134" y="237"/>
                  </a:lnTo>
                  <a:lnTo>
                    <a:pt x="132" y="238"/>
                  </a:lnTo>
                  <a:lnTo>
                    <a:pt x="129" y="238"/>
                  </a:lnTo>
                  <a:lnTo>
                    <a:pt x="127" y="238"/>
                  </a:lnTo>
                  <a:lnTo>
                    <a:pt x="124" y="238"/>
                  </a:lnTo>
                  <a:lnTo>
                    <a:pt x="121" y="239"/>
                  </a:lnTo>
                  <a:lnTo>
                    <a:pt x="118" y="239"/>
                  </a:lnTo>
                  <a:lnTo>
                    <a:pt x="115" y="239"/>
                  </a:lnTo>
                  <a:lnTo>
                    <a:pt x="113" y="239"/>
                  </a:lnTo>
                  <a:lnTo>
                    <a:pt x="110" y="239"/>
                  </a:lnTo>
                  <a:lnTo>
                    <a:pt x="106" y="238"/>
                  </a:lnTo>
                  <a:lnTo>
                    <a:pt x="102" y="238"/>
                  </a:lnTo>
                  <a:lnTo>
                    <a:pt x="98" y="238"/>
                  </a:lnTo>
                  <a:lnTo>
                    <a:pt x="94" y="237"/>
                  </a:lnTo>
                  <a:lnTo>
                    <a:pt x="91" y="237"/>
                  </a:lnTo>
                  <a:lnTo>
                    <a:pt x="87" y="236"/>
                  </a:lnTo>
                  <a:lnTo>
                    <a:pt x="83" y="235"/>
                  </a:lnTo>
                  <a:lnTo>
                    <a:pt x="80" y="234"/>
                  </a:lnTo>
                  <a:lnTo>
                    <a:pt x="78" y="234"/>
                  </a:lnTo>
                  <a:lnTo>
                    <a:pt x="76" y="233"/>
                  </a:lnTo>
                  <a:lnTo>
                    <a:pt x="72" y="232"/>
                  </a:lnTo>
                  <a:lnTo>
                    <a:pt x="69" y="231"/>
                  </a:lnTo>
                  <a:lnTo>
                    <a:pt x="65" y="229"/>
                  </a:lnTo>
                  <a:lnTo>
                    <a:pt x="62" y="227"/>
                  </a:lnTo>
                  <a:lnTo>
                    <a:pt x="58" y="226"/>
                  </a:lnTo>
                  <a:lnTo>
                    <a:pt x="57" y="225"/>
                  </a:lnTo>
                  <a:lnTo>
                    <a:pt x="55" y="224"/>
                  </a:lnTo>
                  <a:lnTo>
                    <a:pt x="52" y="222"/>
                  </a:lnTo>
                  <a:lnTo>
                    <a:pt x="49" y="220"/>
                  </a:lnTo>
                  <a:lnTo>
                    <a:pt x="46" y="218"/>
                  </a:lnTo>
                  <a:lnTo>
                    <a:pt x="45" y="218"/>
                  </a:lnTo>
                  <a:lnTo>
                    <a:pt x="42" y="216"/>
                  </a:lnTo>
                  <a:lnTo>
                    <a:pt x="39" y="214"/>
                  </a:lnTo>
                  <a:lnTo>
                    <a:pt x="36" y="211"/>
                  </a:lnTo>
                  <a:lnTo>
                    <a:pt x="34" y="209"/>
                  </a:lnTo>
                  <a:lnTo>
                    <a:pt x="33" y="208"/>
                  </a:lnTo>
                  <a:lnTo>
                    <a:pt x="31" y="205"/>
                  </a:lnTo>
                  <a:lnTo>
                    <a:pt x="28" y="202"/>
                  </a:lnTo>
                  <a:lnTo>
                    <a:pt x="26" y="200"/>
                  </a:lnTo>
                  <a:lnTo>
                    <a:pt x="25" y="199"/>
                  </a:lnTo>
                  <a:lnTo>
                    <a:pt x="23" y="196"/>
                  </a:lnTo>
                  <a:lnTo>
                    <a:pt x="21" y="193"/>
                  </a:lnTo>
                  <a:lnTo>
                    <a:pt x="19" y="191"/>
                  </a:lnTo>
                  <a:lnTo>
                    <a:pt x="19" y="190"/>
                  </a:lnTo>
                  <a:lnTo>
                    <a:pt x="17" y="186"/>
                  </a:lnTo>
                  <a:lnTo>
                    <a:pt x="15" y="183"/>
                  </a:lnTo>
                  <a:lnTo>
                    <a:pt x="15" y="182"/>
                  </a:lnTo>
                  <a:lnTo>
                    <a:pt x="13" y="179"/>
                  </a:lnTo>
                  <a:lnTo>
                    <a:pt x="12" y="176"/>
                  </a:lnTo>
                  <a:lnTo>
                    <a:pt x="11" y="174"/>
                  </a:lnTo>
                  <a:lnTo>
                    <a:pt x="11" y="173"/>
                  </a:lnTo>
                  <a:lnTo>
                    <a:pt x="9" y="170"/>
                  </a:lnTo>
                  <a:lnTo>
                    <a:pt x="8" y="167"/>
                  </a:lnTo>
                  <a:lnTo>
                    <a:pt x="7" y="165"/>
                  </a:lnTo>
                  <a:lnTo>
                    <a:pt x="7" y="164"/>
                  </a:lnTo>
                  <a:lnTo>
                    <a:pt x="6" y="161"/>
                  </a:lnTo>
                  <a:lnTo>
                    <a:pt x="5" y="158"/>
                  </a:lnTo>
                  <a:lnTo>
                    <a:pt x="5" y="156"/>
                  </a:lnTo>
                  <a:lnTo>
                    <a:pt x="4" y="155"/>
                  </a:lnTo>
                  <a:lnTo>
                    <a:pt x="4" y="152"/>
                  </a:lnTo>
                  <a:lnTo>
                    <a:pt x="3" y="148"/>
                  </a:lnTo>
                  <a:lnTo>
                    <a:pt x="3" y="147"/>
                  </a:lnTo>
                  <a:lnTo>
                    <a:pt x="2" y="145"/>
                  </a:lnTo>
                  <a:lnTo>
                    <a:pt x="2" y="142"/>
                  </a:lnTo>
                  <a:lnTo>
                    <a:pt x="1" y="139"/>
                  </a:lnTo>
                  <a:lnTo>
                    <a:pt x="1" y="136"/>
                  </a:lnTo>
                  <a:lnTo>
                    <a:pt x="1" y="132"/>
                  </a:lnTo>
                  <a:lnTo>
                    <a:pt x="0" y="130"/>
                  </a:lnTo>
                  <a:lnTo>
                    <a:pt x="0" y="129"/>
                  </a:lnTo>
                  <a:lnTo>
                    <a:pt x="0" y="125"/>
                  </a:lnTo>
                  <a:lnTo>
                    <a:pt x="0" y="122"/>
                  </a:lnTo>
                  <a:lnTo>
                    <a:pt x="0" y="121"/>
                  </a:lnTo>
                  <a:lnTo>
                    <a:pt x="0" y="118"/>
                  </a:lnTo>
                  <a:lnTo>
                    <a:pt x="0" y="115"/>
                  </a:lnTo>
                  <a:lnTo>
                    <a:pt x="0" y="112"/>
                  </a:lnTo>
                  <a:lnTo>
                    <a:pt x="0" y="111"/>
                  </a:lnTo>
                  <a:lnTo>
                    <a:pt x="0" y="107"/>
                  </a:lnTo>
                  <a:lnTo>
                    <a:pt x="1" y="104"/>
                  </a:lnTo>
                  <a:lnTo>
                    <a:pt x="1" y="100"/>
                  </a:lnTo>
                  <a:lnTo>
                    <a:pt x="2" y="97"/>
                  </a:lnTo>
                  <a:lnTo>
                    <a:pt x="2" y="96"/>
                  </a:lnTo>
                  <a:lnTo>
                    <a:pt x="2" y="93"/>
                  </a:lnTo>
                  <a:lnTo>
                    <a:pt x="3" y="89"/>
                  </a:lnTo>
                  <a:lnTo>
                    <a:pt x="3" y="87"/>
                  </a:lnTo>
                  <a:lnTo>
                    <a:pt x="4" y="85"/>
                  </a:lnTo>
                  <a:lnTo>
                    <a:pt x="4" y="81"/>
                  </a:lnTo>
                  <a:lnTo>
                    <a:pt x="5" y="78"/>
                  </a:lnTo>
                  <a:lnTo>
                    <a:pt x="5" y="77"/>
                  </a:lnTo>
                  <a:lnTo>
                    <a:pt x="6" y="73"/>
                  </a:lnTo>
                  <a:lnTo>
                    <a:pt x="7" y="70"/>
                  </a:lnTo>
                  <a:lnTo>
                    <a:pt x="7" y="69"/>
                  </a:lnTo>
                  <a:lnTo>
                    <a:pt x="8" y="65"/>
                  </a:lnTo>
                  <a:lnTo>
                    <a:pt x="9" y="61"/>
                  </a:lnTo>
                  <a:lnTo>
                    <a:pt x="11" y="57"/>
                  </a:lnTo>
                  <a:lnTo>
                    <a:pt x="12" y="54"/>
                  </a:lnTo>
                  <a:lnTo>
                    <a:pt x="12" y="53"/>
                  </a:lnTo>
                  <a:lnTo>
                    <a:pt x="14" y="49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7" y="41"/>
                  </a:lnTo>
                  <a:lnTo>
                    <a:pt x="18" y="38"/>
                  </a:lnTo>
                  <a:lnTo>
                    <a:pt x="19" y="34"/>
                  </a:lnTo>
                  <a:lnTo>
                    <a:pt x="20" y="31"/>
                  </a:lnTo>
                  <a:lnTo>
                    <a:pt x="21" y="29"/>
                  </a:lnTo>
                  <a:lnTo>
                    <a:pt x="22" y="28"/>
                  </a:lnTo>
                  <a:lnTo>
                    <a:pt x="24" y="25"/>
                  </a:lnTo>
                  <a:lnTo>
                    <a:pt x="25" y="22"/>
                  </a:lnTo>
                  <a:lnTo>
                    <a:pt x="27" y="20"/>
                  </a:lnTo>
                  <a:lnTo>
                    <a:pt x="29" y="18"/>
                  </a:lnTo>
                  <a:lnTo>
                    <a:pt x="30" y="16"/>
                  </a:lnTo>
                  <a:lnTo>
                    <a:pt x="30" y="15"/>
                  </a:lnTo>
                  <a:lnTo>
                    <a:pt x="32" y="13"/>
                  </a:lnTo>
                  <a:lnTo>
                    <a:pt x="34" y="11"/>
                  </a:lnTo>
                  <a:lnTo>
                    <a:pt x="35" y="10"/>
                  </a:lnTo>
                  <a:lnTo>
                    <a:pt x="36" y="9"/>
                  </a:lnTo>
                  <a:lnTo>
                    <a:pt x="37" y="8"/>
                  </a:lnTo>
                  <a:lnTo>
                    <a:pt x="39" y="6"/>
                  </a:lnTo>
                  <a:lnTo>
                    <a:pt x="40" y="5"/>
                  </a:lnTo>
                  <a:lnTo>
                    <a:pt x="42" y="4"/>
                  </a:lnTo>
                  <a:lnTo>
                    <a:pt x="44" y="3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1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1"/>
                  </a:lnTo>
                  <a:lnTo>
                    <a:pt x="57" y="1"/>
                  </a:lnTo>
                  <a:lnTo>
                    <a:pt x="58" y="2"/>
                  </a:lnTo>
                  <a:lnTo>
                    <a:pt x="59" y="3"/>
                  </a:lnTo>
                  <a:lnTo>
                    <a:pt x="60" y="3"/>
                  </a:lnTo>
                  <a:lnTo>
                    <a:pt x="61" y="4"/>
                  </a:lnTo>
                  <a:lnTo>
                    <a:pt x="62" y="6"/>
                  </a:lnTo>
                  <a:lnTo>
                    <a:pt x="63" y="7"/>
                  </a:lnTo>
                  <a:lnTo>
                    <a:pt x="64" y="8"/>
                  </a:lnTo>
                  <a:lnTo>
                    <a:pt x="65" y="10"/>
                  </a:lnTo>
                  <a:lnTo>
                    <a:pt x="66" y="11"/>
                  </a:lnTo>
                  <a:lnTo>
                    <a:pt x="67" y="13"/>
                  </a:lnTo>
                  <a:lnTo>
                    <a:pt x="68" y="15"/>
                  </a:lnTo>
                  <a:lnTo>
                    <a:pt x="68" y="17"/>
                  </a:lnTo>
                  <a:lnTo>
                    <a:pt x="69" y="19"/>
                  </a:lnTo>
                  <a:lnTo>
                    <a:pt x="70" y="20"/>
                  </a:lnTo>
                  <a:lnTo>
                    <a:pt x="70" y="21"/>
                  </a:lnTo>
                  <a:lnTo>
                    <a:pt x="70" y="22"/>
                  </a:lnTo>
                  <a:lnTo>
                    <a:pt x="71" y="2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7" name="Freeform 270"/>
            <p:cNvSpPr/>
            <p:nvPr/>
          </p:nvSpPr>
          <p:spPr bwMode="auto">
            <a:xfrm>
              <a:off x="3674" y="2236"/>
              <a:ext cx="167" cy="174"/>
            </a:xfrm>
            <a:custGeom>
              <a:avLst/>
              <a:gdLst>
                <a:gd name="T0" fmla="*/ 158 w 167"/>
                <a:gd name="T1" fmla="*/ 61 h 174"/>
                <a:gd name="T2" fmla="*/ 163 w 167"/>
                <a:gd name="T3" fmla="*/ 68 h 174"/>
                <a:gd name="T4" fmla="*/ 166 w 167"/>
                <a:gd name="T5" fmla="*/ 76 h 174"/>
                <a:gd name="T6" fmla="*/ 166 w 167"/>
                <a:gd name="T7" fmla="*/ 86 h 174"/>
                <a:gd name="T8" fmla="*/ 165 w 167"/>
                <a:gd name="T9" fmla="*/ 100 h 174"/>
                <a:gd name="T10" fmla="*/ 161 w 167"/>
                <a:gd name="T11" fmla="*/ 115 h 174"/>
                <a:gd name="T12" fmla="*/ 154 w 167"/>
                <a:gd name="T13" fmla="*/ 129 h 174"/>
                <a:gd name="T14" fmla="*/ 146 w 167"/>
                <a:gd name="T15" fmla="*/ 142 h 174"/>
                <a:gd name="T16" fmla="*/ 134 w 167"/>
                <a:gd name="T17" fmla="*/ 155 h 174"/>
                <a:gd name="T18" fmla="*/ 124 w 167"/>
                <a:gd name="T19" fmla="*/ 163 h 174"/>
                <a:gd name="T20" fmla="*/ 115 w 167"/>
                <a:gd name="T21" fmla="*/ 167 h 174"/>
                <a:gd name="T22" fmla="*/ 103 w 167"/>
                <a:gd name="T23" fmla="*/ 171 h 174"/>
                <a:gd name="T24" fmla="*/ 84 w 167"/>
                <a:gd name="T25" fmla="*/ 173 h 174"/>
                <a:gd name="T26" fmla="*/ 57 w 167"/>
                <a:gd name="T27" fmla="*/ 168 h 174"/>
                <a:gd name="T28" fmla="*/ 34 w 167"/>
                <a:gd name="T29" fmla="*/ 157 h 174"/>
                <a:gd name="T30" fmla="*/ 16 w 167"/>
                <a:gd name="T31" fmla="*/ 139 h 174"/>
                <a:gd name="T32" fmla="*/ 8 w 167"/>
                <a:gd name="T33" fmla="*/ 127 h 174"/>
                <a:gd name="T34" fmla="*/ 3 w 167"/>
                <a:gd name="T35" fmla="*/ 111 h 174"/>
                <a:gd name="T36" fmla="*/ 0 w 167"/>
                <a:gd name="T37" fmla="*/ 99 h 174"/>
                <a:gd name="T38" fmla="*/ 0 w 167"/>
                <a:gd name="T39" fmla="*/ 86 h 174"/>
                <a:gd name="T40" fmla="*/ 3 w 167"/>
                <a:gd name="T41" fmla="*/ 69 h 174"/>
                <a:gd name="T42" fmla="*/ 9 w 167"/>
                <a:gd name="T43" fmla="*/ 54 h 174"/>
                <a:gd name="T44" fmla="*/ 17 w 167"/>
                <a:gd name="T45" fmla="*/ 39 h 174"/>
                <a:gd name="T46" fmla="*/ 29 w 167"/>
                <a:gd name="T47" fmla="*/ 22 h 174"/>
                <a:gd name="T48" fmla="*/ 41 w 167"/>
                <a:gd name="T49" fmla="*/ 12 h 174"/>
                <a:gd name="T50" fmla="*/ 52 w 167"/>
                <a:gd name="T51" fmla="*/ 5 h 174"/>
                <a:gd name="T52" fmla="*/ 65 w 167"/>
                <a:gd name="T53" fmla="*/ 0 h 174"/>
                <a:gd name="T54" fmla="*/ 78 w 167"/>
                <a:gd name="T55" fmla="*/ 2 h 174"/>
                <a:gd name="T56" fmla="*/ 91 w 167"/>
                <a:gd name="T57" fmla="*/ 12 h 174"/>
                <a:gd name="T58" fmla="*/ 98 w 167"/>
                <a:gd name="T59" fmla="*/ 29 h 174"/>
                <a:gd name="T60" fmla="*/ 99 w 167"/>
                <a:gd name="T61" fmla="*/ 41 h 174"/>
                <a:gd name="T62" fmla="*/ 97 w 167"/>
                <a:gd name="T63" fmla="*/ 55 h 174"/>
                <a:gd name="T64" fmla="*/ 94 w 167"/>
                <a:gd name="T65" fmla="*/ 74 h 174"/>
                <a:gd name="T66" fmla="*/ 87 w 167"/>
                <a:gd name="T67" fmla="*/ 95 h 174"/>
                <a:gd name="T68" fmla="*/ 78 w 167"/>
                <a:gd name="T69" fmla="*/ 113 h 174"/>
                <a:gd name="T70" fmla="*/ 68 w 167"/>
                <a:gd name="T71" fmla="*/ 132 h 174"/>
                <a:gd name="T72" fmla="*/ 84 w 167"/>
                <a:gd name="T73" fmla="*/ 137 h 174"/>
                <a:gd name="T74" fmla="*/ 100 w 167"/>
                <a:gd name="T75" fmla="*/ 138 h 174"/>
                <a:gd name="T76" fmla="*/ 113 w 167"/>
                <a:gd name="T77" fmla="*/ 135 h 174"/>
                <a:gd name="T78" fmla="*/ 123 w 167"/>
                <a:gd name="T79" fmla="*/ 130 h 174"/>
                <a:gd name="T80" fmla="*/ 132 w 167"/>
                <a:gd name="T81" fmla="*/ 122 h 174"/>
                <a:gd name="T82" fmla="*/ 142 w 167"/>
                <a:gd name="T83" fmla="*/ 105 h 174"/>
                <a:gd name="T84" fmla="*/ 147 w 167"/>
                <a:gd name="T85" fmla="*/ 90 h 174"/>
                <a:gd name="T86" fmla="*/ 149 w 167"/>
                <a:gd name="T87" fmla="*/ 78 h 174"/>
                <a:gd name="T88" fmla="*/ 149 w 167"/>
                <a:gd name="T89" fmla="*/ 66 h 174"/>
                <a:gd name="T90" fmla="*/ 58 w 167"/>
                <a:gd name="T91" fmla="*/ 116 h 174"/>
                <a:gd name="T92" fmla="*/ 67 w 167"/>
                <a:gd name="T93" fmla="*/ 98 h 174"/>
                <a:gd name="T94" fmla="*/ 72 w 167"/>
                <a:gd name="T95" fmla="*/ 80 h 174"/>
                <a:gd name="T96" fmla="*/ 76 w 167"/>
                <a:gd name="T97" fmla="*/ 64 h 174"/>
                <a:gd name="T98" fmla="*/ 75 w 167"/>
                <a:gd name="T99" fmla="*/ 52 h 174"/>
                <a:gd name="T100" fmla="*/ 69 w 167"/>
                <a:gd name="T101" fmla="*/ 40 h 174"/>
                <a:gd name="T102" fmla="*/ 61 w 167"/>
                <a:gd name="T103" fmla="*/ 33 h 174"/>
                <a:gd name="T104" fmla="*/ 52 w 167"/>
                <a:gd name="T105" fmla="*/ 32 h 174"/>
                <a:gd name="T106" fmla="*/ 42 w 167"/>
                <a:gd name="T107" fmla="*/ 35 h 174"/>
                <a:gd name="T108" fmla="*/ 34 w 167"/>
                <a:gd name="T109" fmla="*/ 40 h 174"/>
                <a:gd name="T110" fmla="*/ 28 w 167"/>
                <a:gd name="T111" fmla="*/ 46 h 174"/>
                <a:gd name="T112" fmla="*/ 21 w 167"/>
                <a:gd name="T113" fmla="*/ 60 h 174"/>
                <a:gd name="T114" fmla="*/ 18 w 167"/>
                <a:gd name="T115" fmla="*/ 77 h 174"/>
                <a:gd name="T116" fmla="*/ 21 w 167"/>
                <a:gd name="T117" fmla="*/ 90 h 174"/>
                <a:gd name="T118" fmla="*/ 26 w 167"/>
                <a:gd name="T119" fmla="*/ 101 h 174"/>
                <a:gd name="T120" fmla="*/ 36 w 167"/>
                <a:gd name="T121" fmla="*/ 112 h 174"/>
                <a:gd name="T122" fmla="*/ 49 w 167"/>
                <a:gd name="T123" fmla="*/ 123 h 1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67"/>
                <a:gd name="T187" fmla="*/ 0 h 174"/>
                <a:gd name="T188" fmla="*/ 167 w 167"/>
                <a:gd name="T189" fmla="*/ 174 h 17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67" h="174">
                  <a:moveTo>
                    <a:pt x="149" y="59"/>
                  </a:moveTo>
                  <a:lnTo>
                    <a:pt x="151" y="59"/>
                  </a:lnTo>
                  <a:lnTo>
                    <a:pt x="152" y="60"/>
                  </a:lnTo>
                  <a:lnTo>
                    <a:pt x="154" y="60"/>
                  </a:lnTo>
                  <a:lnTo>
                    <a:pt x="156" y="60"/>
                  </a:lnTo>
                  <a:lnTo>
                    <a:pt x="157" y="61"/>
                  </a:lnTo>
                  <a:lnTo>
                    <a:pt x="158" y="61"/>
                  </a:lnTo>
                  <a:lnTo>
                    <a:pt x="158" y="62"/>
                  </a:lnTo>
                  <a:lnTo>
                    <a:pt x="160" y="63"/>
                  </a:lnTo>
                  <a:lnTo>
                    <a:pt x="161" y="63"/>
                  </a:lnTo>
                  <a:lnTo>
                    <a:pt x="162" y="65"/>
                  </a:lnTo>
                  <a:lnTo>
                    <a:pt x="162" y="66"/>
                  </a:lnTo>
                  <a:lnTo>
                    <a:pt x="163" y="67"/>
                  </a:lnTo>
                  <a:lnTo>
                    <a:pt x="163" y="68"/>
                  </a:lnTo>
                  <a:lnTo>
                    <a:pt x="164" y="69"/>
                  </a:lnTo>
                  <a:lnTo>
                    <a:pt x="164" y="70"/>
                  </a:lnTo>
                  <a:lnTo>
                    <a:pt x="165" y="71"/>
                  </a:lnTo>
                  <a:lnTo>
                    <a:pt x="165" y="72"/>
                  </a:lnTo>
                  <a:lnTo>
                    <a:pt x="165" y="73"/>
                  </a:lnTo>
                  <a:lnTo>
                    <a:pt x="166" y="74"/>
                  </a:lnTo>
                  <a:lnTo>
                    <a:pt x="166" y="76"/>
                  </a:lnTo>
                  <a:lnTo>
                    <a:pt x="166" y="77"/>
                  </a:lnTo>
                  <a:lnTo>
                    <a:pt x="166" y="79"/>
                  </a:lnTo>
                  <a:lnTo>
                    <a:pt x="166" y="81"/>
                  </a:lnTo>
                  <a:lnTo>
                    <a:pt x="166" y="83"/>
                  </a:lnTo>
                  <a:lnTo>
                    <a:pt x="166" y="84"/>
                  </a:lnTo>
                  <a:lnTo>
                    <a:pt x="166" y="85"/>
                  </a:lnTo>
                  <a:lnTo>
                    <a:pt x="166" y="86"/>
                  </a:lnTo>
                  <a:lnTo>
                    <a:pt x="166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6"/>
                  </a:lnTo>
                  <a:lnTo>
                    <a:pt x="165" y="98"/>
                  </a:lnTo>
                  <a:lnTo>
                    <a:pt x="165" y="100"/>
                  </a:lnTo>
                  <a:lnTo>
                    <a:pt x="165" y="101"/>
                  </a:lnTo>
                  <a:lnTo>
                    <a:pt x="164" y="104"/>
                  </a:lnTo>
                  <a:lnTo>
                    <a:pt x="164" y="105"/>
                  </a:lnTo>
                  <a:lnTo>
                    <a:pt x="163" y="108"/>
                  </a:lnTo>
                  <a:lnTo>
                    <a:pt x="162" y="111"/>
                  </a:lnTo>
                  <a:lnTo>
                    <a:pt x="162" y="112"/>
                  </a:lnTo>
                  <a:lnTo>
                    <a:pt x="161" y="115"/>
                  </a:lnTo>
                  <a:lnTo>
                    <a:pt x="160" y="117"/>
                  </a:lnTo>
                  <a:lnTo>
                    <a:pt x="159" y="118"/>
                  </a:lnTo>
                  <a:lnTo>
                    <a:pt x="158" y="122"/>
                  </a:lnTo>
                  <a:lnTo>
                    <a:pt x="157" y="123"/>
                  </a:lnTo>
                  <a:lnTo>
                    <a:pt x="156" y="125"/>
                  </a:lnTo>
                  <a:lnTo>
                    <a:pt x="155" y="128"/>
                  </a:lnTo>
                  <a:lnTo>
                    <a:pt x="154" y="129"/>
                  </a:lnTo>
                  <a:lnTo>
                    <a:pt x="153" y="131"/>
                  </a:lnTo>
                  <a:lnTo>
                    <a:pt x="152" y="132"/>
                  </a:lnTo>
                  <a:lnTo>
                    <a:pt x="152" y="135"/>
                  </a:lnTo>
                  <a:lnTo>
                    <a:pt x="150" y="137"/>
                  </a:lnTo>
                  <a:lnTo>
                    <a:pt x="149" y="138"/>
                  </a:lnTo>
                  <a:lnTo>
                    <a:pt x="147" y="141"/>
                  </a:lnTo>
                  <a:lnTo>
                    <a:pt x="146" y="142"/>
                  </a:lnTo>
                  <a:lnTo>
                    <a:pt x="144" y="145"/>
                  </a:lnTo>
                  <a:lnTo>
                    <a:pt x="143" y="147"/>
                  </a:lnTo>
                  <a:lnTo>
                    <a:pt x="142" y="147"/>
                  </a:lnTo>
                  <a:lnTo>
                    <a:pt x="140" y="150"/>
                  </a:lnTo>
                  <a:lnTo>
                    <a:pt x="138" y="151"/>
                  </a:lnTo>
                  <a:lnTo>
                    <a:pt x="137" y="153"/>
                  </a:lnTo>
                  <a:lnTo>
                    <a:pt x="134" y="155"/>
                  </a:lnTo>
                  <a:lnTo>
                    <a:pt x="132" y="158"/>
                  </a:lnTo>
                  <a:lnTo>
                    <a:pt x="129" y="159"/>
                  </a:lnTo>
                  <a:lnTo>
                    <a:pt x="128" y="160"/>
                  </a:lnTo>
                  <a:lnTo>
                    <a:pt x="126" y="161"/>
                  </a:lnTo>
                  <a:lnTo>
                    <a:pt x="125" y="162"/>
                  </a:lnTo>
                  <a:lnTo>
                    <a:pt x="124" y="163"/>
                  </a:lnTo>
                  <a:lnTo>
                    <a:pt x="123" y="164"/>
                  </a:lnTo>
                  <a:lnTo>
                    <a:pt x="121" y="164"/>
                  </a:lnTo>
                  <a:lnTo>
                    <a:pt x="120" y="165"/>
                  </a:lnTo>
                  <a:lnTo>
                    <a:pt x="119" y="166"/>
                  </a:lnTo>
                  <a:lnTo>
                    <a:pt x="118" y="166"/>
                  </a:lnTo>
                  <a:lnTo>
                    <a:pt x="117" y="167"/>
                  </a:lnTo>
                  <a:lnTo>
                    <a:pt x="115" y="167"/>
                  </a:lnTo>
                  <a:lnTo>
                    <a:pt x="113" y="168"/>
                  </a:lnTo>
                  <a:lnTo>
                    <a:pt x="112" y="169"/>
                  </a:lnTo>
                  <a:lnTo>
                    <a:pt x="110" y="169"/>
                  </a:lnTo>
                  <a:lnTo>
                    <a:pt x="108" y="170"/>
                  </a:lnTo>
                  <a:lnTo>
                    <a:pt x="106" y="170"/>
                  </a:lnTo>
                  <a:lnTo>
                    <a:pt x="105" y="171"/>
                  </a:lnTo>
                  <a:lnTo>
                    <a:pt x="103" y="171"/>
                  </a:lnTo>
                  <a:lnTo>
                    <a:pt x="101" y="171"/>
                  </a:lnTo>
                  <a:lnTo>
                    <a:pt x="97" y="172"/>
                  </a:lnTo>
                  <a:lnTo>
                    <a:pt x="95" y="173"/>
                  </a:lnTo>
                  <a:lnTo>
                    <a:pt x="94" y="173"/>
                  </a:lnTo>
                  <a:lnTo>
                    <a:pt x="91" y="173"/>
                  </a:lnTo>
                  <a:lnTo>
                    <a:pt x="87" y="173"/>
                  </a:lnTo>
                  <a:lnTo>
                    <a:pt x="84" y="173"/>
                  </a:lnTo>
                  <a:lnTo>
                    <a:pt x="80" y="173"/>
                  </a:lnTo>
                  <a:lnTo>
                    <a:pt x="76" y="173"/>
                  </a:lnTo>
                  <a:lnTo>
                    <a:pt x="72" y="172"/>
                  </a:lnTo>
                  <a:lnTo>
                    <a:pt x="69" y="171"/>
                  </a:lnTo>
                  <a:lnTo>
                    <a:pt x="65" y="170"/>
                  </a:lnTo>
                  <a:lnTo>
                    <a:pt x="61" y="169"/>
                  </a:lnTo>
                  <a:lnTo>
                    <a:pt x="57" y="168"/>
                  </a:lnTo>
                  <a:lnTo>
                    <a:pt x="54" y="167"/>
                  </a:lnTo>
                  <a:lnTo>
                    <a:pt x="53" y="166"/>
                  </a:lnTo>
                  <a:lnTo>
                    <a:pt x="49" y="165"/>
                  </a:lnTo>
                  <a:lnTo>
                    <a:pt x="45" y="163"/>
                  </a:lnTo>
                  <a:lnTo>
                    <a:pt x="42" y="161"/>
                  </a:lnTo>
                  <a:lnTo>
                    <a:pt x="38" y="159"/>
                  </a:lnTo>
                  <a:lnTo>
                    <a:pt x="34" y="157"/>
                  </a:lnTo>
                  <a:lnTo>
                    <a:pt x="31" y="154"/>
                  </a:lnTo>
                  <a:lnTo>
                    <a:pt x="27" y="152"/>
                  </a:lnTo>
                  <a:lnTo>
                    <a:pt x="24" y="149"/>
                  </a:lnTo>
                  <a:lnTo>
                    <a:pt x="21" y="146"/>
                  </a:lnTo>
                  <a:lnTo>
                    <a:pt x="18" y="143"/>
                  </a:lnTo>
                  <a:lnTo>
                    <a:pt x="17" y="141"/>
                  </a:lnTo>
                  <a:lnTo>
                    <a:pt x="16" y="139"/>
                  </a:lnTo>
                  <a:lnTo>
                    <a:pt x="14" y="137"/>
                  </a:lnTo>
                  <a:lnTo>
                    <a:pt x="14" y="136"/>
                  </a:lnTo>
                  <a:lnTo>
                    <a:pt x="13" y="134"/>
                  </a:lnTo>
                  <a:lnTo>
                    <a:pt x="12" y="132"/>
                  </a:lnTo>
                  <a:lnTo>
                    <a:pt x="11" y="130"/>
                  </a:lnTo>
                  <a:lnTo>
                    <a:pt x="10" y="129"/>
                  </a:lnTo>
                  <a:lnTo>
                    <a:pt x="8" y="127"/>
                  </a:lnTo>
                  <a:lnTo>
                    <a:pt x="7" y="125"/>
                  </a:lnTo>
                  <a:lnTo>
                    <a:pt x="6" y="123"/>
                  </a:lnTo>
                  <a:lnTo>
                    <a:pt x="6" y="120"/>
                  </a:lnTo>
                  <a:lnTo>
                    <a:pt x="5" y="118"/>
                  </a:lnTo>
                  <a:lnTo>
                    <a:pt x="4" y="116"/>
                  </a:lnTo>
                  <a:lnTo>
                    <a:pt x="3" y="114"/>
                  </a:lnTo>
                  <a:lnTo>
                    <a:pt x="3" y="111"/>
                  </a:lnTo>
                  <a:lnTo>
                    <a:pt x="2" y="109"/>
                  </a:lnTo>
                  <a:lnTo>
                    <a:pt x="2" y="108"/>
                  </a:lnTo>
                  <a:lnTo>
                    <a:pt x="2" y="106"/>
                  </a:lnTo>
                  <a:lnTo>
                    <a:pt x="1" y="104"/>
                  </a:lnTo>
                  <a:lnTo>
                    <a:pt x="1" y="102"/>
                  </a:lnTo>
                  <a:lnTo>
                    <a:pt x="0" y="100"/>
                  </a:lnTo>
                  <a:lnTo>
                    <a:pt x="0" y="99"/>
                  </a:lnTo>
                  <a:lnTo>
                    <a:pt x="0" y="98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0" y="88"/>
                  </a:lnTo>
                  <a:lnTo>
                    <a:pt x="0" y="86"/>
                  </a:lnTo>
                  <a:lnTo>
                    <a:pt x="0" y="83"/>
                  </a:lnTo>
                  <a:lnTo>
                    <a:pt x="1" y="81"/>
                  </a:lnTo>
                  <a:lnTo>
                    <a:pt x="1" y="78"/>
                  </a:lnTo>
                  <a:lnTo>
                    <a:pt x="2" y="76"/>
                  </a:lnTo>
                  <a:lnTo>
                    <a:pt x="2" y="73"/>
                  </a:lnTo>
                  <a:lnTo>
                    <a:pt x="3" y="71"/>
                  </a:lnTo>
                  <a:lnTo>
                    <a:pt x="3" y="69"/>
                  </a:lnTo>
                  <a:lnTo>
                    <a:pt x="4" y="66"/>
                  </a:lnTo>
                  <a:lnTo>
                    <a:pt x="5" y="64"/>
                  </a:lnTo>
                  <a:lnTo>
                    <a:pt x="6" y="61"/>
                  </a:lnTo>
                  <a:lnTo>
                    <a:pt x="7" y="59"/>
                  </a:lnTo>
                  <a:lnTo>
                    <a:pt x="7" y="58"/>
                  </a:lnTo>
                  <a:lnTo>
                    <a:pt x="8" y="56"/>
                  </a:lnTo>
                  <a:lnTo>
                    <a:pt x="9" y="54"/>
                  </a:lnTo>
                  <a:lnTo>
                    <a:pt x="10" y="51"/>
                  </a:lnTo>
                  <a:lnTo>
                    <a:pt x="11" y="48"/>
                  </a:lnTo>
                  <a:lnTo>
                    <a:pt x="13" y="46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5" y="42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8" y="37"/>
                  </a:lnTo>
                  <a:lnTo>
                    <a:pt x="20" y="34"/>
                  </a:lnTo>
                  <a:lnTo>
                    <a:pt x="22" y="31"/>
                  </a:lnTo>
                  <a:lnTo>
                    <a:pt x="24" y="28"/>
                  </a:lnTo>
                  <a:lnTo>
                    <a:pt x="27" y="25"/>
                  </a:lnTo>
                  <a:lnTo>
                    <a:pt x="29" y="22"/>
                  </a:lnTo>
                  <a:lnTo>
                    <a:pt x="32" y="20"/>
                  </a:lnTo>
                  <a:lnTo>
                    <a:pt x="32" y="19"/>
                  </a:lnTo>
                  <a:lnTo>
                    <a:pt x="34" y="17"/>
                  </a:lnTo>
                  <a:lnTo>
                    <a:pt x="36" y="15"/>
                  </a:lnTo>
                  <a:lnTo>
                    <a:pt x="38" y="14"/>
                  </a:lnTo>
                  <a:lnTo>
                    <a:pt x="39" y="14"/>
                  </a:lnTo>
                  <a:lnTo>
                    <a:pt x="41" y="12"/>
                  </a:lnTo>
                  <a:lnTo>
                    <a:pt x="42" y="10"/>
                  </a:lnTo>
                  <a:lnTo>
                    <a:pt x="43" y="9"/>
                  </a:lnTo>
                  <a:lnTo>
                    <a:pt x="45" y="8"/>
                  </a:lnTo>
                  <a:lnTo>
                    <a:pt x="47" y="7"/>
                  </a:lnTo>
                  <a:lnTo>
                    <a:pt x="49" y="6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4" y="3"/>
                  </a:lnTo>
                  <a:lnTo>
                    <a:pt x="56" y="3"/>
                  </a:lnTo>
                  <a:lnTo>
                    <a:pt x="58" y="2"/>
                  </a:lnTo>
                  <a:lnTo>
                    <a:pt x="59" y="2"/>
                  </a:lnTo>
                  <a:lnTo>
                    <a:pt x="61" y="1"/>
                  </a:lnTo>
                  <a:lnTo>
                    <a:pt x="63" y="1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1"/>
                  </a:lnTo>
                  <a:lnTo>
                    <a:pt x="76" y="1"/>
                  </a:lnTo>
                  <a:lnTo>
                    <a:pt x="78" y="2"/>
                  </a:lnTo>
                  <a:lnTo>
                    <a:pt x="80" y="3"/>
                  </a:lnTo>
                  <a:lnTo>
                    <a:pt x="82" y="4"/>
                  </a:lnTo>
                  <a:lnTo>
                    <a:pt x="83" y="5"/>
                  </a:lnTo>
                  <a:lnTo>
                    <a:pt x="85" y="6"/>
                  </a:lnTo>
                  <a:lnTo>
                    <a:pt x="87" y="8"/>
                  </a:lnTo>
                  <a:lnTo>
                    <a:pt x="89" y="10"/>
                  </a:lnTo>
                  <a:lnTo>
                    <a:pt x="91" y="12"/>
                  </a:lnTo>
                  <a:lnTo>
                    <a:pt x="93" y="14"/>
                  </a:lnTo>
                  <a:lnTo>
                    <a:pt x="94" y="16"/>
                  </a:lnTo>
                  <a:lnTo>
                    <a:pt x="96" y="19"/>
                  </a:lnTo>
                  <a:lnTo>
                    <a:pt x="97" y="22"/>
                  </a:lnTo>
                  <a:lnTo>
                    <a:pt x="97" y="25"/>
                  </a:lnTo>
                  <a:lnTo>
                    <a:pt x="97" y="27"/>
                  </a:lnTo>
                  <a:lnTo>
                    <a:pt x="98" y="29"/>
                  </a:lnTo>
                  <a:lnTo>
                    <a:pt x="98" y="30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8" y="36"/>
                  </a:lnTo>
                  <a:lnTo>
                    <a:pt x="99" y="37"/>
                  </a:lnTo>
                  <a:lnTo>
                    <a:pt x="99" y="39"/>
                  </a:lnTo>
                  <a:lnTo>
                    <a:pt x="99" y="41"/>
                  </a:lnTo>
                  <a:lnTo>
                    <a:pt x="99" y="43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8" y="48"/>
                  </a:lnTo>
                  <a:lnTo>
                    <a:pt x="98" y="50"/>
                  </a:lnTo>
                  <a:lnTo>
                    <a:pt x="98" y="52"/>
                  </a:lnTo>
                  <a:lnTo>
                    <a:pt x="97" y="55"/>
                  </a:lnTo>
                  <a:lnTo>
                    <a:pt x="97" y="57"/>
                  </a:lnTo>
                  <a:lnTo>
                    <a:pt x="97" y="59"/>
                  </a:lnTo>
                  <a:lnTo>
                    <a:pt x="97" y="60"/>
                  </a:lnTo>
                  <a:lnTo>
                    <a:pt x="97" y="64"/>
                  </a:lnTo>
                  <a:lnTo>
                    <a:pt x="96" y="68"/>
                  </a:lnTo>
                  <a:lnTo>
                    <a:pt x="94" y="72"/>
                  </a:lnTo>
                  <a:lnTo>
                    <a:pt x="94" y="74"/>
                  </a:lnTo>
                  <a:lnTo>
                    <a:pt x="93" y="76"/>
                  </a:lnTo>
                  <a:lnTo>
                    <a:pt x="92" y="81"/>
                  </a:lnTo>
                  <a:lnTo>
                    <a:pt x="91" y="81"/>
                  </a:lnTo>
                  <a:lnTo>
                    <a:pt x="90" y="86"/>
                  </a:lnTo>
                  <a:lnTo>
                    <a:pt x="89" y="88"/>
                  </a:lnTo>
                  <a:lnTo>
                    <a:pt x="88" y="90"/>
                  </a:lnTo>
                  <a:lnTo>
                    <a:pt x="87" y="95"/>
                  </a:lnTo>
                  <a:lnTo>
                    <a:pt x="86" y="95"/>
                  </a:lnTo>
                  <a:lnTo>
                    <a:pt x="84" y="100"/>
                  </a:lnTo>
                  <a:lnTo>
                    <a:pt x="84" y="101"/>
                  </a:lnTo>
                  <a:lnTo>
                    <a:pt x="82" y="104"/>
                  </a:lnTo>
                  <a:lnTo>
                    <a:pt x="81" y="106"/>
                  </a:lnTo>
                  <a:lnTo>
                    <a:pt x="80" y="108"/>
                  </a:lnTo>
                  <a:lnTo>
                    <a:pt x="78" y="113"/>
                  </a:lnTo>
                  <a:lnTo>
                    <a:pt x="75" y="118"/>
                  </a:lnTo>
                  <a:lnTo>
                    <a:pt x="75" y="119"/>
                  </a:lnTo>
                  <a:lnTo>
                    <a:pt x="73" y="123"/>
                  </a:lnTo>
                  <a:lnTo>
                    <a:pt x="72" y="125"/>
                  </a:lnTo>
                  <a:lnTo>
                    <a:pt x="70" y="128"/>
                  </a:lnTo>
                  <a:lnTo>
                    <a:pt x="69" y="130"/>
                  </a:lnTo>
                  <a:lnTo>
                    <a:pt x="68" y="132"/>
                  </a:lnTo>
                  <a:lnTo>
                    <a:pt x="70" y="133"/>
                  </a:lnTo>
                  <a:lnTo>
                    <a:pt x="73" y="134"/>
                  </a:lnTo>
                  <a:lnTo>
                    <a:pt x="76" y="135"/>
                  </a:lnTo>
                  <a:lnTo>
                    <a:pt x="78" y="136"/>
                  </a:lnTo>
                  <a:lnTo>
                    <a:pt x="79" y="136"/>
                  </a:lnTo>
                  <a:lnTo>
                    <a:pt x="81" y="136"/>
                  </a:lnTo>
                  <a:lnTo>
                    <a:pt x="84" y="137"/>
                  </a:lnTo>
                  <a:lnTo>
                    <a:pt x="86" y="137"/>
                  </a:lnTo>
                  <a:lnTo>
                    <a:pt x="89" y="138"/>
                  </a:lnTo>
                  <a:lnTo>
                    <a:pt x="91" y="138"/>
                  </a:lnTo>
                  <a:lnTo>
                    <a:pt x="94" y="138"/>
                  </a:lnTo>
                  <a:lnTo>
                    <a:pt x="96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2" y="138"/>
                  </a:lnTo>
                  <a:lnTo>
                    <a:pt x="105" y="137"/>
                  </a:lnTo>
                  <a:lnTo>
                    <a:pt x="106" y="137"/>
                  </a:lnTo>
                  <a:lnTo>
                    <a:pt x="107" y="137"/>
                  </a:lnTo>
                  <a:lnTo>
                    <a:pt x="109" y="137"/>
                  </a:lnTo>
                  <a:lnTo>
                    <a:pt x="111" y="136"/>
                  </a:lnTo>
                  <a:lnTo>
                    <a:pt x="113" y="135"/>
                  </a:lnTo>
                  <a:lnTo>
                    <a:pt x="114" y="135"/>
                  </a:lnTo>
                  <a:lnTo>
                    <a:pt x="115" y="134"/>
                  </a:lnTo>
                  <a:lnTo>
                    <a:pt x="117" y="133"/>
                  </a:lnTo>
                  <a:lnTo>
                    <a:pt x="119" y="133"/>
                  </a:lnTo>
                  <a:lnTo>
                    <a:pt x="120" y="132"/>
                  </a:lnTo>
                  <a:lnTo>
                    <a:pt x="121" y="131"/>
                  </a:lnTo>
                  <a:lnTo>
                    <a:pt x="123" y="130"/>
                  </a:lnTo>
                  <a:lnTo>
                    <a:pt x="125" y="130"/>
                  </a:lnTo>
                  <a:lnTo>
                    <a:pt x="125" y="129"/>
                  </a:lnTo>
                  <a:lnTo>
                    <a:pt x="127" y="127"/>
                  </a:lnTo>
                  <a:lnTo>
                    <a:pt x="129" y="125"/>
                  </a:lnTo>
                  <a:lnTo>
                    <a:pt x="129" y="124"/>
                  </a:lnTo>
                  <a:lnTo>
                    <a:pt x="130" y="124"/>
                  </a:lnTo>
                  <a:lnTo>
                    <a:pt x="132" y="122"/>
                  </a:lnTo>
                  <a:lnTo>
                    <a:pt x="133" y="120"/>
                  </a:lnTo>
                  <a:lnTo>
                    <a:pt x="135" y="118"/>
                  </a:lnTo>
                  <a:lnTo>
                    <a:pt x="137" y="115"/>
                  </a:lnTo>
                  <a:lnTo>
                    <a:pt x="139" y="112"/>
                  </a:lnTo>
                  <a:lnTo>
                    <a:pt x="140" y="109"/>
                  </a:lnTo>
                  <a:lnTo>
                    <a:pt x="140" y="108"/>
                  </a:lnTo>
                  <a:lnTo>
                    <a:pt x="142" y="105"/>
                  </a:lnTo>
                  <a:lnTo>
                    <a:pt x="143" y="103"/>
                  </a:lnTo>
                  <a:lnTo>
                    <a:pt x="144" y="102"/>
                  </a:lnTo>
                  <a:lnTo>
                    <a:pt x="145" y="99"/>
                  </a:lnTo>
                  <a:lnTo>
                    <a:pt x="145" y="98"/>
                  </a:lnTo>
                  <a:lnTo>
                    <a:pt x="146" y="96"/>
                  </a:lnTo>
                  <a:lnTo>
                    <a:pt x="147" y="92"/>
                  </a:lnTo>
                  <a:lnTo>
                    <a:pt x="147" y="90"/>
                  </a:lnTo>
                  <a:lnTo>
                    <a:pt x="148" y="88"/>
                  </a:lnTo>
                  <a:lnTo>
                    <a:pt x="148" y="86"/>
                  </a:lnTo>
                  <a:lnTo>
                    <a:pt x="148" y="85"/>
                  </a:lnTo>
                  <a:lnTo>
                    <a:pt x="148" y="84"/>
                  </a:lnTo>
                  <a:lnTo>
                    <a:pt x="148" y="82"/>
                  </a:lnTo>
                  <a:lnTo>
                    <a:pt x="149" y="80"/>
                  </a:lnTo>
                  <a:lnTo>
                    <a:pt x="149" y="78"/>
                  </a:lnTo>
                  <a:lnTo>
                    <a:pt x="149" y="77"/>
                  </a:lnTo>
                  <a:lnTo>
                    <a:pt x="149" y="76"/>
                  </a:lnTo>
                  <a:lnTo>
                    <a:pt x="149" y="74"/>
                  </a:lnTo>
                  <a:lnTo>
                    <a:pt x="149" y="72"/>
                  </a:lnTo>
                  <a:lnTo>
                    <a:pt x="149" y="70"/>
                  </a:lnTo>
                  <a:lnTo>
                    <a:pt x="149" y="68"/>
                  </a:lnTo>
                  <a:lnTo>
                    <a:pt x="149" y="66"/>
                  </a:lnTo>
                  <a:lnTo>
                    <a:pt x="149" y="64"/>
                  </a:lnTo>
                  <a:lnTo>
                    <a:pt x="149" y="61"/>
                  </a:lnTo>
                  <a:lnTo>
                    <a:pt x="149" y="59"/>
                  </a:lnTo>
                  <a:lnTo>
                    <a:pt x="53" y="125"/>
                  </a:lnTo>
                  <a:lnTo>
                    <a:pt x="55" y="122"/>
                  </a:lnTo>
                  <a:lnTo>
                    <a:pt x="55" y="121"/>
                  </a:lnTo>
                  <a:lnTo>
                    <a:pt x="58" y="116"/>
                  </a:lnTo>
                  <a:lnTo>
                    <a:pt x="60" y="112"/>
                  </a:lnTo>
                  <a:lnTo>
                    <a:pt x="61" y="109"/>
                  </a:lnTo>
                  <a:lnTo>
                    <a:pt x="62" y="108"/>
                  </a:lnTo>
                  <a:lnTo>
                    <a:pt x="63" y="104"/>
                  </a:lnTo>
                  <a:lnTo>
                    <a:pt x="64" y="103"/>
                  </a:lnTo>
                  <a:lnTo>
                    <a:pt x="65" y="101"/>
                  </a:lnTo>
                  <a:lnTo>
                    <a:pt x="67" y="98"/>
                  </a:lnTo>
                  <a:lnTo>
                    <a:pt x="67" y="97"/>
                  </a:lnTo>
                  <a:lnTo>
                    <a:pt x="68" y="94"/>
                  </a:lnTo>
                  <a:lnTo>
                    <a:pt x="69" y="91"/>
                  </a:lnTo>
                  <a:lnTo>
                    <a:pt x="69" y="90"/>
                  </a:lnTo>
                  <a:lnTo>
                    <a:pt x="70" y="87"/>
                  </a:lnTo>
                  <a:lnTo>
                    <a:pt x="71" y="84"/>
                  </a:lnTo>
                  <a:lnTo>
                    <a:pt x="72" y="80"/>
                  </a:lnTo>
                  <a:lnTo>
                    <a:pt x="73" y="77"/>
                  </a:lnTo>
                  <a:lnTo>
                    <a:pt x="74" y="74"/>
                  </a:lnTo>
                  <a:lnTo>
                    <a:pt x="75" y="72"/>
                  </a:lnTo>
                  <a:lnTo>
                    <a:pt x="75" y="70"/>
                  </a:lnTo>
                  <a:lnTo>
                    <a:pt x="75" y="69"/>
                  </a:lnTo>
                  <a:lnTo>
                    <a:pt x="76" y="67"/>
                  </a:lnTo>
                  <a:lnTo>
                    <a:pt x="76" y="64"/>
                  </a:lnTo>
                  <a:lnTo>
                    <a:pt x="76" y="62"/>
                  </a:lnTo>
                  <a:lnTo>
                    <a:pt x="76" y="61"/>
                  </a:lnTo>
                  <a:lnTo>
                    <a:pt x="76" y="59"/>
                  </a:lnTo>
                  <a:lnTo>
                    <a:pt x="76" y="56"/>
                  </a:lnTo>
                  <a:lnTo>
                    <a:pt x="76" y="54"/>
                  </a:lnTo>
                  <a:lnTo>
                    <a:pt x="75" y="53"/>
                  </a:lnTo>
                  <a:lnTo>
                    <a:pt x="75" y="52"/>
                  </a:lnTo>
                  <a:lnTo>
                    <a:pt x="75" y="50"/>
                  </a:lnTo>
                  <a:lnTo>
                    <a:pt x="74" y="48"/>
                  </a:lnTo>
                  <a:lnTo>
                    <a:pt x="73" y="46"/>
                  </a:lnTo>
                  <a:lnTo>
                    <a:pt x="72" y="44"/>
                  </a:lnTo>
                  <a:lnTo>
                    <a:pt x="71" y="43"/>
                  </a:lnTo>
                  <a:lnTo>
                    <a:pt x="70" y="41"/>
                  </a:lnTo>
                  <a:lnTo>
                    <a:pt x="69" y="40"/>
                  </a:lnTo>
                  <a:lnTo>
                    <a:pt x="68" y="38"/>
                  </a:lnTo>
                  <a:lnTo>
                    <a:pt x="66" y="37"/>
                  </a:lnTo>
                  <a:lnTo>
                    <a:pt x="65" y="36"/>
                  </a:lnTo>
                  <a:lnTo>
                    <a:pt x="64" y="35"/>
                  </a:lnTo>
                  <a:lnTo>
                    <a:pt x="63" y="34"/>
                  </a:lnTo>
                  <a:lnTo>
                    <a:pt x="62" y="34"/>
                  </a:lnTo>
                  <a:lnTo>
                    <a:pt x="61" y="33"/>
                  </a:lnTo>
                  <a:lnTo>
                    <a:pt x="59" y="33"/>
                  </a:lnTo>
                  <a:lnTo>
                    <a:pt x="58" y="32"/>
                  </a:lnTo>
                  <a:lnTo>
                    <a:pt x="57" y="32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3" y="32"/>
                  </a:lnTo>
                  <a:lnTo>
                    <a:pt x="52" y="32"/>
                  </a:lnTo>
                  <a:lnTo>
                    <a:pt x="50" y="32"/>
                  </a:lnTo>
                  <a:lnTo>
                    <a:pt x="49" y="32"/>
                  </a:lnTo>
                  <a:lnTo>
                    <a:pt x="48" y="32"/>
                  </a:lnTo>
                  <a:lnTo>
                    <a:pt x="46" y="33"/>
                  </a:lnTo>
                  <a:lnTo>
                    <a:pt x="45" y="33"/>
                  </a:lnTo>
                  <a:lnTo>
                    <a:pt x="44" y="34"/>
                  </a:lnTo>
                  <a:lnTo>
                    <a:pt x="42" y="35"/>
                  </a:lnTo>
                  <a:lnTo>
                    <a:pt x="41" y="36"/>
                  </a:lnTo>
                  <a:lnTo>
                    <a:pt x="39" y="37"/>
                  </a:lnTo>
                  <a:lnTo>
                    <a:pt x="38" y="38"/>
                  </a:lnTo>
                  <a:lnTo>
                    <a:pt x="37" y="39"/>
                  </a:lnTo>
                  <a:lnTo>
                    <a:pt x="35" y="40"/>
                  </a:lnTo>
                  <a:lnTo>
                    <a:pt x="34" y="40"/>
                  </a:lnTo>
                  <a:lnTo>
                    <a:pt x="34" y="41"/>
                  </a:lnTo>
                  <a:lnTo>
                    <a:pt x="33" y="42"/>
                  </a:lnTo>
                  <a:lnTo>
                    <a:pt x="32" y="43"/>
                  </a:lnTo>
                  <a:lnTo>
                    <a:pt x="31" y="43"/>
                  </a:lnTo>
                  <a:lnTo>
                    <a:pt x="30" y="45"/>
                  </a:lnTo>
                  <a:lnTo>
                    <a:pt x="29" y="45"/>
                  </a:lnTo>
                  <a:lnTo>
                    <a:pt x="28" y="46"/>
                  </a:lnTo>
                  <a:lnTo>
                    <a:pt x="27" y="48"/>
                  </a:lnTo>
                  <a:lnTo>
                    <a:pt x="25" y="51"/>
                  </a:lnTo>
                  <a:lnTo>
                    <a:pt x="25" y="52"/>
                  </a:lnTo>
                  <a:lnTo>
                    <a:pt x="24" y="54"/>
                  </a:lnTo>
                  <a:lnTo>
                    <a:pt x="22" y="57"/>
                  </a:lnTo>
                  <a:lnTo>
                    <a:pt x="21" y="59"/>
                  </a:lnTo>
                  <a:lnTo>
                    <a:pt x="21" y="60"/>
                  </a:lnTo>
                  <a:lnTo>
                    <a:pt x="20" y="63"/>
                  </a:lnTo>
                  <a:lnTo>
                    <a:pt x="19" y="66"/>
                  </a:lnTo>
                  <a:lnTo>
                    <a:pt x="19" y="67"/>
                  </a:lnTo>
                  <a:lnTo>
                    <a:pt x="18" y="69"/>
                  </a:lnTo>
                  <a:lnTo>
                    <a:pt x="18" y="72"/>
                  </a:lnTo>
                  <a:lnTo>
                    <a:pt x="18" y="74"/>
                  </a:lnTo>
                  <a:lnTo>
                    <a:pt x="18" y="77"/>
                  </a:lnTo>
                  <a:lnTo>
                    <a:pt x="18" y="80"/>
                  </a:lnTo>
                  <a:lnTo>
                    <a:pt x="19" y="82"/>
                  </a:lnTo>
                  <a:lnTo>
                    <a:pt x="19" y="84"/>
                  </a:lnTo>
                  <a:lnTo>
                    <a:pt x="19" y="86"/>
                  </a:lnTo>
                  <a:lnTo>
                    <a:pt x="20" y="87"/>
                  </a:lnTo>
                  <a:lnTo>
                    <a:pt x="20" y="89"/>
                  </a:lnTo>
                  <a:lnTo>
                    <a:pt x="21" y="90"/>
                  </a:lnTo>
                  <a:lnTo>
                    <a:pt x="21" y="92"/>
                  </a:lnTo>
                  <a:lnTo>
                    <a:pt x="22" y="93"/>
                  </a:lnTo>
                  <a:lnTo>
                    <a:pt x="23" y="94"/>
                  </a:lnTo>
                  <a:lnTo>
                    <a:pt x="23" y="95"/>
                  </a:lnTo>
                  <a:lnTo>
                    <a:pt x="24" y="97"/>
                  </a:lnTo>
                  <a:lnTo>
                    <a:pt x="25" y="99"/>
                  </a:lnTo>
                  <a:lnTo>
                    <a:pt x="26" y="101"/>
                  </a:lnTo>
                  <a:lnTo>
                    <a:pt x="28" y="103"/>
                  </a:lnTo>
                  <a:lnTo>
                    <a:pt x="29" y="105"/>
                  </a:lnTo>
                  <a:lnTo>
                    <a:pt x="31" y="107"/>
                  </a:lnTo>
                  <a:lnTo>
                    <a:pt x="32" y="108"/>
                  </a:lnTo>
                  <a:lnTo>
                    <a:pt x="32" y="109"/>
                  </a:lnTo>
                  <a:lnTo>
                    <a:pt x="34" y="110"/>
                  </a:lnTo>
                  <a:lnTo>
                    <a:pt x="36" y="112"/>
                  </a:lnTo>
                  <a:lnTo>
                    <a:pt x="38" y="114"/>
                  </a:lnTo>
                  <a:lnTo>
                    <a:pt x="40" y="116"/>
                  </a:lnTo>
                  <a:lnTo>
                    <a:pt x="42" y="117"/>
                  </a:lnTo>
                  <a:lnTo>
                    <a:pt x="42" y="119"/>
                  </a:lnTo>
                  <a:lnTo>
                    <a:pt x="45" y="120"/>
                  </a:lnTo>
                  <a:lnTo>
                    <a:pt x="47" y="121"/>
                  </a:lnTo>
                  <a:lnTo>
                    <a:pt x="49" y="123"/>
                  </a:lnTo>
                  <a:lnTo>
                    <a:pt x="53" y="125"/>
                  </a:lnTo>
                  <a:lnTo>
                    <a:pt x="149" y="5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8" name="Freeform 271"/>
            <p:cNvSpPr/>
            <p:nvPr/>
          </p:nvSpPr>
          <p:spPr bwMode="auto">
            <a:xfrm>
              <a:off x="3779" y="2081"/>
              <a:ext cx="146" cy="202"/>
            </a:xfrm>
            <a:custGeom>
              <a:avLst/>
              <a:gdLst>
                <a:gd name="T0" fmla="*/ 69 w 146"/>
                <a:gd name="T1" fmla="*/ 92 h 202"/>
                <a:gd name="T2" fmla="*/ 70 w 146"/>
                <a:gd name="T3" fmla="*/ 78 h 202"/>
                <a:gd name="T4" fmla="*/ 73 w 146"/>
                <a:gd name="T5" fmla="*/ 63 h 202"/>
                <a:gd name="T6" fmla="*/ 78 w 146"/>
                <a:gd name="T7" fmla="*/ 50 h 202"/>
                <a:gd name="T8" fmla="*/ 83 w 146"/>
                <a:gd name="T9" fmla="*/ 39 h 202"/>
                <a:gd name="T10" fmla="*/ 89 w 146"/>
                <a:gd name="T11" fmla="*/ 27 h 202"/>
                <a:gd name="T12" fmla="*/ 96 w 146"/>
                <a:gd name="T13" fmla="*/ 19 h 202"/>
                <a:gd name="T14" fmla="*/ 105 w 146"/>
                <a:gd name="T15" fmla="*/ 11 h 202"/>
                <a:gd name="T16" fmla="*/ 113 w 146"/>
                <a:gd name="T17" fmla="*/ 6 h 202"/>
                <a:gd name="T18" fmla="*/ 125 w 146"/>
                <a:gd name="T19" fmla="*/ 1 h 202"/>
                <a:gd name="T20" fmla="*/ 132 w 146"/>
                <a:gd name="T21" fmla="*/ 1 h 202"/>
                <a:gd name="T22" fmla="*/ 136 w 146"/>
                <a:gd name="T23" fmla="*/ 1 h 202"/>
                <a:gd name="T24" fmla="*/ 142 w 146"/>
                <a:gd name="T25" fmla="*/ 5 h 202"/>
                <a:gd name="T26" fmla="*/ 145 w 146"/>
                <a:gd name="T27" fmla="*/ 12 h 202"/>
                <a:gd name="T28" fmla="*/ 145 w 146"/>
                <a:gd name="T29" fmla="*/ 18 h 202"/>
                <a:gd name="T30" fmla="*/ 142 w 146"/>
                <a:gd name="T31" fmla="*/ 28 h 202"/>
                <a:gd name="T32" fmla="*/ 138 w 146"/>
                <a:gd name="T33" fmla="*/ 40 h 202"/>
                <a:gd name="T34" fmla="*/ 131 w 146"/>
                <a:gd name="T35" fmla="*/ 37 h 202"/>
                <a:gd name="T36" fmla="*/ 123 w 146"/>
                <a:gd name="T37" fmla="*/ 36 h 202"/>
                <a:gd name="T38" fmla="*/ 116 w 146"/>
                <a:gd name="T39" fmla="*/ 37 h 202"/>
                <a:gd name="T40" fmla="*/ 105 w 146"/>
                <a:gd name="T41" fmla="*/ 45 h 202"/>
                <a:gd name="T42" fmla="*/ 97 w 146"/>
                <a:gd name="T43" fmla="*/ 55 h 202"/>
                <a:gd name="T44" fmla="*/ 92 w 146"/>
                <a:gd name="T45" fmla="*/ 64 h 202"/>
                <a:gd name="T46" fmla="*/ 89 w 146"/>
                <a:gd name="T47" fmla="*/ 75 h 202"/>
                <a:gd name="T48" fmla="*/ 86 w 146"/>
                <a:gd name="T49" fmla="*/ 90 h 202"/>
                <a:gd name="T50" fmla="*/ 85 w 146"/>
                <a:gd name="T51" fmla="*/ 108 h 202"/>
                <a:gd name="T52" fmla="*/ 101 w 146"/>
                <a:gd name="T53" fmla="*/ 144 h 202"/>
                <a:gd name="T54" fmla="*/ 124 w 146"/>
                <a:gd name="T55" fmla="*/ 170 h 202"/>
                <a:gd name="T56" fmla="*/ 130 w 146"/>
                <a:gd name="T57" fmla="*/ 174 h 202"/>
                <a:gd name="T58" fmla="*/ 136 w 146"/>
                <a:gd name="T59" fmla="*/ 178 h 202"/>
                <a:gd name="T60" fmla="*/ 136 w 146"/>
                <a:gd name="T61" fmla="*/ 183 h 202"/>
                <a:gd name="T62" fmla="*/ 133 w 146"/>
                <a:gd name="T63" fmla="*/ 190 h 202"/>
                <a:gd name="T64" fmla="*/ 127 w 146"/>
                <a:gd name="T65" fmla="*/ 196 h 202"/>
                <a:gd name="T66" fmla="*/ 123 w 146"/>
                <a:gd name="T67" fmla="*/ 199 h 202"/>
                <a:gd name="T68" fmla="*/ 118 w 146"/>
                <a:gd name="T69" fmla="*/ 200 h 202"/>
                <a:gd name="T70" fmla="*/ 113 w 146"/>
                <a:gd name="T71" fmla="*/ 200 h 202"/>
                <a:gd name="T72" fmla="*/ 109 w 146"/>
                <a:gd name="T73" fmla="*/ 199 h 202"/>
                <a:gd name="T74" fmla="*/ 104 w 146"/>
                <a:gd name="T75" fmla="*/ 196 h 202"/>
                <a:gd name="T76" fmla="*/ 100 w 146"/>
                <a:gd name="T77" fmla="*/ 192 h 202"/>
                <a:gd name="T78" fmla="*/ 46 w 146"/>
                <a:gd name="T79" fmla="*/ 129 h 202"/>
                <a:gd name="T80" fmla="*/ 30 w 146"/>
                <a:gd name="T81" fmla="*/ 114 h 202"/>
                <a:gd name="T82" fmla="*/ 16 w 146"/>
                <a:gd name="T83" fmla="*/ 107 h 202"/>
                <a:gd name="T84" fmla="*/ 0 w 146"/>
                <a:gd name="T85" fmla="*/ 105 h 202"/>
                <a:gd name="T86" fmla="*/ 3 w 146"/>
                <a:gd name="T87" fmla="*/ 96 h 202"/>
                <a:gd name="T88" fmla="*/ 9 w 146"/>
                <a:gd name="T89" fmla="*/ 86 h 202"/>
                <a:gd name="T90" fmla="*/ 12 w 146"/>
                <a:gd name="T91" fmla="*/ 80 h 202"/>
                <a:gd name="T92" fmla="*/ 20 w 146"/>
                <a:gd name="T93" fmla="*/ 73 h 202"/>
                <a:gd name="T94" fmla="*/ 26 w 146"/>
                <a:gd name="T95" fmla="*/ 70 h 202"/>
                <a:gd name="T96" fmla="*/ 31 w 146"/>
                <a:gd name="T97" fmla="*/ 69 h 202"/>
                <a:gd name="T98" fmla="*/ 36 w 146"/>
                <a:gd name="T99" fmla="*/ 70 h 202"/>
                <a:gd name="T100" fmla="*/ 44 w 146"/>
                <a:gd name="T101" fmla="*/ 74 h 202"/>
                <a:gd name="T102" fmla="*/ 51 w 146"/>
                <a:gd name="T103" fmla="*/ 81 h 2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6"/>
                <a:gd name="T157" fmla="*/ 0 h 202"/>
                <a:gd name="T158" fmla="*/ 146 w 146"/>
                <a:gd name="T159" fmla="*/ 202 h 20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6" h="202">
                  <a:moveTo>
                    <a:pt x="69" y="103"/>
                  </a:moveTo>
                  <a:lnTo>
                    <a:pt x="69" y="100"/>
                  </a:lnTo>
                  <a:lnTo>
                    <a:pt x="69" y="99"/>
                  </a:lnTo>
                  <a:lnTo>
                    <a:pt x="69" y="96"/>
                  </a:lnTo>
                  <a:lnTo>
                    <a:pt x="69" y="92"/>
                  </a:lnTo>
                  <a:lnTo>
                    <a:pt x="69" y="88"/>
                  </a:lnTo>
                  <a:lnTo>
                    <a:pt x="69" y="87"/>
                  </a:lnTo>
                  <a:lnTo>
                    <a:pt x="69" y="84"/>
                  </a:lnTo>
                  <a:lnTo>
                    <a:pt x="69" y="81"/>
                  </a:lnTo>
                  <a:lnTo>
                    <a:pt x="70" y="78"/>
                  </a:lnTo>
                  <a:lnTo>
                    <a:pt x="70" y="77"/>
                  </a:lnTo>
                  <a:lnTo>
                    <a:pt x="70" y="74"/>
                  </a:lnTo>
                  <a:lnTo>
                    <a:pt x="71" y="70"/>
                  </a:lnTo>
                  <a:lnTo>
                    <a:pt x="72" y="67"/>
                  </a:lnTo>
                  <a:lnTo>
                    <a:pt x="73" y="63"/>
                  </a:lnTo>
                  <a:lnTo>
                    <a:pt x="74" y="59"/>
                  </a:lnTo>
                  <a:lnTo>
                    <a:pt x="74" y="57"/>
                  </a:lnTo>
                  <a:lnTo>
                    <a:pt x="75" y="56"/>
                  </a:lnTo>
                  <a:lnTo>
                    <a:pt x="76" y="52"/>
                  </a:lnTo>
                  <a:lnTo>
                    <a:pt x="78" y="50"/>
                  </a:lnTo>
                  <a:lnTo>
                    <a:pt x="78" y="49"/>
                  </a:lnTo>
                  <a:lnTo>
                    <a:pt x="79" y="46"/>
                  </a:lnTo>
                  <a:lnTo>
                    <a:pt x="81" y="42"/>
                  </a:lnTo>
                  <a:lnTo>
                    <a:pt x="82" y="41"/>
                  </a:lnTo>
                  <a:lnTo>
                    <a:pt x="83" y="39"/>
                  </a:lnTo>
                  <a:lnTo>
                    <a:pt x="85" y="36"/>
                  </a:lnTo>
                  <a:lnTo>
                    <a:pt x="85" y="34"/>
                  </a:lnTo>
                  <a:lnTo>
                    <a:pt x="85" y="33"/>
                  </a:lnTo>
                  <a:lnTo>
                    <a:pt x="87" y="30"/>
                  </a:lnTo>
                  <a:lnTo>
                    <a:pt x="89" y="27"/>
                  </a:lnTo>
                  <a:lnTo>
                    <a:pt x="90" y="27"/>
                  </a:lnTo>
                  <a:lnTo>
                    <a:pt x="92" y="24"/>
                  </a:lnTo>
                  <a:lnTo>
                    <a:pt x="94" y="21"/>
                  </a:lnTo>
                  <a:lnTo>
                    <a:pt x="95" y="20"/>
                  </a:lnTo>
                  <a:lnTo>
                    <a:pt x="96" y="19"/>
                  </a:lnTo>
                  <a:lnTo>
                    <a:pt x="98" y="17"/>
                  </a:lnTo>
                  <a:lnTo>
                    <a:pt x="100" y="16"/>
                  </a:lnTo>
                  <a:lnTo>
                    <a:pt x="100" y="15"/>
                  </a:lnTo>
                  <a:lnTo>
                    <a:pt x="103" y="13"/>
                  </a:lnTo>
                  <a:lnTo>
                    <a:pt x="105" y="11"/>
                  </a:lnTo>
                  <a:lnTo>
                    <a:pt x="107" y="10"/>
                  </a:lnTo>
                  <a:lnTo>
                    <a:pt x="108" y="10"/>
                  </a:lnTo>
                  <a:lnTo>
                    <a:pt x="109" y="8"/>
                  </a:lnTo>
                  <a:lnTo>
                    <a:pt x="112" y="6"/>
                  </a:lnTo>
                  <a:lnTo>
                    <a:pt x="113" y="6"/>
                  </a:lnTo>
                  <a:lnTo>
                    <a:pt x="114" y="5"/>
                  </a:lnTo>
                  <a:lnTo>
                    <a:pt x="117" y="4"/>
                  </a:lnTo>
                  <a:lnTo>
                    <a:pt x="120" y="3"/>
                  </a:lnTo>
                  <a:lnTo>
                    <a:pt x="122" y="2"/>
                  </a:lnTo>
                  <a:lnTo>
                    <a:pt x="125" y="1"/>
                  </a:lnTo>
                  <a:lnTo>
                    <a:pt x="127" y="1"/>
                  </a:lnTo>
                  <a:lnTo>
                    <a:pt x="128" y="1"/>
                  </a:lnTo>
                  <a:lnTo>
                    <a:pt x="129" y="0"/>
                  </a:lnTo>
                  <a:lnTo>
                    <a:pt x="131" y="1"/>
                  </a:lnTo>
                  <a:lnTo>
                    <a:pt x="132" y="1"/>
                  </a:lnTo>
                  <a:lnTo>
                    <a:pt x="133" y="1"/>
                  </a:lnTo>
                  <a:lnTo>
                    <a:pt x="134" y="1"/>
                  </a:lnTo>
                  <a:lnTo>
                    <a:pt x="135" y="1"/>
                  </a:lnTo>
                  <a:lnTo>
                    <a:pt x="136" y="1"/>
                  </a:lnTo>
                  <a:lnTo>
                    <a:pt x="137" y="2"/>
                  </a:lnTo>
                  <a:lnTo>
                    <a:pt x="138" y="2"/>
                  </a:lnTo>
                  <a:lnTo>
                    <a:pt x="139" y="3"/>
                  </a:lnTo>
                  <a:lnTo>
                    <a:pt x="140" y="4"/>
                  </a:lnTo>
                  <a:lnTo>
                    <a:pt x="142" y="5"/>
                  </a:lnTo>
                  <a:lnTo>
                    <a:pt x="143" y="6"/>
                  </a:lnTo>
                  <a:lnTo>
                    <a:pt x="144" y="8"/>
                  </a:lnTo>
                  <a:lnTo>
                    <a:pt x="144" y="9"/>
                  </a:lnTo>
                  <a:lnTo>
                    <a:pt x="145" y="10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5" y="15"/>
                  </a:lnTo>
                  <a:lnTo>
                    <a:pt x="145" y="17"/>
                  </a:lnTo>
                  <a:lnTo>
                    <a:pt x="145" y="18"/>
                  </a:lnTo>
                  <a:lnTo>
                    <a:pt x="145" y="20"/>
                  </a:lnTo>
                  <a:lnTo>
                    <a:pt x="144" y="22"/>
                  </a:lnTo>
                  <a:lnTo>
                    <a:pt x="144" y="24"/>
                  </a:lnTo>
                  <a:lnTo>
                    <a:pt x="143" y="27"/>
                  </a:lnTo>
                  <a:lnTo>
                    <a:pt x="142" y="28"/>
                  </a:lnTo>
                  <a:lnTo>
                    <a:pt x="142" y="29"/>
                  </a:lnTo>
                  <a:lnTo>
                    <a:pt x="141" y="32"/>
                  </a:lnTo>
                  <a:lnTo>
                    <a:pt x="140" y="34"/>
                  </a:lnTo>
                  <a:lnTo>
                    <a:pt x="139" y="37"/>
                  </a:lnTo>
                  <a:lnTo>
                    <a:pt x="138" y="40"/>
                  </a:lnTo>
                  <a:lnTo>
                    <a:pt x="136" y="39"/>
                  </a:lnTo>
                  <a:lnTo>
                    <a:pt x="134" y="38"/>
                  </a:lnTo>
                  <a:lnTo>
                    <a:pt x="133" y="37"/>
                  </a:lnTo>
                  <a:lnTo>
                    <a:pt x="132" y="37"/>
                  </a:lnTo>
                  <a:lnTo>
                    <a:pt x="131" y="37"/>
                  </a:lnTo>
                  <a:lnTo>
                    <a:pt x="130" y="36"/>
                  </a:lnTo>
                  <a:lnTo>
                    <a:pt x="128" y="36"/>
                  </a:lnTo>
                  <a:lnTo>
                    <a:pt x="126" y="36"/>
                  </a:lnTo>
                  <a:lnTo>
                    <a:pt x="125" y="36"/>
                  </a:lnTo>
                  <a:lnTo>
                    <a:pt x="123" y="36"/>
                  </a:lnTo>
                  <a:lnTo>
                    <a:pt x="122" y="36"/>
                  </a:lnTo>
                  <a:lnTo>
                    <a:pt x="121" y="36"/>
                  </a:lnTo>
                  <a:lnTo>
                    <a:pt x="119" y="36"/>
                  </a:lnTo>
                  <a:lnTo>
                    <a:pt x="118" y="37"/>
                  </a:lnTo>
                  <a:lnTo>
                    <a:pt x="116" y="37"/>
                  </a:lnTo>
                  <a:lnTo>
                    <a:pt x="114" y="38"/>
                  </a:lnTo>
                  <a:lnTo>
                    <a:pt x="113" y="39"/>
                  </a:lnTo>
                  <a:lnTo>
                    <a:pt x="111" y="40"/>
                  </a:lnTo>
                  <a:lnTo>
                    <a:pt x="109" y="42"/>
                  </a:lnTo>
                  <a:lnTo>
                    <a:pt x="105" y="45"/>
                  </a:lnTo>
                  <a:lnTo>
                    <a:pt x="103" y="47"/>
                  </a:lnTo>
                  <a:lnTo>
                    <a:pt x="102" y="48"/>
                  </a:lnTo>
                  <a:lnTo>
                    <a:pt x="100" y="51"/>
                  </a:lnTo>
                  <a:lnTo>
                    <a:pt x="98" y="53"/>
                  </a:lnTo>
                  <a:lnTo>
                    <a:pt x="97" y="55"/>
                  </a:lnTo>
                  <a:lnTo>
                    <a:pt x="96" y="57"/>
                  </a:lnTo>
                  <a:lnTo>
                    <a:pt x="94" y="59"/>
                  </a:lnTo>
                  <a:lnTo>
                    <a:pt x="94" y="60"/>
                  </a:lnTo>
                  <a:lnTo>
                    <a:pt x="93" y="62"/>
                  </a:lnTo>
                  <a:lnTo>
                    <a:pt x="92" y="64"/>
                  </a:lnTo>
                  <a:lnTo>
                    <a:pt x="91" y="67"/>
                  </a:lnTo>
                  <a:lnTo>
                    <a:pt x="91" y="69"/>
                  </a:lnTo>
                  <a:lnTo>
                    <a:pt x="90" y="70"/>
                  </a:lnTo>
                  <a:lnTo>
                    <a:pt x="89" y="72"/>
                  </a:lnTo>
                  <a:lnTo>
                    <a:pt x="89" y="75"/>
                  </a:lnTo>
                  <a:lnTo>
                    <a:pt x="88" y="78"/>
                  </a:lnTo>
                  <a:lnTo>
                    <a:pt x="87" y="81"/>
                  </a:lnTo>
                  <a:lnTo>
                    <a:pt x="87" y="84"/>
                  </a:lnTo>
                  <a:lnTo>
                    <a:pt x="86" y="87"/>
                  </a:lnTo>
                  <a:lnTo>
                    <a:pt x="86" y="90"/>
                  </a:lnTo>
                  <a:lnTo>
                    <a:pt x="85" y="93"/>
                  </a:lnTo>
                  <a:lnTo>
                    <a:pt x="85" y="97"/>
                  </a:lnTo>
                  <a:lnTo>
                    <a:pt x="85" y="101"/>
                  </a:lnTo>
                  <a:lnTo>
                    <a:pt x="85" y="105"/>
                  </a:lnTo>
                  <a:lnTo>
                    <a:pt x="85" y="108"/>
                  </a:lnTo>
                  <a:lnTo>
                    <a:pt x="85" y="112"/>
                  </a:lnTo>
                  <a:lnTo>
                    <a:pt x="85" y="116"/>
                  </a:lnTo>
                  <a:lnTo>
                    <a:pt x="85" y="119"/>
                  </a:lnTo>
                  <a:lnTo>
                    <a:pt x="85" y="123"/>
                  </a:lnTo>
                  <a:lnTo>
                    <a:pt x="101" y="144"/>
                  </a:lnTo>
                  <a:lnTo>
                    <a:pt x="109" y="152"/>
                  </a:lnTo>
                  <a:lnTo>
                    <a:pt x="120" y="165"/>
                  </a:lnTo>
                  <a:lnTo>
                    <a:pt x="122" y="168"/>
                  </a:lnTo>
                  <a:lnTo>
                    <a:pt x="123" y="169"/>
                  </a:lnTo>
                  <a:lnTo>
                    <a:pt x="124" y="170"/>
                  </a:lnTo>
                  <a:lnTo>
                    <a:pt x="125" y="171"/>
                  </a:lnTo>
                  <a:lnTo>
                    <a:pt x="127" y="172"/>
                  </a:lnTo>
                  <a:lnTo>
                    <a:pt x="128" y="173"/>
                  </a:lnTo>
                  <a:lnTo>
                    <a:pt x="129" y="174"/>
                  </a:lnTo>
                  <a:lnTo>
                    <a:pt x="130" y="174"/>
                  </a:lnTo>
                  <a:lnTo>
                    <a:pt x="131" y="175"/>
                  </a:lnTo>
                  <a:lnTo>
                    <a:pt x="133" y="176"/>
                  </a:lnTo>
                  <a:lnTo>
                    <a:pt x="133" y="177"/>
                  </a:lnTo>
                  <a:lnTo>
                    <a:pt x="134" y="178"/>
                  </a:lnTo>
                  <a:lnTo>
                    <a:pt x="136" y="178"/>
                  </a:lnTo>
                  <a:lnTo>
                    <a:pt x="137" y="179"/>
                  </a:lnTo>
                  <a:lnTo>
                    <a:pt x="138" y="179"/>
                  </a:lnTo>
                  <a:lnTo>
                    <a:pt x="138" y="181"/>
                  </a:lnTo>
                  <a:lnTo>
                    <a:pt x="137" y="182"/>
                  </a:lnTo>
                  <a:lnTo>
                    <a:pt x="136" y="183"/>
                  </a:lnTo>
                  <a:lnTo>
                    <a:pt x="136" y="184"/>
                  </a:lnTo>
                  <a:lnTo>
                    <a:pt x="135" y="186"/>
                  </a:lnTo>
                  <a:lnTo>
                    <a:pt x="133" y="188"/>
                  </a:lnTo>
                  <a:lnTo>
                    <a:pt x="133" y="189"/>
                  </a:lnTo>
                  <a:lnTo>
                    <a:pt x="133" y="190"/>
                  </a:lnTo>
                  <a:lnTo>
                    <a:pt x="132" y="192"/>
                  </a:lnTo>
                  <a:lnTo>
                    <a:pt x="130" y="193"/>
                  </a:lnTo>
                  <a:lnTo>
                    <a:pt x="130" y="194"/>
                  </a:lnTo>
                  <a:lnTo>
                    <a:pt x="129" y="195"/>
                  </a:lnTo>
                  <a:lnTo>
                    <a:pt x="127" y="196"/>
                  </a:lnTo>
                  <a:lnTo>
                    <a:pt x="126" y="197"/>
                  </a:lnTo>
                  <a:lnTo>
                    <a:pt x="125" y="197"/>
                  </a:lnTo>
                  <a:lnTo>
                    <a:pt x="125" y="198"/>
                  </a:lnTo>
                  <a:lnTo>
                    <a:pt x="124" y="198"/>
                  </a:lnTo>
                  <a:lnTo>
                    <a:pt x="123" y="199"/>
                  </a:lnTo>
                  <a:lnTo>
                    <a:pt x="122" y="199"/>
                  </a:lnTo>
                  <a:lnTo>
                    <a:pt x="121" y="199"/>
                  </a:lnTo>
                  <a:lnTo>
                    <a:pt x="120" y="200"/>
                  </a:lnTo>
                  <a:lnTo>
                    <a:pt x="119" y="200"/>
                  </a:lnTo>
                  <a:lnTo>
                    <a:pt x="118" y="200"/>
                  </a:lnTo>
                  <a:lnTo>
                    <a:pt x="117" y="200"/>
                  </a:lnTo>
                  <a:lnTo>
                    <a:pt x="116" y="200"/>
                  </a:lnTo>
                  <a:lnTo>
                    <a:pt x="115" y="201"/>
                  </a:lnTo>
                  <a:lnTo>
                    <a:pt x="114" y="200"/>
                  </a:lnTo>
                  <a:lnTo>
                    <a:pt x="113" y="200"/>
                  </a:lnTo>
                  <a:lnTo>
                    <a:pt x="112" y="200"/>
                  </a:lnTo>
                  <a:lnTo>
                    <a:pt x="111" y="200"/>
                  </a:lnTo>
                  <a:lnTo>
                    <a:pt x="110" y="200"/>
                  </a:lnTo>
                  <a:lnTo>
                    <a:pt x="109" y="199"/>
                  </a:lnTo>
                  <a:lnTo>
                    <a:pt x="108" y="199"/>
                  </a:lnTo>
                  <a:lnTo>
                    <a:pt x="107" y="198"/>
                  </a:lnTo>
                  <a:lnTo>
                    <a:pt x="106" y="197"/>
                  </a:lnTo>
                  <a:lnTo>
                    <a:pt x="105" y="197"/>
                  </a:lnTo>
                  <a:lnTo>
                    <a:pt x="104" y="196"/>
                  </a:lnTo>
                  <a:lnTo>
                    <a:pt x="103" y="195"/>
                  </a:lnTo>
                  <a:lnTo>
                    <a:pt x="103" y="194"/>
                  </a:lnTo>
                  <a:lnTo>
                    <a:pt x="102" y="194"/>
                  </a:lnTo>
                  <a:lnTo>
                    <a:pt x="101" y="193"/>
                  </a:lnTo>
                  <a:lnTo>
                    <a:pt x="100" y="192"/>
                  </a:lnTo>
                  <a:lnTo>
                    <a:pt x="89" y="179"/>
                  </a:lnTo>
                  <a:lnTo>
                    <a:pt x="65" y="151"/>
                  </a:lnTo>
                  <a:lnTo>
                    <a:pt x="50" y="133"/>
                  </a:lnTo>
                  <a:lnTo>
                    <a:pt x="48" y="131"/>
                  </a:lnTo>
                  <a:lnTo>
                    <a:pt x="46" y="129"/>
                  </a:lnTo>
                  <a:lnTo>
                    <a:pt x="42" y="125"/>
                  </a:lnTo>
                  <a:lnTo>
                    <a:pt x="39" y="121"/>
                  </a:lnTo>
                  <a:lnTo>
                    <a:pt x="36" y="118"/>
                  </a:lnTo>
                  <a:lnTo>
                    <a:pt x="33" y="116"/>
                  </a:lnTo>
                  <a:lnTo>
                    <a:pt x="30" y="114"/>
                  </a:lnTo>
                  <a:lnTo>
                    <a:pt x="27" y="112"/>
                  </a:lnTo>
                  <a:lnTo>
                    <a:pt x="24" y="110"/>
                  </a:lnTo>
                  <a:lnTo>
                    <a:pt x="22" y="109"/>
                  </a:lnTo>
                  <a:lnTo>
                    <a:pt x="19" y="108"/>
                  </a:lnTo>
                  <a:lnTo>
                    <a:pt x="16" y="107"/>
                  </a:lnTo>
                  <a:lnTo>
                    <a:pt x="13" y="106"/>
                  </a:lnTo>
                  <a:lnTo>
                    <a:pt x="11" y="106"/>
                  </a:lnTo>
                  <a:lnTo>
                    <a:pt x="7" y="105"/>
                  </a:lnTo>
                  <a:lnTo>
                    <a:pt x="4" y="105"/>
                  </a:lnTo>
                  <a:lnTo>
                    <a:pt x="0" y="105"/>
                  </a:lnTo>
                  <a:lnTo>
                    <a:pt x="1" y="103"/>
                  </a:lnTo>
                  <a:lnTo>
                    <a:pt x="2" y="101"/>
                  </a:lnTo>
                  <a:lnTo>
                    <a:pt x="2" y="100"/>
                  </a:lnTo>
                  <a:lnTo>
                    <a:pt x="3" y="98"/>
                  </a:lnTo>
                  <a:lnTo>
                    <a:pt x="3" y="96"/>
                  </a:lnTo>
                  <a:lnTo>
                    <a:pt x="4" y="94"/>
                  </a:lnTo>
                  <a:lnTo>
                    <a:pt x="5" y="92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6"/>
                  </a:lnTo>
                  <a:lnTo>
                    <a:pt x="9" y="84"/>
                  </a:lnTo>
                  <a:lnTo>
                    <a:pt x="10" y="84"/>
                  </a:lnTo>
                  <a:lnTo>
                    <a:pt x="11" y="83"/>
                  </a:lnTo>
                  <a:lnTo>
                    <a:pt x="12" y="82"/>
                  </a:lnTo>
                  <a:lnTo>
                    <a:pt x="12" y="80"/>
                  </a:lnTo>
                  <a:lnTo>
                    <a:pt x="13" y="79"/>
                  </a:lnTo>
                  <a:lnTo>
                    <a:pt x="16" y="76"/>
                  </a:lnTo>
                  <a:lnTo>
                    <a:pt x="17" y="75"/>
                  </a:lnTo>
                  <a:lnTo>
                    <a:pt x="19" y="74"/>
                  </a:lnTo>
                  <a:lnTo>
                    <a:pt x="20" y="73"/>
                  </a:lnTo>
                  <a:lnTo>
                    <a:pt x="21" y="72"/>
                  </a:lnTo>
                  <a:lnTo>
                    <a:pt x="22" y="72"/>
                  </a:lnTo>
                  <a:lnTo>
                    <a:pt x="24" y="71"/>
                  </a:lnTo>
                  <a:lnTo>
                    <a:pt x="25" y="70"/>
                  </a:lnTo>
                  <a:lnTo>
                    <a:pt x="26" y="70"/>
                  </a:lnTo>
                  <a:lnTo>
                    <a:pt x="27" y="70"/>
                  </a:lnTo>
                  <a:lnTo>
                    <a:pt x="28" y="69"/>
                  </a:lnTo>
                  <a:lnTo>
                    <a:pt x="29" y="69"/>
                  </a:lnTo>
                  <a:lnTo>
                    <a:pt x="30" y="69"/>
                  </a:lnTo>
                  <a:lnTo>
                    <a:pt x="31" y="69"/>
                  </a:lnTo>
                  <a:lnTo>
                    <a:pt x="32" y="69"/>
                  </a:lnTo>
                  <a:lnTo>
                    <a:pt x="33" y="69"/>
                  </a:lnTo>
                  <a:lnTo>
                    <a:pt x="35" y="69"/>
                  </a:lnTo>
                  <a:lnTo>
                    <a:pt x="36" y="69"/>
                  </a:lnTo>
                  <a:lnTo>
                    <a:pt x="36" y="70"/>
                  </a:lnTo>
                  <a:lnTo>
                    <a:pt x="37" y="70"/>
                  </a:lnTo>
                  <a:lnTo>
                    <a:pt x="39" y="71"/>
                  </a:lnTo>
                  <a:lnTo>
                    <a:pt x="42" y="73"/>
                  </a:lnTo>
                  <a:lnTo>
                    <a:pt x="43" y="73"/>
                  </a:lnTo>
                  <a:lnTo>
                    <a:pt x="44" y="74"/>
                  </a:lnTo>
                  <a:lnTo>
                    <a:pt x="46" y="76"/>
                  </a:lnTo>
                  <a:lnTo>
                    <a:pt x="47" y="77"/>
                  </a:lnTo>
                  <a:lnTo>
                    <a:pt x="48" y="78"/>
                  </a:lnTo>
                  <a:lnTo>
                    <a:pt x="50" y="79"/>
                  </a:lnTo>
                  <a:lnTo>
                    <a:pt x="51" y="81"/>
                  </a:lnTo>
                  <a:lnTo>
                    <a:pt x="52" y="82"/>
                  </a:lnTo>
                  <a:lnTo>
                    <a:pt x="54" y="84"/>
                  </a:lnTo>
                  <a:lnTo>
                    <a:pt x="55" y="85"/>
                  </a:lnTo>
                  <a:lnTo>
                    <a:pt x="69" y="103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9" name="Freeform 272"/>
            <p:cNvSpPr/>
            <p:nvPr/>
          </p:nvSpPr>
          <p:spPr bwMode="auto">
            <a:xfrm>
              <a:off x="3969" y="2020"/>
              <a:ext cx="161" cy="172"/>
            </a:xfrm>
            <a:custGeom>
              <a:avLst/>
              <a:gdLst>
                <a:gd name="T0" fmla="*/ 160 w 161"/>
                <a:gd name="T1" fmla="*/ 112 h 172"/>
                <a:gd name="T2" fmla="*/ 160 w 161"/>
                <a:gd name="T3" fmla="*/ 122 h 172"/>
                <a:gd name="T4" fmla="*/ 154 w 161"/>
                <a:gd name="T5" fmla="*/ 130 h 172"/>
                <a:gd name="T6" fmla="*/ 148 w 161"/>
                <a:gd name="T7" fmla="*/ 139 h 172"/>
                <a:gd name="T8" fmla="*/ 141 w 161"/>
                <a:gd name="T9" fmla="*/ 147 h 172"/>
                <a:gd name="T10" fmla="*/ 126 w 161"/>
                <a:gd name="T11" fmla="*/ 157 h 172"/>
                <a:gd name="T12" fmla="*/ 112 w 161"/>
                <a:gd name="T13" fmla="*/ 164 h 172"/>
                <a:gd name="T14" fmla="*/ 95 w 161"/>
                <a:gd name="T15" fmla="*/ 169 h 172"/>
                <a:gd name="T16" fmla="*/ 78 w 161"/>
                <a:gd name="T17" fmla="*/ 171 h 172"/>
                <a:gd name="T18" fmla="*/ 68 w 161"/>
                <a:gd name="T19" fmla="*/ 170 h 172"/>
                <a:gd name="T20" fmla="*/ 59 w 161"/>
                <a:gd name="T21" fmla="*/ 168 h 172"/>
                <a:gd name="T22" fmla="*/ 50 w 161"/>
                <a:gd name="T23" fmla="*/ 164 h 172"/>
                <a:gd name="T24" fmla="*/ 31 w 161"/>
                <a:gd name="T25" fmla="*/ 153 h 172"/>
                <a:gd name="T26" fmla="*/ 15 w 161"/>
                <a:gd name="T27" fmla="*/ 133 h 172"/>
                <a:gd name="T28" fmla="*/ 4 w 161"/>
                <a:gd name="T29" fmla="*/ 111 h 172"/>
                <a:gd name="T30" fmla="*/ 0 w 161"/>
                <a:gd name="T31" fmla="*/ 86 h 172"/>
                <a:gd name="T32" fmla="*/ 1 w 161"/>
                <a:gd name="T33" fmla="*/ 72 h 172"/>
                <a:gd name="T34" fmla="*/ 5 w 161"/>
                <a:gd name="T35" fmla="*/ 59 h 172"/>
                <a:gd name="T36" fmla="*/ 11 w 161"/>
                <a:gd name="T37" fmla="*/ 46 h 172"/>
                <a:gd name="T38" fmla="*/ 18 w 161"/>
                <a:gd name="T39" fmla="*/ 36 h 172"/>
                <a:gd name="T40" fmla="*/ 27 w 161"/>
                <a:gd name="T41" fmla="*/ 26 h 172"/>
                <a:gd name="T42" fmla="*/ 38 w 161"/>
                <a:gd name="T43" fmla="*/ 18 h 172"/>
                <a:gd name="T44" fmla="*/ 49 w 161"/>
                <a:gd name="T45" fmla="*/ 12 h 172"/>
                <a:gd name="T46" fmla="*/ 65 w 161"/>
                <a:gd name="T47" fmla="*/ 6 h 172"/>
                <a:gd name="T48" fmla="*/ 85 w 161"/>
                <a:gd name="T49" fmla="*/ 1 h 172"/>
                <a:gd name="T50" fmla="*/ 100 w 161"/>
                <a:gd name="T51" fmla="*/ 0 h 172"/>
                <a:gd name="T52" fmla="*/ 113 w 161"/>
                <a:gd name="T53" fmla="*/ 1 h 172"/>
                <a:gd name="T54" fmla="*/ 125 w 161"/>
                <a:gd name="T55" fmla="*/ 7 h 172"/>
                <a:gd name="T56" fmla="*/ 133 w 161"/>
                <a:gd name="T57" fmla="*/ 15 h 172"/>
                <a:gd name="T58" fmla="*/ 137 w 161"/>
                <a:gd name="T59" fmla="*/ 31 h 172"/>
                <a:gd name="T60" fmla="*/ 133 w 161"/>
                <a:gd name="T61" fmla="*/ 47 h 172"/>
                <a:gd name="T62" fmla="*/ 126 w 161"/>
                <a:gd name="T63" fmla="*/ 57 h 172"/>
                <a:gd name="T64" fmla="*/ 119 w 161"/>
                <a:gd name="T65" fmla="*/ 67 h 172"/>
                <a:gd name="T66" fmla="*/ 106 w 161"/>
                <a:gd name="T67" fmla="*/ 77 h 172"/>
                <a:gd name="T68" fmla="*/ 89 w 161"/>
                <a:gd name="T69" fmla="*/ 90 h 172"/>
                <a:gd name="T70" fmla="*/ 69 w 161"/>
                <a:gd name="T71" fmla="*/ 100 h 172"/>
                <a:gd name="T72" fmla="*/ 47 w 161"/>
                <a:gd name="T73" fmla="*/ 111 h 172"/>
                <a:gd name="T74" fmla="*/ 53 w 161"/>
                <a:gd name="T75" fmla="*/ 124 h 172"/>
                <a:gd name="T76" fmla="*/ 66 w 161"/>
                <a:gd name="T77" fmla="*/ 135 h 172"/>
                <a:gd name="T78" fmla="*/ 79 w 161"/>
                <a:gd name="T79" fmla="*/ 142 h 172"/>
                <a:gd name="T80" fmla="*/ 91 w 161"/>
                <a:gd name="T81" fmla="*/ 144 h 172"/>
                <a:gd name="T82" fmla="*/ 102 w 161"/>
                <a:gd name="T83" fmla="*/ 143 h 172"/>
                <a:gd name="T84" fmla="*/ 116 w 161"/>
                <a:gd name="T85" fmla="*/ 138 h 172"/>
                <a:gd name="T86" fmla="*/ 129 w 161"/>
                <a:gd name="T87" fmla="*/ 130 h 172"/>
                <a:gd name="T88" fmla="*/ 139 w 161"/>
                <a:gd name="T89" fmla="*/ 122 h 172"/>
                <a:gd name="T90" fmla="*/ 147 w 161"/>
                <a:gd name="T91" fmla="*/ 113 h 172"/>
                <a:gd name="T92" fmla="*/ 153 w 161"/>
                <a:gd name="T93" fmla="*/ 104 h 172"/>
                <a:gd name="T94" fmla="*/ 54 w 161"/>
                <a:gd name="T95" fmla="*/ 90 h 172"/>
                <a:gd name="T96" fmla="*/ 71 w 161"/>
                <a:gd name="T97" fmla="*/ 79 h 172"/>
                <a:gd name="T98" fmla="*/ 85 w 161"/>
                <a:gd name="T99" fmla="*/ 71 h 172"/>
                <a:gd name="T100" fmla="*/ 96 w 161"/>
                <a:gd name="T101" fmla="*/ 59 h 172"/>
                <a:gd name="T102" fmla="*/ 102 w 161"/>
                <a:gd name="T103" fmla="*/ 45 h 172"/>
                <a:gd name="T104" fmla="*/ 101 w 161"/>
                <a:gd name="T105" fmla="*/ 33 h 172"/>
                <a:gd name="T106" fmla="*/ 96 w 161"/>
                <a:gd name="T107" fmla="*/ 25 h 172"/>
                <a:gd name="T108" fmla="*/ 89 w 161"/>
                <a:gd name="T109" fmla="*/ 20 h 172"/>
                <a:gd name="T110" fmla="*/ 81 w 161"/>
                <a:gd name="T111" fmla="*/ 18 h 172"/>
                <a:gd name="T112" fmla="*/ 71 w 161"/>
                <a:gd name="T113" fmla="*/ 18 h 172"/>
                <a:gd name="T114" fmla="*/ 61 w 161"/>
                <a:gd name="T115" fmla="*/ 22 h 172"/>
                <a:gd name="T116" fmla="*/ 45 w 161"/>
                <a:gd name="T117" fmla="*/ 31 h 172"/>
                <a:gd name="T118" fmla="*/ 36 w 161"/>
                <a:gd name="T119" fmla="*/ 45 h 172"/>
                <a:gd name="T120" fmla="*/ 33 w 161"/>
                <a:gd name="T121" fmla="*/ 56 h 172"/>
                <a:gd name="T122" fmla="*/ 32 w 161"/>
                <a:gd name="T123" fmla="*/ 71 h 172"/>
                <a:gd name="T124" fmla="*/ 35 w 161"/>
                <a:gd name="T125" fmla="*/ 88 h 1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1"/>
                <a:gd name="T190" fmla="*/ 0 h 172"/>
                <a:gd name="T191" fmla="*/ 161 w 161"/>
                <a:gd name="T192" fmla="*/ 172 h 1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1" h="172">
                  <a:moveTo>
                    <a:pt x="153" y="104"/>
                  </a:moveTo>
                  <a:lnTo>
                    <a:pt x="155" y="105"/>
                  </a:lnTo>
                  <a:lnTo>
                    <a:pt x="156" y="106"/>
                  </a:lnTo>
                  <a:lnTo>
                    <a:pt x="157" y="108"/>
                  </a:lnTo>
                  <a:lnTo>
                    <a:pt x="158" y="109"/>
                  </a:lnTo>
                  <a:lnTo>
                    <a:pt x="159" y="111"/>
                  </a:lnTo>
                  <a:lnTo>
                    <a:pt x="160" y="112"/>
                  </a:lnTo>
                  <a:lnTo>
                    <a:pt x="160" y="113"/>
                  </a:lnTo>
                  <a:lnTo>
                    <a:pt x="160" y="115"/>
                  </a:lnTo>
                  <a:lnTo>
                    <a:pt x="160" y="117"/>
                  </a:lnTo>
                  <a:lnTo>
                    <a:pt x="160" y="119"/>
                  </a:lnTo>
                  <a:lnTo>
                    <a:pt x="160" y="120"/>
                  </a:lnTo>
                  <a:lnTo>
                    <a:pt x="160" y="121"/>
                  </a:lnTo>
                  <a:lnTo>
                    <a:pt x="160" y="122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8" y="126"/>
                  </a:lnTo>
                  <a:lnTo>
                    <a:pt x="157" y="127"/>
                  </a:lnTo>
                  <a:lnTo>
                    <a:pt x="156" y="128"/>
                  </a:lnTo>
                  <a:lnTo>
                    <a:pt x="155" y="129"/>
                  </a:lnTo>
                  <a:lnTo>
                    <a:pt x="154" y="130"/>
                  </a:lnTo>
                  <a:lnTo>
                    <a:pt x="153" y="132"/>
                  </a:lnTo>
                  <a:lnTo>
                    <a:pt x="152" y="133"/>
                  </a:lnTo>
                  <a:lnTo>
                    <a:pt x="151" y="134"/>
                  </a:lnTo>
                  <a:lnTo>
                    <a:pt x="151" y="135"/>
                  </a:lnTo>
                  <a:lnTo>
                    <a:pt x="150" y="136"/>
                  </a:lnTo>
                  <a:lnTo>
                    <a:pt x="149" y="138"/>
                  </a:lnTo>
                  <a:lnTo>
                    <a:pt x="148" y="139"/>
                  </a:lnTo>
                  <a:lnTo>
                    <a:pt x="147" y="140"/>
                  </a:lnTo>
                  <a:lnTo>
                    <a:pt x="147" y="141"/>
                  </a:lnTo>
                  <a:lnTo>
                    <a:pt x="146" y="142"/>
                  </a:lnTo>
                  <a:lnTo>
                    <a:pt x="145" y="143"/>
                  </a:lnTo>
                  <a:lnTo>
                    <a:pt x="144" y="145"/>
                  </a:lnTo>
                  <a:lnTo>
                    <a:pt x="142" y="146"/>
                  </a:lnTo>
                  <a:lnTo>
                    <a:pt x="141" y="147"/>
                  </a:lnTo>
                  <a:lnTo>
                    <a:pt x="138" y="150"/>
                  </a:lnTo>
                  <a:lnTo>
                    <a:pt x="137" y="150"/>
                  </a:lnTo>
                  <a:lnTo>
                    <a:pt x="135" y="152"/>
                  </a:lnTo>
                  <a:lnTo>
                    <a:pt x="132" y="154"/>
                  </a:lnTo>
                  <a:lnTo>
                    <a:pt x="129" y="156"/>
                  </a:lnTo>
                  <a:lnTo>
                    <a:pt x="127" y="157"/>
                  </a:lnTo>
                  <a:lnTo>
                    <a:pt x="126" y="157"/>
                  </a:lnTo>
                  <a:lnTo>
                    <a:pt x="122" y="159"/>
                  </a:lnTo>
                  <a:lnTo>
                    <a:pt x="121" y="159"/>
                  </a:lnTo>
                  <a:lnTo>
                    <a:pt x="120" y="160"/>
                  </a:lnTo>
                  <a:lnTo>
                    <a:pt x="117" y="162"/>
                  </a:lnTo>
                  <a:lnTo>
                    <a:pt x="116" y="162"/>
                  </a:lnTo>
                  <a:lnTo>
                    <a:pt x="113" y="164"/>
                  </a:lnTo>
                  <a:lnTo>
                    <a:pt x="112" y="164"/>
                  </a:lnTo>
                  <a:lnTo>
                    <a:pt x="109" y="165"/>
                  </a:lnTo>
                  <a:lnTo>
                    <a:pt x="106" y="166"/>
                  </a:lnTo>
                  <a:lnTo>
                    <a:pt x="105" y="166"/>
                  </a:lnTo>
                  <a:lnTo>
                    <a:pt x="101" y="167"/>
                  </a:lnTo>
                  <a:lnTo>
                    <a:pt x="100" y="168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4" y="169"/>
                  </a:lnTo>
                  <a:lnTo>
                    <a:pt x="91" y="170"/>
                  </a:lnTo>
                  <a:lnTo>
                    <a:pt x="90" y="170"/>
                  </a:lnTo>
                  <a:lnTo>
                    <a:pt x="87" y="171"/>
                  </a:lnTo>
                  <a:lnTo>
                    <a:pt x="84" y="171"/>
                  </a:lnTo>
                  <a:lnTo>
                    <a:pt x="80" y="171"/>
                  </a:lnTo>
                  <a:lnTo>
                    <a:pt x="78" y="171"/>
                  </a:lnTo>
                  <a:lnTo>
                    <a:pt x="77" y="171"/>
                  </a:lnTo>
                  <a:lnTo>
                    <a:pt x="75" y="171"/>
                  </a:lnTo>
                  <a:lnTo>
                    <a:pt x="73" y="171"/>
                  </a:lnTo>
                  <a:lnTo>
                    <a:pt x="72" y="171"/>
                  </a:lnTo>
                  <a:lnTo>
                    <a:pt x="71" y="171"/>
                  </a:lnTo>
                  <a:lnTo>
                    <a:pt x="70" y="171"/>
                  </a:lnTo>
                  <a:lnTo>
                    <a:pt x="68" y="170"/>
                  </a:lnTo>
                  <a:lnTo>
                    <a:pt x="67" y="170"/>
                  </a:lnTo>
                  <a:lnTo>
                    <a:pt x="66" y="170"/>
                  </a:lnTo>
                  <a:lnTo>
                    <a:pt x="65" y="170"/>
                  </a:lnTo>
                  <a:lnTo>
                    <a:pt x="64" y="169"/>
                  </a:lnTo>
                  <a:lnTo>
                    <a:pt x="62" y="169"/>
                  </a:lnTo>
                  <a:lnTo>
                    <a:pt x="61" y="168"/>
                  </a:lnTo>
                  <a:lnTo>
                    <a:pt x="59" y="168"/>
                  </a:lnTo>
                  <a:lnTo>
                    <a:pt x="58" y="167"/>
                  </a:lnTo>
                  <a:lnTo>
                    <a:pt x="57" y="167"/>
                  </a:lnTo>
                  <a:lnTo>
                    <a:pt x="56" y="167"/>
                  </a:lnTo>
                  <a:lnTo>
                    <a:pt x="54" y="166"/>
                  </a:lnTo>
                  <a:lnTo>
                    <a:pt x="52" y="165"/>
                  </a:lnTo>
                  <a:lnTo>
                    <a:pt x="51" y="165"/>
                  </a:lnTo>
                  <a:lnTo>
                    <a:pt x="50" y="164"/>
                  </a:lnTo>
                  <a:lnTo>
                    <a:pt x="47" y="163"/>
                  </a:lnTo>
                  <a:lnTo>
                    <a:pt x="44" y="161"/>
                  </a:lnTo>
                  <a:lnTo>
                    <a:pt x="41" y="160"/>
                  </a:lnTo>
                  <a:lnTo>
                    <a:pt x="39" y="158"/>
                  </a:lnTo>
                  <a:lnTo>
                    <a:pt x="36" y="156"/>
                  </a:lnTo>
                  <a:lnTo>
                    <a:pt x="33" y="154"/>
                  </a:lnTo>
                  <a:lnTo>
                    <a:pt x="31" y="153"/>
                  </a:lnTo>
                  <a:lnTo>
                    <a:pt x="30" y="152"/>
                  </a:lnTo>
                  <a:lnTo>
                    <a:pt x="27" y="149"/>
                  </a:lnTo>
                  <a:lnTo>
                    <a:pt x="24" y="146"/>
                  </a:lnTo>
                  <a:lnTo>
                    <a:pt x="22" y="143"/>
                  </a:lnTo>
                  <a:lnTo>
                    <a:pt x="19" y="140"/>
                  </a:lnTo>
                  <a:lnTo>
                    <a:pt x="17" y="137"/>
                  </a:lnTo>
                  <a:lnTo>
                    <a:pt x="15" y="133"/>
                  </a:lnTo>
                  <a:lnTo>
                    <a:pt x="14" y="133"/>
                  </a:lnTo>
                  <a:lnTo>
                    <a:pt x="13" y="129"/>
                  </a:lnTo>
                  <a:lnTo>
                    <a:pt x="11" y="126"/>
                  </a:lnTo>
                  <a:lnTo>
                    <a:pt x="9" y="122"/>
                  </a:lnTo>
                  <a:lnTo>
                    <a:pt x="7" y="118"/>
                  </a:lnTo>
                  <a:lnTo>
                    <a:pt x="5" y="114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3" y="106"/>
                  </a:lnTo>
                  <a:lnTo>
                    <a:pt x="1" y="101"/>
                  </a:lnTo>
                  <a:lnTo>
                    <a:pt x="1" y="98"/>
                  </a:lnTo>
                  <a:lnTo>
                    <a:pt x="0" y="94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5"/>
                  </a:lnTo>
                  <a:lnTo>
                    <a:pt x="0" y="83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1" y="72"/>
                  </a:lnTo>
                  <a:lnTo>
                    <a:pt x="2" y="71"/>
                  </a:lnTo>
                  <a:lnTo>
                    <a:pt x="2" y="68"/>
                  </a:lnTo>
                  <a:lnTo>
                    <a:pt x="3" y="66"/>
                  </a:lnTo>
                  <a:lnTo>
                    <a:pt x="3" y="64"/>
                  </a:lnTo>
                  <a:lnTo>
                    <a:pt x="4" y="62"/>
                  </a:lnTo>
                  <a:lnTo>
                    <a:pt x="4" y="61"/>
                  </a:lnTo>
                  <a:lnTo>
                    <a:pt x="5" y="59"/>
                  </a:lnTo>
                  <a:lnTo>
                    <a:pt x="6" y="57"/>
                  </a:lnTo>
                  <a:lnTo>
                    <a:pt x="7" y="55"/>
                  </a:lnTo>
                  <a:lnTo>
                    <a:pt x="8" y="53"/>
                  </a:lnTo>
                  <a:lnTo>
                    <a:pt x="8" y="51"/>
                  </a:lnTo>
                  <a:lnTo>
                    <a:pt x="9" y="50"/>
                  </a:lnTo>
                  <a:lnTo>
                    <a:pt x="10" y="48"/>
                  </a:lnTo>
                  <a:lnTo>
                    <a:pt x="11" y="46"/>
                  </a:lnTo>
                  <a:lnTo>
                    <a:pt x="12" y="44"/>
                  </a:lnTo>
                  <a:lnTo>
                    <a:pt x="13" y="43"/>
                  </a:lnTo>
                  <a:lnTo>
                    <a:pt x="14" y="41"/>
                  </a:lnTo>
                  <a:lnTo>
                    <a:pt x="15" y="39"/>
                  </a:lnTo>
                  <a:lnTo>
                    <a:pt x="17" y="37"/>
                  </a:lnTo>
                  <a:lnTo>
                    <a:pt x="18" y="36"/>
                  </a:lnTo>
                  <a:lnTo>
                    <a:pt x="18" y="35"/>
                  </a:lnTo>
                  <a:lnTo>
                    <a:pt x="20" y="33"/>
                  </a:lnTo>
                  <a:lnTo>
                    <a:pt x="22" y="31"/>
                  </a:lnTo>
                  <a:lnTo>
                    <a:pt x="23" y="30"/>
                  </a:lnTo>
                  <a:lnTo>
                    <a:pt x="24" y="30"/>
                  </a:lnTo>
                  <a:lnTo>
                    <a:pt x="25" y="28"/>
                  </a:lnTo>
                  <a:lnTo>
                    <a:pt x="27" y="26"/>
                  </a:lnTo>
                  <a:lnTo>
                    <a:pt x="29" y="25"/>
                  </a:lnTo>
                  <a:lnTo>
                    <a:pt x="30" y="24"/>
                  </a:lnTo>
                  <a:lnTo>
                    <a:pt x="31" y="23"/>
                  </a:lnTo>
                  <a:lnTo>
                    <a:pt x="33" y="21"/>
                  </a:lnTo>
                  <a:lnTo>
                    <a:pt x="35" y="20"/>
                  </a:lnTo>
                  <a:lnTo>
                    <a:pt x="36" y="19"/>
                  </a:lnTo>
                  <a:lnTo>
                    <a:pt x="38" y="18"/>
                  </a:lnTo>
                  <a:lnTo>
                    <a:pt x="40" y="17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9" y="13"/>
                  </a:lnTo>
                  <a:lnTo>
                    <a:pt x="49" y="12"/>
                  </a:lnTo>
                  <a:lnTo>
                    <a:pt x="51" y="11"/>
                  </a:lnTo>
                  <a:lnTo>
                    <a:pt x="54" y="10"/>
                  </a:lnTo>
                  <a:lnTo>
                    <a:pt x="57" y="9"/>
                  </a:lnTo>
                  <a:lnTo>
                    <a:pt x="59" y="8"/>
                  </a:lnTo>
                  <a:lnTo>
                    <a:pt x="62" y="7"/>
                  </a:lnTo>
                  <a:lnTo>
                    <a:pt x="64" y="6"/>
                  </a:lnTo>
                  <a:lnTo>
                    <a:pt x="65" y="6"/>
                  </a:lnTo>
                  <a:lnTo>
                    <a:pt x="67" y="5"/>
                  </a:lnTo>
                  <a:lnTo>
                    <a:pt x="71" y="4"/>
                  </a:lnTo>
                  <a:lnTo>
                    <a:pt x="74" y="3"/>
                  </a:lnTo>
                  <a:lnTo>
                    <a:pt x="78" y="2"/>
                  </a:lnTo>
                  <a:lnTo>
                    <a:pt x="79" y="2"/>
                  </a:lnTo>
                  <a:lnTo>
                    <a:pt x="81" y="1"/>
                  </a:lnTo>
                  <a:lnTo>
                    <a:pt x="85" y="1"/>
                  </a:lnTo>
                  <a:lnTo>
                    <a:pt x="86" y="1"/>
                  </a:lnTo>
                  <a:lnTo>
                    <a:pt x="88" y="0"/>
                  </a:lnTo>
                  <a:lnTo>
                    <a:pt x="92" y="0"/>
                  </a:lnTo>
                  <a:lnTo>
                    <a:pt x="93" y="0"/>
                  </a:lnTo>
                  <a:lnTo>
                    <a:pt x="94" y="0"/>
                  </a:lnTo>
                  <a:lnTo>
                    <a:pt x="97" y="0"/>
                  </a:lnTo>
                  <a:lnTo>
                    <a:pt x="100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110" y="1"/>
                  </a:lnTo>
                  <a:lnTo>
                    <a:pt x="111" y="1"/>
                  </a:lnTo>
                  <a:lnTo>
                    <a:pt x="113" y="1"/>
                  </a:lnTo>
                  <a:lnTo>
                    <a:pt x="116" y="2"/>
                  </a:lnTo>
                  <a:lnTo>
                    <a:pt x="118" y="3"/>
                  </a:lnTo>
                  <a:lnTo>
                    <a:pt x="119" y="3"/>
                  </a:lnTo>
                  <a:lnTo>
                    <a:pt x="120" y="4"/>
                  </a:lnTo>
                  <a:lnTo>
                    <a:pt x="121" y="5"/>
                  </a:lnTo>
                  <a:lnTo>
                    <a:pt x="123" y="6"/>
                  </a:lnTo>
                  <a:lnTo>
                    <a:pt x="125" y="7"/>
                  </a:lnTo>
                  <a:lnTo>
                    <a:pt x="126" y="8"/>
                  </a:lnTo>
                  <a:lnTo>
                    <a:pt x="127" y="9"/>
                  </a:lnTo>
                  <a:lnTo>
                    <a:pt x="128" y="10"/>
                  </a:lnTo>
                  <a:lnTo>
                    <a:pt x="129" y="11"/>
                  </a:lnTo>
                  <a:lnTo>
                    <a:pt x="130" y="13"/>
                  </a:lnTo>
                  <a:lnTo>
                    <a:pt x="132" y="14"/>
                  </a:lnTo>
                  <a:lnTo>
                    <a:pt x="133" y="15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5" y="21"/>
                  </a:lnTo>
                  <a:lnTo>
                    <a:pt x="136" y="23"/>
                  </a:lnTo>
                  <a:lnTo>
                    <a:pt x="136" y="25"/>
                  </a:lnTo>
                  <a:lnTo>
                    <a:pt x="137" y="28"/>
                  </a:lnTo>
                  <a:lnTo>
                    <a:pt x="137" y="31"/>
                  </a:lnTo>
                  <a:lnTo>
                    <a:pt x="137" y="34"/>
                  </a:lnTo>
                  <a:lnTo>
                    <a:pt x="136" y="37"/>
                  </a:lnTo>
                  <a:lnTo>
                    <a:pt x="135" y="40"/>
                  </a:lnTo>
                  <a:lnTo>
                    <a:pt x="135" y="43"/>
                  </a:lnTo>
                  <a:lnTo>
                    <a:pt x="134" y="44"/>
                  </a:lnTo>
                  <a:lnTo>
                    <a:pt x="133" y="45"/>
                  </a:lnTo>
                  <a:lnTo>
                    <a:pt x="133" y="47"/>
                  </a:lnTo>
                  <a:lnTo>
                    <a:pt x="132" y="48"/>
                  </a:lnTo>
                  <a:lnTo>
                    <a:pt x="131" y="50"/>
                  </a:lnTo>
                  <a:lnTo>
                    <a:pt x="130" y="51"/>
                  </a:lnTo>
                  <a:lnTo>
                    <a:pt x="130" y="53"/>
                  </a:lnTo>
                  <a:lnTo>
                    <a:pt x="129" y="54"/>
                  </a:lnTo>
                  <a:lnTo>
                    <a:pt x="127" y="56"/>
                  </a:lnTo>
                  <a:lnTo>
                    <a:pt x="126" y="57"/>
                  </a:lnTo>
                  <a:lnTo>
                    <a:pt x="125" y="59"/>
                  </a:lnTo>
                  <a:lnTo>
                    <a:pt x="124" y="60"/>
                  </a:lnTo>
                  <a:lnTo>
                    <a:pt x="123" y="61"/>
                  </a:lnTo>
                  <a:lnTo>
                    <a:pt x="123" y="62"/>
                  </a:lnTo>
                  <a:lnTo>
                    <a:pt x="121" y="63"/>
                  </a:lnTo>
                  <a:lnTo>
                    <a:pt x="120" y="65"/>
                  </a:lnTo>
                  <a:lnTo>
                    <a:pt x="119" y="67"/>
                  </a:lnTo>
                  <a:lnTo>
                    <a:pt x="118" y="68"/>
                  </a:lnTo>
                  <a:lnTo>
                    <a:pt x="116" y="70"/>
                  </a:lnTo>
                  <a:lnTo>
                    <a:pt x="115" y="71"/>
                  </a:lnTo>
                  <a:lnTo>
                    <a:pt x="113" y="72"/>
                  </a:lnTo>
                  <a:lnTo>
                    <a:pt x="112" y="72"/>
                  </a:lnTo>
                  <a:lnTo>
                    <a:pt x="109" y="75"/>
                  </a:lnTo>
                  <a:lnTo>
                    <a:pt x="106" y="77"/>
                  </a:lnTo>
                  <a:lnTo>
                    <a:pt x="106" y="78"/>
                  </a:lnTo>
                  <a:lnTo>
                    <a:pt x="102" y="81"/>
                  </a:lnTo>
                  <a:lnTo>
                    <a:pt x="100" y="82"/>
                  </a:lnTo>
                  <a:lnTo>
                    <a:pt x="98" y="83"/>
                  </a:lnTo>
                  <a:lnTo>
                    <a:pt x="94" y="86"/>
                  </a:lnTo>
                  <a:lnTo>
                    <a:pt x="91" y="89"/>
                  </a:lnTo>
                  <a:lnTo>
                    <a:pt x="89" y="90"/>
                  </a:lnTo>
                  <a:lnTo>
                    <a:pt x="87" y="91"/>
                  </a:lnTo>
                  <a:lnTo>
                    <a:pt x="83" y="94"/>
                  </a:lnTo>
                  <a:lnTo>
                    <a:pt x="78" y="96"/>
                  </a:lnTo>
                  <a:lnTo>
                    <a:pt x="77" y="97"/>
                  </a:lnTo>
                  <a:lnTo>
                    <a:pt x="73" y="99"/>
                  </a:lnTo>
                  <a:lnTo>
                    <a:pt x="71" y="100"/>
                  </a:lnTo>
                  <a:lnTo>
                    <a:pt x="69" y="100"/>
                  </a:lnTo>
                  <a:lnTo>
                    <a:pt x="66" y="102"/>
                  </a:lnTo>
                  <a:lnTo>
                    <a:pt x="65" y="103"/>
                  </a:lnTo>
                  <a:lnTo>
                    <a:pt x="60" y="105"/>
                  </a:lnTo>
                  <a:lnTo>
                    <a:pt x="55" y="107"/>
                  </a:lnTo>
                  <a:lnTo>
                    <a:pt x="54" y="108"/>
                  </a:lnTo>
                  <a:lnTo>
                    <a:pt x="50" y="110"/>
                  </a:lnTo>
                  <a:lnTo>
                    <a:pt x="47" y="111"/>
                  </a:lnTo>
                  <a:lnTo>
                    <a:pt x="45" y="112"/>
                  </a:lnTo>
                  <a:lnTo>
                    <a:pt x="46" y="114"/>
                  </a:lnTo>
                  <a:lnTo>
                    <a:pt x="48" y="117"/>
                  </a:lnTo>
                  <a:lnTo>
                    <a:pt x="49" y="119"/>
                  </a:lnTo>
                  <a:lnTo>
                    <a:pt x="51" y="122"/>
                  </a:lnTo>
                  <a:lnTo>
                    <a:pt x="52" y="123"/>
                  </a:lnTo>
                  <a:lnTo>
                    <a:pt x="53" y="124"/>
                  </a:lnTo>
                  <a:lnTo>
                    <a:pt x="55" y="126"/>
                  </a:lnTo>
                  <a:lnTo>
                    <a:pt x="56" y="128"/>
                  </a:lnTo>
                  <a:lnTo>
                    <a:pt x="58" y="129"/>
                  </a:lnTo>
                  <a:lnTo>
                    <a:pt x="60" y="131"/>
                  </a:lnTo>
                  <a:lnTo>
                    <a:pt x="62" y="132"/>
                  </a:lnTo>
                  <a:lnTo>
                    <a:pt x="64" y="134"/>
                  </a:lnTo>
                  <a:lnTo>
                    <a:pt x="66" y="135"/>
                  </a:lnTo>
                  <a:lnTo>
                    <a:pt x="67" y="137"/>
                  </a:lnTo>
                  <a:lnTo>
                    <a:pt x="68" y="138"/>
                  </a:lnTo>
                  <a:lnTo>
                    <a:pt x="70" y="139"/>
                  </a:lnTo>
                  <a:lnTo>
                    <a:pt x="72" y="140"/>
                  </a:lnTo>
                  <a:lnTo>
                    <a:pt x="74" y="141"/>
                  </a:lnTo>
                  <a:lnTo>
                    <a:pt x="77" y="142"/>
                  </a:lnTo>
                  <a:lnTo>
                    <a:pt x="79" y="142"/>
                  </a:lnTo>
                  <a:lnTo>
                    <a:pt x="80" y="143"/>
                  </a:lnTo>
                  <a:lnTo>
                    <a:pt x="81" y="143"/>
                  </a:lnTo>
                  <a:lnTo>
                    <a:pt x="83" y="143"/>
                  </a:lnTo>
                  <a:lnTo>
                    <a:pt x="85" y="144"/>
                  </a:lnTo>
                  <a:lnTo>
                    <a:pt x="87" y="144"/>
                  </a:lnTo>
                  <a:lnTo>
                    <a:pt x="89" y="144"/>
                  </a:lnTo>
                  <a:lnTo>
                    <a:pt x="91" y="144"/>
                  </a:lnTo>
                  <a:lnTo>
                    <a:pt x="93" y="144"/>
                  </a:lnTo>
                  <a:lnTo>
                    <a:pt x="95" y="144"/>
                  </a:lnTo>
                  <a:lnTo>
                    <a:pt x="97" y="144"/>
                  </a:lnTo>
                  <a:lnTo>
                    <a:pt x="99" y="144"/>
                  </a:lnTo>
                  <a:lnTo>
                    <a:pt x="99" y="143"/>
                  </a:lnTo>
                  <a:lnTo>
                    <a:pt x="102" y="143"/>
                  </a:lnTo>
                  <a:lnTo>
                    <a:pt x="104" y="142"/>
                  </a:lnTo>
                  <a:lnTo>
                    <a:pt x="105" y="142"/>
                  </a:lnTo>
                  <a:lnTo>
                    <a:pt x="107" y="142"/>
                  </a:lnTo>
                  <a:lnTo>
                    <a:pt x="110" y="141"/>
                  </a:lnTo>
                  <a:lnTo>
                    <a:pt x="111" y="140"/>
                  </a:lnTo>
                  <a:lnTo>
                    <a:pt x="113" y="139"/>
                  </a:lnTo>
                  <a:lnTo>
                    <a:pt x="116" y="138"/>
                  </a:lnTo>
                  <a:lnTo>
                    <a:pt x="117" y="138"/>
                  </a:lnTo>
                  <a:lnTo>
                    <a:pt x="120" y="136"/>
                  </a:lnTo>
                  <a:lnTo>
                    <a:pt x="121" y="135"/>
                  </a:lnTo>
                  <a:lnTo>
                    <a:pt x="122" y="134"/>
                  </a:lnTo>
                  <a:lnTo>
                    <a:pt x="126" y="132"/>
                  </a:lnTo>
                  <a:lnTo>
                    <a:pt x="127" y="132"/>
                  </a:lnTo>
                  <a:lnTo>
                    <a:pt x="129" y="130"/>
                  </a:lnTo>
                  <a:lnTo>
                    <a:pt x="132" y="128"/>
                  </a:lnTo>
                  <a:lnTo>
                    <a:pt x="133" y="128"/>
                  </a:lnTo>
                  <a:lnTo>
                    <a:pt x="135" y="126"/>
                  </a:lnTo>
                  <a:lnTo>
                    <a:pt x="136" y="125"/>
                  </a:lnTo>
                  <a:lnTo>
                    <a:pt x="137" y="124"/>
                  </a:lnTo>
                  <a:lnTo>
                    <a:pt x="138" y="124"/>
                  </a:lnTo>
                  <a:lnTo>
                    <a:pt x="139" y="122"/>
                  </a:lnTo>
                  <a:lnTo>
                    <a:pt x="141" y="121"/>
                  </a:lnTo>
                  <a:lnTo>
                    <a:pt x="142" y="119"/>
                  </a:lnTo>
                  <a:lnTo>
                    <a:pt x="143" y="119"/>
                  </a:lnTo>
                  <a:lnTo>
                    <a:pt x="143" y="118"/>
                  </a:lnTo>
                  <a:lnTo>
                    <a:pt x="145" y="116"/>
                  </a:lnTo>
                  <a:lnTo>
                    <a:pt x="146" y="115"/>
                  </a:lnTo>
                  <a:lnTo>
                    <a:pt x="147" y="113"/>
                  </a:lnTo>
                  <a:lnTo>
                    <a:pt x="147" y="112"/>
                  </a:lnTo>
                  <a:lnTo>
                    <a:pt x="148" y="111"/>
                  </a:lnTo>
                  <a:lnTo>
                    <a:pt x="149" y="109"/>
                  </a:lnTo>
                  <a:lnTo>
                    <a:pt x="151" y="107"/>
                  </a:lnTo>
                  <a:lnTo>
                    <a:pt x="152" y="106"/>
                  </a:lnTo>
                  <a:lnTo>
                    <a:pt x="152" y="105"/>
                  </a:lnTo>
                  <a:lnTo>
                    <a:pt x="153" y="104"/>
                  </a:lnTo>
                  <a:lnTo>
                    <a:pt x="39" y="97"/>
                  </a:lnTo>
                  <a:lnTo>
                    <a:pt x="41" y="96"/>
                  </a:lnTo>
                  <a:lnTo>
                    <a:pt x="42" y="95"/>
                  </a:lnTo>
                  <a:lnTo>
                    <a:pt x="46" y="93"/>
                  </a:lnTo>
                  <a:lnTo>
                    <a:pt x="47" y="93"/>
                  </a:lnTo>
                  <a:lnTo>
                    <a:pt x="51" y="91"/>
                  </a:lnTo>
                  <a:lnTo>
                    <a:pt x="54" y="90"/>
                  </a:lnTo>
                  <a:lnTo>
                    <a:pt x="54" y="89"/>
                  </a:lnTo>
                  <a:lnTo>
                    <a:pt x="58" y="87"/>
                  </a:lnTo>
                  <a:lnTo>
                    <a:pt x="60" y="86"/>
                  </a:lnTo>
                  <a:lnTo>
                    <a:pt x="62" y="85"/>
                  </a:lnTo>
                  <a:lnTo>
                    <a:pt x="66" y="83"/>
                  </a:lnTo>
                  <a:lnTo>
                    <a:pt x="68" y="81"/>
                  </a:lnTo>
                  <a:lnTo>
                    <a:pt x="71" y="79"/>
                  </a:lnTo>
                  <a:lnTo>
                    <a:pt x="75" y="77"/>
                  </a:lnTo>
                  <a:lnTo>
                    <a:pt x="77" y="75"/>
                  </a:lnTo>
                  <a:lnTo>
                    <a:pt x="78" y="75"/>
                  </a:lnTo>
                  <a:lnTo>
                    <a:pt x="80" y="74"/>
                  </a:lnTo>
                  <a:lnTo>
                    <a:pt x="83" y="72"/>
                  </a:lnTo>
                  <a:lnTo>
                    <a:pt x="84" y="71"/>
                  </a:lnTo>
                  <a:lnTo>
                    <a:pt x="85" y="71"/>
                  </a:lnTo>
                  <a:lnTo>
                    <a:pt x="88" y="69"/>
                  </a:lnTo>
                  <a:lnTo>
                    <a:pt x="90" y="67"/>
                  </a:lnTo>
                  <a:lnTo>
                    <a:pt x="92" y="65"/>
                  </a:lnTo>
                  <a:lnTo>
                    <a:pt x="93" y="63"/>
                  </a:lnTo>
                  <a:lnTo>
                    <a:pt x="94" y="61"/>
                  </a:lnTo>
                  <a:lnTo>
                    <a:pt x="95" y="61"/>
                  </a:lnTo>
                  <a:lnTo>
                    <a:pt x="96" y="59"/>
                  </a:lnTo>
                  <a:lnTo>
                    <a:pt x="98" y="57"/>
                  </a:lnTo>
                  <a:lnTo>
                    <a:pt x="99" y="55"/>
                  </a:lnTo>
                  <a:lnTo>
                    <a:pt x="100" y="53"/>
                  </a:lnTo>
                  <a:lnTo>
                    <a:pt x="101" y="51"/>
                  </a:lnTo>
                  <a:lnTo>
                    <a:pt x="102" y="49"/>
                  </a:lnTo>
                  <a:lnTo>
                    <a:pt x="102" y="47"/>
                  </a:lnTo>
                  <a:lnTo>
                    <a:pt x="102" y="45"/>
                  </a:lnTo>
                  <a:lnTo>
                    <a:pt x="103" y="43"/>
                  </a:lnTo>
                  <a:lnTo>
                    <a:pt x="103" y="42"/>
                  </a:lnTo>
                  <a:lnTo>
                    <a:pt x="103" y="40"/>
                  </a:lnTo>
                  <a:lnTo>
                    <a:pt x="102" y="37"/>
                  </a:lnTo>
                  <a:lnTo>
                    <a:pt x="102" y="35"/>
                  </a:lnTo>
                  <a:lnTo>
                    <a:pt x="102" y="34"/>
                  </a:lnTo>
                  <a:lnTo>
                    <a:pt x="101" y="33"/>
                  </a:lnTo>
                  <a:lnTo>
                    <a:pt x="101" y="31"/>
                  </a:lnTo>
                  <a:lnTo>
                    <a:pt x="100" y="30"/>
                  </a:lnTo>
                  <a:lnTo>
                    <a:pt x="99" y="29"/>
                  </a:lnTo>
                  <a:lnTo>
                    <a:pt x="99" y="28"/>
                  </a:lnTo>
                  <a:lnTo>
                    <a:pt x="98" y="27"/>
                  </a:lnTo>
                  <a:lnTo>
                    <a:pt x="97" y="26"/>
                  </a:lnTo>
                  <a:lnTo>
                    <a:pt x="96" y="25"/>
                  </a:lnTo>
                  <a:lnTo>
                    <a:pt x="95" y="24"/>
                  </a:lnTo>
                  <a:lnTo>
                    <a:pt x="94" y="23"/>
                  </a:lnTo>
                  <a:lnTo>
                    <a:pt x="93" y="22"/>
                  </a:lnTo>
                  <a:lnTo>
                    <a:pt x="92" y="21"/>
                  </a:lnTo>
                  <a:lnTo>
                    <a:pt x="91" y="20"/>
                  </a:lnTo>
                  <a:lnTo>
                    <a:pt x="89" y="20"/>
                  </a:lnTo>
                  <a:lnTo>
                    <a:pt x="88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4" y="18"/>
                  </a:lnTo>
                  <a:lnTo>
                    <a:pt x="83" y="18"/>
                  </a:lnTo>
                  <a:lnTo>
                    <a:pt x="82" y="18"/>
                  </a:lnTo>
                  <a:lnTo>
                    <a:pt x="81" y="18"/>
                  </a:lnTo>
                  <a:lnTo>
                    <a:pt x="79" y="18"/>
                  </a:lnTo>
                  <a:lnTo>
                    <a:pt x="78" y="18"/>
                  </a:lnTo>
                  <a:lnTo>
                    <a:pt x="76" y="18"/>
                  </a:lnTo>
                  <a:lnTo>
                    <a:pt x="75" y="18"/>
                  </a:lnTo>
                  <a:lnTo>
                    <a:pt x="74" y="18"/>
                  </a:lnTo>
                  <a:lnTo>
                    <a:pt x="73" y="18"/>
                  </a:lnTo>
                  <a:lnTo>
                    <a:pt x="71" y="18"/>
                  </a:lnTo>
                  <a:lnTo>
                    <a:pt x="69" y="19"/>
                  </a:lnTo>
                  <a:lnTo>
                    <a:pt x="68" y="19"/>
                  </a:lnTo>
                  <a:lnTo>
                    <a:pt x="67" y="19"/>
                  </a:lnTo>
                  <a:lnTo>
                    <a:pt x="67" y="20"/>
                  </a:lnTo>
                  <a:lnTo>
                    <a:pt x="65" y="20"/>
                  </a:lnTo>
                  <a:lnTo>
                    <a:pt x="62" y="21"/>
                  </a:lnTo>
                  <a:lnTo>
                    <a:pt x="61" y="22"/>
                  </a:lnTo>
                  <a:lnTo>
                    <a:pt x="58" y="23"/>
                  </a:lnTo>
                  <a:lnTo>
                    <a:pt x="55" y="24"/>
                  </a:lnTo>
                  <a:lnTo>
                    <a:pt x="54" y="25"/>
                  </a:lnTo>
                  <a:lnTo>
                    <a:pt x="53" y="26"/>
                  </a:lnTo>
                  <a:lnTo>
                    <a:pt x="50" y="27"/>
                  </a:lnTo>
                  <a:lnTo>
                    <a:pt x="47" y="29"/>
                  </a:lnTo>
                  <a:lnTo>
                    <a:pt x="45" y="31"/>
                  </a:lnTo>
                  <a:lnTo>
                    <a:pt x="43" y="33"/>
                  </a:lnTo>
                  <a:lnTo>
                    <a:pt x="41" y="35"/>
                  </a:lnTo>
                  <a:lnTo>
                    <a:pt x="40" y="38"/>
                  </a:lnTo>
                  <a:lnTo>
                    <a:pt x="38" y="40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6" y="45"/>
                  </a:lnTo>
                  <a:lnTo>
                    <a:pt x="35" y="46"/>
                  </a:lnTo>
                  <a:lnTo>
                    <a:pt x="35" y="48"/>
                  </a:lnTo>
                  <a:lnTo>
                    <a:pt x="34" y="49"/>
                  </a:lnTo>
                  <a:lnTo>
                    <a:pt x="34" y="51"/>
                  </a:lnTo>
                  <a:lnTo>
                    <a:pt x="34" y="52"/>
                  </a:lnTo>
                  <a:lnTo>
                    <a:pt x="33" y="54"/>
                  </a:lnTo>
                  <a:lnTo>
                    <a:pt x="33" y="56"/>
                  </a:lnTo>
                  <a:lnTo>
                    <a:pt x="32" y="59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1" y="67"/>
                  </a:lnTo>
                  <a:lnTo>
                    <a:pt x="31" y="69"/>
                  </a:lnTo>
                  <a:lnTo>
                    <a:pt x="32" y="70"/>
                  </a:lnTo>
                  <a:lnTo>
                    <a:pt x="32" y="71"/>
                  </a:lnTo>
                  <a:lnTo>
                    <a:pt x="32" y="73"/>
                  </a:lnTo>
                  <a:lnTo>
                    <a:pt x="32" y="76"/>
                  </a:lnTo>
                  <a:lnTo>
                    <a:pt x="32" y="78"/>
                  </a:lnTo>
                  <a:lnTo>
                    <a:pt x="33" y="81"/>
                  </a:lnTo>
                  <a:lnTo>
                    <a:pt x="33" y="83"/>
                  </a:lnTo>
                  <a:lnTo>
                    <a:pt x="34" y="86"/>
                  </a:lnTo>
                  <a:lnTo>
                    <a:pt x="35" y="88"/>
                  </a:lnTo>
                  <a:lnTo>
                    <a:pt x="36" y="91"/>
                  </a:lnTo>
                  <a:lnTo>
                    <a:pt x="37" y="93"/>
                  </a:lnTo>
                  <a:lnTo>
                    <a:pt x="39" y="97"/>
                  </a:lnTo>
                  <a:lnTo>
                    <a:pt x="153" y="10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0" name="Freeform 273"/>
            <p:cNvSpPr/>
            <p:nvPr/>
          </p:nvSpPr>
          <p:spPr bwMode="auto">
            <a:xfrm>
              <a:off x="4170" y="1999"/>
              <a:ext cx="141" cy="167"/>
            </a:xfrm>
            <a:custGeom>
              <a:avLst/>
              <a:gdLst>
                <a:gd name="T0" fmla="*/ 104 w 141"/>
                <a:gd name="T1" fmla="*/ 46 h 167"/>
                <a:gd name="T2" fmla="*/ 103 w 141"/>
                <a:gd name="T3" fmla="*/ 32 h 167"/>
                <a:gd name="T4" fmla="*/ 98 w 141"/>
                <a:gd name="T5" fmla="*/ 22 h 167"/>
                <a:gd name="T6" fmla="*/ 89 w 141"/>
                <a:gd name="T7" fmla="*/ 16 h 167"/>
                <a:gd name="T8" fmla="*/ 78 w 141"/>
                <a:gd name="T9" fmla="*/ 14 h 167"/>
                <a:gd name="T10" fmla="*/ 64 w 141"/>
                <a:gd name="T11" fmla="*/ 14 h 167"/>
                <a:gd name="T12" fmla="*/ 53 w 141"/>
                <a:gd name="T13" fmla="*/ 16 h 167"/>
                <a:gd name="T14" fmla="*/ 44 w 141"/>
                <a:gd name="T15" fmla="*/ 21 h 167"/>
                <a:gd name="T16" fmla="*/ 35 w 141"/>
                <a:gd name="T17" fmla="*/ 28 h 167"/>
                <a:gd name="T18" fmla="*/ 27 w 141"/>
                <a:gd name="T19" fmla="*/ 41 h 167"/>
                <a:gd name="T20" fmla="*/ 19 w 141"/>
                <a:gd name="T21" fmla="*/ 48 h 167"/>
                <a:gd name="T22" fmla="*/ 8 w 141"/>
                <a:gd name="T23" fmla="*/ 42 h 167"/>
                <a:gd name="T24" fmla="*/ 1 w 141"/>
                <a:gd name="T25" fmla="*/ 37 h 167"/>
                <a:gd name="T26" fmla="*/ 1 w 141"/>
                <a:gd name="T27" fmla="*/ 28 h 167"/>
                <a:gd name="T28" fmla="*/ 12 w 141"/>
                <a:gd name="T29" fmla="*/ 17 h 167"/>
                <a:gd name="T30" fmla="*/ 26 w 141"/>
                <a:gd name="T31" fmla="*/ 10 h 167"/>
                <a:gd name="T32" fmla="*/ 45 w 141"/>
                <a:gd name="T33" fmla="*/ 4 h 167"/>
                <a:gd name="T34" fmla="*/ 60 w 141"/>
                <a:gd name="T35" fmla="*/ 1 h 167"/>
                <a:gd name="T36" fmla="*/ 80 w 141"/>
                <a:gd name="T37" fmla="*/ 0 h 167"/>
                <a:gd name="T38" fmla="*/ 102 w 141"/>
                <a:gd name="T39" fmla="*/ 2 h 167"/>
                <a:gd name="T40" fmla="*/ 119 w 141"/>
                <a:gd name="T41" fmla="*/ 7 h 167"/>
                <a:gd name="T42" fmla="*/ 131 w 141"/>
                <a:gd name="T43" fmla="*/ 14 h 167"/>
                <a:gd name="T44" fmla="*/ 138 w 141"/>
                <a:gd name="T45" fmla="*/ 24 h 167"/>
                <a:gd name="T46" fmla="*/ 140 w 141"/>
                <a:gd name="T47" fmla="*/ 37 h 167"/>
                <a:gd name="T48" fmla="*/ 131 w 141"/>
                <a:gd name="T49" fmla="*/ 105 h 167"/>
                <a:gd name="T50" fmla="*/ 128 w 141"/>
                <a:gd name="T51" fmla="*/ 136 h 167"/>
                <a:gd name="T52" fmla="*/ 132 w 141"/>
                <a:gd name="T53" fmla="*/ 154 h 167"/>
                <a:gd name="T54" fmla="*/ 129 w 141"/>
                <a:gd name="T55" fmla="*/ 162 h 167"/>
                <a:gd name="T56" fmla="*/ 120 w 141"/>
                <a:gd name="T57" fmla="*/ 165 h 167"/>
                <a:gd name="T58" fmla="*/ 110 w 141"/>
                <a:gd name="T59" fmla="*/ 166 h 167"/>
                <a:gd name="T60" fmla="*/ 101 w 141"/>
                <a:gd name="T61" fmla="*/ 163 h 167"/>
                <a:gd name="T62" fmla="*/ 97 w 141"/>
                <a:gd name="T63" fmla="*/ 153 h 167"/>
                <a:gd name="T64" fmla="*/ 91 w 141"/>
                <a:gd name="T65" fmla="*/ 143 h 167"/>
                <a:gd name="T66" fmla="*/ 81 w 141"/>
                <a:gd name="T67" fmla="*/ 152 h 167"/>
                <a:gd name="T68" fmla="*/ 71 w 141"/>
                <a:gd name="T69" fmla="*/ 157 h 167"/>
                <a:gd name="T70" fmla="*/ 57 w 141"/>
                <a:gd name="T71" fmla="*/ 162 h 167"/>
                <a:gd name="T72" fmla="*/ 40 w 141"/>
                <a:gd name="T73" fmla="*/ 165 h 167"/>
                <a:gd name="T74" fmla="*/ 27 w 141"/>
                <a:gd name="T75" fmla="*/ 163 h 167"/>
                <a:gd name="T76" fmla="*/ 17 w 141"/>
                <a:gd name="T77" fmla="*/ 157 h 167"/>
                <a:gd name="T78" fmla="*/ 8 w 141"/>
                <a:gd name="T79" fmla="*/ 148 h 167"/>
                <a:gd name="T80" fmla="*/ 3 w 141"/>
                <a:gd name="T81" fmla="*/ 137 h 167"/>
                <a:gd name="T82" fmla="*/ 1 w 141"/>
                <a:gd name="T83" fmla="*/ 120 h 167"/>
                <a:gd name="T84" fmla="*/ 5 w 141"/>
                <a:gd name="T85" fmla="*/ 102 h 167"/>
                <a:gd name="T86" fmla="*/ 10 w 141"/>
                <a:gd name="T87" fmla="*/ 95 h 167"/>
                <a:gd name="T88" fmla="*/ 17 w 141"/>
                <a:gd name="T89" fmla="*/ 87 h 167"/>
                <a:gd name="T90" fmla="*/ 29 w 141"/>
                <a:gd name="T91" fmla="*/ 79 h 167"/>
                <a:gd name="T92" fmla="*/ 49 w 141"/>
                <a:gd name="T93" fmla="*/ 71 h 167"/>
                <a:gd name="T94" fmla="*/ 72 w 141"/>
                <a:gd name="T95" fmla="*/ 69 h 167"/>
                <a:gd name="T96" fmla="*/ 96 w 141"/>
                <a:gd name="T97" fmla="*/ 69 h 167"/>
                <a:gd name="T98" fmla="*/ 93 w 141"/>
                <a:gd name="T99" fmla="*/ 83 h 167"/>
                <a:gd name="T100" fmla="*/ 74 w 141"/>
                <a:gd name="T101" fmla="*/ 83 h 167"/>
                <a:gd name="T102" fmla="*/ 58 w 141"/>
                <a:gd name="T103" fmla="*/ 87 h 167"/>
                <a:gd name="T104" fmla="*/ 46 w 141"/>
                <a:gd name="T105" fmla="*/ 93 h 167"/>
                <a:gd name="T106" fmla="*/ 36 w 141"/>
                <a:gd name="T107" fmla="*/ 103 h 167"/>
                <a:gd name="T108" fmla="*/ 33 w 141"/>
                <a:gd name="T109" fmla="*/ 118 h 167"/>
                <a:gd name="T110" fmla="*/ 34 w 141"/>
                <a:gd name="T111" fmla="*/ 126 h 167"/>
                <a:gd name="T112" fmla="*/ 36 w 141"/>
                <a:gd name="T113" fmla="*/ 134 h 167"/>
                <a:gd name="T114" fmla="*/ 41 w 141"/>
                <a:gd name="T115" fmla="*/ 140 h 167"/>
                <a:gd name="T116" fmla="*/ 48 w 141"/>
                <a:gd name="T117" fmla="*/ 143 h 167"/>
                <a:gd name="T118" fmla="*/ 56 w 141"/>
                <a:gd name="T119" fmla="*/ 144 h 167"/>
                <a:gd name="T120" fmla="*/ 65 w 141"/>
                <a:gd name="T121" fmla="*/ 142 h 167"/>
                <a:gd name="T122" fmla="*/ 75 w 141"/>
                <a:gd name="T123" fmla="*/ 137 h 167"/>
                <a:gd name="T124" fmla="*/ 89 w 141"/>
                <a:gd name="T125" fmla="*/ 126 h 16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41"/>
                <a:gd name="T190" fmla="*/ 0 h 167"/>
                <a:gd name="T191" fmla="*/ 141 w 141"/>
                <a:gd name="T192" fmla="*/ 167 h 16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41" h="167">
                  <a:moveTo>
                    <a:pt x="103" y="69"/>
                  </a:moveTo>
                  <a:lnTo>
                    <a:pt x="104" y="62"/>
                  </a:lnTo>
                  <a:lnTo>
                    <a:pt x="104" y="58"/>
                  </a:lnTo>
                  <a:lnTo>
                    <a:pt x="104" y="55"/>
                  </a:lnTo>
                  <a:lnTo>
                    <a:pt x="104" y="52"/>
                  </a:lnTo>
                  <a:lnTo>
                    <a:pt x="104" y="49"/>
                  </a:lnTo>
                  <a:lnTo>
                    <a:pt x="104" y="46"/>
                  </a:lnTo>
                  <a:lnTo>
                    <a:pt x="104" y="43"/>
                  </a:lnTo>
                  <a:lnTo>
                    <a:pt x="104" y="42"/>
                  </a:lnTo>
                  <a:lnTo>
                    <a:pt x="104" y="39"/>
                  </a:lnTo>
                  <a:lnTo>
                    <a:pt x="104" y="37"/>
                  </a:lnTo>
                  <a:lnTo>
                    <a:pt x="103" y="35"/>
                  </a:lnTo>
                  <a:lnTo>
                    <a:pt x="103" y="33"/>
                  </a:lnTo>
                  <a:lnTo>
                    <a:pt x="103" y="32"/>
                  </a:lnTo>
                  <a:lnTo>
                    <a:pt x="103" y="31"/>
                  </a:lnTo>
                  <a:lnTo>
                    <a:pt x="102" y="29"/>
                  </a:lnTo>
                  <a:lnTo>
                    <a:pt x="101" y="28"/>
                  </a:lnTo>
                  <a:lnTo>
                    <a:pt x="100" y="26"/>
                  </a:lnTo>
                  <a:lnTo>
                    <a:pt x="100" y="25"/>
                  </a:lnTo>
                  <a:lnTo>
                    <a:pt x="99" y="23"/>
                  </a:lnTo>
                  <a:lnTo>
                    <a:pt x="98" y="22"/>
                  </a:lnTo>
                  <a:lnTo>
                    <a:pt x="96" y="21"/>
                  </a:lnTo>
                  <a:lnTo>
                    <a:pt x="96" y="20"/>
                  </a:lnTo>
                  <a:lnTo>
                    <a:pt x="95" y="20"/>
                  </a:lnTo>
                  <a:lnTo>
                    <a:pt x="94" y="19"/>
                  </a:lnTo>
                  <a:lnTo>
                    <a:pt x="92" y="18"/>
                  </a:lnTo>
                  <a:lnTo>
                    <a:pt x="91" y="17"/>
                  </a:lnTo>
                  <a:lnTo>
                    <a:pt x="89" y="16"/>
                  </a:lnTo>
                  <a:lnTo>
                    <a:pt x="88" y="16"/>
                  </a:lnTo>
                  <a:lnTo>
                    <a:pt x="87" y="16"/>
                  </a:lnTo>
                  <a:lnTo>
                    <a:pt x="85" y="15"/>
                  </a:lnTo>
                  <a:lnTo>
                    <a:pt x="83" y="15"/>
                  </a:lnTo>
                  <a:lnTo>
                    <a:pt x="82" y="14"/>
                  </a:lnTo>
                  <a:lnTo>
                    <a:pt x="80" y="14"/>
                  </a:lnTo>
                  <a:lnTo>
                    <a:pt x="78" y="14"/>
                  </a:lnTo>
                  <a:lnTo>
                    <a:pt x="75" y="14"/>
                  </a:lnTo>
                  <a:lnTo>
                    <a:pt x="74" y="14"/>
                  </a:lnTo>
                  <a:lnTo>
                    <a:pt x="73" y="14"/>
                  </a:lnTo>
                  <a:lnTo>
                    <a:pt x="70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4" y="14"/>
                  </a:lnTo>
                  <a:lnTo>
                    <a:pt x="61" y="14"/>
                  </a:lnTo>
                  <a:lnTo>
                    <a:pt x="59" y="14"/>
                  </a:lnTo>
                  <a:lnTo>
                    <a:pt x="58" y="14"/>
                  </a:lnTo>
                  <a:lnTo>
                    <a:pt x="56" y="15"/>
                  </a:lnTo>
                  <a:lnTo>
                    <a:pt x="54" y="15"/>
                  </a:lnTo>
                  <a:lnTo>
                    <a:pt x="53" y="16"/>
                  </a:lnTo>
                  <a:lnTo>
                    <a:pt x="52" y="16"/>
                  </a:lnTo>
                  <a:lnTo>
                    <a:pt x="51" y="17"/>
                  </a:lnTo>
                  <a:lnTo>
                    <a:pt x="49" y="18"/>
                  </a:lnTo>
                  <a:lnTo>
                    <a:pt x="48" y="19"/>
                  </a:lnTo>
                  <a:lnTo>
                    <a:pt x="46" y="19"/>
                  </a:lnTo>
                  <a:lnTo>
                    <a:pt x="45" y="20"/>
                  </a:lnTo>
                  <a:lnTo>
                    <a:pt x="44" y="21"/>
                  </a:lnTo>
                  <a:lnTo>
                    <a:pt x="42" y="22"/>
                  </a:lnTo>
                  <a:lnTo>
                    <a:pt x="41" y="23"/>
                  </a:lnTo>
                  <a:lnTo>
                    <a:pt x="39" y="24"/>
                  </a:lnTo>
                  <a:lnTo>
                    <a:pt x="37" y="26"/>
                  </a:lnTo>
                  <a:lnTo>
                    <a:pt x="36" y="26"/>
                  </a:lnTo>
                  <a:lnTo>
                    <a:pt x="36" y="27"/>
                  </a:lnTo>
                  <a:lnTo>
                    <a:pt x="35" y="28"/>
                  </a:lnTo>
                  <a:lnTo>
                    <a:pt x="34" y="30"/>
                  </a:lnTo>
                  <a:lnTo>
                    <a:pt x="33" y="32"/>
                  </a:lnTo>
                  <a:lnTo>
                    <a:pt x="32" y="33"/>
                  </a:lnTo>
                  <a:lnTo>
                    <a:pt x="30" y="35"/>
                  </a:lnTo>
                  <a:lnTo>
                    <a:pt x="29" y="37"/>
                  </a:lnTo>
                  <a:lnTo>
                    <a:pt x="28" y="39"/>
                  </a:lnTo>
                  <a:lnTo>
                    <a:pt x="27" y="41"/>
                  </a:lnTo>
                  <a:lnTo>
                    <a:pt x="26" y="42"/>
                  </a:lnTo>
                  <a:lnTo>
                    <a:pt x="25" y="44"/>
                  </a:lnTo>
                  <a:lnTo>
                    <a:pt x="24" y="46"/>
                  </a:lnTo>
                  <a:lnTo>
                    <a:pt x="24" y="48"/>
                  </a:lnTo>
                  <a:lnTo>
                    <a:pt x="23" y="49"/>
                  </a:lnTo>
                  <a:lnTo>
                    <a:pt x="21" y="48"/>
                  </a:lnTo>
                  <a:lnTo>
                    <a:pt x="19" y="48"/>
                  </a:lnTo>
                  <a:lnTo>
                    <a:pt x="16" y="47"/>
                  </a:lnTo>
                  <a:lnTo>
                    <a:pt x="14" y="46"/>
                  </a:lnTo>
                  <a:lnTo>
                    <a:pt x="12" y="46"/>
                  </a:lnTo>
                  <a:lnTo>
                    <a:pt x="11" y="45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8" y="42"/>
                  </a:lnTo>
                  <a:lnTo>
                    <a:pt x="7" y="42"/>
                  </a:lnTo>
                  <a:lnTo>
                    <a:pt x="6" y="42"/>
                  </a:lnTo>
                  <a:lnTo>
                    <a:pt x="5" y="41"/>
                  </a:lnTo>
                  <a:lnTo>
                    <a:pt x="3" y="40"/>
                  </a:lnTo>
                  <a:lnTo>
                    <a:pt x="2" y="39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3" y="25"/>
                  </a:lnTo>
                  <a:lnTo>
                    <a:pt x="5" y="23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9"/>
                  </a:lnTo>
                  <a:lnTo>
                    <a:pt x="12" y="17"/>
                  </a:lnTo>
                  <a:lnTo>
                    <a:pt x="13" y="15"/>
                  </a:lnTo>
                  <a:lnTo>
                    <a:pt x="14" y="15"/>
                  </a:lnTo>
                  <a:lnTo>
                    <a:pt x="16" y="14"/>
                  </a:lnTo>
                  <a:lnTo>
                    <a:pt x="19" y="13"/>
                  </a:lnTo>
                  <a:lnTo>
                    <a:pt x="22" y="12"/>
                  </a:lnTo>
                  <a:lnTo>
                    <a:pt x="24" y="11"/>
                  </a:lnTo>
                  <a:lnTo>
                    <a:pt x="26" y="10"/>
                  </a:lnTo>
                  <a:lnTo>
                    <a:pt x="29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9" y="5"/>
                  </a:lnTo>
                  <a:lnTo>
                    <a:pt x="43" y="4"/>
                  </a:lnTo>
                  <a:lnTo>
                    <a:pt x="45" y="4"/>
                  </a:lnTo>
                  <a:lnTo>
                    <a:pt x="47" y="3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3" y="2"/>
                  </a:lnTo>
                  <a:lnTo>
                    <a:pt x="57" y="1"/>
                  </a:lnTo>
                  <a:lnTo>
                    <a:pt x="58" y="1"/>
                  </a:lnTo>
                  <a:lnTo>
                    <a:pt x="60" y="1"/>
                  </a:lnTo>
                  <a:lnTo>
                    <a:pt x="64" y="0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5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3" y="0"/>
                  </a:lnTo>
                  <a:lnTo>
                    <a:pt x="88" y="0"/>
                  </a:lnTo>
                  <a:lnTo>
                    <a:pt x="89" y="1"/>
                  </a:lnTo>
                  <a:lnTo>
                    <a:pt x="93" y="1"/>
                  </a:lnTo>
                  <a:lnTo>
                    <a:pt x="97" y="1"/>
                  </a:lnTo>
                  <a:lnTo>
                    <a:pt x="102" y="2"/>
                  </a:lnTo>
                  <a:lnTo>
                    <a:pt x="105" y="3"/>
                  </a:lnTo>
                  <a:lnTo>
                    <a:pt x="109" y="4"/>
                  </a:lnTo>
                  <a:lnTo>
                    <a:pt x="112" y="5"/>
                  </a:lnTo>
                  <a:lnTo>
                    <a:pt x="113" y="5"/>
                  </a:lnTo>
                  <a:lnTo>
                    <a:pt x="116" y="6"/>
                  </a:lnTo>
                  <a:lnTo>
                    <a:pt x="119" y="7"/>
                  </a:lnTo>
                  <a:lnTo>
                    <a:pt x="120" y="7"/>
                  </a:lnTo>
                  <a:lnTo>
                    <a:pt x="122" y="9"/>
                  </a:lnTo>
                  <a:lnTo>
                    <a:pt x="125" y="10"/>
                  </a:lnTo>
                  <a:lnTo>
                    <a:pt x="127" y="11"/>
                  </a:lnTo>
                  <a:lnTo>
                    <a:pt x="128" y="12"/>
                  </a:lnTo>
                  <a:lnTo>
                    <a:pt x="129" y="13"/>
                  </a:lnTo>
                  <a:lnTo>
                    <a:pt x="131" y="14"/>
                  </a:lnTo>
                  <a:lnTo>
                    <a:pt x="133" y="16"/>
                  </a:lnTo>
                  <a:lnTo>
                    <a:pt x="134" y="16"/>
                  </a:lnTo>
                  <a:lnTo>
                    <a:pt x="135" y="17"/>
                  </a:lnTo>
                  <a:lnTo>
                    <a:pt x="136" y="19"/>
                  </a:lnTo>
                  <a:lnTo>
                    <a:pt x="137" y="21"/>
                  </a:lnTo>
                  <a:lnTo>
                    <a:pt x="138" y="22"/>
                  </a:lnTo>
                  <a:lnTo>
                    <a:pt x="138" y="24"/>
                  </a:lnTo>
                  <a:lnTo>
                    <a:pt x="139" y="26"/>
                  </a:lnTo>
                  <a:lnTo>
                    <a:pt x="139" y="28"/>
                  </a:lnTo>
                  <a:lnTo>
                    <a:pt x="140" y="28"/>
                  </a:lnTo>
                  <a:lnTo>
                    <a:pt x="140" y="30"/>
                  </a:lnTo>
                  <a:lnTo>
                    <a:pt x="140" y="32"/>
                  </a:lnTo>
                  <a:lnTo>
                    <a:pt x="140" y="34"/>
                  </a:lnTo>
                  <a:lnTo>
                    <a:pt x="140" y="37"/>
                  </a:lnTo>
                  <a:lnTo>
                    <a:pt x="140" y="40"/>
                  </a:lnTo>
                  <a:lnTo>
                    <a:pt x="140" y="42"/>
                  </a:lnTo>
                  <a:lnTo>
                    <a:pt x="139" y="46"/>
                  </a:lnTo>
                  <a:lnTo>
                    <a:pt x="139" y="50"/>
                  </a:lnTo>
                  <a:lnTo>
                    <a:pt x="138" y="54"/>
                  </a:lnTo>
                  <a:lnTo>
                    <a:pt x="138" y="59"/>
                  </a:lnTo>
                  <a:lnTo>
                    <a:pt x="131" y="105"/>
                  </a:lnTo>
                  <a:lnTo>
                    <a:pt x="130" y="110"/>
                  </a:lnTo>
                  <a:lnTo>
                    <a:pt x="129" y="116"/>
                  </a:lnTo>
                  <a:lnTo>
                    <a:pt x="128" y="121"/>
                  </a:lnTo>
                  <a:lnTo>
                    <a:pt x="128" y="125"/>
                  </a:lnTo>
                  <a:lnTo>
                    <a:pt x="128" y="129"/>
                  </a:lnTo>
                  <a:lnTo>
                    <a:pt x="128" y="132"/>
                  </a:lnTo>
                  <a:lnTo>
                    <a:pt x="128" y="136"/>
                  </a:lnTo>
                  <a:lnTo>
                    <a:pt x="128" y="139"/>
                  </a:lnTo>
                  <a:lnTo>
                    <a:pt x="128" y="141"/>
                  </a:lnTo>
                  <a:lnTo>
                    <a:pt x="128" y="144"/>
                  </a:lnTo>
                  <a:lnTo>
                    <a:pt x="129" y="147"/>
                  </a:lnTo>
                  <a:lnTo>
                    <a:pt x="130" y="150"/>
                  </a:lnTo>
                  <a:lnTo>
                    <a:pt x="131" y="152"/>
                  </a:lnTo>
                  <a:lnTo>
                    <a:pt x="132" y="154"/>
                  </a:lnTo>
                  <a:lnTo>
                    <a:pt x="132" y="155"/>
                  </a:lnTo>
                  <a:lnTo>
                    <a:pt x="133" y="156"/>
                  </a:lnTo>
                  <a:lnTo>
                    <a:pt x="134" y="159"/>
                  </a:lnTo>
                  <a:lnTo>
                    <a:pt x="132" y="160"/>
                  </a:lnTo>
                  <a:lnTo>
                    <a:pt x="132" y="161"/>
                  </a:lnTo>
                  <a:lnTo>
                    <a:pt x="131" y="161"/>
                  </a:lnTo>
                  <a:lnTo>
                    <a:pt x="129" y="162"/>
                  </a:lnTo>
                  <a:lnTo>
                    <a:pt x="128" y="163"/>
                  </a:lnTo>
                  <a:lnTo>
                    <a:pt x="126" y="163"/>
                  </a:lnTo>
                  <a:lnTo>
                    <a:pt x="126" y="164"/>
                  </a:lnTo>
                  <a:lnTo>
                    <a:pt x="125" y="164"/>
                  </a:lnTo>
                  <a:lnTo>
                    <a:pt x="123" y="165"/>
                  </a:lnTo>
                  <a:lnTo>
                    <a:pt x="121" y="165"/>
                  </a:lnTo>
                  <a:lnTo>
                    <a:pt x="120" y="165"/>
                  </a:lnTo>
                  <a:lnTo>
                    <a:pt x="118" y="166"/>
                  </a:lnTo>
                  <a:lnTo>
                    <a:pt x="117" y="166"/>
                  </a:lnTo>
                  <a:lnTo>
                    <a:pt x="115" y="166"/>
                  </a:lnTo>
                  <a:lnTo>
                    <a:pt x="114" y="166"/>
                  </a:lnTo>
                  <a:lnTo>
                    <a:pt x="113" y="166"/>
                  </a:lnTo>
                  <a:lnTo>
                    <a:pt x="111" y="166"/>
                  </a:lnTo>
                  <a:lnTo>
                    <a:pt x="110" y="166"/>
                  </a:lnTo>
                  <a:lnTo>
                    <a:pt x="108" y="166"/>
                  </a:lnTo>
                  <a:lnTo>
                    <a:pt x="106" y="165"/>
                  </a:lnTo>
                  <a:lnTo>
                    <a:pt x="105" y="165"/>
                  </a:lnTo>
                  <a:lnTo>
                    <a:pt x="104" y="164"/>
                  </a:lnTo>
                  <a:lnTo>
                    <a:pt x="103" y="164"/>
                  </a:lnTo>
                  <a:lnTo>
                    <a:pt x="103" y="163"/>
                  </a:lnTo>
                  <a:lnTo>
                    <a:pt x="101" y="163"/>
                  </a:lnTo>
                  <a:lnTo>
                    <a:pt x="100" y="162"/>
                  </a:lnTo>
                  <a:lnTo>
                    <a:pt x="100" y="161"/>
                  </a:lnTo>
                  <a:lnTo>
                    <a:pt x="99" y="160"/>
                  </a:lnTo>
                  <a:lnTo>
                    <a:pt x="98" y="158"/>
                  </a:lnTo>
                  <a:lnTo>
                    <a:pt x="98" y="157"/>
                  </a:lnTo>
                  <a:lnTo>
                    <a:pt x="97" y="155"/>
                  </a:lnTo>
                  <a:lnTo>
                    <a:pt x="97" y="153"/>
                  </a:lnTo>
                  <a:lnTo>
                    <a:pt x="97" y="152"/>
                  </a:lnTo>
                  <a:lnTo>
                    <a:pt x="96" y="150"/>
                  </a:lnTo>
                  <a:lnTo>
                    <a:pt x="96" y="147"/>
                  </a:lnTo>
                  <a:lnTo>
                    <a:pt x="96" y="139"/>
                  </a:lnTo>
                  <a:lnTo>
                    <a:pt x="95" y="140"/>
                  </a:lnTo>
                  <a:lnTo>
                    <a:pt x="93" y="142"/>
                  </a:lnTo>
                  <a:lnTo>
                    <a:pt x="91" y="143"/>
                  </a:lnTo>
                  <a:lnTo>
                    <a:pt x="89" y="145"/>
                  </a:lnTo>
                  <a:lnTo>
                    <a:pt x="87" y="146"/>
                  </a:lnTo>
                  <a:lnTo>
                    <a:pt x="86" y="147"/>
                  </a:lnTo>
                  <a:lnTo>
                    <a:pt x="85" y="148"/>
                  </a:lnTo>
                  <a:lnTo>
                    <a:pt x="84" y="149"/>
                  </a:lnTo>
                  <a:lnTo>
                    <a:pt x="82" y="150"/>
                  </a:lnTo>
                  <a:lnTo>
                    <a:pt x="81" y="152"/>
                  </a:lnTo>
                  <a:lnTo>
                    <a:pt x="79" y="152"/>
                  </a:lnTo>
                  <a:lnTo>
                    <a:pt x="78" y="153"/>
                  </a:lnTo>
                  <a:lnTo>
                    <a:pt x="76" y="154"/>
                  </a:lnTo>
                  <a:lnTo>
                    <a:pt x="75" y="155"/>
                  </a:lnTo>
                  <a:lnTo>
                    <a:pt x="74" y="155"/>
                  </a:lnTo>
                  <a:lnTo>
                    <a:pt x="72" y="156"/>
                  </a:lnTo>
                  <a:lnTo>
                    <a:pt x="71" y="157"/>
                  </a:lnTo>
                  <a:lnTo>
                    <a:pt x="69" y="158"/>
                  </a:lnTo>
                  <a:lnTo>
                    <a:pt x="67" y="159"/>
                  </a:lnTo>
                  <a:lnTo>
                    <a:pt x="66" y="159"/>
                  </a:lnTo>
                  <a:lnTo>
                    <a:pt x="63" y="160"/>
                  </a:lnTo>
                  <a:lnTo>
                    <a:pt x="62" y="161"/>
                  </a:lnTo>
                  <a:lnTo>
                    <a:pt x="58" y="162"/>
                  </a:lnTo>
                  <a:lnTo>
                    <a:pt x="57" y="162"/>
                  </a:lnTo>
                  <a:lnTo>
                    <a:pt x="56" y="163"/>
                  </a:lnTo>
                  <a:lnTo>
                    <a:pt x="53" y="164"/>
                  </a:lnTo>
                  <a:lnTo>
                    <a:pt x="52" y="164"/>
                  </a:lnTo>
                  <a:lnTo>
                    <a:pt x="49" y="164"/>
                  </a:lnTo>
                  <a:lnTo>
                    <a:pt x="46" y="164"/>
                  </a:lnTo>
                  <a:lnTo>
                    <a:pt x="42" y="165"/>
                  </a:lnTo>
                  <a:lnTo>
                    <a:pt x="40" y="165"/>
                  </a:lnTo>
                  <a:lnTo>
                    <a:pt x="38" y="165"/>
                  </a:lnTo>
                  <a:lnTo>
                    <a:pt x="36" y="164"/>
                  </a:lnTo>
                  <a:lnTo>
                    <a:pt x="35" y="164"/>
                  </a:lnTo>
                  <a:lnTo>
                    <a:pt x="33" y="164"/>
                  </a:lnTo>
                  <a:lnTo>
                    <a:pt x="31" y="163"/>
                  </a:lnTo>
                  <a:lnTo>
                    <a:pt x="29" y="163"/>
                  </a:lnTo>
                  <a:lnTo>
                    <a:pt x="27" y="163"/>
                  </a:lnTo>
                  <a:lnTo>
                    <a:pt x="25" y="162"/>
                  </a:lnTo>
                  <a:lnTo>
                    <a:pt x="24" y="161"/>
                  </a:lnTo>
                  <a:lnTo>
                    <a:pt x="23" y="161"/>
                  </a:lnTo>
                  <a:lnTo>
                    <a:pt x="22" y="160"/>
                  </a:lnTo>
                  <a:lnTo>
                    <a:pt x="20" y="159"/>
                  </a:lnTo>
                  <a:lnTo>
                    <a:pt x="19" y="158"/>
                  </a:lnTo>
                  <a:lnTo>
                    <a:pt x="17" y="157"/>
                  </a:lnTo>
                  <a:lnTo>
                    <a:pt x="15" y="156"/>
                  </a:lnTo>
                  <a:lnTo>
                    <a:pt x="14" y="155"/>
                  </a:lnTo>
                  <a:lnTo>
                    <a:pt x="12" y="153"/>
                  </a:lnTo>
                  <a:lnTo>
                    <a:pt x="12" y="152"/>
                  </a:lnTo>
                  <a:lnTo>
                    <a:pt x="11" y="152"/>
                  </a:lnTo>
                  <a:lnTo>
                    <a:pt x="9" y="150"/>
                  </a:lnTo>
                  <a:lnTo>
                    <a:pt x="8" y="148"/>
                  </a:lnTo>
                  <a:lnTo>
                    <a:pt x="7" y="147"/>
                  </a:lnTo>
                  <a:lnTo>
                    <a:pt x="6" y="145"/>
                  </a:lnTo>
                  <a:lnTo>
                    <a:pt x="5" y="143"/>
                  </a:lnTo>
                  <a:lnTo>
                    <a:pt x="5" y="141"/>
                  </a:lnTo>
                  <a:lnTo>
                    <a:pt x="4" y="140"/>
                  </a:lnTo>
                  <a:lnTo>
                    <a:pt x="4" y="139"/>
                  </a:lnTo>
                  <a:lnTo>
                    <a:pt x="3" y="137"/>
                  </a:lnTo>
                  <a:lnTo>
                    <a:pt x="2" y="135"/>
                  </a:lnTo>
                  <a:lnTo>
                    <a:pt x="2" y="133"/>
                  </a:lnTo>
                  <a:lnTo>
                    <a:pt x="1" y="131"/>
                  </a:lnTo>
                  <a:lnTo>
                    <a:pt x="1" y="129"/>
                  </a:lnTo>
                  <a:lnTo>
                    <a:pt x="1" y="126"/>
                  </a:lnTo>
                  <a:lnTo>
                    <a:pt x="1" y="124"/>
                  </a:lnTo>
                  <a:lnTo>
                    <a:pt x="1" y="120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1" y="113"/>
                  </a:lnTo>
                  <a:lnTo>
                    <a:pt x="2" y="111"/>
                  </a:lnTo>
                  <a:lnTo>
                    <a:pt x="3" y="108"/>
                  </a:lnTo>
                  <a:lnTo>
                    <a:pt x="4" y="105"/>
                  </a:lnTo>
                  <a:lnTo>
                    <a:pt x="5" y="102"/>
                  </a:lnTo>
                  <a:lnTo>
                    <a:pt x="6" y="101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6"/>
                  </a:lnTo>
                  <a:lnTo>
                    <a:pt x="10" y="95"/>
                  </a:lnTo>
                  <a:lnTo>
                    <a:pt x="11" y="94"/>
                  </a:lnTo>
                  <a:lnTo>
                    <a:pt x="12" y="92"/>
                  </a:lnTo>
                  <a:lnTo>
                    <a:pt x="13" y="91"/>
                  </a:lnTo>
                  <a:lnTo>
                    <a:pt x="14" y="90"/>
                  </a:lnTo>
                  <a:lnTo>
                    <a:pt x="15" y="89"/>
                  </a:lnTo>
                  <a:lnTo>
                    <a:pt x="17" y="87"/>
                  </a:lnTo>
                  <a:lnTo>
                    <a:pt x="18" y="86"/>
                  </a:lnTo>
                  <a:lnTo>
                    <a:pt x="19" y="85"/>
                  </a:lnTo>
                  <a:lnTo>
                    <a:pt x="21" y="84"/>
                  </a:lnTo>
                  <a:lnTo>
                    <a:pt x="23" y="83"/>
                  </a:lnTo>
                  <a:lnTo>
                    <a:pt x="25" y="81"/>
                  </a:lnTo>
                  <a:lnTo>
                    <a:pt x="26" y="81"/>
                  </a:lnTo>
                  <a:lnTo>
                    <a:pt x="29" y="79"/>
                  </a:lnTo>
                  <a:lnTo>
                    <a:pt x="32" y="78"/>
                  </a:lnTo>
                  <a:lnTo>
                    <a:pt x="33" y="77"/>
                  </a:lnTo>
                  <a:lnTo>
                    <a:pt x="36" y="75"/>
                  </a:lnTo>
                  <a:lnTo>
                    <a:pt x="38" y="75"/>
                  </a:lnTo>
                  <a:lnTo>
                    <a:pt x="40" y="74"/>
                  </a:lnTo>
                  <a:lnTo>
                    <a:pt x="45" y="72"/>
                  </a:lnTo>
                  <a:lnTo>
                    <a:pt x="49" y="71"/>
                  </a:lnTo>
                  <a:lnTo>
                    <a:pt x="52" y="71"/>
                  </a:lnTo>
                  <a:lnTo>
                    <a:pt x="54" y="70"/>
                  </a:lnTo>
                  <a:lnTo>
                    <a:pt x="58" y="69"/>
                  </a:lnTo>
                  <a:lnTo>
                    <a:pt x="63" y="69"/>
                  </a:lnTo>
                  <a:lnTo>
                    <a:pt x="65" y="69"/>
                  </a:lnTo>
                  <a:lnTo>
                    <a:pt x="68" y="69"/>
                  </a:lnTo>
                  <a:lnTo>
                    <a:pt x="72" y="69"/>
                  </a:lnTo>
                  <a:lnTo>
                    <a:pt x="73" y="69"/>
                  </a:lnTo>
                  <a:lnTo>
                    <a:pt x="79" y="68"/>
                  </a:lnTo>
                  <a:lnTo>
                    <a:pt x="84" y="69"/>
                  </a:lnTo>
                  <a:lnTo>
                    <a:pt x="85" y="69"/>
                  </a:lnTo>
                  <a:lnTo>
                    <a:pt x="90" y="69"/>
                  </a:lnTo>
                  <a:lnTo>
                    <a:pt x="92" y="69"/>
                  </a:lnTo>
                  <a:lnTo>
                    <a:pt x="96" y="69"/>
                  </a:lnTo>
                  <a:lnTo>
                    <a:pt x="100" y="69"/>
                  </a:lnTo>
                  <a:lnTo>
                    <a:pt x="103" y="69"/>
                  </a:lnTo>
                  <a:lnTo>
                    <a:pt x="98" y="119"/>
                  </a:lnTo>
                  <a:lnTo>
                    <a:pt x="102" y="83"/>
                  </a:lnTo>
                  <a:lnTo>
                    <a:pt x="98" y="83"/>
                  </a:lnTo>
                  <a:lnTo>
                    <a:pt x="97" y="83"/>
                  </a:lnTo>
                  <a:lnTo>
                    <a:pt x="93" y="83"/>
                  </a:lnTo>
                  <a:lnTo>
                    <a:pt x="91" y="82"/>
                  </a:lnTo>
                  <a:lnTo>
                    <a:pt x="89" y="82"/>
                  </a:lnTo>
                  <a:lnTo>
                    <a:pt x="85" y="82"/>
                  </a:lnTo>
                  <a:lnTo>
                    <a:pt x="84" y="82"/>
                  </a:lnTo>
                  <a:lnTo>
                    <a:pt x="82" y="83"/>
                  </a:lnTo>
                  <a:lnTo>
                    <a:pt x="78" y="83"/>
                  </a:lnTo>
                  <a:lnTo>
                    <a:pt x="74" y="83"/>
                  </a:lnTo>
                  <a:lnTo>
                    <a:pt x="71" y="84"/>
                  </a:lnTo>
                  <a:lnTo>
                    <a:pt x="67" y="84"/>
                  </a:lnTo>
                  <a:lnTo>
                    <a:pt x="65" y="85"/>
                  </a:lnTo>
                  <a:lnTo>
                    <a:pt x="64" y="85"/>
                  </a:lnTo>
                  <a:lnTo>
                    <a:pt x="61" y="86"/>
                  </a:lnTo>
                  <a:lnTo>
                    <a:pt x="58" y="86"/>
                  </a:lnTo>
                  <a:lnTo>
                    <a:pt x="58" y="87"/>
                  </a:lnTo>
                  <a:lnTo>
                    <a:pt x="56" y="87"/>
                  </a:lnTo>
                  <a:lnTo>
                    <a:pt x="53" y="88"/>
                  </a:lnTo>
                  <a:lnTo>
                    <a:pt x="52" y="89"/>
                  </a:lnTo>
                  <a:lnTo>
                    <a:pt x="51" y="90"/>
                  </a:lnTo>
                  <a:lnTo>
                    <a:pt x="49" y="91"/>
                  </a:lnTo>
                  <a:lnTo>
                    <a:pt x="47" y="92"/>
                  </a:lnTo>
                  <a:lnTo>
                    <a:pt x="46" y="93"/>
                  </a:lnTo>
                  <a:lnTo>
                    <a:pt x="45" y="94"/>
                  </a:lnTo>
                  <a:lnTo>
                    <a:pt x="43" y="95"/>
                  </a:lnTo>
                  <a:lnTo>
                    <a:pt x="41" y="97"/>
                  </a:lnTo>
                  <a:lnTo>
                    <a:pt x="40" y="97"/>
                  </a:lnTo>
                  <a:lnTo>
                    <a:pt x="38" y="99"/>
                  </a:lnTo>
                  <a:lnTo>
                    <a:pt x="37" y="101"/>
                  </a:lnTo>
                  <a:lnTo>
                    <a:pt x="36" y="103"/>
                  </a:lnTo>
                  <a:lnTo>
                    <a:pt x="35" y="105"/>
                  </a:lnTo>
                  <a:lnTo>
                    <a:pt x="35" y="107"/>
                  </a:lnTo>
                  <a:lnTo>
                    <a:pt x="34" y="109"/>
                  </a:lnTo>
                  <a:lnTo>
                    <a:pt x="34" y="111"/>
                  </a:lnTo>
                  <a:lnTo>
                    <a:pt x="34" y="114"/>
                  </a:lnTo>
                  <a:lnTo>
                    <a:pt x="33" y="116"/>
                  </a:lnTo>
                  <a:lnTo>
                    <a:pt x="33" y="118"/>
                  </a:lnTo>
                  <a:lnTo>
                    <a:pt x="33" y="121"/>
                  </a:lnTo>
                  <a:lnTo>
                    <a:pt x="33" y="122"/>
                  </a:lnTo>
                  <a:lnTo>
                    <a:pt x="33" y="124"/>
                  </a:lnTo>
                  <a:lnTo>
                    <a:pt x="33" y="125"/>
                  </a:lnTo>
                  <a:lnTo>
                    <a:pt x="34" y="125"/>
                  </a:lnTo>
                  <a:lnTo>
                    <a:pt x="34" y="126"/>
                  </a:lnTo>
                  <a:lnTo>
                    <a:pt x="34" y="128"/>
                  </a:lnTo>
                  <a:lnTo>
                    <a:pt x="35" y="129"/>
                  </a:lnTo>
                  <a:lnTo>
                    <a:pt x="35" y="130"/>
                  </a:lnTo>
                  <a:lnTo>
                    <a:pt x="35" y="131"/>
                  </a:lnTo>
                  <a:lnTo>
                    <a:pt x="35" y="132"/>
                  </a:lnTo>
                  <a:lnTo>
                    <a:pt x="35" y="133"/>
                  </a:lnTo>
                  <a:lnTo>
                    <a:pt x="36" y="134"/>
                  </a:lnTo>
                  <a:lnTo>
                    <a:pt x="36" y="135"/>
                  </a:lnTo>
                  <a:lnTo>
                    <a:pt x="37" y="136"/>
                  </a:lnTo>
                  <a:lnTo>
                    <a:pt x="38" y="137"/>
                  </a:lnTo>
                  <a:lnTo>
                    <a:pt x="38" y="138"/>
                  </a:lnTo>
                  <a:lnTo>
                    <a:pt x="39" y="138"/>
                  </a:lnTo>
                  <a:lnTo>
                    <a:pt x="40" y="139"/>
                  </a:lnTo>
                  <a:lnTo>
                    <a:pt x="41" y="140"/>
                  </a:lnTo>
                  <a:lnTo>
                    <a:pt x="42" y="140"/>
                  </a:lnTo>
                  <a:lnTo>
                    <a:pt x="43" y="141"/>
                  </a:lnTo>
                  <a:lnTo>
                    <a:pt x="44" y="141"/>
                  </a:lnTo>
                  <a:lnTo>
                    <a:pt x="45" y="142"/>
                  </a:lnTo>
                  <a:lnTo>
                    <a:pt x="46" y="142"/>
                  </a:lnTo>
                  <a:lnTo>
                    <a:pt x="47" y="143"/>
                  </a:lnTo>
                  <a:lnTo>
                    <a:pt x="48" y="143"/>
                  </a:lnTo>
                  <a:lnTo>
                    <a:pt x="49" y="143"/>
                  </a:lnTo>
                  <a:lnTo>
                    <a:pt x="50" y="143"/>
                  </a:lnTo>
                  <a:lnTo>
                    <a:pt x="51" y="144"/>
                  </a:lnTo>
                  <a:lnTo>
                    <a:pt x="52" y="144"/>
                  </a:lnTo>
                  <a:lnTo>
                    <a:pt x="53" y="144"/>
                  </a:lnTo>
                  <a:lnTo>
                    <a:pt x="54" y="144"/>
                  </a:lnTo>
                  <a:lnTo>
                    <a:pt x="56" y="144"/>
                  </a:lnTo>
                  <a:lnTo>
                    <a:pt x="57" y="144"/>
                  </a:lnTo>
                  <a:lnTo>
                    <a:pt x="58" y="143"/>
                  </a:lnTo>
                  <a:lnTo>
                    <a:pt x="61" y="143"/>
                  </a:lnTo>
                  <a:lnTo>
                    <a:pt x="62" y="143"/>
                  </a:lnTo>
                  <a:lnTo>
                    <a:pt x="63" y="142"/>
                  </a:lnTo>
                  <a:lnTo>
                    <a:pt x="64" y="142"/>
                  </a:lnTo>
                  <a:lnTo>
                    <a:pt x="65" y="142"/>
                  </a:lnTo>
                  <a:lnTo>
                    <a:pt x="66" y="141"/>
                  </a:lnTo>
                  <a:lnTo>
                    <a:pt x="68" y="141"/>
                  </a:lnTo>
                  <a:lnTo>
                    <a:pt x="69" y="140"/>
                  </a:lnTo>
                  <a:lnTo>
                    <a:pt x="71" y="139"/>
                  </a:lnTo>
                  <a:lnTo>
                    <a:pt x="72" y="139"/>
                  </a:lnTo>
                  <a:lnTo>
                    <a:pt x="74" y="138"/>
                  </a:lnTo>
                  <a:lnTo>
                    <a:pt x="75" y="137"/>
                  </a:lnTo>
                  <a:lnTo>
                    <a:pt x="78" y="135"/>
                  </a:lnTo>
                  <a:lnTo>
                    <a:pt x="81" y="133"/>
                  </a:lnTo>
                  <a:lnTo>
                    <a:pt x="82" y="132"/>
                  </a:lnTo>
                  <a:lnTo>
                    <a:pt x="83" y="131"/>
                  </a:lnTo>
                  <a:lnTo>
                    <a:pt x="86" y="129"/>
                  </a:lnTo>
                  <a:lnTo>
                    <a:pt x="88" y="127"/>
                  </a:lnTo>
                  <a:lnTo>
                    <a:pt x="89" y="126"/>
                  </a:lnTo>
                  <a:lnTo>
                    <a:pt x="92" y="125"/>
                  </a:lnTo>
                  <a:lnTo>
                    <a:pt x="95" y="122"/>
                  </a:lnTo>
                  <a:lnTo>
                    <a:pt x="98" y="119"/>
                  </a:lnTo>
                  <a:lnTo>
                    <a:pt x="103" y="6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1" name="Freeform 274"/>
            <p:cNvSpPr/>
            <p:nvPr/>
          </p:nvSpPr>
          <p:spPr bwMode="auto">
            <a:xfrm>
              <a:off x="4362" y="1933"/>
              <a:ext cx="106" cy="254"/>
            </a:xfrm>
            <a:custGeom>
              <a:avLst/>
              <a:gdLst>
                <a:gd name="T0" fmla="*/ 58 w 106"/>
                <a:gd name="T1" fmla="*/ 0 h 254"/>
                <a:gd name="T2" fmla="*/ 63 w 106"/>
                <a:gd name="T3" fmla="*/ 0 h 254"/>
                <a:gd name="T4" fmla="*/ 69 w 106"/>
                <a:gd name="T5" fmla="*/ 1 h 254"/>
                <a:gd name="T6" fmla="*/ 74 w 106"/>
                <a:gd name="T7" fmla="*/ 1 h 254"/>
                <a:gd name="T8" fmla="*/ 82 w 106"/>
                <a:gd name="T9" fmla="*/ 4 h 254"/>
                <a:gd name="T10" fmla="*/ 89 w 106"/>
                <a:gd name="T11" fmla="*/ 6 h 254"/>
                <a:gd name="T12" fmla="*/ 92 w 106"/>
                <a:gd name="T13" fmla="*/ 7 h 254"/>
                <a:gd name="T14" fmla="*/ 96 w 106"/>
                <a:gd name="T15" fmla="*/ 9 h 254"/>
                <a:gd name="T16" fmla="*/ 99 w 106"/>
                <a:gd name="T17" fmla="*/ 12 h 254"/>
                <a:gd name="T18" fmla="*/ 101 w 106"/>
                <a:gd name="T19" fmla="*/ 15 h 254"/>
                <a:gd name="T20" fmla="*/ 103 w 106"/>
                <a:gd name="T21" fmla="*/ 18 h 254"/>
                <a:gd name="T22" fmla="*/ 105 w 106"/>
                <a:gd name="T23" fmla="*/ 23 h 254"/>
                <a:gd name="T24" fmla="*/ 105 w 106"/>
                <a:gd name="T25" fmla="*/ 27 h 254"/>
                <a:gd name="T26" fmla="*/ 105 w 106"/>
                <a:gd name="T27" fmla="*/ 31 h 254"/>
                <a:gd name="T28" fmla="*/ 104 w 106"/>
                <a:gd name="T29" fmla="*/ 36 h 254"/>
                <a:gd name="T30" fmla="*/ 96 w 106"/>
                <a:gd name="T31" fmla="*/ 54 h 254"/>
                <a:gd name="T32" fmla="*/ 44 w 106"/>
                <a:gd name="T33" fmla="*/ 197 h 254"/>
                <a:gd name="T34" fmla="*/ 40 w 106"/>
                <a:gd name="T35" fmla="*/ 210 h 254"/>
                <a:gd name="T36" fmla="*/ 37 w 106"/>
                <a:gd name="T37" fmla="*/ 222 h 254"/>
                <a:gd name="T38" fmla="*/ 35 w 106"/>
                <a:gd name="T39" fmla="*/ 232 h 254"/>
                <a:gd name="T40" fmla="*/ 35 w 106"/>
                <a:gd name="T41" fmla="*/ 238 h 254"/>
                <a:gd name="T42" fmla="*/ 35 w 106"/>
                <a:gd name="T43" fmla="*/ 245 h 254"/>
                <a:gd name="T44" fmla="*/ 34 w 106"/>
                <a:gd name="T45" fmla="*/ 251 h 254"/>
                <a:gd name="T46" fmla="*/ 28 w 106"/>
                <a:gd name="T47" fmla="*/ 252 h 254"/>
                <a:gd name="T48" fmla="*/ 24 w 106"/>
                <a:gd name="T49" fmla="*/ 253 h 254"/>
                <a:gd name="T50" fmla="*/ 20 w 106"/>
                <a:gd name="T51" fmla="*/ 253 h 254"/>
                <a:gd name="T52" fmla="*/ 15 w 106"/>
                <a:gd name="T53" fmla="*/ 253 h 254"/>
                <a:gd name="T54" fmla="*/ 12 w 106"/>
                <a:gd name="T55" fmla="*/ 252 h 254"/>
                <a:gd name="T56" fmla="*/ 9 w 106"/>
                <a:gd name="T57" fmla="*/ 251 h 254"/>
                <a:gd name="T58" fmla="*/ 4 w 106"/>
                <a:gd name="T59" fmla="*/ 248 h 254"/>
                <a:gd name="T60" fmla="*/ 1 w 106"/>
                <a:gd name="T61" fmla="*/ 245 h 254"/>
                <a:gd name="T62" fmla="*/ 0 w 106"/>
                <a:gd name="T63" fmla="*/ 240 h 254"/>
                <a:gd name="T64" fmla="*/ 0 w 106"/>
                <a:gd name="T65" fmla="*/ 237 h 254"/>
                <a:gd name="T66" fmla="*/ 0 w 106"/>
                <a:gd name="T67" fmla="*/ 233 h 254"/>
                <a:gd name="T68" fmla="*/ 0 w 106"/>
                <a:gd name="T69" fmla="*/ 231 h 254"/>
                <a:gd name="T70" fmla="*/ 1 w 106"/>
                <a:gd name="T71" fmla="*/ 227 h 254"/>
                <a:gd name="T72" fmla="*/ 15 w 106"/>
                <a:gd name="T73" fmla="*/ 186 h 254"/>
                <a:gd name="T74" fmla="*/ 56 w 106"/>
                <a:gd name="T75" fmla="*/ 41 h 254"/>
                <a:gd name="T76" fmla="*/ 58 w 106"/>
                <a:gd name="T77" fmla="*/ 31 h 254"/>
                <a:gd name="T78" fmla="*/ 59 w 106"/>
                <a:gd name="T79" fmla="*/ 22 h 254"/>
                <a:gd name="T80" fmla="*/ 58 w 106"/>
                <a:gd name="T81" fmla="*/ 14 h 254"/>
                <a:gd name="T82" fmla="*/ 56 w 106"/>
                <a:gd name="T83" fmla="*/ 6 h 254"/>
                <a:gd name="T84" fmla="*/ 54 w 106"/>
                <a:gd name="T85" fmla="*/ 1 h 2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6"/>
                <a:gd name="T130" fmla="*/ 0 h 254"/>
                <a:gd name="T131" fmla="*/ 106 w 106"/>
                <a:gd name="T132" fmla="*/ 254 h 25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6" h="254">
                  <a:moveTo>
                    <a:pt x="54" y="1"/>
                  </a:moveTo>
                  <a:lnTo>
                    <a:pt x="56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69" y="1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4" y="1"/>
                  </a:lnTo>
                  <a:lnTo>
                    <a:pt x="78" y="2"/>
                  </a:lnTo>
                  <a:lnTo>
                    <a:pt x="81" y="3"/>
                  </a:lnTo>
                  <a:lnTo>
                    <a:pt x="82" y="4"/>
                  </a:lnTo>
                  <a:lnTo>
                    <a:pt x="85" y="5"/>
                  </a:lnTo>
                  <a:lnTo>
                    <a:pt x="87" y="5"/>
                  </a:lnTo>
                  <a:lnTo>
                    <a:pt x="89" y="6"/>
                  </a:lnTo>
                  <a:lnTo>
                    <a:pt x="90" y="6"/>
                  </a:lnTo>
                  <a:lnTo>
                    <a:pt x="91" y="7"/>
                  </a:lnTo>
                  <a:lnTo>
                    <a:pt x="92" y="7"/>
                  </a:lnTo>
                  <a:lnTo>
                    <a:pt x="93" y="8"/>
                  </a:lnTo>
                  <a:lnTo>
                    <a:pt x="95" y="9"/>
                  </a:lnTo>
                  <a:lnTo>
                    <a:pt x="96" y="9"/>
                  </a:lnTo>
                  <a:lnTo>
                    <a:pt x="96" y="10"/>
                  </a:lnTo>
                  <a:lnTo>
                    <a:pt x="98" y="11"/>
                  </a:lnTo>
                  <a:lnTo>
                    <a:pt x="99" y="12"/>
                  </a:lnTo>
                  <a:lnTo>
                    <a:pt x="100" y="13"/>
                  </a:lnTo>
                  <a:lnTo>
                    <a:pt x="100" y="14"/>
                  </a:lnTo>
                  <a:lnTo>
                    <a:pt x="101" y="15"/>
                  </a:lnTo>
                  <a:lnTo>
                    <a:pt x="102" y="16"/>
                  </a:lnTo>
                  <a:lnTo>
                    <a:pt x="103" y="17"/>
                  </a:lnTo>
                  <a:lnTo>
                    <a:pt x="103" y="18"/>
                  </a:lnTo>
                  <a:lnTo>
                    <a:pt x="104" y="20"/>
                  </a:lnTo>
                  <a:lnTo>
                    <a:pt x="105" y="22"/>
                  </a:lnTo>
                  <a:lnTo>
                    <a:pt x="105" y="23"/>
                  </a:lnTo>
                  <a:lnTo>
                    <a:pt x="105" y="24"/>
                  </a:lnTo>
                  <a:lnTo>
                    <a:pt x="105" y="26"/>
                  </a:lnTo>
                  <a:lnTo>
                    <a:pt x="105" y="27"/>
                  </a:lnTo>
                  <a:lnTo>
                    <a:pt x="105" y="28"/>
                  </a:lnTo>
                  <a:lnTo>
                    <a:pt x="105" y="30"/>
                  </a:lnTo>
                  <a:lnTo>
                    <a:pt x="105" y="31"/>
                  </a:lnTo>
                  <a:lnTo>
                    <a:pt x="105" y="33"/>
                  </a:lnTo>
                  <a:lnTo>
                    <a:pt x="104" y="35"/>
                  </a:lnTo>
                  <a:lnTo>
                    <a:pt x="104" y="36"/>
                  </a:lnTo>
                  <a:lnTo>
                    <a:pt x="103" y="38"/>
                  </a:lnTo>
                  <a:lnTo>
                    <a:pt x="103" y="40"/>
                  </a:lnTo>
                  <a:lnTo>
                    <a:pt x="96" y="54"/>
                  </a:lnTo>
                  <a:lnTo>
                    <a:pt x="90" y="69"/>
                  </a:lnTo>
                  <a:lnTo>
                    <a:pt x="83" y="86"/>
                  </a:lnTo>
                  <a:lnTo>
                    <a:pt x="44" y="197"/>
                  </a:lnTo>
                  <a:lnTo>
                    <a:pt x="43" y="202"/>
                  </a:lnTo>
                  <a:lnTo>
                    <a:pt x="42" y="206"/>
                  </a:lnTo>
                  <a:lnTo>
                    <a:pt x="40" y="210"/>
                  </a:lnTo>
                  <a:lnTo>
                    <a:pt x="39" y="215"/>
                  </a:lnTo>
                  <a:lnTo>
                    <a:pt x="38" y="218"/>
                  </a:lnTo>
                  <a:lnTo>
                    <a:pt x="37" y="222"/>
                  </a:lnTo>
                  <a:lnTo>
                    <a:pt x="37" y="226"/>
                  </a:lnTo>
                  <a:lnTo>
                    <a:pt x="36" y="229"/>
                  </a:lnTo>
                  <a:lnTo>
                    <a:pt x="35" y="232"/>
                  </a:lnTo>
                  <a:lnTo>
                    <a:pt x="35" y="234"/>
                  </a:lnTo>
                  <a:lnTo>
                    <a:pt x="35" y="237"/>
                  </a:lnTo>
                  <a:lnTo>
                    <a:pt x="35" y="238"/>
                  </a:lnTo>
                  <a:lnTo>
                    <a:pt x="35" y="240"/>
                  </a:lnTo>
                  <a:lnTo>
                    <a:pt x="35" y="243"/>
                  </a:lnTo>
                  <a:lnTo>
                    <a:pt x="35" y="245"/>
                  </a:lnTo>
                  <a:lnTo>
                    <a:pt x="35" y="248"/>
                  </a:lnTo>
                  <a:lnTo>
                    <a:pt x="36" y="250"/>
                  </a:lnTo>
                  <a:lnTo>
                    <a:pt x="34" y="251"/>
                  </a:lnTo>
                  <a:lnTo>
                    <a:pt x="32" y="251"/>
                  </a:lnTo>
                  <a:lnTo>
                    <a:pt x="30" y="252"/>
                  </a:lnTo>
                  <a:lnTo>
                    <a:pt x="28" y="252"/>
                  </a:lnTo>
                  <a:lnTo>
                    <a:pt x="26" y="253"/>
                  </a:lnTo>
                  <a:lnTo>
                    <a:pt x="25" y="253"/>
                  </a:lnTo>
                  <a:lnTo>
                    <a:pt x="24" y="253"/>
                  </a:lnTo>
                  <a:lnTo>
                    <a:pt x="23" y="253"/>
                  </a:lnTo>
                  <a:lnTo>
                    <a:pt x="22" y="253"/>
                  </a:lnTo>
                  <a:lnTo>
                    <a:pt x="20" y="253"/>
                  </a:lnTo>
                  <a:lnTo>
                    <a:pt x="18" y="253"/>
                  </a:lnTo>
                  <a:lnTo>
                    <a:pt x="17" y="253"/>
                  </a:lnTo>
                  <a:lnTo>
                    <a:pt x="15" y="253"/>
                  </a:lnTo>
                  <a:lnTo>
                    <a:pt x="14" y="253"/>
                  </a:lnTo>
                  <a:lnTo>
                    <a:pt x="12" y="253"/>
                  </a:lnTo>
                  <a:lnTo>
                    <a:pt x="12" y="252"/>
                  </a:lnTo>
                  <a:lnTo>
                    <a:pt x="11" y="252"/>
                  </a:lnTo>
                  <a:lnTo>
                    <a:pt x="9" y="252"/>
                  </a:lnTo>
                  <a:lnTo>
                    <a:pt x="9" y="251"/>
                  </a:lnTo>
                  <a:lnTo>
                    <a:pt x="7" y="250"/>
                  </a:lnTo>
                  <a:lnTo>
                    <a:pt x="5" y="249"/>
                  </a:lnTo>
                  <a:lnTo>
                    <a:pt x="4" y="248"/>
                  </a:lnTo>
                  <a:lnTo>
                    <a:pt x="3" y="247"/>
                  </a:lnTo>
                  <a:lnTo>
                    <a:pt x="2" y="246"/>
                  </a:lnTo>
                  <a:lnTo>
                    <a:pt x="1" y="245"/>
                  </a:lnTo>
                  <a:lnTo>
                    <a:pt x="1" y="243"/>
                  </a:lnTo>
                  <a:lnTo>
                    <a:pt x="0" y="242"/>
                  </a:lnTo>
                  <a:lnTo>
                    <a:pt x="0" y="240"/>
                  </a:lnTo>
                  <a:lnTo>
                    <a:pt x="0" y="239"/>
                  </a:lnTo>
                  <a:lnTo>
                    <a:pt x="0" y="238"/>
                  </a:lnTo>
                  <a:lnTo>
                    <a:pt x="0" y="237"/>
                  </a:lnTo>
                  <a:lnTo>
                    <a:pt x="0" y="236"/>
                  </a:lnTo>
                  <a:lnTo>
                    <a:pt x="0" y="235"/>
                  </a:lnTo>
                  <a:lnTo>
                    <a:pt x="0" y="233"/>
                  </a:lnTo>
                  <a:lnTo>
                    <a:pt x="0" y="232"/>
                  </a:lnTo>
                  <a:lnTo>
                    <a:pt x="0" y="231"/>
                  </a:lnTo>
                  <a:lnTo>
                    <a:pt x="1" y="230"/>
                  </a:lnTo>
                  <a:lnTo>
                    <a:pt x="1" y="228"/>
                  </a:lnTo>
                  <a:lnTo>
                    <a:pt x="1" y="227"/>
                  </a:lnTo>
                  <a:lnTo>
                    <a:pt x="3" y="222"/>
                  </a:lnTo>
                  <a:lnTo>
                    <a:pt x="9" y="207"/>
                  </a:lnTo>
                  <a:lnTo>
                    <a:pt x="15" y="186"/>
                  </a:lnTo>
                  <a:lnTo>
                    <a:pt x="54" y="49"/>
                  </a:lnTo>
                  <a:lnTo>
                    <a:pt x="55" y="45"/>
                  </a:lnTo>
                  <a:lnTo>
                    <a:pt x="56" y="41"/>
                  </a:lnTo>
                  <a:lnTo>
                    <a:pt x="57" y="38"/>
                  </a:lnTo>
                  <a:lnTo>
                    <a:pt x="58" y="35"/>
                  </a:lnTo>
                  <a:lnTo>
                    <a:pt x="58" y="31"/>
                  </a:lnTo>
                  <a:lnTo>
                    <a:pt x="58" y="28"/>
                  </a:lnTo>
                  <a:lnTo>
                    <a:pt x="59" y="25"/>
                  </a:lnTo>
                  <a:lnTo>
                    <a:pt x="59" y="22"/>
                  </a:lnTo>
                  <a:lnTo>
                    <a:pt x="58" y="20"/>
                  </a:lnTo>
                  <a:lnTo>
                    <a:pt x="58" y="17"/>
                  </a:lnTo>
                  <a:lnTo>
                    <a:pt x="58" y="14"/>
                  </a:lnTo>
                  <a:lnTo>
                    <a:pt x="57" y="11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5"/>
                  </a:lnTo>
                  <a:lnTo>
                    <a:pt x="55" y="3"/>
                  </a:lnTo>
                  <a:lnTo>
                    <a:pt x="54" y="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2" name="Freeform 275"/>
            <p:cNvSpPr/>
            <p:nvPr/>
          </p:nvSpPr>
          <p:spPr bwMode="auto">
            <a:xfrm>
              <a:off x="4464" y="2126"/>
              <a:ext cx="87" cy="45"/>
            </a:xfrm>
            <a:custGeom>
              <a:avLst/>
              <a:gdLst>
                <a:gd name="T0" fmla="*/ 1 w 87"/>
                <a:gd name="T1" fmla="*/ 11 h 45"/>
                <a:gd name="T2" fmla="*/ 4 w 87"/>
                <a:gd name="T3" fmla="*/ 7 h 45"/>
                <a:gd name="T4" fmla="*/ 7 w 87"/>
                <a:gd name="T5" fmla="*/ 4 h 45"/>
                <a:gd name="T6" fmla="*/ 12 w 87"/>
                <a:gd name="T7" fmla="*/ 2 h 45"/>
                <a:gd name="T8" fmla="*/ 14 w 87"/>
                <a:gd name="T9" fmla="*/ 1 h 45"/>
                <a:gd name="T10" fmla="*/ 17 w 87"/>
                <a:gd name="T11" fmla="*/ 0 h 45"/>
                <a:gd name="T12" fmla="*/ 19 w 87"/>
                <a:gd name="T13" fmla="*/ 0 h 45"/>
                <a:gd name="T14" fmla="*/ 21 w 87"/>
                <a:gd name="T15" fmla="*/ 0 h 45"/>
                <a:gd name="T16" fmla="*/ 22 w 87"/>
                <a:gd name="T17" fmla="*/ 0 h 45"/>
                <a:gd name="T18" fmla="*/ 25 w 87"/>
                <a:gd name="T19" fmla="*/ 0 h 45"/>
                <a:gd name="T20" fmla="*/ 27 w 87"/>
                <a:gd name="T21" fmla="*/ 1 h 45"/>
                <a:gd name="T22" fmla="*/ 29 w 87"/>
                <a:gd name="T23" fmla="*/ 2 h 45"/>
                <a:gd name="T24" fmla="*/ 31 w 87"/>
                <a:gd name="T25" fmla="*/ 3 h 45"/>
                <a:gd name="T26" fmla="*/ 34 w 87"/>
                <a:gd name="T27" fmla="*/ 4 h 45"/>
                <a:gd name="T28" fmla="*/ 40 w 87"/>
                <a:gd name="T29" fmla="*/ 7 h 45"/>
                <a:gd name="T30" fmla="*/ 46 w 87"/>
                <a:gd name="T31" fmla="*/ 11 h 45"/>
                <a:gd name="T32" fmla="*/ 58 w 87"/>
                <a:gd name="T33" fmla="*/ 17 h 45"/>
                <a:gd name="T34" fmla="*/ 64 w 87"/>
                <a:gd name="T35" fmla="*/ 20 h 45"/>
                <a:gd name="T36" fmla="*/ 69 w 87"/>
                <a:gd name="T37" fmla="*/ 23 h 45"/>
                <a:gd name="T38" fmla="*/ 72 w 87"/>
                <a:gd name="T39" fmla="*/ 25 h 45"/>
                <a:gd name="T40" fmla="*/ 77 w 87"/>
                <a:gd name="T41" fmla="*/ 27 h 45"/>
                <a:gd name="T42" fmla="*/ 81 w 87"/>
                <a:gd name="T43" fmla="*/ 29 h 45"/>
                <a:gd name="T44" fmla="*/ 86 w 87"/>
                <a:gd name="T45" fmla="*/ 32 h 45"/>
                <a:gd name="T46" fmla="*/ 83 w 87"/>
                <a:gd name="T47" fmla="*/ 36 h 45"/>
                <a:gd name="T48" fmla="*/ 80 w 87"/>
                <a:gd name="T49" fmla="*/ 40 h 45"/>
                <a:gd name="T50" fmla="*/ 78 w 87"/>
                <a:gd name="T51" fmla="*/ 41 h 45"/>
                <a:gd name="T52" fmla="*/ 75 w 87"/>
                <a:gd name="T53" fmla="*/ 43 h 45"/>
                <a:gd name="T54" fmla="*/ 72 w 87"/>
                <a:gd name="T55" fmla="*/ 44 h 45"/>
                <a:gd name="T56" fmla="*/ 70 w 87"/>
                <a:gd name="T57" fmla="*/ 44 h 45"/>
                <a:gd name="T58" fmla="*/ 67 w 87"/>
                <a:gd name="T59" fmla="*/ 44 h 45"/>
                <a:gd name="T60" fmla="*/ 64 w 87"/>
                <a:gd name="T61" fmla="*/ 42 h 45"/>
                <a:gd name="T62" fmla="*/ 60 w 87"/>
                <a:gd name="T63" fmla="*/ 40 h 45"/>
                <a:gd name="T64" fmla="*/ 52 w 87"/>
                <a:gd name="T65" fmla="*/ 37 h 45"/>
                <a:gd name="T66" fmla="*/ 46 w 87"/>
                <a:gd name="T67" fmla="*/ 33 h 45"/>
                <a:gd name="T68" fmla="*/ 36 w 87"/>
                <a:gd name="T69" fmla="*/ 27 h 45"/>
                <a:gd name="T70" fmla="*/ 30 w 87"/>
                <a:gd name="T71" fmla="*/ 24 h 45"/>
                <a:gd name="T72" fmla="*/ 24 w 87"/>
                <a:gd name="T73" fmla="*/ 21 h 45"/>
                <a:gd name="T74" fmla="*/ 19 w 87"/>
                <a:gd name="T75" fmla="*/ 18 h 45"/>
                <a:gd name="T76" fmla="*/ 13 w 87"/>
                <a:gd name="T77" fmla="*/ 16 h 45"/>
                <a:gd name="T78" fmla="*/ 7 w 87"/>
                <a:gd name="T79" fmla="*/ 14 h 45"/>
                <a:gd name="T80" fmla="*/ 3 w 87"/>
                <a:gd name="T81" fmla="*/ 12 h 45"/>
                <a:gd name="T82" fmla="*/ 0 w 87"/>
                <a:gd name="T83" fmla="*/ 11 h 4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7"/>
                <a:gd name="T127" fmla="*/ 0 h 45"/>
                <a:gd name="T128" fmla="*/ 87 w 87"/>
                <a:gd name="T129" fmla="*/ 45 h 4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7" h="45">
                  <a:moveTo>
                    <a:pt x="0" y="11"/>
                  </a:moveTo>
                  <a:lnTo>
                    <a:pt x="1" y="11"/>
                  </a:lnTo>
                  <a:lnTo>
                    <a:pt x="2" y="10"/>
                  </a:lnTo>
                  <a:lnTo>
                    <a:pt x="4" y="7"/>
                  </a:lnTo>
                  <a:lnTo>
                    <a:pt x="6" y="5"/>
                  </a:lnTo>
                  <a:lnTo>
                    <a:pt x="7" y="4"/>
                  </a:lnTo>
                  <a:lnTo>
                    <a:pt x="9" y="3"/>
                  </a:lnTo>
                  <a:lnTo>
                    <a:pt x="12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30" y="2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40" y="7"/>
                  </a:lnTo>
                  <a:lnTo>
                    <a:pt x="44" y="10"/>
                  </a:lnTo>
                  <a:lnTo>
                    <a:pt x="46" y="11"/>
                  </a:lnTo>
                  <a:lnTo>
                    <a:pt x="51" y="13"/>
                  </a:lnTo>
                  <a:lnTo>
                    <a:pt x="58" y="17"/>
                  </a:lnTo>
                  <a:lnTo>
                    <a:pt x="60" y="18"/>
                  </a:lnTo>
                  <a:lnTo>
                    <a:pt x="64" y="20"/>
                  </a:lnTo>
                  <a:lnTo>
                    <a:pt x="67" y="22"/>
                  </a:lnTo>
                  <a:lnTo>
                    <a:pt x="69" y="23"/>
                  </a:lnTo>
                  <a:lnTo>
                    <a:pt x="70" y="24"/>
                  </a:lnTo>
                  <a:lnTo>
                    <a:pt x="72" y="25"/>
                  </a:lnTo>
                  <a:lnTo>
                    <a:pt x="75" y="26"/>
                  </a:lnTo>
                  <a:lnTo>
                    <a:pt x="77" y="27"/>
                  </a:lnTo>
                  <a:lnTo>
                    <a:pt x="79" y="28"/>
                  </a:lnTo>
                  <a:lnTo>
                    <a:pt x="81" y="29"/>
                  </a:lnTo>
                  <a:lnTo>
                    <a:pt x="84" y="31"/>
                  </a:lnTo>
                  <a:lnTo>
                    <a:pt x="86" y="32"/>
                  </a:lnTo>
                  <a:lnTo>
                    <a:pt x="84" y="34"/>
                  </a:lnTo>
                  <a:lnTo>
                    <a:pt x="83" y="36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79" y="40"/>
                  </a:lnTo>
                  <a:lnTo>
                    <a:pt x="78" y="41"/>
                  </a:lnTo>
                  <a:lnTo>
                    <a:pt x="77" y="42"/>
                  </a:lnTo>
                  <a:lnTo>
                    <a:pt x="75" y="43"/>
                  </a:lnTo>
                  <a:lnTo>
                    <a:pt x="74" y="43"/>
                  </a:lnTo>
                  <a:lnTo>
                    <a:pt x="72" y="44"/>
                  </a:lnTo>
                  <a:lnTo>
                    <a:pt x="71" y="44"/>
                  </a:lnTo>
                  <a:lnTo>
                    <a:pt x="70" y="44"/>
                  </a:lnTo>
                  <a:lnTo>
                    <a:pt x="68" y="44"/>
                  </a:lnTo>
                  <a:lnTo>
                    <a:pt x="67" y="44"/>
                  </a:lnTo>
                  <a:lnTo>
                    <a:pt x="65" y="43"/>
                  </a:lnTo>
                  <a:lnTo>
                    <a:pt x="64" y="42"/>
                  </a:lnTo>
                  <a:lnTo>
                    <a:pt x="62" y="41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2" y="37"/>
                  </a:lnTo>
                  <a:lnTo>
                    <a:pt x="47" y="33"/>
                  </a:lnTo>
                  <a:lnTo>
                    <a:pt x="46" y="33"/>
                  </a:lnTo>
                  <a:lnTo>
                    <a:pt x="41" y="30"/>
                  </a:lnTo>
                  <a:lnTo>
                    <a:pt x="36" y="27"/>
                  </a:lnTo>
                  <a:lnTo>
                    <a:pt x="35" y="26"/>
                  </a:lnTo>
                  <a:lnTo>
                    <a:pt x="30" y="24"/>
                  </a:lnTo>
                  <a:lnTo>
                    <a:pt x="29" y="23"/>
                  </a:lnTo>
                  <a:lnTo>
                    <a:pt x="24" y="21"/>
                  </a:lnTo>
                  <a:lnTo>
                    <a:pt x="20" y="18"/>
                  </a:lnTo>
                  <a:lnTo>
                    <a:pt x="19" y="18"/>
                  </a:lnTo>
                  <a:lnTo>
                    <a:pt x="15" y="17"/>
                  </a:lnTo>
                  <a:lnTo>
                    <a:pt x="13" y="16"/>
                  </a:lnTo>
                  <a:lnTo>
                    <a:pt x="11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3" y="12"/>
                  </a:lnTo>
                  <a:lnTo>
                    <a:pt x="1" y="11"/>
                  </a:lnTo>
                  <a:lnTo>
                    <a:pt x="0" y="1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3" name="Freeform 276"/>
            <p:cNvSpPr/>
            <p:nvPr/>
          </p:nvSpPr>
          <p:spPr bwMode="auto">
            <a:xfrm>
              <a:off x="4550" y="2142"/>
              <a:ext cx="261" cy="240"/>
            </a:xfrm>
            <a:custGeom>
              <a:avLst/>
              <a:gdLst>
                <a:gd name="T0" fmla="*/ 188 w 261"/>
                <a:gd name="T1" fmla="*/ 233 h 240"/>
                <a:gd name="T2" fmla="*/ 164 w 261"/>
                <a:gd name="T3" fmla="*/ 238 h 240"/>
                <a:gd name="T4" fmla="*/ 143 w 261"/>
                <a:gd name="T5" fmla="*/ 238 h 240"/>
                <a:gd name="T6" fmla="*/ 122 w 261"/>
                <a:gd name="T7" fmla="*/ 237 h 240"/>
                <a:gd name="T8" fmla="*/ 99 w 261"/>
                <a:gd name="T9" fmla="*/ 231 h 240"/>
                <a:gd name="T10" fmla="*/ 77 w 261"/>
                <a:gd name="T11" fmla="*/ 223 h 240"/>
                <a:gd name="T12" fmla="*/ 56 w 261"/>
                <a:gd name="T13" fmla="*/ 211 h 240"/>
                <a:gd name="T14" fmla="*/ 39 w 261"/>
                <a:gd name="T15" fmla="*/ 196 h 240"/>
                <a:gd name="T16" fmla="*/ 26 w 261"/>
                <a:gd name="T17" fmla="*/ 182 h 240"/>
                <a:gd name="T18" fmla="*/ 13 w 261"/>
                <a:gd name="T19" fmla="*/ 163 h 240"/>
                <a:gd name="T20" fmla="*/ 4 w 261"/>
                <a:gd name="T21" fmla="*/ 142 h 240"/>
                <a:gd name="T22" fmla="*/ 1 w 261"/>
                <a:gd name="T23" fmla="*/ 125 h 240"/>
                <a:gd name="T24" fmla="*/ 1 w 261"/>
                <a:gd name="T25" fmla="*/ 105 h 240"/>
                <a:gd name="T26" fmla="*/ 5 w 261"/>
                <a:gd name="T27" fmla="*/ 84 h 240"/>
                <a:gd name="T28" fmla="*/ 14 w 261"/>
                <a:gd name="T29" fmla="*/ 60 h 240"/>
                <a:gd name="T30" fmla="*/ 26 w 261"/>
                <a:gd name="T31" fmla="*/ 40 h 240"/>
                <a:gd name="T32" fmla="*/ 43 w 261"/>
                <a:gd name="T33" fmla="*/ 23 h 240"/>
                <a:gd name="T34" fmla="*/ 64 w 261"/>
                <a:gd name="T35" fmla="*/ 11 h 240"/>
                <a:gd name="T36" fmla="*/ 85 w 261"/>
                <a:gd name="T37" fmla="*/ 3 h 240"/>
                <a:gd name="T38" fmla="*/ 110 w 261"/>
                <a:gd name="T39" fmla="*/ 0 h 240"/>
                <a:gd name="T40" fmla="*/ 139 w 261"/>
                <a:gd name="T41" fmla="*/ 3 h 240"/>
                <a:gd name="T42" fmla="*/ 167 w 261"/>
                <a:gd name="T43" fmla="*/ 14 h 240"/>
                <a:gd name="T44" fmla="*/ 190 w 261"/>
                <a:gd name="T45" fmla="*/ 26 h 240"/>
                <a:gd name="T46" fmla="*/ 214 w 261"/>
                <a:gd name="T47" fmla="*/ 48 h 240"/>
                <a:gd name="T48" fmla="*/ 232 w 261"/>
                <a:gd name="T49" fmla="*/ 69 h 240"/>
                <a:gd name="T50" fmla="*/ 246 w 261"/>
                <a:gd name="T51" fmla="*/ 93 h 240"/>
                <a:gd name="T52" fmla="*/ 255 w 261"/>
                <a:gd name="T53" fmla="*/ 115 h 240"/>
                <a:gd name="T54" fmla="*/ 259 w 261"/>
                <a:gd name="T55" fmla="*/ 138 h 240"/>
                <a:gd name="T56" fmla="*/ 259 w 261"/>
                <a:gd name="T57" fmla="*/ 159 h 240"/>
                <a:gd name="T58" fmla="*/ 253 w 261"/>
                <a:gd name="T59" fmla="*/ 179 h 240"/>
                <a:gd name="T60" fmla="*/ 244 w 261"/>
                <a:gd name="T61" fmla="*/ 194 h 240"/>
                <a:gd name="T62" fmla="*/ 230 w 261"/>
                <a:gd name="T63" fmla="*/ 211 h 240"/>
                <a:gd name="T64" fmla="*/ 212 w 261"/>
                <a:gd name="T65" fmla="*/ 223 h 240"/>
                <a:gd name="T66" fmla="*/ 197 w 261"/>
                <a:gd name="T67" fmla="*/ 177 h 240"/>
                <a:gd name="T68" fmla="*/ 211 w 261"/>
                <a:gd name="T69" fmla="*/ 160 h 240"/>
                <a:gd name="T70" fmla="*/ 219 w 261"/>
                <a:gd name="T71" fmla="*/ 143 h 240"/>
                <a:gd name="T72" fmla="*/ 223 w 261"/>
                <a:gd name="T73" fmla="*/ 125 h 240"/>
                <a:gd name="T74" fmla="*/ 223 w 261"/>
                <a:gd name="T75" fmla="*/ 105 h 240"/>
                <a:gd name="T76" fmla="*/ 218 w 261"/>
                <a:gd name="T77" fmla="*/ 89 h 240"/>
                <a:gd name="T78" fmla="*/ 210 w 261"/>
                <a:gd name="T79" fmla="*/ 73 h 240"/>
                <a:gd name="T80" fmla="*/ 196 w 261"/>
                <a:gd name="T81" fmla="*/ 56 h 240"/>
                <a:gd name="T82" fmla="*/ 181 w 261"/>
                <a:gd name="T83" fmla="*/ 42 h 240"/>
                <a:gd name="T84" fmla="*/ 166 w 261"/>
                <a:gd name="T85" fmla="*/ 32 h 240"/>
                <a:gd name="T86" fmla="*/ 149 w 261"/>
                <a:gd name="T87" fmla="*/ 26 h 240"/>
                <a:gd name="T88" fmla="*/ 129 w 261"/>
                <a:gd name="T89" fmla="*/ 25 h 240"/>
                <a:gd name="T90" fmla="*/ 112 w 261"/>
                <a:gd name="T91" fmla="*/ 27 h 240"/>
                <a:gd name="T92" fmla="*/ 86 w 261"/>
                <a:gd name="T93" fmla="*/ 41 h 240"/>
                <a:gd name="T94" fmla="*/ 57 w 261"/>
                <a:gd name="T95" fmla="*/ 72 h 240"/>
                <a:gd name="T96" fmla="*/ 46 w 261"/>
                <a:gd name="T97" fmla="*/ 92 h 240"/>
                <a:gd name="T98" fmla="*/ 39 w 261"/>
                <a:gd name="T99" fmla="*/ 109 h 240"/>
                <a:gd name="T100" fmla="*/ 36 w 261"/>
                <a:gd name="T101" fmla="*/ 126 h 240"/>
                <a:gd name="T102" fmla="*/ 35 w 261"/>
                <a:gd name="T103" fmla="*/ 142 h 240"/>
                <a:gd name="T104" fmla="*/ 38 w 261"/>
                <a:gd name="T105" fmla="*/ 156 h 240"/>
                <a:gd name="T106" fmla="*/ 42 w 261"/>
                <a:gd name="T107" fmla="*/ 169 h 240"/>
                <a:gd name="T108" fmla="*/ 49 w 261"/>
                <a:gd name="T109" fmla="*/ 179 h 240"/>
                <a:gd name="T110" fmla="*/ 64 w 261"/>
                <a:gd name="T111" fmla="*/ 195 h 240"/>
                <a:gd name="T112" fmla="*/ 76 w 261"/>
                <a:gd name="T113" fmla="*/ 203 h 240"/>
                <a:gd name="T114" fmla="*/ 89 w 261"/>
                <a:gd name="T115" fmla="*/ 209 h 240"/>
                <a:gd name="T116" fmla="*/ 104 w 261"/>
                <a:gd name="T117" fmla="*/ 212 h 240"/>
                <a:gd name="T118" fmla="*/ 120 w 261"/>
                <a:gd name="T119" fmla="*/ 213 h 240"/>
                <a:gd name="T120" fmla="*/ 137 w 261"/>
                <a:gd name="T121" fmla="*/ 210 h 240"/>
                <a:gd name="T122" fmla="*/ 170 w 261"/>
                <a:gd name="T123" fmla="*/ 197 h 24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1"/>
                <a:gd name="T187" fmla="*/ 0 h 240"/>
                <a:gd name="T188" fmla="*/ 261 w 261"/>
                <a:gd name="T189" fmla="*/ 240 h 24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1" h="240">
                  <a:moveTo>
                    <a:pt x="209" y="225"/>
                  </a:moveTo>
                  <a:lnTo>
                    <a:pt x="207" y="226"/>
                  </a:lnTo>
                  <a:lnTo>
                    <a:pt x="204" y="227"/>
                  </a:lnTo>
                  <a:lnTo>
                    <a:pt x="201" y="228"/>
                  </a:lnTo>
                  <a:lnTo>
                    <a:pt x="198" y="230"/>
                  </a:lnTo>
                  <a:lnTo>
                    <a:pt x="196" y="230"/>
                  </a:lnTo>
                  <a:lnTo>
                    <a:pt x="194" y="231"/>
                  </a:lnTo>
                  <a:lnTo>
                    <a:pt x="191" y="232"/>
                  </a:lnTo>
                  <a:lnTo>
                    <a:pt x="188" y="233"/>
                  </a:lnTo>
                  <a:lnTo>
                    <a:pt x="186" y="234"/>
                  </a:lnTo>
                  <a:lnTo>
                    <a:pt x="185" y="234"/>
                  </a:lnTo>
                  <a:lnTo>
                    <a:pt x="182" y="235"/>
                  </a:lnTo>
                  <a:lnTo>
                    <a:pt x="179" y="235"/>
                  </a:lnTo>
                  <a:lnTo>
                    <a:pt x="176" y="236"/>
                  </a:lnTo>
                  <a:lnTo>
                    <a:pt x="173" y="236"/>
                  </a:lnTo>
                  <a:lnTo>
                    <a:pt x="170" y="237"/>
                  </a:lnTo>
                  <a:lnTo>
                    <a:pt x="167" y="237"/>
                  </a:lnTo>
                  <a:lnTo>
                    <a:pt x="164" y="238"/>
                  </a:lnTo>
                  <a:lnTo>
                    <a:pt x="163" y="238"/>
                  </a:lnTo>
                  <a:lnTo>
                    <a:pt x="161" y="238"/>
                  </a:lnTo>
                  <a:lnTo>
                    <a:pt x="157" y="238"/>
                  </a:lnTo>
                  <a:lnTo>
                    <a:pt x="154" y="238"/>
                  </a:lnTo>
                  <a:lnTo>
                    <a:pt x="152" y="238"/>
                  </a:lnTo>
                  <a:lnTo>
                    <a:pt x="149" y="238"/>
                  </a:lnTo>
                  <a:lnTo>
                    <a:pt x="148" y="238"/>
                  </a:lnTo>
                  <a:lnTo>
                    <a:pt x="146" y="239"/>
                  </a:lnTo>
                  <a:lnTo>
                    <a:pt x="143" y="238"/>
                  </a:lnTo>
                  <a:lnTo>
                    <a:pt x="140" y="238"/>
                  </a:lnTo>
                  <a:lnTo>
                    <a:pt x="137" y="238"/>
                  </a:lnTo>
                  <a:lnTo>
                    <a:pt x="135" y="238"/>
                  </a:lnTo>
                  <a:lnTo>
                    <a:pt x="134" y="238"/>
                  </a:lnTo>
                  <a:lnTo>
                    <a:pt x="131" y="238"/>
                  </a:lnTo>
                  <a:lnTo>
                    <a:pt x="128" y="238"/>
                  </a:lnTo>
                  <a:lnTo>
                    <a:pt x="125" y="237"/>
                  </a:lnTo>
                  <a:lnTo>
                    <a:pt x="124" y="237"/>
                  </a:lnTo>
                  <a:lnTo>
                    <a:pt x="122" y="237"/>
                  </a:lnTo>
                  <a:lnTo>
                    <a:pt x="119" y="236"/>
                  </a:lnTo>
                  <a:lnTo>
                    <a:pt x="116" y="236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09" y="234"/>
                  </a:lnTo>
                  <a:lnTo>
                    <a:pt x="107" y="233"/>
                  </a:lnTo>
                  <a:lnTo>
                    <a:pt x="104" y="233"/>
                  </a:lnTo>
                  <a:lnTo>
                    <a:pt x="101" y="232"/>
                  </a:lnTo>
                  <a:lnTo>
                    <a:pt x="99" y="231"/>
                  </a:lnTo>
                  <a:lnTo>
                    <a:pt x="97" y="231"/>
                  </a:lnTo>
                  <a:lnTo>
                    <a:pt x="94" y="230"/>
                  </a:lnTo>
                  <a:lnTo>
                    <a:pt x="91" y="229"/>
                  </a:lnTo>
                  <a:lnTo>
                    <a:pt x="88" y="228"/>
                  </a:lnTo>
                  <a:lnTo>
                    <a:pt x="85" y="227"/>
                  </a:lnTo>
                  <a:lnTo>
                    <a:pt x="84" y="226"/>
                  </a:lnTo>
                  <a:lnTo>
                    <a:pt x="82" y="225"/>
                  </a:lnTo>
                  <a:lnTo>
                    <a:pt x="79" y="224"/>
                  </a:lnTo>
                  <a:lnTo>
                    <a:pt x="77" y="223"/>
                  </a:lnTo>
                  <a:lnTo>
                    <a:pt x="76" y="223"/>
                  </a:lnTo>
                  <a:lnTo>
                    <a:pt x="74" y="221"/>
                  </a:lnTo>
                  <a:lnTo>
                    <a:pt x="71" y="220"/>
                  </a:lnTo>
                  <a:lnTo>
                    <a:pt x="68" y="219"/>
                  </a:lnTo>
                  <a:lnTo>
                    <a:pt x="65" y="218"/>
                  </a:lnTo>
                  <a:lnTo>
                    <a:pt x="64" y="216"/>
                  </a:lnTo>
                  <a:lnTo>
                    <a:pt x="61" y="214"/>
                  </a:lnTo>
                  <a:lnTo>
                    <a:pt x="58" y="213"/>
                  </a:lnTo>
                  <a:lnTo>
                    <a:pt x="56" y="211"/>
                  </a:lnTo>
                  <a:lnTo>
                    <a:pt x="54" y="209"/>
                  </a:lnTo>
                  <a:lnTo>
                    <a:pt x="51" y="207"/>
                  </a:lnTo>
                  <a:lnTo>
                    <a:pt x="49" y="205"/>
                  </a:lnTo>
                  <a:lnTo>
                    <a:pt x="47" y="203"/>
                  </a:lnTo>
                  <a:lnTo>
                    <a:pt x="46" y="203"/>
                  </a:lnTo>
                  <a:lnTo>
                    <a:pt x="44" y="201"/>
                  </a:lnTo>
                  <a:lnTo>
                    <a:pt x="42" y="199"/>
                  </a:lnTo>
                  <a:lnTo>
                    <a:pt x="41" y="199"/>
                  </a:lnTo>
                  <a:lnTo>
                    <a:pt x="39" y="196"/>
                  </a:lnTo>
                  <a:lnTo>
                    <a:pt x="38" y="195"/>
                  </a:lnTo>
                  <a:lnTo>
                    <a:pt x="37" y="194"/>
                  </a:lnTo>
                  <a:lnTo>
                    <a:pt x="35" y="191"/>
                  </a:lnTo>
                  <a:lnTo>
                    <a:pt x="34" y="191"/>
                  </a:lnTo>
                  <a:lnTo>
                    <a:pt x="32" y="189"/>
                  </a:lnTo>
                  <a:lnTo>
                    <a:pt x="30" y="187"/>
                  </a:lnTo>
                  <a:lnTo>
                    <a:pt x="30" y="186"/>
                  </a:lnTo>
                  <a:lnTo>
                    <a:pt x="27" y="183"/>
                  </a:lnTo>
                  <a:lnTo>
                    <a:pt x="26" y="182"/>
                  </a:lnTo>
                  <a:lnTo>
                    <a:pt x="24" y="180"/>
                  </a:lnTo>
                  <a:lnTo>
                    <a:pt x="22" y="178"/>
                  </a:lnTo>
                  <a:lnTo>
                    <a:pt x="22" y="177"/>
                  </a:lnTo>
                  <a:lnTo>
                    <a:pt x="20" y="173"/>
                  </a:lnTo>
                  <a:lnTo>
                    <a:pt x="17" y="170"/>
                  </a:lnTo>
                  <a:lnTo>
                    <a:pt x="17" y="169"/>
                  </a:lnTo>
                  <a:lnTo>
                    <a:pt x="15" y="167"/>
                  </a:lnTo>
                  <a:lnTo>
                    <a:pt x="13" y="164"/>
                  </a:lnTo>
                  <a:lnTo>
                    <a:pt x="13" y="163"/>
                  </a:lnTo>
                  <a:lnTo>
                    <a:pt x="11" y="160"/>
                  </a:lnTo>
                  <a:lnTo>
                    <a:pt x="10" y="158"/>
                  </a:lnTo>
                  <a:lnTo>
                    <a:pt x="9" y="156"/>
                  </a:lnTo>
                  <a:lnTo>
                    <a:pt x="8" y="153"/>
                  </a:lnTo>
                  <a:lnTo>
                    <a:pt x="8" y="152"/>
                  </a:lnTo>
                  <a:lnTo>
                    <a:pt x="6" y="149"/>
                  </a:lnTo>
                  <a:lnTo>
                    <a:pt x="5" y="146"/>
                  </a:lnTo>
                  <a:lnTo>
                    <a:pt x="5" y="145"/>
                  </a:lnTo>
                  <a:lnTo>
                    <a:pt x="4" y="142"/>
                  </a:lnTo>
                  <a:lnTo>
                    <a:pt x="3" y="139"/>
                  </a:lnTo>
                  <a:lnTo>
                    <a:pt x="3" y="137"/>
                  </a:lnTo>
                  <a:lnTo>
                    <a:pt x="2" y="135"/>
                  </a:lnTo>
                  <a:lnTo>
                    <a:pt x="2" y="133"/>
                  </a:lnTo>
                  <a:lnTo>
                    <a:pt x="2" y="132"/>
                  </a:lnTo>
                  <a:lnTo>
                    <a:pt x="1" y="129"/>
                  </a:lnTo>
                  <a:lnTo>
                    <a:pt x="1" y="126"/>
                  </a:lnTo>
                  <a:lnTo>
                    <a:pt x="1" y="125"/>
                  </a:lnTo>
                  <a:lnTo>
                    <a:pt x="1" y="124"/>
                  </a:lnTo>
                  <a:lnTo>
                    <a:pt x="0" y="121"/>
                  </a:lnTo>
                  <a:lnTo>
                    <a:pt x="0" y="118"/>
                  </a:lnTo>
                  <a:lnTo>
                    <a:pt x="0" y="116"/>
                  </a:lnTo>
                  <a:lnTo>
                    <a:pt x="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1" y="107"/>
                  </a:lnTo>
                  <a:lnTo>
                    <a:pt x="1" y="105"/>
                  </a:lnTo>
                  <a:lnTo>
                    <a:pt x="1" y="104"/>
                  </a:lnTo>
                  <a:lnTo>
                    <a:pt x="1" y="101"/>
                  </a:lnTo>
                  <a:lnTo>
                    <a:pt x="2" y="99"/>
                  </a:lnTo>
                  <a:lnTo>
                    <a:pt x="2" y="96"/>
                  </a:lnTo>
                  <a:lnTo>
                    <a:pt x="3" y="94"/>
                  </a:lnTo>
                  <a:lnTo>
                    <a:pt x="3" y="93"/>
                  </a:lnTo>
                  <a:lnTo>
                    <a:pt x="3" y="90"/>
                  </a:lnTo>
                  <a:lnTo>
                    <a:pt x="4" y="87"/>
                  </a:lnTo>
                  <a:lnTo>
                    <a:pt x="5" y="84"/>
                  </a:lnTo>
                  <a:lnTo>
                    <a:pt x="6" y="81"/>
                  </a:lnTo>
                  <a:lnTo>
                    <a:pt x="7" y="79"/>
                  </a:lnTo>
                  <a:lnTo>
                    <a:pt x="7" y="78"/>
                  </a:lnTo>
                  <a:lnTo>
                    <a:pt x="8" y="75"/>
                  </a:lnTo>
                  <a:lnTo>
                    <a:pt x="9" y="72"/>
                  </a:lnTo>
                  <a:lnTo>
                    <a:pt x="10" y="69"/>
                  </a:lnTo>
                  <a:lnTo>
                    <a:pt x="11" y="66"/>
                  </a:lnTo>
                  <a:lnTo>
                    <a:pt x="12" y="63"/>
                  </a:lnTo>
                  <a:lnTo>
                    <a:pt x="14" y="60"/>
                  </a:lnTo>
                  <a:lnTo>
                    <a:pt x="15" y="59"/>
                  </a:lnTo>
                  <a:lnTo>
                    <a:pt x="17" y="56"/>
                  </a:lnTo>
                  <a:lnTo>
                    <a:pt x="18" y="53"/>
                  </a:lnTo>
                  <a:lnTo>
                    <a:pt x="19" y="53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3" y="45"/>
                  </a:lnTo>
                  <a:lnTo>
                    <a:pt x="24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30" y="35"/>
                  </a:lnTo>
                  <a:lnTo>
                    <a:pt x="32" y="33"/>
                  </a:lnTo>
                  <a:lnTo>
                    <a:pt x="33" y="33"/>
                  </a:lnTo>
                  <a:lnTo>
                    <a:pt x="35" y="31"/>
                  </a:lnTo>
                  <a:lnTo>
                    <a:pt x="37" y="29"/>
                  </a:lnTo>
                  <a:lnTo>
                    <a:pt x="39" y="27"/>
                  </a:lnTo>
                  <a:lnTo>
                    <a:pt x="41" y="25"/>
                  </a:lnTo>
                  <a:lnTo>
                    <a:pt x="43" y="23"/>
                  </a:lnTo>
                  <a:lnTo>
                    <a:pt x="46" y="21"/>
                  </a:lnTo>
                  <a:lnTo>
                    <a:pt x="48" y="20"/>
                  </a:lnTo>
                  <a:lnTo>
                    <a:pt x="51" y="18"/>
                  </a:lnTo>
                  <a:lnTo>
                    <a:pt x="53" y="17"/>
                  </a:lnTo>
                  <a:lnTo>
                    <a:pt x="56" y="15"/>
                  </a:lnTo>
                  <a:lnTo>
                    <a:pt x="57" y="14"/>
                  </a:lnTo>
                  <a:lnTo>
                    <a:pt x="58" y="14"/>
                  </a:lnTo>
                  <a:lnTo>
                    <a:pt x="61" y="12"/>
                  </a:lnTo>
                  <a:lnTo>
                    <a:pt x="64" y="11"/>
                  </a:lnTo>
                  <a:lnTo>
                    <a:pt x="66" y="9"/>
                  </a:lnTo>
                  <a:lnTo>
                    <a:pt x="68" y="8"/>
                  </a:lnTo>
                  <a:lnTo>
                    <a:pt x="71" y="7"/>
                  </a:lnTo>
                  <a:lnTo>
                    <a:pt x="72" y="7"/>
                  </a:lnTo>
                  <a:lnTo>
                    <a:pt x="74" y="6"/>
                  </a:lnTo>
                  <a:lnTo>
                    <a:pt x="77" y="5"/>
                  </a:lnTo>
                  <a:lnTo>
                    <a:pt x="80" y="4"/>
                  </a:lnTo>
                  <a:lnTo>
                    <a:pt x="83" y="4"/>
                  </a:lnTo>
                  <a:lnTo>
                    <a:pt x="85" y="3"/>
                  </a:lnTo>
                  <a:lnTo>
                    <a:pt x="87" y="3"/>
                  </a:lnTo>
                  <a:lnTo>
                    <a:pt x="90" y="2"/>
                  </a:lnTo>
                  <a:lnTo>
                    <a:pt x="93" y="2"/>
                  </a:lnTo>
                  <a:lnTo>
                    <a:pt x="97" y="1"/>
                  </a:lnTo>
                  <a:lnTo>
                    <a:pt x="100" y="1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08" y="0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2" y="1"/>
                  </a:lnTo>
                  <a:lnTo>
                    <a:pt x="126" y="1"/>
                  </a:lnTo>
                  <a:lnTo>
                    <a:pt x="129" y="1"/>
                  </a:lnTo>
                  <a:lnTo>
                    <a:pt x="130" y="1"/>
                  </a:lnTo>
                  <a:lnTo>
                    <a:pt x="134" y="2"/>
                  </a:lnTo>
                  <a:lnTo>
                    <a:pt x="137" y="3"/>
                  </a:lnTo>
                  <a:lnTo>
                    <a:pt x="139" y="3"/>
                  </a:lnTo>
                  <a:lnTo>
                    <a:pt x="141" y="4"/>
                  </a:lnTo>
                  <a:lnTo>
                    <a:pt x="145" y="5"/>
                  </a:lnTo>
                  <a:lnTo>
                    <a:pt x="148" y="5"/>
                  </a:lnTo>
                  <a:lnTo>
                    <a:pt x="149" y="6"/>
                  </a:lnTo>
                  <a:lnTo>
                    <a:pt x="152" y="7"/>
                  </a:lnTo>
                  <a:lnTo>
                    <a:pt x="156" y="8"/>
                  </a:lnTo>
                  <a:lnTo>
                    <a:pt x="160" y="10"/>
                  </a:lnTo>
                  <a:lnTo>
                    <a:pt x="164" y="12"/>
                  </a:lnTo>
                  <a:lnTo>
                    <a:pt x="167" y="14"/>
                  </a:lnTo>
                  <a:lnTo>
                    <a:pt x="171" y="16"/>
                  </a:lnTo>
                  <a:lnTo>
                    <a:pt x="173" y="16"/>
                  </a:lnTo>
                  <a:lnTo>
                    <a:pt x="175" y="18"/>
                  </a:lnTo>
                  <a:lnTo>
                    <a:pt x="179" y="20"/>
                  </a:lnTo>
                  <a:lnTo>
                    <a:pt x="180" y="20"/>
                  </a:lnTo>
                  <a:lnTo>
                    <a:pt x="182" y="21"/>
                  </a:lnTo>
                  <a:lnTo>
                    <a:pt x="186" y="23"/>
                  </a:lnTo>
                  <a:lnTo>
                    <a:pt x="188" y="24"/>
                  </a:lnTo>
                  <a:lnTo>
                    <a:pt x="190" y="26"/>
                  </a:lnTo>
                  <a:lnTo>
                    <a:pt x="194" y="29"/>
                  </a:lnTo>
                  <a:lnTo>
                    <a:pt x="195" y="30"/>
                  </a:lnTo>
                  <a:lnTo>
                    <a:pt x="196" y="32"/>
                  </a:lnTo>
                  <a:lnTo>
                    <a:pt x="200" y="35"/>
                  </a:lnTo>
                  <a:lnTo>
                    <a:pt x="201" y="35"/>
                  </a:lnTo>
                  <a:lnTo>
                    <a:pt x="203" y="38"/>
                  </a:lnTo>
                  <a:lnTo>
                    <a:pt x="207" y="41"/>
                  </a:lnTo>
                  <a:lnTo>
                    <a:pt x="210" y="44"/>
                  </a:lnTo>
                  <a:lnTo>
                    <a:pt x="214" y="48"/>
                  </a:lnTo>
                  <a:lnTo>
                    <a:pt x="217" y="51"/>
                  </a:lnTo>
                  <a:lnTo>
                    <a:pt x="219" y="54"/>
                  </a:lnTo>
                  <a:lnTo>
                    <a:pt x="220" y="55"/>
                  </a:lnTo>
                  <a:lnTo>
                    <a:pt x="224" y="59"/>
                  </a:lnTo>
                  <a:lnTo>
                    <a:pt x="225" y="60"/>
                  </a:lnTo>
                  <a:lnTo>
                    <a:pt x="227" y="62"/>
                  </a:lnTo>
                  <a:lnTo>
                    <a:pt x="229" y="65"/>
                  </a:lnTo>
                  <a:lnTo>
                    <a:pt x="230" y="67"/>
                  </a:lnTo>
                  <a:lnTo>
                    <a:pt x="232" y="69"/>
                  </a:lnTo>
                  <a:lnTo>
                    <a:pt x="234" y="72"/>
                  </a:lnTo>
                  <a:lnTo>
                    <a:pt x="236" y="74"/>
                  </a:lnTo>
                  <a:lnTo>
                    <a:pt x="237" y="75"/>
                  </a:lnTo>
                  <a:lnTo>
                    <a:pt x="238" y="79"/>
                  </a:lnTo>
                  <a:lnTo>
                    <a:pt x="239" y="81"/>
                  </a:lnTo>
                  <a:lnTo>
                    <a:pt x="240" y="82"/>
                  </a:lnTo>
                  <a:lnTo>
                    <a:pt x="242" y="86"/>
                  </a:lnTo>
                  <a:lnTo>
                    <a:pt x="244" y="89"/>
                  </a:lnTo>
                  <a:lnTo>
                    <a:pt x="246" y="93"/>
                  </a:lnTo>
                  <a:lnTo>
                    <a:pt x="247" y="96"/>
                  </a:lnTo>
                  <a:lnTo>
                    <a:pt x="248" y="96"/>
                  </a:lnTo>
                  <a:lnTo>
                    <a:pt x="249" y="99"/>
                  </a:lnTo>
                  <a:lnTo>
                    <a:pt x="250" y="102"/>
                  </a:lnTo>
                  <a:lnTo>
                    <a:pt x="251" y="104"/>
                  </a:lnTo>
                  <a:lnTo>
                    <a:pt x="252" y="105"/>
                  </a:lnTo>
                  <a:lnTo>
                    <a:pt x="253" y="108"/>
                  </a:lnTo>
                  <a:lnTo>
                    <a:pt x="254" y="112"/>
                  </a:lnTo>
                  <a:lnTo>
                    <a:pt x="255" y="115"/>
                  </a:lnTo>
                  <a:lnTo>
                    <a:pt x="256" y="118"/>
                  </a:lnTo>
                  <a:lnTo>
                    <a:pt x="257" y="121"/>
                  </a:lnTo>
                  <a:lnTo>
                    <a:pt x="257" y="122"/>
                  </a:lnTo>
                  <a:lnTo>
                    <a:pt x="258" y="125"/>
                  </a:lnTo>
                  <a:lnTo>
                    <a:pt x="258" y="128"/>
                  </a:lnTo>
                  <a:lnTo>
                    <a:pt x="259" y="130"/>
                  </a:lnTo>
                  <a:lnTo>
                    <a:pt x="259" y="131"/>
                  </a:lnTo>
                  <a:lnTo>
                    <a:pt x="259" y="135"/>
                  </a:lnTo>
                  <a:lnTo>
                    <a:pt x="259" y="138"/>
                  </a:lnTo>
                  <a:lnTo>
                    <a:pt x="260" y="139"/>
                  </a:lnTo>
                  <a:lnTo>
                    <a:pt x="260" y="140"/>
                  </a:lnTo>
                  <a:lnTo>
                    <a:pt x="260" y="143"/>
                  </a:lnTo>
                  <a:lnTo>
                    <a:pt x="260" y="146"/>
                  </a:lnTo>
                  <a:lnTo>
                    <a:pt x="260" y="148"/>
                  </a:lnTo>
                  <a:lnTo>
                    <a:pt x="260" y="149"/>
                  </a:lnTo>
                  <a:lnTo>
                    <a:pt x="260" y="152"/>
                  </a:lnTo>
                  <a:lnTo>
                    <a:pt x="259" y="156"/>
                  </a:lnTo>
                  <a:lnTo>
                    <a:pt x="259" y="159"/>
                  </a:lnTo>
                  <a:lnTo>
                    <a:pt x="258" y="161"/>
                  </a:lnTo>
                  <a:lnTo>
                    <a:pt x="258" y="165"/>
                  </a:lnTo>
                  <a:lnTo>
                    <a:pt x="257" y="167"/>
                  </a:lnTo>
                  <a:lnTo>
                    <a:pt x="256" y="169"/>
                  </a:lnTo>
                  <a:lnTo>
                    <a:pt x="256" y="170"/>
                  </a:lnTo>
                  <a:lnTo>
                    <a:pt x="256" y="172"/>
                  </a:lnTo>
                  <a:lnTo>
                    <a:pt x="255" y="174"/>
                  </a:lnTo>
                  <a:lnTo>
                    <a:pt x="254" y="176"/>
                  </a:lnTo>
                  <a:lnTo>
                    <a:pt x="253" y="179"/>
                  </a:lnTo>
                  <a:lnTo>
                    <a:pt x="252" y="180"/>
                  </a:lnTo>
                  <a:lnTo>
                    <a:pt x="252" y="181"/>
                  </a:lnTo>
                  <a:lnTo>
                    <a:pt x="251" y="182"/>
                  </a:lnTo>
                  <a:lnTo>
                    <a:pt x="250" y="185"/>
                  </a:lnTo>
                  <a:lnTo>
                    <a:pt x="249" y="187"/>
                  </a:lnTo>
                  <a:lnTo>
                    <a:pt x="248" y="189"/>
                  </a:lnTo>
                  <a:lnTo>
                    <a:pt x="246" y="191"/>
                  </a:lnTo>
                  <a:lnTo>
                    <a:pt x="245" y="193"/>
                  </a:lnTo>
                  <a:lnTo>
                    <a:pt x="244" y="194"/>
                  </a:lnTo>
                  <a:lnTo>
                    <a:pt x="243" y="196"/>
                  </a:lnTo>
                  <a:lnTo>
                    <a:pt x="242" y="198"/>
                  </a:lnTo>
                  <a:lnTo>
                    <a:pt x="240" y="200"/>
                  </a:lnTo>
                  <a:lnTo>
                    <a:pt x="238" y="202"/>
                  </a:lnTo>
                  <a:lnTo>
                    <a:pt x="238" y="204"/>
                  </a:lnTo>
                  <a:lnTo>
                    <a:pt x="236" y="206"/>
                  </a:lnTo>
                  <a:lnTo>
                    <a:pt x="234" y="208"/>
                  </a:lnTo>
                  <a:lnTo>
                    <a:pt x="232" y="209"/>
                  </a:lnTo>
                  <a:lnTo>
                    <a:pt x="230" y="211"/>
                  </a:lnTo>
                  <a:lnTo>
                    <a:pt x="228" y="213"/>
                  </a:lnTo>
                  <a:lnTo>
                    <a:pt x="226" y="215"/>
                  </a:lnTo>
                  <a:lnTo>
                    <a:pt x="224" y="216"/>
                  </a:lnTo>
                  <a:lnTo>
                    <a:pt x="222" y="218"/>
                  </a:lnTo>
                  <a:lnTo>
                    <a:pt x="220" y="219"/>
                  </a:lnTo>
                  <a:lnTo>
                    <a:pt x="218" y="219"/>
                  </a:lnTo>
                  <a:lnTo>
                    <a:pt x="216" y="221"/>
                  </a:lnTo>
                  <a:lnTo>
                    <a:pt x="214" y="222"/>
                  </a:lnTo>
                  <a:lnTo>
                    <a:pt x="212" y="223"/>
                  </a:lnTo>
                  <a:lnTo>
                    <a:pt x="209" y="225"/>
                  </a:lnTo>
                  <a:lnTo>
                    <a:pt x="174" y="194"/>
                  </a:lnTo>
                  <a:lnTo>
                    <a:pt x="179" y="191"/>
                  </a:lnTo>
                  <a:lnTo>
                    <a:pt x="184" y="188"/>
                  </a:lnTo>
                  <a:lnTo>
                    <a:pt x="188" y="185"/>
                  </a:lnTo>
                  <a:lnTo>
                    <a:pt x="192" y="181"/>
                  </a:lnTo>
                  <a:lnTo>
                    <a:pt x="194" y="180"/>
                  </a:lnTo>
                  <a:lnTo>
                    <a:pt x="195" y="179"/>
                  </a:lnTo>
                  <a:lnTo>
                    <a:pt x="197" y="177"/>
                  </a:lnTo>
                  <a:lnTo>
                    <a:pt x="199" y="175"/>
                  </a:lnTo>
                  <a:lnTo>
                    <a:pt x="200" y="174"/>
                  </a:lnTo>
                  <a:lnTo>
                    <a:pt x="202" y="172"/>
                  </a:lnTo>
                  <a:lnTo>
                    <a:pt x="204" y="170"/>
                  </a:lnTo>
                  <a:lnTo>
                    <a:pt x="205" y="168"/>
                  </a:lnTo>
                  <a:lnTo>
                    <a:pt x="207" y="166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1" y="160"/>
                  </a:lnTo>
                  <a:lnTo>
                    <a:pt x="212" y="158"/>
                  </a:lnTo>
                  <a:lnTo>
                    <a:pt x="213" y="156"/>
                  </a:lnTo>
                  <a:lnTo>
                    <a:pt x="214" y="154"/>
                  </a:lnTo>
                  <a:lnTo>
                    <a:pt x="215" y="152"/>
                  </a:lnTo>
                  <a:lnTo>
                    <a:pt x="216" y="150"/>
                  </a:lnTo>
                  <a:lnTo>
                    <a:pt x="217" y="147"/>
                  </a:lnTo>
                  <a:lnTo>
                    <a:pt x="218" y="146"/>
                  </a:lnTo>
                  <a:lnTo>
                    <a:pt x="218" y="145"/>
                  </a:lnTo>
                  <a:lnTo>
                    <a:pt x="219" y="143"/>
                  </a:lnTo>
                  <a:lnTo>
                    <a:pt x="220" y="141"/>
                  </a:lnTo>
                  <a:lnTo>
                    <a:pt x="220" y="139"/>
                  </a:lnTo>
                  <a:lnTo>
                    <a:pt x="221" y="137"/>
                  </a:lnTo>
                  <a:lnTo>
                    <a:pt x="222" y="135"/>
                  </a:lnTo>
                  <a:lnTo>
                    <a:pt x="222" y="134"/>
                  </a:lnTo>
                  <a:lnTo>
                    <a:pt x="222" y="132"/>
                  </a:lnTo>
                  <a:lnTo>
                    <a:pt x="223" y="130"/>
                  </a:lnTo>
                  <a:lnTo>
                    <a:pt x="223" y="127"/>
                  </a:lnTo>
                  <a:lnTo>
                    <a:pt x="223" y="125"/>
                  </a:lnTo>
                  <a:lnTo>
                    <a:pt x="223" y="124"/>
                  </a:lnTo>
                  <a:lnTo>
                    <a:pt x="223" y="122"/>
                  </a:lnTo>
                  <a:lnTo>
                    <a:pt x="223" y="120"/>
                  </a:lnTo>
                  <a:lnTo>
                    <a:pt x="223" y="117"/>
                  </a:lnTo>
                  <a:lnTo>
                    <a:pt x="223" y="115"/>
                  </a:lnTo>
                  <a:lnTo>
                    <a:pt x="223" y="113"/>
                  </a:lnTo>
                  <a:lnTo>
                    <a:pt x="223" y="110"/>
                  </a:lnTo>
                  <a:lnTo>
                    <a:pt x="223" y="108"/>
                  </a:lnTo>
                  <a:lnTo>
                    <a:pt x="223" y="105"/>
                  </a:lnTo>
                  <a:lnTo>
                    <a:pt x="222" y="104"/>
                  </a:lnTo>
                  <a:lnTo>
                    <a:pt x="222" y="103"/>
                  </a:lnTo>
                  <a:lnTo>
                    <a:pt x="222" y="100"/>
                  </a:lnTo>
                  <a:lnTo>
                    <a:pt x="221" y="99"/>
                  </a:lnTo>
                  <a:lnTo>
                    <a:pt x="220" y="97"/>
                  </a:lnTo>
                  <a:lnTo>
                    <a:pt x="220" y="96"/>
                  </a:lnTo>
                  <a:lnTo>
                    <a:pt x="220" y="94"/>
                  </a:lnTo>
                  <a:lnTo>
                    <a:pt x="219" y="92"/>
                  </a:lnTo>
                  <a:lnTo>
                    <a:pt x="218" y="89"/>
                  </a:lnTo>
                  <a:lnTo>
                    <a:pt x="217" y="88"/>
                  </a:lnTo>
                  <a:lnTo>
                    <a:pt x="217" y="87"/>
                  </a:lnTo>
                  <a:lnTo>
                    <a:pt x="216" y="85"/>
                  </a:lnTo>
                  <a:lnTo>
                    <a:pt x="215" y="82"/>
                  </a:lnTo>
                  <a:lnTo>
                    <a:pt x="214" y="80"/>
                  </a:lnTo>
                  <a:lnTo>
                    <a:pt x="213" y="80"/>
                  </a:lnTo>
                  <a:lnTo>
                    <a:pt x="212" y="78"/>
                  </a:lnTo>
                  <a:lnTo>
                    <a:pt x="211" y="75"/>
                  </a:lnTo>
                  <a:lnTo>
                    <a:pt x="210" y="73"/>
                  </a:lnTo>
                  <a:lnTo>
                    <a:pt x="209" y="72"/>
                  </a:lnTo>
                  <a:lnTo>
                    <a:pt x="208" y="71"/>
                  </a:lnTo>
                  <a:lnTo>
                    <a:pt x="207" y="68"/>
                  </a:lnTo>
                  <a:lnTo>
                    <a:pt x="205" y="66"/>
                  </a:lnTo>
                  <a:lnTo>
                    <a:pt x="204" y="65"/>
                  </a:lnTo>
                  <a:lnTo>
                    <a:pt x="204" y="64"/>
                  </a:lnTo>
                  <a:lnTo>
                    <a:pt x="200" y="60"/>
                  </a:lnTo>
                  <a:lnTo>
                    <a:pt x="199" y="60"/>
                  </a:lnTo>
                  <a:lnTo>
                    <a:pt x="196" y="56"/>
                  </a:lnTo>
                  <a:lnTo>
                    <a:pt x="194" y="53"/>
                  </a:lnTo>
                  <a:lnTo>
                    <a:pt x="193" y="52"/>
                  </a:lnTo>
                  <a:lnTo>
                    <a:pt x="190" y="48"/>
                  </a:lnTo>
                  <a:lnTo>
                    <a:pt x="188" y="47"/>
                  </a:lnTo>
                  <a:lnTo>
                    <a:pt x="187" y="46"/>
                  </a:lnTo>
                  <a:lnTo>
                    <a:pt x="185" y="45"/>
                  </a:lnTo>
                  <a:lnTo>
                    <a:pt x="183" y="43"/>
                  </a:lnTo>
                  <a:lnTo>
                    <a:pt x="182" y="42"/>
                  </a:lnTo>
                  <a:lnTo>
                    <a:pt x="181" y="42"/>
                  </a:lnTo>
                  <a:lnTo>
                    <a:pt x="179" y="40"/>
                  </a:lnTo>
                  <a:lnTo>
                    <a:pt x="177" y="39"/>
                  </a:lnTo>
                  <a:lnTo>
                    <a:pt x="175" y="37"/>
                  </a:lnTo>
                  <a:lnTo>
                    <a:pt x="174" y="37"/>
                  </a:lnTo>
                  <a:lnTo>
                    <a:pt x="173" y="36"/>
                  </a:lnTo>
                  <a:lnTo>
                    <a:pt x="171" y="35"/>
                  </a:lnTo>
                  <a:lnTo>
                    <a:pt x="168" y="34"/>
                  </a:lnTo>
                  <a:lnTo>
                    <a:pt x="167" y="33"/>
                  </a:lnTo>
                  <a:lnTo>
                    <a:pt x="166" y="32"/>
                  </a:lnTo>
                  <a:lnTo>
                    <a:pt x="164" y="32"/>
                  </a:lnTo>
                  <a:lnTo>
                    <a:pt x="162" y="31"/>
                  </a:lnTo>
                  <a:lnTo>
                    <a:pt x="160" y="30"/>
                  </a:lnTo>
                  <a:lnTo>
                    <a:pt x="158" y="29"/>
                  </a:lnTo>
                  <a:lnTo>
                    <a:pt x="155" y="28"/>
                  </a:lnTo>
                  <a:lnTo>
                    <a:pt x="153" y="28"/>
                  </a:lnTo>
                  <a:lnTo>
                    <a:pt x="151" y="27"/>
                  </a:lnTo>
                  <a:lnTo>
                    <a:pt x="150" y="27"/>
                  </a:lnTo>
                  <a:lnTo>
                    <a:pt x="149" y="26"/>
                  </a:lnTo>
                  <a:lnTo>
                    <a:pt x="147" y="26"/>
                  </a:lnTo>
                  <a:lnTo>
                    <a:pt x="144" y="25"/>
                  </a:lnTo>
                  <a:lnTo>
                    <a:pt x="142" y="25"/>
                  </a:lnTo>
                  <a:lnTo>
                    <a:pt x="140" y="25"/>
                  </a:lnTo>
                  <a:lnTo>
                    <a:pt x="137" y="25"/>
                  </a:lnTo>
                  <a:lnTo>
                    <a:pt x="135" y="25"/>
                  </a:lnTo>
                  <a:lnTo>
                    <a:pt x="133" y="25"/>
                  </a:lnTo>
                  <a:lnTo>
                    <a:pt x="130" y="25"/>
                  </a:lnTo>
                  <a:lnTo>
                    <a:pt x="129" y="25"/>
                  </a:lnTo>
                  <a:lnTo>
                    <a:pt x="128" y="25"/>
                  </a:lnTo>
                  <a:lnTo>
                    <a:pt x="126" y="25"/>
                  </a:lnTo>
                  <a:lnTo>
                    <a:pt x="123" y="25"/>
                  </a:lnTo>
                  <a:lnTo>
                    <a:pt x="121" y="26"/>
                  </a:lnTo>
                  <a:lnTo>
                    <a:pt x="119" y="26"/>
                  </a:lnTo>
                  <a:lnTo>
                    <a:pt x="117" y="26"/>
                  </a:lnTo>
                  <a:lnTo>
                    <a:pt x="116" y="27"/>
                  </a:lnTo>
                  <a:lnTo>
                    <a:pt x="114" y="27"/>
                  </a:lnTo>
                  <a:lnTo>
                    <a:pt x="112" y="27"/>
                  </a:lnTo>
                  <a:lnTo>
                    <a:pt x="110" y="28"/>
                  </a:lnTo>
                  <a:lnTo>
                    <a:pt x="108" y="29"/>
                  </a:lnTo>
                  <a:lnTo>
                    <a:pt x="107" y="29"/>
                  </a:lnTo>
                  <a:lnTo>
                    <a:pt x="102" y="31"/>
                  </a:lnTo>
                  <a:lnTo>
                    <a:pt x="101" y="32"/>
                  </a:lnTo>
                  <a:lnTo>
                    <a:pt x="98" y="33"/>
                  </a:lnTo>
                  <a:lnTo>
                    <a:pt x="94" y="35"/>
                  </a:lnTo>
                  <a:lnTo>
                    <a:pt x="90" y="38"/>
                  </a:lnTo>
                  <a:lnTo>
                    <a:pt x="86" y="41"/>
                  </a:lnTo>
                  <a:lnTo>
                    <a:pt x="83" y="44"/>
                  </a:lnTo>
                  <a:lnTo>
                    <a:pt x="79" y="47"/>
                  </a:lnTo>
                  <a:lnTo>
                    <a:pt x="75" y="50"/>
                  </a:lnTo>
                  <a:lnTo>
                    <a:pt x="72" y="54"/>
                  </a:lnTo>
                  <a:lnTo>
                    <a:pt x="68" y="58"/>
                  </a:lnTo>
                  <a:lnTo>
                    <a:pt x="65" y="61"/>
                  </a:lnTo>
                  <a:lnTo>
                    <a:pt x="62" y="65"/>
                  </a:lnTo>
                  <a:lnTo>
                    <a:pt x="59" y="70"/>
                  </a:lnTo>
                  <a:lnTo>
                    <a:pt x="57" y="72"/>
                  </a:lnTo>
                  <a:lnTo>
                    <a:pt x="56" y="74"/>
                  </a:lnTo>
                  <a:lnTo>
                    <a:pt x="54" y="76"/>
                  </a:lnTo>
                  <a:lnTo>
                    <a:pt x="53" y="79"/>
                  </a:lnTo>
                  <a:lnTo>
                    <a:pt x="51" y="81"/>
                  </a:lnTo>
                  <a:lnTo>
                    <a:pt x="50" y="83"/>
                  </a:lnTo>
                  <a:lnTo>
                    <a:pt x="49" y="85"/>
                  </a:lnTo>
                  <a:lnTo>
                    <a:pt x="48" y="87"/>
                  </a:lnTo>
                  <a:lnTo>
                    <a:pt x="47" y="90"/>
                  </a:lnTo>
                  <a:lnTo>
                    <a:pt x="46" y="92"/>
                  </a:lnTo>
                  <a:lnTo>
                    <a:pt x="45" y="94"/>
                  </a:lnTo>
                  <a:lnTo>
                    <a:pt x="44" y="95"/>
                  </a:lnTo>
                  <a:lnTo>
                    <a:pt x="44" y="96"/>
                  </a:lnTo>
                  <a:lnTo>
                    <a:pt x="43" y="98"/>
                  </a:lnTo>
                  <a:lnTo>
                    <a:pt x="42" y="100"/>
                  </a:lnTo>
                  <a:lnTo>
                    <a:pt x="41" y="102"/>
                  </a:lnTo>
                  <a:lnTo>
                    <a:pt x="40" y="104"/>
                  </a:lnTo>
                  <a:lnTo>
                    <a:pt x="40" y="106"/>
                  </a:lnTo>
                  <a:lnTo>
                    <a:pt x="39" y="109"/>
                  </a:lnTo>
                  <a:lnTo>
                    <a:pt x="39" y="110"/>
                  </a:lnTo>
                  <a:lnTo>
                    <a:pt x="39" y="111"/>
                  </a:lnTo>
                  <a:lnTo>
                    <a:pt x="38" y="113"/>
                  </a:lnTo>
                  <a:lnTo>
                    <a:pt x="38" y="115"/>
                  </a:lnTo>
                  <a:lnTo>
                    <a:pt x="37" y="117"/>
                  </a:lnTo>
                  <a:lnTo>
                    <a:pt x="37" y="120"/>
                  </a:lnTo>
                  <a:lnTo>
                    <a:pt x="36" y="122"/>
                  </a:lnTo>
                  <a:lnTo>
                    <a:pt x="36" y="124"/>
                  </a:lnTo>
                  <a:lnTo>
                    <a:pt x="36" y="126"/>
                  </a:lnTo>
                  <a:lnTo>
                    <a:pt x="35" y="128"/>
                  </a:lnTo>
                  <a:lnTo>
                    <a:pt x="35" y="130"/>
                  </a:lnTo>
                  <a:lnTo>
                    <a:pt x="35" y="132"/>
                  </a:lnTo>
                  <a:lnTo>
                    <a:pt x="35" y="135"/>
                  </a:lnTo>
                  <a:lnTo>
                    <a:pt x="35" y="137"/>
                  </a:lnTo>
                  <a:lnTo>
                    <a:pt x="35" y="139"/>
                  </a:lnTo>
                  <a:lnTo>
                    <a:pt x="35" y="140"/>
                  </a:lnTo>
                  <a:lnTo>
                    <a:pt x="35" y="141"/>
                  </a:lnTo>
                  <a:lnTo>
                    <a:pt x="35" y="142"/>
                  </a:lnTo>
                  <a:lnTo>
                    <a:pt x="35" y="144"/>
                  </a:lnTo>
                  <a:lnTo>
                    <a:pt x="36" y="146"/>
                  </a:lnTo>
                  <a:lnTo>
                    <a:pt x="36" y="148"/>
                  </a:lnTo>
                  <a:lnTo>
                    <a:pt x="36" y="149"/>
                  </a:lnTo>
                  <a:lnTo>
                    <a:pt x="36" y="150"/>
                  </a:lnTo>
                  <a:lnTo>
                    <a:pt x="37" y="152"/>
                  </a:lnTo>
                  <a:lnTo>
                    <a:pt x="37" y="154"/>
                  </a:lnTo>
                  <a:lnTo>
                    <a:pt x="37" y="156"/>
                  </a:lnTo>
                  <a:lnTo>
                    <a:pt x="38" y="156"/>
                  </a:lnTo>
                  <a:lnTo>
                    <a:pt x="38" y="157"/>
                  </a:lnTo>
                  <a:lnTo>
                    <a:pt x="39" y="159"/>
                  </a:lnTo>
                  <a:lnTo>
                    <a:pt x="39" y="161"/>
                  </a:lnTo>
                  <a:lnTo>
                    <a:pt x="39" y="162"/>
                  </a:lnTo>
                  <a:lnTo>
                    <a:pt x="40" y="163"/>
                  </a:lnTo>
                  <a:lnTo>
                    <a:pt x="40" y="165"/>
                  </a:lnTo>
                  <a:lnTo>
                    <a:pt x="41" y="166"/>
                  </a:lnTo>
                  <a:lnTo>
                    <a:pt x="42" y="168"/>
                  </a:lnTo>
                  <a:lnTo>
                    <a:pt x="42" y="169"/>
                  </a:lnTo>
                  <a:lnTo>
                    <a:pt x="43" y="170"/>
                  </a:lnTo>
                  <a:lnTo>
                    <a:pt x="44" y="172"/>
                  </a:lnTo>
                  <a:lnTo>
                    <a:pt x="45" y="173"/>
                  </a:lnTo>
                  <a:lnTo>
                    <a:pt x="45" y="174"/>
                  </a:lnTo>
                  <a:lnTo>
                    <a:pt x="46" y="175"/>
                  </a:lnTo>
                  <a:lnTo>
                    <a:pt x="47" y="177"/>
                  </a:lnTo>
                  <a:lnTo>
                    <a:pt x="48" y="178"/>
                  </a:lnTo>
                  <a:lnTo>
                    <a:pt x="48" y="179"/>
                  </a:lnTo>
                  <a:lnTo>
                    <a:pt x="49" y="179"/>
                  </a:lnTo>
                  <a:lnTo>
                    <a:pt x="50" y="181"/>
                  </a:lnTo>
                  <a:lnTo>
                    <a:pt x="52" y="183"/>
                  </a:lnTo>
                  <a:lnTo>
                    <a:pt x="53" y="184"/>
                  </a:lnTo>
                  <a:lnTo>
                    <a:pt x="55" y="187"/>
                  </a:lnTo>
                  <a:lnTo>
                    <a:pt x="56" y="188"/>
                  </a:lnTo>
                  <a:lnTo>
                    <a:pt x="58" y="190"/>
                  </a:lnTo>
                  <a:lnTo>
                    <a:pt x="61" y="192"/>
                  </a:lnTo>
                  <a:lnTo>
                    <a:pt x="62" y="194"/>
                  </a:lnTo>
                  <a:lnTo>
                    <a:pt x="64" y="195"/>
                  </a:lnTo>
                  <a:lnTo>
                    <a:pt x="65" y="196"/>
                  </a:lnTo>
                  <a:lnTo>
                    <a:pt x="66" y="197"/>
                  </a:lnTo>
                  <a:lnTo>
                    <a:pt x="68" y="199"/>
                  </a:lnTo>
                  <a:lnTo>
                    <a:pt x="69" y="200"/>
                  </a:lnTo>
                  <a:lnTo>
                    <a:pt x="71" y="201"/>
                  </a:lnTo>
                  <a:lnTo>
                    <a:pt x="72" y="202"/>
                  </a:lnTo>
                  <a:lnTo>
                    <a:pt x="74" y="203"/>
                  </a:lnTo>
                  <a:lnTo>
                    <a:pt x="75" y="203"/>
                  </a:lnTo>
                  <a:lnTo>
                    <a:pt x="76" y="203"/>
                  </a:lnTo>
                  <a:lnTo>
                    <a:pt x="77" y="204"/>
                  </a:lnTo>
                  <a:lnTo>
                    <a:pt x="79" y="205"/>
                  </a:lnTo>
                  <a:lnTo>
                    <a:pt x="81" y="206"/>
                  </a:lnTo>
                  <a:lnTo>
                    <a:pt x="82" y="206"/>
                  </a:lnTo>
                  <a:lnTo>
                    <a:pt x="83" y="207"/>
                  </a:lnTo>
                  <a:lnTo>
                    <a:pt x="84" y="207"/>
                  </a:lnTo>
                  <a:lnTo>
                    <a:pt x="86" y="208"/>
                  </a:lnTo>
                  <a:lnTo>
                    <a:pt x="88" y="209"/>
                  </a:lnTo>
                  <a:lnTo>
                    <a:pt x="89" y="209"/>
                  </a:lnTo>
                  <a:lnTo>
                    <a:pt x="90" y="209"/>
                  </a:lnTo>
                  <a:lnTo>
                    <a:pt x="92" y="210"/>
                  </a:lnTo>
                  <a:lnTo>
                    <a:pt x="94" y="210"/>
                  </a:lnTo>
                  <a:lnTo>
                    <a:pt x="95" y="210"/>
                  </a:lnTo>
                  <a:lnTo>
                    <a:pt x="97" y="211"/>
                  </a:lnTo>
                  <a:lnTo>
                    <a:pt x="98" y="211"/>
                  </a:lnTo>
                  <a:lnTo>
                    <a:pt x="99" y="211"/>
                  </a:lnTo>
                  <a:lnTo>
                    <a:pt x="102" y="212"/>
                  </a:lnTo>
                  <a:lnTo>
                    <a:pt x="104" y="212"/>
                  </a:lnTo>
                  <a:lnTo>
                    <a:pt x="106" y="212"/>
                  </a:lnTo>
                  <a:lnTo>
                    <a:pt x="108" y="212"/>
                  </a:lnTo>
                  <a:lnTo>
                    <a:pt x="109" y="213"/>
                  </a:lnTo>
                  <a:lnTo>
                    <a:pt x="111" y="213"/>
                  </a:lnTo>
                  <a:lnTo>
                    <a:pt x="113" y="213"/>
                  </a:lnTo>
                  <a:lnTo>
                    <a:pt x="115" y="213"/>
                  </a:lnTo>
                  <a:lnTo>
                    <a:pt x="116" y="213"/>
                  </a:lnTo>
                  <a:lnTo>
                    <a:pt x="118" y="213"/>
                  </a:lnTo>
                  <a:lnTo>
                    <a:pt x="120" y="213"/>
                  </a:lnTo>
                  <a:lnTo>
                    <a:pt x="122" y="212"/>
                  </a:lnTo>
                  <a:lnTo>
                    <a:pt x="124" y="212"/>
                  </a:lnTo>
                  <a:lnTo>
                    <a:pt x="126" y="212"/>
                  </a:lnTo>
                  <a:lnTo>
                    <a:pt x="128" y="212"/>
                  </a:lnTo>
                  <a:lnTo>
                    <a:pt x="130" y="211"/>
                  </a:lnTo>
                  <a:lnTo>
                    <a:pt x="131" y="211"/>
                  </a:lnTo>
                  <a:lnTo>
                    <a:pt x="133" y="211"/>
                  </a:lnTo>
                  <a:lnTo>
                    <a:pt x="135" y="211"/>
                  </a:lnTo>
                  <a:lnTo>
                    <a:pt x="137" y="210"/>
                  </a:lnTo>
                  <a:lnTo>
                    <a:pt x="139" y="210"/>
                  </a:lnTo>
                  <a:lnTo>
                    <a:pt x="144" y="208"/>
                  </a:lnTo>
                  <a:lnTo>
                    <a:pt x="148" y="207"/>
                  </a:lnTo>
                  <a:lnTo>
                    <a:pt x="152" y="206"/>
                  </a:lnTo>
                  <a:lnTo>
                    <a:pt x="152" y="205"/>
                  </a:lnTo>
                  <a:lnTo>
                    <a:pt x="156" y="204"/>
                  </a:lnTo>
                  <a:lnTo>
                    <a:pt x="161" y="202"/>
                  </a:lnTo>
                  <a:lnTo>
                    <a:pt x="165" y="199"/>
                  </a:lnTo>
                  <a:lnTo>
                    <a:pt x="170" y="197"/>
                  </a:lnTo>
                  <a:lnTo>
                    <a:pt x="174" y="194"/>
                  </a:lnTo>
                  <a:lnTo>
                    <a:pt x="209" y="22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4" name="Freeform 277"/>
            <p:cNvSpPr/>
            <p:nvPr/>
          </p:nvSpPr>
          <p:spPr bwMode="auto">
            <a:xfrm>
              <a:off x="4846" y="2354"/>
              <a:ext cx="77" cy="66"/>
            </a:xfrm>
            <a:custGeom>
              <a:avLst/>
              <a:gdLst>
                <a:gd name="T0" fmla="*/ 6 w 77"/>
                <a:gd name="T1" fmla="*/ 64 h 66"/>
                <a:gd name="T2" fmla="*/ 5 w 77"/>
                <a:gd name="T3" fmla="*/ 61 h 66"/>
                <a:gd name="T4" fmla="*/ 3 w 77"/>
                <a:gd name="T5" fmla="*/ 58 h 66"/>
                <a:gd name="T6" fmla="*/ 1 w 77"/>
                <a:gd name="T7" fmla="*/ 54 h 66"/>
                <a:gd name="T8" fmla="*/ 0 w 77"/>
                <a:gd name="T9" fmla="*/ 51 h 66"/>
                <a:gd name="T10" fmla="*/ 0 w 77"/>
                <a:gd name="T11" fmla="*/ 49 h 66"/>
                <a:gd name="T12" fmla="*/ 1 w 77"/>
                <a:gd name="T13" fmla="*/ 46 h 66"/>
                <a:gd name="T14" fmla="*/ 2 w 77"/>
                <a:gd name="T15" fmla="*/ 43 h 66"/>
                <a:gd name="T16" fmla="*/ 4 w 77"/>
                <a:gd name="T17" fmla="*/ 41 h 66"/>
                <a:gd name="T18" fmla="*/ 6 w 77"/>
                <a:gd name="T19" fmla="*/ 39 h 66"/>
                <a:gd name="T20" fmla="*/ 10 w 77"/>
                <a:gd name="T21" fmla="*/ 37 h 66"/>
                <a:gd name="T22" fmla="*/ 22 w 77"/>
                <a:gd name="T23" fmla="*/ 30 h 66"/>
                <a:gd name="T24" fmla="*/ 31 w 77"/>
                <a:gd name="T25" fmla="*/ 26 h 66"/>
                <a:gd name="T26" fmla="*/ 37 w 77"/>
                <a:gd name="T27" fmla="*/ 22 h 66"/>
                <a:gd name="T28" fmla="*/ 43 w 77"/>
                <a:gd name="T29" fmla="*/ 18 h 66"/>
                <a:gd name="T30" fmla="*/ 46 w 77"/>
                <a:gd name="T31" fmla="*/ 16 h 66"/>
                <a:gd name="T32" fmla="*/ 49 w 77"/>
                <a:gd name="T33" fmla="*/ 13 h 66"/>
                <a:gd name="T34" fmla="*/ 52 w 77"/>
                <a:gd name="T35" fmla="*/ 9 h 66"/>
                <a:gd name="T36" fmla="*/ 54 w 77"/>
                <a:gd name="T37" fmla="*/ 5 h 66"/>
                <a:gd name="T38" fmla="*/ 55 w 77"/>
                <a:gd name="T39" fmla="*/ 3 h 66"/>
                <a:gd name="T40" fmla="*/ 57 w 77"/>
                <a:gd name="T41" fmla="*/ 2 h 66"/>
                <a:gd name="T42" fmla="*/ 57 w 77"/>
                <a:gd name="T43" fmla="*/ 4 h 66"/>
                <a:gd name="T44" fmla="*/ 60 w 77"/>
                <a:gd name="T45" fmla="*/ 6 h 66"/>
                <a:gd name="T46" fmla="*/ 62 w 77"/>
                <a:gd name="T47" fmla="*/ 9 h 66"/>
                <a:gd name="T48" fmla="*/ 64 w 77"/>
                <a:gd name="T49" fmla="*/ 11 h 66"/>
                <a:gd name="T50" fmla="*/ 66 w 77"/>
                <a:gd name="T51" fmla="*/ 15 h 66"/>
                <a:gd name="T52" fmla="*/ 68 w 77"/>
                <a:gd name="T53" fmla="*/ 18 h 66"/>
                <a:gd name="T54" fmla="*/ 70 w 77"/>
                <a:gd name="T55" fmla="*/ 24 h 66"/>
                <a:gd name="T56" fmla="*/ 72 w 77"/>
                <a:gd name="T57" fmla="*/ 28 h 66"/>
                <a:gd name="T58" fmla="*/ 73 w 77"/>
                <a:gd name="T59" fmla="*/ 32 h 66"/>
                <a:gd name="T60" fmla="*/ 75 w 77"/>
                <a:gd name="T61" fmla="*/ 36 h 66"/>
                <a:gd name="T62" fmla="*/ 76 w 77"/>
                <a:gd name="T63" fmla="*/ 39 h 66"/>
                <a:gd name="T64" fmla="*/ 76 w 77"/>
                <a:gd name="T65" fmla="*/ 41 h 66"/>
                <a:gd name="T66" fmla="*/ 76 w 77"/>
                <a:gd name="T67" fmla="*/ 45 h 66"/>
                <a:gd name="T68" fmla="*/ 75 w 77"/>
                <a:gd name="T69" fmla="*/ 48 h 66"/>
                <a:gd name="T70" fmla="*/ 74 w 77"/>
                <a:gd name="T71" fmla="*/ 49 h 66"/>
                <a:gd name="T72" fmla="*/ 72 w 77"/>
                <a:gd name="T73" fmla="*/ 51 h 66"/>
                <a:gd name="T74" fmla="*/ 70 w 77"/>
                <a:gd name="T75" fmla="*/ 52 h 66"/>
                <a:gd name="T76" fmla="*/ 68 w 77"/>
                <a:gd name="T77" fmla="*/ 53 h 66"/>
                <a:gd name="T78" fmla="*/ 64 w 77"/>
                <a:gd name="T79" fmla="*/ 53 h 66"/>
                <a:gd name="T80" fmla="*/ 56 w 77"/>
                <a:gd name="T81" fmla="*/ 53 h 66"/>
                <a:gd name="T82" fmla="*/ 35 w 77"/>
                <a:gd name="T83" fmla="*/ 55 h 66"/>
                <a:gd name="T84" fmla="*/ 32 w 77"/>
                <a:gd name="T85" fmla="*/ 55 h 66"/>
                <a:gd name="T86" fmla="*/ 26 w 77"/>
                <a:gd name="T87" fmla="*/ 56 h 66"/>
                <a:gd name="T88" fmla="*/ 20 w 77"/>
                <a:gd name="T89" fmla="*/ 57 h 66"/>
                <a:gd name="T90" fmla="*/ 17 w 77"/>
                <a:gd name="T91" fmla="*/ 58 h 66"/>
                <a:gd name="T92" fmla="*/ 13 w 77"/>
                <a:gd name="T93" fmla="*/ 59 h 66"/>
                <a:gd name="T94" fmla="*/ 11 w 77"/>
                <a:gd name="T95" fmla="*/ 60 h 66"/>
                <a:gd name="T96" fmla="*/ 9 w 77"/>
                <a:gd name="T97" fmla="*/ 62 h 66"/>
                <a:gd name="T98" fmla="*/ 7 w 77"/>
                <a:gd name="T99" fmla="*/ 64 h 6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7"/>
                <a:gd name="T151" fmla="*/ 0 h 66"/>
                <a:gd name="T152" fmla="*/ 77 w 77"/>
                <a:gd name="T153" fmla="*/ 66 h 6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7" h="66">
                  <a:moveTo>
                    <a:pt x="6" y="65"/>
                  </a:moveTo>
                  <a:lnTo>
                    <a:pt x="6" y="64"/>
                  </a:lnTo>
                  <a:lnTo>
                    <a:pt x="6" y="63"/>
                  </a:lnTo>
                  <a:lnTo>
                    <a:pt x="5" y="61"/>
                  </a:lnTo>
                  <a:lnTo>
                    <a:pt x="4" y="60"/>
                  </a:lnTo>
                  <a:lnTo>
                    <a:pt x="3" y="58"/>
                  </a:lnTo>
                  <a:lnTo>
                    <a:pt x="2" y="56"/>
                  </a:lnTo>
                  <a:lnTo>
                    <a:pt x="1" y="54"/>
                  </a:lnTo>
                  <a:lnTo>
                    <a:pt x="1" y="52"/>
                  </a:lnTo>
                  <a:lnTo>
                    <a:pt x="0" y="51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2" y="43"/>
                  </a:lnTo>
                  <a:lnTo>
                    <a:pt x="3" y="42"/>
                  </a:lnTo>
                  <a:lnTo>
                    <a:pt x="4" y="41"/>
                  </a:lnTo>
                  <a:lnTo>
                    <a:pt x="6" y="40"/>
                  </a:lnTo>
                  <a:lnTo>
                    <a:pt x="6" y="39"/>
                  </a:lnTo>
                  <a:lnTo>
                    <a:pt x="8" y="38"/>
                  </a:lnTo>
                  <a:lnTo>
                    <a:pt x="10" y="37"/>
                  </a:lnTo>
                  <a:lnTo>
                    <a:pt x="13" y="36"/>
                  </a:lnTo>
                  <a:lnTo>
                    <a:pt x="22" y="30"/>
                  </a:lnTo>
                  <a:lnTo>
                    <a:pt x="27" y="28"/>
                  </a:lnTo>
                  <a:lnTo>
                    <a:pt x="31" y="26"/>
                  </a:lnTo>
                  <a:lnTo>
                    <a:pt x="34" y="24"/>
                  </a:lnTo>
                  <a:lnTo>
                    <a:pt x="37" y="22"/>
                  </a:lnTo>
                  <a:lnTo>
                    <a:pt x="40" y="20"/>
                  </a:lnTo>
                  <a:lnTo>
                    <a:pt x="43" y="18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8" y="14"/>
                  </a:lnTo>
                  <a:lnTo>
                    <a:pt x="49" y="13"/>
                  </a:lnTo>
                  <a:lnTo>
                    <a:pt x="51" y="11"/>
                  </a:lnTo>
                  <a:lnTo>
                    <a:pt x="52" y="9"/>
                  </a:lnTo>
                  <a:lnTo>
                    <a:pt x="53" y="7"/>
                  </a:lnTo>
                  <a:lnTo>
                    <a:pt x="54" y="5"/>
                  </a:lnTo>
                  <a:lnTo>
                    <a:pt x="54" y="4"/>
                  </a:lnTo>
                  <a:lnTo>
                    <a:pt x="55" y="3"/>
                  </a:lnTo>
                  <a:lnTo>
                    <a:pt x="55" y="0"/>
                  </a:lnTo>
                  <a:lnTo>
                    <a:pt x="57" y="2"/>
                  </a:lnTo>
                  <a:lnTo>
                    <a:pt x="57" y="3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60" y="6"/>
                  </a:lnTo>
                  <a:lnTo>
                    <a:pt x="61" y="8"/>
                  </a:lnTo>
                  <a:lnTo>
                    <a:pt x="62" y="9"/>
                  </a:lnTo>
                  <a:lnTo>
                    <a:pt x="62" y="10"/>
                  </a:lnTo>
                  <a:lnTo>
                    <a:pt x="64" y="11"/>
                  </a:lnTo>
                  <a:lnTo>
                    <a:pt x="65" y="13"/>
                  </a:lnTo>
                  <a:lnTo>
                    <a:pt x="66" y="15"/>
                  </a:lnTo>
                  <a:lnTo>
                    <a:pt x="67" y="16"/>
                  </a:lnTo>
                  <a:lnTo>
                    <a:pt x="68" y="18"/>
                  </a:lnTo>
                  <a:lnTo>
                    <a:pt x="69" y="20"/>
                  </a:lnTo>
                  <a:lnTo>
                    <a:pt x="70" y="24"/>
                  </a:lnTo>
                  <a:lnTo>
                    <a:pt x="70" y="25"/>
                  </a:lnTo>
                  <a:lnTo>
                    <a:pt x="72" y="28"/>
                  </a:lnTo>
                  <a:lnTo>
                    <a:pt x="73" y="31"/>
                  </a:lnTo>
                  <a:lnTo>
                    <a:pt x="73" y="32"/>
                  </a:lnTo>
                  <a:lnTo>
                    <a:pt x="74" y="33"/>
                  </a:lnTo>
                  <a:lnTo>
                    <a:pt x="75" y="36"/>
                  </a:lnTo>
                  <a:lnTo>
                    <a:pt x="75" y="38"/>
                  </a:lnTo>
                  <a:lnTo>
                    <a:pt x="76" y="39"/>
                  </a:lnTo>
                  <a:lnTo>
                    <a:pt x="76" y="40"/>
                  </a:lnTo>
                  <a:lnTo>
                    <a:pt x="76" y="41"/>
                  </a:lnTo>
                  <a:lnTo>
                    <a:pt x="76" y="43"/>
                  </a:lnTo>
                  <a:lnTo>
                    <a:pt x="76" y="45"/>
                  </a:lnTo>
                  <a:lnTo>
                    <a:pt x="76" y="46"/>
                  </a:lnTo>
                  <a:lnTo>
                    <a:pt x="75" y="48"/>
                  </a:lnTo>
                  <a:lnTo>
                    <a:pt x="75" y="49"/>
                  </a:lnTo>
                  <a:lnTo>
                    <a:pt x="74" y="49"/>
                  </a:lnTo>
                  <a:lnTo>
                    <a:pt x="73" y="50"/>
                  </a:lnTo>
                  <a:lnTo>
                    <a:pt x="72" y="51"/>
                  </a:lnTo>
                  <a:lnTo>
                    <a:pt x="71" y="52"/>
                  </a:lnTo>
                  <a:lnTo>
                    <a:pt x="70" y="52"/>
                  </a:lnTo>
                  <a:lnTo>
                    <a:pt x="69" y="52"/>
                  </a:lnTo>
                  <a:lnTo>
                    <a:pt x="68" y="53"/>
                  </a:lnTo>
                  <a:lnTo>
                    <a:pt x="66" y="53"/>
                  </a:lnTo>
                  <a:lnTo>
                    <a:pt x="64" y="53"/>
                  </a:lnTo>
                  <a:lnTo>
                    <a:pt x="63" y="53"/>
                  </a:lnTo>
                  <a:lnTo>
                    <a:pt x="56" y="53"/>
                  </a:lnTo>
                  <a:lnTo>
                    <a:pt x="46" y="54"/>
                  </a:lnTo>
                  <a:lnTo>
                    <a:pt x="35" y="55"/>
                  </a:lnTo>
                  <a:lnTo>
                    <a:pt x="34" y="55"/>
                  </a:lnTo>
                  <a:lnTo>
                    <a:pt x="32" y="55"/>
                  </a:lnTo>
                  <a:lnTo>
                    <a:pt x="29" y="55"/>
                  </a:lnTo>
                  <a:lnTo>
                    <a:pt x="26" y="56"/>
                  </a:lnTo>
                  <a:lnTo>
                    <a:pt x="23" y="56"/>
                  </a:lnTo>
                  <a:lnTo>
                    <a:pt x="20" y="57"/>
                  </a:lnTo>
                  <a:lnTo>
                    <a:pt x="19" y="57"/>
                  </a:lnTo>
                  <a:lnTo>
                    <a:pt x="17" y="58"/>
                  </a:lnTo>
                  <a:lnTo>
                    <a:pt x="15" y="59"/>
                  </a:lnTo>
                  <a:lnTo>
                    <a:pt x="13" y="59"/>
                  </a:lnTo>
                  <a:lnTo>
                    <a:pt x="12" y="60"/>
                  </a:lnTo>
                  <a:lnTo>
                    <a:pt x="11" y="60"/>
                  </a:lnTo>
                  <a:lnTo>
                    <a:pt x="10" y="60"/>
                  </a:lnTo>
                  <a:lnTo>
                    <a:pt x="9" y="62"/>
                  </a:lnTo>
                  <a:lnTo>
                    <a:pt x="8" y="63"/>
                  </a:lnTo>
                  <a:lnTo>
                    <a:pt x="7" y="64"/>
                  </a:lnTo>
                  <a:lnTo>
                    <a:pt x="6" y="6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5" name="Freeform 278"/>
            <p:cNvSpPr/>
            <p:nvPr/>
          </p:nvSpPr>
          <p:spPr bwMode="auto">
            <a:xfrm>
              <a:off x="4694" y="2497"/>
              <a:ext cx="171" cy="132"/>
            </a:xfrm>
            <a:custGeom>
              <a:avLst/>
              <a:gdLst>
                <a:gd name="T0" fmla="*/ 31 w 171"/>
                <a:gd name="T1" fmla="*/ 35 h 132"/>
                <a:gd name="T2" fmla="*/ 24 w 171"/>
                <a:gd name="T3" fmla="*/ 51 h 132"/>
                <a:gd name="T4" fmla="*/ 23 w 171"/>
                <a:gd name="T5" fmla="*/ 59 h 132"/>
                <a:gd name="T6" fmla="*/ 23 w 171"/>
                <a:gd name="T7" fmla="*/ 71 h 132"/>
                <a:gd name="T8" fmla="*/ 26 w 171"/>
                <a:gd name="T9" fmla="*/ 84 h 132"/>
                <a:gd name="T10" fmla="*/ 29 w 171"/>
                <a:gd name="T11" fmla="*/ 94 h 132"/>
                <a:gd name="T12" fmla="*/ 34 w 171"/>
                <a:gd name="T13" fmla="*/ 101 h 132"/>
                <a:gd name="T14" fmla="*/ 41 w 171"/>
                <a:gd name="T15" fmla="*/ 105 h 132"/>
                <a:gd name="T16" fmla="*/ 48 w 171"/>
                <a:gd name="T17" fmla="*/ 106 h 132"/>
                <a:gd name="T18" fmla="*/ 57 w 171"/>
                <a:gd name="T19" fmla="*/ 102 h 132"/>
                <a:gd name="T20" fmla="*/ 63 w 171"/>
                <a:gd name="T21" fmla="*/ 94 h 132"/>
                <a:gd name="T22" fmla="*/ 71 w 171"/>
                <a:gd name="T23" fmla="*/ 70 h 132"/>
                <a:gd name="T24" fmla="*/ 77 w 171"/>
                <a:gd name="T25" fmla="*/ 43 h 132"/>
                <a:gd name="T26" fmla="*/ 82 w 171"/>
                <a:gd name="T27" fmla="*/ 29 h 132"/>
                <a:gd name="T28" fmla="*/ 89 w 171"/>
                <a:gd name="T29" fmla="*/ 13 h 132"/>
                <a:gd name="T30" fmla="*/ 95 w 171"/>
                <a:gd name="T31" fmla="*/ 8 h 132"/>
                <a:gd name="T32" fmla="*/ 103 w 171"/>
                <a:gd name="T33" fmla="*/ 3 h 132"/>
                <a:gd name="T34" fmla="*/ 120 w 171"/>
                <a:gd name="T35" fmla="*/ 1 h 132"/>
                <a:gd name="T36" fmla="*/ 134 w 171"/>
                <a:gd name="T37" fmla="*/ 5 h 132"/>
                <a:gd name="T38" fmla="*/ 146 w 171"/>
                <a:gd name="T39" fmla="*/ 14 h 132"/>
                <a:gd name="T40" fmla="*/ 156 w 171"/>
                <a:gd name="T41" fmla="*/ 27 h 132"/>
                <a:gd name="T42" fmla="*/ 165 w 171"/>
                <a:gd name="T43" fmla="*/ 52 h 132"/>
                <a:gd name="T44" fmla="*/ 169 w 171"/>
                <a:gd name="T45" fmla="*/ 72 h 132"/>
                <a:gd name="T46" fmla="*/ 170 w 171"/>
                <a:gd name="T47" fmla="*/ 89 h 132"/>
                <a:gd name="T48" fmla="*/ 170 w 171"/>
                <a:gd name="T49" fmla="*/ 103 h 132"/>
                <a:gd name="T50" fmla="*/ 167 w 171"/>
                <a:gd name="T51" fmla="*/ 115 h 132"/>
                <a:gd name="T52" fmla="*/ 158 w 171"/>
                <a:gd name="T53" fmla="*/ 122 h 132"/>
                <a:gd name="T54" fmla="*/ 149 w 171"/>
                <a:gd name="T55" fmla="*/ 120 h 132"/>
                <a:gd name="T56" fmla="*/ 139 w 171"/>
                <a:gd name="T57" fmla="*/ 112 h 132"/>
                <a:gd name="T58" fmla="*/ 143 w 171"/>
                <a:gd name="T59" fmla="*/ 99 h 132"/>
                <a:gd name="T60" fmla="*/ 147 w 171"/>
                <a:gd name="T61" fmla="*/ 80 h 132"/>
                <a:gd name="T62" fmla="*/ 146 w 171"/>
                <a:gd name="T63" fmla="*/ 59 h 132"/>
                <a:gd name="T64" fmla="*/ 144 w 171"/>
                <a:gd name="T65" fmla="*/ 47 h 132"/>
                <a:gd name="T66" fmla="*/ 140 w 171"/>
                <a:gd name="T67" fmla="*/ 37 h 132"/>
                <a:gd name="T68" fmla="*/ 134 w 171"/>
                <a:gd name="T69" fmla="*/ 31 h 132"/>
                <a:gd name="T70" fmla="*/ 126 w 171"/>
                <a:gd name="T71" fmla="*/ 27 h 132"/>
                <a:gd name="T72" fmla="*/ 117 w 171"/>
                <a:gd name="T73" fmla="*/ 33 h 132"/>
                <a:gd name="T74" fmla="*/ 113 w 171"/>
                <a:gd name="T75" fmla="*/ 42 h 132"/>
                <a:gd name="T76" fmla="*/ 107 w 171"/>
                <a:gd name="T77" fmla="*/ 64 h 132"/>
                <a:gd name="T78" fmla="*/ 97 w 171"/>
                <a:gd name="T79" fmla="*/ 98 h 132"/>
                <a:gd name="T80" fmla="*/ 91 w 171"/>
                <a:gd name="T81" fmla="*/ 112 h 132"/>
                <a:gd name="T82" fmla="*/ 80 w 171"/>
                <a:gd name="T83" fmla="*/ 125 h 132"/>
                <a:gd name="T84" fmla="*/ 72 w 171"/>
                <a:gd name="T85" fmla="*/ 129 h 132"/>
                <a:gd name="T86" fmla="*/ 62 w 171"/>
                <a:gd name="T87" fmla="*/ 131 h 132"/>
                <a:gd name="T88" fmla="*/ 44 w 171"/>
                <a:gd name="T89" fmla="*/ 129 h 132"/>
                <a:gd name="T90" fmla="*/ 33 w 171"/>
                <a:gd name="T91" fmla="*/ 122 h 132"/>
                <a:gd name="T92" fmla="*/ 20 w 171"/>
                <a:gd name="T93" fmla="*/ 111 h 132"/>
                <a:gd name="T94" fmla="*/ 9 w 171"/>
                <a:gd name="T95" fmla="*/ 93 h 132"/>
                <a:gd name="T96" fmla="*/ 3 w 171"/>
                <a:gd name="T97" fmla="*/ 75 h 132"/>
                <a:gd name="T98" fmla="*/ 0 w 171"/>
                <a:gd name="T99" fmla="*/ 57 h 132"/>
                <a:gd name="T100" fmla="*/ 0 w 171"/>
                <a:gd name="T101" fmla="*/ 46 h 132"/>
                <a:gd name="T102" fmla="*/ 1 w 171"/>
                <a:gd name="T103" fmla="*/ 34 h 132"/>
                <a:gd name="T104" fmla="*/ 4 w 171"/>
                <a:gd name="T105" fmla="*/ 26 h 132"/>
                <a:gd name="T106" fmla="*/ 11 w 171"/>
                <a:gd name="T107" fmla="*/ 19 h 132"/>
                <a:gd name="T108" fmla="*/ 19 w 171"/>
                <a:gd name="T109" fmla="*/ 17 h 132"/>
                <a:gd name="T110" fmla="*/ 29 w 171"/>
                <a:gd name="T111" fmla="*/ 20 h 132"/>
                <a:gd name="T112" fmla="*/ 38 w 171"/>
                <a:gd name="T113" fmla="*/ 26 h 13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1"/>
                <a:gd name="T172" fmla="*/ 0 h 132"/>
                <a:gd name="T173" fmla="*/ 171 w 171"/>
                <a:gd name="T174" fmla="*/ 132 h 13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1" h="132">
                  <a:moveTo>
                    <a:pt x="38" y="26"/>
                  </a:moveTo>
                  <a:lnTo>
                    <a:pt x="37" y="28"/>
                  </a:lnTo>
                  <a:lnTo>
                    <a:pt x="36" y="29"/>
                  </a:lnTo>
                  <a:lnTo>
                    <a:pt x="34" y="31"/>
                  </a:lnTo>
                  <a:lnTo>
                    <a:pt x="34" y="32"/>
                  </a:lnTo>
                  <a:lnTo>
                    <a:pt x="33" y="32"/>
                  </a:lnTo>
                  <a:lnTo>
                    <a:pt x="31" y="35"/>
                  </a:lnTo>
                  <a:lnTo>
                    <a:pt x="29" y="38"/>
                  </a:lnTo>
                  <a:lnTo>
                    <a:pt x="29" y="39"/>
                  </a:lnTo>
                  <a:lnTo>
                    <a:pt x="28" y="41"/>
                  </a:lnTo>
                  <a:lnTo>
                    <a:pt x="26" y="43"/>
                  </a:lnTo>
                  <a:lnTo>
                    <a:pt x="25" y="46"/>
                  </a:lnTo>
                  <a:lnTo>
                    <a:pt x="24" y="49"/>
                  </a:lnTo>
                  <a:lnTo>
                    <a:pt x="24" y="51"/>
                  </a:lnTo>
                  <a:lnTo>
                    <a:pt x="24" y="52"/>
                  </a:lnTo>
                  <a:lnTo>
                    <a:pt x="23" y="53"/>
                  </a:lnTo>
                  <a:lnTo>
                    <a:pt x="23" y="55"/>
                  </a:lnTo>
                  <a:lnTo>
                    <a:pt x="23" y="57"/>
                  </a:lnTo>
                  <a:lnTo>
                    <a:pt x="23" y="58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2"/>
                  </a:lnTo>
                  <a:lnTo>
                    <a:pt x="23" y="64"/>
                  </a:lnTo>
                  <a:lnTo>
                    <a:pt x="23" y="66"/>
                  </a:lnTo>
                  <a:lnTo>
                    <a:pt x="23" y="67"/>
                  </a:lnTo>
                  <a:lnTo>
                    <a:pt x="23" y="69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4" y="75"/>
                  </a:lnTo>
                  <a:lnTo>
                    <a:pt x="24" y="76"/>
                  </a:lnTo>
                  <a:lnTo>
                    <a:pt x="24" y="78"/>
                  </a:lnTo>
                  <a:lnTo>
                    <a:pt x="25" y="80"/>
                  </a:lnTo>
                  <a:lnTo>
                    <a:pt x="25" y="82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7" y="87"/>
                  </a:lnTo>
                  <a:lnTo>
                    <a:pt x="27" y="88"/>
                  </a:lnTo>
                  <a:lnTo>
                    <a:pt x="27" y="89"/>
                  </a:lnTo>
                  <a:lnTo>
                    <a:pt x="28" y="91"/>
                  </a:lnTo>
                  <a:lnTo>
                    <a:pt x="28" y="92"/>
                  </a:lnTo>
                  <a:lnTo>
                    <a:pt x="29" y="94"/>
                  </a:lnTo>
                  <a:lnTo>
                    <a:pt x="30" y="95"/>
                  </a:lnTo>
                  <a:lnTo>
                    <a:pt x="30" y="96"/>
                  </a:lnTo>
                  <a:lnTo>
                    <a:pt x="31" y="97"/>
                  </a:lnTo>
                  <a:lnTo>
                    <a:pt x="32" y="98"/>
                  </a:lnTo>
                  <a:lnTo>
                    <a:pt x="32" y="99"/>
                  </a:lnTo>
                  <a:lnTo>
                    <a:pt x="33" y="100"/>
                  </a:lnTo>
                  <a:lnTo>
                    <a:pt x="34" y="101"/>
                  </a:lnTo>
                  <a:lnTo>
                    <a:pt x="35" y="102"/>
                  </a:lnTo>
                  <a:lnTo>
                    <a:pt x="36" y="102"/>
                  </a:lnTo>
                  <a:lnTo>
                    <a:pt x="37" y="103"/>
                  </a:lnTo>
                  <a:lnTo>
                    <a:pt x="38" y="104"/>
                  </a:lnTo>
                  <a:lnTo>
                    <a:pt x="39" y="104"/>
                  </a:lnTo>
                  <a:lnTo>
                    <a:pt x="40" y="105"/>
                  </a:lnTo>
                  <a:lnTo>
                    <a:pt x="41" y="105"/>
                  </a:lnTo>
                  <a:lnTo>
                    <a:pt x="42" y="106"/>
                  </a:lnTo>
                  <a:lnTo>
                    <a:pt x="43" y="106"/>
                  </a:lnTo>
                  <a:lnTo>
                    <a:pt x="45" y="106"/>
                  </a:lnTo>
                  <a:lnTo>
                    <a:pt x="46" y="106"/>
                  </a:lnTo>
                  <a:lnTo>
                    <a:pt x="47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1" y="106"/>
                  </a:lnTo>
                  <a:lnTo>
                    <a:pt x="52" y="106"/>
                  </a:lnTo>
                  <a:lnTo>
                    <a:pt x="53" y="105"/>
                  </a:lnTo>
                  <a:lnTo>
                    <a:pt x="55" y="104"/>
                  </a:lnTo>
                  <a:lnTo>
                    <a:pt x="56" y="103"/>
                  </a:lnTo>
                  <a:lnTo>
                    <a:pt x="57" y="102"/>
                  </a:lnTo>
                  <a:lnTo>
                    <a:pt x="58" y="101"/>
                  </a:lnTo>
                  <a:lnTo>
                    <a:pt x="59" y="100"/>
                  </a:lnTo>
                  <a:lnTo>
                    <a:pt x="60" y="98"/>
                  </a:lnTo>
                  <a:lnTo>
                    <a:pt x="61" y="98"/>
                  </a:lnTo>
                  <a:lnTo>
                    <a:pt x="62" y="97"/>
                  </a:lnTo>
                  <a:lnTo>
                    <a:pt x="62" y="96"/>
                  </a:lnTo>
                  <a:lnTo>
                    <a:pt x="63" y="94"/>
                  </a:lnTo>
                  <a:lnTo>
                    <a:pt x="64" y="92"/>
                  </a:lnTo>
                  <a:lnTo>
                    <a:pt x="65" y="90"/>
                  </a:lnTo>
                  <a:lnTo>
                    <a:pt x="66" y="88"/>
                  </a:lnTo>
                  <a:lnTo>
                    <a:pt x="67" y="83"/>
                  </a:lnTo>
                  <a:lnTo>
                    <a:pt x="70" y="76"/>
                  </a:lnTo>
                  <a:lnTo>
                    <a:pt x="70" y="75"/>
                  </a:lnTo>
                  <a:lnTo>
                    <a:pt x="71" y="70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4" y="55"/>
                  </a:lnTo>
                  <a:lnTo>
                    <a:pt x="76" y="50"/>
                  </a:lnTo>
                  <a:lnTo>
                    <a:pt x="76" y="49"/>
                  </a:lnTo>
                  <a:lnTo>
                    <a:pt x="77" y="46"/>
                  </a:lnTo>
                  <a:lnTo>
                    <a:pt x="77" y="43"/>
                  </a:lnTo>
                  <a:lnTo>
                    <a:pt x="78" y="41"/>
                  </a:lnTo>
                  <a:lnTo>
                    <a:pt x="78" y="40"/>
                  </a:lnTo>
                  <a:lnTo>
                    <a:pt x="79" y="38"/>
                  </a:lnTo>
                  <a:lnTo>
                    <a:pt x="80" y="35"/>
                  </a:lnTo>
                  <a:lnTo>
                    <a:pt x="80" y="34"/>
                  </a:lnTo>
                  <a:lnTo>
                    <a:pt x="81" y="33"/>
                  </a:lnTo>
                  <a:lnTo>
                    <a:pt x="82" y="29"/>
                  </a:lnTo>
                  <a:lnTo>
                    <a:pt x="82" y="27"/>
                  </a:lnTo>
                  <a:lnTo>
                    <a:pt x="83" y="24"/>
                  </a:lnTo>
                  <a:lnTo>
                    <a:pt x="85" y="20"/>
                  </a:lnTo>
                  <a:lnTo>
                    <a:pt x="85" y="19"/>
                  </a:lnTo>
                  <a:lnTo>
                    <a:pt x="86" y="17"/>
                  </a:lnTo>
                  <a:lnTo>
                    <a:pt x="88" y="14"/>
                  </a:lnTo>
                  <a:lnTo>
                    <a:pt x="89" y="13"/>
                  </a:lnTo>
                  <a:lnTo>
                    <a:pt x="89" y="12"/>
                  </a:lnTo>
                  <a:lnTo>
                    <a:pt x="90" y="11"/>
                  </a:lnTo>
                  <a:lnTo>
                    <a:pt x="91" y="11"/>
                  </a:lnTo>
                  <a:lnTo>
                    <a:pt x="92" y="10"/>
                  </a:lnTo>
                  <a:lnTo>
                    <a:pt x="93" y="9"/>
                  </a:lnTo>
                  <a:lnTo>
                    <a:pt x="95" y="8"/>
                  </a:lnTo>
                  <a:lnTo>
                    <a:pt x="96" y="7"/>
                  </a:lnTo>
                  <a:lnTo>
                    <a:pt x="97" y="6"/>
                  </a:lnTo>
                  <a:lnTo>
                    <a:pt x="98" y="5"/>
                  </a:lnTo>
                  <a:lnTo>
                    <a:pt x="99" y="5"/>
                  </a:lnTo>
                  <a:lnTo>
                    <a:pt x="100" y="4"/>
                  </a:lnTo>
                  <a:lnTo>
                    <a:pt x="101" y="3"/>
                  </a:lnTo>
                  <a:lnTo>
                    <a:pt x="103" y="3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9" y="1"/>
                  </a:lnTo>
                  <a:lnTo>
                    <a:pt x="112" y="1"/>
                  </a:lnTo>
                  <a:lnTo>
                    <a:pt x="114" y="0"/>
                  </a:lnTo>
                  <a:lnTo>
                    <a:pt x="117" y="0"/>
                  </a:lnTo>
                  <a:lnTo>
                    <a:pt x="120" y="1"/>
                  </a:lnTo>
                  <a:lnTo>
                    <a:pt x="122" y="1"/>
                  </a:lnTo>
                  <a:lnTo>
                    <a:pt x="125" y="1"/>
                  </a:lnTo>
                  <a:lnTo>
                    <a:pt x="127" y="2"/>
                  </a:lnTo>
                  <a:lnTo>
                    <a:pt x="128" y="2"/>
                  </a:lnTo>
                  <a:lnTo>
                    <a:pt x="129" y="3"/>
                  </a:lnTo>
                  <a:lnTo>
                    <a:pt x="131" y="4"/>
                  </a:lnTo>
                  <a:lnTo>
                    <a:pt x="134" y="5"/>
                  </a:lnTo>
                  <a:lnTo>
                    <a:pt x="136" y="7"/>
                  </a:lnTo>
                  <a:lnTo>
                    <a:pt x="138" y="7"/>
                  </a:lnTo>
                  <a:lnTo>
                    <a:pt x="139" y="8"/>
                  </a:lnTo>
                  <a:lnTo>
                    <a:pt x="141" y="10"/>
                  </a:lnTo>
                  <a:lnTo>
                    <a:pt x="144" y="11"/>
                  </a:lnTo>
                  <a:lnTo>
                    <a:pt x="145" y="13"/>
                  </a:lnTo>
                  <a:lnTo>
                    <a:pt x="146" y="14"/>
                  </a:lnTo>
                  <a:lnTo>
                    <a:pt x="148" y="16"/>
                  </a:lnTo>
                  <a:lnTo>
                    <a:pt x="150" y="19"/>
                  </a:lnTo>
                  <a:lnTo>
                    <a:pt x="151" y="20"/>
                  </a:lnTo>
                  <a:lnTo>
                    <a:pt x="152" y="21"/>
                  </a:lnTo>
                  <a:lnTo>
                    <a:pt x="154" y="24"/>
                  </a:lnTo>
                  <a:lnTo>
                    <a:pt x="156" y="26"/>
                  </a:lnTo>
                  <a:lnTo>
                    <a:pt x="156" y="27"/>
                  </a:lnTo>
                  <a:lnTo>
                    <a:pt x="157" y="30"/>
                  </a:lnTo>
                  <a:lnTo>
                    <a:pt x="158" y="33"/>
                  </a:lnTo>
                  <a:lnTo>
                    <a:pt x="160" y="36"/>
                  </a:lnTo>
                  <a:lnTo>
                    <a:pt x="162" y="40"/>
                  </a:lnTo>
                  <a:lnTo>
                    <a:pt x="163" y="44"/>
                  </a:lnTo>
                  <a:lnTo>
                    <a:pt x="164" y="48"/>
                  </a:lnTo>
                  <a:lnTo>
                    <a:pt x="165" y="52"/>
                  </a:lnTo>
                  <a:lnTo>
                    <a:pt x="166" y="55"/>
                  </a:lnTo>
                  <a:lnTo>
                    <a:pt x="167" y="60"/>
                  </a:lnTo>
                  <a:lnTo>
                    <a:pt x="168" y="63"/>
                  </a:lnTo>
                  <a:lnTo>
                    <a:pt x="168" y="64"/>
                  </a:lnTo>
                  <a:lnTo>
                    <a:pt x="169" y="69"/>
                  </a:lnTo>
                  <a:lnTo>
                    <a:pt x="169" y="71"/>
                  </a:lnTo>
                  <a:lnTo>
                    <a:pt x="169" y="72"/>
                  </a:lnTo>
                  <a:lnTo>
                    <a:pt x="169" y="76"/>
                  </a:lnTo>
                  <a:lnTo>
                    <a:pt x="170" y="78"/>
                  </a:lnTo>
                  <a:lnTo>
                    <a:pt x="170" y="81"/>
                  </a:lnTo>
                  <a:lnTo>
                    <a:pt x="170" y="84"/>
                  </a:lnTo>
                  <a:lnTo>
                    <a:pt x="170" y="86"/>
                  </a:lnTo>
                  <a:lnTo>
                    <a:pt x="170" y="87"/>
                  </a:lnTo>
                  <a:lnTo>
                    <a:pt x="170" y="89"/>
                  </a:lnTo>
                  <a:lnTo>
                    <a:pt x="170" y="92"/>
                  </a:lnTo>
                  <a:lnTo>
                    <a:pt x="170" y="94"/>
                  </a:lnTo>
                  <a:lnTo>
                    <a:pt x="170" y="95"/>
                  </a:lnTo>
                  <a:lnTo>
                    <a:pt x="170" y="97"/>
                  </a:lnTo>
                  <a:lnTo>
                    <a:pt x="170" y="98"/>
                  </a:lnTo>
                  <a:lnTo>
                    <a:pt x="170" y="101"/>
                  </a:lnTo>
                  <a:lnTo>
                    <a:pt x="170" y="103"/>
                  </a:lnTo>
                  <a:lnTo>
                    <a:pt x="169" y="105"/>
                  </a:lnTo>
                  <a:lnTo>
                    <a:pt x="169" y="107"/>
                  </a:lnTo>
                  <a:lnTo>
                    <a:pt x="169" y="109"/>
                  </a:lnTo>
                  <a:lnTo>
                    <a:pt x="168" y="110"/>
                  </a:lnTo>
                  <a:lnTo>
                    <a:pt x="168" y="112"/>
                  </a:lnTo>
                  <a:lnTo>
                    <a:pt x="167" y="113"/>
                  </a:lnTo>
                  <a:lnTo>
                    <a:pt x="167" y="115"/>
                  </a:lnTo>
                  <a:lnTo>
                    <a:pt x="166" y="116"/>
                  </a:lnTo>
                  <a:lnTo>
                    <a:pt x="166" y="117"/>
                  </a:lnTo>
                  <a:lnTo>
                    <a:pt x="164" y="119"/>
                  </a:lnTo>
                  <a:lnTo>
                    <a:pt x="163" y="120"/>
                  </a:lnTo>
                  <a:lnTo>
                    <a:pt x="161" y="121"/>
                  </a:lnTo>
                  <a:lnTo>
                    <a:pt x="160" y="121"/>
                  </a:lnTo>
                  <a:lnTo>
                    <a:pt x="158" y="122"/>
                  </a:lnTo>
                  <a:lnTo>
                    <a:pt x="156" y="122"/>
                  </a:lnTo>
                  <a:lnTo>
                    <a:pt x="155" y="121"/>
                  </a:lnTo>
                  <a:lnTo>
                    <a:pt x="154" y="121"/>
                  </a:lnTo>
                  <a:lnTo>
                    <a:pt x="153" y="121"/>
                  </a:lnTo>
                  <a:lnTo>
                    <a:pt x="151" y="120"/>
                  </a:lnTo>
                  <a:lnTo>
                    <a:pt x="150" y="120"/>
                  </a:lnTo>
                  <a:lnTo>
                    <a:pt x="149" y="120"/>
                  </a:lnTo>
                  <a:lnTo>
                    <a:pt x="147" y="119"/>
                  </a:lnTo>
                  <a:lnTo>
                    <a:pt x="146" y="118"/>
                  </a:lnTo>
                  <a:lnTo>
                    <a:pt x="145" y="117"/>
                  </a:lnTo>
                  <a:lnTo>
                    <a:pt x="143" y="116"/>
                  </a:lnTo>
                  <a:lnTo>
                    <a:pt x="142" y="115"/>
                  </a:lnTo>
                  <a:lnTo>
                    <a:pt x="140" y="113"/>
                  </a:lnTo>
                  <a:lnTo>
                    <a:pt x="139" y="112"/>
                  </a:lnTo>
                  <a:lnTo>
                    <a:pt x="138" y="111"/>
                  </a:lnTo>
                  <a:lnTo>
                    <a:pt x="137" y="110"/>
                  </a:lnTo>
                  <a:lnTo>
                    <a:pt x="139" y="107"/>
                  </a:lnTo>
                  <a:lnTo>
                    <a:pt x="140" y="105"/>
                  </a:lnTo>
                  <a:lnTo>
                    <a:pt x="141" y="103"/>
                  </a:lnTo>
                  <a:lnTo>
                    <a:pt x="142" y="102"/>
                  </a:lnTo>
                  <a:lnTo>
                    <a:pt x="143" y="99"/>
                  </a:lnTo>
                  <a:lnTo>
                    <a:pt x="144" y="96"/>
                  </a:lnTo>
                  <a:lnTo>
                    <a:pt x="145" y="93"/>
                  </a:lnTo>
                  <a:lnTo>
                    <a:pt x="146" y="90"/>
                  </a:lnTo>
                  <a:lnTo>
                    <a:pt x="146" y="88"/>
                  </a:lnTo>
                  <a:lnTo>
                    <a:pt x="146" y="87"/>
                  </a:lnTo>
                  <a:lnTo>
                    <a:pt x="147" y="83"/>
                  </a:lnTo>
                  <a:lnTo>
                    <a:pt x="147" y="80"/>
                  </a:lnTo>
                  <a:lnTo>
                    <a:pt x="147" y="76"/>
                  </a:lnTo>
                  <a:lnTo>
                    <a:pt x="147" y="74"/>
                  </a:lnTo>
                  <a:lnTo>
                    <a:pt x="147" y="73"/>
                  </a:lnTo>
                  <a:lnTo>
                    <a:pt x="147" y="70"/>
                  </a:lnTo>
                  <a:lnTo>
                    <a:pt x="147" y="66"/>
                  </a:lnTo>
                  <a:lnTo>
                    <a:pt x="147" y="63"/>
                  </a:lnTo>
                  <a:lnTo>
                    <a:pt x="146" y="59"/>
                  </a:lnTo>
                  <a:lnTo>
                    <a:pt x="146" y="58"/>
                  </a:lnTo>
                  <a:lnTo>
                    <a:pt x="146" y="57"/>
                  </a:lnTo>
                  <a:lnTo>
                    <a:pt x="146" y="55"/>
                  </a:lnTo>
                  <a:lnTo>
                    <a:pt x="145" y="53"/>
                  </a:lnTo>
                  <a:lnTo>
                    <a:pt x="145" y="51"/>
                  </a:lnTo>
                  <a:lnTo>
                    <a:pt x="144" y="49"/>
                  </a:lnTo>
                  <a:lnTo>
                    <a:pt x="144" y="47"/>
                  </a:lnTo>
                  <a:lnTo>
                    <a:pt x="143" y="46"/>
                  </a:lnTo>
                  <a:lnTo>
                    <a:pt x="143" y="44"/>
                  </a:lnTo>
                  <a:lnTo>
                    <a:pt x="142" y="42"/>
                  </a:lnTo>
                  <a:lnTo>
                    <a:pt x="142" y="41"/>
                  </a:lnTo>
                  <a:lnTo>
                    <a:pt x="141" y="39"/>
                  </a:lnTo>
                  <a:lnTo>
                    <a:pt x="140" y="38"/>
                  </a:lnTo>
                  <a:lnTo>
                    <a:pt x="140" y="37"/>
                  </a:lnTo>
                  <a:lnTo>
                    <a:pt x="139" y="35"/>
                  </a:lnTo>
                  <a:lnTo>
                    <a:pt x="138" y="34"/>
                  </a:lnTo>
                  <a:lnTo>
                    <a:pt x="137" y="33"/>
                  </a:lnTo>
                  <a:lnTo>
                    <a:pt x="136" y="32"/>
                  </a:lnTo>
                  <a:lnTo>
                    <a:pt x="135" y="31"/>
                  </a:lnTo>
                  <a:lnTo>
                    <a:pt x="134" y="31"/>
                  </a:lnTo>
                  <a:lnTo>
                    <a:pt x="134" y="30"/>
                  </a:lnTo>
                  <a:lnTo>
                    <a:pt x="133" y="29"/>
                  </a:lnTo>
                  <a:lnTo>
                    <a:pt x="132" y="29"/>
                  </a:lnTo>
                  <a:lnTo>
                    <a:pt x="131" y="28"/>
                  </a:lnTo>
                  <a:lnTo>
                    <a:pt x="129" y="28"/>
                  </a:lnTo>
                  <a:lnTo>
                    <a:pt x="128" y="27"/>
                  </a:lnTo>
                  <a:lnTo>
                    <a:pt x="126" y="27"/>
                  </a:lnTo>
                  <a:lnTo>
                    <a:pt x="124" y="28"/>
                  </a:lnTo>
                  <a:lnTo>
                    <a:pt x="123" y="28"/>
                  </a:lnTo>
                  <a:lnTo>
                    <a:pt x="121" y="29"/>
                  </a:lnTo>
                  <a:lnTo>
                    <a:pt x="120" y="30"/>
                  </a:lnTo>
                  <a:lnTo>
                    <a:pt x="119" y="31"/>
                  </a:lnTo>
                  <a:lnTo>
                    <a:pt x="118" y="32"/>
                  </a:lnTo>
                  <a:lnTo>
                    <a:pt x="117" y="33"/>
                  </a:lnTo>
                  <a:lnTo>
                    <a:pt x="116" y="33"/>
                  </a:lnTo>
                  <a:lnTo>
                    <a:pt x="116" y="34"/>
                  </a:lnTo>
                  <a:lnTo>
                    <a:pt x="115" y="35"/>
                  </a:lnTo>
                  <a:lnTo>
                    <a:pt x="115" y="36"/>
                  </a:lnTo>
                  <a:lnTo>
                    <a:pt x="114" y="38"/>
                  </a:lnTo>
                  <a:lnTo>
                    <a:pt x="113" y="41"/>
                  </a:lnTo>
                  <a:lnTo>
                    <a:pt x="113" y="42"/>
                  </a:lnTo>
                  <a:lnTo>
                    <a:pt x="112" y="44"/>
                  </a:lnTo>
                  <a:lnTo>
                    <a:pt x="111" y="48"/>
                  </a:lnTo>
                  <a:lnTo>
                    <a:pt x="111" y="50"/>
                  </a:lnTo>
                  <a:lnTo>
                    <a:pt x="110" y="53"/>
                  </a:lnTo>
                  <a:lnTo>
                    <a:pt x="109" y="56"/>
                  </a:lnTo>
                  <a:lnTo>
                    <a:pt x="108" y="58"/>
                  </a:lnTo>
                  <a:lnTo>
                    <a:pt x="107" y="64"/>
                  </a:lnTo>
                  <a:lnTo>
                    <a:pt x="105" y="70"/>
                  </a:lnTo>
                  <a:lnTo>
                    <a:pt x="105" y="71"/>
                  </a:lnTo>
                  <a:lnTo>
                    <a:pt x="102" y="78"/>
                  </a:lnTo>
                  <a:lnTo>
                    <a:pt x="101" y="85"/>
                  </a:lnTo>
                  <a:lnTo>
                    <a:pt x="100" y="86"/>
                  </a:lnTo>
                  <a:lnTo>
                    <a:pt x="99" y="93"/>
                  </a:lnTo>
                  <a:lnTo>
                    <a:pt x="97" y="98"/>
                  </a:lnTo>
                  <a:lnTo>
                    <a:pt x="97" y="99"/>
                  </a:lnTo>
                  <a:lnTo>
                    <a:pt x="96" y="100"/>
                  </a:lnTo>
                  <a:lnTo>
                    <a:pt x="95" y="103"/>
                  </a:lnTo>
                  <a:lnTo>
                    <a:pt x="94" y="105"/>
                  </a:lnTo>
                  <a:lnTo>
                    <a:pt x="93" y="107"/>
                  </a:lnTo>
                  <a:lnTo>
                    <a:pt x="93" y="108"/>
                  </a:lnTo>
                  <a:lnTo>
                    <a:pt x="91" y="112"/>
                  </a:lnTo>
                  <a:lnTo>
                    <a:pt x="90" y="114"/>
                  </a:lnTo>
                  <a:lnTo>
                    <a:pt x="89" y="115"/>
                  </a:lnTo>
                  <a:lnTo>
                    <a:pt x="87" y="119"/>
                  </a:lnTo>
                  <a:lnTo>
                    <a:pt x="85" y="120"/>
                  </a:lnTo>
                  <a:lnTo>
                    <a:pt x="83" y="123"/>
                  </a:lnTo>
                  <a:lnTo>
                    <a:pt x="81" y="124"/>
                  </a:lnTo>
                  <a:lnTo>
                    <a:pt x="80" y="125"/>
                  </a:lnTo>
                  <a:lnTo>
                    <a:pt x="79" y="126"/>
                  </a:lnTo>
                  <a:lnTo>
                    <a:pt x="78" y="126"/>
                  </a:lnTo>
                  <a:lnTo>
                    <a:pt x="77" y="127"/>
                  </a:lnTo>
                  <a:lnTo>
                    <a:pt x="76" y="128"/>
                  </a:lnTo>
                  <a:lnTo>
                    <a:pt x="75" y="128"/>
                  </a:lnTo>
                  <a:lnTo>
                    <a:pt x="73" y="129"/>
                  </a:lnTo>
                  <a:lnTo>
                    <a:pt x="72" y="129"/>
                  </a:lnTo>
                  <a:lnTo>
                    <a:pt x="71" y="129"/>
                  </a:lnTo>
                  <a:lnTo>
                    <a:pt x="70" y="130"/>
                  </a:lnTo>
                  <a:lnTo>
                    <a:pt x="69" y="130"/>
                  </a:lnTo>
                  <a:lnTo>
                    <a:pt x="67" y="130"/>
                  </a:lnTo>
                  <a:lnTo>
                    <a:pt x="66" y="131"/>
                  </a:lnTo>
                  <a:lnTo>
                    <a:pt x="64" y="131"/>
                  </a:lnTo>
                  <a:lnTo>
                    <a:pt x="62" y="131"/>
                  </a:lnTo>
                  <a:lnTo>
                    <a:pt x="61" y="131"/>
                  </a:lnTo>
                  <a:lnTo>
                    <a:pt x="58" y="131"/>
                  </a:lnTo>
                  <a:lnTo>
                    <a:pt x="55" y="131"/>
                  </a:lnTo>
                  <a:lnTo>
                    <a:pt x="52" y="130"/>
                  </a:lnTo>
                  <a:lnTo>
                    <a:pt x="49" y="130"/>
                  </a:lnTo>
                  <a:lnTo>
                    <a:pt x="47" y="129"/>
                  </a:lnTo>
                  <a:lnTo>
                    <a:pt x="44" y="129"/>
                  </a:lnTo>
                  <a:lnTo>
                    <a:pt x="43" y="128"/>
                  </a:lnTo>
                  <a:lnTo>
                    <a:pt x="42" y="128"/>
                  </a:lnTo>
                  <a:lnTo>
                    <a:pt x="40" y="126"/>
                  </a:lnTo>
                  <a:lnTo>
                    <a:pt x="38" y="125"/>
                  </a:lnTo>
                  <a:lnTo>
                    <a:pt x="35" y="124"/>
                  </a:lnTo>
                  <a:lnTo>
                    <a:pt x="33" y="123"/>
                  </a:lnTo>
                  <a:lnTo>
                    <a:pt x="33" y="122"/>
                  </a:lnTo>
                  <a:lnTo>
                    <a:pt x="30" y="121"/>
                  </a:lnTo>
                  <a:lnTo>
                    <a:pt x="28" y="120"/>
                  </a:lnTo>
                  <a:lnTo>
                    <a:pt x="26" y="118"/>
                  </a:lnTo>
                  <a:lnTo>
                    <a:pt x="24" y="116"/>
                  </a:lnTo>
                  <a:lnTo>
                    <a:pt x="22" y="114"/>
                  </a:lnTo>
                  <a:lnTo>
                    <a:pt x="21" y="112"/>
                  </a:lnTo>
                  <a:lnTo>
                    <a:pt x="20" y="111"/>
                  </a:lnTo>
                  <a:lnTo>
                    <a:pt x="18" y="108"/>
                  </a:lnTo>
                  <a:lnTo>
                    <a:pt x="16" y="106"/>
                  </a:lnTo>
                  <a:lnTo>
                    <a:pt x="14" y="103"/>
                  </a:lnTo>
                  <a:lnTo>
                    <a:pt x="14" y="101"/>
                  </a:lnTo>
                  <a:lnTo>
                    <a:pt x="12" y="98"/>
                  </a:lnTo>
                  <a:lnTo>
                    <a:pt x="11" y="96"/>
                  </a:lnTo>
                  <a:lnTo>
                    <a:pt x="9" y="93"/>
                  </a:lnTo>
                  <a:lnTo>
                    <a:pt x="8" y="90"/>
                  </a:lnTo>
                  <a:lnTo>
                    <a:pt x="7" y="87"/>
                  </a:lnTo>
                  <a:lnTo>
                    <a:pt x="6" y="84"/>
                  </a:lnTo>
                  <a:lnTo>
                    <a:pt x="5" y="81"/>
                  </a:lnTo>
                  <a:lnTo>
                    <a:pt x="4" y="79"/>
                  </a:lnTo>
                  <a:lnTo>
                    <a:pt x="4" y="77"/>
                  </a:lnTo>
                  <a:lnTo>
                    <a:pt x="3" y="75"/>
                  </a:lnTo>
                  <a:lnTo>
                    <a:pt x="3" y="74"/>
                  </a:lnTo>
                  <a:lnTo>
                    <a:pt x="2" y="71"/>
                  </a:lnTo>
                  <a:lnTo>
                    <a:pt x="2" y="68"/>
                  </a:lnTo>
                  <a:lnTo>
                    <a:pt x="1" y="65"/>
                  </a:lnTo>
                  <a:lnTo>
                    <a:pt x="1" y="62"/>
                  </a:lnTo>
                  <a:lnTo>
                    <a:pt x="1" y="60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3" y="29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5" y="25"/>
                  </a:lnTo>
                  <a:lnTo>
                    <a:pt x="6" y="24"/>
                  </a:lnTo>
                  <a:lnTo>
                    <a:pt x="7" y="23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10" y="20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3" y="18"/>
                  </a:lnTo>
                  <a:lnTo>
                    <a:pt x="14" y="18"/>
                  </a:lnTo>
                  <a:lnTo>
                    <a:pt x="15" y="18"/>
                  </a:lnTo>
                  <a:lnTo>
                    <a:pt x="16" y="18"/>
                  </a:lnTo>
                  <a:lnTo>
                    <a:pt x="18" y="17"/>
                  </a:lnTo>
                  <a:lnTo>
                    <a:pt x="19" y="17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6" y="19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30" y="20"/>
                  </a:lnTo>
                  <a:lnTo>
                    <a:pt x="31" y="21"/>
                  </a:lnTo>
                  <a:lnTo>
                    <a:pt x="33" y="22"/>
                  </a:lnTo>
                  <a:lnTo>
                    <a:pt x="35" y="23"/>
                  </a:lnTo>
                  <a:lnTo>
                    <a:pt x="36" y="25"/>
                  </a:lnTo>
                  <a:lnTo>
                    <a:pt x="37" y="25"/>
                  </a:lnTo>
                  <a:lnTo>
                    <a:pt x="38" y="2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466" name="Group 286"/>
            <p:cNvGrpSpPr/>
            <p:nvPr/>
          </p:nvGrpSpPr>
          <p:grpSpPr bwMode="auto">
            <a:xfrm>
              <a:off x="4438" y="3291"/>
              <a:ext cx="210" cy="181"/>
              <a:chOff x="4438" y="3291"/>
              <a:chExt cx="210" cy="181"/>
            </a:xfrm>
          </p:grpSpPr>
          <p:grpSp>
            <p:nvGrpSpPr>
              <p:cNvPr id="93525" name="Group 281"/>
              <p:cNvGrpSpPr/>
              <p:nvPr/>
            </p:nvGrpSpPr>
            <p:grpSpPr bwMode="auto">
              <a:xfrm>
                <a:off x="4487" y="3291"/>
                <a:ext cx="161" cy="125"/>
                <a:chOff x="4487" y="3291"/>
                <a:chExt cx="161" cy="125"/>
              </a:xfrm>
            </p:grpSpPr>
            <p:sp>
              <p:nvSpPr>
                <p:cNvPr id="93530" name="Freeform 279"/>
                <p:cNvSpPr/>
                <p:nvPr/>
              </p:nvSpPr>
              <p:spPr bwMode="auto">
                <a:xfrm>
                  <a:off x="4491" y="3327"/>
                  <a:ext cx="157" cy="89"/>
                </a:xfrm>
                <a:custGeom>
                  <a:avLst/>
                  <a:gdLst>
                    <a:gd name="T0" fmla="*/ 145 w 157"/>
                    <a:gd name="T1" fmla="*/ 0 h 89"/>
                    <a:gd name="T2" fmla="*/ 146 w 157"/>
                    <a:gd name="T3" fmla="*/ 3 h 89"/>
                    <a:gd name="T4" fmla="*/ 151 w 157"/>
                    <a:gd name="T5" fmla="*/ 6 h 89"/>
                    <a:gd name="T6" fmla="*/ 156 w 157"/>
                    <a:gd name="T7" fmla="*/ 7 h 89"/>
                    <a:gd name="T8" fmla="*/ 146 w 157"/>
                    <a:gd name="T9" fmla="*/ 12 h 89"/>
                    <a:gd name="T10" fmla="*/ 133 w 157"/>
                    <a:gd name="T11" fmla="*/ 24 h 89"/>
                    <a:gd name="T12" fmla="*/ 114 w 157"/>
                    <a:gd name="T13" fmla="*/ 36 h 89"/>
                    <a:gd name="T14" fmla="*/ 91 w 157"/>
                    <a:gd name="T15" fmla="*/ 47 h 89"/>
                    <a:gd name="T16" fmla="*/ 68 w 157"/>
                    <a:gd name="T17" fmla="*/ 57 h 89"/>
                    <a:gd name="T18" fmla="*/ 55 w 157"/>
                    <a:gd name="T19" fmla="*/ 62 h 89"/>
                    <a:gd name="T20" fmla="*/ 40 w 157"/>
                    <a:gd name="T21" fmla="*/ 70 h 89"/>
                    <a:gd name="T22" fmla="*/ 26 w 157"/>
                    <a:gd name="T23" fmla="*/ 78 h 89"/>
                    <a:gd name="T24" fmla="*/ 12 w 157"/>
                    <a:gd name="T25" fmla="*/ 88 h 89"/>
                    <a:gd name="T26" fmla="*/ 0 w 157"/>
                    <a:gd name="T27" fmla="*/ 87 h 89"/>
                    <a:gd name="T28" fmla="*/ 20 w 157"/>
                    <a:gd name="T29" fmla="*/ 56 h 89"/>
                    <a:gd name="T30" fmla="*/ 93 w 157"/>
                    <a:gd name="T31" fmla="*/ 24 h 89"/>
                    <a:gd name="T32" fmla="*/ 145 w 157"/>
                    <a:gd name="T33" fmla="*/ 0 h 8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57"/>
                    <a:gd name="T52" fmla="*/ 0 h 89"/>
                    <a:gd name="T53" fmla="*/ 157 w 157"/>
                    <a:gd name="T54" fmla="*/ 89 h 8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57" h="89">
                      <a:moveTo>
                        <a:pt x="145" y="0"/>
                      </a:moveTo>
                      <a:lnTo>
                        <a:pt x="146" y="3"/>
                      </a:lnTo>
                      <a:lnTo>
                        <a:pt x="151" y="6"/>
                      </a:lnTo>
                      <a:lnTo>
                        <a:pt x="156" y="7"/>
                      </a:lnTo>
                      <a:lnTo>
                        <a:pt x="146" y="12"/>
                      </a:lnTo>
                      <a:lnTo>
                        <a:pt x="133" y="24"/>
                      </a:lnTo>
                      <a:lnTo>
                        <a:pt x="114" y="36"/>
                      </a:lnTo>
                      <a:lnTo>
                        <a:pt x="91" y="47"/>
                      </a:lnTo>
                      <a:lnTo>
                        <a:pt x="68" y="57"/>
                      </a:lnTo>
                      <a:lnTo>
                        <a:pt x="55" y="62"/>
                      </a:lnTo>
                      <a:lnTo>
                        <a:pt x="40" y="70"/>
                      </a:lnTo>
                      <a:lnTo>
                        <a:pt x="26" y="78"/>
                      </a:lnTo>
                      <a:lnTo>
                        <a:pt x="12" y="88"/>
                      </a:lnTo>
                      <a:lnTo>
                        <a:pt x="0" y="87"/>
                      </a:lnTo>
                      <a:lnTo>
                        <a:pt x="20" y="56"/>
                      </a:lnTo>
                      <a:lnTo>
                        <a:pt x="93" y="24"/>
                      </a:lnTo>
                      <a:lnTo>
                        <a:pt x="145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31" name="Freeform 280"/>
                <p:cNvSpPr/>
                <p:nvPr/>
              </p:nvSpPr>
              <p:spPr bwMode="auto">
                <a:xfrm>
                  <a:off x="4487" y="3291"/>
                  <a:ext cx="152" cy="122"/>
                </a:xfrm>
                <a:custGeom>
                  <a:avLst/>
                  <a:gdLst>
                    <a:gd name="T0" fmla="*/ 134 w 152"/>
                    <a:gd name="T1" fmla="*/ 0 h 122"/>
                    <a:gd name="T2" fmla="*/ 138 w 152"/>
                    <a:gd name="T3" fmla="*/ 13 h 122"/>
                    <a:gd name="T4" fmla="*/ 142 w 152"/>
                    <a:gd name="T5" fmla="*/ 25 h 122"/>
                    <a:gd name="T6" fmla="*/ 151 w 152"/>
                    <a:gd name="T7" fmla="*/ 38 h 122"/>
                    <a:gd name="T8" fmla="*/ 119 w 152"/>
                    <a:gd name="T9" fmla="*/ 59 h 122"/>
                    <a:gd name="T10" fmla="*/ 91 w 152"/>
                    <a:gd name="T11" fmla="*/ 72 h 122"/>
                    <a:gd name="T12" fmla="*/ 75 w 152"/>
                    <a:gd name="T13" fmla="*/ 75 h 122"/>
                    <a:gd name="T14" fmla="*/ 60 w 152"/>
                    <a:gd name="T15" fmla="*/ 82 h 122"/>
                    <a:gd name="T16" fmla="*/ 43 w 152"/>
                    <a:gd name="T17" fmla="*/ 95 h 122"/>
                    <a:gd name="T18" fmla="*/ 29 w 152"/>
                    <a:gd name="T19" fmla="*/ 105 h 122"/>
                    <a:gd name="T20" fmla="*/ 20 w 152"/>
                    <a:gd name="T21" fmla="*/ 110 h 122"/>
                    <a:gd name="T22" fmla="*/ 14 w 152"/>
                    <a:gd name="T23" fmla="*/ 121 h 122"/>
                    <a:gd name="T24" fmla="*/ 6 w 152"/>
                    <a:gd name="T25" fmla="*/ 113 h 122"/>
                    <a:gd name="T26" fmla="*/ 0 w 152"/>
                    <a:gd name="T27" fmla="*/ 102 h 122"/>
                    <a:gd name="T28" fmla="*/ 8 w 152"/>
                    <a:gd name="T29" fmla="*/ 80 h 122"/>
                    <a:gd name="T30" fmla="*/ 15 w 152"/>
                    <a:gd name="T31" fmla="*/ 79 h 122"/>
                    <a:gd name="T32" fmla="*/ 38 w 152"/>
                    <a:gd name="T33" fmla="*/ 68 h 122"/>
                    <a:gd name="T34" fmla="*/ 51 w 152"/>
                    <a:gd name="T35" fmla="*/ 59 h 122"/>
                    <a:gd name="T36" fmla="*/ 70 w 152"/>
                    <a:gd name="T37" fmla="*/ 45 h 122"/>
                    <a:gd name="T38" fmla="*/ 82 w 152"/>
                    <a:gd name="T39" fmla="*/ 29 h 122"/>
                    <a:gd name="T40" fmla="*/ 92 w 152"/>
                    <a:gd name="T41" fmla="*/ 21 h 122"/>
                    <a:gd name="T42" fmla="*/ 105 w 152"/>
                    <a:gd name="T43" fmla="*/ 13 h 122"/>
                    <a:gd name="T44" fmla="*/ 119 w 152"/>
                    <a:gd name="T45" fmla="*/ 6 h 122"/>
                    <a:gd name="T46" fmla="*/ 134 w 152"/>
                    <a:gd name="T47" fmla="*/ 0 h 12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52"/>
                    <a:gd name="T73" fmla="*/ 0 h 122"/>
                    <a:gd name="T74" fmla="*/ 152 w 152"/>
                    <a:gd name="T75" fmla="*/ 122 h 12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52" h="122">
                      <a:moveTo>
                        <a:pt x="134" y="0"/>
                      </a:moveTo>
                      <a:lnTo>
                        <a:pt x="138" y="13"/>
                      </a:lnTo>
                      <a:lnTo>
                        <a:pt x="142" y="25"/>
                      </a:lnTo>
                      <a:lnTo>
                        <a:pt x="151" y="38"/>
                      </a:lnTo>
                      <a:lnTo>
                        <a:pt x="119" y="59"/>
                      </a:lnTo>
                      <a:lnTo>
                        <a:pt x="91" y="72"/>
                      </a:lnTo>
                      <a:lnTo>
                        <a:pt x="75" y="75"/>
                      </a:lnTo>
                      <a:lnTo>
                        <a:pt x="60" y="82"/>
                      </a:lnTo>
                      <a:lnTo>
                        <a:pt x="43" y="95"/>
                      </a:lnTo>
                      <a:lnTo>
                        <a:pt x="29" y="105"/>
                      </a:lnTo>
                      <a:lnTo>
                        <a:pt x="20" y="110"/>
                      </a:lnTo>
                      <a:lnTo>
                        <a:pt x="14" y="121"/>
                      </a:lnTo>
                      <a:lnTo>
                        <a:pt x="6" y="113"/>
                      </a:lnTo>
                      <a:lnTo>
                        <a:pt x="0" y="102"/>
                      </a:lnTo>
                      <a:lnTo>
                        <a:pt x="8" y="80"/>
                      </a:lnTo>
                      <a:lnTo>
                        <a:pt x="15" y="79"/>
                      </a:lnTo>
                      <a:lnTo>
                        <a:pt x="38" y="68"/>
                      </a:lnTo>
                      <a:lnTo>
                        <a:pt x="51" y="59"/>
                      </a:lnTo>
                      <a:lnTo>
                        <a:pt x="70" y="45"/>
                      </a:lnTo>
                      <a:lnTo>
                        <a:pt x="82" y="29"/>
                      </a:lnTo>
                      <a:lnTo>
                        <a:pt x="92" y="21"/>
                      </a:lnTo>
                      <a:lnTo>
                        <a:pt x="105" y="13"/>
                      </a:lnTo>
                      <a:lnTo>
                        <a:pt x="119" y="6"/>
                      </a:lnTo>
                      <a:lnTo>
                        <a:pt x="134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3526" name="Group 285"/>
              <p:cNvGrpSpPr/>
              <p:nvPr/>
            </p:nvGrpSpPr>
            <p:grpSpPr bwMode="auto">
              <a:xfrm>
                <a:off x="4438" y="3371"/>
                <a:ext cx="71" cy="101"/>
                <a:chOff x="4438" y="3371"/>
                <a:chExt cx="71" cy="101"/>
              </a:xfrm>
            </p:grpSpPr>
            <p:sp>
              <p:nvSpPr>
                <p:cNvPr id="93527" name="Freeform 282"/>
                <p:cNvSpPr/>
                <p:nvPr/>
              </p:nvSpPr>
              <p:spPr bwMode="auto">
                <a:xfrm>
                  <a:off x="4438" y="3371"/>
                  <a:ext cx="53" cy="86"/>
                </a:xfrm>
                <a:custGeom>
                  <a:avLst/>
                  <a:gdLst>
                    <a:gd name="T0" fmla="*/ 46 w 53"/>
                    <a:gd name="T1" fmla="*/ 37 h 86"/>
                    <a:gd name="T2" fmla="*/ 44 w 53"/>
                    <a:gd name="T3" fmla="*/ 27 h 86"/>
                    <a:gd name="T4" fmla="*/ 47 w 53"/>
                    <a:gd name="T5" fmla="*/ 16 h 86"/>
                    <a:gd name="T6" fmla="*/ 52 w 53"/>
                    <a:gd name="T7" fmla="*/ 5 h 86"/>
                    <a:gd name="T8" fmla="*/ 46 w 53"/>
                    <a:gd name="T9" fmla="*/ 1 h 86"/>
                    <a:gd name="T10" fmla="*/ 35 w 53"/>
                    <a:gd name="T11" fmla="*/ 0 h 86"/>
                    <a:gd name="T12" fmla="*/ 29 w 53"/>
                    <a:gd name="T13" fmla="*/ 5 h 86"/>
                    <a:gd name="T14" fmla="*/ 26 w 53"/>
                    <a:gd name="T15" fmla="*/ 9 h 86"/>
                    <a:gd name="T16" fmla="*/ 23 w 53"/>
                    <a:gd name="T17" fmla="*/ 16 h 86"/>
                    <a:gd name="T18" fmla="*/ 23 w 53"/>
                    <a:gd name="T19" fmla="*/ 27 h 86"/>
                    <a:gd name="T20" fmla="*/ 22 w 53"/>
                    <a:gd name="T21" fmla="*/ 36 h 86"/>
                    <a:gd name="T22" fmla="*/ 15 w 53"/>
                    <a:gd name="T23" fmla="*/ 47 h 86"/>
                    <a:gd name="T24" fmla="*/ 7 w 53"/>
                    <a:gd name="T25" fmla="*/ 53 h 86"/>
                    <a:gd name="T26" fmla="*/ 3 w 53"/>
                    <a:gd name="T27" fmla="*/ 59 h 86"/>
                    <a:gd name="T28" fmla="*/ 0 w 53"/>
                    <a:gd name="T29" fmla="*/ 65 h 86"/>
                    <a:gd name="T30" fmla="*/ 0 w 53"/>
                    <a:gd name="T31" fmla="*/ 75 h 86"/>
                    <a:gd name="T32" fmla="*/ 7 w 53"/>
                    <a:gd name="T33" fmla="*/ 71 h 86"/>
                    <a:gd name="T34" fmla="*/ 13 w 53"/>
                    <a:gd name="T35" fmla="*/ 73 h 86"/>
                    <a:gd name="T36" fmla="*/ 16 w 53"/>
                    <a:gd name="T37" fmla="*/ 77 h 86"/>
                    <a:gd name="T38" fmla="*/ 29 w 53"/>
                    <a:gd name="T39" fmla="*/ 85 h 86"/>
                    <a:gd name="T40" fmla="*/ 29 w 53"/>
                    <a:gd name="T41" fmla="*/ 73 h 86"/>
                    <a:gd name="T42" fmla="*/ 43 w 53"/>
                    <a:gd name="T43" fmla="*/ 57 h 86"/>
                    <a:gd name="T44" fmla="*/ 52 w 53"/>
                    <a:gd name="T45" fmla="*/ 50 h 86"/>
                    <a:gd name="T46" fmla="*/ 46 w 53"/>
                    <a:gd name="T47" fmla="*/ 37 h 8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53"/>
                    <a:gd name="T73" fmla="*/ 0 h 86"/>
                    <a:gd name="T74" fmla="*/ 53 w 53"/>
                    <a:gd name="T75" fmla="*/ 86 h 8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53" h="86">
                      <a:moveTo>
                        <a:pt x="46" y="37"/>
                      </a:moveTo>
                      <a:lnTo>
                        <a:pt x="44" y="27"/>
                      </a:lnTo>
                      <a:lnTo>
                        <a:pt x="47" y="16"/>
                      </a:lnTo>
                      <a:lnTo>
                        <a:pt x="52" y="5"/>
                      </a:lnTo>
                      <a:lnTo>
                        <a:pt x="46" y="1"/>
                      </a:lnTo>
                      <a:lnTo>
                        <a:pt x="35" y="0"/>
                      </a:lnTo>
                      <a:lnTo>
                        <a:pt x="29" y="5"/>
                      </a:lnTo>
                      <a:lnTo>
                        <a:pt x="26" y="9"/>
                      </a:lnTo>
                      <a:lnTo>
                        <a:pt x="23" y="16"/>
                      </a:lnTo>
                      <a:lnTo>
                        <a:pt x="23" y="27"/>
                      </a:lnTo>
                      <a:lnTo>
                        <a:pt x="22" y="36"/>
                      </a:lnTo>
                      <a:lnTo>
                        <a:pt x="15" y="47"/>
                      </a:lnTo>
                      <a:lnTo>
                        <a:pt x="7" y="53"/>
                      </a:lnTo>
                      <a:lnTo>
                        <a:pt x="3" y="59"/>
                      </a:lnTo>
                      <a:lnTo>
                        <a:pt x="0" y="65"/>
                      </a:lnTo>
                      <a:lnTo>
                        <a:pt x="0" y="75"/>
                      </a:lnTo>
                      <a:lnTo>
                        <a:pt x="7" y="71"/>
                      </a:lnTo>
                      <a:lnTo>
                        <a:pt x="13" y="73"/>
                      </a:lnTo>
                      <a:lnTo>
                        <a:pt x="16" y="77"/>
                      </a:lnTo>
                      <a:lnTo>
                        <a:pt x="29" y="85"/>
                      </a:lnTo>
                      <a:lnTo>
                        <a:pt x="29" y="73"/>
                      </a:lnTo>
                      <a:lnTo>
                        <a:pt x="43" y="57"/>
                      </a:lnTo>
                      <a:lnTo>
                        <a:pt x="52" y="50"/>
                      </a:lnTo>
                      <a:lnTo>
                        <a:pt x="46" y="3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28" name="Freeform 283"/>
                <p:cNvSpPr/>
                <p:nvPr/>
              </p:nvSpPr>
              <p:spPr bwMode="auto">
                <a:xfrm>
                  <a:off x="4468" y="3399"/>
                  <a:ext cx="41" cy="58"/>
                </a:xfrm>
                <a:custGeom>
                  <a:avLst/>
                  <a:gdLst>
                    <a:gd name="T0" fmla="*/ 17 w 41"/>
                    <a:gd name="T1" fmla="*/ 0 h 58"/>
                    <a:gd name="T2" fmla="*/ 21 w 41"/>
                    <a:gd name="T3" fmla="*/ 11 h 58"/>
                    <a:gd name="T4" fmla="*/ 28 w 41"/>
                    <a:gd name="T5" fmla="*/ 18 h 58"/>
                    <a:gd name="T6" fmla="*/ 28 w 41"/>
                    <a:gd name="T7" fmla="*/ 17 h 58"/>
                    <a:gd name="T8" fmla="*/ 33 w 41"/>
                    <a:gd name="T9" fmla="*/ 19 h 58"/>
                    <a:gd name="T10" fmla="*/ 33 w 41"/>
                    <a:gd name="T11" fmla="*/ 23 h 58"/>
                    <a:gd name="T12" fmla="*/ 38 w 41"/>
                    <a:gd name="T13" fmla="*/ 25 h 58"/>
                    <a:gd name="T14" fmla="*/ 38 w 41"/>
                    <a:gd name="T15" fmla="*/ 23 h 58"/>
                    <a:gd name="T16" fmla="*/ 40 w 41"/>
                    <a:gd name="T17" fmla="*/ 25 h 58"/>
                    <a:gd name="T18" fmla="*/ 35 w 41"/>
                    <a:gd name="T19" fmla="*/ 29 h 58"/>
                    <a:gd name="T20" fmla="*/ 24 w 41"/>
                    <a:gd name="T21" fmla="*/ 29 h 58"/>
                    <a:gd name="T22" fmla="*/ 20 w 41"/>
                    <a:gd name="T23" fmla="*/ 31 h 58"/>
                    <a:gd name="T24" fmla="*/ 13 w 41"/>
                    <a:gd name="T25" fmla="*/ 37 h 58"/>
                    <a:gd name="T26" fmla="*/ 9 w 41"/>
                    <a:gd name="T27" fmla="*/ 44 h 58"/>
                    <a:gd name="T28" fmla="*/ 4 w 41"/>
                    <a:gd name="T29" fmla="*/ 47 h 58"/>
                    <a:gd name="T30" fmla="*/ 3 w 41"/>
                    <a:gd name="T31" fmla="*/ 57 h 58"/>
                    <a:gd name="T32" fmla="*/ 0 w 41"/>
                    <a:gd name="T33" fmla="*/ 52 h 58"/>
                    <a:gd name="T34" fmla="*/ 3 w 41"/>
                    <a:gd name="T35" fmla="*/ 46 h 58"/>
                    <a:gd name="T36" fmla="*/ 0 w 41"/>
                    <a:gd name="T37" fmla="*/ 44 h 58"/>
                    <a:gd name="T38" fmla="*/ 1 w 41"/>
                    <a:gd name="T39" fmla="*/ 43 h 58"/>
                    <a:gd name="T40" fmla="*/ 1 w 41"/>
                    <a:gd name="T41" fmla="*/ 38 h 58"/>
                    <a:gd name="T42" fmla="*/ 3 w 41"/>
                    <a:gd name="T43" fmla="*/ 32 h 58"/>
                    <a:gd name="T44" fmla="*/ 8 w 41"/>
                    <a:gd name="T45" fmla="*/ 32 h 58"/>
                    <a:gd name="T46" fmla="*/ 10 w 41"/>
                    <a:gd name="T47" fmla="*/ 26 h 58"/>
                    <a:gd name="T48" fmla="*/ 18 w 41"/>
                    <a:gd name="T49" fmla="*/ 22 h 58"/>
                    <a:gd name="T50" fmla="*/ 23 w 41"/>
                    <a:gd name="T51" fmla="*/ 23 h 58"/>
                    <a:gd name="T52" fmla="*/ 23 w 41"/>
                    <a:gd name="T53" fmla="*/ 20 h 58"/>
                    <a:gd name="T54" fmla="*/ 19 w 41"/>
                    <a:gd name="T55" fmla="*/ 20 h 58"/>
                    <a:gd name="T56" fmla="*/ 20 w 41"/>
                    <a:gd name="T57" fmla="*/ 13 h 58"/>
                    <a:gd name="T58" fmla="*/ 14 w 41"/>
                    <a:gd name="T59" fmla="*/ 7 h 58"/>
                    <a:gd name="T60" fmla="*/ 17 w 41"/>
                    <a:gd name="T61" fmla="*/ 0 h 58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1"/>
                    <a:gd name="T94" fmla="*/ 0 h 58"/>
                    <a:gd name="T95" fmla="*/ 41 w 41"/>
                    <a:gd name="T96" fmla="*/ 58 h 58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1" h="58">
                      <a:moveTo>
                        <a:pt x="17" y="0"/>
                      </a:moveTo>
                      <a:lnTo>
                        <a:pt x="21" y="11"/>
                      </a:lnTo>
                      <a:lnTo>
                        <a:pt x="28" y="18"/>
                      </a:lnTo>
                      <a:lnTo>
                        <a:pt x="28" y="17"/>
                      </a:lnTo>
                      <a:lnTo>
                        <a:pt x="33" y="19"/>
                      </a:lnTo>
                      <a:lnTo>
                        <a:pt x="33" y="23"/>
                      </a:lnTo>
                      <a:lnTo>
                        <a:pt x="38" y="25"/>
                      </a:lnTo>
                      <a:lnTo>
                        <a:pt x="38" y="23"/>
                      </a:lnTo>
                      <a:lnTo>
                        <a:pt x="40" y="25"/>
                      </a:lnTo>
                      <a:lnTo>
                        <a:pt x="35" y="29"/>
                      </a:lnTo>
                      <a:lnTo>
                        <a:pt x="24" y="29"/>
                      </a:lnTo>
                      <a:lnTo>
                        <a:pt x="20" y="31"/>
                      </a:lnTo>
                      <a:lnTo>
                        <a:pt x="13" y="37"/>
                      </a:lnTo>
                      <a:lnTo>
                        <a:pt x="9" y="44"/>
                      </a:lnTo>
                      <a:lnTo>
                        <a:pt x="4" y="47"/>
                      </a:lnTo>
                      <a:lnTo>
                        <a:pt x="3" y="57"/>
                      </a:lnTo>
                      <a:lnTo>
                        <a:pt x="0" y="52"/>
                      </a:lnTo>
                      <a:lnTo>
                        <a:pt x="3" y="46"/>
                      </a:lnTo>
                      <a:lnTo>
                        <a:pt x="0" y="44"/>
                      </a:lnTo>
                      <a:lnTo>
                        <a:pt x="1" y="43"/>
                      </a:lnTo>
                      <a:lnTo>
                        <a:pt x="1" y="38"/>
                      </a:lnTo>
                      <a:lnTo>
                        <a:pt x="3" y="32"/>
                      </a:lnTo>
                      <a:lnTo>
                        <a:pt x="8" y="32"/>
                      </a:lnTo>
                      <a:lnTo>
                        <a:pt x="10" y="26"/>
                      </a:lnTo>
                      <a:lnTo>
                        <a:pt x="18" y="22"/>
                      </a:lnTo>
                      <a:lnTo>
                        <a:pt x="23" y="23"/>
                      </a:lnTo>
                      <a:lnTo>
                        <a:pt x="23" y="20"/>
                      </a:lnTo>
                      <a:lnTo>
                        <a:pt x="19" y="20"/>
                      </a:lnTo>
                      <a:lnTo>
                        <a:pt x="20" y="13"/>
                      </a:lnTo>
                      <a:lnTo>
                        <a:pt x="14" y="7"/>
                      </a:lnTo>
                      <a:lnTo>
                        <a:pt x="17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29" name="Freeform 284"/>
                <p:cNvSpPr/>
                <p:nvPr/>
              </p:nvSpPr>
              <p:spPr bwMode="auto">
                <a:xfrm>
                  <a:off x="4438" y="3448"/>
                  <a:ext cx="27" cy="24"/>
                </a:xfrm>
                <a:custGeom>
                  <a:avLst/>
                  <a:gdLst>
                    <a:gd name="T0" fmla="*/ 0 w 27"/>
                    <a:gd name="T1" fmla="*/ 1 h 24"/>
                    <a:gd name="T2" fmla="*/ 6 w 27"/>
                    <a:gd name="T3" fmla="*/ 0 h 24"/>
                    <a:gd name="T4" fmla="*/ 9 w 27"/>
                    <a:gd name="T5" fmla="*/ 0 h 24"/>
                    <a:gd name="T6" fmla="*/ 14 w 27"/>
                    <a:gd name="T7" fmla="*/ 2 h 24"/>
                    <a:gd name="T8" fmla="*/ 16 w 27"/>
                    <a:gd name="T9" fmla="*/ 4 h 24"/>
                    <a:gd name="T10" fmla="*/ 22 w 27"/>
                    <a:gd name="T11" fmla="*/ 9 h 24"/>
                    <a:gd name="T12" fmla="*/ 26 w 27"/>
                    <a:gd name="T13" fmla="*/ 12 h 24"/>
                    <a:gd name="T14" fmla="*/ 25 w 27"/>
                    <a:gd name="T15" fmla="*/ 16 h 24"/>
                    <a:gd name="T16" fmla="*/ 23 w 27"/>
                    <a:gd name="T17" fmla="*/ 20 h 24"/>
                    <a:gd name="T18" fmla="*/ 19 w 27"/>
                    <a:gd name="T19" fmla="*/ 23 h 24"/>
                    <a:gd name="T20" fmla="*/ 15 w 27"/>
                    <a:gd name="T21" fmla="*/ 23 h 24"/>
                    <a:gd name="T22" fmla="*/ 8 w 27"/>
                    <a:gd name="T23" fmla="*/ 23 h 24"/>
                    <a:gd name="T24" fmla="*/ 2 w 27"/>
                    <a:gd name="T25" fmla="*/ 20 h 24"/>
                    <a:gd name="T26" fmla="*/ 0 w 27"/>
                    <a:gd name="T27" fmla="*/ 15 h 24"/>
                    <a:gd name="T28" fmla="*/ 0 w 27"/>
                    <a:gd name="T29" fmla="*/ 1 h 2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7"/>
                    <a:gd name="T46" fmla="*/ 0 h 24"/>
                    <a:gd name="T47" fmla="*/ 27 w 27"/>
                    <a:gd name="T48" fmla="*/ 24 h 2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7" h="24">
                      <a:moveTo>
                        <a:pt x="0" y="1"/>
                      </a:moveTo>
                      <a:lnTo>
                        <a:pt x="6" y="0"/>
                      </a:lnTo>
                      <a:lnTo>
                        <a:pt x="9" y="0"/>
                      </a:lnTo>
                      <a:lnTo>
                        <a:pt x="14" y="2"/>
                      </a:lnTo>
                      <a:lnTo>
                        <a:pt x="16" y="4"/>
                      </a:lnTo>
                      <a:lnTo>
                        <a:pt x="22" y="9"/>
                      </a:lnTo>
                      <a:lnTo>
                        <a:pt x="26" y="12"/>
                      </a:lnTo>
                      <a:lnTo>
                        <a:pt x="25" y="16"/>
                      </a:lnTo>
                      <a:lnTo>
                        <a:pt x="23" y="20"/>
                      </a:lnTo>
                      <a:lnTo>
                        <a:pt x="19" y="23"/>
                      </a:lnTo>
                      <a:lnTo>
                        <a:pt x="15" y="23"/>
                      </a:lnTo>
                      <a:lnTo>
                        <a:pt x="8" y="23"/>
                      </a:lnTo>
                      <a:lnTo>
                        <a:pt x="2" y="20"/>
                      </a:lnTo>
                      <a:lnTo>
                        <a:pt x="0" y="15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467" name="Group 290"/>
            <p:cNvGrpSpPr/>
            <p:nvPr/>
          </p:nvGrpSpPr>
          <p:grpSpPr bwMode="auto">
            <a:xfrm>
              <a:off x="4582" y="2848"/>
              <a:ext cx="295" cy="201"/>
              <a:chOff x="4582" y="2848"/>
              <a:chExt cx="295" cy="201"/>
            </a:xfrm>
          </p:grpSpPr>
          <p:sp>
            <p:nvSpPr>
              <p:cNvPr id="93522" name="Freeform 287"/>
              <p:cNvSpPr/>
              <p:nvPr/>
            </p:nvSpPr>
            <p:spPr bwMode="auto">
              <a:xfrm>
                <a:off x="4681" y="3023"/>
                <a:ext cx="39" cy="26"/>
              </a:xfrm>
              <a:custGeom>
                <a:avLst/>
                <a:gdLst>
                  <a:gd name="T0" fmla="*/ 38 w 39"/>
                  <a:gd name="T1" fmla="*/ 12 h 26"/>
                  <a:gd name="T2" fmla="*/ 31 w 39"/>
                  <a:gd name="T3" fmla="*/ 14 h 26"/>
                  <a:gd name="T4" fmla="*/ 25 w 39"/>
                  <a:gd name="T5" fmla="*/ 14 h 26"/>
                  <a:gd name="T6" fmla="*/ 20 w 39"/>
                  <a:gd name="T7" fmla="*/ 14 h 26"/>
                  <a:gd name="T8" fmla="*/ 16 w 39"/>
                  <a:gd name="T9" fmla="*/ 14 h 26"/>
                  <a:gd name="T10" fmla="*/ 14 w 39"/>
                  <a:gd name="T11" fmla="*/ 15 h 26"/>
                  <a:gd name="T12" fmla="*/ 12 w 39"/>
                  <a:gd name="T13" fmla="*/ 17 h 26"/>
                  <a:gd name="T14" fmla="*/ 7 w 39"/>
                  <a:gd name="T15" fmla="*/ 20 h 26"/>
                  <a:gd name="T16" fmla="*/ 2 w 39"/>
                  <a:gd name="T17" fmla="*/ 23 h 26"/>
                  <a:gd name="T18" fmla="*/ 1 w 39"/>
                  <a:gd name="T19" fmla="*/ 25 h 26"/>
                  <a:gd name="T20" fmla="*/ 0 w 39"/>
                  <a:gd name="T21" fmla="*/ 20 h 26"/>
                  <a:gd name="T22" fmla="*/ 7 w 39"/>
                  <a:gd name="T23" fmla="*/ 2 h 26"/>
                  <a:gd name="T24" fmla="*/ 36 w 39"/>
                  <a:gd name="T25" fmla="*/ 0 h 26"/>
                  <a:gd name="T26" fmla="*/ 38 w 39"/>
                  <a:gd name="T27" fmla="*/ 12 h 2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9"/>
                  <a:gd name="T43" fmla="*/ 0 h 26"/>
                  <a:gd name="T44" fmla="*/ 39 w 39"/>
                  <a:gd name="T45" fmla="*/ 26 h 2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9" h="26">
                    <a:moveTo>
                      <a:pt x="38" y="12"/>
                    </a:moveTo>
                    <a:lnTo>
                      <a:pt x="31" y="14"/>
                    </a:lnTo>
                    <a:lnTo>
                      <a:pt x="25" y="14"/>
                    </a:lnTo>
                    <a:lnTo>
                      <a:pt x="20" y="14"/>
                    </a:lnTo>
                    <a:lnTo>
                      <a:pt x="16" y="14"/>
                    </a:lnTo>
                    <a:lnTo>
                      <a:pt x="14" y="15"/>
                    </a:lnTo>
                    <a:lnTo>
                      <a:pt x="12" y="17"/>
                    </a:lnTo>
                    <a:lnTo>
                      <a:pt x="7" y="20"/>
                    </a:lnTo>
                    <a:lnTo>
                      <a:pt x="2" y="23"/>
                    </a:lnTo>
                    <a:lnTo>
                      <a:pt x="1" y="25"/>
                    </a:lnTo>
                    <a:lnTo>
                      <a:pt x="0" y="20"/>
                    </a:lnTo>
                    <a:lnTo>
                      <a:pt x="7" y="2"/>
                    </a:lnTo>
                    <a:lnTo>
                      <a:pt x="36" y="0"/>
                    </a:lnTo>
                    <a:lnTo>
                      <a:pt x="38" y="12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23" name="Freeform 288"/>
              <p:cNvSpPr/>
              <p:nvPr/>
            </p:nvSpPr>
            <p:spPr bwMode="auto">
              <a:xfrm>
                <a:off x="4582" y="2848"/>
                <a:ext cx="285" cy="95"/>
              </a:xfrm>
              <a:custGeom>
                <a:avLst/>
                <a:gdLst>
                  <a:gd name="T0" fmla="*/ 204 w 285"/>
                  <a:gd name="T1" fmla="*/ 18 h 95"/>
                  <a:gd name="T2" fmla="*/ 219 w 285"/>
                  <a:gd name="T3" fmla="*/ 17 h 95"/>
                  <a:gd name="T4" fmla="*/ 226 w 285"/>
                  <a:gd name="T5" fmla="*/ 9 h 95"/>
                  <a:gd name="T6" fmla="*/ 236 w 285"/>
                  <a:gd name="T7" fmla="*/ 6 h 95"/>
                  <a:gd name="T8" fmla="*/ 241 w 285"/>
                  <a:gd name="T9" fmla="*/ 6 h 95"/>
                  <a:gd name="T10" fmla="*/ 243 w 285"/>
                  <a:gd name="T11" fmla="*/ 2 h 95"/>
                  <a:gd name="T12" fmla="*/ 249 w 285"/>
                  <a:gd name="T13" fmla="*/ 0 h 95"/>
                  <a:gd name="T14" fmla="*/ 251 w 285"/>
                  <a:gd name="T15" fmla="*/ 0 h 95"/>
                  <a:gd name="T16" fmla="*/ 255 w 285"/>
                  <a:gd name="T17" fmla="*/ 2 h 95"/>
                  <a:gd name="T18" fmla="*/ 260 w 285"/>
                  <a:gd name="T19" fmla="*/ 0 h 95"/>
                  <a:gd name="T20" fmla="*/ 263 w 285"/>
                  <a:gd name="T21" fmla="*/ 0 h 95"/>
                  <a:gd name="T22" fmla="*/ 276 w 285"/>
                  <a:gd name="T23" fmla="*/ 6 h 95"/>
                  <a:gd name="T24" fmla="*/ 284 w 285"/>
                  <a:gd name="T25" fmla="*/ 12 h 95"/>
                  <a:gd name="T26" fmla="*/ 278 w 285"/>
                  <a:gd name="T27" fmla="*/ 18 h 95"/>
                  <a:gd name="T28" fmla="*/ 274 w 285"/>
                  <a:gd name="T29" fmla="*/ 25 h 95"/>
                  <a:gd name="T30" fmla="*/ 272 w 285"/>
                  <a:gd name="T31" fmla="*/ 30 h 95"/>
                  <a:gd name="T32" fmla="*/ 271 w 285"/>
                  <a:gd name="T33" fmla="*/ 35 h 95"/>
                  <a:gd name="T34" fmla="*/ 270 w 285"/>
                  <a:gd name="T35" fmla="*/ 41 h 95"/>
                  <a:gd name="T36" fmla="*/ 208 w 285"/>
                  <a:gd name="T37" fmla="*/ 94 h 95"/>
                  <a:gd name="T38" fmla="*/ 97 w 285"/>
                  <a:gd name="T39" fmla="*/ 90 h 95"/>
                  <a:gd name="T40" fmla="*/ 83 w 285"/>
                  <a:gd name="T41" fmla="*/ 76 h 95"/>
                  <a:gd name="T42" fmla="*/ 17 w 285"/>
                  <a:gd name="T43" fmla="*/ 43 h 95"/>
                  <a:gd name="T44" fmla="*/ 8 w 285"/>
                  <a:gd name="T45" fmla="*/ 30 h 95"/>
                  <a:gd name="T46" fmla="*/ 5 w 285"/>
                  <a:gd name="T47" fmla="*/ 29 h 95"/>
                  <a:gd name="T48" fmla="*/ 4 w 285"/>
                  <a:gd name="T49" fmla="*/ 27 h 95"/>
                  <a:gd name="T50" fmla="*/ 0 w 285"/>
                  <a:gd name="T51" fmla="*/ 24 h 95"/>
                  <a:gd name="T52" fmla="*/ 11 w 285"/>
                  <a:gd name="T53" fmla="*/ 18 h 95"/>
                  <a:gd name="T54" fmla="*/ 17 w 285"/>
                  <a:gd name="T55" fmla="*/ 18 h 95"/>
                  <a:gd name="T56" fmla="*/ 53 w 285"/>
                  <a:gd name="T57" fmla="*/ 7 h 95"/>
                  <a:gd name="T58" fmla="*/ 58 w 285"/>
                  <a:gd name="T59" fmla="*/ 3 h 95"/>
                  <a:gd name="T60" fmla="*/ 64 w 285"/>
                  <a:gd name="T61" fmla="*/ 3 h 95"/>
                  <a:gd name="T62" fmla="*/ 77 w 285"/>
                  <a:gd name="T63" fmla="*/ 7 h 95"/>
                  <a:gd name="T64" fmla="*/ 83 w 285"/>
                  <a:gd name="T65" fmla="*/ 8 h 95"/>
                  <a:gd name="T66" fmla="*/ 91 w 285"/>
                  <a:gd name="T67" fmla="*/ 9 h 95"/>
                  <a:gd name="T68" fmla="*/ 95 w 285"/>
                  <a:gd name="T69" fmla="*/ 11 h 95"/>
                  <a:gd name="T70" fmla="*/ 102 w 285"/>
                  <a:gd name="T71" fmla="*/ 9 h 95"/>
                  <a:gd name="T72" fmla="*/ 107 w 285"/>
                  <a:gd name="T73" fmla="*/ 9 h 95"/>
                  <a:gd name="T74" fmla="*/ 114 w 285"/>
                  <a:gd name="T75" fmla="*/ 10 h 95"/>
                  <a:gd name="T76" fmla="*/ 121 w 285"/>
                  <a:gd name="T77" fmla="*/ 12 h 95"/>
                  <a:gd name="T78" fmla="*/ 204 w 285"/>
                  <a:gd name="T79" fmla="*/ 18 h 9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85"/>
                  <a:gd name="T121" fmla="*/ 0 h 95"/>
                  <a:gd name="T122" fmla="*/ 285 w 285"/>
                  <a:gd name="T123" fmla="*/ 95 h 9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85" h="95">
                    <a:moveTo>
                      <a:pt x="204" y="18"/>
                    </a:moveTo>
                    <a:lnTo>
                      <a:pt x="219" y="17"/>
                    </a:lnTo>
                    <a:lnTo>
                      <a:pt x="226" y="9"/>
                    </a:lnTo>
                    <a:lnTo>
                      <a:pt x="236" y="6"/>
                    </a:lnTo>
                    <a:lnTo>
                      <a:pt x="241" y="6"/>
                    </a:lnTo>
                    <a:lnTo>
                      <a:pt x="243" y="2"/>
                    </a:lnTo>
                    <a:lnTo>
                      <a:pt x="249" y="0"/>
                    </a:lnTo>
                    <a:lnTo>
                      <a:pt x="251" y="0"/>
                    </a:lnTo>
                    <a:lnTo>
                      <a:pt x="255" y="2"/>
                    </a:lnTo>
                    <a:lnTo>
                      <a:pt x="260" y="0"/>
                    </a:lnTo>
                    <a:lnTo>
                      <a:pt x="263" y="0"/>
                    </a:lnTo>
                    <a:lnTo>
                      <a:pt x="276" y="6"/>
                    </a:lnTo>
                    <a:lnTo>
                      <a:pt x="284" y="12"/>
                    </a:lnTo>
                    <a:lnTo>
                      <a:pt x="278" y="18"/>
                    </a:lnTo>
                    <a:lnTo>
                      <a:pt x="274" y="25"/>
                    </a:lnTo>
                    <a:lnTo>
                      <a:pt x="272" y="30"/>
                    </a:lnTo>
                    <a:lnTo>
                      <a:pt x="271" y="35"/>
                    </a:lnTo>
                    <a:lnTo>
                      <a:pt x="270" y="41"/>
                    </a:lnTo>
                    <a:lnTo>
                      <a:pt x="208" y="94"/>
                    </a:lnTo>
                    <a:lnTo>
                      <a:pt x="97" y="90"/>
                    </a:lnTo>
                    <a:lnTo>
                      <a:pt x="83" y="76"/>
                    </a:lnTo>
                    <a:lnTo>
                      <a:pt x="17" y="43"/>
                    </a:lnTo>
                    <a:lnTo>
                      <a:pt x="8" y="30"/>
                    </a:lnTo>
                    <a:lnTo>
                      <a:pt x="5" y="29"/>
                    </a:lnTo>
                    <a:lnTo>
                      <a:pt x="4" y="27"/>
                    </a:lnTo>
                    <a:lnTo>
                      <a:pt x="0" y="24"/>
                    </a:lnTo>
                    <a:lnTo>
                      <a:pt x="11" y="18"/>
                    </a:lnTo>
                    <a:lnTo>
                      <a:pt x="17" y="18"/>
                    </a:lnTo>
                    <a:lnTo>
                      <a:pt x="53" y="7"/>
                    </a:lnTo>
                    <a:lnTo>
                      <a:pt x="58" y="3"/>
                    </a:lnTo>
                    <a:lnTo>
                      <a:pt x="64" y="3"/>
                    </a:lnTo>
                    <a:lnTo>
                      <a:pt x="77" y="7"/>
                    </a:lnTo>
                    <a:lnTo>
                      <a:pt x="83" y="8"/>
                    </a:lnTo>
                    <a:lnTo>
                      <a:pt x="91" y="9"/>
                    </a:lnTo>
                    <a:lnTo>
                      <a:pt x="95" y="11"/>
                    </a:lnTo>
                    <a:lnTo>
                      <a:pt x="102" y="9"/>
                    </a:lnTo>
                    <a:lnTo>
                      <a:pt x="107" y="9"/>
                    </a:lnTo>
                    <a:lnTo>
                      <a:pt x="114" y="10"/>
                    </a:lnTo>
                    <a:lnTo>
                      <a:pt x="121" y="12"/>
                    </a:lnTo>
                    <a:lnTo>
                      <a:pt x="204" y="18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24" name="Freeform 289"/>
              <p:cNvSpPr/>
              <p:nvPr/>
            </p:nvSpPr>
            <p:spPr bwMode="auto">
              <a:xfrm>
                <a:off x="4587" y="2874"/>
                <a:ext cx="290" cy="168"/>
              </a:xfrm>
              <a:custGeom>
                <a:avLst/>
                <a:gdLst>
                  <a:gd name="T0" fmla="*/ 13 w 290"/>
                  <a:gd name="T1" fmla="*/ 9 h 168"/>
                  <a:gd name="T2" fmla="*/ 41 w 290"/>
                  <a:gd name="T3" fmla="*/ 17 h 168"/>
                  <a:gd name="T4" fmla="*/ 57 w 290"/>
                  <a:gd name="T5" fmla="*/ 31 h 168"/>
                  <a:gd name="T6" fmla="*/ 69 w 290"/>
                  <a:gd name="T7" fmla="*/ 22 h 168"/>
                  <a:gd name="T8" fmla="*/ 87 w 290"/>
                  <a:gd name="T9" fmla="*/ 52 h 168"/>
                  <a:gd name="T10" fmla="*/ 106 w 290"/>
                  <a:gd name="T11" fmla="*/ 64 h 168"/>
                  <a:gd name="T12" fmla="*/ 116 w 290"/>
                  <a:gd name="T13" fmla="*/ 55 h 168"/>
                  <a:gd name="T14" fmla="*/ 99 w 290"/>
                  <a:gd name="T15" fmla="*/ 35 h 168"/>
                  <a:gd name="T16" fmla="*/ 123 w 290"/>
                  <a:gd name="T17" fmla="*/ 45 h 168"/>
                  <a:gd name="T18" fmla="*/ 115 w 290"/>
                  <a:gd name="T19" fmla="*/ 31 h 168"/>
                  <a:gd name="T20" fmla="*/ 110 w 290"/>
                  <a:gd name="T21" fmla="*/ 24 h 168"/>
                  <a:gd name="T22" fmla="*/ 111 w 290"/>
                  <a:gd name="T23" fmla="*/ 11 h 168"/>
                  <a:gd name="T24" fmla="*/ 117 w 290"/>
                  <a:gd name="T25" fmla="*/ 0 h 168"/>
                  <a:gd name="T26" fmla="*/ 199 w 290"/>
                  <a:gd name="T27" fmla="*/ 28 h 168"/>
                  <a:gd name="T28" fmla="*/ 193 w 290"/>
                  <a:gd name="T29" fmla="*/ 38 h 168"/>
                  <a:gd name="T30" fmla="*/ 197 w 290"/>
                  <a:gd name="T31" fmla="*/ 49 h 168"/>
                  <a:gd name="T32" fmla="*/ 223 w 290"/>
                  <a:gd name="T33" fmla="*/ 48 h 168"/>
                  <a:gd name="T34" fmla="*/ 248 w 290"/>
                  <a:gd name="T35" fmla="*/ 26 h 168"/>
                  <a:gd name="T36" fmla="*/ 259 w 290"/>
                  <a:gd name="T37" fmla="*/ 11 h 168"/>
                  <a:gd name="T38" fmla="*/ 266 w 290"/>
                  <a:gd name="T39" fmla="*/ 16 h 168"/>
                  <a:gd name="T40" fmla="*/ 268 w 290"/>
                  <a:gd name="T41" fmla="*/ 28 h 168"/>
                  <a:gd name="T42" fmla="*/ 274 w 290"/>
                  <a:gd name="T43" fmla="*/ 37 h 168"/>
                  <a:gd name="T44" fmla="*/ 284 w 290"/>
                  <a:gd name="T45" fmla="*/ 40 h 168"/>
                  <a:gd name="T46" fmla="*/ 284 w 290"/>
                  <a:gd name="T47" fmla="*/ 44 h 168"/>
                  <a:gd name="T48" fmla="*/ 264 w 290"/>
                  <a:gd name="T49" fmla="*/ 55 h 168"/>
                  <a:gd name="T50" fmla="*/ 245 w 290"/>
                  <a:gd name="T51" fmla="*/ 65 h 168"/>
                  <a:gd name="T52" fmla="*/ 235 w 290"/>
                  <a:gd name="T53" fmla="*/ 80 h 168"/>
                  <a:gd name="T54" fmla="*/ 219 w 290"/>
                  <a:gd name="T55" fmla="*/ 121 h 168"/>
                  <a:gd name="T56" fmla="*/ 215 w 290"/>
                  <a:gd name="T57" fmla="*/ 138 h 168"/>
                  <a:gd name="T58" fmla="*/ 200 w 290"/>
                  <a:gd name="T59" fmla="*/ 137 h 168"/>
                  <a:gd name="T60" fmla="*/ 147 w 290"/>
                  <a:gd name="T61" fmla="*/ 155 h 168"/>
                  <a:gd name="T62" fmla="*/ 137 w 290"/>
                  <a:gd name="T63" fmla="*/ 157 h 168"/>
                  <a:gd name="T64" fmla="*/ 126 w 290"/>
                  <a:gd name="T65" fmla="*/ 152 h 168"/>
                  <a:gd name="T66" fmla="*/ 111 w 290"/>
                  <a:gd name="T67" fmla="*/ 153 h 168"/>
                  <a:gd name="T68" fmla="*/ 107 w 290"/>
                  <a:gd name="T69" fmla="*/ 157 h 168"/>
                  <a:gd name="T70" fmla="*/ 99 w 290"/>
                  <a:gd name="T71" fmla="*/ 164 h 168"/>
                  <a:gd name="T72" fmla="*/ 91 w 290"/>
                  <a:gd name="T73" fmla="*/ 149 h 168"/>
                  <a:gd name="T74" fmla="*/ 90 w 290"/>
                  <a:gd name="T75" fmla="*/ 136 h 168"/>
                  <a:gd name="T76" fmla="*/ 87 w 290"/>
                  <a:gd name="T77" fmla="*/ 123 h 168"/>
                  <a:gd name="T78" fmla="*/ 86 w 290"/>
                  <a:gd name="T79" fmla="*/ 104 h 168"/>
                  <a:gd name="T80" fmla="*/ 86 w 290"/>
                  <a:gd name="T81" fmla="*/ 89 h 168"/>
                  <a:gd name="T82" fmla="*/ 80 w 290"/>
                  <a:gd name="T83" fmla="*/ 73 h 168"/>
                  <a:gd name="T84" fmla="*/ 65 w 290"/>
                  <a:gd name="T85" fmla="*/ 60 h 168"/>
                  <a:gd name="T86" fmla="*/ 54 w 290"/>
                  <a:gd name="T87" fmla="*/ 56 h 168"/>
                  <a:gd name="T88" fmla="*/ 41 w 290"/>
                  <a:gd name="T89" fmla="*/ 52 h 168"/>
                  <a:gd name="T90" fmla="*/ 26 w 290"/>
                  <a:gd name="T91" fmla="*/ 52 h 168"/>
                  <a:gd name="T92" fmla="*/ 19 w 290"/>
                  <a:gd name="T93" fmla="*/ 53 h 168"/>
                  <a:gd name="T94" fmla="*/ 11 w 290"/>
                  <a:gd name="T95" fmla="*/ 49 h 168"/>
                  <a:gd name="T96" fmla="*/ 1 w 290"/>
                  <a:gd name="T97" fmla="*/ 37 h 168"/>
                  <a:gd name="T98" fmla="*/ 3 w 290"/>
                  <a:gd name="T99" fmla="*/ 26 h 168"/>
                  <a:gd name="T100" fmla="*/ 2 w 290"/>
                  <a:gd name="T101" fmla="*/ 10 h 168"/>
                  <a:gd name="T102" fmla="*/ 5 w 290"/>
                  <a:gd name="T103" fmla="*/ 6 h 16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90"/>
                  <a:gd name="T157" fmla="*/ 0 h 168"/>
                  <a:gd name="T158" fmla="*/ 290 w 290"/>
                  <a:gd name="T159" fmla="*/ 168 h 16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90" h="168">
                    <a:moveTo>
                      <a:pt x="5" y="6"/>
                    </a:moveTo>
                    <a:lnTo>
                      <a:pt x="13" y="9"/>
                    </a:lnTo>
                    <a:lnTo>
                      <a:pt x="19" y="14"/>
                    </a:lnTo>
                    <a:lnTo>
                      <a:pt x="41" y="17"/>
                    </a:lnTo>
                    <a:lnTo>
                      <a:pt x="47" y="23"/>
                    </a:lnTo>
                    <a:lnTo>
                      <a:pt x="57" y="31"/>
                    </a:lnTo>
                    <a:lnTo>
                      <a:pt x="57" y="24"/>
                    </a:lnTo>
                    <a:lnTo>
                      <a:pt x="69" y="22"/>
                    </a:lnTo>
                    <a:lnTo>
                      <a:pt x="68" y="24"/>
                    </a:lnTo>
                    <a:lnTo>
                      <a:pt x="87" y="52"/>
                    </a:lnTo>
                    <a:lnTo>
                      <a:pt x="103" y="61"/>
                    </a:lnTo>
                    <a:lnTo>
                      <a:pt x="106" y="64"/>
                    </a:lnTo>
                    <a:lnTo>
                      <a:pt x="114" y="61"/>
                    </a:lnTo>
                    <a:lnTo>
                      <a:pt x="116" y="55"/>
                    </a:lnTo>
                    <a:lnTo>
                      <a:pt x="105" y="48"/>
                    </a:lnTo>
                    <a:lnTo>
                      <a:pt x="99" y="35"/>
                    </a:lnTo>
                    <a:lnTo>
                      <a:pt x="112" y="41"/>
                    </a:lnTo>
                    <a:lnTo>
                      <a:pt x="123" y="45"/>
                    </a:lnTo>
                    <a:lnTo>
                      <a:pt x="115" y="37"/>
                    </a:lnTo>
                    <a:lnTo>
                      <a:pt x="115" y="31"/>
                    </a:lnTo>
                    <a:lnTo>
                      <a:pt x="110" y="29"/>
                    </a:lnTo>
                    <a:lnTo>
                      <a:pt x="110" y="24"/>
                    </a:lnTo>
                    <a:lnTo>
                      <a:pt x="114" y="21"/>
                    </a:lnTo>
                    <a:lnTo>
                      <a:pt x="111" y="11"/>
                    </a:lnTo>
                    <a:lnTo>
                      <a:pt x="115" y="2"/>
                    </a:lnTo>
                    <a:lnTo>
                      <a:pt x="117" y="0"/>
                    </a:lnTo>
                    <a:lnTo>
                      <a:pt x="198" y="10"/>
                    </a:lnTo>
                    <a:lnTo>
                      <a:pt x="199" y="28"/>
                    </a:lnTo>
                    <a:lnTo>
                      <a:pt x="194" y="38"/>
                    </a:lnTo>
                    <a:lnTo>
                      <a:pt x="193" y="38"/>
                    </a:lnTo>
                    <a:lnTo>
                      <a:pt x="196" y="45"/>
                    </a:lnTo>
                    <a:lnTo>
                      <a:pt x="197" y="49"/>
                    </a:lnTo>
                    <a:lnTo>
                      <a:pt x="210" y="49"/>
                    </a:lnTo>
                    <a:lnTo>
                      <a:pt x="223" y="48"/>
                    </a:lnTo>
                    <a:lnTo>
                      <a:pt x="244" y="31"/>
                    </a:lnTo>
                    <a:lnTo>
                      <a:pt x="248" y="26"/>
                    </a:lnTo>
                    <a:lnTo>
                      <a:pt x="253" y="14"/>
                    </a:lnTo>
                    <a:lnTo>
                      <a:pt x="259" y="11"/>
                    </a:lnTo>
                    <a:lnTo>
                      <a:pt x="268" y="8"/>
                    </a:lnTo>
                    <a:lnTo>
                      <a:pt x="266" y="16"/>
                    </a:lnTo>
                    <a:lnTo>
                      <a:pt x="267" y="24"/>
                    </a:lnTo>
                    <a:lnTo>
                      <a:pt x="268" y="28"/>
                    </a:lnTo>
                    <a:lnTo>
                      <a:pt x="271" y="31"/>
                    </a:lnTo>
                    <a:lnTo>
                      <a:pt x="274" y="37"/>
                    </a:lnTo>
                    <a:lnTo>
                      <a:pt x="278" y="40"/>
                    </a:lnTo>
                    <a:lnTo>
                      <a:pt x="284" y="40"/>
                    </a:lnTo>
                    <a:lnTo>
                      <a:pt x="289" y="38"/>
                    </a:lnTo>
                    <a:lnTo>
                      <a:pt x="284" y="44"/>
                    </a:lnTo>
                    <a:lnTo>
                      <a:pt x="274" y="50"/>
                    </a:lnTo>
                    <a:lnTo>
                      <a:pt x="264" y="55"/>
                    </a:lnTo>
                    <a:lnTo>
                      <a:pt x="249" y="60"/>
                    </a:lnTo>
                    <a:lnTo>
                      <a:pt x="245" y="65"/>
                    </a:lnTo>
                    <a:lnTo>
                      <a:pt x="241" y="68"/>
                    </a:lnTo>
                    <a:lnTo>
                      <a:pt x="235" y="80"/>
                    </a:lnTo>
                    <a:lnTo>
                      <a:pt x="231" y="86"/>
                    </a:lnTo>
                    <a:lnTo>
                      <a:pt x="219" y="121"/>
                    </a:lnTo>
                    <a:lnTo>
                      <a:pt x="218" y="130"/>
                    </a:lnTo>
                    <a:lnTo>
                      <a:pt x="215" y="138"/>
                    </a:lnTo>
                    <a:lnTo>
                      <a:pt x="208" y="137"/>
                    </a:lnTo>
                    <a:lnTo>
                      <a:pt x="200" y="137"/>
                    </a:lnTo>
                    <a:lnTo>
                      <a:pt x="152" y="149"/>
                    </a:lnTo>
                    <a:lnTo>
                      <a:pt x="147" y="155"/>
                    </a:lnTo>
                    <a:lnTo>
                      <a:pt x="142" y="157"/>
                    </a:lnTo>
                    <a:lnTo>
                      <a:pt x="137" y="157"/>
                    </a:lnTo>
                    <a:lnTo>
                      <a:pt x="129" y="151"/>
                    </a:lnTo>
                    <a:lnTo>
                      <a:pt x="126" y="152"/>
                    </a:lnTo>
                    <a:lnTo>
                      <a:pt x="115" y="149"/>
                    </a:lnTo>
                    <a:lnTo>
                      <a:pt x="111" y="153"/>
                    </a:lnTo>
                    <a:lnTo>
                      <a:pt x="107" y="154"/>
                    </a:lnTo>
                    <a:lnTo>
                      <a:pt x="107" y="157"/>
                    </a:lnTo>
                    <a:lnTo>
                      <a:pt x="101" y="158"/>
                    </a:lnTo>
                    <a:lnTo>
                      <a:pt x="99" y="164"/>
                    </a:lnTo>
                    <a:lnTo>
                      <a:pt x="91" y="167"/>
                    </a:lnTo>
                    <a:lnTo>
                      <a:pt x="91" y="149"/>
                    </a:lnTo>
                    <a:lnTo>
                      <a:pt x="90" y="145"/>
                    </a:lnTo>
                    <a:lnTo>
                      <a:pt x="90" y="136"/>
                    </a:lnTo>
                    <a:lnTo>
                      <a:pt x="90" y="131"/>
                    </a:lnTo>
                    <a:lnTo>
                      <a:pt x="87" y="123"/>
                    </a:lnTo>
                    <a:lnTo>
                      <a:pt x="88" y="114"/>
                    </a:lnTo>
                    <a:lnTo>
                      <a:pt x="86" y="104"/>
                    </a:lnTo>
                    <a:lnTo>
                      <a:pt x="87" y="100"/>
                    </a:lnTo>
                    <a:lnTo>
                      <a:pt x="86" y="89"/>
                    </a:lnTo>
                    <a:lnTo>
                      <a:pt x="84" y="82"/>
                    </a:lnTo>
                    <a:lnTo>
                      <a:pt x="80" y="73"/>
                    </a:lnTo>
                    <a:lnTo>
                      <a:pt x="77" y="73"/>
                    </a:lnTo>
                    <a:lnTo>
                      <a:pt x="65" y="60"/>
                    </a:lnTo>
                    <a:lnTo>
                      <a:pt x="62" y="61"/>
                    </a:lnTo>
                    <a:lnTo>
                      <a:pt x="54" y="56"/>
                    </a:lnTo>
                    <a:lnTo>
                      <a:pt x="47" y="53"/>
                    </a:lnTo>
                    <a:lnTo>
                      <a:pt x="41" y="52"/>
                    </a:lnTo>
                    <a:lnTo>
                      <a:pt x="33" y="52"/>
                    </a:lnTo>
                    <a:lnTo>
                      <a:pt x="26" y="52"/>
                    </a:lnTo>
                    <a:lnTo>
                      <a:pt x="21" y="53"/>
                    </a:lnTo>
                    <a:lnTo>
                      <a:pt x="19" y="53"/>
                    </a:lnTo>
                    <a:lnTo>
                      <a:pt x="16" y="52"/>
                    </a:lnTo>
                    <a:lnTo>
                      <a:pt x="11" y="49"/>
                    </a:lnTo>
                    <a:lnTo>
                      <a:pt x="0" y="40"/>
                    </a:lnTo>
                    <a:lnTo>
                      <a:pt x="1" y="37"/>
                    </a:lnTo>
                    <a:lnTo>
                      <a:pt x="2" y="32"/>
                    </a:lnTo>
                    <a:lnTo>
                      <a:pt x="3" y="26"/>
                    </a:lnTo>
                    <a:lnTo>
                      <a:pt x="3" y="18"/>
                    </a:lnTo>
                    <a:lnTo>
                      <a:pt x="2" y="10"/>
                    </a:lnTo>
                    <a:lnTo>
                      <a:pt x="0" y="5"/>
                    </a:lnTo>
                    <a:lnTo>
                      <a:pt x="5" y="6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468" name="Group 294"/>
            <p:cNvGrpSpPr/>
            <p:nvPr/>
          </p:nvGrpSpPr>
          <p:grpSpPr bwMode="auto">
            <a:xfrm>
              <a:off x="4626" y="3010"/>
              <a:ext cx="260" cy="320"/>
              <a:chOff x="4626" y="3010"/>
              <a:chExt cx="260" cy="320"/>
            </a:xfrm>
          </p:grpSpPr>
          <p:sp>
            <p:nvSpPr>
              <p:cNvPr id="93519" name="Freeform 291"/>
              <p:cNvSpPr/>
              <p:nvPr/>
            </p:nvSpPr>
            <p:spPr bwMode="auto">
              <a:xfrm>
                <a:off x="4626" y="3167"/>
                <a:ext cx="112" cy="155"/>
              </a:xfrm>
              <a:custGeom>
                <a:avLst/>
                <a:gdLst>
                  <a:gd name="T0" fmla="*/ 44 w 112"/>
                  <a:gd name="T1" fmla="*/ 10 h 155"/>
                  <a:gd name="T2" fmla="*/ 35 w 112"/>
                  <a:gd name="T3" fmla="*/ 25 h 155"/>
                  <a:gd name="T4" fmla="*/ 27 w 112"/>
                  <a:gd name="T5" fmla="*/ 46 h 155"/>
                  <a:gd name="T6" fmla="*/ 24 w 112"/>
                  <a:gd name="T7" fmla="*/ 58 h 155"/>
                  <a:gd name="T8" fmla="*/ 21 w 112"/>
                  <a:gd name="T9" fmla="*/ 70 h 155"/>
                  <a:gd name="T10" fmla="*/ 10 w 112"/>
                  <a:gd name="T11" fmla="*/ 94 h 155"/>
                  <a:gd name="T12" fmla="*/ 0 w 112"/>
                  <a:gd name="T13" fmla="*/ 112 h 155"/>
                  <a:gd name="T14" fmla="*/ 1 w 112"/>
                  <a:gd name="T15" fmla="*/ 125 h 155"/>
                  <a:gd name="T16" fmla="*/ 7 w 112"/>
                  <a:gd name="T17" fmla="*/ 141 h 155"/>
                  <a:gd name="T18" fmla="*/ 9 w 112"/>
                  <a:gd name="T19" fmla="*/ 145 h 155"/>
                  <a:gd name="T20" fmla="*/ 19 w 112"/>
                  <a:gd name="T21" fmla="*/ 154 h 155"/>
                  <a:gd name="T22" fmla="*/ 49 w 112"/>
                  <a:gd name="T23" fmla="*/ 137 h 155"/>
                  <a:gd name="T24" fmla="*/ 74 w 112"/>
                  <a:gd name="T25" fmla="*/ 99 h 155"/>
                  <a:gd name="T26" fmla="*/ 95 w 112"/>
                  <a:gd name="T27" fmla="*/ 80 h 155"/>
                  <a:gd name="T28" fmla="*/ 111 w 112"/>
                  <a:gd name="T29" fmla="*/ 34 h 155"/>
                  <a:gd name="T30" fmla="*/ 69 w 112"/>
                  <a:gd name="T31" fmla="*/ 0 h 155"/>
                  <a:gd name="T32" fmla="*/ 44 w 112"/>
                  <a:gd name="T33" fmla="*/ 10 h 1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2"/>
                  <a:gd name="T52" fmla="*/ 0 h 155"/>
                  <a:gd name="T53" fmla="*/ 112 w 112"/>
                  <a:gd name="T54" fmla="*/ 155 h 1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2" h="155">
                    <a:moveTo>
                      <a:pt x="44" y="10"/>
                    </a:moveTo>
                    <a:lnTo>
                      <a:pt x="35" y="25"/>
                    </a:lnTo>
                    <a:lnTo>
                      <a:pt x="27" y="46"/>
                    </a:lnTo>
                    <a:lnTo>
                      <a:pt x="24" y="58"/>
                    </a:lnTo>
                    <a:lnTo>
                      <a:pt x="21" y="70"/>
                    </a:lnTo>
                    <a:lnTo>
                      <a:pt x="10" y="94"/>
                    </a:lnTo>
                    <a:lnTo>
                      <a:pt x="0" y="112"/>
                    </a:lnTo>
                    <a:lnTo>
                      <a:pt x="1" y="125"/>
                    </a:lnTo>
                    <a:lnTo>
                      <a:pt x="7" y="141"/>
                    </a:lnTo>
                    <a:lnTo>
                      <a:pt x="9" y="145"/>
                    </a:lnTo>
                    <a:lnTo>
                      <a:pt x="19" y="154"/>
                    </a:lnTo>
                    <a:lnTo>
                      <a:pt x="49" y="137"/>
                    </a:lnTo>
                    <a:lnTo>
                      <a:pt x="74" y="99"/>
                    </a:lnTo>
                    <a:lnTo>
                      <a:pt x="95" y="80"/>
                    </a:lnTo>
                    <a:lnTo>
                      <a:pt x="111" y="34"/>
                    </a:lnTo>
                    <a:lnTo>
                      <a:pt x="69" y="0"/>
                    </a:lnTo>
                    <a:lnTo>
                      <a:pt x="44" y="10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20" name="Freeform 292"/>
              <p:cNvSpPr/>
              <p:nvPr/>
            </p:nvSpPr>
            <p:spPr bwMode="auto">
              <a:xfrm>
                <a:off x="4664" y="3010"/>
                <a:ext cx="222" cy="95"/>
              </a:xfrm>
              <a:custGeom>
                <a:avLst/>
                <a:gdLst>
                  <a:gd name="T0" fmla="*/ 0 w 222"/>
                  <a:gd name="T1" fmla="*/ 94 h 95"/>
                  <a:gd name="T2" fmla="*/ 1 w 222"/>
                  <a:gd name="T3" fmla="*/ 75 h 95"/>
                  <a:gd name="T4" fmla="*/ 5 w 222"/>
                  <a:gd name="T5" fmla="*/ 58 h 95"/>
                  <a:gd name="T6" fmla="*/ 13 w 222"/>
                  <a:gd name="T7" fmla="*/ 41 h 95"/>
                  <a:gd name="T8" fmla="*/ 20 w 222"/>
                  <a:gd name="T9" fmla="*/ 33 h 95"/>
                  <a:gd name="T10" fmla="*/ 34 w 222"/>
                  <a:gd name="T11" fmla="*/ 25 h 95"/>
                  <a:gd name="T12" fmla="*/ 44 w 222"/>
                  <a:gd name="T13" fmla="*/ 21 h 95"/>
                  <a:gd name="T14" fmla="*/ 57 w 222"/>
                  <a:gd name="T15" fmla="*/ 20 h 95"/>
                  <a:gd name="T16" fmla="*/ 68 w 222"/>
                  <a:gd name="T17" fmla="*/ 19 h 95"/>
                  <a:gd name="T18" fmla="*/ 75 w 222"/>
                  <a:gd name="T19" fmla="*/ 12 h 95"/>
                  <a:gd name="T20" fmla="*/ 90 w 222"/>
                  <a:gd name="T21" fmla="*/ 8 h 95"/>
                  <a:gd name="T22" fmla="*/ 119 w 222"/>
                  <a:gd name="T23" fmla="*/ 3 h 95"/>
                  <a:gd name="T24" fmla="*/ 131 w 222"/>
                  <a:gd name="T25" fmla="*/ 0 h 95"/>
                  <a:gd name="T26" fmla="*/ 139 w 222"/>
                  <a:gd name="T27" fmla="*/ 1 h 95"/>
                  <a:gd name="T28" fmla="*/ 148 w 222"/>
                  <a:gd name="T29" fmla="*/ 6 h 95"/>
                  <a:gd name="T30" fmla="*/ 152 w 222"/>
                  <a:gd name="T31" fmla="*/ 8 h 95"/>
                  <a:gd name="T32" fmla="*/ 166 w 222"/>
                  <a:gd name="T33" fmla="*/ 8 h 95"/>
                  <a:gd name="T34" fmla="*/ 177 w 222"/>
                  <a:gd name="T35" fmla="*/ 6 h 95"/>
                  <a:gd name="T36" fmla="*/ 190 w 222"/>
                  <a:gd name="T37" fmla="*/ 6 h 95"/>
                  <a:gd name="T38" fmla="*/ 204 w 222"/>
                  <a:gd name="T39" fmla="*/ 10 h 95"/>
                  <a:gd name="T40" fmla="*/ 214 w 222"/>
                  <a:gd name="T41" fmla="*/ 18 h 95"/>
                  <a:gd name="T42" fmla="*/ 221 w 222"/>
                  <a:gd name="T43" fmla="*/ 28 h 95"/>
                  <a:gd name="T44" fmla="*/ 221 w 222"/>
                  <a:gd name="T45" fmla="*/ 37 h 95"/>
                  <a:gd name="T46" fmla="*/ 221 w 222"/>
                  <a:gd name="T47" fmla="*/ 44 h 95"/>
                  <a:gd name="T48" fmla="*/ 217 w 222"/>
                  <a:gd name="T49" fmla="*/ 52 h 95"/>
                  <a:gd name="T50" fmla="*/ 214 w 222"/>
                  <a:gd name="T51" fmla="*/ 56 h 95"/>
                  <a:gd name="T52" fmla="*/ 209 w 222"/>
                  <a:gd name="T53" fmla="*/ 58 h 95"/>
                  <a:gd name="T54" fmla="*/ 204 w 222"/>
                  <a:gd name="T55" fmla="*/ 48 h 95"/>
                  <a:gd name="T56" fmla="*/ 192 w 222"/>
                  <a:gd name="T57" fmla="*/ 42 h 95"/>
                  <a:gd name="T58" fmla="*/ 180 w 222"/>
                  <a:gd name="T59" fmla="*/ 41 h 95"/>
                  <a:gd name="T60" fmla="*/ 172 w 222"/>
                  <a:gd name="T61" fmla="*/ 43 h 95"/>
                  <a:gd name="T62" fmla="*/ 167 w 222"/>
                  <a:gd name="T63" fmla="*/ 47 h 95"/>
                  <a:gd name="T64" fmla="*/ 87 w 222"/>
                  <a:gd name="T65" fmla="*/ 94 h 95"/>
                  <a:gd name="T66" fmla="*/ 0 w 222"/>
                  <a:gd name="T67" fmla="*/ 94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22"/>
                  <a:gd name="T103" fmla="*/ 0 h 95"/>
                  <a:gd name="T104" fmla="*/ 222 w 222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22" h="95">
                    <a:moveTo>
                      <a:pt x="0" y="94"/>
                    </a:moveTo>
                    <a:lnTo>
                      <a:pt x="1" y="75"/>
                    </a:lnTo>
                    <a:lnTo>
                      <a:pt x="5" y="58"/>
                    </a:lnTo>
                    <a:lnTo>
                      <a:pt x="13" y="41"/>
                    </a:lnTo>
                    <a:lnTo>
                      <a:pt x="20" y="33"/>
                    </a:lnTo>
                    <a:lnTo>
                      <a:pt x="34" y="25"/>
                    </a:lnTo>
                    <a:lnTo>
                      <a:pt x="44" y="21"/>
                    </a:lnTo>
                    <a:lnTo>
                      <a:pt x="57" y="20"/>
                    </a:lnTo>
                    <a:lnTo>
                      <a:pt x="68" y="19"/>
                    </a:lnTo>
                    <a:lnTo>
                      <a:pt x="75" y="12"/>
                    </a:lnTo>
                    <a:lnTo>
                      <a:pt x="90" y="8"/>
                    </a:lnTo>
                    <a:lnTo>
                      <a:pt x="119" y="3"/>
                    </a:lnTo>
                    <a:lnTo>
                      <a:pt x="131" y="0"/>
                    </a:lnTo>
                    <a:lnTo>
                      <a:pt x="139" y="1"/>
                    </a:lnTo>
                    <a:lnTo>
                      <a:pt x="148" y="6"/>
                    </a:lnTo>
                    <a:lnTo>
                      <a:pt x="152" y="8"/>
                    </a:lnTo>
                    <a:lnTo>
                      <a:pt x="166" y="8"/>
                    </a:lnTo>
                    <a:lnTo>
                      <a:pt x="177" y="6"/>
                    </a:lnTo>
                    <a:lnTo>
                      <a:pt x="190" y="6"/>
                    </a:lnTo>
                    <a:lnTo>
                      <a:pt x="204" y="10"/>
                    </a:lnTo>
                    <a:lnTo>
                      <a:pt x="214" y="18"/>
                    </a:lnTo>
                    <a:lnTo>
                      <a:pt x="221" y="28"/>
                    </a:lnTo>
                    <a:lnTo>
                      <a:pt x="221" y="37"/>
                    </a:lnTo>
                    <a:lnTo>
                      <a:pt x="221" y="44"/>
                    </a:lnTo>
                    <a:lnTo>
                      <a:pt x="217" y="52"/>
                    </a:lnTo>
                    <a:lnTo>
                      <a:pt x="214" y="56"/>
                    </a:lnTo>
                    <a:lnTo>
                      <a:pt x="209" y="58"/>
                    </a:lnTo>
                    <a:lnTo>
                      <a:pt x="204" y="48"/>
                    </a:lnTo>
                    <a:lnTo>
                      <a:pt x="192" y="42"/>
                    </a:lnTo>
                    <a:lnTo>
                      <a:pt x="180" y="41"/>
                    </a:lnTo>
                    <a:lnTo>
                      <a:pt x="172" y="43"/>
                    </a:lnTo>
                    <a:lnTo>
                      <a:pt x="167" y="47"/>
                    </a:lnTo>
                    <a:lnTo>
                      <a:pt x="87" y="94"/>
                    </a:lnTo>
                    <a:lnTo>
                      <a:pt x="0" y="94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21" name="Freeform 293"/>
              <p:cNvSpPr/>
              <p:nvPr/>
            </p:nvSpPr>
            <p:spPr bwMode="auto">
              <a:xfrm>
                <a:off x="4636" y="3056"/>
                <a:ext cx="198" cy="274"/>
              </a:xfrm>
              <a:custGeom>
                <a:avLst/>
                <a:gdLst>
                  <a:gd name="T0" fmla="*/ 25 w 198"/>
                  <a:gd name="T1" fmla="*/ 62 h 274"/>
                  <a:gd name="T2" fmla="*/ 29 w 198"/>
                  <a:gd name="T3" fmla="*/ 88 h 274"/>
                  <a:gd name="T4" fmla="*/ 37 w 198"/>
                  <a:gd name="T5" fmla="*/ 114 h 274"/>
                  <a:gd name="T6" fmla="*/ 51 w 198"/>
                  <a:gd name="T7" fmla="*/ 121 h 274"/>
                  <a:gd name="T8" fmla="*/ 68 w 198"/>
                  <a:gd name="T9" fmla="*/ 142 h 274"/>
                  <a:gd name="T10" fmla="*/ 79 w 198"/>
                  <a:gd name="T11" fmla="*/ 152 h 274"/>
                  <a:gd name="T12" fmla="*/ 86 w 198"/>
                  <a:gd name="T13" fmla="*/ 165 h 274"/>
                  <a:gd name="T14" fmla="*/ 78 w 198"/>
                  <a:gd name="T15" fmla="*/ 186 h 274"/>
                  <a:gd name="T16" fmla="*/ 67 w 198"/>
                  <a:gd name="T17" fmla="*/ 195 h 274"/>
                  <a:gd name="T18" fmla="*/ 53 w 198"/>
                  <a:gd name="T19" fmla="*/ 208 h 274"/>
                  <a:gd name="T20" fmla="*/ 48 w 198"/>
                  <a:gd name="T21" fmla="*/ 216 h 274"/>
                  <a:gd name="T22" fmla="*/ 47 w 198"/>
                  <a:gd name="T23" fmla="*/ 234 h 274"/>
                  <a:gd name="T24" fmla="*/ 32 w 198"/>
                  <a:gd name="T25" fmla="*/ 243 h 274"/>
                  <a:gd name="T26" fmla="*/ 21 w 198"/>
                  <a:gd name="T27" fmla="*/ 243 h 274"/>
                  <a:gd name="T28" fmla="*/ 12 w 198"/>
                  <a:gd name="T29" fmla="*/ 258 h 274"/>
                  <a:gd name="T30" fmla="*/ 0 w 198"/>
                  <a:gd name="T31" fmla="*/ 256 h 274"/>
                  <a:gd name="T32" fmla="*/ 15 w 198"/>
                  <a:gd name="T33" fmla="*/ 273 h 274"/>
                  <a:gd name="T34" fmla="*/ 41 w 198"/>
                  <a:gd name="T35" fmla="*/ 256 h 274"/>
                  <a:gd name="T36" fmla="*/ 55 w 198"/>
                  <a:gd name="T37" fmla="*/ 234 h 274"/>
                  <a:gd name="T38" fmla="*/ 68 w 198"/>
                  <a:gd name="T39" fmla="*/ 211 h 274"/>
                  <a:gd name="T40" fmla="*/ 78 w 198"/>
                  <a:gd name="T41" fmla="*/ 206 h 274"/>
                  <a:gd name="T42" fmla="*/ 91 w 198"/>
                  <a:gd name="T43" fmla="*/ 192 h 274"/>
                  <a:gd name="T44" fmla="*/ 118 w 198"/>
                  <a:gd name="T45" fmla="*/ 139 h 274"/>
                  <a:gd name="T46" fmla="*/ 122 w 198"/>
                  <a:gd name="T47" fmla="*/ 120 h 274"/>
                  <a:gd name="T48" fmla="*/ 119 w 198"/>
                  <a:gd name="T49" fmla="*/ 110 h 274"/>
                  <a:gd name="T50" fmla="*/ 128 w 198"/>
                  <a:gd name="T51" fmla="*/ 73 h 274"/>
                  <a:gd name="T52" fmla="*/ 153 w 198"/>
                  <a:gd name="T53" fmla="*/ 58 h 274"/>
                  <a:gd name="T54" fmla="*/ 176 w 198"/>
                  <a:gd name="T55" fmla="*/ 43 h 274"/>
                  <a:gd name="T56" fmla="*/ 188 w 198"/>
                  <a:gd name="T57" fmla="*/ 21 h 274"/>
                  <a:gd name="T58" fmla="*/ 193 w 198"/>
                  <a:gd name="T59" fmla="*/ 6 h 274"/>
                  <a:gd name="T60" fmla="*/ 188 w 198"/>
                  <a:gd name="T61" fmla="*/ 4 h 274"/>
                  <a:gd name="T62" fmla="*/ 164 w 198"/>
                  <a:gd name="T63" fmla="*/ 11 h 274"/>
                  <a:gd name="T64" fmla="*/ 148 w 198"/>
                  <a:gd name="T65" fmla="*/ 21 h 274"/>
                  <a:gd name="T66" fmla="*/ 115 w 198"/>
                  <a:gd name="T67" fmla="*/ 44 h 274"/>
                  <a:gd name="T68" fmla="*/ 123 w 198"/>
                  <a:gd name="T69" fmla="*/ 28 h 274"/>
                  <a:gd name="T70" fmla="*/ 111 w 198"/>
                  <a:gd name="T71" fmla="*/ 31 h 274"/>
                  <a:gd name="T72" fmla="*/ 102 w 198"/>
                  <a:gd name="T73" fmla="*/ 37 h 274"/>
                  <a:gd name="T74" fmla="*/ 79 w 198"/>
                  <a:gd name="T75" fmla="*/ 43 h 274"/>
                  <a:gd name="T76" fmla="*/ 54 w 198"/>
                  <a:gd name="T77" fmla="*/ 44 h 274"/>
                  <a:gd name="T78" fmla="*/ 27 w 198"/>
                  <a:gd name="T79" fmla="*/ 49 h 27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98"/>
                  <a:gd name="T121" fmla="*/ 0 h 274"/>
                  <a:gd name="T122" fmla="*/ 198 w 198"/>
                  <a:gd name="T123" fmla="*/ 274 h 27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98" h="274">
                    <a:moveTo>
                      <a:pt x="27" y="49"/>
                    </a:moveTo>
                    <a:lnTo>
                      <a:pt x="25" y="62"/>
                    </a:lnTo>
                    <a:lnTo>
                      <a:pt x="26" y="74"/>
                    </a:lnTo>
                    <a:lnTo>
                      <a:pt x="29" y="88"/>
                    </a:lnTo>
                    <a:lnTo>
                      <a:pt x="33" y="106"/>
                    </a:lnTo>
                    <a:lnTo>
                      <a:pt x="37" y="114"/>
                    </a:lnTo>
                    <a:lnTo>
                      <a:pt x="34" y="120"/>
                    </a:lnTo>
                    <a:lnTo>
                      <a:pt x="51" y="121"/>
                    </a:lnTo>
                    <a:lnTo>
                      <a:pt x="62" y="132"/>
                    </a:lnTo>
                    <a:lnTo>
                      <a:pt x="68" y="142"/>
                    </a:lnTo>
                    <a:lnTo>
                      <a:pt x="71" y="149"/>
                    </a:lnTo>
                    <a:lnTo>
                      <a:pt x="79" y="152"/>
                    </a:lnTo>
                    <a:lnTo>
                      <a:pt x="85" y="155"/>
                    </a:lnTo>
                    <a:lnTo>
                      <a:pt x="86" y="165"/>
                    </a:lnTo>
                    <a:lnTo>
                      <a:pt x="84" y="176"/>
                    </a:lnTo>
                    <a:lnTo>
                      <a:pt x="78" y="186"/>
                    </a:lnTo>
                    <a:lnTo>
                      <a:pt x="68" y="181"/>
                    </a:lnTo>
                    <a:lnTo>
                      <a:pt x="67" y="195"/>
                    </a:lnTo>
                    <a:lnTo>
                      <a:pt x="56" y="212"/>
                    </a:lnTo>
                    <a:lnTo>
                      <a:pt x="53" y="208"/>
                    </a:lnTo>
                    <a:lnTo>
                      <a:pt x="52" y="218"/>
                    </a:lnTo>
                    <a:lnTo>
                      <a:pt x="48" y="216"/>
                    </a:lnTo>
                    <a:lnTo>
                      <a:pt x="48" y="228"/>
                    </a:lnTo>
                    <a:lnTo>
                      <a:pt x="47" y="234"/>
                    </a:lnTo>
                    <a:lnTo>
                      <a:pt x="36" y="231"/>
                    </a:lnTo>
                    <a:lnTo>
                      <a:pt x="32" y="243"/>
                    </a:lnTo>
                    <a:lnTo>
                      <a:pt x="29" y="247"/>
                    </a:lnTo>
                    <a:lnTo>
                      <a:pt x="21" y="243"/>
                    </a:lnTo>
                    <a:lnTo>
                      <a:pt x="12" y="252"/>
                    </a:lnTo>
                    <a:lnTo>
                      <a:pt x="12" y="258"/>
                    </a:lnTo>
                    <a:lnTo>
                      <a:pt x="8" y="261"/>
                    </a:lnTo>
                    <a:lnTo>
                      <a:pt x="0" y="256"/>
                    </a:lnTo>
                    <a:lnTo>
                      <a:pt x="6" y="269"/>
                    </a:lnTo>
                    <a:lnTo>
                      <a:pt x="15" y="273"/>
                    </a:lnTo>
                    <a:lnTo>
                      <a:pt x="32" y="264"/>
                    </a:lnTo>
                    <a:lnTo>
                      <a:pt x="41" y="256"/>
                    </a:lnTo>
                    <a:lnTo>
                      <a:pt x="47" y="248"/>
                    </a:lnTo>
                    <a:lnTo>
                      <a:pt x="55" y="234"/>
                    </a:lnTo>
                    <a:lnTo>
                      <a:pt x="62" y="222"/>
                    </a:lnTo>
                    <a:lnTo>
                      <a:pt x="68" y="211"/>
                    </a:lnTo>
                    <a:lnTo>
                      <a:pt x="75" y="208"/>
                    </a:lnTo>
                    <a:lnTo>
                      <a:pt x="78" y="206"/>
                    </a:lnTo>
                    <a:lnTo>
                      <a:pt x="83" y="207"/>
                    </a:lnTo>
                    <a:lnTo>
                      <a:pt x="91" y="192"/>
                    </a:lnTo>
                    <a:lnTo>
                      <a:pt x="110" y="159"/>
                    </a:lnTo>
                    <a:lnTo>
                      <a:pt x="118" y="139"/>
                    </a:lnTo>
                    <a:lnTo>
                      <a:pt x="120" y="130"/>
                    </a:lnTo>
                    <a:lnTo>
                      <a:pt x="122" y="120"/>
                    </a:lnTo>
                    <a:lnTo>
                      <a:pt x="120" y="114"/>
                    </a:lnTo>
                    <a:lnTo>
                      <a:pt x="119" y="110"/>
                    </a:lnTo>
                    <a:lnTo>
                      <a:pt x="125" y="86"/>
                    </a:lnTo>
                    <a:lnTo>
                      <a:pt x="128" y="73"/>
                    </a:lnTo>
                    <a:lnTo>
                      <a:pt x="134" y="72"/>
                    </a:lnTo>
                    <a:lnTo>
                      <a:pt x="153" y="58"/>
                    </a:lnTo>
                    <a:lnTo>
                      <a:pt x="161" y="49"/>
                    </a:lnTo>
                    <a:lnTo>
                      <a:pt x="176" y="43"/>
                    </a:lnTo>
                    <a:lnTo>
                      <a:pt x="185" y="37"/>
                    </a:lnTo>
                    <a:lnTo>
                      <a:pt x="188" y="21"/>
                    </a:lnTo>
                    <a:lnTo>
                      <a:pt x="191" y="11"/>
                    </a:lnTo>
                    <a:lnTo>
                      <a:pt x="193" y="6"/>
                    </a:lnTo>
                    <a:lnTo>
                      <a:pt x="197" y="0"/>
                    </a:lnTo>
                    <a:lnTo>
                      <a:pt x="188" y="4"/>
                    </a:lnTo>
                    <a:lnTo>
                      <a:pt x="176" y="3"/>
                    </a:lnTo>
                    <a:lnTo>
                      <a:pt x="164" y="11"/>
                    </a:lnTo>
                    <a:lnTo>
                      <a:pt x="164" y="15"/>
                    </a:lnTo>
                    <a:lnTo>
                      <a:pt x="148" y="21"/>
                    </a:lnTo>
                    <a:lnTo>
                      <a:pt x="147" y="29"/>
                    </a:lnTo>
                    <a:lnTo>
                      <a:pt x="115" y="44"/>
                    </a:lnTo>
                    <a:lnTo>
                      <a:pt x="108" y="43"/>
                    </a:lnTo>
                    <a:lnTo>
                      <a:pt x="123" y="28"/>
                    </a:lnTo>
                    <a:lnTo>
                      <a:pt x="115" y="31"/>
                    </a:lnTo>
                    <a:lnTo>
                      <a:pt x="111" y="31"/>
                    </a:lnTo>
                    <a:lnTo>
                      <a:pt x="108" y="35"/>
                    </a:lnTo>
                    <a:lnTo>
                      <a:pt x="102" y="37"/>
                    </a:lnTo>
                    <a:lnTo>
                      <a:pt x="88" y="43"/>
                    </a:lnTo>
                    <a:lnTo>
                      <a:pt x="79" y="43"/>
                    </a:lnTo>
                    <a:lnTo>
                      <a:pt x="76" y="45"/>
                    </a:lnTo>
                    <a:lnTo>
                      <a:pt x="54" y="44"/>
                    </a:lnTo>
                    <a:lnTo>
                      <a:pt x="48" y="49"/>
                    </a:lnTo>
                    <a:lnTo>
                      <a:pt x="27" y="49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469" name="Group 298"/>
            <p:cNvGrpSpPr/>
            <p:nvPr/>
          </p:nvGrpSpPr>
          <p:grpSpPr bwMode="auto">
            <a:xfrm>
              <a:off x="4466" y="2902"/>
              <a:ext cx="103" cy="70"/>
              <a:chOff x="4466" y="2902"/>
              <a:chExt cx="103" cy="70"/>
            </a:xfrm>
          </p:grpSpPr>
          <p:sp>
            <p:nvSpPr>
              <p:cNvPr id="93516" name="Freeform 295"/>
              <p:cNvSpPr/>
              <p:nvPr/>
            </p:nvSpPr>
            <p:spPr bwMode="auto">
              <a:xfrm>
                <a:off x="4470" y="2924"/>
                <a:ext cx="98" cy="48"/>
              </a:xfrm>
              <a:custGeom>
                <a:avLst/>
                <a:gdLst>
                  <a:gd name="T0" fmla="*/ 0 w 98"/>
                  <a:gd name="T1" fmla="*/ 31 h 48"/>
                  <a:gd name="T2" fmla="*/ 6 w 98"/>
                  <a:gd name="T3" fmla="*/ 38 h 48"/>
                  <a:gd name="T4" fmla="*/ 14 w 98"/>
                  <a:gd name="T5" fmla="*/ 42 h 48"/>
                  <a:gd name="T6" fmla="*/ 27 w 98"/>
                  <a:gd name="T7" fmla="*/ 46 h 48"/>
                  <a:gd name="T8" fmla="*/ 38 w 98"/>
                  <a:gd name="T9" fmla="*/ 47 h 48"/>
                  <a:gd name="T10" fmla="*/ 44 w 98"/>
                  <a:gd name="T11" fmla="*/ 47 h 48"/>
                  <a:gd name="T12" fmla="*/ 53 w 98"/>
                  <a:gd name="T13" fmla="*/ 47 h 48"/>
                  <a:gd name="T14" fmla="*/ 61 w 98"/>
                  <a:gd name="T15" fmla="*/ 44 h 48"/>
                  <a:gd name="T16" fmla="*/ 69 w 98"/>
                  <a:gd name="T17" fmla="*/ 41 h 48"/>
                  <a:gd name="T18" fmla="*/ 76 w 98"/>
                  <a:gd name="T19" fmla="*/ 36 h 48"/>
                  <a:gd name="T20" fmla="*/ 81 w 98"/>
                  <a:gd name="T21" fmla="*/ 30 h 48"/>
                  <a:gd name="T22" fmla="*/ 87 w 98"/>
                  <a:gd name="T23" fmla="*/ 22 h 48"/>
                  <a:gd name="T24" fmla="*/ 91 w 98"/>
                  <a:gd name="T25" fmla="*/ 17 h 48"/>
                  <a:gd name="T26" fmla="*/ 94 w 98"/>
                  <a:gd name="T27" fmla="*/ 12 h 48"/>
                  <a:gd name="T28" fmla="*/ 97 w 98"/>
                  <a:gd name="T29" fmla="*/ 4 h 48"/>
                  <a:gd name="T30" fmla="*/ 85 w 98"/>
                  <a:gd name="T31" fmla="*/ 0 h 48"/>
                  <a:gd name="T32" fmla="*/ 28 w 98"/>
                  <a:gd name="T33" fmla="*/ 6 h 48"/>
                  <a:gd name="T34" fmla="*/ 0 w 98"/>
                  <a:gd name="T35" fmla="*/ 31 h 4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8"/>
                  <a:gd name="T55" fmla="*/ 0 h 48"/>
                  <a:gd name="T56" fmla="*/ 98 w 98"/>
                  <a:gd name="T57" fmla="*/ 48 h 4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8" h="48">
                    <a:moveTo>
                      <a:pt x="0" y="31"/>
                    </a:moveTo>
                    <a:lnTo>
                      <a:pt x="6" y="38"/>
                    </a:lnTo>
                    <a:lnTo>
                      <a:pt x="14" y="42"/>
                    </a:lnTo>
                    <a:lnTo>
                      <a:pt x="27" y="46"/>
                    </a:lnTo>
                    <a:lnTo>
                      <a:pt x="38" y="47"/>
                    </a:lnTo>
                    <a:lnTo>
                      <a:pt x="44" y="47"/>
                    </a:lnTo>
                    <a:lnTo>
                      <a:pt x="53" y="47"/>
                    </a:lnTo>
                    <a:lnTo>
                      <a:pt x="61" y="44"/>
                    </a:lnTo>
                    <a:lnTo>
                      <a:pt x="69" y="41"/>
                    </a:lnTo>
                    <a:lnTo>
                      <a:pt x="76" y="36"/>
                    </a:lnTo>
                    <a:lnTo>
                      <a:pt x="81" y="30"/>
                    </a:lnTo>
                    <a:lnTo>
                      <a:pt x="87" y="22"/>
                    </a:lnTo>
                    <a:lnTo>
                      <a:pt x="91" y="17"/>
                    </a:lnTo>
                    <a:lnTo>
                      <a:pt x="94" y="12"/>
                    </a:lnTo>
                    <a:lnTo>
                      <a:pt x="97" y="4"/>
                    </a:lnTo>
                    <a:lnTo>
                      <a:pt x="85" y="0"/>
                    </a:lnTo>
                    <a:lnTo>
                      <a:pt x="28" y="6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7F2907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17" name="Freeform 296"/>
              <p:cNvSpPr/>
              <p:nvPr/>
            </p:nvSpPr>
            <p:spPr bwMode="auto">
              <a:xfrm>
                <a:off x="4466" y="2902"/>
                <a:ext cx="103" cy="52"/>
              </a:xfrm>
              <a:custGeom>
                <a:avLst/>
                <a:gdLst>
                  <a:gd name="T0" fmla="*/ 0 w 103"/>
                  <a:gd name="T1" fmla="*/ 47 h 52"/>
                  <a:gd name="T2" fmla="*/ 6 w 103"/>
                  <a:gd name="T3" fmla="*/ 33 h 52"/>
                  <a:gd name="T4" fmla="*/ 14 w 103"/>
                  <a:gd name="T5" fmla="*/ 21 h 52"/>
                  <a:gd name="T6" fmla="*/ 22 w 103"/>
                  <a:gd name="T7" fmla="*/ 12 h 52"/>
                  <a:gd name="T8" fmla="*/ 31 w 103"/>
                  <a:gd name="T9" fmla="*/ 6 h 52"/>
                  <a:gd name="T10" fmla="*/ 40 w 103"/>
                  <a:gd name="T11" fmla="*/ 3 h 52"/>
                  <a:gd name="T12" fmla="*/ 49 w 103"/>
                  <a:gd name="T13" fmla="*/ 1 h 52"/>
                  <a:gd name="T14" fmla="*/ 57 w 103"/>
                  <a:gd name="T15" fmla="*/ 0 h 52"/>
                  <a:gd name="T16" fmla="*/ 66 w 103"/>
                  <a:gd name="T17" fmla="*/ 1 h 52"/>
                  <a:gd name="T18" fmla="*/ 79 w 103"/>
                  <a:gd name="T19" fmla="*/ 3 h 52"/>
                  <a:gd name="T20" fmla="*/ 90 w 103"/>
                  <a:gd name="T21" fmla="*/ 7 h 52"/>
                  <a:gd name="T22" fmla="*/ 97 w 103"/>
                  <a:gd name="T23" fmla="*/ 13 h 52"/>
                  <a:gd name="T24" fmla="*/ 100 w 103"/>
                  <a:gd name="T25" fmla="*/ 17 h 52"/>
                  <a:gd name="T26" fmla="*/ 102 w 103"/>
                  <a:gd name="T27" fmla="*/ 20 h 52"/>
                  <a:gd name="T28" fmla="*/ 101 w 103"/>
                  <a:gd name="T29" fmla="*/ 24 h 52"/>
                  <a:gd name="T30" fmla="*/ 95 w 103"/>
                  <a:gd name="T31" fmla="*/ 26 h 52"/>
                  <a:gd name="T32" fmla="*/ 84 w 103"/>
                  <a:gd name="T33" fmla="*/ 27 h 52"/>
                  <a:gd name="T34" fmla="*/ 83 w 103"/>
                  <a:gd name="T35" fmla="*/ 30 h 52"/>
                  <a:gd name="T36" fmla="*/ 72 w 103"/>
                  <a:gd name="T37" fmla="*/ 30 h 52"/>
                  <a:gd name="T38" fmla="*/ 70 w 103"/>
                  <a:gd name="T39" fmla="*/ 28 h 52"/>
                  <a:gd name="T40" fmla="*/ 62 w 103"/>
                  <a:gd name="T41" fmla="*/ 31 h 52"/>
                  <a:gd name="T42" fmla="*/ 53 w 103"/>
                  <a:gd name="T43" fmla="*/ 31 h 52"/>
                  <a:gd name="T44" fmla="*/ 47 w 103"/>
                  <a:gd name="T45" fmla="*/ 33 h 52"/>
                  <a:gd name="T46" fmla="*/ 42 w 103"/>
                  <a:gd name="T47" fmla="*/ 32 h 52"/>
                  <a:gd name="T48" fmla="*/ 34 w 103"/>
                  <a:gd name="T49" fmla="*/ 35 h 52"/>
                  <a:gd name="T50" fmla="*/ 32 w 103"/>
                  <a:gd name="T51" fmla="*/ 45 h 52"/>
                  <a:gd name="T52" fmla="*/ 21 w 103"/>
                  <a:gd name="T53" fmla="*/ 44 h 52"/>
                  <a:gd name="T54" fmla="*/ 18 w 103"/>
                  <a:gd name="T55" fmla="*/ 43 h 52"/>
                  <a:gd name="T56" fmla="*/ 12 w 103"/>
                  <a:gd name="T57" fmla="*/ 48 h 52"/>
                  <a:gd name="T58" fmla="*/ 8 w 103"/>
                  <a:gd name="T59" fmla="*/ 48 h 52"/>
                  <a:gd name="T60" fmla="*/ 4 w 103"/>
                  <a:gd name="T61" fmla="*/ 51 h 52"/>
                  <a:gd name="T62" fmla="*/ 0 w 103"/>
                  <a:gd name="T63" fmla="*/ 47 h 5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03"/>
                  <a:gd name="T97" fmla="*/ 0 h 52"/>
                  <a:gd name="T98" fmla="*/ 103 w 103"/>
                  <a:gd name="T99" fmla="*/ 52 h 5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03" h="52">
                    <a:moveTo>
                      <a:pt x="0" y="47"/>
                    </a:moveTo>
                    <a:lnTo>
                      <a:pt x="6" y="33"/>
                    </a:lnTo>
                    <a:lnTo>
                      <a:pt x="14" y="21"/>
                    </a:lnTo>
                    <a:lnTo>
                      <a:pt x="22" y="12"/>
                    </a:lnTo>
                    <a:lnTo>
                      <a:pt x="31" y="6"/>
                    </a:lnTo>
                    <a:lnTo>
                      <a:pt x="40" y="3"/>
                    </a:lnTo>
                    <a:lnTo>
                      <a:pt x="49" y="1"/>
                    </a:lnTo>
                    <a:lnTo>
                      <a:pt x="57" y="0"/>
                    </a:lnTo>
                    <a:lnTo>
                      <a:pt x="66" y="1"/>
                    </a:lnTo>
                    <a:lnTo>
                      <a:pt x="79" y="3"/>
                    </a:lnTo>
                    <a:lnTo>
                      <a:pt x="90" y="7"/>
                    </a:lnTo>
                    <a:lnTo>
                      <a:pt x="97" y="13"/>
                    </a:lnTo>
                    <a:lnTo>
                      <a:pt x="100" y="17"/>
                    </a:lnTo>
                    <a:lnTo>
                      <a:pt x="102" y="20"/>
                    </a:lnTo>
                    <a:lnTo>
                      <a:pt x="101" y="24"/>
                    </a:lnTo>
                    <a:lnTo>
                      <a:pt x="95" y="26"/>
                    </a:lnTo>
                    <a:lnTo>
                      <a:pt x="84" y="27"/>
                    </a:lnTo>
                    <a:lnTo>
                      <a:pt x="83" y="30"/>
                    </a:lnTo>
                    <a:lnTo>
                      <a:pt x="72" y="30"/>
                    </a:lnTo>
                    <a:lnTo>
                      <a:pt x="70" y="28"/>
                    </a:lnTo>
                    <a:lnTo>
                      <a:pt x="62" y="31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42" y="32"/>
                    </a:lnTo>
                    <a:lnTo>
                      <a:pt x="34" y="35"/>
                    </a:lnTo>
                    <a:lnTo>
                      <a:pt x="32" y="45"/>
                    </a:lnTo>
                    <a:lnTo>
                      <a:pt x="21" y="44"/>
                    </a:lnTo>
                    <a:lnTo>
                      <a:pt x="18" y="43"/>
                    </a:lnTo>
                    <a:lnTo>
                      <a:pt x="12" y="48"/>
                    </a:lnTo>
                    <a:lnTo>
                      <a:pt x="8" y="48"/>
                    </a:lnTo>
                    <a:lnTo>
                      <a:pt x="4" y="51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7F2907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18" name="Freeform 297"/>
              <p:cNvSpPr/>
              <p:nvPr/>
            </p:nvSpPr>
            <p:spPr bwMode="auto">
              <a:xfrm>
                <a:off x="4492" y="2925"/>
                <a:ext cx="56" cy="30"/>
              </a:xfrm>
              <a:custGeom>
                <a:avLst/>
                <a:gdLst>
                  <a:gd name="T0" fmla="*/ 0 w 56"/>
                  <a:gd name="T1" fmla="*/ 16 h 30"/>
                  <a:gd name="T2" fmla="*/ 2 w 56"/>
                  <a:gd name="T3" fmla="*/ 22 h 30"/>
                  <a:gd name="T4" fmla="*/ 5 w 56"/>
                  <a:gd name="T5" fmla="*/ 29 h 30"/>
                  <a:gd name="T6" fmla="*/ 5 w 56"/>
                  <a:gd name="T7" fmla="*/ 22 h 30"/>
                  <a:gd name="T8" fmla="*/ 4 w 56"/>
                  <a:gd name="T9" fmla="*/ 15 h 30"/>
                  <a:gd name="T10" fmla="*/ 8 w 56"/>
                  <a:gd name="T11" fmla="*/ 20 h 30"/>
                  <a:gd name="T12" fmla="*/ 10 w 56"/>
                  <a:gd name="T13" fmla="*/ 28 h 30"/>
                  <a:gd name="T14" fmla="*/ 11 w 56"/>
                  <a:gd name="T15" fmla="*/ 19 h 30"/>
                  <a:gd name="T16" fmla="*/ 8 w 56"/>
                  <a:gd name="T17" fmla="*/ 12 h 30"/>
                  <a:gd name="T18" fmla="*/ 13 w 56"/>
                  <a:gd name="T19" fmla="*/ 17 h 30"/>
                  <a:gd name="T20" fmla="*/ 14 w 56"/>
                  <a:gd name="T21" fmla="*/ 26 h 30"/>
                  <a:gd name="T22" fmla="*/ 15 w 56"/>
                  <a:gd name="T23" fmla="*/ 16 h 30"/>
                  <a:gd name="T24" fmla="*/ 13 w 56"/>
                  <a:gd name="T25" fmla="*/ 11 h 30"/>
                  <a:gd name="T26" fmla="*/ 17 w 56"/>
                  <a:gd name="T27" fmla="*/ 17 h 30"/>
                  <a:gd name="T28" fmla="*/ 18 w 56"/>
                  <a:gd name="T29" fmla="*/ 23 h 30"/>
                  <a:gd name="T30" fmla="*/ 19 w 56"/>
                  <a:gd name="T31" fmla="*/ 15 h 30"/>
                  <a:gd name="T32" fmla="*/ 16 w 56"/>
                  <a:gd name="T33" fmla="*/ 8 h 30"/>
                  <a:gd name="T34" fmla="*/ 21 w 56"/>
                  <a:gd name="T35" fmla="*/ 14 h 30"/>
                  <a:gd name="T36" fmla="*/ 22 w 56"/>
                  <a:gd name="T37" fmla="*/ 23 h 30"/>
                  <a:gd name="T38" fmla="*/ 24 w 56"/>
                  <a:gd name="T39" fmla="*/ 13 h 30"/>
                  <a:gd name="T40" fmla="*/ 22 w 56"/>
                  <a:gd name="T41" fmla="*/ 7 h 30"/>
                  <a:gd name="T42" fmla="*/ 27 w 56"/>
                  <a:gd name="T43" fmla="*/ 12 h 30"/>
                  <a:gd name="T44" fmla="*/ 27 w 56"/>
                  <a:gd name="T45" fmla="*/ 19 h 30"/>
                  <a:gd name="T46" fmla="*/ 30 w 56"/>
                  <a:gd name="T47" fmla="*/ 12 h 30"/>
                  <a:gd name="T48" fmla="*/ 27 w 56"/>
                  <a:gd name="T49" fmla="*/ 4 h 30"/>
                  <a:gd name="T50" fmla="*/ 33 w 56"/>
                  <a:gd name="T51" fmla="*/ 11 h 30"/>
                  <a:gd name="T52" fmla="*/ 33 w 56"/>
                  <a:gd name="T53" fmla="*/ 17 h 30"/>
                  <a:gd name="T54" fmla="*/ 35 w 56"/>
                  <a:gd name="T55" fmla="*/ 8 h 30"/>
                  <a:gd name="T56" fmla="*/ 33 w 56"/>
                  <a:gd name="T57" fmla="*/ 2 h 30"/>
                  <a:gd name="T58" fmla="*/ 39 w 56"/>
                  <a:gd name="T59" fmla="*/ 8 h 30"/>
                  <a:gd name="T60" fmla="*/ 39 w 56"/>
                  <a:gd name="T61" fmla="*/ 14 h 30"/>
                  <a:gd name="T62" fmla="*/ 42 w 56"/>
                  <a:gd name="T63" fmla="*/ 7 h 30"/>
                  <a:gd name="T64" fmla="*/ 39 w 56"/>
                  <a:gd name="T65" fmla="*/ 0 h 30"/>
                  <a:gd name="T66" fmla="*/ 45 w 56"/>
                  <a:gd name="T67" fmla="*/ 7 h 30"/>
                  <a:gd name="T68" fmla="*/ 45 w 56"/>
                  <a:gd name="T69" fmla="*/ 14 h 30"/>
                  <a:gd name="T70" fmla="*/ 49 w 56"/>
                  <a:gd name="T71" fmla="*/ 6 h 30"/>
                  <a:gd name="T72" fmla="*/ 47 w 56"/>
                  <a:gd name="T73" fmla="*/ 0 h 30"/>
                  <a:gd name="T74" fmla="*/ 51 w 56"/>
                  <a:gd name="T75" fmla="*/ 6 h 30"/>
                  <a:gd name="T76" fmla="*/ 51 w 56"/>
                  <a:gd name="T77" fmla="*/ 12 h 30"/>
                  <a:gd name="T78" fmla="*/ 52 w 56"/>
                  <a:gd name="T79" fmla="*/ 5 h 30"/>
                  <a:gd name="T80" fmla="*/ 55 w 56"/>
                  <a:gd name="T81" fmla="*/ 4 h 3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"/>
                  <a:gd name="T124" fmla="*/ 0 h 30"/>
                  <a:gd name="T125" fmla="*/ 56 w 56"/>
                  <a:gd name="T126" fmla="*/ 30 h 3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" h="30">
                    <a:moveTo>
                      <a:pt x="0" y="16"/>
                    </a:moveTo>
                    <a:lnTo>
                      <a:pt x="2" y="22"/>
                    </a:lnTo>
                    <a:lnTo>
                      <a:pt x="5" y="29"/>
                    </a:lnTo>
                    <a:lnTo>
                      <a:pt x="5" y="22"/>
                    </a:lnTo>
                    <a:lnTo>
                      <a:pt x="4" y="15"/>
                    </a:lnTo>
                    <a:lnTo>
                      <a:pt x="8" y="20"/>
                    </a:lnTo>
                    <a:lnTo>
                      <a:pt x="10" y="28"/>
                    </a:lnTo>
                    <a:lnTo>
                      <a:pt x="11" y="19"/>
                    </a:lnTo>
                    <a:lnTo>
                      <a:pt x="8" y="12"/>
                    </a:lnTo>
                    <a:lnTo>
                      <a:pt x="13" y="17"/>
                    </a:lnTo>
                    <a:lnTo>
                      <a:pt x="14" y="26"/>
                    </a:lnTo>
                    <a:lnTo>
                      <a:pt x="15" y="16"/>
                    </a:lnTo>
                    <a:lnTo>
                      <a:pt x="13" y="11"/>
                    </a:lnTo>
                    <a:lnTo>
                      <a:pt x="17" y="17"/>
                    </a:lnTo>
                    <a:lnTo>
                      <a:pt x="18" y="23"/>
                    </a:lnTo>
                    <a:lnTo>
                      <a:pt x="19" y="15"/>
                    </a:lnTo>
                    <a:lnTo>
                      <a:pt x="16" y="8"/>
                    </a:lnTo>
                    <a:lnTo>
                      <a:pt x="21" y="14"/>
                    </a:lnTo>
                    <a:lnTo>
                      <a:pt x="22" y="23"/>
                    </a:lnTo>
                    <a:lnTo>
                      <a:pt x="24" y="13"/>
                    </a:lnTo>
                    <a:lnTo>
                      <a:pt x="22" y="7"/>
                    </a:lnTo>
                    <a:lnTo>
                      <a:pt x="27" y="12"/>
                    </a:lnTo>
                    <a:lnTo>
                      <a:pt x="27" y="19"/>
                    </a:lnTo>
                    <a:lnTo>
                      <a:pt x="30" y="12"/>
                    </a:lnTo>
                    <a:lnTo>
                      <a:pt x="27" y="4"/>
                    </a:lnTo>
                    <a:lnTo>
                      <a:pt x="33" y="11"/>
                    </a:lnTo>
                    <a:lnTo>
                      <a:pt x="33" y="17"/>
                    </a:lnTo>
                    <a:lnTo>
                      <a:pt x="35" y="8"/>
                    </a:lnTo>
                    <a:lnTo>
                      <a:pt x="33" y="2"/>
                    </a:lnTo>
                    <a:lnTo>
                      <a:pt x="39" y="8"/>
                    </a:lnTo>
                    <a:lnTo>
                      <a:pt x="39" y="14"/>
                    </a:lnTo>
                    <a:lnTo>
                      <a:pt x="42" y="7"/>
                    </a:lnTo>
                    <a:lnTo>
                      <a:pt x="39" y="0"/>
                    </a:lnTo>
                    <a:lnTo>
                      <a:pt x="45" y="7"/>
                    </a:lnTo>
                    <a:lnTo>
                      <a:pt x="45" y="14"/>
                    </a:lnTo>
                    <a:lnTo>
                      <a:pt x="49" y="6"/>
                    </a:lnTo>
                    <a:lnTo>
                      <a:pt x="47" y="0"/>
                    </a:lnTo>
                    <a:lnTo>
                      <a:pt x="51" y="6"/>
                    </a:lnTo>
                    <a:lnTo>
                      <a:pt x="51" y="12"/>
                    </a:lnTo>
                    <a:lnTo>
                      <a:pt x="52" y="5"/>
                    </a:lnTo>
                    <a:lnTo>
                      <a:pt x="55" y="4"/>
                    </a:lnTo>
                  </a:path>
                </a:pathLst>
              </a:custGeom>
              <a:solidFill>
                <a:srgbClr val="7F2907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470" name="Freeform 299"/>
            <p:cNvSpPr/>
            <p:nvPr/>
          </p:nvSpPr>
          <p:spPr bwMode="auto">
            <a:xfrm>
              <a:off x="4735" y="2909"/>
              <a:ext cx="34" cy="17"/>
            </a:xfrm>
            <a:custGeom>
              <a:avLst/>
              <a:gdLst>
                <a:gd name="T0" fmla="*/ 0 w 34"/>
                <a:gd name="T1" fmla="*/ 5 h 17"/>
                <a:gd name="T2" fmla="*/ 5 w 34"/>
                <a:gd name="T3" fmla="*/ 11 h 17"/>
                <a:gd name="T4" fmla="*/ 10 w 34"/>
                <a:gd name="T5" fmla="*/ 12 h 17"/>
                <a:gd name="T6" fmla="*/ 17 w 34"/>
                <a:gd name="T7" fmla="*/ 15 h 17"/>
                <a:gd name="T8" fmla="*/ 23 w 34"/>
                <a:gd name="T9" fmla="*/ 16 h 17"/>
                <a:gd name="T10" fmla="*/ 27 w 34"/>
                <a:gd name="T11" fmla="*/ 16 h 17"/>
                <a:gd name="T12" fmla="*/ 30 w 34"/>
                <a:gd name="T13" fmla="*/ 13 h 17"/>
                <a:gd name="T14" fmla="*/ 31 w 34"/>
                <a:gd name="T15" fmla="*/ 11 h 17"/>
                <a:gd name="T16" fmla="*/ 32 w 34"/>
                <a:gd name="T17" fmla="*/ 7 h 17"/>
                <a:gd name="T18" fmla="*/ 33 w 34"/>
                <a:gd name="T19" fmla="*/ 0 h 17"/>
                <a:gd name="T20" fmla="*/ 26 w 34"/>
                <a:gd name="T21" fmla="*/ 4 h 17"/>
                <a:gd name="T22" fmla="*/ 20 w 34"/>
                <a:gd name="T23" fmla="*/ 5 h 17"/>
                <a:gd name="T24" fmla="*/ 14 w 34"/>
                <a:gd name="T25" fmla="*/ 5 h 17"/>
                <a:gd name="T26" fmla="*/ 5 w 34"/>
                <a:gd name="T27" fmla="*/ 5 h 17"/>
                <a:gd name="T28" fmla="*/ 0 w 34"/>
                <a:gd name="T29" fmla="*/ 5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17"/>
                <a:gd name="T47" fmla="*/ 34 w 34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17">
                  <a:moveTo>
                    <a:pt x="0" y="5"/>
                  </a:moveTo>
                  <a:lnTo>
                    <a:pt x="5" y="11"/>
                  </a:lnTo>
                  <a:lnTo>
                    <a:pt x="10" y="12"/>
                  </a:lnTo>
                  <a:lnTo>
                    <a:pt x="17" y="15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0" y="13"/>
                  </a:lnTo>
                  <a:lnTo>
                    <a:pt x="31" y="11"/>
                  </a:lnTo>
                  <a:lnTo>
                    <a:pt x="32" y="7"/>
                  </a:lnTo>
                  <a:lnTo>
                    <a:pt x="33" y="0"/>
                  </a:lnTo>
                  <a:lnTo>
                    <a:pt x="26" y="4"/>
                  </a:lnTo>
                  <a:lnTo>
                    <a:pt x="20" y="5"/>
                  </a:lnTo>
                  <a:lnTo>
                    <a:pt x="14" y="5"/>
                  </a:lnTo>
                  <a:lnTo>
                    <a:pt x="5" y="5"/>
                  </a:lnTo>
                  <a:lnTo>
                    <a:pt x="0" y="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1" name="Freeform 300"/>
            <p:cNvSpPr/>
            <p:nvPr/>
          </p:nvSpPr>
          <p:spPr bwMode="auto">
            <a:xfrm>
              <a:off x="4704" y="2786"/>
              <a:ext cx="84" cy="125"/>
            </a:xfrm>
            <a:custGeom>
              <a:avLst/>
              <a:gdLst>
                <a:gd name="T0" fmla="*/ 23 w 84"/>
                <a:gd name="T1" fmla="*/ 123 h 125"/>
                <a:gd name="T2" fmla="*/ 17 w 84"/>
                <a:gd name="T3" fmla="*/ 120 h 125"/>
                <a:gd name="T4" fmla="*/ 13 w 84"/>
                <a:gd name="T5" fmla="*/ 116 h 125"/>
                <a:gd name="T6" fmla="*/ 8 w 84"/>
                <a:gd name="T7" fmla="*/ 107 h 125"/>
                <a:gd name="T8" fmla="*/ 5 w 84"/>
                <a:gd name="T9" fmla="*/ 95 h 125"/>
                <a:gd name="T10" fmla="*/ 3 w 84"/>
                <a:gd name="T11" fmla="*/ 89 h 125"/>
                <a:gd name="T12" fmla="*/ 3 w 84"/>
                <a:gd name="T13" fmla="*/ 82 h 125"/>
                <a:gd name="T14" fmla="*/ 3 w 84"/>
                <a:gd name="T15" fmla="*/ 77 h 125"/>
                <a:gd name="T16" fmla="*/ 1 w 84"/>
                <a:gd name="T17" fmla="*/ 70 h 125"/>
                <a:gd name="T18" fmla="*/ 0 w 84"/>
                <a:gd name="T19" fmla="*/ 60 h 125"/>
                <a:gd name="T20" fmla="*/ 0 w 84"/>
                <a:gd name="T21" fmla="*/ 49 h 125"/>
                <a:gd name="T22" fmla="*/ 1 w 84"/>
                <a:gd name="T23" fmla="*/ 40 h 125"/>
                <a:gd name="T24" fmla="*/ 3 w 84"/>
                <a:gd name="T25" fmla="*/ 28 h 125"/>
                <a:gd name="T26" fmla="*/ 8 w 84"/>
                <a:gd name="T27" fmla="*/ 20 h 125"/>
                <a:gd name="T28" fmla="*/ 15 w 84"/>
                <a:gd name="T29" fmla="*/ 10 h 125"/>
                <a:gd name="T30" fmla="*/ 21 w 84"/>
                <a:gd name="T31" fmla="*/ 6 h 125"/>
                <a:gd name="T32" fmla="*/ 25 w 84"/>
                <a:gd name="T33" fmla="*/ 3 h 125"/>
                <a:gd name="T34" fmla="*/ 32 w 84"/>
                <a:gd name="T35" fmla="*/ 1 h 125"/>
                <a:gd name="T36" fmla="*/ 40 w 84"/>
                <a:gd name="T37" fmla="*/ 0 h 125"/>
                <a:gd name="T38" fmla="*/ 47 w 84"/>
                <a:gd name="T39" fmla="*/ 1 h 125"/>
                <a:gd name="T40" fmla="*/ 54 w 84"/>
                <a:gd name="T41" fmla="*/ 4 h 125"/>
                <a:gd name="T42" fmla="*/ 62 w 84"/>
                <a:gd name="T43" fmla="*/ 8 h 125"/>
                <a:gd name="T44" fmla="*/ 68 w 84"/>
                <a:gd name="T45" fmla="*/ 14 h 125"/>
                <a:gd name="T46" fmla="*/ 73 w 84"/>
                <a:gd name="T47" fmla="*/ 21 h 125"/>
                <a:gd name="T48" fmla="*/ 78 w 84"/>
                <a:gd name="T49" fmla="*/ 30 h 125"/>
                <a:gd name="T50" fmla="*/ 79 w 84"/>
                <a:gd name="T51" fmla="*/ 39 h 125"/>
                <a:gd name="T52" fmla="*/ 81 w 84"/>
                <a:gd name="T53" fmla="*/ 48 h 125"/>
                <a:gd name="T54" fmla="*/ 82 w 84"/>
                <a:gd name="T55" fmla="*/ 55 h 125"/>
                <a:gd name="T56" fmla="*/ 83 w 84"/>
                <a:gd name="T57" fmla="*/ 65 h 125"/>
                <a:gd name="T58" fmla="*/ 82 w 84"/>
                <a:gd name="T59" fmla="*/ 74 h 125"/>
                <a:gd name="T60" fmla="*/ 80 w 84"/>
                <a:gd name="T61" fmla="*/ 79 h 125"/>
                <a:gd name="T62" fmla="*/ 78 w 84"/>
                <a:gd name="T63" fmla="*/ 85 h 125"/>
                <a:gd name="T64" fmla="*/ 78 w 84"/>
                <a:gd name="T65" fmla="*/ 87 h 125"/>
                <a:gd name="T66" fmla="*/ 77 w 84"/>
                <a:gd name="T67" fmla="*/ 88 h 125"/>
                <a:gd name="T68" fmla="*/ 78 w 84"/>
                <a:gd name="T69" fmla="*/ 94 h 125"/>
                <a:gd name="T70" fmla="*/ 75 w 84"/>
                <a:gd name="T71" fmla="*/ 101 h 125"/>
                <a:gd name="T72" fmla="*/ 73 w 84"/>
                <a:gd name="T73" fmla="*/ 107 h 125"/>
                <a:gd name="T74" fmla="*/ 70 w 84"/>
                <a:gd name="T75" fmla="*/ 112 h 125"/>
                <a:gd name="T76" fmla="*/ 64 w 84"/>
                <a:gd name="T77" fmla="*/ 118 h 125"/>
                <a:gd name="T78" fmla="*/ 57 w 84"/>
                <a:gd name="T79" fmla="*/ 122 h 125"/>
                <a:gd name="T80" fmla="*/ 51 w 84"/>
                <a:gd name="T81" fmla="*/ 124 h 125"/>
                <a:gd name="T82" fmla="*/ 42 w 84"/>
                <a:gd name="T83" fmla="*/ 124 h 125"/>
                <a:gd name="T84" fmla="*/ 33 w 84"/>
                <a:gd name="T85" fmla="*/ 124 h 125"/>
                <a:gd name="T86" fmla="*/ 23 w 84"/>
                <a:gd name="T87" fmla="*/ 123 h 1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4"/>
                <a:gd name="T133" fmla="*/ 0 h 125"/>
                <a:gd name="T134" fmla="*/ 84 w 84"/>
                <a:gd name="T135" fmla="*/ 125 h 1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4" h="125">
                  <a:moveTo>
                    <a:pt x="23" y="123"/>
                  </a:moveTo>
                  <a:lnTo>
                    <a:pt x="17" y="120"/>
                  </a:lnTo>
                  <a:lnTo>
                    <a:pt x="13" y="116"/>
                  </a:lnTo>
                  <a:lnTo>
                    <a:pt x="8" y="107"/>
                  </a:lnTo>
                  <a:lnTo>
                    <a:pt x="5" y="95"/>
                  </a:lnTo>
                  <a:lnTo>
                    <a:pt x="3" y="89"/>
                  </a:lnTo>
                  <a:lnTo>
                    <a:pt x="3" y="82"/>
                  </a:lnTo>
                  <a:lnTo>
                    <a:pt x="3" y="77"/>
                  </a:lnTo>
                  <a:lnTo>
                    <a:pt x="1" y="70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1" y="40"/>
                  </a:lnTo>
                  <a:lnTo>
                    <a:pt x="3" y="28"/>
                  </a:lnTo>
                  <a:lnTo>
                    <a:pt x="8" y="20"/>
                  </a:lnTo>
                  <a:lnTo>
                    <a:pt x="15" y="10"/>
                  </a:lnTo>
                  <a:lnTo>
                    <a:pt x="21" y="6"/>
                  </a:lnTo>
                  <a:lnTo>
                    <a:pt x="25" y="3"/>
                  </a:lnTo>
                  <a:lnTo>
                    <a:pt x="32" y="1"/>
                  </a:lnTo>
                  <a:lnTo>
                    <a:pt x="40" y="0"/>
                  </a:lnTo>
                  <a:lnTo>
                    <a:pt x="47" y="1"/>
                  </a:lnTo>
                  <a:lnTo>
                    <a:pt x="54" y="4"/>
                  </a:lnTo>
                  <a:lnTo>
                    <a:pt x="62" y="8"/>
                  </a:lnTo>
                  <a:lnTo>
                    <a:pt x="68" y="14"/>
                  </a:lnTo>
                  <a:lnTo>
                    <a:pt x="73" y="21"/>
                  </a:lnTo>
                  <a:lnTo>
                    <a:pt x="78" y="30"/>
                  </a:lnTo>
                  <a:lnTo>
                    <a:pt x="79" y="39"/>
                  </a:lnTo>
                  <a:lnTo>
                    <a:pt x="81" y="48"/>
                  </a:lnTo>
                  <a:lnTo>
                    <a:pt x="82" y="55"/>
                  </a:lnTo>
                  <a:lnTo>
                    <a:pt x="83" y="65"/>
                  </a:lnTo>
                  <a:lnTo>
                    <a:pt x="82" y="74"/>
                  </a:lnTo>
                  <a:lnTo>
                    <a:pt x="80" y="79"/>
                  </a:lnTo>
                  <a:lnTo>
                    <a:pt x="78" y="85"/>
                  </a:lnTo>
                  <a:lnTo>
                    <a:pt x="78" y="87"/>
                  </a:lnTo>
                  <a:lnTo>
                    <a:pt x="77" y="88"/>
                  </a:lnTo>
                  <a:lnTo>
                    <a:pt x="78" y="94"/>
                  </a:lnTo>
                  <a:lnTo>
                    <a:pt x="75" y="101"/>
                  </a:lnTo>
                  <a:lnTo>
                    <a:pt x="73" y="107"/>
                  </a:lnTo>
                  <a:lnTo>
                    <a:pt x="70" y="112"/>
                  </a:lnTo>
                  <a:lnTo>
                    <a:pt x="64" y="118"/>
                  </a:lnTo>
                  <a:lnTo>
                    <a:pt x="57" y="122"/>
                  </a:lnTo>
                  <a:lnTo>
                    <a:pt x="51" y="124"/>
                  </a:lnTo>
                  <a:lnTo>
                    <a:pt x="42" y="124"/>
                  </a:lnTo>
                  <a:lnTo>
                    <a:pt x="33" y="124"/>
                  </a:lnTo>
                  <a:lnTo>
                    <a:pt x="23" y="123"/>
                  </a:lnTo>
                </a:path>
              </a:pathLst>
            </a:custGeom>
            <a:solidFill>
              <a:srgbClr val="000099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2" name="Freeform 301"/>
            <p:cNvSpPr/>
            <p:nvPr/>
          </p:nvSpPr>
          <p:spPr bwMode="auto">
            <a:xfrm>
              <a:off x="4710" y="2845"/>
              <a:ext cx="65" cy="35"/>
            </a:xfrm>
            <a:custGeom>
              <a:avLst/>
              <a:gdLst>
                <a:gd name="T0" fmla="*/ 18 w 65"/>
                <a:gd name="T1" fmla="*/ 34 h 35"/>
                <a:gd name="T2" fmla="*/ 4 w 65"/>
                <a:gd name="T3" fmla="*/ 23 h 35"/>
                <a:gd name="T4" fmla="*/ 4 w 65"/>
                <a:gd name="T5" fmla="*/ 18 h 35"/>
                <a:gd name="T6" fmla="*/ 1 w 65"/>
                <a:gd name="T7" fmla="*/ 14 h 35"/>
                <a:gd name="T8" fmla="*/ 0 w 65"/>
                <a:gd name="T9" fmla="*/ 11 h 35"/>
                <a:gd name="T10" fmla="*/ 0 w 65"/>
                <a:gd name="T11" fmla="*/ 7 h 35"/>
                <a:gd name="T12" fmla="*/ 1 w 65"/>
                <a:gd name="T13" fmla="*/ 5 h 35"/>
                <a:gd name="T14" fmla="*/ 4 w 65"/>
                <a:gd name="T15" fmla="*/ 2 h 35"/>
                <a:gd name="T16" fmla="*/ 12 w 65"/>
                <a:gd name="T17" fmla="*/ 2 h 35"/>
                <a:gd name="T18" fmla="*/ 12 w 65"/>
                <a:gd name="T19" fmla="*/ 7 h 35"/>
                <a:gd name="T20" fmla="*/ 45 w 65"/>
                <a:gd name="T21" fmla="*/ 6 h 35"/>
                <a:gd name="T22" fmla="*/ 46 w 65"/>
                <a:gd name="T23" fmla="*/ 1 h 35"/>
                <a:gd name="T24" fmla="*/ 54 w 65"/>
                <a:gd name="T25" fmla="*/ 0 h 35"/>
                <a:gd name="T26" fmla="*/ 59 w 65"/>
                <a:gd name="T27" fmla="*/ 4 h 35"/>
                <a:gd name="T28" fmla="*/ 60 w 65"/>
                <a:gd name="T29" fmla="*/ 6 h 35"/>
                <a:gd name="T30" fmla="*/ 63 w 65"/>
                <a:gd name="T31" fmla="*/ 11 h 35"/>
                <a:gd name="T32" fmla="*/ 64 w 65"/>
                <a:gd name="T33" fmla="*/ 15 h 35"/>
                <a:gd name="T34" fmla="*/ 64 w 65"/>
                <a:gd name="T35" fmla="*/ 17 h 35"/>
                <a:gd name="T36" fmla="*/ 48 w 65"/>
                <a:gd name="T37" fmla="*/ 33 h 35"/>
                <a:gd name="T38" fmla="*/ 18 w 65"/>
                <a:gd name="T39" fmla="*/ 34 h 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5"/>
                <a:gd name="T61" fmla="*/ 0 h 35"/>
                <a:gd name="T62" fmla="*/ 65 w 65"/>
                <a:gd name="T63" fmla="*/ 35 h 3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5" h="35">
                  <a:moveTo>
                    <a:pt x="18" y="34"/>
                  </a:moveTo>
                  <a:lnTo>
                    <a:pt x="4" y="23"/>
                  </a:lnTo>
                  <a:lnTo>
                    <a:pt x="4" y="18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1" y="5"/>
                  </a:lnTo>
                  <a:lnTo>
                    <a:pt x="4" y="2"/>
                  </a:lnTo>
                  <a:lnTo>
                    <a:pt x="12" y="2"/>
                  </a:lnTo>
                  <a:lnTo>
                    <a:pt x="12" y="7"/>
                  </a:lnTo>
                  <a:lnTo>
                    <a:pt x="45" y="6"/>
                  </a:lnTo>
                  <a:lnTo>
                    <a:pt x="46" y="1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11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48" y="33"/>
                  </a:lnTo>
                  <a:lnTo>
                    <a:pt x="18" y="34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3" name="Freeform 302"/>
            <p:cNvSpPr/>
            <p:nvPr/>
          </p:nvSpPr>
          <p:spPr bwMode="auto">
            <a:xfrm>
              <a:off x="4714" y="2880"/>
              <a:ext cx="12" cy="26"/>
            </a:xfrm>
            <a:custGeom>
              <a:avLst/>
              <a:gdLst>
                <a:gd name="T0" fmla="*/ 0 w 12"/>
                <a:gd name="T1" fmla="*/ 0 h 26"/>
                <a:gd name="T2" fmla="*/ 1 w 12"/>
                <a:gd name="T3" fmla="*/ 9 h 26"/>
                <a:gd name="T4" fmla="*/ 3 w 12"/>
                <a:gd name="T5" fmla="*/ 20 h 26"/>
                <a:gd name="T6" fmla="*/ 6 w 12"/>
                <a:gd name="T7" fmla="*/ 22 h 26"/>
                <a:gd name="T8" fmla="*/ 11 w 12"/>
                <a:gd name="T9" fmla="*/ 25 h 26"/>
                <a:gd name="T10" fmla="*/ 9 w 12"/>
                <a:gd name="T11" fmla="*/ 9 h 26"/>
                <a:gd name="T12" fmla="*/ 0 w 12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26"/>
                <a:gd name="T23" fmla="*/ 12 w 12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26">
                  <a:moveTo>
                    <a:pt x="0" y="0"/>
                  </a:moveTo>
                  <a:lnTo>
                    <a:pt x="1" y="9"/>
                  </a:lnTo>
                  <a:lnTo>
                    <a:pt x="3" y="20"/>
                  </a:lnTo>
                  <a:lnTo>
                    <a:pt x="6" y="22"/>
                  </a:lnTo>
                  <a:lnTo>
                    <a:pt x="11" y="25"/>
                  </a:ln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solidFill>
              <a:srgbClr val="000099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4" name="Freeform 303"/>
            <p:cNvSpPr/>
            <p:nvPr/>
          </p:nvSpPr>
          <p:spPr bwMode="auto">
            <a:xfrm>
              <a:off x="4732" y="2890"/>
              <a:ext cx="25" cy="17"/>
            </a:xfrm>
            <a:custGeom>
              <a:avLst/>
              <a:gdLst>
                <a:gd name="T0" fmla="*/ 0 w 25"/>
                <a:gd name="T1" fmla="*/ 1 h 17"/>
                <a:gd name="T2" fmla="*/ 2 w 25"/>
                <a:gd name="T3" fmla="*/ 16 h 17"/>
                <a:gd name="T4" fmla="*/ 19 w 25"/>
                <a:gd name="T5" fmla="*/ 16 h 17"/>
                <a:gd name="T6" fmla="*/ 24 w 25"/>
                <a:gd name="T7" fmla="*/ 15 h 17"/>
                <a:gd name="T8" fmla="*/ 24 w 25"/>
                <a:gd name="T9" fmla="*/ 0 h 17"/>
                <a:gd name="T10" fmla="*/ 14 w 25"/>
                <a:gd name="T11" fmla="*/ 1 h 17"/>
                <a:gd name="T12" fmla="*/ 0 w 25"/>
                <a:gd name="T13" fmla="*/ 1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17"/>
                <a:gd name="T23" fmla="*/ 25 w 25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17">
                  <a:moveTo>
                    <a:pt x="0" y="1"/>
                  </a:moveTo>
                  <a:lnTo>
                    <a:pt x="2" y="16"/>
                  </a:lnTo>
                  <a:lnTo>
                    <a:pt x="19" y="16"/>
                  </a:lnTo>
                  <a:lnTo>
                    <a:pt x="24" y="15"/>
                  </a:lnTo>
                  <a:lnTo>
                    <a:pt x="24" y="0"/>
                  </a:lnTo>
                  <a:lnTo>
                    <a:pt x="14" y="1"/>
                  </a:lnTo>
                  <a:lnTo>
                    <a:pt x="0" y="1"/>
                  </a:lnTo>
                </a:path>
              </a:pathLst>
            </a:custGeom>
            <a:solidFill>
              <a:srgbClr val="000099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5" name="Freeform 304"/>
            <p:cNvSpPr/>
            <p:nvPr/>
          </p:nvSpPr>
          <p:spPr bwMode="auto">
            <a:xfrm>
              <a:off x="4766" y="2874"/>
              <a:ext cx="10" cy="31"/>
            </a:xfrm>
            <a:custGeom>
              <a:avLst/>
              <a:gdLst>
                <a:gd name="T0" fmla="*/ 1 w 10"/>
                <a:gd name="T1" fmla="*/ 13 h 31"/>
                <a:gd name="T2" fmla="*/ 0 w 10"/>
                <a:gd name="T3" fmla="*/ 30 h 31"/>
                <a:gd name="T4" fmla="*/ 5 w 10"/>
                <a:gd name="T5" fmla="*/ 26 h 31"/>
                <a:gd name="T6" fmla="*/ 7 w 10"/>
                <a:gd name="T7" fmla="*/ 22 h 31"/>
                <a:gd name="T8" fmla="*/ 9 w 10"/>
                <a:gd name="T9" fmla="*/ 15 h 31"/>
                <a:gd name="T10" fmla="*/ 8 w 10"/>
                <a:gd name="T11" fmla="*/ 9 h 31"/>
                <a:gd name="T12" fmla="*/ 8 w 10"/>
                <a:gd name="T13" fmla="*/ 0 h 31"/>
                <a:gd name="T14" fmla="*/ 1 w 10"/>
                <a:gd name="T15" fmla="*/ 13 h 3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"/>
                <a:gd name="T25" fmla="*/ 0 h 31"/>
                <a:gd name="T26" fmla="*/ 10 w 10"/>
                <a:gd name="T27" fmla="*/ 31 h 3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" h="31">
                  <a:moveTo>
                    <a:pt x="1" y="13"/>
                  </a:moveTo>
                  <a:lnTo>
                    <a:pt x="0" y="30"/>
                  </a:lnTo>
                  <a:lnTo>
                    <a:pt x="5" y="26"/>
                  </a:lnTo>
                  <a:lnTo>
                    <a:pt x="7" y="22"/>
                  </a:lnTo>
                  <a:lnTo>
                    <a:pt x="9" y="15"/>
                  </a:lnTo>
                  <a:lnTo>
                    <a:pt x="8" y="9"/>
                  </a:lnTo>
                  <a:lnTo>
                    <a:pt x="8" y="0"/>
                  </a:lnTo>
                  <a:lnTo>
                    <a:pt x="1" y="13"/>
                  </a:lnTo>
                </a:path>
              </a:pathLst>
            </a:custGeom>
            <a:solidFill>
              <a:srgbClr val="000099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476" name="Group 308"/>
            <p:cNvGrpSpPr/>
            <p:nvPr/>
          </p:nvGrpSpPr>
          <p:grpSpPr bwMode="auto">
            <a:xfrm>
              <a:off x="4706" y="2825"/>
              <a:ext cx="51" cy="11"/>
              <a:chOff x="4706" y="2825"/>
              <a:chExt cx="51" cy="11"/>
            </a:xfrm>
          </p:grpSpPr>
          <p:sp>
            <p:nvSpPr>
              <p:cNvPr id="93513" name="Freeform 305"/>
              <p:cNvSpPr/>
              <p:nvPr/>
            </p:nvSpPr>
            <p:spPr bwMode="auto">
              <a:xfrm>
                <a:off x="4706" y="2825"/>
                <a:ext cx="30" cy="11"/>
              </a:xfrm>
              <a:custGeom>
                <a:avLst/>
                <a:gdLst>
                  <a:gd name="T0" fmla="*/ 2 w 30"/>
                  <a:gd name="T1" fmla="*/ 8 h 11"/>
                  <a:gd name="T2" fmla="*/ 0 w 30"/>
                  <a:gd name="T3" fmla="*/ 10 h 11"/>
                  <a:gd name="T4" fmla="*/ 13 w 30"/>
                  <a:gd name="T5" fmla="*/ 9 h 11"/>
                  <a:gd name="T6" fmla="*/ 14 w 30"/>
                  <a:gd name="T7" fmla="*/ 9 h 11"/>
                  <a:gd name="T8" fmla="*/ 17 w 30"/>
                  <a:gd name="T9" fmla="*/ 8 h 11"/>
                  <a:gd name="T10" fmla="*/ 17 w 30"/>
                  <a:gd name="T11" fmla="*/ 4 h 11"/>
                  <a:gd name="T12" fmla="*/ 18 w 30"/>
                  <a:gd name="T13" fmla="*/ 2 h 11"/>
                  <a:gd name="T14" fmla="*/ 29 w 30"/>
                  <a:gd name="T15" fmla="*/ 0 h 11"/>
                  <a:gd name="T16" fmla="*/ 16 w 30"/>
                  <a:gd name="T17" fmla="*/ 2 h 11"/>
                  <a:gd name="T18" fmla="*/ 16 w 30"/>
                  <a:gd name="T19" fmla="*/ 4 h 11"/>
                  <a:gd name="T20" fmla="*/ 16 w 30"/>
                  <a:gd name="T21" fmla="*/ 5 h 11"/>
                  <a:gd name="T22" fmla="*/ 16 w 30"/>
                  <a:gd name="T23" fmla="*/ 8 h 11"/>
                  <a:gd name="T24" fmla="*/ 13 w 30"/>
                  <a:gd name="T25" fmla="*/ 7 h 11"/>
                  <a:gd name="T26" fmla="*/ 13 w 30"/>
                  <a:gd name="T27" fmla="*/ 8 h 11"/>
                  <a:gd name="T28" fmla="*/ 11 w 30"/>
                  <a:gd name="T29" fmla="*/ 9 h 11"/>
                  <a:gd name="T30" fmla="*/ 9 w 30"/>
                  <a:gd name="T31" fmla="*/ 8 h 11"/>
                  <a:gd name="T32" fmla="*/ 2 w 30"/>
                  <a:gd name="T33" fmla="*/ 8 h 1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0"/>
                  <a:gd name="T52" fmla="*/ 0 h 11"/>
                  <a:gd name="T53" fmla="*/ 30 w 30"/>
                  <a:gd name="T54" fmla="*/ 11 h 1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0" h="11">
                    <a:moveTo>
                      <a:pt x="2" y="8"/>
                    </a:moveTo>
                    <a:lnTo>
                      <a:pt x="0" y="10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7" y="8"/>
                    </a:lnTo>
                    <a:lnTo>
                      <a:pt x="17" y="4"/>
                    </a:lnTo>
                    <a:lnTo>
                      <a:pt x="18" y="2"/>
                    </a:lnTo>
                    <a:lnTo>
                      <a:pt x="29" y="0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1" y="9"/>
                    </a:lnTo>
                    <a:lnTo>
                      <a:pt x="9" y="8"/>
                    </a:lnTo>
                    <a:lnTo>
                      <a:pt x="2" y="8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14" name="Freeform 306"/>
              <p:cNvSpPr/>
              <p:nvPr/>
            </p:nvSpPr>
            <p:spPr bwMode="auto">
              <a:xfrm>
                <a:off x="4727" y="2828"/>
                <a:ext cx="4" cy="4"/>
              </a:xfrm>
              <a:custGeom>
                <a:avLst/>
                <a:gdLst>
                  <a:gd name="T0" fmla="*/ 3 w 4"/>
                  <a:gd name="T1" fmla="*/ 3 h 4"/>
                  <a:gd name="T2" fmla="*/ 3 w 4"/>
                  <a:gd name="T3" fmla="*/ 0 h 4"/>
                  <a:gd name="T4" fmla="*/ 1 w 4"/>
                  <a:gd name="T5" fmla="*/ 0 h 4"/>
                  <a:gd name="T6" fmla="*/ 0 w 4"/>
                  <a:gd name="T7" fmla="*/ 2 h 4"/>
                  <a:gd name="T8" fmla="*/ 3 w 4"/>
                  <a:gd name="T9" fmla="*/ 3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4"/>
                  <a:gd name="T17" fmla="*/ 4 w 4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4">
                    <a:moveTo>
                      <a:pt x="3" y="3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3" y="3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15" name="Freeform 307"/>
              <p:cNvSpPr/>
              <p:nvPr/>
            </p:nvSpPr>
            <p:spPr bwMode="auto">
              <a:xfrm>
                <a:off x="4751" y="2827"/>
                <a:ext cx="6" cy="2"/>
              </a:xfrm>
              <a:custGeom>
                <a:avLst/>
                <a:gdLst>
                  <a:gd name="T0" fmla="*/ 2 w 6"/>
                  <a:gd name="T1" fmla="*/ 1 h 2"/>
                  <a:gd name="T2" fmla="*/ 5 w 6"/>
                  <a:gd name="T3" fmla="*/ 1 h 2"/>
                  <a:gd name="T4" fmla="*/ 5 w 6"/>
                  <a:gd name="T5" fmla="*/ 0 h 2"/>
                  <a:gd name="T6" fmla="*/ 0 w 6"/>
                  <a:gd name="T7" fmla="*/ 0 h 2"/>
                  <a:gd name="T8" fmla="*/ 2 w 6"/>
                  <a:gd name="T9" fmla="*/ 1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"/>
                  <a:gd name="T16" fmla="*/ 0 h 2"/>
                  <a:gd name="T17" fmla="*/ 6 w 6"/>
                  <a:gd name="T18" fmla="*/ 2 h 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" h="2">
                    <a:moveTo>
                      <a:pt x="2" y="1"/>
                    </a:moveTo>
                    <a:lnTo>
                      <a:pt x="5" y="1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2" y="1"/>
                    </a:lnTo>
                  </a:path>
                </a:pathLst>
              </a:custGeom>
              <a:solidFill>
                <a:srgbClr val="000099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477" name="Group 323"/>
            <p:cNvGrpSpPr/>
            <p:nvPr/>
          </p:nvGrpSpPr>
          <p:grpSpPr bwMode="auto">
            <a:xfrm>
              <a:off x="4459" y="2871"/>
              <a:ext cx="125" cy="95"/>
              <a:chOff x="4459" y="2871"/>
              <a:chExt cx="125" cy="95"/>
            </a:xfrm>
          </p:grpSpPr>
          <p:grpSp>
            <p:nvGrpSpPr>
              <p:cNvPr id="93501" name="Group 317"/>
              <p:cNvGrpSpPr/>
              <p:nvPr/>
            </p:nvGrpSpPr>
            <p:grpSpPr bwMode="auto">
              <a:xfrm>
                <a:off x="4459" y="2871"/>
                <a:ext cx="125" cy="95"/>
                <a:chOff x="4459" y="2871"/>
                <a:chExt cx="125" cy="95"/>
              </a:xfrm>
            </p:grpSpPr>
            <p:sp>
              <p:nvSpPr>
                <p:cNvPr id="93507" name="Freeform 311"/>
                <p:cNvSpPr/>
                <p:nvPr/>
              </p:nvSpPr>
              <p:spPr bwMode="auto">
                <a:xfrm>
                  <a:off x="4459" y="2887"/>
                  <a:ext cx="33" cy="79"/>
                </a:xfrm>
                <a:custGeom>
                  <a:avLst/>
                  <a:gdLst>
                    <a:gd name="T0" fmla="*/ 18 w 33"/>
                    <a:gd name="T1" fmla="*/ 3 h 79"/>
                    <a:gd name="T2" fmla="*/ 14 w 33"/>
                    <a:gd name="T3" fmla="*/ 1 h 79"/>
                    <a:gd name="T4" fmla="*/ 11 w 33"/>
                    <a:gd name="T5" fmla="*/ 0 h 79"/>
                    <a:gd name="T6" fmla="*/ 10 w 33"/>
                    <a:gd name="T7" fmla="*/ 1 h 79"/>
                    <a:gd name="T8" fmla="*/ 8 w 33"/>
                    <a:gd name="T9" fmla="*/ 5 h 79"/>
                    <a:gd name="T10" fmla="*/ 6 w 33"/>
                    <a:gd name="T11" fmla="*/ 8 h 79"/>
                    <a:gd name="T12" fmla="*/ 5 w 33"/>
                    <a:gd name="T13" fmla="*/ 13 h 79"/>
                    <a:gd name="T14" fmla="*/ 3 w 33"/>
                    <a:gd name="T15" fmla="*/ 18 h 79"/>
                    <a:gd name="T16" fmla="*/ 2 w 33"/>
                    <a:gd name="T17" fmla="*/ 24 h 79"/>
                    <a:gd name="T18" fmla="*/ 2 w 33"/>
                    <a:gd name="T19" fmla="*/ 32 h 79"/>
                    <a:gd name="T20" fmla="*/ 0 w 33"/>
                    <a:gd name="T21" fmla="*/ 38 h 79"/>
                    <a:gd name="T22" fmla="*/ 1 w 33"/>
                    <a:gd name="T23" fmla="*/ 42 h 79"/>
                    <a:gd name="T24" fmla="*/ 2 w 33"/>
                    <a:gd name="T25" fmla="*/ 46 h 79"/>
                    <a:gd name="T26" fmla="*/ 1 w 33"/>
                    <a:gd name="T27" fmla="*/ 55 h 79"/>
                    <a:gd name="T28" fmla="*/ 1 w 33"/>
                    <a:gd name="T29" fmla="*/ 59 h 79"/>
                    <a:gd name="T30" fmla="*/ 3 w 33"/>
                    <a:gd name="T31" fmla="*/ 63 h 79"/>
                    <a:gd name="T32" fmla="*/ 3 w 33"/>
                    <a:gd name="T33" fmla="*/ 68 h 79"/>
                    <a:gd name="T34" fmla="*/ 6 w 33"/>
                    <a:gd name="T35" fmla="*/ 73 h 79"/>
                    <a:gd name="T36" fmla="*/ 8 w 33"/>
                    <a:gd name="T37" fmla="*/ 77 h 79"/>
                    <a:gd name="T38" fmla="*/ 11 w 33"/>
                    <a:gd name="T39" fmla="*/ 78 h 79"/>
                    <a:gd name="T40" fmla="*/ 13 w 33"/>
                    <a:gd name="T41" fmla="*/ 76 h 79"/>
                    <a:gd name="T42" fmla="*/ 13 w 33"/>
                    <a:gd name="T43" fmla="*/ 74 h 79"/>
                    <a:gd name="T44" fmla="*/ 13 w 33"/>
                    <a:gd name="T45" fmla="*/ 73 h 79"/>
                    <a:gd name="T46" fmla="*/ 13 w 33"/>
                    <a:gd name="T47" fmla="*/ 70 h 79"/>
                    <a:gd name="T48" fmla="*/ 12 w 33"/>
                    <a:gd name="T49" fmla="*/ 68 h 79"/>
                    <a:gd name="T50" fmla="*/ 10 w 33"/>
                    <a:gd name="T51" fmla="*/ 66 h 79"/>
                    <a:gd name="T52" fmla="*/ 10 w 33"/>
                    <a:gd name="T53" fmla="*/ 58 h 79"/>
                    <a:gd name="T54" fmla="*/ 13 w 33"/>
                    <a:gd name="T55" fmla="*/ 53 h 79"/>
                    <a:gd name="T56" fmla="*/ 16 w 33"/>
                    <a:gd name="T57" fmla="*/ 45 h 79"/>
                    <a:gd name="T58" fmla="*/ 18 w 33"/>
                    <a:gd name="T59" fmla="*/ 43 h 79"/>
                    <a:gd name="T60" fmla="*/ 21 w 33"/>
                    <a:gd name="T61" fmla="*/ 42 h 79"/>
                    <a:gd name="T62" fmla="*/ 22 w 33"/>
                    <a:gd name="T63" fmla="*/ 46 h 79"/>
                    <a:gd name="T64" fmla="*/ 23 w 33"/>
                    <a:gd name="T65" fmla="*/ 53 h 79"/>
                    <a:gd name="T66" fmla="*/ 26 w 33"/>
                    <a:gd name="T67" fmla="*/ 54 h 79"/>
                    <a:gd name="T68" fmla="*/ 28 w 33"/>
                    <a:gd name="T69" fmla="*/ 56 h 79"/>
                    <a:gd name="T70" fmla="*/ 30 w 33"/>
                    <a:gd name="T71" fmla="*/ 56 h 79"/>
                    <a:gd name="T72" fmla="*/ 31 w 33"/>
                    <a:gd name="T73" fmla="*/ 54 h 79"/>
                    <a:gd name="T74" fmla="*/ 32 w 33"/>
                    <a:gd name="T75" fmla="*/ 53 h 79"/>
                    <a:gd name="T76" fmla="*/ 31 w 33"/>
                    <a:gd name="T77" fmla="*/ 49 h 79"/>
                    <a:gd name="T78" fmla="*/ 30 w 33"/>
                    <a:gd name="T79" fmla="*/ 47 h 79"/>
                    <a:gd name="T80" fmla="*/ 30 w 33"/>
                    <a:gd name="T81" fmla="*/ 45 h 79"/>
                    <a:gd name="T82" fmla="*/ 30 w 33"/>
                    <a:gd name="T83" fmla="*/ 44 h 79"/>
                    <a:gd name="T84" fmla="*/ 30 w 33"/>
                    <a:gd name="T85" fmla="*/ 41 h 79"/>
                    <a:gd name="T86" fmla="*/ 29 w 33"/>
                    <a:gd name="T87" fmla="*/ 39 h 79"/>
                    <a:gd name="T88" fmla="*/ 27 w 33"/>
                    <a:gd name="T89" fmla="*/ 35 h 79"/>
                    <a:gd name="T90" fmla="*/ 26 w 33"/>
                    <a:gd name="T91" fmla="*/ 34 h 79"/>
                    <a:gd name="T92" fmla="*/ 26 w 33"/>
                    <a:gd name="T93" fmla="*/ 29 h 79"/>
                    <a:gd name="T94" fmla="*/ 26 w 33"/>
                    <a:gd name="T95" fmla="*/ 23 h 79"/>
                    <a:gd name="T96" fmla="*/ 27 w 33"/>
                    <a:gd name="T97" fmla="*/ 17 h 79"/>
                    <a:gd name="T98" fmla="*/ 27 w 33"/>
                    <a:gd name="T99" fmla="*/ 13 h 79"/>
                    <a:gd name="T100" fmla="*/ 26 w 33"/>
                    <a:gd name="T101" fmla="*/ 10 h 79"/>
                    <a:gd name="T102" fmla="*/ 22 w 33"/>
                    <a:gd name="T103" fmla="*/ 7 h 79"/>
                    <a:gd name="T104" fmla="*/ 20 w 33"/>
                    <a:gd name="T105" fmla="*/ 5 h 79"/>
                    <a:gd name="T106" fmla="*/ 18 w 33"/>
                    <a:gd name="T107" fmla="*/ 3 h 79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33"/>
                    <a:gd name="T163" fmla="*/ 0 h 79"/>
                    <a:gd name="T164" fmla="*/ 33 w 33"/>
                    <a:gd name="T165" fmla="*/ 79 h 79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33" h="79">
                      <a:moveTo>
                        <a:pt x="18" y="3"/>
                      </a:moveTo>
                      <a:lnTo>
                        <a:pt x="14" y="1"/>
                      </a:lnTo>
                      <a:lnTo>
                        <a:pt x="11" y="0"/>
                      </a:lnTo>
                      <a:lnTo>
                        <a:pt x="10" y="1"/>
                      </a:lnTo>
                      <a:lnTo>
                        <a:pt x="8" y="5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3" y="18"/>
                      </a:lnTo>
                      <a:lnTo>
                        <a:pt x="2" y="24"/>
                      </a:lnTo>
                      <a:lnTo>
                        <a:pt x="2" y="32"/>
                      </a:lnTo>
                      <a:lnTo>
                        <a:pt x="0" y="38"/>
                      </a:lnTo>
                      <a:lnTo>
                        <a:pt x="1" y="42"/>
                      </a:lnTo>
                      <a:lnTo>
                        <a:pt x="2" y="46"/>
                      </a:lnTo>
                      <a:lnTo>
                        <a:pt x="1" y="55"/>
                      </a:lnTo>
                      <a:lnTo>
                        <a:pt x="1" y="59"/>
                      </a:lnTo>
                      <a:lnTo>
                        <a:pt x="3" y="63"/>
                      </a:lnTo>
                      <a:lnTo>
                        <a:pt x="3" y="68"/>
                      </a:lnTo>
                      <a:lnTo>
                        <a:pt x="6" y="73"/>
                      </a:lnTo>
                      <a:lnTo>
                        <a:pt x="8" y="77"/>
                      </a:lnTo>
                      <a:lnTo>
                        <a:pt x="11" y="78"/>
                      </a:lnTo>
                      <a:lnTo>
                        <a:pt x="13" y="76"/>
                      </a:lnTo>
                      <a:lnTo>
                        <a:pt x="13" y="74"/>
                      </a:lnTo>
                      <a:lnTo>
                        <a:pt x="13" y="73"/>
                      </a:lnTo>
                      <a:lnTo>
                        <a:pt x="13" y="70"/>
                      </a:lnTo>
                      <a:lnTo>
                        <a:pt x="12" y="68"/>
                      </a:lnTo>
                      <a:lnTo>
                        <a:pt x="10" y="66"/>
                      </a:lnTo>
                      <a:lnTo>
                        <a:pt x="10" y="58"/>
                      </a:lnTo>
                      <a:lnTo>
                        <a:pt x="13" y="53"/>
                      </a:lnTo>
                      <a:lnTo>
                        <a:pt x="16" y="45"/>
                      </a:lnTo>
                      <a:lnTo>
                        <a:pt x="18" y="43"/>
                      </a:lnTo>
                      <a:lnTo>
                        <a:pt x="21" y="42"/>
                      </a:lnTo>
                      <a:lnTo>
                        <a:pt x="22" y="46"/>
                      </a:lnTo>
                      <a:lnTo>
                        <a:pt x="23" y="53"/>
                      </a:lnTo>
                      <a:lnTo>
                        <a:pt x="26" y="54"/>
                      </a:lnTo>
                      <a:lnTo>
                        <a:pt x="28" y="56"/>
                      </a:lnTo>
                      <a:lnTo>
                        <a:pt x="30" y="56"/>
                      </a:lnTo>
                      <a:lnTo>
                        <a:pt x="31" y="54"/>
                      </a:lnTo>
                      <a:lnTo>
                        <a:pt x="32" y="53"/>
                      </a:lnTo>
                      <a:lnTo>
                        <a:pt x="31" y="49"/>
                      </a:lnTo>
                      <a:lnTo>
                        <a:pt x="30" y="47"/>
                      </a:lnTo>
                      <a:lnTo>
                        <a:pt x="30" y="45"/>
                      </a:lnTo>
                      <a:lnTo>
                        <a:pt x="30" y="44"/>
                      </a:lnTo>
                      <a:lnTo>
                        <a:pt x="30" y="41"/>
                      </a:lnTo>
                      <a:lnTo>
                        <a:pt x="29" y="39"/>
                      </a:lnTo>
                      <a:lnTo>
                        <a:pt x="27" y="35"/>
                      </a:lnTo>
                      <a:lnTo>
                        <a:pt x="26" y="34"/>
                      </a:lnTo>
                      <a:lnTo>
                        <a:pt x="26" y="29"/>
                      </a:lnTo>
                      <a:lnTo>
                        <a:pt x="26" y="23"/>
                      </a:lnTo>
                      <a:lnTo>
                        <a:pt x="27" y="17"/>
                      </a:lnTo>
                      <a:lnTo>
                        <a:pt x="27" y="13"/>
                      </a:lnTo>
                      <a:lnTo>
                        <a:pt x="26" y="10"/>
                      </a:lnTo>
                      <a:lnTo>
                        <a:pt x="22" y="7"/>
                      </a:lnTo>
                      <a:lnTo>
                        <a:pt x="20" y="5"/>
                      </a:lnTo>
                      <a:lnTo>
                        <a:pt x="18" y="3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08" name="Freeform 312"/>
                <p:cNvSpPr/>
                <p:nvPr/>
              </p:nvSpPr>
              <p:spPr bwMode="auto">
                <a:xfrm>
                  <a:off x="4461" y="2892"/>
                  <a:ext cx="6" cy="23"/>
                </a:xfrm>
                <a:custGeom>
                  <a:avLst/>
                  <a:gdLst>
                    <a:gd name="T0" fmla="*/ 3 w 6"/>
                    <a:gd name="T1" fmla="*/ 0 h 23"/>
                    <a:gd name="T2" fmla="*/ 4 w 6"/>
                    <a:gd name="T3" fmla="*/ 3 h 23"/>
                    <a:gd name="T4" fmla="*/ 5 w 6"/>
                    <a:gd name="T5" fmla="*/ 8 h 23"/>
                    <a:gd name="T6" fmla="*/ 3 w 6"/>
                    <a:gd name="T7" fmla="*/ 9 h 23"/>
                    <a:gd name="T8" fmla="*/ 3 w 6"/>
                    <a:gd name="T9" fmla="*/ 16 h 23"/>
                    <a:gd name="T10" fmla="*/ 0 w 6"/>
                    <a:gd name="T11" fmla="*/ 22 h 23"/>
                    <a:gd name="T12" fmla="*/ 0 w 6"/>
                    <a:gd name="T13" fmla="*/ 18 h 23"/>
                    <a:gd name="T14" fmla="*/ 0 w 6"/>
                    <a:gd name="T15" fmla="*/ 12 h 23"/>
                    <a:gd name="T16" fmla="*/ 2 w 6"/>
                    <a:gd name="T17" fmla="*/ 7 h 23"/>
                    <a:gd name="T18" fmla="*/ 3 w 6"/>
                    <a:gd name="T19" fmla="*/ 0 h 2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"/>
                    <a:gd name="T31" fmla="*/ 0 h 23"/>
                    <a:gd name="T32" fmla="*/ 6 w 6"/>
                    <a:gd name="T33" fmla="*/ 23 h 2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" h="23">
                      <a:moveTo>
                        <a:pt x="3" y="0"/>
                      </a:moveTo>
                      <a:lnTo>
                        <a:pt x="4" y="3"/>
                      </a:lnTo>
                      <a:lnTo>
                        <a:pt x="5" y="8"/>
                      </a:lnTo>
                      <a:lnTo>
                        <a:pt x="3" y="9"/>
                      </a:lnTo>
                      <a:lnTo>
                        <a:pt x="3" y="16"/>
                      </a:lnTo>
                      <a:lnTo>
                        <a:pt x="0" y="22"/>
                      </a:lnTo>
                      <a:lnTo>
                        <a:pt x="0" y="18"/>
                      </a:lnTo>
                      <a:lnTo>
                        <a:pt x="0" y="12"/>
                      </a:lnTo>
                      <a:lnTo>
                        <a:pt x="2" y="7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09" name="Freeform 313"/>
                <p:cNvSpPr/>
                <p:nvPr/>
              </p:nvSpPr>
              <p:spPr bwMode="auto">
                <a:xfrm>
                  <a:off x="4460" y="2947"/>
                  <a:ext cx="8" cy="19"/>
                </a:xfrm>
                <a:custGeom>
                  <a:avLst/>
                  <a:gdLst>
                    <a:gd name="T0" fmla="*/ 0 w 8"/>
                    <a:gd name="T1" fmla="*/ 0 h 19"/>
                    <a:gd name="T2" fmla="*/ 0 w 8"/>
                    <a:gd name="T3" fmla="*/ 3 h 19"/>
                    <a:gd name="T4" fmla="*/ 1 w 8"/>
                    <a:gd name="T5" fmla="*/ 7 h 19"/>
                    <a:gd name="T6" fmla="*/ 1 w 8"/>
                    <a:gd name="T7" fmla="*/ 10 h 19"/>
                    <a:gd name="T8" fmla="*/ 2 w 8"/>
                    <a:gd name="T9" fmla="*/ 12 h 19"/>
                    <a:gd name="T10" fmla="*/ 2 w 8"/>
                    <a:gd name="T11" fmla="*/ 12 h 19"/>
                    <a:gd name="T12" fmla="*/ 4 w 8"/>
                    <a:gd name="T13" fmla="*/ 17 h 19"/>
                    <a:gd name="T14" fmla="*/ 6 w 8"/>
                    <a:gd name="T15" fmla="*/ 18 h 19"/>
                    <a:gd name="T16" fmla="*/ 7 w 8"/>
                    <a:gd name="T17" fmla="*/ 17 h 19"/>
                    <a:gd name="T18" fmla="*/ 4 w 8"/>
                    <a:gd name="T19" fmla="*/ 11 h 19"/>
                    <a:gd name="T20" fmla="*/ 3 w 8"/>
                    <a:gd name="T21" fmla="*/ 10 h 19"/>
                    <a:gd name="T22" fmla="*/ 3 w 8"/>
                    <a:gd name="T23" fmla="*/ 7 h 19"/>
                    <a:gd name="T24" fmla="*/ 0 w 8"/>
                    <a:gd name="T25" fmla="*/ 0 h 1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"/>
                    <a:gd name="T40" fmla="*/ 0 h 19"/>
                    <a:gd name="T41" fmla="*/ 8 w 8"/>
                    <a:gd name="T42" fmla="*/ 19 h 1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" h="19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1" y="7"/>
                      </a:lnTo>
                      <a:lnTo>
                        <a:pt x="1" y="10"/>
                      </a:lnTo>
                      <a:lnTo>
                        <a:pt x="2" y="12"/>
                      </a:lnTo>
                      <a:lnTo>
                        <a:pt x="4" y="17"/>
                      </a:lnTo>
                      <a:lnTo>
                        <a:pt x="6" y="18"/>
                      </a:lnTo>
                      <a:lnTo>
                        <a:pt x="7" y="17"/>
                      </a:lnTo>
                      <a:lnTo>
                        <a:pt x="4" y="11"/>
                      </a:lnTo>
                      <a:lnTo>
                        <a:pt x="3" y="10"/>
                      </a:lnTo>
                      <a:lnTo>
                        <a:pt x="3" y="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10" name="Freeform 314"/>
                <p:cNvSpPr/>
                <p:nvPr/>
              </p:nvSpPr>
              <p:spPr bwMode="auto">
                <a:xfrm>
                  <a:off x="4464" y="2918"/>
                  <a:ext cx="22" cy="21"/>
                </a:xfrm>
                <a:custGeom>
                  <a:avLst/>
                  <a:gdLst>
                    <a:gd name="T0" fmla="*/ 7 w 22"/>
                    <a:gd name="T1" fmla="*/ 20 h 21"/>
                    <a:gd name="T2" fmla="*/ 9 w 22"/>
                    <a:gd name="T3" fmla="*/ 16 h 21"/>
                    <a:gd name="T4" fmla="*/ 11 w 22"/>
                    <a:gd name="T5" fmla="*/ 13 h 21"/>
                    <a:gd name="T6" fmla="*/ 13 w 22"/>
                    <a:gd name="T7" fmla="*/ 11 h 21"/>
                    <a:gd name="T8" fmla="*/ 15 w 22"/>
                    <a:gd name="T9" fmla="*/ 11 h 21"/>
                    <a:gd name="T10" fmla="*/ 17 w 22"/>
                    <a:gd name="T11" fmla="*/ 14 h 21"/>
                    <a:gd name="T12" fmla="*/ 17 w 22"/>
                    <a:gd name="T13" fmla="*/ 16 h 21"/>
                    <a:gd name="T14" fmla="*/ 17 w 22"/>
                    <a:gd name="T15" fmla="*/ 18 h 21"/>
                    <a:gd name="T16" fmla="*/ 18 w 22"/>
                    <a:gd name="T17" fmla="*/ 20 h 21"/>
                    <a:gd name="T18" fmla="*/ 18 w 22"/>
                    <a:gd name="T19" fmla="*/ 16 h 21"/>
                    <a:gd name="T20" fmla="*/ 20 w 22"/>
                    <a:gd name="T21" fmla="*/ 14 h 21"/>
                    <a:gd name="T22" fmla="*/ 21 w 22"/>
                    <a:gd name="T23" fmla="*/ 11 h 21"/>
                    <a:gd name="T24" fmla="*/ 20 w 22"/>
                    <a:gd name="T25" fmla="*/ 10 h 21"/>
                    <a:gd name="T26" fmla="*/ 17 w 22"/>
                    <a:gd name="T27" fmla="*/ 11 h 21"/>
                    <a:gd name="T28" fmla="*/ 12 w 22"/>
                    <a:gd name="T29" fmla="*/ 4 h 21"/>
                    <a:gd name="T30" fmla="*/ 12 w 22"/>
                    <a:gd name="T31" fmla="*/ 1 h 21"/>
                    <a:gd name="T32" fmla="*/ 9 w 22"/>
                    <a:gd name="T33" fmla="*/ 0 h 21"/>
                    <a:gd name="T34" fmla="*/ 3 w 22"/>
                    <a:gd name="T35" fmla="*/ 6 h 21"/>
                    <a:gd name="T36" fmla="*/ 1 w 22"/>
                    <a:gd name="T37" fmla="*/ 6 h 21"/>
                    <a:gd name="T38" fmla="*/ 0 w 22"/>
                    <a:gd name="T39" fmla="*/ 9 h 21"/>
                    <a:gd name="T40" fmla="*/ 4 w 22"/>
                    <a:gd name="T41" fmla="*/ 12 h 21"/>
                    <a:gd name="T42" fmla="*/ 4 w 22"/>
                    <a:gd name="T43" fmla="*/ 18 h 21"/>
                    <a:gd name="T44" fmla="*/ 7 w 22"/>
                    <a:gd name="T45" fmla="*/ 20 h 2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2"/>
                    <a:gd name="T70" fmla="*/ 0 h 21"/>
                    <a:gd name="T71" fmla="*/ 22 w 22"/>
                    <a:gd name="T72" fmla="*/ 21 h 2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2" h="21">
                      <a:moveTo>
                        <a:pt x="7" y="20"/>
                      </a:moveTo>
                      <a:lnTo>
                        <a:pt x="9" y="16"/>
                      </a:lnTo>
                      <a:lnTo>
                        <a:pt x="11" y="13"/>
                      </a:lnTo>
                      <a:lnTo>
                        <a:pt x="13" y="11"/>
                      </a:lnTo>
                      <a:lnTo>
                        <a:pt x="15" y="11"/>
                      </a:lnTo>
                      <a:lnTo>
                        <a:pt x="17" y="14"/>
                      </a:lnTo>
                      <a:lnTo>
                        <a:pt x="17" y="16"/>
                      </a:lnTo>
                      <a:lnTo>
                        <a:pt x="17" y="18"/>
                      </a:lnTo>
                      <a:lnTo>
                        <a:pt x="18" y="20"/>
                      </a:lnTo>
                      <a:lnTo>
                        <a:pt x="18" y="16"/>
                      </a:lnTo>
                      <a:lnTo>
                        <a:pt x="20" y="14"/>
                      </a:lnTo>
                      <a:lnTo>
                        <a:pt x="21" y="11"/>
                      </a:lnTo>
                      <a:lnTo>
                        <a:pt x="20" y="10"/>
                      </a:lnTo>
                      <a:lnTo>
                        <a:pt x="17" y="11"/>
                      </a:lnTo>
                      <a:lnTo>
                        <a:pt x="12" y="4"/>
                      </a:lnTo>
                      <a:lnTo>
                        <a:pt x="12" y="1"/>
                      </a:lnTo>
                      <a:lnTo>
                        <a:pt x="9" y="0"/>
                      </a:lnTo>
                      <a:lnTo>
                        <a:pt x="3" y="6"/>
                      </a:lnTo>
                      <a:lnTo>
                        <a:pt x="1" y="6"/>
                      </a:lnTo>
                      <a:lnTo>
                        <a:pt x="0" y="9"/>
                      </a:lnTo>
                      <a:lnTo>
                        <a:pt x="4" y="12"/>
                      </a:lnTo>
                      <a:lnTo>
                        <a:pt x="4" y="18"/>
                      </a:lnTo>
                      <a:lnTo>
                        <a:pt x="7" y="2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11" name="Freeform 315"/>
                <p:cNvSpPr/>
                <p:nvPr/>
              </p:nvSpPr>
              <p:spPr bwMode="auto">
                <a:xfrm>
                  <a:off x="4472" y="2871"/>
                  <a:ext cx="112" cy="39"/>
                </a:xfrm>
                <a:custGeom>
                  <a:avLst/>
                  <a:gdLst>
                    <a:gd name="T0" fmla="*/ 21 w 112"/>
                    <a:gd name="T1" fmla="*/ 29 h 39"/>
                    <a:gd name="T2" fmla="*/ 26 w 112"/>
                    <a:gd name="T3" fmla="*/ 27 h 39"/>
                    <a:gd name="T4" fmla="*/ 38 w 112"/>
                    <a:gd name="T5" fmla="*/ 26 h 39"/>
                    <a:gd name="T6" fmla="*/ 50 w 112"/>
                    <a:gd name="T7" fmla="*/ 25 h 39"/>
                    <a:gd name="T8" fmla="*/ 60 w 112"/>
                    <a:gd name="T9" fmla="*/ 26 h 39"/>
                    <a:gd name="T10" fmla="*/ 73 w 112"/>
                    <a:gd name="T11" fmla="*/ 30 h 39"/>
                    <a:gd name="T12" fmla="*/ 85 w 112"/>
                    <a:gd name="T13" fmla="*/ 36 h 39"/>
                    <a:gd name="T14" fmla="*/ 93 w 112"/>
                    <a:gd name="T15" fmla="*/ 38 h 39"/>
                    <a:gd name="T16" fmla="*/ 99 w 112"/>
                    <a:gd name="T17" fmla="*/ 38 h 39"/>
                    <a:gd name="T18" fmla="*/ 106 w 112"/>
                    <a:gd name="T19" fmla="*/ 37 h 39"/>
                    <a:gd name="T20" fmla="*/ 109 w 112"/>
                    <a:gd name="T21" fmla="*/ 37 h 39"/>
                    <a:gd name="T22" fmla="*/ 110 w 112"/>
                    <a:gd name="T23" fmla="*/ 30 h 39"/>
                    <a:gd name="T24" fmla="*/ 111 w 112"/>
                    <a:gd name="T25" fmla="*/ 21 h 39"/>
                    <a:gd name="T26" fmla="*/ 111 w 112"/>
                    <a:gd name="T27" fmla="*/ 14 h 39"/>
                    <a:gd name="T28" fmla="*/ 110 w 112"/>
                    <a:gd name="T29" fmla="*/ 10 h 39"/>
                    <a:gd name="T30" fmla="*/ 107 w 112"/>
                    <a:gd name="T31" fmla="*/ 5 h 39"/>
                    <a:gd name="T32" fmla="*/ 104 w 112"/>
                    <a:gd name="T33" fmla="*/ 2 h 39"/>
                    <a:gd name="T34" fmla="*/ 94 w 112"/>
                    <a:gd name="T35" fmla="*/ 2 h 39"/>
                    <a:gd name="T36" fmla="*/ 86 w 112"/>
                    <a:gd name="T37" fmla="*/ 2 h 39"/>
                    <a:gd name="T38" fmla="*/ 79 w 112"/>
                    <a:gd name="T39" fmla="*/ 1 h 39"/>
                    <a:gd name="T40" fmla="*/ 70 w 112"/>
                    <a:gd name="T41" fmla="*/ 0 h 39"/>
                    <a:gd name="T42" fmla="*/ 60 w 112"/>
                    <a:gd name="T43" fmla="*/ 0 h 39"/>
                    <a:gd name="T44" fmla="*/ 53 w 112"/>
                    <a:gd name="T45" fmla="*/ 1 h 39"/>
                    <a:gd name="T46" fmla="*/ 46 w 112"/>
                    <a:gd name="T47" fmla="*/ 2 h 39"/>
                    <a:gd name="T48" fmla="*/ 29 w 112"/>
                    <a:gd name="T49" fmla="*/ 4 h 39"/>
                    <a:gd name="T50" fmla="*/ 21 w 112"/>
                    <a:gd name="T51" fmla="*/ 7 h 39"/>
                    <a:gd name="T52" fmla="*/ 8 w 112"/>
                    <a:gd name="T53" fmla="*/ 9 h 39"/>
                    <a:gd name="T54" fmla="*/ 3 w 112"/>
                    <a:gd name="T55" fmla="*/ 12 h 39"/>
                    <a:gd name="T56" fmla="*/ 0 w 112"/>
                    <a:gd name="T57" fmla="*/ 13 h 39"/>
                    <a:gd name="T58" fmla="*/ 7 w 112"/>
                    <a:gd name="T59" fmla="*/ 15 h 39"/>
                    <a:gd name="T60" fmla="*/ 13 w 112"/>
                    <a:gd name="T61" fmla="*/ 18 h 39"/>
                    <a:gd name="T62" fmla="*/ 19 w 112"/>
                    <a:gd name="T63" fmla="*/ 23 h 39"/>
                    <a:gd name="T64" fmla="*/ 21 w 112"/>
                    <a:gd name="T65" fmla="*/ 29 h 3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2"/>
                    <a:gd name="T100" fmla="*/ 0 h 39"/>
                    <a:gd name="T101" fmla="*/ 112 w 112"/>
                    <a:gd name="T102" fmla="*/ 39 h 3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2" h="39">
                      <a:moveTo>
                        <a:pt x="21" y="29"/>
                      </a:moveTo>
                      <a:lnTo>
                        <a:pt x="26" y="27"/>
                      </a:lnTo>
                      <a:lnTo>
                        <a:pt x="38" y="26"/>
                      </a:lnTo>
                      <a:lnTo>
                        <a:pt x="50" y="25"/>
                      </a:lnTo>
                      <a:lnTo>
                        <a:pt x="60" y="26"/>
                      </a:lnTo>
                      <a:lnTo>
                        <a:pt x="73" y="30"/>
                      </a:lnTo>
                      <a:lnTo>
                        <a:pt x="85" y="36"/>
                      </a:lnTo>
                      <a:lnTo>
                        <a:pt x="93" y="38"/>
                      </a:lnTo>
                      <a:lnTo>
                        <a:pt x="99" y="38"/>
                      </a:lnTo>
                      <a:lnTo>
                        <a:pt x="106" y="37"/>
                      </a:lnTo>
                      <a:lnTo>
                        <a:pt x="109" y="37"/>
                      </a:lnTo>
                      <a:lnTo>
                        <a:pt x="110" y="30"/>
                      </a:lnTo>
                      <a:lnTo>
                        <a:pt x="111" y="21"/>
                      </a:lnTo>
                      <a:lnTo>
                        <a:pt x="111" y="14"/>
                      </a:lnTo>
                      <a:lnTo>
                        <a:pt x="110" y="10"/>
                      </a:lnTo>
                      <a:lnTo>
                        <a:pt x="107" y="5"/>
                      </a:lnTo>
                      <a:lnTo>
                        <a:pt x="104" y="2"/>
                      </a:lnTo>
                      <a:lnTo>
                        <a:pt x="94" y="2"/>
                      </a:lnTo>
                      <a:lnTo>
                        <a:pt x="86" y="2"/>
                      </a:lnTo>
                      <a:lnTo>
                        <a:pt x="79" y="1"/>
                      </a:lnTo>
                      <a:lnTo>
                        <a:pt x="70" y="0"/>
                      </a:lnTo>
                      <a:lnTo>
                        <a:pt x="60" y="0"/>
                      </a:lnTo>
                      <a:lnTo>
                        <a:pt x="53" y="1"/>
                      </a:lnTo>
                      <a:lnTo>
                        <a:pt x="46" y="2"/>
                      </a:lnTo>
                      <a:lnTo>
                        <a:pt x="29" y="4"/>
                      </a:lnTo>
                      <a:lnTo>
                        <a:pt x="21" y="7"/>
                      </a:lnTo>
                      <a:lnTo>
                        <a:pt x="8" y="9"/>
                      </a:lnTo>
                      <a:lnTo>
                        <a:pt x="3" y="12"/>
                      </a:lnTo>
                      <a:lnTo>
                        <a:pt x="0" y="13"/>
                      </a:lnTo>
                      <a:lnTo>
                        <a:pt x="7" y="15"/>
                      </a:lnTo>
                      <a:lnTo>
                        <a:pt x="13" y="18"/>
                      </a:lnTo>
                      <a:lnTo>
                        <a:pt x="19" y="23"/>
                      </a:lnTo>
                      <a:lnTo>
                        <a:pt x="21" y="29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12" name="Freeform 316"/>
                <p:cNvSpPr/>
                <p:nvPr/>
              </p:nvSpPr>
              <p:spPr bwMode="auto">
                <a:xfrm>
                  <a:off x="4516" y="2892"/>
                  <a:ext cx="68" cy="19"/>
                </a:xfrm>
                <a:custGeom>
                  <a:avLst/>
                  <a:gdLst>
                    <a:gd name="T0" fmla="*/ 0 w 68"/>
                    <a:gd name="T1" fmla="*/ 7 h 19"/>
                    <a:gd name="T2" fmla="*/ 12 w 68"/>
                    <a:gd name="T3" fmla="*/ 8 h 19"/>
                    <a:gd name="T4" fmla="*/ 21 w 68"/>
                    <a:gd name="T5" fmla="*/ 10 h 19"/>
                    <a:gd name="T6" fmla="*/ 37 w 68"/>
                    <a:gd name="T7" fmla="*/ 15 h 19"/>
                    <a:gd name="T8" fmla="*/ 51 w 68"/>
                    <a:gd name="T9" fmla="*/ 18 h 19"/>
                    <a:gd name="T10" fmla="*/ 60 w 68"/>
                    <a:gd name="T11" fmla="*/ 18 h 19"/>
                    <a:gd name="T12" fmla="*/ 64 w 68"/>
                    <a:gd name="T13" fmla="*/ 17 h 19"/>
                    <a:gd name="T14" fmla="*/ 66 w 68"/>
                    <a:gd name="T15" fmla="*/ 14 h 19"/>
                    <a:gd name="T16" fmla="*/ 66 w 68"/>
                    <a:gd name="T17" fmla="*/ 11 h 19"/>
                    <a:gd name="T18" fmla="*/ 66 w 68"/>
                    <a:gd name="T19" fmla="*/ 8 h 19"/>
                    <a:gd name="T20" fmla="*/ 67 w 68"/>
                    <a:gd name="T21" fmla="*/ 5 h 19"/>
                    <a:gd name="T22" fmla="*/ 67 w 68"/>
                    <a:gd name="T23" fmla="*/ 3 h 19"/>
                    <a:gd name="T24" fmla="*/ 53 w 68"/>
                    <a:gd name="T25" fmla="*/ 4 h 19"/>
                    <a:gd name="T26" fmla="*/ 46 w 68"/>
                    <a:gd name="T27" fmla="*/ 4 h 19"/>
                    <a:gd name="T28" fmla="*/ 29 w 68"/>
                    <a:gd name="T29" fmla="*/ 1 h 19"/>
                    <a:gd name="T30" fmla="*/ 20 w 68"/>
                    <a:gd name="T31" fmla="*/ 1 h 19"/>
                    <a:gd name="T32" fmla="*/ 8 w 68"/>
                    <a:gd name="T33" fmla="*/ 0 h 19"/>
                    <a:gd name="T34" fmla="*/ 2 w 68"/>
                    <a:gd name="T35" fmla="*/ 1 h 19"/>
                    <a:gd name="T36" fmla="*/ 0 w 68"/>
                    <a:gd name="T37" fmla="*/ 7 h 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8"/>
                    <a:gd name="T58" fmla="*/ 0 h 19"/>
                    <a:gd name="T59" fmla="*/ 68 w 68"/>
                    <a:gd name="T60" fmla="*/ 19 h 1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8" h="19">
                      <a:moveTo>
                        <a:pt x="0" y="7"/>
                      </a:moveTo>
                      <a:lnTo>
                        <a:pt x="12" y="8"/>
                      </a:lnTo>
                      <a:lnTo>
                        <a:pt x="21" y="10"/>
                      </a:lnTo>
                      <a:lnTo>
                        <a:pt x="37" y="15"/>
                      </a:lnTo>
                      <a:lnTo>
                        <a:pt x="51" y="18"/>
                      </a:lnTo>
                      <a:lnTo>
                        <a:pt x="60" y="18"/>
                      </a:lnTo>
                      <a:lnTo>
                        <a:pt x="64" y="17"/>
                      </a:lnTo>
                      <a:lnTo>
                        <a:pt x="66" y="14"/>
                      </a:lnTo>
                      <a:lnTo>
                        <a:pt x="66" y="11"/>
                      </a:lnTo>
                      <a:lnTo>
                        <a:pt x="66" y="8"/>
                      </a:lnTo>
                      <a:lnTo>
                        <a:pt x="67" y="5"/>
                      </a:lnTo>
                      <a:lnTo>
                        <a:pt x="67" y="3"/>
                      </a:lnTo>
                      <a:lnTo>
                        <a:pt x="53" y="4"/>
                      </a:lnTo>
                      <a:lnTo>
                        <a:pt x="46" y="4"/>
                      </a:lnTo>
                      <a:lnTo>
                        <a:pt x="29" y="1"/>
                      </a:lnTo>
                      <a:lnTo>
                        <a:pt x="20" y="1"/>
                      </a:lnTo>
                      <a:lnTo>
                        <a:pt x="8" y="0"/>
                      </a:lnTo>
                      <a:lnTo>
                        <a:pt x="2" y="1"/>
                      </a:lnTo>
                      <a:lnTo>
                        <a:pt x="0" y="7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3502" name="Group 322"/>
              <p:cNvGrpSpPr/>
              <p:nvPr/>
            </p:nvGrpSpPr>
            <p:grpSpPr bwMode="auto">
              <a:xfrm>
                <a:off x="4470" y="2873"/>
                <a:ext cx="45" cy="30"/>
                <a:chOff x="4470" y="2873"/>
                <a:chExt cx="45" cy="30"/>
              </a:xfrm>
            </p:grpSpPr>
            <p:sp>
              <p:nvSpPr>
                <p:cNvPr id="93503" name="Freeform 318"/>
                <p:cNvSpPr/>
                <p:nvPr/>
              </p:nvSpPr>
              <p:spPr bwMode="auto">
                <a:xfrm>
                  <a:off x="4470" y="2876"/>
                  <a:ext cx="28" cy="26"/>
                </a:xfrm>
                <a:custGeom>
                  <a:avLst/>
                  <a:gdLst>
                    <a:gd name="T0" fmla="*/ 0 w 28"/>
                    <a:gd name="T1" fmla="*/ 10 h 26"/>
                    <a:gd name="T2" fmla="*/ 5 w 28"/>
                    <a:gd name="T3" fmla="*/ 11 h 26"/>
                    <a:gd name="T4" fmla="*/ 11 w 28"/>
                    <a:gd name="T5" fmla="*/ 14 h 26"/>
                    <a:gd name="T6" fmla="*/ 16 w 28"/>
                    <a:gd name="T7" fmla="*/ 20 h 26"/>
                    <a:gd name="T8" fmla="*/ 17 w 28"/>
                    <a:gd name="T9" fmla="*/ 23 h 26"/>
                    <a:gd name="T10" fmla="*/ 17 w 28"/>
                    <a:gd name="T11" fmla="*/ 25 h 26"/>
                    <a:gd name="T12" fmla="*/ 22 w 28"/>
                    <a:gd name="T13" fmla="*/ 23 h 26"/>
                    <a:gd name="T14" fmla="*/ 24 w 28"/>
                    <a:gd name="T15" fmla="*/ 23 h 26"/>
                    <a:gd name="T16" fmla="*/ 27 w 28"/>
                    <a:gd name="T17" fmla="*/ 18 h 26"/>
                    <a:gd name="T18" fmla="*/ 27 w 28"/>
                    <a:gd name="T19" fmla="*/ 10 h 26"/>
                    <a:gd name="T20" fmla="*/ 27 w 28"/>
                    <a:gd name="T21" fmla="*/ 4 h 26"/>
                    <a:gd name="T22" fmla="*/ 25 w 28"/>
                    <a:gd name="T23" fmla="*/ 0 h 26"/>
                    <a:gd name="T24" fmla="*/ 23 w 28"/>
                    <a:gd name="T25" fmla="*/ 0 h 26"/>
                    <a:gd name="T26" fmla="*/ 12 w 28"/>
                    <a:gd name="T27" fmla="*/ 2 h 26"/>
                    <a:gd name="T28" fmla="*/ 6 w 28"/>
                    <a:gd name="T29" fmla="*/ 5 h 26"/>
                    <a:gd name="T30" fmla="*/ 0 w 28"/>
                    <a:gd name="T31" fmla="*/ 10 h 2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8"/>
                    <a:gd name="T49" fmla="*/ 0 h 26"/>
                    <a:gd name="T50" fmla="*/ 28 w 28"/>
                    <a:gd name="T51" fmla="*/ 26 h 2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8" h="26">
                      <a:moveTo>
                        <a:pt x="0" y="10"/>
                      </a:moveTo>
                      <a:lnTo>
                        <a:pt x="5" y="11"/>
                      </a:lnTo>
                      <a:lnTo>
                        <a:pt x="11" y="14"/>
                      </a:lnTo>
                      <a:lnTo>
                        <a:pt x="16" y="20"/>
                      </a:lnTo>
                      <a:lnTo>
                        <a:pt x="17" y="23"/>
                      </a:lnTo>
                      <a:lnTo>
                        <a:pt x="17" y="25"/>
                      </a:lnTo>
                      <a:lnTo>
                        <a:pt x="22" y="23"/>
                      </a:lnTo>
                      <a:lnTo>
                        <a:pt x="24" y="23"/>
                      </a:lnTo>
                      <a:lnTo>
                        <a:pt x="27" y="18"/>
                      </a:lnTo>
                      <a:lnTo>
                        <a:pt x="27" y="10"/>
                      </a:lnTo>
                      <a:lnTo>
                        <a:pt x="27" y="4"/>
                      </a:lnTo>
                      <a:lnTo>
                        <a:pt x="25" y="0"/>
                      </a:lnTo>
                      <a:lnTo>
                        <a:pt x="23" y="0"/>
                      </a:lnTo>
                      <a:lnTo>
                        <a:pt x="12" y="2"/>
                      </a:lnTo>
                      <a:lnTo>
                        <a:pt x="6" y="5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04" name="Freeform 319"/>
                <p:cNvSpPr/>
                <p:nvPr/>
              </p:nvSpPr>
              <p:spPr bwMode="auto">
                <a:xfrm>
                  <a:off x="4485" y="2891"/>
                  <a:ext cx="12" cy="12"/>
                </a:xfrm>
                <a:custGeom>
                  <a:avLst/>
                  <a:gdLst>
                    <a:gd name="T0" fmla="*/ 4 w 12"/>
                    <a:gd name="T1" fmla="*/ 11 h 12"/>
                    <a:gd name="T2" fmla="*/ 3 w 12"/>
                    <a:gd name="T3" fmla="*/ 8 h 12"/>
                    <a:gd name="T4" fmla="*/ 2 w 12"/>
                    <a:gd name="T5" fmla="*/ 6 h 12"/>
                    <a:gd name="T6" fmla="*/ 0 w 12"/>
                    <a:gd name="T7" fmla="*/ 3 h 12"/>
                    <a:gd name="T8" fmla="*/ 5 w 12"/>
                    <a:gd name="T9" fmla="*/ 1 h 12"/>
                    <a:gd name="T10" fmla="*/ 11 w 12"/>
                    <a:gd name="T11" fmla="*/ 0 h 12"/>
                    <a:gd name="T12" fmla="*/ 10 w 12"/>
                    <a:gd name="T13" fmla="*/ 3 h 12"/>
                    <a:gd name="T14" fmla="*/ 10 w 12"/>
                    <a:gd name="T15" fmla="*/ 6 h 12"/>
                    <a:gd name="T16" fmla="*/ 9 w 12"/>
                    <a:gd name="T17" fmla="*/ 9 h 12"/>
                    <a:gd name="T18" fmla="*/ 8 w 12"/>
                    <a:gd name="T19" fmla="*/ 9 h 12"/>
                    <a:gd name="T20" fmla="*/ 4 w 12"/>
                    <a:gd name="T21" fmla="*/ 11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12"/>
                    <a:gd name="T35" fmla="*/ 12 w 12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12">
                      <a:moveTo>
                        <a:pt x="4" y="11"/>
                      </a:moveTo>
                      <a:lnTo>
                        <a:pt x="3" y="8"/>
                      </a:lnTo>
                      <a:lnTo>
                        <a:pt x="2" y="6"/>
                      </a:lnTo>
                      <a:lnTo>
                        <a:pt x="0" y="3"/>
                      </a:lnTo>
                      <a:lnTo>
                        <a:pt x="5" y="1"/>
                      </a:lnTo>
                      <a:lnTo>
                        <a:pt x="11" y="0"/>
                      </a:lnTo>
                      <a:lnTo>
                        <a:pt x="10" y="3"/>
                      </a:lnTo>
                      <a:lnTo>
                        <a:pt x="10" y="6"/>
                      </a:lnTo>
                      <a:lnTo>
                        <a:pt x="9" y="9"/>
                      </a:lnTo>
                      <a:lnTo>
                        <a:pt x="8" y="9"/>
                      </a:lnTo>
                      <a:lnTo>
                        <a:pt x="4" y="11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05" name="Freeform 320"/>
                <p:cNvSpPr/>
                <p:nvPr/>
              </p:nvSpPr>
              <p:spPr bwMode="auto">
                <a:xfrm>
                  <a:off x="4499" y="2873"/>
                  <a:ext cx="16" cy="26"/>
                </a:xfrm>
                <a:custGeom>
                  <a:avLst/>
                  <a:gdLst>
                    <a:gd name="T0" fmla="*/ 0 w 16"/>
                    <a:gd name="T1" fmla="*/ 2 h 26"/>
                    <a:gd name="T2" fmla="*/ 2 w 16"/>
                    <a:gd name="T3" fmla="*/ 5 h 26"/>
                    <a:gd name="T4" fmla="*/ 3 w 16"/>
                    <a:gd name="T5" fmla="*/ 11 h 26"/>
                    <a:gd name="T6" fmla="*/ 3 w 16"/>
                    <a:gd name="T7" fmla="*/ 17 h 26"/>
                    <a:gd name="T8" fmla="*/ 1 w 16"/>
                    <a:gd name="T9" fmla="*/ 21 h 26"/>
                    <a:gd name="T10" fmla="*/ 1 w 16"/>
                    <a:gd name="T11" fmla="*/ 25 h 26"/>
                    <a:gd name="T12" fmla="*/ 3 w 16"/>
                    <a:gd name="T13" fmla="*/ 24 h 26"/>
                    <a:gd name="T14" fmla="*/ 7 w 16"/>
                    <a:gd name="T15" fmla="*/ 23 h 26"/>
                    <a:gd name="T16" fmla="*/ 12 w 16"/>
                    <a:gd name="T17" fmla="*/ 23 h 26"/>
                    <a:gd name="T18" fmla="*/ 15 w 16"/>
                    <a:gd name="T19" fmla="*/ 20 h 26"/>
                    <a:gd name="T20" fmla="*/ 15 w 16"/>
                    <a:gd name="T21" fmla="*/ 15 h 26"/>
                    <a:gd name="T22" fmla="*/ 15 w 16"/>
                    <a:gd name="T23" fmla="*/ 11 h 26"/>
                    <a:gd name="T24" fmla="*/ 15 w 16"/>
                    <a:gd name="T25" fmla="*/ 7 h 26"/>
                    <a:gd name="T26" fmla="*/ 13 w 16"/>
                    <a:gd name="T27" fmla="*/ 2 h 26"/>
                    <a:gd name="T28" fmla="*/ 12 w 16"/>
                    <a:gd name="T29" fmla="*/ 0 h 26"/>
                    <a:gd name="T30" fmla="*/ 8 w 16"/>
                    <a:gd name="T31" fmla="*/ 0 h 26"/>
                    <a:gd name="T32" fmla="*/ 0 w 16"/>
                    <a:gd name="T33" fmla="*/ 2 h 2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6"/>
                    <a:gd name="T52" fmla="*/ 0 h 26"/>
                    <a:gd name="T53" fmla="*/ 16 w 16"/>
                    <a:gd name="T54" fmla="*/ 26 h 2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6" h="26">
                      <a:moveTo>
                        <a:pt x="0" y="2"/>
                      </a:moveTo>
                      <a:lnTo>
                        <a:pt x="2" y="5"/>
                      </a:lnTo>
                      <a:lnTo>
                        <a:pt x="3" y="11"/>
                      </a:lnTo>
                      <a:lnTo>
                        <a:pt x="3" y="17"/>
                      </a:lnTo>
                      <a:lnTo>
                        <a:pt x="1" y="21"/>
                      </a:lnTo>
                      <a:lnTo>
                        <a:pt x="1" y="25"/>
                      </a:lnTo>
                      <a:lnTo>
                        <a:pt x="3" y="24"/>
                      </a:lnTo>
                      <a:lnTo>
                        <a:pt x="7" y="23"/>
                      </a:lnTo>
                      <a:lnTo>
                        <a:pt x="12" y="23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5" y="7"/>
                      </a:lnTo>
                      <a:lnTo>
                        <a:pt x="13" y="2"/>
                      </a:ln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0" y="2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06" name="Freeform 321"/>
                <p:cNvSpPr/>
                <p:nvPr/>
              </p:nvSpPr>
              <p:spPr bwMode="auto">
                <a:xfrm>
                  <a:off x="4500" y="2891"/>
                  <a:ext cx="15" cy="8"/>
                </a:xfrm>
                <a:custGeom>
                  <a:avLst/>
                  <a:gdLst>
                    <a:gd name="T0" fmla="*/ 14 w 15"/>
                    <a:gd name="T1" fmla="*/ 0 h 8"/>
                    <a:gd name="T2" fmla="*/ 8 w 15"/>
                    <a:gd name="T3" fmla="*/ 1 h 8"/>
                    <a:gd name="T4" fmla="*/ 2 w 15"/>
                    <a:gd name="T5" fmla="*/ 0 h 8"/>
                    <a:gd name="T6" fmla="*/ 1 w 15"/>
                    <a:gd name="T7" fmla="*/ 3 h 8"/>
                    <a:gd name="T8" fmla="*/ 1 w 15"/>
                    <a:gd name="T9" fmla="*/ 6 h 8"/>
                    <a:gd name="T10" fmla="*/ 0 w 15"/>
                    <a:gd name="T11" fmla="*/ 7 h 8"/>
                    <a:gd name="T12" fmla="*/ 6 w 15"/>
                    <a:gd name="T13" fmla="*/ 6 h 8"/>
                    <a:gd name="T14" fmla="*/ 9 w 15"/>
                    <a:gd name="T15" fmla="*/ 6 h 8"/>
                    <a:gd name="T16" fmla="*/ 12 w 15"/>
                    <a:gd name="T17" fmla="*/ 6 h 8"/>
                    <a:gd name="T18" fmla="*/ 14 w 15"/>
                    <a:gd name="T19" fmla="*/ 4 h 8"/>
                    <a:gd name="T20" fmla="*/ 14 w 15"/>
                    <a:gd name="T21" fmla="*/ 0 h 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5"/>
                    <a:gd name="T34" fmla="*/ 0 h 8"/>
                    <a:gd name="T35" fmla="*/ 15 w 15"/>
                    <a:gd name="T36" fmla="*/ 8 h 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5" h="8">
                      <a:moveTo>
                        <a:pt x="14" y="0"/>
                      </a:moveTo>
                      <a:lnTo>
                        <a:pt x="8" y="1"/>
                      </a:lnTo>
                      <a:lnTo>
                        <a:pt x="2" y="0"/>
                      </a:lnTo>
                      <a:lnTo>
                        <a:pt x="1" y="3"/>
                      </a:lnTo>
                      <a:lnTo>
                        <a:pt x="1" y="6"/>
                      </a:lnTo>
                      <a:lnTo>
                        <a:pt x="0" y="7"/>
                      </a:lnTo>
                      <a:lnTo>
                        <a:pt x="6" y="6"/>
                      </a:lnTo>
                      <a:lnTo>
                        <a:pt x="9" y="6"/>
                      </a:lnTo>
                      <a:lnTo>
                        <a:pt x="12" y="6"/>
                      </a:lnTo>
                      <a:lnTo>
                        <a:pt x="14" y="4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478" name="Group 335"/>
            <p:cNvGrpSpPr/>
            <p:nvPr/>
          </p:nvGrpSpPr>
          <p:grpSpPr bwMode="auto">
            <a:xfrm>
              <a:off x="4796" y="2743"/>
              <a:ext cx="115" cy="169"/>
              <a:chOff x="4796" y="2743"/>
              <a:chExt cx="115" cy="169"/>
            </a:xfrm>
          </p:grpSpPr>
          <p:grpSp>
            <p:nvGrpSpPr>
              <p:cNvPr id="93490" name="Group 328"/>
              <p:cNvGrpSpPr/>
              <p:nvPr/>
            </p:nvGrpSpPr>
            <p:grpSpPr bwMode="auto">
              <a:xfrm>
                <a:off x="4796" y="2743"/>
                <a:ext cx="115" cy="169"/>
                <a:chOff x="4796" y="2743"/>
                <a:chExt cx="115" cy="169"/>
              </a:xfrm>
            </p:grpSpPr>
            <p:sp>
              <p:nvSpPr>
                <p:cNvPr id="93497" name="Freeform 324"/>
                <p:cNvSpPr/>
                <p:nvPr/>
              </p:nvSpPr>
              <p:spPr bwMode="auto">
                <a:xfrm>
                  <a:off x="4796" y="2743"/>
                  <a:ext cx="115" cy="169"/>
                </a:xfrm>
                <a:custGeom>
                  <a:avLst/>
                  <a:gdLst>
                    <a:gd name="T0" fmla="*/ 35 w 115"/>
                    <a:gd name="T1" fmla="*/ 54 h 169"/>
                    <a:gd name="T2" fmla="*/ 62 w 115"/>
                    <a:gd name="T3" fmla="*/ 88 h 169"/>
                    <a:gd name="T4" fmla="*/ 67 w 115"/>
                    <a:gd name="T5" fmla="*/ 104 h 169"/>
                    <a:gd name="T6" fmla="*/ 72 w 115"/>
                    <a:gd name="T7" fmla="*/ 115 h 169"/>
                    <a:gd name="T8" fmla="*/ 64 w 115"/>
                    <a:gd name="T9" fmla="*/ 123 h 169"/>
                    <a:gd name="T10" fmla="*/ 60 w 115"/>
                    <a:gd name="T11" fmla="*/ 136 h 169"/>
                    <a:gd name="T12" fmla="*/ 59 w 115"/>
                    <a:gd name="T13" fmla="*/ 146 h 169"/>
                    <a:gd name="T14" fmla="*/ 64 w 115"/>
                    <a:gd name="T15" fmla="*/ 159 h 169"/>
                    <a:gd name="T16" fmla="*/ 71 w 115"/>
                    <a:gd name="T17" fmla="*/ 167 h 169"/>
                    <a:gd name="T18" fmla="*/ 79 w 115"/>
                    <a:gd name="T19" fmla="*/ 167 h 169"/>
                    <a:gd name="T20" fmla="*/ 90 w 115"/>
                    <a:gd name="T21" fmla="*/ 156 h 169"/>
                    <a:gd name="T22" fmla="*/ 101 w 115"/>
                    <a:gd name="T23" fmla="*/ 138 h 169"/>
                    <a:gd name="T24" fmla="*/ 109 w 115"/>
                    <a:gd name="T25" fmla="*/ 130 h 169"/>
                    <a:gd name="T26" fmla="*/ 114 w 115"/>
                    <a:gd name="T27" fmla="*/ 122 h 169"/>
                    <a:gd name="T28" fmla="*/ 113 w 115"/>
                    <a:gd name="T29" fmla="*/ 116 h 169"/>
                    <a:gd name="T30" fmla="*/ 103 w 115"/>
                    <a:gd name="T31" fmla="*/ 94 h 169"/>
                    <a:gd name="T32" fmla="*/ 90 w 115"/>
                    <a:gd name="T33" fmla="*/ 75 h 169"/>
                    <a:gd name="T34" fmla="*/ 74 w 115"/>
                    <a:gd name="T35" fmla="*/ 60 h 169"/>
                    <a:gd name="T36" fmla="*/ 50 w 115"/>
                    <a:gd name="T37" fmla="*/ 31 h 169"/>
                    <a:gd name="T38" fmla="*/ 46 w 115"/>
                    <a:gd name="T39" fmla="*/ 19 h 169"/>
                    <a:gd name="T40" fmla="*/ 40 w 115"/>
                    <a:gd name="T41" fmla="*/ 8 h 169"/>
                    <a:gd name="T42" fmla="*/ 35 w 115"/>
                    <a:gd name="T43" fmla="*/ 2 h 169"/>
                    <a:gd name="T44" fmla="*/ 27 w 115"/>
                    <a:gd name="T45" fmla="*/ 0 h 169"/>
                    <a:gd name="T46" fmla="*/ 21 w 115"/>
                    <a:gd name="T47" fmla="*/ 2 h 169"/>
                    <a:gd name="T48" fmla="*/ 14 w 115"/>
                    <a:gd name="T49" fmla="*/ 1 h 169"/>
                    <a:gd name="T50" fmla="*/ 10 w 115"/>
                    <a:gd name="T51" fmla="*/ 2 h 169"/>
                    <a:gd name="T52" fmla="*/ 5 w 115"/>
                    <a:gd name="T53" fmla="*/ 6 h 169"/>
                    <a:gd name="T54" fmla="*/ 3 w 115"/>
                    <a:gd name="T55" fmla="*/ 8 h 169"/>
                    <a:gd name="T56" fmla="*/ 1 w 115"/>
                    <a:gd name="T57" fmla="*/ 16 h 169"/>
                    <a:gd name="T58" fmla="*/ 0 w 115"/>
                    <a:gd name="T59" fmla="*/ 25 h 169"/>
                    <a:gd name="T60" fmla="*/ 5 w 115"/>
                    <a:gd name="T61" fmla="*/ 32 h 169"/>
                    <a:gd name="T62" fmla="*/ 7 w 115"/>
                    <a:gd name="T63" fmla="*/ 38 h 169"/>
                    <a:gd name="T64" fmla="*/ 12 w 115"/>
                    <a:gd name="T65" fmla="*/ 40 h 169"/>
                    <a:gd name="T66" fmla="*/ 21 w 115"/>
                    <a:gd name="T67" fmla="*/ 44 h 169"/>
                    <a:gd name="T68" fmla="*/ 31 w 115"/>
                    <a:gd name="T69" fmla="*/ 48 h 16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15"/>
                    <a:gd name="T106" fmla="*/ 0 h 169"/>
                    <a:gd name="T107" fmla="*/ 115 w 115"/>
                    <a:gd name="T108" fmla="*/ 169 h 16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15" h="169">
                      <a:moveTo>
                        <a:pt x="31" y="48"/>
                      </a:moveTo>
                      <a:lnTo>
                        <a:pt x="35" y="54"/>
                      </a:lnTo>
                      <a:lnTo>
                        <a:pt x="57" y="80"/>
                      </a:lnTo>
                      <a:lnTo>
                        <a:pt x="62" y="88"/>
                      </a:lnTo>
                      <a:lnTo>
                        <a:pt x="64" y="96"/>
                      </a:lnTo>
                      <a:lnTo>
                        <a:pt x="67" y="104"/>
                      </a:lnTo>
                      <a:lnTo>
                        <a:pt x="71" y="111"/>
                      </a:lnTo>
                      <a:lnTo>
                        <a:pt x="72" y="115"/>
                      </a:lnTo>
                      <a:lnTo>
                        <a:pt x="67" y="119"/>
                      </a:lnTo>
                      <a:lnTo>
                        <a:pt x="64" y="123"/>
                      </a:lnTo>
                      <a:lnTo>
                        <a:pt x="61" y="129"/>
                      </a:lnTo>
                      <a:lnTo>
                        <a:pt x="60" y="136"/>
                      </a:lnTo>
                      <a:lnTo>
                        <a:pt x="59" y="140"/>
                      </a:lnTo>
                      <a:lnTo>
                        <a:pt x="59" y="146"/>
                      </a:lnTo>
                      <a:lnTo>
                        <a:pt x="61" y="155"/>
                      </a:lnTo>
                      <a:lnTo>
                        <a:pt x="64" y="159"/>
                      </a:lnTo>
                      <a:lnTo>
                        <a:pt x="68" y="165"/>
                      </a:lnTo>
                      <a:lnTo>
                        <a:pt x="71" y="167"/>
                      </a:lnTo>
                      <a:lnTo>
                        <a:pt x="75" y="168"/>
                      </a:lnTo>
                      <a:lnTo>
                        <a:pt x="79" y="167"/>
                      </a:lnTo>
                      <a:lnTo>
                        <a:pt x="82" y="163"/>
                      </a:lnTo>
                      <a:lnTo>
                        <a:pt x="90" y="156"/>
                      </a:lnTo>
                      <a:lnTo>
                        <a:pt x="95" y="146"/>
                      </a:lnTo>
                      <a:lnTo>
                        <a:pt x="101" y="138"/>
                      </a:lnTo>
                      <a:lnTo>
                        <a:pt x="105" y="135"/>
                      </a:lnTo>
                      <a:lnTo>
                        <a:pt x="109" y="130"/>
                      </a:lnTo>
                      <a:lnTo>
                        <a:pt x="111" y="130"/>
                      </a:lnTo>
                      <a:lnTo>
                        <a:pt x="114" y="122"/>
                      </a:lnTo>
                      <a:lnTo>
                        <a:pt x="114" y="117"/>
                      </a:lnTo>
                      <a:lnTo>
                        <a:pt x="113" y="116"/>
                      </a:lnTo>
                      <a:lnTo>
                        <a:pt x="108" y="106"/>
                      </a:lnTo>
                      <a:lnTo>
                        <a:pt x="103" y="94"/>
                      </a:lnTo>
                      <a:lnTo>
                        <a:pt x="96" y="84"/>
                      </a:lnTo>
                      <a:lnTo>
                        <a:pt x="90" y="75"/>
                      </a:lnTo>
                      <a:lnTo>
                        <a:pt x="81" y="68"/>
                      </a:lnTo>
                      <a:lnTo>
                        <a:pt x="74" y="60"/>
                      </a:lnTo>
                      <a:lnTo>
                        <a:pt x="50" y="34"/>
                      </a:lnTo>
                      <a:lnTo>
                        <a:pt x="50" y="31"/>
                      </a:lnTo>
                      <a:lnTo>
                        <a:pt x="48" y="26"/>
                      </a:lnTo>
                      <a:lnTo>
                        <a:pt x="46" y="19"/>
                      </a:lnTo>
                      <a:lnTo>
                        <a:pt x="42" y="14"/>
                      </a:lnTo>
                      <a:lnTo>
                        <a:pt x="40" y="8"/>
                      </a:lnTo>
                      <a:lnTo>
                        <a:pt x="37" y="4"/>
                      </a:lnTo>
                      <a:lnTo>
                        <a:pt x="35" y="2"/>
                      </a:lnTo>
                      <a:lnTo>
                        <a:pt x="31" y="1"/>
                      </a:lnTo>
                      <a:lnTo>
                        <a:pt x="27" y="0"/>
                      </a:lnTo>
                      <a:lnTo>
                        <a:pt x="23" y="1"/>
                      </a:lnTo>
                      <a:lnTo>
                        <a:pt x="21" y="2"/>
                      </a:lnTo>
                      <a:lnTo>
                        <a:pt x="17" y="1"/>
                      </a:lnTo>
                      <a:lnTo>
                        <a:pt x="14" y="1"/>
                      </a:lnTo>
                      <a:lnTo>
                        <a:pt x="12" y="3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5" y="6"/>
                      </a:lnTo>
                      <a:lnTo>
                        <a:pt x="5" y="8"/>
                      </a:lnTo>
                      <a:lnTo>
                        <a:pt x="3" y="8"/>
                      </a:lnTo>
                      <a:lnTo>
                        <a:pt x="0" y="11"/>
                      </a:lnTo>
                      <a:lnTo>
                        <a:pt x="1" y="16"/>
                      </a:lnTo>
                      <a:lnTo>
                        <a:pt x="0" y="23"/>
                      </a:lnTo>
                      <a:lnTo>
                        <a:pt x="0" y="25"/>
                      </a:lnTo>
                      <a:lnTo>
                        <a:pt x="4" y="28"/>
                      </a:lnTo>
                      <a:lnTo>
                        <a:pt x="5" y="32"/>
                      </a:lnTo>
                      <a:lnTo>
                        <a:pt x="6" y="36"/>
                      </a:lnTo>
                      <a:lnTo>
                        <a:pt x="7" y="38"/>
                      </a:lnTo>
                      <a:lnTo>
                        <a:pt x="10" y="38"/>
                      </a:lnTo>
                      <a:lnTo>
                        <a:pt x="12" y="40"/>
                      </a:lnTo>
                      <a:lnTo>
                        <a:pt x="16" y="42"/>
                      </a:lnTo>
                      <a:lnTo>
                        <a:pt x="21" y="44"/>
                      </a:lnTo>
                      <a:lnTo>
                        <a:pt x="27" y="46"/>
                      </a:lnTo>
                      <a:lnTo>
                        <a:pt x="31" y="4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498" name="Freeform 325"/>
                <p:cNvSpPr/>
                <p:nvPr/>
              </p:nvSpPr>
              <p:spPr bwMode="auto">
                <a:xfrm>
                  <a:off x="4858" y="2809"/>
                  <a:ext cx="49" cy="103"/>
                </a:xfrm>
                <a:custGeom>
                  <a:avLst/>
                  <a:gdLst>
                    <a:gd name="T0" fmla="*/ 15 w 49"/>
                    <a:gd name="T1" fmla="*/ 0 h 103"/>
                    <a:gd name="T2" fmla="*/ 24 w 49"/>
                    <a:gd name="T3" fmla="*/ 13 h 103"/>
                    <a:gd name="T4" fmla="*/ 31 w 49"/>
                    <a:gd name="T5" fmla="*/ 19 h 103"/>
                    <a:gd name="T6" fmla="*/ 36 w 49"/>
                    <a:gd name="T7" fmla="*/ 29 h 103"/>
                    <a:gd name="T8" fmla="*/ 40 w 49"/>
                    <a:gd name="T9" fmla="*/ 39 h 103"/>
                    <a:gd name="T10" fmla="*/ 44 w 49"/>
                    <a:gd name="T11" fmla="*/ 48 h 103"/>
                    <a:gd name="T12" fmla="*/ 47 w 49"/>
                    <a:gd name="T13" fmla="*/ 52 h 103"/>
                    <a:gd name="T14" fmla="*/ 48 w 49"/>
                    <a:gd name="T15" fmla="*/ 57 h 103"/>
                    <a:gd name="T16" fmla="*/ 46 w 49"/>
                    <a:gd name="T17" fmla="*/ 62 h 103"/>
                    <a:gd name="T18" fmla="*/ 41 w 49"/>
                    <a:gd name="T19" fmla="*/ 67 h 103"/>
                    <a:gd name="T20" fmla="*/ 36 w 49"/>
                    <a:gd name="T21" fmla="*/ 74 h 103"/>
                    <a:gd name="T22" fmla="*/ 33 w 49"/>
                    <a:gd name="T23" fmla="*/ 80 h 103"/>
                    <a:gd name="T24" fmla="*/ 28 w 49"/>
                    <a:gd name="T25" fmla="*/ 87 h 103"/>
                    <a:gd name="T26" fmla="*/ 26 w 49"/>
                    <a:gd name="T27" fmla="*/ 91 h 103"/>
                    <a:gd name="T28" fmla="*/ 23 w 49"/>
                    <a:gd name="T29" fmla="*/ 95 h 103"/>
                    <a:gd name="T30" fmla="*/ 19 w 49"/>
                    <a:gd name="T31" fmla="*/ 99 h 103"/>
                    <a:gd name="T32" fmla="*/ 15 w 49"/>
                    <a:gd name="T33" fmla="*/ 102 h 103"/>
                    <a:gd name="T34" fmla="*/ 11 w 49"/>
                    <a:gd name="T35" fmla="*/ 101 h 103"/>
                    <a:gd name="T36" fmla="*/ 8 w 49"/>
                    <a:gd name="T37" fmla="*/ 97 h 103"/>
                    <a:gd name="T38" fmla="*/ 5 w 49"/>
                    <a:gd name="T39" fmla="*/ 94 h 103"/>
                    <a:gd name="T40" fmla="*/ 3 w 49"/>
                    <a:gd name="T41" fmla="*/ 89 h 103"/>
                    <a:gd name="T42" fmla="*/ 1 w 49"/>
                    <a:gd name="T43" fmla="*/ 83 h 103"/>
                    <a:gd name="T44" fmla="*/ 1 w 49"/>
                    <a:gd name="T45" fmla="*/ 78 h 103"/>
                    <a:gd name="T46" fmla="*/ 1 w 49"/>
                    <a:gd name="T47" fmla="*/ 71 h 103"/>
                    <a:gd name="T48" fmla="*/ 2 w 49"/>
                    <a:gd name="T49" fmla="*/ 66 h 103"/>
                    <a:gd name="T50" fmla="*/ 4 w 49"/>
                    <a:gd name="T51" fmla="*/ 60 h 103"/>
                    <a:gd name="T52" fmla="*/ 7 w 49"/>
                    <a:gd name="T53" fmla="*/ 56 h 103"/>
                    <a:gd name="T54" fmla="*/ 11 w 49"/>
                    <a:gd name="T55" fmla="*/ 52 h 103"/>
                    <a:gd name="T56" fmla="*/ 15 w 49"/>
                    <a:gd name="T57" fmla="*/ 50 h 103"/>
                    <a:gd name="T58" fmla="*/ 13 w 49"/>
                    <a:gd name="T59" fmla="*/ 43 h 103"/>
                    <a:gd name="T60" fmla="*/ 10 w 49"/>
                    <a:gd name="T61" fmla="*/ 38 h 103"/>
                    <a:gd name="T62" fmla="*/ 9 w 49"/>
                    <a:gd name="T63" fmla="*/ 33 h 103"/>
                    <a:gd name="T64" fmla="*/ 6 w 49"/>
                    <a:gd name="T65" fmla="*/ 23 h 103"/>
                    <a:gd name="T66" fmla="*/ 0 w 49"/>
                    <a:gd name="T67" fmla="*/ 14 h 103"/>
                    <a:gd name="T68" fmla="*/ 15 w 49"/>
                    <a:gd name="T69" fmla="*/ 0 h 10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9"/>
                    <a:gd name="T106" fmla="*/ 0 h 103"/>
                    <a:gd name="T107" fmla="*/ 49 w 49"/>
                    <a:gd name="T108" fmla="*/ 103 h 10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9" h="103">
                      <a:moveTo>
                        <a:pt x="15" y="0"/>
                      </a:moveTo>
                      <a:lnTo>
                        <a:pt x="24" y="13"/>
                      </a:lnTo>
                      <a:lnTo>
                        <a:pt x="31" y="19"/>
                      </a:lnTo>
                      <a:lnTo>
                        <a:pt x="36" y="29"/>
                      </a:lnTo>
                      <a:lnTo>
                        <a:pt x="40" y="39"/>
                      </a:lnTo>
                      <a:lnTo>
                        <a:pt x="44" y="48"/>
                      </a:lnTo>
                      <a:lnTo>
                        <a:pt x="47" y="52"/>
                      </a:lnTo>
                      <a:lnTo>
                        <a:pt x="48" y="57"/>
                      </a:lnTo>
                      <a:lnTo>
                        <a:pt x="46" y="62"/>
                      </a:lnTo>
                      <a:lnTo>
                        <a:pt x="41" y="67"/>
                      </a:lnTo>
                      <a:lnTo>
                        <a:pt x="36" y="74"/>
                      </a:lnTo>
                      <a:lnTo>
                        <a:pt x="33" y="80"/>
                      </a:lnTo>
                      <a:lnTo>
                        <a:pt x="28" y="87"/>
                      </a:lnTo>
                      <a:lnTo>
                        <a:pt x="26" y="91"/>
                      </a:lnTo>
                      <a:lnTo>
                        <a:pt x="23" y="95"/>
                      </a:lnTo>
                      <a:lnTo>
                        <a:pt x="19" y="99"/>
                      </a:lnTo>
                      <a:lnTo>
                        <a:pt x="15" y="102"/>
                      </a:lnTo>
                      <a:lnTo>
                        <a:pt x="11" y="101"/>
                      </a:lnTo>
                      <a:lnTo>
                        <a:pt x="8" y="97"/>
                      </a:lnTo>
                      <a:lnTo>
                        <a:pt x="5" y="94"/>
                      </a:lnTo>
                      <a:lnTo>
                        <a:pt x="3" y="89"/>
                      </a:lnTo>
                      <a:lnTo>
                        <a:pt x="1" y="83"/>
                      </a:lnTo>
                      <a:lnTo>
                        <a:pt x="1" y="78"/>
                      </a:lnTo>
                      <a:lnTo>
                        <a:pt x="1" y="71"/>
                      </a:lnTo>
                      <a:lnTo>
                        <a:pt x="2" y="66"/>
                      </a:lnTo>
                      <a:lnTo>
                        <a:pt x="4" y="60"/>
                      </a:lnTo>
                      <a:lnTo>
                        <a:pt x="7" y="56"/>
                      </a:lnTo>
                      <a:lnTo>
                        <a:pt x="11" y="52"/>
                      </a:lnTo>
                      <a:lnTo>
                        <a:pt x="15" y="50"/>
                      </a:lnTo>
                      <a:lnTo>
                        <a:pt x="13" y="43"/>
                      </a:lnTo>
                      <a:lnTo>
                        <a:pt x="10" y="38"/>
                      </a:lnTo>
                      <a:lnTo>
                        <a:pt x="9" y="33"/>
                      </a:lnTo>
                      <a:lnTo>
                        <a:pt x="6" y="23"/>
                      </a:lnTo>
                      <a:lnTo>
                        <a:pt x="0" y="14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499" name="Freeform 326"/>
                <p:cNvSpPr/>
                <p:nvPr/>
              </p:nvSpPr>
              <p:spPr bwMode="auto">
                <a:xfrm>
                  <a:off x="4800" y="2749"/>
                  <a:ext cx="39" cy="44"/>
                </a:xfrm>
                <a:custGeom>
                  <a:avLst/>
                  <a:gdLst>
                    <a:gd name="T0" fmla="*/ 0 w 39"/>
                    <a:gd name="T1" fmla="*/ 3 h 44"/>
                    <a:gd name="T2" fmla="*/ 5 w 39"/>
                    <a:gd name="T3" fmla="*/ 18 h 44"/>
                    <a:gd name="T4" fmla="*/ 10 w 39"/>
                    <a:gd name="T5" fmla="*/ 21 h 44"/>
                    <a:gd name="T6" fmla="*/ 13 w 39"/>
                    <a:gd name="T7" fmla="*/ 20 h 44"/>
                    <a:gd name="T8" fmla="*/ 16 w 39"/>
                    <a:gd name="T9" fmla="*/ 23 h 44"/>
                    <a:gd name="T10" fmla="*/ 18 w 39"/>
                    <a:gd name="T11" fmla="*/ 24 h 44"/>
                    <a:gd name="T12" fmla="*/ 24 w 39"/>
                    <a:gd name="T13" fmla="*/ 21 h 44"/>
                    <a:gd name="T14" fmla="*/ 26 w 39"/>
                    <a:gd name="T15" fmla="*/ 27 h 44"/>
                    <a:gd name="T16" fmla="*/ 19 w 39"/>
                    <a:gd name="T17" fmla="*/ 28 h 44"/>
                    <a:gd name="T18" fmla="*/ 11 w 39"/>
                    <a:gd name="T19" fmla="*/ 28 h 44"/>
                    <a:gd name="T20" fmla="*/ 5 w 39"/>
                    <a:gd name="T21" fmla="*/ 24 h 44"/>
                    <a:gd name="T22" fmla="*/ 2 w 39"/>
                    <a:gd name="T23" fmla="*/ 25 h 44"/>
                    <a:gd name="T24" fmla="*/ 5 w 39"/>
                    <a:gd name="T25" fmla="*/ 29 h 44"/>
                    <a:gd name="T26" fmla="*/ 10 w 39"/>
                    <a:gd name="T27" fmla="*/ 32 h 44"/>
                    <a:gd name="T28" fmla="*/ 15 w 39"/>
                    <a:gd name="T29" fmla="*/ 34 h 44"/>
                    <a:gd name="T30" fmla="*/ 22 w 39"/>
                    <a:gd name="T31" fmla="*/ 36 h 44"/>
                    <a:gd name="T32" fmla="*/ 28 w 39"/>
                    <a:gd name="T33" fmla="*/ 43 h 44"/>
                    <a:gd name="T34" fmla="*/ 35 w 39"/>
                    <a:gd name="T35" fmla="*/ 40 h 44"/>
                    <a:gd name="T36" fmla="*/ 38 w 39"/>
                    <a:gd name="T37" fmla="*/ 31 h 44"/>
                    <a:gd name="T38" fmla="*/ 35 w 39"/>
                    <a:gd name="T39" fmla="*/ 24 h 44"/>
                    <a:gd name="T40" fmla="*/ 28 w 39"/>
                    <a:gd name="T41" fmla="*/ 18 h 44"/>
                    <a:gd name="T42" fmla="*/ 26 w 39"/>
                    <a:gd name="T43" fmla="*/ 15 h 44"/>
                    <a:gd name="T44" fmla="*/ 26 w 39"/>
                    <a:gd name="T45" fmla="*/ 4 h 44"/>
                    <a:gd name="T46" fmla="*/ 23 w 39"/>
                    <a:gd name="T47" fmla="*/ 2 h 44"/>
                    <a:gd name="T48" fmla="*/ 21 w 39"/>
                    <a:gd name="T49" fmla="*/ 0 h 44"/>
                    <a:gd name="T50" fmla="*/ 19 w 39"/>
                    <a:gd name="T51" fmla="*/ 3 h 44"/>
                    <a:gd name="T52" fmla="*/ 17 w 39"/>
                    <a:gd name="T53" fmla="*/ 1 h 44"/>
                    <a:gd name="T54" fmla="*/ 14 w 39"/>
                    <a:gd name="T55" fmla="*/ 1 h 44"/>
                    <a:gd name="T56" fmla="*/ 12 w 39"/>
                    <a:gd name="T57" fmla="*/ 4 h 44"/>
                    <a:gd name="T58" fmla="*/ 11 w 39"/>
                    <a:gd name="T59" fmla="*/ 1 h 44"/>
                    <a:gd name="T60" fmla="*/ 7 w 39"/>
                    <a:gd name="T61" fmla="*/ 1 h 44"/>
                    <a:gd name="T62" fmla="*/ 6 w 39"/>
                    <a:gd name="T63" fmla="*/ 5 h 44"/>
                    <a:gd name="T64" fmla="*/ 1 w 39"/>
                    <a:gd name="T65" fmla="*/ 1 h 4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9"/>
                    <a:gd name="T100" fmla="*/ 0 h 44"/>
                    <a:gd name="T101" fmla="*/ 39 w 39"/>
                    <a:gd name="T102" fmla="*/ 44 h 4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9" h="44">
                      <a:moveTo>
                        <a:pt x="1" y="1"/>
                      </a:moveTo>
                      <a:lnTo>
                        <a:pt x="0" y="3"/>
                      </a:lnTo>
                      <a:lnTo>
                        <a:pt x="3" y="10"/>
                      </a:lnTo>
                      <a:lnTo>
                        <a:pt x="5" y="18"/>
                      </a:lnTo>
                      <a:lnTo>
                        <a:pt x="7" y="21"/>
                      </a:lnTo>
                      <a:lnTo>
                        <a:pt x="10" y="21"/>
                      </a:lnTo>
                      <a:lnTo>
                        <a:pt x="12" y="21"/>
                      </a:lnTo>
                      <a:lnTo>
                        <a:pt x="13" y="20"/>
                      </a:lnTo>
                      <a:lnTo>
                        <a:pt x="16" y="21"/>
                      </a:lnTo>
                      <a:lnTo>
                        <a:pt x="16" y="23"/>
                      </a:lnTo>
                      <a:lnTo>
                        <a:pt x="17" y="24"/>
                      </a:lnTo>
                      <a:lnTo>
                        <a:pt x="18" y="24"/>
                      </a:lnTo>
                      <a:lnTo>
                        <a:pt x="21" y="21"/>
                      </a:lnTo>
                      <a:lnTo>
                        <a:pt x="24" y="21"/>
                      </a:lnTo>
                      <a:lnTo>
                        <a:pt x="26" y="24"/>
                      </a:lnTo>
                      <a:lnTo>
                        <a:pt x="26" y="27"/>
                      </a:lnTo>
                      <a:lnTo>
                        <a:pt x="23" y="29"/>
                      </a:lnTo>
                      <a:lnTo>
                        <a:pt x="19" y="28"/>
                      </a:lnTo>
                      <a:lnTo>
                        <a:pt x="15" y="28"/>
                      </a:lnTo>
                      <a:lnTo>
                        <a:pt x="11" y="28"/>
                      </a:lnTo>
                      <a:lnTo>
                        <a:pt x="8" y="25"/>
                      </a:lnTo>
                      <a:lnTo>
                        <a:pt x="5" y="24"/>
                      </a:lnTo>
                      <a:lnTo>
                        <a:pt x="4" y="25"/>
                      </a:lnTo>
                      <a:lnTo>
                        <a:pt x="2" y="25"/>
                      </a:lnTo>
                      <a:lnTo>
                        <a:pt x="3" y="28"/>
                      </a:lnTo>
                      <a:lnTo>
                        <a:pt x="5" y="29"/>
                      </a:lnTo>
                      <a:lnTo>
                        <a:pt x="7" y="30"/>
                      </a:lnTo>
                      <a:lnTo>
                        <a:pt x="10" y="32"/>
                      </a:lnTo>
                      <a:lnTo>
                        <a:pt x="12" y="34"/>
                      </a:lnTo>
                      <a:lnTo>
                        <a:pt x="15" y="34"/>
                      </a:lnTo>
                      <a:lnTo>
                        <a:pt x="20" y="35"/>
                      </a:lnTo>
                      <a:lnTo>
                        <a:pt x="22" y="36"/>
                      </a:lnTo>
                      <a:lnTo>
                        <a:pt x="23" y="39"/>
                      </a:lnTo>
                      <a:lnTo>
                        <a:pt x="28" y="43"/>
                      </a:lnTo>
                      <a:lnTo>
                        <a:pt x="31" y="42"/>
                      </a:lnTo>
                      <a:lnTo>
                        <a:pt x="35" y="40"/>
                      </a:lnTo>
                      <a:lnTo>
                        <a:pt x="37" y="35"/>
                      </a:lnTo>
                      <a:lnTo>
                        <a:pt x="38" y="31"/>
                      </a:lnTo>
                      <a:lnTo>
                        <a:pt x="38" y="28"/>
                      </a:lnTo>
                      <a:lnTo>
                        <a:pt x="35" y="24"/>
                      </a:lnTo>
                      <a:lnTo>
                        <a:pt x="32" y="21"/>
                      </a:lnTo>
                      <a:lnTo>
                        <a:pt x="28" y="18"/>
                      </a:lnTo>
                      <a:lnTo>
                        <a:pt x="26" y="17"/>
                      </a:lnTo>
                      <a:lnTo>
                        <a:pt x="26" y="15"/>
                      </a:lnTo>
                      <a:lnTo>
                        <a:pt x="25" y="10"/>
                      </a:lnTo>
                      <a:lnTo>
                        <a:pt x="26" y="4"/>
                      </a:lnTo>
                      <a:lnTo>
                        <a:pt x="23" y="3"/>
                      </a:lnTo>
                      <a:lnTo>
                        <a:pt x="23" y="2"/>
                      </a:lnTo>
                      <a:lnTo>
                        <a:pt x="22" y="1"/>
                      </a:lnTo>
                      <a:lnTo>
                        <a:pt x="21" y="0"/>
                      </a:lnTo>
                      <a:lnTo>
                        <a:pt x="19" y="1"/>
                      </a:lnTo>
                      <a:lnTo>
                        <a:pt x="19" y="3"/>
                      </a:lnTo>
                      <a:lnTo>
                        <a:pt x="18" y="4"/>
                      </a:lnTo>
                      <a:lnTo>
                        <a:pt x="17" y="1"/>
                      </a:lnTo>
                      <a:lnTo>
                        <a:pt x="15" y="0"/>
                      </a:lnTo>
                      <a:lnTo>
                        <a:pt x="14" y="1"/>
                      </a:lnTo>
                      <a:lnTo>
                        <a:pt x="13" y="3"/>
                      </a:lnTo>
                      <a:lnTo>
                        <a:pt x="12" y="4"/>
                      </a:lnTo>
                      <a:lnTo>
                        <a:pt x="12" y="2"/>
                      </a:lnTo>
                      <a:lnTo>
                        <a:pt x="11" y="1"/>
                      </a:lnTo>
                      <a:lnTo>
                        <a:pt x="8" y="0"/>
                      </a:lnTo>
                      <a:lnTo>
                        <a:pt x="7" y="1"/>
                      </a:lnTo>
                      <a:lnTo>
                        <a:pt x="6" y="3"/>
                      </a:lnTo>
                      <a:lnTo>
                        <a:pt x="6" y="5"/>
                      </a:lnTo>
                      <a:lnTo>
                        <a:pt x="3" y="1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00" name="Freeform 327"/>
                <p:cNvSpPr/>
                <p:nvPr/>
              </p:nvSpPr>
              <p:spPr bwMode="auto">
                <a:xfrm>
                  <a:off x="4796" y="2756"/>
                  <a:ext cx="1" cy="14"/>
                </a:xfrm>
                <a:custGeom>
                  <a:avLst/>
                  <a:gdLst>
                    <a:gd name="T0" fmla="*/ 0 w 1"/>
                    <a:gd name="T1" fmla="*/ 0 h 14"/>
                    <a:gd name="T2" fmla="*/ 0 w 1"/>
                    <a:gd name="T3" fmla="*/ 2 h 14"/>
                    <a:gd name="T4" fmla="*/ 0 w 1"/>
                    <a:gd name="T5" fmla="*/ 5 h 14"/>
                    <a:gd name="T6" fmla="*/ 0 w 1"/>
                    <a:gd name="T7" fmla="*/ 7 h 14"/>
                    <a:gd name="T8" fmla="*/ 0 w 1"/>
                    <a:gd name="T9" fmla="*/ 8 h 14"/>
                    <a:gd name="T10" fmla="*/ 0 w 1"/>
                    <a:gd name="T11" fmla="*/ 11 h 14"/>
                    <a:gd name="T12" fmla="*/ 0 w 1"/>
                    <a:gd name="T13" fmla="*/ 12 h 14"/>
                    <a:gd name="T14" fmla="*/ 0 w 1"/>
                    <a:gd name="T15" fmla="*/ 13 h 14"/>
                    <a:gd name="T16" fmla="*/ 0 w 1"/>
                    <a:gd name="T17" fmla="*/ 11 h 14"/>
                    <a:gd name="T18" fmla="*/ 0 w 1"/>
                    <a:gd name="T19" fmla="*/ 8 h 14"/>
                    <a:gd name="T20" fmla="*/ 0 w 1"/>
                    <a:gd name="T21" fmla="*/ 6 h 14"/>
                    <a:gd name="T22" fmla="*/ 0 w 1"/>
                    <a:gd name="T23" fmla="*/ 4 h 14"/>
                    <a:gd name="T24" fmla="*/ 0 w 1"/>
                    <a:gd name="T25" fmla="*/ 0 h 1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"/>
                    <a:gd name="T40" fmla="*/ 0 h 14"/>
                    <a:gd name="T41" fmla="*/ 1 w 1"/>
                    <a:gd name="T42" fmla="*/ 14 h 1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" h="14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0" y="13"/>
                      </a:lnTo>
                      <a:lnTo>
                        <a:pt x="0" y="11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3491" name="Group 334"/>
              <p:cNvGrpSpPr/>
              <p:nvPr/>
            </p:nvGrpSpPr>
            <p:grpSpPr bwMode="auto">
              <a:xfrm>
                <a:off x="4830" y="2776"/>
                <a:ext cx="41" cy="46"/>
                <a:chOff x="4830" y="2776"/>
                <a:chExt cx="41" cy="46"/>
              </a:xfrm>
            </p:grpSpPr>
            <p:grpSp>
              <p:nvGrpSpPr>
                <p:cNvPr id="93492" name="Group 331"/>
                <p:cNvGrpSpPr/>
                <p:nvPr/>
              </p:nvGrpSpPr>
              <p:grpSpPr bwMode="auto">
                <a:xfrm>
                  <a:off x="4830" y="2776"/>
                  <a:ext cx="29" cy="32"/>
                  <a:chOff x="4830" y="2776"/>
                  <a:chExt cx="29" cy="32"/>
                </a:xfrm>
              </p:grpSpPr>
              <p:sp>
                <p:nvSpPr>
                  <p:cNvPr id="93495" name="Freeform 329"/>
                  <p:cNvSpPr/>
                  <p:nvPr/>
                </p:nvSpPr>
                <p:spPr bwMode="auto">
                  <a:xfrm>
                    <a:off x="4831" y="2776"/>
                    <a:ext cx="28" cy="32"/>
                  </a:xfrm>
                  <a:custGeom>
                    <a:avLst/>
                    <a:gdLst>
                      <a:gd name="T0" fmla="*/ 0 w 28"/>
                      <a:gd name="T1" fmla="*/ 17 h 32"/>
                      <a:gd name="T2" fmla="*/ 6 w 28"/>
                      <a:gd name="T3" fmla="*/ 15 h 32"/>
                      <a:gd name="T4" fmla="*/ 8 w 28"/>
                      <a:gd name="T5" fmla="*/ 12 h 32"/>
                      <a:gd name="T6" fmla="*/ 9 w 28"/>
                      <a:gd name="T7" fmla="*/ 10 h 32"/>
                      <a:gd name="T8" fmla="*/ 12 w 28"/>
                      <a:gd name="T9" fmla="*/ 6 h 32"/>
                      <a:gd name="T10" fmla="*/ 14 w 28"/>
                      <a:gd name="T11" fmla="*/ 0 h 32"/>
                      <a:gd name="T12" fmla="*/ 15 w 28"/>
                      <a:gd name="T13" fmla="*/ 0 h 32"/>
                      <a:gd name="T14" fmla="*/ 27 w 28"/>
                      <a:gd name="T15" fmla="*/ 14 h 32"/>
                      <a:gd name="T16" fmla="*/ 25 w 28"/>
                      <a:gd name="T17" fmla="*/ 18 h 32"/>
                      <a:gd name="T18" fmla="*/ 22 w 28"/>
                      <a:gd name="T19" fmla="*/ 25 h 32"/>
                      <a:gd name="T20" fmla="*/ 16 w 28"/>
                      <a:gd name="T21" fmla="*/ 29 h 32"/>
                      <a:gd name="T22" fmla="*/ 12 w 28"/>
                      <a:gd name="T23" fmla="*/ 31 h 32"/>
                      <a:gd name="T24" fmla="*/ 10 w 28"/>
                      <a:gd name="T25" fmla="*/ 30 h 32"/>
                      <a:gd name="T26" fmla="*/ 0 w 28"/>
                      <a:gd name="T27" fmla="*/ 17 h 32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8"/>
                      <a:gd name="T43" fmla="*/ 0 h 32"/>
                      <a:gd name="T44" fmla="*/ 28 w 28"/>
                      <a:gd name="T45" fmla="*/ 32 h 32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8" h="32">
                        <a:moveTo>
                          <a:pt x="0" y="17"/>
                        </a:moveTo>
                        <a:lnTo>
                          <a:pt x="6" y="15"/>
                        </a:lnTo>
                        <a:lnTo>
                          <a:pt x="8" y="12"/>
                        </a:lnTo>
                        <a:lnTo>
                          <a:pt x="9" y="10"/>
                        </a:lnTo>
                        <a:lnTo>
                          <a:pt x="12" y="6"/>
                        </a:lnTo>
                        <a:lnTo>
                          <a:pt x="14" y="0"/>
                        </a:lnTo>
                        <a:lnTo>
                          <a:pt x="15" y="0"/>
                        </a:lnTo>
                        <a:lnTo>
                          <a:pt x="27" y="14"/>
                        </a:lnTo>
                        <a:lnTo>
                          <a:pt x="25" y="18"/>
                        </a:lnTo>
                        <a:lnTo>
                          <a:pt x="22" y="25"/>
                        </a:lnTo>
                        <a:lnTo>
                          <a:pt x="16" y="29"/>
                        </a:lnTo>
                        <a:lnTo>
                          <a:pt x="12" y="31"/>
                        </a:lnTo>
                        <a:lnTo>
                          <a:pt x="10" y="30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496" name="Freeform 330"/>
                  <p:cNvSpPr/>
                  <p:nvPr/>
                </p:nvSpPr>
                <p:spPr bwMode="auto">
                  <a:xfrm>
                    <a:off x="4830" y="2789"/>
                    <a:ext cx="22" cy="19"/>
                  </a:xfrm>
                  <a:custGeom>
                    <a:avLst/>
                    <a:gdLst>
                      <a:gd name="T0" fmla="*/ 9 w 22"/>
                      <a:gd name="T1" fmla="*/ 0 h 19"/>
                      <a:gd name="T2" fmla="*/ 7 w 22"/>
                      <a:gd name="T3" fmla="*/ 3 h 19"/>
                      <a:gd name="T4" fmla="*/ 4 w 22"/>
                      <a:gd name="T5" fmla="*/ 5 h 19"/>
                      <a:gd name="T6" fmla="*/ 0 w 22"/>
                      <a:gd name="T7" fmla="*/ 6 h 19"/>
                      <a:gd name="T8" fmla="*/ 10 w 22"/>
                      <a:gd name="T9" fmla="*/ 18 h 19"/>
                      <a:gd name="T10" fmla="*/ 13 w 22"/>
                      <a:gd name="T11" fmla="*/ 18 h 19"/>
                      <a:gd name="T12" fmla="*/ 16 w 22"/>
                      <a:gd name="T13" fmla="*/ 17 h 19"/>
                      <a:gd name="T14" fmla="*/ 21 w 22"/>
                      <a:gd name="T15" fmla="*/ 13 h 19"/>
                      <a:gd name="T16" fmla="*/ 16 w 22"/>
                      <a:gd name="T17" fmla="*/ 8 h 19"/>
                      <a:gd name="T18" fmla="*/ 9 w 22"/>
                      <a:gd name="T19" fmla="*/ 0 h 1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2"/>
                      <a:gd name="T31" fmla="*/ 0 h 19"/>
                      <a:gd name="T32" fmla="*/ 22 w 22"/>
                      <a:gd name="T33" fmla="*/ 19 h 19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2" h="19">
                        <a:moveTo>
                          <a:pt x="9" y="0"/>
                        </a:moveTo>
                        <a:lnTo>
                          <a:pt x="7" y="3"/>
                        </a:lnTo>
                        <a:lnTo>
                          <a:pt x="4" y="5"/>
                        </a:lnTo>
                        <a:lnTo>
                          <a:pt x="0" y="6"/>
                        </a:lnTo>
                        <a:lnTo>
                          <a:pt x="10" y="18"/>
                        </a:lnTo>
                        <a:lnTo>
                          <a:pt x="13" y="18"/>
                        </a:lnTo>
                        <a:lnTo>
                          <a:pt x="16" y="17"/>
                        </a:lnTo>
                        <a:lnTo>
                          <a:pt x="21" y="13"/>
                        </a:lnTo>
                        <a:lnTo>
                          <a:pt x="16" y="8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bg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3493" name="Freeform 332"/>
                <p:cNvSpPr/>
                <p:nvPr/>
              </p:nvSpPr>
              <p:spPr bwMode="auto">
                <a:xfrm>
                  <a:off x="4843" y="2790"/>
                  <a:ext cx="28" cy="32"/>
                </a:xfrm>
                <a:custGeom>
                  <a:avLst/>
                  <a:gdLst>
                    <a:gd name="T0" fmla="*/ 0 w 28"/>
                    <a:gd name="T1" fmla="*/ 17 h 32"/>
                    <a:gd name="T2" fmla="*/ 6 w 28"/>
                    <a:gd name="T3" fmla="*/ 15 h 32"/>
                    <a:gd name="T4" fmla="*/ 8 w 28"/>
                    <a:gd name="T5" fmla="*/ 13 h 32"/>
                    <a:gd name="T6" fmla="*/ 9 w 28"/>
                    <a:gd name="T7" fmla="*/ 10 h 32"/>
                    <a:gd name="T8" fmla="*/ 12 w 28"/>
                    <a:gd name="T9" fmla="*/ 6 h 32"/>
                    <a:gd name="T10" fmla="*/ 14 w 28"/>
                    <a:gd name="T11" fmla="*/ 3 h 32"/>
                    <a:gd name="T12" fmla="*/ 15 w 28"/>
                    <a:gd name="T13" fmla="*/ 0 h 32"/>
                    <a:gd name="T14" fmla="*/ 27 w 28"/>
                    <a:gd name="T15" fmla="*/ 14 h 32"/>
                    <a:gd name="T16" fmla="*/ 25 w 28"/>
                    <a:gd name="T17" fmla="*/ 19 h 32"/>
                    <a:gd name="T18" fmla="*/ 22 w 28"/>
                    <a:gd name="T19" fmla="*/ 25 h 32"/>
                    <a:gd name="T20" fmla="*/ 16 w 28"/>
                    <a:gd name="T21" fmla="*/ 29 h 32"/>
                    <a:gd name="T22" fmla="*/ 12 w 28"/>
                    <a:gd name="T23" fmla="*/ 31 h 32"/>
                    <a:gd name="T24" fmla="*/ 10 w 28"/>
                    <a:gd name="T25" fmla="*/ 30 h 32"/>
                    <a:gd name="T26" fmla="*/ 0 w 28"/>
                    <a:gd name="T27" fmla="*/ 17 h 3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8"/>
                    <a:gd name="T43" fmla="*/ 0 h 32"/>
                    <a:gd name="T44" fmla="*/ 28 w 28"/>
                    <a:gd name="T45" fmla="*/ 32 h 3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8" h="32">
                      <a:moveTo>
                        <a:pt x="0" y="17"/>
                      </a:moveTo>
                      <a:lnTo>
                        <a:pt x="6" y="15"/>
                      </a:lnTo>
                      <a:lnTo>
                        <a:pt x="8" y="13"/>
                      </a:lnTo>
                      <a:lnTo>
                        <a:pt x="9" y="10"/>
                      </a:lnTo>
                      <a:lnTo>
                        <a:pt x="12" y="6"/>
                      </a:lnTo>
                      <a:lnTo>
                        <a:pt x="14" y="3"/>
                      </a:lnTo>
                      <a:lnTo>
                        <a:pt x="15" y="0"/>
                      </a:lnTo>
                      <a:lnTo>
                        <a:pt x="27" y="14"/>
                      </a:lnTo>
                      <a:lnTo>
                        <a:pt x="25" y="19"/>
                      </a:lnTo>
                      <a:lnTo>
                        <a:pt x="22" y="25"/>
                      </a:lnTo>
                      <a:lnTo>
                        <a:pt x="16" y="29"/>
                      </a:lnTo>
                      <a:lnTo>
                        <a:pt x="12" y="31"/>
                      </a:lnTo>
                      <a:lnTo>
                        <a:pt x="10" y="30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494" name="Freeform 333"/>
                <p:cNvSpPr/>
                <p:nvPr/>
              </p:nvSpPr>
              <p:spPr bwMode="auto">
                <a:xfrm>
                  <a:off x="4841" y="2803"/>
                  <a:ext cx="23" cy="19"/>
                </a:xfrm>
                <a:custGeom>
                  <a:avLst/>
                  <a:gdLst>
                    <a:gd name="T0" fmla="*/ 10 w 23"/>
                    <a:gd name="T1" fmla="*/ 0 h 19"/>
                    <a:gd name="T2" fmla="*/ 8 w 23"/>
                    <a:gd name="T3" fmla="*/ 3 h 19"/>
                    <a:gd name="T4" fmla="*/ 4 w 23"/>
                    <a:gd name="T5" fmla="*/ 5 h 19"/>
                    <a:gd name="T6" fmla="*/ 0 w 23"/>
                    <a:gd name="T7" fmla="*/ 6 h 19"/>
                    <a:gd name="T8" fmla="*/ 11 w 23"/>
                    <a:gd name="T9" fmla="*/ 18 h 19"/>
                    <a:gd name="T10" fmla="*/ 14 w 23"/>
                    <a:gd name="T11" fmla="*/ 18 h 19"/>
                    <a:gd name="T12" fmla="*/ 17 w 23"/>
                    <a:gd name="T13" fmla="*/ 17 h 19"/>
                    <a:gd name="T14" fmla="*/ 22 w 23"/>
                    <a:gd name="T15" fmla="*/ 13 h 19"/>
                    <a:gd name="T16" fmla="*/ 17 w 23"/>
                    <a:gd name="T17" fmla="*/ 8 h 19"/>
                    <a:gd name="T18" fmla="*/ 10 w 23"/>
                    <a:gd name="T19" fmla="*/ 0 h 1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3"/>
                    <a:gd name="T31" fmla="*/ 0 h 19"/>
                    <a:gd name="T32" fmla="*/ 23 w 23"/>
                    <a:gd name="T33" fmla="*/ 19 h 1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3" h="19">
                      <a:moveTo>
                        <a:pt x="10" y="0"/>
                      </a:moveTo>
                      <a:lnTo>
                        <a:pt x="8" y="3"/>
                      </a:lnTo>
                      <a:lnTo>
                        <a:pt x="4" y="5"/>
                      </a:lnTo>
                      <a:lnTo>
                        <a:pt x="0" y="6"/>
                      </a:lnTo>
                      <a:lnTo>
                        <a:pt x="11" y="18"/>
                      </a:lnTo>
                      <a:lnTo>
                        <a:pt x="14" y="18"/>
                      </a:lnTo>
                      <a:lnTo>
                        <a:pt x="17" y="17"/>
                      </a:lnTo>
                      <a:lnTo>
                        <a:pt x="22" y="13"/>
                      </a:lnTo>
                      <a:lnTo>
                        <a:pt x="17" y="8"/>
                      </a:lnTo>
                      <a:lnTo>
                        <a:pt x="10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3479" name="Freeform 336"/>
            <p:cNvSpPr/>
            <p:nvPr/>
          </p:nvSpPr>
          <p:spPr bwMode="auto">
            <a:xfrm>
              <a:off x="4836" y="3034"/>
              <a:ext cx="7" cy="14"/>
            </a:xfrm>
            <a:custGeom>
              <a:avLst/>
              <a:gdLst>
                <a:gd name="T0" fmla="*/ 6 w 7"/>
                <a:gd name="T1" fmla="*/ 0 h 14"/>
                <a:gd name="T2" fmla="*/ 4 w 7"/>
                <a:gd name="T3" fmla="*/ 1 h 14"/>
                <a:gd name="T4" fmla="*/ 4 w 7"/>
                <a:gd name="T5" fmla="*/ 4 h 14"/>
                <a:gd name="T6" fmla="*/ 2 w 7"/>
                <a:gd name="T7" fmla="*/ 6 h 14"/>
                <a:gd name="T8" fmla="*/ 0 w 7"/>
                <a:gd name="T9" fmla="*/ 13 h 14"/>
                <a:gd name="T10" fmla="*/ 1 w 7"/>
                <a:gd name="T11" fmla="*/ 13 h 14"/>
                <a:gd name="T12" fmla="*/ 3 w 7"/>
                <a:gd name="T13" fmla="*/ 6 h 14"/>
                <a:gd name="T14" fmla="*/ 5 w 7"/>
                <a:gd name="T15" fmla="*/ 4 h 14"/>
                <a:gd name="T16" fmla="*/ 6 w 7"/>
                <a:gd name="T17" fmla="*/ 0 h 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14"/>
                <a:gd name="T29" fmla="*/ 7 w 7"/>
                <a:gd name="T30" fmla="*/ 14 h 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14">
                  <a:moveTo>
                    <a:pt x="6" y="0"/>
                  </a:moveTo>
                  <a:lnTo>
                    <a:pt x="4" y="1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3" y="6"/>
                  </a:lnTo>
                  <a:lnTo>
                    <a:pt x="5" y="4"/>
                  </a:lnTo>
                  <a:lnTo>
                    <a:pt x="6" y="0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80" name="Freeform 337"/>
            <p:cNvSpPr/>
            <p:nvPr/>
          </p:nvSpPr>
          <p:spPr bwMode="auto">
            <a:xfrm>
              <a:off x="4841" y="3034"/>
              <a:ext cx="29" cy="12"/>
            </a:xfrm>
            <a:custGeom>
              <a:avLst/>
              <a:gdLst>
                <a:gd name="T0" fmla="*/ 5 w 29"/>
                <a:gd name="T1" fmla="*/ 10 h 12"/>
                <a:gd name="T2" fmla="*/ 0 w 29"/>
                <a:gd name="T3" fmla="*/ 11 h 12"/>
                <a:gd name="T4" fmla="*/ 6 w 29"/>
                <a:gd name="T5" fmla="*/ 6 h 12"/>
                <a:gd name="T6" fmla="*/ 13 w 29"/>
                <a:gd name="T7" fmla="*/ 5 h 12"/>
                <a:gd name="T8" fmla="*/ 23 w 29"/>
                <a:gd name="T9" fmla="*/ 0 h 12"/>
                <a:gd name="T10" fmla="*/ 28 w 29"/>
                <a:gd name="T11" fmla="*/ 1 h 12"/>
                <a:gd name="T12" fmla="*/ 16 w 29"/>
                <a:gd name="T13" fmla="*/ 5 h 12"/>
                <a:gd name="T14" fmla="*/ 5 w 29"/>
                <a:gd name="T15" fmla="*/ 8 h 12"/>
                <a:gd name="T16" fmla="*/ 5 w 29"/>
                <a:gd name="T17" fmla="*/ 1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"/>
                <a:gd name="T28" fmla="*/ 0 h 12"/>
                <a:gd name="T29" fmla="*/ 29 w 29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" h="12">
                  <a:moveTo>
                    <a:pt x="5" y="10"/>
                  </a:moveTo>
                  <a:lnTo>
                    <a:pt x="0" y="11"/>
                  </a:lnTo>
                  <a:lnTo>
                    <a:pt x="6" y="6"/>
                  </a:lnTo>
                  <a:lnTo>
                    <a:pt x="13" y="5"/>
                  </a:lnTo>
                  <a:lnTo>
                    <a:pt x="23" y="0"/>
                  </a:lnTo>
                  <a:lnTo>
                    <a:pt x="28" y="1"/>
                  </a:lnTo>
                  <a:lnTo>
                    <a:pt x="16" y="5"/>
                  </a:lnTo>
                  <a:lnTo>
                    <a:pt x="5" y="8"/>
                  </a:lnTo>
                  <a:lnTo>
                    <a:pt x="5" y="10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81" name="Freeform 338"/>
            <p:cNvSpPr/>
            <p:nvPr/>
          </p:nvSpPr>
          <p:spPr bwMode="auto">
            <a:xfrm>
              <a:off x="4848" y="3048"/>
              <a:ext cx="31" cy="17"/>
            </a:xfrm>
            <a:custGeom>
              <a:avLst/>
              <a:gdLst>
                <a:gd name="T0" fmla="*/ 3 w 31"/>
                <a:gd name="T1" fmla="*/ 1 h 17"/>
                <a:gd name="T2" fmla="*/ 0 w 31"/>
                <a:gd name="T3" fmla="*/ 4 h 17"/>
                <a:gd name="T4" fmla="*/ 6 w 31"/>
                <a:gd name="T5" fmla="*/ 4 h 17"/>
                <a:gd name="T6" fmla="*/ 12 w 31"/>
                <a:gd name="T7" fmla="*/ 3 h 17"/>
                <a:gd name="T8" fmla="*/ 17 w 31"/>
                <a:gd name="T9" fmla="*/ 4 h 17"/>
                <a:gd name="T10" fmla="*/ 21 w 31"/>
                <a:gd name="T11" fmla="*/ 5 h 17"/>
                <a:gd name="T12" fmla="*/ 24 w 31"/>
                <a:gd name="T13" fmla="*/ 9 h 17"/>
                <a:gd name="T14" fmla="*/ 27 w 31"/>
                <a:gd name="T15" fmla="*/ 11 h 17"/>
                <a:gd name="T16" fmla="*/ 28 w 31"/>
                <a:gd name="T17" fmla="*/ 15 h 17"/>
                <a:gd name="T18" fmla="*/ 28 w 31"/>
                <a:gd name="T19" fmla="*/ 16 h 17"/>
                <a:gd name="T20" fmla="*/ 30 w 31"/>
                <a:gd name="T21" fmla="*/ 14 h 17"/>
                <a:gd name="T22" fmla="*/ 28 w 31"/>
                <a:gd name="T23" fmla="*/ 7 h 17"/>
                <a:gd name="T24" fmla="*/ 26 w 31"/>
                <a:gd name="T25" fmla="*/ 2 h 17"/>
                <a:gd name="T26" fmla="*/ 24 w 31"/>
                <a:gd name="T27" fmla="*/ 0 h 17"/>
                <a:gd name="T28" fmla="*/ 17 w 31"/>
                <a:gd name="T29" fmla="*/ 0 h 17"/>
                <a:gd name="T30" fmla="*/ 14 w 31"/>
                <a:gd name="T31" fmla="*/ 1 h 17"/>
                <a:gd name="T32" fmla="*/ 3 w 31"/>
                <a:gd name="T33" fmla="*/ 1 h 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17"/>
                <a:gd name="T53" fmla="*/ 31 w 31"/>
                <a:gd name="T54" fmla="*/ 17 h 1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17">
                  <a:moveTo>
                    <a:pt x="3" y="1"/>
                  </a:moveTo>
                  <a:lnTo>
                    <a:pt x="0" y="4"/>
                  </a:lnTo>
                  <a:lnTo>
                    <a:pt x="6" y="4"/>
                  </a:lnTo>
                  <a:lnTo>
                    <a:pt x="12" y="3"/>
                  </a:lnTo>
                  <a:lnTo>
                    <a:pt x="17" y="4"/>
                  </a:lnTo>
                  <a:lnTo>
                    <a:pt x="21" y="5"/>
                  </a:lnTo>
                  <a:lnTo>
                    <a:pt x="24" y="9"/>
                  </a:lnTo>
                  <a:lnTo>
                    <a:pt x="27" y="11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28" y="7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3" y="1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482" name="Group 346"/>
            <p:cNvGrpSpPr/>
            <p:nvPr/>
          </p:nvGrpSpPr>
          <p:grpSpPr bwMode="auto">
            <a:xfrm>
              <a:off x="4827" y="3053"/>
              <a:ext cx="137" cy="216"/>
              <a:chOff x="4827" y="3053"/>
              <a:chExt cx="137" cy="216"/>
            </a:xfrm>
          </p:grpSpPr>
          <p:sp>
            <p:nvSpPr>
              <p:cNvPr id="93483" name="Freeform 339"/>
              <p:cNvSpPr/>
              <p:nvPr/>
            </p:nvSpPr>
            <p:spPr bwMode="auto">
              <a:xfrm>
                <a:off x="4827" y="3053"/>
                <a:ext cx="64" cy="168"/>
              </a:xfrm>
              <a:custGeom>
                <a:avLst/>
                <a:gdLst>
                  <a:gd name="T0" fmla="*/ 49 w 64"/>
                  <a:gd name="T1" fmla="*/ 17 h 168"/>
                  <a:gd name="T2" fmla="*/ 44 w 64"/>
                  <a:gd name="T3" fmla="*/ 8 h 168"/>
                  <a:gd name="T4" fmla="*/ 38 w 64"/>
                  <a:gd name="T5" fmla="*/ 4 h 168"/>
                  <a:gd name="T6" fmla="*/ 30 w 64"/>
                  <a:gd name="T7" fmla="*/ 1 h 168"/>
                  <a:gd name="T8" fmla="*/ 24 w 64"/>
                  <a:gd name="T9" fmla="*/ 0 h 168"/>
                  <a:gd name="T10" fmla="*/ 18 w 64"/>
                  <a:gd name="T11" fmla="*/ 1 h 168"/>
                  <a:gd name="T12" fmla="*/ 12 w 64"/>
                  <a:gd name="T13" fmla="*/ 3 h 168"/>
                  <a:gd name="T14" fmla="*/ 8 w 64"/>
                  <a:gd name="T15" fmla="*/ 7 h 168"/>
                  <a:gd name="T16" fmla="*/ 5 w 64"/>
                  <a:gd name="T17" fmla="*/ 11 h 168"/>
                  <a:gd name="T18" fmla="*/ 3 w 64"/>
                  <a:gd name="T19" fmla="*/ 22 h 168"/>
                  <a:gd name="T20" fmla="*/ 1 w 64"/>
                  <a:gd name="T21" fmla="*/ 31 h 168"/>
                  <a:gd name="T22" fmla="*/ 0 w 64"/>
                  <a:gd name="T23" fmla="*/ 37 h 168"/>
                  <a:gd name="T24" fmla="*/ 1 w 64"/>
                  <a:gd name="T25" fmla="*/ 47 h 168"/>
                  <a:gd name="T26" fmla="*/ 4 w 64"/>
                  <a:gd name="T27" fmla="*/ 61 h 168"/>
                  <a:gd name="T28" fmla="*/ 7 w 64"/>
                  <a:gd name="T29" fmla="*/ 75 h 168"/>
                  <a:gd name="T30" fmla="*/ 12 w 64"/>
                  <a:gd name="T31" fmla="*/ 88 h 168"/>
                  <a:gd name="T32" fmla="*/ 14 w 64"/>
                  <a:gd name="T33" fmla="*/ 97 h 168"/>
                  <a:gd name="T34" fmla="*/ 20 w 64"/>
                  <a:gd name="T35" fmla="*/ 115 h 168"/>
                  <a:gd name="T36" fmla="*/ 24 w 64"/>
                  <a:gd name="T37" fmla="*/ 134 h 168"/>
                  <a:gd name="T38" fmla="*/ 27 w 64"/>
                  <a:gd name="T39" fmla="*/ 146 h 168"/>
                  <a:gd name="T40" fmla="*/ 28 w 64"/>
                  <a:gd name="T41" fmla="*/ 167 h 168"/>
                  <a:gd name="T42" fmla="*/ 63 w 64"/>
                  <a:gd name="T43" fmla="*/ 151 h 168"/>
                  <a:gd name="T44" fmla="*/ 59 w 64"/>
                  <a:gd name="T45" fmla="*/ 136 h 168"/>
                  <a:gd name="T46" fmla="*/ 56 w 64"/>
                  <a:gd name="T47" fmla="*/ 120 h 168"/>
                  <a:gd name="T48" fmla="*/ 53 w 64"/>
                  <a:gd name="T49" fmla="*/ 106 h 168"/>
                  <a:gd name="T50" fmla="*/ 52 w 64"/>
                  <a:gd name="T51" fmla="*/ 96 h 168"/>
                  <a:gd name="T52" fmla="*/ 53 w 64"/>
                  <a:gd name="T53" fmla="*/ 81 h 168"/>
                  <a:gd name="T54" fmla="*/ 53 w 64"/>
                  <a:gd name="T55" fmla="*/ 66 h 168"/>
                  <a:gd name="T56" fmla="*/ 52 w 64"/>
                  <a:gd name="T57" fmla="*/ 54 h 168"/>
                  <a:gd name="T58" fmla="*/ 50 w 64"/>
                  <a:gd name="T59" fmla="*/ 36 h 168"/>
                  <a:gd name="T60" fmla="*/ 49 w 64"/>
                  <a:gd name="T61" fmla="*/ 23 h 168"/>
                  <a:gd name="T62" fmla="*/ 49 w 64"/>
                  <a:gd name="T63" fmla="*/ 17 h 16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4"/>
                  <a:gd name="T97" fmla="*/ 0 h 168"/>
                  <a:gd name="T98" fmla="*/ 64 w 64"/>
                  <a:gd name="T99" fmla="*/ 168 h 16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4" h="168">
                    <a:moveTo>
                      <a:pt x="49" y="17"/>
                    </a:moveTo>
                    <a:lnTo>
                      <a:pt x="44" y="8"/>
                    </a:lnTo>
                    <a:lnTo>
                      <a:pt x="38" y="4"/>
                    </a:lnTo>
                    <a:lnTo>
                      <a:pt x="30" y="1"/>
                    </a:lnTo>
                    <a:lnTo>
                      <a:pt x="24" y="0"/>
                    </a:lnTo>
                    <a:lnTo>
                      <a:pt x="18" y="1"/>
                    </a:lnTo>
                    <a:lnTo>
                      <a:pt x="12" y="3"/>
                    </a:lnTo>
                    <a:lnTo>
                      <a:pt x="8" y="7"/>
                    </a:lnTo>
                    <a:lnTo>
                      <a:pt x="5" y="11"/>
                    </a:lnTo>
                    <a:lnTo>
                      <a:pt x="3" y="22"/>
                    </a:lnTo>
                    <a:lnTo>
                      <a:pt x="1" y="31"/>
                    </a:lnTo>
                    <a:lnTo>
                      <a:pt x="0" y="37"/>
                    </a:lnTo>
                    <a:lnTo>
                      <a:pt x="1" y="47"/>
                    </a:lnTo>
                    <a:lnTo>
                      <a:pt x="4" y="61"/>
                    </a:lnTo>
                    <a:lnTo>
                      <a:pt x="7" y="75"/>
                    </a:lnTo>
                    <a:lnTo>
                      <a:pt x="12" y="88"/>
                    </a:lnTo>
                    <a:lnTo>
                      <a:pt x="14" y="97"/>
                    </a:lnTo>
                    <a:lnTo>
                      <a:pt x="20" y="115"/>
                    </a:lnTo>
                    <a:lnTo>
                      <a:pt x="24" y="134"/>
                    </a:lnTo>
                    <a:lnTo>
                      <a:pt x="27" y="146"/>
                    </a:lnTo>
                    <a:lnTo>
                      <a:pt x="28" y="167"/>
                    </a:lnTo>
                    <a:lnTo>
                      <a:pt x="63" y="151"/>
                    </a:lnTo>
                    <a:lnTo>
                      <a:pt x="59" y="136"/>
                    </a:lnTo>
                    <a:lnTo>
                      <a:pt x="56" y="120"/>
                    </a:lnTo>
                    <a:lnTo>
                      <a:pt x="53" y="106"/>
                    </a:lnTo>
                    <a:lnTo>
                      <a:pt x="52" y="96"/>
                    </a:lnTo>
                    <a:lnTo>
                      <a:pt x="53" y="81"/>
                    </a:lnTo>
                    <a:lnTo>
                      <a:pt x="53" y="66"/>
                    </a:lnTo>
                    <a:lnTo>
                      <a:pt x="52" y="54"/>
                    </a:lnTo>
                    <a:lnTo>
                      <a:pt x="50" y="36"/>
                    </a:lnTo>
                    <a:lnTo>
                      <a:pt x="49" y="23"/>
                    </a:lnTo>
                    <a:lnTo>
                      <a:pt x="49" y="1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484" name="Group 345"/>
              <p:cNvGrpSpPr/>
              <p:nvPr/>
            </p:nvGrpSpPr>
            <p:grpSpPr bwMode="auto">
              <a:xfrm>
                <a:off x="4851" y="3193"/>
                <a:ext cx="113" cy="76"/>
                <a:chOff x="4851" y="3193"/>
                <a:chExt cx="113" cy="76"/>
              </a:xfrm>
            </p:grpSpPr>
            <p:sp>
              <p:nvSpPr>
                <p:cNvPr id="93485" name="Freeform 340"/>
                <p:cNvSpPr/>
                <p:nvPr/>
              </p:nvSpPr>
              <p:spPr bwMode="auto">
                <a:xfrm>
                  <a:off x="4851" y="3217"/>
                  <a:ext cx="112" cy="38"/>
                </a:xfrm>
                <a:custGeom>
                  <a:avLst/>
                  <a:gdLst>
                    <a:gd name="T0" fmla="*/ 1 w 112"/>
                    <a:gd name="T1" fmla="*/ 31 h 38"/>
                    <a:gd name="T2" fmla="*/ 0 w 112"/>
                    <a:gd name="T3" fmla="*/ 37 h 38"/>
                    <a:gd name="T4" fmla="*/ 25 w 112"/>
                    <a:gd name="T5" fmla="*/ 28 h 38"/>
                    <a:gd name="T6" fmla="*/ 77 w 112"/>
                    <a:gd name="T7" fmla="*/ 12 h 38"/>
                    <a:gd name="T8" fmla="*/ 100 w 112"/>
                    <a:gd name="T9" fmla="*/ 7 h 38"/>
                    <a:gd name="T10" fmla="*/ 110 w 112"/>
                    <a:gd name="T11" fmla="*/ 10 h 38"/>
                    <a:gd name="T12" fmla="*/ 111 w 112"/>
                    <a:gd name="T13" fmla="*/ 6 h 38"/>
                    <a:gd name="T14" fmla="*/ 105 w 112"/>
                    <a:gd name="T15" fmla="*/ 0 h 38"/>
                    <a:gd name="T16" fmla="*/ 79 w 112"/>
                    <a:gd name="T17" fmla="*/ 2 h 38"/>
                    <a:gd name="T18" fmla="*/ 42 w 112"/>
                    <a:gd name="T19" fmla="*/ 12 h 38"/>
                    <a:gd name="T20" fmla="*/ 7 w 112"/>
                    <a:gd name="T21" fmla="*/ 25 h 38"/>
                    <a:gd name="T22" fmla="*/ 1 w 112"/>
                    <a:gd name="T23" fmla="*/ 31 h 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2"/>
                    <a:gd name="T37" fmla="*/ 0 h 38"/>
                    <a:gd name="T38" fmla="*/ 112 w 112"/>
                    <a:gd name="T39" fmla="*/ 38 h 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2" h="38">
                      <a:moveTo>
                        <a:pt x="1" y="31"/>
                      </a:moveTo>
                      <a:lnTo>
                        <a:pt x="0" y="37"/>
                      </a:lnTo>
                      <a:lnTo>
                        <a:pt x="25" y="28"/>
                      </a:lnTo>
                      <a:lnTo>
                        <a:pt x="77" y="12"/>
                      </a:lnTo>
                      <a:lnTo>
                        <a:pt x="100" y="7"/>
                      </a:lnTo>
                      <a:lnTo>
                        <a:pt x="110" y="10"/>
                      </a:lnTo>
                      <a:lnTo>
                        <a:pt x="111" y="6"/>
                      </a:lnTo>
                      <a:lnTo>
                        <a:pt x="105" y="0"/>
                      </a:lnTo>
                      <a:lnTo>
                        <a:pt x="79" y="2"/>
                      </a:lnTo>
                      <a:lnTo>
                        <a:pt x="42" y="12"/>
                      </a:lnTo>
                      <a:lnTo>
                        <a:pt x="7" y="25"/>
                      </a:lnTo>
                      <a:lnTo>
                        <a:pt x="1" y="3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486" name="Freeform 341"/>
                <p:cNvSpPr/>
                <p:nvPr/>
              </p:nvSpPr>
              <p:spPr bwMode="auto">
                <a:xfrm>
                  <a:off x="4851" y="3200"/>
                  <a:ext cx="73" cy="51"/>
                </a:xfrm>
                <a:custGeom>
                  <a:avLst/>
                  <a:gdLst>
                    <a:gd name="T0" fmla="*/ 72 w 73"/>
                    <a:gd name="T1" fmla="*/ 11 h 51"/>
                    <a:gd name="T2" fmla="*/ 53 w 73"/>
                    <a:gd name="T3" fmla="*/ 8 h 51"/>
                    <a:gd name="T4" fmla="*/ 47 w 73"/>
                    <a:gd name="T5" fmla="*/ 0 h 51"/>
                    <a:gd name="T6" fmla="*/ 34 w 73"/>
                    <a:gd name="T7" fmla="*/ 0 h 51"/>
                    <a:gd name="T8" fmla="*/ 32 w 73"/>
                    <a:gd name="T9" fmla="*/ 13 h 51"/>
                    <a:gd name="T10" fmla="*/ 22 w 73"/>
                    <a:gd name="T11" fmla="*/ 16 h 51"/>
                    <a:gd name="T12" fmla="*/ 15 w 73"/>
                    <a:gd name="T13" fmla="*/ 20 h 51"/>
                    <a:gd name="T14" fmla="*/ 5 w 73"/>
                    <a:gd name="T15" fmla="*/ 23 h 51"/>
                    <a:gd name="T16" fmla="*/ 3 w 73"/>
                    <a:gd name="T17" fmla="*/ 30 h 51"/>
                    <a:gd name="T18" fmla="*/ 1 w 73"/>
                    <a:gd name="T19" fmla="*/ 38 h 51"/>
                    <a:gd name="T20" fmla="*/ 0 w 73"/>
                    <a:gd name="T21" fmla="*/ 50 h 51"/>
                    <a:gd name="T22" fmla="*/ 13 w 73"/>
                    <a:gd name="T23" fmla="*/ 43 h 51"/>
                    <a:gd name="T24" fmla="*/ 28 w 73"/>
                    <a:gd name="T25" fmla="*/ 37 h 51"/>
                    <a:gd name="T26" fmla="*/ 41 w 73"/>
                    <a:gd name="T27" fmla="*/ 33 h 51"/>
                    <a:gd name="T28" fmla="*/ 59 w 73"/>
                    <a:gd name="T29" fmla="*/ 28 h 51"/>
                    <a:gd name="T30" fmla="*/ 62 w 73"/>
                    <a:gd name="T31" fmla="*/ 27 h 51"/>
                    <a:gd name="T32" fmla="*/ 72 w 73"/>
                    <a:gd name="T33" fmla="*/ 11 h 5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73"/>
                    <a:gd name="T52" fmla="*/ 0 h 51"/>
                    <a:gd name="T53" fmla="*/ 73 w 73"/>
                    <a:gd name="T54" fmla="*/ 51 h 51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73" h="51">
                      <a:moveTo>
                        <a:pt x="72" y="11"/>
                      </a:moveTo>
                      <a:lnTo>
                        <a:pt x="53" y="8"/>
                      </a:lnTo>
                      <a:lnTo>
                        <a:pt x="47" y="0"/>
                      </a:lnTo>
                      <a:lnTo>
                        <a:pt x="34" y="0"/>
                      </a:lnTo>
                      <a:lnTo>
                        <a:pt x="32" y="13"/>
                      </a:lnTo>
                      <a:lnTo>
                        <a:pt x="22" y="16"/>
                      </a:lnTo>
                      <a:lnTo>
                        <a:pt x="15" y="20"/>
                      </a:lnTo>
                      <a:lnTo>
                        <a:pt x="5" y="23"/>
                      </a:lnTo>
                      <a:lnTo>
                        <a:pt x="3" y="30"/>
                      </a:lnTo>
                      <a:lnTo>
                        <a:pt x="1" y="38"/>
                      </a:lnTo>
                      <a:lnTo>
                        <a:pt x="0" y="50"/>
                      </a:lnTo>
                      <a:lnTo>
                        <a:pt x="13" y="43"/>
                      </a:lnTo>
                      <a:lnTo>
                        <a:pt x="28" y="37"/>
                      </a:lnTo>
                      <a:lnTo>
                        <a:pt x="41" y="33"/>
                      </a:lnTo>
                      <a:lnTo>
                        <a:pt x="59" y="28"/>
                      </a:lnTo>
                      <a:lnTo>
                        <a:pt x="62" y="27"/>
                      </a:lnTo>
                      <a:lnTo>
                        <a:pt x="72" y="1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487" name="Freeform 342"/>
                <p:cNvSpPr/>
                <p:nvPr/>
              </p:nvSpPr>
              <p:spPr bwMode="auto">
                <a:xfrm>
                  <a:off x="4875" y="3193"/>
                  <a:ext cx="39" cy="19"/>
                </a:xfrm>
                <a:custGeom>
                  <a:avLst/>
                  <a:gdLst>
                    <a:gd name="T0" fmla="*/ 12 w 39"/>
                    <a:gd name="T1" fmla="*/ 15 h 19"/>
                    <a:gd name="T2" fmla="*/ 10 w 39"/>
                    <a:gd name="T3" fmla="*/ 18 h 19"/>
                    <a:gd name="T4" fmla="*/ 0 w 39"/>
                    <a:gd name="T5" fmla="*/ 18 h 19"/>
                    <a:gd name="T6" fmla="*/ 5 w 39"/>
                    <a:gd name="T7" fmla="*/ 15 h 19"/>
                    <a:gd name="T8" fmla="*/ 7 w 39"/>
                    <a:gd name="T9" fmla="*/ 14 h 19"/>
                    <a:gd name="T10" fmla="*/ 6 w 39"/>
                    <a:gd name="T11" fmla="*/ 3 h 19"/>
                    <a:gd name="T12" fmla="*/ 10 w 39"/>
                    <a:gd name="T13" fmla="*/ 1 h 19"/>
                    <a:gd name="T14" fmla="*/ 17 w 39"/>
                    <a:gd name="T15" fmla="*/ 0 h 19"/>
                    <a:gd name="T16" fmla="*/ 25 w 39"/>
                    <a:gd name="T17" fmla="*/ 3 h 19"/>
                    <a:gd name="T18" fmla="*/ 31 w 39"/>
                    <a:gd name="T19" fmla="*/ 3 h 19"/>
                    <a:gd name="T20" fmla="*/ 35 w 39"/>
                    <a:gd name="T21" fmla="*/ 5 h 19"/>
                    <a:gd name="T22" fmla="*/ 38 w 39"/>
                    <a:gd name="T23" fmla="*/ 8 h 19"/>
                    <a:gd name="T24" fmla="*/ 37 w 39"/>
                    <a:gd name="T25" fmla="*/ 12 h 19"/>
                    <a:gd name="T26" fmla="*/ 37 w 39"/>
                    <a:gd name="T27" fmla="*/ 13 h 19"/>
                    <a:gd name="T28" fmla="*/ 27 w 39"/>
                    <a:gd name="T29" fmla="*/ 13 h 19"/>
                    <a:gd name="T30" fmla="*/ 26 w 39"/>
                    <a:gd name="T31" fmla="*/ 10 h 19"/>
                    <a:gd name="T32" fmla="*/ 21 w 39"/>
                    <a:gd name="T33" fmla="*/ 12 h 19"/>
                    <a:gd name="T34" fmla="*/ 21 w 39"/>
                    <a:gd name="T35" fmla="*/ 8 h 19"/>
                    <a:gd name="T36" fmla="*/ 18 w 39"/>
                    <a:gd name="T37" fmla="*/ 8 h 19"/>
                    <a:gd name="T38" fmla="*/ 19 w 39"/>
                    <a:gd name="T39" fmla="*/ 10 h 19"/>
                    <a:gd name="T40" fmla="*/ 19 w 39"/>
                    <a:gd name="T41" fmla="*/ 13 h 19"/>
                    <a:gd name="T42" fmla="*/ 17 w 39"/>
                    <a:gd name="T43" fmla="*/ 13 h 19"/>
                    <a:gd name="T44" fmla="*/ 12 w 39"/>
                    <a:gd name="T45" fmla="*/ 15 h 1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9"/>
                    <a:gd name="T70" fmla="*/ 0 h 19"/>
                    <a:gd name="T71" fmla="*/ 39 w 39"/>
                    <a:gd name="T72" fmla="*/ 19 h 1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9" h="19">
                      <a:moveTo>
                        <a:pt x="12" y="15"/>
                      </a:moveTo>
                      <a:lnTo>
                        <a:pt x="10" y="18"/>
                      </a:lnTo>
                      <a:lnTo>
                        <a:pt x="0" y="18"/>
                      </a:lnTo>
                      <a:lnTo>
                        <a:pt x="5" y="15"/>
                      </a:lnTo>
                      <a:lnTo>
                        <a:pt x="7" y="14"/>
                      </a:lnTo>
                      <a:lnTo>
                        <a:pt x="6" y="3"/>
                      </a:lnTo>
                      <a:lnTo>
                        <a:pt x="10" y="1"/>
                      </a:lnTo>
                      <a:lnTo>
                        <a:pt x="17" y="0"/>
                      </a:lnTo>
                      <a:lnTo>
                        <a:pt x="25" y="3"/>
                      </a:lnTo>
                      <a:lnTo>
                        <a:pt x="31" y="3"/>
                      </a:lnTo>
                      <a:lnTo>
                        <a:pt x="35" y="5"/>
                      </a:lnTo>
                      <a:lnTo>
                        <a:pt x="38" y="8"/>
                      </a:lnTo>
                      <a:lnTo>
                        <a:pt x="37" y="12"/>
                      </a:lnTo>
                      <a:lnTo>
                        <a:pt x="37" y="13"/>
                      </a:lnTo>
                      <a:lnTo>
                        <a:pt x="27" y="13"/>
                      </a:lnTo>
                      <a:lnTo>
                        <a:pt x="26" y="10"/>
                      </a:lnTo>
                      <a:lnTo>
                        <a:pt x="21" y="12"/>
                      </a:lnTo>
                      <a:lnTo>
                        <a:pt x="21" y="8"/>
                      </a:lnTo>
                      <a:lnTo>
                        <a:pt x="18" y="8"/>
                      </a:lnTo>
                      <a:lnTo>
                        <a:pt x="19" y="10"/>
                      </a:lnTo>
                      <a:lnTo>
                        <a:pt x="19" y="13"/>
                      </a:lnTo>
                      <a:lnTo>
                        <a:pt x="17" y="13"/>
                      </a:lnTo>
                      <a:lnTo>
                        <a:pt x="12" y="15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488" name="Freeform 343"/>
                <p:cNvSpPr/>
                <p:nvPr/>
              </p:nvSpPr>
              <p:spPr bwMode="auto">
                <a:xfrm>
                  <a:off x="4917" y="3213"/>
                  <a:ext cx="47" cy="12"/>
                </a:xfrm>
                <a:custGeom>
                  <a:avLst/>
                  <a:gdLst>
                    <a:gd name="T0" fmla="*/ 0 w 47"/>
                    <a:gd name="T1" fmla="*/ 11 h 12"/>
                    <a:gd name="T2" fmla="*/ 5 w 47"/>
                    <a:gd name="T3" fmla="*/ 4 h 12"/>
                    <a:gd name="T4" fmla="*/ 12 w 47"/>
                    <a:gd name="T5" fmla="*/ 0 h 12"/>
                    <a:gd name="T6" fmla="*/ 30 w 47"/>
                    <a:gd name="T7" fmla="*/ 0 h 12"/>
                    <a:gd name="T8" fmla="*/ 41 w 47"/>
                    <a:gd name="T9" fmla="*/ 0 h 12"/>
                    <a:gd name="T10" fmla="*/ 44 w 47"/>
                    <a:gd name="T11" fmla="*/ 3 h 12"/>
                    <a:gd name="T12" fmla="*/ 46 w 47"/>
                    <a:gd name="T13" fmla="*/ 8 h 12"/>
                    <a:gd name="T14" fmla="*/ 41 w 47"/>
                    <a:gd name="T15" fmla="*/ 5 h 12"/>
                    <a:gd name="T16" fmla="*/ 29 w 47"/>
                    <a:gd name="T17" fmla="*/ 5 h 12"/>
                    <a:gd name="T18" fmla="*/ 14 w 47"/>
                    <a:gd name="T19" fmla="*/ 7 h 12"/>
                    <a:gd name="T20" fmla="*/ 0 w 47"/>
                    <a:gd name="T21" fmla="*/ 11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7"/>
                    <a:gd name="T34" fmla="*/ 0 h 12"/>
                    <a:gd name="T35" fmla="*/ 47 w 47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7" h="12">
                      <a:moveTo>
                        <a:pt x="0" y="11"/>
                      </a:moveTo>
                      <a:lnTo>
                        <a:pt x="5" y="4"/>
                      </a:lnTo>
                      <a:lnTo>
                        <a:pt x="12" y="0"/>
                      </a:lnTo>
                      <a:lnTo>
                        <a:pt x="30" y="0"/>
                      </a:lnTo>
                      <a:lnTo>
                        <a:pt x="41" y="0"/>
                      </a:lnTo>
                      <a:lnTo>
                        <a:pt x="44" y="3"/>
                      </a:lnTo>
                      <a:lnTo>
                        <a:pt x="46" y="8"/>
                      </a:lnTo>
                      <a:lnTo>
                        <a:pt x="41" y="5"/>
                      </a:lnTo>
                      <a:lnTo>
                        <a:pt x="29" y="5"/>
                      </a:lnTo>
                      <a:lnTo>
                        <a:pt x="14" y="7"/>
                      </a:lnTo>
                      <a:lnTo>
                        <a:pt x="0" y="1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489" name="Freeform 344"/>
                <p:cNvSpPr/>
                <p:nvPr/>
              </p:nvSpPr>
              <p:spPr bwMode="auto">
                <a:xfrm>
                  <a:off x="4851" y="3222"/>
                  <a:ext cx="111" cy="47"/>
                </a:xfrm>
                <a:custGeom>
                  <a:avLst/>
                  <a:gdLst>
                    <a:gd name="T0" fmla="*/ 0 w 111"/>
                    <a:gd name="T1" fmla="*/ 35 h 47"/>
                    <a:gd name="T2" fmla="*/ 3 w 111"/>
                    <a:gd name="T3" fmla="*/ 40 h 47"/>
                    <a:gd name="T4" fmla="*/ 7 w 111"/>
                    <a:gd name="T5" fmla="*/ 43 h 47"/>
                    <a:gd name="T6" fmla="*/ 12 w 111"/>
                    <a:gd name="T7" fmla="*/ 43 h 47"/>
                    <a:gd name="T8" fmla="*/ 13 w 111"/>
                    <a:gd name="T9" fmla="*/ 44 h 47"/>
                    <a:gd name="T10" fmla="*/ 15 w 111"/>
                    <a:gd name="T11" fmla="*/ 46 h 47"/>
                    <a:gd name="T12" fmla="*/ 21 w 111"/>
                    <a:gd name="T13" fmla="*/ 42 h 47"/>
                    <a:gd name="T14" fmla="*/ 32 w 111"/>
                    <a:gd name="T15" fmla="*/ 38 h 47"/>
                    <a:gd name="T16" fmla="*/ 33 w 111"/>
                    <a:gd name="T17" fmla="*/ 36 h 47"/>
                    <a:gd name="T18" fmla="*/ 40 w 111"/>
                    <a:gd name="T19" fmla="*/ 33 h 47"/>
                    <a:gd name="T20" fmla="*/ 43 w 111"/>
                    <a:gd name="T21" fmla="*/ 33 h 47"/>
                    <a:gd name="T22" fmla="*/ 56 w 111"/>
                    <a:gd name="T23" fmla="*/ 28 h 47"/>
                    <a:gd name="T24" fmla="*/ 75 w 111"/>
                    <a:gd name="T25" fmla="*/ 28 h 47"/>
                    <a:gd name="T26" fmla="*/ 75 w 111"/>
                    <a:gd name="T27" fmla="*/ 32 h 47"/>
                    <a:gd name="T28" fmla="*/ 77 w 111"/>
                    <a:gd name="T29" fmla="*/ 32 h 47"/>
                    <a:gd name="T30" fmla="*/ 80 w 111"/>
                    <a:gd name="T31" fmla="*/ 31 h 47"/>
                    <a:gd name="T32" fmla="*/ 81 w 111"/>
                    <a:gd name="T33" fmla="*/ 26 h 47"/>
                    <a:gd name="T34" fmla="*/ 91 w 111"/>
                    <a:gd name="T35" fmla="*/ 22 h 47"/>
                    <a:gd name="T36" fmla="*/ 92 w 111"/>
                    <a:gd name="T37" fmla="*/ 23 h 47"/>
                    <a:gd name="T38" fmla="*/ 96 w 111"/>
                    <a:gd name="T39" fmla="*/ 22 h 47"/>
                    <a:gd name="T40" fmla="*/ 97 w 111"/>
                    <a:gd name="T41" fmla="*/ 18 h 47"/>
                    <a:gd name="T42" fmla="*/ 100 w 111"/>
                    <a:gd name="T43" fmla="*/ 18 h 47"/>
                    <a:gd name="T44" fmla="*/ 107 w 111"/>
                    <a:gd name="T45" fmla="*/ 11 h 47"/>
                    <a:gd name="T46" fmla="*/ 109 w 111"/>
                    <a:gd name="T47" fmla="*/ 9 h 47"/>
                    <a:gd name="T48" fmla="*/ 110 w 111"/>
                    <a:gd name="T49" fmla="*/ 5 h 47"/>
                    <a:gd name="T50" fmla="*/ 106 w 111"/>
                    <a:gd name="T51" fmla="*/ 2 h 47"/>
                    <a:gd name="T52" fmla="*/ 101 w 111"/>
                    <a:gd name="T53" fmla="*/ 0 h 47"/>
                    <a:gd name="T54" fmla="*/ 93 w 111"/>
                    <a:gd name="T55" fmla="*/ 2 h 47"/>
                    <a:gd name="T56" fmla="*/ 83 w 111"/>
                    <a:gd name="T57" fmla="*/ 3 h 47"/>
                    <a:gd name="T58" fmla="*/ 69 w 111"/>
                    <a:gd name="T59" fmla="*/ 7 h 47"/>
                    <a:gd name="T60" fmla="*/ 55 w 111"/>
                    <a:gd name="T61" fmla="*/ 12 h 47"/>
                    <a:gd name="T62" fmla="*/ 45 w 111"/>
                    <a:gd name="T63" fmla="*/ 15 h 47"/>
                    <a:gd name="T64" fmla="*/ 28 w 111"/>
                    <a:gd name="T65" fmla="*/ 20 h 47"/>
                    <a:gd name="T66" fmla="*/ 12 w 111"/>
                    <a:gd name="T67" fmla="*/ 26 h 47"/>
                    <a:gd name="T68" fmla="*/ 7 w 111"/>
                    <a:gd name="T69" fmla="*/ 29 h 47"/>
                    <a:gd name="T70" fmla="*/ 1 w 111"/>
                    <a:gd name="T71" fmla="*/ 32 h 47"/>
                    <a:gd name="T72" fmla="*/ 0 w 111"/>
                    <a:gd name="T73" fmla="*/ 35 h 4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11"/>
                    <a:gd name="T112" fmla="*/ 0 h 47"/>
                    <a:gd name="T113" fmla="*/ 111 w 111"/>
                    <a:gd name="T114" fmla="*/ 47 h 4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11" h="47">
                      <a:moveTo>
                        <a:pt x="0" y="35"/>
                      </a:moveTo>
                      <a:lnTo>
                        <a:pt x="3" y="40"/>
                      </a:lnTo>
                      <a:lnTo>
                        <a:pt x="7" y="43"/>
                      </a:lnTo>
                      <a:lnTo>
                        <a:pt x="12" y="43"/>
                      </a:lnTo>
                      <a:lnTo>
                        <a:pt x="13" y="44"/>
                      </a:lnTo>
                      <a:lnTo>
                        <a:pt x="15" y="46"/>
                      </a:lnTo>
                      <a:lnTo>
                        <a:pt x="21" y="42"/>
                      </a:lnTo>
                      <a:lnTo>
                        <a:pt x="32" y="38"/>
                      </a:lnTo>
                      <a:lnTo>
                        <a:pt x="33" y="36"/>
                      </a:lnTo>
                      <a:lnTo>
                        <a:pt x="40" y="33"/>
                      </a:lnTo>
                      <a:lnTo>
                        <a:pt x="43" y="33"/>
                      </a:lnTo>
                      <a:lnTo>
                        <a:pt x="56" y="28"/>
                      </a:lnTo>
                      <a:lnTo>
                        <a:pt x="75" y="28"/>
                      </a:lnTo>
                      <a:lnTo>
                        <a:pt x="75" y="32"/>
                      </a:lnTo>
                      <a:lnTo>
                        <a:pt x="77" y="32"/>
                      </a:lnTo>
                      <a:lnTo>
                        <a:pt x="80" y="31"/>
                      </a:lnTo>
                      <a:lnTo>
                        <a:pt x="81" y="26"/>
                      </a:lnTo>
                      <a:lnTo>
                        <a:pt x="91" y="22"/>
                      </a:lnTo>
                      <a:lnTo>
                        <a:pt x="92" y="23"/>
                      </a:lnTo>
                      <a:lnTo>
                        <a:pt x="96" y="22"/>
                      </a:lnTo>
                      <a:lnTo>
                        <a:pt x="97" y="18"/>
                      </a:lnTo>
                      <a:lnTo>
                        <a:pt x="100" y="18"/>
                      </a:lnTo>
                      <a:lnTo>
                        <a:pt x="107" y="11"/>
                      </a:lnTo>
                      <a:lnTo>
                        <a:pt x="109" y="9"/>
                      </a:lnTo>
                      <a:lnTo>
                        <a:pt x="110" y="5"/>
                      </a:lnTo>
                      <a:lnTo>
                        <a:pt x="106" y="2"/>
                      </a:lnTo>
                      <a:lnTo>
                        <a:pt x="101" y="0"/>
                      </a:lnTo>
                      <a:lnTo>
                        <a:pt x="93" y="2"/>
                      </a:lnTo>
                      <a:lnTo>
                        <a:pt x="83" y="3"/>
                      </a:lnTo>
                      <a:lnTo>
                        <a:pt x="69" y="7"/>
                      </a:lnTo>
                      <a:lnTo>
                        <a:pt x="55" y="12"/>
                      </a:lnTo>
                      <a:lnTo>
                        <a:pt x="45" y="15"/>
                      </a:lnTo>
                      <a:lnTo>
                        <a:pt x="28" y="20"/>
                      </a:lnTo>
                      <a:lnTo>
                        <a:pt x="12" y="26"/>
                      </a:lnTo>
                      <a:lnTo>
                        <a:pt x="7" y="29"/>
                      </a:lnTo>
                      <a:lnTo>
                        <a:pt x="1" y="32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3187" name="Rectangle 347"/>
          <p:cNvSpPr>
            <a:spLocks noGrp="1" noChangeArrowheads="1"/>
          </p:cNvSpPr>
          <p:nvPr>
            <p:ph type="title"/>
          </p:nvPr>
        </p:nvSpPr>
        <p:spPr>
          <a:xfrm>
            <a:off x="152400" y="148773"/>
            <a:ext cx="4840670" cy="533400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One-Proportion </a:t>
            </a:r>
            <a:r>
              <a:rPr lang="en-US" altLang="en-US" sz="24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altLang="en-US" sz="24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endParaRPr lang="en-US" altLang="en-US" sz="24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188" name="Rectangle 348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613716"/>
            <a:ext cx="6597308" cy="1851781"/>
          </a:xfrm>
          <a:noFill/>
        </p:spPr>
        <p:txBody>
          <a:bodyPr lIns="90488" tIns="44450" rIns="90488" bIns="44450"/>
          <a:lstStyle/>
          <a:p>
            <a:pPr>
              <a:spcBef>
                <a:spcPts val="0"/>
              </a:spcBef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Example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10.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</a:rPr>
              <a:t>present packaging system produces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10%</a:t>
            </a:r>
            <a:r>
              <a:rPr lang="en-US" altLang="en-US" sz="2400" dirty="0">
                <a:latin typeface="Times New Roman" panose="02020603050405020304" pitchFamily="18" charset="0"/>
              </a:rPr>
              <a:t> defective cereal boxes.  Using a new system, a random sample of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200</a:t>
            </a:r>
            <a:r>
              <a:rPr lang="en-US" altLang="en-US" sz="2400" dirty="0">
                <a:latin typeface="Times New Roman" panose="02020603050405020304" pitchFamily="18" charset="0"/>
              </a:rPr>
              <a:t> boxes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had </a:t>
            </a:r>
            <a:r>
              <a:rPr lang="en-US" altLang="en-US" sz="2400" b="1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defects.  Does the new system produce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fewer</a:t>
            </a:r>
            <a:r>
              <a:rPr lang="en-US" altLang="en-US" sz="2400" dirty="0">
                <a:latin typeface="Times New Roman" panose="02020603050405020304" pitchFamily="18" charset="0"/>
              </a:rPr>
              <a:t> defects?  Test at the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0.05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level of significance.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48" name="Rectangle 2"/>
          <p:cNvSpPr txBox="1">
            <a:spLocks noChangeArrowheads="1"/>
          </p:cNvSpPr>
          <p:nvPr/>
        </p:nvSpPr>
        <p:spPr bwMode="auto">
          <a:xfrm>
            <a:off x="514459" y="2524131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kern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altLang="en-US" sz="2400" b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Rectangle 3"/>
          <p:cNvSpPr txBox="1">
            <a:spLocks noChangeArrowheads="1"/>
          </p:cNvSpPr>
          <p:nvPr/>
        </p:nvSpPr>
        <p:spPr bwMode="auto">
          <a:xfrm>
            <a:off x="585897" y="2865463"/>
            <a:ext cx="2522537" cy="217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en-US" sz="2400" b="1" i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="1" kern="0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b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endParaRPr lang="en-US" altLang="en-US" sz="2400" b="1" kern="0" dirty="0" smtClean="0"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en-US" sz="2400" b="1" i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="1" kern="0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b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endParaRPr lang="en-US" altLang="en-US" sz="2400" b="1" kern="0" dirty="0" smtClean="0"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l-GR" altLang="en-US" sz="2400" b="1" i="1" kern="0" dirty="0" smtClean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α</a:t>
            </a:r>
            <a:r>
              <a:rPr lang="en-US" altLang="en-US" sz="2400" b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endParaRPr lang="en-US" altLang="en-US" sz="2400" b="1" kern="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en-US" sz="2400" b="1" i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b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=</a:t>
            </a:r>
            <a:endParaRPr lang="en-US" altLang="en-US" sz="2400" b="1" kern="0" dirty="0" smtClean="0"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en-US" sz="2400" b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Critical Value(s):</a:t>
            </a:r>
            <a:endParaRPr lang="en-US" altLang="en-US" sz="2400" b="1" kern="0" dirty="0" smtClean="0">
              <a:latin typeface="Times New Roman" panose="02020603050405020304" pitchFamily="18" charset="0"/>
            </a:endParaRPr>
          </a:p>
          <a:p>
            <a:pPr>
              <a:buClr>
                <a:srgbClr val="8E0D30"/>
              </a:buClr>
            </a:pPr>
            <a:endParaRPr lang="en-US" altLang="en-US" sz="2800" b="1" kern="0" dirty="0"/>
          </a:p>
        </p:txBody>
      </p:sp>
      <p:grpSp>
        <p:nvGrpSpPr>
          <p:cNvPr id="350" name="Group 7"/>
          <p:cNvGrpSpPr/>
          <p:nvPr/>
        </p:nvGrpSpPr>
        <p:grpSpPr bwMode="auto">
          <a:xfrm>
            <a:off x="1180039" y="2850364"/>
            <a:ext cx="1666800" cy="820738"/>
            <a:chOff x="534" y="1117"/>
            <a:chExt cx="915" cy="517"/>
          </a:xfrm>
        </p:grpSpPr>
        <p:sp>
          <p:nvSpPr>
            <p:cNvPr id="351" name="Rectangle 5"/>
            <p:cNvSpPr>
              <a:spLocks noChangeArrowheads="1"/>
            </p:cNvSpPr>
            <p:nvPr/>
          </p:nvSpPr>
          <p:spPr bwMode="auto">
            <a:xfrm>
              <a:off x="534" y="1117"/>
              <a:ext cx="8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 i="1" dirty="0" smtClean="0">
                  <a:solidFill>
                    <a:srgbClr val="8E0D30"/>
                  </a:solidFill>
                </a:rPr>
                <a:t>p</a:t>
              </a:r>
              <a:r>
                <a:rPr lang="en-US" altLang="en-US" b="1" dirty="0" smtClean="0">
                  <a:solidFill>
                    <a:srgbClr val="8E0D30"/>
                  </a:solidFill>
                </a:rPr>
                <a:t> </a:t>
              </a:r>
              <a:r>
                <a:rPr lang="en-US" altLang="en-US" b="1" dirty="0">
                  <a:solidFill>
                    <a:srgbClr val="8E0D30"/>
                  </a:solidFill>
                </a:rPr>
                <a:t>= </a:t>
              </a:r>
              <a:r>
                <a:rPr lang="en-US" altLang="en-US" b="1" dirty="0" smtClean="0">
                  <a:solidFill>
                    <a:srgbClr val="8E0D30"/>
                  </a:solidFill>
                </a:rPr>
                <a:t>0.10</a:t>
              </a:r>
              <a:endParaRPr lang="en-US" altLang="en-US" b="1" dirty="0">
                <a:solidFill>
                  <a:srgbClr val="8E0D30"/>
                </a:solidFill>
              </a:endParaRPr>
            </a:p>
          </p:txBody>
        </p:sp>
        <p:sp>
          <p:nvSpPr>
            <p:cNvPr id="352" name="Rectangle 6"/>
            <p:cNvSpPr>
              <a:spLocks noChangeArrowheads="1"/>
            </p:cNvSpPr>
            <p:nvPr/>
          </p:nvSpPr>
          <p:spPr bwMode="auto">
            <a:xfrm>
              <a:off x="544" y="1343"/>
              <a:ext cx="9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b="1" i="1" dirty="0">
                  <a:solidFill>
                    <a:srgbClr val="8E0D30"/>
                  </a:solidFill>
                </a:rPr>
                <a:t>p</a:t>
              </a:r>
              <a:r>
                <a:rPr lang="en-US" altLang="en-US" b="1" dirty="0">
                  <a:solidFill>
                    <a:srgbClr val="8E0D30"/>
                  </a:solidFill>
                </a:rPr>
                <a:t> &lt; </a:t>
              </a:r>
              <a:r>
                <a:rPr lang="en-US" altLang="en-US" b="1" dirty="0" smtClean="0">
                  <a:solidFill>
                    <a:srgbClr val="8E0D30"/>
                  </a:solidFill>
                </a:rPr>
                <a:t>0.10</a:t>
              </a:r>
              <a:endParaRPr lang="en-US" altLang="en-US" b="1" dirty="0">
                <a:solidFill>
                  <a:srgbClr val="8E0D30"/>
                </a:solidFill>
              </a:endParaRPr>
            </a:p>
          </p:txBody>
        </p:sp>
      </p:grpSp>
      <p:sp>
        <p:nvSpPr>
          <p:cNvPr id="353" name="Rectangle 9"/>
          <p:cNvSpPr>
            <a:spLocks noChangeArrowheads="1"/>
          </p:cNvSpPr>
          <p:nvPr/>
        </p:nvSpPr>
        <p:spPr bwMode="auto">
          <a:xfrm>
            <a:off x="1180039" y="3971931"/>
            <a:ext cx="64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b="1" dirty="0">
                <a:solidFill>
                  <a:srgbClr val="8E0D30"/>
                </a:solidFill>
              </a:rPr>
              <a:t>200</a:t>
            </a:r>
            <a:endParaRPr lang="en-US" altLang="en-US" b="1" dirty="0">
              <a:solidFill>
                <a:srgbClr val="8E0D30"/>
              </a:solidFill>
            </a:endParaRPr>
          </a:p>
        </p:txBody>
      </p:sp>
      <p:sp>
        <p:nvSpPr>
          <p:cNvPr id="354" name="文字方塊 353"/>
          <p:cNvSpPr txBox="1"/>
          <p:nvPr/>
        </p:nvSpPr>
        <p:spPr>
          <a:xfrm>
            <a:off x="1191724" y="359093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 smtClean="0">
                <a:solidFill>
                  <a:srgbClr val="8E0D30"/>
                </a:solidFill>
              </a:rPr>
              <a:t>0.05</a:t>
            </a:r>
            <a:endParaRPr lang="zh-TW" altLang="en-US" dirty="0"/>
          </a:p>
        </p:txBody>
      </p:sp>
      <p:grpSp>
        <p:nvGrpSpPr>
          <p:cNvPr id="355" name="Group 52"/>
          <p:cNvGrpSpPr/>
          <p:nvPr/>
        </p:nvGrpSpPr>
        <p:grpSpPr bwMode="auto">
          <a:xfrm>
            <a:off x="527776" y="4928798"/>
            <a:ext cx="2855912" cy="1789113"/>
            <a:chOff x="473" y="2836"/>
            <a:chExt cx="1799" cy="1127"/>
          </a:xfrm>
        </p:grpSpPr>
        <p:sp>
          <p:nvSpPr>
            <p:cNvPr id="356" name="Line 12"/>
            <p:cNvSpPr>
              <a:spLocks noChangeShapeType="1"/>
            </p:cNvSpPr>
            <p:nvPr/>
          </p:nvSpPr>
          <p:spPr bwMode="auto">
            <a:xfrm>
              <a:off x="1367" y="2909"/>
              <a:ext cx="1" cy="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Freeform 13"/>
            <p:cNvSpPr/>
            <p:nvPr/>
          </p:nvSpPr>
          <p:spPr bwMode="auto">
            <a:xfrm>
              <a:off x="642" y="3311"/>
              <a:ext cx="409" cy="413"/>
            </a:xfrm>
            <a:custGeom>
              <a:avLst/>
              <a:gdLst>
                <a:gd name="T0" fmla="*/ 409 w 409"/>
                <a:gd name="T1" fmla="*/ 0 h 413"/>
                <a:gd name="T2" fmla="*/ 409 w 409"/>
                <a:gd name="T3" fmla="*/ 413 h 413"/>
                <a:gd name="T4" fmla="*/ 0 w 409"/>
                <a:gd name="T5" fmla="*/ 413 h 413"/>
                <a:gd name="T6" fmla="*/ 50 w 409"/>
                <a:gd name="T7" fmla="*/ 391 h 413"/>
                <a:gd name="T8" fmla="*/ 98 w 409"/>
                <a:gd name="T9" fmla="*/ 365 h 413"/>
                <a:gd name="T10" fmla="*/ 143 w 409"/>
                <a:gd name="T11" fmla="*/ 336 h 413"/>
                <a:gd name="T12" fmla="*/ 187 w 409"/>
                <a:gd name="T13" fmla="*/ 304 h 413"/>
                <a:gd name="T14" fmla="*/ 228 w 409"/>
                <a:gd name="T15" fmla="*/ 269 h 413"/>
                <a:gd name="T16" fmla="*/ 266 w 409"/>
                <a:gd name="T17" fmla="*/ 230 h 413"/>
                <a:gd name="T18" fmla="*/ 301 w 409"/>
                <a:gd name="T19" fmla="*/ 189 h 413"/>
                <a:gd name="T20" fmla="*/ 333 w 409"/>
                <a:gd name="T21" fmla="*/ 145 h 413"/>
                <a:gd name="T22" fmla="*/ 362 w 409"/>
                <a:gd name="T23" fmla="*/ 99 h 413"/>
                <a:gd name="T24" fmla="*/ 388 w 409"/>
                <a:gd name="T25" fmla="*/ 50 h 413"/>
                <a:gd name="T26" fmla="*/ 409 w 409"/>
                <a:gd name="T27" fmla="*/ 0 h 4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09"/>
                <a:gd name="T43" fmla="*/ 0 h 413"/>
                <a:gd name="T44" fmla="*/ 409 w 409"/>
                <a:gd name="T45" fmla="*/ 413 h 41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09" h="413">
                  <a:moveTo>
                    <a:pt x="409" y="0"/>
                  </a:moveTo>
                  <a:lnTo>
                    <a:pt x="409" y="413"/>
                  </a:lnTo>
                  <a:lnTo>
                    <a:pt x="0" y="413"/>
                  </a:lnTo>
                  <a:lnTo>
                    <a:pt x="50" y="391"/>
                  </a:lnTo>
                  <a:lnTo>
                    <a:pt x="98" y="365"/>
                  </a:lnTo>
                  <a:lnTo>
                    <a:pt x="143" y="336"/>
                  </a:lnTo>
                  <a:lnTo>
                    <a:pt x="187" y="304"/>
                  </a:lnTo>
                  <a:lnTo>
                    <a:pt x="228" y="269"/>
                  </a:lnTo>
                  <a:lnTo>
                    <a:pt x="266" y="230"/>
                  </a:lnTo>
                  <a:lnTo>
                    <a:pt x="301" y="189"/>
                  </a:lnTo>
                  <a:lnTo>
                    <a:pt x="333" y="145"/>
                  </a:lnTo>
                  <a:lnTo>
                    <a:pt x="362" y="99"/>
                  </a:lnTo>
                  <a:lnTo>
                    <a:pt x="388" y="5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Freeform 14"/>
            <p:cNvSpPr/>
            <p:nvPr/>
          </p:nvSpPr>
          <p:spPr bwMode="auto">
            <a:xfrm>
              <a:off x="1367" y="2894"/>
              <a:ext cx="872" cy="838"/>
            </a:xfrm>
            <a:custGeom>
              <a:avLst/>
              <a:gdLst>
                <a:gd name="T0" fmla="*/ 872 w 872"/>
                <a:gd name="T1" fmla="*/ 838 h 838"/>
                <a:gd name="T2" fmla="*/ 780 w 872"/>
                <a:gd name="T3" fmla="*/ 828 h 838"/>
                <a:gd name="T4" fmla="*/ 733 w 872"/>
                <a:gd name="T5" fmla="*/ 818 h 838"/>
                <a:gd name="T6" fmla="*/ 688 w 872"/>
                <a:gd name="T7" fmla="*/ 805 h 838"/>
                <a:gd name="T8" fmla="*/ 642 w 872"/>
                <a:gd name="T9" fmla="*/ 786 h 838"/>
                <a:gd name="T10" fmla="*/ 596 w 872"/>
                <a:gd name="T11" fmla="*/ 759 h 838"/>
                <a:gd name="T12" fmla="*/ 550 w 872"/>
                <a:gd name="T13" fmla="*/ 726 h 838"/>
                <a:gd name="T14" fmla="*/ 458 w 872"/>
                <a:gd name="T15" fmla="*/ 628 h 838"/>
                <a:gd name="T16" fmla="*/ 367 w 872"/>
                <a:gd name="T17" fmla="*/ 491 h 838"/>
                <a:gd name="T18" fmla="*/ 276 w 872"/>
                <a:gd name="T19" fmla="*/ 328 h 838"/>
                <a:gd name="T20" fmla="*/ 229 w 872"/>
                <a:gd name="T21" fmla="*/ 244 h 838"/>
                <a:gd name="T22" fmla="*/ 183 w 872"/>
                <a:gd name="T23" fmla="*/ 165 h 838"/>
                <a:gd name="T24" fmla="*/ 137 w 872"/>
                <a:gd name="T25" fmla="*/ 98 h 838"/>
                <a:gd name="T26" fmla="*/ 92 w 872"/>
                <a:gd name="T27" fmla="*/ 46 h 838"/>
                <a:gd name="T28" fmla="*/ 45 w 872"/>
                <a:gd name="T29" fmla="*/ 12 h 838"/>
                <a:gd name="T30" fmla="*/ 0 w 872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2"/>
                <a:gd name="T49" fmla="*/ 0 h 838"/>
                <a:gd name="T50" fmla="*/ 872 w 872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2" h="838">
                  <a:moveTo>
                    <a:pt x="872" y="838"/>
                  </a:moveTo>
                  <a:lnTo>
                    <a:pt x="780" y="828"/>
                  </a:lnTo>
                  <a:lnTo>
                    <a:pt x="733" y="818"/>
                  </a:lnTo>
                  <a:lnTo>
                    <a:pt x="688" y="805"/>
                  </a:lnTo>
                  <a:lnTo>
                    <a:pt x="642" y="786"/>
                  </a:lnTo>
                  <a:lnTo>
                    <a:pt x="596" y="759"/>
                  </a:lnTo>
                  <a:lnTo>
                    <a:pt x="550" y="726"/>
                  </a:lnTo>
                  <a:lnTo>
                    <a:pt x="458" y="628"/>
                  </a:lnTo>
                  <a:lnTo>
                    <a:pt x="367" y="491"/>
                  </a:lnTo>
                  <a:lnTo>
                    <a:pt x="276" y="328"/>
                  </a:lnTo>
                  <a:lnTo>
                    <a:pt x="229" y="244"/>
                  </a:lnTo>
                  <a:lnTo>
                    <a:pt x="183" y="165"/>
                  </a:lnTo>
                  <a:lnTo>
                    <a:pt x="137" y="98"/>
                  </a:lnTo>
                  <a:lnTo>
                    <a:pt x="92" y="46"/>
                  </a:lnTo>
                  <a:lnTo>
                    <a:pt x="45" y="12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Freeform 15"/>
            <p:cNvSpPr/>
            <p:nvPr/>
          </p:nvSpPr>
          <p:spPr bwMode="auto">
            <a:xfrm>
              <a:off x="495" y="2894"/>
              <a:ext cx="872" cy="838"/>
            </a:xfrm>
            <a:custGeom>
              <a:avLst/>
              <a:gdLst>
                <a:gd name="T0" fmla="*/ 0 w 872"/>
                <a:gd name="T1" fmla="*/ 838 h 838"/>
                <a:gd name="T2" fmla="*/ 92 w 872"/>
                <a:gd name="T3" fmla="*/ 828 h 838"/>
                <a:gd name="T4" fmla="*/ 138 w 872"/>
                <a:gd name="T5" fmla="*/ 818 h 838"/>
                <a:gd name="T6" fmla="*/ 183 w 872"/>
                <a:gd name="T7" fmla="*/ 805 h 838"/>
                <a:gd name="T8" fmla="*/ 229 w 872"/>
                <a:gd name="T9" fmla="*/ 786 h 838"/>
                <a:gd name="T10" fmla="*/ 276 w 872"/>
                <a:gd name="T11" fmla="*/ 759 h 838"/>
                <a:gd name="T12" fmla="*/ 321 w 872"/>
                <a:gd name="T13" fmla="*/ 726 h 838"/>
                <a:gd name="T14" fmla="*/ 413 w 872"/>
                <a:gd name="T15" fmla="*/ 628 h 838"/>
                <a:gd name="T16" fmla="*/ 505 w 872"/>
                <a:gd name="T17" fmla="*/ 491 h 838"/>
                <a:gd name="T18" fmla="*/ 597 w 872"/>
                <a:gd name="T19" fmla="*/ 328 h 838"/>
                <a:gd name="T20" fmla="*/ 642 w 872"/>
                <a:gd name="T21" fmla="*/ 244 h 838"/>
                <a:gd name="T22" fmla="*/ 688 w 872"/>
                <a:gd name="T23" fmla="*/ 165 h 838"/>
                <a:gd name="T24" fmla="*/ 734 w 872"/>
                <a:gd name="T25" fmla="*/ 98 h 838"/>
                <a:gd name="T26" fmla="*/ 780 w 872"/>
                <a:gd name="T27" fmla="*/ 46 h 838"/>
                <a:gd name="T28" fmla="*/ 826 w 872"/>
                <a:gd name="T29" fmla="*/ 12 h 838"/>
                <a:gd name="T30" fmla="*/ 872 w 872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2"/>
                <a:gd name="T49" fmla="*/ 0 h 838"/>
                <a:gd name="T50" fmla="*/ 872 w 872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2" h="838">
                  <a:moveTo>
                    <a:pt x="0" y="838"/>
                  </a:moveTo>
                  <a:lnTo>
                    <a:pt x="92" y="828"/>
                  </a:lnTo>
                  <a:lnTo>
                    <a:pt x="138" y="818"/>
                  </a:lnTo>
                  <a:lnTo>
                    <a:pt x="183" y="805"/>
                  </a:lnTo>
                  <a:lnTo>
                    <a:pt x="229" y="786"/>
                  </a:lnTo>
                  <a:lnTo>
                    <a:pt x="276" y="759"/>
                  </a:lnTo>
                  <a:lnTo>
                    <a:pt x="321" y="726"/>
                  </a:lnTo>
                  <a:lnTo>
                    <a:pt x="413" y="628"/>
                  </a:lnTo>
                  <a:lnTo>
                    <a:pt x="505" y="491"/>
                  </a:lnTo>
                  <a:lnTo>
                    <a:pt x="597" y="328"/>
                  </a:lnTo>
                  <a:lnTo>
                    <a:pt x="642" y="244"/>
                  </a:lnTo>
                  <a:lnTo>
                    <a:pt x="688" y="165"/>
                  </a:lnTo>
                  <a:lnTo>
                    <a:pt x="734" y="98"/>
                  </a:lnTo>
                  <a:lnTo>
                    <a:pt x="780" y="46"/>
                  </a:lnTo>
                  <a:lnTo>
                    <a:pt x="826" y="12"/>
                  </a:lnTo>
                  <a:lnTo>
                    <a:pt x="872" y="0"/>
                  </a:lnTo>
                </a:path>
              </a:pathLst>
            </a:custGeom>
            <a:noFill/>
            <a:ln w="3175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Freeform 16"/>
            <p:cNvSpPr/>
            <p:nvPr/>
          </p:nvSpPr>
          <p:spPr bwMode="auto">
            <a:xfrm>
              <a:off x="495" y="3042"/>
              <a:ext cx="1776" cy="687"/>
            </a:xfrm>
            <a:custGeom>
              <a:avLst/>
              <a:gdLst>
                <a:gd name="T0" fmla="*/ 0 w 1776"/>
                <a:gd name="T1" fmla="*/ 0 h 687"/>
                <a:gd name="T2" fmla="*/ 0 w 1776"/>
                <a:gd name="T3" fmla="*/ 687 h 687"/>
                <a:gd name="T4" fmla="*/ 1776 w 1776"/>
                <a:gd name="T5" fmla="*/ 687 h 687"/>
                <a:gd name="T6" fmla="*/ 0 60000 65536"/>
                <a:gd name="T7" fmla="*/ 0 60000 65536"/>
                <a:gd name="T8" fmla="*/ 0 60000 65536"/>
                <a:gd name="T9" fmla="*/ 0 w 1776"/>
                <a:gd name="T10" fmla="*/ 0 h 687"/>
                <a:gd name="T11" fmla="*/ 1776 w 1776"/>
                <a:gd name="T12" fmla="*/ 687 h 6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687">
                  <a:moveTo>
                    <a:pt x="0" y="0"/>
                  </a:moveTo>
                  <a:lnTo>
                    <a:pt x="0" y="687"/>
                  </a:lnTo>
                  <a:lnTo>
                    <a:pt x="1776" y="687"/>
                  </a:lnTo>
                </a:path>
              </a:pathLst>
            </a:custGeom>
            <a:noFill/>
            <a:ln w="2381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Line 17"/>
            <p:cNvSpPr>
              <a:spLocks noChangeShapeType="1"/>
            </p:cNvSpPr>
            <p:nvPr/>
          </p:nvSpPr>
          <p:spPr bwMode="auto">
            <a:xfrm>
              <a:off x="473" y="3042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18"/>
            <p:cNvSpPr>
              <a:spLocks noChangeShapeType="1"/>
            </p:cNvSpPr>
            <p:nvPr/>
          </p:nvSpPr>
          <p:spPr bwMode="auto">
            <a:xfrm>
              <a:off x="473" y="3110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19"/>
            <p:cNvSpPr>
              <a:spLocks noChangeShapeType="1"/>
            </p:cNvSpPr>
            <p:nvPr/>
          </p:nvSpPr>
          <p:spPr bwMode="auto">
            <a:xfrm>
              <a:off x="473" y="3179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20"/>
            <p:cNvSpPr>
              <a:spLocks noChangeShapeType="1"/>
            </p:cNvSpPr>
            <p:nvPr/>
          </p:nvSpPr>
          <p:spPr bwMode="auto">
            <a:xfrm>
              <a:off x="473" y="3247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21"/>
            <p:cNvSpPr>
              <a:spLocks noChangeShapeType="1"/>
            </p:cNvSpPr>
            <p:nvPr/>
          </p:nvSpPr>
          <p:spPr bwMode="auto">
            <a:xfrm>
              <a:off x="473" y="3317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22"/>
            <p:cNvSpPr>
              <a:spLocks noChangeShapeType="1"/>
            </p:cNvSpPr>
            <p:nvPr/>
          </p:nvSpPr>
          <p:spPr bwMode="auto">
            <a:xfrm>
              <a:off x="473" y="3385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23"/>
            <p:cNvSpPr>
              <a:spLocks noChangeShapeType="1"/>
            </p:cNvSpPr>
            <p:nvPr/>
          </p:nvSpPr>
          <p:spPr bwMode="auto">
            <a:xfrm>
              <a:off x="473" y="3454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Line 24"/>
            <p:cNvSpPr>
              <a:spLocks noChangeShapeType="1"/>
            </p:cNvSpPr>
            <p:nvPr/>
          </p:nvSpPr>
          <p:spPr bwMode="auto">
            <a:xfrm>
              <a:off x="473" y="3522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Line 25"/>
            <p:cNvSpPr>
              <a:spLocks noChangeShapeType="1"/>
            </p:cNvSpPr>
            <p:nvPr/>
          </p:nvSpPr>
          <p:spPr bwMode="auto">
            <a:xfrm>
              <a:off x="473" y="3592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Line 26"/>
            <p:cNvSpPr>
              <a:spLocks noChangeShapeType="1"/>
            </p:cNvSpPr>
            <p:nvPr/>
          </p:nvSpPr>
          <p:spPr bwMode="auto">
            <a:xfrm>
              <a:off x="473" y="3660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Line 27"/>
            <p:cNvSpPr>
              <a:spLocks noChangeShapeType="1"/>
            </p:cNvSpPr>
            <p:nvPr/>
          </p:nvSpPr>
          <p:spPr bwMode="auto">
            <a:xfrm>
              <a:off x="2271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Line 28"/>
            <p:cNvSpPr>
              <a:spLocks noChangeShapeType="1"/>
            </p:cNvSpPr>
            <p:nvPr/>
          </p:nvSpPr>
          <p:spPr bwMode="auto">
            <a:xfrm>
              <a:off x="2094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Line 29"/>
            <p:cNvSpPr>
              <a:spLocks noChangeShapeType="1"/>
            </p:cNvSpPr>
            <p:nvPr/>
          </p:nvSpPr>
          <p:spPr bwMode="auto">
            <a:xfrm>
              <a:off x="1916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Line 30"/>
            <p:cNvSpPr>
              <a:spLocks noChangeShapeType="1"/>
            </p:cNvSpPr>
            <p:nvPr/>
          </p:nvSpPr>
          <p:spPr bwMode="auto">
            <a:xfrm>
              <a:off x="1738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Line 31"/>
            <p:cNvSpPr>
              <a:spLocks noChangeShapeType="1"/>
            </p:cNvSpPr>
            <p:nvPr/>
          </p:nvSpPr>
          <p:spPr bwMode="auto">
            <a:xfrm>
              <a:off x="1561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Line 32"/>
            <p:cNvSpPr>
              <a:spLocks noChangeShapeType="1"/>
            </p:cNvSpPr>
            <p:nvPr/>
          </p:nvSpPr>
          <p:spPr bwMode="auto">
            <a:xfrm>
              <a:off x="1383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Line 33"/>
            <p:cNvSpPr>
              <a:spLocks noChangeShapeType="1"/>
            </p:cNvSpPr>
            <p:nvPr/>
          </p:nvSpPr>
          <p:spPr bwMode="auto">
            <a:xfrm>
              <a:off x="1206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Line 34"/>
            <p:cNvSpPr>
              <a:spLocks noChangeShapeType="1"/>
            </p:cNvSpPr>
            <p:nvPr/>
          </p:nvSpPr>
          <p:spPr bwMode="auto">
            <a:xfrm>
              <a:off x="1028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Line 35"/>
            <p:cNvSpPr>
              <a:spLocks noChangeShapeType="1"/>
            </p:cNvSpPr>
            <p:nvPr/>
          </p:nvSpPr>
          <p:spPr bwMode="auto">
            <a:xfrm>
              <a:off x="850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Line 36"/>
            <p:cNvSpPr>
              <a:spLocks noChangeShapeType="1"/>
            </p:cNvSpPr>
            <p:nvPr/>
          </p:nvSpPr>
          <p:spPr bwMode="auto">
            <a:xfrm>
              <a:off x="673" y="3729"/>
              <a:ext cx="1" cy="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Rectangle 37"/>
            <p:cNvSpPr>
              <a:spLocks noChangeArrowheads="1"/>
            </p:cNvSpPr>
            <p:nvPr/>
          </p:nvSpPr>
          <p:spPr bwMode="auto">
            <a:xfrm>
              <a:off x="2130" y="3730"/>
              <a:ext cx="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i="1" dirty="0"/>
                <a:t>z</a:t>
              </a:r>
              <a:endParaRPr lang="en-US" altLang="en-US" dirty="0"/>
            </a:p>
          </p:txBody>
        </p:sp>
        <p:sp>
          <p:nvSpPr>
            <p:cNvPr id="382" name="Rectangle 38"/>
            <p:cNvSpPr>
              <a:spLocks noChangeArrowheads="1"/>
            </p:cNvSpPr>
            <p:nvPr/>
          </p:nvSpPr>
          <p:spPr bwMode="auto">
            <a:xfrm>
              <a:off x="1307" y="372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dirty="0"/>
                <a:t>0</a:t>
              </a:r>
              <a:endParaRPr lang="en-US" altLang="en-US" dirty="0"/>
            </a:p>
          </p:txBody>
        </p:sp>
        <p:sp>
          <p:nvSpPr>
            <p:cNvPr id="383" name="Rectangle 39"/>
            <p:cNvSpPr>
              <a:spLocks noChangeArrowheads="1"/>
            </p:cNvSpPr>
            <p:nvPr/>
          </p:nvSpPr>
          <p:spPr bwMode="auto">
            <a:xfrm>
              <a:off x="540" y="3728"/>
              <a:ext cx="5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dirty="0"/>
                <a:t>-1.645</a:t>
              </a:r>
              <a:endParaRPr lang="en-US" altLang="en-US" dirty="0"/>
            </a:p>
          </p:txBody>
        </p:sp>
        <p:sp>
          <p:nvSpPr>
            <p:cNvPr id="384" name="Rectangle 40"/>
            <p:cNvSpPr>
              <a:spLocks noChangeArrowheads="1"/>
            </p:cNvSpPr>
            <p:nvPr/>
          </p:nvSpPr>
          <p:spPr bwMode="auto">
            <a:xfrm>
              <a:off x="541" y="3150"/>
              <a:ext cx="3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dirty="0" smtClean="0"/>
                <a:t>0.05</a:t>
              </a:r>
              <a:endParaRPr lang="en-US" altLang="en-US" dirty="0"/>
            </a:p>
          </p:txBody>
        </p:sp>
        <p:sp>
          <p:nvSpPr>
            <p:cNvPr id="385" name="Freeform 41"/>
            <p:cNvSpPr/>
            <p:nvPr/>
          </p:nvSpPr>
          <p:spPr bwMode="auto">
            <a:xfrm>
              <a:off x="743" y="3376"/>
              <a:ext cx="220" cy="173"/>
            </a:xfrm>
            <a:custGeom>
              <a:avLst/>
              <a:gdLst>
                <a:gd name="T0" fmla="*/ 3 w 220"/>
                <a:gd name="T1" fmla="*/ 0 h 173"/>
                <a:gd name="T2" fmla="*/ 0 w 220"/>
                <a:gd name="T3" fmla="*/ 18 h 173"/>
                <a:gd name="T4" fmla="*/ 1 w 220"/>
                <a:gd name="T5" fmla="*/ 37 h 173"/>
                <a:gd name="T6" fmla="*/ 7 w 220"/>
                <a:gd name="T7" fmla="*/ 54 h 173"/>
                <a:gd name="T8" fmla="*/ 15 w 220"/>
                <a:gd name="T9" fmla="*/ 71 h 173"/>
                <a:gd name="T10" fmla="*/ 27 w 220"/>
                <a:gd name="T11" fmla="*/ 86 h 173"/>
                <a:gd name="T12" fmla="*/ 41 w 220"/>
                <a:gd name="T13" fmla="*/ 97 h 173"/>
                <a:gd name="T14" fmla="*/ 58 w 220"/>
                <a:gd name="T15" fmla="*/ 106 h 173"/>
                <a:gd name="T16" fmla="*/ 76 w 220"/>
                <a:gd name="T17" fmla="*/ 110 h 173"/>
                <a:gd name="T18" fmla="*/ 94 w 220"/>
                <a:gd name="T19" fmla="*/ 111 h 173"/>
                <a:gd name="T20" fmla="*/ 112 w 220"/>
                <a:gd name="T21" fmla="*/ 109 h 173"/>
                <a:gd name="T22" fmla="*/ 130 w 220"/>
                <a:gd name="T23" fmla="*/ 107 h 173"/>
                <a:gd name="T24" fmla="*/ 149 w 220"/>
                <a:gd name="T25" fmla="*/ 108 h 173"/>
                <a:gd name="T26" fmla="*/ 166 w 220"/>
                <a:gd name="T27" fmla="*/ 112 h 173"/>
                <a:gd name="T28" fmla="*/ 182 w 220"/>
                <a:gd name="T29" fmla="*/ 121 h 173"/>
                <a:gd name="T30" fmla="*/ 198 w 220"/>
                <a:gd name="T31" fmla="*/ 132 h 173"/>
                <a:gd name="T32" fmla="*/ 209 w 220"/>
                <a:gd name="T33" fmla="*/ 147 h 173"/>
                <a:gd name="T34" fmla="*/ 217 w 220"/>
                <a:gd name="T35" fmla="*/ 164 h 173"/>
                <a:gd name="T36" fmla="*/ 220 w 220"/>
                <a:gd name="T37" fmla="*/ 173 h 1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20"/>
                <a:gd name="T58" fmla="*/ 0 h 173"/>
                <a:gd name="T59" fmla="*/ 220 w 220"/>
                <a:gd name="T60" fmla="*/ 173 h 1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20" h="173">
                  <a:moveTo>
                    <a:pt x="3" y="0"/>
                  </a:moveTo>
                  <a:lnTo>
                    <a:pt x="0" y="18"/>
                  </a:lnTo>
                  <a:lnTo>
                    <a:pt x="1" y="37"/>
                  </a:lnTo>
                  <a:lnTo>
                    <a:pt x="7" y="54"/>
                  </a:lnTo>
                  <a:lnTo>
                    <a:pt x="15" y="71"/>
                  </a:lnTo>
                  <a:lnTo>
                    <a:pt x="27" y="86"/>
                  </a:lnTo>
                  <a:lnTo>
                    <a:pt x="41" y="97"/>
                  </a:lnTo>
                  <a:lnTo>
                    <a:pt x="58" y="106"/>
                  </a:lnTo>
                  <a:lnTo>
                    <a:pt x="76" y="110"/>
                  </a:lnTo>
                  <a:lnTo>
                    <a:pt x="94" y="111"/>
                  </a:lnTo>
                  <a:lnTo>
                    <a:pt x="112" y="109"/>
                  </a:lnTo>
                  <a:lnTo>
                    <a:pt x="130" y="107"/>
                  </a:lnTo>
                  <a:lnTo>
                    <a:pt x="149" y="108"/>
                  </a:lnTo>
                  <a:lnTo>
                    <a:pt x="166" y="112"/>
                  </a:lnTo>
                  <a:lnTo>
                    <a:pt x="182" y="121"/>
                  </a:lnTo>
                  <a:lnTo>
                    <a:pt x="198" y="132"/>
                  </a:lnTo>
                  <a:lnTo>
                    <a:pt x="209" y="147"/>
                  </a:lnTo>
                  <a:lnTo>
                    <a:pt x="217" y="164"/>
                  </a:lnTo>
                  <a:lnTo>
                    <a:pt x="220" y="173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Freeform 42"/>
            <p:cNvSpPr/>
            <p:nvPr/>
          </p:nvSpPr>
          <p:spPr bwMode="auto">
            <a:xfrm>
              <a:off x="941" y="3549"/>
              <a:ext cx="45" cy="45"/>
            </a:xfrm>
            <a:custGeom>
              <a:avLst/>
              <a:gdLst>
                <a:gd name="T0" fmla="*/ 45 w 45"/>
                <a:gd name="T1" fmla="*/ 0 h 45"/>
                <a:gd name="T2" fmla="*/ 23 w 45"/>
                <a:gd name="T3" fmla="*/ 45 h 45"/>
                <a:gd name="T4" fmla="*/ 0 w 45"/>
                <a:gd name="T5" fmla="*/ 0 h 45"/>
                <a:gd name="T6" fmla="*/ 45 w 45"/>
                <a:gd name="T7" fmla="*/ 0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5"/>
                <a:gd name="T14" fmla="*/ 45 w 45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5">
                  <a:moveTo>
                    <a:pt x="45" y="0"/>
                  </a:moveTo>
                  <a:lnTo>
                    <a:pt x="23" y="45"/>
                  </a:lnTo>
                  <a:lnTo>
                    <a:pt x="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Line 43"/>
            <p:cNvSpPr>
              <a:spLocks noChangeShapeType="1"/>
            </p:cNvSpPr>
            <p:nvPr/>
          </p:nvSpPr>
          <p:spPr bwMode="auto">
            <a:xfrm>
              <a:off x="740" y="3085"/>
              <a:ext cx="31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Freeform 44"/>
            <p:cNvSpPr/>
            <p:nvPr/>
          </p:nvSpPr>
          <p:spPr bwMode="auto">
            <a:xfrm>
              <a:off x="680" y="3056"/>
              <a:ext cx="60" cy="59"/>
            </a:xfrm>
            <a:custGeom>
              <a:avLst/>
              <a:gdLst>
                <a:gd name="T0" fmla="*/ 60 w 60"/>
                <a:gd name="T1" fmla="*/ 59 h 59"/>
                <a:gd name="T2" fmla="*/ 0 w 60"/>
                <a:gd name="T3" fmla="*/ 29 h 59"/>
                <a:gd name="T4" fmla="*/ 60 w 60"/>
                <a:gd name="T5" fmla="*/ 0 h 59"/>
                <a:gd name="T6" fmla="*/ 60 w 60"/>
                <a:gd name="T7" fmla="*/ 59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59"/>
                <a:gd name="T14" fmla="*/ 60 w 60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59">
                  <a:moveTo>
                    <a:pt x="60" y="59"/>
                  </a:moveTo>
                  <a:lnTo>
                    <a:pt x="0" y="29"/>
                  </a:lnTo>
                  <a:lnTo>
                    <a:pt x="60" y="0"/>
                  </a:lnTo>
                  <a:lnTo>
                    <a:pt x="60" y="5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Line 45"/>
            <p:cNvSpPr>
              <a:spLocks noChangeShapeType="1"/>
            </p:cNvSpPr>
            <p:nvPr/>
          </p:nvSpPr>
          <p:spPr bwMode="auto">
            <a:xfrm flipV="1">
              <a:off x="1051" y="3085"/>
              <a:ext cx="1" cy="6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Rectangle 46"/>
            <p:cNvSpPr>
              <a:spLocks noChangeArrowheads="1"/>
            </p:cNvSpPr>
            <p:nvPr/>
          </p:nvSpPr>
          <p:spPr bwMode="auto">
            <a:xfrm>
              <a:off x="480" y="2836"/>
              <a:ext cx="68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 dirty="0"/>
                <a:t>Reject H</a:t>
              </a:r>
              <a:r>
                <a:rPr lang="en-US" altLang="en-US" sz="2200" baseline="-25000" dirty="0"/>
                <a:t>0</a:t>
              </a:r>
              <a:endParaRPr lang="en-US" altLang="en-US" sz="1800" baseline="-25000" dirty="0"/>
            </a:p>
          </p:txBody>
        </p:sp>
      </p:grpSp>
      <p:sp>
        <p:nvSpPr>
          <p:cNvPr id="391" name="Rectangle 4"/>
          <p:cNvSpPr>
            <a:spLocks noChangeArrowheads="1"/>
          </p:cNvSpPr>
          <p:nvPr/>
        </p:nvSpPr>
        <p:spPr bwMode="auto">
          <a:xfrm>
            <a:off x="3683692" y="2699661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Test Statistic: </a:t>
            </a:r>
            <a:endParaRPr lang="en-US" altLang="en-US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altLang="en-US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altLang="en-US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altLang="en-US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altLang="en-US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en-US" b="1" dirty="0" smtClean="0">
                <a:solidFill>
                  <a:schemeClr val="tx2"/>
                </a:solidFill>
              </a:rPr>
              <a:t>Decision</a:t>
            </a:r>
            <a:r>
              <a:rPr lang="en-US" altLang="en-US" b="1" dirty="0">
                <a:solidFill>
                  <a:schemeClr val="tx2"/>
                </a:solidFill>
              </a:rPr>
              <a:t>:</a:t>
            </a:r>
            <a:endParaRPr lang="en-US" altLang="en-US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altLang="en-US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en-US" b="1" dirty="0" smtClean="0">
                <a:solidFill>
                  <a:schemeClr val="tx2"/>
                </a:solidFill>
              </a:rPr>
              <a:t>Conclusion</a:t>
            </a:r>
            <a:r>
              <a:rPr lang="en-US" altLang="en-US" b="1" dirty="0">
                <a:solidFill>
                  <a:schemeClr val="tx2"/>
                </a:solidFill>
              </a:rPr>
              <a:t>:</a:t>
            </a:r>
            <a:endParaRPr lang="en-US" altLang="en-US" b="1" dirty="0">
              <a:solidFill>
                <a:schemeClr val="tx2"/>
              </a:solidFill>
            </a:endParaRPr>
          </a:p>
          <a:p>
            <a:pPr latinLnBrk="1">
              <a:spcBef>
                <a:spcPct val="20000"/>
              </a:spcBef>
            </a:pPr>
            <a:endParaRPr lang="en-US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392" name="Object 48">
            <a:hlinkClick r:id="" action="ppaction://ole?verb=0"/>
          </p:cNvPr>
          <p:cNvGraphicFramePr/>
          <p:nvPr/>
        </p:nvGraphicFramePr>
        <p:xfrm>
          <a:off x="3986663" y="2981331"/>
          <a:ext cx="3673475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6" name="Equation" r:id="rId1" imgW="2091690" imgH="855980" progId="Equation.DSMT4">
                  <p:embed/>
                </p:oleObj>
              </mc:Choice>
              <mc:Fallback>
                <p:oleObj name="Equation" r:id="rId1" imgW="2091690" imgH="855980" progId="Equation.DSMT4">
                  <p:embed/>
                  <p:pic>
                    <p:nvPicPr>
                      <p:cNvPr id="0" name="图片 20071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663" y="2981331"/>
                        <a:ext cx="3673475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" name="Rectangle 49"/>
          <p:cNvSpPr>
            <a:spLocks noChangeArrowheads="1"/>
          </p:cNvSpPr>
          <p:nvPr/>
        </p:nvSpPr>
        <p:spPr bwMode="auto">
          <a:xfrm>
            <a:off x="3826639" y="4914422"/>
            <a:ext cx="418782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rgbClr val="8E0D30"/>
                </a:solidFill>
              </a:rPr>
              <a:t>Reject </a:t>
            </a:r>
            <a:r>
              <a:rPr lang="en-US" altLang="en-US" b="1" i="1" dirty="0">
                <a:solidFill>
                  <a:srgbClr val="7030A0"/>
                </a:solidFill>
              </a:rPr>
              <a:t>H</a:t>
            </a:r>
            <a:r>
              <a:rPr lang="en-US" altLang="en-US" b="1" baseline="-25000" dirty="0">
                <a:solidFill>
                  <a:srgbClr val="7030A0"/>
                </a:solidFill>
              </a:rPr>
              <a:t>0 </a:t>
            </a:r>
            <a:r>
              <a:rPr lang="en-US" altLang="en-US" b="1" dirty="0" smtClean="0">
                <a:solidFill>
                  <a:srgbClr val="8E0D30"/>
                </a:solidFill>
              </a:rPr>
              <a:t>at </a:t>
            </a:r>
            <a:r>
              <a:rPr lang="en-US" altLang="en-US" b="1" i="1" dirty="0">
                <a:solidFill>
                  <a:srgbClr val="8E0D30"/>
                </a:solidFill>
                <a:latin typeface="Symbol" panose="05050102010706020507" pitchFamily="18" charset="2"/>
              </a:rPr>
              <a:t></a:t>
            </a:r>
            <a:r>
              <a:rPr lang="en-US" altLang="en-US" b="1" dirty="0">
                <a:solidFill>
                  <a:srgbClr val="8E0D30"/>
                </a:solidFill>
              </a:rPr>
              <a:t> = 0.05</a:t>
            </a:r>
            <a:endParaRPr lang="en-US" altLang="en-US" b="1" dirty="0">
              <a:solidFill>
                <a:srgbClr val="8E0D30"/>
              </a:solidFill>
            </a:endParaRPr>
          </a:p>
        </p:txBody>
      </p:sp>
      <p:sp>
        <p:nvSpPr>
          <p:cNvPr id="394" name="Rectangle 50"/>
          <p:cNvSpPr>
            <a:spLocks noChangeArrowheads="1"/>
          </p:cNvSpPr>
          <p:nvPr/>
        </p:nvSpPr>
        <p:spPr bwMode="auto">
          <a:xfrm>
            <a:off x="3794960" y="5711942"/>
            <a:ext cx="3971854" cy="88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rgbClr val="8E0D30"/>
                </a:solidFill>
              </a:rPr>
              <a:t>There is evidence new system &lt; 10% defectiv</a:t>
            </a:r>
            <a:r>
              <a:rPr lang="en-US" altLang="en-US" sz="2800" b="1" dirty="0">
                <a:solidFill>
                  <a:srgbClr val="8E0D30"/>
                </a:solidFill>
              </a:rPr>
              <a:t>e</a:t>
            </a:r>
            <a:endParaRPr lang="en-US" altLang="en-US" sz="2800" b="1" dirty="0">
              <a:solidFill>
                <a:srgbClr val="8E0D3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autoUpdateAnimBg="0"/>
      <p:bldP spid="39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87362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One-Proportion </a:t>
            </a:r>
            <a:r>
              <a:rPr lang="en-US" alt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Thinking Chal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lenge</a:t>
            </a:r>
            <a:endParaRPr lang="en-US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533400"/>
            <a:ext cx="5715000" cy="2286000"/>
          </a:xfrm>
          <a:noFill/>
        </p:spPr>
        <p:txBody>
          <a:bodyPr lIns="90488" tIns="44450" rIns="90488" bIns="44450"/>
          <a:lstStyle/>
          <a:p>
            <a:pPr>
              <a:spcBef>
                <a:spcPts val="0"/>
              </a:spcBef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Example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11.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You’re </a:t>
            </a:r>
            <a:r>
              <a:rPr lang="en-US" altLang="en-US" sz="2400" dirty="0">
                <a:latin typeface="Times New Roman" panose="02020603050405020304" pitchFamily="18" charset="0"/>
              </a:rPr>
              <a:t>an accounting manager</a:t>
            </a: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.  A year-end audit showed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4%</a:t>
            </a: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 of transactions had errors.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You implement new procedures.  </a:t>
            </a:r>
            <a:r>
              <a:rPr lang="en-US" altLang="en-US" sz="2400" dirty="0">
                <a:latin typeface="Times New Roman" panose="02020603050405020304" pitchFamily="18" charset="0"/>
              </a:rPr>
              <a:t>A random sample of</a:t>
            </a:r>
            <a:r>
              <a:rPr lang="en-US" altLang="en-US" sz="2400" dirty="0">
                <a:solidFill>
                  <a:srgbClr val="8E0D3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500</a:t>
            </a:r>
            <a:r>
              <a:rPr lang="en-US" altLang="en-US" sz="2400" dirty="0">
                <a:solidFill>
                  <a:srgbClr val="FCFEB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transactions had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25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errors.  </a:t>
            </a:r>
            <a:r>
              <a:rPr lang="en-US" altLang="en-US" sz="2400" dirty="0">
                <a:solidFill>
                  <a:srgbClr val="CC6600"/>
                </a:solidFill>
                <a:latin typeface="Times New Roman" panose="02020603050405020304" pitchFamily="18" charset="0"/>
              </a:rPr>
              <a:t>Has the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proportion</a:t>
            </a:r>
            <a:r>
              <a:rPr lang="en-US" altLang="en-US" sz="2400" dirty="0">
                <a:solidFill>
                  <a:srgbClr val="FCFEB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CC6600"/>
                </a:solidFill>
                <a:latin typeface="Times New Roman" panose="02020603050405020304" pitchFamily="18" charset="0"/>
              </a:rPr>
              <a:t>of incorrect transactions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changed</a:t>
            </a:r>
            <a:r>
              <a:rPr lang="en-US" altLang="en-US" sz="2400" dirty="0">
                <a:solidFill>
                  <a:srgbClr val="FCFEB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at the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0.05</a:t>
            </a:r>
            <a:r>
              <a:rPr lang="en-US" altLang="en-US" sz="2400" b="1" dirty="0" smtClean="0">
                <a:solidFill>
                  <a:srgbClr val="FCFEB9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level of significance</a:t>
            </a:r>
            <a:r>
              <a:rPr lang="en-US" altLang="en-US" sz="2400" dirty="0">
                <a:latin typeface="Times New Roman" panose="02020603050405020304" pitchFamily="18" charset="0"/>
              </a:rPr>
              <a:t>? 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36" name="Object 4">
            <a:hlinkClick r:id="" action="ppaction://ole?verb=0"/>
          </p:cNvPr>
          <p:cNvGraphicFramePr>
            <a:graphicFrameLocks noGrp="1"/>
          </p:cNvGraphicFramePr>
          <p:nvPr>
            <p:ph type="clipArt" sz="half" idx="2"/>
          </p:nvPr>
        </p:nvGraphicFramePr>
        <p:xfrm>
          <a:off x="5943600" y="457200"/>
          <a:ext cx="3124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1" name="Microsoft ClipArt Gallery" r:id="rId1" imgW="5447665" imgH="4844415" progId="">
                  <p:embed/>
                </p:oleObj>
              </mc:Choice>
              <mc:Fallback>
                <p:oleObj name="Microsoft ClipArt Gallery" r:id="rId1" imgW="5447665" imgH="4844415" progId="">
                  <p:embed/>
                  <p:pic>
                    <p:nvPicPr>
                      <p:cNvPr id="0" name="Picture 6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57200"/>
                        <a:ext cx="3124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24" y="2802222"/>
            <a:ext cx="138430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altLang="en-US" sz="2400" b="1" kern="0" dirty="0">
              <a:solidFill>
                <a:srgbClr val="7030A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9336" y="3034229"/>
            <a:ext cx="2750680" cy="138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en-US" sz="2400" b="1" i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="1" kern="0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b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b="1" i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 = 0.04</a:t>
            </a:r>
            <a:endParaRPr lang="en-US" altLang="en-US" sz="2400" b="1" kern="0" dirty="0" smtClean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en-US" sz="2400" b="1" i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="1" kern="0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b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b="1" i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4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 ≠ 0.04</a:t>
            </a:r>
            <a:endParaRPr lang="en-US" altLang="en-US" sz="2400" b="1" kern="0" dirty="0" smtClean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l-GR" altLang="en-US" sz="2400" b="1" i="1" kern="0" dirty="0" smtClean="0">
                <a:solidFill>
                  <a:schemeClr val="tx2"/>
                </a:solidFill>
                <a:latin typeface="Times New Roman" panose="02020603050405020304"/>
                <a:cs typeface="Times New Roman" panose="02020603050405020304"/>
              </a:rPr>
              <a:t>α</a:t>
            </a:r>
            <a:r>
              <a:rPr lang="en-US" altLang="en-US" sz="2400" b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0.05</a:t>
            </a:r>
            <a:endParaRPr lang="en-US" altLang="en-US" sz="2400" b="1" kern="0" dirty="0" smtClean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en-US" sz="2400" b="1" i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b="1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500</a:t>
            </a:r>
            <a:endParaRPr lang="en-US" altLang="en-US" sz="2400" b="1" kern="0" dirty="0" smtClean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rgbClr val="8E0D30"/>
              </a:buClr>
            </a:pPr>
            <a:r>
              <a:rPr lang="en-US" altLang="en-US" sz="2400" b="1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Critical Value(s):</a:t>
            </a:r>
            <a:endParaRPr lang="en-US" altLang="en-US" sz="2800" b="1" kern="0" dirty="0">
              <a:solidFill>
                <a:srgbClr val="7030A0"/>
              </a:solidFill>
            </a:endParaRPr>
          </a:p>
        </p:txBody>
      </p:sp>
      <p:grpSp>
        <p:nvGrpSpPr>
          <p:cNvPr id="7" name="Group 63"/>
          <p:cNvGrpSpPr/>
          <p:nvPr/>
        </p:nvGrpSpPr>
        <p:grpSpPr bwMode="auto">
          <a:xfrm>
            <a:off x="279532" y="4962445"/>
            <a:ext cx="3295650" cy="1763713"/>
            <a:chOff x="466" y="2743"/>
            <a:chExt cx="2076" cy="1111"/>
          </a:xfrm>
        </p:grpSpPr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1414" y="2802"/>
              <a:ext cx="1" cy="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"/>
            <p:cNvSpPr/>
            <p:nvPr/>
          </p:nvSpPr>
          <p:spPr bwMode="auto">
            <a:xfrm>
              <a:off x="676" y="3179"/>
              <a:ext cx="432" cy="436"/>
            </a:xfrm>
            <a:custGeom>
              <a:avLst/>
              <a:gdLst>
                <a:gd name="T0" fmla="*/ 432 w 432"/>
                <a:gd name="T1" fmla="*/ 0 h 436"/>
                <a:gd name="T2" fmla="*/ 432 w 432"/>
                <a:gd name="T3" fmla="*/ 436 h 436"/>
                <a:gd name="T4" fmla="*/ 0 w 432"/>
                <a:gd name="T5" fmla="*/ 436 h 436"/>
                <a:gd name="T6" fmla="*/ 53 w 432"/>
                <a:gd name="T7" fmla="*/ 412 h 436"/>
                <a:gd name="T8" fmla="*/ 103 w 432"/>
                <a:gd name="T9" fmla="*/ 386 h 436"/>
                <a:gd name="T10" fmla="*/ 151 w 432"/>
                <a:gd name="T11" fmla="*/ 355 h 436"/>
                <a:gd name="T12" fmla="*/ 197 w 432"/>
                <a:gd name="T13" fmla="*/ 321 h 436"/>
                <a:gd name="T14" fmla="*/ 240 w 432"/>
                <a:gd name="T15" fmla="*/ 284 h 436"/>
                <a:gd name="T16" fmla="*/ 280 w 432"/>
                <a:gd name="T17" fmla="*/ 243 h 436"/>
                <a:gd name="T18" fmla="*/ 318 w 432"/>
                <a:gd name="T19" fmla="*/ 199 h 436"/>
                <a:gd name="T20" fmla="*/ 351 w 432"/>
                <a:gd name="T21" fmla="*/ 152 h 436"/>
                <a:gd name="T22" fmla="*/ 382 w 432"/>
                <a:gd name="T23" fmla="*/ 104 h 436"/>
                <a:gd name="T24" fmla="*/ 408 w 432"/>
                <a:gd name="T25" fmla="*/ 54 h 436"/>
                <a:gd name="T26" fmla="*/ 432 w 432"/>
                <a:gd name="T27" fmla="*/ 0 h 4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2"/>
                <a:gd name="T43" fmla="*/ 0 h 436"/>
                <a:gd name="T44" fmla="*/ 432 w 432"/>
                <a:gd name="T45" fmla="*/ 436 h 4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2" h="436">
                  <a:moveTo>
                    <a:pt x="432" y="0"/>
                  </a:moveTo>
                  <a:lnTo>
                    <a:pt x="432" y="436"/>
                  </a:lnTo>
                  <a:lnTo>
                    <a:pt x="0" y="436"/>
                  </a:lnTo>
                  <a:lnTo>
                    <a:pt x="53" y="412"/>
                  </a:lnTo>
                  <a:lnTo>
                    <a:pt x="103" y="386"/>
                  </a:lnTo>
                  <a:lnTo>
                    <a:pt x="151" y="355"/>
                  </a:lnTo>
                  <a:lnTo>
                    <a:pt x="197" y="321"/>
                  </a:lnTo>
                  <a:lnTo>
                    <a:pt x="240" y="284"/>
                  </a:lnTo>
                  <a:lnTo>
                    <a:pt x="280" y="243"/>
                  </a:lnTo>
                  <a:lnTo>
                    <a:pt x="318" y="199"/>
                  </a:lnTo>
                  <a:lnTo>
                    <a:pt x="351" y="152"/>
                  </a:lnTo>
                  <a:lnTo>
                    <a:pt x="382" y="104"/>
                  </a:lnTo>
                  <a:lnTo>
                    <a:pt x="408" y="54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4"/>
            <p:cNvSpPr/>
            <p:nvPr/>
          </p:nvSpPr>
          <p:spPr bwMode="auto">
            <a:xfrm>
              <a:off x="1747" y="3201"/>
              <a:ext cx="409" cy="414"/>
            </a:xfrm>
            <a:custGeom>
              <a:avLst/>
              <a:gdLst>
                <a:gd name="T0" fmla="*/ 0 w 409"/>
                <a:gd name="T1" fmla="*/ 0 h 414"/>
                <a:gd name="T2" fmla="*/ 0 w 409"/>
                <a:gd name="T3" fmla="*/ 414 h 414"/>
                <a:gd name="T4" fmla="*/ 409 w 409"/>
                <a:gd name="T5" fmla="*/ 414 h 414"/>
                <a:gd name="T6" fmla="*/ 359 w 409"/>
                <a:gd name="T7" fmla="*/ 392 h 414"/>
                <a:gd name="T8" fmla="*/ 311 w 409"/>
                <a:gd name="T9" fmla="*/ 366 h 414"/>
                <a:gd name="T10" fmla="*/ 266 w 409"/>
                <a:gd name="T11" fmla="*/ 337 h 414"/>
                <a:gd name="T12" fmla="*/ 222 w 409"/>
                <a:gd name="T13" fmla="*/ 304 h 414"/>
                <a:gd name="T14" fmla="*/ 181 w 409"/>
                <a:gd name="T15" fmla="*/ 268 h 414"/>
                <a:gd name="T16" fmla="*/ 143 w 409"/>
                <a:gd name="T17" fmla="*/ 230 h 414"/>
                <a:gd name="T18" fmla="*/ 108 w 409"/>
                <a:gd name="T19" fmla="*/ 188 h 414"/>
                <a:gd name="T20" fmla="*/ 75 w 409"/>
                <a:gd name="T21" fmla="*/ 145 h 414"/>
                <a:gd name="T22" fmla="*/ 46 w 409"/>
                <a:gd name="T23" fmla="*/ 99 h 414"/>
                <a:gd name="T24" fmla="*/ 21 w 409"/>
                <a:gd name="T25" fmla="*/ 50 h 414"/>
                <a:gd name="T26" fmla="*/ 0 w 409"/>
                <a:gd name="T27" fmla="*/ 0 h 4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09"/>
                <a:gd name="T43" fmla="*/ 0 h 414"/>
                <a:gd name="T44" fmla="*/ 409 w 409"/>
                <a:gd name="T45" fmla="*/ 414 h 4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09" h="414">
                  <a:moveTo>
                    <a:pt x="0" y="0"/>
                  </a:moveTo>
                  <a:lnTo>
                    <a:pt x="0" y="414"/>
                  </a:lnTo>
                  <a:lnTo>
                    <a:pt x="409" y="414"/>
                  </a:lnTo>
                  <a:lnTo>
                    <a:pt x="359" y="392"/>
                  </a:lnTo>
                  <a:lnTo>
                    <a:pt x="311" y="366"/>
                  </a:lnTo>
                  <a:lnTo>
                    <a:pt x="266" y="337"/>
                  </a:lnTo>
                  <a:lnTo>
                    <a:pt x="222" y="304"/>
                  </a:lnTo>
                  <a:lnTo>
                    <a:pt x="181" y="268"/>
                  </a:lnTo>
                  <a:lnTo>
                    <a:pt x="143" y="230"/>
                  </a:lnTo>
                  <a:lnTo>
                    <a:pt x="108" y="188"/>
                  </a:lnTo>
                  <a:lnTo>
                    <a:pt x="75" y="145"/>
                  </a:lnTo>
                  <a:lnTo>
                    <a:pt x="46" y="99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5"/>
            <p:cNvSpPr/>
            <p:nvPr/>
          </p:nvSpPr>
          <p:spPr bwMode="auto">
            <a:xfrm>
              <a:off x="1414" y="2788"/>
              <a:ext cx="872" cy="838"/>
            </a:xfrm>
            <a:custGeom>
              <a:avLst/>
              <a:gdLst>
                <a:gd name="T0" fmla="*/ 872 w 872"/>
                <a:gd name="T1" fmla="*/ 838 h 838"/>
                <a:gd name="T2" fmla="*/ 780 w 872"/>
                <a:gd name="T3" fmla="*/ 828 h 838"/>
                <a:gd name="T4" fmla="*/ 735 w 872"/>
                <a:gd name="T5" fmla="*/ 818 h 838"/>
                <a:gd name="T6" fmla="*/ 688 w 872"/>
                <a:gd name="T7" fmla="*/ 805 h 838"/>
                <a:gd name="T8" fmla="*/ 643 w 872"/>
                <a:gd name="T9" fmla="*/ 785 h 838"/>
                <a:gd name="T10" fmla="*/ 597 w 872"/>
                <a:gd name="T11" fmla="*/ 759 h 838"/>
                <a:gd name="T12" fmla="*/ 551 w 872"/>
                <a:gd name="T13" fmla="*/ 724 h 838"/>
                <a:gd name="T14" fmla="*/ 460 w 872"/>
                <a:gd name="T15" fmla="*/ 627 h 838"/>
                <a:gd name="T16" fmla="*/ 368 w 872"/>
                <a:gd name="T17" fmla="*/ 491 h 838"/>
                <a:gd name="T18" fmla="*/ 276 w 872"/>
                <a:gd name="T19" fmla="*/ 326 h 838"/>
                <a:gd name="T20" fmla="*/ 231 w 872"/>
                <a:gd name="T21" fmla="*/ 243 h 838"/>
                <a:gd name="T22" fmla="*/ 184 w 872"/>
                <a:gd name="T23" fmla="*/ 165 h 838"/>
                <a:gd name="T24" fmla="*/ 139 w 872"/>
                <a:gd name="T25" fmla="*/ 98 h 838"/>
                <a:gd name="T26" fmla="*/ 92 w 872"/>
                <a:gd name="T27" fmla="*/ 44 h 838"/>
                <a:gd name="T28" fmla="*/ 47 w 872"/>
                <a:gd name="T29" fmla="*/ 11 h 838"/>
                <a:gd name="T30" fmla="*/ 0 w 872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2"/>
                <a:gd name="T49" fmla="*/ 0 h 838"/>
                <a:gd name="T50" fmla="*/ 872 w 872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2" h="838">
                  <a:moveTo>
                    <a:pt x="872" y="838"/>
                  </a:moveTo>
                  <a:lnTo>
                    <a:pt x="780" y="828"/>
                  </a:lnTo>
                  <a:lnTo>
                    <a:pt x="735" y="818"/>
                  </a:lnTo>
                  <a:lnTo>
                    <a:pt x="688" y="805"/>
                  </a:lnTo>
                  <a:lnTo>
                    <a:pt x="643" y="785"/>
                  </a:lnTo>
                  <a:lnTo>
                    <a:pt x="597" y="759"/>
                  </a:lnTo>
                  <a:lnTo>
                    <a:pt x="551" y="724"/>
                  </a:lnTo>
                  <a:lnTo>
                    <a:pt x="460" y="627"/>
                  </a:lnTo>
                  <a:lnTo>
                    <a:pt x="368" y="491"/>
                  </a:lnTo>
                  <a:lnTo>
                    <a:pt x="276" y="326"/>
                  </a:lnTo>
                  <a:lnTo>
                    <a:pt x="231" y="243"/>
                  </a:lnTo>
                  <a:lnTo>
                    <a:pt x="184" y="165"/>
                  </a:lnTo>
                  <a:lnTo>
                    <a:pt x="139" y="98"/>
                  </a:lnTo>
                  <a:lnTo>
                    <a:pt x="92" y="44"/>
                  </a:lnTo>
                  <a:lnTo>
                    <a:pt x="47" y="11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6"/>
            <p:cNvSpPr/>
            <p:nvPr/>
          </p:nvSpPr>
          <p:spPr bwMode="auto">
            <a:xfrm>
              <a:off x="543" y="2788"/>
              <a:ext cx="871" cy="838"/>
            </a:xfrm>
            <a:custGeom>
              <a:avLst/>
              <a:gdLst>
                <a:gd name="T0" fmla="*/ 0 w 871"/>
                <a:gd name="T1" fmla="*/ 838 h 838"/>
                <a:gd name="T2" fmla="*/ 92 w 871"/>
                <a:gd name="T3" fmla="*/ 828 h 838"/>
                <a:gd name="T4" fmla="*/ 138 w 871"/>
                <a:gd name="T5" fmla="*/ 818 h 838"/>
                <a:gd name="T6" fmla="*/ 183 w 871"/>
                <a:gd name="T7" fmla="*/ 805 h 838"/>
                <a:gd name="T8" fmla="*/ 229 w 871"/>
                <a:gd name="T9" fmla="*/ 785 h 838"/>
                <a:gd name="T10" fmla="*/ 275 w 871"/>
                <a:gd name="T11" fmla="*/ 759 h 838"/>
                <a:gd name="T12" fmla="*/ 321 w 871"/>
                <a:gd name="T13" fmla="*/ 724 h 838"/>
                <a:gd name="T14" fmla="*/ 413 w 871"/>
                <a:gd name="T15" fmla="*/ 627 h 838"/>
                <a:gd name="T16" fmla="*/ 504 w 871"/>
                <a:gd name="T17" fmla="*/ 491 h 838"/>
                <a:gd name="T18" fmla="*/ 596 w 871"/>
                <a:gd name="T19" fmla="*/ 326 h 838"/>
                <a:gd name="T20" fmla="*/ 642 w 871"/>
                <a:gd name="T21" fmla="*/ 243 h 838"/>
                <a:gd name="T22" fmla="*/ 688 w 871"/>
                <a:gd name="T23" fmla="*/ 165 h 838"/>
                <a:gd name="T24" fmla="*/ 734 w 871"/>
                <a:gd name="T25" fmla="*/ 98 h 838"/>
                <a:gd name="T26" fmla="*/ 780 w 871"/>
                <a:gd name="T27" fmla="*/ 44 h 838"/>
                <a:gd name="T28" fmla="*/ 826 w 871"/>
                <a:gd name="T29" fmla="*/ 11 h 838"/>
                <a:gd name="T30" fmla="*/ 871 w 871"/>
                <a:gd name="T31" fmla="*/ 0 h 8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71"/>
                <a:gd name="T49" fmla="*/ 0 h 838"/>
                <a:gd name="T50" fmla="*/ 871 w 871"/>
                <a:gd name="T51" fmla="*/ 838 h 8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71" h="838">
                  <a:moveTo>
                    <a:pt x="0" y="838"/>
                  </a:moveTo>
                  <a:lnTo>
                    <a:pt x="92" y="828"/>
                  </a:lnTo>
                  <a:lnTo>
                    <a:pt x="138" y="818"/>
                  </a:lnTo>
                  <a:lnTo>
                    <a:pt x="183" y="805"/>
                  </a:lnTo>
                  <a:lnTo>
                    <a:pt x="229" y="785"/>
                  </a:lnTo>
                  <a:lnTo>
                    <a:pt x="275" y="759"/>
                  </a:lnTo>
                  <a:lnTo>
                    <a:pt x="321" y="724"/>
                  </a:lnTo>
                  <a:lnTo>
                    <a:pt x="413" y="627"/>
                  </a:lnTo>
                  <a:lnTo>
                    <a:pt x="504" y="491"/>
                  </a:lnTo>
                  <a:lnTo>
                    <a:pt x="596" y="326"/>
                  </a:lnTo>
                  <a:lnTo>
                    <a:pt x="642" y="243"/>
                  </a:lnTo>
                  <a:lnTo>
                    <a:pt x="688" y="165"/>
                  </a:lnTo>
                  <a:lnTo>
                    <a:pt x="734" y="98"/>
                  </a:lnTo>
                  <a:lnTo>
                    <a:pt x="780" y="44"/>
                  </a:lnTo>
                  <a:lnTo>
                    <a:pt x="826" y="11"/>
                  </a:lnTo>
                  <a:lnTo>
                    <a:pt x="871" y="0"/>
                  </a:lnTo>
                </a:path>
              </a:pathLst>
            </a:custGeom>
            <a:noFill/>
            <a:ln w="31750">
              <a:solidFill>
                <a:srgbClr val="9900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7"/>
            <p:cNvSpPr/>
            <p:nvPr/>
          </p:nvSpPr>
          <p:spPr bwMode="auto">
            <a:xfrm>
              <a:off x="543" y="2934"/>
              <a:ext cx="1776" cy="689"/>
            </a:xfrm>
            <a:custGeom>
              <a:avLst/>
              <a:gdLst>
                <a:gd name="T0" fmla="*/ 0 w 1776"/>
                <a:gd name="T1" fmla="*/ 0 h 689"/>
                <a:gd name="T2" fmla="*/ 0 w 1776"/>
                <a:gd name="T3" fmla="*/ 689 h 689"/>
                <a:gd name="T4" fmla="*/ 1776 w 1776"/>
                <a:gd name="T5" fmla="*/ 689 h 689"/>
                <a:gd name="T6" fmla="*/ 0 60000 65536"/>
                <a:gd name="T7" fmla="*/ 0 60000 65536"/>
                <a:gd name="T8" fmla="*/ 0 60000 65536"/>
                <a:gd name="T9" fmla="*/ 0 w 1776"/>
                <a:gd name="T10" fmla="*/ 0 h 689"/>
                <a:gd name="T11" fmla="*/ 1776 w 1776"/>
                <a:gd name="T12" fmla="*/ 689 h 6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76" h="689">
                  <a:moveTo>
                    <a:pt x="0" y="0"/>
                  </a:moveTo>
                  <a:lnTo>
                    <a:pt x="0" y="689"/>
                  </a:lnTo>
                  <a:lnTo>
                    <a:pt x="1776" y="689"/>
                  </a:lnTo>
                </a:path>
              </a:pathLst>
            </a:custGeom>
            <a:noFill/>
            <a:ln w="2381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521" y="2934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521" y="3003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521" y="3073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521" y="3141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521" y="3210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521" y="3278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521" y="3348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521" y="3416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521" y="3485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521" y="3554"/>
              <a:ext cx="2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319" y="3623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2142" y="3623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1964" y="3623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786" y="3623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1609" y="3623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1431" y="3623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1253" y="3623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1076" y="3623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898" y="3623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721" y="3623"/>
              <a:ext cx="1" cy="8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2298" y="3582"/>
              <a:ext cx="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i="1" dirty="0"/>
                <a:t>z</a:t>
              </a:r>
              <a:endParaRPr lang="en-US" altLang="en-US" dirty="0"/>
            </a:p>
          </p:txBody>
        </p:sp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>
              <a:off x="1355" y="3621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dirty="0"/>
                <a:t>0</a:t>
              </a:r>
              <a:endParaRPr lang="en-US" altLang="en-US" dirty="0"/>
            </a:p>
          </p:txBody>
        </p:sp>
        <p:sp>
          <p:nvSpPr>
            <p:cNvPr id="36" name="Rectangle 40"/>
            <p:cNvSpPr>
              <a:spLocks noChangeArrowheads="1"/>
            </p:cNvSpPr>
            <p:nvPr/>
          </p:nvSpPr>
          <p:spPr bwMode="auto">
            <a:xfrm>
              <a:off x="1595" y="3621"/>
              <a:ext cx="3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dirty="0"/>
                <a:t>1.96</a:t>
              </a:r>
              <a:endParaRPr lang="en-US" altLang="en-US" dirty="0"/>
            </a:p>
          </p:txBody>
        </p:sp>
        <p:sp>
          <p:nvSpPr>
            <p:cNvPr id="37" name="Rectangle 41"/>
            <p:cNvSpPr>
              <a:spLocks noChangeArrowheads="1"/>
            </p:cNvSpPr>
            <p:nvPr/>
          </p:nvSpPr>
          <p:spPr bwMode="auto">
            <a:xfrm>
              <a:off x="694" y="3621"/>
              <a:ext cx="4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dirty="0"/>
                <a:t>-1.96</a:t>
              </a:r>
              <a:endParaRPr lang="en-US" altLang="en-US" dirty="0"/>
            </a:p>
          </p:txBody>
        </p:sp>
        <p:sp>
          <p:nvSpPr>
            <p:cNvPr id="38" name="Rectangle 42"/>
            <p:cNvSpPr>
              <a:spLocks noChangeArrowheads="1"/>
            </p:cNvSpPr>
            <p:nvPr/>
          </p:nvSpPr>
          <p:spPr bwMode="auto">
            <a:xfrm>
              <a:off x="1861" y="3041"/>
              <a:ext cx="6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dirty="0" smtClean="0"/>
                <a:t>0.025</a:t>
              </a:r>
              <a:endParaRPr lang="en-US" altLang="en-US" dirty="0"/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867" y="3283"/>
              <a:ext cx="106" cy="238"/>
            </a:xfrm>
            <a:custGeom>
              <a:avLst/>
              <a:gdLst>
                <a:gd name="T0" fmla="*/ 0 w 106"/>
                <a:gd name="T1" fmla="*/ 0 h 238"/>
                <a:gd name="T2" fmla="*/ 17 w 106"/>
                <a:gd name="T3" fmla="*/ 1 h 238"/>
                <a:gd name="T4" fmla="*/ 35 w 106"/>
                <a:gd name="T5" fmla="*/ 5 h 238"/>
                <a:gd name="T6" fmla="*/ 50 w 106"/>
                <a:gd name="T7" fmla="*/ 14 h 238"/>
                <a:gd name="T8" fmla="*/ 64 w 106"/>
                <a:gd name="T9" fmla="*/ 25 h 238"/>
                <a:gd name="T10" fmla="*/ 74 w 106"/>
                <a:gd name="T11" fmla="*/ 39 h 238"/>
                <a:gd name="T12" fmla="*/ 83 w 106"/>
                <a:gd name="T13" fmla="*/ 55 h 238"/>
                <a:gd name="T14" fmla="*/ 86 w 106"/>
                <a:gd name="T15" fmla="*/ 73 h 238"/>
                <a:gd name="T16" fmla="*/ 86 w 106"/>
                <a:gd name="T17" fmla="*/ 90 h 238"/>
                <a:gd name="T18" fmla="*/ 83 w 106"/>
                <a:gd name="T19" fmla="*/ 108 h 238"/>
                <a:gd name="T20" fmla="*/ 74 w 106"/>
                <a:gd name="T21" fmla="*/ 124 h 238"/>
                <a:gd name="T22" fmla="*/ 67 w 106"/>
                <a:gd name="T23" fmla="*/ 140 h 238"/>
                <a:gd name="T24" fmla="*/ 64 w 106"/>
                <a:gd name="T25" fmla="*/ 157 h 238"/>
                <a:gd name="T26" fmla="*/ 64 w 106"/>
                <a:gd name="T27" fmla="*/ 175 h 238"/>
                <a:gd name="T28" fmla="*/ 67 w 106"/>
                <a:gd name="T29" fmla="*/ 192 h 238"/>
                <a:gd name="T30" fmla="*/ 76 w 106"/>
                <a:gd name="T31" fmla="*/ 209 h 238"/>
                <a:gd name="T32" fmla="*/ 86 w 106"/>
                <a:gd name="T33" fmla="*/ 222 h 238"/>
                <a:gd name="T34" fmla="*/ 99 w 106"/>
                <a:gd name="T35" fmla="*/ 234 h 238"/>
                <a:gd name="T36" fmla="*/ 106 w 106"/>
                <a:gd name="T37" fmla="*/ 238 h 2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6"/>
                <a:gd name="T58" fmla="*/ 0 h 238"/>
                <a:gd name="T59" fmla="*/ 106 w 106"/>
                <a:gd name="T60" fmla="*/ 238 h 2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6" h="238">
                  <a:moveTo>
                    <a:pt x="0" y="0"/>
                  </a:moveTo>
                  <a:lnTo>
                    <a:pt x="17" y="1"/>
                  </a:lnTo>
                  <a:lnTo>
                    <a:pt x="35" y="5"/>
                  </a:lnTo>
                  <a:lnTo>
                    <a:pt x="50" y="14"/>
                  </a:lnTo>
                  <a:lnTo>
                    <a:pt x="64" y="25"/>
                  </a:lnTo>
                  <a:lnTo>
                    <a:pt x="74" y="39"/>
                  </a:lnTo>
                  <a:lnTo>
                    <a:pt x="83" y="55"/>
                  </a:lnTo>
                  <a:lnTo>
                    <a:pt x="86" y="73"/>
                  </a:lnTo>
                  <a:lnTo>
                    <a:pt x="86" y="90"/>
                  </a:lnTo>
                  <a:lnTo>
                    <a:pt x="83" y="108"/>
                  </a:lnTo>
                  <a:lnTo>
                    <a:pt x="74" y="124"/>
                  </a:lnTo>
                  <a:lnTo>
                    <a:pt x="67" y="140"/>
                  </a:lnTo>
                  <a:lnTo>
                    <a:pt x="64" y="157"/>
                  </a:lnTo>
                  <a:lnTo>
                    <a:pt x="64" y="175"/>
                  </a:lnTo>
                  <a:lnTo>
                    <a:pt x="67" y="192"/>
                  </a:lnTo>
                  <a:lnTo>
                    <a:pt x="76" y="209"/>
                  </a:lnTo>
                  <a:lnTo>
                    <a:pt x="86" y="222"/>
                  </a:lnTo>
                  <a:lnTo>
                    <a:pt x="99" y="234"/>
                  </a:lnTo>
                  <a:lnTo>
                    <a:pt x="106" y="238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968" y="3500"/>
              <a:ext cx="49" cy="44"/>
            </a:xfrm>
            <a:custGeom>
              <a:avLst/>
              <a:gdLst>
                <a:gd name="T0" fmla="*/ 9 w 49"/>
                <a:gd name="T1" fmla="*/ 0 h 44"/>
                <a:gd name="T2" fmla="*/ 49 w 49"/>
                <a:gd name="T3" fmla="*/ 31 h 44"/>
                <a:gd name="T4" fmla="*/ 0 w 49"/>
                <a:gd name="T5" fmla="*/ 44 h 44"/>
                <a:gd name="T6" fmla="*/ 9 w 49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4"/>
                <a:gd name="T14" fmla="*/ 49 w 4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4">
                  <a:moveTo>
                    <a:pt x="9" y="0"/>
                  </a:moveTo>
                  <a:lnTo>
                    <a:pt x="49" y="31"/>
                  </a:lnTo>
                  <a:lnTo>
                    <a:pt x="0" y="4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1847" y="3283"/>
              <a:ext cx="283" cy="188"/>
            </a:xfrm>
            <a:custGeom>
              <a:avLst/>
              <a:gdLst>
                <a:gd name="T0" fmla="*/ 283 w 283"/>
                <a:gd name="T1" fmla="*/ 0 h 188"/>
                <a:gd name="T2" fmla="*/ 281 w 283"/>
                <a:gd name="T3" fmla="*/ 23 h 188"/>
                <a:gd name="T4" fmla="*/ 273 w 283"/>
                <a:gd name="T5" fmla="*/ 46 h 188"/>
                <a:gd name="T6" fmla="*/ 261 w 283"/>
                <a:gd name="T7" fmla="*/ 66 h 188"/>
                <a:gd name="T8" fmla="*/ 246 w 283"/>
                <a:gd name="T9" fmla="*/ 84 h 188"/>
                <a:gd name="T10" fmla="*/ 228 w 283"/>
                <a:gd name="T11" fmla="*/ 99 h 188"/>
                <a:gd name="T12" fmla="*/ 207 w 283"/>
                <a:gd name="T13" fmla="*/ 110 h 188"/>
                <a:gd name="T14" fmla="*/ 183 w 283"/>
                <a:gd name="T15" fmla="*/ 117 h 188"/>
                <a:gd name="T16" fmla="*/ 160 w 283"/>
                <a:gd name="T17" fmla="*/ 118 h 188"/>
                <a:gd name="T18" fmla="*/ 137 w 283"/>
                <a:gd name="T19" fmla="*/ 116 h 188"/>
                <a:gd name="T20" fmla="*/ 113 w 283"/>
                <a:gd name="T21" fmla="*/ 113 h 188"/>
                <a:gd name="T22" fmla="*/ 89 w 283"/>
                <a:gd name="T23" fmla="*/ 116 h 188"/>
                <a:gd name="T24" fmla="*/ 67 w 283"/>
                <a:gd name="T25" fmla="*/ 123 h 188"/>
                <a:gd name="T26" fmla="*/ 45 w 283"/>
                <a:gd name="T27" fmla="*/ 133 h 188"/>
                <a:gd name="T28" fmla="*/ 27 w 283"/>
                <a:gd name="T29" fmla="*/ 147 h 188"/>
                <a:gd name="T30" fmla="*/ 11 w 283"/>
                <a:gd name="T31" fmla="*/ 166 h 188"/>
                <a:gd name="T32" fmla="*/ 0 w 283"/>
                <a:gd name="T33" fmla="*/ 186 h 188"/>
                <a:gd name="T34" fmla="*/ 0 w 283"/>
                <a:gd name="T35" fmla="*/ 188 h 1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3"/>
                <a:gd name="T55" fmla="*/ 0 h 188"/>
                <a:gd name="T56" fmla="*/ 283 w 283"/>
                <a:gd name="T57" fmla="*/ 188 h 18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3" h="188">
                  <a:moveTo>
                    <a:pt x="283" y="0"/>
                  </a:moveTo>
                  <a:lnTo>
                    <a:pt x="281" y="23"/>
                  </a:lnTo>
                  <a:lnTo>
                    <a:pt x="273" y="46"/>
                  </a:lnTo>
                  <a:lnTo>
                    <a:pt x="261" y="66"/>
                  </a:lnTo>
                  <a:lnTo>
                    <a:pt x="246" y="84"/>
                  </a:lnTo>
                  <a:lnTo>
                    <a:pt x="228" y="99"/>
                  </a:lnTo>
                  <a:lnTo>
                    <a:pt x="207" y="110"/>
                  </a:lnTo>
                  <a:lnTo>
                    <a:pt x="183" y="117"/>
                  </a:lnTo>
                  <a:lnTo>
                    <a:pt x="160" y="118"/>
                  </a:lnTo>
                  <a:lnTo>
                    <a:pt x="137" y="116"/>
                  </a:lnTo>
                  <a:lnTo>
                    <a:pt x="113" y="113"/>
                  </a:lnTo>
                  <a:lnTo>
                    <a:pt x="89" y="116"/>
                  </a:lnTo>
                  <a:lnTo>
                    <a:pt x="67" y="123"/>
                  </a:lnTo>
                  <a:lnTo>
                    <a:pt x="45" y="133"/>
                  </a:lnTo>
                  <a:lnTo>
                    <a:pt x="27" y="147"/>
                  </a:lnTo>
                  <a:lnTo>
                    <a:pt x="11" y="166"/>
                  </a:lnTo>
                  <a:lnTo>
                    <a:pt x="0" y="186"/>
                  </a:lnTo>
                  <a:lnTo>
                    <a:pt x="0" y="188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1824" y="3466"/>
              <a:ext cx="45" cy="49"/>
            </a:xfrm>
            <a:custGeom>
              <a:avLst/>
              <a:gdLst>
                <a:gd name="T0" fmla="*/ 45 w 45"/>
                <a:gd name="T1" fmla="*/ 9 h 49"/>
                <a:gd name="T2" fmla="*/ 12 w 45"/>
                <a:gd name="T3" fmla="*/ 49 h 49"/>
                <a:gd name="T4" fmla="*/ 0 w 45"/>
                <a:gd name="T5" fmla="*/ 0 h 49"/>
                <a:gd name="T6" fmla="*/ 45 w 45"/>
                <a:gd name="T7" fmla="*/ 9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"/>
                <a:gd name="T13" fmla="*/ 0 h 49"/>
                <a:gd name="T14" fmla="*/ 45 w 4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" h="49">
                  <a:moveTo>
                    <a:pt x="45" y="9"/>
                  </a:moveTo>
                  <a:lnTo>
                    <a:pt x="12" y="49"/>
                  </a:lnTo>
                  <a:lnTo>
                    <a:pt x="0" y="0"/>
                  </a:lnTo>
                  <a:lnTo>
                    <a:pt x="45" y="9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466" y="2743"/>
              <a:ext cx="62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/>
                <a:t>Reject H</a:t>
              </a:r>
              <a:endParaRPr lang="en-US" altLang="en-US" sz="1800"/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1104" y="2854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500"/>
                <a:t>0</a:t>
              </a:r>
              <a:endParaRPr lang="en-US" altLang="en-US" sz="1800"/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1677" y="2743"/>
              <a:ext cx="62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200" dirty="0"/>
                <a:t>Reject H</a:t>
              </a:r>
              <a:endParaRPr lang="en-US" altLang="en-US" sz="1800" dirty="0"/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2304" y="2854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1500"/>
                <a:t>0</a:t>
              </a:r>
              <a:endParaRPr lang="en-US" altLang="en-US" sz="1800"/>
            </a:p>
          </p:txBody>
        </p:sp>
        <p:sp>
          <p:nvSpPr>
            <p:cNvPr id="47" name="Line 51"/>
            <p:cNvSpPr>
              <a:spLocks noChangeShapeType="1"/>
            </p:cNvSpPr>
            <p:nvPr/>
          </p:nvSpPr>
          <p:spPr bwMode="auto">
            <a:xfrm>
              <a:off x="818" y="2979"/>
              <a:ext cx="29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2"/>
            <p:cNvSpPr/>
            <p:nvPr/>
          </p:nvSpPr>
          <p:spPr bwMode="auto">
            <a:xfrm>
              <a:off x="759" y="2948"/>
              <a:ext cx="59" cy="60"/>
            </a:xfrm>
            <a:custGeom>
              <a:avLst/>
              <a:gdLst>
                <a:gd name="T0" fmla="*/ 59 w 59"/>
                <a:gd name="T1" fmla="*/ 0 h 60"/>
                <a:gd name="T2" fmla="*/ 0 w 59"/>
                <a:gd name="T3" fmla="*/ 31 h 60"/>
                <a:gd name="T4" fmla="*/ 59 w 59"/>
                <a:gd name="T5" fmla="*/ 60 h 60"/>
                <a:gd name="T6" fmla="*/ 59 w 59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0"/>
                <a:gd name="T14" fmla="*/ 59 w 59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0">
                  <a:moveTo>
                    <a:pt x="59" y="0"/>
                  </a:moveTo>
                  <a:lnTo>
                    <a:pt x="0" y="31"/>
                  </a:lnTo>
                  <a:lnTo>
                    <a:pt x="59" y="6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3"/>
            <p:cNvSpPr>
              <a:spLocks noChangeShapeType="1"/>
            </p:cNvSpPr>
            <p:nvPr/>
          </p:nvSpPr>
          <p:spPr bwMode="auto">
            <a:xfrm flipH="1">
              <a:off x="1747" y="2979"/>
              <a:ext cx="31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4"/>
            <p:cNvSpPr/>
            <p:nvPr/>
          </p:nvSpPr>
          <p:spPr bwMode="auto">
            <a:xfrm>
              <a:off x="2057" y="2948"/>
              <a:ext cx="59" cy="60"/>
            </a:xfrm>
            <a:custGeom>
              <a:avLst/>
              <a:gdLst>
                <a:gd name="T0" fmla="*/ 0 w 59"/>
                <a:gd name="T1" fmla="*/ 60 h 60"/>
                <a:gd name="T2" fmla="*/ 59 w 59"/>
                <a:gd name="T3" fmla="*/ 31 h 60"/>
                <a:gd name="T4" fmla="*/ 0 w 59"/>
                <a:gd name="T5" fmla="*/ 0 h 60"/>
                <a:gd name="T6" fmla="*/ 0 w 59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0"/>
                <a:gd name="T14" fmla="*/ 59 w 59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0">
                  <a:moveTo>
                    <a:pt x="0" y="60"/>
                  </a:moveTo>
                  <a:lnTo>
                    <a:pt x="59" y="31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1108" y="2979"/>
              <a:ext cx="1" cy="6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V="1">
              <a:off x="1747" y="2979"/>
              <a:ext cx="1" cy="6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586" y="3041"/>
              <a:ext cx="4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dirty="0" smtClean="0"/>
                <a:t>0.025</a:t>
              </a:r>
              <a:endParaRPr lang="en-US" altLang="en-US" dirty="0"/>
            </a:p>
          </p:txBody>
        </p: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3657600" y="2833116"/>
            <a:ext cx="4724400" cy="384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 dirty="0">
                <a:solidFill>
                  <a:srgbClr val="008000"/>
                </a:solidFill>
              </a:rPr>
              <a:t>Test Statistic: </a:t>
            </a:r>
            <a:endParaRPr lang="en-US" altLang="en-US" b="1" dirty="0">
              <a:solidFill>
                <a:srgbClr val="008000"/>
              </a:solidFill>
            </a:endParaRPr>
          </a:p>
          <a:p>
            <a:pPr>
              <a:spcBef>
                <a:spcPct val="430000"/>
              </a:spcBef>
            </a:pPr>
            <a:r>
              <a:rPr lang="en-US" altLang="en-US" sz="2000" b="1" dirty="0">
                <a:solidFill>
                  <a:schemeClr val="tx2"/>
                </a:solidFill>
              </a:rPr>
              <a:t>D</a:t>
            </a:r>
            <a:r>
              <a:rPr lang="en-US" altLang="en-US" b="1" dirty="0">
                <a:solidFill>
                  <a:schemeClr val="tx2"/>
                </a:solidFill>
              </a:rPr>
              <a:t>ecision:</a:t>
            </a:r>
            <a:endParaRPr lang="en-US" altLang="en-US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1800" b="1" dirty="0" smtClean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solidFill>
                  <a:schemeClr val="tx2"/>
                </a:solidFill>
              </a:rPr>
              <a:t>Conclusion</a:t>
            </a:r>
            <a:r>
              <a:rPr lang="en-US" altLang="en-US" b="1" dirty="0">
                <a:solidFill>
                  <a:schemeClr val="tx2"/>
                </a:solidFill>
              </a:rPr>
              <a:t>:</a:t>
            </a:r>
            <a:endParaRPr lang="en-US" altLang="en-US" b="1" dirty="0">
              <a:solidFill>
                <a:schemeClr val="tx2"/>
              </a:solidFill>
            </a:endParaRPr>
          </a:p>
          <a:p>
            <a:pPr latinLnBrk="1">
              <a:spcBef>
                <a:spcPct val="20000"/>
              </a:spcBef>
            </a:pPr>
            <a:endParaRPr lang="en-US" altLang="en-U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55" name="Object 60">
            <a:hlinkClick r:id="" action="ppaction://ole?verb=0"/>
          </p:cNvPr>
          <p:cNvGraphicFramePr/>
          <p:nvPr/>
        </p:nvGraphicFramePr>
        <p:xfrm>
          <a:off x="4009204" y="3047072"/>
          <a:ext cx="39370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2" name="Equation" r:id="rId3" imgW="1993900" imgH="865505" progId="Equation.DSMT4">
                  <p:embed/>
                </p:oleObj>
              </mc:Choice>
              <mc:Fallback>
                <p:oleObj name="Equation" r:id="rId3" imgW="1993900" imgH="865505" progId="Equation.DSMT4">
                  <p:embed/>
                  <p:pic>
                    <p:nvPicPr>
                      <p:cNvPr id="0" name="图片 18440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204" y="3047072"/>
                        <a:ext cx="39370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1"/>
          <p:cNvSpPr>
            <a:spLocks noChangeArrowheads="1"/>
          </p:cNvSpPr>
          <p:nvPr/>
        </p:nvSpPr>
        <p:spPr bwMode="auto">
          <a:xfrm>
            <a:off x="4136204" y="5177247"/>
            <a:ext cx="381000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rgbClr val="8E0D30"/>
                </a:solidFill>
              </a:rPr>
              <a:t>Do not reject </a:t>
            </a:r>
            <a:r>
              <a:rPr lang="en-US" altLang="en-US" b="1" i="1" dirty="0">
                <a:solidFill>
                  <a:srgbClr val="C00000"/>
                </a:solidFill>
              </a:rPr>
              <a:t>H</a:t>
            </a:r>
            <a:r>
              <a:rPr lang="en-US" altLang="en-US" b="1" baseline="-25000" dirty="0">
                <a:solidFill>
                  <a:srgbClr val="C00000"/>
                </a:solidFill>
              </a:rPr>
              <a:t>0</a:t>
            </a:r>
            <a:r>
              <a:rPr lang="en-US" altLang="en-US" b="1" baseline="-25000" dirty="0">
                <a:solidFill>
                  <a:schemeClr val="tx2"/>
                </a:solidFill>
              </a:rPr>
              <a:t> </a:t>
            </a:r>
            <a:r>
              <a:rPr lang="en-US" altLang="en-US" b="1" dirty="0" smtClean="0">
                <a:solidFill>
                  <a:srgbClr val="8E0D30"/>
                </a:solidFill>
              </a:rPr>
              <a:t>at </a:t>
            </a:r>
            <a:r>
              <a:rPr lang="en-US" altLang="en-US" b="1" i="1" dirty="0">
                <a:solidFill>
                  <a:srgbClr val="8E0D30"/>
                </a:solidFill>
                <a:latin typeface="Symbol" panose="05050102010706020507" pitchFamily="18" charset="2"/>
              </a:rPr>
              <a:t></a:t>
            </a:r>
            <a:r>
              <a:rPr lang="en-US" altLang="en-US" b="1" dirty="0">
                <a:solidFill>
                  <a:srgbClr val="8E0D30"/>
                </a:solidFill>
              </a:rPr>
              <a:t> = 0.05</a:t>
            </a:r>
            <a:endParaRPr lang="en-US" altLang="en-US" b="1" dirty="0">
              <a:solidFill>
                <a:srgbClr val="8E0D30"/>
              </a:solidFill>
            </a:endParaRPr>
          </a:p>
        </p:txBody>
      </p:sp>
      <p:sp>
        <p:nvSpPr>
          <p:cNvPr id="57" name="Rectangle 62"/>
          <p:cNvSpPr>
            <a:spLocks noChangeArrowheads="1"/>
          </p:cNvSpPr>
          <p:nvPr/>
        </p:nvSpPr>
        <p:spPr bwMode="auto">
          <a:xfrm>
            <a:off x="3657600" y="5919214"/>
            <a:ext cx="541020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rgbClr val="8E0D30"/>
                </a:solidFill>
              </a:rPr>
              <a:t>There is evidence proportion is not 4%</a:t>
            </a:r>
            <a:r>
              <a:rPr lang="en-US" altLang="en-US" sz="2800" b="1" dirty="0">
                <a:solidFill>
                  <a:srgbClr val="8E0D30"/>
                </a:solidFill>
              </a:rPr>
              <a:t> </a:t>
            </a:r>
            <a:endParaRPr lang="en-US" altLang="en-US" sz="2800" b="1" dirty="0">
              <a:solidFill>
                <a:srgbClr val="8E0D3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  <p:bldP spid="5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8800"/>
            <a:ext cx="8229600" cy="563562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endParaRPr lang="en-US" alt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8229600" cy="1828800"/>
          </a:xfrm>
        </p:spPr>
        <p:txBody>
          <a:bodyPr lIns="90488" tIns="44450" rIns="90488" bIns="44450"/>
          <a:lstStyle/>
          <a:p>
            <a:pPr marL="0" indent="0">
              <a:buFontTx/>
              <a:buNone/>
            </a:pP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Although many practical problems involve inferences about a population </a:t>
            </a: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mean (or proportion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), it is sometimes of interest to make an inference about a 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population variance, </a:t>
            </a:r>
            <a:r>
              <a:rPr lang="en-US" altLang="en-US" sz="28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62400" y="152400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600" b="1" kern="0" smtClean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7.7</a:t>
            </a:r>
            <a:endParaRPr lang="en-US" altLang="en-US" sz="3600" b="1" kern="0" dirty="0">
              <a:solidFill>
                <a:srgbClr val="8E0D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8382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altLang="en-US" b="1" kern="0" smtClean="0">
                <a:solidFill>
                  <a:srgbClr val="141413"/>
                </a:solidFill>
                <a:latin typeface="Times New Roman" panose="02020603050405020304" pitchFamily="18" charset="0"/>
              </a:rPr>
              <a:t>Test of Hypothesis about a Population Variance</a:t>
            </a:r>
            <a:endParaRPr lang="en-US" altLang="en-US" kern="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autoUpdateAnimBg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title"/>
          </p:nvPr>
        </p:nvSpPr>
        <p:spPr>
          <a:xfrm>
            <a:off x="209386" y="195489"/>
            <a:ext cx="4800600" cy="609601"/>
          </a:xfrm>
          <a:noFill/>
        </p:spPr>
        <p:txBody>
          <a:bodyPr lIns="90488" tIns="44450" rIns="90488" bIns="44450" anchorCtr="1"/>
          <a:lstStyle/>
          <a:p>
            <a:pPr algn="l"/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of a Hypothesis about </a:t>
            </a:r>
            <a:r>
              <a:rPr lang="en-US" altLang="en-US" sz="2800" b="1" i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en-US" altLang="en-US" sz="2800" b="1" baseline="30000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b="1" dirty="0">
              <a:solidFill>
                <a:srgbClr val="8E0D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3860" name="Rectangle 4"/>
          <p:cNvSpPr>
            <a:spLocks noGrp="1" noChangeArrowheads="1"/>
          </p:cNvSpPr>
          <p:nvPr>
            <p:ph idx="1"/>
          </p:nvPr>
        </p:nvSpPr>
        <p:spPr>
          <a:xfrm>
            <a:off x="225715" y="826861"/>
            <a:ext cx="8382000" cy="4505324"/>
          </a:xfrm>
        </p:spPr>
        <p:txBody>
          <a:bodyPr lIns="90488" tIns="44450" rIns="90488" bIns="44450"/>
          <a:lstStyle/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One-Tailed Test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dirty="0">
                <a:latin typeface="Times New Roman" panose="02020603050405020304" pitchFamily="18" charset="0"/>
              </a:rPr>
              <a:t>: 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</a:t>
            </a:r>
            <a:r>
              <a:rPr lang="en-US" altLang="en-US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</a:t>
            </a:r>
            <a:r>
              <a:rPr lang="en-US" altLang="en-US" sz="2800" dirty="0">
                <a:latin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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8E0D30"/>
              </a:buClr>
            </a:pPr>
            <a:r>
              <a:rPr lang="en-US" altLang="en-US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8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</a:t>
            </a:r>
            <a:r>
              <a:rPr lang="en-US" altLang="en-US" sz="2800" baseline="30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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en-US" sz="28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800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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</a:t>
            </a:r>
            <a:r>
              <a:rPr lang="en-US" altLang="en-US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</a:t>
            </a:r>
            <a:r>
              <a:rPr lang="en-US" altLang="en-US" sz="2800" dirty="0">
                <a:latin typeface="Times New Roman" panose="02020603050405020304" pitchFamily="18" charset="0"/>
              </a:rPr>
              <a:t>/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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&lt; </a:t>
            </a:r>
            <a:r>
              <a:rPr lang="en-US" altLang="en-US" sz="28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</a:t>
            </a:r>
            <a:endParaRPr lang="en-US" altLang="en-US" sz="28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Clr>
                <a:srgbClr val="8E0D30"/>
              </a:buClr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800" dirty="0">
                <a:latin typeface="Times New Roman" panose="02020603050405020304" pitchFamily="18" charset="0"/>
              </a:rPr>
              <a:t>or </a:t>
            </a:r>
            <a:r>
              <a:rPr lang="en-US" altLang="en-US" sz="2800" i="1" dirty="0">
                <a:latin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</a:rPr>
              <a:t>: 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</a:t>
            </a:r>
            <a:r>
              <a:rPr lang="en-US" altLang="en-US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</a:t>
            </a:r>
            <a:r>
              <a:rPr lang="en-US" altLang="en-US" sz="2800" dirty="0">
                <a:latin typeface="Times New Roman" panose="02020603050405020304" pitchFamily="18" charset="0"/>
              </a:rPr>
              <a:t> &gt; 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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i="1" dirty="0" smtClean="0">
                <a:latin typeface="Times New Roman" panose="02020603050405020304" pitchFamily="18" charset="0"/>
              </a:rPr>
              <a:t>Test </a:t>
            </a:r>
            <a:r>
              <a:rPr lang="en-US" altLang="en-US" sz="2800" i="1" dirty="0">
                <a:latin typeface="Times New Roman" panose="02020603050405020304" pitchFamily="18" charset="0"/>
              </a:rPr>
              <a:t>statistic</a:t>
            </a:r>
            <a:r>
              <a:rPr lang="en-US" altLang="en-US" sz="2800" dirty="0">
                <a:latin typeface="Times New Roman" panose="02020603050405020304" pitchFamily="18" charset="0"/>
              </a:rPr>
              <a:t>: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endParaRPr lang="en-US" altLang="en-US" sz="1800" dirty="0"/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Rejection region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:</a:t>
            </a:r>
            <a:endParaRPr lang="en-US" altLang="en-US" sz="2800" i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8E0D30"/>
              </a:buClr>
            </a:pPr>
            <a:r>
              <a:rPr lang="en-US" altLang="en-US" sz="2800" dirty="0"/>
              <a:t>   </a:t>
            </a:r>
            <a:r>
              <a:rPr lang="en-US" altLang="en-US" sz="2800" dirty="0">
                <a:latin typeface="Times New Roman" panose="02020603050405020304" pitchFamily="18" charset="0"/>
              </a:rPr>
              <a:t>(or </a:t>
            </a:r>
            <a:r>
              <a:rPr lang="en-US" alt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</a:t>
            </a:r>
            <a:r>
              <a:rPr lang="en-US" altLang="en-US" sz="2800" baseline="30000" dirty="0">
                <a:latin typeface="Symbol" panose="05050102010706020507" pitchFamily="18" charset="2"/>
                <a:sym typeface="Symbol" panose="05050102010706020507" pitchFamily="18" charset="2"/>
              </a:rPr>
              <a:t></a:t>
            </a:r>
            <a:r>
              <a:rPr lang="en-US" altLang="en-US" sz="2800" dirty="0"/>
              <a:t> &gt; </a:t>
            </a:r>
            <a:r>
              <a:rPr lang="en-US" alt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</a:t>
            </a:r>
            <a:r>
              <a:rPr lang="en-US" altLang="en-US" sz="2800" i="1" baseline="-25000" dirty="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r>
              <a:rPr lang="en-US" altLang="en-US" sz="2800" baseline="30000" dirty="0">
                <a:latin typeface="Symbol" panose="05050102010706020507" pitchFamily="18" charset="2"/>
                <a:sym typeface="Symbol" panose="05050102010706020507" pitchFamily="18" charset="2"/>
              </a:rPr>
              <a:t></a:t>
            </a:r>
            <a:r>
              <a:rPr lang="en-US" altLang="en-US" sz="2800" dirty="0">
                <a:latin typeface="Symbol" panose="05050102010706020507" pitchFamily="18" charset="2"/>
                <a:sym typeface="Symbol" panose="05050102010706020507" pitchFamily="18" charset="2"/>
              </a:rPr>
              <a:t>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when </a:t>
            </a:r>
            <a:r>
              <a:rPr lang="en-US" altLang="en-US" sz="2800" i="1" dirty="0">
                <a:latin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</a:rPr>
              <a:t>: 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</a:t>
            </a:r>
            <a:r>
              <a:rPr lang="en-US" altLang="en-US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</a:t>
            </a:r>
            <a:r>
              <a:rPr lang="en-US" altLang="en-US" sz="2800" dirty="0">
                <a:latin typeface="Times New Roman" panose="02020603050405020304" pitchFamily="18" charset="0"/>
              </a:rPr>
              <a:t> &gt; 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</a:t>
            </a:r>
            <a:r>
              <a:rPr lang="en-US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</a:t>
            </a:r>
            <a:r>
              <a:rPr lang="en-US" altLang="en-US" sz="28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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/</a:t>
            </a:r>
            <a:r>
              <a:rPr lang="en-US" altLang="en-US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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&gt; 1)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600" dirty="0" smtClean="0">
                <a:latin typeface="Times New Roman" panose="02020603050405020304" pitchFamily="18" charset="0"/>
              </a:rPr>
              <a:t>where </a:t>
            </a:r>
            <a:r>
              <a:rPr lang="en-US" altLang="en-US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6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6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</a:t>
            </a:r>
            <a:r>
              <a:rPr lang="en-US" altLang="en-US" sz="2600" dirty="0">
                <a:latin typeface="Times New Roman" panose="02020603050405020304" pitchFamily="18" charset="0"/>
              </a:rPr>
              <a:t> is the hypothesized variance and the </a:t>
            </a:r>
            <a:r>
              <a:rPr lang="en-US" altLang="en-US" sz="2600" dirty="0" smtClean="0">
                <a:latin typeface="Times New Roman" panose="02020603050405020304" pitchFamily="18" charset="0"/>
              </a:rPr>
              <a:t>distribution </a:t>
            </a:r>
            <a:r>
              <a:rPr lang="en-US" altLang="en-US" sz="2600" dirty="0">
                <a:latin typeface="Times New Roman" panose="02020603050405020304" pitchFamily="18" charset="0"/>
              </a:rPr>
              <a:t>of </a:t>
            </a:r>
            <a:r>
              <a:rPr lang="en-US" altLang="en-US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</a:t>
            </a:r>
            <a:r>
              <a:rPr lang="en-US" altLang="en-US" sz="26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</a:t>
            </a:r>
            <a:r>
              <a:rPr lang="en-US" altLang="en-US" sz="2600" dirty="0">
                <a:latin typeface="Times New Roman" panose="02020603050405020304" pitchFamily="18" charset="0"/>
              </a:rPr>
              <a:t> is based on (</a:t>
            </a:r>
            <a:r>
              <a:rPr lang="en-US" altLang="en-US" sz="2600" i="1" dirty="0">
                <a:latin typeface="Times New Roman" panose="02020603050405020304" pitchFamily="18" charset="0"/>
              </a:rPr>
              <a:t>n</a:t>
            </a:r>
            <a:r>
              <a:rPr lang="en-US" altLang="en-US" sz="2600" dirty="0">
                <a:latin typeface="Times New Roman" panose="02020603050405020304" pitchFamily="18" charset="0"/>
              </a:rPr>
              <a:t> – 1) degrees of freedom.</a:t>
            </a:r>
            <a:endParaRPr lang="en-US" altLang="en-US" sz="2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9332" name="Object 2"/>
          <p:cNvGraphicFramePr>
            <a:graphicFrameLocks noChangeAspect="1"/>
          </p:cNvGraphicFramePr>
          <p:nvPr/>
        </p:nvGraphicFramePr>
        <p:xfrm>
          <a:off x="2489200" y="2492375"/>
          <a:ext cx="2082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5" name="Equation" r:id="rId1" imgW="2082800" imgH="977900" progId="Equation.DSMT4">
                  <p:embed/>
                </p:oleObj>
              </mc:Choice>
              <mc:Fallback>
                <p:oleObj name="Equation" r:id="rId1" imgW="2082800" imgH="977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2492375"/>
                        <a:ext cx="2082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3"/>
          <p:cNvGraphicFramePr>
            <a:graphicFrameLocks noChangeAspect="1"/>
          </p:cNvGraphicFramePr>
          <p:nvPr/>
        </p:nvGraphicFramePr>
        <p:xfrm>
          <a:off x="3060700" y="3451225"/>
          <a:ext cx="1511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6" name="Equation" r:id="rId3" imgW="1511300" imgH="533400" progId="Equation.DSMT4">
                  <p:embed/>
                </p:oleObj>
              </mc:Choice>
              <mc:Fallback>
                <p:oleObj name="Equation" r:id="rId3" imgW="1511300" imgH="533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451225"/>
                        <a:ext cx="15113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5029200" y="533400"/>
          <a:ext cx="3605563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7" name="Image" r:id="rId5" imgW="3562350" imgH="2419350" progId="Photoshop.Image.12">
                  <p:embed/>
                </p:oleObj>
              </mc:Choice>
              <mc:Fallback>
                <p:oleObj name="Image" r:id="rId5" imgW="3562350" imgH="2419350" progId="Photoshop.Image.12">
                  <p:embed/>
                  <p:pic>
                    <p:nvPicPr>
                      <p:cNvPr id="0" name="物件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533400"/>
                        <a:ext cx="3605563" cy="244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3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3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3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3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3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3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3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3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3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3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3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3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3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3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3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3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0" grpId="0" autoUpdateAnimBg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1"/>
            <a:ext cx="8229600" cy="609600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of a Hypothesis about </a:t>
            </a:r>
            <a:r>
              <a:rPr lang="en-US" alt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</a:t>
            </a:r>
            <a:r>
              <a:rPr lang="en-US" altLang="en-US" sz="32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795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382000" cy="4572000"/>
          </a:xfrm>
        </p:spPr>
        <p:txBody>
          <a:bodyPr lIns="90488" tIns="44450" rIns="90488" bIns="44450"/>
          <a:lstStyle/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Two-Tailed Test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endParaRPr lang="en-US" altLang="en-US" sz="1000" i="1" dirty="0" smtClean="0"/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i="1" dirty="0" smtClean="0"/>
              <a:t>H</a:t>
            </a:r>
            <a:r>
              <a:rPr lang="en-US" altLang="en-US" sz="2800" baseline="-25000" dirty="0" smtClean="0"/>
              <a:t>0</a:t>
            </a:r>
            <a:r>
              <a:rPr lang="en-US" altLang="en-US" sz="2800" dirty="0"/>
              <a:t>: </a:t>
            </a:r>
            <a:r>
              <a:rPr lang="en-US" alt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</a:t>
            </a:r>
            <a:r>
              <a:rPr lang="en-US" altLang="en-US" sz="2800" baseline="30000" dirty="0">
                <a:latin typeface="Symbol" panose="05050102010706020507" pitchFamily="18" charset="2"/>
                <a:sym typeface="Symbol" panose="05050102010706020507" pitchFamily="18" charset="2"/>
              </a:rPr>
              <a:t></a:t>
            </a:r>
            <a:r>
              <a:rPr lang="en-US" altLang="en-US" sz="2800" dirty="0"/>
              <a:t> = </a:t>
            </a:r>
            <a:r>
              <a:rPr lang="en-US" alt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</a:t>
            </a:r>
            <a:r>
              <a:rPr lang="en-US" altLang="en-US" sz="2800" baseline="-25000" dirty="0"/>
              <a:t>0</a:t>
            </a:r>
            <a:r>
              <a:rPr lang="en-US" altLang="en-US" sz="2800" baseline="30000" dirty="0">
                <a:latin typeface="Symbol" panose="05050102010706020507" pitchFamily="18" charset="2"/>
                <a:sym typeface="Symbol" panose="05050102010706020507" pitchFamily="18" charset="2"/>
              </a:rPr>
              <a:t>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i="1" dirty="0"/>
              <a:t>H</a:t>
            </a:r>
            <a:r>
              <a:rPr lang="en-US" altLang="en-US" sz="2800" baseline="-25000" dirty="0"/>
              <a:t>a</a:t>
            </a:r>
            <a:r>
              <a:rPr lang="en-US" altLang="en-US" sz="2800" dirty="0"/>
              <a:t>: </a:t>
            </a:r>
            <a:r>
              <a:rPr lang="en-US" alt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</a:t>
            </a:r>
            <a:r>
              <a:rPr lang="en-US" altLang="en-US" sz="2800" baseline="30000" dirty="0">
                <a:latin typeface="Symbol" panose="05050102010706020507" pitchFamily="18" charset="2"/>
                <a:sym typeface="Symbol" panose="05050102010706020507" pitchFamily="18" charset="2"/>
              </a:rPr>
              <a:t></a:t>
            </a:r>
            <a:r>
              <a:rPr lang="en-US" altLang="en-US" sz="2800" dirty="0"/>
              <a:t> ≠ </a:t>
            </a:r>
            <a:r>
              <a:rPr lang="en-US" alt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</a:t>
            </a:r>
            <a:r>
              <a:rPr lang="en-US" altLang="en-US" sz="2800" baseline="-25000" dirty="0"/>
              <a:t>0</a:t>
            </a:r>
            <a:r>
              <a:rPr lang="en-US" altLang="en-US" sz="2800" baseline="30000" dirty="0">
                <a:latin typeface="Symbol" panose="05050102010706020507" pitchFamily="18" charset="2"/>
                <a:sym typeface="Symbol" panose="05050102010706020507" pitchFamily="18" charset="2"/>
              </a:rPr>
              <a:t>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endParaRPr lang="en-US" altLang="en-US" sz="1800" dirty="0"/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Test statistic</a:t>
            </a:r>
            <a:r>
              <a:rPr lang="en-US" altLang="en-US" sz="2800" dirty="0">
                <a:latin typeface="Times New Roman" panose="02020603050405020304" pitchFamily="18" charset="0"/>
              </a:rPr>
              <a:t>: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</a:rPr>
              <a:t>Rejection region</a:t>
            </a:r>
            <a:r>
              <a:rPr lang="en-US" altLang="en-US" sz="2800" dirty="0">
                <a:latin typeface="Times New Roman" panose="02020603050405020304" pitchFamily="18" charset="0"/>
              </a:rPr>
              <a:t>:</a:t>
            </a:r>
            <a:endParaRPr lang="en-US" altLang="en-US" sz="2800" i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800" dirty="0"/>
              <a:t>   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Clr>
                <a:srgbClr val="8E0D30"/>
              </a:buCl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where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4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</a:t>
            </a:r>
            <a:r>
              <a:rPr lang="en-US" altLang="en-US" sz="2400" dirty="0">
                <a:latin typeface="Times New Roman" panose="02020603050405020304" pitchFamily="18" charset="0"/>
              </a:rPr>
              <a:t> is the hypothesized variance and the distribution of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</a:t>
            </a:r>
            <a:r>
              <a:rPr lang="en-US" altLang="en-US" sz="24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</a:t>
            </a:r>
            <a:r>
              <a:rPr lang="en-US" altLang="en-US" sz="2400" dirty="0">
                <a:latin typeface="Times New Roman" panose="02020603050405020304" pitchFamily="18" charset="0"/>
              </a:rPr>
              <a:t> is based on 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 – 1) degrees of freedom.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0356" name="Object 2"/>
          <p:cNvGraphicFramePr>
            <a:graphicFrameLocks noChangeAspect="1"/>
          </p:cNvGraphicFramePr>
          <p:nvPr/>
        </p:nvGraphicFramePr>
        <p:xfrm>
          <a:off x="2667000" y="2514600"/>
          <a:ext cx="2082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0" name="Equation" r:id="rId1" imgW="2082800" imgH="977900" progId="Equation.DSMT4">
                  <p:embed/>
                </p:oleObj>
              </mc:Choice>
              <mc:Fallback>
                <p:oleObj name="Equation" r:id="rId1" imgW="2082800" imgH="977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14600"/>
                        <a:ext cx="2082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3"/>
          <p:cNvGraphicFramePr>
            <a:graphicFrameLocks noChangeAspect="1"/>
          </p:cNvGraphicFramePr>
          <p:nvPr/>
        </p:nvGraphicFramePr>
        <p:xfrm>
          <a:off x="3276600" y="3733800"/>
          <a:ext cx="3911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1" name="Equation" r:id="rId3" imgW="3911600" imgH="558800" progId="Equation.DSMT4">
                  <p:embed/>
                </p:oleObj>
              </mc:Choice>
              <mc:Fallback>
                <p:oleObj name="Equation" r:id="rId3" imgW="3911600" imgH="558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33800"/>
                        <a:ext cx="3911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7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7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7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7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7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7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7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7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7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7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79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79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6" grpId="0" autoUpdateAnimBg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828800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Required for a Valid Hypothesis Test for </a:t>
            </a:r>
            <a:r>
              <a:rPr lang="en-US" alt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3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0004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2362200"/>
            <a:ext cx="8534400" cy="2819400"/>
          </a:xfrm>
        </p:spPr>
        <p:txBody>
          <a:bodyPr lIns="90488" tIns="44450" rIns="90488" bIns="44450"/>
          <a:lstStyle/>
          <a:p>
            <a:pPr marL="457200" indent="-457200">
              <a:buFontTx/>
              <a:buNone/>
            </a:pP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1.	A random sample is selected from the target population.</a:t>
            </a:r>
            <a:endParaRPr lang="en-US" altLang="en-US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2. The population from which the sample is selected has a distribution that is approximately normal.</a:t>
            </a:r>
            <a:endParaRPr lang="en-US" altLang="en-US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0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0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4" grpId="0" autoUpdateAnimBg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828800"/>
          </a:xfrm>
          <a:noFill/>
        </p:spPr>
        <p:txBody>
          <a:bodyPr lIns="90488" tIns="44450" rIns="90488" bIns="44450" anchorCtr="1"/>
          <a:lstStyle/>
          <a:p>
            <a:r>
              <a:rPr lang="en-US" altLang="en-US" b="1"/>
              <a:t>Several </a:t>
            </a:r>
            <a:r>
              <a:rPr lang="en-US" altLang="en-US" b="1" i="1">
                <a:latin typeface="Symbol" panose="05050102010706020507" pitchFamily="18" charset="2"/>
                <a:sym typeface="Symbol" panose="05050102010706020507" pitchFamily="18" charset="2"/>
              </a:rPr>
              <a:t></a:t>
            </a:r>
            <a:r>
              <a:rPr lang="en-US" altLang="en-US" b="1" baseline="30000"/>
              <a:t>2</a:t>
            </a:r>
            <a:r>
              <a:rPr lang="en-US" altLang="en-US" b="1"/>
              <a:t> probability Distributions</a:t>
            </a:r>
            <a:endParaRPr lang="en-US" altLang="en-US" b="1"/>
          </a:p>
        </p:txBody>
      </p:sp>
      <p:pic>
        <p:nvPicPr>
          <p:cNvPr id="102403" name="Picture 5" descr="Screen shot 2010-03-15 at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482600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828800"/>
          </a:xfrm>
          <a:noFill/>
        </p:spPr>
        <p:txBody>
          <a:bodyPr lIns="90488" tIns="44450" rIns="90488" bIns="44450" anchorCtr="1"/>
          <a:lstStyle/>
          <a:p>
            <a:r>
              <a:rPr lang="en-US" altLang="en-US" b="1"/>
              <a:t>Critical Values of Chi Square</a:t>
            </a:r>
            <a:endParaRPr lang="en-US" altLang="en-US" b="1"/>
          </a:p>
        </p:txBody>
      </p:sp>
      <p:pic>
        <p:nvPicPr>
          <p:cNvPr id="103427" name="Picture 5" descr="Screen shot 2010-03-15 at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8000"/>
            <a:ext cx="78613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7"/>
          <p:cNvSpPr>
            <a:spLocks noChangeArrowheads="1"/>
          </p:cNvSpPr>
          <p:nvPr/>
        </p:nvSpPr>
        <p:spPr bwMode="auto">
          <a:xfrm>
            <a:off x="350838" y="1655763"/>
            <a:ext cx="7786687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en-US" sz="2800" b="1" dirty="0"/>
              <a:t>What is the critical </a:t>
            </a:r>
            <a:r>
              <a:rPr lang="en-US" altLang="en-US" sz="2800" b="1" i="1" dirty="0">
                <a:latin typeface="Symbol" panose="05050102010706020507" pitchFamily="18" charset="2"/>
              </a:rPr>
              <a:t></a:t>
            </a:r>
            <a:r>
              <a:rPr lang="en-US" altLang="en-US" sz="2800" b="1" baseline="30000" dirty="0"/>
              <a:t>2</a:t>
            </a:r>
            <a:r>
              <a:rPr lang="en-US" altLang="en-US" sz="2800" b="1" dirty="0"/>
              <a:t> value given:</a:t>
            </a:r>
            <a:br>
              <a:rPr lang="en-US" altLang="en-US" sz="2800" b="1" dirty="0"/>
            </a:br>
            <a:r>
              <a:rPr lang="en-US" altLang="en-US" sz="2800" b="1" dirty="0"/>
              <a:t>H</a:t>
            </a:r>
            <a:r>
              <a:rPr lang="en-US" altLang="en-US" sz="2800" b="1" baseline="-25000" dirty="0"/>
              <a:t>a</a:t>
            </a:r>
            <a:r>
              <a:rPr lang="en-US" altLang="en-US" sz="2800" b="1" dirty="0"/>
              <a:t>: </a:t>
            </a:r>
            <a:r>
              <a:rPr lang="en-US" altLang="en-US" sz="2800" b="1" i="1" dirty="0">
                <a:latin typeface="Symbol" panose="05050102010706020507" pitchFamily="18" charset="2"/>
              </a:rPr>
              <a:t></a:t>
            </a:r>
            <a:r>
              <a:rPr lang="en-US" altLang="en-US" sz="2800" b="1" baseline="30000" dirty="0"/>
              <a:t>2</a:t>
            </a:r>
            <a:r>
              <a:rPr lang="en-US" altLang="en-US" sz="2800" b="1" dirty="0"/>
              <a:t> &gt; 0.7</a:t>
            </a:r>
            <a:br>
              <a:rPr lang="en-US" altLang="en-US" sz="2800" b="1" dirty="0"/>
            </a:br>
            <a:r>
              <a:rPr lang="en-US" altLang="en-US" sz="2800" b="1" i="1" dirty="0"/>
              <a:t>n</a:t>
            </a:r>
            <a:r>
              <a:rPr lang="en-US" altLang="en-US" sz="2800" b="1" dirty="0"/>
              <a:t> = 3</a:t>
            </a:r>
            <a:br>
              <a:rPr lang="en-US" altLang="en-US" sz="2800" b="1" dirty="0"/>
            </a:br>
            <a:r>
              <a:rPr lang="en-US" altLang="en-US" sz="2800" b="1" dirty="0">
                <a:latin typeface="Symbol" panose="05050102010706020507" pitchFamily="18" charset="2"/>
              </a:rPr>
              <a:t></a:t>
            </a:r>
            <a:r>
              <a:rPr lang="en-US" altLang="en-US" sz="2800" b="1" dirty="0"/>
              <a:t> </a:t>
            </a:r>
            <a:r>
              <a:rPr lang="en-US" altLang="en-US" sz="2800" b="1" dirty="0" smtClean="0"/>
              <a:t>= 0.05</a:t>
            </a:r>
            <a:r>
              <a:rPr lang="en-US" altLang="en-US" sz="2800" b="1" dirty="0"/>
              <a:t>?</a:t>
            </a:r>
            <a:endParaRPr lang="en-US" altLang="en-US" sz="2800" b="1" dirty="0"/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7642225" y="5065713"/>
            <a:ext cx="1588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sz="3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Critical Value Example</a:t>
            </a:r>
            <a:endParaRPr lang="en-US" altLang="en-US" sz="36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04800" y="2209800"/>
            <a:ext cx="7331075" cy="4040188"/>
            <a:chOff x="197" y="1418"/>
            <a:chExt cx="4618" cy="2545"/>
          </a:xfrm>
        </p:grpSpPr>
        <p:grpSp>
          <p:nvGrpSpPr>
            <p:cNvPr id="104467" name="Group 5"/>
            <p:cNvGrpSpPr/>
            <p:nvPr/>
          </p:nvGrpSpPr>
          <p:grpSpPr bwMode="auto">
            <a:xfrm>
              <a:off x="2048" y="1418"/>
              <a:ext cx="2111" cy="1361"/>
              <a:chOff x="2048" y="1418"/>
              <a:chExt cx="2111" cy="1361"/>
            </a:xfrm>
          </p:grpSpPr>
          <p:sp>
            <p:nvSpPr>
              <p:cNvPr id="104533" name="Freeform 6"/>
              <p:cNvSpPr/>
              <p:nvPr/>
            </p:nvSpPr>
            <p:spPr bwMode="auto">
              <a:xfrm>
                <a:off x="2533" y="1487"/>
                <a:ext cx="1625" cy="987"/>
              </a:xfrm>
              <a:custGeom>
                <a:avLst/>
                <a:gdLst>
                  <a:gd name="T0" fmla="*/ 1625 w 1625"/>
                  <a:gd name="T1" fmla="*/ 987 h 987"/>
                  <a:gd name="T2" fmla="*/ 1454 w 1625"/>
                  <a:gd name="T3" fmla="*/ 977 h 987"/>
                  <a:gd name="T4" fmla="*/ 1368 w 1625"/>
                  <a:gd name="T5" fmla="*/ 964 h 987"/>
                  <a:gd name="T6" fmla="*/ 1284 w 1625"/>
                  <a:gd name="T7" fmla="*/ 950 h 987"/>
                  <a:gd name="T8" fmla="*/ 1197 w 1625"/>
                  <a:gd name="T9" fmla="*/ 926 h 987"/>
                  <a:gd name="T10" fmla="*/ 1113 w 1625"/>
                  <a:gd name="T11" fmla="*/ 895 h 987"/>
                  <a:gd name="T12" fmla="*/ 1026 w 1625"/>
                  <a:gd name="T13" fmla="*/ 855 h 987"/>
                  <a:gd name="T14" fmla="*/ 856 w 1625"/>
                  <a:gd name="T15" fmla="*/ 741 h 987"/>
                  <a:gd name="T16" fmla="*/ 685 w 1625"/>
                  <a:gd name="T17" fmla="*/ 579 h 987"/>
                  <a:gd name="T18" fmla="*/ 512 w 1625"/>
                  <a:gd name="T19" fmla="*/ 385 h 987"/>
                  <a:gd name="T20" fmla="*/ 428 w 1625"/>
                  <a:gd name="T21" fmla="*/ 286 h 987"/>
                  <a:gd name="T22" fmla="*/ 341 w 1625"/>
                  <a:gd name="T23" fmla="*/ 196 h 987"/>
                  <a:gd name="T24" fmla="*/ 257 w 1625"/>
                  <a:gd name="T25" fmla="*/ 116 h 987"/>
                  <a:gd name="T26" fmla="*/ 171 w 1625"/>
                  <a:gd name="T27" fmla="*/ 53 h 987"/>
                  <a:gd name="T28" fmla="*/ 84 w 1625"/>
                  <a:gd name="T29" fmla="*/ 13 h 987"/>
                  <a:gd name="T30" fmla="*/ 0 w 1625"/>
                  <a:gd name="T31" fmla="*/ 0 h 9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5"/>
                  <a:gd name="T49" fmla="*/ 0 h 987"/>
                  <a:gd name="T50" fmla="*/ 1625 w 1625"/>
                  <a:gd name="T51" fmla="*/ 987 h 9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5" h="987">
                    <a:moveTo>
                      <a:pt x="1625" y="987"/>
                    </a:moveTo>
                    <a:lnTo>
                      <a:pt x="1454" y="977"/>
                    </a:lnTo>
                    <a:lnTo>
                      <a:pt x="1368" y="964"/>
                    </a:lnTo>
                    <a:lnTo>
                      <a:pt x="1284" y="950"/>
                    </a:lnTo>
                    <a:lnTo>
                      <a:pt x="1197" y="926"/>
                    </a:lnTo>
                    <a:lnTo>
                      <a:pt x="1113" y="895"/>
                    </a:lnTo>
                    <a:lnTo>
                      <a:pt x="1026" y="855"/>
                    </a:lnTo>
                    <a:lnTo>
                      <a:pt x="856" y="741"/>
                    </a:lnTo>
                    <a:lnTo>
                      <a:pt x="685" y="579"/>
                    </a:lnTo>
                    <a:lnTo>
                      <a:pt x="512" y="385"/>
                    </a:lnTo>
                    <a:lnTo>
                      <a:pt x="428" y="286"/>
                    </a:lnTo>
                    <a:lnTo>
                      <a:pt x="341" y="196"/>
                    </a:lnTo>
                    <a:lnTo>
                      <a:pt x="257" y="116"/>
                    </a:lnTo>
                    <a:lnTo>
                      <a:pt x="171" y="53"/>
                    </a:lnTo>
                    <a:lnTo>
                      <a:pt x="84" y="13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rgbClr val="99009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4" name="Freeform 7"/>
              <p:cNvSpPr/>
              <p:nvPr/>
            </p:nvSpPr>
            <p:spPr bwMode="auto">
              <a:xfrm>
                <a:off x="2103" y="1487"/>
                <a:ext cx="430" cy="987"/>
              </a:xfrm>
              <a:custGeom>
                <a:avLst/>
                <a:gdLst>
                  <a:gd name="T0" fmla="*/ 0 w 430"/>
                  <a:gd name="T1" fmla="*/ 987 h 987"/>
                  <a:gd name="T2" fmla="*/ 46 w 430"/>
                  <a:gd name="T3" fmla="*/ 977 h 987"/>
                  <a:gd name="T4" fmla="*/ 67 w 430"/>
                  <a:gd name="T5" fmla="*/ 964 h 987"/>
                  <a:gd name="T6" fmla="*/ 91 w 430"/>
                  <a:gd name="T7" fmla="*/ 950 h 987"/>
                  <a:gd name="T8" fmla="*/ 114 w 430"/>
                  <a:gd name="T9" fmla="*/ 926 h 987"/>
                  <a:gd name="T10" fmla="*/ 135 w 430"/>
                  <a:gd name="T11" fmla="*/ 895 h 987"/>
                  <a:gd name="T12" fmla="*/ 158 w 430"/>
                  <a:gd name="T13" fmla="*/ 855 h 987"/>
                  <a:gd name="T14" fmla="*/ 204 w 430"/>
                  <a:gd name="T15" fmla="*/ 741 h 987"/>
                  <a:gd name="T16" fmla="*/ 249 w 430"/>
                  <a:gd name="T17" fmla="*/ 579 h 987"/>
                  <a:gd name="T18" fmla="*/ 293 w 430"/>
                  <a:gd name="T19" fmla="*/ 385 h 987"/>
                  <a:gd name="T20" fmla="*/ 316 w 430"/>
                  <a:gd name="T21" fmla="*/ 286 h 987"/>
                  <a:gd name="T22" fmla="*/ 339 w 430"/>
                  <a:gd name="T23" fmla="*/ 196 h 987"/>
                  <a:gd name="T24" fmla="*/ 362 w 430"/>
                  <a:gd name="T25" fmla="*/ 116 h 987"/>
                  <a:gd name="T26" fmla="*/ 384 w 430"/>
                  <a:gd name="T27" fmla="*/ 53 h 987"/>
                  <a:gd name="T28" fmla="*/ 407 w 430"/>
                  <a:gd name="T29" fmla="*/ 13 h 987"/>
                  <a:gd name="T30" fmla="*/ 430 w 430"/>
                  <a:gd name="T31" fmla="*/ 0 h 9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30"/>
                  <a:gd name="T49" fmla="*/ 0 h 987"/>
                  <a:gd name="T50" fmla="*/ 430 w 430"/>
                  <a:gd name="T51" fmla="*/ 987 h 9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30" h="987">
                    <a:moveTo>
                      <a:pt x="0" y="987"/>
                    </a:moveTo>
                    <a:lnTo>
                      <a:pt x="46" y="977"/>
                    </a:lnTo>
                    <a:lnTo>
                      <a:pt x="67" y="964"/>
                    </a:lnTo>
                    <a:lnTo>
                      <a:pt x="91" y="950"/>
                    </a:lnTo>
                    <a:lnTo>
                      <a:pt x="114" y="926"/>
                    </a:lnTo>
                    <a:lnTo>
                      <a:pt x="135" y="895"/>
                    </a:lnTo>
                    <a:lnTo>
                      <a:pt x="158" y="855"/>
                    </a:lnTo>
                    <a:lnTo>
                      <a:pt x="204" y="741"/>
                    </a:lnTo>
                    <a:lnTo>
                      <a:pt x="249" y="579"/>
                    </a:lnTo>
                    <a:lnTo>
                      <a:pt x="293" y="385"/>
                    </a:lnTo>
                    <a:lnTo>
                      <a:pt x="316" y="286"/>
                    </a:lnTo>
                    <a:lnTo>
                      <a:pt x="339" y="196"/>
                    </a:lnTo>
                    <a:lnTo>
                      <a:pt x="362" y="116"/>
                    </a:lnTo>
                    <a:lnTo>
                      <a:pt x="384" y="53"/>
                    </a:lnTo>
                    <a:lnTo>
                      <a:pt x="407" y="13"/>
                    </a:lnTo>
                    <a:lnTo>
                      <a:pt x="430" y="0"/>
                    </a:lnTo>
                  </a:path>
                </a:pathLst>
              </a:custGeom>
              <a:noFill/>
              <a:ln w="57150">
                <a:solidFill>
                  <a:srgbClr val="99009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5" name="Freeform 8"/>
              <p:cNvSpPr/>
              <p:nvPr/>
            </p:nvSpPr>
            <p:spPr bwMode="auto">
              <a:xfrm>
                <a:off x="2103" y="1418"/>
                <a:ext cx="2055" cy="1056"/>
              </a:xfrm>
              <a:custGeom>
                <a:avLst/>
                <a:gdLst>
                  <a:gd name="T0" fmla="*/ 0 w 2055"/>
                  <a:gd name="T1" fmla="*/ 0 h 1056"/>
                  <a:gd name="T2" fmla="*/ 0 w 2055"/>
                  <a:gd name="T3" fmla="*/ 1056 h 1056"/>
                  <a:gd name="T4" fmla="*/ 2055 w 2055"/>
                  <a:gd name="T5" fmla="*/ 1056 h 1056"/>
                  <a:gd name="T6" fmla="*/ 0 60000 65536"/>
                  <a:gd name="T7" fmla="*/ 0 60000 65536"/>
                  <a:gd name="T8" fmla="*/ 0 60000 65536"/>
                  <a:gd name="T9" fmla="*/ 0 w 2055"/>
                  <a:gd name="T10" fmla="*/ 0 h 1056"/>
                  <a:gd name="T11" fmla="*/ 2055 w 2055"/>
                  <a:gd name="T12" fmla="*/ 1056 h 10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5" h="1056">
                    <a:moveTo>
                      <a:pt x="0" y="0"/>
                    </a:moveTo>
                    <a:lnTo>
                      <a:pt x="0" y="1056"/>
                    </a:lnTo>
                    <a:lnTo>
                      <a:pt x="2055" y="1056"/>
                    </a:lnTo>
                  </a:path>
                </a:pathLst>
              </a:custGeom>
              <a:noFill/>
              <a:ln w="30163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6" name="Line 9"/>
              <p:cNvSpPr>
                <a:spLocks noChangeShapeType="1"/>
              </p:cNvSpPr>
              <p:nvPr/>
            </p:nvSpPr>
            <p:spPr bwMode="auto">
              <a:xfrm>
                <a:off x="2078" y="1418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7" name="Line 10"/>
              <p:cNvSpPr>
                <a:spLocks noChangeShapeType="1"/>
              </p:cNvSpPr>
              <p:nvPr/>
            </p:nvSpPr>
            <p:spPr bwMode="auto">
              <a:xfrm>
                <a:off x="2078" y="1523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8" name="Line 11"/>
              <p:cNvSpPr>
                <a:spLocks noChangeShapeType="1"/>
              </p:cNvSpPr>
              <p:nvPr/>
            </p:nvSpPr>
            <p:spPr bwMode="auto">
              <a:xfrm>
                <a:off x="2078" y="1628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39" name="Line 12"/>
              <p:cNvSpPr>
                <a:spLocks noChangeShapeType="1"/>
              </p:cNvSpPr>
              <p:nvPr/>
            </p:nvSpPr>
            <p:spPr bwMode="auto">
              <a:xfrm>
                <a:off x="2078" y="1733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0" name="Line 13"/>
              <p:cNvSpPr>
                <a:spLocks noChangeShapeType="1"/>
              </p:cNvSpPr>
              <p:nvPr/>
            </p:nvSpPr>
            <p:spPr bwMode="auto">
              <a:xfrm>
                <a:off x="2078" y="1841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1" name="Line 14"/>
              <p:cNvSpPr>
                <a:spLocks noChangeShapeType="1"/>
              </p:cNvSpPr>
              <p:nvPr/>
            </p:nvSpPr>
            <p:spPr bwMode="auto">
              <a:xfrm>
                <a:off x="2078" y="1946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2" name="Line 15"/>
              <p:cNvSpPr>
                <a:spLocks noChangeShapeType="1"/>
              </p:cNvSpPr>
              <p:nvPr/>
            </p:nvSpPr>
            <p:spPr bwMode="auto">
              <a:xfrm>
                <a:off x="2078" y="2051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3" name="Line 16"/>
              <p:cNvSpPr>
                <a:spLocks noChangeShapeType="1"/>
              </p:cNvSpPr>
              <p:nvPr/>
            </p:nvSpPr>
            <p:spPr bwMode="auto">
              <a:xfrm>
                <a:off x="2078" y="2159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4" name="Line 17"/>
              <p:cNvSpPr>
                <a:spLocks noChangeShapeType="1"/>
              </p:cNvSpPr>
              <p:nvPr/>
            </p:nvSpPr>
            <p:spPr bwMode="auto">
              <a:xfrm>
                <a:off x="2078" y="2264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5" name="Line 18"/>
              <p:cNvSpPr>
                <a:spLocks noChangeShapeType="1"/>
              </p:cNvSpPr>
              <p:nvPr/>
            </p:nvSpPr>
            <p:spPr bwMode="auto">
              <a:xfrm>
                <a:off x="2078" y="2369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6" name="Line 19"/>
              <p:cNvSpPr>
                <a:spLocks noChangeShapeType="1"/>
              </p:cNvSpPr>
              <p:nvPr/>
            </p:nvSpPr>
            <p:spPr bwMode="auto">
              <a:xfrm>
                <a:off x="4158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7" name="Line 20"/>
              <p:cNvSpPr>
                <a:spLocks noChangeShapeType="1"/>
              </p:cNvSpPr>
              <p:nvPr/>
            </p:nvSpPr>
            <p:spPr bwMode="auto">
              <a:xfrm>
                <a:off x="3954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8" name="Line 21"/>
              <p:cNvSpPr>
                <a:spLocks noChangeShapeType="1"/>
              </p:cNvSpPr>
              <p:nvPr/>
            </p:nvSpPr>
            <p:spPr bwMode="auto">
              <a:xfrm>
                <a:off x="3747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49" name="Line 22"/>
              <p:cNvSpPr>
                <a:spLocks noChangeShapeType="1"/>
              </p:cNvSpPr>
              <p:nvPr/>
            </p:nvSpPr>
            <p:spPr bwMode="auto">
              <a:xfrm>
                <a:off x="3543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0" name="Line 23"/>
              <p:cNvSpPr>
                <a:spLocks noChangeShapeType="1"/>
              </p:cNvSpPr>
              <p:nvPr/>
            </p:nvSpPr>
            <p:spPr bwMode="auto">
              <a:xfrm>
                <a:off x="3336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1" name="Line 24"/>
              <p:cNvSpPr>
                <a:spLocks noChangeShapeType="1"/>
              </p:cNvSpPr>
              <p:nvPr/>
            </p:nvSpPr>
            <p:spPr bwMode="auto">
              <a:xfrm>
                <a:off x="3132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2" name="Line 25"/>
              <p:cNvSpPr>
                <a:spLocks noChangeShapeType="1"/>
              </p:cNvSpPr>
              <p:nvPr/>
            </p:nvSpPr>
            <p:spPr bwMode="auto">
              <a:xfrm>
                <a:off x="2925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3" name="Line 26"/>
              <p:cNvSpPr>
                <a:spLocks noChangeShapeType="1"/>
              </p:cNvSpPr>
              <p:nvPr/>
            </p:nvSpPr>
            <p:spPr bwMode="auto">
              <a:xfrm>
                <a:off x="2721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4" name="Line 27"/>
              <p:cNvSpPr>
                <a:spLocks noChangeShapeType="1"/>
              </p:cNvSpPr>
              <p:nvPr/>
            </p:nvSpPr>
            <p:spPr bwMode="auto">
              <a:xfrm>
                <a:off x="2514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5" name="Line 28"/>
              <p:cNvSpPr>
                <a:spLocks noChangeShapeType="1"/>
              </p:cNvSpPr>
              <p:nvPr/>
            </p:nvSpPr>
            <p:spPr bwMode="auto">
              <a:xfrm>
                <a:off x="2309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56" name="Rectangle 29"/>
              <p:cNvSpPr>
                <a:spLocks noChangeArrowheads="1"/>
              </p:cNvSpPr>
              <p:nvPr/>
            </p:nvSpPr>
            <p:spPr bwMode="auto">
              <a:xfrm>
                <a:off x="3914" y="2462"/>
                <a:ext cx="145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3300" b="1" i="1">
                    <a:latin typeface="Symbol" panose="05050102010706020507" pitchFamily="18" charset="2"/>
                  </a:rPr>
                  <a:t>c</a:t>
                </a:r>
                <a:endParaRPr lang="en-US" altLang="en-US" sz="1800"/>
              </a:p>
            </p:txBody>
          </p:sp>
          <p:sp>
            <p:nvSpPr>
              <p:cNvPr id="104557" name="Rectangle 30"/>
              <p:cNvSpPr>
                <a:spLocks noChangeArrowheads="1"/>
              </p:cNvSpPr>
              <p:nvPr/>
            </p:nvSpPr>
            <p:spPr bwMode="auto">
              <a:xfrm>
                <a:off x="4061" y="247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200" b="1"/>
                  <a:t>2</a:t>
                </a:r>
                <a:endParaRPr lang="en-US" altLang="en-US" sz="1800"/>
              </a:p>
            </p:txBody>
          </p:sp>
          <p:sp>
            <p:nvSpPr>
              <p:cNvPr id="104558" name="Rectangle 31"/>
              <p:cNvSpPr>
                <a:spLocks noChangeArrowheads="1"/>
              </p:cNvSpPr>
              <p:nvPr/>
            </p:nvSpPr>
            <p:spPr bwMode="auto">
              <a:xfrm>
                <a:off x="2048" y="2529"/>
                <a:ext cx="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600" b="1"/>
                  <a:t>0</a:t>
                </a:r>
                <a:endParaRPr lang="en-US" altLang="en-US" sz="1800"/>
              </a:p>
            </p:txBody>
          </p:sp>
        </p:grpSp>
        <p:grpSp>
          <p:nvGrpSpPr>
            <p:cNvPr id="104468" name="Group 32"/>
            <p:cNvGrpSpPr/>
            <p:nvPr/>
          </p:nvGrpSpPr>
          <p:grpSpPr bwMode="auto">
            <a:xfrm>
              <a:off x="197" y="2857"/>
              <a:ext cx="4618" cy="1106"/>
              <a:chOff x="197" y="2857"/>
              <a:chExt cx="4618" cy="1106"/>
            </a:xfrm>
          </p:grpSpPr>
          <p:sp>
            <p:nvSpPr>
              <p:cNvPr id="104469" name="Rectangle 33"/>
              <p:cNvSpPr>
                <a:spLocks noChangeArrowheads="1"/>
              </p:cNvSpPr>
              <p:nvPr/>
            </p:nvSpPr>
            <p:spPr bwMode="auto">
              <a:xfrm>
                <a:off x="1188" y="2924"/>
                <a:ext cx="452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70" name="Rectangle 34"/>
              <p:cNvSpPr>
                <a:spLocks noChangeArrowheads="1"/>
              </p:cNvSpPr>
              <p:nvPr/>
            </p:nvSpPr>
            <p:spPr bwMode="auto">
              <a:xfrm>
                <a:off x="1188" y="2933"/>
                <a:ext cx="452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71" name="Rectangle 35"/>
              <p:cNvSpPr>
                <a:spLocks noChangeArrowheads="1"/>
              </p:cNvSpPr>
              <p:nvPr/>
            </p:nvSpPr>
            <p:spPr bwMode="auto">
              <a:xfrm>
                <a:off x="1640" y="2924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72" name="Rectangle 36"/>
              <p:cNvSpPr>
                <a:spLocks noChangeArrowheads="1"/>
              </p:cNvSpPr>
              <p:nvPr/>
            </p:nvSpPr>
            <p:spPr bwMode="auto">
              <a:xfrm>
                <a:off x="1640" y="2933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73" name="Rectangle 37"/>
              <p:cNvSpPr>
                <a:spLocks noChangeArrowheads="1"/>
              </p:cNvSpPr>
              <p:nvPr/>
            </p:nvSpPr>
            <p:spPr bwMode="auto">
              <a:xfrm>
                <a:off x="1658" y="2924"/>
                <a:ext cx="315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74" name="Rectangle 38"/>
              <p:cNvSpPr>
                <a:spLocks noChangeArrowheads="1"/>
              </p:cNvSpPr>
              <p:nvPr/>
            </p:nvSpPr>
            <p:spPr bwMode="auto">
              <a:xfrm>
                <a:off x="1658" y="2933"/>
                <a:ext cx="315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75" name="Rectangle 39"/>
              <p:cNvSpPr>
                <a:spLocks noChangeArrowheads="1"/>
              </p:cNvSpPr>
              <p:nvPr/>
            </p:nvSpPr>
            <p:spPr bwMode="auto">
              <a:xfrm>
                <a:off x="1640" y="2942"/>
                <a:ext cx="3175" cy="232"/>
              </a:xfrm>
              <a:prstGeom prst="rect">
                <a:avLst/>
              </a:prstGeom>
              <a:solidFill>
                <a:srgbClr val="00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76" name="Rectangle 40"/>
              <p:cNvSpPr>
                <a:spLocks noChangeArrowheads="1"/>
              </p:cNvSpPr>
              <p:nvPr/>
            </p:nvSpPr>
            <p:spPr bwMode="auto">
              <a:xfrm>
                <a:off x="2504" y="2948"/>
                <a:ext cx="141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chemeClr val="bg1"/>
                    </a:solidFill>
                  </a:rPr>
                  <a:t>Upper Tail Area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4477" name="Rectangle 41"/>
              <p:cNvSpPr>
                <a:spLocks noChangeArrowheads="1"/>
              </p:cNvSpPr>
              <p:nvPr/>
            </p:nvSpPr>
            <p:spPr bwMode="auto">
              <a:xfrm>
                <a:off x="1188" y="3191"/>
                <a:ext cx="452" cy="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78" name="Rectangle 42"/>
              <p:cNvSpPr>
                <a:spLocks noChangeArrowheads="1"/>
              </p:cNvSpPr>
              <p:nvPr/>
            </p:nvSpPr>
            <p:spPr bwMode="auto">
              <a:xfrm>
                <a:off x="1640" y="3191"/>
                <a:ext cx="684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79" name="Rectangle 43"/>
              <p:cNvSpPr>
                <a:spLocks noChangeArrowheads="1"/>
              </p:cNvSpPr>
              <p:nvPr/>
            </p:nvSpPr>
            <p:spPr bwMode="auto">
              <a:xfrm>
                <a:off x="2324" y="319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80" name="Rectangle 44"/>
              <p:cNvSpPr>
                <a:spLocks noChangeArrowheads="1"/>
              </p:cNvSpPr>
              <p:nvPr/>
            </p:nvSpPr>
            <p:spPr bwMode="auto">
              <a:xfrm>
                <a:off x="2333" y="3191"/>
                <a:ext cx="54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81" name="Rectangle 45"/>
              <p:cNvSpPr>
                <a:spLocks noChangeArrowheads="1"/>
              </p:cNvSpPr>
              <p:nvPr/>
            </p:nvSpPr>
            <p:spPr bwMode="auto">
              <a:xfrm>
                <a:off x="2879" y="319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82" name="Rectangle 46"/>
              <p:cNvSpPr>
                <a:spLocks noChangeArrowheads="1"/>
              </p:cNvSpPr>
              <p:nvPr/>
            </p:nvSpPr>
            <p:spPr bwMode="auto">
              <a:xfrm>
                <a:off x="2888" y="3191"/>
                <a:ext cx="67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83" name="Rectangle 47"/>
              <p:cNvSpPr>
                <a:spLocks noChangeArrowheads="1"/>
              </p:cNvSpPr>
              <p:nvPr/>
            </p:nvSpPr>
            <p:spPr bwMode="auto">
              <a:xfrm>
                <a:off x="3564" y="319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84" name="Rectangle 48"/>
              <p:cNvSpPr>
                <a:spLocks noChangeArrowheads="1"/>
              </p:cNvSpPr>
              <p:nvPr/>
            </p:nvSpPr>
            <p:spPr bwMode="auto">
              <a:xfrm>
                <a:off x="3573" y="3191"/>
                <a:ext cx="54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85" name="Rectangle 49"/>
              <p:cNvSpPr>
                <a:spLocks noChangeArrowheads="1"/>
              </p:cNvSpPr>
              <p:nvPr/>
            </p:nvSpPr>
            <p:spPr bwMode="auto">
              <a:xfrm>
                <a:off x="4119" y="319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86" name="Rectangle 50"/>
              <p:cNvSpPr>
                <a:spLocks noChangeArrowheads="1"/>
              </p:cNvSpPr>
              <p:nvPr/>
            </p:nvSpPr>
            <p:spPr bwMode="auto">
              <a:xfrm>
                <a:off x="4128" y="3191"/>
                <a:ext cx="675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87" name="Rectangle 51"/>
              <p:cNvSpPr>
                <a:spLocks noChangeArrowheads="1"/>
              </p:cNvSpPr>
              <p:nvPr/>
            </p:nvSpPr>
            <p:spPr bwMode="auto">
              <a:xfrm>
                <a:off x="4803" y="319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88" name="Rectangle 52"/>
              <p:cNvSpPr>
                <a:spLocks noChangeArrowheads="1"/>
              </p:cNvSpPr>
              <p:nvPr/>
            </p:nvSpPr>
            <p:spPr bwMode="auto">
              <a:xfrm>
                <a:off x="4805" y="319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89" name="Rectangle 53"/>
              <p:cNvSpPr>
                <a:spLocks noChangeArrowheads="1"/>
              </p:cNvSpPr>
              <p:nvPr/>
            </p:nvSpPr>
            <p:spPr bwMode="auto">
              <a:xfrm>
                <a:off x="1190" y="3200"/>
                <a:ext cx="450" cy="232"/>
              </a:xfrm>
              <a:prstGeom prst="rect">
                <a:avLst/>
              </a:prstGeom>
              <a:solidFill>
                <a:srgbClr val="3333FF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90" name="Rectangle 54"/>
              <p:cNvSpPr>
                <a:spLocks noChangeArrowheads="1"/>
              </p:cNvSpPr>
              <p:nvPr/>
            </p:nvSpPr>
            <p:spPr bwMode="auto">
              <a:xfrm>
                <a:off x="1283" y="3206"/>
                <a:ext cx="2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chemeClr val="bg1"/>
                    </a:solidFill>
                  </a:rPr>
                  <a:t>DF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4491" name="Rectangle 55"/>
              <p:cNvSpPr>
                <a:spLocks noChangeArrowheads="1"/>
              </p:cNvSpPr>
              <p:nvPr/>
            </p:nvSpPr>
            <p:spPr bwMode="auto">
              <a:xfrm>
                <a:off x="1791" y="3206"/>
                <a:ext cx="3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.995</a:t>
                </a:r>
                <a:endParaRPr lang="en-US" altLang="en-US" sz="1800"/>
              </a:p>
            </p:txBody>
          </p:sp>
          <p:sp>
            <p:nvSpPr>
              <p:cNvPr id="104492" name="Rectangle 56"/>
              <p:cNvSpPr>
                <a:spLocks noChangeArrowheads="1"/>
              </p:cNvSpPr>
              <p:nvPr/>
            </p:nvSpPr>
            <p:spPr bwMode="auto">
              <a:xfrm>
                <a:off x="2504" y="3206"/>
                <a:ext cx="2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…</a:t>
                </a:r>
                <a:endParaRPr lang="en-US" altLang="en-US" sz="1800"/>
              </a:p>
            </p:txBody>
          </p:sp>
          <p:sp>
            <p:nvSpPr>
              <p:cNvPr id="104493" name="Rectangle 57"/>
              <p:cNvSpPr>
                <a:spLocks noChangeArrowheads="1"/>
              </p:cNvSpPr>
              <p:nvPr/>
            </p:nvSpPr>
            <p:spPr bwMode="auto">
              <a:xfrm>
                <a:off x="3086" y="3206"/>
                <a:ext cx="2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.95</a:t>
                </a:r>
                <a:endParaRPr lang="en-US" altLang="en-US" sz="1800"/>
              </a:p>
            </p:txBody>
          </p:sp>
          <p:sp>
            <p:nvSpPr>
              <p:cNvPr id="104494" name="Rectangle 58"/>
              <p:cNvSpPr>
                <a:spLocks noChangeArrowheads="1"/>
              </p:cNvSpPr>
              <p:nvPr/>
            </p:nvSpPr>
            <p:spPr bwMode="auto">
              <a:xfrm>
                <a:off x="3743" y="3206"/>
                <a:ext cx="2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…</a:t>
                </a:r>
                <a:endParaRPr lang="en-US" altLang="en-US" sz="1800"/>
              </a:p>
            </p:txBody>
          </p:sp>
          <p:sp>
            <p:nvSpPr>
              <p:cNvPr id="104495" name="Rectangle 59"/>
              <p:cNvSpPr>
                <a:spLocks noChangeArrowheads="1"/>
              </p:cNvSpPr>
              <p:nvPr/>
            </p:nvSpPr>
            <p:spPr bwMode="auto">
              <a:xfrm>
                <a:off x="4325" y="3206"/>
                <a:ext cx="2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.05</a:t>
                </a:r>
                <a:endParaRPr lang="en-US" altLang="en-US" sz="1800"/>
              </a:p>
            </p:txBody>
          </p:sp>
          <p:sp>
            <p:nvSpPr>
              <p:cNvPr id="104496" name="Rectangle 60"/>
              <p:cNvSpPr>
                <a:spLocks noChangeArrowheads="1"/>
              </p:cNvSpPr>
              <p:nvPr/>
            </p:nvSpPr>
            <p:spPr bwMode="auto">
              <a:xfrm>
                <a:off x="1188" y="3450"/>
                <a:ext cx="452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97" name="Rectangle 61"/>
              <p:cNvSpPr>
                <a:spLocks noChangeArrowheads="1"/>
              </p:cNvSpPr>
              <p:nvPr/>
            </p:nvSpPr>
            <p:spPr bwMode="auto">
              <a:xfrm>
                <a:off x="1188" y="3459"/>
                <a:ext cx="452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98" name="Rectangle 62"/>
              <p:cNvSpPr>
                <a:spLocks noChangeArrowheads="1"/>
              </p:cNvSpPr>
              <p:nvPr/>
            </p:nvSpPr>
            <p:spPr bwMode="auto">
              <a:xfrm>
                <a:off x="1640" y="3450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499" name="Rectangle 63"/>
              <p:cNvSpPr>
                <a:spLocks noChangeArrowheads="1"/>
              </p:cNvSpPr>
              <p:nvPr/>
            </p:nvSpPr>
            <p:spPr bwMode="auto">
              <a:xfrm>
                <a:off x="1640" y="3459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00" name="Rectangle 64"/>
              <p:cNvSpPr>
                <a:spLocks noChangeArrowheads="1"/>
              </p:cNvSpPr>
              <p:nvPr/>
            </p:nvSpPr>
            <p:spPr bwMode="auto">
              <a:xfrm>
                <a:off x="1658" y="3450"/>
                <a:ext cx="66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01" name="Rectangle 65"/>
              <p:cNvSpPr>
                <a:spLocks noChangeArrowheads="1"/>
              </p:cNvSpPr>
              <p:nvPr/>
            </p:nvSpPr>
            <p:spPr bwMode="auto">
              <a:xfrm>
                <a:off x="1658" y="3459"/>
                <a:ext cx="66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02" name="Rectangle 66"/>
              <p:cNvSpPr>
                <a:spLocks noChangeArrowheads="1"/>
              </p:cNvSpPr>
              <p:nvPr/>
            </p:nvSpPr>
            <p:spPr bwMode="auto">
              <a:xfrm>
                <a:off x="2324" y="3450"/>
                <a:ext cx="1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03" name="Rectangle 67"/>
              <p:cNvSpPr>
                <a:spLocks noChangeArrowheads="1"/>
              </p:cNvSpPr>
              <p:nvPr/>
            </p:nvSpPr>
            <p:spPr bwMode="auto">
              <a:xfrm>
                <a:off x="2324" y="3459"/>
                <a:ext cx="1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04" name="Rectangle 68"/>
              <p:cNvSpPr>
                <a:spLocks noChangeArrowheads="1"/>
              </p:cNvSpPr>
              <p:nvPr/>
            </p:nvSpPr>
            <p:spPr bwMode="auto">
              <a:xfrm>
                <a:off x="2341" y="3450"/>
                <a:ext cx="53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05" name="Rectangle 69"/>
              <p:cNvSpPr>
                <a:spLocks noChangeArrowheads="1"/>
              </p:cNvSpPr>
              <p:nvPr/>
            </p:nvSpPr>
            <p:spPr bwMode="auto">
              <a:xfrm>
                <a:off x="2341" y="3459"/>
                <a:ext cx="53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en-US" altLang="en-US" sz="1800"/>
              </a:p>
            </p:txBody>
          </p:sp>
          <p:sp>
            <p:nvSpPr>
              <p:cNvPr id="104506" name="Rectangle 70"/>
              <p:cNvSpPr>
                <a:spLocks noChangeArrowheads="1"/>
              </p:cNvSpPr>
              <p:nvPr/>
            </p:nvSpPr>
            <p:spPr bwMode="auto">
              <a:xfrm>
                <a:off x="2879" y="3450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07" name="Rectangle 71"/>
              <p:cNvSpPr>
                <a:spLocks noChangeArrowheads="1"/>
              </p:cNvSpPr>
              <p:nvPr/>
            </p:nvSpPr>
            <p:spPr bwMode="auto">
              <a:xfrm>
                <a:off x="2879" y="3459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08" name="Rectangle 72"/>
              <p:cNvSpPr>
                <a:spLocks noChangeArrowheads="1"/>
              </p:cNvSpPr>
              <p:nvPr/>
            </p:nvSpPr>
            <p:spPr bwMode="auto">
              <a:xfrm>
                <a:off x="2897" y="3450"/>
                <a:ext cx="66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09" name="Rectangle 73"/>
              <p:cNvSpPr>
                <a:spLocks noChangeArrowheads="1"/>
              </p:cNvSpPr>
              <p:nvPr/>
            </p:nvSpPr>
            <p:spPr bwMode="auto">
              <a:xfrm>
                <a:off x="2897" y="3459"/>
                <a:ext cx="66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10" name="Rectangle 74"/>
              <p:cNvSpPr>
                <a:spLocks noChangeArrowheads="1"/>
              </p:cNvSpPr>
              <p:nvPr/>
            </p:nvSpPr>
            <p:spPr bwMode="auto">
              <a:xfrm>
                <a:off x="3564" y="3450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11" name="Rectangle 75"/>
              <p:cNvSpPr>
                <a:spLocks noChangeArrowheads="1"/>
              </p:cNvSpPr>
              <p:nvPr/>
            </p:nvSpPr>
            <p:spPr bwMode="auto">
              <a:xfrm>
                <a:off x="3564" y="3459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12" name="Rectangle 76"/>
              <p:cNvSpPr>
                <a:spLocks noChangeArrowheads="1"/>
              </p:cNvSpPr>
              <p:nvPr/>
            </p:nvSpPr>
            <p:spPr bwMode="auto">
              <a:xfrm>
                <a:off x="3582" y="3450"/>
                <a:ext cx="53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13" name="Rectangle 77"/>
              <p:cNvSpPr>
                <a:spLocks noChangeArrowheads="1"/>
              </p:cNvSpPr>
              <p:nvPr/>
            </p:nvSpPr>
            <p:spPr bwMode="auto">
              <a:xfrm>
                <a:off x="3582" y="3459"/>
                <a:ext cx="53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14" name="Rectangle 78"/>
              <p:cNvSpPr>
                <a:spLocks noChangeArrowheads="1"/>
              </p:cNvSpPr>
              <p:nvPr/>
            </p:nvSpPr>
            <p:spPr bwMode="auto">
              <a:xfrm>
                <a:off x="4119" y="3450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15" name="Rectangle 79"/>
              <p:cNvSpPr>
                <a:spLocks noChangeArrowheads="1"/>
              </p:cNvSpPr>
              <p:nvPr/>
            </p:nvSpPr>
            <p:spPr bwMode="auto">
              <a:xfrm>
                <a:off x="4119" y="3459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16" name="Rectangle 80"/>
              <p:cNvSpPr>
                <a:spLocks noChangeArrowheads="1"/>
              </p:cNvSpPr>
              <p:nvPr/>
            </p:nvSpPr>
            <p:spPr bwMode="auto">
              <a:xfrm>
                <a:off x="4137" y="3450"/>
                <a:ext cx="66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17" name="Rectangle 81"/>
              <p:cNvSpPr>
                <a:spLocks noChangeArrowheads="1"/>
              </p:cNvSpPr>
              <p:nvPr/>
            </p:nvSpPr>
            <p:spPr bwMode="auto">
              <a:xfrm>
                <a:off x="4137" y="3459"/>
                <a:ext cx="66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18" name="Rectangle 82"/>
              <p:cNvSpPr>
                <a:spLocks noChangeArrowheads="1"/>
              </p:cNvSpPr>
              <p:nvPr/>
            </p:nvSpPr>
            <p:spPr bwMode="auto">
              <a:xfrm>
                <a:off x="1190" y="3468"/>
                <a:ext cx="450" cy="231"/>
              </a:xfrm>
              <a:prstGeom prst="rect">
                <a:avLst/>
              </a:prstGeom>
              <a:solidFill>
                <a:srgbClr val="3333FF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19" name="Rectangle 83"/>
              <p:cNvSpPr>
                <a:spLocks noChangeArrowheads="1"/>
              </p:cNvSpPr>
              <p:nvPr/>
            </p:nvSpPr>
            <p:spPr bwMode="auto">
              <a:xfrm>
                <a:off x="1360" y="3473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chemeClr val="bg1"/>
                    </a:solidFill>
                  </a:rPr>
                  <a:t>1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4520" name="Rectangle 84"/>
              <p:cNvSpPr>
                <a:spLocks noChangeArrowheads="1"/>
              </p:cNvSpPr>
              <p:nvPr/>
            </p:nvSpPr>
            <p:spPr bwMode="auto">
              <a:xfrm>
                <a:off x="1900" y="3473"/>
                <a:ext cx="1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...</a:t>
                </a:r>
                <a:endParaRPr lang="en-US" altLang="en-US" sz="1800"/>
              </a:p>
            </p:txBody>
          </p:sp>
          <p:sp>
            <p:nvSpPr>
              <p:cNvPr id="104521" name="Rectangle 85"/>
              <p:cNvSpPr>
                <a:spLocks noChangeArrowheads="1"/>
              </p:cNvSpPr>
              <p:nvPr/>
            </p:nvSpPr>
            <p:spPr bwMode="auto">
              <a:xfrm>
                <a:off x="2504" y="3473"/>
                <a:ext cx="2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…</a:t>
                </a:r>
                <a:endParaRPr lang="en-US" altLang="en-US" sz="1800"/>
              </a:p>
            </p:txBody>
          </p:sp>
          <p:sp>
            <p:nvSpPr>
              <p:cNvPr id="104522" name="Rectangle 86"/>
              <p:cNvSpPr>
                <a:spLocks noChangeArrowheads="1"/>
              </p:cNvSpPr>
              <p:nvPr/>
            </p:nvSpPr>
            <p:spPr bwMode="auto">
              <a:xfrm>
                <a:off x="2977" y="3473"/>
                <a:ext cx="4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0.004</a:t>
                </a:r>
                <a:endParaRPr lang="en-US" altLang="en-US" sz="1800"/>
              </a:p>
            </p:txBody>
          </p:sp>
          <p:sp>
            <p:nvSpPr>
              <p:cNvPr id="104523" name="Rectangle 87"/>
              <p:cNvSpPr>
                <a:spLocks noChangeArrowheads="1"/>
              </p:cNvSpPr>
              <p:nvPr/>
            </p:nvSpPr>
            <p:spPr bwMode="auto">
              <a:xfrm>
                <a:off x="3743" y="3473"/>
                <a:ext cx="2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…</a:t>
                </a:r>
                <a:endParaRPr lang="en-US" altLang="en-US" sz="1800"/>
              </a:p>
            </p:txBody>
          </p:sp>
          <p:sp>
            <p:nvSpPr>
              <p:cNvPr id="104524" name="Rectangle 88"/>
              <p:cNvSpPr>
                <a:spLocks noChangeArrowheads="1"/>
              </p:cNvSpPr>
              <p:nvPr/>
            </p:nvSpPr>
            <p:spPr bwMode="auto">
              <a:xfrm>
                <a:off x="4215" y="3473"/>
                <a:ext cx="4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3.841</a:t>
                </a:r>
                <a:endParaRPr lang="en-US" altLang="en-US" sz="1800"/>
              </a:p>
            </p:txBody>
          </p:sp>
          <p:sp>
            <p:nvSpPr>
              <p:cNvPr id="104525" name="Rectangle 89"/>
              <p:cNvSpPr>
                <a:spLocks noChangeArrowheads="1"/>
              </p:cNvSpPr>
              <p:nvPr/>
            </p:nvSpPr>
            <p:spPr bwMode="auto">
              <a:xfrm>
                <a:off x="1190" y="3717"/>
                <a:ext cx="450" cy="232"/>
              </a:xfrm>
              <a:prstGeom prst="rect">
                <a:avLst/>
              </a:prstGeom>
              <a:solidFill>
                <a:srgbClr val="3333FF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526" name="Rectangle 90"/>
              <p:cNvSpPr>
                <a:spLocks noChangeArrowheads="1"/>
              </p:cNvSpPr>
              <p:nvPr/>
            </p:nvSpPr>
            <p:spPr bwMode="auto">
              <a:xfrm>
                <a:off x="1360" y="3723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chemeClr val="bg1"/>
                    </a:solidFill>
                  </a:rPr>
                  <a:t>2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4527" name="Rectangle 91"/>
              <p:cNvSpPr>
                <a:spLocks noChangeArrowheads="1"/>
              </p:cNvSpPr>
              <p:nvPr/>
            </p:nvSpPr>
            <p:spPr bwMode="auto">
              <a:xfrm>
                <a:off x="1736" y="3723"/>
                <a:ext cx="4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0.010</a:t>
                </a:r>
                <a:endParaRPr lang="en-US" altLang="en-US" sz="1800"/>
              </a:p>
            </p:txBody>
          </p:sp>
          <p:sp>
            <p:nvSpPr>
              <p:cNvPr id="104528" name="Rectangle 92"/>
              <p:cNvSpPr>
                <a:spLocks noChangeArrowheads="1"/>
              </p:cNvSpPr>
              <p:nvPr/>
            </p:nvSpPr>
            <p:spPr bwMode="auto">
              <a:xfrm>
                <a:off x="2504" y="3723"/>
                <a:ext cx="2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…</a:t>
                </a:r>
                <a:endParaRPr lang="en-US" altLang="en-US" sz="1800"/>
              </a:p>
            </p:txBody>
          </p:sp>
          <p:sp>
            <p:nvSpPr>
              <p:cNvPr id="104529" name="Rectangle 93"/>
              <p:cNvSpPr>
                <a:spLocks noChangeArrowheads="1"/>
              </p:cNvSpPr>
              <p:nvPr/>
            </p:nvSpPr>
            <p:spPr bwMode="auto">
              <a:xfrm>
                <a:off x="2977" y="3723"/>
                <a:ext cx="4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0.103</a:t>
                </a:r>
                <a:endParaRPr lang="en-US" altLang="en-US" sz="1800"/>
              </a:p>
            </p:txBody>
          </p:sp>
          <p:sp>
            <p:nvSpPr>
              <p:cNvPr id="104530" name="Rectangle 94"/>
              <p:cNvSpPr>
                <a:spLocks noChangeArrowheads="1"/>
              </p:cNvSpPr>
              <p:nvPr/>
            </p:nvSpPr>
            <p:spPr bwMode="auto">
              <a:xfrm>
                <a:off x="3743" y="3723"/>
                <a:ext cx="2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…</a:t>
                </a:r>
                <a:endParaRPr lang="en-US" altLang="en-US" sz="1800"/>
              </a:p>
            </p:txBody>
          </p:sp>
          <p:sp>
            <p:nvSpPr>
              <p:cNvPr id="104531" name="Rectangle 95"/>
              <p:cNvSpPr>
                <a:spLocks noChangeArrowheads="1"/>
              </p:cNvSpPr>
              <p:nvPr/>
            </p:nvSpPr>
            <p:spPr bwMode="auto">
              <a:xfrm>
                <a:off x="4215" y="3723"/>
                <a:ext cx="4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5.991</a:t>
                </a:r>
                <a:endParaRPr lang="en-US" altLang="en-US" sz="1800"/>
              </a:p>
            </p:txBody>
          </p:sp>
          <p:sp>
            <p:nvSpPr>
              <p:cNvPr id="104532" name="Rectangle 96"/>
              <p:cNvSpPr>
                <a:spLocks noChangeArrowheads="1"/>
              </p:cNvSpPr>
              <p:nvPr/>
            </p:nvSpPr>
            <p:spPr bwMode="auto">
              <a:xfrm>
                <a:off x="197" y="2857"/>
                <a:ext cx="1532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US" b="1" i="1">
                    <a:latin typeface="Symbol" panose="05050102010706020507" pitchFamily="18" charset="2"/>
                  </a:rPr>
                  <a:t></a:t>
                </a:r>
                <a:r>
                  <a:rPr lang="en-US" altLang="en-US" b="1" baseline="30000"/>
                  <a:t>2</a:t>
                </a:r>
                <a:r>
                  <a:rPr lang="en-US" altLang="en-US" b="1"/>
                  <a:t> Table (Portion)</a:t>
                </a:r>
                <a:endParaRPr lang="en-US" altLang="en-US" b="1"/>
              </a:p>
            </p:txBody>
          </p:sp>
        </p:grpSp>
      </p:grpSp>
      <p:sp>
        <p:nvSpPr>
          <p:cNvPr id="484459" name="AutoShape 107"/>
          <p:cNvSpPr>
            <a:spLocks noChangeArrowheads="1"/>
          </p:cNvSpPr>
          <p:nvPr/>
        </p:nvSpPr>
        <p:spPr bwMode="auto">
          <a:xfrm rot="16200000" flipH="1">
            <a:off x="6815138" y="4435475"/>
            <a:ext cx="577850" cy="558800"/>
          </a:xfrm>
          <a:prstGeom prst="rightArrow">
            <a:avLst>
              <a:gd name="adj1" fmla="val 50000"/>
              <a:gd name="adj2" fmla="val 51709"/>
            </a:avLst>
          </a:prstGeom>
          <a:solidFill>
            <a:srgbClr val="8E0D3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4462" name="AutoShape 110"/>
          <p:cNvSpPr>
            <a:spLocks noChangeArrowheads="1"/>
          </p:cNvSpPr>
          <p:nvPr/>
        </p:nvSpPr>
        <p:spPr bwMode="auto">
          <a:xfrm>
            <a:off x="1225550" y="5797550"/>
            <a:ext cx="825500" cy="673100"/>
          </a:xfrm>
          <a:prstGeom prst="rightArrow">
            <a:avLst>
              <a:gd name="adj1" fmla="val 50000"/>
              <a:gd name="adj2" fmla="val 61326"/>
            </a:avLst>
          </a:prstGeom>
          <a:solidFill>
            <a:srgbClr val="8E0D3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4463" name="Rectangle 111"/>
          <p:cNvSpPr>
            <a:spLocks noChangeArrowheads="1"/>
          </p:cNvSpPr>
          <p:nvPr/>
        </p:nvSpPr>
        <p:spPr bwMode="auto">
          <a:xfrm>
            <a:off x="344488" y="3729038"/>
            <a:ext cx="24352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40132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tabLst>
                <a:tab pos="40132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tabLst>
                <a:tab pos="40132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tabLst>
                <a:tab pos="40132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tabLst>
                <a:tab pos="40132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0132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0132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0132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0132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altLang="en-US" sz="2800" b="1">
                <a:solidFill>
                  <a:srgbClr val="3333FF"/>
                </a:solidFill>
              </a:rPr>
              <a:t>df	= </a:t>
            </a:r>
            <a:r>
              <a:rPr lang="en-US" altLang="en-US" sz="2800" b="1" i="1">
                <a:solidFill>
                  <a:srgbClr val="3333FF"/>
                </a:solidFill>
              </a:rPr>
              <a:t>n</a:t>
            </a:r>
            <a:r>
              <a:rPr lang="en-US" altLang="en-US" sz="2800" b="1">
                <a:solidFill>
                  <a:srgbClr val="3333FF"/>
                </a:solidFill>
              </a:rPr>
              <a:t> - 1 = 2</a:t>
            </a:r>
            <a:endParaRPr lang="en-US" altLang="en-US" sz="2800" b="1">
              <a:solidFill>
                <a:srgbClr val="3333FF"/>
              </a:solidFill>
            </a:endParaRPr>
          </a:p>
        </p:txBody>
      </p:sp>
      <p:grpSp>
        <p:nvGrpSpPr>
          <p:cNvPr id="5" name="Group 112"/>
          <p:cNvGrpSpPr/>
          <p:nvPr/>
        </p:nvGrpSpPr>
        <p:grpSpPr bwMode="auto">
          <a:xfrm>
            <a:off x="5010150" y="4013200"/>
            <a:ext cx="1876425" cy="1852613"/>
            <a:chOff x="3156" y="2528"/>
            <a:chExt cx="1182" cy="1167"/>
          </a:xfrm>
        </p:grpSpPr>
        <p:sp>
          <p:nvSpPr>
            <p:cNvPr id="104465" name="Rectangle 113"/>
            <p:cNvSpPr>
              <a:spLocks noChangeArrowheads="1"/>
            </p:cNvSpPr>
            <p:nvPr/>
          </p:nvSpPr>
          <p:spPr bwMode="auto">
            <a:xfrm>
              <a:off x="3156" y="2528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600" b="1">
                  <a:solidFill>
                    <a:srgbClr val="0000CC"/>
                  </a:solidFill>
                </a:rPr>
                <a:t>5.991</a:t>
              </a:r>
              <a:endParaRPr lang="en-US" altLang="en-US" sz="1800">
                <a:solidFill>
                  <a:srgbClr val="0000CC"/>
                </a:solidFill>
              </a:endParaRPr>
            </a:p>
          </p:txBody>
        </p:sp>
        <p:sp>
          <p:nvSpPr>
            <p:cNvPr id="104466" name="Line 114"/>
            <p:cNvSpPr>
              <a:spLocks noChangeShapeType="1"/>
            </p:cNvSpPr>
            <p:nvPr/>
          </p:nvSpPr>
          <p:spPr bwMode="auto">
            <a:xfrm>
              <a:off x="3635" y="2781"/>
              <a:ext cx="703" cy="91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20"/>
          <p:cNvGrpSpPr/>
          <p:nvPr/>
        </p:nvGrpSpPr>
        <p:grpSpPr bwMode="auto">
          <a:xfrm>
            <a:off x="5394325" y="2427288"/>
            <a:ext cx="2743200" cy="1497012"/>
            <a:chOff x="3398" y="1529"/>
            <a:chExt cx="1728" cy="943"/>
          </a:xfrm>
        </p:grpSpPr>
        <p:sp>
          <p:nvSpPr>
            <p:cNvPr id="104459" name="Freeform 99"/>
            <p:cNvSpPr/>
            <p:nvPr/>
          </p:nvSpPr>
          <p:spPr bwMode="auto">
            <a:xfrm>
              <a:off x="3408" y="2256"/>
              <a:ext cx="450" cy="184"/>
            </a:xfrm>
            <a:custGeom>
              <a:avLst/>
              <a:gdLst>
                <a:gd name="T0" fmla="*/ 450 w 450"/>
                <a:gd name="T1" fmla="*/ 175 h 184"/>
                <a:gd name="T2" fmla="*/ 297 w 450"/>
                <a:gd name="T3" fmla="*/ 132 h 184"/>
                <a:gd name="T4" fmla="*/ 260 w 450"/>
                <a:gd name="T5" fmla="*/ 120 h 184"/>
                <a:gd name="T6" fmla="*/ 225 w 450"/>
                <a:gd name="T7" fmla="*/ 106 h 184"/>
                <a:gd name="T8" fmla="*/ 192 w 450"/>
                <a:gd name="T9" fmla="*/ 92 h 184"/>
                <a:gd name="T10" fmla="*/ 123 w 450"/>
                <a:gd name="T11" fmla="*/ 56 h 184"/>
                <a:gd name="T12" fmla="*/ 56 w 450"/>
                <a:gd name="T13" fmla="*/ 6 h 184"/>
                <a:gd name="T14" fmla="*/ 0 w 450"/>
                <a:gd name="T15" fmla="*/ 0 h 184"/>
                <a:gd name="T16" fmla="*/ 0 w 450"/>
                <a:gd name="T17" fmla="*/ 184 h 184"/>
                <a:gd name="T18" fmla="*/ 450 w 450"/>
                <a:gd name="T19" fmla="*/ 179 h 184"/>
                <a:gd name="T20" fmla="*/ 450 w 450"/>
                <a:gd name="T21" fmla="*/ 175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50"/>
                <a:gd name="T34" fmla="*/ 0 h 184"/>
                <a:gd name="T35" fmla="*/ 450 w 450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50" h="184">
                  <a:moveTo>
                    <a:pt x="450" y="175"/>
                  </a:moveTo>
                  <a:lnTo>
                    <a:pt x="297" y="132"/>
                  </a:lnTo>
                  <a:lnTo>
                    <a:pt x="260" y="120"/>
                  </a:lnTo>
                  <a:lnTo>
                    <a:pt x="225" y="106"/>
                  </a:lnTo>
                  <a:lnTo>
                    <a:pt x="192" y="92"/>
                  </a:lnTo>
                  <a:lnTo>
                    <a:pt x="123" y="56"/>
                  </a:lnTo>
                  <a:lnTo>
                    <a:pt x="56" y="6"/>
                  </a:lnTo>
                  <a:lnTo>
                    <a:pt x="0" y="0"/>
                  </a:lnTo>
                  <a:lnTo>
                    <a:pt x="0" y="184"/>
                  </a:lnTo>
                  <a:lnTo>
                    <a:pt x="450" y="179"/>
                  </a:lnTo>
                  <a:lnTo>
                    <a:pt x="450" y="175"/>
                  </a:lnTo>
                  <a:close/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0" name="Rectangle 100"/>
            <p:cNvSpPr>
              <a:spLocks noChangeArrowheads="1"/>
            </p:cNvSpPr>
            <p:nvPr/>
          </p:nvSpPr>
          <p:spPr bwMode="auto">
            <a:xfrm>
              <a:off x="3522" y="1529"/>
              <a:ext cx="5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600" b="1"/>
                <a:t>Reject</a:t>
              </a:r>
              <a:endParaRPr lang="en-US" altLang="en-US" sz="1800"/>
            </a:p>
          </p:txBody>
        </p:sp>
        <p:sp>
          <p:nvSpPr>
            <p:cNvPr id="104461" name="Freeform 101"/>
            <p:cNvSpPr/>
            <p:nvPr/>
          </p:nvSpPr>
          <p:spPr bwMode="auto">
            <a:xfrm>
              <a:off x="3398" y="1851"/>
              <a:ext cx="481" cy="621"/>
            </a:xfrm>
            <a:custGeom>
              <a:avLst/>
              <a:gdLst>
                <a:gd name="T0" fmla="*/ 0 w 481"/>
                <a:gd name="T1" fmla="*/ 621 h 621"/>
                <a:gd name="T2" fmla="*/ 0 w 481"/>
                <a:gd name="T3" fmla="*/ 0 h 621"/>
                <a:gd name="T4" fmla="*/ 481 w 481"/>
                <a:gd name="T5" fmla="*/ 0 h 621"/>
                <a:gd name="T6" fmla="*/ 0 60000 65536"/>
                <a:gd name="T7" fmla="*/ 0 60000 65536"/>
                <a:gd name="T8" fmla="*/ 0 60000 65536"/>
                <a:gd name="T9" fmla="*/ 0 w 481"/>
                <a:gd name="T10" fmla="*/ 0 h 621"/>
                <a:gd name="T11" fmla="*/ 481 w 481"/>
                <a:gd name="T12" fmla="*/ 621 h 6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1" h="621">
                  <a:moveTo>
                    <a:pt x="0" y="621"/>
                  </a:moveTo>
                  <a:lnTo>
                    <a:pt x="0" y="0"/>
                  </a:lnTo>
                  <a:lnTo>
                    <a:pt x="481" y="0"/>
                  </a:lnTo>
                </a:path>
              </a:pathLst>
            </a:custGeom>
            <a:noFill/>
            <a:ln w="3016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62" name="Freeform 102"/>
            <p:cNvSpPr/>
            <p:nvPr/>
          </p:nvSpPr>
          <p:spPr bwMode="auto">
            <a:xfrm>
              <a:off x="3870" y="1816"/>
              <a:ext cx="70" cy="69"/>
            </a:xfrm>
            <a:custGeom>
              <a:avLst/>
              <a:gdLst>
                <a:gd name="T0" fmla="*/ 0 w 70"/>
                <a:gd name="T1" fmla="*/ 0 h 69"/>
                <a:gd name="T2" fmla="*/ 70 w 70"/>
                <a:gd name="T3" fmla="*/ 35 h 69"/>
                <a:gd name="T4" fmla="*/ 0 w 70"/>
                <a:gd name="T5" fmla="*/ 69 h 69"/>
                <a:gd name="T6" fmla="*/ 0 w 70"/>
                <a:gd name="T7" fmla="*/ 0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9"/>
                <a:gd name="T14" fmla="*/ 70 w 70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9">
                  <a:moveTo>
                    <a:pt x="0" y="0"/>
                  </a:moveTo>
                  <a:lnTo>
                    <a:pt x="70" y="35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63" name="Rectangle 103"/>
            <p:cNvSpPr>
              <a:spLocks noChangeArrowheads="1"/>
            </p:cNvSpPr>
            <p:nvPr/>
          </p:nvSpPr>
          <p:spPr bwMode="auto">
            <a:xfrm>
              <a:off x="3976" y="2007"/>
              <a:ext cx="11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i="1" dirty="0">
                  <a:solidFill>
                    <a:srgbClr val="0000CC"/>
                  </a:solidFill>
                  <a:latin typeface="Symbol" panose="05050102010706020507" pitchFamily="18" charset="2"/>
                </a:rPr>
                <a:t></a:t>
              </a:r>
              <a:r>
                <a:rPr lang="en-US" altLang="en-US" b="1" dirty="0">
                  <a:solidFill>
                    <a:srgbClr val="0000CC"/>
                  </a:solidFill>
                </a:rPr>
                <a:t> = 0.05</a:t>
              </a:r>
              <a:endParaRPr lang="en-US" alt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104464" name="Line 104"/>
            <p:cNvSpPr>
              <a:spLocks noChangeShapeType="1"/>
            </p:cNvSpPr>
            <p:nvPr/>
          </p:nvSpPr>
          <p:spPr bwMode="auto">
            <a:xfrm flipH="1">
              <a:off x="3633" y="2250"/>
              <a:ext cx="256" cy="17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459" grpId="0" animBg="1"/>
      <p:bldP spid="484462" grpId="0" animBg="1"/>
      <p:bldP spid="48446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2158" y="102520"/>
            <a:ext cx="4267200" cy="563562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</a:t>
            </a:r>
            <a:endParaRPr lang="en-US" alt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66082"/>
            <a:ext cx="8686800" cy="2362200"/>
          </a:xfrm>
        </p:spPr>
        <p:txBody>
          <a:bodyPr lIns="90488" tIns="44450" rIns="90488" bIns="44450"/>
          <a:lstStyle/>
          <a:p>
            <a:pPr marL="354330" indent="-354330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  <a:buFontTx/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Opposite</a:t>
            </a:r>
            <a:r>
              <a:rPr lang="en-US" altLang="en-US" sz="2800" dirty="0">
                <a:latin typeface="Times New Roman" panose="02020603050405020304" pitchFamily="18" charset="0"/>
              </a:rPr>
              <a:t> of null hypothesis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354330" indent="-354330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  <a:buFontTx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</a:rPr>
              <a:t>The hypothesis that will be accepted only if the data provide convincing evidence of its truth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354330" indent="-354330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  <a:buFontTx/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Desig</a:t>
            </a:r>
            <a:r>
              <a:rPr lang="en-US" altLang="en-US" sz="2800" dirty="0">
                <a:latin typeface="Times New Roman" panose="02020603050405020304" pitchFamily="18" charset="0"/>
              </a:rPr>
              <a:t>nated </a:t>
            </a:r>
            <a:r>
              <a:rPr lang="en-US" altLang="en-US" sz="2800" i="1" dirty="0">
                <a:latin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354330" indent="-354330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  <a:buFontTx/>
              <a:buAutoNum type="arabicPeriod"/>
            </a:pPr>
            <a:r>
              <a:rPr lang="en-US" altLang="en-US" sz="2800" dirty="0">
                <a:solidFill>
                  <a:srgbClr val="006600"/>
                </a:solidFill>
                <a:latin typeface="Times New Roman" panose="02020603050405020304" pitchFamily="18" charset="0"/>
              </a:rPr>
              <a:t>Stated in one of the following </a:t>
            </a:r>
            <a:r>
              <a:rPr lang="en-US" altLang="en-US" sz="28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forms</a:t>
            </a:r>
            <a:r>
              <a:rPr lang="en-US" altLang="zh-TW" sz="28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TW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a.</a:t>
            </a:r>
            <a:r>
              <a:rPr lang="zh-TW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:</a:t>
            </a:r>
            <a:r>
              <a:rPr lang="en-US" altLang="en-US" sz="2400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/>
              </a:rPr>
              <a:t></a:t>
            </a:r>
            <a:r>
              <a:rPr lang="en-US" altLang="en-US" sz="2400" dirty="0"/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</a:rPr>
              <a:t>some value);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b.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 smtClean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: </a:t>
            </a:r>
            <a:r>
              <a:rPr lang="en-US" altLang="en-US" sz="2400" i="1" dirty="0">
                <a:latin typeface="Symbol" panose="05050102010706020507" pitchFamily="18" charset="2"/>
              </a:rPr>
              <a:t></a:t>
            </a:r>
            <a:r>
              <a:rPr lang="en-US" altLang="en-US" sz="2400" dirty="0"/>
              <a:t> </a:t>
            </a:r>
            <a:r>
              <a:rPr lang="en-US" altLang="en-US" sz="2400" b="1" dirty="0" smtClean="0">
                <a:latin typeface="Symbol" panose="05050102010706020507" pitchFamily="18" charset="2"/>
              </a:rPr>
              <a:t></a:t>
            </a:r>
            <a:r>
              <a:rPr lang="zh-TW" altLang="en-US" sz="2400" b="1" dirty="0" smtClean="0">
                <a:latin typeface="Symbol" panose="05050102010706020507" pitchFamily="18" charset="2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(some </a:t>
            </a:r>
            <a:r>
              <a:rPr lang="en-US" altLang="en-US" sz="2400" dirty="0">
                <a:latin typeface="Times New Roman" panose="02020603050405020304" pitchFamily="18" charset="0"/>
              </a:rPr>
              <a:t>value); c. </a:t>
            </a:r>
            <a:r>
              <a:rPr lang="en-US" altLang="en-US" sz="2400" i="1" dirty="0">
                <a:latin typeface="Times New Roman" panose="02020603050405020304" pitchFamily="18" charset="0"/>
              </a:rPr>
              <a:t>H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: </a:t>
            </a:r>
            <a:r>
              <a:rPr lang="en-US" altLang="en-US" sz="2400" i="1" dirty="0">
                <a:latin typeface="Symbol" panose="05050102010706020507" pitchFamily="18" charset="2"/>
              </a:rPr>
              <a:t></a:t>
            </a:r>
            <a:r>
              <a:rPr lang="en-US" altLang="en-US" sz="2400" dirty="0"/>
              <a:t> </a:t>
            </a:r>
            <a:r>
              <a:rPr lang="en-US" altLang="en-US" sz="2400" b="1" dirty="0" smtClean="0">
                <a:latin typeface="Symbol" panose="05050102010706020507" pitchFamily="18" charset="2"/>
              </a:rPr>
              <a:t></a:t>
            </a:r>
            <a:r>
              <a:rPr lang="zh-TW" altLang="en-US" sz="2400" b="1" dirty="0" smtClean="0">
                <a:latin typeface="Symbol" panose="05050102010706020507" pitchFamily="18" charset="2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Times New Roman" panose="02020603050405020304" pitchFamily="18" charset="0"/>
              </a:rPr>
              <a:t>some value)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3776" y="3289406"/>
            <a:ext cx="3886200" cy="39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3000" kern="0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Hypotheses</a:t>
            </a:r>
            <a:endParaRPr lang="en-US" altLang="en-US" sz="3000" kern="0" dirty="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4459" y="3681292"/>
            <a:ext cx="854336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800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Example problem:</a:t>
            </a:r>
            <a:r>
              <a:rPr lang="en-US" altLang="en-US" sz="2800" kern="0" dirty="0" smtClean="0">
                <a:latin typeface="Times New Roman" panose="02020603050405020304" pitchFamily="18" charset="0"/>
              </a:rPr>
              <a:t> Test that the population mean is not 3.</a:t>
            </a:r>
            <a:endParaRPr lang="en-US" altLang="en-US" sz="2800" kern="0" dirty="0" smtClean="0">
              <a:latin typeface="Times New Roman" panose="02020603050405020304" pitchFamily="18" charset="0"/>
            </a:endParaRPr>
          </a:p>
          <a:p>
            <a:pPr marL="0" lvl="1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Steps:</a:t>
            </a:r>
            <a:r>
              <a:rPr lang="zh-TW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kern="0" dirty="0" smtClean="0">
                <a:latin typeface="Times New Roman" panose="02020603050405020304" pitchFamily="18" charset="0"/>
              </a:rPr>
              <a:t> </a:t>
            </a:r>
            <a:r>
              <a:rPr lang="en-US" altLang="en-US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State the question statistically (</a:t>
            </a:r>
            <a:r>
              <a:rPr lang="en-US" altLang="en-US" i="1" kern="0" dirty="0" smtClean="0">
                <a:solidFill>
                  <a:srgbClr val="7030A0"/>
                </a:solidFill>
                <a:latin typeface="Symbol" panose="05050102010706020507" pitchFamily="18" charset="2"/>
              </a:rPr>
              <a:t></a:t>
            </a:r>
            <a:r>
              <a:rPr lang="en-US" altLang="en-US" kern="0" dirty="0" smtClean="0">
                <a:solidFill>
                  <a:srgbClr val="7030A0"/>
                </a:solidFill>
              </a:rPr>
              <a:t> </a:t>
            </a:r>
            <a:r>
              <a:rPr lang="en-US" altLang="en-US" kern="0" dirty="0" smtClean="0">
                <a:solidFill>
                  <a:srgbClr val="7030A0"/>
                </a:solidFill>
                <a:latin typeface="Symbol" panose="05050102010706020507" pitchFamily="18" charset="2"/>
              </a:rPr>
              <a:t></a:t>
            </a:r>
            <a:r>
              <a:rPr lang="en-US" altLang="en-US" kern="0" dirty="0" smtClean="0">
                <a:solidFill>
                  <a:srgbClr val="7030A0"/>
                </a:solidFill>
              </a:rPr>
              <a:t> </a:t>
            </a:r>
            <a:r>
              <a:rPr lang="en-US" altLang="en-US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3)</a:t>
            </a:r>
            <a:endParaRPr lang="en-US" altLang="en-US" kern="0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marL="0" lvl="1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zh-TW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kern="0" dirty="0" smtClean="0"/>
              <a:t> </a:t>
            </a:r>
            <a:r>
              <a:rPr lang="en-US" altLang="en-US" kern="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State the opposite statistically (</a:t>
            </a:r>
            <a:r>
              <a:rPr lang="en-US" altLang="en-US" i="1" kern="0" dirty="0" smtClean="0">
                <a:solidFill>
                  <a:srgbClr val="008000"/>
                </a:solidFill>
                <a:latin typeface="Symbol" panose="05050102010706020507" pitchFamily="18" charset="2"/>
              </a:rPr>
              <a:t></a:t>
            </a:r>
            <a:r>
              <a:rPr lang="en-US" altLang="en-US" kern="0" dirty="0" smtClean="0">
                <a:solidFill>
                  <a:srgbClr val="008000"/>
                </a:solidFill>
              </a:rPr>
              <a:t> </a:t>
            </a:r>
            <a:r>
              <a:rPr lang="en-US" altLang="en-US" kern="0" dirty="0" smtClean="0">
                <a:solidFill>
                  <a:srgbClr val="008000"/>
                </a:solidFill>
                <a:latin typeface="Times New Roman" panose="02020603050405020304" pitchFamily="18" charset="0"/>
              </a:rPr>
              <a:t>= 3)</a:t>
            </a:r>
            <a:endParaRPr lang="en-US" altLang="en-US" kern="0" dirty="0" smtClean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marL="986155" lvl="2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  <a:buFont typeface="Times New Roman" panose="02020603050405020304" pitchFamily="18" charset="0"/>
              <a:buChar char="—"/>
            </a:pPr>
            <a:r>
              <a:rPr lang="en-US" altLang="en-US" kern="0" dirty="0" smtClean="0"/>
              <a:t> 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Must be mutually exclusive &amp; exhaustive</a:t>
            </a:r>
            <a:endParaRPr lang="en-US" altLang="en-US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1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zh-TW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kern="0" dirty="0" smtClean="0"/>
              <a:t> </a:t>
            </a:r>
            <a:r>
              <a:rPr lang="en-US" altLang="en-US" kern="0" dirty="0" smtClean="0">
                <a:latin typeface="Times New Roman" panose="02020603050405020304" pitchFamily="18" charset="0"/>
              </a:rPr>
              <a:t>Select the alternative hypothesis (</a:t>
            </a:r>
            <a:r>
              <a:rPr lang="en-US" altLang="en-US" i="1" kern="0" dirty="0" smtClean="0">
                <a:latin typeface="Symbol" panose="05050102010706020507" pitchFamily="18" charset="2"/>
              </a:rPr>
              <a:t></a:t>
            </a:r>
            <a:r>
              <a:rPr lang="en-US" altLang="en-US" kern="0" dirty="0" smtClean="0"/>
              <a:t> </a:t>
            </a:r>
            <a:r>
              <a:rPr lang="en-US" altLang="en-US" kern="0" dirty="0" smtClean="0">
                <a:latin typeface="Symbol" panose="05050102010706020507" pitchFamily="18" charset="2"/>
              </a:rPr>
              <a:t></a:t>
            </a:r>
            <a:r>
              <a:rPr lang="en-US" altLang="en-US" kern="0" dirty="0" smtClean="0"/>
              <a:t> </a:t>
            </a:r>
            <a:r>
              <a:rPr lang="en-US" altLang="en-US" kern="0" dirty="0" smtClean="0">
                <a:latin typeface="Times New Roman" panose="02020603050405020304" pitchFamily="18" charset="0"/>
              </a:rPr>
              <a:t>3)</a:t>
            </a:r>
            <a:endParaRPr lang="en-US" altLang="en-US" kern="0" dirty="0" smtClean="0">
              <a:latin typeface="Times New Roman" panose="02020603050405020304" pitchFamily="18" charset="0"/>
            </a:endParaRPr>
          </a:p>
          <a:p>
            <a:pPr marL="986155" lvl="2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  <a:buFont typeface="Times New Roman" panose="02020603050405020304" pitchFamily="18" charset="0"/>
              <a:buChar char="—"/>
            </a:pPr>
            <a:r>
              <a:rPr lang="en-US" altLang="en-US" kern="0" dirty="0" smtClean="0"/>
              <a:t> </a:t>
            </a:r>
            <a:r>
              <a:rPr lang="en-US" altLang="en-US" kern="0" dirty="0" smtClean="0">
                <a:latin typeface="Times New Roman" panose="02020603050405020304" pitchFamily="18" charset="0"/>
              </a:rPr>
              <a:t>Has the </a:t>
            </a:r>
            <a:r>
              <a:rPr lang="en-US" altLang="en-US" kern="0" dirty="0" smtClean="0">
                <a:latin typeface="Symbol" panose="05050102010706020507" pitchFamily="18" charset="2"/>
              </a:rPr>
              <a:t></a:t>
            </a:r>
            <a:r>
              <a:rPr lang="en-US" altLang="en-US" kern="0" dirty="0" smtClean="0"/>
              <a:t>, </a:t>
            </a:r>
            <a:r>
              <a:rPr lang="en-US" altLang="en-US" b="1" kern="0" dirty="0" smtClean="0">
                <a:latin typeface="Times New Roman" panose="02020603050405020304" pitchFamily="18" charset="0"/>
              </a:rPr>
              <a:t>&lt;</a:t>
            </a:r>
            <a:r>
              <a:rPr lang="en-US" altLang="en-US" kern="0" dirty="0" smtClean="0">
                <a:latin typeface="Times New Roman" panose="02020603050405020304" pitchFamily="18" charset="0"/>
              </a:rPr>
              <a:t>, or </a:t>
            </a:r>
            <a:r>
              <a:rPr lang="en-US" altLang="en-US" b="1" kern="0" dirty="0" smtClean="0">
                <a:latin typeface="Times New Roman" panose="02020603050405020304" pitchFamily="18" charset="0"/>
              </a:rPr>
              <a:t> &gt; </a:t>
            </a:r>
            <a:r>
              <a:rPr lang="en-US" altLang="en-US" kern="0" dirty="0" smtClean="0">
                <a:latin typeface="Times New Roman" panose="02020603050405020304" pitchFamily="18" charset="0"/>
              </a:rPr>
              <a:t>sign</a:t>
            </a:r>
            <a:endParaRPr lang="en-US" altLang="en-US" kern="0" dirty="0" smtClean="0">
              <a:latin typeface="Times New Roman" panose="02020603050405020304" pitchFamily="18" charset="0"/>
            </a:endParaRPr>
          </a:p>
          <a:p>
            <a:pPr marL="0" lvl="1"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zh-TW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kern="0" dirty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kern="0" dirty="0" smtClean="0">
                <a:latin typeface="Times New Roman" panose="02020603050405020304" pitchFamily="18" charset="0"/>
              </a:rPr>
              <a:t>State the null hypothesis (</a:t>
            </a:r>
            <a:r>
              <a:rPr lang="en-US" altLang="en-US" i="1" kern="0" dirty="0" smtClean="0">
                <a:latin typeface="Symbol" panose="05050102010706020507" pitchFamily="18" charset="2"/>
              </a:rPr>
              <a:t></a:t>
            </a:r>
            <a:r>
              <a:rPr lang="en-US" altLang="en-US" kern="0" dirty="0" smtClean="0">
                <a:latin typeface="Times New Roman" panose="02020603050405020304" pitchFamily="18" charset="0"/>
              </a:rPr>
              <a:t> = 3)</a:t>
            </a:r>
            <a:endParaRPr lang="en-US" altLang="en-US" kern="0" dirty="0" smtClean="0"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endParaRPr lang="en-US" altLang="en-US" sz="2800" kern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utoUpdateAnimBg="0" build="p"/>
      <p:bldP spid="5" grpId="0" autoUpdateAnimBg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8170"/>
            <a:ext cx="8229600" cy="563562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Critical Value Example</a:t>
            </a:r>
            <a:endParaRPr lang="en-US" altLang="en-US" sz="36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475" name="Rectangle 4"/>
          <p:cNvSpPr>
            <a:spLocks noChangeArrowheads="1"/>
          </p:cNvSpPr>
          <p:nvPr/>
        </p:nvSpPr>
        <p:spPr bwMode="auto">
          <a:xfrm>
            <a:off x="350838" y="1655763"/>
            <a:ext cx="6745287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en-US" sz="2800" b="1" dirty="0"/>
              <a:t>What is the critical </a:t>
            </a:r>
            <a:r>
              <a:rPr lang="en-US" altLang="en-US" sz="2800" b="1" i="1" dirty="0">
                <a:latin typeface="Symbol" panose="05050102010706020507" pitchFamily="18" charset="2"/>
              </a:rPr>
              <a:t></a:t>
            </a:r>
            <a:r>
              <a:rPr lang="en-US" altLang="en-US" sz="2800" b="1" baseline="30000" dirty="0"/>
              <a:t>2</a:t>
            </a:r>
            <a:r>
              <a:rPr lang="en-US" altLang="en-US" sz="2800" b="1" dirty="0"/>
              <a:t> value given:</a:t>
            </a:r>
            <a:br>
              <a:rPr lang="en-US" altLang="en-US" sz="2800" b="1" dirty="0"/>
            </a:br>
            <a:r>
              <a:rPr lang="en-US" altLang="en-US" sz="2800" b="1" dirty="0"/>
              <a:t>H</a:t>
            </a:r>
            <a:r>
              <a:rPr lang="en-US" altLang="en-US" sz="2800" b="1" baseline="-25000" dirty="0"/>
              <a:t>a</a:t>
            </a:r>
            <a:r>
              <a:rPr lang="en-US" altLang="en-US" sz="2800" b="1" dirty="0"/>
              <a:t>: </a:t>
            </a:r>
            <a:r>
              <a:rPr lang="en-US" altLang="en-US" sz="2800" b="1" i="1" dirty="0">
                <a:latin typeface="Symbol" panose="05050102010706020507" pitchFamily="18" charset="2"/>
              </a:rPr>
              <a:t></a:t>
            </a:r>
            <a:r>
              <a:rPr lang="en-US" altLang="en-US" sz="2800" b="1" baseline="30000" dirty="0"/>
              <a:t>2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solidFill>
                  <a:srgbClr val="0000CC"/>
                </a:solidFill>
              </a:rPr>
              <a:t>&lt;</a:t>
            </a:r>
            <a:r>
              <a:rPr lang="en-US" altLang="en-US" sz="2800" b="1" dirty="0"/>
              <a:t> 0.7</a:t>
            </a:r>
            <a:br>
              <a:rPr lang="en-US" altLang="en-US" sz="2800" b="1" dirty="0"/>
            </a:br>
            <a:r>
              <a:rPr lang="en-US" altLang="en-US" sz="2800" b="1" i="1" dirty="0"/>
              <a:t>n</a:t>
            </a:r>
            <a:r>
              <a:rPr lang="en-US" altLang="en-US" sz="2800" b="1" dirty="0"/>
              <a:t> = 3</a:t>
            </a:r>
            <a:br>
              <a:rPr lang="en-US" altLang="en-US" sz="2800" b="1" dirty="0"/>
            </a:br>
            <a:r>
              <a:rPr lang="en-US" altLang="en-US" sz="2800" b="1" i="1" dirty="0">
                <a:latin typeface="Symbol" panose="05050102010706020507" pitchFamily="18" charset="2"/>
              </a:rPr>
              <a:t></a:t>
            </a:r>
            <a:r>
              <a:rPr lang="en-US" altLang="en-US" sz="2800" b="1" dirty="0"/>
              <a:t> </a:t>
            </a:r>
            <a:r>
              <a:rPr lang="en-US" altLang="en-US" sz="2800" b="1" dirty="0" smtClean="0"/>
              <a:t>= 0.05</a:t>
            </a:r>
            <a:r>
              <a:rPr lang="en-US" altLang="en-US" sz="2800" b="1" dirty="0"/>
              <a:t>?</a:t>
            </a:r>
            <a:endParaRPr lang="en-US" altLang="en-US" sz="2800" b="1" dirty="0"/>
          </a:p>
        </p:txBody>
      </p:sp>
      <p:grpSp>
        <p:nvGrpSpPr>
          <p:cNvPr id="105476" name="Group 5"/>
          <p:cNvGrpSpPr/>
          <p:nvPr/>
        </p:nvGrpSpPr>
        <p:grpSpPr bwMode="auto">
          <a:xfrm>
            <a:off x="4191000" y="2819400"/>
            <a:ext cx="3930650" cy="3287713"/>
            <a:chOff x="1673" y="731"/>
            <a:chExt cx="2476" cy="2071"/>
          </a:xfrm>
        </p:grpSpPr>
        <p:sp>
          <p:nvSpPr>
            <p:cNvPr id="105477" name="AutoShape 6"/>
            <p:cNvSpPr>
              <a:spLocks noChangeArrowheads="1"/>
            </p:cNvSpPr>
            <p:nvPr/>
          </p:nvSpPr>
          <p:spPr bwMode="auto">
            <a:xfrm>
              <a:off x="2505" y="731"/>
              <a:ext cx="1543" cy="1002"/>
            </a:xfrm>
            <a:prstGeom prst="wedgeRoundRectCallout">
              <a:avLst>
                <a:gd name="adj1" fmla="val -44833"/>
                <a:gd name="adj2" fmla="val 66667"/>
                <a:gd name="adj3" fmla="val 16667"/>
              </a:avLst>
            </a:prstGeom>
            <a:solidFill>
              <a:srgbClr val="0000CC"/>
            </a:solidFill>
            <a:ln w="12700">
              <a:solidFill>
                <a:schemeClr val="bg2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78" name="Rectangle 7"/>
            <p:cNvSpPr>
              <a:spLocks noChangeArrowheads="1"/>
            </p:cNvSpPr>
            <p:nvPr/>
          </p:nvSpPr>
          <p:spPr bwMode="auto">
            <a:xfrm>
              <a:off x="2580" y="742"/>
              <a:ext cx="1569" cy="1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>
                  <a:solidFill>
                    <a:schemeClr val="bg1"/>
                  </a:solidFill>
                </a:rPr>
                <a:t>What do you do if the rejection region is on the left?</a:t>
              </a:r>
              <a:endParaRPr lang="en-US" altLang="en-US" b="1">
                <a:solidFill>
                  <a:schemeClr val="bg1"/>
                </a:solidFill>
              </a:endParaRPr>
            </a:p>
            <a:p>
              <a:pPr>
                <a:spcBef>
                  <a:spcPct val="0"/>
                </a:spcBef>
              </a:pPr>
              <a:endParaRPr lang="en-US" altLang="en-US" b="1"/>
            </a:p>
          </p:txBody>
        </p:sp>
        <p:graphicFrame>
          <p:nvGraphicFramePr>
            <p:cNvPr id="105479" name="Object 2">
              <a:hlinkClick r:id="" action="ppaction://ole?verb=0"/>
            </p:cNvPr>
            <p:cNvGraphicFramePr/>
            <p:nvPr/>
          </p:nvGraphicFramePr>
          <p:xfrm>
            <a:off x="1673" y="1436"/>
            <a:ext cx="1293" cy="1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85" name="Microsoft ClipArt Gallery" r:id="rId1" imgW="3326765" imgH="3511550" progId="">
                    <p:embed/>
                  </p:oleObj>
                </mc:Choice>
                <mc:Fallback>
                  <p:oleObj name="Microsoft ClipArt Gallery" r:id="rId1" imgW="3326765" imgH="3511550" progId="">
                    <p:embed/>
                    <p:pic>
                      <p:nvPicPr>
                        <p:cNvPr id="0" name="Picture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" y="1436"/>
                          <a:ext cx="1293" cy="1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50838" y="1655763"/>
            <a:ext cx="6745287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3981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en-US" sz="2800" b="1" dirty="0"/>
              <a:t>What is the critical </a:t>
            </a:r>
            <a:r>
              <a:rPr lang="en-US" altLang="en-US" sz="2800" b="1" i="1" dirty="0">
                <a:latin typeface="Symbol" panose="05050102010706020507" pitchFamily="18" charset="2"/>
              </a:rPr>
              <a:t></a:t>
            </a:r>
            <a:r>
              <a:rPr lang="en-US" altLang="en-US" sz="2800" b="1" baseline="30000" dirty="0"/>
              <a:t>2</a:t>
            </a:r>
            <a:r>
              <a:rPr lang="en-US" altLang="en-US" sz="2800" b="1" dirty="0"/>
              <a:t> value given:</a:t>
            </a:r>
            <a:br>
              <a:rPr lang="en-US" altLang="en-US" sz="2800" b="1" dirty="0"/>
            </a:br>
            <a:r>
              <a:rPr lang="en-US" altLang="en-US" sz="2800" b="1" dirty="0"/>
              <a:t>H</a:t>
            </a:r>
            <a:r>
              <a:rPr lang="en-US" altLang="en-US" sz="2800" b="1" baseline="-25000" dirty="0"/>
              <a:t>a</a:t>
            </a:r>
            <a:r>
              <a:rPr lang="en-US" altLang="en-US" sz="2800" b="1" dirty="0"/>
              <a:t>: </a:t>
            </a:r>
            <a:r>
              <a:rPr lang="en-US" altLang="en-US" sz="2800" b="1" i="1" dirty="0">
                <a:latin typeface="Symbol" panose="05050102010706020507" pitchFamily="18" charset="2"/>
              </a:rPr>
              <a:t></a:t>
            </a:r>
            <a:r>
              <a:rPr lang="en-US" altLang="en-US" sz="2800" b="1" baseline="30000" dirty="0"/>
              <a:t>2</a:t>
            </a:r>
            <a:r>
              <a:rPr lang="en-US" altLang="en-US" sz="2800" b="1" dirty="0"/>
              <a:t> </a:t>
            </a:r>
            <a:r>
              <a:rPr lang="en-US" altLang="en-US" sz="2800" b="1" dirty="0">
                <a:solidFill>
                  <a:srgbClr val="3B3BB3"/>
                </a:solidFill>
              </a:rPr>
              <a:t>&lt;</a:t>
            </a:r>
            <a:r>
              <a:rPr lang="en-US" altLang="en-US" sz="2800" b="1" dirty="0"/>
              <a:t> 0.7</a:t>
            </a:r>
            <a:br>
              <a:rPr lang="en-US" altLang="en-US" sz="2800" b="1" dirty="0"/>
            </a:br>
            <a:r>
              <a:rPr lang="en-US" altLang="en-US" sz="2800" b="1" i="1" dirty="0"/>
              <a:t>n</a:t>
            </a:r>
            <a:r>
              <a:rPr lang="en-US" altLang="en-US" sz="2800" b="1" dirty="0"/>
              <a:t> = 3</a:t>
            </a:r>
            <a:br>
              <a:rPr lang="en-US" altLang="en-US" sz="2800" b="1" dirty="0"/>
            </a:br>
            <a:r>
              <a:rPr lang="en-US" altLang="en-US" sz="2800" b="1" i="1" dirty="0">
                <a:latin typeface="Symbol" panose="05050102010706020507" pitchFamily="18" charset="2"/>
              </a:rPr>
              <a:t></a:t>
            </a:r>
            <a:r>
              <a:rPr lang="en-US" altLang="en-US" sz="2800" b="1" dirty="0"/>
              <a:t> </a:t>
            </a:r>
            <a:r>
              <a:rPr lang="en-US" altLang="en-US" sz="2800" b="1" dirty="0" smtClean="0"/>
              <a:t>= 0.05</a:t>
            </a:r>
            <a:r>
              <a:rPr lang="en-US" altLang="en-US" sz="2800" b="1" dirty="0"/>
              <a:t>?</a:t>
            </a:r>
            <a:endParaRPr lang="en-US" altLang="en-US" sz="2800" b="1" dirty="0"/>
          </a:p>
        </p:txBody>
      </p:sp>
      <p:sp>
        <p:nvSpPr>
          <p:cNvPr id="106499" name="Rectangle 11"/>
          <p:cNvSpPr>
            <a:spLocks noGrp="1" noChangeArrowheads="1"/>
          </p:cNvSpPr>
          <p:nvPr>
            <p:ph type="title"/>
          </p:nvPr>
        </p:nvSpPr>
        <p:spPr>
          <a:xfrm>
            <a:off x="455613" y="525464"/>
            <a:ext cx="8229600" cy="563562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Critical Value Example</a:t>
            </a:r>
            <a:endParaRPr lang="en-US" altLang="en-US" sz="3600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12"/>
          <p:cNvGrpSpPr/>
          <p:nvPr/>
        </p:nvGrpSpPr>
        <p:grpSpPr bwMode="auto">
          <a:xfrm>
            <a:off x="3562350" y="4014788"/>
            <a:ext cx="1108075" cy="1993900"/>
            <a:chOff x="2244" y="2529"/>
            <a:chExt cx="698" cy="1256"/>
          </a:xfrm>
        </p:grpSpPr>
        <p:sp>
          <p:nvSpPr>
            <p:cNvPr id="106607" name="Rectangle 113"/>
            <p:cNvSpPr>
              <a:spLocks noChangeArrowheads="1"/>
            </p:cNvSpPr>
            <p:nvPr/>
          </p:nvSpPr>
          <p:spPr bwMode="auto">
            <a:xfrm>
              <a:off x="2244" y="2529"/>
              <a:ext cx="3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600" b="1">
                  <a:solidFill>
                    <a:srgbClr val="0000CC"/>
                  </a:solidFill>
                </a:rPr>
                <a:t>.103</a:t>
              </a:r>
              <a:endParaRPr lang="en-US" altLang="en-US" sz="1800">
                <a:solidFill>
                  <a:srgbClr val="0000CC"/>
                </a:solidFill>
              </a:endParaRPr>
            </a:p>
          </p:txBody>
        </p:sp>
        <p:sp>
          <p:nvSpPr>
            <p:cNvPr id="106608" name="Line 114"/>
            <p:cNvSpPr>
              <a:spLocks noChangeShapeType="1"/>
            </p:cNvSpPr>
            <p:nvPr/>
          </p:nvSpPr>
          <p:spPr bwMode="auto">
            <a:xfrm>
              <a:off x="2525" y="2824"/>
              <a:ext cx="417" cy="96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1"/>
          <p:cNvGrpSpPr/>
          <p:nvPr/>
        </p:nvGrpSpPr>
        <p:grpSpPr bwMode="auto">
          <a:xfrm>
            <a:off x="312738" y="2225675"/>
            <a:ext cx="8524875" cy="4065588"/>
            <a:chOff x="197" y="1402"/>
            <a:chExt cx="5370" cy="2561"/>
          </a:xfrm>
        </p:grpSpPr>
        <p:sp>
          <p:nvSpPr>
            <p:cNvPr id="106506" name="Freeform 5"/>
            <p:cNvSpPr/>
            <p:nvPr/>
          </p:nvSpPr>
          <p:spPr bwMode="auto">
            <a:xfrm>
              <a:off x="2160" y="2016"/>
              <a:ext cx="207" cy="466"/>
            </a:xfrm>
            <a:custGeom>
              <a:avLst/>
              <a:gdLst>
                <a:gd name="T0" fmla="*/ 196 w 207"/>
                <a:gd name="T1" fmla="*/ 0 h 466"/>
                <a:gd name="T2" fmla="*/ 146 w 207"/>
                <a:gd name="T3" fmla="*/ 158 h 466"/>
                <a:gd name="T4" fmla="*/ 133 w 207"/>
                <a:gd name="T5" fmla="*/ 198 h 466"/>
                <a:gd name="T6" fmla="*/ 121 w 207"/>
                <a:gd name="T7" fmla="*/ 234 h 466"/>
                <a:gd name="T8" fmla="*/ 104 w 207"/>
                <a:gd name="T9" fmla="*/ 268 h 466"/>
                <a:gd name="T10" fmla="*/ 68 w 207"/>
                <a:gd name="T11" fmla="*/ 356 h 466"/>
                <a:gd name="T12" fmla="*/ 41 w 207"/>
                <a:gd name="T13" fmla="*/ 405 h 466"/>
                <a:gd name="T14" fmla="*/ 0 w 207"/>
                <a:gd name="T15" fmla="*/ 466 h 466"/>
                <a:gd name="T16" fmla="*/ 207 w 207"/>
                <a:gd name="T17" fmla="*/ 466 h 466"/>
                <a:gd name="T18" fmla="*/ 201 w 207"/>
                <a:gd name="T19" fmla="*/ 0 h 466"/>
                <a:gd name="T20" fmla="*/ 196 w 207"/>
                <a:gd name="T21" fmla="*/ 0 h 46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7"/>
                <a:gd name="T34" fmla="*/ 0 h 466"/>
                <a:gd name="T35" fmla="*/ 207 w 207"/>
                <a:gd name="T36" fmla="*/ 466 h 46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7" h="466">
                  <a:moveTo>
                    <a:pt x="196" y="0"/>
                  </a:moveTo>
                  <a:lnTo>
                    <a:pt x="146" y="158"/>
                  </a:lnTo>
                  <a:lnTo>
                    <a:pt x="133" y="198"/>
                  </a:lnTo>
                  <a:lnTo>
                    <a:pt x="121" y="234"/>
                  </a:lnTo>
                  <a:lnTo>
                    <a:pt x="104" y="268"/>
                  </a:lnTo>
                  <a:lnTo>
                    <a:pt x="68" y="356"/>
                  </a:lnTo>
                  <a:lnTo>
                    <a:pt x="41" y="405"/>
                  </a:lnTo>
                  <a:lnTo>
                    <a:pt x="0" y="466"/>
                  </a:lnTo>
                  <a:lnTo>
                    <a:pt x="207" y="466"/>
                  </a:lnTo>
                  <a:lnTo>
                    <a:pt x="201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D200D2">
                <a:alpha val="50195"/>
              </a:srgbClr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507" name="Group 13"/>
            <p:cNvGrpSpPr/>
            <p:nvPr/>
          </p:nvGrpSpPr>
          <p:grpSpPr bwMode="auto">
            <a:xfrm>
              <a:off x="2048" y="1418"/>
              <a:ext cx="2111" cy="1361"/>
              <a:chOff x="2048" y="1418"/>
              <a:chExt cx="2111" cy="1361"/>
            </a:xfrm>
          </p:grpSpPr>
          <p:sp>
            <p:nvSpPr>
              <p:cNvPr id="106581" name="Freeform 14"/>
              <p:cNvSpPr/>
              <p:nvPr/>
            </p:nvSpPr>
            <p:spPr bwMode="auto">
              <a:xfrm>
                <a:off x="2533" y="1487"/>
                <a:ext cx="1625" cy="987"/>
              </a:xfrm>
              <a:custGeom>
                <a:avLst/>
                <a:gdLst>
                  <a:gd name="T0" fmla="*/ 1625 w 1625"/>
                  <a:gd name="T1" fmla="*/ 987 h 987"/>
                  <a:gd name="T2" fmla="*/ 1454 w 1625"/>
                  <a:gd name="T3" fmla="*/ 977 h 987"/>
                  <a:gd name="T4" fmla="*/ 1368 w 1625"/>
                  <a:gd name="T5" fmla="*/ 964 h 987"/>
                  <a:gd name="T6" fmla="*/ 1284 w 1625"/>
                  <a:gd name="T7" fmla="*/ 950 h 987"/>
                  <a:gd name="T8" fmla="*/ 1197 w 1625"/>
                  <a:gd name="T9" fmla="*/ 926 h 987"/>
                  <a:gd name="T10" fmla="*/ 1113 w 1625"/>
                  <a:gd name="T11" fmla="*/ 895 h 987"/>
                  <a:gd name="T12" fmla="*/ 1026 w 1625"/>
                  <a:gd name="T13" fmla="*/ 855 h 987"/>
                  <a:gd name="T14" fmla="*/ 856 w 1625"/>
                  <a:gd name="T15" fmla="*/ 741 h 987"/>
                  <a:gd name="T16" fmla="*/ 685 w 1625"/>
                  <a:gd name="T17" fmla="*/ 579 h 987"/>
                  <a:gd name="T18" fmla="*/ 512 w 1625"/>
                  <a:gd name="T19" fmla="*/ 385 h 987"/>
                  <a:gd name="T20" fmla="*/ 428 w 1625"/>
                  <a:gd name="T21" fmla="*/ 286 h 987"/>
                  <a:gd name="T22" fmla="*/ 341 w 1625"/>
                  <a:gd name="T23" fmla="*/ 196 h 987"/>
                  <a:gd name="T24" fmla="*/ 257 w 1625"/>
                  <a:gd name="T25" fmla="*/ 116 h 987"/>
                  <a:gd name="T26" fmla="*/ 171 w 1625"/>
                  <a:gd name="T27" fmla="*/ 53 h 987"/>
                  <a:gd name="T28" fmla="*/ 84 w 1625"/>
                  <a:gd name="T29" fmla="*/ 13 h 987"/>
                  <a:gd name="T30" fmla="*/ 0 w 1625"/>
                  <a:gd name="T31" fmla="*/ 0 h 9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5"/>
                  <a:gd name="T49" fmla="*/ 0 h 987"/>
                  <a:gd name="T50" fmla="*/ 1625 w 1625"/>
                  <a:gd name="T51" fmla="*/ 987 h 9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5" h="987">
                    <a:moveTo>
                      <a:pt x="1625" y="987"/>
                    </a:moveTo>
                    <a:lnTo>
                      <a:pt x="1454" y="977"/>
                    </a:lnTo>
                    <a:lnTo>
                      <a:pt x="1368" y="964"/>
                    </a:lnTo>
                    <a:lnTo>
                      <a:pt x="1284" y="950"/>
                    </a:lnTo>
                    <a:lnTo>
                      <a:pt x="1197" y="926"/>
                    </a:lnTo>
                    <a:lnTo>
                      <a:pt x="1113" y="895"/>
                    </a:lnTo>
                    <a:lnTo>
                      <a:pt x="1026" y="855"/>
                    </a:lnTo>
                    <a:lnTo>
                      <a:pt x="856" y="741"/>
                    </a:lnTo>
                    <a:lnTo>
                      <a:pt x="685" y="579"/>
                    </a:lnTo>
                    <a:lnTo>
                      <a:pt x="512" y="385"/>
                    </a:lnTo>
                    <a:lnTo>
                      <a:pt x="428" y="286"/>
                    </a:lnTo>
                    <a:lnTo>
                      <a:pt x="341" y="196"/>
                    </a:lnTo>
                    <a:lnTo>
                      <a:pt x="257" y="116"/>
                    </a:lnTo>
                    <a:lnTo>
                      <a:pt x="171" y="53"/>
                    </a:lnTo>
                    <a:lnTo>
                      <a:pt x="84" y="13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rgbClr val="99009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82" name="Freeform 15"/>
              <p:cNvSpPr/>
              <p:nvPr/>
            </p:nvSpPr>
            <p:spPr bwMode="auto">
              <a:xfrm>
                <a:off x="2103" y="1487"/>
                <a:ext cx="430" cy="987"/>
              </a:xfrm>
              <a:custGeom>
                <a:avLst/>
                <a:gdLst>
                  <a:gd name="T0" fmla="*/ 0 w 430"/>
                  <a:gd name="T1" fmla="*/ 987 h 987"/>
                  <a:gd name="T2" fmla="*/ 46 w 430"/>
                  <a:gd name="T3" fmla="*/ 977 h 987"/>
                  <a:gd name="T4" fmla="*/ 67 w 430"/>
                  <a:gd name="T5" fmla="*/ 964 h 987"/>
                  <a:gd name="T6" fmla="*/ 91 w 430"/>
                  <a:gd name="T7" fmla="*/ 950 h 987"/>
                  <a:gd name="T8" fmla="*/ 114 w 430"/>
                  <a:gd name="T9" fmla="*/ 926 h 987"/>
                  <a:gd name="T10" fmla="*/ 135 w 430"/>
                  <a:gd name="T11" fmla="*/ 895 h 987"/>
                  <a:gd name="T12" fmla="*/ 158 w 430"/>
                  <a:gd name="T13" fmla="*/ 855 h 987"/>
                  <a:gd name="T14" fmla="*/ 204 w 430"/>
                  <a:gd name="T15" fmla="*/ 741 h 987"/>
                  <a:gd name="T16" fmla="*/ 249 w 430"/>
                  <a:gd name="T17" fmla="*/ 579 h 987"/>
                  <a:gd name="T18" fmla="*/ 293 w 430"/>
                  <a:gd name="T19" fmla="*/ 385 h 987"/>
                  <a:gd name="T20" fmla="*/ 316 w 430"/>
                  <a:gd name="T21" fmla="*/ 286 h 987"/>
                  <a:gd name="T22" fmla="*/ 339 w 430"/>
                  <a:gd name="T23" fmla="*/ 196 h 987"/>
                  <a:gd name="T24" fmla="*/ 362 w 430"/>
                  <a:gd name="T25" fmla="*/ 116 h 987"/>
                  <a:gd name="T26" fmla="*/ 384 w 430"/>
                  <a:gd name="T27" fmla="*/ 53 h 987"/>
                  <a:gd name="T28" fmla="*/ 407 w 430"/>
                  <a:gd name="T29" fmla="*/ 13 h 987"/>
                  <a:gd name="T30" fmla="*/ 430 w 430"/>
                  <a:gd name="T31" fmla="*/ 0 h 9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30"/>
                  <a:gd name="T49" fmla="*/ 0 h 987"/>
                  <a:gd name="T50" fmla="*/ 430 w 430"/>
                  <a:gd name="T51" fmla="*/ 987 h 9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30" h="987">
                    <a:moveTo>
                      <a:pt x="0" y="987"/>
                    </a:moveTo>
                    <a:lnTo>
                      <a:pt x="46" y="977"/>
                    </a:lnTo>
                    <a:lnTo>
                      <a:pt x="67" y="964"/>
                    </a:lnTo>
                    <a:lnTo>
                      <a:pt x="91" y="950"/>
                    </a:lnTo>
                    <a:lnTo>
                      <a:pt x="114" y="926"/>
                    </a:lnTo>
                    <a:lnTo>
                      <a:pt x="135" y="895"/>
                    </a:lnTo>
                    <a:lnTo>
                      <a:pt x="158" y="855"/>
                    </a:lnTo>
                    <a:lnTo>
                      <a:pt x="204" y="741"/>
                    </a:lnTo>
                    <a:lnTo>
                      <a:pt x="249" y="579"/>
                    </a:lnTo>
                    <a:lnTo>
                      <a:pt x="293" y="385"/>
                    </a:lnTo>
                    <a:lnTo>
                      <a:pt x="316" y="286"/>
                    </a:lnTo>
                    <a:lnTo>
                      <a:pt x="339" y="196"/>
                    </a:lnTo>
                    <a:lnTo>
                      <a:pt x="362" y="116"/>
                    </a:lnTo>
                    <a:lnTo>
                      <a:pt x="384" y="53"/>
                    </a:lnTo>
                    <a:lnTo>
                      <a:pt x="407" y="13"/>
                    </a:lnTo>
                    <a:lnTo>
                      <a:pt x="430" y="0"/>
                    </a:lnTo>
                  </a:path>
                </a:pathLst>
              </a:custGeom>
              <a:noFill/>
              <a:ln w="57150">
                <a:solidFill>
                  <a:srgbClr val="990099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83" name="Freeform 16"/>
              <p:cNvSpPr/>
              <p:nvPr/>
            </p:nvSpPr>
            <p:spPr bwMode="auto">
              <a:xfrm>
                <a:off x="2103" y="1418"/>
                <a:ext cx="2055" cy="1056"/>
              </a:xfrm>
              <a:custGeom>
                <a:avLst/>
                <a:gdLst>
                  <a:gd name="T0" fmla="*/ 0 w 2055"/>
                  <a:gd name="T1" fmla="*/ 0 h 1056"/>
                  <a:gd name="T2" fmla="*/ 0 w 2055"/>
                  <a:gd name="T3" fmla="*/ 1056 h 1056"/>
                  <a:gd name="T4" fmla="*/ 2055 w 2055"/>
                  <a:gd name="T5" fmla="*/ 1056 h 1056"/>
                  <a:gd name="T6" fmla="*/ 0 60000 65536"/>
                  <a:gd name="T7" fmla="*/ 0 60000 65536"/>
                  <a:gd name="T8" fmla="*/ 0 60000 65536"/>
                  <a:gd name="T9" fmla="*/ 0 w 2055"/>
                  <a:gd name="T10" fmla="*/ 0 h 1056"/>
                  <a:gd name="T11" fmla="*/ 2055 w 2055"/>
                  <a:gd name="T12" fmla="*/ 1056 h 10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5" h="1056">
                    <a:moveTo>
                      <a:pt x="0" y="0"/>
                    </a:moveTo>
                    <a:lnTo>
                      <a:pt x="0" y="1056"/>
                    </a:lnTo>
                    <a:lnTo>
                      <a:pt x="2055" y="1056"/>
                    </a:lnTo>
                  </a:path>
                </a:pathLst>
              </a:custGeom>
              <a:noFill/>
              <a:ln w="30163">
                <a:solidFill>
                  <a:schemeClr val="tx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84" name="Line 17"/>
              <p:cNvSpPr>
                <a:spLocks noChangeShapeType="1"/>
              </p:cNvSpPr>
              <p:nvPr/>
            </p:nvSpPr>
            <p:spPr bwMode="auto">
              <a:xfrm>
                <a:off x="2078" y="1418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85" name="Line 18"/>
              <p:cNvSpPr>
                <a:spLocks noChangeShapeType="1"/>
              </p:cNvSpPr>
              <p:nvPr/>
            </p:nvSpPr>
            <p:spPr bwMode="auto">
              <a:xfrm>
                <a:off x="2078" y="1523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86" name="Line 19"/>
              <p:cNvSpPr>
                <a:spLocks noChangeShapeType="1"/>
              </p:cNvSpPr>
              <p:nvPr/>
            </p:nvSpPr>
            <p:spPr bwMode="auto">
              <a:xfrm>
                <a:off x="2078" y="1628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87" name="Line 20"/>
              <p:cNvSpPr>
                <a:spLocks noChangeShapeType="1"/>
              </p:cNvSpPr>
              <p:nvPr/>
            </p:nvSpPr>
            <p:spPr bwMode="auto">
              <a:xfrm>
                <a:off x="2078" y="1733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88" name="Line 21"/>
              <p:cNvSpPr>
                <a:spLocks noChangeShapeType="1"/>
              </p:cNvSpPr>
              <p:nvPr/>
            </p:nvSpPr>
            <p:spPr bwMode="auto">
              <a:xfrm>
                <a:off x="2078" y="1841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89" name="Line 22"/>
              <p:cNvSpPr>
                <a:spLocks noChangeShapeType="1"/>
              </p:cNvSpPr>
              <p:nvPr/>
            </p:nvSpPr>
            <p:spPr bwMode="auto">
              <a:xfrm>
                <a:off x="2078" y="1946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90" name="Line 23"/>
              <p:cNvSpPr>
                <a:spLocks noChangeShapeType="1"/>
              </p:cNvSpPr>
              <p:nvPr/>
            </p:nvSpPr>
            <p:spPr bwMode="auto">
              <a:xfrm>
                <a:off x="2078" y="2051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91" name="Line 24"/>
              <p:cNvSpPr>
                <a:spLocks noChangeShapeType="1"/>
              </p:cNvSpPr>
              <p:nvPr/>
            </p:nvSpPr>
            <p:spPr bwMode="auto">
              <a:xfrm>
                <a:off x="2078" y="2159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92" name="Line 25"/>
              <p:cNvSpPr>
                <a:spLocks noChangeShapeType="1"/>
              </p:cNvSpPr>
              <p:nvPr/>
            </p:nvSpPr>
            <p:spPr bwMode="auto">
              <a:xfrm>
                <a:off x="2078" y="2264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93" name="Line 26"/>
              <p:cNvSpPr>
                <a:spLocks noChangeShapeType="1"/>
              </p:cNvSpPr>
              <p:nvPr/>
            </p:nvSpPr>
            <p:spPr bwMode="auto">
              <a:xfrm>
                <a:off x="2078" y="2369"/>
                <a:ext cx="25" cy="1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94" name="Line 27"/>
              <p:cNvSpPr>
                <a:spLocks noChangeShapeType="1"/>
              </p:cNvSpPr>
              <p:nvPr/>
            </p:nvSpPr>
            <p:spPr bwMode="auto">
              <a:xfrm>
                <a:off x="4158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95" name="Line 28"/>
              <p:cNvSpPr>
                <a:spLocks noChangeShapeType="1"/>
              </p:cNvSpPr>
              <p:nvPr/>
            </p:nvSpPr>
            <p:spPr bwMode="auto">
              <a:xfrm>
                <a:off x="3954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96" name="Line 29"/>
              <p:cNvSpPr>
                <a:spLocks noChangeShapeType="1"/>
              </p:cNvSpPr>
              <p:nvPr/>
            </p:nvSpPr>
            <p:spPr bwMode="auto">
              <a:xfrm>
                <a:off x="3747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97" name="Line 30"/>
              <p:cNvSpPr>
                <a:spLocks noChangeShapeType="1"/>
              </p:cNvSpPr>
              <p:nvPr/>
            </p:nvSpPr>
            <p:spPr bwMode="auto">
              <a:xfrm>
                <a:off x="3543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98" name="Line 31"/>
              <p:cNvSpPr>
                <a:spLocks noChangeShapeType="1"/>
              </p:cNvSpPr>
              <p:nvPr/>
            </p:nvSpPr>
            <p:spPr bwMode="auto">
              <a:xfrm>
                <a:off x="3336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99" name="Line 32"/>
              <p:cNvSpPr>
                <a:spLocks noChangeShapeType="1"/>
              </p:cNvSpPr>
              <p:nvPr/>
            </p:nvSpPr>
            <p:spPr bwMode="auto">
              <a:xfrm>
                <a:off x="3132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00" name="Line 33"/>
              <p:cNvSpPr>
                <a:spLocks noChangeShapeType="1"/>
              </p:cNvSpPr>
              <p:nvPr/>
            </p:nvSpPr>
            <p:spPr bwMode="auto">
              <a:xfrm>
                <a:off x="2925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01" name="Line 34"/>
              <p:cNvSpPr>
                <a:spLocks noChangeShapeType="1"/>
              </p:cNvSpPr>
              <p:nvPr/>
            </p:nvSpPr>
            <p:spPr bwMode="auto">
              <a:xfrm>
                <a:off x="2721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02" name="Line 35"/>
              <p:cNvSpPr>
                <a:spLocks noChangeShapeType="1"/>
              </p:cNvSpPr>
              <p:nvPr/>
            </p:nvSpPr>
            <p:spPr bwMode="auto">
              <a:xfrm>
                <a:off x="2514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03" name="Line 36"/>
              <p:cNvSpPr>
                <a:spLocks noChangeShapeType="1"/>
              </p:cNvSpPr>
              <p:nvPr/>
            </p:nvSpPr>
            <p:spPr bwMode="auto">
              <a:xfrm>
                <a:off x="2309" y="2474"/>
                <a:ext cx="1" cy="15"/>
              </a:xfrm>
              <a:prstGeom prst="line">
                <a:avLst/>
              </a:prstGeom>
              <a:noFill/>
              <a:ln w="30163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04" name="Rectangle 37"/>
              <p:cNvSpPr>
                <a:spLocks noChangeArrowheads="1"/>
              </p:cNvSpPr>
              <p:nvPr/>
            </p:nvSpPr>
            <p:spPr bwMode="auto">
              <a:xfrm>
                <a:off x="3914" y="2462"/>
                <a:ext cx="145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3300" b="1">
                    <a:latin typeface="Symbol" panose="05050102010706020507" pitchFamily="18" charset="2"/>
                  </a:rPr>
                  <a:t>c</a:t>
                </a:r>
                <a:endParaRPr lang="en-US" altLang="en-US" sz="1800"/>
              </a:p>
            </p:txBody>
          </p:sp>
          <p:sp>
            <p:nvSpPr>
              <p:cNvPr id="106605" name="Rectangle 38"/>
              <p:cNvSpPr>
                <a:spLocks noChangeArrowheads="1"/>
              </p:cNvSpPr>
              <p:nvPr/>
            </p:nvSpPr>
            <p:spPr bwMode="auto">
              <a:xfrm>
                <a:off x="4061" y="247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200" b="1"/>
                  <a:t>2</a:t>
                </a:r>
                <a:endParaRPr lang="en-US" altLang="en-US" sz="1800"/>
              </a:p>
            </p:txBody>
          </p:sp>
          <p:sp>
            <p:nvSpPr>
              <p:cNvPr id="106606" name="Rectangle 39"/>
              <p:cNvSpPr>
                <a:spLocks noChangeArrowheads="1"/>
              </p:cNvSpPr>
              <p:nvPr/>
            </p:nvSpPr>
            <p:spPr bwMode="auto">
              <a:xfrm>
                <a:off x="2048" y="2529"/>
                <a:ext cx="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600" b="1"/>
                  <a:t>0</a:t>
                </a:r>
                <a:endParaRPr lang="en-US" altLang="en-US" sz="1800"/>
              </a:p>
            </p:txBody>
          </p:sp>
        </p:grpSp>
        <p:grpSp>
          <p:nvGrpSpPr>
            <p:cNvPr id="106508" name="Group 40"/>
            <p:cNvGrpSpPr/>
            <p:nvPr/>
          </p:nvGrpSpPr>
          <p:grpSpPr bwMode="auto">
            <a:xfrm>
              <a:off x="197" y="2857"/>
              <a:ext cx="4618" cy="1106"/>
              <a:chOff x="197" y="2857"/>
              <a:chExt cx="4618" cy="1106"/>
            </a:xfrm>
          </p:grpSpPr>
          <p:sp>
            <p:nvSpPr>
              <p:cNvPr id="106517" name="Rectangle 41"/>
              <p:cNvSpPr>
                <a:spLocks noChangeArrowheads="1"/>
              </p:cNvSpPr>
              <p:nvPr/>
            </p:nvSpPr>
            <p:spPr bwMode="auto">
              <a:xfrm>
                <a:off x="1188" y="2924"/>
                <a:ext cx="452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18" name="Rectangle 42"/>
              <p:cNvSpPr>
                <a:spLocks noChangeArrowheads="1"/>
              </p:cNvSpPr>
              <p:nvPr/>
            </p:nvSpPr>
            <p:spPr bwMode="auto">
              <a:xfrm>
                <a:off x="1188" y="2933"/>
                <a:ext cx="452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19" name="Rectangle 43"/>
              <p:cNvSpPr>
                <a:spLocks noChangeArrowheads="1"/>
              </p:cNvSpPr>
              <p:nvPr/>
            </p:nvSpPr>
            <p:spPr bwMode="auto">
              <a:xfrm>
                <a:off x="1640" y="2924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20" name="Rectangle 44"/>
              <p:cNvSpPr>
                <a:spLocks noChangeArrowheads="1"/>
              </p:cNvSpPr>
              <p:nvPr/>
            </p:nvSpPr>
            <p:spPr bwMode="auto">
              <a:xfrm>
                <a:off x="1640" y="2933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21" name="Rectangle 45"/>
              <p:cNvSpPr>
                <a:spLocks noChangeArrowheads="1"/>
              </p:cNvSpPr>
              <p:nvPr/>
            </p:nvSpPr>
            <p:spPr bwMode="auto">
              <a:xfrm>
                <a:off x="1658" y="2924"/>
                <a:ext cx="315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22" name="Rectangle 46"/>
              <p:cNvSpPr>
                <a:spLocks noChangeArrowheads="1"/>
              </p:cNvSpPr>
              <p:nvPr/>
            </p:nvSpPr>
            <p:spPr bwMode="auto">
              <a:xfrm>
                <a:off x="1658" y="2933"/>
                <a:ext cx="315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23" name="Rectangle 47"/>
              <p:cNvSpPr>
                <a:spLocks noChangeArrowheads="1"/>
              </p:cNvSpPr>
              <p:nvPr/>
            </p:nvSpPr>
            <p:spPr bwMode="auto">
              <a:xfrm>
                <a:off x="1640" y="2942"/>
                <a:ext cx="3175" cy="232"/>
              </a:xfrm>
              <a:prstGeom prst="rect">
                <a:avLst/>
              </a:prstGeom>
              <a:solidFill>
                <a:srgbClr val="00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24" name="Rectangle 48"/>
              <p:cNvSpPr>
                <a:spLocks noChangeArrowheads="1"/>
              </p:cNvSpPr>
              <p:nvPr/>
            </p:nvSpPr>
            <p:spPr bwMode="auto">
              <a:xfrm>
                <a:off x="2504" y="2948"/>
                <a:ext cx="141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chemeClr val="bg1"/>
                    </a:solidFill>
                  </a:rPr>
                  <a:t>Upper Tail Area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6525" name="Rectangle 49"/>
              <p:cNvSpPr>
                <a:spLocks noChangeArrowheads="1"/>
              </p:cNvSpPr>
              <p:nvPr/>
            </p:nvSpPr>
            <p:spPr bwMode="auto">
              <a:xfrm>
                <a:off x="1188" y="3191"/>
                <a:ext cx="452" cy="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26" name="Rectangle 50"/>
              <p:cNvSpPr>
                <a:spLocks noChangeArrowheads="1"/>
              </p:cNvSpPr>
              <p:nvPr/>
            </p:nvSpPr>
            <p:spPr bwMode="auto">
              <a:xfrm>
                <a:off x="1640" y="3191"/>
                <a:ext cx="684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27" name="Rectangle 51"/>
              <p:cNvSpPr>
                <a:spLocks noChangeArrowheads="1"/>
              </p:cNvSpPr>
              <p:nvPr/>
            </p:nvSpPr>
            <p:spPr bwMode="auto">
              <a:xfrm>
                <a:off x="2324" y="319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28" name="Rectangle 52"/>
              <p:cNvSpPr>
                <a:spLocks noChangeArrowheads="1"/>
              </p:cNvSpPr>
              <p:nvPr/>
            </p:nvSpPr>
            <p:spPr bwMode="auto">
              <a:xfrm>
                <a:off x="2333" y="3191"/>
                <a:ext cx="54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29" name="Rectangle 53"/>
              <p:cNvSpPr>
                <a:spLocks noChangeArrowheads="1"/>
              </p:cNvSpPr>
              <p:nvPr/>
            </p:nvSpPr>
            <p:spPr bwMode="auto">
              <a:xfrm>
                <a:off x="2879" y="319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30" name="Rectangle 54"/>
              <p:cNvSpPr>
                <a:spLocks noChangeArrowheads="1"/>
              </p:cNvSpPr>
              <p:nvPr/>
            </p:nvSpPr>
            <p:spPr bwMode="auto">
              <a:xfrm>
                <a:off x="2888" y="3191"/>
                <a:ext cx="67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31" name="Rectangle 55"/>
              <p:cNvSpPr>
                <a:spLocks noChangeArrowheads="1"/>
              </p:cNvSpPr>
              <p:nvPr/>
            </p:nvSpPr>
            <p:spPr bwMode="auto">
              <a:xfrm>
                <a:off x="3564" y="319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32" name="Rectangle 56"/>
              <p:cNvSpPr>
                <a:spLocks noChangeArrowheads="1"/>
              </p:cNvSpPr>
              <p:nvPr/>
            </p:nvSpPr>
            <p:spPr bwMode="auto">
              <a:xfrm>
                <a:off x="3573" y="3191"/>
                <a:ext cx="54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33" name="Rectangle 57"/>
              <p:cNvSpPr>
                <a:spLocks noChangeArrowheads="1"/>
              </p:cNvSpPr>
              <p:nvPr/>
            </p:nvSpPr>
            <p:spPr bwMode="auto">
              <a:xfrm>
                <a:off x="4119" y="319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34" name="Rectangle 58"/>
              <p:cNvSpPr>
                <a:spLocks noChangeArrowheads="1"/>
              </p:cNvSpPr>
              <p:nvPr/>
            </p:nvSpPr>
            <p:spPr bwMode="auto">
              <a:xfrm>
                <a:off x="4128" y="3191"/>
                <a:ext cx="675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35" name="Rectangle 59"/>
              <p:cNvSpPr>
                <a:spLocks noChangeArrowheads="1"/>
              </p:cNvSpPr>
              <p:nvPr/>
            </p:nvSpPr>
            <p:spPr bwMode="auto">
              <a:xfrm>
                <a:off x="4803" y="319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36" name="Rectangle 60"/>
              <p:cNvSpPr>
                <a:spLocks noChangeArrowheads="1"/>
              </p:cNvSpPr>
              <p:nvPr/>
            </p:nvSpPr>
            <p:spPr bwMode="auto">
              <a:xfrm>
                <a:off x="4805" y="3191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37" name="Rectangle 61"/>
              <p:cNvSpPr>
                <a:spLocks noChangeArrowheads="1"/>
              </p:cNvSpPr>
              <p:nvPr/>
            </p:nvSpPr>
            <p:spPr bwMode="auto">
              <a:xfrm>
                <a:off x="1190" y="3200"/>
                <a:ext cx="450" cy="232"/>
              </a:xfrm>
              <a:prstGeom prst="rect">
                <a:avLst/>
              </a:prstGeom>
              <a:solidFill>
                <a:srgbClr val="3333FF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38" name="Rectangle 62"/>
              <p:cNvSpPr>
                <a:spLocks noChangeArrowheads="1"/>
              </p:cNvSpPr>
              <p:nvPr/>
            </p:nvSpPr>
            <p:spPr bwMode="auto">
              <a:xfrm>
                <a:off x="1283" y="3206"/>
                <a:ext cx="2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chemeClr val="bg1"/>
                    </a:solidFill>
                  </a:rPr>
                  <a:t>DF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6539" name="Rectangle 63"/>
              <p:cNvSpPr>
                <a:spLocks noChangeArrowheads="1"/>
              </p:cNvSpPr>
              <p:nvPr/>
            </p:nvSpPr>
            <p:spPr bwMode="auto">
              <a:xfrm>
                <a:off x="1791" y="3206"/>
                <a:ext cx="3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.995</a:t>
                </a:r>
                <a:endParaRPr lang="en-US" altLang="en-US" sz="1800"/>
              </a:p>
            </p:txBody>
          </p:sp>
          <p:sp>
            <p:nvSpPr>
              <p:cNvPr id="106540" name="Rectangle 64"/>
              <p:cNvSpPr>
                <a:spLocks noChangeArrowheads="1"/>
              </p:cNvSpPr>
              <p:nvPr/>
            </p:nvSpPr>
            <p:spPr bwMode="auto">
              <a:xfrm>
                <a:off x="2504" y="3206"/>
                <a:ext cx="2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…</a:t>
                </a:r>
                <a:endParaRPr lang="en-US" altLang="en-US" sz="1800"/>
              </a:p>
            </p:txBody>
          </p:sp>
          <p:sp>
            <p:nvSpPr>
              <p:cNvPr id="106541" name="Rectangle 65"/>
              <p:cNvSpPr>
                <a:spLocks noChangeArrowheads="1"/>
              </p:cNvSpPr>
              <p:nvPr/>
            </p:nvSpPr>
            <p:spPr bwMode="auto">
              <a:xfrm>
                <a:off x="3086" y="3206"/>
                <a:ext cx="2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.95</a:t>
                </a:r>
                <a:endParaRPr lang="en-US" altLang="en-US" sz="1800"/>
              </a:p>
            </p:txBody>
          </p:sp>
          <p:sp>
            <p:nvSpPr>
              <p:cNvPr id="106542" name="Rectangle 66"/>
              <p:cNvSpPr>
                <a:spLocks noChangeArrowheads="1"/>
              </p:cNvSpPr>
              <p:nvPr/>
            </p:nvSpPr>
            <p:spPr bwMode="auto">
              <a:xfrm>
                <a:off x="3743" y="3206"/>
                <a:ext cx="2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…</a:t>
                </a:r>
                <a:endParaRPr lang="en-US" altLang="en-US" sz="1800"/>
              </a:p>
            </p:txBody>
          </p:sp>
          <p:sp>
            <p:nvSpPr>
              <p:cNvPr id="106543" name="Rectangle 67"/>
              <p:cNvSpPr>
                <a:spLocks noChangeArrowheads="1"/>
              </p:cNvSpPr>
              <p:nvPr/>
            </p:nvSpPr>
            <p:spPr bwMode="auto">
              <a:xfrm>
                <a:off x="4325" y="3206"/>
                <a:ext cx="2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.05</a:t>
                </a:r>
                <a:endParaRPr lang="en-US" altLang="en-US" sz="1800"/>
              </a:p>
            </p:txBody>
          </p:sp>
          <p:sp>
            <p:nvSpPr>
              <p:cNvPr id="106544" name="Rectangle 68"/>
              <p:cNvSpPr>
                <a:spLocks noChangeArrowheads="1"/>
              </p:cNvSpPr>
              <p:nvPr/>
            </p:nvSpPr>
            <p:spPr bwMode="auto">
              <a:xfrm>
                <a:off x="1188" y="3450"/>
                <a:ext cx="452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45" name="Rectangle 69"/>
              <p:cNvSpPr>
                <a:spLocks noChangeArrowheads="1"/>
              </p:cNvSpPr>
              <p:nvPr/>
            </p:nvSpPr>
            <p:spPr bwMode="auto">
              <a:xfrm>
                <a:off x="1188" y="3459"/>
                <a:ext cx="452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46" name="Rectangle 70"/>
              <p:cNvSpPr>
                <a:spLocks noChangeArrowheads="1"/>
              </p:cNvSpPr>
              <p:nvPr/>
            </p:nvSpPr>
            <p:spPr bwMode="auto">
              <a:xfrm>
                <a:off x="1640" y="3450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47" name="Rectangle 71"/>
              <p:cNvSpPr>
                <a:spLocks noChangeArrowheads="1"/>
              </p:cNvSpPr>
              <p:nvPr/>
            </p:nvSpPr>
            <p:spPr bwMode="auto">
              <a:xfrm>
                <a:off x="1640" y="3459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48" name="Rectangle 72"/>
              <p:cNvSpPr>
                <a:spLocks noChangeArrowheads="1"/>
              </p:cNvSpPr>
              <p:nvPr/>
            </p:nvSpPr>
            <p:spPr bwMode="auto">
              <a:xfrm>
                <a:off x="1658" y="3450"/>
                <a:ext cx="66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49" name="Rectangle 73"/>
              <p:cNvSpPr>
                <a:spLocks noChangeArrowheads="1"/>
              </p:cNvSpPr>
              <p:nvPr/>
            </p:nvSpPr>
            <p:spPr bwMode="auto">
              <a:xfrm>
                <a:off x="1658" y="3459"/>
                <a:ext cx="66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50" name="Rectangle 74"/>
              <p:cNvSpPr>
                <a:spLocks noChangeArrowheads="1"/>
              </p:cNvSpPr>
              <p:nvPr/>
            </p:nvSpPr>
            <p:spPr bwMode="auto">
              <a:xfrm>
                <a:off x="2324" y="3450"/>
                <a:ext cx="1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51" name="Rectangle 75"/>
              <p:cNvSpPr>
                <a:spLocks noChangeArrowheads="1"/>
              </p:cNvSpPr>
              <p:nvPr/>
            </p:nvSpPr>
            <p:spPr bwMode="auto">
              <a:xfrm>
                <a:off x="2324" y="3459"/>
                <a:ext cx="1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52" name="Rectangle 76"/>
              <p:cNvSpPr>
                <a:spLocks noChangeArrowheads="1"/>
              </p:cNvSpPr>
              <p:nvPr/>
            </p:nvSpPr>
            <p:spPr bwMode="auto">
              <a:xfrm>
                <a:off x="2341" y="3450"/>
                <a:ext cx="53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53" name="Rectangle 77"/>
              <p:cNvSpPr>
                <a:spLocks noChangeArrowheads="1"/>
              </p:cNvSpPr>
              <p:nvPr/>
            </p:nvSpPr>
            <p:spPr bwMode="auto">
              <a:xfrm>
                <a:off x="2341" y="3459"/>
                <a:ext cx="53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54" name="Rectangle 78"/>
              <p:cNvSpPr>
                <a:spLocks noChangeArrowheads="1"/>
              </p:cNvSpPr>
              <p:nvPr/>
            </p:nvSpPr>
            <p:spPr bwMode="auto">
              <a:xfrm>
                <a:off x="2879" y="3450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55" name="Rectangle 79"/>
              <p:cNvSpPr>
                <a:spLocks noChangeArrowheads="1"/>
              </p:cNvSpPr>
              <p:nvPr/>
            </p:nvSpPr>
            <p:spPr bwMode="auto">
              <a:xfrm>
                <a:off x="2879" y="3459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56" name="Rectangle 80"/>
              <p:cNvSpPr>
                <a:spLocks noChangeArrowheads="1"/>
              </p:cNvSpPr>
              <p:nvPr/>
            </p:nvSpPr>
            <p:spPr bwMode="auto">
              <a:xfrm>
                <a:off x="2897" y="3450"/>
                <a:ext cx="66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57" name="Rectangle 81"/>
              <p:cNvSpPr>
                <a:spLocks noChangeArrowheads="1"/>
              </p:cNvSpPr>
              <p:nvPr/>
            </p:nvSpPr>
            <p:spPr bwMode="auto">
              <a:xfrm>
                <a:off x="2897" y="3459"/>
                <a:ext cx="66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58" name="Rectangle 82"/>
              <p:cNvSpPr>
                <a:spLocks noChangeArrowheads="1"/>
              </p:cNvSpPr>
              <p:nvPr/>
            </p:nvSpPr>
            <p:spPr bwMode="auto">
              <a:xfrm>
                <a:off x="3564" y="3450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59" name="Rectangle 83"/>
              <p:cNvSpPr>
                <a:spLocks noChangeArrowheads="1"/>
              </p:cNvSpPr>
              <p:nvPr/>
            </p:nvSpPr>
            <p:spPr bwMode="auto">
              <a:xfrm>
                <a:off x="3564" y="3459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60" name="Rectangle 84"/>
              <p:cNvSpPr>
                <a:spLocks noChangeArrowheads="1"/>
              </p:cNvSpPr>
              <p:nvPr/>
            </p:nvSpPr>
            <p:spPr bwMode="auto">
              <a:xfrm>
                <a:off x="3582" y="3450"/>
                <a:ext cx="53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61" name="Rectangle 85"/>
              <p:cNvSpPr>
                <a:spLocks noChangeArrowheads="1"/>
              </p:cNvSpPr>
              <p:nvPr/>
            </p:nvSpPr>
            <p:spPr bwMode="auto">
              <a:xfrm>
                <a:off x="3582" y="3459"/>
                <a:ext cx="53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62" name="Rectangle 86"/>
              <p:cNvSpPr>
                <a:spLocks noChangeArrowheads="1"/>
              </p:cNvSpPr>
              <p:nvPr/>
            </p:nvSpPr>
            <p:spPr bwMode="auto">
              <a:xfrm>
                <a:off x="4119" y="3450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63" name="Rectangle 87"/>
              <p:cNvSpPr>
                <a:spLocks noChangeArrowheads="1"/>
              </p:cNvSpPr>
              <p:nvPr/>
            </p:nvSpPr>
            <p:spPr bwMode="auto">
              <a:xfrm>
                <a:off x="4119" y="3459"/>
                <a:ext cx="1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64" name="Rectangle 88"/>
              <p:cNvSpPr>
                <a:spLocks noChangeArrowheads="1"/>
              </p:cNvSpPr>
              <p:nvPr/>
            </p:nvSpPr>
            <p:spPr bwMode="auto">
              <a:xfrm>
                <a:off x="4137" y="3450"/>
                <a:ext cx="66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65" name="Rectangle 89"/>
              <p:cNvSpPr>
                <a:spLocks noChangeArrowheads="1"/>
              </p:cNvSpPr>
              <p:nvPr/>
            </p:nvSpPr>
            <p:spPr bwMode="auto">
              <a:xfrm>
                <a:off x="4137" y="3459"/>
                <a:ext cx="66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66" name="Rectangle 90"/>
              <p:cNvSpPr>
                <a:spLocks noChangeArrowheads="1"/>
              </p:cNvSpPr>
              <p:nvPr/>
            </p:nvSpPr>
            <p:spPr bwMode="auto">
              <a:xfrm>
                <a:off x="1190" y="3468"/>
                <a:ext cx="450" cy="231"/>
              </a:xfrm>
              <a:prstGeom prst="rect">
                <a:avLst/>
              </a:prstGeom>
              <a:solidFill>
                <a:srgbClr val="3333FF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67" name="Rectangle 91"/>
              <p:cNvSpPr>
                <a:spLocks noChangeArrowheads="1"/>
              </p:cNvSpPr>
              <p:nvPr/>
            </p:nvSpPr>
            <p:spPr bwMode="auto">
              <a:xfrm>
                <a:off x="1360" y="3473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chemeClr val="bg1"/>
                    </a:solidFill>
                  </a:rPr>
                  <a:t>1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6568" name="Rectangle 92"/>
              <p:cNvSpPr>
                <a:spLocks noChangeArrowheads="1"/>
              </p:cNvSpPr>
              <p:nvPr/>
            </p:nvSpPr>
            <p:spPr bwMode="auto">
              <a:xfrm>
                <a:off x="1900" y="3473"/>
                <a:ext cx="1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...</a:t>
                </a:r>
                <a:endParaRPr lang="en-US" altLang="en-US" sz="1800"/>
              </a:p>
            </p:txBody>
          </p:sp>
          <p:sp>
            <p:nvSpPr>
              <p:cNvPr id="106569" name="Rectangle 93"/>
              <p:cNvSpPr>
                <a:spLocks noChangeArrowheads="1"/>
              </p:cNvSpPr>
              <p:nvPr/>
            </p:nvSpPr>
            <p:spPr bwMode="auto">
              <a:xfrm>
                <a:off x="2504" y="3473"/>
                <a:ext cx="2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…</a:t>
                </a:r>
                <a:endParaRPr lang="en-US" altLang="en-US" sz="1800"/>
              </a:p>
            </p:txBody>
          </p:sp>
          <p:sp>
            <p:nvSpPr>
              <p:cNvPr id="106570" name="Rectangle 94"/>
              <p:cNvSpPr>
                <a:spLocks noChangeArrowheads="1"/>
              </p:cNvSpPr>
              <p:nvPr/>
            </p:nvSpPr>
            <p:spPr bwMode="auto">
              <a:xfrm>
                <a:off x="2977" y="3473"/>
                <a:ext cx="4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0.004</a:t>
                </a:r>
                <a:endParaRPr lang="en-US" altLang="en-US" sz="1800"/>
              </a:p>
            </p:txBody>
          </p:sp>
          <p:sp>
            <p:nvSpPr>
              <p:cNvPr id="106571" name="Rectangle 95"/>
              <p:cNvSpPr>
                <a:spLocks noChangeArrowheads="1"/>
              </p:cNvSpPr>
              <p:nvPr/>
            </p:nvSpPr>
            <p:spPr bwMode="auto">
              <a:xfrm>
                <a:off x="3743" y="3473"/>
                <a:ext cx="2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…</a:t>
                </a:r>
                <a:endParaRPr lang="en-US" altLang="en-US" sz="1800"/>
              </a:p>
            </p:txBody>
          </p:sp>
          <p:sp>
            <p:nvSpPr>
              <p:cNvPr id="106572" name="Rectangle 96"/>
              <p:cNvSpPr>
                <a:spLocks noChangeArrowheads="1"/>
              </p:cNvSpPr>
              <p:nvPr/>
            </p:nvSpPr>
            <p:spPr bwMode="auto">
              <a:xfrm>
                <a:off x="4215" y="3473"/>
                <a:ext cx="4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3.841</a:t>
                </a:r>
                <a:endParaRPr lang="en-US" altLang="en-US" sz="1800"/>
              </a:p>
            </p:txBody>
          </p:sp>
          <p:sp>
            <p:nvSpPr>
              <p:cNvPr id="106573" name="Rectangle 97"/>
              <p:cNvSpPr>
                <a:spLocks noChangeArrowheads="1"/>
              </p:cNvSpPr>
              <p:nvPr/>
            </p:nvSpPr>
            <p:spPr bwMode="auto">
              <a:xfrm>
                <a:off x="1190" y="3717"/>
                <a:ext cx="450" cy="232"/>
              </a:xfrm>
              <a:prstGeom prst="rect">
                <a:avLst/>
              </a:prstGeom>
              <a:solidFill>
                <a:srgbClr val="3333FF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574" name="Rectangle 98"/>
              <p:cNvSpPr>
                <a:spLocks noChangeArrowheads="1"/>
              </p:cNvSpPr>
              <p:nvPr/>
            </p:nvSpPr>
            <p:spPr bwMode="auto">
              <a:xfrm>
                <a:off x="1360" y="3723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chemeClr val="bg1"/>
                    </a:solidFill>
                  </a:rPr>
                  <a:t>2</a:t>
                </a:r>
                <a:endParaRPr lang="en-US" altLang="en-US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106575" name="Rectangle 99"/>
              <p:cNvSpPr>
                <a:spLocks noChangeArrowheads="1"/>
              </p:cNvSpPr>
              <p:nvPr/>
            </p:nvSpPr>
            <p:spPr bwMode="auto">
              <a:xfrm>
                <a:off x="1736" y="3723"/>
                <a:ext cx="4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0.010</a:t>
                </a:r>
                <a:endParaRPr lang="en-US" altLang="en-US" sz="1800"/>
              </a:p>
            </p:txBody>
          </p:sp>
          <p:sp>
            <p:nvSpPr>
              <p:cNvPr id="106576" name="Rectangle 100"/>
              <p:cNvSpPr>
                <a:spLocks noChangeArrowheads="1"/>
              </p:cNvSpPr>
              <p:nvPr/>
            </p:nvSpPr>
            <p:spPr bwMode="auto">
              <a:xfrm>
                <a:off x="2504" y="3723"/>
                <a:ext cx="2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…</a:t>
                </a:r>
                <a:endParaRPr lang="en-US" altLang="en-US" sz="1800"/>
              </a:p>
            </p:txBody>
          </p:sp>
          <p:sp>
            <p:nvSpPr>
              <p:cNvPr id="106577" name="Rectangle 101"/>
              <p:cNvSpPr>
                <a:spLocks noChangeArrowheads="1"/>
              </p:cNvSpPr>
              <p:nvPr/>
            </p:nvSpPr>
            <p:spPr bwMode="auto">
              <a:xfrm>
                <a:off x="2977" y="3723"/>
                <a:ext cx="4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0.103</a:t>
                </a:r>
                <a:endParaRPr lang="en-US" altLang="en-US" sz="1800"/>
              </a:p>
            </p:txBody>
          </p:sp>
          <p:sp>
            <p:nvSpPr>
              <p:cNvPr id="106578" name="Rectangle 102"/>
              <p:cNvSpPr>
                <a:spLocks noChangeArrowheads="1"/>
              </p:cNvSpPr>
              <p:nvPr/>
            </p:nvSpPr>
            <p:spPr bwMode="auto">
              <a:xfrm>
                <a:off x="3743" y="3723"/>
                <a:ext cx="2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…</a:t>
                </a:r>
                <a:endParaRPr lang="en-US" altLang="en-US" sz="1800"/>
              </a:p>
            </p:txBody>
          </p:sp>
          <p:sp>
            <p:nvSpPr>
              <p:cNvPr id="106579" name="Rectangle 103"/>
              <p:cNvSpPr>
                <a:spLocks noChangeArrowheads="1"/>
              </p:cNvSpPr>
              <p:nvPr/>
            </p:nvSpPr>
            <p:spPr bwMode="auto">
              <a:xfrm>
                <a:off x="4215" y="3723"/>
                <a:ext cx="4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500" b="1">
                    <a:solidFill>
                      <a:srgbClr val="010000"/>
                    </a:solidFill>
                  </a:rPr>
                  <a:t>5.991</a:t>
                </a:r>
                <a:endParaRPr lang="en-US" altLang="en-US" sz="1800"/>
              </a:p>
            </p:txBody>
          </p:sp>
          <p:sp>
            <p:nvSpPr>
              <p:cNvPr id="106580" name="Rectangle 104"/>
              <p:cNvSpPr>
                <a:spLocks noChangeArrowheads="1"/>
              </p:cNvSpPr>
              <p:nvPr/>
            </p:nvSpPr>
            <p:spPr bwMode="auto">
              <a:xfrm>
                <a:off x="197" y="2857"/>
                <a:ext cx="1532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US" b="1" i="1">
                    <a:latin typeface="Symbol" panose="05050102010706020507" pitchFamily="18" charset="2"/>
                  </a:rPr>
                  <a:t></a:t>
                </a:r>
                <a:r>
                  <a:rPr lang="en-US" altLang="en-US" b="1" baseline="30000"/>
                  <a:t>2</a:t>
                </a:r>
                <a:r>
                  <a:rPr lang="en-US" altLang="en-US" b="1"/>
                  <a:t> Table (Portion)</a:t>
                </a:r>
                <a:endParaRPr lang="en-US" altLang="en-US" b="1"/>
              </a:p>
            </p:txBody>
          </p:sp>
        </p:grpSp>
        <p:grpSp>
          <p:nvGrpSpPr>
            <p:cNvPr id="106509" name="Group 105"/>
            <p:cNvGrpSpPr/>
            <p:nvPr/>
          </p:nvGrpSpPr>
          <p:grpSpPr bwMode="auto">
            <a:xfrm>
              <a:off x="3039" y="1402"/>
              <a:ext cx="2528" cy="917"/>
              <a:chOff x="3039" y="1402"/>
              <a:chExt cx="2528" cy="917"/>
            </a:xfrm>
          </p:grpSpPr>
          <p:sp>
            <p:nvSpPr>
              <p:cNvPr id="106515" name="Rectangle 106"/>
              <p:cNvSpPr>
                <a:spLocks noChangeArrowheads="1"/>
              </p:cNvSpPr>
              <p:nvPr/>
            </p:nvSpPr>
            <p:spPr bwMode="auto">
              <a:xfrm>
                <a:off x="3723" y="1402"/>
                <a:ext cx="1844" cy="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US" b="1" dirty="0">
                    <a:solidFill>
                      <a:schemeClr val="tx2"/>
                    </a:solidFill>
                  </a:rPr>
                  <a:t>Upper Tail Area </a:t>
                </a:r>
                <a:br>
                  <a:rPr lang="en-US" altLang="en-US" b="1" dirty="0">
                    <a:solidFill>
                      <a:schemeClr val="tx2"/>
                    </a:solidFill>
                  </a:rPr>
                </a:br>
                <a:r>
                  <a:rPr lang="en-US" altLang="en-US" b="1" dirty="0">
                    <a:solidFill>
                      <a:schemeClr val="tx2"/>
                    </a:solidFill>
                  </a:rPr>
                  <a:t>for Lower Critical Value = </a:t>
                </a:r>
                <a:r>
                  <a:rPr lang="en-US" altLang="en-US" b="1" dirty="0" smtClean="0">
                    <a:solidFill>
                      <a:schemeClr val="tx2"/>
                    </a:solidFill>
                  </a:rPr>
                  <a:t>1–</a:t>
                </a:r>
                <a:r>
                  <a:rPr lang="en-US" altLang="en-US" b="1" dirty="0"/>
                  <a:t>0</a:t>
                </a:r>
                <a:r>
                  <a:rPr lang="en-US" altLang="en-US" b="1" dirty="0" smtClean="0">
                    <a:solidFill>
                      <a:schemeClr val="tx2"/>
                    </a:solidFill>
                  </a:rPr>
                  <a:t>.05 </a:t>
                </a:r>
                <a:r>
                  <a:rPr lang="en-US" altLang="en-US" b="1" dirty="0">
                    <a:solidFill>
                      <a:schemeClr val="tx2"/>
                    </a:solidFill>
                  </a:rPr>
                  <a:t>= </a:t>
                </a:r>
                <a:r>
                  <a:rPr lang="en-US" altLang="en-US" b="1" dirty="0">
                    <a:solidFill>
                      <a:srgbClr val="0000CC"/>
                    </a:solidFill>
                  </a:rPr>
                  <a:t>.95</a:t>
                </a:r>
                <a:endParaRPr lang="en-US" altLang="en-US" b="1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106516" name="Line 107"/>
              <p:cNvSpPr>
                <a:spLocks noChangeShapeType="1"/>
              </p:cNvSpPr>
              <p:nvPr/>
            </p:nvSpPr>
            <p:spPr bwMode="auto">
              <a:xfrm flipH="1">
                <a:off x="3039" y="1793"/>
                <a:ext cx="643" cy="52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6510" name="Rectangle 6"/>
            <p:cNvSpPr>
              <a:spLocks noChangeArrowheads="1"/>
            </p:cNvSpPr>
            <p:nvPr/>
          </p:nvSpPr>
          <p:spPr bwMode="auto">
            <a:xfrm>
              <a:off x="1311" y="1909"/>
              <a:ext cx="115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i="1">
                  <a:solidFill>
                    <a:srgbClr val="0000CC"/>
                  </a:solidFill>
                  <a:latin typeface="Symbol" panose="05050102010706020507" pitchFamily="18" charset="2"/>
                </a:rPr>
                <a:t></a:t>
              </a:r>
              <a:r>
                <a:rPr lang="en-US" altLang="en-US" b="1">
                  <a:solidFill>
                    <a:srgbClr val="0000CC"/>
                  </a:solidFill>
                </a:rPr>
                <a:t> = .05</a:t>
              </a:r>
              <a:endParaRPr lang="en-US" altLang="en-US" b="1">
                <a:solidFill>
                  <a:srgbClr val="0000CC"/>
                </a:solidFill>
              </a:endParaRPr>
            </a:p>
          </p:txBody>
        </p:sp>
        <p:sp>
          <p:nvSpPr>
            <p:cNvPr id="106511" name="Line 7"/>
            <p:cNvSpPr>
              <a:spLocks noChangeShapeType="1"/>
            </p:cNvSpPr>
            <p:nvPr/>
          </p:nvSpPr>
          <p:spPr bwMode="auto">
            <a:xfrm>
              <a:off x="1981" y="2126"/>
              <a:ext cx="275" cy="2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12" name="Rectangle 8"/>
            <p:cNvSpPr>
              <a:spLocks noChangeArrowheads="1"/>
            </p:cNvSpPr>
            <p:nvPr/>
          </p:nvSpPr>
          <p:spPr bwMode="auto">
            <a:xfrm>
              <a:off x="1440" y="1536"/>
              <a:ext cx="954" cy="286"/>
            </a:xfrm>
            <a:prstGeom prst="rect">
              <a:avLst/>
            </a:prstGeom>
            <a:solidFill>
              <a:srgbClr val="F6F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/>
                <a:t>Reject </a:t>
              </a:r>
              <a:r>
                <a:rPr lang="en-US" altLang="en-US" b="1" i="1"/>
                <a:t>H</a:t>
              </a:r>
              <a:r>
                <a:rPr lang="en-US" altLang="en-US" b="1" baseline="-25000"/>
                <a:t>0</a:t>
              </a:r>
              <a:endParaRPr lang="en-US" altLang="en-US" b="1" baseline="-25000"/>
            </a:p>
          </p:txBody>
        </p:sp>
        <p:sp>
          <p:nvSpPr>
            <p:cNvPr id="106513" name="Freeform 9"/>
            <p:cNvSpPr/>
            <p:nvPr/>
          </p:nvSpPr>
          <p:spPr bwMode="auto">
            <a:xfrm>
              <a:off x="2006" y="1841"/>
              <a:ext cx="371" cy="623"/>
            </a:xfrm>
            <a:custGeom>
              <a:avLst/>
              <a:gdLst>
                <a:gd name="T0" fmla="*/ 371 w 371"/>
                <a:gd name="T1" fmla="*/ 623 h 623"/>
                <a:gd name="T2" fmla="*/ 371 w 371"/>
                <a:gd name="T3" fmla="*/ 0 h 623"/>
                <a:gd name="T4" fmla="*/ 0 w 371"/>
                <a:gd name="T5" fmla="*/ 0 h 623"/>
                <a:gd name="T6" fmla="*/ 0 60000 65536"/>
                <a:gd name="T7" fmla="*/ 0 60000 65536"/>
                <a:gd name="T8" fmla="*/ 0 60000 65536"/>
                <a:gd name="T9" fmla="*/ 0 w 371"/>
                <a:gd name="T10" fmla="*/ 0 h 623"/>
                <a:gd name="T11" fmla="*/ 371 w 371"/>
                <a:gd name="T12" fmla="*/ 623 h 6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1" h="623">
                  <a:moveTo>
                    <a:pt x="371" y="623"/>
                  </a:moveTo>
                  <a:lnTo>
                    <a:pt x="371" y="0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4" name="Freeform 10"/>
            <p:cNvSpPr/>
            <p:nvPr/>
          </p:nvSpPr>
          <p:spPr bwMode="auto">
            <a:xfrm>
              <a:off x="1945" y="1807"/>
              <a:ext cx="69" cy="70"/>
            </a:xfrm>
            <a:custGeom>
              <a:avLst/>
              <a:gdLst>
                <a:gd name="T0" fmla="*/ 69 w 69"/>
                <a:gd name="T1" fmla="*/ 0 h 70"/>
                <a:gd name="T2" fmla="*/ 0 w 69"/>
                <a:gd name="T3" fmla="*/ 34 h 70"/>
                <a:gd name="T4" fmla="*/ 69 w 69"/>
                <a:gd name="T5" fmla="*/ 70 h 70"/>
                <a:gd name="T6" fmla="*/ 69 w 69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"/>
                <a:gd name="T13" fmla="*/ 0 h 70"/>
                <a:gd name="T14" fmla="*/ 69 w 69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" h="70">
                  <a:moveTo>
                    <a:pt x="69" y="0"/>
                  </a:moveTo>
                  <a:lnTo>
                    <a:pt x="0" y="34"/>
                  </a:lnTo>
                  <a:lnTo>
                    <a:pt x="69" y="7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8556" name="AutoShape 108"/>
          <p:cNvSpPr>
            <a:spLocks noChangeArrowheads="1"/>
          </p:cNvSpPr>
          <p:nvPr/>
        </p:nvSpPr>
        <p:spPr bwMode="auto">
          <a:xfrm rot="16200000" flipH="1">
            <a:off x="4918075" y="4200525"/>
            <a:ext cx="577850" cy="558800"/>
          </a:xfrm>
          <a:prstGeom prst="rightArrow">
            <a:avLst>
              <a:gd name="adj1" fmla="val 50000"/>
              <a:gd name="adj2" fmla="val 51709"/>
            </a:avLst>
          </a:prstGeom>
          <a:solidFill>
            <a:srgbClr val="8E0D30"/>
          </a:solidFill>
          <a:ln w="12700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0000CC"/>
              </a:solidFill>
            </a:endParaRPr>
          </a:p>
        </p:txBody>
      </p:sp>
      <p:grpSp>
        <p:nvGrpSpPr>
          <p:cNvPr id="7" name="Group 109"/>
          <p:cNvGrpSpPr/>
          <p:nvPr/>
        </p:nvGrpSpPr>
        <p:grpSpPr bwMode="auto">
          <a:xfrm>
            <a:off x="344488" y="3729038"/>
            <a:ext cx="2435225" cy="2741612"/>
            <a:chOff x="217" y="2349"/>
            <a:chExt cx="1534" cy="1727"/>
          </a:xfrm>
        </p:grpSpPr>
        <p:sp>
          <p:nvSpPr>
            <p:cNvPr id="106504" name="Rectangle 110"/>
            <p:cNvSpPr>
              <a:spLocks noChangeArrowheads="1"/>
            </p:cNvSpPr>
            <p:nvPr/>
          </p:nvSpPr>
          <p:spPr bwMode="auto">
            <a:xfrm>
              <a:off x="217" y="2349"/>
              <a:ext cx="153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tabLst>
                  <a:tab pos="40132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tabLst>
                  <a:tab pos="40132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tabLst>
                  <a:tab pos="40132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tabLst>
                  <a:tab pos="40132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tabLst>
                  <a:tab pos="40132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0132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0132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0132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0132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en-US" sz="2800" b="1">
                  <a:solidFill>
                    <a:srgbClr val="3333FF"/>
                  </a:solidFill>
                </a:rPr>
                <a:t>df	= </a:t>
              </a:r>
              <a:r>
                <a:rPr lang="en-US" altLang="en-US" sz="2800" b="1" i="1">
                  <a:solidFill>
                    <a:srgbClr val="3333FF"/>
                  </a:solidFill>
                </a:rPr>
                <a:t>n</a:t>
              </a:r>
              <a:r>
                <a:rPr lang="en-US" altLang="en-US" sz="2800" b="1">
                  <a:solidFill>
                    <a:srgbClr val="3333FF"/>
                  </a:solidFill>
                </a:rPr>
                <a:t> - 1 = 2</a:t>
              </a:r>
              <a:endParaRPr lang="en-US" altLang="en-US" sz="2800" b="1">
                <a:solidFill>
                  <a:srgbClr val="3333FF"/>
                </a:solidFill>
              </a:endParaRPr>
            </a:p>
          </p:txBody>
        </p:sp>
        <p:sp>
          <p:nvSpPr>
            <p:cNvPr id="106505" name="AutoShape 111"/>
            <p:cNvSpPr>
              <a:spLocks noChangeArrowheads="1"/>
            </p:cNvSpPr>
            <p:nvPr/>
          </p:nvSpPr>
          <p:spPr bwMode="auto">
            <a:xfrm>
              <a:off x="772" y="3652"/>
              <a:ext cx="520" cy="424"/>
            </a:xfrm>
            <a:prstGeom prst="rightArrow">
              <a:avLst>
                <a:gd name="adj1" fmla="val 50000"/>
                <a:gd name="adj2" fmla="val 61326"/>
              </a:avLst>
            </a:prstGeom>
            <a:solidFill>
              <a:srgbClr val="8E0D3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55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239000" cy="685800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</a:t>
            </a:r>
            <a:r>
              <a:rPr lang="en-US" altLang="en-US" sz="32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Test Example 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5715000" cy="3541713"/>
          </a:xfrm>
          <a:noFill/>
        </p:spPr>
        <p:txBody>
          <a:bodyPr lIns="90488" tIns="44450" rIns="90488" bIns="44450"/>
          <a:lstStyle/>
          <a:p>
            <a:pPr>
              <a:spcBef>
                <a:spcPts val="0"/>
              </a:spcBef>
            </a:pP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Example </a:t>
            </a: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12. </a:t>
            </a:r>
            <a:r>
              <a:rPr lang="en-US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Is </a:t>
            </a:r>
            <a:r>
              <a:rPr lang="en-US" altLang="en-US" sz="28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the variation in boxes of cereal, measured by the </a:t>
            </a:r>
            <a:r>
              <a:rPr lang="en-US" altLang="en-US" sz="2800" b="1" dirty="0" smtClean="0">
                <a:solidFill>
                  <a:srgbClr val="8E0D30"/>
                </a:solidFill>
                <a:latin typeface="Times New Roman" panose="02020603050405020304" pitchFamily="18" charset="0"/>
                <a:sym typeface="Symbol" panose="05050102010706020507"/>
              </a:rPr>
              <a:t>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8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equal to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15</a:t>
            </a: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grams?</a:t>
            </a: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(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Parameters of population of the </a:t>
            </a:r>
            <a:r>
              <a:rPr lang="en-US" altLang="en-US" sz="2800" dirty="0">
                <a:latin typeface="Times New Roman" panose="02020603050405020304" pitchFamily="18" charset="0"/>
              </a:rPr>
              <a:t>cereal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packaging system was described as above.)             </a:t>
            </a:r>
            <a:endParaRPr lang="en-US" altLang="en-US" sz="2800" dirty="0" smtClean="0"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en-US" sz="28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random sample of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25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boxes had a standard deviation of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17.7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grams.  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Test at the 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0.05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level of significance.</a:t>
            </a:r>
            <a:endParaRPr lang="en-US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6172200" y="1261995"/>
            <a:ext cx="2660650" cy="3041650"/>
            <a:chOff x="5264150" y="2368550"/>
            <a:chExt cx="2806700" cy="3340100"/>
          </a:xfrm>
        </p:grpSpPr>
        <p:sp>
          <p:nvSpPr>
            <p:cNvPr id="107524" name="AutoShape 4"/>
            <p:cNvSpPr>
              <a:spLocks noChangeArrowheads="1"/>
            </p:cNvSpPr>
            <p:nvPr/>
          </p:nvSpPr>
          <p:spPr bwMode="auto">
            <a:xfrm>
              <a:off x="5264150" y="2368550"/>
              <a:ext cx="2806700" cy="3340100"/>
            </a:xfrm>
            <a:prstGeom prst="cube">
              <a:avLst>
                <a:gd name="adj" fmla="val 12690"/>
              </a:avLst>
            </a:prstGeom>
            <a:solidFill>
              <a:srgbClr val="3B3BB3"/>
            </a:solidFill>
            <a:ln w="12700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07525" name="Object 2">
              <a:hlinkClick r:id="" action="ppaction://ole?verb=0"/>
            </p:cNvPr>
            <p:cNvGraphicFramePr/>
            <p:nvPr/>
          </p:nvGraphicFramePr>
          <p:xfrm>
            <a:off x="5378450" y="2827338"/>
            <a:ext cx="2209800" cy="1474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512" name="WordArt 2.0" r:id="rId1" imgW="6094095" imgH="4062095" progId="">
                    <p:embed/>
                  </p:oleObj>
                </mc:Choice>
                <mc:Fallback>
                  <p:oleObj name="WordArt 2.0" r:id="rId1" imgW="6094095" imgH="4062095" progId="">
                    <p:embed/>
                    <p:pic>
                      <p:nvPicPr>
                        <p:cNvPr id="0" name="Picture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8450" y="2827338"/>
                          <a:ext cx="2209800" cy="1474787"/>
                        </a:xfrm>
                        <a:prstGeom prst="rect">
                          <a:avLst/>
                        </a:prstGeom>
                        <a:solidFill>
                          <a:srgbClr val="4D4D4D"/>
                        </a:solidFill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26" name="AutoShape 6"/>
            <p:cNvSpPr>
              <a:spLocks noChangeArrowheads="1"/>
            </p:cNvSpPr>
            <p:nvPr/>
          </p:nvSpPr>
          <p:spPr bwMode="auto">
            <a:xfrm>
              <a:off x="5961063" y="3849688"/>
              <a:ext cx="1130300" cy="1130300"/>
            </a:xfrm>
            <a:prstGeom prst="star16">
              <a:avLst>
                <a:gd name="adj" fmla="val 37500"/>
              </a:avLst>
            </a:prstGeom>
            <a:solidFill>
              <a:srgbClr val="EAF65E"/>
            </a:solidFill>
            <a:ln w="12700">
              <a:solidFill>
                <a:srgbClr val="EAEC5E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532" y="533400"/>
            <a:ext cx="1856268" cy="533400"/>
          </a:xfrm>
          <a:noFill/>
        </p:spPr>
        <p:txBody>
          <a:bodyPr lIns="90488" tIns="44450" rIns="90488" bIns="44450" anchorCtr="1"/>
          <a:lstStyle/>
          <a:p>
            <a:pPr algn="l"/>
            <a:r>
              <a:rPr lang="en-US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297505"/>
            <a:ext cx="4035425" cy="4525963"/>
          </a:xfrm>
          <a:noFill/>
        </p:spPr>
        <p:txBody>
          <a:bodyPr lIns="90488" tIns="44450" rIns="90488" bIns="44450"/>
          <a:lstStyle/>
          <a:p>
            <a:pPr>
              <a:buClr>
                <a:srgbClr val="8E0D30"/>
              </a:buClr>
            </a:pPr>
            <a:r>
              <a:rPr lang="en-US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endParaRPr lang="en-US" altLang="en-US" sz="2800" b="1" dirty="0">
              <a:latin typeface="Times New Roman" panose="02020603050405020304" pitchFamily="18" charset="0"/>
            </a:endParaRPr>
          </a:p>
          <a:p>
            <a:pPr>
              <a:buClr>
                <a:srgbClr val="8E0D30"/>
              </a:buClr>
            </a:pPr>
            <a:r>
              <a:rPr lang="en-US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endParaRPr lang="en-US" altLang="en-US" sz="2800" b="1" dirty="0">
              <a:latin typeface="Times New Roman" panose="02020603050405020304" pitchFamily="18" charset="0"/>
            </a:endParaRPr>
          </a:p>
          <a:p>
            <a:pPr>
              <a:buClr>
                <a:srgbClr val="8E0D30"/>
              </a:buClr>
            </a:pPr>
            <a:r>
              <a:rPr lang="en-US" altLang="en-US" sz="2800" b="1" dirty="0">
                <a:solidFill>
                  <a:schemeClr val="tx2"/>
                </a:solidFill>
              </a:rPr>
              <a:t> </a:t>
            </a:r>
            <a:r>
              <a:rPr lang="en-US" altLang="en-US" sz="2800" b="1" i="1" dirty="0">
                <a:solidFill>
                  <a:schemeClr val="tx2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2800" b="1" dirty="0">
                <a:solidFill>
                  <a:schemeClr val="tx2"/>
                </a:solidFill>
              </a:rPr>
              <a:t> = 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r>
              <a:rPr lang="en-US" altLang="en-US" sz="2800" b="1" dirty="0" err="1">
                <a:solidFill>
                  <a:schemeClr val="tx2"/>
                </a:solidFill>
              </a:rPr>
              <a:t>df</a:t>
            </a:r>
            <a:r>
              <a:rPr lang="en-US" altLang="en-US" sz="2800" b="1" dirty="0">
                <a:solidFill>
                  <a:schemeClr val="tx2"/>
                </a:solidFill>
              </a:rPr>
              <a:t> = </a:t>
            </a:r>
            <a:endParaRPr lang="en-US" altLang="en-US" sz="2800" b="1" dirty="0" smtClean="0">
              <a:solidFill>
                <a:schemeClr val="tx2"/>
              </a:solidFill>
            </a:endParaRPr>
          </a:p>
          <a:p>
            <a:pPr>
              <a:buClr>
                <a:srgbClr val="8E0D30"/>
              </a:buClr>
            </a:pPr>
            <a:r>
              <a:rPr lang="en-US" altLang="en-US" sz="2800" b="1" dirty="0" smtClean="0">
                <a:solidFill>
                  <a:schemeClr val="tx2"/>
                </a:solidFill>
              </a:rPr>
              <a:t>Critical </a:t>
            </a:r>
            <a:r>
              <a:rPr lang="en-US" altLang="en-US" sz="2800" b="1" dirty="0">
                <a:solidFill>
                  <a:schemeClr val="tx2"/>
                </a:solidFill>
              </a:rPr>
              <a:t>Value(s):</a:t>
            </a:r>
            <a:endParaRPr lang="en-US" altLang="en-US" sz="2800" b="1" dirty="0"/>
          </a:p>
          <a:p>
            <a:pPr>
              <a:buClr>
                <a:srgbClr val="8E0D30"/>
              </a:buClr>
            </a:pPr>
            <a:endParaRPr lang="en-US" altLang="en-US" sz="2800" b="1" dirty="0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4191000" y="1130514"/>
            <a:ext cx="3810000" cy="479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chemeClr val="tx2"/>
                </a:solidFill>
              </a:rPr>
              <a:t>Test Statistic: </a:t>
            </a:r>
            <a:endParaRPr lang="en-US" altLang="en-US" sz="2800" b="1" dirty="0">
              <a:solidFill>
                <a:schemeClr val="tx2"/>
              </a:solidFill>
            </a:endParaRPr>
          </a:p>
          <a:p>
            <a:pPr>
              <a:spcBef>
                <a:spcPct val="430000"/>
              </a:spcBef>
            </a:pPr>
            <a:r>
              <a:rPr lang="en-US" altLang="en-US" sz="2800" b="1" dirty="0">
                <a:solidFill>
                  <a:schemeClr val="tx2"/>
                </a:solidFill>
              </a:rPr>
              <a:t>Decision:</a:t>
            </a:r>
            <a:endParaRPr lang="en-US" altLang="en-US" sz="28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28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chemeClr val="tx2"/>
                </a:solidFill>
              </a:rPr>
              <a:t>Conclusion:</a:t>
            </a:r>
            <a:endParaRPr lang="en-US" altLang="en-US" sz="2800" b="1" dirty="0">
              <a:solidFill>
                <a:schemeClr val="tx2"/>
              </a:solidFill>
            </a:endParaRPr>
          </a:p>
          <a:p>
            <a:pPr latinLnBrk="1">
              <a:spcBef>
                <a:spcPct val="20000"/>
              </a:spcBef>
            </a:pPr>
            <a:endParaRPr lang="en-US" altLang="en-US" sz="2800" b="1" dirty="0">
              <a:solidFill>
                <a:schemeClr val="tx2"/>
              </a:solidFill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168400" y="1295918"/>
            <a:ext cx="1235075" cy="1047750"/>
            <a:chOff x="503" y="1133"/>
            <a:chExt cx="778" cy="660"/>
          </a:xfrm>
        </p:grpSpPr>
        <p:sp>
          <p:nvSpPr>
            <p:cNvPr id="108596" name="Rectangle 6"/>
            <p:cNvSpPr>
              <a:spLocks noChangeArrowheads="1"/>
            </p:cNvSpPr>
            <p:nvPr/>
          </p:nvSpPr>
          <p:spPr bwMode="auto">
            <a:xfrm>
              <a:off x="503" y="1133"/>
              <a:ext cx="7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800" b="1" i="1" dirty="0" smtClean="0">
                  <a:solidFill>
                    <a:srgbClr val="8E0D30"/>
                  </a:solidFill>
                  <a:latin typeface="Symbol" panose="05050102010706020507" pitchFamily="18" charset="2"/>
                </a:rPr>
                <a:t></a:t>
              </a:r>
              <a:r>
                <a:rPr lang="en-US" altLang="en-US" sz="2800" b="1" dirty="0" smtClean="0">
                  <a:solidFill>
                    <a:srgbClr val="8E0D30"/>
                  </a:solidFill>
                </a:rPr>
                <a:t> </a:t>
              </a:r>
              <a:r>
                <a:rPr lang="en-US" altLang="en-US" sz="2800" b="1" dirty="0">
                  <a:solidFill>
                    <a:srgbClr val="8E0D30"/>
                  </a:solidFill>
                </a:rPr>
                <a:t>= 15</a:t>
              </a:r>
              <a:endParaRPr lang="en-US" altLang="en-US" sz="2800" b="1" dirty="0">
                <a:solidFill>
                  <a:srgbClr val="8E0D30"/>
                </a:solidFill>
              </a:endParaRPr>
            </a:p>
          </p:txBody>
        </p:sp>
        <p:sp>
          <p:nvSpPr>
            <p:cNvPr id="108597" name="Rectangle 7"/>
            <p:cNvSpPr>
              <a:spLocks noChangeArrowheads="1"/>
            </p:cNvSpPr>
            <p:nvPr/>
          </p:nvSpPr>
          <p:spPr bwMode="auto">
            <a:xfrm>
              <a:off x="503" y="1463"/>
              <a:ext cx="7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800" b="1" i="1" dirty="0" smtClean="0">
                  <a:solidFill>
                    <a:srgbClr val="8E0D30"/>
                  </a:solidFill>
                  <a:latin typeface="Symbol" panose="05050102010706020507" pitchFamily="18" charset="2"/>
                </a:rPr>
                <a:t></a:t>
              </a:r>
              <a:r>
                <a:rPr lang="en-US" altLang="en-US" sz="2800" b="1" dirty="0" smtClean="0">
                  <a:solidFill>
                    <a:srgbClr val="8E0D30"/>
                  </a:solidFill>
                </a:rPr>
                <a:t> </a:t>
              </a:r>
              <a:r>
                <a:rPr lang="en-US" altLang="en-US" sz="2800" b="1" dirty="0">
                  <a:solidFill>
                    <a:srgbClr val="8E0D30"/>
                  </a:solidFill>
                  <a:latin typeface="Symbol" panose="05050102010706020507" pitchFamily="18" charset="2"/>
                </a:rPr>
                <a:t></a:t>
              </a:r>
              <a:r>
                <a:rPr lang="en-US" altLang="en-US" sz="2800" b="1" dirty="0">
                  <a:solidFill>
                    <a:srgbClr val="8E0D30"/>
                  </a:solidFill>
                </a:rPr>
                <a:t> 15</a:t>
              </a:r>
              <a:endParaRPr lang="en-US" altLang="en-US" sz="2800" b="1" dirty="0">
                <a:solidFill>
                  <a:srgbClr val="8E0D30"/>
                </a:solidFill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1417969" y="2400819"/>
            <a:ext cx="1833563" cy="1042987"/>
            <a:chOff x="577" y="1790"/>
            <a:chExt cx="1155" cy="657"/>
          </a:xfrm>
        </p:grpSpPr>
        <p:sp>
          <p:nvSpPr>
            <p:cNvPr id="108594" name="Rectangle 9"/>
            <p:cNvSpPr>
              <a:spLocks noChangeArrowheads="1"/>
            </p:cNvSpPr>
            <p:nvPr/>
          </p:nvSpPr>
          <p:spPr bwMode="auto">
            <a:xfrm>
              <a:off x="577" y="1790"/>
              <a:ext cx="5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en-US" sz="2800" b="1" dirty="0">
                  <a:solidFill>
                    <a:srgbClr val="8E0D30"/>
                  </a:solidFill>
                </a:rPr>
                <a:t>0.05</a:t>
              </a:r>
              <a:endParaRPr lang="en-US" altLang="en-US" sz="2800" b="1" dirty="0">
                <a:solidFill>
                  <a:srgbClr val="8E0D30"/>
                </a:solidFill>
              </a:endParaRPr>
            </a:p>
          </p:txBody>
        </p:sp>
        <p:sp>
          <p:nvSpPr>
            <p:cNvPr id="108595" name="Rectangle 10"/>
            <p:cNvSpPr>
              <a:spLocks noChangeArrowheads="1"/>
            </p:cNvSpPr>
            <p:nvPr/>
          </p:nvSpPr>
          <p:spPr bwMode="auto">
            <a:xfrm>
              <a:off x="592" y="2120"/>
              <a:ext cx="11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800" b="1" dirty="0">
                  <a:solidFill>
                    <a:srgbClr val="8E0D30"/>
                  </a:solidFill>
                </a:rPr>
                <a:t>25 – 1 = 24</a:t>
              </a:r>
              <a:endParaRPr lang="en-US" altLang="en-US" sz="2800" b="1" dirty="0">
                <a:solidFill>
                  <a:srgbClr val="8E0D30"/>
                </a:solidFill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401638" y="4105793"/>
            <a:ext cx="3630613" cy="2055812"/>
            <a:chOff x="256" y="2777"/>
            <a:chExt cx="2287" cy="1295"/>
          </a:xfrm>
        </p:grpSpPr>
        <p:sp>
          <p:nvSpPr>
            <p:cNvPr id="108560" name="Freeform 12"/>
            <p:cNvSpPr/>
            <p:nvPr/>
          </p:nvSpPr>
          <p:spPr bwMode="auto">
            <a:xfrm>
              <a:off x="531" y="3355"/>
              <a:ext cx="208" cy="387"/>
            </a:xfrm>
            <a:custGeom>
              <a:avLst/>
              <a:gdLst>
                <a:gd name="T0" fmla="*/ 0 w 208"/>
                <a:gd name="T1" fmla="*/ 378 h 387"/>
                <a:gd name="T2" fmla="*/ 69 w 208"/>
                <a:gd name="T3" fmla="*/ 325 h 387"/>
                <a:gd name="T4" fmla="*/ 113 w 208"/>
                <a:gd name="T5" fmla="*/ 261 h 387"/>
                <a:gd name="T6" fmla="*/ 148 w 208"/>
                <a:gd name="T7" fmla="*/ 181 h 387"/>
                <a:gd name="T8" fmla="*/ 182 w 208"/>
                <a:gd name="T9" fmla="*/ 71 h 387"/>
                <a:gd name="T10" fmla="*/ 207 w 208"/>
                <a:gd name="T11" fmla="*/ 0 h 387"/>
                <a:gd name="T12" fmla="*/ 207 w 208"/>
                <a:gd name="T13" fmla="*/ 386 h 387"/>
                <a:gd name="T14" fmla="*/ 0 w 208"/>
                <a:gd name="T15" fmla="*/ 386 h 387"/>
                <a:gd name="T16" fmla="*/ 0 w 208"/>
                <a:gd name="T17" fmla="*/ 378 h 3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8"/>
                <a:gd name="T28" fmla="*/ 0 h 387"/>
                <a:gd name="T29" fmla="*/ 208 w 208"/>
                <a:gd name="T30" fmla="*/ 387 h 3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8" h="387">
                  <a:moveTo>
                    <a:pt x="0" y="378"/>
                  </a:moveTo>
                  <a:lnTo>
                    <a:pt x="69" y="325"/>
                  </a:lnTo>
                  <a:lnTo>
                    <a:pt x="113" y="261"/>
                  </a:lnTo>
                  <a:lnTo>
                    <a:pt x="148" y="181"/>
                  </a:lnTo>
                  <a:lnTo>
                    <a:pt x="182" y="71"/>
                  </a:lnTo>
                  <a:lnTo>
                    <a:pt x="207" y="0"/>
                  </a:lnTo>
                  <a:lnTo>
                    <a:pt x="207" y="386"/>
                  </a:lnTo>
                  <a:lnTo>
                    <a:pt x="0" y="386"/>
                  </a:lnTo>
                  <a:lnTo>
                    <a:pt x="0" y="378"/>
                  </a:lnTo>
                </a:path>
              </a:pathLst>
            </a:custGeom>
            <a:solidFill>
              <a:srgbClr val="D200D2">
                <a:alpha val="50195"/>
              </a:srgb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61" name="Freeform 13"/>
            <p:cNvSpPr/>
            <p:nvPr/>
          </p:nvSpPr>
          <p:spPr bwMode="auto">
            <a:xfrm>
              <a:off x="1692" y="3526"/>
              <a:ext cx="424" cy="216"/>
            </a:xfrm>
            <a:custGeom>
              <a:avLst/>
              <a:gdLst>
                <a:gd name="T0" fmla="*/ 423 w 424"/>
                <a:gd name="T1" fmla="*/ 204 h 216"/>
                <a:gd name="T2" fmla="*/ 279 w 424"/>
                <a:gd name="T3" fmla="*/ 154 h 216"/>
                <a:gd name="T4" fmla="*/ 244 w 424"/>
                <a:gd name="T5" fmla="*/ 140 h 216"/>
                <a:gd name="T6" fmla="*/ 212 w 424"/>
                <a:gd name="T7" fmla="*/ 125 h 216"/>
                <a:gd name="T8" fmla="*/ 181 w 424"/>
                <a:gd name="T9" fmla="*/ 108 h 216"/>
                <a:gd name="T10" fmla="*/ 98 w 424"/>
                <a:gd name="T11" fmla="*/ 71 h 216"/>
                <a:gd name="T12" fmla="*/ 54 w 424"/>
                <a:gd name="T13" fmla="*/ 42 h 216"/>
                <a:gd name="T14" fmla="*/ 0 w 424"/>
                <a:gd name="T15" fmla="*/ 0 h 216"/>
                <a:gd name="T16" fmla="*/ 0 w 424"/>
                <a:gd name="T17" fmla="*/ 215 h 216"/>
                <a:gd name="T18" fmla="*/ 423 w 424"/>
                <a:gd name="T19" fmla="*/ 209 h 216"/>
                <a:gd name="T20" fmla="*/ 423 w 424"/>
                <a:gd name="T21" fmla="*/ 204 h 2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24"/>
                <a:gd name="T34" fmla="*/ 0 h 216"/>
                <a:gd name="T35" fmla="*/ 424 w 424"/>
                <a:gd name="T36" fmla="*/ 216 h 2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24" h="216">
                  <a:moveTo>
                    <a:pt x="423" y="204"/>
                  </a:moveTo>
                  <a:lnTo>
                    <a:pt x="279" y="154"/>
                  </a:lnTo>
                  <a:lnTo>
                    <a:pt x="244" y="140"/>
                  </a:lnTo>
                  <a:lnTo>
                    <a:pt x="212" y="125"/>
                  </a:lnTo>
                  <a:lnTo>
                    <a:pt x="181" y="108"/>
                  </a:lnTo>
                  <a:lnTo>
                    <a:pt x="98" y="71"/>
                  </a:lnTo>
                  <a:lnTo>
                    <a:pt x="54" y="42"/>
                  </a:lnTo>
                  <a:lnTo>
                    <a:pt x="0" y="0"/>
                  </a:lnTo>
                  <a:lnTo>
                    <a:pt x="0" y="215"/>
                  </a:lnTo>
                  <a:lnTo>
                    <a:pt x="423" y="209"/>
                  </a:lnTo>
                  <a:lnTo>
                    <a:pt x="423" y="204"/>
                  </a:lnTo>
                </a:path>
              </a:pathLst>
            </a:custGeom>
            <a:solidFill>
              <a:srgbClr val="D200D2">
                <a:alpha val="50195"/>
              </a:srgb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562" name="Group 14"/>
            <p:cNvGrpSpPr/>
            <p:nvPr/>
          </p:nvGrpSpPr>
          <p:grpSpPr bwMode="auto">
            <a:xfrm>
              <a:off x="256" y="2777"/>
              <a:ext cx="2174" cy="1295"/>
              <a:chOff x="256" y="2777"/>
              <a:chExt cx="2174" cy="1295"/>
            </a:xfrm>
          </p:grpSpPr>
          <p:sp>
            <p:nvSpPr>
              <p:cNvPr id="108566" name="Freeform 15"/>
              <p:cNvSpPr/>
              <p:nvPr/>
            </p:nvSpPr>
            <p:spPr bwMode="auto">
              <a:xfrm>
                <a:off x="892" y="2841"/>
                <a:ext cx="1481" cy="901"/>
              </a:xfrm>
              <a:custGeom>
                <a:avLst/>
                <a:gdLst>
                  <a:gd name="T0" fmla="*/ 1480 w 1481"/>
                  <a:gd name="T1" fmla="*/ 900 h 901"/>
                  <a:gd name="T2" fmla="*/ 1325 w 1481"/>
                  <a:gd name="T3" fmla="*/ 891 h 901"/>
                  <a:gd name="T4" fmla="*/ 1246 w 1481"/>
                  <a:gd name="T5" fmla="*/ 879 h 901"/>
                  <a:gd name="T6" fmla="*/ 1169 w 1481"/>
                  <a:gd name="T7" fmla="*/ 866 h 901"/>
                  <a:gd name="T8" fmla="*/ 1090 w 1481"/>
                  <a:gd name="T9" fmla="*/ 844 h 901"/>
                  <a:gd name="T10" fmla="*/ 1013 w 1481"/>
                  <a:gd name="T11" fmla="*/ 816 h 901"/>
                  <a:gd name="T12" fmla="*/ 935 w 1481"/>
                  <a:gd name="T13" fmla="*/ 779 h 901"/>
                  <a:gd name="T14" fmla="*/ 779 w 1481"/>
                  <a:gd name="T15" fmla="*/ 676 h 901"/>
                  <a:gd name="T16" fmla="*/ 624 w 1481"/>
                  <a:gd name="T17" fmla="*/ 528 h 901"/>
                  <a:gd name="T18" fmla="*/ 466 w 1481"/>
                  <a:gd name="T19" fmla="*/ 351 h 901"/>
                  <a:gd name="T20" fmla="*/ 389 w 1481"/>
                  <a:gd name="T21" fmla="*/ 261 h 901"/>
                  <a:gd name="T22" fmla="*/ 311 w 1481"/>
                  <a:gd name="T23" fmla="*/ 178 h 901"/>
                  <a:gd name="T24" fmla="*/ 234 w 1481"/>
                  <a:gd name="T25" fmla="*/ 105 h 901"/>
                  <a:gd name="T26" fmla="*/ 155 w 1481"/>
                  <a:gd name="T27" fmla="*/ 48 h 901"/>
                  <a:gd name="T28" fmla="*/ 76 w 1481"/>
                  <a:gd name="T29" fmla="*/ 11 h 901"/>
                  <a:gd name="T30" fmla="*/ 0 w 1481"/>
                  <a:gd name="T31" fmla="*/ 0 h 9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81"/>
                  <a:gd name="T49" fmla="*/ 0 h 901"/>
                  <a:gd name="T50" fmla="*/ 1481 w 1481"/>
                  <a:gd name="T51" fmla="*/ 901 h 9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81" h="901">
                    <a:moveTo>
                      <a:pt x="1480" y="900"/>
                    </a:moveTo>
                    <a:lnTo>
                      <a:pt x="1325" y="891"/>
                    </a:lnTo>
                    <a:lnTo>
                      <a:pt x="1246" y="879"/>
                    </a:lnTo>
                    <a:lnTo>
                      <a:pt x="1169" y="866"/>
                    </a:lnTo>
                    <a:lnTo>
                      <a:pt x="1090" y="844"/>
                    </a:lnTo>
                    <a:lnTo>
                      <a:pt x="1013" y="816"/>
                    </a:lnTo>
                    <a:lnTo>
                      <a:pt x="935" y="779"/>
                    </a:lnTo>
                    <a:lnTo>
                      <a:pt x="779" y="676"/>
                    </a:lnTo>
                    <a:lnTo>
                      <a:pt x="624" y="528"/>
                    </a:lnTo>
                    <a:lnTo>
                      <a:pt x="466" y="351"/>
                    </a:lnTo>
                    <a:lnTo>
                      <a:pt x="389" y="261"/>
                    </a:lnTo>
                    <a:lnTo>
                      <a:pt x="311" y="178"/>
                    </a:lnTo>
                    <a:lnTo>
                      <a:pt x="234" y="105"/>
                    </a:lnTo>
                    <a:lnTo>
                      <a:pt x="155" y="48"/>
                    </a:lnTo>
                    <a:lnTo>
                      <a:pt x="76" y="11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7" name="Freeform 16"/>
              <p:cNvSpPr/>
              <p:nvPr/>
            </p:nvSpPr>
            <p:spPr bwMode="auto">
              <a:xfrm>
                <a:off x="500" y="2841"/>
                <a:ext cx="393" cy="901"/>
              </a:xfrm>
              <a:custGeom>
                <a:avLst/>
                <a:gdLst>
                  <a:gd name="T0" fmla="*/ 0 w 393"/>
                  <a:gd name="T1" fmla="*/ 900 h 901"/>
                  <a:gd name="T2" fmla="*/ 42 w 393"/>
                  <a:gd name="T3" fmla="*/ 891 h 901"/>
                  <a:gd name="T4" fmla="*/ 61 w 393"/>
                  <a:gd name="T5" fmla="*/ 879 h 901"/>
                  <a:gd name="T6" fmla="*/ 82 w 393"/>
                  <a:gd name="T7" fmla="*/ 866 h 901"/>
                  <a:gd name="T8" fmla="*/ 104 w 393"/>
                  <a:gd name="T9" fmla="*/ 844 h 901"/>
                  <a:gd name="T10" fmla="*/ 123 w 393"/>
                  <a:gd name="T11" fmla="*/ 816 h 901"/>
                  <a:gd name="T12" fmla="*/ 144 w 393"/>
                  <a:gd name="T13" fmla="*/ 779 h 901"/>
                  <a:gd name="T14" fmla="*/ 186 w 393"/>
                  <a:gd name="T15" fmla="*/ 676 h 901"/>
                  <a:gd name="T16" fmla="*/ 227 w 393"/>
                  <a:gd name="T17" fmla="*/ 528 h 901"/>
                  <a:gd name="T18" fmla="*/ 267 w 393"/>
                  <a:gd name="T19" fmla="*/ 351 h 901"/>
                  <a:gd name="T20" fmla="*/ 288 w 393"/>
                  <a:gd name="T21" fmla="*/ 261 h 901"/>
                  <a:gd name="T22" fmla="*/ 309 w 393"/>
                  <a:gd name="T23" fmla="*/ 178 h 901"/>
                  <a:gd name="T24" fmla="*/ 330 w 393"/>
                  <a:gd name="T25" fmla="*/ 105 h 901"/>
                  <a:gd name="T26" fmla="*/ 349 w 393"/>
                  <a:gd name="T27" fmla="*/ 48 h 901"/>
                  <a:gd name="T28" fmla="*/ 371 w 393"/>
                  <a:gd name="T29" fmla="*/ 11 h 901"/>
                  <a:gd name="T30" fmla="*/ 392 w 393"/>
                  <a:gd name="T31" fmla="*/ 0 h 90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3"/>
                  <a:gd name="T49" fmla="*/ 0 h 901"/>
                  <a:gd name="T50" fmla="*/ 393 w 393"/>
                  <a:gd name="T51" fmla="*/ 901 h 90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3" h="901">
                    <a:moveTo>
                      <a:pt x="0" y="900"/>
                    </a:moveTo>
                    <a:lnTo>
                      <a:pt x="42" y="891"/>
                    </a:lnTo>
                    <a:lnTo>
                      <a:pt x="61" y="879"/>
                    </a:lnTo>
                    <a:lnTo>
                      <a:pt x="82" y="866"/>
                    </a:lnTo>
                    <a:lnTo>
                      <a:pt x="104" y="844"/>
                    </a:lnTo>
                    <a:lnTo>
                      <a:pt x="123" y="816"/>
                    </a:lnTo>
                    <a:lnTo>
                      <a:pt x="144" y="779"/>
                    </a:lnTo>
                    <a:lnTo>
                      <a:pt x="186" y="676"/>
                    </a:lnTo>
                    <a:lnTo>
                      <a:pt x="227" y="528"/>
                    </a:lnTo>
                    <a:lnTo>
                      <a:pt x="267" y="351"/>
                    </a:lnTo>
                    <a:lnTo>
                      <a:pt x="288" y="261"/>
                    </a:lnTo>
                    <a:lnTo>
                      <a:pt x="309" y="178"/>
                    </a:lnTo>
                    <a:lnTo>
                      <a:pt x="330" y="105"/>
                    </a:lnTo>
                    <a:lnTo>
                      <a:pt x="349" y="48"/>
                    </a:lnTo>
                    <a:lnTo>
                      <a:pt x="371" y="11"/>
                    </a:lnTo>
                    <a:lnTo>
                      <a:pt x="392" y="0"/>
                    </a:lnTo>
                  </a:path>
                </a:pathLst>
              </a:custGeom>
              <a:noFill/>
              <a:ln w="50800" cap="rnd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8" name="Freeform 17"/>
              <p:cNvSpPr/>
              <p:nvPr/>
            </p:nvSpPr>
            <p:spPr bwMode="auto">
              <a:xfrm>
                <a:off x="500" y="2777"/>
                <a:ext cx="1873" cy="965"/>
              </a:xfrm>
              <a:custGeom>
                <a:avLst/>
                <a:gdLst>
                  <a:gd name="T0" fmla="*/ 0 w 1873"/>
                  <a:gd name="T1" fmla="*/ 0 h 965"/>
                  <a:gd name="T2" fmla="*/ 0 w 1873"/>
                  <a:gd name="T3" fmla="*/ 964 h 965"/>
                  <a:gd name="T4" fmla="*/ 1872 w 1873"/>
                  <a:gd name="T5" fmla="*/ 964 h 965"/>
                  <a:gd name="T6" fmla="*/ 0 60000 65536"/>
                  <a:gd name="T7" fmla="*/ 0 60000 65536"/>
                  <a:gd name="T8" fmla="*/ 0 60000 65536"/>
                  <a:gd name="T9" fmla="*/ 0 w 1873"/>
                  <a:gd name="T10" fmla="*/ 0 h 965"/>
                  <a:gd name="T11" fmla="*/ 1873 w 1873"/>
                  <a:gd name="T12" fmla="*/ 965 h 9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73" h="965">
                    <a:moveTo>
                      <a:pt x="0" y="0"/>
                    </a:moveTo>
                    <a:lnTo>
                      <a:pt x="0" y="964"/>
                    </a:lnTo>
                    <a:lnTo>
                      <a:pt x="1872" y="964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69" name="Line 18"/>
              <p:cNvSpPr>
                <a:spLocks noChangeShapeType="1"/>
              </p:cNvSpPr>
              <p:nvPr/>
            </p:nvSpPr>
            <p:spPr bwMode="auto">
              <a:xfrm>
                <a:off x="485" y="2777"/>
                <a:ext cx="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0" name="Line 19"/>
              <p:cNvSpPr>
                <a:spLocks noChangeShapeType="1"/>
              </p:cNvSpPr>
              <p:nvPr/>
            </p:nvSpPr>
            <p:spPr bwMode="auto">
              <a:xfrm>
                <a:off x="485" y="2873"/>
                <a:ext cx="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1" name="Line 20"/>
              <p:cNvSpPr>
                <a:spLocks noChangeShapeType="1"/>
              </p:cNvSpPr>
              <p:nvPr/>
            </p:nvSpPr>
            <p:spPr bwMode="auto">
              <a:xfrm>
                <a:off x="485" y="2969"/>
                <a:ext cx="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2" name="Line 21"/>
              <p:cNvSpPr>
                <a:spLocks noChangeShapeType="1"/>
              </p:cNvSpPr>
              <p:nvPr/>
            </p:nvSpPr>
            <p:spPr bwMode="auto">
              <a:xfrm>
                <a:off x="485" y="3065"/>
                <a:ext cx="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3" name="Line 22"/>
              <p:cNvSpPr>
                <a:spLocks noChangeShapeType="1"/>
              </p:cNvSpPr>
              <p:nvPr/>
            </p:nvSpPr>
            <p:spPr bwMode="auto">
              <a:xfrm>
                <a:off x="485" y="3163"/>
                <a:ext cx="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4" name="Line 23"/>
              <p:cNvSpPr>
                <a:spLocks noChangeShapeType="1"/>
              </p:cNvSpPr>
              <p:nvPr/>
            </p:nvSpPr>
            <p:spPr bwMode="auto">
              <a:xfrm>
                <a:off x="485" y="3259"/>
                <a:ext cx="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5" name="Line 24"/>
              <p:cNvSpPr>
                <a:spLocks noChangeShapeType="1"/>
              </p:cNvSpPr>
              <p:nvPr/>
            </p:nvSpPr>
            <p:spPr bwMode="auto">
              <a:xfrm>
                <a:off x="485" y="3355"/>
                <a:ext cx="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6" name="Line 25"/>
              <p:cNvSpPr>
                <a:spLocks noChangeShapeType="1"/>
              </p:cNvSpPr>
              <p:nvPr/>
            </p:nvSpPr>
            <p:spPr bwMode="auto">
              <a:xfrm>
                <a:off x="485" y="3453"/>
                <a:ext cx="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7" name="Line 26"/>
              <p:cNvSpPr>
                <a:spLocks noChangeShapeType="1"/>
              </p:cNvSpPr>
              <p:nvPr/>
            </p:nvSpPr>
            <p:spPr bwMode="auto">
              <a:xfrm>
                <a:off x="485" y="3549"/>
                <a:ext cx="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8" name="Line 27"/>
              <p:cNvSpPr>
                <a:spLocks noChangeShapeType="1"/>
              </p:cNvSpPr>
              <p:nvPr/>
            </p:nvSpPr>
            <p:spPr bwMode="auto">
              <a:xfrm>
                <a:off x="485" y="3645"/>
                <a:ext cx="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79" name="Line 28"/>
              <p:cNvSpPr>
                <a:spLocks noChangeShapeType="1"/>
              </p:cNvSpPr>
              <p:nvPr/>
            </p:nvSpPr>
            <p:spPr bwMode="auto">
              <a:xfrm>
                <a:off x="2372" y="3741"/>
                <a:ext cx="0" cy="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0" name="Line 29"/>
              <p:cNvSpPr>
                <a:spLocks noChangeShapeType="1"/>
              </p:cNvSpPr>
              <p:nvPr/>
            </p:nvSpPr>
            <p:spPr bwMode="auto">
              <a:xfrm>
                <a:off x="2186" y="3741"/>
                <a:ext cx="0" cy="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1" name="Line 30"/>
              <p:cNvSpPr>
                <a:spLocks noChangeShapeType="1"/>
              </p:cNvSpPr>
              <p:nvPr/>
            </p:nvSpPr>
            <p:spPr bwMode="auto">
              <a:xfrm>
                <a:off x="1998" y="3741"/>
                <a:ext cx="0" cy="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2" name="Line 31"/>
              <p:cNvSpPr>
                <a:spLocks noChangeShapeType="1"/>
              </p:cNvSpPr>
              <p:nvPr/>
            </p:nvSpPr>
            <p:spPr bwMode="auto">
              <a:xfrm>
                <a:off x="1811" y="3741"/>
                <a:ext cx="0" cy="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3" name="Line 32"/>
              <p:cNvSpPr>
                <a:spLocks noChangeShapeType="1"/>
              </p:cNvSpPr>
              <p:nvPr/>
            </p:nvSpPr>
            <p:spPr bwMode="auto">
              <a:xfrm>
                <a:off x="1623" y="3741"/>
                <a:ext cx="0" cy="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4" name="Line 33"/>
              <p:cNvSpPr>
                <a:spLocks noChangeShapeType="1"/>
              </p:cNvSpPr>
              <p:nvPr/>
            </p:nvSpPr>
            <p:spPr bwMode="auto">
              <a:xfrm>
                <a:off x="1437" y="3741"/>
                <a:ext cx="0" cy="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5" name="Line 34"/>
              <p:cNvSpPr>
                <a:spLocks noChangeShapeType="1"/>
              </p:cNvSpPr>
              <p:nvPr/>
            </p:nvSpPr>
            <p:spPr bwMode="auto">
              <a:xfrm>
                <a:off x="1249" y="3741"/>
                <a:ext cx="0" cy="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6" name="Line 35"/>
              <p:cNvSpPr>
                <a:spLocks noChangeShapeType="1"/>
              </p:cNvSpPr>
              <p:nvPr/>
            </p:nvSpPr>
            <p:spPr bwMode="auto">
              <a:xfrm>
                <a:off x="1063" y="3741"/>
                <a:ext cx="0" cy="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7" name="Line 36"/>
              <p:cNvSpPr>
                <a:spLocks noChangeShapeType="1"/>
              </p:cNvSpPr>
              <p:nvPr/>
            </p:nvSpPr>
            <p:spPr bwMode="auto">
              <a:xfrm>
                <a:off x="874" y="3741"/>
                <a:ext cx="0" cy="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8" name="Line 37"/>
              <p:cNvSpPr>
                <a:spLocks noChangeShapeType="1"/>
              </p:cNvSpPr>
              <p:nvPr/>
            </p:nvSpPr>
            <p:spPr bwMode="auto">
              <a:xfrm>
                <a:off x="688" y="3741"/>
                <a:ext cx="0" cy="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89" name="Rectangle 38"/>
              <p:cNvSpPr>
                <a:spLocks noChangeArrowheads="1"/>
              </p:cNvSpPr>
              <p:nvPr/>
            </p:nvSpPr>
            <p:spPr bwMode="auto">
              <a:xfrm rot="-5400000">
                <a:off x="227" y="3230"/>
                <a:ext cx="116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583" name="Rectangle 39"/>
              <p:cNvSpPr>
                <a:spLocks noChangeArrowheads="1"/>
              </p:cNvSpPr>
              <p:nvPr/>
            </p:nvSpPr>
            <p:spPr bwMode="auto">
              <a:xfrm>
                <a:off x="2092" y="3728"/>
                <a:ext cx="246" cy="34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defRPr/>
                </a:pPr>
                <a:r>
                  <a:rPr lang="en-US" sz="3000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Symbol" panose="05050102010706020507" pitchFamily="18" charset="2"/>
                  </a:rPr>
                  <a:t></a:t>
                </a:r>
                <a:endParaRPr lang="en-US" sz="3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Symbol" panose="05050102010706020507" pitchFamily="18" charset="2"/>
                </a:endParaRPr>
              </a:p>
            </p:txBody>
          </p:sp>
          <p:sp>
            <p:nvSpPr>
              <p:cNvPr id="492584" name="Rectangle 40"/>
              <p:cNvSpPr>
                <a:spLocks noChangeArrowheads="1"/>
              </p:cNvSpPr>
              <p:nvPr/>
            </p:nvSpPr>
            <p:spPr bwMode="auto">
              <a:xfrm>
                <a:off x="2227" y="3721"/>
                <a:ext cx="194" cy="24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defRPr/>
                </a:pPr>
                <a:r>
                  <a:rPr lang="en-US" sz="20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endParaRPr 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108592" name="Rectangle 41"/>
              <p:cNvSpPr>
                <a:spLocks noChangeArrowheads="1"/>
              </p:cNvSpPr>
              <p:nvPr/>
            </p:nvSpPr>
            <p:spPr bwMode="auto">
              <a:xfrm>
                <a:off x="2314" y="3864"/>
                <a:ext cx="116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2586" name="Rectangle 42"/>
              <p:cNvSpPr>
                <a:spLocks noChangeArrowheads="1"/>
              </p:cNvSpPr>
              <p:nvPr/>
            </p:nvSpPr>
            <p:spPr bwMode="auto">
              <a:xfrm>
                <a:off x="393" y="3769"/>
                <a:ext cx="210" cy="28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defRPr/>
                </a:pPr>
                <a:r>
                  <a:rPr 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0</a:t>
                </a:r>
                <a:endPara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  <p:sp>
          <p:nvSpPr>
            <p:cNvPr id="108563" name="Rectangle 43"/>
            <p:cNvSpPr>
              <a:spLocks noChangeArrowheads="1"/>
            </p:cNvSpPr>
            <p:nvPr/>
          </p:nvSpPr>
          <p:spPr bwMode="auto">
            <a:xfrm>
              <a:off x="1419" y="2862"/>
              <a:ext cx="112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i="1" dirty="0">
                  <a:latin typeface="Symbol" panose="05050102010706020507" pitchFamily="18" charset="2"/>
                </a:rPr>
                <a:t></a:t>
              </a:r>
              <a:r>
                <a:rPr lang="en-US" altLang="en-US" b="1" dirty="0"/>
                <a:t>/2 = 0.025</a:t>
              </a:r>
              <a:endParaRPr lang="en-US" altLang="en-US" b="1" dirty="0"/>
            </a:p>
          </p:txBody>
        </p:sp>
        <p:sp>
          <p:nvSpPr>
            <p:cNvPr id="108564" name="Line 44"/>
            <p:cNvSpPr>
              <a:spLocks noChangeShapeType="1"/>
            </p:cNvSpPr>
            <p:nvPr/>
          </p:nvSpPr>
          <p:spPr bwMode="auto">
            <a:xfrm>
              <a:off x="1758" y="3131"/>
              <a:ext cx="62" cy="5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5" name="Line 45"/>
            <p:cNvSpPr>
              <a:spLocks noChangeShapeType="1"/>
            </p:cNvSpPr>
            <p:nvPr/>
          </p:nvSpPr>
          <p:spPr bwMode="auto">
            <a:xfrm flipH="1">
              <a:off x="764" y="3131"/>
              <a:ext cx="706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6"/>
          <p:cNvGrpSpPr/>
          <p:nvPr/>
        </p:nvGrpSpPr>
        <p:grpSpPr bwMode="auto">
          <a:xfrm>
            <a:off x="963613" y="5680593"/>
            <a:ext cx="2192338" cy="454025"/>
            <a:chOff x="610" y="3769"/>
            <a:chExt cx="1381" cy="286"/>
          </a:xfrm>
        </p:grpSpPr>
        <p:sp>
          <p:nvSpPr>
            <p:cNvPr id="108558" name="Rectangle 47"/>
            <p:cNvSpPr>
              <a:spLocks noChangeArrowheads="1"/>
            </p:cNvSpPr>
            <p:nvPr/>
          </p:nvSpPr>
          <p:spPr bwMode="auto">
            <a:xfrm>
              <a:off x="1349" y="3769"/>
              <a:ext cx="64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/>
                <a:t>39.364</a:t>
              </a:r>
              <a:endParaRPr lang="en-US" altLang="en-US" b="1"/>
            </a:p>
          </p:txBody>
        </p:sp>
        <p:sp>
          <p:nvSpPr>
            <p:cNvPr id="108559" name="Rectangle 48"/>
            <p:cNvSpPr>
              <a:spLocks noChangeArrowheads="1"/>
            </p:cNvSpPr>
            <p:nvPr/>
          </p:nvSpPr>
          <p:spPr bwMode="auto">
            <a:xfrm>
              <a:off x="610" y="3769"/>
              <a:ext cx="64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/>
                <a:t>12.401</a:t>
              </a:r>
              <a:endParaRPr lang="en-US" altLang="en-US" b="1"/>
            </a:p>
          </p:txBody>
        </p:sp>
      </p:grpSp>
      <p:grpSp>
        <p:nvGrpSpPr>
          <p:cNvPr id="7" name="Group 59"/>
          <p:cNvGrpSpPr/>
          <p:nvPr/>
        </p:nvGrpSpPr>
        <p:grpSpPr bwMode="auto">
          <a:xfrm>
            <a:off x="3865763" y="1447800"/>
            <a:ext cx="5105400" cy="1765024"/>
            <a:chOff x="2459" y="1412"/>
            <a:chExt cx="3216" cy="1095"/>
          </a:xfrm>
        </p:grpSpPr>
        <p:sp>
          <p:nvSpPr>
            <p:cNvPr id="108556" name="Rectangle 50"/>
            <p:cNvSpPr>
              <a:spLocks noChangeArrowheads="1"/>
            </p:cNvSpPr>
            <p:nvPr/>
          </p:nvSpPr>
          <p:spPr bwMode="auto">
            <a:xfrm>
              <a:off x="2791" y="2173"/>
              <a:ext cx="82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900">
                  <a:solidFill>
                    <a:srgbClr val="8E0D30"/>
                  </a:solidFill>
                </a:rPr>
                <a:t>= 33.42</a:t>
              </a:r>
              <a:endParaRPr lang="en-US" altLang="en-US" sz="2900">
                <a:solidFill>
                  <a:srgbClr val="8E0D30"/>
                </a:solidFill>
              </a:endParaRPr>
            </a:p>
          </p:txBody>
        </p:sp>
        <p:graphicFrame>
          <p:nvGraphicFramePr>
            <p:cNvPr id="108557" name="Object 2"/>
            <p:cNvGraphicFramePr>
              <a:graphicFrameLocks noChangeAspect="1"/>
            </p:cNvGraphicFramePr>
            <p:nvPr/>
          </p:nvGraphicFramePr>
          <p:xfrm>
            <a:off x="2459" y="1412"/>
            <a:ext cx="3216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35" name="Equation" r:id="rId1" imgW="1955165" imgH="495300" progId="Equation.DSMT4">
                    <p:embed/>
                  </p:oleObj>
                </mc:Choice>
                <mc:Fallback>
                  <p:oleObj name="Equation" r:id="rId1" imgW="1955165" imgH="4953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9" y="1412"/>
                          <a:ext cx="3216" cy="8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2596" name="Rectangle 52"/>
          <p:cNvSpPr>
            <a:spLocks noChangeArrowheads="1"/>
          </p:cNvSpPr>
          <p:nvPr/>
        </p:nvSpPr>
        <p:spPr bwMode="auto">
          <a:xfrm>
            <a:off x="4392813" y="3854549"/>
            <a:ext cx="448310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800" b="1" dirty="0">
                <a:solidFill>
                  <a:srgbClr val="8E0D30"/>
                </a:solidFill>
              </a:rPr>
              <a:t>Do not reject </a:t>
            </a:r>
            <a:r>
              <a:rPr lang="en-US" altLang="en-US" sz="2800" b="1" i="1" dirty="0">
                <a:solidFill>
                  <a:schemeClr val="tx2"/>
                </a:solidFill>
              </a:rPr>
              <a:t>H</a:t>
            </a:r>
            <a:r>
              <a:rPr lang="en-US" altLang="en-US" sz="2800" b="1" baseline="-25000" dirty="0">
                <a:solidFill>
                  <a:schemeClr val="tx2"/>
                </a:solidFill>
              </a:rPr>
              <a:t>0 </a:t>
            </a:r>
            <a:r>
              <a:rPr lang="en-US" altLang="en-US" sz="2800" b="1" dirty="0" smtClean="0">
                <a:solidFill>
                  <a:srgbClr val="8E0D30"/>
                </a:solidFill>
              </a:rPr>
              <a:t>at </a:t>
            </a:r>
            <a:r>
              <a:rPr lang="en-US" altLang="en-US" sz="2800" b="1" i="1" dirty="0">
                <a:solidFill>
                  <a:srgbClr val="8E0D30"/>
                </a:solidFill>
                <a:latin typeface="Symbol" panose="05050102010706020507" pitchFamily="18" charset="2"/>
              </a:rPr>
              <a:t></a:t>
            </a:r>
            <a:r>
              <a:rPr lang="en-US" altLang="en-US" sz="2800" b="1" dirty="0">
                <a:solidFill>
                  <a:srgbClr val="8E0D30"/>
                </a:solidFill>
              </a:rPr>
              <a:t> = 0.05</a:t>
            </a:r>
            <a:endParaRPr lang="en-US" altLang="en-US" sz="2800" b="1" dirty="0">
              <a:solidFill>
                <a:srgbClr val="8E0D30"/>
              </a:solidFill>
            </a:endParaRPr>
          </a:p>
        </p:txBody>
      </p:sp>
      <p:sp>
        <p:nvSpPr>
          <p:cNvPr id="492597" name="Rectangle 53"/>
          <p:cNvSpPr>
            <a:spLocks noChangeArrowheads="1"/>
          </p:cNvSpPr>
          <p:nvPr/>
        </p:nvSpPr>
        <p:spPr bwMode="auto">
          <a:xfrm>
            <a:off x="4425952" y="5045968"/>
            <a:ext cx="4635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800" b="1" dirty="0">
                <a:solidFill>
                  <a:srgbClr val="8E0D30"/>
                </a:solidFill>
              </a:rPr>
              <a:t>There is no evidence </a:t>
            </a:r>
            <a:br>
              <a:rPr lang="en-US" altLang="en-US" sz="2800" b="1" dirty="0">
                <a:solidFill>
                  <a:srgbClr val="8E0D30"/>
                </a:solidFill>
              </a:rPr>
            </a:br>
            <a:r>
              <a:rPr lang="en-US" altLang="en-US" sz="2800" b="1" i="1" dirty="0" smtClean="0">
                <a:solidFill>
                  <a:srgbClr val="8E0D30"/>
                </a:solidFill>
                <a:latin typeface="Symbol" panose="05050102010706020507" pitchFamily="18" charset="2"/>
              </a:rPr>
              <a:t></a:t>
            </a:r>
            <a:r>
              <a:rPr lang="en-US" altLang="en-US" sz="2800" b="1" dirty="0" smtClean="0">
                <a:solidFill>
                  <a:srgbClr val="8E0D30"/>
                </a:solidFill>
              </a:rPr>
              <a:t> </a:t>
            </a:r>
            <a:r>
              <a:rPr lang="en-US" altLang="en-US" sz="2800" b="1" dirty="0">
                <a:solidFill>
                  <a:srgbClr val="8E0D30"/>
                </a:solidFill>
              </a:rPr>
              <a:t>is not 15</a:t>
            </a:r>
            <a:endParaRPr lang="en-US" altLang="en-US" sz="2800" b="1" dirty="0">
              <a:solidFill>
                <a:srgbClr val="8E0D3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96" grpId="0" autoUpdateAnimBg="0"/>
      <p:bldP spid="49259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19326"/>
            <a:ext cx="2590800" cy="563562"/>
          </a:xfrm>
          <a:noFill/>
        </p:spPr>
        <p:txBody>
          <a:bodyPr lIns="90488" tIns="44450" rIns="90488" bIns="44450" anchorCtr="1"/>
          <a:lstStyle/>
          <a:p>
            <a:pPr algn="l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II Error</a:t>
            </a: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3886200"/>
          </a:xfrm>
        </p:spPr>
        <p:txBody>
          <a:bodyPr lIns="90488" tIns="44450" rIns="90488" bIns="4445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The Type II error probability </a:t>
            </a:r>
            <a:r>
              <a:rPr lang="en-US" altLang="en-US" sz="2800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is calculated assuming that the null hypothesis is false because it is defined as the </a:t>
            </a:r>
            <a:r>
              <a:rPr lang="en-US" altLang="en-US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probability of accepting H</a:t>
            </a:r>
            <a:r>
              <a:rPr lang="en-US" altLang="en-US" sz="2800" i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when it is </a:t>
            </a:r>
            <a:r>
              <a:rPr lang="en-US" altLang="en-US" sz="2800" i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false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.</a:t>
            </a:r>
            <a:r>
              <a:rPr lang="zh-TW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situation corresponding to accepting the null hypothesis, and thereby risking a Type II error, is not generally as controllable. 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For that reason, we adopted a policy of </a:t>
            </a:r>
            <a:r>
              <a:rPr lang="en-US" altLang="en-US" sz="28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nonrejection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2800" i="1" dirty="0">
                <a:solidFill>
                  <a:srgbClr val="7030A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when the test statistic does not fall in the rejection region, rather than risking an error of unknown magnitude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3899" y="430413"/>
            <a:ext cx="784860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en-US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7.8</a:t>
            </a:r>
            <a:r>
              <a:rPr lang="en-US" altLang="en-US" b="1" kern="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 Calculating Type II Error Probabilities:</a:t>
            </a:r>
            <a:endParaRPr lang="en-US" altLang="en-US" b="1" kern="0" dirty="0" smtClean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altLang="en-US" b="1" kern="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 More about </a:t>
            </a:r>
            <a:r>
              <a:rPr lang="en-US" altLang="en-US" b="1" i="1" kern="0" dirty="0" smtClean="0">
                <a:solidFill>
                  <a:srgbClr val="00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en-US" kern="0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autoUpdateAnimBg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1"/>
            <a:ext cx="8763000" cy="838200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Calculating </a:t>
            </a:r>
            <a:r>
              <a:rPr lang="en-US" altLang="en-US" sz="28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 Large-Sample Test about </a:t>
            </a:r>
            <a:r>
              <a:rPr lang="en-US" altLang="en-US" sz="28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endParaRPr lang="en-US" altLang="en-US" sz="28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1"/>
            <a:ext cx="8229600" cy="3109345"/>
          </a:xfrm>
        </p:spPr>
        <p:txBody>
          <a:bodyPr lIns="90488" tIns="44450" rIns="90488" bIns="44450"/>
          <a:lstStyle/>
          <a:p>
            <a:pPr marL="457200" indent="-457200">
              <a:buFontTx/>
              <a:buNone/>
            </a:pP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1.	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Calculate the value(s) of </a:t>
            </a:r>
            <a:r>
              <a:rPr lang="en-US" altLang="en-US" sz="24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400" dirty="0">
                <a:solidFill>
                  <a:srgbClr val="141413"/>
                </a:solidFill>
                <a:latin typeface="Times New Roman" panose="02020603050405020304" pitchFamily="18" charset="0"/>
              </a:rPr>
              <a:t> corresponding to the border(s) of the rejection region.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There will be one border value for a one-tailed test and two for a two-tailed test.</a:t>
            </a: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996633"/>
                </a:solidFill>
                <a:latin typeface="Times New Roman" panose="02020603050405020304" pitchFamily="18" charset="0"/>
              </a:rPr>
              <a:t>The formula is one of the following, corresponding to a test with level of significance </a:t>
            </a:r>
            <a:r>
              <a:rPr lang="en-US" altLang="en-US" sz="2400" i="1" dirty="0">
                <a:solidFill>
                  <a:srgbClr val="9966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olidFill>
                  <a:srgbClr val="996633"/>
                </a:solidFill>
                <a:latin typeface="Times New Roman" panose="02020603050405020304" pitchFamily="18" charset="0"/>
              </a:rPr>
              <a:t>:</a:t>
            </a:r>
            <a:endParaRPr lang="en-US" altLang="en-US" sz="2400" dirty="0">
              <a:solidFill>
                <a:srgbClr val="996633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ts val="4200"/>
              </a:lnSpc>
              <a:buFontTx/>
              <a:buNone/>
            </a:pPr>
            <a:r>
              <a:rPr lang="en-US" altLang="en-US" sz="2800" i="1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   Upper-tailed </a:t>
            </a:r>
            <a:r>
              <a:rPr lang="en-US" altLang="en-US" sz="2800" i="1" dirty="0">
                <a:solidFill>
                  <a:srgbClr val="8E0D30"/>
                </a:solidFill>
                <a:latin typeface="Times New Roman" panose="02020603050405020304" pitchFamily="18" charset="0"/>
              </a:rPr>
              <a:t>test</a:t>
            </a:r>
            <a:r>
              <a:rPr lang="en-US" altLang="en-US" sz="2800" dirty="0">
                <a:solidFill>
                  <a:srgbClr val="8E0D30"/>
                </a:solidFill>
                <a:latin typeface="Times New Roman" panose="02020603050405020304" pitchFamily="18" charset="0"/>
              </a:rPr>
              <a:t>:</a:t>
            </a:r>
            <a:endParaRPr lang="en-US" altLang="en-US" sz="2800" dirty="0">
              <a:solidFill>
                <a:srgbClr val="8E0D3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3733800" y="2971800"/>
          <a:ext cx="3581400" cy="774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12" name="Equation" r:id="rId1" imgW="4406900" imgH="952500" progId="Equation.DSMT4">
                  <p:embed/>
                </p:oleObj>
              </mc:Choice>
              <mc:Fallback>
                <p:oleObj name="Equation" r:id="rId1" imgW="4406900" imgH="9525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3581400" cy="774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4038600" y="1200726"/>
          <a:ext cx="228600" cy="25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13" name="Equation" r:id="rId3" imgW="279400" imgH="317500" progId="Equation.DSMT4">
                  <p:embed/>
                </p:oleObj>
              </mc:Choice>
              <mc:Fallback>
                <p:oleObj name="Equation" r:id="rId3" imgW="279400" imgH="3175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200726"/>
                        <a:ext cx="228600" cy="259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1" y="4000500"/>
            <a:ext cx="2819400" cy="262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/>
            <a:r>
              <a:rPr lang="en-US" altLang="en-US" sz="28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Lower-tailed test</a:t>
            </a:r>
            <a:r>
              <a:rPr lang="en-US" altLang="en-US" sz="28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:</a:t>
            </a:r>
            <a:endParaRPr lang="en-US" altLang="en-US" sz="2800" kern="0" dirty="0" smtClean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457200" indent="-457200"/>
            <a:endParaRPr lang="en-US" altLang="en-US" sz="2800" kern="0" dirty="0" smtClean="0">
              <a:solidFill>
                <a:srgbClr val="141413"/>
              </a:solidFill>
            </a:endParaRPr>
          </a:p>
          <a:p>
            <a:pPr marL="457200" indent="-457200"/>
            <a:r>
              <a:rPr lang="en-US" altLang="en-US" sz="28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Two-tailed test</a:t>
            </a:r>
            <a:r>
              <a:rPr lang="en-US" altLang="en-US" sz="28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: </a:t>
            </a:r>
            <a:endParaRPr lang="en-US" altLang="en-US" sz="2800" kern="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505200" y="3886200"/>
          <a:ext cx="3733800" cy="807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14" name="Equation" r:id="rId5" imgW="4406900" imgH="952500" progId="Equation.DSMT4">
                  <p:embed/>
                </p:oleObj>
              </mc:Choice>
              <mc:Fallback>
                <p:oleObj name="Equation" r:id="rId5" imgW="4406900" imgH="952500" progId="Equation.DSMT4">
                  <p:embed/>
                  <p:pic>
                    <p:nvPicPr>
                      <p:cNvPr id="0" name="图片 1917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3733800" cy="807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352800" y="4876800"/>
          <a:ext cx="4724400" cy="894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15" name="Equation" r:id="rId7" imgW="5029200" imgH="952500" progId="Equation.DSMT4">
                  <p:embed/>
                </p:oleObj>
              </mc:Choice>
              <mc:Fallback>
                <p:oleObj name="Equation" r:id="rId7" imgW="5029200" imgH="952500" progId="Equation.DSMT4">
                  <p:embed/>
                  <p:pic>
                    <p:nvPicPr>
                      <p:cNvPr id="0" name="图片 191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76800"/>
                        <a:ext cx="4724400" cy="894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3352800" y="5867400"/>
          <a:ext cx="4598132" cy="86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16" name="Equation" r:id="rId9" imgW="5054600" imgH="952500" progId="Equation.DSMT4">
                  <p:embed/>
                </p:oleObj>
              </mc:Choice>
              <mc:Fallback>
                <p:oleObj name="Equation" r:id="rId9" imgW="5054600" imgH="952500" progId="Equation.DSMT4">
                  <p:embed/>
                  <p:pic>
                    <p:nvPicPr>
                      <p:cNvPr id="0" name="图片 191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867400"/>
                        <a:ext cx="4598132" cy="866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autoUpdateAnimBg="0" build="p"/>
      <p:bldP spid="6" grpId="0" autoUpdateAnimBg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304800"/>
            <a:ext cx="8229600" cy="4373563"/>
          </a:xfrm>
        </p:spPr>
        <p:txBody>
          <a:bodyPr lIns="90488" tIns="44450" rIns="90488" bIns="44450"/>
          <a:lstStyle/>
          <a:p>
            <a:pPr marL="457200" indent="-457200">
              <a:buFontTx/>
              <a:buNone/>
            </a:pP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2.	Specify the value of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8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 in the alternative hypothesis for which the value of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 is to be calculated. Then convert the border value(s) of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-value(s) using the alternative distribution with mean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8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. The general formula for the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-value is</a:t>
            </a:r>
            <a:endParaRPr lang="en-US" altLang="en-US" sz="280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4724400" y="1981200"/>
          <a:ext cx="162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4" name="Equation" r:id="rId1" imgW="1625600" imgH="927100" progId="Equation.DSMT4">
                  <p:embed/>
                </p:oleObj>
              </mc:Choice>
              <mc:Fallback>
                <p:oleObj name="Equation" r:id="rId1" imgW="1625600" imgH="9271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981200"/>
                        <a:ext cx="1625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5359400" y="1143000"/>
          <a:ext cx="355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75" name="Equation" r:id="rId3" imgW="355600" imgH="558800" progId="Equation.DSMT4">
                  <p:embed/>
                </p:oleObj>
              </mc:Choice>
              <mc:Fallback>
                <p:oleObj name="Equation" r:id="rId3" imgW="355600" imgH="558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1143000"/>
                        <a:ext cx="355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2889250"/>
            <a:ext cx="853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800" kern="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Sketch the alternative distribution (centered at </a:t>
            </a:r>
            <a:r>
              <a:rPr lang="en-US" altLang="en-US" sz="2800" i="1" kern="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800" kern="0" baseline="-2500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kern="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) and shade the area in the acceptance (</a:t>
            </a:r>
            <a:r>
              <a:rPr lang="en-US" altLang="en-US" sz="2800" kern="0" dirty="0" err="1" smtClean="0">
                <a:solidFill>
                  <a:srgbClr val="006600"/>
                </a:solidFill>
                <a:latin typeface="Times New Roman" panose="02020603050405020304" pitchFamily="18" charset="0"/>
              </a:rPr>
              <a:t>nonrejection</a:t>
            </a:r>
            <a:r>
              <a:rPr lang="en-US" altLang="en-US" sz="2800" kern="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) region. </a:t>
            </a:r>
            <a:r>
              <a:rPr lang="en-US" altLang="en-US" sz="28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Use the </a:t>
            </a:r>
            <a:r>
              <a:rPr lang="en-US" altLang="en-US" sz="2800" i="1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8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-statistic(s) and Table II in Appendix D to find the shaded area, which is </a:t>
            </a:r>
            <a:r>
              <a:rPr lang="en-US" altLang="en-US" sz="2800" i="1" kern="0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8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.</a:t>
            </a:r>
            <a:endParaRPr lang="en-US" altLang="en-US" sz="2800" kern="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autoUpdateAnimBg="0" build="p"/>
      <p:bldP spid="7" grpId="0" autoUpdateAnimBg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of Test</a:t>
            </a:r>
            <a:endParaRPr lang="en-US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marL="609600" indent="-609600">
              <a:buClr>
                <a:srgbClr val="8E0D30"/>
              </a:buClr>
            </a:pPr>
            <a:r>
              <a:rPr lang="en-US" altLang="en-US" sz="2800" dirty="0">
                <a:latin typeface="Times New Roman" panose="02020603050405020304" pitchFamily="18" charset="0"/>
              </a:rPr>
              <a:t>Probability of rejecting false </a:t>
            </a:r>
            <a:r>
              <a:rPr lang="en-US" altLang="en-US" sz="2800" i="1" dirty="0">
                <a:latin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1206500" lvl="1" indent="-411480">
              <a:buClr>
                <a:srgbClr val="8E0D30"/>
              </a:buClr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Correct decision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609600" indent="-609600">
              <a:spcBef>
                <a:spcPct val="35000"/>
              </a:spcBef>
              <a:buClr>
                <a:srgbClr val="8E0D30"/>
              </a:buClr>
            </a:pPr>
            <a:r>
              <a:rPr lang="en-US" altLang="en-US" sz="2800" dirty="0">
                <a:latin typeface="Times New Roman" panose="02020603050405020304" pitchFamily="18" charset="0"/>
              </a:rPr>
              <a:t>Equal to 1 </a:t>
            </a:r>
            <a:r>
              <a:rPr lang="en-US" altLang="en-US" dirty="0"/>
              <a:t>– </a:t>
            </a:r>
            <a:r>
              <a:rPr lang="en-US" altLang="en-US" i="1" dirty="0">
                <a:latin typeface="Symbol" panose="05050102010706020507" pitchFamily="18" charset="2"/>
              </a:rPr>
              <a:t></a:t>
            </a:r>
            <a:endParaRPr lang="en-US" altLang="en-US" dirty="0"/>
          </a:p>
          <a:p>
            <a:pPr marL="609600" indent="-609600">
              <a:spcBef>
                <a:spcPct val="35000"/>
              </a:spcBef>
              <a:buClr>
                <a:srgbClr val="8E0D30"/>
              </a:buClr>
            </a:pPr>
            <a:r>
              <a:rPr lang="en-US" altLang="en-US" sz="2800" dirty="0">
                <a:latin typeface="Times New Roman" panose="02020603050405020304" pitchFamily="18" charset="0"/>
              </a:rPr>
              <a:t>Used in determining test adequacy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609600" indent="-609600">
              <a:spcBef>
                <a:spcPct val="35000"/>
              </a:spcBef>
              <a:buClr>
                <a:srgbClr val="8E0D30"/>
              </a:buClr>
            </a:pPr>
            <a:r>
              <a:rPr lang="en-US" altLang="en-US" sz="2800" dirty="0">
                <a:latin typeface="Times New Roman" panose="02020603050405020304" pitchFamily="18" charset="0"/>
              </a:rPr>
              <a:t>Affected by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1206500" lvl="1" indent="-411480">
              <a:buClr>
                <a:srgbClr val="8E0D30"/>
              </a:buClr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 True value of population parameter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1206500" lvl="1" indent="-411480">
              <a:buClr>
                <a:srgbClr val="8E0D30"/>
              </a:buClr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 Significance level </a:t>
            </a:r>
            <a:endParaRPr lang="en-US" altLang="en-US" baseline="-25000" dirty="0">
              <a:latin typeface="Times New Roman" panose="02020603050405020304" pitchFamily="18" charset="0"/>
            </a:endParaRPr>
          </a:p>
          <a:p>
            <a:pPr marL="1206500" lvl="1" indent="-411480">
              <a:buClr>
                <a:srgbClr val="8E0D30"/>
              </a:buClr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 Standard deviation &amp; sample size 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endParaRPr lang="en-US" altLang="en-US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autoUpdateAnimBg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86" y="197644"/>
            <a:ext cx="8458200" cy="610167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One-Tailed</a:t>
            </a:r>
            <a:r>
              <a:rPr lang="en-US" alt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Example </a:t>
            </a:r>
            <a:endParaRPr lang="en-US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861219"/>
            <a:ext cx="8686799" cy="1729581"/>
          </a:xfrm>
          <a:noFill/>
        </p:spPr>
        <p:txBody>
          <a:bodyPr lIns="90488" tIns="44450" rIns="90488" bIns="44450"/>
          <a:lstStyle/>
          <a:p>
            <a:pPr>
              <a:spcBef>
                <a:spcPts val="0"/>
              </a:spcBef>
            </a:pP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Example </a:t>
            </a: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13.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Does </a:t>
            </a:r>
            <a:r>
              <a:rPr lang="en-US" altLang="en-US" sz="2800" dirty="0">
                <a:latin typeface="Times New Roman" panose="02020603050405020304" pitchFamily="18" charset="0"/>
              </a:rPr>
              <a:t>an average box of cereal contain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368</a:t>
            </a:r>
            <a:r>
              <a:rPr lang="en-US" altLang="en-US" sz="2800" dirty="0">
                <a:latin typeface="Times New Roman" panose="02020603050405020304" pitchFamily="18" charset="0"/>
              </a:rPr>
              <a:t> grams of cereal?  A random sample of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25</a:t>
            </a:r>
            <a:r>
              <a:rPr lang="en-US" altLang="en-US" sz="2800" dirty="0">
                <a:latin typeface="Times New Roman" panose="02020603050405020304" pitchFamily="18" charset="0"/>
              </a:rPr>
              <a:t> boxes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had     </a:t>
            </a:r>
            <a:r>
              <a:rPr lang="en-US" altLang="en-US" sz="2800" b="1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372.5</a:t>
            </a:r>
            <a:r>
              <a:rPr lang="en-US" altLang="en-US" sz="2800" dirty="0">
                <a:latin typeface="Times New Roman" panose="02020603050405020304" pitchFamily="18" charset="0"/>
              </a:rPr>
              <a:t>.  The company has specified </a:t>
            </a:r>
            <a:r>
              <a:rPr lang="en-US" altLang="en-US" sz="2800" b="1" i="1" dirty="0" smtClean="0">
                <a:solidFill>
                  <a:srgbClr val="8E0D3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to be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15</a:t>
            </a:r>
            <a:r>
              <a:rPr lang="en-US" altLang="en-US" sz="2800" dirty="0">
                <a:latin typeface="Times New Roman" panose="02020603050405020304" pitchFamily="18" charset="0"/>
              </a:rPr>
              <a:t> grams.  Test at the </a:t>
            </a:r>
            <a:r>
              <a:rPr lang="en-US" altLang="en-US" sz="2800" b="1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800" b="1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.05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level of significance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.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Finding Power of Test. </a:t>
            </a:r>
            <a:endParaRPr lang="en-US" altLang="en-US" sz="28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349298" y="2694071"/>
            <a:ext cx="2349500" cy="2743200"/>
            <a:chOff x="5896905" y="2666800"/>
            <a:chExt cx="2806700" cy="3340100"/>
          </a:xfrm>
        </p:grpSpPr>
        <p:sp>
          <p:nvSpPr>
            <p:cNvPr id="116740" name="AutoShape 4"/>
            <p:cNvSpPr>
              <a:spLocks noChangeArrowheads="1"/>
            </p:cNvSpPr>
            <p:nvPr/>
          </p:nvSpPr>
          <p:spPr bwMode="auto">
            <a:xfrm>
              <a:off x="5896905" y="2666800"/>
              <a:ext cx="2806700" cy="3340100"/>
            </a:xfrm>
            <a:prstGeom prst="cube">
              <a:avLst>
                <a:gd name="adj" fmla="val 12690"/>
              </a:avLst>
            </a:prstGeom>
            <a:solidFill>
              <a:srgbClr val="3B3BB3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16741" name="Object 5">
              <a:hlinkClick r:id="" action="ppaction://ole?verb=0"/>
            </p:cNvPr>
            <p:cNvGraphicFramePr/>
            <p:nvPr/>
          </p:nvGraphicFramePr>
          <p:xfrm>
            <a:off x="6088099" y="2947610"/>
            <a:ext cx="2209801" cy="1474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00" name="Microsoft WordArt 3.2" r:id="rId1" imgW="6095365" imgH="4064000" progId="">
                    <p:embed/>
                  </p:oleObj>
                </mc:Choice>
                <mc:Fallback>
                  <p:oleObj name="Microsoft WordArt 3.2" r:id="rId1" imgW="6095365" imgH="4064000" progId="">
                    <p:embed/>
                    <p:pic>
                      <p:nvPicPr>
                        <p:cNvPr id="0" name="Picture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8099" y="2947610"/>
                          <a:ext cx="2209801" cy="1474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42" name="AutoShape 6"/>
            <p:cNvSpPr>
              <a:spLocks noChangeArrowheads="1"/>
            </p:cNvSpPr>
            <p:nvPr/>
          </p:nvSpPr>
          <p:spPr bwMode="auto">
            <a:xfrm>
              <a:off x="6670016" y="3953159"/>
              <a:ext cx="1130300" cy="1130300"/>
            </a:xfrm>
            <a:prstGeom prst="star16">
              <a:avLst>
                <a:gd name="adj" fmla="val 37500"/>
              </a:avLst>
            </a:prstGeom>
            <a:solidFill>
              <a:srgbClr val="EAEC5E"/>
            </a:solidFill>
            <a:ln w="1270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52295" name="Rectangle 7"/>
            <p:cNvSpPr>
              <a:spLocks noChangeArrowheads="1"/>
            </p:cNvSpPr>
            <p:nvPr/>
          </p:nvSpPr>
          <p:spPr bwMode="auto">
            <a:xfrm>
              <a:off x="6543675" y="5392243"/>
              <a:ext cx="1503637" cy="55899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rgbClr val="FCF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368 gm.</a:t>
              </a:r>
              <a:endParaRPr lang="en-US" dirty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2" name="物件 1"/>
          <p:cNvGraphicFramePr>
            <a:graphicFrameLocks noChangeAspect="1"/>
          </p:cNvGraphicFramePr>
          <p:nvPr/>
        </p:nvGraphicFramePr>
        <p:xfrm>
          <a:off x="7769676" y="1371600"/>
          <a:ext cx="345949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1" name="Equation" r:id="rId3" imgW="3352800" imgH="3962400" progId="Equation.DSMT4">
                  <p:embed/>
                </p:oleObj>
              </mc:Choice>
              <mc:Fallback>
                <p:oleObj name="Equation" r:id="rId3" imgW="3352800" imgH="3962400" progId="Equation.DSMT4">
                  <p:embed/>
                  <p:pic>
                    <p:nvPicPr>
                      <p:cNvPr id="0" name="图片 1947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9676" y="1371600"/>
                        <a:ext cx="345949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3"/>
          <p:cNvSpPr txBox="1">
            <a:spLocks noChangeArrowheads="1"/>
          </p:cNvSpPr>
          <p:nvPr/>
        </p:nvSpPr>
        <p:spPr bwMode="auto">
          <a:xfrm>
            <a:off x="-1914525" y="2681017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Power Step 1</a:t>
            </a:r>
            <a:endParaRPr lang="en-US" altLang="en-US" sz="2800" b="1" kern="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53"/>
          <p:cNvGrpSpPr/>
          <p:nvPr/>
        </p:nvGrpSpPr>
        <p:grpSpPr bwMode="auto">
          <a:xfrm>
            <a:off x="896970" y="2723585"/>
            <a:ext cx="6299201" cy="3767137"/>
            <a:chOff x="1736" y="603"/>
            <a:chExt cx="3968" cy="2373"/>
          </a:xfrm>
        </p:grpSpPr>
        <p:sp>
          <p:nvSpPr>
            <p:cNvPr id="14" name="Line 2"/>
            <p:cNvSpPr>
              <a:spLocks noChangeShapeType="1"/>
            </p:cNvSpPr>
            <p:nvPr/>
          </p:nvSpPr>
          <p:spPr bwMode="auto">
            <a:xfrm>
              <a:off x="3782" y="1510"/>
              <a:ext cx="0" cy="10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3"/>
            <p:cNvSpPr/>
            <p:nvPr/>
          </p:nvSpPr>
          <p:spPr bwMode="auto">
            <a:xfrm>
              <a:off x="2779" y="1975"/>
              <a:ext cx="612" cy="628"/>
            </a:xfrm>
            <a:custGeom>
              <a:avLst/>
              <a:gdLst>
                <a:gd name="T0" fmla="*/ 662 w 565"/>
                <a:gd name="T1" fmla="*/ 0 h 571"/>
                <a:gd name="T2" fmla="*/ 662 w 565"/>
                <a:gd name="T3" fmla="*/ 690 h 571"/>
                <a:gd name="T4" fmla="*/ 0 w 565"/>
                <a:gd name="T5" fmla="*/ 690 h 571"/>
                <a:gd name="T6" fmla="*/ 80 w 565"/>
                <a:gd name="T7" fmla="*/ 652 h 571"/>
                <a:gd name="T8" fmla="*/ 157 w 565"/>
                <a:gd name="T9" fmla="*/ 610 h 571"/>
                <a:gd name="T10" fmla="*/ 232 w 565"/>
                <a:gd name="T11" fmla="*/ 560 h 571"/>
                <a:gd name="T12" fmla="*/ 301 w 565"/>
                <a:gd name="T13" fmla="*/ 508 h 571"/>
                <a:gd name="T14" fmla="*/ 367 w 565"/>
                <a:gd name="T15" fmla="*/ 447 h 571"/>
                <a:gd name="T16" fmla="*/ 429 w 565"/>
                <a:gd name="T17" fmla="*/ 383 h 571"/>
                <a:gd name="T18" fmla="*/ 487 w 565"/>
                <a:gd name="T19" fmla="*/ 313 h 571"/>
                <a:gd name="T20" fmla="*/ 538 w 565"/>
                <a:gd name="T21" fmla="*/ 241 h 571"/>
                <a:gd name="T22" fmla="*/ 586 w 565"/>
                <a:gd name="T23" fmla="*/ 165 h 571"/>
                <a:gd name="T24" fmla="*/ 625 w 565"/>
                <a:gd name="T25" fmla="*/ 82 h 571"/>
                <a:gd name="T26" fmla="*/ 662 w 565"/>
                <a:gd name="T27" fmla="*/ 0 h 5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5"/>
                <a:gd name="T43" fmla="*/ 0 h 571"/>
                <a:gd name="T44" fmla="*/ 565 w 565"/>
                <a:gd name="T45" fmla="*/ 571 h 5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5" h="571">
                  <a:moveTo>
                    <a:pt x="564" y="0"/>
                  </a:moveTo>
                  <a:lnTo>
                    <a:pt x="564" y="570"/>
                  </a:lnTo>
                  <a:lnTo>
                    <a:pt x="0" y="570"/>
                  </a:lnTo>
                  <a:lnTo>
                    <a:pt x="68" y="539"/>
                  </a:lnTo>
                  <a:lnTo>
                    <a:pt x="134" y="505"/>
                  </a:lnTo>
                  <a:lnTo>
                    <a:pt x="198" y="463"/>
                  </a:lnTo>
                  <a:lnTo>
                    <a:pt x="257" y="420"/>
                  </a:lnTo>
                  <a:lnTo>
                    <a:pt x="313" y="369"/>
                  </a:lnTo>
                  <a:lnTo>
                    <a:pt x="366" y="316"/>
                  </a:lnTo>
                  <a:lnTo>
                    <a:pt x="415" y="259"/>
                  </a:lnTo>
                  <a:lnTo>
                    <a:pt x="459" y="199"/>
                  </a:lnTo>
                  <a:lnTo>
                    <a:pt x="499" y="136"/>
                  </a:lnTo>
                  <a:lnTo>
                    <a:pt x="533" y="68"/>
                  </a:lnTo>
                  <a:lnTo>
                    <a:pt x="564" y="0"/>
                  </a:lnTo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"/>
            <p:cNvSpPr/>
            <p:nvPr/>
          </p:nvSpPr>
          <p:spPr bwMode="auto">
            <a:xfrm>
              <a:off x="3782" y="1482"/>
              <a:ext cx="1153" cy="1109"/>
            </a:xfrm>
            <a:custGeom>
              <a:avLst/>
              <a:gdLst>
                <a:gd name="T0" fmla="*/ 1152 w 1153"/>
                <a:gd name="T1" fmla="*/ 1108 h 1109"/>
                <a:gd name="T2" fmla="*/ 1030 w 1153"/>
                <a:gd name="T3" fmla="*/ 1095 h 1109"/>
                <a:gd name="T4" fmla="*/ 970 w 1153"/>
                <a:gd name="T5" fmla="*/ 1082 h 1109"/>
                <a:gd name="T6" fmla="*/ 909 w 1153"/>
                <a:gd name="T7" fmla="*/ 1064 h 1109"/>
                <a:gd name="T8" fmla="*/ 849 w 1153"/>
                <a:gd name="T9" fmla="*/ 1039 h 1109"/>
                <a:gd name="T10" fmla="*/ 788 w 1153"/>
                <a:gd name="T11" fmla="*/ 1004 h 1109"/>
                <a:gd name="T12" fmla="*/ 728 w 1153"/>
                <a:gd name="T13" fmla="*/ 960 h 1109"/>
                <a:gd name="T14" fmla="*/ 607 w 1153"/>
                <a:gd name="T15" fmla="*/ 831 h 1109"/>
                <a:gd name="T16" fmla="*/ 485 w 1153"/>
                <a:gd name="T17" fmla="*/ 649 h 1109"/>
                <a:gd name="T18" fmla="*/ 364 w 1153"/>
                <a:gd name="T19" fmla="*/ 433 h 1109"/>
                <a:gd name="T20" fmla="*/ 304 w 1153"/>
                <a:gd name="T21" fmla="*/ 322 h 1109"/>
                <a:gd name="T22" fmla="*/ 243 w 1153"/>
                <a:gd name="T23" fmla="*/ 218 h 1109"/>
                <a:gd name="T24" fmla="*/ 183 w 1153"/>
                <a:gd name="T25" fmla="*/ 129 h 1109"/>
                <a:gd name="T26" fmla="*/ 121 w 1153"/>
                <a:gd name="T27" fmla="*/ 60 h 1109"/>
                <a:gd name="T28" fmla="*/ 61 w 1153"/>
                <a:gd name="T29" fmla="*/ 15 h 1109"/>
                <a:gd name="T30" fmla="*/ 0 w 1153"/>
                <a:gd name="T31" fmla="*/ 0 h 110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3"/>
                <a:gd name="T49" fmla="*/ 0 h 1109"/>
                <a:gd name="T50" fmla="*/ 1153 w 1153"/>
                <a:gd name="T51" fmla="*/ 1109 h 110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3" h="1109">
                  <a:moveTo>
                    <a:pt x="1152" y="1108"/>
                  </a:moveTo>
                  <a:lnTo>
                    <a:pt x="1030" y="1095"/>
                  </a:lnTo>
                  <a:lnTo>
                    <a:pt x="970" y="1082"/>
                  </a:lnTo>
                  <a:lnTo>
                    <a:pt x="909" y="1064"/>
                  </a:lnTo>
                  <a:lnTo>
                    <a:pt x="849" y="1039"/>
                  </a:lnTo>
                  <a:lnTo>
                    <a:pt x="788" y="1004"/>
                  </a:lnTo>
                  <a:lnTo>
                    <a:pt x="728" y="960"/>
                  </a:lnTo>
                  <a:lnTo>
                    <a:pt x="607" y="831"/>
                  </a:lnTo>
                  <a:lnTo>
                    <a:pt x="485" y="649"/>
                  </a:lnTo>
                  <a:lnTo>
                    <a:pt x="364" y="433"/>
                  </a:lnTo>
                  <a:lnTo>
                    <a:pt x="304" y="322"/>
                  </a:lnTo>
                  <a:lnTo>
                    <a:pt x="243" y="218"/>
                  </a:lnTo>
                  <a:lnTo>
                    <a:pt x="183" y="129"/>
                  </a:lnTo>
                  <a:lnTo>
                    <a:pt x="121" y="60"/>
                  </a:lnTo>
                  <a:lnTo>
                    <a:pt x="61" y="15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/>
            <p:cNvSpPr/>
            <p:nvPr/>
          </p:nvSpPr>
          <p:spPr bwMode="auto">
            <a:xfrm>
              <a:off x="2637" y="1487"/>
              <a:ext cx="1152" cy="1109"/>
            </a:xfrm>
            <a:custGeom>
              <a:avLst/>
              <a:gdLst>
                <a:gd name="T0" fmla="*/ 0 w 1152"/>
                <a:gd name="T1" fmla="*/ 1108 h 1109"/>
                <a:gd name="T2" fmla="*/ 121 w 1152"/>
                <a:gd name="T3" fmla="*/ 1095 h 1109"/>
                <a:gd name="T4" fmla="*/ 182 w 1152"/>
                <a:gd name="T5" fmla="*/ 1082 h 1109"/>
                <a:gd name="T6" fmla="*/ 242 w 1152"/>
                <a:gd name="T7" fmla="*/ 1064 h 1109"/>
                <a:gd name="T8" fmla="*/ 302 w 1152"/>
                <a:gd name="T9" fmla="*/ 1039 h 1109"/>
                <a:gd name="T10" fmla="*/ 363 w 1152"/>
                <a:gd name="T11" fmla="*/ 1004 h 1109"/>
                <a:gd name="T12" fmla="*/ 423 w 1152"/>
                <a:gd name="T13" fmla="*/ 960 h 1109"/>
                <a:gd name="T14" fmla="*/ 546 w 1152"/>
                <a:gd name="T15" fmla="*/ 831 h 1109"/>
                <a:gd name="T16" fmla="*/ 666 w 1152"/>
                <a:gd name="T17" fmla="*/ 649 h 1109"/>
                <a:gd name="T18" fmla="*/ 787 w 1152"/>
                <a:gd name="T19" fmla="*/ 433 h 1109"/>
                <a:gd name="T20" fmla="*/ 849 w 1152"/>
                <a:gd name="T21" fmla="*/ 322 h 1109"/>
                <a:gd name="T22" fmla="*/ 908 w 1152"/>
                <a:gd name="T23" fmla="*/ 218 h 1109"/>
                <a:gd name="T24" fmla="*/ 970 w 1152"/>
                <a:gd name="T25" fmla="*/ 129 h 1109"/>
                <a:gd name="T26" fmla="*/ 1030 w 1152"/>
                <a:gd name="T27" fmla="*/ 60 h 1109"/>
                <a:gd name="T28" fmla="*/ 1091 w 1152"/>
                <a:gd name="T29" fmla="*/ 15 h 1109"/>
                <a:gd name="T30" fmla="*/ 1151 w 1152"/>
                <a:gd name="T31" fmla="*/ 0 h 110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2"/>
                <a:gd name="T49" fmla="*/ 0 h 1109"/>
                <a:gd name="T50" fmla="*/ 1152 w 1152"/>
                <a:gd name="T51" fmla="*/ 1109 h 110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2" h="1109">
                  <a:moveTo>
                    <a:pt x="0" y="1108"/>
                  </a:moveTo>
                  <a:lnTo>
                    <a:pt x="121" y="1095"/>
                  </a:lnTo>
                  <a:lnTo>
                    <a:pt x="182" y="1082"/>
                  </a:lnTo>
                  <a:lnTo>
                    <a:pt x="242" y="1064"/>
                  </a:lnTo>
                  <a:lnTo>
                    <a:pt x="302" y="1039"/>
                  </a:lnTo>
                  <a:lnTo>
                    <a:pt x="363" y="1004"/>
                  </a:lnTo>
                  <a:lnTo>
                    <a:pt x="423" y="960"/>
                  </a:lnTo>
                  <a:lnTo>
                    <a:pt x="546" y="831"/>
                  </a:lnTo>
                  <a:lnTo>
                    <a:pt x="666" y="649"/>
                  </a:lnTo>
                  <a:lnTo>
                    <a:pt x="787" y="433"/>
                  </a:lnTo>
                  <a:lnTo>
                    <a:pt x="849" y="322"/>
                  </a:lnTo>
                  <a:lnTo>
                    <a:pt x="908" y="218"/>
                  </a:lnTo>
                  <a:lnTo>
                    <a:pt x="970" y="129"/>
                  </a:lnTo>
                  <a:lnTo>
                    <a:pt x="1030" y="60"/>
                  </a:lnTo>
                  <a:lnTo>
                    <a:pt x="1091" y="15"/>
                  </a:lnTo>
                  <a:lnTo>
                    <a:pt x="1151" y="0"/>
                  </a:lnTo>
                </a:path>
              </a:pathLst>
            </a:custGeom>
            <a:noFill/>
            <a:ln w="50800" cap="rnd" cmpd="sng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2631" y="2590"/>
              <a:ext cx="2347" cy="1"/>
            </a:xfrm>
            <a:custGeom>
              <a:avLst/>
              <a:gdLst>
                <a:gd name="T0" fmla="*/ 0 w 2347"/>
                <a:gd name="T1" fmla="*/ 0 h 1"/>
                <a:gd name="T2" fmla="*/ 0 w 2347"/>
                <a:gd name="T3" fmla="*/ 0 h 1"/>
                <a:gd name="T4" fmla="*/ 2346 w 2347"/>
                <a:gd name="T5" fmla="*/ 0 h 1"/>
                <a:gd name="T6" fmla="*/ 0 60000 65536"/>
                <a:gd name="T7" fmla="*/ 0 60000 65536"/>
                <a:gd name="T8" fmla="*/ 0 60000 65536"/>
                <a:gd name="T9" fmla="*/ 0 w 2347"/>
                <a:gd name="T10" fmla="*/ 0 h 1"/>
                <a:gd name="T11" fmla="*/ 2347 w 234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7" h="1">
                  <a:moveTo>
                    <a:pt x="0" y="0"/>
                  </a:moveTo>
                  <a:lnTo>
                    <a:pt x="0" y="0"/>
                  </a:lnTo>
                  <a:lnTo>
                    <a:pt x="2346" y="0"/>
                  </a:lnTo>
                </a:path>
              </a:pathLst>
            </a:custGeom>
            <a:noFill/>
            <a:ln w="25400" cap="rnd" cmpd="sng">
              <a:solidFill>
                <a:srgbClr val="CDCDCD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2609" y="2590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2609" y="2590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609" y="2590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2609" y="2590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2609" y="2590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2609" y="2590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2609" y="2590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2609" y="2590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2609" y="2590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2609" y="2590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4977" y="2590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4743" y="2590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4508" y="2590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4273" y="2590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4038" y="2590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3804" y="2590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3569" y="2590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3335" y="2590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3100" y="2590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2865" y="2590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27"/>
            <p:cNvSpPr>
              <a:spLocks noChangeArrowheads="1"/>
            </p:cNvSpPr>
            <p:nvPr/>
          </p:nvSpPr>
          <p:spPr bwMode="auto">
            <a:xfrm rot="-5400000">
              <a:off x="2408" y="2561"/>
              <a:ext cx="11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4654" y="2642"/>
              <a:ext cx="2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900" b="1">
                  <a:latin typeface="Symbol" panose="05050102010706020507" pitchFamily="18" charset="2"/>
                </a:rPr>
                <a:t></a:t>
              </a:r>
              <a:endParaRPr lang="en-US" altLang="en-US" sz="2900" b="1">
                <a:latin typeface="Symbol" panose="05050102010706020507" pitchFamily="18" charset="2"/>
              </a:endParaRP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4768" y="2594"/>
              <a:ext cx="2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900" b="1" i="1"/>
                <a:t>x</a:t>
              </a:r>
              <a:endParaRPr lang="en-US" altLang="en-US" sz="2900" b="1"/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4919" y="2850"/>
              <a:ext cx="11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3598" y="2592"/>
              <a:ext cx="22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 i="1" dirty="0">
                  <a:latin typeface="Symbol" panose="05050102010706020507" pitchFamily="18" charset="2"/>
                </a:rPr>
                <a:t></a:t>
              </a:r>
              <a:endParaRPr lang="en-US" altLang="en-US" b="1" dirty="0">
                <a:latin typeface="Symbol" panose="05050102010706020507" pitchFamily="18" charset="2"/>
              </a:endParaRPr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3708" y="2714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600" b="1"/>
                <a:t>0</a:t>
              </a:r>
              <a:endParaRPr lang="en-US" altLang="en-US" sz="1600" b="1"/>
            </a:p>
          </p:txBody>
        </p:sp>
        <p:sp>
          <p:nvSpPr>
            <p:cNvPr id="45" name="Rectangle 33"/>
            <p:cNvSpPr>
              <a:spLocks noChangeArrowheads="1"/>
            </p:cNvSpPr>
            <p:nvPr/>
          </p:nvSpPr>
          <p:spPr bwMode="auto">
            <a:xfrm>
              <a:off x="3779" y="2592"/>
              <a:ext cx="60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 dirty="0"/>
                <a:t> = 368</a:t>
              </a:r>
              <a:endParaRPr lang="en-US" altLang="en-US" b="1" dirty="0"/>
            </a:p>
          </p:txBody>
        </p:sp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4320" y="2764"/>
              <a:ext cx="11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" name="Rectangle 35"/>
            <p:cNvSpPr>
              <a:spLocks noChangeArrowheads="1"/>
            </p:cNvSpPr>
            <p:nvPr/>
          </p:nvSpPr>
          <p:spPr bwMode="auto">
            <a:xfrm>
              <a:off x="2630" y="1361"/>
              <a:ext cx="8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/>
                <a:t>Reject </a:t>
              </a:r>
              <a:r>
                <a:rPr lang="en-US" altLang="en-US" b="1" i="1"/>
                <a:t>H</a:t>
              </a:r>
              <a:r>
                <a:rPr lang="en-US" altLang="en-US" b="1" baseline="-25000"/>
                <a:t>0</a:t>
              </a:r>
              <a:endParaRPr lang="en-US" altLang="en-US" b="1" baseline="-25000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>
              <a:off x="2692" y="1642"/>
              <a:ext cx="6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7"/>
            <p:cNvSpPr/>
            <p:nvPr/>
          </p:nvSpPr>
          <p:spPr bwMode="auto">
            <a:xfrm>
              <a:off x="2606" y="1603"/>
              <a:ext cx="73" cy="74"/>
            </a:xfrm>
            <a:custGeom>
              <a:avLst/>
              <a:gdLst>
                <a:gd name="T0" fmla="*/ 72 w 73"/>
                <a:gd name="T1" fmla="*/ 0 h 74"/>
                <a:gd name="T2" fmla="*/ 0 w 73"/>
                <a:gd name="T3" fmla="*/ 36 h 74"/>
                <a:gd name="T4" fmla="*/ 72 w 73"/>
                <a:gd name="T5" fmla="*/ 73 h 74"/>
                <a:gd name="T6" fmla="*/ 72 w 73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"/>
                <a:gd name="T13" fmla="*/ 0 h 74"/>
                <a:gd name="T14" fmla="*/ 73 w 73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" h="74">
                  <a:moveTo>
                    <a:pt x="72" y="0"/>
                  </a:moveTo>
                  <a:lnTo>
                    <a:pt x="0" y="36"/>
                  </a:lnTo>
                  <a:lnTo>
                    <a:pt x="72" y="73"/>
                  </a:lnTo>
                  <a:lnTo>
                    <a:pt x="72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 flipV="1">
              <a:off x="3377" y="1634"/>
              <a:ext cx="0" cy="9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 flipH="1">
              <a:off x="3375" y="2161"/>
              <a:ext cx="1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40"/>
            <p:cNvSpPr/>
            <p:nvPr/>
          </p:nvSpPr>
          <p:spPr bwMode="auto">
            <a:xfrm>
              <a:off x="4743" y="2121"/>
              <a:ext cx="74" cy="73"/>
            </a:xfrm>
            <a:custGeom>
              <a:avLst/>
              <a:gdLst>
                <a:gd name="T0" fmla="*/ 0 w 74"/>
                <a:gd name="T1" fmla="*/ 0 h 73"/>
                <a:gd name="T2" fmla="*/ 73 w 74"/>
                <a:gd name="T3" fmla="*/ 37 h 73"/>
                <a:gd name="T4" fmla="*/ 0 w 74"/>
                <a:gd name="T5" fmla="*/ 72 h 73"/>
                <a:gd name="T6" fmla="*/ 0 w 74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73"/>
                <a:gd name="T14" fmla="*/ 74 w 74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73">
                  <a:moveTo>
                    <a:pt x="0" y="0"/>
                  </a:moveTo>
                  <a:lnTo>
                    <a:pt x="73" y="37"/>
                  </a:lnTo>
                  <a:lnTo>
                    <a:pt x="0" y="72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4178" y="1602"/>
              <a:ext cx="69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/>
                <a:t>Do Not</a:t>
              </a:r>
              <a:endParaRPr lang="en-US" altLang="en-US" b="1"/>
            </a:p>
          </p:txBody>
        </p:sp>
        <p:sp>
          <p:nvSpPr>
            <p:cNvPr id="54" name="Rectangle 42"/>
            <p:cNvSpPr>
              <a:spLocks noChangeArrowheads="1"/>
            </p:cNvSpPr>
            <p:nvPr/>
          </p:nvSpPr>
          <p:spPr bwMode="auto">
            <a:xfrm>
              <a:off x="4204" y="1794"/>
              <a:ext cx="8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/>
                <a:t>Reject </a:t>
              </a:r>
              <a:r>
                <a:rPr lang="en-US" altLang="en-US" b="1" i="1"/>
                <a:t>H</a:t>
              </a:r>
              <a:r>
                <a:rPr lang="en-US" altLang="en-US" b="1" baseline="-25000"/>
                <a:t>0</a:t>
              </a:r>
              <a:endParaRPr lang="en-US" altLang="en-US" b="1" baseline="-25000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3860" y="603"/>
              <a:ext cx="1486" cy="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Hypothesis:</a:t>
              </a:r>
              <a:br>
                <a:rPr lang="en-US" altLang="en-US" b="1" dirty="0"/>
              </a:br>
              <a:r>
                <a:rPr lang="en-US" altLang="en-US" b="1" i="1" dirty="0"/>
                <a:t>H</a:t>
              </a:r>
              <a:r>
                <a:rPr lang="en-US" altLang="en-US" b="1" baseline="-25000" dirty="0"/>
                <a:t>0</a:t>
              </a:r>
              <a:r>
                <a:rPr lang="en-US" altLang="en-US" b="1" dirty="0"/>
                <a:t>: </a:t>
              </a:r>
              <a:r>
                <a:rPr lang="en-US" altLang="en-US" b="1" i="1" dirty="0">
                  <a:latin typeface="Symbol" panose="05050102010706020507" pitchFamily="18" charset="2"/>
                </a:rPr>
                <a:t></a:t>
              </a:r>
              <a:r>
                <a:rPr lang="en-US" altLang="en-US" b="1" baseline="-25000" dirty="0"/>
                <a:t>0</a:t>
              </a:r>
              <a:r>
                <a:rPr lang="en-US" altLang="en-US" b="1" dirty="0"/>
                <a:t> </a:t>
              </a:r>
              <a:r>
                <a:rPr lang="en-US" altLang="en-US" b="1" dirty="0">
                  <a:latin typeface="Symbol" panose="05050102010706020507" pitchFamily="18" charset="2"/>
                </a:rPr>
                <a:t></a:t>
              </a:r>
              <a:r>
                <a:rPr lang="en-US" altLang="en-US" b="1" dirty="0"/>
                <a:t> 368</a:t>
              </a:r>
              <a:br>
                <a:rPr lang="en-US" altLang="en-US" b="1" dirty="0"/>
              </a:br>
              <a:r>
                <a:rPr lang="en-US" altLang="en-US" b="1" i="1" dirty="0"/>
                <a:t>H</a:t>
              </a:r>
              <a:r>
                <a:rPr lang="en-US" altLang="en-US" b="1" baseline="-25000" dirty="0"/>
                <a:t>a</a:t>
              </a:r>
              <a:r>
                <a:rPr lang="en-US" altLang="en-US" b="1" dirty="0"/>
                <a:t>: </a:t>
              </a:r>
              <a:r>
                <a:rPr lang="en-US" altLang="en-US" b="1" i="1" dirty="0">
                  <a:latin typeface="Symbol" panose="05050102010706020507" pitchFamily="18" charset="2"/>
                </a:rPr>
                <a:t></a:t>
              </a:r>
              <a:r>
                <a:rPr lang="en-US" altLang="en-US" b="1" baseline="-25000" dirty="0"/>
                <a:t>0</a:t>
              </a:r>
              <a:r>
                <a:rPr lang="en-US" altLang="en-US" b="1" dirty="0"/>
                <a:t> &lt; 368</a:t>
              </a:r>
              <a:endParaRPr lang="en-US" altLang="en-US" b="1" dirty="0"/>
            </a:p>
          </p:txBody>
        </p:sp>
        <p:sp>
          <p:nvSpPr>
            <p:cNvPr id="56" name="Line 45"/>
            <p:cNvSpPr>
              <a:spLocks noChangeShapeType="1"/>
            </p:cNvSpPr>
            <p:nvPr/>
          </p:nvSpPr>
          <p:spPr bwMode="auto">
            <a:xfrm>
              <a:off x="1736" y="2589"/>
              <a:ext cx="3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2293" y="1985"/>
              <a:ext cx="76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i="1" dirty="0">
                  <a:latin typeface="Symbol" panose="05050102010706020507" pitchFamily="18" charset="2"/>
                </a:rPr>
                <a:t></a:t>
              </a:r>
              <a:r>
                <a:rPr lang="en-US" altLang="en-US" b="1" dirty="0"/>
                <a:t> = .05</a:t>
              </a:r>
              <a:endParaRPr lang="en-US" altLang="en-US" b="1" dirty="0"/>
            </a:p>
          </p:txBody>
        </p:sp>
        <p:sp>
          <p:nvSpPr>
            <p:cNvPr id="58" name="Line 47"/>
            <p:cNvSpPr>
              <a:spLocks noChangeShapeType="1"/>
            </p:cNvSpPr>
            <p:nvPr/>
          </p:nvSpPr>
          <p:spPr bwMode="auto">
            <a:xfrm>
              <a:off x="2962" y="2225"/>
              <a:ext cx="298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5119" y="1354"/>
              <a:ext cx="43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0" b="1" dirty="0">
                  <a:solidFill>
                    <a:srgbClr val="8E0D30"/>
                  </a:solidFill>
                  <a:latin typeface="Wingdings" panose="05000000000000000000" pitchFamily="2" charset="2"/>
                </a:rPr>
                <a:t></a:t>
              </a:r>
              <a:endParaRPr lang="en-US" altLang="en-US" sz="4000" b="1" dirty="0">
                <a:solidFill>
                  <a:srgbClr val="8E0D30"/>
                </a:solidFill>
                <a:latin typeface="Wingdings" panose="05000000000000000000" pitchFamily="2" charset="2"/>
              </a:endParaRPr>
            </a:p>
          </p:txBody>
        </p:sp>
        <p:sp>
          <p:nvSpPr>
            <p:cNvPr id="60" name="Rectangle 50"/>
            <p:cNvSpPr>
              <a:spLocks noChangeArrowheads="1"/>
            </p:cNvSpPr>
            <p:nvPr/>
          </p:nvSpPr>
          <p:spPr bwMode="auto">
            <a:xfrm>
              <a:off x="5082" y="1685"/>
              <a:ext cx="62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 dirty="0">
                  <a:solidFill>
                    <a:srgbClr val="8E0D30"/>
                  </a:solidFill>
                </a:rPr>
                <a:t>Draw</a:t>
              </a:r>
              <a:endParaRPr lang="en-US" altLang="en-US" sz="2000" b="1" dirty="0">
                <a:solidFill>
                  <a:srgbClr val="8E0D30"/>
                </a:solidFill>
              </a:endParaRPr>
            </a:p>
          </p:txBody>
        </p:sp>
        <p:graphicFrame>
          <p:nvGraphicFramePr>
            <p:cNvPr id="61" name="Object 51"/>
            <p:cNvGraphicFramePr>
              <a:graphicFrameLocks noChangeAspect="1"/>
            </p:cNvGraphicFramePr>
            <p:nvPr/>
          </p:nvGraphicFramePr>
          <p:xfrm>
            <a:off x="1795" y="1677"/>
            <a:ext cx="530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02" name="Equation" r:id="rId5" imgW="495300" imgH="711200" progId="Equation.DSMT4">
                    <p:embed/>
                  </p:oleObj>
                </mc:Choice>
                <mc:Fallback>
                  <p:oleObj name="Equation" r:id="rId5" imgW="495300" imgH="7112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1677"/>
                          <a:ext cx="530" cy="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2603209" y="5800106"/>
            <a:ext cx="3571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b="1" i="1" dirty="0">
                <a:latin typeface="Symbol" panose="05050102010706020507" pitchFamily="18" charset="2"/>
              </a:rPr>
              <a:t></a:t>
            </a:r>
            <a:endParaRPr lang="en-US" altLang="en-US" b="1" dirty="0">
              <a:latin typeface="Symbol" panose="05050102010706020507" pitchFamily="18" charset="2"/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2895406" y="6445334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線接點 6"/>
          <p:cNvCxnSpPr/>
          <p:nvPr/>
        </p:nvCxnSpPr>
        <p:spPr bwMode="auto">
          <a:xfrm>
            <a:off x="7520062" y="6353258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線接點 9"/>
          <p:cNvCxnSpPr>
            <a:endCxn id="62" idx="0"/>
          </p:cNvCxnSpPr>
          <p:nvPr/>
        </p:nvCxnSpPr>
        <p:spPr bwMode="auto">
          <a:xfrm flipH="1">
            <a:off x="2781803" y="4635893"/>
            <a:ext cx="73078" cy="1232529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2288" name="直線接點 652287"/>
          <p:cNvCxnSpPr/>
          <p:nvPr/>
        </p:nvCxnSpPr>
        <p:spPr bwMode="auto">
          <a:xfrm flipH="1">
            <a:off x="2821417" y="4595320"/>
            <a:ext cx="18656" cy="133566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32"/>
          <p:cNvSpPr>
            <a:spLocks noChangeArrowheads="1"/>
          </p:cNvSpPr>
          <p:nvPr/>
        </p:nvSpPr>
        <p:spPr bwMode="auto">
          <a:xfrm>
            <a:off x="2781803" y="5961237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/>
              <a:t>a</a:t>
            </a:r>
            <a:endParaRPr lang="en-US" altLang="en-US" sz="1600" b="1" dirty="0"/>
          </a:p>
        </p:txBody>
      </p:sp>
      <p:sp>
        <p:nvSpPr>
          <p:cNvPr id="76" name="Rectangle 33"/>
          <p:cNvSpPr>
            <a:spLocks noChangeArrowheads="1"/>
          </p:cNvSpPr>
          <p:nvPr/>
        </p:nvSpPr>
        <p:spPr bwMode="auto">
          <a:xfrm>
            <a:off x="2393983" y="6108086"/>
            <a:ext cx="9636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b="1" dirty="0"/>
              <a:t> = 360</a:t>
            </a:r>
            <a:endParaRPr lang="en-US" altLang="en-US" b="1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7" name="Group 196"/>
          <p:cNvGrpSpPr/>
          <p:nvPr/>
        </p:nvGrpSpPr>
        <p:grpSpPr bwMode="auto">
          <a:xfrm>
            <a:off x="381000" y="656320"/>
            <a:ext cx="8531225" cy="4964113"/>
            <a:chOff x="241" y="1104"/>
            <a:chExt cx="5374" cy="3127"/>
          </a:xfrm>
        </p:grpSpPr>
        <p:sp>
          <p:nvSpPr>
            <p:cNvPr id="118788" name="Line 2"/>
            <p:cNvSpPr>
              <a:spLocks noChangeShapeType="1"/>
            </p:cNvSpPr>
            <p:nvPr/>
          </p:nvSpPr>
          <p:spPr bwMode="auto">
            <a:xfrm>
              <a:off x="2945" y="2788"/>
              <a:ext cx="0" cy="10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89" name="Freeform 3"/>
            <p:cNvSpPr/>
            <p:nvPr/>
          </p:nvSpPr>
          <p:spPr bwMode="auto">
            <a:xfrm>
              <a:off x="3369" y="3275"/>
              <a:ext cx="565" cy="599"/>
            </a:xfrm>
            <a:custGeom>
              <a:avLst/>
              <a:gdLst>
                <a:gd name="T0" fmla="*/ 0 w 536"/>
                <a:gd name="T1" fmla="*/ 0 h 543"/>
                <a:gd name="T2" fmla="*/ 0 w 536"/>
                <a:gd name="T3" fmla="*/ 660 h 543"/>
                <a:gd name="T4" fmla="*/ 595 w 536"/>
                <a:gd name="T5" fmla="*/ 660 h 543"/>
                <a:gd name="T6" fmla="*/ 522 w 536"/>
                <a:gd name="T7" fmla="*/ 624 h 543"/>
                <a:gd name="T8" fmla="*/ 452 w 536"/>
                <a:gd name="T9" fmla="*/ 585 h 543"/>
                <a:gd name="T10" fmla="*/ 387 w 536"/>
                <a:gd name="T11" fmla="*/ 536 h 543"/>
                <a:gd name="T12" fmla="*/ 323 w 536"/>
                <a:gd name="T13" fmla="*/ 485 h 543"/>
                <a:gd name="T14" fmla="*/ 264 w 536"/>
                <a:gd name="T15" fmla="*/ 428 h 543"/>
                <a:gd name="T16" fmla="*/ 208 w 536"/>
                <a:gd name="T17" fmla="*/ 367 h 543"/>
                <a:gd name="T18" fmla="*/ 157 w 536"/>
                <a:gd name="T19" fmla="*/ 300 h 543"/>
                <a:gd name="T20" fmla="*/ 110 w 536"/>
                <a:gd name="T21" fmla="*/ 232 h 543"/>
                <a:gd name="T22" fmla="*/ 66 w 536"/>
                <a:gd name="T23" fmla="*/ 157 h 543"/>
                <a:gd name="T24" fmla="*/ 32 w 536"/>
                <a:gd name="T25" fmla="*/ 81 h 543"/>
                <a:gd name="T26" fmla="*/ 0 w 536"/>
                <a:gd name="T27" fmla="*/ 0 h 5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36"/>
                <a:gd name="T43" fmla="*/ 0 h 543"/>
                <a:gd name="T44" fmla="*/ 536 w 536"/>
                <a:gd name="T45" fmla="*/ 543 h 5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36" h="543">
                  <a:moveTo>
                    <a:pt x="0" y="0"/>
                  </a:moveTo>
                  <a:lnTo>
                    <a:pt x="0" y="542"/>
                  </a:lnTo>
                  <a:lnTo>
                    <a:pt x="535" y="542"/>
                  </a:lnTo>
                  <a:lnTo>
                    <a:pt x="470" y="513"/>
                  </a:lnTo>
                  <a:lnTo>
                    <a:pt x="407" y="480"/>
                  </a:lnTo>
                  <a:lnTo>
                    <a:pt x="348" y="441"/>
                  </a:lnTo>
                  <a:lnTo>
                    <a:pt x="290" y="399"/>
                  </a:lnTo>
                  <a:lnTo>
                    <a:pt x="237" y="352"/>
                  </a:lnTo>
                  <a:lnTo>
                    <a:pt x="187" y="302"/>
                  </a:lnTo>
                  <a:lnTo>
                    <a:pt x="141" y="247"/>
                  </a:lnTo>
                  <a:lnTo>
                    <a:pt x="99" y="190"/>
                  </a:lnTo>
                  <a:lnTo>
                    <a:pt x="60" y="129"/>
                  </a:lnTo>
                  <a:lnTo>
                    <a:pt x="28" y="66"/>
                  </a:lnTo>
                  <a:lnTo>
                    <a:pt x="0" y="0"/>
                  </a:lnTo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0" name="Freeform 4"/>
            <p:cNvSpPr/>
            <p:nvPr/>
          </p:nvSpPr>
          <p:spPr bwMode="auto">
            <a:xfrm>
              <a:off x="2945" y="2760"/>
              <a:ext cx="1153" cy="1110"/>
            </a:xfrm>
            <a:custGeom>
              <a:avLst/>
              <a:gdLst>
                <a:gd name="T0" fmla="*/ 1152 w 1153"/>
                <a:gd name="T1" fmla="*/ 1109 h 1110"/>
                <a:gd name="T2" fmla="*/ 1030 w 1153"/>
                <a:gd name="T3" fmla="*/ 1095 h 1110"/>
                <a:gd name="T4" fmla="*/ 970 w 1153"/>
                <a:gd name="T5" fmla="*/ 1083 h 1110"/>
                <a:gd name="T6" fmla="*/ 909 w 1153"/>
                <a:gd name="T7" fmla="*/ 1064 h 1110"/>
                <a:gd name="T8" fmla="*/ 849 w 1153"/>
                <a:gd name="T9" fmla="*/ 1040 h 1110"/>
                <a:gd name="T10" fmla="*/ 788 w 1153"/>
                <a:gd name="T11" fmla="*/ 1004 h 1110"/>
                <a:gd name="T12" fmla="*/ 728 w 1153"/>
                <a:gd name="T13" fmla="*/ 960 h 1110"/>
                <a:gd name="T14" fmla="*/ 606 w 1153"/>
                <a:gd name="T15" fmla="*/ 831 h 1110"/>
                <a:gd name="T16" fmla="*/ 485 w 1153"/>
                <a:gd name="T17" fmla="*/ 650 h 1110"/>
                <a:gd name="T18" fmla="*/ 364 w 1153"/>
                <a:gd name="T19" fmla="*/ 433 h 1110"/>
                <a:gd name="T20" fmla="*/ 304 w 1153"/>
                <a:gd name="T21" fmla="*/ 323 h 1110"/>
                <a:gd name="T22" fmla="*/ 242 w 1153"/>
                <a:gd name="T23" fmla="*/ 218 h 1110"/>
                <a:gd name="T24" fmla="*/ 182 w 1153"/>
                <a:gd name="T25" fmla="*/ 129 h 1110"/>
                <a:gd name="T26" fmla="*/ 121 w 1153"/>
                <a:gd name="T27" fmla="*/ 60 h 1110"/>
                <a:gd name="T28" fmla="*/ 61 w 1153"/>
                <a:gd name="T29" fmla="*/ 16 h 1110"/>
                <a:gd name="T30" fmla="*/ 0 w 1153"/>
                <a:gd name="T31" fmla="*/ 0 h 11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3"/>
                <a:gd name="T49" fmla="*/ 0 h 1110"/>
                <a:gd name="T50" fmla="*/ 1153 w 1153"/>
                <a:gd name="T51" fmla="*/ 1110 h 11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3" h="1110">
                  <a:moveTo>
                    <a:pt x="1152" y="1109"/>
                  </a:moveTo>
                  <a:lnTo>
                    <a:pt x="1030" y="1095"/>
                  </a:lnTo>
                  <a:lnTo>
                    <a:pt x="970" y="1083"/>
                  </a:lnTo>
                  <a:lnTo>
                    <a:pt x="909" y="1064"/>
                  </a:lnTo>
                  <a:lnTo>
                    <a:pt x="849" y="1040"/>
                  </a:lnTo>
                  <a:lnTo>
                    <a:pt x="788" y="1004"/>
                  </a:lnTo>
                  <a:lnTo>
                    <a:pt x="728" y="960"/>
                  </a:lnTo>
                  <a:lnTo>
                    <a:pt x="606" y="831"/>
                  </a:lnTo>
                  <a:lnTo>
                    <a:pt x="485" y="650"/>
                  </a:lnTo>
                  <a:lnTo>
                    <a:pt x="364" y="433"/>
                  </a:lnTo>
                  <a:lnTo>
                    <a:pt x="304" y="323"/>
                  </a:lnTo>
                  <a:lnTo>
                    <a:pt x="242" y="218"/>
                  </a:lnTo>
                  <a:lnTo>
                    <a:pt x="182" y="129"/>
                  </a:lnTo>
                  <a:lnTo>
                    <a:pt x="121" y="60"/>
                  </a:lnTo>
                  <a:lnTo>
                    <a:pt x="61" y="16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1" name="Freeform 5"/>
            <p:cNvSpPr/>
            <p:nvPr/>
          </p:nvSpPr>
          <p:spPr bwMode="auto">
            <a:xfrm>
              <a:off x="1793" y="2760"/>
              <a:ext cx="1153" cy="1110"/>
            </a:xfrm>
            <a:custGeom>
              <a:avLst/>
              <a:gdLst>
                <a:gd name="T0" fmla="*/ 0 w 1153"/>
                <a:gd name="T1" fmla="*/ 1109 h 1110"/>
                <a:gd name="T2" fmla="*/ 121 w 1153"/>
                <a:gd name="T3" fmla="*/ 1095 h 1110"/>
                <a:gd name="T4" fmla="*/ 182 w 1153"/>
                <a:gd name="T5" fmla="*/ 1083 h 1110"/>
                <a:gd name="T6" fmla="*/ 242 w 1153"/>
                <a:gd name="T7" fmla="*/ 1064 h 1110"/>
                <a:gd name="T8" fmla="*/ 302 w 1153"/>
                <a:gd name="T9" fmla="*/ 1040 h 1110"/>
                <a:gd name="T10" fmla="*/ 364 w 1153"/>
                <a:gd name="T11" fmla="*/ 1004 h 1110"/>
                <a:gd name="T12" fmla="*/ 424 w 1153"/>
                <a:gd name="T13" fmla="*/ 960 h 1110"/>
                <a:gd name="T14" fmla="*/ 546 w 1153"/>
                <a:gd name="T15" fmla="*/ 831 h 1110"/>
                <a:gd name="T16" fmla="*/ 666 w 1153"/>
                <a:gd name="T17" fmla="*/ 650 h 1110"/>
                <a:gd name="T18" fmla="*/ 788 w 1153"/>
                <a:gd name="T19" fmla="*/ 433 h 1110"/>
                <a:gd name="T20" fmla="*/ 849 w 1153"/>
                <a:gd name="T21" fmla="*/ 323 h 1110"/>
                <a:gd name="T22" fmla="*/ 909 w 1153"/>
                <a:gd name="T23" fmla="*/ 218 h 1110"/>
                <a:gd name="T24" fmla="*/ 970 w 1153"/>
                <a:gd name="T25" fmla="*/ 129 h 1110"/>
                <a:gd name="T26" fmla="*/ 1030 w 1153"/>
                <a:gd name="T27" fmla="*/ 60 h 1110"/>
                <a:gd name="T28" fmla="*/ 1092 w 1153"/>
                <a:gd name="T29" fmla="*/ 16 h 1110"/>
                <a:gd name="T30" fmla="*/ 1152 w 1153"/>
                <a:gd name="T31" fmla="*/ 0 h 11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3"/>
                <a:gd name="T49" fmla="*/ 0 h 1110"/>
                <a:gd name="T50" fmla="*/ 1153 w 1153"/>
                <a:gd name="T51" fmla="*/ 1110 h 11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3" h="1110">
                  <a:moveTo>
                    <a:pt x="0" y="1109"/>
                  </a:moveTo>
                  <a:lnTo>
                    <a:pt x="121" y="1095"/>
                  </a:lnTo>
                  <a:lnTo>
                    <a:pt x="182" y="1083"/>
                  </a:lnTo>
                  <a:lnTo>
                    <a:pt x="242" y="1064"/>
                  </a:lnTo>
                  <a:lnTo>
                    <a:pt x="302" y="1040"/>
                  </a:lnTo>
                  <a:lnTo>
                    <a:pt x="364" y="1004"/>
                  </a:lnTo>
                  <a:lnTo>
                    <a:pt x="424" y="960"/>
                  </a:lnTo>
                  <a:lnTo>
                    <a:pt x="546" y="831"/>
                  </a:lnTo>
                  <a:lnTo>
                    <a:pt x="666" y="650"/>
                  </a:lnTo>
                  <a:lnTo>
                    <a:pt x="788" y="433"/>
                  </a:lnTo>
                  <a:lnTo>
                    <a:pt x="849" y="323"/>
                  </a:lnTo>
                  <a:lnTo>
                    <a:pt x="909" y="218"/>
                  </a:lnTo>
                  <a:lnTo>
                    <a:pt x="970" y="129"/>
                  </a:lnTo>
                  <a:lnTo>
                    <a:pt x="1030" y="60"/>
                  </a:lnTo>
                  <a:lnTo>
                    <a:pt x="1092" y="16"/>
                  </a:lnTo>
                  <a:lnTo>
                    <a:pt x="1152" y="0"/>
                  </a:lnTo>
                </a:path>
              </a:pathLst>
            </a:custGeom>
            <a:noFill/>
            <a:ln w="50800" cap="rnd" cmpd="sng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2" name="Freeform 6"/>
            <p:cNvSpPr/>
            <p:nvPr/>
          </p:nvSpPr>
          <p:spPr bwMode="auto">
            <a:xfrm>
              <a:off x="1793" y="3869"/>
              <a:ext cx="2348" cy="1"/>
            </a:xfrm>
            <a:custGeom>
              <a:avLst/>
              <a:gdLst>
                <a:gd name="T0" fmla="*/ 0 w 2348"/>
                <a:gd name="T1" fmla="*/ 0 h 1"/>
                <a:gd name="T2" fmla="*/ 0 w 2348"/>
                <a:gd name="T3" fmla="*/ 0 h 1"/>
                <a:gd name="T4" fmla="*/ 2347 w 2348"/>
                <a:gd name="T5" fmla="*/ 0 h 1"/>
                <a:gd name="T6" fmla="*/ 0 60000 65536"/>
                <a:gd name="T7" fmla="*/ 0 60000 65536"/>
                <a:gd name="T8" fmla="*/ 0 60000 65536"/>
                <a:gd name="T9" fmla="*/ 0 w 2348"/>
                <a:gd name="T10" fmla="*/ 0 h 1"/>
                <a:gd name="T11" fmla="*/ 2348 w 234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8" h="1">
                  <a:moveTo>
                    <a:pt x="0" y="0"/>
                  </a:moveTo>
                  <a:lnTo>
                    <a:pt x="0" y="0"/>
                  </a:lnTo>
                  <a:lnTo>
                    <a:pt x="23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3" name="Line 7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4" name="Line 8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" name="Line 9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6" name="Line 10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7" name="Line 11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8" name="Line 12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9" name="Line 13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0" name="Line 14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1" name="Line 15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2" name="Line 16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3" name="Line 17"/>
            <p:cNvSpPr>
              <a:spLocks noChangeShapeType="1"/>
            </p:cNvSpPr>
            <p:nvPr/>
          </p:nvSpPr>
          <p:spPr bwMode="auto">
            <a:xfrm>
              <a:off x="4140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4" name="Line 18"/>
            <p:cNvSpPr>
              <a:spLocks noChangeShapeType="1"/>
            </p:cNvSpPr>
            <p:nvPr/>
          </p:nvSpPr>
          <p:spPr bwMode="auto">
            <a:xfrm>
              <a:off x="3906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5" name="Line 19"/>
            <p:cNvSpPr>
              <a:spLocks noChangeShapeType="1"/>
            </p:cNvSpPr>
            <p:nvPr/>
          </p:nvSpPr>
          <p:spPr bwMode="auto">
            <a:xfrm>
              <a:off x="3671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6" name="Line 20"/>
            <p:cNvSpPr>
              <a:spLocks noChangeShapeType="1"/>
            </p:cNvSpPr>
            <p:nvPr/>
          </p:nvSpPr>
          <p:spPr bwMode="auto">
            <a:xfrm>
              <a:off x="3436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7" name="Line 21"/>
            <p:cNvSpPr>
              <a:spLocks noChangeShapeType="1"/>
            </p:cNvSpPr>
            <p:nvPr/>
          </p:nvSpPr>
          <p:spPr bwMode="auto">
            <a:xfrm>
              <a:off x="3201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8" name="Line 22"/>
            <p:cNvSpPr>
              <a:spLocks noChangeShapeType="1"/>
            </p:cNvSpPr>
            <p:nvPr/>
          </p:nvSpPr>
          <p:spPr bwMode="auto">
            <a:xfrm>
              <a:off x="2966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9" name="Line 23"/>
            <p:cNvSpPr>
              <a:spLocks noChangeShapeType="1"/>
            </p:cNvSpPr>
            <p:nvPr/>
          </p:nvSpPr>
          <p:spPr bwMode="auto">
            <a:xfrm>
              <a:off x="2731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0" name="Line 24"/>
            <p:cNvSpPr>
              <a:spLocks noChangeShapeType="1"/>
            </p:cNvSpPr>
            <p:nvPr/>
          </p:nvSpPr>
          <p:spPr bwMode="auto">
            <a:xfrm>
              <a:off x="2498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1" name="Line 25"/>
            <p:cNvSpPr>
              <a:spLocks noChangeShapeType="1"/>
            </p:cNvSpPr>
            <p:nvPr/>
          </p:nvSpPr>
          <p:spPr bwMode="auto">
            <a:xfrm>
              <a:off x="2263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2" name="Line 26"/>
            <p:cNvSpPr>
              <a:spLocks noChangeShapeType="1"/>
            </p:cNvSpPr>
            <p:nvPr/>
          </p:nvSpPr>
          <p:spPr bwMode="auto">
            <a:xfrm>
              <a:off x="2028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3" name="Rectangle 28"/>
            <p:cNvSpPr>
              <a:spLocks noChangeArrowheads="1"/>
            </p:cNvSpPr>
            <p:nvPr/>
          </p:nvSpPr>
          <p:spPr bwMode="auto">
            <a:xfrm>
              <a:off x="3817" y="3896"/>
              <a:ext cx="2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900" b="1">
                  <a:latin typeface="Symbol" panose="05050102010706020507" pitchFamily="18" charset="2"/>
                </a:rPr>
                <a:t></a:t>
              </a:r>
              <a:endParaRPr lang="en-US" altLang="en-US" sz="2900" b="1">
                <a:latin typeface="Symbol" panose="05050102010706020507" pitchFamily="18" charset="2"/>
              </a:endParaRPr>
            </a:p>
          </p:txBody>
        </p:sp>
        <p:sp>
          <p:nvSpPr>
            <p:cNvPr id="118814" name="Rectangle 29"/>
            <p:cNvSpPr>
              <a:spLocks noChangeArrowheads="1"/>
            </p:cNvSpPr>
            <p:nvPr/>
          </p:nvSpPr>
          <p:spPr bwMode="auto">
            <a:xfrm>
              <a:off x="3931" y="3896"/>
              <a:ext cx="2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900" b="1" i="1"/>
                <a:t>x</a:t>
              </a:r>
              <a:endParaRPr lang="en-US" altLang="en-US" sz="2900" b="1"/>
            </a:p>
          </p:txBody>
        </p:sp>
        <p:sp>
          <p:nvSpPr>
            <p:cNvPr id="118815" name="Rectangle 30"/>
            <p:cNvSpPr>
              <a:spLocks noChangeArrowheads="1"/>
            </p:cNvSpPr>
            <p:nvPr/>
          </p:nvSpPr>
          <p:spPr bwMode="auto">
            <a:xfrm>
              <a:off x="4082" y="4104"/>
              <a:ext cx="11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8816" name="Rectangle 31"/>
            <p:cNvSpPr>
              <a:spLocks noChangeArrowheads="1"/>
            </p:cNvSpPr>
            <p:nvPr/>
          </p:nvSpPr>
          <p:spPr bwMode="auto">
            <a:xfrm>
              <a:off x="2198" y="3899"/>
              <a:ext cx="22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 i="1" dirty="0">
                  <a:latin typeface="Symbol" panose="05050102010706020507" pitchFamily="18" charset="2"/>
                </a:rPr>
                <a:t></a:t>
              </a:r>
              <a:endParaRPr lang="en-US" altLang="en-US" b="1" dirty="0">
                <a:latin typeface="Symbol" panose="05050102010706020507" pitchFamily="18" charset="2"/>
              </a:endParaRPr>
            </a:p>
          </p:txBody>
        </p:sp>
        <p:sp>
          <p:nvSpPr>
            <p:cNvPr id="118817" name="Rectangle 32"/>
            <p:cNvSpPr>
              <a:spLocks noChangeArrowheads="1"/>
            </p:cNvSpPr>
            <p:nvPr/>
          </p:nvSpPr>
          <p:spPr bwMode="auto">
            <a:xfrm>
              <a:off x="2309" y="4021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600" b="1" dirty="0"/>
                <a:t>a</a:t>
              </a:r>
              <a:endParaRPr lang="en-US" altLang="en-US" sz="1600" b="1" dirty="0"/>
            </a:p>
          </p:txBody>
        </p:sp>
        <p:sp>
          <p:nvSpPr>
            <p:cNvPr id="118818" name="Rectangle 33"/>
            <p:cNvSpPr>
              <a:spLocks noChangeArrowheads="1"/>
            </p:cNvSpPr>
            <p:nvPr/>
          </p:nvSpPr>
          <p:spPr bwMode="auto">
            <a:xfrm>
              <a:off x="2379" y="3899"/>
              <a:ext cx="60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 dirty="0"/>
                <a:t> = 360</a:t>
              </a:r>
              <a:endParaRPr lang="en-US" altLang="en-US" b="1" dirty="0"/>
            </a:p>
          </p:txBody>
        </p:sp>
        <p:sp>
          <p:nvSpPr>
            <p:cNvPr id="118819" name="Rectangle 34"/>
            <p:cNvSpPr>
              <a:spLocks noChangeArrowheads="1"/>
            </p:cNvSpPr>
            <p:nvPr/>
          </p:nvSpPr>
          <p:spPr bwMode="auto">
            <a:xfrm>
              <a:off x="2920" y="4071"/>
              <a:ext cx="11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8820" name="Rectangle 79"/>
            <p:cNvSpPr>
              <a:spLocks noChangeArrowheads="1"/>
            </p:cNvSpPr>
            <p:nvPr/>
          </p:nvSpPr>
          <p:spPr bwMode="auto">
            <a:xfrm>
              <a:off x="241" y="2737"/>
              <a:ext cx="1582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/>
                <a:t>‘True’ Situation:</a:t>
              </a:r>
              <a:br>
                <a:rPr lang="en-US" altLang="en-US" b="1"/>
              </a:br>
              <a:r>
                <a:rPr lang="en-US" altLang="en-US" b="1"/>
                <a:t> </a:t>
              </a:r>
              <a:r>
                <a:rPr lang="en-US" altLang="en-US" b="1" i="1">
                  <a:latin typeface="Symbol" panose="05050102010706020507" pitchFamily="18" charset="2"/>
                </a:rPr>
                <a:t></a:t>
              </a:r>
              <a:r>
                <a:rPr lang="en-US" altLang="en-US" b="1" baseline="-25000"/>
                <a:t>a</a:t>
              </a:r>
              <a:r>
                <a:rPr lang="en-US" altLang="en-US" b="1"/>
                <a:t> = 360 (</a:t>
              </a:r>
              <a:r>
                <a:rPr lang="en-US" altLang="en-US" b="1" i="1"/>
                <a:t>H</a:t>
              </a:r>
              <a:r>
                <a:rPr lang="en-US" altLang="en-US" b="1" baseline="-25000"/>
                <a:t>a</a:t>
              </a:r>
              <a:r>
                <a:rPr lang="en-US" altLang="en-US" b="1"/>
                <a:t>)</a:t>
              </a:r>
              <a:endParaRPr lang="en-US" altLang="en-US" b="1"/>
            </a:p>
          </p:txBody>
        </p:sp>
        <p:sp>
          <p:nvSpPr>
            <p:cNvPr id="118821" name="Line 80"/>
            <p:cNvSpPr>
              <a:spLocks noChangeShapeType="1"/>
            </p:cNvSpPr>
            <p:nvPr/>
          </p:nvSpPr>
          <p:spPr bwMode="auto">
            <a:xfrm>
              <a:off x="1755" y="3862"/>
              <a:ext cx="3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2" name="Rectangle 86"/>
            <p:cNvSpPr>
              <a:spLocks noChangeArrowheads="1"/>
            </p:cNvSpPr>
            <p:nvPr/>
          </p:nvSpPr>
          <p:spPr bwMode="auto">
            <a:xfrm>
              <a:off x="481" y="3265"/>
              <a:ext cx="43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rPr>
                <a:t></a:t>
              </a:r>
              <a:endParaRPr lang="en-US" altLang="en-US" sz="4000" b="1">
                <a:solidFill>
                  <a:srgbClr val="8E0D30"/>
                </a:solidFill>
                <a:latin typeface="Wingdings" panose="05000000000000000000" pitchFamily="2" charset="2"/>
              </a:endParaRPr>
            </a:p>
          </p:txBody>
        </p:sp>
        <p:sp>
          <p:nvSpPr>
            <p:cNvPr id="118823" name="Rectangle 87"/>
            <p:cNvSpPr>
              <a:spLocks noChangeArrowheads="1"/>
            </p:cNvSpPr>
            <p:nvPr/>
          </p:nvSpPr>
          <p:spPr bwMode="auto">
            <a:xfrm>
              <a:off x="2048" y="2699"/>
              <a:ext cx="43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rPr>
                <a:t></a:t>
              </a:r>
              <a:endParaRPr lang="en-US" altLang="en-US" sz="4000" b="1">
                <a:solidFill>
                  <a:srgbClr val="8E0D30"/>
                </a:solidFill>
                <a:latin typeface="Wingdings" panose="05000000000000000000" pitchFamily="2" charset="2"/>
              </a:endParaRPr>
            </a:p>
          </p:txBody>
        </p:sp>
        <p:sp>
          <p:nvSpPr>
            <p:cNvPr id="118824" name="Rectangle 89"/>
            <p:cNvSpPr>
              <a:spLocks noChangeArrowheads="1"/>
            </p:cNvSpPr>
            <p:nvPr/>
          </p:nvSpPr>
          <p:spPr bwMode="auto">
            <a:xfrm>
              <a:off x="1952" y="3035"/>
              <a:ext cx="62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8E0D30"/>
                  </a:solidFill>
                </a:rPr>
                <a:t>Draw</a:t>
              </a:r>
              <a:endParaRPr lang="en-US" altLang="en-US" sz="2000" b="1">
                <a:solidFill>
                  <a:srgbClr val="8E0D30"/>
                </a:solidFill>
              </a:endParaRPr>
            </a:p>
          </p:txBody>
        </p:sp>
        <p:sp>
          <p:nvSpPr>
            <p:cNvPr id="118825" name="Rectangle 90"/>
            <p:cNvSpPr>
              <a:spLocks noChangeArrowheads="1"/>
            </p:cNvSpPr>
            <p:nvPr/>
          </p:nvSpPr>
          <p:spPr bwMode="auto">
            <a:xfrm>
              <a:off x="289" y="3601"/>
              <a:ext cx="8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8E0D30"/>
                  </a:solidFill>
                </a:rPr>
                <a:t>Specify</a:t>
              </a:r>
              <a:endParaRPr lang="en-US" altLang="en-US" sz="2000" b="1">
                <a:solidFill>
                  <a:srgbClr val="8E0D30"/>
                </a:solidFill>
              </a:endParaRPr>
            </a:p>
          </p:txBody>
        </p:sp>
        <p:sp>
          <p:nvSpPr>
            <p:cNvPr id="118826" name="Line 91"/>
            <p:cNvSpPr>
              <a:spLocks noChangeShapeType="1"/>
            </p:cNvSpPr>
            <p:nvPr/>
          </p:nvSpPr>
          <p:spPr bwMode="auto">
            <a:xfrm>
              <a:off x="3376" y="2423"/>
              <a:ext cx="0" cy="1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7" name="Rectangle 92"/>
            <p:cNvSpPr>
              <a:spLocks noChangeArrowheads="1"/>
            </p:cNvSpPr>
            <p:nvPr/>
          </p:nvSpPr>
          <p:spPr bwMode="auto">
            <a:xfrm>
              <a:off x="3629" y="3236"/>
              <a:ext cx="5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2800" b="1" i="1">
                  <a:latin typeface="Symbol" panose="05050102010706020507" pitchFamily="18" charset="2"/>
                </a:rPr>
                <a:t></a:t>
              </a:r>
              <a:endParaRPr lang="en-US" altLang="en-US" sz="2800" b="1">
                <a:latin typeface="Symbol" panose="05050102010706020507" pitchFamily="18" charset="2"/>
              </a:endParaRPr>
            </a:p>
          </p:txBody>
        </p:sp>
        <p:sp useBgFill="1">
          <p:nvSpPr>
            <p:cNvPr id="118828" name="Rectangle 93"/>
            <p:cNvSpPr>
              <a:spLocks noChangeArrowheads="1"/>
            </p:cNvSpPr>
            <p:nvPr/>
          </p:nvSpPr>
          <p:spPr bwMode="auto">
            <a:xfrm>
              <a:off x="2707" y="3428"/>
              <a:ext cx="432" cy="269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sz="2800" b="1"/>
                <a:t>1–</a:t>
              </a:r>
              <a:r>
                <a:rPr lang="en-US" altLang="en-US" sz="2800" b="1" i="1">
                  <a:latin typeface="Symbol" panose="05050102010706020507" pitchFamily="18" charset="2"/>
                </a:rPr>
                <a:t></a:t>
              </a:r>
              <a:endParaRPr lang="en-US" altLang="en-US" sz="2800" b="1">
                <a:latin typeface="Symbol" panose="05050102010706020507" pitchFamily="18" charset="2"/>
              </a:endParaRPr>
            </a:p>
          </p:txBody>
        </p:sp>
        <p:sp>
          <p:nvSpPr>
            <p:cNvPr id="118829" name="Line 94"/>
            <p:cNvSpPr>
              <a:spLocks noChangeShapeType="1"/>
            </p:cNvSpPr>
            <p:nvPr/>
          </p:nvSpPr>
          <p:spPr bwMode="auto">
            <a:xfrm flipH="1">
              <a:off x="3423" y="3374"/>
              <a:ext cx="344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830" name="Group 144"/>
            <p:cNvGrpSpPr/>
            <p:nvPr/>
          </p:nvGrpSpPr>
          <p:grpSpPr bwMode="auto">
            <a:xfrm>
              <a:off x="337" y="1104"/>
              <a:ext cx="5278" cy="1663"/>
              <a:chOff x="337" y="1104"/>
              <a:chExt cx="5278" cy="1663"/>
            </a:xfrm>
          </p:grpSpPr>
          <p:sp>
            <p:nvSpPr>
              <p:cNvPr id="118831" name="Line 145"/>
              <p:cNvSpPr>
                <a:spLocks noChangeShapeType="1"/>
              </p:cNvSpPr>
              <p:nvPr/>
            </p:nvSpPr>
            <p:spPr bwMode="auto">
              <a:xfrm>
                <a:off x="3782" y="1301"/>
                <a:ext cx="0" cy="10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32" name="Freeform 146"/>
              <p:cNvSpPr/>
              <p:nvPr/>
            </p:nvSpPr>
            <p:spPr bwMode="auto">
              <a:xfrm>
                <a:off x="2779" y="1766"/>
                <a:ext cx="612" cy="628"/>
              </a:xfrm>
              <a:custGeom>
                <a:avLst/>
                <a:gdLst>
                  <a:gd name="T0" fmla="*/ 662 w 565"/>
                  <a:gd name="T1" fmla="*/ 0 h 571"/>
                  <a:gd name="T2" fmla="*/ 662 w 565"/>
                  <a:gd name="T3" fmla="*/ 690 h 571"/>
                  <a:gd name="T4" fmla="*/ 0 w 565"/>
                  <a:gd name="T5" fmla="*/ 690 h 571"/>
                  <a:gd name="T6" fmla="*/ 80 w 565"/>
                  <a:gd name="T7" fmla="*/ 652 h 571"/>
                  <a:gd name="T8" fmla="*/ 157 w 565"/>
                  <a:gd name="T9" fmla="*/ 610 h 571"/>
                  <a:gd name="T10" fmla="*/ 232 w 565"/>
                  <a:gd name="T11" fmla="*/ 560 h 571"/>
                  <a:gd name="T12" fmla="*/ 301 w 565"/>
                  <a:gd name="T13" fmla="*/ 508 h 571"/>
                  <a:gd name="T14" fmla="*/ 367 w 565"/>
                  <a:gd name="T15" fmla="*/ 447 h 571"/>
                  <a:gd name="T16" fmla="*/ 429 w 565"/>
                  <a:gd name="T17" fmla="*/ 383 h 571"/>
                  <a:gd name="T18" fmla="*/ 487 w 565"/>
                  <a:gd name="T19" fmla="*/ 313 h 571"/>
                  <a:gd name="T20" fmla="*/ 538 w 565"/>
                  <a:gd name="T21" fmla="*/ 241 h 571"/>
                  <a:gd name="T22" fmla="*/ 586 w 565"/>
                  <a:gd name="T23" fmla="*/ 165 h 571"/>
                  <a:gd name="T24" fmla="*/ 625 w 565"/>
                  <a:gd name="T25" fmla="*/ 82 h 571"/>
                  <a:gd name="T26" fmla="*/ 662 w 565"/>
                  <a:gd name="T27" fmla="*/ 0 h 5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65"/>
                  <a:gd name="T43" fmla="*/ 0 h 571"/>
                  <a:gd name="T44" fmla="*/ 565 w 565"/>
                  <a:gd name="T45" fmla="*/ 571 h 57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65" h="571">
                    <a:moveTo>
                      <a:pt x="564" y="0"/>
                    </a:moveTo>
                    <a:lnTo>
                      <a:pt x="564" y="570"/>
                    </a:lnTo>
                    <a:lnTo>
                      <a:pt x="0" y="570"/>
                    </a:lnTo>
                    <a:lnTo>
                      <a:pt x="68" y="539"/>
                    </a:lnTo>
                    <a:lnTo>
                      <a:pt x="134" y="505"/>
                    </a:lnTo>
                    <a:lnTo>
                      <a:pt x="198" y="463"/>
                    </a:lnTo>
                    <a:lnTo>
                      <a:pt x="257" y="420"/>
                    </a:lnTo>
                    <a:lnTo>
                      <a:pt x="313" y="369"/>
                    </a:lnTo>
                    <a:lnTo>
                      <a:pt x="366" y="316"/>
                    </a:lnTo>
                    <a:lnTo>
                      <a:pt x="415" y="259"/>
                    </a:lnTo>
                    <a:lnTo>
                      <a:pt x="459" y="199"/>
                    </a:lnTo>
                    <a:lnTo>
                      <a:pt x="499" y="136"/>
                    </a:lnTo>
                    <a:lnTo>
                      <a:pt x="533" y="68"/>
                    </a:lnTo>
                    <a:lnTo>
                      <a:pt x="564" y="0"/>
                    </a:lnTo>
                  </a:path>
                </a:pathLst>
              </a:custGeom>
              <a:solidFill>
                <a:srgbClr val="D200D2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33" name="Freeform 147"/>
              <p:cNvSpPr/>
              <p:nvPr/>
            </p:nvSpPr>
            <p:spPr bwMode="auto">
              <a:xfrm>
                <a:off x="3782" y="1273"/>
                <a:ext cx="1153" cy="1109"/>
              </a:xfrm>
              <a:custGeom>
                <a:avLst/>
                <a:gdLst>
                  <a:gd name="T0" fmla="*/ 1152 w 1153"/>
                  <a:gd name="T1" fmla="*/ 1108 h 1109"/>
                  <a:gd name="T2" fmla="*/ 1030 w 1153"/>
                  <a:gd name="T3" fmla="*/ 1095 h 1109"/>
                  <a:gd name="T4" fmla="*/ 970 w 1153"/>
                  <a:gd name="T5" fmla="*/ 1082 h 1109"/>
                  <a:gd name="T6" fmla="*/ 909 w 1153"/>
                  <a:gd name="T7" fmla="*/ 1064 h 1109"/>
                  <a:gd name="T8" fmla="*/ 849 w 1153"/>
                  <a:gd name="T9" fmla="*/ 1039 h 1109"/>
                  <a:gd name="T10" fmla="*/ 788 w 1153"/>
                  <a:gd name="T11" fmla="*/ 1004 h 1109"/>
                  <a:gd name="T12" fmla="*/ 728 w 1153"/>
                  <a:gd name="T13" fmla="*/ 960 h 1109"/>
                  <a:gd name="T14" fmla="*/ 607 w 1153"/>
                  <a:gd name="T15" fmla="*/ 831 h 1109"/>
                  <a:gd name="T16" fmla="*/ 485 w 1153"/>
                  <a:gd name="T17" fmla="*/ 649 h 1109"/>
                  <a:gd name="T18" fmla="*/ 364 w 1153"/>
                  <a:gd name="T19" fmla="*/ 433 h 1109"/>
                  <a:gd name="T20" fmla="*/ 304 w 1153"/>
                  <a:gd name="T21" fmla="*/ 322 h 1109"/>
                  <a:gd name="T22" fmla="*/ 243 w 1153"/>
                  <a:gd name="T23" fmla="*/ 218 h 1109"/>
                  <a:gd name="T24" fmla="*/ 183 w 1153"/>
                  <a:gd name="T25" fmla="*/ 129 h 1109"/>
                  <a:gd name="T26" fmla="*/ 121 w 1153"/>
                  <a:gd name="T27" fmla="*/ 60 h 1109"/>
                  <a:gd name="T28" fmla="*/ 61 w 1153"/>
                  <a:gd name="T29" fmla="*/ 15 h 1109"/>
                  <a:gd name="T30" fmla="*/ 0 w 1153"/>
                  <a:gd name="T31" fmla="*/ 0 h 110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53"/>
                  <a:gd name="T49" fmla="*/ 0 h 1109"/>
                  <a:gd name="T50" fmla="*/ 1153 w 1153"/>
                  <a:gd name="T51" fmla="*/ 1109 h 110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53" h="1109">
                    <a:moveTo>
                      <a:pt x="1152" y="1108"/>
                    </a:moveTo>
                    <a:lnTo>
                      <a:pt x="1030" y="1095"/>
                    </a:lnTo>
                    <a:lnTo>
                      <a:pt x="970" y="1082"/>
                    </a:lnTo>
                    <a:lnTo>
                      <a:pt x="909" y="1064"/>
                    </a:lnTo>
                    <a:lnTo>
                      <a:pt x="849" y="1039"/>
                    </a:lnTo>
                    <a:lnTo>
                      <a:pt x="788" y="1004"/>
                    </a:lnTo>
                    <a:lnTo>
                      <a:pt x="728" y="960"/>
                    </a:lnTo>
                    <a:lnTo>
                      <a:pt x="607" y="831"/>
                    </a:lnTo>
                    <a:lnTo>
                      <a:pt x="485" y="649"/>
                    </a:lnTo>
                    <a:lnTo>
                      <a:pt x="364" y="433"/>
                    </a:lnTo>
                    <a:lnTo>
                      <a:pt x="304" y="322"/>
                    </a:lnTo>
                    <a:lnTo>
                      <a:pt x="243" y="218"/>
                    </a:lnTo>
                    <a:lnTo>
                      <a:pt x="183" y="129"/>
                    </a:lnTo>
                    <a:lnTo>
                      <a:pt x="121" y="60"/>
                    </a:lnTo>
                    <a:lnTo>
                      <a:pt x="61" y="15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34" name="Freeform 148"/>
              <p:cNvSpPr/>
              <p:nvPr/>
            </p:nvSpPr>
            <p:spPr bwMode="auto">
              <a:xfrm>
                <a:off x="2631" y="1273"/>
                <a:ext cx="1152" cy="1109"/>
              </a:xfrm>
              <a:custGeom>
                <a:avLst/>
                <a:gdLst>
                  <a:gd name="T0" fmla="*/ 0 w 1152"/>
                  <a:gd name="T1" fmla="*/ 1108 h 1109"/>
                  <a:gd name="T2" fmla="*/ 121 w 1152"/>
                  <a:gd name="T3" fmla="*/ 1095 h 1109"/>
                  <a:gd name="T4" fmla="*/ 182 w 1152"/>
                  <a:gd name="T5" fmla="*/ 1082 h 1109"/>
                  <a:gd name="T6" fmla="*/ 242 w 1152"/>
                  <a:gd name="T7" fmla="*/ 1064 h 1109"/>
                  <a:gd name="T8" fmla="*/ 302 w 1152"/>
                  <a:gd name="T9" fmla="*/ 1039 h 1109"/>
                  <a:gd name="T10" fmla="*/ 363 w 1152"/>
                  <a:gd name="T11" fmla="*/ 1004 h 1109"/>
                  <a:gd name="T12" fmla="*/ 423 w 1152"/>
                  <a:gd name="T13" fmla="*/ 960 h 1109"/>
                  <a:gd name="T14" fmla="*/ 546 w 1152"/>
                  <a:gd name="T15" fmla="*/ 831 h 1109"/>
                  <a:gd name="T16" fmla="*/ 666 w 1152"/>
                  <a:gd name="T17" fmla="*/ 649 h 1109"/>
                  <a:gd name="T18" fmla="*/ 787 w 1152"/>
                  <a:gd name="T19" fmla="*/ 433 h 1109"/>
                  <a:gd name="T20" fmla="*/ 849 w 1152"/>
                  <a:gd name="T21" fmla="*/ 322 h 1109"/>
                  <a:gd name="T22" fmla="*/ 908 w 1152"/>
                  <a:gd name="T23" fmla="*/ 218 h 1109"/>
                  <a:gd name="T24" fmla="*/ 970 w 1152"/>
                  <a:gd name="T25" fmla="*/ 129 h 1109"/>
                  <a:gd name="T26" fmla="*/ 1030 w 1152"/>
                  <a:gd name="T27" fmla="*/ 60 h 1109"/>
                  <a:gd name="T28" fmla="*/ 1091 w 1152"/>
                  <a:gd name="T29" fmla="*/ 15 h 1109"/>
                  <a:gd name="T30" fmla="*/ 1151 w 1152"/>
                  <a:gd name="T31" fmla="*/ 0 h 110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52"/>
                  <a:gd name="T49" fmla="*/ 0 h 1109"/>
                  <a:gd name="T50" fmla="*/ 1152 w 1152"/>
                  <a:gd name="T51" fmla="*/ 1109 h 110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52" h="1109">
                    <a:moveTo>
                      <a:pt x="0" y="1108"/>
                    </a:moveTo>
                    <a:lnTo>
                      <a:pt x="121" y="1095"/>
                    </a:lnTo>
                    <a:lnTo>
                      <a:pt x="182" y="1082"/>
                    </a:lnTo>
                    <a:lnTo>
                      <a:pt x="242" y="1064"/>
                    </a:lnTo>
                    <a:lnTo>
                      <a:pt x="302" y="1039"/>
                    </a:lnTo>
                    <a:lnTo>
                      <a:pt x="363" y="1004"/>
                    </a:lnTo>
                    <a:lnTo>
                      <a:pt x="423" y="960"/>
                    </a:lnTo>
                    <a:lnTo>
                      <a:pt x="546" y="831"/>
                    </a:lnTo>
                    <a:lnTo>
                      <a:pt x="666" y="649"/>
                    </a:lnTo>
                    <a:lnTo>
                      <a:pt x="787" y="433"/>
                    </a:lnTo>
                    <a:lnTo>
                      <a:pt x="849" y="322"/>
                    </a:lnTo>
                    <a:lnTo>
                      <a:pt x="908" y="218"/>
                    </a:lnTo>
                    <a:lnTo>
                      <a:pt x="970" y="129"/>
                    </a:lnTo>
                    <a:lnTo>
                      <a:pt x="1030" y="60"/>
                    </a:lnTo>
                    <a:lnTo>
                      <a:pt x="1091" y="15"/>
                    </a:lnTo>
                    <a:lnTo>
                      <a:pt x="1151" y="0"/>
                    </a:lnTo>
                  </a:path>
                </a:pathLst>
              </a:custGeom>
              <a:noFill/>
              <a:ln w="50800" cap="rnd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35" name="Freeform 149"/>
              <p:cNvSpPr/>
              <p:nvPr/>
            </p:nvSpPr>
            <p:spPr bwMode="auto">
              <a:xfrm>
                <a:off x="2631" y="2381"/>
                <a:ext cx="2347" cy="1"/>
              </a:xfrm>
              <a:custGeom>
                <a:avLst/>
                <a:gdLst>
                  <a:gd name="T0" fmla="*/ 0 w 2347"/>
                  <a:gd name="T1" fmla="*/ 0 h 1"/>
                  <a:gd name="T2" fmla="*/ 0 w 2347"/>
                  <a:gd name="T3" fmla="*/ 0 h 1"/>
                  <a:gd name="T4" fmla="*/ 2346 w 234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347"/>
                  <a:gd name="T10" fmla="*/ 0 h 1"/>
                  <a:gd name="T11" fmla="*/ 2347 w 234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47" h="1">
                    <a:moveTo>
                      <a:pt x="0" y="0"/>
                    </a:moveTo>
                    <a:lnTo>
                      <a:pt x="0" y="0"/>
                    </a:lnTo>
                    <a:lnTo>
                      <a:pt x="2346" y="0"/>
                    </a:lnTo>
                  </a:path>
                </a:pathLst>
              </a:custGeom>
              <a:noFill/>
              <a:ln w="25400" cap="rnd" cmpd="sng">
                <a:solidFill>
                  <a:srgbClr val="CDCDCD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36" name="Line 150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37" name="Line 151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38" name="Line 152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39" name="Line 153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40" name="Line 154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41" name="Line 155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42" name="Line 156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43" name="Line 157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44" name="Line 158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45" name="Line 159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46" name="Line 160"/>
              <p:cNvSpPr>
                <a:spLocks noChangeShapeType="1"/>
              </p:cNvSpPr>
              <p:nvPr/>
            </p:nvSpPr>
            <p:spPr bwMode="auto">
              <a:xfrm>
                <a:off x="4977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47" name="Line 161"/>
              <p:cNvSpPr>
                <a:spLocks noChangeShapeType="1"/>
              </p:cNvSpPr>
              <p:nvPr/>
            </p:nvSpPr>
            <p:spPr bwMode="auto">
              <a:xfrm>
                <a:off x="4743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48" name="Line 162"/>
              <p:cNvSpPr>
                <a:spLocks noChangeShapeType="1"/>
              </p:cNvSpPr>
              <p:nvPr/>
            </p:nvSpPr>
            <p:spPr bwMode="auto">
              <a:xfrm>
                <a:off x="4508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49" name="Line 163"/>
              <p:cNvSpPr>
                <a:spLocks noChangeShapeType="1"/>
              </p:cNvSpPr>
              <p:nvPr/>
            </p:nvSpPr>
            <p:spPr bwMode="auto">
              <a:xfrm>
                <a:off x="4273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50" name="Line 164"/>
              <p:cNvSpPr>
                <a:spLocks noChangeShapeType="1"/>
              </p:cNvSpPr>
              <p:nvPr/>
            </p:nvSpPr>
            <p:spPr bwMode="auto">
              <a:xfrm>
                <a:off x="4038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51" name="Line 165"/>
              <p:cNvSpPr>
                <a:spLocks noChangeShapeType="1"/>
              </p:cNvSpPr>
              <p:nvPr/>
            </p:nvSpPr>
            <p:spPr bwMode="auto">
              <a:xfrm>
                <a:off x="3804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52" name="Line 166"/>
              <p:cNvSpPr>
                <a:spLocks noChangeShapeType="1"/>
              </p:cNvSpPr>
              <p:nvPr/>
            </p:nvSpPr>
            <p:spPr bwMode="auto">
              <a:xfrm>
                <a:off x="3569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53" name="Line 167"/>
              <p:cNvSpPr>
                <a:spLocks noChangeShapeType="1"/>
              </p:cNvSpPr>
              <p:nvPr/>
            </p:nvSpPr>
            <p:spPr bwMode="auto">
              <a:xfrm>
                <a:off x="3335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54" name="Line 168"/>
              <p:cNvSpPr>
                <a:spLocks noChangeShapeType="1"/>
              </p:cNvSpPr>
              <p:nvPr/>
            </p:nvSpPr>
            <p:spPr bwMode="auto">
              <a:xfrm>
                <a:off x="3100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55" name="Line 169"/>
              <p:cNvSpPr>
                <a:spLocks noChangeShapeType="1"/>
              </p:cNvSpPr>
              <p:nvPr/>
            </p:nvSpPr>
            <p:spPr bwMode="auto">
              <a:xfrm>
                <a:off x="2865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56" name="Rectangle 170"/>
              <p:cNvSpPr>
                <a:spLocks noChangeArrowheads="1"/>
              </p:cNvSpPr>
              <p:nvPr/>
            </p:nvSpPr>
            <p:spPr bwMode="auto">
              <a:xfrm rot="-5400000">
                <a:off x="2408" y="2352"/>
                <a:ext cx="116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8857" name="Rectangle 171"/>
              <p:cNvSpPr>
                <a:spLocks noChangeArrowheads="1"/>
              </p:cNvSpPr>
              <p:nvPr/>
            </p:nvSpPr>
            <p:spPr bwMode="auto">
              <a:xfrm>
                <a:off x="4654" y="2433"/>
                <a:ext cx="2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2900" b="1">
                    <a:latin typeface="Symbol" panose="05050102010706020507" pitchFamily="18" charset="2"/>
                  </a:rPr>
                  <a:t></a:t>
                </a:r>
                <a:endParaRPr lang="en-US" altLang="en-US" sz="2900" b="1">
                  <a:latin typeface="Symbol" panose="05050102010706020507" pitchFamily="18" charset="2"/>
                </a:endParaRPr>
              </a:p>
            </p:txBody>
          </p:sp>
          <p:sp>
            <p:nvSpPr>
              <p:cNvPr id="118858" name="Rectangle 172"/>
              <p:cNvSpPr>
                <a:spLocks noChangeArrowheads="1"/>
              </p:cNvSpPr>
              <p:nvPr/>
            </p:nvSpPr>
            <p:spPr bwMode="auto">
              <a:xfrm>
                <a:off x="4768" y="2433"/>
                <a:ext cx="2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2900" b="1" i="1"/>
                  <a:t>x</a:t>
                </a:r>
                <a:endParaRPr lang="en-US" altLang="en-US" sz="2900" b="1"/>
              </a:p>
            </p:txBody>
          </p:sp>
          <p:sp>
            <p:nvSpPr>
              <p:cNvPr id="118859" name="Rectangle 173"/>
              <p:cNvSpPr>
                <a:spLocks noChangeArrowheads="1"/>
              </p:cNvSpPr>
              <p:nvPr/>
            </p:nvSpPr>
            <p:spPr bwMode="auto">
              <a:xfrm>
                <a:off x="4919" y="2641"/>
                <a:ext cx="116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8860" name="Rectangle 174"/>
              <p:cNvSpPr>
                <a:spLocks noChangeArrowheads="1"/>
              </p:cNvSpPr>
              <p:nvPr/>
            </p:nvSpPr>
            <p:spPr bwMode="auto">
              <a:xfrm>
                <a:off x="3598" y="2383"/>
                <a:ext cx="22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1" i="1">
                    <a:latin typeface="Symbol" panose="05050102010706020507" pitchFamily="18" charset="2"/>
                  </a:rPr>
                  <a:t></a:t>
                </a:r>
                <a:endParaRPr lang="en-US" altLang="en-US" b="1">
                  <a:latin typeface="Symbol" panose="05050102010706020507" pitchFamily="18" charset="2"/>
                </a:endParaRPr>
              </a:p>
            </p:txBody>
          </p:sp>
          <p:sp>
            <p:nvSpPr>
              <p:cNvPr id="118861" name="Rectangle 175"/>
              <p:cNvSpPr>
                <a:spLocks noChangeArrowheads="1"/>
              </p:cNvSpPr>
              <p:nvPr/>
            </p:nvSpPr>
            <p:spPr bwMode="auto">
              <a:xfrm>
                <a:off x="3708" y="2505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00" b="1"/>
                  <a:t>0</a:t>
                </a:r>
                <a:endParaRPr lang="en-US" altLang="en-US" sz="1600" b="1"/>
              </a:p>
            </p:txBody>
          </p:sp>
          <p:sp>
            <p:nvSpPr>
              <p:cNvPr id="118862" name="Rectangle 176"/>
              <p:cNvSpPr>
                <a:spLocks noChangeArrowheads="1"/>
              </p:cNvSpPr>
              <p:nvPr/>
            </p:nvSpPr>
            <p:spPr bwMode="auto">
              <a:xfrm>
                <a:off x="3779" y="2383"/>
                <a:ext cx="60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1" dirty="0"/>
                  <a:t> = 368</a:t>
                </a:r>
                <a:endParaRPr lang="en-US" altLang="en-US" b="1" dirty="0"/>
              </a:p>
            </p:txBody>
          </p:sp>
          <p:sp>
            <p:nvSpPr>
              <p:cNvPr id="118863" name="Rectangle 177"/>
              <p:cNvSpPr>
                <a:spLocks noChangeArrowheads="1"/>
              </p:cNvSpPr>
              <p:nvPr/>
            </p:nvSpPr>
            <p:spPr bwMode="auto">
              <a:xfrm>
                <a:off x="4320" y="2555"/>
                <a:ext cx="116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8864" name="Rectangle 178"/>
              <p:cNvSpPr>
                <a:spLocks noChangeArrowheads="1"/>
              </p:cNvSpPr>
              <p:nvPr/>
            </p:nvSpPr>
            <p:spPr bwMode="auto">
              <a:xfrm>
                <a:off x="2630" y="1152"/>
                <a:ext cx="89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1"/>
                  <a:t>Reject </a:t>
                </a:r>
                <a:r>
                  <a:rPr lang="en-US" altLang="en-US" b="1" i="1"/>
                  <a:t>H</a:t>
                </a:r>
                <a:r>
                  <a:rPr lang="en-US" altLang="en-US" b="1" baseline="-25000"/>
                  <a:t>0</a:t>
                </a:r>
                <a:endParaRPr lang="en-US" altLang="en-US" b="1" baseline="-25000"/>
              </a:p>
            </p:txBody>
          </p:sp>
          <p:sp>
            <p:nvSpPr>
              <p:cNvPr id="118865" name="Line 179"/>
              <p:cNvSpPr>
                <a:spLocks noChangeShapeType="1"/>
              </p:cNvSpPr>
              <p:nvPr/>
            </p:nvSpPr>
            <p:spPr bwMode="auto">
              <a:xfrm>
                <a:off x="2692" y="1433"/>
                <a:ext cx="67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66" name="Freeform 180"/>
              <p:cNvSpPr/>
              <p:nvPr/>
            </p:nvSpPr>
            <p:spPr bwMode="auto">
              <a:xfrm>
                <a:off x="2606" y="1394"/>
                <a:ext cx="73" cy="74"/>
              </a:xfrm>
              <a:custGeom>
                <a:avLst/>
                <a:gdLst>
                  <a:gd name="T0" fmla="*/ 72 w 73"/>
                  <a:gd name="T1" fmla="*/ 0 h 74"/>
                  <a:gd name="T2" fmla="*/ 0 w 73"/>
                  <a:gd name="T3" fmla="*/ 36 h 74"/>
                  <a:gd name="T4" fmla="*/ 72 w 73"/>
                  <a:gd name="T5" fmla="*/ 73 h 74"/>
                  <a:gd name="T6" fmla="*/ 72 w 73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74"/>
                  <a:gd name="T14" fmla="*/ 73 w 73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74">
                    <a:moveTo>
                      <a:pt x="72" y="0"/>
                    </a:moveTo>
                    <a:lnTo>
                      <a:pt x="0" y="36"/>
                    </a:lnTo>
                    <a:lnTo>
                      <a:pt x="72" y="73"/>
                    </a:lnTo>
                    <a:lnTo>
                      <a:pt x="72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67" name="Line 181"/>
              <p:cNvSpPr>
                <a:spLocks noChangeShapeType="1"/>
              </p:cNvSpPr>
              <p:nvPr/>
            </p:nvSpPr>
            <p:spPr bwMode="auto">
              <a:xfrm flipV="1">
                <a:off x="3377" y="1425"/>
                <a:ext cx="0" cy="9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68" name="Line 182"/>
              <p:cNvSpPr>
                <a:spLocks noChangeShapeType="1"/>
              </p:cNvSpPr>
              <p:nvPr/>
            </p:nvSpPr>
            <p:spPr bwMode="auto">
              <a:xfrm flipH="1">
                <a:off x="3375" y="1952"/>
                <a:ext cx="13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69" name="Freeform 183"/>
              <p:cNvSpPr/>
              <p:nvPr/>
            </p:nvSpPr>
            <p:spPr bwMode="auto">
              <a:xfrm>
                <a:off x="4743" y="1912"/>
                <a:ext cx="74" cy="73"/>
              </a:xfrm>
              <a:custGeom>
                <a:avLst/>
                <a:gdLst>
                  <a:gd name="T0" fmla="*/ 0 w 74"/>
                  <a:gd name="T1" fmla="*/ 0 h 73"/>
                  <a:gd name="T2" fmla="*/ 73 w 74"/>
                  <a:gd name="T3" fmla="*/ 37 h 73"/>
                  <a:gd name="T4" fmla="*/ 0 w 74"/>
                  <a:gd name="T5" fmla="*/ 72 h 73"/>
                  <a:gd name="T6" fmla="*/ 0 w 74"/>
                  <a:gd name="T7" fmla="*/ 0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73"/>
                  <a:gd name="T14" fmla="*/ 74 w 74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73">
                    <a:moveTo>
                      <a:pt x="0" y="0"/>
                    </a:moveTo>
                    <a:lnTo>
                      <a:pt x="73" y="37"/>
                    </a:lnTo>
                    <a:lnTo>
                      <a:pt x="0" y="7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70" name="Rectangle 184"/>
              <p:cNvSpPr>
                <a:spLocks noChangeArrowheads="1"/>
              </p:cNvSpPr>
              <p:nvPr/>
            </p:nvSpPr>
            <p:spPr bwMode="auto">
              <a:xfrm>
                <a:off x="4178" y="1393"/>
                <a:ext cx="69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1"/>
                  <a:t>Do Not</a:t>
                </a:r>
                <a:endParaRPr lang="en-US" altLang="en-US" b="1"/>
              </a:p>
            </p:txBody>
          </p:sp>
          <p:sp>
            <p:nvSpPr>
              <p:cNvPr id="118871" name="Rectangle 185"/>
              <p:cNvSpPr>
                <a:spLocks noChangeArrowheads="1"/>
              </p:cNvSpPr>
              <p:nvPr/>
            </p:nvSpPr>
            <p:spPr bwMode="auto">
              <a:xfrm>
                <a:off x="4204" y="1585"/>
                <a:ext cx="89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1"/>
                  <a:t>Reject </a:t>
                </a:r>
                <a:r>
                  <a:rPr lang="en-US" altLang="en-US" b="1" i="1"/>
                  <a:t>H</a:t>
                </a:r>
                <a:r>
                  <a:rPr lang="en-US" altLang="en-US" b="1" baseline="-25000"/>
                  <a:t>0</a:t>
                </a:r>
                <a:endParaRPr lang="en-US" altLang="en-US" b="1" baseline="-25000"/>
              </a:p>
            </p:txBody>
          </p:sp>
          <p:sp>
            <p:nvSpPr>
              <p:cNvPr id="118872" name="Rectangle 186"/>
              <p:cNvSpPr>
                <a:spLocks noChangeArrowheads="1"/>
              </p:cNvSpPr>
              <p:nvPr/>
            </p:nvSpPr>
            <p:spPr bwMode="auto">
              <a:xfrm>
                <a:off x="337" y="1297"/>
                <a:ext cx="1486" cy="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US" b="1"/>
                  <a:t>Hypothesis:</a:t>
                </a:r>
                <a:br>
                  <a:rPr lang="en-US" altLang="en-US" b="1"/>
                </a:br>
                <a:r>
                  <a:rPr lang="en-US" altLang="en-US" b="1" i="1"/>
                  <a:t>H</a:t>
                </a:r>
                <a:r>
                  <a:rPr lang="en-US" altLang="en-US" b="1" baseline="-25000"/>
                  <a:t>0</a:t>
                </a:r>
                <a:r>
                  <a:rPr lang="en-US" altLang="en-US" b="1"/>
                  <a:t>: </a:t>
                </a:r>
                <a:r>
                  <a:rPr lang="en-US" altLang="en-US" b="1" i="1">
                    <a:latin typeface="Symbol" panose="05050102010706020507" pitchFamily="18" charset="2"/>
                  </a:rPr>
                  <a:t></a:t>
                </a:r>
                <a:r>
                  <a:rPr lang="en-US" altLang="en-US" b="1" baseline="-25000"/>
                  <a:t>0</a:t>
                </a:r>
                <a:r>
                  <a:rPr lang="en-US" altLang="en-US" b="1"/>
                  <a:t> </a:t>
                </a:r>
                <a:r>
                  <a:rPr lang="en-US" altLang="en-US" b="1">
                    <a:latin typeface="Symbol" panose="05050102010706020507" pitchFamily="18" charset="2"/>
                  </a:rPr>
                  <a:t></a:t>
                </a:r>
                <a:r>
                  <a:rPr lang="en-US" altLang="en-US" b="1"/>
                  <a:t> 368</a:t>
                </a:r>
                <a:br>
                  <a:rPr lang="en-US" altLang="en-US" b="1"/>
                </a:br>
                <a:r>
                  <a:rPr lang="en-US" altLang="en-US" b="1" i="1"/>
                  <a:t>H</a:t>
                </a:r>
                <a:r>
                  <a:rPr lang="en-US" altLang="en-US" b="1" baseline="-25000"/>
                  <a:t>a</a:t>
                </a:r>
                <a:r>
                  <a:rPr lang="en-US" altLang="en-US" b="1"/>
                  <a:t>: </a:t>
                </a:r>
                <a:r>
                  <a:rPr lang="en-US" altLang="en-US" b="1" i="1">
                    <a:latin typeface="Symbol" panose="05050102010706020507" pitchFamily="18" charset="2"/>
                  </a:rPr>
                  <a:t></a:t>
                </a:r>
                <a:r>
                  <a:rPr lang="en-US" altLang="en-US" b="1" baseline="-25000"/>
                  <a:t>0</a:t>
                </a:r>
                <a:r>
                  <a:rPr lang="en-US" altLang="en-US" b="1"/>
                  <a:t> &lt; 368</a:t>
                </a:r>
                <a:endParaRPr lang="en-US" altLang="en-US" b="1"/>
              </a:p>
            </p:txBody>
          </p:sp>
          <p:sp>
            <p:nvSpPr>
              <p:cNvPr id="118873" name="Line 187"/>
              <p:cNvSpPr>
                <a:spLocks noChangeShapeType="1"/>
              </p:cNvSpPr>
              <p:nvPr/>
            </p:nvSpPr>
            <p:spPr bwMode="auto">
              <a:xfrm>
                <a:off x="1736" y="2380"/>
                <a:ext cx="32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74" name="Rectangle 188"/>
              <p:cNvSpPr>
                <a:spLocks noChangeArrowheads="1"/>
              </p:cNvSpPr>
              <p:nvPr/>
            </p:nvSpPr>
            <p:spPr bwMode="auto">
              <a:xfrm>
                <a:off x="2353" y="1777"/>
                <a:ext cx="766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US" b="1" i="1">
                    <a:latin typeface="Symbol" panose="05050102010706020507" pitchFamily="18" charset="2"/>
                  </a:rPr>
                  <a:t></a:t>
                </a:r>
                <a:r>
                  <a:rPr lang="en-US" altLang="en-US" b="1"/>
                  <a:t> = .05</a:t>
                </a:r>
                <a:endParaRPr lang="en-US" altLang="en-US" b="1"/>
              </a:p>
            </p:txBody>
          </p:sp>
          <p:sp>
            <p:nvSpPr>
              <p:cNvPr id="118875" name="Line 189"/>
              <p:cNvSpPr>
                <a:spLocks noChangeShapeType="1"/>
              </p:cNvSpPr>
              <p:nvPr/>
            </p:nvSpPr>
            <p:spPr bwMode="auto">
              <a:xfrm>
                <a:off x="3076" y="1924"/>
                <a:ext cx="184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76" name="Rectangle 190"/>
              <p:cNvSpPr>
                <a:spLocks noChangeArrowheads="1"/>
              </p:cNvSpPr>
              <p:nvPr/>
            </p:nvSpPr>
            <p:spPr bwMode="auto">
              <a:xfrm>
                <a:off x="5089" y="1153"/>
                <a:ext cx="43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4000" b="1">
                    <a:solidFill>
                      <a:srgbClr val="8E0D30"/>
                    </a:solidFill>
                    <a:latin typeface="Wingdings" panose="05000000000000000000" pitchFamily="2" charset="2"/>
                  </a:rPr>
                  <a:t></a:t>
                </a:r>
                <a:endPara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endParaRPr>
              </a:p>
            </p:txBody>
          </p:sp>
          <p:sp>
            <p:nvSpPr>
              <p:cNvPr id="118877" name="Rectangle 191"/>
              <p:cNvSpPr>
                <a:spLocks noChangeArrowheads="1"/>
              </p:cNvSpPr>
              <p:nvPr/>
            </p:nvSpPr>
            <p:spPr bwMode="auto">
              <a:xfrm>
                <a:off x="4993" y="1489"/>
                <a:ext cx="62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 b="1">
                    <a:solidFill>
                      <a:srgbClr val="8E0D30"/>
                    </a:solidFill>
                  </a:rPr>
                  <a:t>Draw</a:t>
                </a:r>
                <a:endParaRPr lang="en-US" altLang="en-US" sz="2000" b="1">
                  <a:solidFill>
                    <a:srgbClr val="8E0D30"/>
                  </a:solidFill>
                </a:endParaRPr>
              </a:p>
            </p:txBody>
          </p:sp>
          <p:graphicFrame>
            <p:nvGraphicFramePr>
              <p:cNvPr id="118878" name="Object 192"/>
              <p:cNvGraphicFramePr>
                <a:graphicFrameLocks noChangeAspect="1"/>
              </p:cNvGraphicFramePr>
              <p:nvPr/>
            </p:nvGraphicFramePr>
            <p:xfrm>
              <a:off x="1824" y="1104"/>
              <a:ext cx="530" cy="7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679" name="Equation" r:id="rId1" imgW="495300" imgH="711200" progId="Equation.DSMT4">
                      <p:embed/>
                    </p:oleObj>
                  </mc:Choice>
                  <mc:Fallback>
                    <p:oleObj name="Equation" r:id="rId1" imgW="495300" imgH="7112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104"/>
                            <a:ext cx="530" cy="7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5" name="Rectangle 43"/>
          <p:cNvSpPr txBox="1">
            <a:spLocks noChangeArrowheads="1"/>
          </p:cNvSpPr>
          <p:nvPr/>
        </p:nvSpPr>
        <p:spPr bwMode="auto">
          <a:xfrm>
            <a:off x="612776" y="168277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Power Step 2 &amp; 3</a:t>
            </a:r>
            <a:endParaRPr lang="en-US" altLang="en-US" sz="2800" b="1" kern="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965200"/>
            <a:ext cx="4648201" cy="490538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Hypotheses?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280590" y="1752600"/>
            <a:ext cx="8094663" cy="1600200"/>
          </a:xfrm>
        </p:spPr>
        <p:txBody>
          <a:bodyPr lIns="90488" tIns="44450" rIns="90488" bIns="44450"/>
          <a:lstStyle/>
          <a:p>
            <a:pPr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800" dirty="0">
                <a:solidFill>
                  <a:srgbClr val="006600"/>
                </a:solidFill>
                <a:latin typeface="Times New Roman" panose="02020603050405020304" pitchFamily="18" charset="0"/>
              </a:rPr>
              <a:t>State the question statistica</a:t>
            </a:r>
            <a:r>
              <a:rPr lang="en-US" altLang="en-US" sz="2800" dirty="0">
                <a:latin typeface="Times New Roman" panose="02020603050405020304" pitchFamily="18" charset="0"/>
              </a:rPr>
              <a:t>lly:</a:t>
            </a:r>
            <a:r>
              <a:rPr lang="en-US" altLang="en-US" sz="2800" dirty="0"/>
              <a:t> </a:t>
            </a:r>
            <a:r>
              <a:rPr lang="en-US" altLang="en-US" sz="2800" b="1" i="1" dirty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800" b="1" dirty="0">
                <a:solidFill>
                  <a:srgbClr val="8E0D30"/>
                </a:solidFill>
              </a:rPr>
              <a:t>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= 12</a:t>
            </a:r>
            <a:endParaRPr lang="en-US" altLang="en-US" sz="2800" b="1" dirty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800" dirty="0">
                <a:latin typeface="Times New Roman" panose="02020603050405020304" pitchFamily="18" charset="0"/>
              </a:rPr>
              <a:t>State the opposite statistically:</a:t>
            </a:r>
            <a:r>
              <a:rPr lang="en-US" altLang="en-US" sz="2800" dirty="0"/>
              <a:t> </a:t>
            </a:r>
            <a:r>
              <a:rPr lang="en-US" altLang="en-US" sz="2800" b="1" i="1" dirty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800" b="1" dirty="0">
                <a:solidFill>
                  <a:srgbClr val="8E0D30"/>
                </a:solidFill>
              </a:rPr>
              <a:t> </a:t>
            </a:r>
            <a:r>
              <a:rPr lang="en-US" altLang="en-US" sz="2800" b="1" dirty="0">
                <a:solidFill>
                  <a:srgbClr val="8E0D30"/>
                </a:solidFill>
                <a:latin typeface="Symbol" panose="05050102010706020507" pitchFamily="18" charset="2"/>
              </a:rPr>
              <a:t></a:t>
            </a:r>
            <a:r>
              <a:rPr lang="en-US" altLang="en-US" sz="2800" b="1" dirty="0">
                <a:solidFill>
                  <a:srgbClr val="8E0D30"/>
                </a:solidFill>
              </a:rPr>
              <a:t>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Select the alternative hypothesis</a:t>
            </a:r>
            <a:r>
              <a:rPr lang="en-US" altLang="en-US" sz="2800" dirty="0"/>
              <a:t>: </a:t>
            </a:r>
            <a:r>
              <a:rPr lang="en-US" altLang="en-US" sz="2800" b="1" i="1" dirty="0">
                <a:solidFill>
                  <a:srgbClr val="8E0D3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800" b="1" baseline="-25000" dirty="0">
                <a:solidFill>
                  <a:srgbClr val="8E0D3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800" b="1" i="1" dirty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800" b="1" dirty="0">
                <a:solidFill>
                  <a:srgbClr val="8E0D30"/>
                </a:solidFill>
              </a:rPr>
              <a:t> </a:t>
            </a:r>
            <a:r>
              <a:rPr lang="en-US" altLang="en-US" sz="2800" b="1" dirty="0">
                <a:solidFill>
                  <a:srgbClr val="8E0D30"/>
                </a:solidFill>
                <a:latin typeface="Symbol" panose="05050102010706020507" pitchFamily="18" charset="2"/>
              </a:rPr>
              <a:t></a:t>
            </a:r>
            <a:r>
              <a:rPr lang="en-US" altLang="en-US" sz="2800" b="1" dirty="0">
                <a:solidFill>
                  <a:srgbClr val="8E0D30"/>
                </a:solidFill>
              </a:rPr>
              <a:t>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12</a:t>
            </a:r>
            <a:endParaRPr lang="en-US" altLang="en-US" sz="2800" b="1" dirty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800" dirty="0">
                <a:latin typeface="Times New Roman" panose="02020603050405020304" pitchFamily="18" charset="0"/>
              </a:rPr>
              <a:t>State the null hypothesis</a:t>
            </a:r>
            <a:r>
              <a:rPr lang="en-US" altLang="en-US" sz="2800" dirty="0"/>
              <a:t>: </a:t>
            </a:r>
            <a:r>
              <a:rPr lang="en-US" altLang="en-US" sz="2800" b="1" i="1" dirty="0">
                <a:solidFill>
                  <a:srgbClr val="8E0D3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800" b="1" baseline="-25000" dirty="0">
                <a:solidFill>
                  <a:srgbClr val="8E0D3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sz="2800" b="1" dirty="0">
                <a:solidFill>
                  <a:srgbClr val="8E0D30"/>
                </a:solidFill>
              </a:rPr>
              <a:t> </a:t>
            </a:r>
            <a:r>
              <a:rPr lang="en-US" altLang="en-US" sz="2800" b="1" i="1" dirty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800" b="1" dirty="0">
                <a:solidFill>
                  <a:srgbClr val="8E0D30"/>
                </a:solidFill>
              </a:rPr>
              <a:t> = </a:t>
            </a:r>
            <a:r>
              <a:rPr lang="en-US" altLang="en-US" sz="28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12</a:t>
            </a:r>
            <a:endParaRPr lang="en-US" altLang="en-US" sz="2800" b="1" dirty="0">
              <a:solidFill>
                <a:srgbClr val="8E0D3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76250" y="1481138"/>
            <a:ext cx="86534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230981" y="1371600"/>
            <a:ext cx="8589962" cy="47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en-US" sz="2800" dirty="0">
                <a:solidFill>
                  <a:srgbClr val="8E0D30"/>
                </a:solidFill>
              </a:rPr>
              <a:t>Is the population average amount of TV viewing 12 hours?</a:t>
            </a:r>
            <a:endParaRPr lang="en-US" altLang="en-US" sz="2800" dirty="0">
              <a:solidFill>
                <a:srgbClr val="8E0D30"/>
              </a:solidFill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4722" y="3637240"/>
            <a:ext cx="4572000" cy="43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3200"/>
              </a:lnSpc>
            </a:pPr>
            <a:r>
              <a:rPr lang="en-US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Hypotheses</a:t>
            </a:r>
            <a:r>
              <a:rPr lang="en-US" altLang="en-US" sz="3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n-US" sz="3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6152" y="4564498"/>
            <a:ext cx="80946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800" kern="0" dirty="0" smtClean="0">
                <a:solidFill>
                  <a:srgbClr val="006600"/>
                </a:solidFill>
                <a:latin typeface="Times New Roman" panose="02020603050405020304" pitchFamily="18" charset="0"/>
              </a:rPr>
              <a:t>State the question statistically: </a:t>
            </a:r>
            <a:r>
              <a:rPr lang="en-US" altLang="en-US" sz="2800" b="1" i="1" kern="0" dirty="0" smtClean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800" b="1" kern="0" dirty="0" smtClean="0">
                <a:solidFill>
                  <a:srgbClr val="8E0D30"/>
                </a:solidFill>
              </a:rPr>
              <a:t> </a:t>
            </a:r>
            <a:r>
              <a:rPr lang="en-US" altLang="en-US" sz="2800" b="1" kern="0" dirty="0" smtClean="0">
                <a:solidFill>
                  <a:srgbClr val="8E0D30"/>
                </a:solidFill>
                <a:latin typeface="Symbol" panose="05050102010706020507" pitchFamily="18" charset="2"/>
              </a:rPr>
              <a:t></a:t>
            </a:r>
            <a:r>
              <a:rPr lang="en-US" altLang="en-US" sz="2800" b="1" kern="0" dirty="0" smtClean="0">
                <a:solidFill>
                  <a:srgbClr val="8E0D30"/>
                </a:solidFill>
              </a:rPr>
              <a:t> </a:t>
            </a:r>
            <a:r>
              <a:rPr lang="en-US" altLang="en-US" sz="28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20</a:t>
            </a:r>
            <a:endParaRPr lang="en-US" altLang="en-US" sz="2800" b="1" kern="0" dirty="0" smtClean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8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State the opposite statistically: </a:t>
            </a:r>
            <a:r>
              <a:rPr lang="en-US" altLang="en-US" sz="2800" b="1" i="1" kern="0" dirty="0" smtClean="0">
                <a:solidFill>
                  <a:srgbClr val="7030A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800" b="1" kern="0" dirty="0" smtClean="0">
                <a:solidFill>
                  <a:srgbClr val="7030A0"/>
                </a:solidFill>
              </a:rPr>
              <a:t> </a:t>
            </a:r>
            <a:r>
              <a:rPr lang="en-US" altLang="en-US" sz="2800" b="1" kern="0" dirty="0" smtClean="0">
                <a:solidFill>
                  <a:srgbClr val="7030A0"/>
                </a:solidFill>
                <a:latin typeface="Symbol" panose="05050102010706020507" pitchFamily="18" charset="2"/>
              </a:rPr>
              <a:t></a:t>
            </a:r>
            <a:r>
              <a:rPr lang="en-US" altLang="en-US" sz="2800" b="1" kern="0" dirty="0" smtClean="0">
                <a:solidFill>
                  <a:srgbClr val="7030A0"/>
                </a:solidFill>
              </a:rPr>
              <a:t> </a:t>
            </a:r>
            <a:r>
              <a:rPr lang="en-US" altLang="en-US" sz="2800" b="1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20</a:t>
            </a:r>
            <a:endParaRPr lang="en-US" altLang="en-US" sz="2800" b="1" kern="0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800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Select the alternative hypothesis: </a:t>
            </a:r>
            <a:r>
              <a:rPr lang="en-US" altLang="en-US" sz="2800" b="1" i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800" b="1" kern="0" baseline="-2500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800" b="1" i="1" kern="0" dirty="0" smtClean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800" b="1" kern="0" dirty="0" smtClean="0">
                <a:solidFill>
                  <a:srgbClr val="8E0D30"/>
                </a:solidFill>
              </a:rPr>
              <a:t> </a:t>
            </a:r>
            <a:r>
              <a:rPr lang="en-US" altLang="en-US" sz="2800" b="1" kern="0" dirty="0" smtClean="0">
                <a:solidFill>
                  <a:srgbClr val="8E0D30"/>
                </a:solidFill>
                <a:latin typeface="Symbol" panose="05050102010706020507" pitchFamily="18" charset="2"/>
              </a:rPr>
              <a:t></a:t>
            </a:r>
            <a:r>
              <a:rPr lang="en-US" altLang="en-US" sz="2800" b="1" kern="0" dirty="0" smtClean="0">
                <a:solidFill>
                  <a:srgbClr val="8E0D30"/>
                </a:solidFill>
              </a:rPr>
              <a:t> </a:t>
            </a:r>
            <a:r>
              <a:rPr lang="en-US" altLang="en-US" sz="28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20</a:t>
            </a:r>
            <a:endParaRPr lang="en-US" altLang="en-US" sz="2800" b="1" kern="0" dirty="0" smtClean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800" kern="0" dirty="0" smtClean="0">
                <a:latin typeface="Times New Roman" panose="02020603050405020304" pitchFamily="18" charset="0"/>
              </a:rPr>
              <a:t>State the null hypothesis: </a:t>
            </a:r>
            <a:r>
              <a:rPr lang="en-US" altLang="en-US" sz="2800" b="1" i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800" b="1" kern="0" baseline="-2500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8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800" b="1" i="1" kern="0" dirty="0" smtClean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800" b="1" kern="0" dirty="0" smtClean="0">
                <a:solidFill>
                  <a:srgbClr val="8E0D30"/>
                </a:solidFill>
              </a:rPr>
              <a:t> </a:t>
            </a:r>
            <a:r>
              <a:rPr lang="en-US" altLang="en-US" sz="2800" b="1" kern="0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= 20</a:t>
            </a:r>
            <a:endParaRPr lang="en-US" altLang="en-US" sz="2800" b="1" kern="0" dirty="0">
              <a:solidFill>
                <a:srgbClr val="8E0D3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12285" y="4564498"/>
            <a:ext cx="86534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3950" y="4090009"/>
            <a:ext cx="8256587" cy="47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en-US" sz="2800" dirty="0">
                <a:solidFill>
                  <a:srgbClr val="8E0D30"/>
                </a:solidFill>
              </a:rPr>
              <a:t>Is the average cost per hat less than or equal to $20?</a:t>
            </a:r>
            <a:endParaRPr lang="en-US" altLang="en-US" sz="2800" dirty="0">
              <a:solidFill>
                <a:srgbClr val="8E0D30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30980" y="304800"/>
            <a:ext cx="1826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Example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 build="p"/>
      <p:bldP spid="7" grpId="0" autoUpdateAnimBg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54" name="Group 142"/>
          <p:cNvGrpSpPr/>
          <p:nvPr/>
        </p:nvGrpSpPr>
        <p:grpSpPr bwMode="auto">
          <a:xfrm>
            <a:off x="538162" y="649288"/>
            <a:ext cx="8378825" cy="2640013"/>
            <a:chOff x="337" y="1104"/>
            <a:chExt cx="5278" cy="1663"/>
          </a:xfrm>
        </p:grpSpPr>
        <p:sp>
          <p:nvSpPr>
            <p:cNvPr id="119856" name="Line 143"/>
            <p:cNvSpPr>
              <a:spLocks noChangeShapeType="1"/>
            </p:cNvSpPr>
            <p:nvPr/>
          </p:nvSpPr>
          <p:spPr bwMode="auto">
            <a:xfrm>
              <a:off x="3782" y="1301"/>
              <a:ext cx="0" cy="10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57" name="Freeform 144"/>
            <p:cNvSpPr/>
            <p:nvPr/>
          </p:nvSpPr>
          <p:spPr bwMode="auto">
            <a:xfrm>
              <a:off x="2779" y="1766"/>
              <a:ext cx="612" cy="628"/>
            </a:xfrm>
            <a:custGeom>
              <a:avLst/>
              <a:gdLst>
                <a:gd name="T0" fmla="*/ 662 w 565"/>
                <a:gd name="T1" fmla="*/ 0 h 571"/>
                <a:gd name="T2" fmla="*/ 662 w 565"/>
                <a:gd name="T3" fmla="*/ 690 h 571"/>
                <a:gd name="T4" fmla="*/ 0 w 565"/>
                <a:gd name="T5" fmla="*/ 690 h 571"/>
                <a:gd name="T6" fmla="*/ 80 w 565"/>
                <a:gd name="T7" fmla="*/ 652 h 571"/>
                <a:gd name="T8" fmla="*/ 157 w 565"/>
                <a:gd name="T9" fmla="*/ 610 h 571"/>
                <a:gd name="T10" fmla="*/ 232 w 565"/>
                <a:gd name="T11" fmla="*/ 560 h 571"/>
                <a:gd name="T12" fmla="*/ 301 w 565"/>
                <a:gd name="T13" fmla="*/ 508 h 571"/>
                <a:gd name="T14" fmla="*/ 367 w 565"/>
                <a:gd name="T15" fmla="*/ 447 h 571"/>
                <a:gd name="T16" fmla="*/ 429 w 565"/>
                <a:gd name="T17" fmla="*/ 383 h 571"/>
                <a:gd name="T18" fmla="*/ 487 w 565"/>
                <a:gd name="T19" fmla="*/ 313 h 571"/>
                <a:gd name="T20" fmla="*/ 538 w 565"/>
                <a:gd name="T21" fmla="*/ 241 h 571"/>
                <a:gd name="T22" fmla="*/ 586 w 565"/>
                <a:gd name="T23" fmla="*/ 165 h 571"/>
                <a:gd name="T24" fmla="*/ 625 w 565"/>
                <a:gd name="T25" fmla="*/ 82 h 571"/>
                <a:gd name="T26" fmla="*/ 662 w 565"/>
                <a:gd name="T27" fmla="*/ 0 h 5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5"/>
                <a:gd name="T43" fmla="*/ 0 h 571"/>
                <a:gd name="T44" fmla="*/ 565 w 565"/>
                <a:gd name="T45" fmla="*/ 571 h 5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5" h="571">
                  <a:moveTo>
                    <a:pt x="564" y="0"/>
                  </a:moveTo>
                  <a:lnTo>
                    <a:pt x="564" y="570"/>
                  </a:lnTo>
                  <a:lnTo>
                    <a:pt x="0" y="570"/>
                  </a:lnTo>
                  <a:lnTo>
                    <a:pt x="68" y="539"/>
                  </a:lnTo>
                  <a:lnTo>
                    <a:pt x="134" y="505"/>
                  </a:lnTo>
                  <a:lnTo>
                    <a:pt x="198" y="463"/>
                  </a:lnTo>
                  <a:lnTo>
                    <a:pt x="257" y="420"/>
                  </a:lnTo>
                  <a:lnTo>
                    <a:pt x="313" y="369"/>
                  </a:lnTo>
                  <a:lnTo>
                    <a:pt x="366" y="316"/>
                  </a:lnTo>
                  <a:lnTo>
                    <a:pt x="415" y="259"/>
                  </a:lnTo>
                  <a:lnTo>
                    <a:pt x="459" y="199"/>
                  </a:lnTo>
                  <a:lnTo>
                    <a:pt x="499" y="136"/>
                  </a:lnTo>
                  <a:lnTo>
                    <a:pt x="533" y="68"/>
                  </a:lnTo>
                  <a:lnTo>
                    <a:pt x="564" y="0"/>
                  </a:lnTo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58" name="Freeform 145"/>
            <p:cNvSpPr/>
            <p:nvPr/>
          </p:nvSpPr>
          <p:spPr bwMode="auto">
            <a:xfrm>
              <a:off x="3782" y="1273"/>
              <a:ext cx="1153" cy="1109"/>
            </a:xfrm>
            <a:custGeom>
              <a:avLst/>
              <a:gdLst>
                <a:gd name="T0" fmla="*/ 1152 w 1153"/>
                <a:gd name="T1" fmla="*/ 1108 h 1109"/>
                <a:gd name="T2" fmla="*/ 1030 w 1153"/>
                <a:gd name="T3" fmla="*/ 1095 h 1109"/>
                <a:gd name="T4" fmla="*/ 970 w 1153"/>
                <a:gd name="T5" fmla="*/ 1082 h 1109"/>
                <a:gd name="T6" fmla="*/ 909 w 1153"/>
                <a:gd name="T7" fmla="*/ 1064 h 1109"/>
                <a:gd name="T8" fmla="*/ 849 w 1153"/>
                <a:gd name="T9" fmla="*/ 1039 h 1109"/>
                <a:gd name="T10" fmla="*/ 788 w 1153"/>
                <a:gd name="T11" fmla="*/ 1004 h 1109"/>
                <a:gd name="T12" fmla="*/ 728 w 1153"/>
                <a:gd name="T13" fmla="*/ 960 h 1109"/>
                <a:gd name="T14" fmla="*/ 607 w 1153"/>
                <a:gd name="T15" fmla="*/ 831 h 1109"/>
                <a:gd name="T16" fmla="*/ 485 w 1153"/>
                <a:gd name="T17" fmla="*/ 649 h 1109"/>
                <a:gd name="T18" fmla="*/ 364 w 1153"/>
                <a:gd name="T19" fmla="*/ 433 h 1109"/>
                <a:gd name="T20" fmla="*/ 304 w 1153"/>
                <a:gd name="T21" fmla="*/ 322 h 1109"/>
                <a:gd name="T22" fmla="*/ 243 w 1153"/>
                <a:gd name="T23" fmla="*/ 218 h 1109"/>
                <a:gd name="T24" fmla="*/ 183 w 1153"/>
                <a:gd name="T25" fmla="*/ 129 h 1109"/>
                <a:gd name="T26" fmla="*/ 121 w 1153"/>
                <a:gd name="T27" fmla="*/ 60 h 1109"/>
                <a:gd name="T28" fmla="*/ 61 w 1153"/>
                <a:gd name="T29" fmla="*/ 15 h 1109"/>
                <a:gd name="T30" fmla="*/ 0 w 1153"/>
                <a:gd name="T31" fmla="*/ 0 h 110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3"/>
                <a:gd name="T49" fmla="*/ 0 h 1109"/>
                <a:gd name="T50" fmla="*/ 1153 w 1153"/>
                <a:gd name="T51" fmla="*/ 1109 h 110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3" h="1109">
                  <a:moveTo>
                    <a:pt x="1152" y="1108"/>
                  </a:moveTo>
                  <a:lnTo>
                    <a:pt x="1030" y="1095"/>
                  </a:lnTo>
                  <a:lnTo>
                    <a:pt x="970" y="1082"/>
                  </a:lnTo>
                  <a:lnTo>
                    <a:pt x="909" y="1064"/>
                  </a:lnTo>
                  <a:lnTo>
                    <a:pt x="849" y="1039"/>
                  </a:lnTo>
                  <a:lnTo>
                    <a:pt x="788" y="1004"/>
                  </a:lnTo>
                  <a:lnTo>
                    <a:pt x="728" y="960"/>
                  </a:lnTo>
                  <a:lnTo>
                    <a:pt x="607" y="831"/>
                  </a:lnTo>
                  <a:lnTo>
                    <a:pt x="485" y="649"/>
                  </a:lnTo>
                  <a:lnTo>
                    <a:pt x="364" y="433"/>
                  </a:lnTo>
                  <a:lnTo>
                    <a:pt x="304" y="322"/>
                  </a:lnTo>
                  <a:lnTo>
                    <a:pt x="243" y="218"/>
                  </a:lnTo>
                  <a:lnTo>
                    <a:pt x="183" y="129"/>
                  </a:lnTo>
                  <a:lnTo>
                    <a:pt x="121" y="60"/>
                  </a:lnTo>
                  <a:lnTo>
                    <a:pt x="61" y="15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59" name="Freeform 146"/>
            <p:cNvSpPr/>
            <p:nvPr/>
          </p:nvSpPr>
          <p:spPr bwMode="auto">
            <a:xfrm>
              <a:off x="2631" y="1273"/>
              <a:ext cx="1152" cy="1109"/>
            </a:xfrm>
            <a:custGeom>
              <a:avLst/>
              <a:gdLst>
                <a:gd name="T0" fmla="*/ 0 w 1152"/>
                <a:gd name="T1" fmla="*/ 1108 h 1109"/>
                <a:gd name="T2" fmla="*/ 121 w 1152"/>
                <a:gd name="T3" fmla="*/ 1095 h 1109"/>
                <a:gd name="T4" fmla="*/ 182 w 1152"/>
                <a:gd name="T5" fmla="*/ 1082 h 1109"/>
                <a:gd name="T6" fmla="*/ 242 w 1152"/>
                <a:gd name="T7" fmla="*/ 1064 h 1109"/>
                <a:gd name="T8" fmla="*/ 302 w 1152"/>
                <a:gd name="T9" fmla="*/ 1039 h 1109"/>
                <a:gd name="T10" fmla="*/ 363 w 1152"/>
                <a:gd name="T11" fmla="*/ 1004 h 1109"/>
                <a:gd name="T12" fmla="*/ 423 w 1152"/>
                <a:gd name="T13" fmla="*/ 960 h 1109"/>
                <a:gd name="T14" fmla="*/ 546 w 1152"/>
                <a:gd name="T15" fmla="*/ 831 h 1109"/>
                <a:gd name="T16" fmla="*/ 666 w 1152"/>
                <a:gd name="T17" fmla="*/ 649 h 1109"/>
                <a:gd name="T18" fmla="*/ 787 w 1152"/>
                <a:gd name="T19" fmla="*/ 433 h 1109"/>
                <a:gd name="T20" fmla="*/ 849 w 1152"/>
                <a:gd name="T21" fmla="*/ 322 h 1109"/>
                <a:gd name="T22" fmla="*/ 908 w 1152"/>
                <a:gd name="T23" fmla="*/ 218 h 1109"/>
                <a:gd name="T24" fmla="*/ 970 w 1152"/>
                <a:gd name="T25" fmla="*/ 129 h 1109"/>
                <a:gd name="T26" fmla="*/ 1030 w 1152"/>
                <a:gd name="T27" fmla="*/ 60 h 1109"/>
                <a:gd name="T28" fmla="*/ 1091 w 1152"/>
                <a:gd name="T29" fmla="*/ 15 h 1109"/>
                <a:gd name="T30" fmla="*/ 1151 w 1152"/>
                <a:gd name="T31" fmla="*/ 0 h 110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2"/>
                <a:gd name="T49" fmla="*/ 0 h 1109"/>
                <a:gd name="T50" fmla="*/ 1152 w 1152"/>
                <a:gd name="T51" fmla="*/ 1109 h 110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2" h="1109">
                  <a:moveTo>
                    <a:pt x="0" y="1108"/>
                  </a:moveTo>
                  <a:lnTo>
                    <a:pt x="121" y="1095"/>
                  </a:lnTo>
                  <a:lnTo>
                    <a:pt x="182" y="1082"/>
                  </a:lnTo>
                  <a:lnTo>
                    <a:pt x="242" y="1064"/>
                  </a:lnTo>
                  <a:lnTo>
                    <a:pt x="302" y="1039"/>
                  </a:lnTo>
                  <a:lnTo>
                    <a:pt x="363" y="1004"/>
                  </a:lnTo>
                  <a:lnTo>
                    <a:pt x="423" y="960"/>
                  </a:lnTo>
                  <a:lnTo>
                    <a:pt x="546" y="831"/>
                  </a:lnTo>
                  <a:lnTo>
                    <a:pt x="666" y="649"/>
                  </a:lnTo>
                  <a:lnTo>
                    <a:pt x="787" y="433"/>
                  </a:lnTo>
                  <a:lnTo>
                    <a:pt x="849" y="322"/>
                  </a:lnTo>
                  <a:lnTo>
                    <a:pt x="908" y="218"/>
                  </a:lnTo>
                  <a:lnTo>
                    <a:pt x="970" y="129"/>
                  </a:lnTo>
                  <a:lnTo>
                    <a:pt x="1030" y="60"/>
                  </a:lnTo>
                  <a:lnTo>
                    <a:pt x="1091" y="15"/>
                  </a:lnTo>
                  <a:lnTo>
                    <a:pt x="1151" y="0"/>
                  </a:lnTo>
                </a:path>
              </a:pathLst>
            </a:custGeom>
            <a:noFill/>
            <a:ln w="50800" cap="rnd" cmpd="sng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60" name="Freeform 147"/>
            <p:cNvSpPr/>
            <p:nvPr/>
          </p:nvSpPr>
          <p:spPr bwMode="auto">
            <a:xfrm>
              <a:off x="2631" y="2381"/>
              <a:ext cx="2347" cy="1"/>
            </a:xfrm>
            <a:custGeom>
              <a:avLst/>
              <a:gdLst>
                <a:gd name="T0" fmla="*/ 0 w 2347"/>
                <a:gd name="T1" fmla="*/ 0 h 1"/>
                <a:gd name="T2" fmla="*/ 0 w 2347"/>
                <a:gd name="T3" fmla="*/ 0 h 1"/>
                <a:gd name="T4" fmla="*/ 2346 w 2347"/>
                <a:gd name="T5" fmla="*/ 0 h 1"/>
                <a:gd name="T6" fmla="*/ 0 60000 65536"/>
                <a:gd name="T7" fmla="*/ 0 60000 65536"/>
                <a:gd name="T8" fmla="*/ 0 60000 65536"/>
                <a:gd name="T9" fmla="*/ 0 w 2347"/>
                <a:gd name="T10" fmla="*/ 0 h 1"/>
                <a:gd name="T11" fmla="*/ 2347 w 2347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7" h="1">
                  <a:moveTo>
                    <a:pt x="0" y="0"/>
                  </a:moveTo>
                  <a:lnTo>
                    <a:pt x="0" y="0"/>
                  </a:lnTo>
                  <a:lnTo>
                    <a:pt x="2346" y="0"/>
                  </a:lnTo>
                </a:path>
              </a:pathLst>
            </a:custGeom>
            <a:noFill/>
            <a:ln w="25400" cap="rnd" cmpd="sng">
              <a:solidFill>
                <a:srgbClr val="CDCDCD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61" name="Line 148"/>
            <p:cNvSpPr>
              <a:spLocks noChangeShapeType="1"/>
            </p:cNvSpPr>
            <p:nvPr/>
          </p:nvSpPr>
          <p:spPr bwMode="auto">
            <a:xfrm>
              <a:off x="2609" y="2381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62" name="Line 149"/>
            <p:cNvSpPr>
              <a:spLocks noChangeShapeType="1"/>
            </p:cNvSpPr>
            <p:nvPr/>
          </p:nvSpPr>
          <p:spPr bwMode="auto">
            <a:xfrm>
              <a:off x="2609" y="2381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63" name="Line 150"/>
            <p:cNvSpPr>
              <a:spLocks noChangeShapeType="1"/>
            </p:cNvSpPr>
            <p:nvPr/>
          </p:nvSpPr>
          <p:spPr bwMode="auto">
            <a:xfrm>
              <a:off x="2609" y="2381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64" name="Line 151"/>
            <p:cNvSpPr>
              <a:spLocks noChangeShapeType="1"/>
            </p:cNvSpPr>
            <p:nvPr/>
          </p:nvSpPr>
          <p:spPr bwMode="auto">
            <a:xfrm>
              <a:off x="2609" y="2381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65" name="Line 152"/>
            <p:cNvSpPr>
              <a:spLocks noChangeShapeType="1"/>
            </p:cNvSpPr>
            <p:nvPr/>
          </p:nvSpPr>
          <p:spPr bwMode="auto">
            <a:xfrm>
              <a:off x="2609" y="2381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66" name="Line 153"/>
            <p:cNvSpPr>
              <a:spLocks noChangeShapeType="1"/>
            </p:cNvSpPr>
            <p:nvPr/>
          </p:nvSpPr>
          <p:spPr bwMode="auto">
            <a:xfrm>
              <a:off x="2609" y="2381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67" name="Line 154"/>
            <p:cNvSpPr>
              <a:spLocks noChangeShapeType="1"/>
            </p:cNvSpPr>
            <p:nvPr/>
          </p:nvSpPr>
          <p:spPr bwMode="auto">
            <a:xfrm>
              <a:off x="2609" y="2381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68" name="Line 155"/>
            <p:cNvSpPr>
              <a:spLocks noChangeShapeType="1"/>
            </p:cNvSpPr>
            <p:nvPr/>
          </p:nvSpPr>
          <p:spPr bwMode="auto">
            <a:xfrm>
              <a:off x="2609" y="2381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69" name="Line 156"/>
            <p:cNvSpPr>
              <a:spLocks noChangeShapeType="1"/>
            </p:cNvSpPr>
            <p:nvPr/>
          </p:nvSpPr>
          <p:spPr bwMode="auto">
            <a:xfrm>
              <a:off x="2609" y="2381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70" name="Line 157"/>
            <p:cNvSpPr>
              <a:spLocks noChangeShapeType="1"/>
            </p:cNvSpPr>
            <p:nvPr/>
          </p:nvSpPr>
          <p:spPr bwMode="auto">
            <a:xfrm>
              <a:off x="2609" y="2381"/>
              <a:ext cx="14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71" name="Line 158"/>
            <p:cNvSpPr>
              <a:spLocks noChangeShapeType="1"/>
            </p:cNvSpPr>
            <p:nvPr/>
          </p:nvSpPr>
          <p:spPr bwMode="auto">
            <a:xfrm>
              <a:off x="4977" y="2381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72" name="Line 159"/>
            <p:cNvSpPr>
              <a:spLocks noChangeShapeType="1"/>
            </p:cNvSpPr>
            <p:nvPr/>
          </p:nvSpPr>
          <p:spPr bwMode="auto">
            <a:xfrm>
              <a:off x="4743" y="2381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73" name="Line 160"/>
            <p:cNvSpPr>
              <a:spLocks noChangeShapeType="1"/>
            </p:cNvSpPr>
            <p:nvPr/>
          </p:nvSpPr>
          <p:spPr bwMode="auto">
            <a:xfrm>
              <a:off x="4508" y="2381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74" name="Line 161"/>
            <p:cNvSpPr>
              <a:spLocks noChangeShapeType="1"/>
            </p:cNvSpPr>
            <p:nvPr/>
          </p:nvSpPr>
          <p:spPr bwMode="auto">
            <a:xfrm>
              <a:off x="4273" y="2381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75" name="Line 162"/>
            <p:cNvSpPr>
              <a:spLocks noChangeShapeType="1"/>
            </p:cNvSpPr>
            <p:nvPr/>
          </p:nvSpPr>
          <p:spPr bwMode="auto">
            <a:xfrm>
              <a:off x="4038" y="2381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76" name="Line 163"/>
            <p:cNvSpPr>
              <a:spLocks noChangeShapeType="1"/>
            </p:cNvSpPr>
            <p:nvPr/>
          </p:nvSpPr>
          <p:spPr bwMode="auto">
            <a:xfrm>
              <a:off x="3804" y="2381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77" name="Line 164"/>
            <p:cNvSpPr>
              <a:spLocks noChangeShapeType="1"/>
            </p:cNvSpPr>
            <p:nvPr/>
          </p:nvSpPr>
          <p:spPr bwMode="auto">
            <a:xfrm>
              <a:off x="3569" y="2381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78" name="Line 165"/>
            <p:cNvSpPr>
              <a:spLocks noChangeShapeType="1"/>
            </p:cNvSpPr>
            <p:nvPr/>
          </p:nvSpPr>
          <p:spPr bwMode="auto">
            <a:xfrm>
              <a:off x="3335" y="2381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79" name="Line 166"/>
            <p:cNvSpPr>
              <a:spLocks noChangeShapeType="1"/>
            </p:cNvSpPr>
            <p:nvPr/>
          </p:nvSpPr>
          <p:spPr bwMode="auto">
            <a:xfrm>
              <a:off x="3100" y="2381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80" name="Line 167"/>
            <p:cNvSpPr>
              <a:spLocks noChangeShapeType="1"/>
            </p:cNvSpPr>
            <p:nvPr/>
          </p:nvSpPr>
          <p:spPr bwMode="auto">
            <a:xfrm>
              <a:off x="2865" y="2381"/>
              <a:ext cx="0" cy="0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81" name="Rectangle 168"/>
            <p:cNvSpPr>
              <a:spLocks noChangeArrowheads="1"/>
            </p:cNvSpPr>
            <p:nvPr/>
          </p:nvSpPr>
          <p:spPr bwMode="auto">
            <a:xfrm rot="-5400000">
              <a:off x="2408" y="2352"/>
              <a:ext cx="11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9882" name="Rectangle 169"/>
            <p:cNvSpPr>
              <a:spLocks noChangeArrowheads="1"/>
            </p:cNvSpPr>
            <p:nvPr/>
          </p:nvSpPr>
          <p:spPr bwMode="auto">
            <a:xfrm>
              <a:off x="4654" y="2433"/>
              <a:ext cx="2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900" b="1">
                  <a:latin typeface="Symbol" panose="05050102010706020507" pitchFamily="18" charset="2"/>
                </a:rPr>
                <a:t></a:t>
              </a:r>
              <a:endParaRPr lang="en-US" altLang="en-US" sz="2900" b="1">
                <a:latin typeface="Symbol" panose="05050102010706020507" pitchFamily="18" charset="2"/>
              </a:endParaRPr>
            </a:p>
          </p:txBody>
        </p:sp>
        <p:sp>
          <p:nvSpPr>
            <p:cNvPr id="119883" name="Rectangle 170"/>
            <p:cNvSpPr>
              <a:spLocks noChangeArrowheads="1"/>
            </p:cNvSpPr>
            <p:nvPr/>
          </p:nvSpPr>
          <p:spPr bwMode="auto">
            <a:xfrm>
              <a:off x="4768" y="2433"/>
              <a:ext cx="2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900" b="1" i="1"/>
                <a:t>x</a:t>
              </a:r>
              <a:endParaRPr lang="en-US" altLang="en-US" sz="2900" b="1"/>
            </a:p>
          </p:txBody>
        </p:sp>
        <p:sp>
          <p:nvSpPr>
            <p:cNvPr id="119884" name="Rectangle 171"/>
            <p:cNvSpPr>
              <a:spLocks noChangeArrowheads="1"/>
            </p:cNvSpPr>
            <p:nvPr/>
          </p:nvSpPr>
          <p:spPr bwMode="auto">
            <a:xfrm>
              <a:off x="4919" y="2641"/>
              <a:ext cx="11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9885" name="Rectangle 172"/>
            <p:cNvSpPr>
              <a:spLocks noChangeArrowheads="1"/>
            </p:cNvSpPr>
            <p:nvPr/>
          </p:nvSpPr>
          <p:spPr bwMode="auto">
            <a:xfrm>
              <a:off x="3598" y="2383"/>
              <a:ext cx="22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 i="1">
                  <a:latin typeface="Symbol" panose="05050102010706020507" pitchFamily="18" charset="2"/>
                </a:rPr>
                <a:t></a:t>
              </a:r>
              <a:endParaRPr lang="en-US" altLang="en-US" b="1">
                <a:latin typeface="Symbol" panose="05050102010706020507" pitchFamily="18" charset="2"/>
              </a:endParaRPr>
            </a:p>
          </p:txBody>
        </p:sp>
        <p:sp>
          <p:nvSpPr>
            <p:cNvPr id="119886" name="Rectangle 173"/>
            <p:cNvSpPr>
              <a:spLocks noChangeArrowheads="1"/>
            </p:cNvSpPr>
            <p:nvPr/>
          </p:nvSpPr>
          <p:spPr bwMode="auto">
            <a:xfrm>
              <a:off x="3708" y="2505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600" b="1"/>
                <a:t>0</a:t>
              </a:r>
              <a:endParaRPr lang="en-US" altLang="en-US" sz="1600" b="1"/>
            </a:p>
          </p:txBody>
        </p:sp>
        <p:sp>
          <p:nvSpPr>
            <p:cNvPr id="119887" name="Rectangle 174"/>
            <p:cNvSpPr>
              <a:spLocks noChangeArrowheads="1"/>
            </p:cNvSpPr>
            <p:nvPr/>
          </p:nvSpPr>
          <p:spPr bwMode="auto">
            <a:xfrm>
              <a:off x="3779" y="2383"/>
              <a:ext cx="60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/>
                <a:t> = 368</a:t>
              </a:r>
              <a:endParaRPr lang="en-US" altLang="en-US" b="1"/>
            </a:p>
          </p:txBody>
        </p:sp>
        <p:sp>
          <p:nvSpPr>
            <p:cNvPr id="119888" name="Rectangle 175"/>
            <p:cNvSpPr>
              <a:spLocks noChangeArrowheads="1"/>
            </p:cNvSpPr>
            <p:nvPr/>
          </p:nvSpPr>
          <p:spPr bwMode="auto">
            <a:xfrm>
              <a:off x="4320" y="2555"/>
              <a:ext cx="11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9889" name="Rectangle 176"/>
            <p:cNvSpPr>
              <a:spLocks noChangeArrowheads="1"/>
            </p:cNvSpPr>
            <p:nvPr/>
          </p:nvSpPr>
          <p:spPr bwMode="auto">
            <a:xfrm>
              <a:off x="2630" y="1152"/>
              <a:ext cx="8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/>
                <a:t>Reject </a:t>
              </a:r>
              <a:r>
                <a:rPr lang="en-US" altLang="en-US" b="1" i="1"/>
                <a:t>H</a:t>
              </a:r>
              <a:r>
                <a:rPr lang="en-US" altLang="en-US" b="1" baseline="-25000"/>
                <a:t>0</a:t>
              </a:r>
              <a:endParaRPr lang="en-US" altLang="en-US" b="1" baseline="-25000"/>
            </a:p>
          </p:txBody>
        </p:sp>
        <p:sp>
          <p:nvSpPr>
            <p:cNvPr id="119890" name="Line 177"/>
            <p:cNvSpPr>
              <a:spLocks noChangeShapeType="1"/>
            </p:cNvSpPr>
            <p:nvPr/>
          </p:nvSpPr>
          <p:spPr bwMode="auto">
            <a:xfrm>
              <a:off x="2692" y="1433"/>
              <a:ext cx="6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91" name="Freeform 178"/>
            <p:cNvSpPr/>
            <p:nvPr/>
          </p:nvSpPr>
          <p:spPr bwMode="auto">
            <a:xfrm>
              <a:off x="2606" y="1394"/>
              <a:ext cx="73" cy="74"/>
            </a:xfrm>
            <a:custGeom>
              <a:avLst/>
              <a:gdLst>
                <a:gd name="T0" fmla="*/ 72 w 73"/>
                <a:gd name="T1" fmla="*/ 0 h 74"/>
                <a:gd name="T2" fmla="*/ 0 w 73"/>
                <a:gd name="T3" fmla="*/ 36 h 74"/>
                <a:gd name="T4" fmla="*/ 72 w 73"/>
                <a:gd name="T5" fmla="*/ 73 h 74"/>
                <a:gd name="T6" fmla="*/ 72 w 73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"/>
                <a:gd name="T13" fmla="*/ 0 h 74"/>
                <a:gd name="T14" fmla="*/ 73 w 73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" h="74">
                  <a:moveTo>
                    <a:pt x="72" y="0"/>
                  </a:moveTo>
                  <a:lnTo>
                    <a:pt x="0" y="36"/>
                  </a:lnTo>
                  <a:lnTo>
                    <a:pt x="72" y="73"/>
                  </a:lnTo>
                  <a:lnTo>
                    <a:pt x="72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92" name="Line 179"/>
            <p:cNvSpPr>
              <a:spLocks noChangeShapeType="1"/>
            </p:cNvSpPr>
            <p:nvPr/>
          </p:nvSpPr>
          <p:spPr bwMode="auto">
            <a:xfrm flipV="1">
              <a:off x="3377" y="1425"/>
              <a:ext cx="0" cy="9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93" name="Line 180"/>
            <p:cNvSpPr>
              <a:spLocks noChangeShapeType="1"/>
            </p:cNvSpPr>
            <p:nvPr/>
          </p:nvSpPr>
          <p:spPr bwMode="auto">
            <a:xfrm flipH="1">
              <a:off x="3375" y="1952"/>
              <a:ext cx="13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94" name="Freeform 181"/>
            <p:cNvSpPr/>
            <p:nvPr/>
          </p:nvSpPr>
          <p:spPr bwMode="auto">
            <a:xfrm>
              <a:off x="4743" y="1912"/>
              <a:ext cx="74" cy="73"/>
            </a:xfrm>
            <a:custGeom>
              <a:avLst/>
              <a:gdLst>
                <a:gd name="T0" fmla="*/ 0 w 74"/>
                <a:gd name="T1" fmla="*/ 0 h 73"/>
                <a:gd name="T2" fmla="*/ 73 w 74"/>
                <a:gd name="T3" fmla="*/ 37 h 73"/>
                <a:gd name="T4" fmla="*/ 0 w 74"/>
                <a:gd name="T5" fmla="*/ 72 h 73"/>
                <a:gd name="T6" fmla="*/ 0 w 74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73"/>
                <a:gd name="T14" fmla="*/ 74 w 74"/>
                <a:gd name="T15" fmla="*/ 73 h 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73">
                  <a:moveTo>
                    <a:pt x="0" y="0"/>
                  </a:moveTo>
                  <a:lnTo>
                    <a:pt x="73" y="37"/>
                  </a:lnTo>
                  <a:lnTo>
                    <a:pt x="0" y="72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95" name="Rectangle 182"/>
            <p:cNvSpPr>
              <a:spLocks noChangeArrowheads="1"/>
            </p:cNvSpPr>
            <p:nvPr/>
          </p:nvSpPr>
          <p:spPr bwMode="auto">
            <a:xfrm>
              <a:off x="4178" y="1393"/>
              <a:ext cx="69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/>
                <a:t>Do Not</a:t>
              </a:r>
              <a:endParaRPr lang="en-US" altLang="en-US" b="1"/>
            </a:p>
          </p:txBody>
        </p:sp>
        <p:sp>
          <p:nvSpPr>
            <p:cNvPr id="119896" name="Rectangle 183"/>
            <p:cNvSpPr>
              <a:spLocks noChangeArrowheads="1"/>
            </p:cNvSpPr>
            <p:nvPr/>
          </p:nvSpPr>
          <p:spPr bwMode="auto">
            <a:xfrm>
              <a:off x="4204" y="1585"/>
              <a:ext cx="89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/>
                <a:t>Reject </a:t>
              </a:r>
              <a:r>
                <a:rPr lang="en-US" altLang="en-US" b="1" i="1"/>
                <a:t>H</a:t>
              </a:r>
              <a:r>
                <a:rPr lang="en-US" altLang="en-US" b="1" baseline="-25000"/>
                <a:t>0</a:t>
              </a:r>
              <a:endParaRPr lang="en-US" altLang="en-US" b="1" baseline="-25000"/>
            </a:p>
          </p:txBody>
        </p:sp>
        <p:sp>
          <p:nvSpPr>
            <p:cNvPr id="119897" name="Rectangle 184"/>
            <p:cNvSpPr>
              <a:spLocks noChangeArrowheads="1"/>
            </p:cNvSpPr>
            <p:nvPr/>
          </p:nvSpPr>
          <p:spPr bwMode="auto">
            <a:xfrm>
              <a:off x="337" y="1297"/>
              <a:ext cx="1486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Hypothesis:</a:t>
              </a:r>
              <a:br>
                <a:rPr lang="en-US" altLang="en-US" b="1" dirty="0"/>
              </a:br>
              <a:r>
                <a:rPr lang="en-US" altLang="en-US" b="1" i="1" dirty="0"/>
                <a:t>H</a:t>
              </a:r>
              <a:r>
                <a:rPr lang="en-US" altLang="en-US" b="1" baseline="-25000" dirty="0"/>
                <a:t>0</a:t>
              </a:r>
              <a:r>
                <a:rPr lang="en-US" altLang="en-US" b="1" dirty="0"/>
                <a:t>: </a:t>
              </a:r>
              <a:r>
                <a:rPr lang="en-US" altLang="en-US" b="1" i="1" dirty="0">
                  <a:latin typeface="Symbol" panose="05050102010706020507" pitchFamily="18" charset="2"/>
                </a:rPr>
                <a:t></a:t>
              </a:r>
              <a:r>
                <a:rPr lang="en-US" altLang="en-US" b="1" baseline="-25000" dirty="0"/>
                <a:t>0</a:t>
              </a:r>
              <a:r>
                <a:rPr lang="en-US" altLang="en-US" b="1" dirty="0"/>
                <a:t> </a:t>
              </a:r>
              <a:r>
                <a:rPr lang="en-US" altLang="en-US" b="1" dirty="0">
                  <a:latin typeface="Symbol" panose="05050102010706020507" pitchFamily="18" charset="2"/>
                </a:rPr>
                <a:t></a:t>
              </a:r>
              <a:r>
                <a:rPr lang="en-US" altLang="en-US" b="1" dirty="0"/>
                <a:t> 368</a:t>
              </a:r>
              <a:br>
                <a:rPr lang="en-US" altLang="en-US" b="1" dirty="0"/>
              </a:br>
              <a:r>
                <a:rPr lang="en-US" altLang="en-US" b="1" i="1" dirty="0"/>
                <a:t>H</a:t>
              </a:r>
              <a:r>
                <a:rPr lang="en-US" altLang="en-US" b="1" baseline="-25000" dirty="0"/>
                <a:t>a</a:t>
              </a:r>
              <a:r>
                <a:rPr lang="en-US" altLang="en-US" b="1" dirty="0"/>
                <a:t>: </a:t>
              </a:r>
              <a:r>
                <a:rPr lang="en-US" altLang="en-US" b="1" i="1" dirty="0">
                  <a:latin typeface="Symbol" panose="05050102010706020507" pitchFamily="18" charset="2"/>
                </a:rPr>
                <a:t></a:t>
              </a:r>
              <a:r>
                <a:rPr lang="en-US" altLang="en-US" b="1" baseline="-25000" dirty="0"/>
                <a:t>0</a:t>
              </a:r>
              <a:r>
                <a:rPr lang="en-US" altLang="en-US" b="1" dirty="0" smtClean="0"/>
                <a:t> </a:t>
              </a:r>
              <a:r>
                <a:rPr lang="en-US" altLang="en-US" b="1" dirty="0"/>
                <a:t>&lt; 368</a:t>
              </a:r>
              <a:endParaRPr lang="en-US" altLang="en-US" b="1" dirty="0"/>
            </a:p>
          </p:txBody>
        </p:sp>
        <p:sp>
          <p:nvSpPr>
            <p:cNvPr id="119898" name="Line 185"/>
            <p:cNvSpPr>
              <a:spLocks noChangeShapeType="1"/>
            </p:cNvSpPr>
            <p:nvPr/>
          </p:nvSpPr>
          <p:spPr bwMode="auto">
            <a:xfrm>
              <a:off x="1736" y="2380"/>
              <a:ext cx="3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99" name="Rectangle 186"/>
            <p:cNvSpPr>
              <a:spLocks noChangeArrowheads="1"/>
            </p:cNvSpPr>
            <p:nvPr/>
          </p:nvSpPr>
          <p:spPr bwMode="auto">
            <a:xfrm>
              <a:off x="2224" y="1777"/>
              <a:ext cx="89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i="1" dirty="0">
                  <a:latin typeface="Symbol" panose="05050102010706020507" pitchFamily="18" charset="2"/>
                </a:rPr>
                <a:t></a:t>
              </a:r>
              <a:r>
                <a:rPr lang="en-US" altLang="en-US" b="1" dirty="0"/>
                <a:t> = 0.05</a:t>
              </a:r>
              <a:endParaRPr lang="en-US" altLang="en-US" b="1" dirty="0"/>
            </a:p>
          </p:txBody>
        </p:sp>
        <p:sp>
          <p:nvSpPr>
            <p:cNvPr id="119900" name="Line 187"/>
            <p:cNvSpPr>
              <a:spLocks noChangeShapeType="1"/>
            </p:cNvSpPr>
            <p:nvPr/>
          </p:nvSpPr>
          <p:spPr bwMode="auto">
            <a:xfrm>
              <a:off x="3076" y="1924"/>
              <a:ext cx="184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01" name="Rectangle 188"/>
            <p:cNvSpPr>
              <a:spLocks noChangeArrowheads="1"/>
            </p:cNvSpPr>
            <p:nvPr/>
          </p:nvSpPr>
          <p:spPr bwMode="auto">
            <a:xfrm>
              <a:off x="5089" y="1153"/>
              <a:ext cx="43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rPr>
                <a:t></a:t>
              </a:r>
              <a:endParaRPr lang="en-US" altLang="en-US" sz="4000" b="1">
                <a:solidFill>
                  <a:srgbClr val="8E0D30"/>
                </a:solidFill>
                <a:latin typeface="Wingdings" panose="05000000000000000000" pitchFamily="2" charset="2"/>
              </a:endParaRPr>
            </a:p>
          </p:txBody>
        </p:sp>
        <p:sp>
          <p:nvSpPr>
            <p:cNvPr id="119902" name="Rectangle 189"/>
            <p:cNvSpPr>
              <a:spLocks noChangeArrowheads="1"/>
            </p:cNvSpPr>
            <p:nvPr/>
          </p:nvSpPr>
          <p:spPr bwMode="auto">
            <a:xfrm>
              <a:off x="4993" y="1489"/>
              <a:ext cx="62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8E0D30"/>
                  </a:solidFill>
                </a:rPr>
                <a:t>Draw</a:t>
              </a:r>
              <a:endParaRPr lang="en-US" altLang="en-US" sz="2000" b="1">
                <a:solidFill>
                  <a:srgbClr val="8E0D30"/>
                </a:solidFill>
              </a:endParaRPr>
            </a:p>
          </p:txBody>
        </p:sp>
        <p:graphicFrame>
          <p:nvGraphicFramePr>
            <p:cNvPr id="119903" name="Object 190"/>
            <p:cNvGraphicFramePr>
              <a:graphicFrameLocks noChangeAspect="1"/>
            </p:cNvGraphicFramePr>
            <p:nvPr/>
          </p:nvGraphicFramePr>
          <p:xfrm>
            <a:off x="1824" y="1104"/>
            <a:ext cx="530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70" name="Equation" r:id="rId1" imgW="495300" imgH="711200" progId="Equation.DSMT4">
                    <p:embed/>
                  </p:oleObj>
                </mc:Choice>
                <mc:Fallback>
                  <p:oleObj name="Equation" r:id="rId1" imgW="495300" imgH="711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104"/>
                          <a:ext cx="530" cy="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群組 2"/>
          <p:cNvGrpSpPr/>
          <p:nvPr/>
        </p:nvGrpSpPr>
        <p:grpSpPr>
          <a:xfrm>
            <a:off x="229255" y="3348733"/>
            <a:ext cx="8685212" cy="2868612"/>
            <a:chOff x="382588" y="3846513"/>
            <a:chExt cx="8685212" cy="2868612"/>
          </a:xfrm>
        </p:grpSpPr>
        <p:sp>
          <p:nvSpPr>
            <p:cNvPr id="454692" name="Rectangle 36"/>
            <p:cNvSpPr>
              <a:spLocks noChangeArrowheads="1"/>
            </p:cNvSpPr>
            <p:nvPr/>
          </p:nvSpPr>
          <p:spPr bwMode="auto">
            <a:xfrm>
              <a:off x="4860132" y="6115510"/>
              <a:ext cx="1171575" cy="45402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363.065</a:t>
              </a:r>
              <a:endParaRPr lang="en-US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19812" name="Line 87"/>
            <p:cNvSpPr>
              <a:spLocks noChangeShapeType="1"/>
            </p:cNvSpPr>
            <p:nvPr/>
          </p:nvSpPr>
          <p:spPr bwMode="auto">
            <a:xfrm>
              <a:off x="5340350" y="4572000"/>
              <a:ext cx="292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3" name="Rectangle 90"/>
            <p:cNvSpPr>
              <a:spLocks noChangeArrowheads="1"/>
            </p:cNvSpPr>
            <p:nvPr/>
          </p:nvSpPr>
          <p:spPr bwMode="auto">
            <a:xfrm>
              <a:off x="7696200" y="5181600"/>
              <a:ext cx="682625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rPr>
                <a:t></a:t>
              </a:r>
              <a:endParaRPr lang="en-US" altLang="en-US" sz="4000" b="1">
                <a:solidFill>
                  <a:srgbClr val="8E0D30"/>
                </a:solidFill>
                <a:latin typeface="Wingdings" panose="05000000000000000000" pitchFamily="2" charset="2"/>
              </a:endParaRPr>
            </a:p>
          </p:txBody>
        </p:sp>
        <p:sp>
          <p:nvSpPr>
            <p:cNvPr id="119814" name="Line 100"/>
            <p:cNvSpPr>
              <a:spLocks noChangeShapeType="1"/>
            </p:cNvSpPr>
            <p:nvPr/>
          </p:nvSpPr>
          <p:spPr bwMode="auto">
            <a:xfrm>
              <a:off x="4675188" y="4425950"/>
              <a:ext cx="0" cy="1704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5" name="Freeform 101"/>
            <p:cNvSpPr/>
            <p:nvPr/>
          </p:nvSpPr>
          <p:spPr bwMode="auto">
            <a:xfrm>
              <a:off x="5348288" y="5199063"/>
              <a:ext cx="896937" cy="950912"/>
            </a:xfrm>
            <a:custGeom>
              <a:avLst/>
              <a:gdLst>
                <a:gd name="T0" fmla="*/ 0 w 536"/>
                <a:gd name="T1" fmla="*/ 0 h 543"/>
                <a:gd name="T2" fmla="*/ 0 w 536"/>
                <a:gd name="T3" fmla="*/ 1662188922 h 543"/>
                <a:gd name="T4" fmla="*/ 1498125758 w 536"/>
                <a:gd name="T5" fmla="*/ 1662188922 h 543"/>
                <a:gd name="T6" fmla="*/ 1316109463 w 536"/>
                <a:gd name="T7" fmla="*/ 1573251506 h 543"/>
                <a:gd name="T8" fmla="*/ 1139695676 w 536"/>
                <a:gd name="T9" fmla="*/ 1472048552 h 543"/>
                <a:gd name="T10" fmla="*/ 974481889 w 536"/>
                <a:gd name="T11" fmla="*/ 1352445537 h 543"/>
                <a:gd name="T12" fmla="*/ 812067683 w 536"/>
                <a:gd name="T13" fmla="*/ 1223639866 h 543"/>
                <a:gd name="T14" fmla="*/ 663654731 w 536"/>
                <a:gd name="T15" fmla="*/ 1079502271 h 543"/>
                <a:gd name="T16" fmla="*/ 523643869 w 536"/>
                <a:gd name="T17" fmla="*/ 926163771 h 543"/>
                <a:gd name="T18" fmla="*/ 394833006 w 536"/>
                <a:gd name="T19" fmla="*/ 757491596 h 543"/>
                <a:gd name="T20" fmla="*/ 277223815 w 536"/>
                <a:gd name="T21" fmla="*/ 582686651 h 543"/>
                <a:gd name="T22" fmla="*/ 168013369 w 536"/>
                <a:gd name="T23" fmla="*/ 395612665 h 543"/>
                <a:gd name="T24" fmla="*/ 78406685 w 536"/>
                <a:gd name="T25" fmla="*/ 202405910 h 543"/>
                <a:gd name="T26" fmla="*/ 0 w 536"/>
                <a:gd name="T27" fmla="*/ 0 h 5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36"/>
                <a:gd name="T43" fmla="*/ 0 h 543"/>
                <a:gd name="T44" fmla="*/ 536 w 536"/>
                <a:gd name="T45" fmla="*/ 543 h 5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36" h="543">
                  <a:moveTo>
                    <a:pt x="0" y="0"/>
                  </a:moveTo>
                  <a:lnTo>
                    <a:pt x="0" y="542"/>
                  </a:lnTo>
                  <a:lnTo>
                    <a:pt x="535" y="542"/>
                  </a:lnTo>
                  <a:lnTo>
                    <a:pt x="470" y="513"/>
                  </a:lnTo>
                  <a:lnTo>
                    <a:pt x="407" y="480"/>
                  </a:lnTo>
                  <a:lnTo>
                    <a:pt x="348" y="441"/>
                  </a:lnTo>
                  <a:lnTo>
                    <a:pt x="290" y="399"/>
                  </a:lnTo>
                  <a:lnTo>
                    <a:pt x="237" y="352"/>
                  </a:lnTo>
                  <a:lnTo>
                    <a:pt x="187" y="302"/>
                  </a:lnTo>
                  <a:lnTo>
                    <a:pt x="141" y="247"/>
                  </a:lnTo>
                  <a:lnTo>
                    <a:pt x="99" y="190"/>
                  </a:lnTo>
                  <a:lnTo>
                    <a:pt x="60" y="129"/>
                  </a:lnTo>
                  <a:lnTo>
                    <a:pt x="28" y="66"/>
                  </a:lnTo>
                  <a:lnTo>
                    <a:pt x="0" y="0"/>
                  </a:lnTo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6" name="Freeform 102"/>
            <p:cNvSpPr/>
            <p:nvPr/>
          </p:nvSpPr>
          <p:spPr bwMode="auto">
            <a:xfrm>
              <a:off x="4675188" y="4381500"/>
              <a:ext cx="1830387" cy="1762125"/>
            </a:xfrm>
            <a:custGeom>
              <a:avLst/>
              <a:gdLst>
                <a:gd name="T0" fmla="*/ 2147483647 w 1153"/>
                <a:gd name="T1" fmla="*/ 2147483647 h 1110"/>
                <a:gd name="T2" fmla="*/ 2147483647 w 1153"/>
                <a:gd name="T3" fmla="*/ 2147483647 h 1110"/>
                <a:gd name="T4" fmla="*/ 2147483647 w 1153"/>
                <a:gd name="T5" fmla="*/ 2147483647 h 1110"/>
                <a:gd name="T6" fmla="*/ 2147483647 w 1153"/>
                <a:gd name="T7" fmla="*/ 2147483647 h 1110"/>
                <a:gd name="T8" fmla="*/ 2139611278 w 1153"/>
                <a:gd name="T9" fmla="*/ 2147483647 h 1110"/>
                <a:gd name="T10" fmla="*/ 1985882583 w 1153"/>
                <a:gd name="T11" fmla="*/ 2147483647 h 1110"/>
                <a:gd name="T12" fmla="*/ 1834673249 w 1153"/>
                <a:gd name="T13" fmla="*/ 2147483647 h 1110"/>
                <a:gd name="T14" fmla="*/ 1527214270 w 1153"/>
                <a:gd name="T15" fmla="*/ 2094250638 h 1110"/>
                <a:gd name="T16" fmla="*/ 1222274654 w 1153"/>
                <a:gd name="T17" fmla="*/ 1638101563 h 1110"/>
                <a:gd name="T18" fmla="*/ 917336624 w 1153"/>
                <a:gd name="T19" fmla="*/ 1091228450 h 1110"/>
                <a:gd name="T20" fmla="*/ 766127291 w 1153"/>
                <a:gd name="T21" fmla="*/ 814011263 h 1110"/>
                <a:gd name="T22" fmla="*/ 609877646 w 1153"/>
                <a:gd name="T23" fmla="*/ 549394063 h 1110"/>
                <a:gd name="T24" fmla="*/ 458668312 w 1153"/>
                <a:gd name="T25" fmla="*/ 325100950 h 1110"/>
                <a:gd name="T26" fmla="*/ 304938029 w 1153"/>
                <a:gd name="T27" fmla="*/ 151209375 h 1110"/>
                <a:gd name="T28" fmla="*/ 153728696 w 1153"/>
                <a:gd name="T29" fmla="*/ 40322500 h 1110"/>
                <a:gd name="T30" fmla="*/ 0 w 1153"/>
                <a:gd name="T31" fmla="*/ 0 h 11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3"/>
                <a:gd name="T49" fmla="*/ 0 h 1110"/>
                <a:gd name="T50" fmla="*/ 1153 w 1153"/>
                <a:gd name="T51" fmla="*/ 1110 h 11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3" h="1110">
                  <a:moveTo>
                    <a:pt x="1152" y="1109"/>
                  </a:moveTo>
                  <a:lnTo>
                    <a:pt x="1030" y="1095"/>
                  </a:lnTo>
                  <a:lnTo>
                    <a:pt x="970" y="1083"/>
                  </a:lnTo>
                  <a:lnTo>
                    <a:pt x="909" y="1064"/>
                  </a:lnTo>
                  <a:lnTo>
                    <a:pt x="849" y="1040"/>
                  </a:lnTo>
                  <a:lnTo>
                    <a:pt x="788" y="1004"/>
                  </a:lnTo>
                  <a:lnTo>
                    <a:pt x="728" y="960"/>
                  </a:lnTo>
                  <a:lnTo>
                    <a:pt x="606" y="831"/>
                  </a:lnTo>
                  <a:lnTo>
                    <a:pt x="485" y="650"/>
                  </a:lnTo>
                  <a:lnTo>
                    <a:pt x="364" y="433"/>
                  </a:lnTo>
                  <a:lnTo>
                    <a:pt x="304" y="323"/>
                  </a:lnTo>
                  <a:lnTo>
                    <a:pt x="242" y="218"/>
                  </a:lnTo>
                  <a:lnTo>
                    <a:pt x="182" y="129"/>
                  </a:lnTo>
                  <a:lnTo>
                    <a:pt x="121" y="60"/>
                  </a:lnTo>
                  <a:lnTo>
                    <a:pt x="61" y="16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7" name="Freeform 103"/>
            <p:cNvSpPr/>
            <p:nvPr/>
          </p:nvSpPr>
          <p:spPr bwMode="auto">
            <a:xfrm>
              <a:off x="2846388" y="4381500"/>
              <a:ext cx="1830387" cy="1762125"/>
            </a:xfrm>
            <a:custGeom>
              <a:avLst/>
              <a:gdLst>
                <a:gd name="T0" fmla="*/ 0 w 1153"/>
                <a:gd name="T1" fmla="*/ 2147483647 h 1110"/>
                <a:gd name="T2" fmla="*/ 304938029 w 1153"/>
                <a:gd name="T3" fmla="*/ 2147483647 h 1110"/>
                <a:gd name="T4" fmla="*/ 458668312 w 1153"/>
                <a:gd name="T5" fmla="*/ 2147483647 h 1110"/>
                <a:gd name="T6" fmla="*/ 609877646 w 1153"/>
                <a:gd name="T7" fmla="*/ 2147483647 h 1110"/>
                <a:gd name="T8" fmla="*/ 761086980 w 1153"/>
                <a:gd name="T9" fmla="*/ 2147483647 h 1110"/>
                <a:gd name="T10" fmla="*/ 917336624 w 1153"/>
                <a:gd name="T11" fmla="*/ 2147483647 h 1110"/>
                <a:gd name="T12" fmla="*/ 1068545958 w 1153"/>
                <a:gd name="T13" fmla="*/ 2147483647 h 1110"/>
                <a:gd name="T14" fmla="*/ 1376004937 w 1153"/>
                <a:gd name="T15" fmla="*/ 2094250638 h 1110"/>
                <a:gd name="T16" fmla="*/ 1678423604 w 1153"/>
                <a:gd name="T17" fmla="*/ 1638101563 h 1110"/>
                <a:gd name="T18" fmla="*/ 1985882583 w 1153"/>
                <a:gd name="T19" fmla="*/ 1091228450 h 1110"/>
                <a:gd name="T20" fmla="*/ 2139611278 w 1153"/>
                <a:gd name="T21" fmla="*/ 814011263 h 1110"/>
                <a:gd name="T22" fmla="*/ 2147483647 w 1153"/>
                <a:gd name="T23" fmla="*/ 549394063 h 1110"/>
                <a:gd name="T24" fmla="*/ 2147483647 w 1153"/>
                <a:gd name="T25" fmla="*/ 325100950 h 1110"/>
                <a:gd name="T26" fmla="*/ 2147483647 w 1153"/>
                <a:gd name="T27" fmla="*/ 151209375 h 1110"/>
                <a:gd name="T28" fmla="*/ 2147483647 w 1153"/>
                <a:gd name="T29" fmla="*/ 40322500 h 1110"/>
                <a:gd name="T30" fmla="*/ 2147483647 w 1153"/>
                <a:gd name="T31" fmla="*/ 0 h 11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3"/>
                <a:gd name="T49" fmla="*/ 0 h 1110"/>
                <a:gd name="T50" fmla="*/ 1153 w 1153"/>
                <a:gd name="T51" fmla="*/ 1110 h 11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3" h="1110">
                  <a:moveTo>
                    <a:pt x="0" y="1109"/>
                  </a:moveTo>
                  <a:lnTo>
                    <a:pt x="121" y="1095"/>
                  </a:lnTo>
                  <a:lnTo>
                    <a:pt x="182" y="1083"/>
                  </a:lnTo>
                  <a:lnTo>
                    <a:pt x="242" y="1064"/>
                  </a:lnTo>
                  <a:lnTo>
                    <a:pt x="302" y="1040"/>
                  </a:lnTo>
                  <a:lnTo>
                    <a:pt x="364" y="1004"/>
                  </a:lnTo>
                  <a:lnTo>
                    <a:pt x="424" y="960"/>
                  </a:lnTo>
                  <a:lnTo>
                    <a:pt x="546" y="831"/>
                  </a:lnTo>
                  <a:lnTo>
                    <a:pt x="666" y="650"/>
                  </a:lnTo>
                  <a:lnTo>
                    <a:pt x="788" y="433"/>
                  </a:lnTo>
                  <a:lnTo>
                    <a:pt x="849" y="323"/>
                  </a:lnTo>
                  <a:lnTo>
                    <a:pt x="909" y="218"/>
                  </a:lnTo>
                  <a:lnTo>
                    <a:pt x="970" y="129"/>
                  </a:lnTo>
                  <a:lnTo>
                    <a:pt x="1030" y="60"/>
                  </a:lnTo>
                  <a:lnTo>
                    <a:pt x="1092" y="16"/>
                  </a:lnTo>
                  <a:lnTo>
                    <a:pt x="1152" y="0"/>
                  </a:lnTo>
                </a:path>
              </a:pathLst>
            </a:custGeom>
            <a:noFill/>
            <a:ln w="50800" cap="rnd" cmpd="sng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8" name="Freeform 104"/>
            <p:cNvSpPr/>
            <p:nvPr/>
          </p:nvSpPr>
          <p:spPr bwMode="auto">
            <a:xfrm>
              <a:off x="2846388" y="6142038"/>
              <a:ext cx="3727450" cy="1587"/>
            </a:xfrm>
            <a:custGeom>
              <a:avLst/>
              <a:gdLst>
                <a:gd name="T0" fmla="*/ 0 w 2348"/>
                <a:gd name="T1" fmla="*/ 0 h 1"/>
                <a:gd name="T2" fmla="*/ 0 w 2348"/>
                <a:gd name="T3" fmla="*/ 0 h 1"/>
                <a:gd name="T4" fmla="*/ 2147483647 w 2348"/>
                <a:gd name="T5" fmla="*/ 0 h 1"/>
                <a:gd name="T6" fmla="*/ 0 60000 65536"/>
                <a:gd name="T7" fmla="*/ 0 60000 65536"/>
                <a:gd name="T8" fmla="*/ 0 60000 65536"/>
                <a:gd name="T9" fmla="*/ 0 w 2348"/>
                <a:gd name="T10" fmla="*/ 0 h 1"/>
                <a:gd name="T11" fmla="*/ 2348 w 234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8" h="1">
                  <a:moveTo>
                    <a:pt x="0" y="0"/>
                  </a:moveTo>
                  <a:lnTo>
                    <a:pt x="0" y="0"/>
                  </a:lnTo>
                  <a:lnTo>
                    <a:pt x="23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819" name="Line 105"/>
            <p:cNvSpPr>
              <a:spLocks noChangeShapeType="1"/>
            </p:cNvSpPr>
            <p:nvPr/>
          </p:nvSpPr>
          <p:spPr bwMode="auto">
            <a:xfrm>
              <a:off x="2811463" y="6142038"/>
              <a:ext cx="22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0" name="Line 106"/>
            <p:cNvSpPr>
              <a:spLocks noChangeShapeType="1"/>
            </p:cNvSpPr>
            <p:nvPr/>
          </p:nvSpPr>
          <p:spPr bwMode="auto">
            <a:xfrm>
              <a:off x="2811463" y="6142038"/>
              <a:ext cx="22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1" name="Line 107"/>
            <p:cNvSpPr>
              <a:spLocks noChangeShapeType="1"/>
            </p:cNvSpPr>
            <p:nvPr/>
          </p:nvSpPr>
          <p:spPr bwMode="auto">
            <a:xfrm>
              <a:off x="2811463" y="6142038"/>
              <a:ext cx="22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2" name="Line 108"/>
            <p:cNvSpPr>
              <a:spLocks noChangeShapeType="1"/>
            </p:cNvSpPr>
            <p:nvPr/>
          </p:nvSpPr>
          <p:spPr bwMode="auto">
            <a:xfrm>
              <a:off x="2811463" y="6142038"/>
              <a:ext cx="22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3" name="Line 109"/>
            <p:cNvSpPr>
              <a:spLocks noChangeShapeType="1"/>
            </p:cNvSpPr>
            <p:nvPr/>
          </p:nvSpPr>
          <p:spPr bwMode="auto">
            <a:xfrm>
              <a:off x="2811463" y="6142038"/>
              <a:ext cx="22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4" name="Line 110"/>
            <p:cNvSpPr>
              <a:spLocks noChangeShapeType="1"/>
            </p:cNvSpPr>
            <p:nvPr/>
          </p:nvSpPr>
          <p:spPr bwMode="auto">
            <a:xfrm>
              <a:off x="2811463" y="6142038"/>
              <a:ext cx="22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5" name="Line 111"/>
            <p:cNvSpPr>
              <a:spLocks noChangeShapeType="1"/>
            </p:cNvSpPr>
            <p:nvPr/>
          </p:nvSpPr>
          <p:spPr bwMode="auto">
            <a:xfrm>
              <a:off x="2811463" y="6142038"/>
              <a:ext cx="22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6" name="Line 112"/>
            <p:cNvSpPr>
              <a:spLocks noChangeShapeType="1"/>
            </p:cNvSpPr>
            <p:nvPr/>
          </p:nvSpPr>
          <p:spPr bwMode="auto">
            <a:xfrm>
              <a:off x="2811463" y="6142038"/>
              <a:ext cx="22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7" name="Line 113"/>
            <p:cNvSpPr>
              <a:spLocks noChangeShapeType="1"/>
            </p:cNvSpPr>
            <p:nvPr/>
          </p:nvSpPr>
          <p:spPr bwMode="auto">
            <a:xfrm>
              <a:off x="2811463" y="6142038"/>
              <a:ext cx="22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8" name="Line 114"/>
            <p:cNvSpPr>
              <a:spLocks noChangeShapeType="1"/>
            </p:cNvSpPr>
            <p:nvPr/>
          </p:nvSpPr>
          <p:spPr bwMode="auto">
            <a:xfrm>
              <a:off x="2811463" y="6142038"/>
              <a:ext cx="22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9" name="Line 115"/>
            <p:cNvSpPr>
              <a:spLocks noChangeShapeType="1"/>
            </p:cNvSpPr>
            <p:nvPr/>
          </p:nvSpPr>
          <p:spPr bwMode="auto">
            <a:xfrm>
              <a:off x="6572250" y="6142038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0" name="Line 116"/>
            <p:cNvSpPr>
              <a:spLocks noChangeShapeType="1"/>
            </p:cNvSpPr>
            <p:nvPr/>
          </p:nvSpPr>
          <p:spPr bwMode="auto">
            <a:xfrm>
              <a:off x="6200775" y="6142038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1" name="Line 117"/>
            <p:cNvSpPr>
              <a:spLocks noChangeShapeType="1"/>
            </p:cNvSpPr>
            <p:nvPr/>
          </p:nvSpPr>
          <p:spPr bwMode="auto">
            <a:xfrm>
              <a:off x="5827713" y="6142038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2" name="Line 118"/>
            <p:cNvSpPr>
              <a:spLocks noChangeShapeType="1"/>
            </p:cNvSpPr>
            <p:nvPr/>
          </p:nvSpPr>
          <p:spPr bwMode="auto">
            <a:xfrm>
              <a:off x="5454650" y="6142038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3" name="Line 119"/>
            <p:cNvSpPr>
              <a:spLocks noChangeShapeType="1"/>
            </p:cNvSpPr>
            <p:nvPr/>
          </p:nvSpPr>
          <p:spPr bwMode="auto">
            <a:xfrm>
              <a:off x="5081588" y="6142038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4" name="Line 120"/>
            <p:cNvSpPr>
              <a:spLocks noChangeShapeType="1"/>
            </p:cNvSpPr>
            <p:nvPr/>
          </p:nvSpPr>
          <p:spPr bwMode="auto">
            <a:xfrm>
              <a:off x="4708525" y="6142038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5" name="Line 121"/>
            <p:cNvSpPr>
              <a:spLocks noChangeShapeType="1"/>
            </p:cNvSpPr>
            <p:nvPr/>
          </p:nvSpPr>
          <p:spPr bwMode="auto">
            <a:xfrm>
              <a:off x="4335463" y="6142038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6" name="Line 122"/>
            <p:cNvSpPr>
              <a:spLocks noChangeShapeType="1"/>
            </p:cNvSpPr>
            <p:nvPr/>
          </p:nvSpPr>
          <p:spPr bwMode="auto">
            <a:xfrm>
              <a:off x="3965575" y="6142038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7" name="Line 123"/>
            <p:cNvSpPr>
              <a:spLocks noChangeShapeType="1"/>
            </p:cNvSpPr>
            <p:nvPr/>
          </p:nvSpPr>
          <p:spPr bwMode="auto">
            <a:xfrm>
              <a:off x="3592513" y="6142038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8" name="Line 124"/>
            <p:cNvSpPr>
              <a:spLocks noChangeShapeType="1"/>
            </p:cNvSpPr>
            <p:nvPr/>
          </p:nvSpPr>
          <p:spPr bwMode="auto">
            <a:xfrm>
              <a:off x="3219450" y="6142038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781" name="Rectangle 125"/>
            <p:cNvSpPr>
              <a:spLocks noChangeArrowheads="1"/>
            </p:cNvSpPr>
            <p:nvPr/>
          </p:nvSpPr>
          <p:spPr bwMode="auto">
            <a:xfrm>
              <a:off x="6059488" y="6184900"/>
              <a:ext cx="365125" cy="53022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Symbol" panose="05050102010706020507" pitchFamily="18" charset="2"/>
                </a:rPr>
                <a:t></a:t>
              </a:r>
              <a:endParaRPr lang="en-US" sz="29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endParaRPr>
            </a:p>
          </p:txBody>
        </p:sp>
        <p:sp>
          <p:nvSpPr>
            <p:cNvPr id="454782" name="Rectangle 126"/>
            <p:cNvSpPr>
              <a:spLocks noChangeArrowheads="1"/>
            </p:cNvSpPr>
            <p:nvPr/>
          </p:nvSpPr>
          <p:spPr bwMode="auto">
            <a:xfrm>
              <a:off x="6240463" y="6030913"/>
              <a:ext cx="365125" cy="53022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900" b="1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endParaRPr lang="en-US" sz="2900" b="1" i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19841" name="Rectangle 127"/>
            <p:cNvSpPr>
              <a:spLocks noChangeArrowheads="1"/>
            </p:cNvSpPr>
            <p:nvPr/>
          </p:nvSpPr>
          <p:spPr bwMode="auto">
            <a:xfrm>
              <a:off x="6480175" y="6515100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4784" name="Rectangle 128"/>
            <p:cNvSpPr>
              <a:spLocks noChangeArrowheads="1"/>
            </p:cNvSpPr>
            <p:nvPr/>
          </p:nvSpPr>
          <p:spPr bwMode="auto">
            <a:xfrm>
              <a:off x="3678100" y="6110288"/>
              <a:ext cx="357188" cy="45402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Symbol" panose="05050102010706020507" pitchFamily="18" charset="2"/>
                </a:rPr>
                <a:t></a:t>
              </a:r>
              <a:endPara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endParaRPr>
            </a:p>
          </p:txBody>
        </p:sp>
        <p:sp>
          <p:nvSpPr>
            <p:cNvPr id="454785" name="Rectangle 129"/>
            <p:cNvSpPr>
              <a:spLocks noChangeArrowheads="1"/>
            </p:cNvSpPr>
            <p:nvPr/>
          </p:nvSpPr>
          <p:spPr bwMode="auto">
            <a:xfrm>
              <a:off x="3900090" y="6262201"/>
              <a:ext cx="282575" cy="33337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  <a:endPara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54786" name="Rectangle 130"/>
            <p:cNvSpPr>
              <a:spLocks noChangeArrowheads="1"/>
            </p:cNvSpPr>
            <p:nvPr/>
          </p:nvSpPr>
          <p:spPr bwMode="auto">
            <a:xfrm>
              <a:off x="3954463" y="6139170"/>
              <a:ext cx="963612" cy="454025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= 360</a:t>
              </a:r>
              <a:endParaRPr lang="en-US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19845" name="Rectangle 131"/>
            <p:cNvSpPr>
              <a:spLocks noChangeArrowheads="1"/>
            </p:cNvSpPr>
            <p:nvPr/>
          </p:nvSpPr>
          <p:spPr bwMode="auto">
            <a:xfrm>
              <a:off x="4635500" y="6462713"/>
              <a:ext cx="184150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9846" name="Rectangle 132"/>
            <p:cNvSpPr>
              <a:spLocks noChangeArrowheads="1"/>
            </p:cNvSpPr>
            <p:nvPr/>
          </p:nvSpPr>
          <p:spPr bwMode="auto">
            <a:xfrm>
              <a:off x="382588" y="4344988"/>
              <a:ext cx="2511425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/>
                <a:t>‘True’ Situation:</a:t>
              </a:r>
              <a:br>
                <a:rPr lang="en-US" altLang="en-US" b="1"/>
              </a:br>
              <a:r>
                <a:rPr lang="en-US" altLang="en-US" b="1"/>
                <a:t> </a:t>
              </a:r>
              <a:r>
                <a:rPr lang="en-US" altLang="en-US" b="1" i="1">
                  <a:latin typeface="Symbol" panose="05050102010706020507" pitchFamily="18" charset="2"/>
                </a:rPr>
                <a:t></a:t>
              </a:r>
              <a:r>
                <a:rPr lang="en-US" altLang="en-US" b="1" baseline="-25000"/>
                <a:t>a</a:t>
              </a:r>
              <a:r>
                <a:rPr lang="en-US" altLang="en-US" b="1"/>
                <a:t> = 360 (</a:t>
              </a:r>
              <a:r>
                <a:rPr lang="en-US" altLang="en-US" b="1" i="1"/>
                <a:t>H</a:t>
              </a:r>
              <a:r>
                <a:rPr lang="en-US" altLang="en-US" b="1" baseline="-25000"/>
                <a:t>a</a:t>
              </a:r>
              <a:r>
                <a:rPr lang="en-US" altLang="en-US" b="1"/>
                <a:t>)</a:t>
              </a:r>
              <a:endParaRPr lang="en-US" altLang="en-US" b="1"/>
            </a:p>
          </p:txBody>
        </p:sp>
        <p:sp>
          <p:nvSpPr>
            <p:cNvPr id="119847" name="Line 133"/>
            <p:cNvSpPr>
              <a:spLocks noChangeShapeType="1"/>
            </p:cNvSpPr>
            <p:nvPr/>
          </p:nvSpPr>
          <p:spPr bwMode="auto">
            <a:xfrm>
              <a:off x="2786063" y="6130925"/>
              <a:ext cx="523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8" name="Rectangle 134"/>
            <p:cNvSpPr>
              <a:spLocks noChangeArrowheads="1"/>
            </p:cNvSpPr>
            <p:nvPr/>
          </p:nvSpPr>
          <p:spPr bwMode="auto">
            <a:xfrm>
              <a:off x="763588" y="5183188"/>
              <a:ext cx="682625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rPr>
                <a:t></a:t>
              </a:r>
              <a:endParaRPr lang="en-US" altLang="en-US" sz="4000" b="1">
                <a:solidFill>
                  <a:srgbClr val="8E0D30"/>
                </a:solidFill>
                <a:latin typeface="Wingdings" panose="05000000000000000000" pitchFamily="2" charset="2"/>
              </a:endParaRPr>
            </a:p>
          </p:txBody>
        </p:sp>
        <p:sp>
          <p:nvSpPr>
            <p:cNvPr id="119849" name="Rectangle 135"/>
            <p:cNvSpPr>
              <a:spLocks noChangeArrowheads="1"/>
            </p:cNvSpPr>
            <p:nvPr/>
          </p:nvSpPr>
          <p:spPr bwMode="auto">
            <a:xfrm>
              <a:off x="3251200" y="4284663"/>
              <a:ext cx="682625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rPr>
                <a:t></a:t>
              </a:r>
              <a:endParaRPr lang="en-US" altLang="en-US" sz="4000" b="1">
                <a:solidFill>
                  <a:srgbClr val="8E0D30"/>
                </a:solidFill>
                <a:latin typeface="Wingdings" panose="05000000000000000000" pitchFamily="2" charset="2"/>
              </a:endParaRPr>
            </a:p>
          </p:txBody>
        </p:sp>
        <p:sp>
          <p:nvSpPr>
            <p:cNvPr id="119850" name="Rectangle 136"/>
            <p:cNvSpPr>
              <a:spLocks noChangeArrowheads="1"/>
            </p:cNvSpPr>
            <p:nvPr/>
          </p:nvSpPr>
          <p:spPr bwMode="auto">
            <a:xfrm>
              <a:off x="3098800" y="4818063"/>
              <a:ext cx="9874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8E0D30"/>
                  </a:solidFill>
                </a:rPr>
                <a:t>Draw</a:t>
              </a:r>
              <a:endParaRPr lang="en-US" altLang="en-US" sz="2000" b="1">
                <a:solidFill>
                  <a:srgbClr val="8E0D30"/>
                </a:solidFill>
              </a:endParaRPr>
            </a:p>
          </p:txBody>
        </p:sp>
        <p:sp>
          <p:nvSpPr>
            <p:cNvPr id="119851" name="Rectangle 137"/>
            <p:cNvSpPr>
              <a:spLocks noChangeArrowheads="1"/>
            </p:cNvSpPr>
            <p:nvPr/>
          </p:nvSpPr>
          <p:spPr bwMode="auto">
            <a:xfrm>
              <a:off x="458788" y="5716588"/>
              <a:ext cx="12922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8E0D30"/>
                  </a:solidFill>
                </a:rPr>
                <a:t>Specify</a:t>
              </a:r>
              <a:endParaRPr lang="en-US" altLang="en-US" sz="2000" b="1">
                <a:solidFill>
                  <a:srgbClr val="8E0D30"/>
                </a:solidFill>
              </a:endParaRPr>
            </a:p>
          </p:txBody>
        </p:sp>
        <p:sp>
          <p:nvSpPr>
            <p:cNvPr id="119852" name="Line 138"/>
            <p:cNvSpPr>
              <a:spLocks noChangeShapeType="1"/>
            </p:cNvSpPr>
            <p:nvPr/>
          </p:nvSpPr>
          <p:spPr bwMode="auto">
            <a:xfrm>
              <a:off x="5359400" y="3846513"/>
              <a:ext cx="0" cy="2301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454796" name="Rectangle 140"/>
            <p:cNvSpPr>
              <a:spLocks noChangeArrowheads="1"/>
            </p:cNvSpPr>
            <p:nvPr/>
          </p:nvSpPr>
          <p:spPr bwMode="auto">
            <a:xfrm>
              <a:off x="4297363" y="5441950"/>
              <a:ext cx="685800" cy="427038"/>
            </a:xfrm>
            <a:prstGeom prst="rect">
              <a:avLst/>
            </a:prstGeom>
            <a:ln w="12700">
              <a:noFill/>
              <a:miter lim="800000"/>
            </a:ln>
            <a:effectLst/>
          </p:spPr>
          <p:txBody>
            <a:bodyPr lIns="0" tIns="0" rIns="0" bIns="0" anchor="ctr" anchorCtr="1">
              <a:spAutoFit/>
            </a:bodyPr>
            <a:lstStyle/>
            <a:p>
              <a:pPr eaLnBrk="0" hangingPunct="0">
                <a:defRPr/>
              </a:pPr>
              <a:r>
                <a:rPr 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1–</a:t>
              </a:r>
              <a:r>
                <a:rPr lang="en-US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anose="05050102010706020507" pitchFamily="18" charset="2"/>
                </a:rPr>
                <a:t></a:t>
              </a:r>
              <a:endPara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endParaRPr>
            </a:p>
          </p:txBody>
        </p:sp>
        <p:graphicFrame>
          <p:nvGraphicFramePr>
            <p:cNvPr id="119855" name="Object 195"/>
            <p:cNvGraphicFramePr>
              <a:graphicFrameLocks noChangeAspect="1"/>
            </p:cNvGraphicFramePr>
            <p:nvPr/>
          </p:nvGraphicFramePr>
          <p:xfrm>
            <a:off x="5651500" y="4133850"/>
            <a:ext cx="3416300" cy="1257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71" name="Equation" r:id="rId3" imgW="3416300" imgH="1257300" progId="Equation.DSMT4">
                    <p:embed/>
                  </p:oleObj>
                </mc:Choice>
                <mc:Fallback>
                  <p:oleObj name="Equation" r:id="rId3" imgW="3416300" imgH="12573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0" y="4133850"/>
                          <a:ext cx="3416300" cy="1257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" name="Rectangle 43"/>
          <p:cNvSpPr txBox="1">
            <a:spLocks noChangeArrowheads="1"/>
          </p:cNvSpPr>
          <p:nvPr/>
        </p:nvSpPr>
        <p:spPr bwMode="auto">
          <a:xfrm>
            <a:off x="374537" y="127001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Power Step 4</a:t>
            </a:r>
            <a:endParaRPr lang="en-US" altLang="en-US" sz="2800" b="1" kern="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5" name="Group 207"/>
          <p:cNvGrpSpPr/>
          <p:nvPr/>
        </p:nvGrpSpPr>
        <p:grpSpPr bwMode="auto">
          <a:xfrm>
            <a:off x="374537" y="1651793"/>
            <a:ext cx="8531225" cy="4964113"/>
            <a:chOff x="241" y="1104"/>
            <a:chExt cx="5374" cy="3127"/>
          </a:xfrm>
        </p:grpSpPr>
        <p:sp>
          <p:nvSpPr>
            <p:cNvPr id="456815" name="Rectangle 111"/>
            <p:cNvSpPr>
              <a:spLocks noChangeArrowheads="1"/>
            </p:cNvSpPr>
            <p:nvPr/>
          </p:nvSpPr>
          <p:spPr bwMode="auto">
            <a:xfrm>
              <a:off x="3074" y="3889"/>
              <a:ext cx="738" cy="286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363.065</a:t>
              </a:r>
              <a:endParaRPr lang="en-US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0843" name="Line 113"/>
            <p:cNvSpPr>
              <a:spLocks noChangeShapeType="1"/>
            </p:cNvSpPr>
            <p:nvPr/>
          </p:nvSpPr>
          <p:spPr bwMode="auto">
            <a:xfrm>
              <a:off x="3364" y="2880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4" name="Rectangle 114"/>
            <p:cNvSpPr>
              <a:spLocks noChangeArrowheads="1"/>
            </p:cNvSpPr>
            <p:nvPr/>
          </p:nvSpPr>
          <p:spPr bwMode="auto">
            <a:xfrm>
              <a:off x="4848" y="3264"/>
              <a:ext cx="43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rPr>
                <a:t></a:t>
              </a:r>
              <a:endParaRPr lang="en-US" altLang="en-US" sz="4000" b="1">
                <a:solidFill>
                  <a:srgbClr val="8E0D30"/>
                </a:solidFill>
                <a:latin typeface="Wingdings" panose="05000000000000000000" pitchFamily="2" charset="2"/>
              </a:endParaRPr>
            </a:p>
          </p:txBody>
        </p:sp>
        <p:sp>
          <p:nvSpPr>
            <p:cNvPr id="120845" name="Line 115"/>
            <p:cNvSpPr>
              <a:spLocks noChangeShapeType="1"/>
            </p:cNvSpPr>
            <p:nvPr/>
          </p:nvSpPr>
          <p:spPr bwMode="auto">
            <a:xfrm>
              <a:off x="2945" y="2788"/>
              <a:ext cx="0" cy="10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6" name="Freeform 116"/>
            <p:cNvSpPr/>
            <p:nvPr/>
          </p:nvSpPr>
          <p:spPr bwMode="auto">
            <a:xfrm>
              <a:off x="3369" y="3275"/>
              <a:ext cx="565" cy="599"/>
            </a:xfrm>
            <a:custGeom>
              <a:avLst/>
              <a:gdLst>
                <a:gd name="T0" fmla="*/ 0 w 536"/>
                <a:gd name="T1" fmla="*/ 0 h 543"/>
                <a:gd name="T2" fmla="*/ 0 w 536"/>
                <a:gd name="T3" fmla="*/ 660 h 543"/>
                <a:gd name="T4" fmla="*/ 595 w 536"/>
                <a:gd name="T5" fmla="*/ 660 h 543"/>
                <a:gd name="T6" fmla="*/ 522 w 536"/>
                <a:gd name="T7" fmla="*/ 624 h 543"/>
                <a:gd name="T8" fmla="*/ 452 w 536"/>
                <a:gd name="T9" fmla="*/ 585 h 543"/>
                <a:gd name="T10" fmla="*/ 387 w 536"/>
                <a:gd name="T11" fmla="*/ 536 h 543"/>
                <a:gd name="T12" fmla="*/ 323 w 536"/>
                <a:gd name="T13" fmla="*/ 485 h 543"/>
                <a:gd name="T14" fmla="*/ 264 w 536"/>
                <a:gd name="T15" fmla="*/ 428 h 543"/>
                <a:gd name="T16" fmla="*/ 208 w 536"/>
                <a:gd name="T17" fmla="*/ 367 h 543"/>
                <a:gd name="T18" fmla="*/ 157 w 536"/>
                <a:gd name="T19" fmla="*/ 300 h 543"/>
                <a:gd name="T20" fmla="*/ 110 w 536"/>
                <a:gd name="T21" fmla="*/ 232 h 543"/>
                <a:gd name="T22" fmla="*/ 66 w 536"/>
                <a:gd name="T23" fmla="*/ 157 h 543"/>
                <a:gd name="T24" fmla="*/ 32 w 536"/>
                <a:gd name="T25" fmla="*/ 81 h 543"/>
                <a:gd name="T26" fmla="*/ 0 w 536"/>
                <a:gd name="T27" fmla="*/ 0 h 5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36"/>
                <a:gd name="T43" fmla="*/ 0 h 543"/>
                <a:gd name="T44" fmla="*/ 536 w 536"/>
                <a:gd name="T45" fmla="*/ 543 h 54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36" h="543">
                  <a:moveTo>
                    <a:pt x="0" y="0"/>
                  </a:moveTo>
                  <a:lnTo>
                    <a:pt x="0" y="542"/>
                  </a:lnTo>
                  <a:lnTo>
                    <a:pt x="535" y="542"/>
                  </a:lnTo>
                  <a:lnTo>
                    <a:pt x="470" y="513"/>
                  </a:lnTo>
                  <a:lnTo>
                    <a:pt x="407" y="480"/>
                  </a:lnTo>
                  <a:lnTo>
                    <a:pt x="348" y="441"/>
                  </a:lnTo>
                  <a:lnTo>
                    <a:pt x="290" y="399"/>
                  </a:lnTo>
                  <a:lnTo>
                    <a:pt x="237" y="352"/>
                  </a:lnTo>
                  <a:lnTo>
                    <a:pt x="187" y="302"/>
                  </a:lnTo>
                  <a:lnTo>
                    <a:pt x="141" y="247"/>
                  </a:lnTo>
                  <a:lnTo>
                    <a:pt x="99" y="190"/>
                  </a:lnTo>
                  <a:lnTo>
                    <a:pt x="60" y="129"/>
                  </a:lnTo>
                  <a:lnTo>
                    <a:pt x="28" y="66"/>
                  </a:lnTo>
                  <a:lnTo>
                    <a:pt x="0" y="0"/>
                  </a:lnTo>
                </a:path>
              </a:pathLst>
            </a:custGeom>
            <a:solidFill>
              <a:srgbClr val="D200D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7" name="Freeform 117"/>
            <p:cNvSpPr/>
            <p:nvPr/>
          </p:nvSpPr>
          <p:spPr bwMode="auto">
            <a:xfrm>
              <a:off x="2945" y="2760"/>
              <a:ext cx="1153" cy="1110"/>
            </a:xfrm>
            <a:custGeom>
              <a:avLst/>
              <a:gdLst>
                <a:gd name="T0" fmla="*/ 1152 w 1153"/>
                <a:gd name="T1" fmla="*/ 1109 h 1110"/>
                <a:gd name="T2" fmla="*/ 1030 w 1153"/>
                <a:gd name="T3" fmla="*/ 1095 h 1110"/>
                <a:gd name="T4" fmla="*/ 970 w 1153"/>
                <a:gd name="T5" fmla="*/ 1083 h 1110"/>
                <a:gd name="T6" fmla="*/ 909 w 1153"/>
                <a:gd name="T7" fmla="*/ 1064 h 1110"/>
                <a:gd name="T8" fmla="*/ 849 w 1153"/>
                <a:gd name="T9" fmla="*/ 1040 h 1110"/>
                <a:gd name="T10" fmla="*/ 788 w 1153"/>
                <a:gd name="T11" fmla="*/ 1004 h 1110"/>
                <a:gd name="T12" fmla="*/ 728 w 1153"/>
                <a:gd name="T13" fmla="*/ 960 h 1110"/>
                <a:gd name="T14" fmla="*/ 606 w 1153"/>
                <a:gd name="T15" fmla="*/ 831 h 1110"/>
                <a:gd name="T16" fmla="*/ 485 w 1153"/>
                <a:gd name="T17" fmla="*/ 650 h 1110"/>
                <a:gd name="T18" fmla="*/ 364 w 1153"/>
                <a:gd name="T19" fmla="*/ 433 h 1110"/>
                <a:gd name="T20" fmla="*/ 304 w 1153"/>
                <a:gd name="T21" fmla="*/ 323 h 1110"/>
                <a:gd name="T22" fmla="*/ 242 w 1153"/>
                <a:gd name="T23" fmla="*/ 218 h 1110"/>
                <a:gd name="T24" fmla="*/ 182 w 1153"/>
                <a:gd name="T25" fmla="*/ 129 h 1110"/>
                <a:gd name="T26" fmla="*/ 121 w 1153"/>
                <a:gd name="T27" fmla="*/ 60 h 1110"/>
                <a:gd name="T28" fmla="*/ 61 w 1153"/>
                <a:gd name="T29" fmla="*/ 16 h 1110"/>
                <a:gd name="T30" fmla="*/ 0 w 1153"/>
                <a:gd name="T31" fmla="*/ 0 h 11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3"/>
                <a:gd name="T49" fmla="*/ 0 h 1110"/>
                <a:gd name="T50" fmla="*/ 1153 w 1153"/>
                <a:gd name="T51" fmla="*/ 1110 h 11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3" h="1110">
                  <a:moveTo>
                    <a:pt x="1152" y="1109"/>
                  </a:moveTo>
                  <a:lnTo>
                    <a:pt x="1030" y="1095"/>
                  </a:lnTo>
                  <a:lnTo>
                    <a:pt x="970" y="1083"/>
                  </a:lnTo>
                  <a:lnTo>
                    <a:pt x="909" y="1064"/>
                  </a:lnTo>
                  <a:lnTo>
                    <a:pt x="849" y="1040"/>
                  </a:lnTo>
                  <a:lnTo>
                    <a:pt x="788" y="1004"/>
                  </a:lnTo>
                  <a:lnTo>
                    <a:pt x="728" y="960"/>
                  </a:lnTo>
                  <a:lnTo>
                    <a:pt x="606" y="831"/>
                  </a:lnTo>
                  <a:lnTo>
                    <a:pt x="485" y="650"/>
                  </a:lnTo>
                  <a:lnTo>
                    <a:pt x="364" y="433"/>
                  </a:lnTo>
                  <a:lnTo>
                    <a:pt x="304" y="323"/>
                  </a:lnTo>
                  <a:lnTo>
                    <a:pt x="242" y="218"/>
                  </a:lnTo>
                  <a:lnTo>
                    <a:pt x="182" y="129"/>
                  </a:lnTo>
                  <a:lnTo>
                    <a:pt x="121" y="60"/>
                  </a:lnTo>
                  <a:lnTo>
                    <a:pt x="61" y="16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8" name="Freeform 118"/>
            <p:cNvSpPr/>
            <p:nvPr/>
          </p:nvSpPr>
          <p:spPr bwMode="auto">
            <a:xfrm>
              <a:off x="1793" y="2760"/>
              <a:ext cx="1153" cy="1110"/>
            </a:xfrm>
            <a:custGeom>
              <a:avLst/>
              <a:gdLst>
                <a:gd name="T0" fmla="*/ 0 w 1153"/>
                <a:gd name="T1" fmla="*/ 1109 h 1110"/>
                <a:gd name="T2" fmla="*/ 121 w 1153"/>
                <a:gd name="T3" fmla="*/ 1095 h 1110"/>
                <a:gd name="T4" fmla="*/ 182 w 1153"/>
                <a:gd name="T5" fmla="*/ 1083 h 1110"/>
                <a:gd name="T6" fmla="*/ 242 w 1153"/>
                <a:gd name="T7" fmla="*/ 1064 h 1110"/>
                <a:gd name="T8" fmla="*/ 302 w 1153"/>
                <a:gd name="T9" fmla="*/ 1040 h 1110"/>
                <a:gd name="T10" fmla="*/ 364 w 1153"/>
                <a:gd name="T11" fmla="*/ 1004 h 1110"/>
                <a:gd name="T12" fmla="*/ 424 w 1153"/>
                <a:gd name="T13" fmla="*/ 960 h 1110"/>
                <a:gd name="T14" fmla="*/ 546 w 1153"/>
                <a:gd name="T15" fmla="*/ 831 h 1110"/>
                <a:gd name="T16" fmla="*/ 666 w 1153"/>
                <a:gd name="T17" fmla="*/ 650 h 1110"/>
                <a:gd name="T18" fmla="*/ 788 w 1153"/>
                <a:gd name="T19" fmla="*/ 433 h 1110"/>
                <a:gd name="T20" fmla="*/ 849 w 1153"/>
                <a:gd name="T21" fmla="*/ 323 h 1110"/>
                <a:gd name="T22" fmla="*/ 909 w 1153"/>
                <a:gd name="T23" fmla="*/ 218 h 1110"/>
                <a:gd name="T24" fmla="*/ 970 w 1153"/>
                <a:gd name="T25" fmla="*/ 129 h 1110"/>
                <a:gd name="T26" fmla="*/ 1030 w 1153"/>
                <a:gd name="T27" fmla="*/ 60 h 1110"/>
                <a:gd name="T28" fmla="*/ 1092 w 1153"/>
                <a:gd name="T29" fmla="*/ 16 h 1110"/>
                <a:gd name="T30" fmla="*/ 1152 w 1153"/>
                <a:gd name="T31" fmla="*/ 0 h 11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53"/>
                <a:gd name="T49" fmla="*/ 0 h 1110"/>
                <a:gd name="T50" fmla="*/ 1153 w 1153"/>
                <a:gd name="T51" fmla="*/ 1110 h 111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53" h="1110">
                  <a:moveTo>
                    <a:pt x="0" y="1109"/>
                  </a:moveTo>
                  <a:lnTo>
                    <a:pt x="121" y="1095"/>
                  </a:lnTo>
                  <a:lnTo>
                    <a:pt x="182" y="1083"/>
                  </a:lnTo>
                  <a:lnTo>
                    <a:pt x="242" y="1064"/>
                  </a:lnTo>
                  <a:lnTo>
                    <a:pt x="302" y="1040"/>
                  </a:lnTo>
                  <a:lnTo>
                    <a:pt x="364" y="1004"/>
                  </a:lnTo>
                  <a:lnTo>
                    <a:pt x="424" y="960"/>
                  </a:lnTo>
                  <a:lnTo>
                    <a:pt x="546" y="831"/>
                  </a:lnTo>
                  <a:lnTo>
                    <a:pt x="666" y="650"/>
                  </a:lnTo>
                  <a:lnTo>
                    <a:pt x="788" y="433"/>
                  </a:lnTo>
                  <a:lnTo>
                    <a:pt x="849" y="323"/>
                  </a:lnTo>
                  <a:lnTo>
                    <a:pt x="909" y="218"/>
                  </a:lnTo>
                  <a:lnTo>
                    <a:pt x="970" y="129"/>
                  </a:lnTo>
                  <a:lnTo>
                    <a:pt x="1030" y="60"/>
                  </a:lnTo>
                  <a:lnTo>
                    <a:pt x="1092" y="16"/>
                  </a:lnTo>
                  <a:lnTo>
                    <a:pt x="1152" y="0"/>
                  </a:lnTo>
                </a:path>
              </a:pathLst>
            </a:custGeom>
            <a:noFill/>
            <a:ln w="50800" cap="rnd" cmpd="sng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9" name="Freeform 119"/>
            <p:cNvSpPr/>
            <p:nvPr/>
          </p:nvSpPr>
          <p:spPr bwMode="auto">
            <a:xfrm>
              <a:off x="1793" y="3869"/>
              <a:ext cx="2348" cy="1"/>
            </a:xfrm>
            <a:custGeom>
              <a:avLst/>
              <a:gdLst>
                <a:gd name="T0" fmla="*/ 0 w 2348"/>
                <a:gd name="T1" fmla="*/ 0 h 1"/>
                <a:gd name="T2" fmla="*/ 0 w 2348"/>
                <a:gd name="T3" fmla="*/ 0 h 1"/>
                <a:gd name="T4" fmla="*/ 2347 w 2348"/>
                <a:gd name="T5" fmla="*/ 0 h 1"/>
                <a:gd name="T6" fmla="*/ 0 60000 65536"/>
                <a:gd name="T7" fmla="*/ 0 60000 65536"/>
                <a:gd name="T8" fmla="*/ 0 60000 65536"/>
                <a:gd name="T9" fmla="*/ 0 w 2348"/>
                <a:gd name="T10" fmla="*/ 0 h 1"/>
                <a:gd name="T11" fmla="*/ 2348 w 234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8" h="1">
                  <a:moveTo>
                    <a:pt x="0" y="0"/>
                  </a:moveTo>
                  <a:lnTo>
                    <a:pt x="0" y="0"/>
                  </a:lnTo>
                  <a:lnTo>
                    <a:pt x="23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0" name="Line 120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1" name="Line 121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2" name="Line 122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3" name="Line 123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4" name="Line 124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5" name="Line 125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6" name="Line 126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7" name="Line 127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8" name="Line 128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9" name="Line 129"/>
            <p:cNvSpPr>
              <a:spLocks noChangeShapeType="1"/>
            </p:cNvSpPr>
            <p:nvPr/>
          </p:nvSpPr>
          <p:spPr bwMode="auto">
            <a:xfrm>
              <a:off x="1771" y="3869"/>
              <a:ext cx="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0" name="Line 130"/>
            <p:cNvSpPr>
              <a:spLocks noChangeShapeType="1"/>
            </p:cNvSpPr>
            <p:nvPr/>
          </p:nvSpPr>
          <p:spPr bwMode="auto">
            <a:xfrm>
              <a:off x="4140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1" name="Line 131"/>
            <p:cNvSpPr>
              <a:spLocks noChangeShapeType="1"/>
            </p:cNvSpPr>
            <p:nvPr/>
          </p:nvSpPr>
          <p:spPr bwMode="auto">
            <a:xfrm>
              <a:off x="3906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2" name="Line 132"/>
            <p:cNvSpPr>
              <a:spLocks noChangeShapeType="1"/>
            </p:cNvSpPr>
            <p:nvPr/>
          </p:nvSpPr>
          <p:spPr bwMode="auto">
            <a:xfrm>
              <a:off x="3671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3" name="Line 133"/>
            <p:cNvSpPr>
              <a:spLocks noChangeShapeType="1"/>
            </p:cNvSpPr>
            <p:nvPr/>
          </p:nvSpPr>
          <p:spPr bwMode="auto">
            <a:xfrm>
              <a:off x="3436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4" name="Line 134"/>
            <p:cNvSpPr>
              <a:spLocks noChangeShapeType="1"/>
            </p:cNvSpPr>
            <p:nvPr/>
          </p:nvSpPr>
          <p:spPr bwMode="auto">
            <a:xfrm>
              <a:off x="3201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5" name="Line 135"/>
            <p:cNvSpPr>
              <a:spLocks noChangeShapeType="1"/>
            </p:cNvSpPr>
            <p:nvPr/>
          </p:nvSpPr>
          <p:spPr bwMode="auto">
            <a:xfrm>
              <a:off x="2966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6" name="Line 136"/>
            <p:cNvSpPr>
              <a:spLocks noChangeShapeType="1"/>
            </p:cNvSpPr>
            <p:nvPr/>
          </p:nvSpPr>
          <p:spPr bwMode="auto">
            <a:xfrm>
              <a:off x="2731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7" name="Line 137"/>
            <p:cNvSpPr>
              <a:spLocks noChangeShapeType="1"/>
            </p:cNvSpPr>
            <p:nvPr/>
          </p:nvSpPr>
          <p:spPr bwMode="auto">
            <a:xfrm>
              <a:off x="2498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8" name="Line 138"/>
            <p:cNvSpPr>
              <a:spLocks noChangeShapeType="1"/>
            </p:cNvSpPr>
            <p:nvPr/>
          </p:nvSpPr>
          <p:spPr bwMode="auto">
            <a:xfrm>
              <a:off x="2263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9" name="Line 139"/>
            <p:cNvSpPr>
              <a:spLocks noChangeShapeType="1"/>
            </p:cNvSpPr>
            <p:nvPr/>
          </p:nvSpPr>
          <p:spPr bwMode="auto">
            <a:xfrm>
              <a:off x="2028" y="3869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844" name="Rectangle 140"/>
            <p:cNvSpPr>
              <a:spLocks noChangeArrowheads="1"/>
            </p:cNvSpPr>
            <p:nvPr/>
          </p:nvSpPr>
          <p:spPr bwMode="auto">
            <a:xfrm>
              <a:off x="3817" y="3896"/>
              <a:ext cx="230" cy="33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Symbol" panose="05050102010706020507" pitchFamily="18" charset="2"/>
                </a:rPr>
                <a:t></a:t>
              </a:r>
              <a:endParaRPr lang="en-US" sz="29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endParaRPr>
            </a:p>
          </p:txBody>
        </p:sp>
        <p:sp>
          <p:nvSpPr>
            <p:cNvPr id="456845" name="Rectangle 141"/>
            <p:cNvSpPr>
              <a:spLocks noChangeArrowheads="1"/>
            </p:cNvSpPr>
            <p:nvPr/>
          </p:nvSpPr>
          <p:spPr bwMode="auto">
            <a:xfrm>
              <a:off x="3931" y="3896"/>
              <a:ext cx="230" cy="33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2900" b="1" i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</a:t>
              </a:r>
              <a:endParaRPr lang="en-US" sz="29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0872" name="Rectangle 142"/>
            <p:cNvSpPr>
              <a:spLocks noChangeArrowheads="1"/>
            </p:cNvSpPr>
            <p:nvPr/>
          </p:nvSpPr>
          <p:spPr bwMode="auto">
            <a:xfrm>
              <a:off x="4082" y="4104"/>
              <a:ext cx="11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6847" name="Rectangle 143"/>
            <p:cNvSpPr>
              <a:spLocks noChangeArrowheads="1"/>
            </p:cNvSpPr>
            <p:nvPr/>
          </p:nvSpPr>
          <p:spPr bwMode="auto">
            <a:xfrm>
              <a:off x="2198" y="3899"/>
              <a:ext cx="225" cy="286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b="1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Symbol" panose="05050102010706020507" pitchFamily="18" charset="2"/>
                </a:rPr>
                <a:t></a:t>
              </a:r>
              <a:endPara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</a:endParaRPr>
            </a:p>
          </p:txBody>
        </p:sp>
        <p:sp>
          <p:nvSpPr>
            <p:cNvPr id="456848" name="Rectangle 144"/>
            <p:cNvSpPr>
              <a:spLocks noChangeArrowheads="1"/>
            </p:cNvSpPr>
            <p:nvPr/>
          </p:nvSpPr>
          <p:spPr bwMode="auto">
            <a:xfrm>
              <a:off x="2309" y="4021"/>
              <a:ext cx="178" cy="21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  <a:endPara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56849" name="Rectangle 145"/>
            <p:cNvSpPr>
              <a:spLocks noChangeArrowheads="1"/>
            </p:cNvSpPr>
            <p:nvPr/>
          </p:nvSpPr>
          <p:spPr bwMode="auto">
            <a:xfrm>
              <a:off x="2379" y="3899"/>
              <a:ext cx="607" cy="286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spcBef>
                  <a:spcPct val="0"/>
                </a:spcBef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= 360</a:t>
              </a:r>
              <a:endParaRPr lang="en-US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20876" name="Rectangle 146"/>
            <p:cNvSpPr>
              <a:spLocks noChangeArrowheads="1"/>
            </p:cNvSpPr>
            <p:nvPr/>
          </p:nvSpPr>
          <p:spPr bwMode="auto">
            <a:xfrm>
              <a:off x="2920" y="4071"/>
              <a:ext cx="11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0877" name="Rectangle 147"/>
            <p:cNvSpPr>
              <a:spLocks noChangeArrowheads="1"/>
            </p:cNvSpPr>
            <p:nvPr/>
          </p:nvSpPr>
          <p:spPr bwMode="auto">
            <a:xfrm>
              <a:off x="241" y="2737"/>
              <a:ext cx="1582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‘True’ Situation:</a:t>
              </a:r>
              <a:br>
                <a:rPr lang="en-US" altLang="en-US" b="1" dirty="0"/>
              </a:br>
              <a:r>
                <a:rPr lang="en-US" altLang="en-US" b="1" dirty="0"/>
                <a:t> </a:t>
              </a:r>
              <a:r>
                <a:rPr lang="en-US" altLang="en-US" b="1" i="1" dirty="0">
                  <a:latin typeface="Symbol" panose="05050102010706020507" pitchFamily="18" charset="2"/>
                </a:rPr>
                <a:t></a:t>
              </a:r>
              <a:r>
                <a:rPr lang="en-US" altLang="en-US" b="1" baseline="-25000" dirty="0"/>
                <a:t>a</a:t>
              </a:r>
              <a:r>
                <a:rPr lang="en-US" altLang="en-US" b="1" dirty="0"/>
                <a:t> = 360 (</a:t>
              </a:r>
              <a:r>
                <a:rPr lang="en-US" altLang="en-US" b="1" i="1" dirty="0"/>
                <a:t>H</a:t>
              </a:r>
              <a:r>
                <a:rPr lang="en-US" altLang="en-US" b="1" baseline="-25000" dirty="0"/>
                <a:t>a</a:t>
              </a:r>
              <a:r>
                <a:rPr lang="en-US" altLang="en-US" b="1" dirty="0"/>
                <a:t>)</a:t>
              </a:r>
              <a:endParaRPr lang="en-US" altLang="en-US" b="1" dirty="0"/>
            </a:p>
          </p:txBody>
        </p:sp>
        <p:sp>
          <p:nvSpPr>
            <p:cNvPr id="120878" name="Line 148"/>
            <p:cNvSpPr>
              <a:spLocks noChangeShapeType="1"/>
            </p:cNvSpPr>
            <p:nvPr/>
          </p:nvSpPr>
          <p:spPr bwMode="auto">
            <a:xfrm>
              <a:off x="1755" y="3862"/>
              <a:ext cx="3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9" name="Rectangle 149"/>
            <p:cNvSpPr>
              <a:spLocks noChangeArrowheads="1"/>
            </p:cNvSpPr>
            <p:nvPr/>
          </p:nvSpPr>
          <p:spPr bwMode="auto">
            <a:xfrm>
              <a:off x="481" y="3265"/>
              <a:ext cx="43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rPr>
                <a:t></a:t>
              </a:r>
              <a:endParaRPr lang="en-US" altLang="en-US" sz="4000" b="1">
                <a:solidFill>
                  <a:srgbClr val="8E0D30"/>
                </a:solidFill>
                <a:latin typeface="Wingdings" panose="05000000000000000000" pitchFamily="2" charset="2"/>
              </a:endParaRPr>
            </a:p>
          </p:txBody>
        </p:sp>
        <p:sp>
          <p:nvSpPr>
            <p:cNvPr id="120880" name="Rectangle 150"/>
            <p:cNvSpPr>
              <a:spLocks noChangeArrowheads="1"/>
            </p:cNvSpPr>
            <p:nvPr/>
          </p:nvSpPr>
          <p:spPr bwMode="auto">
            <a:xfrm>
              <a:off x="2048" y="2699"/>
              <a:ext cx="43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rPr>
                <a:t></a:t>
              </a:r>
              <a:endParaRPr lang="en-US" altLang="en-US" sz="4000" b="1">
                <a:solidFill>
                  <a:srgbClr val="8E0D30"/>
                </a:solidFill>
                <a:latin typeface="Wingdings" panose="05000000000000000000" pitchFamily="2" charset="2"/>
              </a:endParaRPr>
            </a:p>
          </p:txBody>
        </p:sp>
        <p:sp>
          <p:nvSpPr>
            <p:cNvPr id="120881" name="Rectangle 151"/>
            <p:cNvSpPr>
              <a:spLocks noChangeArrowheads="1"/>
            </p:cNvSpPr>
            <p:nvPr/>
          </p:nvSpPr>
          <p:spPr bwMode="auto">
            <a:xfrm>
              <a:off x="1952" y="3035"/>
              <a:ext cx="62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8E0D30"/>
                  </a:solidFill>
                </a:rPr>
                <a:t>Draw</a:t>
              </a:r>
              <a:endParaRPr lang="en-US" altLang="en-US" sz="2000" b="1">
                <a:solidFill>
                  <a:srgbClr val="8E0D30"/>
                </a:solidFill>
              </a:endParaRPr>
            </a:p>
          </p:txBody>
        </p:sp>
        <p:sp>
          <p:nvSpPr>
            <p:cNvPr id="120882" name="Rectangle 152"/>
            <p:cNvSpPr>
              <a:spLocks noChangeArrowheads="1"/>
            </p:cNvSpPr>
            <p:nvPr/>
          </p:nvSpPr>
          <p:spPr bwMode="auto">
            <a:xfrm>
              <a:off x="289" y="3601"/>
              <a:ext cx="8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8E0D30"/>
                  </a:solidFill>
                </a:rPr>
                <a:t>Specify</a:t>
              </a:r>
              <a:endParaRPr lang="en-US" altLang="en-US" sz="2000" b="1">
                <a:solidFill>
                  <a:srgbClr val="8E0D30"/>
                </a:solidFill>
              </a:endParaRPr>
            </a:p>
          </p:txBody>
        </p:sp>
        <p:sp>
          <p:nvSpPr>
            <p:cNvPr id="120883" name="Line 153"/>
            <p:cNvSpPr>
              <a:spLocks noChangeShapeType="1"/>
            </p:cNvSpPr>
            <p:nvPr/>
          </p:nvSpPr>
          <p:spPr bwMode="auto">
            <a:xfrm>
              <a:off x="3376" y="2423"/>
              <a:ext cx="0" cy="1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84" name="Group 206"/>
            <p:cNvGrpSpPr/>
            <p:nvPr/>
          </p:nvGrpSpPr>
          <p:grpSpPr bwMode="auto">
            <a:xfrm>
              <a:off x="337" y="1104"/>
              <a:ext cx="5278" cy="1663"/>
              <a:chOff x="337" y="1104"/>
              <a:chExt cx="5278" cy="1663"/>
            </a:xfrm>
          </p:grpSpPr>
          <p:sp>
            <p:nvSpPr>
              <p:cNvPr id="120885" name="Line 156"/>
              <p:cNvSpPr>
                <a:spLocks noChangeShapeType="1"/>
              </p:cNvSpPr>
              <p:nvPr/>
            </p:nvSpPr>
            <p:spPr bwMode="auto">
              <a:xfrm>
                <a:off x="3782" y="1301"/>
                <a:ext cx="0" cy="10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86" name="Freeform 157"/>
              <p:cNvSpPr/>
              <p:nvPr/>
            </p:nvSpPr>
            <p:spPr bwMode="auto">
              <a:xfrm>
                <a:off x="2779" y="1766"/>
                <a:ext cx="612" cy="628"/>
              </a:xfrm>
              <a:custGeom>
                <a:avLst/>
                <a:gdLst>
                  <a:gd name="T0" fmla="*/ 662 w 565"/>
                  <a:gd name="T1" fmla="*/ 0 h 571"/>
                  <a:gd name="T2" fmla="*/ 662 w 565"/>
                  <a:gd name="T3" fmla="*/ 690 h 571"/>
                  <a:gd name="T4" fmla="*/ 0 w 565"/>
                  <a:gd name="T5" fmla="*/ 690 h 571"/>
                  <a:gd name="T6" fmla="*/ 80 w 565"/>
                  <a:gd name="T7" fmla="*/ 652 h 571"/>
                  <a:gd name="T8" fmla="*/ 157 w 565"/>
                  <a:gd name="T9" fmla="*/ 610 h 571"/>
                  <a:gd name="T10" fmla="*/ 232 w 565"/>
                  <a:gd name="T11" fmla="*/ 560 h 571"/>
                  <a:gd name="T12" fmla="*/ 301 w 565"/>
                  <a:gd name="T13" fmla="*/ 508 h 571"/>
                  <a:gd name="T14" fmla="*/ 367 w 565"/>
                  <a:gd name="T15" fmla="*/ 447 h 571"/>
                  <a:gd name="T16" fmla="*/ 429 w 565"/>
                  <a:gd name="T17" fmla="*/ 383 h 571"/>
                  <a:gd name="T18" fmla="*/ 487 w 565"/>
                  <a:gd name="T19" fmla="*/ 313 h 571"/>
                  <a:gd name="T20" fmla="*/ 538 w 565"/>
                  <a:gd name="T21" fmla="*/ 241 h 571"/>
                  <a:gd name="T22" fmla="*/ 586 w 565"/>
                  <a:gd name="T23" fmla="*/ 165 h 571"/>
                  <a:gd name="T24" fmla="*/ 625 w 565"/>
                  <a:gd name="T25" fmla="*/ 82 h 571"/>
                  <a:gd name="T26" fmla="*/ 662 w 565"/>
                  <a:gd name="T27" fmla="*/ 0 h 5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65"/>
                  <a:gd name="T43" fmla="*/ 0 h 571"/>
                  <a:gd name="T44" fmla="*/ 565 w 565"/>
                  <a:gd name="T45" fmla="*/ 571 h 57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65" h="571">
                    <a:moveTo>
                      <a:pt x="564" y="0"/>
                    </a:moveTo>
                    <a:lnTo>
                      <a:pt x="564" y="570"/>
                    </a:lnTo>
                    <a:lnTo>
                      <a:pt x="0" y="570"/>
                    </a:lnTo>
                    <a:lnTo>
                      <a:pt x="68" y="539"/>
                    </a:lnTo>
                    <a:lnTo>
                      <a:pt x="134" y="505"/>
                    </a:lnTo>
                    <a:lnTo>
                      <a:pt x="198" y="463"/>
                    </a:lnTo>
                    <a:lnTo>
                      <a:pt x="257" y="420"/>
                    </a:lnTo>
                    <a:lnTo>
                      <a:pt x="313" y="369"/>
                    </a:lnTo>
                    <a:lnTo>
                      <a:pt x="366" y="316"/>
                    </a:lnTo>
                    <a:lnTo>
                      <a:pt x="415" y="259"/>
                    </a:lnTo>
                    <a:lnTo>
                      <a:pt x="459" y="199"/>
                    </a:lnTo>
                    <a:lnTo>
                      <a:pt x="499" y="136"/>
                    </a:lnTo>
                    <a:lnTo>
                      <a:pt x="533" y="68"/>
                    </a:lnTo>
                    <a:lnTo>
                      <a:pt x="564" y="0"/>
                    </a:lnTo>
                  </a:path>
                </a:pathLst>
              </a:custGeom>
              <a:solidFill>
                <a:srgbClr val="D200D2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87" name="Freeform 158"/>
              <p:cNvSpPr/>
              <p:nvPr/>
            </p:nvSpPr>
            <p:spPr bwMode="auto">
              <a:xfrm>
                <a:off x="3782" y="1273"/>
                <a:ext cx="1153" cy="1109"/>
              </a:xfrm>
              <a:custGeom>
                <a:avLst/>
                <a:gdLst>
                  <a:gd name="T0" fmla="*/ 1152 w 1153"/>
                  <a:gd name="T1" fmla="*/ 1108 h 1109"/>
                  <a:gd name="T2" fmla="*/ 1030 w 1153"/>
                  <a:gd name="T3" fmla="*/ 1095 h 1109"/>
                  <a:gd name="T4" fmla="*/ 970 w 1153"/>
                  <a:gd name="T5" fmla="*/ 1082 h 1109"/>
                  <a:gd name="T6" fmla="*/ 909 w 1153"/>
                  <a:gd name="T7" fmla="*/ 1064 h 1109"/>
                  <a:gd name="T8" fmla="*/ 849 w 1153"/>
                  <a:gd name="T9" fmla="*/ 1039 h 1109"/>
                  <a:gd name="T10" fmla="*/ 788 w 1153"/>
                  <a:gd name="T11" fmla="*/ 1004 h 1109"/>
                  <a:gd name="T12" fmla="*/ 728 w 1153"/>
                  <a:gd name="T13" fmla="*/ 960 h 1109"/>
                  <a:gd name="T14" fmla="*/ 607 w 1153"/>
                  <a:gd name="T15" fmla="*/ 831 h 1109"/>
                  <a:gd name="T16" fmla="*/ 485 w 1153"/>
                  <a:gd name="T17" fmla="*/ 649 h 1109"/>
                  <a:gd name="T18" fmla="*/ 364 w 1153"/>
                  <a:gd name="T19" fmla="*/ 433 h 1109"/>
                  <a:gd name="T20" fmla="*/ 304 w 1153"/>
                  <a:gd name="T21" fmla="*/ 322 h 1109"/>
                  <a:gd name="T22" fmla="*/ 243 w 1153"/>
                  <a:gd name="T23" fmla="*/ 218 h 1109"/>
                  <a:gd name="T24" fmla="*/ 183 w 1153"/>
                  <a:gd name="T25" fmla="*/ 129 h 1109"/>
                  <a:gd name="T26" fmla="*/ 121 w 1153"/>
                  <a:gd name="T27" fmla="*/ 60 h 1109"/>
                  <a:gd name="T28" fmla="*/ 61 w 1153"/>
                  <a:gd name="T29" fmla="*/ 15 h 1109"/>
                  <a:gd name="T30" fmla="*/ 0 w 1153"/>
                  <a:gd name="T31" fmla="*/ 0 h 110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53"/>
                  <a:gd name="T49" fmla="*/ 0 h 1109"/>
                  <a:gd name="T50" fmla="*/ 1153 w 1153"/>
                  <a:gd name="T51" fmla="*/ 1109 h 110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53" h="1109">
                    <a:moveTo>
                      <a:pt x="1152" y="1108"/>
                    </a:moveTo>
                    <a:lnTo>
                      <a:pt x="1030" y="1095"/>
                    </a:lnTo>
                    <a:lnTo>
                      <a:pt x="970" y="1082"/>
                    </a:lnTo>
                    <a:lnTo>
                      <a:pt x="909" y="1064"/>
                    </a:lnTo>
                    <a:lnTo>
                      <a:pt x="849" y="1039"/>
                    </a:lnTo>
                    <a:lnTo>
                      <a:pt x="788" y="1004"/>
                    </a:lnTo>
                    <a:lnTo>
                      <a:pt x="728" y="960"/>
                    </a:lnTo>
                    <a:lnTo>
                      <a:pt x="607" y="831"/>
                    </a:lnTo>
                    <a:lnTo>
                      <a:pt x="485" y="649"/>
                    </a:lnTo>
                    <a:lnTo>
                      <a:pt x="364" y="433"/>
                    </a:lnTo>
                    <a:lnTo>
                      <a:pt x="304" y="322"/>
                    </a:lnTo>
                    <a:lnTo>
                      <a:pt x="243" y="218"/>
                    </a:lnTo>
                    <a:lnTo>
                      <a:pt x="183" y="129"/>
                    </a:lnTo>
                    <a:lnTo>
                      <a:pt x="121" y="60"/>
                    </a:lnTo>
                    <a:lnTo>
                      <a:pt x="61" y="15"/>
                    </a:lnTo>
                    <a:lnTo>
                      <a:pt x="0" y="0"/>
                    </a:lnTo>
                  </a:path>
                </a:pathLst>
              </a:custGeom>
              <a:noFill/>
              <a:ln w="50800" cap="rnd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88" name="Freeform 159"/>
              <p:cNvSpPr/>
              <p:nvPr/>
            </p:nvSpPr>
            <p:spPr bwMode="auto">
              <a:xfrm>
                <a:off x="2631" y="1273"/>
                <a:ext cx="1152" cy="1109"/>
              </a:xfrm>
              <a:custGeom>
                <a:avLst/>
                <a:gdLst>
                  <a:gd name="T0" fmla="*/ 0 w 1152"/>
                  <a:gd name="T1" fmla="*/ 1108 h 1109"/>
                  <a:gd name="T2" fmla="*/ 121 w 1152"/>
                  <a:gd name="T3" fmla="*/ 1095 h 1109"/>
                  <a:gd name="T4" fmla="*/ 182 w 1152"/>
                  <a:gd name="T5" fmla="*/ 1082 h 1109"/>
                  <a:gd name="T6" fmla="*/ 242 w 1152"/>
                  <a:gd name="T7" fmla="*/ 1064 h 1109"/>
                  <a:gd name="T8" fmla="*/ 302 w 1152"/>
                  <a:gd name="T9" fmla="*/ 1039 h 1109"/>
                  <a:gd name="T10" fmla="*/ 363 w 1152"/>
                  <a:gd name="T11" fmla="*/ 1004 h 1109"/>
                  <a:gd name="T12" fmla="*/ 423 w 1152"/>
                  <a:gd name="T13" fmla="*/ 960 h 1109"/>
                  <a:gd name="T14" fmla="*/ 546 w 1152"/>
                  <a:gd name="T15" fmla="*/ 831 h 1109"/>
                  <a:gd name="T16" fmla="*/ 666 w 1152"/>
                  <a:gd name="T17" fmla="*/ 649 h 1109"/>
                  <a:gd name="T18" fmla="*/ 787 w 1152"/>
                  <a:gd name="T19" fmla="*/ 433 h 1109"/>
                  <a:gd name="T20" fmla="*/ 849 w 1152"/>
                  <a:gd name="T21" fmla="*/ 322 h 1109"/>
                  <a:gd name="T22" fmla="*/ 908 w 1152"/>
                  <a:gd name="T23" fmla="*/ 218 h 1109"/>
                  <a:gd name="T24" fmla="*/ 970 w 1152"/>
                  <a:gd name="T25" fmla="*/ 129 h 1109"/>
                  <a:gd name="T26" fmla="*/ 1030 w 1152"/>
                  <a:gd name="T27" fmla="*/ 60 h 1109"/>
                  <a:gd name="T28" fmla="*/ 1091 w 1152"/>
                  <a:gd name="T29" fmla="*/ 15 h 1109"/>
                  <a:gd name="T30" fmla="*/ 1151 w 1152"/>
                  <a:gd name="T31" fmla="*/ 0 h 110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52"/>
                  <a:gd name="T49" fmla="*/ 0 h 1109"/>
                  <a:gd name="T50" fmla="*/ 1152 w 1152"/>
                  <a:gd name="T51" fmla="*/ 1109 h 110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52" h="1109">
                    <a:moveTo>
                      <a:pt x="0" y="1108"/>
                    </a:moveTo>
                    <a:lnTo>
                      <a:pt x="121" y="1095"/>
                    </a:lnTo>
                    <a:lnTo>
                      <a:pt x="182" y="1082"/>
                    </a:lnTo>
                    <a:lnTo>
                      <a:pt x="242" y="1064"/>
                    </a:lnTo>
                    <a:lnTo>
                      <a:pt x="302" y="1039"/>
                    </a:lnTo>
                    <a:lnTo>
                      <a:pt x="363" y="1004"/>
                    </a:lnTo>
                    <a:lnTo>
                      <a:pt x="423" y="960"/>
                    </a:lnTo>
                    <a:lnTo>
                      <a:pt x="546" y="831"/>
                    </a:lnTo>
                    <a:lnTo>
                      <a:pt x="666" y="649"/>
                    </a:lnTo>
                    <a:lnTo>
                      <a:pt x="787" y="433"/>
                    </a:lnTo>
                    <a:lnTo>
                      <a:pt x="849" y="322"/>
                    </a:lnTo>
                    <a:lnTo>
                      <a:pt x="908" y="218"/>
                    </a:lnTo>
                    <a:lnTo>
                      <a:pt x="970" y="129"/>
                    </a:lnTo>
                    <a:lnTo>
                      <a:pt x="1030" y="60"/>
                    </a:lnTo>
                    <a:lnTo>
                      <a:pt x="1091" y="15"/>
                    </a:lnTo>
                    <a:lnTo>
                      <a:pt x="1151" y="0"/>
                    </a:lnTo>
                  </a:path>
                </a:pathLst>
              </a:custGeom>
              <a:noFill/>
              <a:ln w="50800" cap="rnd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89" name="Freeform 160"/>
              <p:cNvSpPr/>
              <p:nvPr/>
            </p:nvSpPr>
            <p:spPr bwMode="auto">
              <a:xfrm>
                <a:off x="2631" y="2381"/>
                <a:ext cx="2347" cy="1"/>
              </a:xfrm>
              <a:custGeom>
                <a:avLst/>
                <a:gdLst>
                  <a:gd name="T0" fmla="*/ 0 w 2347"/>
                  <a:gd name="T1" fmla="*/ 0 h 1"/>
                  <a:gd name="T2" fmla="*/ 0 w 2347"/>
                  <a:gd name="T3" fmla="*/ 0 h 1"/>
                  <a:gd name="T4" fmla="*/ 2346 w 234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347"/>
                  <a:gd name="T10" fmla="*/ 0 h 1"/>
                  <a:gd name="T11" fmla="*/ 2347 w 234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47" h="1">
                    <a:moveTo>
                      <a:pt x="0" y="0"/>
                    </a:moveTo>
                    <a:lnTo>
                      <a:pt x="0" y="0"/>
                    </a:lnTo>
                    <a:lnTo>
                      <a:pt x="2346" y="0"/>
                    </a:lnTo>
                  </a:path>
                </a:pathLst>
              </a:custGeom>
              <a:noFill/>
              <a:ln w="25400" cap="rnd" cmpd="sng">
                <a:solidFill>
                  <a:srgbClr val="CDCDCD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90" name="Line 161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1" name="Line 162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2" name="Line 163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3" name="Line 164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4" name="Line 165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5" name="Line 166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6" name="Line 167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7" name="Line 168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8" name="Line 169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9" name="Line 170"/>
              <p:cNvSpPr>
                <a:spLocks noChangeShapeType="1"/>
              </p:cNvSpPr>
              <p:nvPr/>
            </p:nvSpPr>
            <p:spPr bwMode="auto">
              <a:xfrm>
                <a:off x="2609" y="2381"/>
                <a:ext cx="14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0" name="Line 171"/>
              <p:cNvSpPr>
                <a:spLocks noChangeShapeType="1"/>
              </p:cNvSpPr>
              <p:nvPr/>
            </p:nvSpPr>
            <p:spPr bwMode="auto">
              <a:xfrm>
                <a:off x="4977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1" name="Line 172"/>
              <p:cNvSpPr>
                <a:spLocks noChangeShapeType="1"/>
              </p:cNvSpPr>
              <p:nvPr/>
            </p:nvSpPr>
            <p:spPr bwMode="auto">
              <a:xfrm>
                <a:off x="4743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2" name="Line 173"/>
              <p:cNvSpPr>
                <a:spLocks noChangeShapeType="1"/>
              </p:cNvSpPr>
              <p:nvPr/>
            </p:nvSpPr>
            <p:spPr bwMode="auto">
              <a:xfrm>
                <a:off x="4508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3" name="Line 174"/>
              <p:cNvSpPr>
                <a:spLocks noChangeShapeType="1"/>
              </p:cNvSpPr>
              <p:nvPr/>
            </p:nvSpPr>
            <p:spPr bwMode="auto">
              <a:xfrm>
                <a:off x="4273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4" name="Line 175"/>
              <p:cNvSpPr>
                <a:spLocks noChangeShapeType="1"/>
              </p:cNvSpPr>
              <p:nvPr/>
            </p:nvSpPr>
            <p:spPr bwMode="auto">
              <a:xfrm>
                <a:off x="4038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5" name="Line 176"/>
              <p:cNvSpPr>
                <a:spLocks noChangeShapeType="1"/>
              </p:cNvSpPr>
              <p:nvPr/>
            </p:nvSpPr>
            <p:spPr bwMode="auto">
              <a:xfrm>
                <a:off x="3804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6" name="Line 177"/>
              <p:cNvSpPr>
                <a:spLocks noChangeShapeType="1"/>
              </p:cNvSpPr>
              <p:nvPr/>
            </p:nvSpPr>
            <p:spPr bwMode="auto">
              <a:xfrm>
                <a:off x="3569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7" name="Line 178"/>
              <p:cNvSpPr>
                <a:spLocks noChangeShapeType="1"/>
              </p:cNvSpPr>
              <p:nvPr/>
            </p:nvSpPr>
            <p:spPr bwMode="auto">
              <a:xfrm>
                <a:off x="3335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8" name="Line 179"/>
              <p:cNvSpPr>
                <a:spLocks noChangeShapeType="1"/>
              </p:cNvSpPr>
              <p:nvPr/>
            </p:nvSpPr>
            <p:spPr bwMode="auto">
              <a:xfrm>
                <a:off x="3100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9" name="Line 180"/>
              <p:cNvSpPr>
                <a:spLocks noChangeShapeType="1"/>
              </p:cNvSpPr>
              <p:nvPr/>
            </p:nvSpPr>
            <p:spPr bwMode="auto">
              <a:xfrm>
                <a:off x="2865" y="2381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10" name="Rectangle 181"/>
              <p:cNvSpPr>
                <a:spLocks noChangeArrowheads="1"/>
              </p:cNvSpPr>
              <p:nvPr/>
            </p:nvSpPr>
            <p:spPr bwMode="auto">
              <a:xfrm rot="-5400000">
                <a:off x="2408" y="2352"/>
                <a:ext cx="116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0911" name="Rectangle 182"/>
              <p:cNvSpPr>
                <a:spLocks noChangeArrowheads="1"/>
              </p:cNvSpPr>
              <p:nvPr/>
            </p:nvSpPr>
            <p:spPr bwMode="auto">
              <a:xfrm>
                <a:off x="4654" y="2433"/>
                <a:ext cx="2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2900" b="1">
                    <a:latin typeface="Symbol" panose="05050102010706020507" pitchFamily="18" charset="2"/>
                  </a:rPr>
                  <a:t></a:t>
                </a:r>
                <a:endParaRPr lang="en-US" altLang="en-US" sz="2900" b="1">
                  <a:latin typeface="Symbol" panose="05050102010706020507" pitchFamily="18" charset="2"/>
                </a:endParaRPr>
              </a:p>
            </p:txBody>
          </p:sp>
          <p:sp>
            <p:nvSpPr>
              <p:cNvPr id="120912" name="Rectangle 183"/>
              <p:cNvSpPr>
                <a:spLocks noChangeArrowheads="1"/>
              </p:cNvSpPr>
              <p:nvPr/>
            </p:nvSpPr>
            <p:spPr bwMode="auto">
              <a:xfrm>
                <a:off x="4764" y="2382"/>
                <a:ext cx="2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2900" b="1" i="1"/>
                  <a:t>x</a:t>
                </a:r>
                <a:endParaRPr lang="en-US" altLang="en-US" sz="2900" b="1"/>
              </a:p>
            </p:txBody>
          </p:sp>
          <p:sp>
            <p:nvSpPr>
              <p:cNvPr id="120913" name="Rectangle 184"/>
              <p:cNvSpPr>
                <a:spLocks noChangeArrowheads="1"/>
              </p:cNvSpPr>
              <p:nvPr/>
            </p:nvSpPr>
            <p:spPr bwMode="auto">
              <a:xfrm>
                <a:off x="4919" y="2641"/>
                <a:ext cx="116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0914" name="Rectangle 185"/>
              <p:cNvSpPr>
                <a:spLocks noChangeArrowheads="1"/>
              </p:cNvSpPr>
              <p:nvPr/>
            </p:nvSpPr>
            <p:spPr bwMode="auto">
              <a:xfrm>
                <a:off x="3598" y="2383"/>
                <a:ext cx="22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1" i="1">
                    <a:latin typeface="Symbol" panose="05050102010706020507" pitchFamily="18" charset="2"/>
                  </a:rPr>
                  <a:t></a:t>
                </a:r>
                <a:endParaRPr lang="en-US" altLang="en-US" b="1">
                  <a:latin typeface="Symbol" panose="05050102010706020507" pitchFamily="18" charset="2"/>
                </a:endParaRPr>
              </a:p>
            </p:txBody>
          </p:sp>
          <p:sp>
            <p:nvSpPr>
              <p:cNvPr id="120915" name="Rectangle 186"/>
              <p:cNvSpPr>
                <a:spLocks noChangeArrowheads="1"/>
              </p:cNvSpPr>
              <p:nvPr/>
            </p:nvSpPr>
            <p:spPr bwMode="auto">
              <a:xfrm>
                <a:off x="3708" y="2505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600" b="1"/>
                  <a:t>0</a:t>
                </a:r>
                <a:endParaRPr lang="en-US" altLang="en-US" sz="1600" b="1"/>
              </a:p>
            </p:txBody>
          </p:sp>
          <p:sp>
            <p:nvSpPr>
              <p:cNvPr id="120916" name="Rectangle 187"/>
              <p:cNvSpPr>
                <a:spLocks noChangeArrowheads="1"/>
              </p:cNvSpPr>
              <p:nvPr/>
            </p:nvSpPr>
            <p:spPr bwMode="auto">
              <a:xfrm>
                <a:off x="3779" y="2383"/>
                <a:ext cx="60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1"/>
                  <a:t> = 368</a:t>
                </a:r>
                <a:endParaRPr lang="en-US" altLang="en-US" b="1"/>
              </a:p>
            </p:txBody>
          </p:sp>
          <p:sp>
            <p:nvSpPr>
              <p:cNvPr id="120917" name="Rectangle 188"/>
              <p:cNvSpPr>
                <a:spLocks noChangeArrowheads="1"/>
              </p:cNvSpPr>
              <p:nvPr/>
            </p:nvSpPr>
            <p:spPr bwMode="auto">
              <a:xfrm>
                <a:off x="4320" y="2555"/>
                <a:ext cx="116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0918" name="Rectangle 189"/>
              <p:cNvSpPr>
                <a:spLocks noChangeArrowheads="1"/>
              </p:cNvSpPr>
              <p:nvPr/>
            </p:nvSpPr>
            <p:spPr bwMode="auto">
              <a:xfrm>
                <a:off x="2630" y="1152"/>
                <a:ext cx="89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1"/>
                  <a:t>Reject </a:t>
                </a:r>
                <a:r>
                  <a:rPr lang="en-US" altLang="en-US" b="1" i="1"/>
                  <a:t>H</a:t>
                </a:r>
                <a:r>
                  <a:rPr lang="en-US" altLang="en-US" b="1" baseline="-25000"/>
                  <a:t>0</a:t>
                </a:r>
                <a:endParaRPr lang="en-US" altLang="en-US" b="1" baseline="-25000"/>
              </a:p>
            </p:txBody>
          </p:sp>
          <p:sp>
            <p:nvSpPr>
              <p:cNvPr id="120919" name="Line 190"/>
              <p:cNvSpPr>
                <a:spLocks noChangeShapeType="1"/>
              </p:cNvSpPr>
              <p:nvPr/>
            </p:nvSpPr>
            <p:spPr bwMode="auto">
              <a:xfrm>
                <a:off x="2692" y="1433"/>
                <a:ext cx="67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20" name="Freeform 191"/>
              <p:cNvSpPr/>
              <p:nvPr/>
            </p:nvSpPr>
            <p:spPr bwMode="auto">
              <a:xfrm>
                <a:off x="2606" y="1394"/>
                <a:ext cx="73" cy="74"/>
              </a:xfrm>
              <a:custGeom>
                <a:avLst/>
                <a:gdLst>
                  <a:gd name="T0" fmla="*/ 72 w 73"/>
                  <a:gd name="T1" fmla="*/ 0 h 74"/>
                  <a:gd name="T2" fmla="*/ 0 w 73"/>
                  <a:gd name="T3" fmla="*/ 36 h 74"/>
                  <a:gd name="T4" fmla="*/ 72 w 73"/>
                  <a:gd name="T5" fmla="*/ 73 h 74"/>
                  <a:gd name="T6" fmla="*/ 72 w 73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3"/>
                  <a:gd name="T13" fmla="*/ 0 h 74"/>
                  <a:gd name="T14" fmla="*/ 73 w 73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3" h="74">
                    <a:moveTo>
                      <a:pt x="72" y="0"/>
                    </a:moveTo>
                    <a:lnTo>
                      <a:pt x="0" y="36"/>
                    </a:lnTo>
                    <a:lnTo>
                      <a:pt x="72" y="73"/>
                    </a:lnTo>
                    <a:lnTo>
                      <a:pt x="72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21" name="Line 192"/>
              <p:cNvSpPr>
                <a:spLocks noChangeShapeType="1"/>
              </p:cNvSpPr>
              <p:nvPr/>
            </p:nvSpPr>
            <p:spPr bwMode="auto">
              <a:xfrm flipV="1">
                <a:off x="3377" y="1425"/>
                <a:ext cx="0" cy="9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22" name="Line 193"/>
              <p:cNvSpPr>
                <a:spLocks noChangeShapeType="1"/>
              </p:cNvSpPr>
              <p:nvPr/>
            </p:nvSpPr>
            <p:spPr bwMode="auto">
              <a:xfrm flipH="1">
                <a:off x="3375" y="1952"/>
                <a:ext cx="13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23" name="Freeform 194"/>
              <p:cNvSpPr/>
              <p:nvPr/>
            </p:nvSpPr>
            <p:spPr bwMode="auto">
              <a:xfrm>
                <a:off x="4743" y="1912"/>
                <a:ext cx="74" cy="73"/>
              </a:xfrm>
              <a:custGeom>
                <a:avLst/>
                <a:gdLst>
                  <a:gd name="T0" fmla="*/ 0 w 74"/>
                  <a:gd name="T1" fmla="*/ 0 h 73"/>
                  <a:gd name="T2" fmla="*/ 73 w 74"/>
                  <a:gd name="T3" fmla="*/ 37 h 73"/>
                  <a:gd name="T4" fmla="*/ 0 w 74"/>
                  <a:gd name="T5" fmla="*/ 72 h 73"/>
                  <a:gd name="T6" fmla="*/ 0 w 74"/>
                  <a:gd name="T7" fmla="*/ 0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73"/>
                  <a:gd name="T14" fmla="*/ 74 w 74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73">
                    <a:moveTo>
                      <a:pt x="0" y="0"/>
                    </a:moveTo>
                    <a:lnTo>
                      <a:pt x="73" y="37"/>
                    </a:lnTo>
                    <a:lnTo>
                      <a:pt x="0" y="7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24" name="Rectangle 195"/>
              <p:cNvSpPr>
                <a:spLocks noChangeArrowheads="1"/>
              </p:cNvSpPr>
              <p:nvPr/>
            </p:nvSpPr>
            <p:spPr bwMode="auto">
              <a:xfrm>
                <a:off x="4178" y="1393"/>
                <a:ext cx="695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1"/>
                  <a:t>Do Not</a:t>
                </a:r>
                <a:endParaRPr lang="en-US" altLang="en-US" b="1"/>
              </a:p>
            </p:txBody>
          </p:sp>
          <p:sp>
            <p:nvSpPr>
              <p:cNvPr id="120925" name="Rectangle 196"/>
              <p:cNvSpPr>
                <a:spLocks noChangeArrowheads="1"/>
              </p:cNvSpPr>
              <p:nvPr/>
            </p:nvSpPr>
            <p:spPr bwMode="auto">
              <a:xfrm>
                <a:off x="4204" y="1585"/>
                <a:ext cx="89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1"/>
                  <a:t>Reject </a:t>
                </a:r>
                <a:r>
                  <a:rPr lang="en-US" altLang="en-US" b="1" i="1"/>
                  <a:t>H</a:t>
                </a:r>
                <a:r>
                  <a:rPr lang="en-US" altLang="en-US" b="1" baseline="-25000"/>
                  <a:t>0</a:t>
                </a:r>
                <a:endParaRPr lang="en-US" altLang="en-US" b="1" baseline="-25000"/>
              </a:p>
            </p:txBody>
          </p:sp>
          <p:sp>
            <p:nvSpPr>
              <p:cNvPr id="120926" name="Rectangle 197"/>
              <p:cNvSpPr>
                <a:spLocks noChangeArrowheads="1"/>
              </p:cNvSpPr>
              <p:nvPr/>
            </p:nvSpPr>
            <p:spPr bwMode="auto">
              <a:xfrm>
                <a:off x="337" y="1297"/>
                <a:ext cx="1486" cy="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US" b="1"/>
                  <a:t>Hypothesis:</a:t>
                </a:r>
                <a:br>
                  <a:rPr lang="en-US" altLang="en-US" b="1"/>
                </a:br>
                <a:r>
                  <a:rPr lang="en-US" altLang="en-US" b="1" i="1"/>
                  <a:t>H</a:t>
                </a:r>
                <a:r>
                  <a:rPr lang="en-US" altLang="en-US" b="1" baseline="-25000"/>
                  <a:t>0</a:t>
                </a:r>
                <a:r>
                  <a:rPr lang="en-US" altLang="en-US" b="1"/>
                  <a:t>: </a:t>
                </a:r>
                <a:r>
                  <a:rPr lang="en-US" altLang="en-US" b="1" i="1">
                    <a:latin typeface="Symbol" panose="05050102010706020507" pitchFamily="18" charset="2"/>
                  </a:rPr>
                  <a:t></a:t>
                </a:r>
                <a:r>
                  <a:rPr lang="en-US" altLang="en-US" b="1" baseline="-25000"/>
                  <a:t>0</a:t>
                </a:r>
                <a:r>
                  <a:rPr lang="en-US" altLang="en-US" b="1"/>
                  <a:t> </a:t>
                </a:r>
                <a:r>
                  <a:rPr lang="en-US" altLang="en-US" b="1">
                    <a:latin typeface="Symbol" panose="05050102010706020507" pitchFamily="18" charset="2"/>
                  </a:rPr>
                  <a:t></a:t>
                </a:r>
                <a:r>
                  <a:rPr lang="en-US" altLang="en-US" b="1"/>
                  <a:t> 368</a:t>
                </a:r>
                <a:br>
                  <a:rPr lang="en-US" altLang="en-US" b="1"/>
                </a:br>
                <a:r>
                  <a:rPr lang="en-US" altLang="en-US" b="1" i="1"/>
                  <a:t>H</a:t>
                </a:r>
                <a:r>
                  <a:rPr lang="en-US" altLang="en-US" b="1" baseline="-25000"/>
                  <a:t>a</a:t>
                </a:r>
                <a:r>
                  <a:rPr lang="en-US" altLang="en-US" b="1"/>
                  <a:t>: </a:t>
                </a:r>
                <a:r>
                  <a:rPr lang="en-US" altLang="en-US" b="1" i="1">
                    <a:latin typeface="Symbol" panose="05050102010706020507" pitchFamily="18" charset="2"/>
                  </a:rPr>
                  <a:t></a:t>
                </a:r>
                <a:r>
                  <a:rPr lang="en-US" altLang="en-US" b="1" baseline="-25000"/>
                  <a:t>0</a:t>
                </a:r>
                <a:r>
                  <a:rPr lang="en-US" altLang="en-US" b="1"/>
                  <a:t> &lt; 368</a:t>
                </a:r>
                <a:endParaRPr lang="en-US" altLang="en-US" b="1"/>
              </a:p>
            </p:txBody>
          </p:sp>
          <p:sp>
            <p:nvSpPr>
              <p:cNvPr id="120927" name="Line 198"/>
              <p:cNvSpPr>
                <a:spLocks noChangeShapeType="1"/>
              </p:cNvSpPr>
              <p:nvPr/>
            </p:nvSpPr>
            <p:spPr bwMode="auto">
              <a:xfrm>
                <a:off x="1736" y="2380"/>
                <a:ext cx="32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28" name="Rectangle 199"/>
              <p:cNvSpPr>
                <a:spLocks noChangeArrowheads="1"/>
              </p:cNvSpPr>
              <p:nvPr/>
            </p:nvSpPr>
            <p:spPr bwMode="auto">
              <a:xfrm>
                <a:off x="2311" y="1777"/>
                <a:ext cx="92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r>
                  <a:rPr lang="en-US" altLang="en-US" b="1" i="1" dirty="0">
                    <a:latin typeface="Symbol" panose="05050102010706020507" pitchFamily="18" charset="2"/>
                  </a:rPr>
                  <a:t></a:t>
                </a:r>
                <a:r>
                  <a:rPr lang="en-US" altLang="en-US" b="1" dirty="0"/>
                  <a:t> = 0.05</a:t>
                </a:r>
                <a:endParaRPr lang="en-US" altLang="en-US" b="1" dirty="0"/>
              </a:p>
            </p:txBody>
          </p:sp>
          <p:sp>
            <p:nvSpPr>
              <p:cNvPr id="120929" name="Line 200"/>
              <p:cNvSpPr>
                <a:spLocks noChangeShapeType="1"/>
              </p:cNvSpPr>
              <p:nvPr/>
            </p:nvSpPr>
            <p:spPr bwMode="auto">
              <a:xfrm>
                <a:off x="3076" y="1924"/>
                <a:ext cx="184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30" name="Rectangle 201"/>
              <p:cNvSpPr>
                <a:spLocks noChangeArrowheads="1"/>
              </p:cNvSpPr>
              <p:nvPr/>
            </p:nvSpPr>
            <p:spPr bwMode="auto">
              <a:xfrm>
                <a:off x="5089" y="1153"/>
                <a:ext cx="43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4000" b="1">
                    <a:solidFill>
                      <a:srgbClr val="8E0D30"/>
                    </a:solidFill>
                    <a:latin typeface="Wingdings" panose="05000000000000000000" pitchFamily="2" charset="2"/>
                  </a:rPr>
                  <a:t></a:t>
                </a:r>
                <a:endParaRPr lang="en-US" altLang="en-US" sz="4000" b="1">
                  <a:solidFill>
                    <a:srgbClr val="8E0D30"/>
                  </a:solidFill>
                  <a:latin typeface="Wingdings" panose="05000000000000000000" pitchFamily="2" charset="2"/>
                </a:endParaRPr>
              </a:p>
            </p:txBody>
          </p:sp>
          <p:sp>
            <p:nvSpPr>
              <p:cNvPr id="120931" name="Rectangle 202"/>
              <p:cNvSpPr>
                <a:spLocks noChangeArrowheads="1"/>
              </p:cNvSpPr>
              <p:nvPr/>
            </p:nvSpPr>
            <p:spPr bwMode="auto">
              <a:xfrm>
                <a:off x="4993" y="1489"/>
                <a:ext cx="62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 b="1">
                    <a:solidFill>
                      <a:srgbClr val="8E0D30"/>
                    </a:solidFill>
                  </a:rPr>
                  <a:t>Draw</a:t>
                </a:r>
                <a:endParaRPr lang="en-US" altLang="en-US" sz="2000" b="1">
                  <a:solidFill>
                    <a:srgbClr val="8E0D30"/>
                  </a:solidFill>
                </a:endParaRPr>
              </a:p>
            </p:txBody>
          </p:sp>
          <p:graphicFrame>
            <p:nvGraphicFramePr>
              <p:cNvPr id="120932" name="Object 203"/>
              <p:cNvGraphicFramePr>
                <a:graphicFrameLocks noChangeAspect="1"/>
              </p:cNvGraphicFramePr>
              <p:nvPr/>
            </p:nvGraphicFramePr>
            <p:xfrm>
              <a:off x="1824" y="1104"/>
              <a:ext cx="530" cy="7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794" name="Equation" r:id="rId1" imgW="495300" imgH="711200" progId="Equation.DSMT4">
                      <p:embed/>
                    </p:oleObj>
                  </mc:Choice>
                  <mc:Fallback>
                    <p:oleObj name="Equation" r:id="rId1" imgW="495300" imgH="71120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104"/>
                            <a:ext cx="530" cy="7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 useBgFill="1">
        <p:nvSpPr>
          <p:cNvPr id="120836" name="Rectangle 105"/>
          <p:cNvSpPr>
            <a:spLocks noChangeArrowheads="1"/>
          </p:cNvSpPr>
          <p:nvPr/>
        </p:nvSpPr>
        <p:spPr bwMode="auto">
          <a:xfrm>
            <a:off x="6051206" y="5477816"/>
            <a:ext cx="1268300" cy="36933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i="1" dirty="0">
                <a:latin typeface="Symbol" panose="05050102010706020507" pitchFamily="18" charset="2"/>
              </a:rPr>
              <a:t></a:t>
            </a:r>
            <a:r>
              <a:rPr lang="en-US" altLang="en-US" b="1" dirty="0"/>
              <a:t> = 0.154</a:t>
            </a:r>
            <a:endParaRPr lang="en-US" altLang="en-US" b="1" dirty="0"/>
          </a:p>
        </p:txBody>
      </p:sp>
      <p:sp useBgFill="1">
        <p:nvSpPr>
          <p:cNvPr id="120837" name="Rectangle 106"/>
          <p:cNvSpPr>
            <a:spLocks noChangeArrowheads="1"/>
          </p:cNvSpPr>
          <p:nvPr/>
        </p:nvSpPr>
        <p:spPr bwMode="auto">
          <a:xfrm>
            <a:off x="3684634" y="5606535"/>
            <a:ext cx="1573165" cy="36933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1–</a:t>
            </a:r>
            <a:r>
              <a:rPr lang="en-US" altLang="en-US" b="1" i="1" dirty="0">
                <a:latin typeface="Symbol" panose="05050102010706020507" pitchFamily="18" charset="2"/>
              </a:rPr>
              <a:t></a:t>
            </a:r>
            <a:r>
              <a:rPr lang="en-US" altLang="en-US" b="1" dirty="0"/>
              <a:t> =0.846</a:t>
            </a:r>
            <a:endParaRPr lang="en-US" altLang="en-US" b="1" dirty="0"/>
          </a:p>
        </p:txBody>
      </p:sp>
      <p:sp>
        <p:nvSpPr>
          <p:cNvPr id="120838" name="Rectangle 107"/>
          <p:cNvSpPr>
            <a:spLocks noChangeArrowheads="1"/>
          </p:cNvSpPr>
          <p:nvPr/>
        </p:nvSpPr>
        <p:spPr bwMode="auto">
          <a:xfrm>
            <a:off x="2135188" y="5183188"/>
            <a:ext cx="6826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 b="1">
                <a:solidFill>
                  <a:srgbClr val="8E0D30"/>
                </a:solidFill>
                <a:latin typeface="Wingdings" panose="05000000000000000000" pitchFamily="2" charset="2"/>
              </a:rPr>
              <a:t></a:t>
            </a:r>
            <a:endParaRPr lang="en-US" altLang="en-US" sz="4000" b="1">
              <a:solidFill>
                <a:srgbClr val="8E0D30"/>
              </a:solidFill>
              <a:latin typeface="Wingdings" panose="05000000000000000000" pitchFamily="2" charset="2"/>
            </a:endParaRPr>
          </a:p>
        </p:txBody>
      </p:sp>
      <p:sp>
        <p:nvSpPr>
          <p:cNvPr id="120839" name="Rectangle 108"/>
          <p:cNvSpPr>
            <a:spLocks noChangeArrowheads="1"/>
          </p:cNvSpPr>
          <p:nvPr/>
        </p:nvSpPr>
        <p:spPr bwMode="auto">
          <a:xfrm>
            <a:off x="1830388" y="5716588"/>
            <a:ext cx="12922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 i="1">
                <a:solidFill>
                  <a:srgbClr val="8E0D30"/>
                </a:solidFill>
              </a:rPr>
              <a:t>z</a:t>
            </a:r>
            <a:r>
              <a:rPr lang="en-US" altLang="en-US" sz="2000" b="1">
                <a:solidFill>
                  <a:srgbClr val="8E0D30"/>
                </a:solidFill>
              </a:rPr>
              <a:t> Table</a:t>
            </a:r>
            <a:endParaRPr lang="en-US" altLang="en-US" sz="2000" b="1">
              <a:solidFill>
                <a:srgbClr val="8E0D30"/>
              </a:solidFill>
            </a:endParaRPr>
          </a:p>
        </p:txBody>
      </p:sp>
      <p:sp>
        <p:nvSpPr>
          <p:cNvPr id="120840" name="Line 109"/>
          <p:cNvSpPr>
            <a:spLocks noChangeShapeType="1"/>
          </p:cNvSpPr>
          <p:nvPr/>
        </p:nvSpPr>
        <p:spPr bwMode="auto">
          <a:xfrm>
            <a:off x="2622710" y="5684441"/>
            <a:ext cx="1061925" cy="642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0841" name="Object 205"/>
          <p:cNvGraphicFramePr>
            <a:graphicFrameLocks noChangeAspect="1"/>
          </p:cNvGraphicFramePr>
          <p:nvPr/>
        </p:nvGraphicFramePr>
        <p:xfrm>
          <a:off x="5652282" y="4019085"/>
          <a:ext cx="34163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95" name="Equation" r:id="rId3" imgW="3416300" imgH="1257300" progId="Equation.DSMT4">
                  <p:embed/>
                </p:oleObj>
              </mc:Choice>
              <mc:Fallback>
                <p:oleObj name="Equation" r:id="rId3" imgW="3416300" imgH="12573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282" y="4019085"/>
                        <a:ext cx="341630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43"/>
          <p:cNvSpPr txBox="1">
            <a:spLocks noChangeArrowheads="1"/>
          </p:cNvSpPr>
          <p:nvPr/>
        </p:nvSpPr>
        <p:spPr bwMode="auto">
          <a:xfrm>
            <a:off x="374537" y="44608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Power Step 5</a:t>
            </a:r>
            <a:endParaRPr lang="en-US" altLang="en-US" sz="2800" b="1" kern="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Line 109"/>
          <p:cNvSpPr>
            <a:spLocks noChangeShapeType="1"/>
          </p:cNvSpPr>
          <p:nvPr/>
        </p:nvSpPr>
        <p:spPr bwMode="auto">
          <a:xfrm>
            <a:off x="5582330" y="5662482"/>
            <a:ext cx="4611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343400" cy="1630362"/>
          </a:xfrm>
          <a:noFill/>
        </p:spPr>
        <p:txBody>
          <a:bodyPr lIns="90488" tIns="44450" rIns="90488" bIns="44450" anchor="t" anchorCtr="1"/>
          <a:lstStyle/>
          <a:p>
            <a:pPr algn="l"/>
            <a:r>
              <a:rPr lang="en-US" alt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</a:t>
            </a:r>
            <a:br>
              <a:rPr lang="en-US" alt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Power</a:t>
            </a:r>
            <a:endParaRPr lang="en-US" alt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4343400" cy="3657600"/>
          </a:xfrm>
        </p:spPr>
        <p:txBody>
          <a:bodyPr lIns="90488" tIns="44450" rIns="90488" bIns="44450"/>
          <a:lstStyle/>
          <a:p>
            <a:pPr marL="355600" indent="-355600">
              <a:buClr>
                <a:srgbClr val="8E0D30"/>
              </a:buClr>
              <a:buFontTx/>
              <a:buNone/>
            </a:pP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1.	For </a:t>
            </a:r>
            <a:r>
              <a:rPr lang="en-US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fixed </a:t>
            </a:r>
            <a:r>
              <a:rPr lang="en-US" altLang="en-US" sz="2800" i="1" dirty="0">
                <a:solidFill>
                  <a:srgbClr val="8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i="1" dirty="0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800" dirty="0">
                <a:solidFill>
                  <a:srgbClr val="008000"/>
                </a:solidFill>
                <a:latin typeface="Times New Roman" panose="02020603050405020304" pitchFamily="18" charset="0"/>
              </a:rPr>
              <a:t>the value of </a:t>
            </a:r>
            <a:r>
              <a:rPr lang="en-US" altLang="en-US" sz="2800" i="1" dirty="0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800" dirty="0">
                <a:solidFill>
                  <a:srgbClr val="008000"/>
                </a:solidFill>
                <a:latin typeface="Times New Roman" panose="02020603050405020304" pitchFamily="18" charset="0"/>
              </a:rPr>
              <a:t> decreases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, and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the power increases 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as the distance between the specified null value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8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 and the specified alternative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value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increases.</a:t>
            </a: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1860" name="Picture 24" descr="Screen shot 2010-03-13 at 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09600"/>
            <a:ext cx="36099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autoUpdateAnimBg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8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3505200" cy="3886200"/>
          </a:xfrm>
        </p:spPr>
        <p:txBody>
          <a:bodyPr lIns="90488" tIns="44450" rIns="90488" bIns="44450"/>
          <a:lstStyle/>
          <a:p>
            <a:pPr marL="355600" indent="-355600">
              <a:buClr>
                <a:srgbClr val="8E0D30"/>
              </a:buClr>
              <a:buFontTx/>
              <a:buNone/>
            </a:pP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2.	For fixed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 and values of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8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8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, the value of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 increases, and 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the power decreases 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as the value of </a:t>
            </a:r>
            <a:r>
              <a:rPr lang="en-US" altLang="en-US" sz="2800" i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 is decreased.</a:t>
            </a:r>
            <a:endParaRPr lang="en-US" altLang="en-US" sz="28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884" name="Picture 6" descr="Screen shot 2010-03-13 at 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57200"/>
            <a:ext cx="4660900" cy="581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599" y="445213"/>
            <a:ext cx="5254447" cy="533400"/>
          </a:xfrm>
          <a:noFill/>
        </p:spPr>
        <p:txBody>
          <a:bodyPr lIns="90488" tIns="44450" rIns="90488" bIns="44450" anchor="t" anchorCtr="1"/>
          <a:lstStyle/>
          <a:p>
            <a:pPr algn="l"/>
            <a:r>
              <a:rPr lang="en-US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zh-TW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TW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5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8" grpId="0" autoUpdateAnimBg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 lIns="90488" tIns="44450" rIns="90488" bIns="44450" anchor="t" anchorCtr="1"/>
          <a:lstStyle/>
          <a:p>
            <a:pPr algn="l"/>
            <a:r>
              <a:rPr lang="en-US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</a:t>
            </a:r>
            <a:r>
              <a:rPr lang="en-US" altLang="en-US" sz="3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Power</a:t>
            </a:r>
            <a:endParaRPr lang="en-US" alt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771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05800" cy="1295400"/>
          </a:xfrm>
        </p:spPr>
        <p:txBody>
          <a:bodyPr lIns="90488" tIns="44450" rIns="90488" bIns="44450"/>
          <a:lstStyle/>
          <a:p>
            <a:pPr marL="360680" indent="-360680">
              <a:spcBef>
                <a:spcPts val="0"/>
              </a:spcBef>
              <a:buClr>
                <a:srgbClr val="8E0D30"/>
              </a:buClr>
            </a:pP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 sz="280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. For 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fixed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 and values of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8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800" baseline="-25000" dirty="0">
                <a:solidFill>
                  <a:srgbClr val="141413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, the value of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 decreases, and the power increases as the sample size </a:t>
            </a: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 is increased.</a:t>
            </a:r>
            <a:endParaRPr lang="en-US" altLang="en-US" sz="280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3908" name="Picture 7" descr="Screen shot 2010-03-13 at 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30580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7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6" grpId="0" autoUpdateAnimBg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563562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36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Ideas</a:t>
            </a:r>
            <a:endParaRPr lang="en-US" altLang="en-US" sz="3600" b="1" dirty="0">
              <a:solidFill>
                <a:srgbClr val="8E0D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30363"/>
            <a:ext cx="8077200" cy="4618037"/>
          </a:xfrm>
        </p:spPr>
        <p:txBody>
          <a:bodyPr lIns="90488" tIns="44450" rIns="90488" bIns="44450"/>
          <a:lstStyle/>
          <a:p>
            <a:pPr marL="0" indent="0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Key Words for Identifying the Target Parameter</a:t>
            </a:r>
            <a:endParaRPr lang="en-US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33000"/>
              </a:spcBef>
              <a:buClr>
                <a:srgbClr val="8E0D30"/>
              </a:buClr>
              <a:buFontTx/>
              <a:buNone/>
            </a:pPr>
            <a:endParaRPr lang="en-US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en-US" sz="2800" i="1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– Mean, Average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 – Proportion, Fraction, Percentage, Rate, Probability</a:t>
            </a:r>
            <a:endParaRPr lang="en-US" altLang="en-US" sz="2800" dirty="0">
              <a:solidFill>
                <a:srgbClr val="141413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i="1" dirty="0">
                <a:solidFill>
                  <a:srgbClr val="14141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</a:t>
            </a:r>
            <a:r>
              <a:rPr lang="en-US" altLang="en-US" sz="2800" baseline="30000" dirty="0">
                <a:solidFill>
                  <a:srgbClr val="141413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rgbClr val="141413"/>
                </a:solidFill>
                <a:latin typeface="Times New Roman" panose="02020603050405020304" pitchFamily="18" charset="0"/>
              </a:rPr>
              <a:t> – Variance, Variability, Spread</a:t>
            </a:r>
            <a:endParaRPr lang="en-US" altLang="en-US" sz="280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autoUpdateAnimBg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sz="3600" b="1" dirty="0">
                <a:solidFill>
                  <a:srgbClr val="8E0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Ideas</a:t>
            </a:r>
            <a:endParaRPr lang="en-US" altLang="en-US" sz="3600" b="1" dirty="0">
              <a:solidFill>
                <a:srgbClr val="8E0D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077200" cy="4618037"/>
          </a:xfrm>
        </p:spPr>
        <p:txBody>
          <a:bodyPr lIns="90488" tIns="44450" rIns="90488" bIns="44450"/>
          <a:lstStyle/>
          <a:p>
            <a:pPr marL="576580" indent="-576580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Elements of a Hypothesis Test</a:t>
            </a:r>
            <a:endParaRPr lang="en-US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576580" indent="-576580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1.	</a:t>
            </a:r>
            <a:r>
              <a:rPr lang="en-US" altLang="en-US" sz="2800" i="1" dirty="0">
                <a:latin typeface="Times New Roman" panose="02020603050405020304" pitchFamily="18" charset="0"/>
              </a:rPr>
              <a:t>Null hypothesis </a:t>
            </a:r>
            <a:r>
              <a:rPr lang="en-US" altLang="en-US" sz="2800" dirty="0">
                <a:latin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576580" indent="-576580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2.	</a:t>
            </a:r>
            <a:r>
              <a:rPr lang="en-US" altLang="en-US" sz="2800" i="1" dirty="0">
                <a:latin typeface="Times New Roman" panose="02020603050405020304" pitchFamily="18" charset="0"/>
              </a:rPr>
              <a:t>Alternative hypothesis </a:t>
            </a:r>
            <a:r>
              <a:rPr lang="en-US" altLang="en-US" sz="2800" dirty="0">
                <a:latin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</a:rPr>
              <a:t>H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endParaRPr lang="en-US" altLang="en-US" sz="2800" i="1" dirty="0">
              <a:latin typeface="Times New Roman" panose="02020603050405020304" pitchFamily="18" charset="0"/>
            </a:endParaRPr>
          </a:p>
          <a:p>
            <a:pPr marL="576580" indent="-576580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3.	</a:t>
            </a:r>
            <a:r>
              <a:rPr lang="en-US" altLang="en-US" sz="2800" i="1" dirty="0">
                <a:latin typeface="Times New Roman" panose="02020603050405020304" pitchFamily="18" charset="0"/>
              </a:rPr>
              <a:t>Test statistic </a:t>
            </a:r>
            <a:r>
              <a:rPr lang="en-US" altLang="en-US" sz="2800" dirty="0">
                <a:latin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</a:rPr>
              <a:t>z, t, or 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en-US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576580" indent="-576580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4.	</a:t>
            </a:r>
            <a:r>
              <a:rPr lang="en-US" altLang="en-US" sz="2800" i="1" dirty="0">
                <a:latin typeface="Times New Roman" panose="02020603050405020304" pitchFamily="18" charset="0"/>
              </a:rPr>
              <a:t>Significance level </a:t>
            </a:r>
            <a:r>
              <a:rPr lang="en-US" altLang="en-US" sz="2800" dirty="0">
                <a:latin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576580" indent="-576580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5.	</a:t>
            </a:r>
            <a:r>
              <a:rPr lang="en-US" altLang="en-US" sz="2800" i="1" dirty="0">
                <a:latin typeface="Times New Roman" panose="02020603050405020304" pitchFamily="18" charset="0"/>
              </a:rPr>
              <a:t>p-value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marL="576580" indent="-576580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6.	</a:t>
            </a:r>
            <a:r>
              <a:rPr lang="en-US" altLang="en-US" sz="2800" i="1" dirty="0">
                <a:latin typeface="Times New Roman" panose="02020603050405020304" pitchFamily="18" charset="0"/>
              </a:rPr>
              <a:t>Conclusion</a:t>
            </a:r>
            <a:endParaRPr lang="en-US" altLang="en-US" sz="28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autoUpdateAnimBg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b="1">
                <a:solidFill>
                  <a:srgbClr val="8E0D30"/>
                </a:solidFill>
              </a:rPr>
              <a:t>Key Ideas</a:t>
            </a:r>
            <a:endParaRPr lang="en-US" altLang="en-US" b="1">
              <a:solidFill>
                <a:srgbClr val="8E0D30"/>
              </a:solidFill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30363"/>
            <a:ext cx="8077200" cy="4618037"/>
          </a:xfrm>
        </p:spPr>
        <p:txBody>
          <a:bodyPr lIns="90488" tIns="44450" rIns="90488" bIns="44450"/>
          <a:lstStyle/>
          <a:p>
            <a:pPr marL="459105" indent="-459105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</a:rPr>
              <a:t>Probabilities in Hypothesis Testing</a:t>
            </a:r>
            <a:endParaRPr lang="en-US" altLang="en-US" sz="2800" b="1" dirty="0">
              <a:solidFill>
                <a:schemeClr val="accent2"/>
              </a:solidFill>
            </a:endParaRPr>
          </a:p>
          <a:p>
            <a:pPr marL="459105" indent="-459105">
              <a:spcBef>
                <a:spcPct val="33000"/>
              </a:spcBef>
              <a:buClr>
                <a:srgbClr val="8E0D30"/>
              </a:buClr>
              <a:buFontTx/>
              <a:buNone/>
            </a:pPr>
            <a:endParaRPr lang="en-US" altLang="en-US" sz="2800" b="1" dirty="0"/>
          </a:p>
          <a:p>
            <a:pPr marL="459105" indent="-459105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b="1" dirty="0"/>
              <a:t>Type I Error</a:t>
            </a:r>
            <a:r>
              <a:rPr lang="en-US" altLang="en-US" sz="2800" dirty="0"/>
              <a:t> = Reject </a:t>
            </a:r>
            <a:r>
              <a:rPr lang="en-US" altLang="en-US" sz="2800" i="1" dirty="0"/>
              <a:t>H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when </a:t>
            </a:r>
            <a:r>
              <a:rPr lang="en-US" altLang="en-US" sz="2800" i="1" dirty="0"/>
              <a:t>H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is true</a:t>
            </a:r>
            <a:br>
              <a:rPr lang="en-US" altLang="en-US" sz="2800" dirty="0"/>
            </a:br>
            <a:r>
              <a:rPr lang="en-US" altLang="en-US" sz="2800" dirty="0"/>
              <a:t>			(occurs with probability </a:t>
            </a:r>
            <a:r>
              <a:rPr lang="en-US" alt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r>
              <a:rPr lang="en-US" altLang="en-US" sz="2800" dirty="0"/>
              <a:t>)</a:t>
            </a:r>
            <a:endParaRPr lang="en-US" altLang="en-US" sz="2800" dirty="0"/>
          </a:p>
          <a:p>
            <a:pPr marL="459105" indent="-459105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b="1" dirty="0"/>
              <a:t>Type II Error</a:t>
            </a:r>
            <a:r>
              <a:rPr lang="en-US" altLang="en-US" sz="2800" dirty="0"/>
              <a:t> = Accept </a:t>
            </a:r>
            <a:r>
              <a:rPr lang="en-US" altLang="en-US" sz="2800" i="1" dirty="0"/>
              <a:t>H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when </a:t>
            </a:r>
            <a:r>
              <a:rPr lang="en-US" altLang="en-US" sz="2800" i="1" dirty="0"/>
              <a:t>H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is false</a:t>
            </a:r>
            <a:br>
              <a:rPr lang="en-US" altLang="en-US" sz="2800" dirty="0"/>
            </a:br>
            <a:r>
              <a:rPr lang="en-US" altLang="en-US" sz="2800" dirty="0"/>
              <a:t>			(occurs with probability </a:t>
            </a:r>
            <a:r>
              <a:rPr lang="en-US" alt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</a:t>
            </a:r>
            <a:r>
              <a:rPr lang="en-US" altLang="en-US" sz="2800" dirty="0"/>
              <a:t>)</a:t>
            </a:r>
            <a:endParaRPr lang="en-US" altLang="en-US" sz="2800" dirty="0"/>
          </a:p>
          <a:p>
            <a:pPr marL="459105" indent="-459105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b="1" dirty="0"/>
              <a:t>Power of Test</a:t>
            </a:r>
            <a:r>
              <a:rPr lang="en-US" altLang="en-US" sz="2800" dirty="0"/>
              <a:t> = </a:t>
            </a:r>
            <a:r>
              <a:rPr lang="en-US" altLang="en-US" sz="2800" i="1" dirty="0"/>
              <a:t>P</a:t>
            </a:r>
            <a:r>
              <a:rPr lang="en-US" altLang="en-US" sz="2800" dirty="0"/>
              <a:t>(Reject </a:t>
            </a:r>
            <a:r>
              <a:rPr lang="en-US" altLang="en-US" sz="2800" i="1" dirty="0"/>
              <a:t>H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when </a:t>
            </a:r>
            <a:r>
              <a:rPr lang="en-US" altLang="en-US" sz="2800" i="1" dirty="0"/>
              <a:t>H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is false)</a:t>
            </a:r>
            <a:br>
              <a:rPr lang="en-US" altLang="en-US" sz="2800" dirty="0"/>
            </a:br>
            <a:r>
              <a:rPr lang="en-US" altLang="en-US" sz="2800" dirty="0"/>
              <a:t>		    = 1 – </a:t>
            </a:r>
            <a:r>
              <a:rPr lang="en-US" alt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</a:t>
            </a:r>
            <a:endParaRPr lang="en-US" altLang="en-US" sz="2800" i="1" dirty="0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autoUpdateAnimBg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b="1">
                <a:solidFill>
                  <a:srgbClr val="8E0D30"/>
                </a:solidFill>
              </a:rPr>
              <a:t>Key Ideas</a:t>
            </a:r>
            <a:endParaRPr lang="en-US" altLang="en-US" b="1">
              <a:solidFill>
                <a:srgbClr val="8E0D30"/>
              </a:solidFill>
            </a:endParaRP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30363"/>
            <a:ext cx="8077200" cy="4618037"/>
          </a:xfrm>
        </p:spPr>
        <p:txBody>
          <a:bodyPr lIns="90488" tIns="44450" rIns="90488" bIns="44450"/>
          <a:lstStyle/>
          <a:p>
            <a:pPr marL="459105" indent="-459105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b="1" dirty="0">
                <a:solidFill>
                  <a:schemeClr val="accent2"/>
                </a:solidFill>
              </a:rPr>
              <a:t>Forms of Alternative Hypothesis</a:t>
            </a:r>
            <a:endParaRPr lang="en-US" altLang="en-US" sz="2800" b="1" dirty="0">
              <a:solidFill>
                <a:schemeClr val="accent2"/>
              </a:solidFill>
            </a:endParaRPr>
          </a:p>
          <a:p>
            <a:pPr marL="459105" indent="-459105">
              <a:spcBef>
                <a:spcPct val="33000"/>
              </a:spcBef>
              <a:buClr>
                <a:srgbClr val="8E0D30"/>
              </a:buClr>
              <a:buFontTx/>
              <a:buNone/>
            </a:pPr>
            <a:endParaRPr lang="en-US" altLang="en-US" sz="2800" b="1" dirty="0"/>
          </a:p>
          <a:p>
            <a:pPr marL="459105" indent="-459105">
              <a:spcBef>
                <a:spcPct val="33000"/>
              </a:spcBef>
              <a:buClr>
                <a:srgbClr val="8E0D30"/>
              </a:buClr>
            </a:pPr>
            <a:r>
              <a:rPr lang="en-US" altLang="en-US" sz="2800" i="1" dirty="0"/>
              <a:t>Lower-tailed </a:t>
            </a:r>
            <a:r>
              <a:rPr lang="en-US" altLang="en-US" sz="2800" dirty="0"/>
              <a:t>:    </a:t>
            </a:r>
            <a:r>
              <a:rPr lang="en-US" altLang="en-US" sz="2800" i="1" dirty="0"/>
              <a:t>H</a:t>
            </a:r>
            <a:r>
              <a:rPr lang="en-US" altLang="en-US" sz="2800" baseline="-25000" dirty="0"/>
              <a:t>a</a:t>
            </a:r>
            <a:r>
              <a:rPr lang="en-US" altLang="en-US" sz="2800" dirty="0"/>
              <a:t> :    </a:t>
            </a:r>
            <a:r>
              <a:rPr lang="en-US" alt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</a:t>
            </a:r>
            <a:r>
              <a:rPr lang="en-US" altLang="en-US" sz="2800" dirty="0"/>
              <a:t> &lt; </a:t>
            </a:r>
            <a:r>
              <a:rPr lang="en-US" alt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</a:t>
            </a:r>
            <a:r>
              <a:rPr lang="en-US" altLang="en-US" sz="2800" baseline="-25000" dirty="0">
                <a:latin typeface="Symbol" panose="05050102010706020507" pitchFamily="18" charset="2"/>
                <a:sym typeface="Symbol" panose="05050102010706020507" pitchFamily="18" charset="2"/>
              </a:rPr>
              <a:t>0</a:t>
            </a:r>
            <a:endParaRPr lang="en-US" altLang="en-US" sz="2800" i="1" dirty="0"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pPr marL="459105" indent="-459105">
              <a:spcBef>
                <a:spcPct val="33000"/>
              </a:spcBef>
              <a:buClr>
                <a:srgbClr val="8E0D30"/>
              </a:buClr>
            </a:pPr>
            <a:endParaRPr lang="en-US" altLang="en-US" sz="2800" i="1" dirty="0"/>
          </a:p>
          <a:p>
            <a:pPr marL="459105" indent="-459105">
              <a:spcBef>
                <a:spcPct val="0"/>
              </a:spcBef>
            </a:pPr>
            <a:r>
              <a:rPr lang="en-US" altLang="en-US" sz="2800" i="1" dirty="0"/>
              <a:t>Upper-tailed </a:t>
            </a:r>
            <a:r>
              <a:rPr lang="en-US" altLang="en-US" sz="2800" dirty="0"/>
              <a:t>:    </a:t>
            </a:r>
            <a:r>
              <a:rPr lang="en-US" altLang="en-US" sz="2800" i="1" dirty="0"/>
              <a:t>H</a:t>
            </a:r>
            <a:r>
              <a:rPr lang="en-US" altLang="en-US" sz="2800" baseline="-25000" dirty="0"/>
              <a:t>a</a:t>
            </a:r>
            <a:r>
              <a:rPr lang="en-US" altLang="en-US" sz="2800" dirty="0"/>
              <a:t> :    </a:t>
            </a:r>
            <a:r>
              <a:rPr lang="en-US" alt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</a:t>
            </a:r>
            <a:r>
              <a:rPr lang="en-US" altLang="en-US" sz="2800" dirty="0"/>
              <a:t> &gt; </a:t>
            </a:r>
            <a:r>
              <a:rPr lang="en-US" alt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</a:t>
            </a:r>
            <a:r>
              <a:rPr lang="en-US" altLang="en-US" sz="2800" baseline="-25000" dirty="0">
                <a:latin typeface="Symbol" panose="05050102010706020507" pitchFamily="18" charset="2"/>
                <a:sym typeface="Symbol" panose="05050102010706020507" pitchFamily="18" charset="2"/>
              </a:rPr>
              <a:t>0</a:t>
            </a:r>
            <a:endParaRPr lang="en-US" altLang="en-US" sz="2800" dirty="0"/>
          </a:p>
          <a:p>
            <a:pPr marL="459105" indent="-459105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marL="459105" indent="-459105">
              <a:spcBef>
                <a:spcPct val="0"/>
              </a:spcBef>
            </a:pPr>
            <a:r>
              <a:rPr lang="en-US" altLang="en-US" sz="2800" i="1" dirty="0"/>
              <a:t>Two-tailed </a:t>
            </a:r>
            <a:r>
              <a:rPr lang="en-US" altLang="en-US" sz="2800" dirty="0"/>
              <a:t>:    </a:t>
            </a:r>
            <a:r>
              <a:rPr lang="en-US" altLang="en-US" sz="2800" i="1" dirty="0"/>
              <a:t>H</a:t>
            </a:r>
            <a:r>
              <a:rPr lang="en-US" altLang="en-US" sz="2800" baseline="-25000" dirty="0"/>
              <a:t>a</a:t>
            </a:r>
            <a:r>
              <a:rPr lang="en-US" altLang="en-US" sz="2800" dirty="0"/>
              <a:t> :    </a:t>
            </a:r>
            <a:r>
              <a:rPr lang="en-US" alt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</a:t>
            </a:r>
            <a:r>
              <a:rPr lang="en-US" altLang="en-US" sz="2800" dirty="0"/>
              <a:t> ≠ </a:t>
            </a:r>
            <a:r>
              <a:rPr lang="en-US" altLang="en-US" sz="2800" i="1" dirty="0">
                <a:latin typeface="Symbol" panose="05050102010706020507" pitchFamily="18" charset="2"/>
                <a:sym typeface="Symbol" panose="05050102010706020507" pitchFamily="18" charset="2"/>
              </a:rPr>
              <a:t></a:t>
            </a:r>
            <a:r>
              <a:rPr lang="en-US" altLang="en-US" sz="2800" baseline="-25000" dirty="0">
                <a:latin typeface="Symbol" panose="05050102010706020507" pitchFamily="18" charset="2"/>
                <a:sym typeface="Symbol" panose="05050102010706020507" pitchFamily="18" charset="2"/>
              </a:rPr>
              <a:t>0</a:t>
            </a:r>
            <a:endParaRPr lang="en-US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autoUpdateAnimBg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Ctr="1"/>
          <a:lstStyle/>
          <a:p>
            <a:r>
              <a:rPr lang="en-US" altLang="en-US" b="1">
                <a:solidFill>
                  <a:srgbClr val="8E0D30"/>
                </a:solidFill>
              </a:rPr>
              <a:t>Key Ideas</a:t>
            </a:r>
            <a:endParaRPr lang="en-US" altLang="en-US" b="1">
              <a:solidFill>
                <a:srgbClr val="8E0D30"/>
              </a:solidFill>
            </a:endParaRPr>
          </a:p>
        </p:txBody>
      </p:sp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30363"/>
            <a:ext cx="8077200" cy="4618037"/>
          </a:xfrm>
        </p:spPr>
        <p:txBody>
          <a:bodyPr lIns="90488" tIns="44450" rIns="90488" bIns="44450"/>
          <a:lstStyle/>
          <a:p>
            <a:pPr marL="459105" indent="-459105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</a:rPr>
              <a:t>Using </a:t>
            </a:r>
            <a:r>
              <a:rPr lang="en-US" altLang="en-US" sz="2800" b="1" i="1">
                <a:solidFill>
                  <a:schemeClr val="accent2"/>
                </a:solidFill>
              </a:rPr>
              <a:t>p</a:t>
            </a:r>
            <a:r>
              <a:rPr lang="en-US" altLang="en-US" sz="2800" b="1">
                <a:solidFill>
                  <a:schemeClr val="accent2"/>
                </a:solidFill>
              </a:rPr>
              <a:t>-values to Decide</a:t>
            </a:r>
            <a:endParaRPr lang="en-US" altLang="en-US" sz="2800" b="1">
              <a:solidFill>
                <a:schemeClr val="accent2"/>
              </a:solidFill>
            </a:endParaRPr>
          </a:p>
          <a:p>
            <a:pPr marL="459105" indent="-459105">
              <a:spcBef>
                <a:spcPct val="33000"/>
              </a:spcBef>
              <a:buClr>
                <a:srgbClr val="8E0D30"/>
              </a:buClr>
              <a:buFontTx/>
              <a:buNone/>
            </a:pPr>
            <a:endParaRPr lang="en-US" altLang="en-US" sz="2800" b="1"/>
          </a:p>
          <a:p>
            <a:pPr marL="459105" indent="-459105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b="1"/>
              <a:t>1.	</a:t>
            </a:r>
            <a:r>
              <a:rPr lang="en-US" altLang="en-US" sz="2800"/>
              <a:t>Choose significance level (</a:t>
            </a:r>
            <a:r>
              <a:rPr lang="en-US" altLang="en-US" sz="2800" i="1">
                <a:latin typeface="Symbol" panose="05050102010706020507" pitchFamily="18" charset="2"/>
                <a:sym typeface="Symbol" panose="05050102010706020507" pitchFamily="18" charset="2"/>
              </a:rPr>
              <a:t></a:t>
            </a:r>
            <a:r>
              <a:rPr lang="en-US" altLang="en-US" sz="2800"/>
              <a:t>)</a:t>
            </a:r>
            <a:endParaRPr lang="en-US" altLang="en-US" sz="2800"/>
          </a:p>
          <a:p>
            <a:pPr marL="459105" indent="-459105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b="1"/>
              <a:t>2.	</a:t>
            </a:r>
            <a:r>
              <a:rPr lang="en-US" altLang="en-US" sz="2800"/>
              <a:t>Obtain </a:t>
            </a:r>
            <a:r>
              <a:rPr lang="en-US" altLang="en-US" sz="2800" i="1"/>
              <a:t>p</a:t>
            </a:r>
            <a:r>
              <a:rPr lang="en-US" altLang="en-US" sz="2800"/>
              <a:t>-value of the test</a:t>
            </a:r>
            <a:endParaRPr lang="en-US" altLang="en-US" sz="2800"/>
          </a:p>
          <a:p>
            <a:pPr marL="459105" indent="-459105">
              <a:spcBef>
                <a:spcPct val="33000"/>
              </a:spcBef>
              <a:buClr>
                <a:srgbClr val="8E0D30"/>
              </a:buClr>
              <a:buFontTx/>
              <a:buNone/>
            </a:pPr>
            <a:r>
              <a:rPr lang="en-US" altLang="en-US" sz="2800" b="1"/>
              <a:t>3.	</a:t>
            </a:r>
            <a:r>
              <a:rPr lang="en-US" altLang="en-US" sz="2800"/>
              <a:t>If </a:t>
            </a:r>
            <a:r>
              <a:rPr lang="en-US" altLang="en-US" sz="2800" i="1">
                <a:latin typeface="Symbol" panose="05050102010706020507" pitchFamily="18" charset="2"/>
                <a:sym typeface="Symbol" panose="05050102010706020507" pitchFamily="18" charset="2"/>
              </a:rPr>
              <a:t></a:t>
            </a:r>
            <a:r>
              <a:rPr lang="en-US" altLang="en-US" sz="2800"/>
              <a:t> &gt; </a:t>
            </a:r>
            <a:r>
              <a:rPr lang="en-US" altLang="en-US" sz="2800" i="1"/>
              <a:t>p</a:t>
            </a:r>
            <a:r>
              <a:rPr lang="en-US" altLang="en-US" sz="2800"/>
              <a:t>-value, reject </a:t>
            </a:r>
            <a:r>
              <a:rPr lang="en-US" altLang="en-US" sz="2800" i="1"/>
              <a:t>H</a:t>
            </a:r>
            <a:r>
              <a:rPr lang="en-US" altLang="en-US" sz="2800" baseline="-25000"/>
              <a:t>0</a:t>
            </a:r>
            <a:endParaRPr lang="en-US" altLang="en-US" sz="2800" baseline="-25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title"/>
          </p:nvPr>
        </p:nvSpPr>
        <p:spPr>
          <a:xfrm>
            <a:off x="276226" y="98709"/>
            <a:ext cx="4343400" cy="533400"/>
          </a:xfrm>
          <a:noFill/>
        </p:spPr>
        <p:txBody>
          <a:bodyPr lIns="90488" tIns="44450" rIns="90488" bIns="44450" anchorCtr="1"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Hypotheses?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356507" y="956313"/>
            <a:ext cx="8094663" cy="1386829"/>
          </a:xfrm>
        </p:spPr>
        <p:txBody>
          <a:bodyPr lIns="90488" tIns="44450" rIns="90488" bIns="44450"/>
          <a:lstStyle/>
          <a:p>
            <a:pPr>
              <a:lnSpc>
                <a:spcPts val="26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State the question statistically: </a:t>
            </a:r>
            <a:r>
              <a:rPr lang="en-US" altLang="en-US" sz="2400" b="1" i="1" dirty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400" b="1" dirty="0">
                <a:solidFill>
                  <a:srgbClr val="8E0D30"/>
                </a:solidFill>
              </a:rPr>
              <a:t> </a:t>
            </a:r>
            <a:r>
              <a:rPr lang="en-US" altLang="en-US" sz="2400" b="1" dirty="0">
                <a:solidFill>
                  <a:srgbClr val="8E0D30"/>
                </a:solidFill>
                <a:latin typeface="Symbol" panose="05050102010706020507" pitchFamily="18" charset="2"/>
              </a:rPr>
              <a:t></a:t>
            </a:r>
            <a:r>
              <a:rPr lang="en-US" altLang="en-US" sz="2400" b="1" dirty="0">
                <a:solidFill>
                  <a:srgbClr val="8E0D30"/>
                </a:solidFill>
              </a:rPr>
              <a:t> </a:t>
            </a:r>
            <a:r>
              <a:rPr lang="en-US" altLang="en-US" sz="2400" dirty="0">
                <a:solidFill>
                  <a:srgbClr val="8E0D30"/>
                </a:solidFill>
                <a:latin typeface="Times New Roman" panose="02020603050405020304" pitchFamily="18" charset="0"/>
              </a:rPr>
              <a:t>25</a:t>
            </a:r>
            <a:endParaRPr lang="en-US" altLang="en-US" sz="2400" dirty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400" dirty="0">
                <a:solidFill>
                  <a:srgbClr val="800080"/>
                </a:solidFill>
                <a:latin typeface="Times New Roman" panose="02020603050405020304" pitchFamily="18" charset="0"/>
              </a:rPr>
              <a:t>State the opposite statistically: </a:t>
            </a:r>
            <a:r>
              <a:rPr lang="en-US" altLang="en-US" sz="2400" b="1" i="1" dirty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400" b="1" dirty="0">
                <a:solidFill>
                  <a:srgbClr val="8E0D30"/>
                </a:solidFill>
              </a:rPr>
              <a:t> </a:t>
            </a:r>
            <a:r>
              <a:rPr lang="en-US" altLang="en-US" sz="2400" b="1" dirty="0">
                <a:solidFill>
                  <a:srgbClr val="8E0D30"/>
                </a:solidFill>
                <a:latin typeface="Symbol" panose="05050102010706020507" pitchFamily="18" charset="2"/>
              </a:rPr>
              <a:t></a:t>
            </a:r>
            <a:r>
              <a:rPr lang="en-US" altLang="en-US" sz="2400" b="1" dirty="0">
                <a:solidFill>
                  <a:srgbClr val="8E0D30"/>
                </a:solidFill>
              </a:rPr>
              <a:t> </a:t>
            </a:r>
            <a:r>
              <a:rPr lang="en-US" altLang="en-US" sz="2400" dirty="0">
                <a:solidFill>
                  <a:srgbClr val="8E0D30"/>
                </a:solidFill>
                <a:latin typeface="Times New Roman" panose="02020603050405020304" pitchFamily="18" charset="0"/>
              </a:rPr>
              <a:t>25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endParaRPr lang="en-US" altLang="en-US" sz="2400" dirty="0"/>
          </a:p>
          <a:p>
            <a:pPr>
              <a:lnSpc>
                <a:spcPts val="26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400" dirty="0">
                <a:latin typeface="Times New Roman" panose="02020603050405020304" pitchFamily="18" charset="0"/>
              </a:rPr>
              <a:t>Select the alternative hypothesis: </a:t>
            </a:r>
            <a:r>
              <a:rPr lang="en-US" altLang="en-US" sz="2400" b="1" i="1" dirty="0">
                <a:solidFill>
                  <a:srgbClr val="8E0D3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="1" baseline="-25000" dirty="0">
                <a:solidFill>
                  <a:srgbClr val="8E0D3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b="1" i="1" dirty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400" b="1" dirty="0">
                <a:solidFill>
                  <a:srgbClr val="8E0D30"/>
                </a:solidFill>
              </a:rPr>
              <a:t> </a:t>
            </a:r>
            <a:r>
              <a:rPr lang="en-US" altLang="en-US" sz="2400" b="1" dirty="0">
                <a:solidFill>
                  <a:srgbClr val="8E0D30"/>
                </a:solidFill>
                <a:latin typeface="Symbol" panose="05050102010706020507" pitchFamily="18" charset="2"/>
              </a:rPr>
              <a:t></a:t>
            </a:r>
            <a:r>
              <a:rPr lang="en-US" altLang="en-US" sz="2400" b="1" dirty="0">
                <a:solidFill>
                  <a:srgbClr val="8E0D30"/>
                </a:solidFill>
              </a:rPr>
              <a:t>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25</a:t>
            </a:r>
            <a:endParaRPr lang="en-US" altLang="en-US" sz="2400" b="1" dirty="0">
              <a:solidFill>
                <a:srgbClr val="8E0D3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400" dirty="0">
                <a:latin typeface="Times New Roman" panose="02020603050405020304" pitchFamily="18" charset="0"/>
              </a:rPr>
              <a:t>State the null hypothesis: </a:t>
            </a:r>
            <a:r>
              <a:rPr lang="en-US" altLang="en-US" sz="2400" b="1" i="1" dirty="0">
                <a:solidFill>
                  <a:srgbClr val="8E0D30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400" b="1" baseline="-25000" dirty="0">
                <a:solidFill>
                  <a:srgbClr val="8E0D30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sz="2400" b="1" dirty="0">
                <a:solidFill>
                  <a:srgbClr val="8E0D30"/>
                </a:solidFill>
              </a:rPr>
              <a:t> </a:t>
            </a:r>
            <a:r>
              <a:rPr lang="en-US" altLang="en-US" sz="2400" b="1" i="1" dirty="0">
                <a:solidFill>
                  <a:srgbClr val="8E0D30"/>
                </a:solidFill>
                <a:latin typeface="Symbol" panose="05050102010706020507" pitchFamily="18" charset="2"/>
              </a:rPr>
              <a:t></a:t>
            </a:r>
            <a:r>
              <a:rPr lang="en-US" altLang="en-US" sz="2400" b="1" dirty="0">
                <a:solidFill>
                  <a:srgbClr val="8E0D30"/>
                </a:solidFill>
              </a:rPr>
              <a:t> </a:t>
            </a:r>
            <a:r>
              <a:rPr lang="en-US" altLang="en-US" sz="2400" b="1" dirty="0" smtClean="0">
                <a:solidFill>
                  <a:srgbClr val="8E0D3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en-US" sz="2400" b="1" dirty="0">
                <a:solidFill>
                  <a:srgbClr val="8E0D30"/>
                </a:solidFill>
                <a:latin typeface="Times New Roman" panose="02020603050405020304" pitchFamily="18" charset="0"/>
              </a:rPr>
              <a:t>25</a:t>
            </a:r>
            <a:endParaRPr lang="en-US" altLang="en-US" sz="2400" b="1" dirty="0">
              <a:solidFill>
                <a:srgbClr val="8E0D3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76250" y="1481138"/>
            <a:ext cx="86534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56507" y="509879"/>
            <a:ext cx="8504237" cy="48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60000"/>
              </a:spcBef>
            </a:pPr>
            <a:r>
              <a:rPr lang="en-US" altLang="en-US" sz="2600" dirty="0">
                <a:solidFill>
                  <a:srgbClr val="8E0D30"/>
                </a:solidFill>
              </a:rPr>
              <a:t>Is the average amount spent in the bookstore greater than $25?</a:t>
            </a:r>
            <a:endParaRPr lang="en-US" altLang="en-US" sz="2600" dirty="0">
              <a:solidFill>
                <a:srgbClr val="8E0D3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" y="2362200"/>
            <a:ext cx="2679246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3200"/>
              </a:lnSpc>
            </a:pPr>
            <a:r>
              <a:rPr lang="en-US" altLang="zh-TW" sz="30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Test Statistic</a:t>
            </a:r>
            <a:endParaRPr lang="en-US" altLang="zh-TW" sz="3000" b="1" kern="0" dirty="0" smtClean="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6421" y="2840430"/>
            <a:ext cx="8763000" cy="110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zh-TW" sz="24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The</a:t>
            </a:r>
            <a:r>
              <a:rPr lang="en-US" altLang="zh-TW" sz="2400" kern="0" dirty="0" smtClean="0">
                <a:solidFill>
                  <a:srgbClr val="8E0D3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 b="1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test statistic</a:t>
            </a:r>
            <a:r>
              <a:rPr lang="en-US" altLang="zh-TW" sz="2400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is a sample statistic, computed from information provided in the sample, that the researcher uses to </a:t>
            </a:r>
            <a:r>
              <a:rPr lang="en-US" altLang="zh-TW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decide</a:t>
            </a:r>
            <a:r>
              <a:rPr lang="en-US" altLang="zh-TW" sz="24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between the null and alternative hypotheses.</a:t>
            </a:r>
            <a:endParaRPr lang="en-US" altLang="zh-TW" sz="2400" kern="0" dirty="0" smtClean="0">
              <a:solidFill>
                <a:srgbClr val="7030A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5281" y="3834324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2600"/>
              </a:lnSpc>
              <a:spcBef>
                <a:spcPts val="0"/>
              </a:spcBef>
              <a:buClr>
                <a:srgbClr val="8E0D30"/>
              </a:buClr>
            </a:pPr>
            <a:r>
              <a:rPr lang="en-US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Example: </a:t>
            </a: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The sampling distribution of    assuming </a:t>
            </a:r>
            <a:r>
              <a:rPr lang="en-US" altLang="en-US" sz="24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µ</a:t>
            </a: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= 2,400, the chance of observing    more than1.645 standard deviations above 2,400 is only 0.05–</a:t>
            </a:r>
            <a:r>
              <a:rPr lang="en-US" altLang="en-US" sz="2400" i="1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 if in fact the true mean µ is </a:t>
            </a:r>
            <a:r>
              <a:rPr lang="en-US" altLang="en-US" sz="2400" kern="0" dirty="0" smtClean="0">
                <a:solidFill>
                  <a:srgbClr val="141413"/>
                </a:solidFill>
                <a:latin typeface="Times New Roman" panose="02020603050405020304" pitchFamily="18" charset="0"/>
              </a:rPr>
              <a:t>2,400.</a:t>
            </a:r>
            <a:endParaRPr lang="en-US" altLang="en-US" sz="2400" kern="0" dirty="0">
              <a:solidFill>
                <a:srgbClr val="14141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895600" y="4842932"/>
            <a:ext cx="4572000" cy="2054868"/>
            <a:chOff x="4038600" y="3657600"/>
            <a:chExt cx="4724400" cy="2588268"/>
          </a:xfrm>
        </p:grpSpPr>
        <p:sp>
          <p:nvSpPr>
            <p:cNvPr id="12" name="矩形 11"/>
            <p:cNvSpPr/>
            <p:nvPr/>
          </p:nvSpPr>
          <p:spPr bwMode="auto">
            <a:xfrm flipH="1">
              <a:off x="4208962" y="3959868"/>
              <a:ext cx="45719" cy="164264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4038600" y="3657600"/>
              <a:ext cx="4724400" cy="2588268"/>
              <a:chOff x="4038600" y="3507732"/>
              <a:chExt cx="4724400" cy="2588268"/>
            </a:xfrm>
          </p:grpSpPr>
          <p:cxnSp>
            <p:nvCxnSpPr>
              <p:cNvPr id="14" name="直線單箭頭接點 13"/>
              <p:cNvCxnSpPr/>
              <p:nvPr/>
            </p:nvCxnSpPr>
            <p:spPr bwMode="auto">
              <a:xfrm flipV="1">
                <a:off x="4231821" y="3810000"/>
                <a:ext cx="0" cy="1758760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pic>
            <p:nvPicPr>
              <p:cNvPr id="15" name="Picture 4" descr="Screen shot 2010-03-09 at 6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38" r="1586" b="10261"/>
              <a:stretch>
                <a:fillRect/>
              </a:stretch>
            </p:blipFill>
            <p:spPr bwMode="auto">
              <a:xfrm>
                <a:off x="4038600" y="3886200"/>
                <a:ext cx="4724400" cy="220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4038600" y="3507732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i="1" dirty="0" smtClean="0"/>
                  <a:t>f</a:t>
                </a:r>
                <a:r>
                  <a:rPr lang="en-US" altLang="zh-TW" sz="1600" dirty="0" smtClean="0"/>
                  <a:t>(</a:t>
                </a:r>
                <a:r>
                  <a:rPr lang="en-US" altLang="zh-TW" sz="1600" i="1" dirty="0" smtClean="0"/>
                  <a:t>x</a:t>
                </a:r>
                <a:r>
                  <a:rPr lang="en-US" altLang="zh-TW" sz="1600" dirty="0" smtClean="0"/>
                  <a:t>)</a:t>
                </a:r>
                <a:endParaRPr lang="zh-TW" altLang="en-US" sz="1600" dirty="0"/>
              </a:p>
            </p:txBody>
          </p:sp>
        </p:grpSp>
      </p:grpSp>
      <p:graphicFrame>
        <p:nvGraphicFramePr>
          <p:cNvPr id="2" name="物件 1"/>
          <p:cNvGraphicFramePr>
            <a:graphicFrameLocks noChangeAspect="1"/>
          </p:cNvGraphicFramePr>
          <p:nvPr/>
        </p:nvGraphicFramePr>
        <p:xfrm>
          <a:off x="5181600" y="3904414"/>
          <a:ext cx="298450" cy="3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6" name="Equation" r:id="rId2" imgW="3352800" imgH="3962400" progId="Equation.DSMT4">
                  <p:embed/>
                </p:oleObj>
              </mc:Choice>
              <mc:Fallback>
                <p:oleObj name="Equation" r:id="rId2" imgW="3352800" imgH="3962400" progId="Equation.DSMT4">
                  <p:embed/>
                  <p:pic>
                    <p:nvPicPr>
                      <p:cNvPr id="0" name="图片 1997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81600" y="3904414"/>
                        <a:ext cx="298450" cy="32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/>
        </p:nvGraphicFramePr>
        <p:xfrm>
          <a:off x="2895600" y="4235803"/>
          <a:ext cx="298450" cy="3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7" name="Equation" r:id="rId4" imgW="3352800" imgH="3962400" progId="Equation.DSMT4">
                  <p:embed/>
                </p:oleObj>
              </mc:Choice>
              <mc:Fallback>
                <p:oleObj name="Equation" r:id="rId4" imgW="3352800" imgH="3962400" progId="Equation.DSMT4">
                  <p:embed/>
                  <p:pic>
                    <p:nvPicPr>
                      <p:cNvPr id="0" name="物件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95600" y="4235803"/>
                        <a:ext cx="298450" cy="32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 build="p"/>
      <p:bldP spid="7" grpId="0" autoUpdateAnimBg="0" build="p"/>
      <p:bldP spid="8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2743200" cy="563562"/>
          </a:xfrm>
          <a:noFill/>
        </p:spPr>
        <p:txBody>
          <a:bodyPr lIns="90488" tIns="44450" rIns="90488" bIns="44450" anchorCtr="1"/>
          <a:lstStyle/>
          <a:p>
            <a:r>
              <a:rPr lang="en-US" altLang="zh-TW" sz="2600" b="1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Type II Error</a:t>
            </a:r>
            <a:endParaRPr lang="en-US" altLang="zh-TW" sz="2600" b="1" dirty="0" smtClean="0">
              <a:solidFill>
                <a:srgbClr val="990099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458200" cy="1143000"/>
          </a:xfrm>
        </p:spPr>
        <p:txBody>
          <a:bodyPr lIns="90488" tIns="44450" rIns="90488" bIns="44450"/>
          <a:lstStyle/>
          <a:p>
            <a:pPr marL="0" indent="0" eaLnBrk="1" hangingPunct="1">
              <a:lnSpc>
                <a:spcPts val="2800"/>
              </a:lnSpc>
              <a:spcBef>
                <a:spcPts val="0"/>
              </a:spcBef>
              <a:buClr>
                <a:srgbClr val="8E0D30"/>
              </a:buClr>
              <a:buFontTx/>
              <a:buNone/>
            </a:pPr>
            <a:r>
              <a:rPr lang="en-US" altLang="zh-TW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 </a:t>
            </a:r>
            <a:r>
              <a:rPr lang="en-US" altLang="zh-TW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Type II error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occurs if the researcher accepts the null hypothesis when, in fact, </a:t>
            </a:r>
            <a:r>
              <a:rPr lang="en-US" altLang="zh-TW" sz="24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H</a:t>
            </a:r>
            <a:r>
              <a:rPr lang="en-US" altLang="zh-TW" sz="24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0</a:t>
            </a:r>
            <a:r>
              <a:rPr lang="en-US" altLang="zh-TW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is false.</a:t>
            </a:r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 dirty="0" smtClean="0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The probability of committing a Type II error is denoted by </a:t>
            </a:r>
            <a:r>
              <a:rPr lang="en-US" altLang="zh-TW" sz="2400" i="1" dirty="0" smtClean="0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</a:t>
            </a:r>
            <a:r>
              <a:rPr lang="en-US" altLang="zh-TW" sz="2400" dirty="0" smtClean="0">
                <a:solidFill>
                  <a:srgbClr val="0066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en-US" altLang="zh-TW" sz="2400" dirty="0" smtClean="0">
              <a:solidFill>
                <a:srgbClr val="006600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2" name="文字方塊 3"/>
          <p:cNvSpPr txBox="1">
            <a:spLocks noChangeArrowheads="1"/>
          </p:cNvSpPr>
          <p:nvPr/>
        </p:nvSpPr>
        <p:spPr bwMode="auto">
          <a:xfrm>
            <a:off x="1066800" y="1981200"/>
            <a:ext cx="6002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Type II error =</a:t>
            </a:r>
            <a:r>
              <a:rPr lang="en-US" altLang="zh-TW" sz="2400" i="1" dirty="0">
                <a:solidFill>
                  <a:srgbClr val="0000CC"/>
                </a:solidFill>
                <a:latin typeface="Symbol" panose="05050102010706020507" pitchFamily="18" charset="2"/>
                <a:ea typeface="PMingLiU" panose="02020500000000000000" pitchFamily="18" charset="-120"/>
                <a:sym typeface="Symbol" panose="05050102010706020507" pitchFamily="18" charset="2"/>
              </a:rPr>
              <a:t> 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= P(accept</a:t>
            </a:r>
            <a:r>
              <a:rPr lang="en-US" altLang="zh-TW" sz="2400" i="1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H</a:t>
            </a:r>
            <a:r>
              <a:rPr lang="en-US" altLang="zh-TW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0 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</a:t>
            </a:r>
            <a:r>
              <a:rPr lang="en-US" altLang="zh-TW" sz="2400" i="1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H</a:t>
            </a:r>
            <a:r>
              <a:rPr lang="en-US" altLang="zh-TW" sz="24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is true)</a:t>
            </a:r>
            <a:endParaRPr lang="zh-TW" altLang="en-US" sz="2400" dirty="0">
              <a:solidFill>
                <a:srgbClr val="0000CC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38250" y="2537619"/>
            <a:ext cx="6248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6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Conclusions and </a:t>
            </a:r>
            <a:r>
              <a:rPr lang="en-US" altLang="zh-TW" sz="2600" b="1" kern="0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Consequences</a:t>
            </a:r>
            <a:r>
              <a:rPr lang="en-US" altLang="zh-TW" sz="26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for</a:t>
            </a:r>
            <a:br>
              <a:rPr lang="en-US" altLang="zh-TW" sz="26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26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a Test of Hypothesis</a:t>
            </a:r>
            <a:endParaRPr lang="en-US" altLang="zh-TW" sz="2600" b="1" kern="0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38"/>
          <p:cNvGraphicFramePr>
            <a:graphicFrameLocks noGrp="1"/>
          </p:cNvGraphicFramePr>
          <p:nvPr/>
        </p:nvGraphicFramePr>
        <p:xfrm>
          <a:off x="990599" y="3428999"/>
          <a:ext cx="7391401" cy="2799081"/>
        </p:xfrm>
        <a:graphic>
          <a:graphicData uri="http://schemas.openxmlformats.org/drawingml/2006/table">
            <a:tbl>
              <a:tblPr/>
              <a:tblGrid>
                <a:gridCol w="2836235"/>
                <a:gridCol w="2320557"/>
                <a:gridCol w="2234609"/>
              </a:tblGrid>
              <a:tr h="513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True State of Nature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513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Conclusion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TW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True</a:t>
                      </a:r>
                      <a:endParaRPr kumimoji="0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TW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True</a:t>
                      </a:r>
                      <a:endParaRPr kumimoji="0" lang="en-US" altLang="zh-TW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3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Accept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TW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(Assume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TW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True)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Correct decision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Type II error (probability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ymbol" panose="05050102010706020507" pitchFamily="18" charset="2"/>
                          <a:ea typeface="PMingLiU" panose="02020500000000000000" pitchFamily="18" charset="-12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92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Reject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TW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(Assume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TW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 True)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Type I error (probability </a:t>
                      </a:r>
                      <a:r>
                        <a:rPr kumimoji="0" lang="en-US" altLang="zh-TW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ymbol" panose="05050102010706020507" pitchFamily="18" charset="2"/>
                          <a:ea typeface="PMingLiU" panose="02020500000000000000" pitchFamily="18" charset="-12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Correct decision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D46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 build="p"/>
    </p:bldLst>
  </p:timing>
</p:sld>
</file>

<file path=ppt/theme/theme1.xml><?xml version="1.0" encoding="utf-8"?>
<a:theme xmlns:a="http://schemas.openxmlformats.org/drawingml/2006/main" name="1_SBE10">
  <a:themeElements>
    <a:clrScheme name="1_SBE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BE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SBE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26631</Words>
  <Application>WPS 演示</Application>
  <PresentationFormat>如螢幕大小 (4:3)</PresentationFormat>
  <Paragraphs>1698</Paragraphs>
  <Slides>79</Slides>
  <Notes>79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47</vt:i4>
      </vt:variant>
      <vt:variant>
        <vt:lpstr>幻灯片标题</vt:lpstr>
      </vt:variant>
      <vt:variant>
        <vt:i4>79</vt:i4>
      </vt:variant>
    </vt:vector>
  </HeadingPairs>
  <TitlesOfParts>
    <vt:vector size="140" baseType="lpstr">
      <vt:lpstr>Arial</vt:lpstr>
      <vt:lpstr>宋体</vt:lpstr>
      <vt:lpstr>Wingdings</vt:lpstr>
      <vt:lpstr>Times New Roman</vt:lpstr>
      <vt:lpstr>Calibri</vt:lpstr>
      <vt:lpstr>Verdana</vt:lpstr>
      <vt:lpstr>Symbol</vt:lpstr>
      <vt:lpstr>PMingLiU</vt:lpstr>
      <vt:lpstr>DFKai-SB</vt:lpstr>
      <vt:lpstr>Symbol</vt:lpstr>
      <vt:lpstr>微软雅黑</vt:lpstr>
      <vt:lpstr>Arial Unicode MS</vt:lpstr>
      <vt:lpstr>Times New Roman</vt:lpstr>
      <vt:lpstr>1_SBE10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Photoshop.Image.12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Content</vt:lpstr>
      <vt:lpstr>Hypothesis Testing</vt:lpstr>
      <vt:lpstr>What’s a Hypothesis?</vt:lpstr>
      <vt:lpstr>Null Hypothesis</vt:lpstr>
      <vt:lpstr>Alternative Hypothesis</vt:lpstr>
      <vt:lpstr>What Are the Hypotheses?</vt:lpstr>
      <vt:lpstr>What Are the Hypotheses?</vt:lpstr>
      <vt:lpstr>Type II Error</vt:lpstr>
      <vt:lpstr>Type I Error</vt:lpstr>
      <vt:lpstr>Elements of a Test of Hypothesis</vt:lpstr>
      <vt:lpstr>Steps for Selecting the Null and Alternative Hypotheses</vt:lpstr>
      <vt:lpstr>Rejection Region (One-Tail Test) </vt:lpstr>
      <vt:lpstr>Basic Idea</vt:lpstr>
      <vt:lpstr>Rejection Regions (Two-Tailed Test) </vt:lpstr>
      <vt:lpstr>PowerPoint 演示文稿</vt:lpstr>
      <vt:lpstr>Steps for Calculating the p-Value for a Test of Hypothesis</vt:lpstr>
      <vt:lpstr>Two-Tailed z Test: p-Value Example </vt:lpstr>
      <vt:lpstr>PowerPoint 演示文稿</vt:lpstr>
      <vt:lpstr>One-Tailed z Test: p-Value Example </vt:lpstr>
      <vt:lpstr>One-Tailed z Test p-Value Solution</vt:lpstr>
      <vt:lpstr>One-Tailed z Test p-Value Solution</vt:lpstr>
      <vt:lpstr>One-Tailed z Test p-Value Solution</vt:lpstr>
      <vt:lpstr>One-Tailed z Test p-Value Solution</vt:lpstr>
      <vt:lpstr>p-Value (Thinking Challenge)</vt:lpstr>
      <vt:lpstr>p-Value Solution*</vt:lpstr>
      <vt:lpstr>Large-Sample Test of Hypothesis about µ</vt:lpstr>
      <vt:lpstr>Large-Sample Test of Hypothesis about µ</vt:lpstr>
      <vt:lpstr>PowerPoint 演示文稿</vt:lpstr>
      <vt:lpstr>Conditions Required for a Valid Large-Sample Hypothesis Test for µ</vt:lpstr>
      <vt:lpstr>Possible Conclusions for a Test of Hypothesis</vt:lpstr>
      <vt:lpstr>Two-Tailed z Test Example </vt:lpstr>
      <vt:lpstr>Two-Tailed z Test Thinking Challenge</vt:lpstr>
      <vt:lpstr>Two-Tailed z Test Solution*</vt:lpstr>
      <vt:lpstr>One-Tailed z Test Example </vt:lpstr>
      <vt:lpstr>One-Tailed z Test Solution</vt:lpstr>
      <vt:lpstr>One-Tailed z Test Thinking Challenge</vt:lpstr>
      <vt:lpstr>One-Tailed z Test Solution*</vt:lpstr>
      <vt:lpstr>Small-Sample Test of Hypothesis about µ </vt:lpstr>
      <vt:lpstr>Small-Sample Test of Hypothesis about µ </vt:lpstr>
      <vt:lpstr>Conditions Required for a Valid Small-Sample Hypothesis Test for µ </vt:lpstr>
      <vt:lpstr>Two-Tailed t Test  Example </vt:lpstr>
      <vt:lpstr>One-Tailed t Test Example </vt:lpstr>
      <vt:lpstr>One-Tailed t Test  Solution</vt:lpstr>
      <vt:lpstr>One-Tailed t Test  Thinking Challenge</vt:lpstr>
      <vt:lpstr>One-Tailed t Test  Solution*</vt:lpstr>
      <vt:lpstr>PowerPoint 演示文稿</vt:lpstr>
      <vt:lpstr>PowerPoint 演示文稿</vt:lpstr>
      <vt:lpstr>Large-Sample Test of Hypothesis about p </vt:lpstr>
      <vt:lpstr>Large-Sample Test of Hypothesis about p </vt:lpstr>
      <vt:lpstr>One-Proportion z Test  Example </vt:lpstr>
      <vt:lpstr>One-Proportion z Test Thinking Challenge</vt:lpstr>
      <vt:lpstr>Variance</vt:lpstr>
      <vt:lpstr>Test of a Hypothesis about  2 </vt:lpstr>
      <vt:lpstr>Test of a Hypothesis about 2 </vt:lpstr>
      <vt:lpstr>Conditions Required for a Valid Hypothesis Test for s2</vt:lpstr>
      <vt:lpstr>Several 2 probability Distributions</vt:lpstr>
      <vt:lpstr>Critical Values of Chi Square</vt:lpstr>
      <vt:lpstr>Finding Critical Value Example</vt:lpstr>
      <vt:lpstr>Finding Critical Value Example</vt:lpstr>
      <vt:lpstr>Finding Critical Value Example</vt:lpstr>
      <vt:lpstr>Chi-Square (2) Test Example </vt:lpstr>
      <vt:lpstr>Solution</vt:lpstr>
      <vt:lpstr>Type II Error</vt:lpstr>
      <vt:lpstr>Steps for Calculating  for a Large-Sample Test about µ</vt:lpstr>
      <vt:lpstr>PowerPoint 演示文稿</vt:lpstr>
      <vt:lpstr>Power of Test</vt:lpstr>
      <vt:lpstr>One-Tailed z Test Example </vt:lpstr>
      <vt:lpstr>PowerPoint 演示文稿</vt:lpstr>
      <vt:lpstr>PowerPoint 演示文稿</vt:lpstr>
      <vt:lpstr>PowerPoint 演示文稿</vt:lpstr>
      <vt:lpstr>Properties of  and Power</vt:lpstr>
      <vt:lpstr>Properties of  and Power</vt:lpstr>
      <vt:lpstr>Properties of  and Power</vt:lpstr>
      <vt:lpstr>Key Ideas</vt:lpstr>
      <vt:lpstr>Key Ideas</vt:lpstr>
      <vt:lpstr>Key Ideas</vt:lpstr>
      <vt:lpstr>Key Ideas</vt:lpstr>
      <vt:lpstr>Key Ideas</vt:lpstr>
    </vt:vector>
  </TitlesOfParts>
  <Company>Copyright © 2018, 2014, and 2011  Pearson Education, Inc.</Company>
  <LinksUpToDate>false</LinksUpToDate>
  <SharedDoc>false</SharedDoc>
  <HyperlinksChanged>false</HyperlinksChanged>
  <AppVersion>14.0000</AppVersion>
  <Pages>12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13e</dc:title>
  <dc:creator>McClave, Benson, Sincich</dc:creator>
  <cp:lastModifiedBy>USER</cp:lastModifiedBy>
  <cp:revision>259</cp:revision>
  <cp:lastPrinted>1995-07-12T15:45:00Z</cp:lastPrinted>
  <dcterms:created xsi:type="dcterms:W3CDTF">1995-07-12T11:26:00Z</dcterms:created>
  <dcterms:modified xsi:type="dcterms:W3CDTF">2021-04-17T06:10:58Z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