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1" r:id="rId5"/>
    <p:sldId id="262" r:id="rId6"/>
    <p:sldId id="258" r:id="rId7"/>
    <p:sldId id="259"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a:r>
            <a:br>
              <a:rPr lang="en-US" altLang="zh-CN" dirty="0" smtClean="0"/>
            </a:br>
            <a:endParaRPr lang="zh-CN" altLang="en-US" dirty="0"/>
          </a:p>
        </p:txBody>
      </p:sp>
      <p:sp>
        <p:nvSpPr>
          <p:cNvPr id="3" name="副标题 2"/>
          <p:cNvSpPr>
            <a:spLocks noGrp="1"/>
          </p:cNvSpPr>
          <p:nvPr>
            <p:ph type="subTitle" idx="1"/>
          </p:nvPr>
        </p:nvSpPr>
        <p:spPr>
          <a:xfrm>
            <a:off x="2679906" y="2862471"/>
            <a:ext cx="6831673" cy="2180046"/>
          </a:xfrm>
        </p:spPr>
        <p:txBody>
          <a:bodyPr>
            <a:normAutofit fontScale="92500" lnSpcReduction="20000"/>
          </a:bodyPr>
          <a:lstStyle/>
          <a:p>
            <a:r>
              <a:rPr lang="en-US" altLang="zh-CN" sz="3500" dirty="0" smtClean="0"/>
              <a:t>A travel agent database</a:t>
            </a:r>
          </a:p>
          <a:p>
            <a:pPr algn="r"/>
            <a:endParaRPr lang="en-US" altLang="zh-CN" dirty="0" smtClean="0"/>
          </a:p>
          <a:p>
            <a:pPr algn="r"/>
            <a:endParaRPr lang="en-US" altLang="zh-CN" dirty="0"/>
          </a:p>
          <a:p>
            <a:pPr algn="r"/>
            <a:endParaRPr lang="en-US" altLang="zh-CN" dirty="0" smtClean="0"/>
          </a:p>
          <a:p>
            <a:pPr algn="r"/>
            <a:r>
              <a:rPr lang="en-US" altLang="zh-CN" dirty="0" err="1" smtClean="0"/>
              <a:t>Yuhui</a:t>
            </a:r>
            <a:r>
              <a:rPr lang="en-US" altLang="zh-CN" dirty="0" smtClean="0"/>
              <a:t> Liu</a:t>
            </a:r>
          </a:p>
          <a:p>
            <a:pPr algn="r"/>
            <a:r>
              <a:rPr lang="en-US" altLang="zh-CN" dirty="0" smtClean="0"/>
              <a:t>12842201</a:t>
            </a:r>
            <a:endParaRPr lang="en-US" altLang="zh-CN" dirty="0"/>
          </a:p>
        </p:txBody>
      </p:sp>
    </p:spTree>
    <p:extLst>
      <p:ext uri="{BB962C8B-B14F-4D97-AF65-F5344CB8AC3E}">
        <p14:creationId xmlns:p14="http://schemas.microsoft.com/office/powerpoint/2010/main" val="273164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9205" y="0"/>
            <a:ext cx="11462795" cy="6858000"/>
          </a:xfrm>
        </p:spPr>
        <p:txBody>
          <a:bodyPr/>
          <a:lstStyle/>
          <a:p>
            <a:endParaRPr lang="en-US" altLang="zh-CN" dirty="0" smtClean="0"/>
          </a:p>
          <a:p>
            <a:endParaRPr lang="en-US" altLang="zh-CN" dirty="0"/>
          </a:p>
          <a:p>
            <a:endParaRPr lang="en-US" altLang="zh-CN" dirty="0" smtClean="0"/>
          </a:p>
          <a:p>
            <a:endParaRPr lang="en-US" altLang="zh-CN" dirty="0"/>
          </a:p>
          <a:p>
            <a:r>
              <a:rPr lang="en-US" altLang="zh-CN" dirty="0" smtClean="0"/>
              <a:t>6.3 reservation table</a:t>
            </a:r>
          </a:p>
          <a:p>
            <a:pPr marL="0" indent="0">
              <a:buNone/>
            </a:pPr>
            <a:r>
              <a:rPr lang="en-US" altLang="zh-CN" dirty="0"/>
              <a:t>CONSTRAINT </a:t>
            </a:r>
            <a:r>
              <a:rPr lang="en-US" altLang="zh-CN" dirty="0" err="1"/>
              <a:t>payment_method</a:t>
            </a:r>
            <a:r>
              <a:rPr lang="en-US" altLang="zh-CN" dirty="0"/>
              <a:t> check (</a:t>
            </a:r>
            <a:r>
              <a:rPr lang="en-US" altLang="zh-CN" dirty="0" err="1"/>
              <a:t>payment_method</a:t>
            </a:r>
            <a:r>
              <a:rPr lang="en-US" altLang="zh-CN" dirty="0"/>
              <a:t> in('credit </a:t>
            </a:r>
            <a:r>
              <a:rPr lang="en-US" altLang="zh-CN" dirty="0" err="1"/>
              <a:t>card','cash</a:t>
            </a:r>
            <a:r>
              <a:rPr lang="en-US" altLang="zh-CN" dirty="0" smtClean="0"/>
              <a:t>'))---</a:t>
            </a:r>
            <a:r>
              <a:rPr lang="en-US" altLang="zh-CN" dirty="0" smtClean="0">
                <a:sym typeface="Wingdings" panose="05000000000000000000" pitchFamily="2" charset="2"/>
              </a:rPr>
              <a:t>check there are two ways to pay for bills. One is paid by credit card. Another is paid by cash;</a:t>
            </a:r>
            <a:endParaRPr lang="en-US" altLang="zh-CN" dirty="0"/>
          </a:p>
          <a:p>
            <a:pPr marL="0" indent="0">
              <a:buNone/>
            </a:pPr>
            <a:r>
              <a:rPr lang="en-US" altLang="zh-CN" dirty="0"/>
              <a:t>   constraint </a:t>
            </a:r>
            <a:r>
              <a:rPr lang="en-US" altLang="zh-CN" dirty="0" err="1"/>
              <a:t>total_money</a:t>
            </a:r>
            <a:r>
              <a:rPr lang="en-US" altLang="zh-CN" dirty="0"/>
              <a:t> check(</a:t>
            </a:r>
            <a:r>
              <a:rPr lang="en-US" altLang="zh-CN" dirty="0" err="1"/>
              <a:t>total_money</a:t>
            </a:r>
            <a:r>
              <a:rPr lang="en-US" altLang="zh-CN" dirty="0"/>
              <a:t>&gt;0</a:t>
            </a:r>
            <a:r>
              <a:rPr lang="en-US" altLang="zh-CN" dirty="0" smtClean="0"/>
              <a:t>)-</a:t>
            </a:r>
            <a:r>
              <a:rPr lang="en-US" altLang="zh-CN" dirty="0" smtClean="0">
                <a:sym typeface="Wingdings" panose="05000000000000000000" pitchFamily="2" charset="2"/>
              </a:rPr>
              <a:t> at least the total money of the order is bigger than 0.</a:t>
            </a:r>
            <a:endParaRPr lang="en-US" altLang="zh-CN" dirty="0"/>
          </a:p>
          <a:p>
            <a:pPr marL="0" indent="0">
              <a:buNone/>
            </a:pPr>
            <a:r>
              <a:rPr lang="en-US" altLang="zh-CN" dirty="0"/>
              <a:t>   constraint </a:t>
            </a:r>
            <a:r>
              <a:rPr lang="en-US" altLang="zh-CN" dirty="0" err="1"/>
              <a:t>number_of_people</a:t>
            </a:r>
            <a:r>
              <a:rPr lang="en-US" altLang="zh-CN" dirty="0"/>
              <a:t> check(</a:t>
            </a:r>
            <a:r>
              <a:rPr lang="en-US" altLang="zh-CN" dirty="0" err="1"/>
              <a:t>number_of_people</a:t>
            </a:r>
            <a:r>
              <a:rPr lang="en-US" altLang="zh-CN" dirty="0"/>
              <a:t>&gt;=1</a:t>
            </a:r>
            <a:r>
              <a:rPr lang="en-US" altLang="zh-CN" dirty="0" smtClean="0"/>
              <a:t>)--</a:t>
            </a:r>
            <a:r>
              <a:rPr lang="en-US" altLang="zh-CN" dirty="0" smtClean="0">
                <a:sym typeface="Wingdings" panose="05000000000000000000" pitchFamily="2" charset="2"/>
              </a:rPr>
              <a:t> check there is at least one people in the reservation order.</a:t>
            </a:r>
          </a:p>
          <a:p>
            <a:pPr marL="0" indent="0">
              <a:buNone/>
            </a:pPr>
            <a:endParaRPr lang="en-US" altLang="zh-CN" dirty="0">
              <a:sym typeface="Wingdings" panose="05000000000000000000" pitchFamily="2" charset="2"/>
            </a:endParaRPr>
          </a:p>
        </p:txBody>
      </p:sp>
    </p:spTree>
    <p:extLst>
      <p:ext uri="{BB962C8B-B14F-4D97-AF65-F5344CB8AC3E}">
        <p14:creationId xmlns:p14="http://schemas.microsoft.com/office/powerpoint/2010/main" val="1993849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7630" y="-1"/>
            <a:ext cx="11273741" cy="6956385"/>
          </a:xfrm>
        </p:spPr>
        <p:txBody>
          <a:bodyPr/>
          <a:lstStyle/>
          <a:p>
            <a:pPr marL="0" indent="0">
              <a:buNone/>
            </a:pPr>
            <a:r>
              <a:rPr lang="en-US" altLang="zh-CN" sz="3000" dirty="0" smtClean="0"/>
              <a:t>7. 1 ON </a:t>
            </a:r>
            <a:r>
              <a:rPr lang="en-US" altLang="zh-CN" sz="3000" dirty="0"/>
              <a:t>DELETE CASCADE</a:t>
            </a:r>
          </a:p>
          <a:p>
            <a:pPr marL="0" indent="0">
              <a:buNone/>
            </a:pPr>
            <a:r>
              <a:rPr lang="en-US" altLang="zh-CN" dirty="0" smtClean="0"/>
              <a:t> </a:t>
            </a:r>
            <a:r>
              <a:rPr lang="en-US" altLang="zh-CN" dirty="0"/>
              <a:t>REFERENCES country (</a:t>
            </a:r>
            <a:r>
              <a:rPr lang="en-US" altLang="zh-CN" dirty="0" err="1"/>
              <a:t>country_id</a:t>
            </a:r>
            <a:r>
              <a:rPr lang="en-US" altLang="zh-CN" dirty="0"/>
              <a:t>) ON UPDATE CASCADE ON DELETE CASCADE-----</a:t>
            </a:r>
            <a:r>
              <a:rPr lang="en-US" altLang="zh-CN" dirty="0">
                <a:sym typeface="Wingdings" panose="05000000000000000000" pitchFamily="2" charset="2"/>
              </a:rPr>
              <a:t>if there is any changes or deletion in country table, the sightseeing table will follow the change</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endParaRPr lang="en-US" altLang="zh-CN" dirty="0" smtClean="0"/>
          </a:p>
          <a:p>
            <a:pPr marL="0" indent="0">
              <a:buNone/>
            </a:pPr>
            <a:r>
              <a:rPr lang="en-US" altLang="zh-CN" dirty="0" smtClean="0"/>
              <a:t>If we delete country 6(Japan), the result will be like below. The sightseeing table will update automatically.</a:t>
            </a:r>
          </a:p>
          <a:p>
            <a:pPr marL="0" indent="0">
              <a:buNone/>
            </a:pPr>
            <a:endParaRPr lang="en-US" altLang="zh-CN" dirty="0" smtClean="0"/>
          </a:p>
          <a:p>
            <a:pPr marL="0" indent="0">
              <a:buNone/>
            </a:pPr>
            <a:r>
              <a:rPr lang="en-US" altLang="zh-CN" dirty="0" smtClean="0"/>
              <a:t> </a:t>
            </a:r>
            <a:endParaRPr lang="zh-CN" altLang="en-US" dirty="0"/>
          </a:p>
        </p:txBody>
      </p:sp>
      <p:pic>
        <p:nvPicPr>
          <p:cNvPr id="5" name="图片 4"/>
          <p:cNvPicPr>
            <a:picLocks noChangeAspect="1"/>
          </p:cNvPicPr>
          <p:nvPr/>
        </p:nvPicPr>
        <p:blipFill>
          <a:blip r:embed="rId2"/>
          <a:stretch>
            <a:fillRect/>
          </a:stretch>
        </p:blipFill>
        <p:spPr>
          <a:xfrm>
            <a:off x="7414549" y="1517598"/>
            <a:ext cx="2981325" cy="1924050"/>
          </a:xfrm>
          <a:prstGeom prst="rect">
            <a:avLst/>
          </a:prstGeom>
        </p:spPr>
      </p:pic>
      <p:pic>
        <p:nvPicPr>
          <p:cNvPr id="7" name="图片 6"/>
          <p:cNvPicPr>
            <a:picLocks noChangeAspect="1"/>
          </p:cNvPicPr>
          <p:nvPr/>
        </p:nvPicPr>
        <p:blipFill>
          <a:blip r:embed="rId3"/>
          <a:stretch>
            <a:fillRect/>
          </a:stretch>
        </p:blipFill>
        <p:spPr>
          <a:xfrm>
            <a:off x="833377" y="1245244"/>
            <a:ext cx="6134583" cy="2715168"/>
          </a:xfrm>
          <a:prstGeom prst="rect">
            <a:avLst/>
          </a:prstGeom>
        </p:spPr>
      </p:pic>
      <p:pic>
        <p:nvPicPr>
          <p:cNvPr id="8" name="图片 7"/>
          <p:cNvPicPr>
            <a:picLocks noChangeAspect="1"/>
          </p:cNvPicPr>
          <p:nvPr/>
        </p:nvPicPr>
        <p:blipFill>
          <a:blip r:embed="rId4"/>
          <a:stretch>
            <a:fillRect/>
          </a:stretch>
        </p:blipFill>
        <p:spPr>
          <a:xfrm>
            <a:off x="2578803" y="4372554"/>
            <a:ext cx="6294412" cy="2485446"/>
          </a:xfrm>
          <a:prstGeom prst="rect">
            <a:avLst/>
          </a:prstGeom>
        </p:spPr>
      </p:pic>
    </p:spTree>
    <p:extLst>
      <p:ext uri="{BB962C8B-B14F-4D97-AF65-F5344CB8AC3E}">
        <p14:creationId xmlns:p14="http://schemas.microsoft.com/office/powerpoint/2010/main" val="3118714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8182" y="0"/>
            <a:ext cx="11308466" cy="6858000"/>
          </a:xfrm>
        </p:spPr>
        <p:txBody>
          <a:bodyPr/>
          <a:lstStyle/>
          <a:p>
            <a:pPr marL="0" indent="0">
              <a:buNone/>
            </a:pPr>
            <a:r>
              <a:rPr lang="en-US" altLang="zh-CN" dirty="0" smtClean="0"/>
              <a:t>7.2  CONSTRAINT </a:t>
            </a:r>
            <a:r>
              <a:rPr lang="en-US" altLang="zh-CN" dirty="0" err="1"/>
              <a:t>schedule_resturant_id_fkey</a:t>
            </a:r>
            <a:r>
              <a:rPr lang="en-US" altLang="zh-CN" dirty="0"/>
              <a:t> FOREIGN KEY (</a:t>
            </a:r>
            <a:r>
              <a:rPr lang="en-US" altLang="zh-CN" dirty="0" err="1"/>
              <a:t>resturant_id</a:t>
            </a:r>
            <a:r>
              <a:rPr lang="en-US" altLang="zh-CN" dirty="0"/>
              <a:t>)</a:t>
            </a:r>
          </a:p>
          <a:p>
            <a:pPr marL="0" indent="0">
              <a:buNone/>
            </a:pPr>
            <a:r>
              <a:rPr lang="en-US" altLang="zh-CN" dirty="0" smtClean="0"/>
              <a:t>     </a:t>
            </a:r>
            <a:r>
              <a:rPr lang="en-US" altLang="zh-CN" dirty="0"/>
              <a:t>REFERENCES restaurant (</a:t>
            </a:r>
            <a:r>
              <a:rPr lang="en-US" altLang="zh-CN" dirty="0" err="1"/>
              <a:t>restaurant_id</a:t>
            </a:r>
            <a:r>
              <a:rPr lang="en-US" altLang="zh-CN" dirty="0"/>
              <a:t>) ON UPDATE CASCADE ON DELETE </a:t>
            </a:r>
            <a:r>
              <a:rPr lang="en-US" altLang="zh-CN" dirty="0" smtClean="0"/>
              <a:t>CASCADE</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After delete ‘name1’ from restaurant table.</a:t>
            </a:r>
          </a:p>
          <a:p>
            <a:pPr marL="0" indent="0">
              <a:buNone/>
            </a:pPr>
            <a:endParaRPr lang="en-US" altLang="zh-CN" dirty="0"/>
          </a:p>
        </p:txBody>
      </p:sp>
      <p:pic>
        <p:nvPicPr>
          <p:cNvPr id="4" name="图片 3"/>
          <p:cNvPicPr>
            <a:picLocks noChangeAspect="1"/>
          </p:cNvPicPr>
          <p:nvPr/>
        </p:nvPicPr>
        <p:blipFill>
          <a:blip r:embed="rId2"/>
          <a:stretch>
            <a:fillRect/>
          </a:stretch>
        </p:blipFill>
        <p:spPr>
          <a:xfrm>
            <a:off x="788825" y="933956"/>
            <a:ext cx="6607397" cy="2495044"/>
          </a:xfrm>
          <a:prstGeom prst="rect">
            <a:avLst/>
          </a:prstGeom>
        </p:spPr>
      </p:pic>
      <p:pic>
        <p:nvPicPr>
          <p:cNvPr id="5" name="图片 4"/>
          <p:cNvPicPr>
            <a:picLocks noChangeAspect="1"/>
          </p:cNvPicPr>
          <p:nvPr/>
        </p:nvPicPr>
        <p:blipFill>
          <a:blip r:embed="rId3"/>
          <a:stretch>
            <a:fillRect/>
          </a:stretch>
        </p:blipFill>
        <p:spPr>
          <a:xfrm>
            <a:off x="6884163" y="933956"/>
            <a:ext cx="5307837" cy="2497806"/>
          </a:xfrm>
          <a:prstGeom prst="rect">
            <a:avLst/>
          </a:prstGeom>
        </p:spPr>
      </p:pic>
      <p:pic>
        <p:nvPicPr>
          <p:cNvPr id="6" name="图片 5"/>
          <p:cNvPicPr>
            <a:picLocks noChangeAspect="1"/>
          </p:cNvPicPr>
          <p:nvPr/>
        </p:nvPicPr>
        <p:blipFill>
          <a:blip r:embed="rId4"/>
          <a:stretch>
            <a:fillRect/>
          </a:stretch>
        </p:blipFill>
        <p:spPr>
          <a:xfrm>
            <a:off x="972152" y="3833205"/>
            <a:ext cx="5912011" cy="2809070"/>
          </a:xfrm>
          <a:prstGeom prst="rect">
            <a:avLst/>
          </a:prstGeom>
        </p:spPr>
      </p:pic>
    </p:spTree>
    <p:extLst>
      <p:ext uri="{BB962C8B-B14F-4D97-AF65-F5344CB8AC3E}">
        <p14:creationId xmlns:p14="http://schemas.microsoft.com/office/powerpoint/2010/main" val="200504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872252" y="2097031"/>
            <a:ext cx="11319748" cy="4199598"/>
          </a:xfrm>
          <a:prstGeom prst="rect">
            <a:avLst/>
          </a:prstGeom>
        </p:spPr>
      </p:pic>
      <p:sp>
        <p:nvSpPr>
          <p:cNvPr id="5" name="文本框 4"/>
          <p:cNvSpPr txBox="1"/>
          <p:nvPr/>
        </p:nvSpPr>
        <p:spPr>
          <a:xfrm>
            <a:off x="925975" y="300942"/>
            <a:ext cx="6447098" cy="707886"/>
          </a:xfrm>
          <a:prstGeom prst="rect">
            <a:avLst/>
          </a:prstGeom>
          <a:noFill/>
        </p:spPr>
        <p:txBody>
          <a:bodyPr wrap="square" rtlCol="0">
            <a:spAutoFit/>
          </a:bodyPr>
          <a:lstStyle/>
          <a:p>
            <a:r>
              <a:rPr lang="en-US" altLang="zh-CN" sz="4000" dirty="0" smtClean="0"/>
              <a:t>8. </a:t>
            </a:r>
            <a:r>
              <a:rPr lang="en-US" altLang="zh-CN" sz="4000" dirty="0" err="1" smtClean="0"/>
              <a:t>Creat</a:t>
            </a:r>
            <a:r>
              <a:rPr lang="en-US" altLang="zh-CN" sz="4000" dirty="0" smtClean="0"/>
              <a:t> view table</a:t>
            </a:r>
            <a:endParaRPr lang="zh-CN" altLang="en-US" sz="4000" dirty="0"/>
          </a:p>
        </p:txBody>
      </p:sp>
      <p:sp>
        <p:nvSpPr>
          <p:cNvPr id="6" name="文本框 5"/>
          <p:cNvSpPr txBox="1"/>
          <p:nvPr/>
        </p:nvSpPr>
        <p:spPr>
          <a:xfrm>
            <a:off x="2048719" y="925974"/>
            <a:ext cx="7650866" cy="1477328"/>
          </a:xfrm>
          <a:prstGeom prst="rect">
            <a:avLst/>
          </a:prstGeom>
          <a:noFill/>
        </p:spPr>
        <p:txBody>
          <a:bodyPr wrap="square" rtlCol="0">
            <a:spAutoFit/>
          </a:bodyPr>
          <a:lstStyle/>
          <a:p>
            <a:r>
              <a:rPr lang="en-US" altLang="zh-CN" dirty="0"/>
              <a:t> create view </a:t>
            </a:r>
            <a:r>
              <a:rPr lang="en-US" altLang="zh-CN" dirty="0" err="1"/>
              <a:t>yuhui</a:t>
            </a:r>
            <a:r>
              <a:rPr lang="en-US" altLang="zh-CN" dirty="0"/>
              <a:t> as select </a:t>
            </a:r>
            <a:r>
              <a:rPr lang="en-US" altLang="zh-CN" dirty="0" err="1"/>
              <a:t>customer_name,route_id,date_of_reservation,total_money</a:t>
            </a:r>
            <a:endParaRPr lang="en-US" altLang="zh-CN" dirty="0"/>
          </a:p>
          <a:p>
            <a:r>
              <a:rPr lang="en-US" altLang="zh-CN" dirty="0"/>
              <a:t>CREATE VIEW</a:t>
            </a:r>
          </a:p>
          <a:p>
            <a:r>
              <a:rPr lang="en-US" altLang="zh-CN" dirty="0" err="1"/>
              <a:t>yuhliu</a:t>
            </a:r>
            <a:r>
              <a:rPr lang="en-US" altLang="zh-CN" dirty="0"/>
              <a:t>=&gt; select * from </a:t>
            </a:r>
            <a:r>
              <a:rPr lang="en-US" altLang="zh-CN" dirty="0" err="1" smtClean="0"/>
              <a:t>yuhui</a:t>
            </a:r>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124300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Context </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As traveling become more and more popular, it is common for people to choose a travel agent for big group traveling.</a:t>
            </a:r>
          </a:p>
          <a:p>
            <a:r>
              <a:rPr lang="en-US" altLang="zh-CN" dirty="0" smtClean="0"/>
              <a:t>The travel agent arrange everything for customer.</a:t>
            </a:r>
          </a:p>
          <a:p>
            <a:r>
              <a:rPr lang="en-US" altLang="zh-CN" dirty="0" smtClean="0"/>
              <a:t>Customer just need to go to the agent to choose which country and which trip they want to go, then the agent will arrange vehicle, restaurant, hotel and sightseeing for customer after the customer make payment.</a:t>
            </a:r>
          </a:p>
          <a:p>
            <a:r>
              <a:rPr lang="en-US" altLang="zh-CN" dirty="0"/>
              <a:t>A customer can book multiple trips. Reservation is what the customer orders for his or her trip</a:t>
            </a:r>
          </a:p>
          <a:p>
            <a:r>
              <a:rPr lang="en-US" altLang="zh-CN" dirty="0" smtClean="0"/>
              <a:t>An </a:t>
            </a:r>
            <a:r>
              <a:rPr lang="en-US" altLang="zh-CN" dirty="0"/>
              <a:t>employee can manage multiple </a:t>
            </a:r>
            <a:r>
              <a:rPr lang="en-US" altLang="zh-CN" dirty="0" smtClean="0"/>
              <a:t>reservations</a:t>
            </a:r>
            <a:endParaRPr lang="en-US" altLang="zh-CN" dirty="0"/>
          </a:p>
          <a:p>
            <a:r>
              <a:rPr lang="en-US" altLang="zh-CN" dirty="0" smtClean="0"/>
              <a:t>There are different fixed traveling route for customer to choose</a:t>
            </a:r>
          </a:p>
          <a:p>
            <a:r>
              <a:rPr lang="en-US" altLang="zh-CN" dirty="0" smtClean="0"/>
              <a:t>One traveling route have different schedules for days.</a:t>
            </a:r>
            <a:endParaRPr lang="zh-CN" altLang="en-US" dirty="0"/>
          </a:p>
        </p:txBody>
      </p:sp>
    </p:spTree>
    <p:extLst>
      <p:ext uri="{BB962C8B-B14F-4D97-AF65-F5344CB8AC3E}">
        <p14:creationId xmlns:p14="http://schemas.microsoft.com/office/powerpoint/2010/main" val="139900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42202" y="310544"/>
            <a:ext cx="1811547" cy="1530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文本框 4"/>
          <p:cNvSpPr txBox="1"/>
          <p:nvPr/>
        </p:nvSpPr>
        <p:spPr>
          <a:xfrm>
            <a:off x="1531187" y="310544"/>
            <a:ext cx="1302589" cy="369332"/>
          </a:xfrm>
          <a:prstGeom prst="rect">
            <a:avLst/>
          </a:prstGeom>
          <a:noFill/>
        </p:spPr>
        <p:txBody>
          <a:bodyPr wrap="square" rtlCol="0">
            <a:spAutoFit/>
          </a:bodyPr>
          <a:lstStyle/>
          <a:p>
            <a:r>
              <a:rPr lang="en-US" altLang="zh-CN" dirty="0" smtClean="0"/>
              <a:t>employee</a:t>
            </a:r>
            <a:endParaRPr lang="zh-CN" altLang="en-US" dirty="0"/>
          </a:p>
        </p:txBody>
      </p:sp>
      <p:sp>
        <p:nvSpPr>
          <p:cNvPr id="6" name="文本框 5"/>
          <p:cNvSpPr txBox="1"/>
          <p:nvPr/>
        </p:nvSpPr>
        <p:spPr>
          <a:xfrm>
            <a:off x="1466489" y="733239"/>
            <a:ext cx="1587260" cy="1107996"/>
          </a:xfrm>
          <a:prstGeom prst="rect">
            <a:avLst/>
          </a:prstGeom>
          <a:noFill/>
        </p:spPr>
        <p:txBody>
          <a:bodyPr wrap="square" rtlCol="0">
            <a:spAutoFit/>
          </a:bodyPr>
          <a:lstStyle/>
          <a:p>
            <a:r>
              <a:rPr lang="en-US" altLang="zh-CN" sz="1100" b="1" u="sng" dirty="0" err="1" smtClean="0"/>
              <a:t>Employee_id</a:t>
            </a:r>
            <a:endParaRPr lang="en-US" altLang="zh-CN" sz="1100" b="1" u="sng" dirty="0" smtClean="0"/>
          </a:p>
          <a:p>
            <a:r>
              <a:rPr lang="en-US" altLang="zh-CN" sz="1100" dirty="0" smtClean="0"/>
              <a:t>Name</a:t>
            </a:r>
          </a:p>
          <a:p>
            <a:r>
              <a:rPr lang="en-US" altLang="zh-CN" sz="1100" dirty="0" smtClean="0"/>
              <a:t>Gender</a:t>
            </a:r>
          </a:p>
          <a:p>
            <a:r>
              <a:rPr lang="en-US" altLang="zh-CN" sz="1100" dirty="0" smtClean="0"/>
              <a:t>Address</a:t>
            </a:r>
          </a:p>
          <a:p>
            <a:r>
              <a:rPr lang="en-US" altLang="zh-CN" sz="1100" dirty="0" err="1" smtClean="0"/>
              <a:t>Contact_num</a:t>
            </a:r>
            <a:endParaRPr lang="en-US" altLang="zh-CN" sz="1100" dirty="0" smtClean="0"/>
          </a:p>
          <a:p>
            <a:r>
              <a:rPr lang="en-US" altLang="zh-CN" sz="1100" dirty="0" smtClean="0"/>
              <a:t>boss</a:t>
            </a:r>
            <a:endParaRPr lang="zh-CN" altLang="en-US" sz="1100" dirty="0"/>
          </a:p>
        </p:txBody>
      </p:sp>
      <p:cxnSp>
        <p:nvCxnSpPr>
          <p:cNvPr id="8" name="直接连接符 7"/>
          <p:cNvCxnSpPr/>
          <p:nvPr/>
        </p:nvCxnSpPr>
        <p:spPr>
          <a:xfrm>
            <a:off x="1285336" y="679876"/>
            <a:ext cx="1768413" cy="0"/>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endCxn id="5" idx="0"/>
          </p:cNvCxnSpPr>
          <p:nvPr/>
        </p:nvCxnSpPr>
        <p:spPr>
          <a:xfrm>
            <a:off x="2165230" y="146649"/>
            <a:ext cx="17252" cy="163895"/>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2165230" y="146649"/>
            <a:ext cx="1604513" cy="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3752491" y="146649"/>
            <a:ext cx="0" cy="923026"/>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3278036" y="1069675"/>
            <a:ext cx="491707" cy="0"/>
          </a:xfrm>
          <a:prstGeom prst="line">
            <a:avLst/>
          </a:prstGeom>
        </p:spPr>
        <p:style>
          <a:lnRef idx="1">
            <a:schemeClr val="dk1"/>
          </a:lnRef>
          <a:fillRef idx="0">
            <a:schemeClr val="dk1"/>
          </a:fillRef>
          <a:effectRef idx="0">
            <a:schemeClr val="dk1"/>
          </a:effectRef>
          <a:fontRef idx="minor">
            <a:schemeClr val="tx1"/>
          </a:fontRef>
        </p:style>
      </p:cxnSp>
      <p:sp>
        <p:nvSpPr>
          <p:cNvPr id="21" name="椭圆 20"/>
          <p:cNvSpPr/>
          <p:nvPr/>
        </p:nvSpPr>
        <p:spPr>
          <a:xfrm>
            <a:off x="3157268" y="966158"/>
            <a:ext cx="120768" cy="189782"/>
          </a:xfrm>
          <a:prstGeom prst="ellipse">
            <a:avLst/>
          </a:prstGeom>
        </p:spPr>
        <p:style>
          <a:lnRef idx="2">
            <a:schemeClr val="dk1"/>
          </a:lnRef>
          <a:fillRef idx="1001">
            <a:schemeClr val="lt1"/>
          </a:fillRef>
          <a:effectRef idx="0">
            <a:schemeClr val="dk1"/>
          </a:effectRef>
          <a:fontRef idx="minor">
            <a:schemeClr val="dk1"/>
          </a:fontRef>
        </p:style>
        <p:txBody>
          <a:bodyPr rtlCol="0" anchor="ctr"/>
          <a:lstStyle/>
          <a:p>
            <a:pPr algn="ctr"/>
            <a:endParaRPr lang="zh-CN" altLang="en-US"/>
          </a:p>
        </p:txBody>
      </p:sp>
      <p:cxnSp>
        <p:nvCxnSpPr>
          <p:cNvPr id="23" name="直接连接符 22"/>
          <p:cNvCxnSpPr>
            <a:endCxn id="21" idx="2"/>
          </p:cNvCxnSpPr>
          <p:nvPr/>
        </p:nvCxnSpPr>
        <p:spPr>
          <a:xfrm>
            <a:off x="3053749" y="966158"/>
            <a:ext cx="103519" cy="94891"/>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stCxn id="21" idx="2"/>
          </p:cNvCxnSpPr>
          <p:nvPr/>
        </p:nvCxnSpPr>
        <p:spPr>
          <a:xfrm flipH="1">
            <a:off x="3053749" y="1061049"/>
            <a:ext cx="103519" cy="8626"/>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a:stCxn id="21" idx="2"/>
          </p:cNvCxnSpPr>
          <p:nvPr/>
        </p:nvCxnSpPr>
        <p:spPr>
          <a:xfrm flipH="1">
            <a:off x="3053750" y="1061049"/>
            <a:ext cx="103518" cy="148253"/>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2053087" y="200012"/>
            <a:ext cx="327804" cy="0"/>
          </a:xfrm>
          <a:prstGeom prst="line">
            <a:avLst/>
          </a:prstGeom>
        </p:spPr>
        <p:style>
          <a:lnRef idx="1">
            <a:schemeClr val="dk1"/>
          </a:lnRef>
          <a:fillRef idx="0">
            <a:schemeClr val="dk1"/>
          </a:fillRef>
          <a:effectRef idx="0">
            <a:schemeClr val="dk1"/>
          </a:effectRef>
          <a:fontRef idx="minor">
            <a:schemeClr val="tx1"/>
          </a:fontRef>
        </p:style>
      </p:cxnSp>
      <p:sp>
        <p:nvSpPr>
          <p:cNvPr id="33" name="矩形 32"/>
          <p:cNvSpPr/>
          <p:nvPr/>
        </p:nvSpPr>
        <p:spPr>
          <a:xfrm>
            <a:off x="1285336" y="4684139"/>
            <a:ext cx="1768413" cy="18374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4" name="文本框 33"/>
          <p:cNvSpPr txBox="1"/>
          <p:nvPr/>
        </p:nvSpPr>
        <p:spPr>
          <a:xfrm>
            <a:off x="1582947" y="4684139"/>
            <a:ext cx="1268083" cy="369332"/>
          </a:xfrm>
          <a:prstGeom prst="rect">
            <a:avLst/>
          </a:prstGeom>
          <a:noFill/>
        </p:spPr>
        <p:txBody>
          <a:bodyPr wrap="square" rtlCol="0">
            <a:spAutoFit/>
          </a:bodyPr>
          <a:lstStyle/>
          <a:p>
            <a:r>
              <a:rPr lang="en-US" altLang="zh-CN" dirty="0" smtClean="0"/>
              <a:t>customer</a:t>
            </a:r>
            <a:endParaRPr lang="zh-CN" altLang="en-US" dirty="0"/>
          </a:p>
        </p:txBody>
      </p:sp>
      <p:sp>
        <p:nvSpPr>
          <p:cNvPr id="35" name="文本框 34"/>
          <p:cNvSpPr txBox="1"/>
          <p:nvPr/>
        </p:nvSpPr>
        <p:spPr>
          <a:xfrm>
            <a:off x="1423358" y="4968811"/>
            <a:ext cx="1682150" cy="1877437"/>
          </a:xfrm>
          <a:prstGeom prst="rect">
            <a:avLst/>
          </a:prstGeom>
          <a:noFill/>
        </p:spPr>
        <p:txBody>
          <a:bodyPr wrap="square" rtlCol="0">
            <a:spAutoFit/>
          </a:bodyPr>
          <a:lstStyle/>
          <a:p>
            <a:r>
              <a:rPr lang="en-US" altLang="zh-CN" sz="1400" b="1" u="sng" dirty="0" err="1" smtClean="0"/>
              <a:t>Customer_id</a:t>
            </a:r>
            <a:endParaRPr lang="en-US" altLang="zh-CN" sz="1400" b="1" u="sng" dirty="0" smtClean="0"/>
          </a:p>
          <a:p>
            <a:r>
              <a:rPr lang="en-US" altLang="zh-CN" sz="1400" dirty="0" err="1"/>
              <a:t>Customer_name</a:t>
            </a:r>
            <a:endParaRPr lang="en-US" altLang="zh-CN" sz="1400" dirty="0"/>
          </a:p>
          <a:p>
            <a:r>
              <a:rPr lang="en-US" altLang="zh-CN" sz="1400" dirty="0" smtClean="0"/>
              <a:t>Password</a:t>
            </a:r>
          </a:p>
          <a:p>
            <a:r>
              <a:rPr lang="en-US" altLang="zh-CN" sz="1400" dirty="0" err="1" smtClean="0"/>
              <a:t>Email_address</a:t>
            </a:r>
            <a:endParaRPr lang="en-US" altLang="zh-CN" sz="1400" dirty="0" smtClean="0"/>
          </a:p>
          <a:p>
            <a:r>
              <a:rPr lang="en-US" altLang="zh-CN" sz="1400" dirty="0" smtClean="0"/>
              <a:t>birth</a:t>
            </a:r>
          </a:p>
          <a:p>
            <a:r>
              <a:rPr lang="en-US" altLang="zh-CN" sz="1400" dirty="0" err="1" smtClean="0"/>
              <a:t>Contact_num</a:t>
            </a:r>
            <a:endParaRPr lang="en-US" altLang="zh-CN" sz="1400" dirty="0" smtClean="0"/>
          </a:p>
          <a:p>
            <a:r>
              <a:rPr lang="en-US" altLang="zh-CN" sz="1400" dirty="0" smtClean="0"/>
              <a:t>Address</a:t>
            </a:r>
          </a:p>
          <a:p>
            <a:endParaRPr lang="zh-CN" altLang="en-US" dirty="0"/>
          </a:p>
        </p:txBody>
      </p:sp>
      <p:cxnSp>
        <p:nvCxnSpPr>
          <p:cNvPr id="37" name="直接连接符 36"/>
          <p:cNvCxnSpPr/>
          <p:nvPr/>
        </p:nvCxnSpPr>
        <p:spPr>
          <a:xfrm>
            <a:off x="1285336" y="4968811"/>
            <a:ext cx="1768413" cy="0"/>
          </a:xfrm>
          <a:prstGeom prst="line">
            <a:avLst/>
          </a:prstGeom>
        </p:spPr>
        <p:style>
          <a:lnRef idx="1">
            <a:schemeClr val="dk1"/>
          </a:lnRef>
          <a:fillRef idx="0">
            <a:schemeClr val="dk1"/>
          </a:fillRef>
          <a:effectRef idx="0">
            <a:schemeClr val="dk1"/>
          </a:effectRef>
          <a:fontRef idx="minor">
            <a:schemeClr val="tx1"/>
          </a:fontRef>
        </p:style>
      </p:cxnSp>
      <p:sp>
        <p:nvSpPr>
          <p:cNvPr id="38" name="矩形 37"/>
          <p:cNvSpPr/>
          <p:nvPr/>
        </p:nvSpPr>
        <p:spPr>
          <a:xfrm>
            <a:off x="3614475" y="2035832"/>
            <a:ext cx="1958197" cy="2424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 name="文本框 38"/>
          <p:cNvSpPr txBox="1"/>
          <p:nvPr/>
        </p:nvSpPr>
        <p:spPr>
          <a:xfrm>
            <a:off x="3955219" y="1958194"/>
            <a:ext cx="1406106" cy="369332"/>
          </a:xfrm>
          <a:prstGeom prst="rect">
            <a:avLst/>
          </a:prstGeom>
          <a:noFill/>
        </p:spPr>
        <p:txBody>
          <a:bodyPr wrap="square" rtlCol="0">
            <a:spAutoFit/>
          </a:bodyPr>
          <a:lstStyle/>
          <a:p>
            <a:r>
              <a:rPr lang="en-US" altLang="zh-CN" dirty="0" smtClean="0"/>
              <a:t>reservation</a:t>
            </a:r>
            <a:endParaRPr lang="zh-CN" altLang="en-US" dirty="0"/>
          </a:p>
        </p:txBody>
      </p:sp>
      <p:cxnSp>
        <p:nvCxnSpPr>
          <p:cNvPr id="41" name="直接连接符 40"/>
          <p:cNvCxnSpPr/>
          <p:nvPr/>
        </p:nvCxnSpPr>
        <p:spPr>
          <a:xfrm flipV="1">
            <a:off x="3614475" y="2318900"/>
            <a:ext cx="1958197" cy="17253"/>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3743872" y="2484405"/>
            <a:ext cx="1828800" cy="2092881"/>
          </a:xfrm>
          <a:prstGeom prst="rect">
            <a:avLst/>
          </a:prstGeom>
          <a:noFill/>
        </p:spPr>
        <p:txBody>
          <a:bodyPr wrap="square" rtlCol="0">
            <a:spAutoFit/>
          </a:bodyPr>
          <a:lstStyle/>
          <a:p>
            <a:r>
              <a:rPr lang="en-US" altLang="zh-CN" sz="1400" b="1" u="sng" dirty="0" err="1" smtClean="0"/>
              <a:t>Reservation_id</a:t>
            </a:r>
            <a:r>
              <a:rPr lang="en-US" altLang="zh-CN" sz="1400" b="1" u="sng" dirty="0" smtClean="0"/>
              <a:t> </a:t>
            </a:r>
          </a:p>
          <a:p>
            <a:r>
              <a:rPr lang="en-US" altLang="zh-CN" sz="1400" b="1" u="sng" dirty="0" err="1" smtClean="0"/>
              <a:t>Customer_id</a:t>
            </a:r>
            <a:r>
              <a:rPr lang="en-US" altLang="zh-CN" sz="1400" b="1" u="sng" dirty="0" smtClean="0"/>
              <a:t> * </a:t>
            </a:r>
          </a:p>
          <a:p>
            <a:r>
              <a:rPr lang="en-US" altLang="zh-CN" sz="1400" dirty="0" err="1" smtClean="0"/>
              <a:t>Employee_id</a:t>
            </a:r>
            <a:r>
              <a:rPr lang="en-US" altLang="zh-CN" sz="1400" dirty="0" smtClean="0"/>
              <a:t> *</a:t>
            </a:r>
          </a:p>
          <a:p>
            <a:r>
              <a:rPr lang="en-US" altLang="zh-CN" sz="1400" dirty="0" err="1" smtClean="0"/>
              <a:t>Route_id</a:t>
            </a:r>
            <a:r>
              <a:rPr lang="en-US" altLang="zh-CN" sz="1400" dirty="0" smtClean="0"/>
              <a:t> *</a:t>
            </a:r>
          </a:p>
          <a:p>
            <a:r>
              <a:rPr lang="en-US" altLang="zh-CN" sz="1400" dirty="0" err="1" smtClean="0"/>
              <a:t>Number_of_people</a:t>
            </a:r>
            <a:endParaRPr lang="en-US" altLang="zh-CN" sz="1400" dirty="0" smtClean="0"/>
          </a:p>
          <a:p>
            <a:r>
              <a:rPr lang="en-US" altLang="zh-CN" sz="1400" dirty="0" err="1" smtClean="0"/>
              <a:t>Date_of_reservation</a:t>
            </a:r>
            <a:endParaRPr lang="en-US" altLang="zh-CN" sz="1400" dirty="0" smtClean="0"/>
          </a:p>
          <a:p>
            <a:r>
              <a:rPr lang="en-US" altLang="zh-CN" sz="1400" dirty="0" err="1" smtClean="0"/>
              <a:t>Total_money</a:t>
            </a:r>
            <a:endParaRPr lang="en-US" altLang="zh-CN" sz="1400" dirty="0"/>
          </a:p>
          <a:p>
            <a:r>
              <a:rPr lang="en-US" altLang="zh-CN" sz="1400" dirty="0" err="1" smtClean="0"/>
              <a:t>Payment_method</a:t>
            </a:r>
            <a:endParaRPr lang="en-US" altLang="zh-CN" sz="1400" dirty="0" smtClean="0"/>
          </a:p>
          <a:p>
            <a:endParaRPr lang="zh-CN" altLang="en-US" dirty="0"/>
          </a:p>
        </p:txBody>
      </p:sp>
      <p:cxnSp>
        <p:nvCxnSpPr>
          <p:cNvPr id="46" name="直接连接符 45"/>
          <p:cNvCxnSpPr/>
          <p:nvPr/>
        </p:nvCxnSpPr>
        <p:spPr>
          <a:xfrm flipV="1">
            <a:off x="3053749" y="1423358"/>
            <a:ext cx="1311217" cy="8627"/>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4364966" y="1439007"/>
            <a:ext cx="0" cy="448573"/>
          </a:xfrm>
          <a:prstGeom prst="line">
            <a:avLst/>
          </a:prstGeom>
        </p:spPr>
        <p:style>
          <a:lnRef idx="1">
            <a:schemeClr val="dk1"/>
          </a:lnRef>
          <a:fillRef idx="0">
            <a:schemeClr val="dk1"/>
          </a:fillRef>
          <a:effectRef idx="0">
            <a:schemeClr val="dk1"/>
          </a:effectRef>
          <a:fontRef idx="minor">
            <a:schemeClr val="tx1"/>
          </a:fontRef>
        </p:style>
      </p:cxnSp>
      <p:sp>
        <p:nvSpPr>
          <p:cNvPr id="50" name="椭圆 49"/>
          <p:cNvSpPr/>
          <p:nvPr/>
        </p:nvSpPr>
        <p:spPr>
          <a:xfrm>
            <a:off x="4278706" y="1841235"/>
            <a:ext cx="228607" cy="1169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52" name="直接连接符 51"/>
          <p:cNvCxnSpPr>
            <a:stCxn id="50" idx="4"/>
          </p:cNvCxnSpPr>
          <p:nvPr/>
        </p:nvCxnSpPr>
        <p:spPr>
          <a:xfrm flipH="1">
            <a:off x="4278706" y="1958194"/>
            <a:ext cx="114304" cy="77638"/>
          </a:xfrm>
          <a:prstGeom prst="line">
            <a:avLst/>
          </a:prstGeom>
        </p:spPr>
        <p:style>
          <a:lnRef idx="1">
            <a:schemeClr val="dk1"/>
          </a:lnRef>
          <a:fillRef idx="0">
            <a:schemeClr val="dk1"/>
          </a:fillRef>
          <a:effectRef idx="0">
            <a:schemeClr val="dk1"/>
          </a:effectRef>
          <a:fontRef idx="minor">
            <a:schemeClr val="tx1"/>
          </a:fontRef>
        </p:style>
      </p:cxnSp>
      <p:cxnSp>
        <p:nvCxnSpPr>
          <p:cNvPr id="55" name="直接连接符 54"/>
          <p:cNvCxnSpPr>
            <a:stCxn id="50" idx="4"/>
          </p:cNvCxnSpPr>
          <p:nvPr/>
        </p:nvCxnSpPr>
        <p:spPr>
          <a:xfrm flipH="1">
            <a:off x="4393009" y="1958194"/>
            <a:ext cx="1" cy="116959"/>
          </a:xfrm>
          <a:prstGeom prst="line">
            <a:avLst/>
          </a:prstGeom>
        </p:spPr>
        <p:style>
          <a:lnRef idx="1">
            <a:schemeClr val="dk1"/>
          </a:lnRef>
          <a:fillRef idx="0">
            <a:schemeClr val="dk1"/>
          </a:fillRef>
          <a:effectRef idx="0">
            <a:schemeClr val="dk1"/>
          </a:effectRef>
          <a:fontRef idx="minor">
            <a:schemeClr val="tx1"/>
          </a:fontRef>
        </p:style>
      </p:cxnSp>
      <p:cxnSp>
        <p:nvCxnSpPr>
          <p:cNvPr id="57" name="直接连接符 56"/>
          <p:cNvCxnSpPr/>
          <p:nvPr/>
        </p:nvCxnSpPr>
        <p:spPr>
          <a:xfrm>
            <a:off x="4404846" y="1965276"/>
            <a:ext cx="102467" cy="70556"/>
          </a:xfrm>
          <a:prstGeom prst="line">
            <a:avLst/>
          </a:prstGeom>
        </p:spPr>
        <p:style>
          <a:lnRef idx="1">
            <a:schemeClr val="dk1"/>
          </a:lnRef>
          <a:fillRef idx="0">
            <a:schemeClr val="dk1"/>
          </a:fillRef>
          <a:effectRef idx="0">
            <a:schemeClr val="dk1"/>
          </a:effectRef>
          <a:fontRef idx="minor">
            <a:schemeClr val="tx1"/>
          </a:fontRef>
        </p:style>
      </p:cxnSp>
      <p:sp>
        <p:nvSpPr>
          <p:cNvPr id="61" name="文本框 60"/>
          <p:cNvSpPr txBox="1"/>
          <p:nvPr/>
        </p:nvSpPr>
        <p:spPr>
          <a:xfrm>
            <a:off x="3683482" y="495210"/>
            <a:ext cx="1095555" cy="307777"/>
          </a:xfrm>
          <a:prstGeom prst="rect">
            <a:avLst/>
          </a:prstGeom>
          <a:noFill/>
        </p:spPr>
        <p:txBody>
          <a:bodyPr wrap="square" rtlCol="0">
            <a:spAutoFit/>
          </a:bodyPr>
          <a:lstStyle/>
          <a:p>
            <a:r>
              <a:rPr lang="en-US" altLang="zh-CN" sz="1400" dirty="0" smtClean="0"/>
              <a:t>Manage</a:t>
            </a:r>
            <a:endParaRPr lang="zh-CN" altLang="en-US" sz="1400" dirty="0"/>
          </a:p>
        </p:txBody>
      </p:sp>
      <p:cxnSp>
        <p:nvCxnSpPr>
          <p:cNvPr id="63" name="直接连接符 62"/>
          <p:cNvCxnSpPr/>
          <p:nvPr/>
        </p:nvCxnSpPr>
        <p:spPr>
          <a:xfrm>
            <a:off x="3157268" y="1287237"/>
            <a:ext cx="0" cy="282771"/>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a:xfrm>
            <a:off x="3217652" y="1287237"/>
            <a:ext cx="0" cy="291397"/>
          </a:xfrm>
          <a:prstGeom prst="line">
            <a:avLst/>
          </a:prstGeom>
        </p:spPr>
        <p:style>
          <a:lnRef idx="1">
            <a:schemeClr val="dk1"/>
          </a:lnRef>
          <a:fillRef idx="0">
            <a:schemeClr val="dk1"/>
          </a:fillRef>
          <a:effectRef idx="0">
            <a:schemeClr val="dk1"/>
          </a:effectRef>
          <a:fontRef idx="minor">
            <a:schemeClr val="tx1"/>
          </a:fontRef>
        </p:style>
      </p:cxnSp>
      <p:cxnSp>
        <p:nvCxnSpPr>
          <p:cNvPr id="67" name="直接连接符 66"/>
          <p:cNvCxnSpPr/>
          <p:nvPr/>
        </p:nvCxnSpPr>
        <p:spPr>
          <a:xfrm flipV="1">
            <a:off x="3053749" y="5497432"/>
            <a:ext cx="901470" cy="6222"/>
          </a:xfrm>
          <a:prstGeom prst="line">
            <a:avLst/>
          </a:prstGeom>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a:off x="3955219" y="4577286"/>
            <a:ext cx="0" cy="886443"/>
          </a:xfrm>
          <a:prstGeom prst="line">
            <a:avLst/>
          </a:prstGeom>
        </p:spPr>
        <p:style>
          <a:lnRef idx="1">
            <a:schemeClr val="dk1"/>
          </a:lnRef>
          <a:fillRef idx="0">
            <a:schemeClr val="dk1"/>
          </a:fillRef>
          <a:effectRef idx="0">
            <a:schemeClr val="dk1"/>
          </a:effectRef>
          <a:fontRef idx="minor">
            <a:schemeClr val="tx1"/>
          </a:fontRef>
        </p:style>
      </p:cxnSp>
      <p:sp>
        <p:nvSpPr>
          <p:cNvPr id="71" name="椭圆 70"/>
          <p:cNvSpPr/>
          <p:nvPr/>
        </p:nvSpPr>
        <p:spPr>
          <a:xfrm>
            <a:off x="3856008" y="4577286"/>
            <a:ext cx="215660" cy="10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3" name="直接连接符 72"/>
          <p:cNvCxnSpPr>
            <a:endCxn id="71" idx="0"/>
          </p:cNvCxnSpPr>
          <p:nvPr/>
        </p:nvCxnSpPr>
        <p:spPr>
          <a:xfrm>
            <a:off x="3769743" y="4459855"/>
            <a:ext cx="194095" cy="11743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a:endCxn id="71" idx="0"/>
          </p:cNvCxnSpPr>
          <p:nvPr/>
        </p:nvCxnSpPr>
        <p:spPr>
          <a:xfrm>
            <a:off x="3963838" y="4454566"/>
            <a:ext cx="0" cy="122720"/>
          </a:xfrm>
          <a:prstGeom prst="line">
            <a:avLst/>
          </a:prstGeom>
        </p:spPr>
        <p:style>
          <a:lnRef idx="1">
            <a:schemeClr val="dk1"/>
          </a:lnRef>
          <a:fillRef idx="0">
            <a:schemeClr val="dk1"/>
          </a:fillRef>
          <a:effectRef idx="0">
            <a:schemeClr val="dk1"/>
          </a:effectRef>
          <a:fontRef idx="minor">
            <a:schemeClr val="tx1"/>
          </a:fontRef>
        </p:style>
      </p:cxnSp>
      <p:cxnSp>
        <p:nvCxnSpPr>
          <p:cNvPr id="78" name="直接连接符 77"/>
          <p:cNvCxnSpPr>
            <a:stCxn id="71" idx="0"/>
          </p:cNvCxnSpPr>
          <p:nvPr/>
        </p:nvCxnSpPr>
        <p:spPr>
          <a:xfrm flipV="1">
            <a:off x="3963838" y="4459855"/>
            <a:ext cx="168215" cy="117431"/>
          </a:xfrm>
          <a:prstGeom prst="line">
            <a:avLst/>
          </a:prstGeom>
        </p:spPr>
        <p:style>
          <a:lnRef idx="1">
            <a:schemeClr val="dk1"/>
          </a:lnRef>
          <a:fillRef idx="0">
            <a:schemeClr val="dk1"/>
          </a:fillRef>
          <a:effectRef idx="0">
            <a:schemeClr val="dk1"/>
          </a:effectRef>
          <a:fontRef idx="minor">
            <a:schemeClr val="tx1"/>
          </a:fontRef>
        </p:style>
      </p:cxnSp>
      <p:cxnSp>
        <p:nvCxnSpPr>
          <p:cNvPr id="80" name="直接连接符 79"/>
          <p:cNvCxnSpPr/>
          <p:nvPr/>
        </p:nvCxnSpPr>
        <p:spPr>
          <a:xfrm>
            <a:off x="3157268" y="5357004"/>
            <a:ext cx="0" cy="336430"/>
          </a:xfrm>
          <a:prstGeom prst="line">
            <a:avLst/>
          </a:prstGeom>
        </p:spPr>
        <p:style>
          <a:lnRef idx="1">
            <a:schemeClr val="dk1"/>
          </a:lnRef>
          <a:fillRef idx="0">
            <a:schemeClr val="dk1"/>
          </a:fillRef>
          <a:effectRef idx="0">
            <a:schemeClr val="dk1"/>
          </a:effectRef>
          <a:fontRef idx="minor">
            <a:schemeClr val="tx1"/>
          </a:fontRef>
        </p:style>
      </p:cxnSp>
      <p:sp>
        <p:nvSpPr>
          <p:cNvPr id="83" name="矩形 82"/>
          <p:cNvSpPr/>
          <p:nvPr/>
        </p:nvSpPr>
        <p:spPr>
          <a:xfrm>
            <a:off x="6672542" y="725354"/>
            <a:ext cx="2018581" cy="25009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4" name="文本框 83"/>
          <p:cNvSpPr txBox="1"/>
          <p:nvPr/>
        </p:nvSpPr>
        <p:spPr>
          <a:xfrm>
            <a:off x="7146998" y="733239"/>
            <a:ext cx="1345713" cy="369332"/>
          </a:xfrm>
          <a:prstGeom prst="rect">
            <a:avLst/>
          </a:prstGeom>
          <a:noFill/>
        </p:spPr>
        <p:txBody>
          <a:bodyPr wrap="square" rtlCol="0">
            <a:spAutoFit/>
          </a:bodyPr>
          <a:lstStyle/>
          <a:p>
            <a:r>
              <a:rPr lang="en-US" altLang="zh-CN" dirty="0" smtClean="0"/>
              <a:t>route</a:t>
            </a:r>
            <a:endParaRPr lang="zh-CN" altLang="en-US" dirty="0"/>
          </a:p>
        </p:txBody>
      </p:sp>
      <p:sp>
        <p:nvSpPr>
          <p:cNvPr id="85" name="文本框 84"/>
          <p:cNvSpPr txBox="1"/>
          <p:nvPr/>
        </p:nvSpPr>
        <p:spPr>
          <a:xfrm>
            <a:off x="6728610" y="1111117"/>
            <a:ext cx="2018581" cy="2031325"/>
          </a:xfrm>
          <a:prstGeom prst="rect">
            <a:avLst/>
          </a:prstGeom>
          <a:noFill/>
        </p:spPr>
        <p:txBody>
          <a:bodyPr wrap="square" rtlCol="0">
            <a:spAutoFit/>
          </a:bodyPr>
          <a:lstStyle/>
          <a:p>
            <a:r>
              <a:rPr lang="en-US" altLang="zh-CN" b="1" u="sng" dirty="0" err="1" smtClean="0"/>
              <a:t>Route_id</a:t>
            </a:r>
            <a:endParaRPr lang="en-US" altLang="zh-CN" b="1" u="sng" dirty="0" smtClean="0"/>
          </a:p>
          <a:p>
            <a:r>
              <a:rPr lang="en-US" altLang="zh-CN" dirty="0" err="1" smtClean="0"/>
              <a:t>Route_type</a:t>
            </a:r>
            <a:r>
              <a:rPr lang="en-US" altLang="zh-CN" dirty="0" smtClean="0"/>
              <a:t> </a:t>
            </a:r>
          </a:p>
          <a:p>
            <a:r>
              <a:rPr lang="en-US" altLang="zh-CN" dirty="0" err="1" smtClean="0"/>
              <a:t>Country_id</a:t>
            </a:r>
            <a:r>
              <a:rPr lang="en-US" altLang="zh-CN" dirty="0" smtClean="0"/>
              <a:t> *</a:t>
            </a:r>
          </a:p>
          <a:p>
            <a:r>
              <a:rPr lang="en-US" altLang="zh-CN" dirty="0" err="1" smtClean="0"/>
              <a:t>Started_place</a:t>
            </a:r>
            <a:endParaRPr lang="en-US" altLang="zh-CN" dirty="0" smtClean="0"/>
          </a:p>
          <a:p>
            <a:r>
              <a:rPr lang="en-US" altLang="zh-CN" dirty="0" smtClean="0"/>
              <a:t>Destination</a:t>
            </a:r>
          </a:p>
          <a:p>
            <a:r>
              <a:rPr lang="en-US" altLang="zh-CN" dirty="0" err="1" smtClean="0"/>
              <a:t>Vehicle_type</a:t>
            </a:r>
            <a:endParaRPr lang="en-US" altLang="zh-CN" dirty="0" smtClean="0"/>
          </a:p>
          <a:p>
            <a:r>
              <a:rPr lang="en-US" altLang="zh-CN" dirty="0" smtClean="0"/>
              <a:t>days</a:t>
            </a:r>
          </a:p>
        </p:txBody>
      </p:sp>
      <p:cxnSp>
        <p:nvCxnSpPr>
          <p:cNvPr id="87" name="直接连接符 86"/>
          <p:cNvCxnSpPr/>
          <p:nvPr/>
        </p:nvCxnSpPr>
        <p:spPr>
          <a:xfrm>
            <a:off x="6672542" y="1024937"/>
            <a:ext cx="2018581" cy="0"/>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88"/>
          <p:cNvCxnSpPr/>
          <p:nvPr/>
        </p:nvCxnSpPr>
        <p:spPr>
          <a:xfrm>
            <a:off x="5572672" y="2924355"/>
            <a:ext cx="1000656" cy="8626"/>
          </a:xfrm>
          <a:prstGeom prst="line">
            <a:avLst/>
          </a:prstGeom>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flipV="1">
            <a:off x="6573328" y="2803585"/>
            <a:ext cx="99214" cy="136415"/>
          </a:xfrm>
          <a:prstGeom prst="line">
            <a:avLst/>
          </a:prstGeom>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a:off x="6573328" y="2932981"/>
            <a:ext cx="155282" cy="0"/>
          </a:xfrm>
          <a:prstGeom prst="line">
            <a:avLst/>
          </a:prstGeom>
        </p:spPr>
        <p:style>
          <a:lnRef idx="1">
            <a:schemeClr val="dk1"/>
          </a:lnRef>
          <a:fillRef idx="0">
            <a:schemeClr val="dk1"/>
          </a:fillRef>
          <a:effectRef idx="0">
            <a:schemeClr val="dk1"/>
          </a:effectRef>
          <a:fontRef idx="minor">
            <a:schemeClr val="tx1"/>
          </a:fontRef>
        </p:style>
      </p:cxnSp>
      <p:cxnSp>
        <p:nvCxnSpPr>
          <p:cNvPr id="95" name="直接连接符 94"/>
          <p:cNvCxnSpPr/>
          <p:nvPr/>
        </p:nvCxnSpPr>
        <p:spPr>
          <a:xfrm>
            <a:off x="6573328" y="2940000"/>
            <a:ext cx="155282" cy="131004"/>
          </a:xfrm>
          <a:prstGeom prst="line">
            <a:avLst/>
          </a:prstGeom>
        </p:spPr>
        <p:style>
          <a:lnRef idx="1">
            <a:schemeClr val="dk1"/>
          </a:lnRef>
          <a:fillRef idx="0">
            <a:schemeClr val="dk1"/>
          </a:fillRef>
          <a:effectRef idx="0">
            <a:schemeClr val="dk1"/>
          </a:effectRef>
          <a:fontRef idx="minor">
            <a:schemeClr val="tx1"/>
          </a:fontRef>
        </p:style>
      </p:cxnSp>
      <p:cxnSp>
        <p:nvCxnSpPr>
          <p:cNvPr id="97" name="直接连接符 96"/>
          <p:cNvCxnSpPr/>
          <p:nvPr/>
        </p:nvCxnSpPr>
        <p:spPr>
          <a:xfrm>
            <a:off x="5706415" y="2775141"/>
            <a:ext cx="17253" cy="267419"/>
          </a:xfrm>
          <a:prstGeom prst="line">
            <a:avLst/>
          </a:prstGeom>
        </p:spPr>
        <p:style>
          <a:lnRef idx="1">
            <a:schemeClr val="dk1"/>
          </a:lnRef>
          <a:fillRef idx="0">
            <a:schemeClr val="dk1"/>
          </a:fillRef>
          <a:effectRef idx="0">
            <a:schemeClr val="dk1"/>
          </a:effectRef>
          <a:fontRef idx="minor">
            <a:schemeClr val="tx1"/>
          </a:fontRef>
        </p:style>
      </p:cxnSp>
      <p:cxnSp>
        <p:nvCxnSpPr>
          <p:cNvPr id="99" name="直接连接符 98"/>
          <p:cNvCxnSpPr/>
          <p:nvPr/>
        </p:nvCxnSpPr>
        <p:spPr>
          <a:xfrm>
            <a:off x="6564734" y="2775142"/>
            <a:ext cx="17253" cy="267419"/>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p:nvPr/>
        </p:nvCxnSpPr>
        <p:spPr>
          <a:xfrm>
            <a:off x="5633063" y="2790645"/>
            <a:ext cx="17253" cy="267419"/>
          </a:xfrm>
          <a:prstGeom prst="line">
            <a:avLst/>
          </a:prstGeom>
        </p:spPr>
        <p:style>
          <a:lnRef idx="1">
            <a:schemeClr val="dk1"/>
          </a:lnRef>
          <a:fillRef idx="0">
            <a:schemeClr val="dk1"/>
          </a:fillRef>
          <a:effectRef idx="0">
            <a:schemeClr val="dk1"/>
          </a:effectRef>
          <a:fontRef idx="minor">
            <a:schemeClr val="tx1"/>
          </a:fontRef>
        </p:style>
      </p:cxnSp>
      <p:sp>
        <p:nvSpPr>
          <p:cNvPr id="102" name="矩形 101"/>
          <p:cNvSpPr/>
          <p:nvPr/>
        </p:nvSpPr>
        <p:spPr>
          <a:xfrm>
            <a:off x="9540815" y="414067"/>
            <a:ext cx="2018575" cy="1096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3" name="文本框 102"/>
          <p:cNvSpPr txBox="1"/>
          <p:nvPr/>
        </p:nvSpPr>
        <p:spPr>
          <a:xfrm>
            <a:off x="9687464" y="495210"/>
            <a:ext cx="1078302" cy="369332"/>
          </a:xfrm>
          <a:prstGeom prst="rect">
            <a:avLst/>
          </a:prstGeom>
          <a:noFill/>
        </p:spPr>
        <p:txBody>
          <a:bodyPr wrap="square" rtlCol="0">
            <a:spAutoFit/>
          </a:bodyPr>
          <a:lstStyle/>
          <a:p>
            <a:r>
              <a:rPr lang="en-US" altLang="zh-CN" dirty="0" smtClean="0"/>
              <a:t>country</a:t>
            </a:r>
            <a:endParaRPr lang="zh-CN" altLang="en-US" dirty="0"/>
          </a:p>
        </p:txBody>
      </p:sp>
      <p:sp>
        <p:nvSpPr>
          <p:cNvPr id="104" name="文本框 103"/>
          <p:cNvSpPr txBox="1"/>
          <p:nvPr/>
        </p:nvSpPr>
        <p:spPr>
          <a:xfrm>
            <a:off x="9687464" y="864542"/>
            <a:ext cx="1871926" cy="523220"/>
          </a:xfrm>
          <a:prstGeom prst="rect">
            <a:avLst/>
          </a:prstGeom>
          <a:noFill/>
        </p:spPr>
        <p:txBody>
          <a:bodyPr wrap="square" rtlCol="0">
            <a:spAutoFit/>
          </a:bodyPr>
          <a:lstStyle/>
          <a:p>
            <a:r>
              <a:rPr lang="en-US" altLang="zh-CN" sz="1400" b="1" u="sng" dirty="0" err="1" smtClean="0"/>
              <a:t>Country_id</a:t>
            </a:r>
            <a:endParaRPr lang="en-US" altLang="zh-CN" sz="1400" b="1" u="sng" dirty="0" smtClean="0"/>
          </a:p>
          <a:p>
            <a:r>
              <a:rPr lang="en-US" altLang="zh-CN" sz="1400" dirty="0" err="1" smtClean="0"/>
              <a:t>Country_name</a:t>
            </a:r>
            <a:endParaRPr lang="zh-CN" altLang="en-US" sz="1400" dirty="0"/>
          </a:p>
        </p:txBody>
      </p:sp>
      <p:cxnSp>
        <p:nvCxnSpPr>
          <p:cNvPr id="106" name="直接连接符 105"/>
          <p:cNvCxnSpPr/>
          <p:nvPr/>
        </p:nvCxnSpPr>
        <p:spPr>
          <a:xfrm>
            <a:off x="9540815" y="802987"/>
            <a:ext cx="2018575"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接连接符 107"/>
          <p:cNvCxnSpPr/>
          <p:nvPr/>
        </p:nvCxnSpPr>
        <p:spPr>
          <a:xfrm>
            <a:off x="8691123" y="1209302"/>
            <a:ext cx="763428"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接连接符 109"/>
          <p:cNvCxnSpPr/>
          <p:nvPr/>
        </p:nvCxnSpPr>
        <p:spPr>
          <a:xfrm flipV="1">
            <a:off x="9454551" y="1111117"/>
            <a:ext cx="86264" cy="98185"/>
          </a:xfrm>
          <a:prstGeom prst="line">
            <a:avLst/>
          </a:prstGeom>
        </p:spPr>
        <p:style>
          <a:lnRef idx="1">
            <a:schemeClr val="dk1"/>
          </a:lnRef>
          <a:fillRef idx="0">
            <a:schemeClr val="dk1"/>
          </a:fillRef>
          <a:effectRef idx="0">
            <a:schemeClr val="dk1"/>
          </a:effectRef>
          <a:fontRef idx="minor">
            <a:schemeClr val="tx1"/>
          </a:fontRef>
        </p:style>
      </p:cxnSp>
      <p:cxnSp>
        <p:nvCxnSpPr>
          <p:cNvPr id="112" name="直接连接符 111"/>
          <p:cNvCxnSpPr/>
          <p:nvPr/>
        </p:nvCxnSpPr>
        <p:spPr>
          <a:xfrm>
            <a:off x="9454551" y="1209302"/>
            <a:ext cx="86264" cy="0"/>
          </a:xfrm>
          <a:prstGeom prst="line">
            <a:avLst/>
          </a:prstGeom>
        </p:spPr>
        <p:style>
          <a:lnRef idx="1">
            <a:schemeClr val="dk1"/>
          </a:lnRef>
          <a:fillRef idx="0">
            <a:schemeClr val="dk1"/>
          </a:fillRef>
          <a:effectRef idx="0">
            <a:schemeClr val="dk1"/>
          </a:effectRef>
          <a:fontRef idx="minor">
            <a:schemeClr val="tx1"/>
          </a:fontRef>
        </p:style>
      </p:cxnSp>
      <p:cxnSp>
        <p:nvCxnSpPr>
          <p:cNvPr id="114" name="直接连接符 113"/>
          <p:cNvCxnSpPr/>
          <p:nvPr/>
        </p:nvCxnSpPr>
        <p:spPr>
          <a:xfrm>
            <a:off x="9454551" y="1209302"/>
            <a:ext cx="86264" cy="77935"/>
          </a:xfrm>
          <a:prstGeom prst="line">
            <a:avLst/>
          </a:prstGeom>
        </p:spPr>
        <p:style>
          <a:lnRef idx="1">
            <a:schemeClr val="dk1"/>
          </a:lnRef>
          <a:fillRef idx="0">
            <a:schemeClr val="dk1"/>
          </a:fillRef>
          <a:effectRef idx="0">
            <a:schemeClr val="dk1"/>
          </a:effectRef>
          <a:fontRef idx="minor">
            <a:schemeClr val="tx1"/>
          </a:fontRef>
        </p:style>
      </p:cxnSp>
      <p:cxnSp>
        <p:nvCxnSpPr>
          <p:cNvPr id="116" name="直接连接符 115"/>
          <p:cNvCxnSpPr/>
          <p:nvPr/>
        </p:nvCxnSpPr>
        <p:spPr>
          <a:xfrm>
            <a:off x="9454551" y="1089348"/>
            <a:ext cx="17253" cy="285191"/>
          </a:xfrm>
          <a:prstGeom prst="line">
            <a:avLst/>
          </a:prstGeom>
        </p:spPr>
        <p:style>
          <a:lnRef idx="1">
            <a:schemeClr val="dk1"/>
          </a:lnRef>
          <a:fillRef idx="0">
            <a:schemeClr val="dk1"/>
          </a:fillRef>
          <a:effectRef idx="0">
            <a:schemeClr val="dk1"/>
          </a:effectRef>
          <a:fontRef idx="minor">
            <a:schemeClr val="tx1"/>
          </a:fontRef>
        </p:style>
      </p:cxnSp>
      <p:cxnSp>
        <p:nvCxnSpPr>
          <p:cNvPr id="118" name="直接连接符 117"/>
          <p:cNvCxnSpPr/>
          <p:nvPr/>
        </p:nvCxnSpPr>
        <p:spPr>
          <a:xfrm>
            <a:off x="8893839" y="1082983"/>
            <a:ext cx="0" cy="318087"/>
          </a:xfrm>
          <a:prstGeom prst="line">
            <a:avLst/>
          </a:prstGeom>
        </p:spPr>
        <p:style>
          <a:lnRef idx="1">
            <a:schemeClr val="dk1"/>
          </a:lnRef>
          <a:fillRef idx="0">
            <a:schemeClr val="dk1"/>
          </a:fillRef>
          <a:effectRef idx="0">
            <a:schemeClr val="dk1"/>
          </a:effectRef>
          <a:fontRef idx="minor">
            <a:schemeClr val="tx1"/>
          </a:fontRef>
        </p:style>
      </p:cxnSp>
      <p:cxnSp>
        <p:nvCxnSpPr>
          <p:cNvPr id="120" name="直接连接符 119"/>
          <p:cNvCxnSpPr/>
          <p:nvPr/>
        </p:nvCxnSpPr>
        <p:spPr>
          <a:xfrm>
            <a:off x="8824828" y="1088829"/>
            <a:ext cx="0" cy="312241"/>
          </a:xfrm>
          <a:prstGeom prst="line">
            <a:avLst/>
          </a:prstGeom>
        </p:spPr>
        <p:style>
          <a:lnRef idx="1">
            <a:schemeClr val="dk1"/>
          </a:lnRef>
          <a:fillRef idx="0">
            <a:schemeClr val="dk1"/>
          </a:fillRef>
          <a:effectRef idx="0">
            <a:schemeClr val="dk1"/>
          </a:effectRef>
          <a:fontRef idx="minor">
            <a:schemeClr val="tx1"/>
          </a:fontRef>
        </p:style>
      </p:cxnSp>
      <p:sp>
        <p:nvSpPr>
          <p:cNvPr id="121" name="矩形 120"/>
          <p:cNvSpPr/>
          <p:nvPr/>
        </p:nvSpPr>
        <p:spPr>
          <a:xfrm>
            <a:off x="9497682" y="1949573"/>
            <a:ext cx="2294659" cy="1518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2" name="文本框 121"/>
          <p:cNvSpPr txBox="1"/>
          <p:nvPr/>
        </p:nvSpPr>
        <p:spPr>
          <a:xfrm>
            <a:off x="10002337" y="1933923"/>
            <a:ext cx="1151618" cy="369332"/>
          </a:xfrm>
          <a:prstGeom prst="rect">
            <a:avLst/>
          </a:prstGeom>
          <a:noFill/>
        </p:spPr>
        <p:txBody>
          <a:bodyPr wrap="square" rtlCol="0">
            <a:spAutoFit/>
          </a:bodyPr>
          <a:lstStyle/>
          <a:p>
            <a:r>
              <a:rPr lang="en-US" altLang="zh-CN" dirty="0" smtClean="0"/>
              <a:t>schedule</a:t>
            </a:r>
            <a:endParaRPr lang="zh-CN" altLang="en-US" dirty="0"/>
          </a:p>
        </p:txBody>
      </p:sp>
      <p:sp>
        <p:nvSpPr>
          <p:cNvPr id="123" name="文本框 122"/>
          <p:cNvSpPr txBox="1"/>
          <p:nvPr/>
        </p:nvSpPr>
        <p:spPr>
          <a:xfrm>
            <a:off x="9635738" y="2250692"/>
            <a:ext cx="2156604" cy="1446550"/>
          </a:xfrm>
          <a:prstGeom prst="rect">
            <a:avLst/>
          </a:prstGeom>
          <a:noFill/>
        </p:spPr>
        <p:txBody>
          <a:bodyPr wrap="square" rtlCol="0">
            <a:spAutoFit/>
          </a:bodyPr>
          <a:lstStyle/>
          <a:p>
            <a:r>
              <a:rPr lang="en-US" altLang="zh-CN" sz="1400" b="1" u="sng" dirty="0" err="1" smtClean="0"/>
              <a:t>Route_id</a:t>
            </a:r>
            <a:r>
              <a:rPr lang="en-US" altLang="zh-CN" sz="1400" b="1" u="sng" dirty="0" smtClean="0"/>
              <a:t> </a:t>
            </a:r>
            <a:r>
              <a:rPr lang="zh-CN" altLang="en-US" sz="1400" b="1" u="sng" dirty="0" smtClean="0"/>
              <a:t>*</a:t>
            </a:r>
            <a:endParaRPr lang="en-US" altLang="zh-CN" sz="1400" b="1" u="sng" dirty="0" smtClean="0"/>
          </a:p>
          <a:p>
            <a:r>
              <a:rPr lang="en-US" altLang="zh-CN" sz="1400" b="1" u="sng" dirty="0" err="1" smtClean="0"/>
              <a:t>Schedule_id</a:t>
            </a:r>
            <a:endParaRPr lang="en-US" altLang="zh-CN" sz="1400" b="1" u="sng" dirty="0" smtClean="0"/>
          </a:p>
          <a:p>
            <a:r>
              <a:rPr lang="en-US" altLang="zh-CN" sz="1400" dirty="0" err="1" smtClean="0"/>
              <a:t>Sightseeing_id</a:t>
            </a:r>
            <a:r>
              <a:rPr lang="en-US" altLang="zh-CN" sz="1400" dirty="0" smtClean="0"/>
              <a:t> *</a:t>
            </a:r>
          </a:p>
          <a:p>
            <a:r>
              <a:rPr lang="en-US" altLang="zh-CN" sz="1400" dirty="0" err="1" smtClean="0"/>
              <a:t>Restaurant_id</a:t>
            </a:r>
            <a:r>
              <a:rPr lang="en-US" altLang="zh-CN" sz="1400" dirty="0" smtClean="0"/>
              <a:t> </a:t>
            </a:r>
            <a:r>
              <a:rPr lang="zh-CN" altLang="en-US" sz="1400" dirty="0" smtClean="0"/>
              <a:t>*</a:t>
            </a:r>
            <a:endParaRPr lang="en-US" altLang="zh-CN" sz="1400" dirty="0" smtClean="0"/>
          </a:p>
          <a:p>
            <a:r>
              <a:rPr lang="en-US" altLang="zh-CN" sz="1400" dirty="0" err="1" smtClean="0"/>
              <a:t>Hotel_id</a:t>
            </a:r>
            <a:r>
              <a:rPr lang="zh-CN" altLang="en-US" sz="1400" dirty="0" smtClean="0"/>
              <a:t>*</a:t>
            </a:r>
            <a:endParaRPr lang="en-US" altLang="zh-CN" sz="1400" dirty="0" smtClean="0"/>
          </a:p>
          <a:p>
            <a:endParaRPr lang="zh-CN" altLang="en-US" dirty="0"/>
          </a:p>
        </p:txBody>
      </p:sp>
      <p:cxnSp>
        <p:nvCxnSpPr>
          <p:cNvPr id="125" name="直接连接符 124"/>
          <p:cNvCxnSpPr/>
          <p:nvPr/>
        </p:nvCxnSpPr>
        <p:spPr>
          <a:xfrm>
            <a:off x="9540815" y="2250692"/>
            <a:ext cx="2251527" cy="0"/>
          </a:xfrm>
          <a:prstGeom prst="line">
            <a:avLst/>
          </a:prstGeom>
        </p:spPr>
        <p:style>
          <a:lnRef idx="1">
            <a:schemeClr val="dk1"/>
          </a:lnRef>
          <a:fillRef idx="0">
            <a:schemeClr val="dk1"/>
          </a:fillRef>
          <a:effectRef idx="0">
            <a:schemeClr val="dk1"/>
          </a:effectRef>
          <a:fontRef idx="minor">
            <a:schemeClr val="tx1"/>
          </a:fontRef>
        </p:style>
      </p:cxnSp>
      <p:cxnSp>
        <p:nvCxnSpPr>
          <p:cNvPr id="127" name="直接连接符 126"/>
          <p:cNvCxnSpPr/>
          <p:nvPr/>
        </p:nvCxnSpPr>
        <p:spPr>
          <a:xfrm>
            <a:off x="8691123" y="2656936"/>
            <a:ext cx="677164" cy="8627"/>
          </a:xfrm>
          <a:prstGeom prst="line">
            <a:avLst/>
          </a:prstGeom>
        </p:spPr>
        <p:style>
          <a:lnRef idx="1">
            <a:schemeClr val="dk1"/>
          </a:lnRef>
          <a:fillRef idx="0">
            <a:schemeClr val="dk1"/>
          </a:fillRef>
          <a:effectRef idx="0">
            <a:schemeClr val="dk1"/>
          </a:effectRef>
          <a:fontRef idx="minor">
            <a:schemeClr val="tx1"/>
          </a:fontRef>
        </p:style>
      </p:cxnSp>
      <p:cxnSp>
        <p:nvCxnSpPr>
          <p:cNvPr id="130" name="直接连接符 129"/>
          <p:cNvCxnSpPr/>
          <p:nvPr/>
        </p:nvCxnSpPr>
        <p:spPr>
          <a:xfrm flipV="1">
            <a:off x="9385540" y="2579298"/>
            <a:ext cx="155275" cy="94891"/>
          </a:xfrm>
          <a:prstGeom prst="line">
            <a:avLst/>
          </a:prstGeom>
        </p:spPr>
        <p:style>
          <a:lnRef idx="1">
            <a:schemeClr val="dk1"/>
          </a:lnRef>
          <a:fillRef idx="0">
            <a:schemeClr val="dk1"/>
          </a:fillRef>
          <a:effectRef idx="0">
            <a:schemeClr val="dk1"/>
          </a:effectRef>
          <a:fontRef idx="minor">
            <a:schemeClr val="tx1"/>
          </a:fontRef>
        </p:style>
      </p:cxnSp>
      <p:cxnSp>
        <p:nvCxnSpPr>
          <p:cNvPr id="132" name="直接连接符 131"/>
          <p:cNvCxnSpPr>
            <a:endCxn id="121" idx="1"/>
          </p:cNvCxnSpPr>
          <p:nvPr/>
        </p:nvCxnSpPr>
        <p:spPr>
          <a:xfrm>
            <a:off x="9385540" y="2689393"/>
            <a:ext cx="112142" cy="19305"/>
          </a:xfrm>
          <a:prstGeom prst="line">
            <a:avLst/>
          </a:prstGeom>
        </p:spPr>
        <p:style>
          <a:lnRef idx="1">
            <a:schemeClr val="dk1"/>
          </a:lnRef>
          <a:fillRef idx="0">
            <a:schemeClr val="dk1"/>
          </a:fillRef>
          <a:effectRef idx="0">
            <a:schemeClr val="dk1"/>
          </a:effectRef>
          <a:fontRef idx="minor">
            <a:schemeClr val="tx1"/>
          </a:fontRef>
        </p:style>
      </p:cxnSp>
      <p:cxnSp>
        <p:nvCxnSpPr>
          <p:cNvPr id="134" name="直接连接符 133"/>
          <p:cNvCxnSpPr/>
          <p:nvPr/>
        </p:nvCxnSpPr>
        <p:spPr>
          <a:xfrm>
            <a:off x="9368287" y="2689839"/>
            <a:ext cx="129395" cy="113746"/>
          </a:xfrm>
          <a:prstGeom prst="line">
            <a:avLst/>
          </a:prstGeom>
        </p:spPr>
        <p:style>
          <a:lnRef idx="1">
            <a:schemeClr val="dk1"/>
          </a:lnRef>
          <a:fillRef idx="0">
            <a:schemeClr val="dk1"/>
          </a:fillRef>
          <a:effectRef idx="0">
            <a:schemeClr val="dk1"/>
          </a:effectRef>
          <a:fontRef idx="minor">
            <a:schemeClr val="tx1"/>
          </a:fontRef>
        </p:style>
      </p:cxnSp>
      <p:cxnSp>
        <p:nvCxnSpPr>
          <p:cNvPr id="136" name="直接连接符 135"/>
          <p:cNvCxnSpPr/>
          <p:nvPr/>
        </p:nvCxnSpPr>
        <p:spPr>
          <a:xfrm>
            <a:off x="8889552" y="2534347"/>
            <a:ext cx="0" cy="301048"/>
          </a:xfrm>
          <a:prstGeom prst="line">
            <a:avLst/>
          </a:prstGeom>
        </p:spPr>
        <p:style>
          <a:lnRef idx="1">
            <a:schemeClr val="dk1"/>
          </a:lnRef>
          <a:fillRef idx="0">
            <a:schemeClr val="dk1"/>
          </a:fillRef>
          <a:effectRef idx="0">
            <a:schemeClr val="dk1"/>
          </a:effectRef>
          <a:fontRef idx="minor">
            <a:schemeClr val="tx1"/>
          </a:fontRef>
        </p:style>
      </p:cxnSp>
      <p:cxnSp>
        <p:nvCxnSpPr>
          <p:cNvPr id="138" name="直接连接符 137"/>
          <p:cNvCxnSpPr/>
          <p:nvPr/>
        </p:nvCxnSpPr>
        <p:spPr>
          <a:xfrm>
            <a:off x="9368287" y="2525281"/>
            <a:ext cx="17253" cy="319180"/>
          </a:xfrm>
          <a:prstGeom prst="line">
            <a:avLst/>
          </a:prstGeom>
        </p:spPr>
        <p:style>
          <a:lnRef idx="1">
            <a:schemeClr val="dk1"/>
          </a:lnRef>
          <a:fillRef idx="0">
            <a:schemeClr val="dk1"/>
          </a:fillRef>
          <a:effectRef idx="0">
            <a:schemeClr val="dk1"/>
          </a:effectRef>
          <a:fontRef idx="minor">
            <a:schemeClr val="tx1"/>
          </a:fontRef>
        </p:style>
      </p:cxnSp>
      <p:cxnSp>
        <p:nvCxnSpPr>
          <p:cNvPr id="140" name="直接连接符 139"/>
          <p:cNvCxnSpPr/>
          <p:nvPr/>
        </p:nvCxnSpPr>
        <p:spPr>
          <a:xfrm>
            <a:off x="8786046" y="2534347"/>
            <a:ext cx="8593" cy="301048"/>
          </a:xfrm>
          <a:prstGeom prst="line">
            <a:avLst/>
          </a:prstGeom>
        </p:spPr>
        <p:style>
          <a:lnRef idx="1">
            <a:schemeClr val="dk1"/>
          </a:lnRef>
          <a:fillRef idx="0">
            <a:schemeClr val="dk1"/>
          </a:fillRef>
          <a:effectRef idx="0">
            <a:schemeClr val="dk1"/>
          </a:effectRef>
          <a:fontRef idx="minor">
            <a:schemeClr val="tx1"/>
          </a:fontRef>
        </p:style>
      </p:cxnSp>
      <p:sp>
        <p:nvSpPr>
          <p:cNvPr id="141" name="矩形 140"/>
          <p:cNvSpPr/>
          <p:nvPr/>
        </p:nvSpPr>
        <p:spPr>
          <a:xfrm>
            <a:off x="5840085" y="5167223"/>
            <a:ext cx="1725283" cy="14751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2" name="矩形 141"/>
          <p:cNvSpPr/>
          <p:nvPr/>
        </p:nvSpPr>
        <p:spPr>
          <a:xfrm>
            <a:off x="8307246" y="5201728"/>
            <a:ext cx="1589437" cy="1440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3" name="矩形 142"/>
          <p:cNvSpPr/>
          <p:nvPr/>
        </p:nvSpPr>
        <p:spPr>
          <a:xfrm>
            <a:off x="10256842" y="5068810"/>
            <a:ext cx="1707995" cy="1573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4" name="文本框 143"/>
          <p:cNvSpPr txBox="1"/>
          <p:nvPr/>
        </p:nvSpPr>
        <p:spPr>
          <a:xfrm>
            <a:off x="6144174" y="5104925"/>
            <a:ext cx="1091244" cy="369332"/>
          </a:xfrm>
          <a:prstGeom prst="rect">
            <a:avLst/>
          </a:prstGeom>
          <a:noFill/>
        </p:spPr>
        <p:txBody>
          <a:bodyPr wrap="square" rtlCol="0">
            <a:spAutoFit/>
          </a:bodyPr>
          <a:lstStyle/>
          <a:p>
            <a:r>
              <a:rPr lang="en-US" altLang="zh-CN" dirty="0" smtClean="0"/>
              <a:t>hotel</a:t>
            </a:r>
            <a:endParaRPr lang="zh-CN" altLang="en-US" dirty="0"/>
          </a:p>
        </p:txBody>
      </p:sp>
      <p:sp>
        <p:nvSpPr>
          <p:cNvPr id="145" name="文本框 144"/>
          <p:cNvSpPr txBox="1"/>
          <p:nvPr/>
        </p:nvSpPr>
        <p:spPr>
          <a:xfrm>
            <a:off x="5891846" y="5403822"/>
            <a:ext cx="1673522" cy="1200329"/>
          </a:xfrm>
          <a:prstGeom prst="rect">
            <a:avLst/>
          </a:prstGeom>
          <a:noFill/>
        </p:spPr>
        <p:txBody>
          <a:bodyPr wrap="square" rtlCol="0">
            <a:spAutoFit/>
          </a:bodyPr>
          <a:lstStyle/>
          <a:p>
            <a:r>
              <a:rPr lang="en-US" altLang="zh-CN" b="1" u="sng" dirty="0" err="1"/>
              <a:t>hotel_id</a:t>
            </a:r>
            <a:r>
              <a:rPr lang="en-US" altLang="zh-CN" b="1" u="sng" dirty="0"/>
              <a:t> </a:t>
            </a:r>
            <a:endParaRPr lang="en-US" altLang="zh-CN" b="1" u="sng" dirty="0" smtClean="0"/>
          </a:p>
          <a:p>
            <a:r>
              <a:rPr lang="en-US" altLang="zh-CN" dirty="0" err="1" smtClean="0"/>
              <a:t>country_id</a:t>
            </a:r>
            <a:r>
              <a:rPr lang="en-US" altLang="zh-CN" dirty="0" smtClean="0"/>
              <a:t> </a:t>
            </a:r>
            <a:r>
              <a:rPr lang="zh-CN" altLang="en-US" dirty="0" smtClean="0"/>
              <a:t>*</a:t>
            </a:r>
            <a:r>
              <a:rPr lang="en-US" altLang="zh-CN" dirty="0" smtClean="0"/>
              <a:t> </a:t>
            </a:r>
          </a:p>
          <a:p>
            <a:r>
              <a:rPr lang="en-US" altLang="zh-CN" dirty="0" err="1" smtClean="0"/>
              <a:t>hotel_name</a:t>
            </a:r>
            <a:r>
              <a:rPr lang="en-US" altLang="zh-CN" dirty="0" smtClean="0"/>
              <a:t> </a:t>
            </a:r>
          </a:p>
          <a:p>
            <a:r>
              <a:rPr lang="en-US" altLang="zh-CN" dirty="0" err="1" smtClean="0"/>
              <a:t>hotel_location</a:t>
            </a:r>
            <a:endParaRPr lang="zh-CN" altLang="en-US" dirty="0"/>
          </a:p>
        </p:txBody>
      </p:sp>
      <p:cxnSp>
        <p:nvCxnSpPr>
          <p:cNvPr id="147" name="直接连接符 146"/>
          <p:cNvCxnSpPr/>
          <p:nvPr/>
        </p:nvCxnSpPr>
        <p:spPr>
          <a:xfrm>
            <a:off x="5857338" y="5403822"/>
            <a:ext cx="1708030" cy="0"/>
          </a:xfrm>
          <a:prstGeom prst="line">
            <a:avLst/>
          </a:prstGeom>
        </p:spPr>
        <p:style>
          <a:lnRef idx="1">
            <a:schemeClr val="dk1"/>
          </a:lnRef>
          <a:fillRef idx="0">
            <a:schemeClr val="dk1"/>
          </a:fillRef>
          <a:effectRef idx="0">
            <a:schemeClr val="dk1"/>
          </a:effectRef>
          <a:fontRef idx="minor">
            <a:schemeClr val="tx1"/>
          </a:fontRef>
        </p:style>
      </p:cxnSp>
      <p:sp>
        <p:nvSpPr>
          <p:cNvPr id="148" name="文本框 147"/>
          <p:cNvSpPr txBox="1"/>
          <p:nvPr/>
        </p:nvSpPr>
        <p:spPr>
          <a:xfrm>
            <a:off x="8411834" y="5207940"/>
            <a:ext cx="1380221" cy="369332"/>
          </a:xfrm>
          <a:prstGeom prst="rect">
            <a:avLst/>
          </a:prstGeom>
          <a:noFill/>
        </p:spPr>
        <p:txBody>
          <a:bodyPr wrap="square" rtlCol="0">
            <a:spAutoFit/>
          </a:bodyPr>
          <a:lstStyle/>
          <a:p>
            <a:r>
              <a:rPr lang="en-US" altLang="zh-CN" dirty="0" smtClean="0"/>
              <a:t>sightseeing</a:t>
            </a:r>
            <a:endParaRPr lang="zh-CN" altLang="en-US" dirty="0"/>
          </a:p>
        </p:txBody>
      </p:sp>
      <p:sp>
        <p:nvSpPr>
          <p:cNvPr id="149" name="文本框 148"/>
          <p:cNvSpPr txBox="1"/>
          <p:nvPr/>
        </p:nvSpPr>
        <p:spPr>
          <a:xfrm>
            <a:off x="8335263" y="5616631"/>
            <a:ext cx="2009949" cy="954107"/>
          </a:xfrm>
          <a:prstGeom prst="rect">
            <a:avLst/>
          </a:prstGeom>
          <a:noFill/>
        </p:spPr>
        <p:txBody>
          <a:bodyPr wrap="square" rtlCol="0">
            <a:spAutoFit/>
          </a:bodyPr>
          <a:lstStyle/>
          <a:p>
            <a:r>
              <a:rPr lang="en-US" altLang="zh-CN" sz="1400" b="1" u="sng" dirty="0" err="1" smtClean="0"/>
              <a:t>sightseeing_id</a:t>
            </a:r>
            <a:endParaRPr lang="en-US" altLang="zh-CN" sz="1400" b="1" u="sng" dirty="0"/>
          </a:p>
          <a:p>
            <a:r>
              <a:rPr lang="en-US" altLang="zh-CN" sz="1400" dirty="0" err="1" smtClean="0"/>
              <a:t>sightseeing_name</a:t>
            </a:r>
            <a:r>
              <a:rPr lang="en-US" altLang="zh-CN" sz="1400" dirty="0" smtClean="0"/>
              <a:t> </a:t>
            </a:r>
            <a:r>
              <a:rPr lang="en-US" altLang="zh-CN" sz="1400" dirty="0" err="1" smtClean="0"/>
              <a:t>country_id</a:t>
            </a:r>
            <a:r>
              <a:rPr lang="en-US" altLang="zh-CN" sz="1400" dirty="0" smtClean="0"/>
              <a:t> </a:t>
            </a:r>
            <a:r>
              <a:rPr lang="zh-CN" altLang="en-US" sz="1400" dirty="0" smtClean="0"/>
              <a:t>*</a:t>
            </a:r>
            <a:endParaRPr lang="en-US" altLang="zh-CN" sz="1400" dirty="0" smtClean="0"/>
          </a:p>
          <a:p>
            <a:r>
              <a:rPr lang="en-US" altLang="zh-CN" sz="1400" dirty="0" smtClean="0"/>
              <a:t> location</a:t>
            </a:r>
            <a:endParaRPr lang="zh-CN" altLang="en-US" sz="1400" dirty="0"/>
          </a:p>
        </p:txBody>
      </p:sp>
      <p:cxnSp>
        <p:nvCxnSpPr>
          <p:cNvPr id="151" name="直接连接符 150"/>
          <p:cNvCxnSpPr/>
          <p:nvPr/>
        </p:nvCxnSpPr>
        <p:spPr>
          <a:xfrm>
            <a:off x="8335263" y="5523195"/>
            <a:ext cx="1533364" cy="21565"/>
          </a:xfrm>
          <a:prstGeom prst="line">
            <a:avLst/>
          </a:prstGeom>
        </p:spPr>
        <p:style>
          <a:lnRef idx="1">
            <a:schemeClr val="dk1"/>
          </a:lnRef>
          <a:fillRef idx="0">
            <a:schemeClr val="dk1"/>
          </a:fillRef>
          <a:effectRef idx="0">
            <a:schemeClr val="dk1"/>
          </a:effectRef>
          <a:fontRef idx="minor">
            <a:schemeClr val="tx1"/>
          </a:fontRef>
        </p:style>
      </p:cxnSp>
      <p:sp>
        <p:nvSpPr>
          <p:cNvPr id="152" name="文本框 151"/>
          <p:cNvSpPr txBox="1"/>
          <p:nvPr/>
        </p:nvSpPr>
        <p:spPr>
          <a:xfrm>
            <a:off x="10442276" y="5034490"/>
            <a:ext cx="1423358" cy="369332"/>
          </a:xfrm>
          <a:prstGeom prst="rect">
            <a:avLst/>
          </a:prstGeom>
          <a:noFill/>
        </p:spPr>
        <p:txBody>
          <a:bodyPr wrap="square" rtlCol="0">
            <a:spAutoFit/>
          </a:bodyPr>
          <a:lstStyle/>
          <a:p>
            <a:r>
              <a:rPr lang="en-US" altLang="zh-CN" dirty="0" smtClean="0"/>
              <a:t>restaurant</a:t>
            </a:r>
            <a:endParaRPr lang="zh-CN" altLang="en-US" dirty="0"/>
          </a:p>
        </p:txBody>
      </p:sp>
      <p:sp>
        <p:nvSpPr>
          <p:cNvPr id="153" name="文本框 152"/>
          <p:cNvSpPr txBox="1"/>
          <p:nvPr/>
        </p:nvSpPr>
        <p:spPr>
          <a:xfrm>
            <a:off x="10301026" y="5367403"/>
            <a:ext cx="1890974" cy="954107"/>
          </a:xfrm>
          <a:prstGeom prst="rect">
            <a:avLst/>
          </a:prstGeom>
          <a:noFill/>
        </p:spPr>
        <p:txBody>
          <a:bodyPr wrap="square" rtlCol="0">
            <a:spAutoFit/>
          </a:bodyPr>
          <a:lstStyle/>
          <a:p>
            <a:r>
              <a:rPr lang="en-US" altLang="zh-CN" sz="1400" b="1" u="sng" dirty="0" err="1"/>
              <a:t>restaurant_id</a:t>
            </a:r>
            <a:r>
              <a:rPr lang="en-US" altLang="zh-CN" sz="1400" b="1" u="sng" dirty="0"/>
              <a:t> </a:t>
            </a:r>
            <a:r>
              <a:rPr lang="en-US" altLang="zh-CN" sz="1400" dirty="0" err="1" smtClean="0"/>
              <a:t>restaurant_name</a:t>
            </a:r>
            <a:r>
              <a:rPr lang="en-US" altLang="zh-CN" sz="1400" dirty="0" smtClean="0"/>
              <a:t> </a:t>
            </a:r>
            <a:r>
              <a:rPr lang="en-US" altLang="zh-CN" sz="1400" dirty="0" err="1" smtClean="0"/>
              <a:t>country_id</a:t>
            </a:r>
            <a:r>
              <a:rPr lang="zh-CN" altLang="en-US" sz="1400" dirty="0" smtClean="0"/>
              <a:t>*</a:t>
            </a:r>
            <a:endParaRPr lang="en-US" altLang="zh-CN" sz="1400" dirty="0" smtClean="0"/>
          </a:p>
          <a:p>
            <a:r>
              <a:rPr lang="en-US" altLang="zh-CN" sz="1400" dirty="0" err="1" smtClean="0"/>
              <a:t>resturant_location</a:t>
            </a:r>
            <a:endParaRPr lang="zh-CN" altLang="en-US" sz="1400" dirty="0"/>
          </a:p>
        </p:txBody>
      </p:sp>
      <p:cxnSp>
        <p:nvCxnSpPr>
          <p:cNvPr id="155" name="直接连接符 154"/>
          <p:cNvCxnSpPr/>
          <p:nvPr/>
        </p:nvCxnSpPr>
        <p:spPr>
          <a:xfrm>
            <a:off x="11326483" y="3483472"/>
            <a:ext cx="25879" cy="1479416"/>
          </a:xfrm>
          <a:prstGeom prst="line">
            <a:avLst/>
          </a:prstGeom>
        </p:spPr>
        <p:style>
          <a:lnRef idx="1">
            <a:schemeClr val="dk1"/>
          </a:lnRef>
          <a:fillRef idx="0">
            <a:schemeClr val="dk1"/>
          </a:fillRef>
          <a:effectRef idx="0">
            <a:schemeClr val="dk1"/>
          </a:effectRef>
          <a:fontRef idx="minor">
            <a:schemeClr val="tx1"/>
          </a:fontRef>
        </p:style>
      </p:cxnSp>
      <p:sp>
        <p:nvSpPr>
          <p:cNvPr id="159" name="椭圆 158"/>
          <p:cNvSpPr/>
          <p:nvPr/>
        </p:nvSpPr>
        <p:spPr>
          <a:xfrm>
            <a:off x="11283351" y="4839390"/>
            <a:ext cx="155275" cy="1294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61" name="直接连接符 160"/>
          <p:cNvCxnSpPr>
            <a:stCxn id="159" idx="3"/>
            <a:endCxn id="152" idx="0"/>
          </p:cNvCxnSpPr>
          <p:nvPr/>
        </p:nvCxnSpPr>
        <p:spPr>
          <a:xfrm flipH="1">
            <a:off x="11153955" y="4949858"/>
            <a:ext cx="152135" cy="84632"/>
          </a:xfrm>
          <a:prstGeom prst="line">
            <a:avLst/>
          </a:prstGeom>
        </p:spPr>
        <p:style>
          <a:lnRef idx="1">
            <a:schemeClr val="dk1"/>
          </a:lnRef>
          <a:fillRef idx="0">
            <a:schemeClr val="dk1"/>
          </a:fillRef>
          <a:effectRef idx="0">
            <a:schemeClr val="dk1"/>
          </a:effectRef>
          <a:fontRef idx="minor">
            <a:schemeClr val="tx1"/>
          </a:fontRef>
        </p:style>
      </p:cxnSp>
      <p:cxnSp>
        <p:nvCxnSpPr>
          <p:cNvPr id="164" name="直接连接符 163"/>
          <p:cNvCxnSpPr>
            <a:stCxn id="159" idx="4"/>
          </p:cNvCxnSpPr>
          <p:nvPr/>
        </p:nvCxnSpPr>
        <p:spPr>
          <a:xfrm flipH="1">
            <a:off x="11352362" y="4968811"/>
            <a:ext cx="8627" cy="136114"/>
          </a:xfrm>
          <a:prstGeom prst="line">
            <a:avLst/>
          </a:prstGeom>
        </p:spPr>
        <p:style>
          <a:lnRef idx="1">
            <a:schemeClr val="dk1"/>
          </a:lnRef>
          <a:fillRef idx="0">
            <a:schemeClr val="dk1"/>
          </a:fillRef>
          <a:effectRef idx="0">
            <a:schemeClr val="dk1"/>
          </a:effectRef>
          <a:fontRef idx="minor">
            <a:schemeClr val="tx1"/>
          </a:fontRef>
        </p:style>
      </p:cxnSp>
      <p:cxnSp>
        <p:nvCxnSpPr>
          <p:cNvPr id="166" name="直接连接符 165"/>
          <p:cNvCxnSpPr>
            <a:stCxn id="159" idx="4"/>
          </p:cNvCxnSpPr>
          <p:nvPr/>
        </p:nvCxnSpPr>
        <p:spPr>
          <a:xfrm>
            <a:off x="11360989" y="4968811"/>
            <a:ext cx="218887" cy="136114"/>
          </a:xfrm>
          <a:prstGeom prst="line">
            <a:avLst/>
          </a:prstGeom>
        </p:spPr>
        <p:style>
          <a:lnRef idx="1">
            <a:schemeClr val="dk1"/>
          </a:lnRef>
          <a:fillRef idx="0">
            <a:schemeClr val="dk1"/>
          </a:fillRef>
          <a:effectRef idx="0">
            <a:schemeClr val="dk1"/>
          </a:effectRef>
          <a:fontRef idx="minor">
            <a:schemeClr val="tx1"/>
          </a:fontRef>
        </p:style>
      </p:cxnSp>
      <p:cxnSp>
        <p:nvCxnSpPr>
          <p:cNvPr id="169" name="直接连接符 168"/>
          <p:cNvCxnSpPr/>
          <p:nvPr/>
        </p:nvCxnSpPr>
        <p:spPr>
          <a:xfrm>
            <a:off x="10511293" y="3483472"/>
            <a:ext cx="0" cy="1355918"/>
          </a:xfrm>
          <a:prstGeom prst="line">
            <a:avLst/>
          </a:prstGeom>
        </p:spPr>
        <p:style>
          <a:lnRef idx="1">
            <a:schemeClr val="dk1"/>
          </a:lnRef>
          <a:fillRef idx="0">
            <a:schemeClr val="dk1"/>
          </a:fillRef>
          <a:effectRef idx="0">
            <a:schemeClr val="dk1"/>
          </a:effectRef>
          <a:fontRef idx="minor">
            <a:schemeClr val="tx1"/>
          </a:fontRef>
        </p:style>
      </p:cxnSp>
      <p:cxnSp>
        <p:nvCxnSpPr>
          <p:cNvPr id="171" name="直接连接符 170"/>
          <p:cNvCxnSpPr/>
          <p:nvPr/>
        </p:nvCxnSpPr>
        <p:spPr>
          <a:xfrm>
            <a:off x="9661582" y="4839390"/>
            <a:ext cx="858337" cy="0"/>
          </a:xfrm>
          <a:prstGeom prst="line">
            <a:avLst/>
          </a:prstGeom>
        </p:spPr>
        <p:style>
          <a:lnRef idx="1">
            <a:schemeClr val="dk1"/>
          </a:lnRef>
          <a:fillRef idx="0">
            <a:schemeClr val="dk1"/>
          </a:fillRef>
          <a:effectRef idx="0">
            <a:schemeClr val="dk1"/>
          </a:effectRef>
          <a:fontRef idx="minor">
            <a:schemeClr val="tx1"/>
          </a:fontRef>
        </p:style>
      </p:cxnSp>
      <p:cxnSp>
        <p:nvCxnSpPr>
          <p:cNvPr id="173" name="直接连接符 172"/>
          <p:cNvCxnSpPr/>
          <p:nvPr/>
        </p:nvCxnSpPr>
        <p:spPr>
          <a:xfrm>
            <a:off x="9652956" y="4839390"/>
            <a:ext cx="8626" cy="214081"/>
          </a:xfrm>
          <a:prstGeom prst="line">
            <a:avLst/>
          </a:prstGeom>
        </p:spPr>
        <p:style>
          <a:lnRef idx="1">
            <a:schemeClr val="dk1"/>
          </a:lnRef>
          <a:fillRef idx="0">
            <a:schemeClr val="dk1"/>
          </a:fillRef>
          <a:effectRef idx="0">
            <a:schemeClr val="dk1"/>
          </a:effectRef>
          <a:fontRef idx="minor">
            <a:schemeClr val="tx1"/>
          </a:fontRef>
        </p:style>
      </p:cxnSp>
      <p:cxnSp>
        <p:nvCxnSpPr>
          <p:cNvPr id="178" name="直接连接符 177"/>
          <p:cNvCxnSpPr/>
          <p:nvPr/>
        </p:nvCxnSpPr>
        <p:spPr>
          <a:xfrm flipH="1">
            <a:off x="9484748" y="5068810"/>
            <a:ext cx="168208" cy="132918"/>
          </a:xfrm>
          <a:prstGeom prst="line">
            <a:avLst/>
          </a:prstGeom>
        </p:spPr>
        <p:style>
          <a:lnRef idx="1">
            <a:schemeClr val="dk1"/>
          </a:lnRef>
          <a:fillRef idx="0">
            <a:schemeClr val="dk1"/>
          </a:fillRef>
          <a:effectRef idx="0">
            <a:schemeClr val="dk1"/>
          </a:effectRef>
          <a:fontRef idx="minor">
            <a:schemeClr val="tx1"/>
          </a:fontRef>
        </p:style>
      </p:cxnSp>
      <p:cxnSp>
        <p:nvCxnSpPr>
          <p:cNvPr id="180" name="直接连接符 179"/>
          <p:cNvCxnSpPr>
            <a:stCxn id="148" idx="0"/>
            <a:endCxn id="148" idx="0"/>
          </p:cNvCxnSpPr>
          <p:nvPr/>
        </p:nvCxnSpPr>
        <p:spPr>
          <a:xfrm>
            <a:off x="9101945" y="520794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9652956" y="5048859"/>
            <a:ext cx="185434" cy="168208"/>
          </a:xfrm>
          <a:prstGeom prst="line">
            <a:avLst/>
          </a:prstGeom>
        </p:spPr>
        <p:style>
          <a:lnRef idx="1">
            <a:schemeClr val="dk1"/>
          </a:lnRef>
          <a:fillRef idx="0">
            <a:schemeClr val="dk1"/>
          </a:fillRef>
          <a:effectRef idx="0">
            <a:schemeClr val="dk1"/>
          </a:effectRef>
          <a:fontRef idx="minor">
            <a:schemeClr val="tx1"/>
          </a:fontRef>
        </p:style>
      </p:cxnSp>
      <p:cxnSp>
        <p:nvCxnSpPr>
          <p:cNvPr id="186" name="直接连接符 185"/>
          <p:cNvCxnSpPr/>
          <p:nvPr/>
        </p:nvCxnSpPr>
        <p:spPr>
          <a:xfrm>
            <a:off x="9661584" y="5053471"/>
            <a:ext cx="37644" cy="178935"/>
          </a:xfrm>
          <a:prstGeom prst="line">
            <a:avLst/>
          </a:prstGeom>
        </p:spPr>
        <p:style>
          <a:lnRef idx="1">
            <a:schemeClr val="dk1"/>
          </a:lnRef>
          <a:fillRef idx="0">
            <a:schemeClr val="dk1"/>
          </a:fillRef>
          <a:effectRef idx="0">
            <a:schemeClr val="dk1"/>
          </a:effectRef>
          <a:fontRef idx="minor">
            <a:schemeClr val="tx1"/>
          </a:fontRef>
        </p:style>
      </p:cxnSp>
      <p:cxnSp>
        <p:nvCxnSpPr>
          <p:cNvPr id="191" name="直接连接符 190"/>
          <p:cNvCxnSpPr/>
          <p:nvPr/>
        </p:nvCxnSpPr>
        <p:spPr>
          <a:xfrm>
            <a:off x="2053087" y="242342"/>
            <a:ext cx="327804" cy="11034"/>
          </a:xfrm>
          <a:prstGeom prst="line">
            <a:avLst/>
          </a:prstGeom>
        </p:spPr>
        <p:style>
          <a:lnRef idx="1">
            <a:schemeClr val="dk1"/>
          </a:lnRef>
          <a:fillRef idx="0">
            <a:schemeClr val="dk1"/>
          </a:fillRef>
          <a:effectRef idx="0">
            <a:schemeClr val="dk1"/>
          </a:effectRef>
          <a:fontRef idx="minor">
            <a:schemeClr val="tx1"/>
          </a:fontRef>
        </p:style>
      </p:cxnSp>
      <p:cxnSp>
        <p:nvCxnSpPr>
          <p:cNvPr id="197" name="直接连接符 196"/>
          <p:cNvCxnSpPr/>
          <p:nvPr/>
        </p:nvCxnSpPr>
        <p:spPr>
          <a:xfrm>
            <a:off x="3217652" y="5340566"/>
            <a:ext cx="0" cy="352868"/>
          </a:xfrm>
          <a:prstGeom prst="line">
            <a:avLst/>
          </a:prstGeom>
        </p:spPr>
        <p:style>
          <a:lnRef idx="1">
            <a:schemeClr val="dk1"/>
          </a:lnRef>
          <a:fillRef idx="0">
            <a:schemeClr val="dk1"/>
          </a:fillRef>
          <a:effectRef idx="0">
            <a:schemeClr val="dk1"/>
          </a:effectRef>
          <a:fontRef idx="minor">
            <a:schemeClr val="tx1"/>
          </a:fontRef>
        </p:style>
      </p:cxnSp>
      <p:sp>
        <p:nvSpPr>
          <p:cNvPr id="199" name="文本框 198"/>
          <p:cNvSpPr txBox="1"/>
          <p:nvPr/>
        </p:nvSpPr>
        <p:spPr>
          <a:xfrm>
            <a:off x="8913247" y="917905"/>
            <a:ext cx="627568" cy="369332"/>
          </a:xfrm>
          <a:prstGeom prst="rect">
            <a:avLst/>
          </a:prstGeom>
          <a:noFill/>
        </p:spPr>
        <p:txBody>
          <a:bodyPr wrap="square" rtlCol="0">
            <a:spAutoFit/>
          </a:bodyPr>
          <a:lstStyle/>
          <a:p>
            <a:r>
              <a:rPr lang="en-US" altLang="zh-CN" dirty="0" smtClean="0"/>
              <a:t>has</a:t>
            </a:r>
            <a:endParaRPr lang="zh-CN" altLang="en-US" dirty="0"/>
          </a:p>
        </p:txBody>
      </p:sp>
      <p:sp>
        <p:nvSpPr>
          <p:cNvPr id="200" name="文本框 199"/>
          <p:cNvSpPr txBox="1"/>
          <p:nvPr/>
        </p:nvSpPr>
        <p:spPr>
          <a:xfrm>
            <a:off x="8844236" y="2087067"/>
            <a:ext cx="627568" cy="369332"/>
          </a:xfrm>
          <a:prstGeom prst="rect">
            <a:avLst/>
          </a:prstGeom>
          <a:noFill/>
        </p:spPr>
        <p:txBody>
          <a:bodyPr wrap="square" rtlCol="0">
            <a:spAutoFit/>
          </a:bodyPr>
          <a:lstStyle/>
          <a:p>
            <a:r>
              <a:rPr lang="en-US" altLang="zh-CN" dirty="0" smtClean="0"/>
              <a:t>has</a:t>
            </a:r>
            <a:endParaRPr lang="zh-CN" altLang="en-US" dirty="0"/>
          </a:p>
        </p:txBody>
      </p:sp>
      <p:cxnSp>
        <p:nvCxnSpPr>
          <p:cNvPr id="202" name="直接连接符 201"/>
          <p:cNvCxnSpPr/>
          <p:nvPr/>
        </p:nvCxnSpPr>
        <p:spPr>
          <a:xfrm>
            <a:off x="9547287" y="5034490"/>
            <a:ext cx="299729" cy="0"/>
          </a:xfrm>
          <a:prstGeom prst="line">
            <a:avLst/>
          </a:prstGeom>
        </p:spPr>
        <p:style>
          <a:lnRef idx="1">
            <a:schemeClr val="dk1"/>
          </a:lnRef>
          <a:fillRef idx="0">
            <a:schemeClr val="dk1"/>
          </a:fillRef>
          <a:effectRef idx="0">
            <a:schemeClr val="dk1"/>
          </a:effectRef>
          <a:fontRef idx="minor">
            <a:schemeClr val="tx1"/>
          </a:fontRef>
        </p:style>
      </p:cxnSp>
      <p:sp>
        <p:nvSpPr>
          <p:cNvPr id="204" name="文本框 203"/>
          <p:cNvSpPr txBox="1"/>
          <p:nvPr/>
        </p:nvSpPr>
        <p:spPr>
          <a:xfrm>
            <a:off x="3356743" y="1135175"/>
            <a:ext cx="1136535" cy="307777"/>
          </a:xfrm>
          <a:prstGeom prst="rect">
            <a:avLst/>
          </a:prstGeom>
          <a:noFill/>
        </p:spPr>
        <p:txBody>
          <a:bodyPr wrap="square" rtlCol="0">
            <a:spAutoFit/>
          </a:bodyPr>
          <a:lstStyle/>
          <a:p>
            <a:r>
              <a:rPr lang="en-US" altLang="zh-CN" sz="1400" dirty="0" smtClean="0"/>
              <a:t>Work for</a:t>
            </a:r>
            <a:endParaRPr lang="zh-CN" altLang="en-US" sz="1400" dirty="0"/>
          </a:p>
        </p:txBody>
      </p:sp>
      <p:sp>
        <p:nvSpPr>
          <p:cNvPr id="205" name="文本框 204"/>
          <p:cNvSpPr txBox="1"/>
          <p:nvPr/>
        </p:nvSpPr>
        <p:spPr>
          <a:xfrm>
            <a:off x="3298519" y="5234812"/>
            <a:ext cx="878817" cy="307777"/>
          </a:xfrm>
          <a:prstGeom prst="rect">
            <a:avLst/>
          </a:prstGeom>
          <a:noFill/>
        </p:spPr>
        <p:txBody>
          <a:bodyPr wrap="square" rtlCol="0">
            <a:spAutoFit/>
          </a:bodyPr>
          <a:lstStyle/>
          <a:p>
            <a:r>
              <a:rPr lang="en-US" altLang="zh-CN" sz="1400" dirty="0" smtClean="0"/>
              <a:t>makes</a:t>
            </a:r>
            <a:endParaRPr lang="zh-CN" altLang="en-US" sz="1400" dirty="0"/>
          </a:p>
        </p:txBody>
      </p:sp>
      <p:sp>
        <p:nvSpPr>
          <p:cNvPr id="206" name="文本框 205"/>
          <p:cNvSpPr txBox="1"/>
          <p:nvPr/>
        </p:nvSpPr>
        <p:spPr>
          <a:xfrm>
            <a:off x="5865964" y="2639959"/>
            <a:ext cx="724649" cy="369332"/>
          </a:xfrm>
          <a:prstGeom prst="rect">
            <a:avLst/>
          </a:prstGeom>
          <a:noFill/>
        </p:spPr>
        <p:txBody>
          <a:bodyPr wrap="square" rtlCol="0">
            <a:spAutoFit/>
          </a:bodyPr>
          <a:lstStyle/>
          <a:p>
            <a:r>
              <a:rPr lang="en-US" altLang="zh-CN" dirty="0" smtClean="0"/>
              <a:t>for</a:t>
            </a:r>
            <a:endParaRPr lang="zh-CN" altLang="en-US" dirty="0"/>
          </a:p>
        </p:txBody>
      </p:sp>
      <p:cxnSp>
        <p:nvCxnSpPr>
          <p:cNvPr id="208" name="直接连接符 207"/>
          <p:cNvCxnSpPr/>
          <p:nvPr/>
        </p:nvCxnSpPr>
        <p:spPr>
          <a:xfrm>
            <a:off x="9745673" y="3467822"/>
            <a:ext cx="0" cy="483076"/>
          </a:xfrm>
          <a:prstGeom prst="line">
            <a:avLst/>
          </a:prstGeom>
        </p:spPr>
        <p:style>
          <a:lnRef idx="1">
            <a:schemeClr val="dk1"/>
          </a:lnRef>
          <a:fillRef idx="0">
            <a:schemeClr val="dk1"/>
          </a:fillRef>
          <a:effectRef idx="0">
            <a:schemeClr val="dk1"/>
          </a:effectRef>
          <a:fontRef idx="minor">
            <a:schemeClr val="tx1"/>
          </a:fontRef>
        </p:style>
      </p:cxnSp>
      <p:cxnSp>
        <p:nvCxnSpPr>
          <p:cNvPr id="210" name="直接连接符 209"/>
          <p:cNvCxnSpPr/>
          <p:nvPr/>
        </p:nvCxnSpPr>
        <p:spPr>
          <a:xfrm flipH="1" flipV="1">
            <a:off x="7146998" y="3942272"/>
            <a:ext cx="2598675" cy="8626"/>
          </a:xfrm>
          <a:prstGeom prst="line">
            <a:avLst/>
          </a:prstGeom>
        </p:spPr>
        <p:style>
          <a:lnRef idx="1">
            <a:schemeClr val="dk1"/>
          </a:lnRef>
          <a:fillRef idx="0">
            <a:schemeClr val="dk1"/>
          </a:fillRef>
          <a:effectRef idx="0">
            <a:schemeClr val="dk1"/>
          </a:effectRef>
          <a:fontRef idx="minor">
            <a:schemeClr val="tx1"/>
          </a:fontRef>
        </p:style>
      </p:cxnSp>
      <p:cxnSp>
        <p:nvCxnSpPr>
          <p:cNvPr id="212" name="直接连接符 211"/>
          <p:cNvCxnSpPr/>
          <p:nvPr/>
        </p:nvCxnSpPr>
        <p:spPr>
          <a:xfrm>
            <a:off x="7146998" y="3953769"/>
            <a:ext cx="0" cy="1075682"/>
          </a:xfrm>
          <a:prstGeom prst="line">
            <a:avLst/>
          </a:prstGeom>
        </p:spPr>
        <p:style>
          <a:lnRef idx="1">
            <a:schemeClr val="dk1"/>
          </a:lnRef>
          <a:fillRef idx="0">
            <a:schemeClr val="dk1"/>
          </a:fillRef>
          <a:effectRef idx="0">
            <a:schemeClr val="dk1"/>
          </a:effectRef>
          <a:fontRef idx="minor">
            <a:schemeClr val="tx1"/>
          </a:fontRef>
        </p:style>
      </p:cxnSp>
      <p:sp>
        <p:nvSpPr>
          <p:cNvPr id="213" name="椭圆 212"/>
          <p:cNvSpPr/>
          <p:nvPr/>
        </p:nvSpPr>
        <p:spPr>
          <a:xfrm>
            <a:off x="7033802" y="4912926"/>
            <a:ext cx="202708" cy="1584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15" name="直接连接符 214"/>
          <p:cNvCxnSpPr/>
          <p:nvPr/>
        </p:nvCxnSpPr>
        <p:spPr>
          <a:xfrm flipH="1">
            <a:off x="6987396" y="5089585"/>
            <a:ext cx="69012" cy="77637"/>
          </a:xfrm>
          <a:prstGeom prst="line">
            <a:avLst/>
          </a:prstGeom>
        </p:spPr>
        <p:style>
          <a:lnRef idx="1">
            <a:schemeClr val="dk1"/>
          </a:lnRef>
          <a:fillRef idx="0">
            <a:schemeClr val="dk1"/>
          </a:fillRef>
          <a:effectRef idx="0">
            <a:schemeClr val="dk1"/>
          </a:effectRef>
          <a:fontRef idx="minor">
            <a:schemeClr val="tx1"/>
          </a:fontRef>
        </p:style>
      </p:cxnSp>
      <p:cxnSp>
        <p:nvCxnSpPr>
          <p:cNvPr id="217" name="直接连接符 216"/>
          <p:cNvCxnSpPr>
            <a:stCxn id="213" idx="4"/>
          </p:cNvCxnSpPr>
          <p:nvPr/>
        </p:nvCxnSpPr>
        <p:spPr>
          <a:xfrm>
            <a:off x="7135156" y="5071421"/>
            <a:ext cx="0" cy="160985"/>
          </a:xfrm>
          <a:prstGeom prst="line">
            <a:avLst/>
          </a:prstGeom>
        </p:spPr>
        <p:style>
          <a:lnRef idx="1">
            <a:schemeClr val="dk1"/>
          </a:lnRef>
          <a:fillRef idx="0">
            <a:schemeClr val="dk1"/>
          </a:fillRef>
          <a:effectRef idx="0">
            <a:schemeClr val="dk1"/>
          </a:effectRef>
          <a:fontRef idx="minor">
            <a:schemeClr val="tx1"/>
          </a:fontRef>
        </p:style>
      </p:cxnSp>
      <p:cxnSp>
        <p:nvCxnSpPr>
          <p:cNvPr id="219" name="直接连接符 218"/>
          <p:cNvCxnSpPr>
            <a:stCxn id="213" idx="5"/>
          </p:cNvCxnSpPr>
          <p:nvPr/>
        </p:nvCxnSpPr>
        <p:spPr>
          <a:xfrm>
            <a:off x="7206824" y="5048210"/>
            <a:ext cx="125629" cy="153518"/>
          </a:xfrm>
          <a:prstGeom prst="line">
            <a:avLst/>
          </a:prstGeom>
        </p:spPr>
        <p:style>
          <a:lnRef idx="1">
            <a:schemeClr val="dk1"/>
          </a:lnRef>
          <a:fillRef idx="0">
            <a:schemeClr val="dk1"/>
          </a:fillRef>
          <a:effectRef idx="0">
            <a:schemeClr val="dk1"/>
          </a:effectRef>
          <a:fontRef idx="minor">
            <a:schemeClr val="tx1"/>
          </a:fontRef>
        </p:style>
      </p:cxnSp>
      <p:cxnSp>
        <p:nvCxnSpPr>
          <p:cNvPr id="221" name="直接连接符 220"/>
          <p:cNvCxnSpPr/>
          <p:nvPr/>
        </p:nvCxnSpPr>
        <p:spPr>
          <a:xfrm>
            <a:off x="9652956" y="3530845"/>
            <a:ext cx="194060" cy="0"/>
          </a:xfrm>
          <a:prstGeom prst="line">
            <a:avLst/>
          </a:prstGeom>
        </p:spPr>
        <p:style>
          <a:lnRef idx="1">
            <a:schemeClr val="dk1"/>
          </a:lnRef>
          <a:fillRef idx="0">
            <a:schemeClr val="dk1"/>
          </a:fillRef>
          <a:effectRef idx="0">
            <a:schemeClr val="dk1"/>
          </a:effectRef>
          <a:fontRef idx="minor">
            <a:schemeClr val="tx1"/>
          </a:fontRef>
        </p:style>
      </p:cxnSp>
      <p:cxnSp>
        <p:nvCxnSpPr>
          <p:cNvPr id="225" name="直接连接符 224"/>
          <p:cNvCxnSpPr/>
          <p:nvPr/>
        </p:nvCxnSpPr>
        <p:spPr>
          <a:xfrm>
            <a:off x="9635738" y="3631721"/>
            <a:ext cx="260945" cy="11759"/>
          </a:xfrm>
          <a:prstGeom prst="line">
            <a:avLst/>
          </a:prstGeom>
        </p:spPr>
        <p:style>
          <a:lnRef idx="1">
            <a:schemeClr val="dk1"/>
          </a:lnRef>
          <a:fillRef idx="0">
            <a:schemeClr val="dk1"/>
          </a:fillRef>
          <a:effectRef idx="0">
            <a:schemeClr val="dk1"/>
          </a:effectRef>
          <a:fontRef idx="minor">
            <a:schemeClr val="tx1"/>
          </a:fontRef>
        </p:style>
      </p:cxnSp>
      <p:cxnSp>
        <p:nvCxnSpPr>
          <p:cNvPr id="227" name="直接连接符 226"/>
          <p:cNvCxnSpPr/>
          <p:nvPr/>
        </p:nvCxnSpPr>
        <p:spPr>
          <a:xfrm>
            <a:off x="10384066" y="3553864"/>
            <a:ext cx="224279" cy="7038"/>
          </a:xfrm>
          <a:prstGeom prst="line">
            <a:avLst/>
          </a:prstGeom>
        </p:spPr>
        <p:style>
          <a:lnRef idx="1">
            <a:schemeClr val="dk1"/>
          </a:lnRef>
          <a:fillRef idx="0">
            <a:schemeClr val="dk1"/>
          </a:fillRef>
          <a:effectRef idx="0">
            <a:schemeClr val="dk1"/>
          </a:effectRef>
          <a:fontRef idx="minor">
            <a:schemeClr val="tx1"/>
          </a:fontRef>
        </p:style>
      </p:cxnSp>
      <p:cxnSp>
        <p:nvCxnSpPr>
          <p:cNvPr id="229" name="直接连接符 228"/>
          <p:cNvCxnSpPr/>
          <p:nvPr/>
        </p:nvCxnSpPr>
        <p:spPr>
          <a:xfrm>
            <a:off x="11177681" y="3559274"/>
            <a:ext cx="260945" cy="11759"/>
          </a:xfrm>
          <a:prstGeom prst="line">
            <a:avLst/>
          </a:prstGeom>
        </p:spPr>
        <p:style>
          <a:lnRef idx="1">
            <a:schemeClr val="dk1"/>
          </a:lnRef>
          <a:fillRef idx="0">
            <a:schemeClr val="dk1"/>
          </a:fillRef>
          <a:effectRef idx="0">
            <a:schemeClr val="dk1"/>
          </a:effectRef>
          <a:fontRef idx="minor">
            <a:schemeClr val="tx1"/>
          </a:fontRef>
        </p:style>
      </p:cxnSp>
      <p:cxnSp>
        <p:nvCxnSpPr>
          <p:cNvPr id="231" name="直接连接符 230"/>
          <p:cNvCxnSpPr/>
          <p:nvPr/>
        </p:nvCxnSpPr>
        <p:spPr>
          <a:xfrm>
            <a:off x="11153955" y="3685772"/>
            <a:ext cx="260945" cy="11759"/>
          </a:xfrm>
          <a:prstGeom prst="line">
            <a:avLst/>
          </a:prstGeom>
        </p:spPr>
        <p:style>
          <a:lnRef idx="1">
            <a:schemeClr val="dk1"/>
          </a:lnRef>
          <a:fillRef idx="0">
            <a:schemeClr val="dk1"/>
          </a:fillRef>
          <a:effectRef idx="0">
            <a:schemeClr val="dk1"/>
          </a:effectRef>
          <a:fontRef idx="minor">
            <a:schemeClr val="tx1"/>
          </a:fontRef>
        </p:style>
      </p:cxnSp>
      <p:cxnSp>
        <p:nvCxnSpPr>
          <p:cNvPr id="232" name="直接连接符 231"/>
          <p:cNvCxnSpPr/>
          <p:nvPr/>
        </p:nvCxnSpPr>
        <p:spPr>
          <a:xfrm>
            <a:off x="10375439" y="3657973"/>
            <a:ext cx="260945" cy="11759"/>
          </a:xfrm>
          <a:prstGeom prst="line">
            <a:avLst/>
          </a:prstGeom>
        </p:spPr>
        <p:style>
          <a:lnRef idx="1">
            <a:schemeClr val="dk1"/>
          </a:lnRef>
          <a:fillRef idx="0">
            <a:schemeClr val="dk1"/>
          </a:fillRef>
          <a:effectRef idx="0">
            <a:schemeClr val="dk1"/>
          </a:effectRef>
          <a:fontRef idx="minor">
            <a:schemeClr val="tx1"/>
          </a:fontRef>
        </p:style>
      </p:cxnSp>
      <p:sp>
        <p:nvSpPr>
          <p:cNvPr id="233" name="文本框 232"/>
          <p:cNvSpPr txBox="1"/>
          <p:nvPr/>
        </p:nvSpPr>
        <p:spPr>
          <a:xfrm>
            <a:off x="9900977" y="4504378"/>
            <a:ext cx="627568" cy="369332"/>
          </a:xfrm>
          <a:prstGeom prst="rect">
            <a:avLst/>
          </a:prstGeom>
          <a:noFill/>
        </p:spPr>
        <p:txBody>
          <a:bodyPr wrap="square" rtlCol="0">
            <a:spAutoFit/>
          </a:bodyPr>
          <a:lstStyle/>
          <a:p>
            <a:r>
              <a:rPr lang="en-US" altLang="zh-CN" dirty="0" smtClean="0"/>
              <a:t>has</a:t>
            </a:r>
            <a:endParaRPr lang="zh-CN" altLang="en-US" dirty="0"/>
          </a:p>
        </p:txBody>
      </p:sp>
      <p:sp>
        <p:nvSpPr>
          <p:cNvPr id="234" name="文本框 233"/>
          <p:cNvSpPr txBox="1"/>
          <p:nvPr/>
        </p:nvSpPr>
        <p:spPr>
          <a:xfrm>
            <a:off x="7231173" y="3633932"/>
            <a:ext cx="627568" cy="369332"/>
          </a:xfrm>
          <a:prstGeom prst="rect">
            <a:avLst/>
          </a:prstGeom>
          <a:noFill/>
        </p:spPr>
        <p:txBody>
          <a:bodyPr wrap="square" rtlCol="0">
            <a:spAutoFit/>
          </a:bodyPr>
          <a:lstStyle/>
          <a:p>
            <a:r>
              <a:rPr lang="en-US" altLang="zh-CN" dirty="0" smtClean="0"/>
              <a:t>has</a:t>
            </a:r>
            <a:endParaRPr lang="zh-CN" altLang="en-US" dirty="0"/>
          </a:p>
        </p:txBody>
      </p:sp>
      <p:sp>
        <p:nvSpPr>
          <p:cNvPr id="235" name="文本框 234"/>
          <p:cNvSpPr txBox="1"/>
          <p:nvPr/>
        </p:nvSpPr>
        <p:spPr>
          <a:xfrm>
            <a:off x="10916238" y="4183101"/>
            <a:ext cx="627568" cy="369332"/>
          </a:xfrm>
          <a:prstGeom prst="rect">
            <a:avLst/>
          </a:prstGeom>
          <a:noFill/>
        </p:spPr>
        <p:txBody>
          <a:bodyPr wrap="square" rtlCol="0">
            <a:spAutoFit/>
          </a:bodyPr>
          <a:lstStyle/>
          <a:p>
            <a:r>
              <a:rPr lang="en-US" altLang="zh-CN" dirty="0" smtClean="0"/>
              <a:t>has</a:t>
            </a:r>
            <a:endParaRPr lang="zh-CN" altLang="en-US" dirty="0"/>
          </a:p>
        </p:txBody>
      </p:sp>
      <p:sp>
        <p:nvSpPr>
          <p:cNvPr id="236" name="文本框 235"/>
          <p:cNvSpPr txBox="1"/>
          <p:nvPr/>
        </p:nvSpPr>
        <p:spPr>
          <a:xfrm>
            <a:off x="5090121" y="-69835"/>
            <a:ext cx="4233406" cy="477054"/>
          </a:xfrm>
          <a:prstGeom prst="rect">
            <a:avLst/>
          </a:prstGeom>
          <a:noFill/>
        </p:spPr>
        <p:txBody>
          <a:bodyPr wrap="square" rtlCol="0">
            <a:spAutoFit/>
          </a:bodyPr>
          <a:lstStyle/>
          <a:p>
            <a:r>
              <a:rPr lang="en-US" altLang="zh-CN" sz="2500" dirty="0" smtClean="0"/>
              <a:t>2. A travel agent database</a:t>
            </a:r>
            <a:endParaRPr lang="zh-CN" altLang="en-US" sz="2500" dirty="0"/>
          </a:p>
        </p:txBody>
      </p:sp>
    </p:spTree>
    <p:extLst>
      <p:ext uri="{BB962C8B-B14F-4D97-AF65-F5344CB8AC3E}">
        <p14:creationId xmlns:p14="http://schemas.microsoft.com/office/powerpoint/2010/main" val="200988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内容占位符 14"/>
          <p:cNvPicPr>
            <a:picLocks noGrp="1" noChangeAspect="1"/>
          </p:cNvPicPr>
          <p:nvPr>
            <p:ph idx="1"/>
          </p:nvPr>
        </p:nvPicPr>
        <p:blipFill>
          <a:blip r:embed="rId2"/>
          <a:stretch>
            <a:fillRect/>
          </a:stretch>
        </p:blipFill>
        <p:spPr>
          <a:xfrm>
            <a:off x="5897218" y="121284"/>
            <a:ext cx="5844207" cy="3205012"/>
          </a:xfrm>
          <a:prstGeom prst="rect">
            <a:avLst/>
          </a:prstGeom>
        </p:spPr>
      </p:pic>
      <p:sp>
        <p:nvSpPr>
          <p:cNvPr id="2" name="标题 1"/>
          <p:cNvSpPr>
            <a:spLocks noGrp="1"/>
          </p:cNvSpPr>
          <p:nvPr>
            <p:ph type="title"/>
          </p:nvPr>
        </p:nvSpPr>
        <p:spPr>
          <a:xfrm>
            <a:off x="609599" y="0"/>
            <a:ext cx="9442174" cy="798443"/>
          </a:xfrm>
        </p:spPr>
        <p:txBody>
          <a:bodyPr/>
          <a:lstStyle/>
          <a:p>
            <a:r>
              <a:rPr lang="en-US" altLang="zh-CN" dirty="0" smtClean="0"/>
              <a:t>3. one-to-many relationship</a:t>
            </a:r>
            <a:endParaRPr lang="zh-CN" altLang="en-US" dirty="0"/>
          </a:p>
        </p:txBody>
      </p:sp>
      <p:pic>
        <p:nvPicPr>
          <p:cNvPr id="16" name="图片 15"/>
          <p:cNvPicPr>
            <a:picLocks noChangeAspect="1"/>
          </p:cNvPicPr>
          <p:nvPr/>
        </p:nvPicPr>
        <p:blipFill>
          <a:blip r:embed="rId3"/>
          <a:stretch>
            <a:fillRect/>
          </a:stretch>
        </p:blipFill>
        <p:spPr>
          <a:xfrm>
            <a:off x="1828800" y="3511910"/>
            <a:ext cx="10363200" cy="1352550"/>
          </a:xfrm>
          <a:prstGeom prst="rect">
            <a:avLst/>
          </a:prstGeom>
        </p:spPr>
      </p:pic>
      <p:pic>
        <p:nvPicPr>
          <p:cNvPr id="17" name="图片 16"/>
          <p:cNvPicPr>
            <a:picLocks noChangeAspect="1"/>
          </p:cNvPicPr>
          <p:nvPr/>
        </p:nvPicPr>
        <p:blipFill>
          <a:blip r:embed="rId4"/>
          <a:stretch>
            <a:fillRect/>
          </a:stretch>
        </p:blipFill>
        <p:spPr>
          <a:xfrm>
            <a:off x="609599" y="5250430"/>
            <a:ext cx="11489636" cy="1300544"/>
          </a:xfrm>
          <a:prstGeom prst="rect">
            <a:avLst/>
          </a:prstGeom>
        </p:spPr>
      </p:pic>
      <p:cxnSp>
        <p:nvCxnSpPr>
          <p:cNvPr id="19" name="直接连接符 18"/>
          <p:cNvCxnSpPr/>
          <p:nvPr/>
        </p:nvCxnSpPr>
        <p:spPr>
          <a:xfrm flipV="1">
            <a:off x="2624180" y="2279374"/>
            <a:ext cx="13252" cy="1272293"/>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flipH="1">
            <a:off x="1258958" y="2279374"/>
            <a:ext cx="1378474" cy="0"/>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flipH="1">
            <a:off x="1285461" y="2239617"/>
            <a:ext cx="13252" cy="2713467"/>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a:xfrm>
            <a:off x="1258956" y="4996070"/>
            <a:ext cx="1444487" cy="39756"/>
          </a:xfrm>
          <a:prstGeom prst="line">
            <a:avLst/>
          </a:prstGeom>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2703443" y="4992841"/>
            <a:ext cx="1" cy="2575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2902226" y="4864460"/>
            <a:ext cx="1696278" cy="400110"/>
          </a:xfrm>
          <a:prstGeom prst="rect">
            <a:avLst/>
          </a:prstGeom>
          <a:noFill/>
        </p:spPr>
        <p:txBody>
          <a:bodyPr wrap="square" rtlCol="0">
            <a:spAutoFit/>
          </a:bodyPr>
          <a:lstStyle/>
          <a:p>
            <a:r>
              <a:rPr lang="en-US" altLang="zh-CN" sz="2000" b="1" dirty="0" smtClean="0"/>
              <a:t>Foreign  key</a:t>
            </a:r>
            <a:endParaRPr lang="zh-CN" altLang="en-US" sz="2000" b="1" dirty="0"/>
          </a:p>
        </p:txBody>
      </p:sp>
    </p:spTree>
    <p:extLst>
      <p:ext uri="{BB962C8B-B14F-4D97-AF65-F5344CB8AC3E}">
        <p14:creationId xmlns:p14="http://schemas.microsoft.com/office/powerpoint/2010/main" val="237837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4959" y="0"/>
            <a:ext cx="11449878" cy="6858000"/>
          </a:xfrm>
        </p:spPr>
        <p:txBody>
          <a:bodyPr>
            <a:normAutofit/>
          </a:bodyPr>
          <a:lstStyle/>
          <a:p>
            <a:r>
              <a:rPr lang="en-US" altLang="zh-CN" sz="3500" dirty="0" smtClean="0"/>
              <a:t>4.</a:t>
            </a:r>
            <a:r>
              <a:rPr lang="en-AU" altLang="zh-CN" sz="3500" dirty="0"/>
              <a:t> many-to-many relationship</a:t>
            </a:r>
            <a:endParaRPr lang="zh-CN" altLang="en-US" sz="3500" dirty="0"/>
          </a:p>
        </p:txBody>
      </p:sp>
      <p:sp>
        <p:nvSpPr>
          <p:cNvPr id="4" name="矩形 3"/>
          <p:cNvSpPr/>
          <p:nvPr/>
        </p:nvSpPr>
        <p:spPr>
          <a:xfrm>
            <a:off x="1133134" y="725354"/>
            <a:ext cx="2018581" cy="25009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文本框 4"/>
          <p:cNvSpPr txBox="1"/>
          <p:nvPr/>
        </p:nvSpPr>
        <p:spPr>
          <a:xfrm>
            <a:off x="1607590" y="733239"/>
            <a:ext cx="1345713" cy="369332"/>
          </a:xfrm>
          <a:prstGeom prst="rect">
            <a:avLst/>
          </a:prstGeom>
          <a:noFill/>
        </p:spPr>
        <p:txBody>
          <a:bodyPr wrap="square" rtlCol="0">
            <a:spAutoFit/>
          </a:bodyPr>
          <a:lstStyle/>
          <a:p>
            <a:r>
              <a:rPr lang="en-US" altLang="zh-CN" dirty="0" smtClean="0"/>
              <a:t>route</a:t>
            </a:r>
            <a:endParaRPr lang="zh-CN" altLang="en-US" dirty="0"/>
          </a:p>
        </p:txBody>
      </p:sp>
      <p:sp>
        <p:nvSpPr>
          <p:cNvPr id="6" name="文本框 5"/>
          <p:cNvSpPr txBox="1"/>
          <p:nvPr/>
        </p:nvSpPr>
        <p:spPr>
          <a:xfrm>
            <a:off x="1189202" y="1111117"/>
            <a:ext cx="2018581" cy="2031325"/>
          </a:xfrm>
          <a:prstGeom prst="rect">
            <a:avLst/>
          </a:prstGeom>
          <a:noFill/>
        </p:spPr>
        <p:txBody>
          <a:bodyPr wrap="square" rtlCol="0">
            <a:spAutoFit/>
          </a:bodyPr>
          <a:lstStyle/>
          <a:p>
            <a:r>
              <a:rPr lang="en-US" altLang="zh-CN" b="1" u="sng" dirty="0" err="1" smtClean="0"/>
              <a:t>Route_id</a:t>
            </a:r>
            <a:endParaRPr lang="en-US" altLang="zh-CN" b="1" u="sng" dirty="0" smtClean="0"/>
          </a:p>
          <a:p>
            <a:r>
              <a:rPr lang="en-US" altLang="zh-CN" dirty="0" err="1" smtClean="0"/>
              <a:t>Route_type</a:t>
            </a:r>
            <a:r>
              <a:rPr lang="en-US" altLang="zh-CN" dirty="0" smtClean="0"/>
              <a:t> </a:t>
            </a:r>
          </a:p>
          <a:p>
            <a:r>
              <a:rPr lang="en-US" altLang="zh-CN" dirty="0" err="1" smtClean="0"/>
              <a:t>Country_id</a:t>
            </a:r>
            <a:r>
              <a:rPr lang="en-US" altLang="zh-CN" dirty="0" smtClean="0"/>
              <a:t> *</a:t>
            </a:r>
          </a:p>
          <a:p>
            <a:r>
              <a:rPr lang="en-US" altLang="zh-CN" dirty="0" err="1" smtClean="0"/>
              <a:t>Started_place</a:t>
            </a:r>
            <a:endParaRPr lang="en-US" altLang="zh-CN" dirty="0" smtClean="0"/>
          </a:p>
          <a:p>
            <a:r>
              <a:rPr lang="en-US" altLang="zh-CN" dirty="0" smtClean="0"/>
              <a:t>Destination</a:t>
            </a:r>
          </a:p>
          <a:p>
            <a:r>
              <a:rPr lang="en-US" altLang="zh-CN" dirty="0" err="1" smtClean="0"/>
              <a:t>Vehicle_type</a:t>
            </a:r>
            <a:endParaRPr lang="en-US" altLang="zh-CN" dirty="0" smtClean="0"/>
          </a:p>
          <a:p>
            <a:r>
              <a:rPr lang="en-US" altLang="zh-CN" dirty="0" smtClean="0"/>
              <a:t>days</a:t>
            </a:r>
          </a:p>
        </p:txBody>
      </p:sp>
      <p:cxnSp>
        <p:nvCxnSpPr>
          <p:cNvPr id="7" name="直接连接符 6"/>
          <p:cNvCxnSpPr/>
          <p:nvPr/>
        </p:nvCxnSpPr>
        <p:spPr>
          <a:xfrm>
            <a:off x="1133134" y="1024937"/>
            <a:ext cx="2018581" cy="0"/>
          </a:xfrm>
          <a:prstGeom prst="line">
            <a:avLst/>
          </a:prstGeom>
        </p:spPr>
        <p:style>
          <a:lnRef idx="1">
            <a:schemeClr val="dk1"/>
          </a:lnRef>
          <a:fillRef idx="0">
            <a:schemeClr val="dk1"/>
          </a:fillRef>
          <a:effectRef idx="0">
            <a:schemeClr val="dk1"/>
          </a:effectRef>
          <a:fontRef idx="minor">
            <a:schemeClr val="tx1"/>
          </a:fontRef>
        </p:style>
      </p:cxnSp>
      <p:sp>
        <p:nvSpPr>
          <p:cNvPr id="8" name="矩形 7"/>
          <p:cNvSpPr/>
          <p:nvPr/>
        </p:nvSpPr>
        <p:spPr>
          <a:xfrm>
            <a:off x="4501608" y="1406236"/>
            <a:ext cx="2294659" cy="1518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文本框 8"/>
          <p:cNvSpPr txBox="1"/>
          <p:nvPr/>
        </p:nvSpPr>
        <p:spPr>
          <a:xfrm>
            <a:off x="5006263" y="1390586"/>
            <a:ext cx="1151618" cy="369332"/>
          </a:xfrm>
          <a:prstGeom prst="rect">
            <a:avLst/>
          </a:prstGeom>
          <a:noFill/>
        </p:spPr>
        <p:txBody>
          <a:bodyPr wrap="square" rtlCol="0">
            <a:spAutoFit/>
          </a:bodyPr>
          <a:lstStyle/>
          <a:p>
            <a:r>
              <a:rPr lang="en-US" altLang="zh-CN" dirty="0" smtClean="0"/>
              <a:t>schedule</a:t>
            </a:r>
            <a:endParaRPr lang="zh-CN" altLang="en-US" dirty="0"/>
          </a:p>
        </p:txBody>
      </p:sp>
      <p:sp>
        <p:nvSpPr>
          <p:cNvPr id="10" name="文本框 9"/>
          <p:cNvSpPr txBox="1"/>
          <p:nvPr/>
        </p:nvSpPr>
        <p:spPr>
          <a:xfrm>
            <a:off x="4639664" y="1707355"/>
            <a:ext cx="2156604" cy="1446550"/>
          </a:xfrm>
          <a:prstGeom prst="rect">
            <a:avLst/>
          </a:prstGeom>
          <a:noFill/>
        </p:spPr>
        <p:txBody>
          <a:bodyPr wrap="square" rtlCol="0">
            <a:spAutoFit/>
          </a:bodyPr>
          <a:lstStyle/>
          <a:p>
            <a:r>
              <a:rPr lang="en-US" altLang="zh-CN" sz="1400" b="1" u="sng" dirty="0" err="1" smtClean="0"/>
              <a:t>Route_id</a:t>
            </a:r>
            <a:r>
              <a:rPr lang="en-US" altLang="zh-CN" sz="1400" b="1" u="sng" dirty="0" smtClean="0"/>
              <a:t> </a:t>
            </a:r>
            <a:r>
              <a:rPr lang="zh-CN" altLang="en-US" sz="1400" b="1" u="sng" dirty="0" smtClean="0"/>
              <a:t>*</a:t>
            </a:r>
            <a:endParaRPr lang="en-US" altLang="zh-CN" sz="1400" b="1" u="sng" dirty="0" smtClean="0"/>
          </a:p>
          <a:p>
            <a:r>
              <a:rPr lang="en-US" altLang="zh-CN" sz="1400" b="1" u="sng" dirty="0" err="1" smtClean="0"/>
              <a:t>Schedule_id</a:t>
            </a:r>
            <a:endParaRPr lang="en-US" altLang="zh-CN" sz="1400" b="1" u="sng" dirty="0" smtClean="0"/>
          </a:p>
          <a:p>
            <a:r>
              <a:rPr lang="en-US" altLang="zh-CN" sz="1400" dirty="0" err="1" smtClean="0"/>
              <a:t>Sightseeing_id</a:t>
            </a:r>
            <a:r>
              <a:rPr lang="en-US" altLang="zh-CN" sz="1400" dirty="0" smtClean="0"/>
              <a:t> *</a:t>
            </a:r>
          </a:p>
          <a:p>
            <a:r>
              <a:rPr lang="en-US" altLang="zh-CN" sz="1400" dirty="0" err="1" smtClean="0"/>
              <a:t>Restaurant_id</a:t>
            </a:r>
            <a:r>
              <a:rPr lang="en-US" altLang="zh-CN" sz="1400" dirty="0" smtClean="0"/>
              <a:t> </a:t>
            </a:r>
            <a:r>
              <a:rPr lang="zh-CN" altLang="en-US" sz="1400" dirty="0" smtClean="0"/>
              <a:t>*</a:t>
            </a:r>
            <a:endParaRPr lang="en-US" altLang="zh-CN" sz="1400" dirty="0" smtClean="0"/>
          </a:p>
          <a:p>
            <a:r>
              <a:rPr lang="en-US" altLang="zh-CN" sz="1400" dirty="0" err="1" smtClean="0"/>
              <a:t>Hotel_id</a:t>
            </a:r>
            <a:r>
              <a:rPr lang="zh-CN" altLang="en-US" sz="1400" dirty="0" smtClean="0"/>
              <a:t>*</a:t>
            </a:r>
            <a:endParaRPr lang="en-US" altLang="zh-CN" sz="1400" dirty="0" smtClean="0"/>
          </a:p>
          <a:p>
            <a:endParaRPr lang="zh-CN" altLang="en-US" dirty="0"/>
          </a:p>
        </p:txBody>
      </p:sp>
      <p:cxnSp>
        <p:nvCxnSpPr>
          <p:cNvPr id="11" name="直接连接符 10"/>
          <p:cNvCxnSpPr/>
          <p:nvPr/>
        </p:nvCxnSpPr>
        <p:spPr>
          <a:xfrm>
            <a:off x="4544741" y="1707355"/>
            <a:ext cx="2251527" cy="0"/>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3133603" y="2199736"/>
            <a:ext cx="1243057" cy="17253"/>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V="1">
            <a:off x="4376660" y="2122098"/>
            <a:ext cx="155275" cy="94891"/>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4376660" y="2232193"/>
            <a:ext cx="112142" cy="19305"/>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4359407" y="2232639"/>
            <a:ext cx="129395" cy="113746"/>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3332032" y="2077147"/>
            <a:ext cx="0" cy="301048"/>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4359407" y="2068081"/>
            <a:ext cx="17253" cy="31918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3228526" y="2077147"/>
            <a:ext cx="8593" cy="301048"/>
          </a:xfrm>
          <a:prstGeom prst="line">
            <a:avLst/>
          </a:prstGeom>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3286716" y="1629867"/>
            <a:ext cx="627568" cy="369332"/>
          </a:xfrm>
          <a:prstGeom prst="rect">
            <a:avLst/>
          </a:prstGeom>
          <a:noFill/>
        </p:spPr>
        <p:txBody>
          <a:bodyPr wrap="square" rtlCol="0">
            <a:spAutoFit/>
          </a:bodyPr>
          <a:lstStyle/>
          <a:p>
            <a:r>
              <a:rPr lang="en-US" altLang="zh-CN" dirty="0" smtClean="0"/>
              <a:t>has</a:t>
            </a:r>
            <a:endParaRPr lang="zh-CN" altLang="en-US" dirty="0"/>
          </a:p>
        </p:txBody>
      </p:sp>
      <p:sp>
        <p:nvSpPr>
          <p:cNvPr id="23" name="矩形 22"/>
          <p:cNvSpPr/>
          <p:nvPr/>
        </p:nvSpPr>
        <p:spPr>
          <a:xfrm>
            <a:off x="8522325" y="138023"/>
            <a:ext cx="1725283" cy="14751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矩形 23"/>
          <p:cNvSpPr/>
          <p:nvPr/>
        </p:nvSpPr>
        <p:spPr>
          <a:xfrm>
            <a:off x="8581566" y="1757488"/>
            <a:ext cx="1589437" cy="1440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5" name="矩形 24"/>
          <p:cNvSpPr/>
          <p:nvPr/>
        </p:nvSpPr>
        <p:spPr>
          <a:xfrm>
            <a:off x="8581566" y="3452299"/>
            <a:ext cx="1707995" cy="1573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 name="文本框 25"/>
          <p:cNvSpPr txBox="1"/>
          <p:nvPr/>
        </p:nvSpPr>
        <p:spPr>
          <a:xfrm>
            <a:off x="8826414" y="75725"/>
            <a:ext cx="1091244" cy="369332"/>
          </a:xfrm>
          <a:prstGeom prst="rect">
            <a:avLst/>
          </a:prstGeom>
          <a:noFill/>
        </p:spPr>
        <p:txBody>
          <a:bodyPr wrap="square" rtlCol="0">
            <a:spAutoFit/>
          </a:bodyPr>
          <a:lstStyle/>
          <a:p>
            <a:r>
              <a:rPr lang="en-US" altLang="zh-CN" dirty="0" smtClean="0"/>
              <a:t>hotel</a:t>
            </a:r>
            <a:endParaRPr lang="zh-CN" altLang="en-US" dirty="0"/>
          </a:p>
        </p:txBody>
      </p:sp>
      <p:sp>
        <p:nvSpPr>
          <p:cNvPr id="27" name="文本框 26"/>
          <p:cNvSpPr txBox="1"/>
          <p:nvPr/>
        </p:nvSpPr>
        <p:spPr>
          <a:xfrm>
            <a:off x="8574086" y="374622"/>
            <a:ext cx="1673522" cy="1200329"/>
          </a:xfrm>
          <a:prstGeom prst="rect">
            <a:avLst/>
          </a:prstGeom>
          <a:noFill/>
        </p:spPr>
        <p:txBody>
          <a:bodyPr wrap="square" rtlCol="0">
            <a:spAutoFit/>
          </a:bodyPr>
          <a:lstStyle/>
          <a:p>
            <a:r>
              <a:rPr lang="en-US" altLang="zh-CN" b="1" u="sng" dirty="0" err="1"/>
              <a:t>hotel_id</a:t>
            </a:r>
            <a:r>
              <a:rPr lang="en-US" altLang="zh-CN" b="1" u="sng" dirty="0"/>
              <a:t> </a:t>
            </a:r>
            <a:endParaRPr lang="en-US" altLang="zh-CN" b="1" u="sng" dirty="0" smtClean="0"/>
          </a:p>
          <a:p>
            <a:r>
              <a:rPr lang="en-US" altLang="zh-CN" dirty="0" err="1" smtClean="0"/>
              <a:t>country_id</a:t>
            </a:r>
            <a:r>
              <a:rPr lang="en-US" altLang="zh-CN" dirty="0" smtClean="0"/>
              <a:t> </a:t>
            </a:r>
            <a:r>
              <a:rPr lang="zh-CN" altLang="en-US" dirty="0" smtClean="0"/>
              <a:t>*</a:t>
            </a:r>
            <a:r>
              <a:rPr lang="en-US" altLang="zh-CN" dirty="0" smtClean="0"/>
              <a:t> </a:t>
            </a:r>
          </a:p>
          <a:p>
            <a:r>
              <a:rPr lang="en-US" altLang="zh-CN" dirty="0" err="1" smtClean="0"/>
              <a:t>hotel_name</a:t>
            </a:r>
            <a:r>
              <a:rPr lang="en-US" altLang="zh-CN" dirty="0" smtClean="0"/>
              <a:t> </a:t>
            </a:r>
          </a:p>
          <a:p>
            <a:r>
              <a:rPr lang="en-US" altLang="zh-CN" dirty="0" err="1" smtClean="0"/>
              <a:t>hotel_location</a:t>
            </a:r>
            <a:endParaRPr lang="zh-CN" altLang="en-US" dirty="0"/>
          </a:p>
        </p:txBody>
      </p:sp>
      <p:cxnSp>
        <p:nvCxnSpPr>
          <p:cNvPr id="28" name="直接连接符 27"/>
          <p:cNvCxnSpPr/>
          <p:nvPr/>
        </p:nvCxnSpPr>
        <p:spPr>
          <a:xfrm>
            <a:off x="8539578" y="374622"/>
            <a:ext cx="1708030" cy="0"/>
          </a:xfrm>
          <a:prstGeom prst="line">
            <a:avLst/>
          </a:prstGeom>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8686154" y="1763700"/>
            <a:ext cx="1380221" cy="369332"/>
          </a:xfrm>
          <a:prstGeom prst="rect">
            <a:avLst/>
          </a:prstGeom>
          <a:noFill/>
        </p:spPr>
        <p:txBody>
          <a:bodyPr wrap="square" rtlCol="0">
            <a:spAutoFit/>
          </a:bodyPr>
          <a:lstStyle/>
          <a:p>
            <a:r>
              <a:rPr lang="en-US" altLang="zh-CN" dirty="0" smtClean="0"/>
              <a:t>sightseeing</a:t>
            </a:r>
            <a:endParaRPr lang="zh-CN" altLang="en-US" dirty="0"/>
          </a:p>
        </p:txBody>
      </p:sp>
      <p:sp>
        <p:nvSpPr>
          <p:cNvPr id="30" name="文本框 29"/>
          <p:cNvSpPr txBox="1"/>
          <p:nvPr/>
        </p:nvSpPr>
        <p:spPr>
          <a:xfrm>
            <a:off x="8539578" y="2172256"/>
            <a:ext cx="2009949" cy="954107"/>
          </a:xfrm>
          <a:prstGeom prst="rect">
            <a:avLst/>
          </a:prstGeom>
          <a:noFill/>
        </p:spPr>
        <p:txBody>
          <a:bodyPr wrap="square" rtlCol="0">
            <a:spAutoFit/>
          </a:bodyPr>
          <a:lstStyle/>
          <a:p>
            <a:r>
              <a:rPr lang="en-US" altLang="zh-CN" sz="1400" b="1" u="sng" dirty="0" err="1" smtClean="0"/>
              <a:t>sightseeing_id</a:t>
            </a:r>
            <a:endParaRPr lang="en-US" altLang="zh-CN" sz="1400" b="1" u="sng" dirty="0"/>
          </a:p>
          <a:p>
            <a:r>
              <a:rPr lang="en-US" altLang="zh-CN" sz="1400" dirty="0" err="1" smtClean="0"/>
              <a:t>sightseeing_name</a:t>
            </a:r>
            <a:r>
              <a:rPr lang="en-US" altLang="zh-CN" sz="1400" dirty="0" smtClean="0"/>
              <a:t> </a:t>
            </a:r>
            <a:r>
              <a:rPr lang="en-US" altLang="zh-CN" sz="1400" dirty="0" err="1" smtClean="0"/>
              <a:t>country_id</a:t>
            </a:r>
            <a:r>
              <a:rPr lang="en-US" altLang="zh-CN" sz="1400" dirty="0" smtClean="0"/>
              <a:t> </a:t>
            </a:r>
            <a:r>
              <a:rPr lang="zh-CN" altLang="en-US" sz="1400" dirty="0" smtClean="0"/>
              <a:t>*</a:t>
            </a:r>
            <a:endParaRPr lang="en-US" altLang="zh-CN" sz="1400" dirty="0" smtClean="0"/>
          </a:p>
          <a:p>
            <a:r>
              <a:rPr lang="en-US" altLang="zh-CN" sz="1400" dirty="0" smtClean="0"/>
              <a:t> location</a:t>
            </a:r>
            <a:endParaRPr lang="zh-CN" altLang="en-US" sz="1400" dirty="0"/>
          </a:p>
        </p:txBody>
      </p:sp>
      <p:cxnSp>
        <p:nvCxnSpPr>
          <p:cNvPr id="31" name="直接连接符 30"/>
          <p:cNvCxnSpPr/>
          <p:nvPr/>
        </p:nvCxnSpPr>
        <p:spPr>
          <a:xfrm>
            <a:off x="8609583" y="2078955"/>
            <a:ext cx="1533364" cy="21565"/>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p:cNvCxnSpPr>
            <a:stCxn id="29" idx="0"/>
            <a:endCxn id="29" idx="0"/>
          </p:cNvCxnSpPr>
          <p:nvPr/>
        </p:nvCxnSpPr>
        <p:spPr>
          <a:xfrm>
            <a:off x="9376265" y="176370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8750636" y="3617170"/>
            <a:ext cx="1423358" cy="369332"/>
          </a:xfrm>
          <a:prstGeom prst="rect">
            <a:avLst/>
          </a:prstGeom>
          <a:noFill/>
        </p:spPr>
        <p:txBody>
          <a:bodyPr wrap="square" rtlCol="0">
            <a:spAutoFit/>
          </a:bodyPr>
          <a:lstStyle/>
          <a:p>
            <a:r>
              <a:rPr lang="en-US" altLang="zh-CN" dirty="0" smtClean="0"/>
              <a:t>restaurant</a:t>
            </a:r>
            <a:endParaRPr lang="zh-CN" altLang="en-US" dirty="0"/>
          </a:p>
        </p:txBody>
      </p:sp>
      <p:sp>
        <p:nvSpPr>
          <p:cNvPr id="38" name="文本框 37"/>
          <p:cNvSpPr txBox="1"/>
          <p:nvPr/>
        </p:nvSpPr>
        <p:spPr>
          <a:xfrm>
            <a:off x="8609386" y="3950083"/>
            <a:ext cx="1890974" cy="954107"/>
          </a:xfrm>
          <a:prstGeom prst="rect">
            <a:avLst/>
          </a:prstGeom>
          <a:noFill/>
        </p:spPr>
        <p:txBody>
          <a:bodyPr wrap="square" rtlCol="0">
            <a:spAutoFit/>
          </a:bodyPr>
          <a:lstStyle/>
          <a:p>
            <a:r>
              <a:rPr lang="en-US" altLang="zh-CN" sz="1400" b="1" u="sng" dirty="0" err="1"/>
              <a:t>restaurant_id</a:t>
            </a:r>
            <a:r>
              <a:rPr lang="en-US" altLang="zh-CN" sz="1400" b="1" u="sng" dirty="0"/>
              <a:t> </a:t>
            </a:r>
            <a:r>
              <a:rPr lang="en-US" altLang="zh-CN" sz="1400" dirty="0" err="1" smtClean="0"/>
              <a:t>restaurant_name</a:t>
            </a:r>
            <a:r>
              <a:rPr lang="en-US" altLang="zh-CN" sz="1400" dirty="0" smtClean="0"/>
              <a:t> </a:t>
            </a:r>
            <a:r>
              <a:rPr lang="en-US" altLang="zh-CN" sz="1400" dirty="0" err="1" smtClean="0"/>
              <a:t>country_id</a:t>
            </a:r>
            <a:r>
              <a:rPr lang="zh-CN" altLang="en-US" sz="1400" dirty="0" smtClean="0"/>
              <a:t>*</a:t>
            </a:r>
            <a:endParaRPr lang="en-US" altLang="zh-CN" sz="1400" dirty="0" smtClean="0"/>
          </a:p>
          <a:p>
            <a:r>
              <a:rPr lang="en-US" altLang="zh-CN" sz="1400" dirty="0" err="1" smtClean="0"/>
              <a:t>resturant_location</a:t>
            </a:r>
            <a:endParaRPr lang="zh-CN" altLang="en-US" sz="1400" dirty="0"/>
          </a:p>
        </p:txBody>
      </p:sp>
      <p:cxnSp>
        <p:nvCxnSpPr>
          <p:cNvPr id="40" name="直接连接符 39"/>
          <p:cNvCxnSpPr/>
          <p:nvPr/>
        </p:nvCxnSpPr>
        <p:spPr>
          <a:xfrm>
            <a:off x="6796267" y="1757488"/>
            <a:ext cx="1387034" cy="0"/>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flipV="1">
            <a:off x="8183301" y="733239"/>
            <a:ext cx="0" cy="1024249"/>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a:off x="8183301" y="725354"/>
            <a:ext cx="356277"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8229598" y="625033"/>
            <a:ext cx="211702" cy="2314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47" name="直接连接符 46"/>
          <p:cNvCxnSpPr>
            <a:stCxn id="45" idx="7"/>
          </p:cNvCxnSpPr>
          <p:nvPr/>
        </p:nvCxnSpPr>
        <p:spPr>
          <a:xfrm flipV="1">
            <a:off x="8410297" y="532435"/>
            <a:ext cx="129281" cy="126500"/>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p:cNvCxnSpPr>
            <a:stCxn id="45" idx="4"/>
          </p:cNvCxnSpPr>
          <p:nvPr/>
        </p:nvCxnSpPr>
        <p:spPr>
          <a:xfrm>
            <a:off x="8335449" y="856527"/>
            <a:ext cx="238637" cy="246044"/>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a:xfrm>
            <a:off x="6782769" y="2372874"/>
            <a:ext cx="1749706" cy="0"/>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a:off x="8196805" y="4014495"/>
            <a:ext cx="356277"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8243102" y="3914174"/>
            <a:ext cx="211702" cy="2314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55" name="直接连接符 54"/>
          <p:cNvCxnSpPr>
            <a:stCxn id="54" idx="7"/>
          </p:cNvCxnSpPr>
          <p:nvPr/>
        </p:nvCxnSpPr>
        <p:spPr>
          <a:xfrm flipV="1">
            <a:off x="8423801" y="3821576"/>
            <a:ext cx="129281" cy="126500"/>
          </a:xfrm>
          <a:prstGeom prst="line">
            <a:avLst/>
          </a:prstGeom>
        </p:spPr>
        <p:style>
          <a:lnRef idx="1">
            <a:schemeClr val="dk1"/>
          </a:lnRef>
          <a:fillRef idx="0">
            <a:schemeClr val="dk1"/>
          </a:fillRef>
          <a:effectRef idx="0">
            <a:schemeClr val="dk1"/>
          </a:effectRef>
          <a:fontRef idx="minor">
            <a:schemeClr val="tx1"/>
          </a:fontRef>
        </p:style>
      </p:cxnSp>
      <p:cxnSp>
        <p:nvCxnSpPr>
          <p:cNvPr id="56" name="直接连接符 55"/>
          <p:cNvCxnSpPr>
            <a:stCxn id="54" idx="4"/>
          </p:cNvCxnSpPr>
          <p:nvPr/>
        </p:nvCxnSpPr>
        <p:spPr>
          <a:xfrm>
            <a:off x="8348953" y="4145668"/>
            <a:ext cx="238637" cy="246044"/>
          </a:xfrm>
          <a:prstGeom prst="line">
            <a:avLst/>
          </a:prstGeom>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a:xfrm>
            <a:off x="6782769" y="2924485"/>
            <a:ext cx="1400532" cy="0"/>
          </a:xfrm>
          <a:prstGeom prst="line">
            <a:avLst/>
          </a:prstGeom>
        </p:spPr>
        <p:style>
          <a:lnRef idx="1">
            <a:schemeClr val="dk1"/>
          </a:lnRef>
          <a:fillRef idx="0">
            <a:schemeClr val="dk1"/>
          </a:fillRef>
          <a:effectRef idx="0">
            <a:schemeClr val="dk1"/>
          </a:effectRef>
          <a:fontRef idx="minor">
            <a:schemeClr val="tx1"/>
          </a:fontRef>
        </p:style>
      </p:cxnSp>
      <p:cxnSp>
        <p:nvCxnSpPr>
          <p:cNvPr id="61" name="直接连接符 60"/>
          <p:cNvCxnSpPr>
            <a:endCxn id="54" idx="2"/>
          </p:cNvCxnSpPr>
          <p:nvPr/>
        </p:nvCxnSpPr>
        <p:spPr>
          <a:xfrm>
            <a:off x="8196805" y="2924485"/>
            <a:ext cx="46297" cy="1105436"/>
          </a:xfrm>
          <a:prstGeom prst="line">
            <a:avLst/>
          </a:prstGeom>
        </p:spPr>
        <p:style>
          <a:lnRef idx="1">
            <a:schemeClr val="dk1"/>
          </a:lnRef>
          <a:fillRef idx="0">
            <a:schemeClr val="dk1"/>
          </a:fillRef>
          <a:effectRef idx="0">
            <a:schemeClr val="dk1"/>
          </a:effectRef>
          <a:fontRef idx="minor">
            <a:schemeClr val="tx1"/>
          </a:fontRef>
        </p:style>
      </p:cxnSp>
      <p:cxnSp>
        <p:nvCxnSpPr>
          <p:cNvPr id="63" name="直接连接符 62"/>
          <p:cNvCxnSpPr/>
          <p:nvPr/>
        </p:nvCxnSpPr>
        <p:spPr>
          <a:xfrm>
            <a:off x="8243102" y="2216989"/>
            <a:ext cx="0" cy="422039"/>
          </a:xfrm>
          <a:prstGeom prst="line">
            <a:avLst/>
          </a:prstGeom>
        </p:spPr>
        <p:style>
          <a:lnRef idx="1">
            <a:schemeClr val="dk1"/>
          </a:lnRef>
          <a:fillRef idx="0">
            <a:schemeClr val="dk1"/>
          </a:fillRef>
          <a:effectRef idx="0">
            <a:schemeClr val="dk1"/>
          </a:effectRef>
          <a:fontRef idx="minor">
            <a:schemeClr val="tx1"/>
          </a:fontRef>
        </p:style>
      </p:cxnSp>
      <p:cxnSp>
        <p:nvCxnSpPr>
          <p:cNvPr id="64" name="直接连接符 63"/>
          <p:cNvCxnSpPr/>
          <p:nvPr/>
        </p:nvCxnSpPr>
        <p:spPr>
          <a:xfrm>
            <a:off x="6939019" y="2153156"/>
            <a:ext cx="0" cy="422039"/>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a:xfrm>
            <a:off x="7070201" y="2162073"/>
            <a:ext cx="0" cy="422039"/>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a:off x="6917798" y="2768539"/>
            <a:ext cx="0" cy="422039"/>
          </a:xfrm>
          <a:prstGeom prst="line">
            <a:avLst/>
          </a:prstGeom>
        </p:spPr>
        <p:style>
          <a:lnRef idx="1">
            <a:schemeClr val="dk1"/>
          </a:lnRef>
          <a:fillRef idx="0">
            <a:schemeClr val="dk1"/>
          </a:fillRef>
          <a:effectRef idx="0">
            <a:schemeClr val="dk1"/>
          </a:effectRef>
          <a:fontRef idx="minor">
            <a:schemeClr val="tx1"/>
          </a:fontRef>
        </p:style>
      </p:cxnSp>
      <p:cxnSp>
        <p:nvCxnSpPr>
          <p:cNvPr id="67" name="直接连接符 66"/>
          <p:cNvCxnSpPr/>
          <p:nvPr/>
        </p:nvCxnSpPr>
        <p:spPr>
          <a:xfrm>
            <a:off x="7048980" y="2777456"/>
            <a:ext cx="0" cy="422039"/>
          </a:xfrm>
          <a:prstGeom prst="line">
            <a:avLst/>
          </a:prstGeom>
        </p:spPr>
        <p:style>
          <a:lnRef idx="1">
            <a:schemeClr val="dk1"/>
          </a:lnRef>
          <a:fillRef idx="0">
            <a:schemeClr val="dk1"/>
          </a:fillRef>
          <a:effectRef idx="0">
            <a:schemeClr val="dk1"/>
          </a:effectRef>
          <a:fontRef idx="minor">
            <a:schemeClr val="tx1"/>
          </a:fontRef>
        </p:style>
      </p:cxnSp>
      <p:cxnSp>
        <p:nvCxnSpPr>
          <p:cNvPr id="68" name="直接连接符 67"/>
          <p:cNvCxnSpPr/>
          <p:nvPr/>
        </p:nvCxnSpPr>
        <p:spPr>
          <a:xfrm>
            <a:off x="6977598" y="1566700"/>
            <a:ext cx="0" cy="422039"/>
          </a:xfrm>
          <a:prstGeom prst="line">
            <a:avLst/>
          </a:prstGeom>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a:off x="7108780" y="1575617"/>
            <a:ext cx="0" cy="422039"/>
          </a:xfrm>
          <a:prstGeom prst="line">
            <a:avLst/>
          </a:prstGeom>
        </p:spPr>
        <p:style>
          <a:lnRef idx="1">
            <a:schemeClr val="dk1"/>
          </a:lnRef>
          <a:fillRef idx="0">
            <a:schemeClr val="dk1"/>
          </a:fillRef>
          <a:effectRef idx="0">
            <a:schemeClr val="dk1"/>
          </a:effectRef>
          <a:fontRef idx="minor">
            <a:schemeClr val="tx1"/>
          </a:fontRef>
        </p:style>
      </p:cxnSp>
      <p:cxnSp>
        <p:nvCxnSpPr>
          <p:cNvPr id="71" name="直接连接符 70"/>
          <p:cNvCxnSpPr/>
          <p:nvPr/>
        </p:nvCxnSpPr>
        <p:spPr>
          <a:xfrm flipV="1">
            <a:off x="8243102" y="2251498"/>
            <a:ext cx="279223" cy="135763"/>
          </a:xfrm>
          <a:prstGeom prst="line">
            <a:avLst/>
          </a:prstGeom>
        </p:spPr>
        <p:style>
          <a:lnRef idx="1">
            <a:schemeClr val="dk1"/>
          </a:lnRef>
          <a:fillRef idx="0">
            <a:schemeClr val="dk1"/>
          </a:fillRef>
          <a:effectRef idx="0">
            <a:schemeClr val="dk1"/>
          </a:effectRef>
          <a:fontRef idx="minor">
            <a:schemeClr val="tx1"/>
          </a:fontRef>
        </p:style>
      </p:cxnSp>
      <p:cxnSp>
        <p:nvCxnSpPr>
          <p:cNvPr id="73" name="直接连接符 72"/>
          <p:cNvCxnSpPr>
            <a:endCxn id="30" idx="1"/>
          </p:cNvCxnSpPr>
          <p:nvPr/>
        </p:nvCxnSpPr>
        <p:spPr>
          <a:xfrm>
            <a:off x="8243102" y="2387261"/>
            <a:ext cx="296476" cy="262049"/>
          </a:xfrm>
          <a:prstGeom prst="line">
            <a:avLst/>
          </a:prstGeom>
        </p:spPr>
        <p:style>
          <a:lnRef idx="1">
            <a:schemeClr val="accent1"/>
          </a:lnRef>
          <a:fillRef idx="0">
            <a:schemeClr val="accent1"/>
          </a:fillRef>
          <a:effectRef idx="0">
            <a:schemeClr val="accent1"/>
          </a:effectRef>
          <a:fontRef idx="minor">
            <a:schemeClr val="tx1"/>
          </a:fontRef>
        </p:style>
      </p:cxnSp>
      <p:pic>
        <p:nvPicPr>
          <p:cNvPr id="74" name="图片 73"/>
          <p:cNvPicPr>
            <a:picLocks noChangeAspect="1"/>
          </p:cNvPicPr>
          <p:nvPr/>
        </p:nvPicPr>
        <p:blipFill>
          <a:blip r:embed="rId2"/>
          <a:stretch>
            <a:fillRect/>
          </a:stretch>
        </p:blipFill>
        <p:spPr>
          <a:xfrm>
            <a:off x="1377351" y="4122238"/>
            <a:ext cx="6524625" cy="2314575"/>
          </a:xfrm>
          <a:prstGeom prst="rect">
            <a:avLst/>
          </a:prstGeom>
        </p:spPr>
      </p:pic>
      <p:cxnSp>
        <p:nvCxnSpPr>
          <p:cNvPr id="76" name="直接箭头连接符 75"/>
          <p:cNvCxnSpPr/>
          <p:nvPr/>
        </p:nvCxnSpPr>
        <p:spPr>
          <a:xfrm>
            <a:off x="5582072" y="2915568"/>
            <a:ext cx="0" cy="11412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8" name="文本框 77"/>
          <p:cNvSpPr txBox="1"/>
          <p:nvPr/>
        </p:nvSpPr>
        <p:spPr>
          <a:xfrm>
            <a:off x="7362455" y="1388156"/>
            <a:ext cx="627568" cy="369332"/>
          </a:xfrm>
          <a:prstGeom prst="rect">
            <a:avLst/>
          </a:prstGeom>
          <a:noFill/>
        </p:spPr>
        <p:txBody>
          <a:bodyPr wrap="square" rtlCol="0">
            <a:spAutoFit/>
          </a:bodyPr>
          <a:lstStyle/>
          <a:p>
            <a:r>
              <a:rPr lang="en-US" altLang="zh-CN" dirty="0" smtClean="0"/>
              <a:t>has</a:t>
            </a:r>
            <a:endParaRPr lang="zh-CN" altLang="en-US" dirty="0"/>
          </a:p>
        </p:txBody>
      </p:sp>
      <p:sp>
        <p:nvSpPr>
          <p:cNvPr id="79" name="文本框 78"/>
          <p:cNvSpPr txBox="1"/>
          <p:nvPr/>
        </p:nvSpPr>
        <p:spPr>
          <a:xfrm>
            <a:off x="7378130" y="1977053"/>
            <a:ext cx="627568" cy="369332"/>
          </a:xfrm>
          <a:prstGeom prst="rect">
            <a:avLst/>
          </a:prstGeom>
          <a:noFill/>
        </p:spPr>
        <p:txBody>
          <a:bodyPr wrap="square" rtlCol="0">
            <a:spAutoFit/>
          </a:bodyPr>
          <a:lstStyle/>
          <a:p>
            <a:r>
              <a:rPr lang="en-US" altLang="zh-CN" dirty="0" smtClean="0"/>
              <a:t>has</a:t>
            </a:r>
            <a:endParaRPr lang="zh-CN" altLang="en-US" dirty="0"/>
          </a:p>
        </p:txBody>
      </p:sp>
      <p:sp>
        <p:nvSpPr>
          <p:cNvPr id="80" name="文本框 20"/>
          <p:cNvSpPr txBox="1"/>
          <p:nvPr/>
        </p:nvSpPr>
        <p:spPr>
          <a:xfrm>
            <a:off x="7286385" y="2549723"/>
            <a:ext cx="627568"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dirty="0" smtClean="0"/>
              <a:t>has</a:t>
            </a:r>
            <a:endParaRPr lang="zh-CN" altLang="en-US" dirty="0"/>
          </a:p>
        </p:txBody>
      </p:sp>
    </p:spTree>
    <p:extLst>
      <p:ext uri="{BB962C8B-B14F-4D97-AF65-F5344CB8AC3E}">
        <p14:creationId xmlns:p14="http://schemas.microsoft.com/office/powerpoint/2010/main" val="335178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5.1A </a:t>
            </a:r>
            <a:r>
              <a:rPr lang="en-US" altLang="zh-CN" dirty="0"/>
              <a:t>simple query of a single table.</a:t>
            </a:r>
            <a:br>
              <a:rPr lang="en-US" altLang="zh-CN" dirty="0"/>
            </a:br>
            <a:r>
              <a:rPr lang="en-US" altLang="zh-CN" dirty="0" smtClean="0"/>
              <a:t>     select </a:t>
            </a:r>
            <a:r>
              <a:rPr lang="en-US" altLang="zh-CN" dirty="0"/>
              <a:t>* from customer;</a:t>
            </a:r>
            <a:endParaRPr lang="zh-CN" altLang="en-US" dirty="0"/>
          </a:p>
        </p:txBody>
      </p:sp>
      <p:pic>
        <p:nvPicPr>
          <p:cNvPr id="4" name="内容占位符 3"/>
          <p:cNvPicPr>
            <a:picLocks noGrp="1" noChangeAspect="1"/>
          </p:cNvPicPr>
          <p:nvPr>
            <p:ph idx="1"/>
          </p:nvPr>
        </p:nvPicPr>
        <p:blipFill>
          <a:blip r:embed="rId2"/>
          <a:stretch>
            <a:fillRect/>
          </a:stretch>
        </p:blipFill>
        <p:spPr>
          <a:xfrm>
            <a:off x="1371600" y="2171699"/>
            <a:ext cx="10469976" cy="1843709"/>
          </a:xfrm>
          <a:prstGeom prst="rect">
            <a:avLst/>
          </a:prstGeom>
        </p:spPr>
      </p:pic>
    </p:spTree>
    <p:extLst>
      <p:ext uri="{BB962C8B-B14F-4D97-AF65-F5344CB8AC3E}">
        <p14:creationId xmlns:p14="http://schemas.microsoft.com/office/powerpoint/2010/main" val="91928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0"/>
            <a:ext cx="9906000" cy="5867400"/>
          </a:xfrm>
        </p:spPr>
        <p:txBody>
          <a:bodyPr/>
          <a:lstStyle/>
          <a:p>
            <a:r>
              <a:rPr lang="en-US" altLang="zh-CN" dirty="0" smtClean="0"/>
              <a:t>5.2 </a:t>
            </a:r>
            <a:r>
              <a:rPr lang="en-US" altLang="zh-CN" dirty="0"/>
              <a:t>A query which uses the words "natural join".</a:t>
            </a:r>
          </a:p>
          <a:p>
            <a:pPr marL="0" indent="0">
              <a:buNone/>
            </a:pPr>
            <a:r>
              <a:rPr lang="en-US" altLang="zh-CN" dirty="0"/>
              <a:t>select </a:t>
            </a:r>
            <a:r>
              <a:rPr lang="en-US" altLang="zh-CN" dirty="0" err="1"/>
              <a:t>customer_name,route_id,date_of_reservation,total_money</a:t>
            </a:r>
            <a:r>
              <a:rPr lang="en-US" altLang="zh-CN" dirty="0"/>
              <a:t> from customer natural join reservation</a:t>
            </a:r>
            <a:r>
              <a:rPr lang="en-US" altLang="zh-CN" dirty="0" smtClean="0"/>
              <a:t>;</a:t>
            </a:r>
          </a:p>
          <a:p>
            <a:pPr marL="0" indent="0">
              <a:buNone/>
            </a:pPr>
            <a:endParaRPr lang="en-US" altLang="zh-CN" dirty="0"/>
          </a:p>
          <a:p>
            <a:endParaRPr lang="en-US" altLang="zh-CN" dirty="0"/>
          </a:p>
          <a:p>
            <a:endParaRPr lang="en-US" altLang="zh-CN" dirty="0" smtClean="0"/>
          </a:p>
          <a:p>
            <a:pPr marL="0" indent="0">
              <a:buNone/>
            </a:pPr>
            <a:endParaRPr lang="en-US" altLang="zh-CN" dirty="0" smtClean="0"/>
          </a:p>
          <a:p>
            <a:r>
              <a:rPr lang="en-US" altLang="zh-CN" dirty="0" smtClean="0"/>
              <a:t>5.3 </a:t>
            </a:r>
            <a:r>
              <a:rPr lang="en-US" altLang="zh-CN" dirty="0"/>
              <a:t>The cross product equivalent to the "natural join" query above</a:t>
            </a:r>
            <a:r>
              <a:rPr lang="en-US" altLang="zh-CN" dirty="0" smtClean="0"/>
              <a:t>.</a:t>
            </a:r>
          </a:p>
          <a:p>
            <a:pPr marL="0" indent="0">
              <a:buNone/>
            </a:pPr>
            <a:r>
              <a:rPr lang="en-US" altLang="zh-CN" dirty="0"/>
              <a:t>select </a:t>
            </a:r>
            <a:r>
              <a:rPr lang="en-US" altLang="zh-CN" dirty="0" err="1"/>
              <a:t>customer_name,route_id,date_of_reservation,total_money</a:t>
            </a:r>
            <a:r>
              <a:rPr lang="en-US" altLang="zh-CN" dirty="0"/>
              <a:t> from reservation </a:t>
            </a:r>
            <a:r>
              <a:rPr lang="en-US" altLang="zh-CN" dirty="0" err="1" smtClean="0"/>
              <a:t>r,customer</a:t>
            </a:r>
            <a:r>
              <a:rPr lang="en-US" altLang="zh-CN" dirty="0" smtClean="0"/>
              <a:t> </a:t>
            </a:r>
            <a:r>
              <a:rPr lang="en-US" altLang="zh-CN" dirty="0"/>
              <a:t>c where </a:t>
            </a:r>
            <a:r>
              <a:rPr lang="en-US" altLang="zh-CN" dirty="0" err="1"/>
              <a:t>r.customer_id</a:t>
            </a:r>
            <a:r>
              <a:rPr lang="en-US" altLang="zh-CN" dirty="0"/>
              <a:t>=</a:t>
            </a:r>
            <a:r>
              <a:rPr lang="en-US" altLang="zh-CN" dirty="0" err="1"/>
              <a:t>c.customer_id</a:t>
            </a:r>
            <a:r>
              <a:rPr lang="en-US" altLang="zh-CN" dirty="0" smtClean="0"/>
              <a:t>;</a:t>
            </a:r>
          </a:p>
          <a:p>
            <a:pPr marL="0" indent="0">
              <a:buNone/>
            </a:pPr>
            <a:endParaRPr lang="en-US" altLang="zh-CN" dirty="0"/>
          </a:p>
        </p:txBody>
      </p:sp>
      <p:pic>
        <p:nvPicPr>
          <p:cNvPr id="6" name="图片 5"/>
          <p:cNvPicPr>
            <a:picLocks noChangeAspect="1"/>
          </p:cNvPicPr>
          <p:nvPr/>
        </p:nvPicPr>
        <p:blipFill>
          <a:blip r:embed="rId2"/>
          <a:stretch>
            <a:fillRect/>
          </a:stretch>
        </p:blipFill>
        <p:spPr>
          <a:xfrm>
            <a:off x="1371600" y="1013378"/>
            <a:ext cx="10506075" cy="1809750"/>
          </a:xfrm>
          <a:prstGeom prst="rect">
            <a:avLst/>
          </a:prstGeom>
        </p:spPr>
      </p:pic>
      <p:pic>
        <p:nvPicPr>
          <p:cNvPr id="7" name="图片 6"/>
          <p:cNvPicPr>
            <a:picLocks noChangeAspect="1"/>
          </p:cNvPicPr>
          <p:nvPr/>
        </p:nvPicPr>
        <p:blipFill>
          <a:blip r:embed="rId3"/>
          <a:stretch>
            <a:fillRect/>
          </a:stretch>
        </p:blipFill>
        <p:spPr>
          <a:xfrm>
            <a:off x="1272209" y="4088056"/>
            <a:ext cx="10919791" cy="1574613"/>
          </a:xfrm>
          <a:prstGeom prst="rect">
            <a:avLst/>
          </a:prstGeom>
        </p:spPr>
      </p:pic>
    </p:spTree>
    <p:extLst>
      <p:ext uri="{BB962C8B-B14F-4D97-AF65-F5344CB8AC3E}">
        <p14:creationId xmlns:p14="http://schemas.microsoft.com/office/powerpoint/2010/main" val="122117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599" y="225287"/>
            <a:ext cx="10012017" cy="5642113"/>
          </a:xfrm>
        </p:spPr>
        <p:txBody>
          <a:bodyPr/>
          <a:lstStyle/>
          <a:p>
            <a:r>
              <a:rPr lang="en-US" altLang="zh-CN" dirty="0" smtClean="0"/>
              <a:t>5.5 </a:t>
            </a:r>
            <a:r>
              <a:rPr lang="en-US" altLang="zh-CN" dirty="0"/>
              <a:t>A query which uses a sub query.</a:t>
            </a:r>
          </a:p>
          <a:p>
            <a:pPr marL="0" indent="0">
              <a:buNone/>
            </a:pPr>
            <a:r>
              <a:rPr lang="en-US" altLang="zh-CN" dirty="0"/>
              <a:t>/*select customer name and contact number expect the oldest one*/</a:t>
            </a:r>
          </a:p>
          <a:p>
            <a:pPr marL="0" indent="0">
              <a:buNone/>
            </a:pPr>
            <a:r>
              <a:rPr lang="en-US" altLang="zh-CN" dirty="0"/>
              <a:t>select </a:t>
            </a:r>
            <a:r>
              <a:rPr lang="en-US" altLang="zh-CN" dirty="0" err="1"/>
              <a:t>customer_name,contact_num</a:t>
            </a:r>
            <a:r>
              <a:rPr lang="en-US" altLang="zh-CN" dirty="0"/>
              <a:t> from customer where birth &lt;&gt;( select min(birth) from customer);</a:t>
            </a:r>
          </a:p>
          <a:p>
            <a:pPr marL="0" indent="0">
              <a:buNone/>
            </a:pPr>
            <a:endParaRPr lang="en-US" altLang="zh-CN" dirty="0" smtClean="0"/>
          </a:p>
          <a:p>
            <a:pPr marL="0" indent="0">
              <a:buNone/>
            </a:pPr>
            <a:endParaRPr lang="en-US" altLang="zh-CN" dirty="0"/>
          </a:p>
          <a:p>
            <a:pPr marL="0" indent="0">
              <a:buNone/>
            </a:pPr>
            <a:endParaRPr lang="en-US" altLang="zh-CN" dirty="0"/>
          </a:p>
          <a:p>
            <a:endParaRPr lang="en-US" altLang="zh-CN" dirty="0" smtClean="0"/>
          </a:p>
          <a:p>
            <a:r>
              <a:rPr lang="en-US" altLang="zh-CN" dirty="0" smtClean="0"/>
              <a:t>5.6 A </a:t>
            </a:r>
            <a:r>
              <a:rPr lang="en-US" altLang="zh-CN" dirty="0"/>
              <a:t>cross product which cannot be implemented using the words “natural join” </a:t>
            </a:r>
            <a:r>
              <a:rPr lang="en-US" altLang="zh-CN" dirty="0" smtClean="0"/>
              <a:t>-- </a:t>
            </a:r>
            <a:r>
              <a:rPr lang="en-US" altLang="zh-CN" dirty="0"/>
              <a:t>employee--boss relationship table</a:t>
            </a:r>
          </a:p>
          <a:p>
            <a:pPr marL="0" indent="0">
              <a:buNone/>
            </a:pPr>
            <a:r>
              <a:rPr lang="en-US" altLang="zh-CN" dirty="0"/>
              <a:t>select m.name as name, n.name as leader from employee </a:t>
            </a:r>
            <a:r>
              <a:rPr lang="en-US" altLang="zh-CN" dirty="0" err="1"/>
              <a:t>m,employee</a:t>
            </a:r>
            <a:r>
              <a:rPr lang="en-US" altLang="zh-CN" dirty="0"/>
              <a:t> n where </a:t>
            </a:r>
            <a:r>
              <a:rPr lang="en-US" altLang="zh-CN" dirty="0" err="1" smtClean="0"/>
              <a:t>m.boss_id</a:t>
            </a:r>
            <a:r>
              <a:rPr lang="en-US" altLang="zh-CN" dirty="0" smtClean="0"/>
              <a:t>=</a:t>
            </a:r>
            <a:r>
              <a:rPr lang="en-US" altLang="zh-CN" dirty="0" err="1" smtClean="0"/>
              <a:t>n.employee_id</a:t>
            </a:r>
            <a:r>
              <a:rPr lang="en-US" altLang="zh-CN" dirty="0" smtClean="0"/>
              <a:t>;</a:t>
            </a:r>
          </a:p>
          <a:p>
            <a:pPr marL="0" indent="0">
              <a:buNone/>
            </a:pPr>
            <a:endParaRPr lang="zh-CN" altLang="en-US" dirty="0"/>
          </a:p>
        </p:txBody>
      </p:sp>
      <p:pic>
        <p:nvPicPr>
          <p:cNvPr id="4" name="图片 3"/>
          <p:cNvPicPr>
            <a:picLocks noChangeAspect="1"/>
          </p:cNvPicPr>
          <p:nvPr/>
        </p:nvPicPr>
        <p:blipFill>
          <a:blip r:embed="rId2"/>
          <a:stretch>
            <a:fillRect/>
          </a:stretch>
        </p:blipFill>
        <p:spPr>
          <a:xfrm>
            <a:off x="1371599" y="5010150"/>
            <a:ext cx="8820150" cy="1714500"/>
          </a:xfrm>
          <a:prstGeom prst="rect">
            <a:avLst/>
          </a:prstGeom>
        </p:spPr>
      </p:pic>
      <p:pic>
        <p:nvPicPr>
          <p:cNvPr id="5" name="图片 4"/>
          <p:cNvPicPr>
            <a:picLocks noChangeAspect="1"/>
          </p:cNvPicPr>
          <p:nvPr/>
        </p:nvPicPr>
        <p:blipFill>
          <a:blip r:embed="rId3"/>
          <a:stretch>
            <a:fillRect/>
          </a:stretch>
        </p:blipFill>
        <p:spPr>
          <a:xfrm>
            <a:off x="1381124" y="1693794"/>
            <a:ext cx="8810625" cy="1847850"/>
          </a:xfrm>
          <a:prstGeom prst="rect">
            <a:avLst/>
          </a:prstGeom>
        </p:spPr>
      </p:pic>
    </p:spTree>
    <p:extLst>
      <p:ext uri="{BB962C8B-B14F-4D97-AF65-F5344CB8AC3E}">
        <p14:creationId xmlns:p14="http://schemas.microsoft.com/office/powerpoint/2010/main" val="2062897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6057" y="0"/>
            <a:ext cx="11485943" cy="6858000"/>
          </a:xfrm>
        </p:spPr>
        <p:txBody>
          <a:bodyPr>
            <a:normAutofit/>
          </a:bodyPr>
          <a:lstStyle/>
          <a:p>
            <a:r>
              <a:rPr lang="en-US" altLang="zh-CN" sz="3500" dirty="0" smtClean="0"/>
              <a:t>6. check statement</a:t>
            </a:r>
          </a:p>
          <a:p>
            <a:pPr marL="0" indent="0">
              <a:buNone/>
            </a:pPr>
            <a:r>
              <a:rPr lang="en-US" altLang="zh-CN" b="1" dirty="0" smtClean="0"/>
              <a:t>6.1 customer table</a:t>
            </a:r>
          </a:p>
          <a:p>
            <a:pPr marL="0" indent="0">
              <a:buNone/>
            </a:pPr>
            <a:r>
              <a:rPr lang="en-US" altLang="zh-CN" dirty="0" smtClean="0"/>
              <a:t>constraint </a:t>
            </a:r>
            <a:r>
              <a:rPr lang="en-US" altLang="zh-CN" dirty="0"/>
              <a:t>birth check (birth &gt;=1950 and birth&lt;=2018</a:t>
            </a:r>
            <a:r>
              <a:rPr lang="en-US" altLang="zh-CN" dirty="0" smtClean="0"/>
              <a:t>) </a:t>
            </a:r>
            <a:r>
              <a:rPr lang="en-US" altLang="zh-CN" dirty="0" smtClean="0">
                <a:sym typeface="Wingdings" panose="05000000000000000000" pitchFamily="2" charset="2"/>
              </a:rPr>
              <a:t>------</a:t>
            </a:r>
            <a:r>
              <a:rPr lang="en-US" altLang="zh-CN" dirty="0" smtClean="0"/>
              <a:t>check the customer is not too old, otherwise there is risks for old people travel outside.</a:t>
            </a:r>
            <a:endParaRPr lang="en-US" altLang="zh-CN" dirty="0"/>
          </a:p>
          <a:p>
            <a:pPr marL="0" indent="0">
              <a:buNone/>
            </a:pPr>
            <a:r>
              <a:rPr lang="en-US" altLang="zh-CN" dirty="0" smtClean="0"/>
              <a:t>constraint </a:t>
            </a:r>
            <a:r>
              <a:rPr lang="en-US" altLang="zh-CN" dirty="0"/>
              <a:t>gender check(gender in ('</a:t>
            </a:r>
            <a:r>
              <a:rPr lang="en-US" altLang="zh-CN" dirty="0" err="1"/>
              <a:t>M','F</a:t>
            </a:r>
            <a:r>
              <a:rPr lang="en-US" altLang="zh-CN" dirty="0" smtClean="0"/>
              <a:t>'))----</a:t>
            </a:r>
            <a:r>
              <a:rPr lang="en-US" altLang="zh-CN" dirty="0" smtClean="0">
                <a:sym typeface="Wingdings" panose="05000000000000000000" pitchFamily="2" charset="2"/>
              </a:rPr>
              <a:t> check gender is male or female</a:t>
            </a:r>
            <a:endParaRPr lang="en-US" altLang="zh-CN" dirty="0"/>
          </a:p>
          <a:p>
            <a:pPr marL="0" indent="0">
              <a:buNone/>
            </a:pPr>
            <a:r>
              <a:rPr lang="en-US" altLang="zh-CN" dirty="0" smtClean="0"/>
              <a:t>constraint </a:t>
            </a:r>
            <a:r>
              <a:rPr lang="en-US" altLang="zh-CN" dirty="0"/>
              <a:t>email check(email like </a:t>
            </a:r>
            <a:r>
              <a:rPr lang="en-US" altLang="zh-CN" dirty="0" smtClean="0"/>
              <a:t>'%%@%%') ----</a:t>
            </a:r>
            <a:r>
              <a:rPr lang="en-US" altLang="zh-CN" dirty="0" smtClean="0">
                <a:sym typeface="Wingdings" panose="05000000000000000000" pitchFamily="2" charset="2"/>
              </a:rPr>
              <a:t> check email address is valid</a:t>
            </a:r>
          </a:p>
          <a:p>
            <a:pPr marL="0" indent="0">
              <a:buNone/>
            </a:pPr>
            <a:endParaRPr lang="en-US" altLang="zh-CN" dirty="0" smtClean="0">
              <a:sym typeface="Wingdings" panose="05000000000000000000" pitchFamily="2" charset="2"/>
            </a:endParaRPr>
          </a:p>
          <a:p>
            <a:pPr marL="0" indent="0">
              <a:buNone/>
            </a:pPr>
            <a:endParaRPr lang="en-US" altLang="zh-CN" b="1" dirty="0" smtClean="0"/>
          </a:p>
          <a:p>
            <a:pPr marL="0" indent="0">
              <a:buNone/>
            </a:pPr>
            <a:r>
              <a:rPr lang="en-US" altLang="zh-CN" b="1" dirty="0" smtClean="0"/>
              <a:t>6.2 route table </a:t>
            </a:r>
          </a:p>
          <a:p>
            <a:pPr marL="0" indent="0">
              <a:buNone/>
            </a:pPr>
            <a:r>
              <a:rPr lang="en-US" altLang="zh-CN" dirty="0"/>
              <a:t> CONSTRAINT days CHECK (days &gt; 0</a:t>
            </a:r>
            <a:r>
              <a:rPr lang="en-US" altLang="zh-CN" dirty="0" smtClean="0"/>
              <a:t>)----</a:t>
            </a:r>
            <a:r>
              <a:rPr lang="en-US" altLang="zh-CN" dirty="0" smtClean="0">
                <a:sym typeface="Wingdings" panose="05000000000000000000" pitchFamily="2" charset="2"/>
              </a:rPr>
              <a:t> check the traveling route at least is bigger than 0 days</a:t>
            </a:r>
            <a:endParaRPr lang="en-US" altLang="zh-CN" dirty="0"/>
          </a:p>
          <a:p>
            <a:pPr marL="0" indent="0">
              <a:buNone/>
            </a:pPr>
            <a:r>
              <a:rPr lang="en-US" altLang="zh-CN" dirty="0"/>
              <a:t>  CONSTRAINT </a:t>
            </a:r>
            <a:r>
              <a:rPr lang="en-US" altLang="zh-CN" dirty="0" err="1"/>
              <a:t>route_type</a:t>
            </a:r>
            <a:r>
              <a:rPr lang="en-US" altLang="zh-CN" dirty="0"/>
              <a:t> CHECK (</a:t>
            </a:r>
            <a:r>
              <a:rPr lang="en-US" altLang="zh-CN" dirty="0" err="1"/>
              <a:t>route_type</a:t>
            </a:r>
            <a:r>
              <a:rPr lang="en-US" altLang="zh-CN" dirty="0"/>
              <a:t> in ('domestic', 'international</a:t>
            </a:r>
            <a:r>
              <a:rPr lang="en-US" altLang="zh-CN" dirty="0" smtClean="0"/>
              <a:t>'))---</a:t>
            </a:r>
            <a:r>
              <a:rPr lang="en-US" altLang="zh-CN" dirty="0" smtClean="0">
                <a:sym typeface="Wingdings" panose="05000000000000000000" pitchFamily="2" charset="2"/>
              </a:rPr>
              <a:t>check there are two types of traveling route. One is in Australia(domestic). The other one is out of Australia(international).</a:t>
            </a:r>
            <a:endParaRPr lang="en-US" altLang="zh-CN" dirty="0"/>
          </a:p>
          <a:p>
            <a:pPr marL="0" indent="0">
              <a:buNone/>
            </a:pPr>
            <a:r>
              <a:rPr lang="en-US" altLang="zh-CN" dirty="0"/>
              <a:t>  CONSTRAINT </a:t>
            </a:r>
            <a:r>
              <a:rPr lang="en-US" altLang="zh-CN" dirty="0" err="1"/>
              <a:t>vehicle_type</a:t>
            </a:r>
            <a:r>
              <a:rPr lang="en-US" altLang="zh-CN" dirty="0"/>
              <a:t> CHECK (</a:t>
            </a:r>
            <a:r>
              <a:rPr lang="en-US" altLang="zh-CN" dirty="0" err="1"/>
              <a:t>vehicle_type</a:t>
            </a:r>
            <a:r>
              <a:rPr lang="en-US" altLang="zh-CN" dirty="0"/>
              <a:t> in('train', 'plan', 'bus', 'cruise</a:t>
            </a:r>
            <a:r>
              <a:rPr lang="en-US" altLang="zh-CN" dirty="0" smtClean="0"/>
              <a:t>')---</a:t>
            </a:r>
            <a:r>
              <a:rPr lang="en-US" altLang="zh-CN" dirty="0" smtClean="0">
                <a:sym typeface="Wingdings" panose="05000000000000000000" pitchFamily="2" charset="2"/>
              </a:rPr>
              <a:t>check there are four types of transport tool to travel, which are train, plan, bus, cruise</a:t>
            </a:r>
            <a:endParaRPr lang="zh-CN" altLang="en-US" dirty="0"/>
          </a:p>
        </p:txBody>
      </p:sp>
    </p:spTree>
    <p:extLst>
      <p:ext uri="{BB962C8B-B14F-4D97-AF65-F5344CB8AC3E}">
        <p14:creationId xmlns:p14="http://schemas.microsoft.com/office/powerpoint/2010/main" val="227599277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3462</TotalTime>
  <Words>730</Words>
  <Application>Microsoft Office PowerPoint</Application>
  <PresentationFormat>宽屏</PresentationFormat>
  <Paragraphs>172</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Franklin Gothic Book</vt:lpstr>
      <vt:lpstr>华文楷体</vt:lpstr>
      <vt:lpstr>Wingdings</vt:lpstr>
      <vt:lpstr>Crop</vt:lpstr>
      <vt:lpstr> </vt:lpstr>
      <vt:lpstr>1. Context </vt:lpstr>
      <vt:lpstr>PowerPoint 演示文稿</vt:lpstr>
      <vt:lpstr>3. one-to-many relationship</vt:lpstr>
      <vt:lpstr>PowerPoint 演示文稿</vt:lpstr>
      <vt:lpstr>5.1A simple query of a single table.      select * from customer;</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yuhui liu</dc:creator>
  <cp:lastModifiedBy>yuhui liu</cp:lastModifiedBy>
  <cp:revision>31</cp:revision>
  <dcterms:created xsi:type="dcterms:W3CDTF">2018-10-02T01:04:14Z</dcterms:created>
  <dcterms:modified xsi:type="dcterms:W3CDTF">2020-08-02T13:43:58Z</dcterms:modified>
</cp:coreProperties>
</file>