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7" r:id="rId4"/>
    <p:sldId id="260" r:id="rId5"/>
    <p:sldId id="261" r:id="rId6"/>
    <p:sldId id="262" r:id="rId7"/>
    <p:sldId id="288" r:id="rId8"/>
    <p:sldId id="263" r:id="rId9"/>
    <p:sldId id="289" r:id="rId10"/>
    <p:sldId id="290" r:id="rId11"/>
    <p:sldId id="268" r:id="rId12"/>
    <p:sldId id="265" r:id="rId13"/>
    <p:sldId id="266" r:id="rId14"/>
    <p:sldId id="279" r:id="rId15"/>
    <p:sldId id="267" r:id="rId16"/>
    <p:sldId id="283" r:id="rId17"/>
    <p:sldId id="281" r:id="rId18"/>
    <p:sldId id="286" r:id="rId19"/>
    <p:sldId id="269" r:id="rId20"/>
    <p:sldId id="270" r:id="rId21"/>
    <p:sldId id="284" r:id="rId22"/>
    <p:sldId id="282" r:id="rId23"/>
    <p:sldId id="271" r:id="rId24"/>
    <p:sldId id="272" r:id="rId25"/>
    <p:sldId id="273" r:id="rId26"/>
    <p:sldId id="258" r:id="rId27"/>
    <p:sldId id="291" r:id="rId28"/>
    <p:sldId id="292" r:id="rId29"/>
    <p:sldId id="264" r:id="rId30"/>
    <p:sldId id="27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AB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80" autoAdjust="0"/>
  </p:normalViewPr>
  <p:slideViewPr>
    <p:cSldViewPr snapToGrid="0">
      <p:cViewPr varScale="1">
        <p:scale>
          <a:sx n="74" d="100"/>
          <a:sy n="7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87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5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9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07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93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4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307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974AC674-CF2E-1756-9A4F-287395D7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CBA4EBD-796C-E685-83AB-4BDED586B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7A55A313-CAC6-DC46-EAE3-60502877C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89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4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394cff7f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g37394cff7f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69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6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9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625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950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18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D6B3B3F2-DE46-C7B2-CFE9-997F9F2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8C77C5BC-6B97-E069-A451-DD80F398D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FAC649DA-DF07-795D-7751-579ECEEB4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22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04E6EA5D-0400-F5BD-0498-E5BF230AB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6CE798A6-277A-6003-0024-4C83CE305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E769C7C1-EA5C-6023-0D8F-B2DF412EF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837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E5C8508F-CF04-6BE4-F64A-03EBCADA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5C61A3EC-69BD-C8DA-D111-5C4A7619C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9DC1C8DA-35BF-A772-72DA-CD40E86AE4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72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79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41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94cff7f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"device"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SSDDriver{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abstract class Device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CommandBuffer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initialize_buffer()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add_command()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parse_command()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optimize_commands()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show_status()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get_commands()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NAND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load()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save()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Validator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is_valid_lba()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is_valid_erase_size()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is_valid_erase_range()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OutputWriter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&lt;- SSDDriver: system call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&lt;|-- SSD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CommandBuffer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NAND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OutputWriter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394cff7f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94cff7f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left to right direction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역할별 색상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BackgroundColor&lt;&lt;CommandType&gt;&gt; #ADD8E6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BackgroundColor&lt;&lt;ValidatorType&gt;&gt; #FFE4B5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BackgroundColor&lt;&lt;Receiver&gt;&gt; #90EE90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BackgroundColor&lt;&lt;Invoker&gt;&gt; #FFB6C1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"shell"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Command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name()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log()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ArgumentValidator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Validators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Commands (역순: script4 → ... → read)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Script4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Script3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Script2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Script1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format_help()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normalize_hex_data()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excute_multiple_read()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Receiver / Invoker / Utility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SSDDriver &lt;&lt;Receiver&gt;&gt;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BatchShell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script_collection_file_path()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InteractiveShell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Logger &lt;&lt;Singleton&gt;&gt;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print()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ScriptRunner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full_write_and_read_compare()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partial_lba_write()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write_read_aging()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erase_and_write_aging()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관계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BatchShell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InteractiveShell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InteractiveShell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SSDDriver &lt;-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Flush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Help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Exit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 *-- 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FullReadValidator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Read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 *-- 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FullWriteValidator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Write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 *-- ExitValidator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 *-- HelpValidator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 *-- EraseValidator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EraseRangeValidator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 *-- FlushValidator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ScriptRunner 연결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Script1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Script2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Script3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Script4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ScriptRunner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37394cff7f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Code Clinic [C</a:t>
            </a:r>
            <a:r>
              <a:rPr lang="ko-KR" altLang="en-US" sz="4400" dirty="0"/>
              <a:t>팀</a:t>
            </a:r>
            <a:r>
              <a:rPr lang="en-US" altLang="ko-KR" sz="4400" dirty="0"/>
              <a:t>]</a:t>
            </a:r>
            <a:endParaRPr sz="44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6542202" y="4818702"/>
            <a:ext cx="1433476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  <p:sp>
        <p:nvSpPr>
          <p:cNvPr id="14" name="Google Shape;48;p6">
            <a:extLst>
              <a:ext uri="{FF2B5EF4-FFF2-40B4-BE49-F238E27FC236}">
                <a16:creationId xmlns:a16="http://schemas.microsoft.com/office/drawing/2014/main" id="{14460F2B-3108-43AA-8542-6A6722B71D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클린 코드로 치유하자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예외 검출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C2664-6FB7-4F93-80FA-0ECA0141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9" y="1076679"/>
            <a:ext cx="5257492" cy="2028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0A5AB-D4CA-4387-A1EE-54A93335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" y="3221459"/>
            <a:ext cx="5257492" cy="3099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82A91-8326-47F0-844B-5B84766A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51" y="3598794"/>
            <a:ext cx="4516877" cy="3175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C5525-39E0-4AF7-A7FC-45F50C100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151" y="209938"/>
            <a:ext cx="4653644" cy="3219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8C309-9331-47AE-86D9-5CFD6F9EE5F2}"/>
              </a:ext>
            </a:extLst>
          </p:cNvPr>
          <p:cNvSpPr txBox="1"/>
          <p:nvPr/>
        </p:nvSpPr>
        <p:spPr>
          <a:xfrm>
            <a:off x="10619533" y="450377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B33A7-8598-4551-864C-C89E942532A2}"/>
              </a:ext>
            </a:extLst>
          </p:cNvPr>
          <p:cNvSpPr txBox="1"/>
          <p:nvPr/>
        </p:nvSpPr>
        <p:spPr>
          <a:xfrm>
            <a:off x="11064028" y="380492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0C938-A2F4-47B7-88D5-B399461B211D}"/>
              </a:ext>
            </a:extLst>
          </p:cNvPr>
          <p:cNvSpPr/>
          <p:nvPr/>
        </p:nvSpPr>
        <p:spPr>
          <a:xfrm>
            <a:off x="787400" y="359113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AF7C6-B6CF-45A1-BD11-23E1769D36A0}"/>
              </a:ext>
            </a:extLst>
          </p:cNvPr>
          <p:cNvSpPr/>
          <p:nvPr/>
        </p:nvSpPr>
        <p:spPr>
          <a:xfrm>
            <a:off x="787400" y="391875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ACBB2-59C7-419B-A350-DF085D2ECB35}"/>
              </a:ext>
            </a:extLst>
          </p:cNvPr>
          <p:cNvSpPr/>
          <p:nvPr/>
        </p:nvSpPr>
        <p:spPr>
          <a:xfrm>
            <a:off x="787399" y="4577111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C731B-4A4F-403F-B3D7-BC25B8AEF706}"/>
              </a:ext>
            </a:extLst>
          </p:cNvPr>
          <p:cNvSpPr/>
          <p:nvPr/>
        </p:nvSpPr>
        <p:spPr>
          <a:xfrm>
            <a:off x="787399" y="479997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51CAB-CA45-47CB-B1E2-E4BCFCD7C36C}"/>
              </a:ext>
            </a:extLst>
          </p:cNvPr>
          <p:cNvSpPr/>
          <p:nvPr/>
        </p:nvSpPr>
        <p:spPr>
          <a:xfrm>
            <a:off x="605980" y="3544402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419A7-DEF9-43FE-B74B-41784163AEC3}"/>
              </a:ext>
            </a:extLst>
          </p:cNvPr>
          <p:cNvSpPr/>
          <p:nvPr/>
        </p:nvSpPr>
        <p:spPr>
          <a:xfrm>
            <a:off x="787400" y="436761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3798B-FF5B-439D-943D-EEE6AB412BF1}"/>
              </a:ext>
            </a:extLst>
          </p:cNvPr>
          <p:cNvSpPr/>
          <p:nvPr/>
        </p:nvSpPr>
        <p:spPr>
          <a:xfrm>
            <a:off x="787400" y="50228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8F3D2E-8E1A-423C-B539-605333E4EAC5}"/>
              </a:ext>
            </a:extLst>
          </p:cNvPr>
          <p:cNvSpPr/>
          <p:nvPr/>
        </p:nvSpPr>
        <p:spPr>
          <a:xfrm>
            <a:off x="787399" y="525220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CAD49-1A99-42D4-8835-F05C4E0F6327}"/>
              </a:ext>
            </a:extLst>
          </p:cNvPr>
          <p:cNvSpPr/>
          <p:nvPr/>
        </p:nvSpPr>
        <p:spPr>
          <a:xfrm>
            <a:off x="787399" y="570521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Test</a:t>
            </a:r>
            <a:r>
              <a:rPr lang="ko-KR" altLang="en-US" dirty="0"/>
              <a:t> </a:t>
            </a:r>
            <a:r>
              <a:rPr lang="en-US" altLang="ko-KR" dirty="0"/>
              <a:t>Refactoring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6AFAF6-6EE9-463F-B199-BAB48306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7" y="1031030"/>
            <a:ext cx="5358980" cy="3684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D07AD-8B56-4E98-9644-45A5437AD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87"/>
          <a:stretch/>
        </p:blipFill>
        <p:spPr>
          <a:xfrm>
            <a:off x="409523" y="4427877"/>
            <a:ext cx="5358980" cy="23620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90352-7AC0-4483-BACB-528FA482E72E}"/>
              </a:ext>
            </a:extLst>
          </p:cNvPr>
          <p:cNvSpPr/>
          <p:nvPr/>
        </p:nvSpPr>
        <p:spPr>
          <a:xfrm>
            <a:off x="596645" y="6295204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EBD77B-43B4-4D53-B122-C3CAA78F312F}"/>
              </a:ext>
            </a:extLst>
          </p:cNvPr>
          <p:cNvSpPr/>
          <p:nvPr/>
        </p:nvSpPr>
        <p:spPr>
          <a:xfrm>
            <a:off x="817880" y="5421831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B2ACA-23DF-4CCA-B2B9-5FE73C0E6227}"/>
              </a:ext>
            </a:extLst>
          </p:cNvPr>
          <p:cNvSpPr/>
          <p:nvPr/>
        </p:nvSpPr>
        <p:spPr>
          <a:xfrm>
            <a:off x="817880" y="485234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F985A8-D86E-406A-8EEE-3A4F6B01B9FE}"/>
              </a:ext>
            </a:extLst>
          </p:cNvPr>
          <p:cNvSpPr/>
          <p:nvPr/>
        </p:nvSpPr>
        <p:spPr>
          <a:xfrm>
            <a:off x="817880" y="517614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A1869-D299-4DE6-BBA0-89019C40879D}"/>
              </a:ext>
            </a:extLst>
          </p:cNvPr>
          <p:cNvSpPr/>
          <p:nvPr/>
        </p:nvSpPr>
        <p:spPr>
          <a:xfrm>
            <a:off x="817878" y="657535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420F2-341A-4B35-921E-FB2F56FE120E}"/>
              </a:ext>
            </a:extLst>
          </p:cNvPr>
          <p:cNvSpPr/>
          <p:nvPr/>
        </p:nvSpPr>
        <p:spPr>
          <a:xfrm>
            <a:off x="817880" y="588657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46A9-E77D-43CA-AE9D-D61F97D0D9CE}"/>
              </a:ext>
            </a:extLst>
          </p:cNvPr>
          <p:cNvSpPr/>
          <p:nvPr/>
        </p:nvSpPr>
        <p:spPr>
          <a:xfrm>
            <a:off x="817880" y="564548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87144-C2A8-4BA5-9626-673B71BF686C}"/>
              </a:ext>
            </a:extLst>
          </p:cNvPr>
          <p:cNvSpPr/>
          <p:nvPr/>
        </p:nvSpPr>
        <p:spPr>
          <a:xfrm>
            <a:off x="817879" y="612489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AAC56-0E57-4194-9C9D-0FFC43AFAEAD}"/>
              </a:ext>
            </a:extLst>
          </p:cNvPr>
          <p:cNvSpPr/>
          <p:nvPr/>
        </p:nvSpPr>
        <p:spPr>
          <a:xfrm>
            <a:off x="817878" y="634069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FF4E59-966F-4F8E-9FEA-AE4BCC77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53" y="1471089"/>
            <a:ext cx="5223628" cy="5484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E7C99F-F12F-4E06-B71B-EDE09523B5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031"/>
          <a:stretch/>
        </p:blipFill>
        <p:spPr>
          <a:xfrm>
            <a:off x="6514953" y="85857"/>
            <a:ext cx="5223628" cy="128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15564-C327-4F11-A536-14F0442B1599}"/>
              </a:ext>
            </a:extLst>
          </p:cNvPr>
          <p:cNvSpPr txBox="1"/>
          <p:nvPr/>
        </p:nvSpPr>
        <p:spPr>
          <a:xfrm>
            <a:off x="10323207" y="437866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2D40F-1030-4EB9-8F0E-51703BE939CA}"/>
              </a:ext>
            </a:extLst>
          </p:cNvPr>
          <p:cNvSpPr txBox="1"/>
          <p:nvPr/>
        </p:nvSpPr>
        <p:spPr>
          <a:xfrm>
            <a:off x="10471133" y="15378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Refactor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Test Double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7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CCBA7AB-1B83-387A-D6DA-59FF0FD8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1" y="4122608"/>
            <a:ext cx="5115639" cy="261021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SSD driver mocking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A5C17-767F-4E63-BDC3-D5FCAED5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7" y="1126778"/>
            <a:ext cx="7494050" cy="1251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83E09-F747-BD84-F8AF-C486AD353FC2}"/>
              </a:ext>
            </a:extLst>
          </p:cNvPr>
          <p:cNvSpPr/>
          <p:nvPr/>
        </p:nvSpPr>
        <p:spPr>
          <a:xfrm>
            <a:off x="6675888" y="2665482"/>
            <a:ext cx="1478580" cy="1251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65D77-611E-6A15-5857-F2DEFF5CF258}"/>
              </a:ext>
            </a:extLst>
          </p:cNvPr>
          <p:cNvSpPr/>
          <p:nvPr/>
        </p:nvSpPr>
        <p:spPr>
          <a:xfrm>
            <a:off x="892385" y="2665482"/>
            <a:ext cx="2186260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DF95A-156D-F1A5-E9F6-025BDFB6CB8B}"/>
              </a:ext>
            </a:extLst>
          </p:cNvPr>
          <p:cNvSpPr/>
          <p:nvPr/>
        </p:nvSpPr>
        <p:spPr>
          <a:xfrm>
            <a:off x="4225493" y="2665482"/>
            <a:ext cx="1614458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B9964-B0B3-7C3D-5736-9D12A65A317B}"/>
              </a:ext>
            </a:extLst>
          </p:cNvPr>
          <p:cNvSpPr/>
          <p:nvPr/>
        </p:nvSpPr>
        <p:spPr>
          <a:xfrm>
            <a:off x="4225493" y="4240784"/>
            <a:ext cx="1614458" cy="13613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 Mock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03EB31-FEF3-399C-E7C9-1C2DC55478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78645" y="3291303"/>
            <a:ext cx="114684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8CA9A5-5162-800A-8D2F-33A001F8CC67}"/>
              </a:ext>
            </a:extLst>
          </p:cNvPr>
          <p:cNvCxnSpPr>
            <a:cxnSpLocks/>
          </p:cNvCxnSpPr>
          <p:nvPr/>
        </p:nvCxnSpPr>
        <p:spPr>
          <a:xfrm>
            <a:off x="3107009" y="3494638"/>
            <a:ext cx="1102567" cy="1467390"/>
          </a:xfrm>
          <a:prstGeom prst="straightConnector1">
            <a:avLst/>
          </a:prstGeom>
          <a:ln w="222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EFBE51-BC78-84AD-5271-7E9C445CE43F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39951" y="3291298"/>
            <a:ext cx="835937" cy="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2E934D-6D67-4399-C874-358DD3CFD510}"/>
              </a:ext>
            </a:extLst>
          </p:cNvPr>
          <p:cNvSpPr/>
          <p:nvPr/>
        </p:nvSpPr>
        <p:spPr>
          <a:xfrm>
            <a:off x="6599657" y="4324399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40E40B-9CE6-E1CE-5D5D-3A724A45D59A}"/>
              </a:ext>
            </a:extLst>
          </p:cNvPr>
          <p:cNvSpPr/>
          <p:nvPr/>
        </p:nvSpPr>
        <p:spPr>
          <a:xfrm>
            <a:off x="6599657" y="5804856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Test </a:t>
            </a:r>
            <a:r>
              <a:rPr lang="ko-KR" altLang="en-US" dirty="0"/>
              <a:t>작성</a:t>
            </a:r>
            <a:endParaRPr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51759C9-CCB8-2653-040D-73ACF121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수업을 통해 학습한 </a:t>
            </a:r>
            <a:r>
              <a:rPr lang="en-US" altLang="ko-KR" sz="2000" b="1" dirty="0"/>
              <a:t>Mock</a:t>
            </a:r>
            <a:r>
              <a:rPr lang="ko-KR" altLang="en-US" sz="2000" b="1" dirty="0"/>
              <a:t>과 관련된 기법 적극 활용하여 </a:t>
            </a:r>
            <a:r>
              <a:rPr lang="en-US" altLang="ko-KR" sz="2000" b="1" dirty="0"/>
              <a:t>Test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398463" indent="-284163">
              <a:buAutoNum type="arabicPeriod"/>
            </a:pPr>
            <a:r>
              <a:rPr lang="en-US" altLang="ko-KR" sz="2000" b="1" dirty="0"/>
              <a:t>Fixture</a:t>
            </a:r>
          </a:p>
          <a:p>
            <a:pPr marL="398463" indent="-285750">
              <a:buAutoNum type="arabicPeriod"/>
            </a:pPr>
            <a:r>
              <a:rPr lang="en-US" altLang="ko-KR" sz="2000" b="1" dirty="0"/>
              <a:t>Parameterize</a:t>
            </a:r>
          </a:p>
          <a:p>
            <a:pPr marL="398463" indent="-284163">
              <a:buAutoNum type="arabicPeriod"/>
            </a:pPr>
            <a:r>
              <a:rPr lang="en-US" altLang="ko-KR" sz="2000" b="1" dirty="0" err="1"/>
              <a:t>Capsys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D7E521-B0B3-D7B7-1646-21DBF864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14" y="3020611"/>
            <a:ext cx="5966946" cy="25374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EB57DE-88FC-D9A9-C492-E8ECC28D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2" y="3020611"/>
            <a:ext cx="4553585" cy="1581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4AE867-B241-6E9C-D899-83154603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" y="4614393"/>
            <a:ext cx="5010849" cy="1981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E4D32-04D3-3239-0FC9-2FAA066B69E5}"/>
              </a:ext>
            </a:extLst>
          </p:cNvPr>
          <p:cNvSpPr/>
          <p:nvPr/>
        </p:nvSpPr>
        <p:spPr>
          <a:xfrm>
            <a:off x="766163" y="3043324"/>
            <a:ext cx="1222820" cy="235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6E07C-5252-A788-1650-921FD95CA6EF}"/>
              </a:ext>
            </a:extLst>
          </p:cNvPr>
          <p:cNvSpPr/>
          <p:nvPr/>
        </p:nvSpPr>
        <p:spPr>
          <a:xfrm>
            <a:off x="755771" y="4673336"/>
            <a:ext cx="4954413" cy="1514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98F2F-3DAA-5886-DA36-B1BD5F261657}"/>
              </a:ext>
            </a:extLst>
          </p:cNvPr>
          <p:cNvSpPr/>
          <p:nvPr/>
        </p:nvSpPr>
        <p:spPr>
          <a:xfrm>
            <a:off x="9297909" y="3069144"/>
            <a:ext cx="552262" cy="26934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E3B1D0-DAFE-FF2B-89C3-540A7B68E343}"/>
              </a:ext>
            </a:extLst>
          </p:cNvPr>
          <p:cNvSpPr/>
          <p:nvPr/>
        </p:nvSpPr>
        <p:spPr>
          <a:xfrm>
            <a:off x="6172208" y="5005077"/>
            <a:ext cx="4930518" cy="4505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함수 추출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BBC74-4E34-428D-0B26-D1F74F64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" y="1633799"/>
            <a:ext cx="2621764" cy="425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14143-2D1D-897F-F8E9-11AF3AF2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1" y="2114400"/>
            <a:ext cx="2829623" cy="4258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A2E5D8-55CD-0591-B706-E4257735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819" y="3860400"/>
            <a:ext cx="3019068" cy="276531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FB3AFAD-10F4-6C62-5B3B-F183DF119F54}"/>
              </a:ext>
            </a:extLst>
          </p:cNvPr>
          <p:cNvSpPr/>
          <p:nvPr/>
        </p:nvSpPr>
        <p:spPr>
          <a:xfrm>
            <a:off x="5920342" y="357911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2436E56-369A-9C5B-2985-93AAB81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함수 추출을 통한 코드 가독성 향상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2D323-90F0-4EF5-A447-7DF15206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570" y="1632196"/>
            <a:ext cx="5100471" cy="44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2915C34-9C9A-630A-07C4-4DC5DAB3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81" y="1563099"/>
            <a:ext cx="4078214" cy="373180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모듈 역할 분리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7DA66D9E-C3C6-9F22-01EE-CB177BFA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유효성 검사 로직 추출하여 모듈 역할 분리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1BBCA-6392-E8D3-2D8E-D7F18573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7" y="1605960"/>
            <a:ext cx="2698292" cy="253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13D70E-1A0D-B34E-2004-95A07DC2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29" y="1605960"/>
            <a:ext cx="3969033" cy="44244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39B82-2A61-D62F-FC6E-DA407F349A3B}"/>
              </a:ext>
            </a:extLst>
          </p:cNvPr>
          <p:cNvSpPr/>
          <p:nvPr/>
        </p:nvSpPr>
        <p:spPr>
          <a:xfrm>
            <a:off x="751438" y="2369074"/>
            <a:ext cx="2181885" cy="12493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6C55A-C0DA-43A7-96BE-A968053EFB48}"/>
              </a:ext>
            </a:extLst>
          </p:cNvPr>
          <p:cNvSpPr/>
          <p:nvPr/>
        </p:nvSpPr>
        <p:spPr>
          <a:xfrm>
            <a:off x="3449730" y="2302069"/>
            <a:ext cx="3485225" cy="2958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229577-34EA-DC0A-9578-66D502063471}"/>
              </a:ext>
            </a:extLst>
          </p:cNvPr>
          <p:cNvSpPr/>
          <p:nvPr/>
        </p:nvSpPr>
        <p:spPr>
          <a:xfrm>
            <a:off x="7086439" y="342900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87C6F-3F35-A017-325C-AA9D5E0110EF}"/>
              </a:ext>
            </a:extLst>
          </p:cNvPr>
          <p:cNvSpPr/>
          <p:nvPr/>
        </p:nvSpPr>
        <p:spPr>
          <a:xfrm>
            <a:off x="7972081" y="2635306"/>
            <a:ext cx="3969033" cy="26044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927CE18-AD0F-FC44-35CC-66C03E2D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A9B16-8DA4-4A82-A4AC-7D18FA9F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86" y="1963999"/>
            <a:ext cx="5686778" cy="2044095"/>
          </a:xfrm>
          <a:prstGeom prst="rect">
            <a:avLst/>
          </a:prstGeom>
        </p:spPr>
      </p:pic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D3518778-9A38-2DDB-64C0-1052615B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중복 제거</a:t>
            </a:r>
            <a:endParaRPr dirty="0"/>
          </a:p>
        </p:txBody>
      </p:sp>
      <p:sp>
        <p:nvSpPr>
          <p:cNvPr id="5" name="텍스트 개체 틀 19">
            <a:extLst>
              <a:ext uri="{FF2B5EF4-FFF2-40B4-BE49-F238E27FC236}">
                <a16:creationId xmlns:a16="http://schemas.microsoft.com/office/drawing/2014/main" id="{198443E8-7F65-F4F3-E1CD-E2AE5ED2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상수 정의 내용 통합 및 모듈 분리하여 가독성 향상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059B-1FB4-2FCF-E785-60FD1F192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86" y="4283343"/>
            <a:ext cx="5686778" cy="965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355F6-335E-E1EB-0318-D994D5F64DFF}"/>
              </a:ext>
            </a:extLst>
          </p:cNvPr>
          <p:cNvSpPr/>
          <p:nvPr/>
        </p:nvSpPr>
        <p:spPr>
          <a:xfrm>
            <a:off x="6765243" y="4641021"/>
            <a:ext cx="5160475" cy="1518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C74F4D-E8E5-22CD-F2D2-9830320D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4" y="1589154"/>
            <a:ext cx="2797843" cy="2159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80D802-447F-42CA-D899-3ADC72CC0E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048"/>
          <a:stretch>
            <a:fillRect/>
          </a:stretch>
        </p:blipFill>
        <p:spPr>
          <a:xfrm>
            <a:off x="2584191" y="2002053"/>
            <a:ext cx="2759911" cy="2147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E1B92-ACD1-4599-73D8-90FFAAD47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03" y="3574061"/>
            <a:ext cx="3227278" cy="24595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932FB0-1DC4-0320-DE21-AB7E68489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712" y="4529398"/>
            <a:ext cx="2639797" cy="21851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6C350-D516-F6FD-DF84-3CF3ED868DAC}"/>
              </a:ext>
            </a:extLst>
          </p:cNvPr>
          <p:cNvSpPr/>
          <p:nvPr/>
        </p:nvSpPr>
        <p:spPr>
          <a:xfrm>
            <a:off x="725407" y="2217099"/>
            <a:ext cx="1799014" cy="7953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3A0BC-A43E-EBA2-D259-5F0E6D1B55A7}"/>
              </a:ext>
            </a:extLst>
          </p:cNvPr>
          <p:cNvSpPr/>
          <p:nvPr/>
        </p:nvSpPr>
        <p:spPr>
          <a:xfrm>
            <a:off x="2905558" y="2791782"/>
            <a:ext cx="1799014" cy="7230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C3FFE-0CC6-A5A1-11D7-2C32B45EA787}"/>
              </a:ext>
            </a:extLst>
          </p:cNvPr>
          <p:cNvSpPr/>
          <p:nvPr/>
        </p:nvSpPr>
        <p:spPr>
          <a:xfrm>
            <a:off x="721932" y="4274601"/>
            <a:ext cx="2017095" cy="2551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7F4B9-EB17-C5EF-7110-DB7EA4A8812B}"/>
              </a:ext>
            </a:extLst>
          </p:cNvPr>
          <p:cNvSpPr/>
          <p:nvPr/>
        </p:nvSpPr>
        <p:spPr>
          <a:xfrm>
            <a:off x="2175229" y="5356424"/>
            <a:ext cx="1723225" cy="6667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460FC8-C916-0C7A-E41C-F7874CFC2CD7}"/>
              </a:ext>
            </a:extLst>
          </p:cNvPr>
          <p:cNvSpPr/>
          <p:nvPr/>
        </p:nvSpPr>
        <p:spPr>
          <a:xfrm>
            <a:off x="5430943" y="3712022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E1D855-05E5-418E-BFA7-0DC81FE35872}"/>
              </a:ext>
            </a:extLst>
          </p:cNvPr>
          <p:cNvSpPr/>
          <p:nvPr/>
        </p:nvSpPr>
        <p:spPr>
          <a:xfrm>
            <a:off x="6391041" y="2012444"/>
            <a:ext cx="1137451" cy="2150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3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Code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8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909475" y="1342725"/>
            <a:ext cx="8173200" cy="5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 소개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Double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r>
              <a:rPr lang="en-US" alt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review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Pull Request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907BE-458C-DD52-C937-EB3A1619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5" r="7882"/>
          <a:stretch>
            <a:fillRect/>
          </a:stretch>
        </p:blipFill>
        <p:spPr>
          <a:xfrm>
            <a:off x="417575" y="1561140"/>
            <a:ext cx="5091253" cy="5262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BEBB09-AFE3-21E5-DEEF-D2829F5C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0" y="4381277"/>
            <a:ext cx="6565333" cy="2460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8BBF1-9B13-7DA3-464B-0F74CBFB9749}"/>
              </a:ext>
            </a:extLst>
          </p:cNvPr>
          <p:cNvSpPr txBox="1"/>
          <p:nvPr/>
        </p:nvSpPr>
        <p:spPr>
          <a:xfrm>
            <a:off x="5508828" y="4073500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</a:t>
            </a:r>
            <a:r>
              <a:rPr lang="ko-KR" altLang="en-US" b="1" dirty="0"/>
              <a:t> 요청 시 아래와 같이 </a:t>
            </a:r>
            <a:r>
              <a:rPr lang="en-US" altLang="ko-KR" b="1" dirty="0"/>
              <a:t>Test </a:t>
            </a:r>
            <a:r>
              <a:rPr lang="ko-KR" altLang="en-US" b="1" dirty="0"/>
              <a:t>결과도 같이 첨부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5644-833D-FB7C-ADE4-0A89B3079715}"/>
              </a:ext>
            </a:extLst>
          </p:cNvPr>
          <p:cNvSpPr/>
          <p:nvPr/>
        </p:nvSpPr>
        <p:spPr>
          <a:xfrm>
            <a:off x="5621950" y="5235657"/>
            <a:ext cx="6400332" cy="15122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5D3EE2B4-4B7A-4E0A-97BF-92A02CE1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/>
              <a:t>Pull request </a:t>
            </a:r>
            <a:r>
              <a:rPr lang="ko-KR" altLang="en-US" sz="2000" b="1" dirty="0"/>
              <a:t>작성을 위한 </a:t>
            </a:r>
            <a:r>
              <a:rPr lang="en-US" altLang="ko-KR" sz="2000" b="1" dirty="0"/>
              <a:t>Rule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BEFA7-56A9-4F69-9F83-6AEF2DAD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30" y="1077455"/>
            <a:ext cx="2381250" cy="2996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CF389D-B38C-41A4-879D-7F61E0E06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264" y="1077455"/>
            <a:ext cx="4023018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Code Review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9A1EF9-2542-21AC-B8D7-CE9FFA89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" b="7699"/>
          <a:stretch/>
        </p:blipFill>
        <p:spPr>
          <a:xfrm>
            <a:off x="5134875" y="3587812"/>
            <a:ext cx="4684759" cy="3124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E59C5-B860-431F-607E-278CD8D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30" b="4867"/>
          <a:stretch>
            <a:fillRect/>
          </a:stretch>
        </p:blipFill>
        <p:spPr>
          <a:xfrm>
            <a:off x="4705942" y="145883"/>
            <a:ext cx="4599352" cy="3535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6F0D10-21A0-F739-6E06-94BC577C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63"/>
          <a:stretch>
            <a:fillRect/>
          </a:stretch>
        </p:blipFill>
        <p:spPr>
          <a:xfrm>
            <a:off x="8965528" y="991116"/>
            <a:ext cx="3177552" cy="4684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75ECDC-7F88-4D3A-BDA6-227D70BE8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31" y="2291445"/>
            <a:ext cx="4107701" cy="3535199"/>
          </a:xfrm>
          <a:prstGeom prst="rect">
            <a:avLst/>
          </a:prstGeom>
        </p:spPr>
      </p:pic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A5F18C57-AEAC-466F-9010-9394F00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PR </a:t>
            </a:r>
            <a:r>
              <a:rPr lang="ko-KR" altLang="en-US" sz="2000" b="1" dirty="0"/>
              <a:t>등록 후</a:t>
            </a:r>
            <a:endParaRPr lang="en-US" altLang="ko-KR" sz="2000" b="1" dirty="0"/>
          </a:p>
          <a:p>
            <a:pPr marL="114300" indent="0">
              <a:buNone/>
            </a:pPr>
            <a:r>
              <a:rPr lang="en-US" altLang="ko-KR" sz="2000" b="1" dirty="0"/>
              <a:t>Discord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Review</a:t>
            </a:r>
            <a:r>
              <a:rPr lang="ko-KR" altLang="en-US" sz="2000" b="1" dirty="0"/>
              <a:t> 요청 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564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</a:t>
            </a:r>
            <a:r>
              <a:rPr lang="ko-KR" altLang="en-US" dirty="0"/>
              <a:t>해결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CBAF5-BDF3-0C70-81C7-5DD268B2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72" y="139063"/>
            <a:ext cx="5092903" cy="3886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56054-6A65-7AB3-A6AF-A87F01EB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349"/>
          <a:stretch>
            <a:fillRect/>
          </a:stretch>
        </p:blipFill>
        <p:spPr>
          <a:xfrm>
            <a:off x="6287572" y="3732477"/>
            <a:ext cx="4490100" cy="3118858"/>
          </a:xfrm>
          <a:prstGeom prst="rect">
            <a:avLst/>
          </a:prstGeom>
        </p:spPr>
      </p:pic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9F35ADA0-38CD-4A17-BAD4-857EC27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Issue </a:t>
            </a:r>
            <a:r>
              <a:rPr lang="ko-KR" altLang="en-US" sz="2000" b="1" dirty="0"/>
              <a:t>활용</a:t>
            </a:r>
            <a:r>
              <a:rPr lang="en-US" altLang="ko-KR" sz="2000" b="1" dirty="0"/>
              <a:t> Code</a:t>
            </a:r>
            <a:r>
              <a:rPr lang="ko-KR" altLang="en-US" sz="2000" b="1" dirty="0"/>
              <a:t> 개선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8E793-94F7-46D8-B628-2F2C58D40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914"/>
          <a:stretch/>
        </p:blipFill>
        <p:spPr>
          <a:xfrm>
            <a:off x="500308" y="1619816"/>
            <a:ext cx="5363472" cy="40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8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BEB4A56B-F67C-476F-B6AE-583555C8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0" y="1191613"/>
            <a:ext cx="11219353" cy="4927686"/>
          </a:xfrm>
        </p:spPr>
        <p:txBody>
          <a:bodyPr>
            <a:normAutofit/>
          </a:bodyPr>
          <a:lstStyle/>
          <a:p>
            <a:pPr marL="1163638" indent="-1049338">
              <a:buNone/>
            </a:pPr>
            <a:r>
              <a:rPr lang="ko-KR" altLang="en-US" sz="2000" b="1" dirty="0" err="1"/>
              <a:t>조유혁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예상보다 프로젝트 개발 요구사항이 많아서 처음에는 좀 당황했지만 팀원들과 소통을 통해 역할을 잘 나누고 수업에서 배운 내용을 적절히 적용해서 끝까지 잘 마무리할 수 있었다고 생각합니다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정말 소중한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 err="1"/>
              <a:t>강동협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Clean Code, TDD,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/>
              <a:t>기능 확장</a:t>
            </a:r>
            <a:r>
              <a:rPr lang="en-US" altLang="ko-KR" sz="2000" dirty="0"/>
              <a:t>, SOLID </a:t>
            </a:r>
            <a:r>
              <a:rPr lang="ko-KR" altLang="en-US" sz="2000" dirty="0"/>
              <a:t>원칙을 </a:t>
            </a:r>
            <a:r>
              <a:rPr lang="ko-KR" altLang="en-US" sz="2000" dirty="0" err="1"/>
              <a:t>이론뿐</a:t>
            </a:r>
            <a:r>
              <a:rPr lang="ko-KR" altLang="en-US" sz="2000" dirty="0"/>
              <a:t> 아니라 실습으로 적용하며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팀워크와 문제 해결 능력을 함께 성장시킨 값진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김혜원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클린코드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TDD</a:t>
            </a:r>
            <a:r>
              <a:rPr lang="ko-KR" altLang="en-US" sz="2000" dirty="0"/>
              <a:t>의 이론 수업과 실습을 진행하면서 가독성이 좋은 코드에 대해 배울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 프로젝트를 하면서 이전에 배운 내용을 바로 적용해보니 더 오래 기억에 남을 것 같고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현업에서도 잘 활용할 수 있을 것 같습니다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배정은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2</a:t>
            </a:r>
            <a:r>
              <a:rPr lang="ko-KR" altLang="en-US" sz="2000" dirty="0"/>
              <a:t>주 동안 배운 이론들을 실제 프로젝트에 적용해볼 수 있어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 프로젝트를 통해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와 </a:t>
            </a:r>
            <a:r>
              <a:rPr lang="en-US" altLang="ko-KR" sz="2000" dirty="0"/>
              <a:t>TDD</a:t>
            </a:r>
            <a:r>
              <a:rPr lang="ko-KR" altLang="en-US" sz="2000" dirty="0"/>
              <a:t>의 필요성과 중요성을 직접 체감할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 시작할 때는 처음 뵙는 분들과 팀 프로젝트를 하는 것에 대해 걱정이 많았지만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성공적으로 마무리할 수 있어 뿌듯합니다</a:t>
            </a:r>
            <a:r>
              <a:rPr lang="en-US" altLang="ko-KR" sz="2000" dirty="0"/>
              <a:t>. Code Clinic </a:t>
            </a:r>
            <a:r>
              <a:rPr lang="ko-KR" altLang="en-US" sz="2000" dirty="0"/>
              <a:t>최고😉</a:t>
            </a:r>
            <a:endParaRPr lang="en-US" altLang="ko-KR" sz="2000" dirty="0"/>
          </a:p>
          <a:p>
            <a:pPr marL="1163638" indent="-1049338">
              <a:buNone/>
            </a:pPr>
            <a:r>
              <a:rPr lang="ko-KR" altLang="en-US" sz="2000" b="1" dirty="0" err="1"/>
              <a:t>조보근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처음에는 </a:t>
            </a:r>
            <a:r>
              <a:rPr lang="en-US" altLang="ko-KR" sz="2000" dirty="0"/>
              <a:t>TDD</a:t>
            </a:r>
            <a:r>
              <a:rPr lang="ko-KR" altLang="en-US" sz="2000" dirty="0"/>
              <a:t>로 개발 시에 개발 속도가 </a:t>
            </a:r>
            <a:r>
              <a:rPr lang="ko-KR" altLang="en-US" sz="2000" dirty="0" err="1"/>
              <a:t>늦어지는게</a:t>
            </a:r>
            <a:r>
              <a:rPr lang="ko-KR" altLang="en-US" sz="2000" dirty="0"/>
              <a:t> 아닌가 싶었는데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실습을 하면서 잠재 버그를 찾거나 </a:t>
            </a:r>
            <a:r>
              <a:rPr lang="ko-KR" altLang="en-US" sz="2000" dirty="0" err="1"/>
              <a:t>리팩토링을</a:t>
            </a:r>
            <a:r>
              <a:rPr lang="ko-KR" altLang="en-US" sz="2000" dirty="0"/>
              <a:t> 과감하게 진행하게 해주는 </a:t>
            </a:r>
            <a:r>
              <a:rPr lang="en-US" altLang="ko-KR" sz="2000" dirty="0"/>
              <a:t>TDD</a:t>
            </a:r>
            <a:r>
              <a:rPr lang="ko-KR" altLang="en-US" sz="2000" dirty="0"/>
              <a:t>의 장점을 체감할 수 있었습니다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0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6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– SSD &amp; Buffer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311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1 python ssd.py W 20 0x1289CDEF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2 python </a:t>
            </a:r>
            <a:r>
              <a:rPr lang="pt-BR" altLang="ko-KR" dirty="0"/>
              <a:t>ssd.py </a:t>
            </a:r>
            <a:r>
              <a:rPr lang="pt-BR" dirty="0"/>
              <a:t>R 20			0x1289CDEF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3 python </a:t>
            </a:r>
            <a:r>
              <a:rPr lang="pt-BR" altLang="ko-KR" dirty="0"/>
              <a:t>ssd.py </a:t>
            </a:r>
            <a:r>
              <a:rPr lang="pt-BR" dirty="0"/>
              <a:t>R 19 			0x00000000 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  <a:endParaRPr lang="pt-B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4 python </a:t>
            </a:r>
            <a:r>
              <a:rPr lang="pt-BR" altLang="ko-KR" dirty="0"/>
              <a:t>ssd.py </a:t>
            </a:r>
            <a:r>
              <a:rPr lang="pt-BR" dirty="0"/>
              <a:t>W 10 0xFF1100AA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5 python </a:t>
            </a:r>
            <a:r>
              <a:rPr lang="pt-BR" altLang="ko-KR" dirty="0"/>
              <a:t>ssd.py </a:t>
            </a:r>
            <a:r>
              <a:rPr lang="pt-BR" dirty="0"/>
              <a:t>R 10			0xFF1100AA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6 python ssd.py E 10 1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7. python </a:t>
            </a:r>
            <a:r>
              <a:rPr lang="pt-BR" altLang="ko-KR" dirty="0"/>
              <a:t>ssd.py F </a:t>
            </a: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BD357-0174-ECDD-8C75-2DA8C69C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901" y="4428162"/>
            <a:ext cx="1873346" cy="13780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8E2D2B8C-97FC-5A3F-35C0-D579C04D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A0015013-7E07-099A-E557-D4B40046B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 Test Shell Application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D45C2ED9-A5DA-5655-BB1D-4BB878DCFF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/>
              <a:t>python shell.py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write 10 0x12341234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read 10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erase 95 10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 err="1"/>
              <a:t>erase_range</a:t>
            </a:r>
            <a:r>
              <a:rPr lang="en-US" dirty="0"/>
              <a:t> 95 99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flush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help </a:t>
            </a:r>
            <a:r>
              <a:rPr lang="ko-KR" altLang="en-US" dirty="0"/>
              <a:t>커맨드</a:t>
            </a:r>
            <a:r>
              <a:rPr lang="en-US" altLang="ko-KR" dirty="0"/>
              <a:t> 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exit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 err="1"/>
              <a:t>fullread</a:t>
            </a:r>
            <a:r>
              <a:rPr lang="en-US" dirty="0"/>
              <a:t>		(14s)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 err="1"/>
              <a:t>fullwrite</a:t>
            </a:r>
            <a:r>
              <a:rPr lang="en-US" altLang="ko-KR" dirty="0"/>
              <a:t> 0x11111111   (14s)</a:t>
            </a:r>
          </a:p>
        </p:txBody>
      </p:sp>
    </p:spTree>
    <p:extLst>
      <p:ext uri="{BB962C8B-B14F-4D97-AF65-F5344CB8AC3E}">
        <p14:creationId xmlns:p14="http://schemas.microsoft.com/office/powerpoint/2010/main" val="177330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E14EE71F-E82F-469C-22AF-3169A4EB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6836A3AE-CEC0-AEAA-DD2A-E0A864DE0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Runner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B2590F79-3488-6594-7203-2481522DF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altLang="ko-KR" dirty="0"/>
              <a:t>1_</a:t>
            </a:r>
            <a:r>
              <a:rPr lang="en-US" altLang="ko-KR" i="1" dirty="0"/>
              <a:t>FullWriteAndReadCompare __</a:t>
            </a:r>
            <a:r>
              <a:rPr lang="en-US" altLang="ko-KR" dirty="0"/>
              <a:t> Run...Pass 19.511608 s </a:t>
            </a:r>
          </a:p>
          <a:p>
            <a:pPr fontAlgn="base"/>
            <a:r>
              <a:rPr lang="en-US" altLang="ko-KR" dirty="0"/>
              <a:t>2_</a:t>
            </a:r>
            <a:r>
              <a:rPr lang="en-US" altLang="ko-KR" i="1" dirty="0"/>
              <a:t>PartialLBAWrite __</a:t>
            </a:r>
            <a:r>
              <a:rPr lang="en-US" altLang="ko-KR" dirty="0"/>
              <a:t> Run...Pass 49.492345 s </a:t>
            </a:r>
          </a:p>
          <a:p>
            <a:pPr fontAlgn="base"/>
            <a:r>
              <a:rPr lang="en-US" altLang="ko-KR" dirty="0"/>
              <a:t>3_</a:t>
            </a:r>
            <a:r>
              <a:rPr lang="en-US" altLang="ko-KR" i="1" dirty="0"/>
              <a:t>WriteReadAging __</a:t>
            </a:r>
            <a:r>
              <a:rPr lang="en-US" altLang="ko-KR" dirty="0"/>
              <a:t> Run...Pass 134.510067 s </a:t>
            </a:r>
          </a:p>
          <a:p>
            <a:pPr fontAlgn="base"/>
            <a:r>
              <a:rPr lang="en-US" altLang="ko-KR" dirty="0"/>
              <a:t>4_</a:t>
            </a:r>
            <a:r>
              <a:rPr lang="en-US" altLang="ko-KR" i="1" dirty="0"/>
              <a:t>EraseAndWriteAging __</a:t>
            </a:r>
            <a:r>
              <a:rPr lang="en-US" altLang="ko-KR" dirty="0"/>
              <a:t> Run...Pass 1126.249141 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B87802-077F-FFC0-EF0B-C1B5C78D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4" y="4749232"/>
            <a:ext cx="4140413" cy="1263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C1C40-7596-17B5-7CF8-4EC04778EF88}"/>
              </a:ext>
            </a:extLst>
          </p:cNvPr>
          <p:cNvSpPr txBox="1"/>
          <p:nvPr/>
        </p:nvSpPr>
        <p:spPr>
          <a:xfrm>
            <a:off x="731373" y="4379900"/>
            <a:ext cx="610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ko-KR" dirty="0"/>
              <a:t>python shell.py tests/shell_scripts.txt</a:t>
            </a:r>
          </a:p>
        </p:txBody>
      </p:sp>
    </p:spTree>
    <p:extLst>
      <p:ext uri="{BB962C8B-B14F-4D97-AF65-F5344CB8AC3E}">
        <p14:creationId xmlns:p14="http://schemas.microsoft.com/office/powerpoint/2010/main" val="119014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E4EDF708-06E8-5169-977B-2F684577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38139870-8B6C-B629-3784-AEA667132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Command Buffer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7AF321FE-5A43-55C8-B7C3-FC4EF4799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119353"/>
            <a:ext cx="5126999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1. Ignore Command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0xEEEEFFFF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W 20 0xEEEEFFFF</a:t>
            </a:r>
          </a:p>
        </p:txBody>
      </p:sp>
      <p:sp>
        <p:nvSpPr>
          <p:cNvPr id="2" name="Google Shape;60;p3">
            <a:extLst>
              <a:ext uri="{FF2B5EF4-FFF2-40B4-BE49-F238E27FC236}">
                <a16:creationId xmlns:a16="http://schemas.microsoft.com/office/drawing/2014/main" id="{2E460C22-116C-699A-E832-D8710BA5B3B7}"/>
              </a:ext>
            </a:extLst>
          </p:cNvPr>
          <p:cNvSpPr txBox="1">
            <a:spLocks/>
          </p:cNvSpPr>
          <p:nvPr/>
        </p:nvSpPr>
        <p:spPr>
          <a:xfrm>
            <a:off x="6065178" y="1119351"/>
            <a:ext cx="5288622" cy="274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2. Ignore Command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18 3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18 5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E 18 5</a:t>
            </a:r>
          </a:p>
        </p:txBody>
      </p:sp>
      <p:sp>
        <p:nvSpPr>
          <p:cNvPr id="3" name="Google Shape;60;p3">
            <a:extLst>
              <a:ext uri="{FF2B5EF4-FFF2-40B4-BE49-F238E27FC236}">
                <a16:creationId xmlns:a16="http://schemas.microsoft.com/office/drawing/2014/main" id="{B0D9A11D-C5EA-F94A-C1AA-558DCE7B71FD}"/>
              </a:ext>
            </a:extLst>
          </p:cNvPr>
          <p:cNvSpPr txBox="1">
            <a:spLocks/>
          </p:cNvSpPr>
          <p:nvPr/>
        </p:nvSpPr>
        <p:spPr>
          <a:xfrm>
            <a:off x="605980" y="4021963"/>
            <a:ext cx="5126999" cy="2690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3. Merge Erase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10 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12 3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E 10 5</a:t>
            </a:r>
          </a:p>
        </p:txBody>
      </p:sp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85227CE2-CC72-BFF4-6F38-2D1B49C5C8FF}"/>
              </a:ext>
            </a:extLst>
          </p:cNvPr>
          <p:cNvSpPr txBox="1">
            <a:spLocks/>
          </p:cNvSpPr>
          <p:nvPr/>
        </p:nvSpPr>
        <p:spPr>
          <a:xfrm>
            <a:off x="6065178" y="4021960"/>
            <a:ext cx="5288622" cy="2690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4. Fast Read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10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10 2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11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R 10 0x00000000</a:t>
            </a:r>
          </a:p>
          <a:p>
            <a:pPr marL="114300" indent="0" fontAlgn="base">
              <a:buNone/>
            </a:pPr>
            <a:r>
              <a:rPr lang="en-US" altLang="ko-KR" sz="1400" dirty="0"/>
              <a:t>R 11 0xABCDABCD</a:t>
            </a:r>
          </a:p>
        </p:txBody>
      </p:sp>
    </p:spTree>
    <p:extLst>
      <p:ext uri="{BB962C8B-B14F-4D97-AF65-F5344CB8AC3E}">
        <p14:creationId xmlns:p14="http://schemas.microsoft.com/office/powerpoint/2010/main" val="41315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7" y="1453788"/>
            <a:ext cx="5235914" cy="4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1874404" y="2800145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유혁</a:t>
            </a: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보근,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정은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868983" y="2211366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혜원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44874" y="4118412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동협</a:t>
            </a:r>
            <a:endParaRPr sz="1551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5466520" y="1231250"/>
            <a:ext cx="5400600" cy="22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맡은 역할</a:t>
            </a:r>
            <a:endParaRPr lang="ko-KR" altLang="en-US" sz="1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조유혁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(팀장님 ❤):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Scripts,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강동협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SSD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김혜원: SSD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배정은: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조보근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r>
              <a:rPr lang="en-US" alt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820" y="5717684"/>
            <a:ext cx="2181384" cy="78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3476" y="5715150"/>
            <a:ext cx="854446" cy="7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5466508" y="3351150"/>
            <a:ext cx="7183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리더형이 없는 관계로 초반에는 툴의 도움을 받아서 업무 분담을 했습니다.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팀장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GPT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기능 개발 담당자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</a:t>
            </a:r>
            <a:endParaRPr sz="1500" dirty="0"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0883" y="4046800"/>
            <a:ext cx="3879650" cy="11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556017" y="1980920"/>
            <a:ext cx="2226300" cy="2732484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45F4-307F-4458-9726-1A3AC5D451BA}"/>
              </a:ext>
            </a:extLst>
          </p:cNvPr>
          <p:cNvSpPr txBox="1"/>
          <p:nvPr/>
        </p:nvSpPr>
        <p:spPr>
          <a:xfrm>
            <a:off x="1751491" y="595287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Social Style  </a:t>
            </a:r>
            <a:r>
              <a:rPr lang="ko-KR" altLang="en-US" dirty="0"/>
              <a:t>진단 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구조 설계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 err="1"/>
              <a:t>Device</a:t>
            </a:r>
            <a:r>
              <a:rPr lang="en-US" altLang="ko-KR" dirty="0"/>
              <a:t> (SSD)</a:t>
            </a:r>
            <a:endParaRPr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55" y="1202538"/>
            <a:ext cx="67246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Test </a:t>
            </a:r>
            <a:r>
              <a:rPr lang="ko-KR" dirty="0" err="1"/>
              <a:t>Shell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206481" y="1147928"/>
            <a:ext cx="42873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패턴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b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InteractiveShell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BatchSell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…, script1~4)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SSDDriver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31" y="0"/>
            <a:ext cx="88409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4739507" y="2542397"/>
            <a:ext cx="2134485" cy="27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38063" y="2542397"/>
            <a:ext cx="2070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C4406-2D0D-41D8-BBF1-69C8D1C9DAC0}"/>
              </a:ext>
            </a:extLst>
          </p:cNvPr>
          <p:cNvSpPr/>
          <p:nvPr/>
        </p:nvSpPr>
        <p:spPr>
          <a:xfrm>
            <a:off x="6975836" y="226243"/>
            <a:ext cx="2715094" cy="6542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9D9B5-A5DB-4A78-940F-A3333DCF48E4}"/>
              </a:ext>
            </a:extLst>
          </p:cNvPr>
          <p:cNvSpPr/>
          <p:nvPr/>
        </p:nvSpPr>
        <p:spPr>
          <a:xfrm>
            <a:off x="9918569" y="226243"/>
            <a:ext cx="2326848" cy="4279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DB565-4F06-4182-B12E-82C5FAF8F056}"/>
              </a:ext>
            </a:extLst>
          </p:cNvPr>
          <p:cNvSpPr txBox="1"/>
          <p:nvPr/>
        </p:nvSpPr>
        <p:spPr>
          <a:xfrm>
            <a:off x="8701765" y="644111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5AA9B-DACD-4141-98F2-173B1A958C2B}"/>
              </a:ext>
            </a:extLst>
          </p:cNvPr>
          <p:cNvSpPr txBox="1"/>
          <p:nvPr/>
        </p:nvSpPr>
        <p:spPr>
          <a:xfrm>
            <a:off x="11384284" y="419823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E5088-E70F-4748-BD05-4E8668B907A1}"/>
              </a:ext>
            </a:extLst>
          </p:cNvPr>
          <p:cNvSpPr/>
          <p:nvPr/>
        </p:nvSpPr>
        <p:spPr>
          <a:xfrm>
            <a:off x="5213022" y="2527752"/>
            <a:ext cx="1602557" cy="1997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719F3-224F-4555-96F3-B5FD19518B02}"/>
              </a:ext>
            </a:extLst>
          </p:cNvPr>
          <p:cNvSpPr/>
          <p:nvPr/>
        </p:nvSpPr>
        <p:spPr>
          <a:xfrm>
            <a:off x="3511284" y="2527752"/>
            <a:ext cx="1602557" cy="1171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요구사항 구현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E224-4572-48CE-B4B8-4D5C68AA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" y="988002"/>
            <a:ext cx="5498855" cy="275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2B761-734E-4239-993D-0F45E230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5" y="3770279"/>
            <a:ext cx="5386559" cy="293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D3FB6C-E5A4-42B1-95AB-5339F4ADA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97"/>
          <a:stretch/>
        </p:blipFill>
        <p:spPr>
          <a:xfrm>
            <a:off x="6167743" y="181663"/>
            <a:ext cx="4260309" cy="285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133C8-44D3-4968-A7AD-05066C25A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05" t="761"/>
          <a:stretch/>
        </p:blipFill>
        <p:spPr>
          <a:xfrm>
            <a:off x="6167743" y="3525929"/>
            <a:ext cx="5203892" cy="3254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C9AD2A-BBC3-40E0-957C-41B06190F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73" b="51036"/>
          <a:stretch/>
        </p:blipFill>
        <p:spPr>
          <a:xfrm>
            <a:off x="8399521" y="2537620"/>
            <a:ext cx="3792480" cy="145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F077A-C113-44AE-8627-AC03F4C30023}"/>
              </a:ext>
            </a:extLst>
          </p:cNvPr>
          <p:cNvSpPr/>
          <p:nvPr/>
        </p:nvSpPr>
        <p:spPr>
          <a:xfrm>
            <a:off x="709612" y="5598160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128-F236-4C62-AE77-D10815CBDF71}"/>
              </a:ext>
            </a:extLst>
          </p:cNvPr>
          <p:cNvSpPr/>
          <p:nvPr/>
        </p:nvSpPr>
        <p:spPr>
          <a:xfrm>
            <a:off x="883920" y="44927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5DA95A-CBA8-4576-A8EF-73A375D9160B}"/>
              </a:ext>
            </a:extLst>
          </p:cNvPr>
          <p:cNvSpPr/>
          <p:nvPr/>
        </p:nvSpPr>
        <p:spPr>
          <a:xfrm>
            <a:off x="883920" y="47335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94618A-EFEC-42D9-A8E6-2F68F80B4C51}"/>
              </a:ext>
            </a:extLst>
          </p:cNvPr>
          <p:cNvSpPr/>
          <p:nvPr/>
        </p:nvSpPr>
        <p:spPr>
          <a:xfrm>
            <a:off x="883920" y="51658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1753AD-449A-4C52-8037-F605E496523F}"/>
              </a:ext>
            </a:extLst>
          </p:cNvPr>
          <p:cNvSpPr/>
          <p:nvPr/>
        </p:nvSpPr>
        <p:spPr>
          <a:xfrm>
            <a:off x="883920" y="562152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F8870-E12C-46F0-B75D-5CF60B49CF07}"/>
              </a:ext>
            </a:extLst>
          </p:cNvPr>
          <p:cNvSpPr/>
          <p:nvPr/>
        </p:nvSpPr>
        <p:spPr>
          <a:xfrm>
            <a:off x="883920" y="586999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8DF117-E95E-4D79-906F-7C4000230BDE}"/>
              </a:ext>
            </a:extLst>
          </p:cNvPr>
          <p:cNvSpPr/>
          <p:nvPr/>
        </p:nvSpPr>
        <p:spPr>
          <a:xfrm>
            <a:off x="885696" y="4949698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EA2B2-B243-4458-A62D-1B1927E22194}"/>
              </a:ext>
            </a:extLst>
          </p:cNvPr>
          <p:cNvSpPr/>
          <p:nvPr/>
        </p:nvSpPr>
        <p:spPr>
          <a:xfrm>
            <a:off x="885696" y="5390954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CBCD8-4D8A-4ED9-A9FD-7F1A17C0325E}"/>
              </a:ext>
            </a:extLst>
          </p:cNvPr>
          <p:cNvSpPr/>
          <p:nvPr/>
        </p:nvSpPr>
        <p:spPr>
          <a:xfrm>
            <a:off x="885696" y="608974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4F3-C20C-46DB-8377-2562A15160E3}"/>
              </a:ext>
            </a:extLst>
          </p:cNvPr>
          <p:cNvSpPr txBox="1"/>
          <p:nvPr/>
        </p:nvSpPr>
        <p:spPr>
          <a:xfrm>
            <a:off x="10405148" y="1816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19296-E8BA-4F7A-AB3F-481570415480}"/>
              </a:ext>
            </a:extLst>
          </p:cNvPr>
          <p:cNvSpPr txBox="1"/>
          <p:nvPr/>
        </p:nvSpPr>
        <p:spPr>
          <a:xfrm>
            <a:off x="7678510" y="3160255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1625</Words>
  <Application>Microsoft Office PowerPoint</Application>
  <PresentationFormat>와이드스크린</PresentationFormat>
  <Paragraphs>386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Malgun Gothic</vt:lpstr>
      <vt:lpstr>Arial</vt:lpstr>
      <vt:lpstr>Office 테마</vt:lpstr>
      <vt:lpstr>PowerPoint 프레젠테이션</vt:lpstr>
      <vt:lpstr>목차</vt:lpstr>
      <vt:lpstr>PowerPoint 프레젠테이션</vt:lpstr>
      <vt:lpstr>팀원 소개</vt:lpstr>
      <vt:lpstr>PowerPoint 프레젠테이션</vt:lpstr>
      <vt:lpstr>Device (SSD)</vt:lpstr>
      <vt:lpstr>Test Shell</vt:lpstr>
      <vt:lpstr>PowerPoint 프레젠테이션</vt:lpstr>
      <vt:lpstr>TDD – 요구사항 구현</vt:lpstr>
      <vt:lpstr>TDD – 예외 검출 </vt:lpstr>
      <vt:lpstr>TDD – Test Refactoring</vt:lpstr>
      <vt:lpstr>PowerPoint 프레젠테이션</vt:lpstr>
      <vt:lpstr>Test Double – SSD driver mocking</vt:lpstr>
      <vt:lpstr>Test Double – Test 작성</vt:lpstr>
      <vt:lpstr>PowerPoint 프레젠테이션</vt:lpstr>
      <vt:lpstr>Refactoring – 함수 추출</vt:lpstr>
      <vt:lpstr>Refactoring – 모듈 역할 분리</vt:lpstr>
      <vt:lpstr>Refactoring – 중복 제거</vt:lpstr>
      <vt:lpstr>PowerPoint 프레젠테이션</vt:lpstr>
      <vt:lpstr>Pull Request </vt:lpstr>
      <vt:lpstr>Code Review</vt:lpstr>
      <vt:lpstr>Issue 해결</vt:lpstr>
      <vt:lpstr>PowerPoint 프레젠테이션</vt:lpstr>
      <vt:lpstr>소감</vt:lpstr>
      <vt:lpstr>PowerPoint 프레젠테이션</vt:lpstr>
      <vt:lpstr>시연 시나리오 – SSD &amp; Buffer</vt:lpstr>
      <vt:lpstr>시연 시나리오 - Test Shell Application</vt:lpstr>
      <vt:lpstr>시연 시나리오 - Runner</vt:lpstr>
      <vt:lpstr>시연 시나리오 - Command Buffer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79</cp:revision>
  <dcterms:created xsi:type="dcterms:W3CDTF">2024-04-15T01:50:35Z</dcterms:created>
  <dcterms:modified xsi:type="dcterms:W3CDTF">2025-08-11T04:07:10Z</dcterms:modified>
</cp:coreProperties>
</file>