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73" r:id="rId2"/>
    <p:sldId id="258" r:id="rId3"/>
    <p:sldId id="266" r:id="rId4"/>
    <p:sldId id="263" r:id="rId5"/>
    <p:sldId id="267" r:id="rId6"/>
    <p:sldId id="268" r:id="rId7"/>
    <p:sldId id="269" r:id="rId8"/>
    <p:sldId id="270" r:id="rId9"/>
    <p:sldId id="274" r:id="rId10"/>
    <p:sldId id="271" r:id="rId11"/>
    <p:sldId id="27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 Yuhyeok" initials="JY" lastIdx="1" clrIdx="0">
    <p:extLst>
      <p:ext uri="{19B8F6BF-5375-455C-9EA6-DF929625EA0E}">
        <p15:presenceInfo xmlns:p15="http://schemas.microsoft.com/office/powerpoint/2012/main" userId="7bf016f2ef027f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B8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094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426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877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344825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18417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8936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8279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4823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227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711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422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61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905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592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106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30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131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AAD347D-5ACD-4C99-B74B-A9C85AD731AF}" type="datetimeFigureOut">
              <a:rPr lang="en-US" smtClean="0"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1180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pinkwink.kr/1121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tykimos.github.io/2017/04/09/RNN_Layer_Talk/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iostream.tistory.com/111" TargetMode="External"/><Relationship Id="rId1" Type="http://schemas.openxmlformats.org/officeDocument/2006/relationships/slideLayout" Target="../slideLayouts/slideLayout6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solarisailab.com/archives/303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5DF1F-DDF9-4DA5-AF5B-1A8DE84299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>
            <a:normAutofit/>
          </a:bodyPr>
          <a:lstStyle/>
          <a:p>
            <a:r>
              <a:rPr lang="en-US" sz="5300">
                <a:latin typeface="Arial" panose="020B0604020202020204" pitchFamily="34" charset="0"/>
                <a:cs typeface="Arial" panose="020B0604020202020204" pitchFamily="34" charset="0"/>
              </a:rPr>
              <a:t>HMD </a:t>
            </a:r>
            <a:br>
              <a:rPr lang="en-US" sz="53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300">
                <a:latin typeface="Arial" panose="020B0604020202020204" pitchFamily="34" charset="0"/>
                <a:cs typeface="Arial" panose="020B0604020202020204" pitchFamily="34" charset="0"/>
              </a:rPr>
              <a:t>Deep learning Camp</a:t>
            </a:r>
          </a:p>
        </p:txBody>
      </p:sp>
      <p:pic>
        <p:nvPicPr>
          <p:cNvPr id="10" name="Picture 3" descr="A picture containing object&#10;&#10;Description automatically generated">
            <a:extLst>
              <a:ext uri="{FF2B5EF4-FFF2-40B4-BE49-F238E27FC236}">
                <a16:creationId xmlns:a16="http://schemas.microsoft.com/office/drawing/2014/main" id="{FBA6236E-4721-48CB-8922-C7311C0748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144" b="27645"/>
          <a:stretch/>
        </p:blipFill>
        <p:spPr>
          <a:xfrm>
            <a:off x="20" y="10"/>
            <a:ext cx="12191980" cy="344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332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FF8CFA1-C306-4A31-A19C-570E316F9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Convolutional neural network (CNN) </a:t>
            </a:r>
            <a:r>
              <a:rPr lang="ko-KR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실습 </a:t>
            </a:r>
            <a:br>
              <a:rPr lang="en-US" altLang="ko-KR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hlinkClick r:id="rId2"/>
              </a:rPr>
              <a:t>https://pinkwink.kr/1121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83ACF2-4A5C-4136-B705-E2F05479980A}"/>
              </a:ext>
            </a:extLst>
          </p:cNvPr>
          <p:cNvSpPr txBox="1"/>
          <p:nvPr/>
        </p:nvSpPr>
        <p:spPr>
          <a:xfrm>
            <a:off x="1095553" y="1185844"/>
            <a:ext cx="10343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이미지나 영상 데이터 예측에 강점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E65C17-7F76-4943-A8AD-C35A038CB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9088" y="1777604"/>
            <a:ext cx="5796582" cy="434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220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FF8CFA1-C306-4A31-A19C-570E316F9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Recurrent neural network (RNN) </a:t>
            </a:r>
            <a:r>
              <a:rPr lang="ko-KR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실습 </a:t>
            </a:r>
            <a:r>
              <a:rPr lang="en-US" sz="2800" dirty="0">
                <a:hlinkClick r:id="rId2"/>
              </a:rPr>
              <a:t>https://tykimos.github.io/2017/04/09/RNN_Layer_Talk/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C19F5C-A41F-4A90-822A-12C9B57FD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3623" y="1911537"/>
            <a:ext cx="7564755" cy="36880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250170-1C27-4B28-8F3E-8054D8E2FDA5}"/>
              </a:ext>
            </a:extLst>
          </p:cNvPr>
          <p:cNvSpPr txBox="1"/>
          <p:nvPr/>
        </p:nvSpPr>
        <p:spPr>
          <a:xfrm>
            <a:off x="1095553" y="1185844"/>
            <a:ext cx="10343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연속적인 데이터 예측에 강점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2481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FF8CFA1-C306-4A31-A19C-570E316F9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Contents – Day2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AFB258-4CFC-4956-9D78-2CFD04783683}"/>
              </a:ext>
            </a:extLst>
          </p:cNvPr>
          <p:cNvSpPr txBox="1"/>
          <p:nvPr/>
        </p:nvSpPr>
        <p:spPr>
          <a:xfrm>
            <a:off x="1095555" y="1185844"/>
            <a:ext cx="57365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Deep learning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개요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Deep learning</a:t>
            </a:r>
          </a:p>
          <a:p>
            <a:pPr marL="342900" indent="-342900">
              <a:buFontTx/>
              <a:buChar char="-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데이터기반 모델링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Deep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neural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network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Training &amp; Validation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FAE035-1B90-42D7-BFC1-34E2DC377988}"/>
              </a:ext>
            </a:extLst>
          </p:cNvPr>
          <p:cNvSpPr txBox="1"/>
          <p:nvPr/>
        </p:nvSpPr>
        <p:spPr>
          <a:xfrm>
            <a:off x="1095554" y="3375887"/>
            <a:ext cx="62364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Deep learning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Deep learning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환경 구축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MLP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팀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별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r>
              <a:rPr 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NN/RNN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9526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ìíê³ ì ëí ì´ë¯¸ì§ ê²ìê²°ê³¼">
            <a:extLst>
              <a:ext uri="{FF2B5EF4-FFF2-40B4-BE49-F238E27FC236}">
                <a16:creationId xmlns:a16="http://schemas.microsoft.com/office/drawing/2014/main" id="{928CC298-FC4F-4EC8-B151-D0153F134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122" y="847344"/>
            <a:ext cx="9220200" cy="516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84EADE5-8FB1-41F1-8663-D61EF343ABC8}"/>
              </a:ext>
            </a:extLst>
          </p:cNvPr>
          <p:cNvSpPr txBox="1"/>
          <p:nvPr/>
        </p:nvSpPr>
        <p:spPr>
          <a:xfrm>
            <a:off x="2174240" y="2692400"/>
            <a:ext cx="37144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알파고의 </a:t>
            </a:r>
            <a:r>
              <a:rPr lang="en-US" altLang="ko-KR" sz="2000" b="1" dirty="0"/>
              <a:t>AI= </a:t>
            </a:r>
            <a:r>
              <a:rPr lang="ko-KR" altLang="en-US" sz="2000" b="1" dirty="0"/>
              <a:t>딥러닝 </a:t>
            </a:r>
            <a:r>
              <a:rPr lang="en-US" altLang="ko-KR" sz="2000" b="1" dirty="0"/>
              <a:t>+ </a:t>
            </a:r>
            <a:r>
              <a:rPr lang="ko-KR" altLang="en-US" sz="2000" b="1" dirty="0"/>
              <a:t>강화학습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63285339"/>
      </p:ext>
    </p:extLst>
  </p:cSld>
  <p:clrMapOvr>
    <a:masterClrMapping/>
  </p:clrMapOvr>
  <p:transition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FF8CFA1-C306-4A31-A19C-570E316F9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ko-KR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기반 모델링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F4A8A1-4BD3-4B61-B569-F2E0C42089A4}"/>
              </a:ext>
            </a:extLst>
          </p:cNvPr>
          <p:cNvSpPr txBox="1"/>
          <p:nvPr/>
        </p:nvSpPr>
        <p:spPr>
          <a:xfrm>
            <a:off x="1095554" y="1185844"/>
            <a:ext cx="7099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과거데이터를 통해서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미래를 예측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하거나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분류하는 활동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08E980A-E520-44A6-A307-DB3DED99FC76}"/>
              </a:ext>
            </a:extLst>
          </p:cNvPr>
          <p:cNvGrpSpPr/>
          <p:nvPr/>
        </p:nvGrpSpPr>
        <p:grpSpPr>
          <a:xfrm>
            <a:off x="4386621" y="3058440"/>
            <a:ext cx="2097248" cy="1577130"/>
            <a:chOff x="3842158" y="2281806"/>
            <a:chExt cx="2097248" cy="157713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4E050D4-758B-4B72-956C-294FB9C94E8A}"/>
                </a:ext>
              </a:extLst>
            </p:cNvPr>
            <p:cNvSpPr txBox="1"/>
            <p:nvPr/>
          </p:nvSpPr>
          <p:spPr>
            <a:xfrm>
              <a:off x="3970090" y="2625484"/>
              <a:ext cx="182460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과거데이터와 동일한 거동을 보이는 모델</a:t>
              </a:r>
              <a:endParaRPr lang="en-US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7CB581E-CEED-4235-A852-B09F93B5E45D}"/>
                </a:ext>
              </a:extLst>
            </p:cNvPr>
            <p:cNvSpPr/>
            <p:nvPr/>
          </p:nvSpPr>
          <p:spPr>
            <a:xfrm>
              <a:off x="3842158" y="2281806"/>
              <a:ext cx="2097248" cy="1577130"/>
            </a:xfrm>
            <a:prstGeom prst="roundRect">
              <a:avLst/>
            </a:prstGeom>
            <a:noFill/>
            <a:ln w="28575">
              <a:solidFill>
                <a:srgbClr val="18B8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12AEA55-5A17-43F5-8570-2D393F2C4C3D}"/>
              </a:ext>
            </a:extLst>
          </p:cNvPr>
          <p:cNvGrpSpPr/>
          <p:nvPr/>
        </p:nvGrpSpPr>
        <p:grpSpPr>
          <a:xfrm>
            <a:off x="1347977" y="2979190"/>
            <a:ext cx="1824606" cy="1803445"/>
            <a:chOff x="1495258" y="2973627"/>
            <a:chExt cx="1824606" cy="1803445"/>
          </a:xfrm>
        </p:grpSpPr>
        <p:pic>
          <p:nvPicPr>
            <p:cNvPr id="11" name="Picture 2" descr="data storage에 대한 이미지 검색결과">
              <a:extLst>
                <a:ext uri="{FF2B5EF4-FFF2-40B4-BE49-F238E27FC236}">
                  <a16:creationId xmlns:a16="http://schemas.microsoft.com/office/drawing/2014/main" id="{76B58920-D255-4C6A-970F-D17C058FDB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rgbClr val="CACAC8">
                  <a:shade val="45000"/>
                  <a:satMod val="135000"/>
                </a:srgb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523" b="100000" l="0" r="100000">
                          <a14:foregroundMark x1="26829" y1="43655" x2="26829" y2="43655"/>
                          <a14:foregroundMark x1="54268" y1="65482" x2="54268" y2="65482"/>
                          <a14:foregroundMark x1="56098" y1="89340" x2="56098" y2="8934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7561" y="2973627"/>
              <a:ext cx="589676" cy="708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data storage에 대한 이미지 검색결과">
              <a:extLst>
                <a:ext uri="{FF2B5EF4-FFF2-40B4-BE49-F238E27FC236}">
                  <a16:creationId xmlns:a16="http://schemas.microsoft.com/office/drawing/2014/main" id="{925E24EC-7A06-4819-8C0E-34D9DC62B9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rgbClr val="01A0E9">
                  <a:shade val="45000"/>
                  <a:satMod val="135000"/>
                </a:srgb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523" b="100000" l="0" r="100000">
                          <a14:foregroundMark x1="26829" y1="43655" x2="26829" y2="43655"/>
                          <a14:foregroundMark x1="54268" y1="65482" x2="54268" y2="65482"/>
                          <a14:foregroundMark x1="56098" y1="89340" x2="56098" y2="8934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7664" y="3117480"/>
              <a:ext cx="589676" cy="708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data storage에 대한 이미지 검색결과">
              <a:extLst>
                <a:ext uri="{FF2B5EF4-FFF2-40B4-BE49-F238E27FC236}">
                  <a16:creationId xmlns:a16="http://schemas.microsoft.com/office/drawing/2014/main" id="{183CB925-56C1-461F-B4D4-12E010F517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rgbClr val="005195">
                  <a:shade val="45000"/>
                  <a:satMod val="135000"/>
                </a:srgb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523" b="100000" l="0" r="100000">
                          <a14:foregroundMark x1="26829" y1="43655" x2="26829" y2="43655"/>
                          <a14:foregroundMark x1="54268" y1="65482" x2="54268" y2="65482"/>
                          <a14:foregroundMark x1="56098" y1="89340" x2="56098" y2="8934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7768" y="3261332"/>
              <a:ext cx="589676" cy="708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B5AB814-04C1-42A4-A05D-D5FB09F5911B}"/>
                </a:ext>
              </a:extLst>
            </p:cNvPr>
            <p:cNvSpPr txBox="1"/>
            <p:nvPr/>
          </p:nvSpPr>
          <p:spPr>
            <a:xfrm>
              <a:off x="1495258" y="4130741"/>
              <a:ext cx="18246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과거데이터</a:t>
              </a:r>
              <a:endParaRPr lang="en-US" altLang="ko-KR" dirty="0"/>
            </a:p>
            <a:p>
              <a:pPr algn="ctr"/>
              <a:r>
                <a:rPr lang="en-US" altLang="ko-KR" dirty="0"/>
                <a:t>(</a:t>
              </a:r>
              <a:r>
                <a:rPr lang="ko-KR" altLang="en-US" dirty="0"/>
                <a:t>입력</a:t>
              </a:r>
              <a:r>
                <a:rPr lang="en-US" altLang="ko-KR" dirty="0"/>
                <a:t>/</a:t>
              </a:r>
              <a:r>
                <a:rPr lang="ko-KR" altLang="en-US" dirty="0"/>
                <a:t>출력</a:t>
              </a:r>
              <a:r>
                <a:rPr lang="en-US" altLang="ko-KR" dirty="0"/>
                <a:t>)</a:t>
              </a:r>
              <a:endParaRPr lang="en-US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9A653DC-CEA6-45F0-8B13-CEE552C744BF}"/>
              </a:ext>
            </a:extLst>
          </p:cNvPr>
          <p:cNvSpPr txBox="1"/>
          <p:nvPr/>
        </p:nvSpPr>
        <p:spPr>
          <a:xfrm>
            <a:off x="7932832" y="3196290"/>
            <a:ext cx="2671406" cy="9233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ko-KR" altLang="en-US" b="1" dirty="0"/>
              <a:t>미래 예측</a:t>
            </a:r>
            <a:endParaRPr lang="en-US" altLang="ko-KR" b="1" dirty="0"/>
          </a:p>
          <a:p>
            <a:pPr algn="ctr"/>
            <a:r>
              <a:rPr lang="en-US" altLang="ko-KR" dirty="0"/>
              <a:t>Regression &amp; Prediction</a:t>
            </a:r>
          </a:p>
        </p:txBody>
      </p:sp>
      <p:pic>
        <p:nvPicPr>
          <p:cNvPr id="2052" name="Picture 4" descr="StocksNeural.net - Stocks prices prediction using artificial neural networks">
            <a:extLst>
              <a:ext uri="{FF2B5EF4-FFF2-40B4-BE49-F238E27FC236}">
                <a16:creationId xmlns:a16="http://schemas.microsoft.com/office/drawing/2014/main" id="{6068E055-7FE7-499E-8DD4-A5C7795C1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076" y="1510913"/>
            <a:ext cx="3164137" cy="184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B24EC3B-FC40-40B7-9D6D-E1B7152D337D}"/>
              </a:ext>
            </a:extLst>
          </p:cNvPr>
          <p:cNvSpPr txBox="1"/>
          <p:nvPr/>
        </p:nvSpPr>
        <p:spPr>
          <a:xfrm>
            <a:off x="7547009" y="5734404"/>
            <a:ext cx="3443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분류 및 의사결정</a:t>
            </a:r>
            <a:endParaRPr lang="en-US" altLang="ko-KR" b="1" dirty="0"/>
          </a:p>
          <a:p>
            <a:pPr algn="ctr"/>
            <a:r>
              <a:rPr lang="en-US" dirty="0"/>
              <a:t>Classification &amp; Decision making</a:t>
            </a:r>
          </a:p>
        </p:txBody>
      </p:sp>
      <p:pic>
        <p:nvPicPr>
          <p:cNvPr id="2056" name="Picture 8" descr="Explaining a Classification Model to a Client">
            <a:extLst>
              <a:ext uri="{FF2B5EF4-FFF2-40B4-BE49-F238E27FC236}">
                <a16:creationId xmlns:a16="http://schemas.microsoft.com/office/drawing/2014/main" id="{2082A7BB-0225-47FB-A8A2-F58AA1CA8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531" y="4061893"/>
            <a:ext cx="3277755" cy="1654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그룹 64">
            <a:extLst>
              <a:ext uri="{FF2B5EF4-FFF2-40B4-BE49-F238E27FC236}">
                <a16:creationId xmlns:a16="http://schemas.microsoft.com/office/drawing/2014/main" id="{3186338E-BE6B-4C75-94CE-1AA2585F87F0}"/>
              </a:ext>
            </a:extLst>
          </p:cNvPr>
          <p:cNvGrpSpPr/>
          <p:nvPr/>
        </p:nvGrpSpPr>
        <p:grpSpPr>
          <a:xfrm>
            <a:off x="3608106" y="3449521"/>
            <a:ext cx="342992" cy="794967"/>
            <a:chOff x="6270023" y="3549114"/>
            <a:chExt cx="377291" cy="794967"/>
          </a:xfrm>
          <a:solidFill>
            <a:sysClr val="window" lastClr="FFFFFF">
              <a:lumMod val="75000"/>
            </a:sysClr>
          </a:solidFill>
        </p:grpSpPr>
        <p:sp>
          <p:nvSpPr>
            <p:cNvPr id="23" name="이등변 삼각형 65">
              <a:extLst>
                <a:ext uri="{FF2B5EF4-FFF2-40B4-BE49-F238E27FC236}">
                  <a16:creationId xmlns:a16="http://schemas.microsoft.com/office/drawing/2014/main" id="{C8E7C9B5-4471-4333-8625-5BD05E116BB7}"/>
                </a:ext>
              </a:extLst>
            </p:cNvPr>
            <p:cNvSpPr/>
            <p:nvPr/>
          </p:nvSpPr>
          <p:spPr>
            <a:xfrm rot="5400000">
              <a:off x="6133934" y="3830702"/>
              <a:ext cx="794967" cy="231792"/>
            </a:xfrm>
            <a:prstGeom prst="triangl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4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24" name="직사각형 66">
              <a:extLst>
                <a:ext uri="{FF2B5EF4-FFF2-40B4-BE49-F238E27FC236}">
                  <a16:creationId xmlns:a16="http://schemas.microsoft.com/office/drawing/2014/main" id="{FAC03D38-100F-4B48-ADEE-FDC906F63945}"/>
                </a:ext>
              </a:extLst>
            </p:cNvPr>
            <p:cNvSpPr/>
            <p:nvPr/>
          </p:nvSpPr>
          <p:spPr bwMode="auto">
            <a:xfrm>
              <a:off x="6357926" y="3549732"/>
              <a:ext cx="57955" cy="79373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5" name="직사각형 67">
              <a:extLst>
                <a:ext uri="{FF2B5EF4-FFF2-40B4-BE49-F238E27FC236}">
                  <a16:creationId xmlns:a16="http://schemas.microsoft.com/office/drawing/2014/main" id="{B46F8ECC-2AE5-47FC-A900-1593F01FB42E}"/>
                </a:ext>
              </a:extLst>
            </p:cNvPr>
            <p:cNvSpPr/>
            <p:nvPr/>
          </p:nvSpPr>
          <p:spPr bwMode="auto">
            <a:xfrm>
              <a:off x="6270023" y="3549732"/>
              <a:ext cx="57954" cy="79373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26" name="그룹 64">
            <a:extLst>
              <a:ext uri="{FF2B5EF4-FFF2-40B4-BE49-F238E27FC236}">
                <a16:creationId xmlns:a16="http://schemas.microsoft.com/office/drawing/2014/main" id="{758BB93E-20AD-4CB1-B6FF-8265759C60C9}"/>
              </a:ext>
            </a:extLst>
          </p:cNvPr>
          <p:cNvGrpSpPr/>
          <p:nvPr/>
        </p:nvGrpSpPr>
        <p:grpSpPr>
          <a:xfrm>
            <a:off x="6866707" y="3483429"/>
            <a:ext cx="342992" cy="794967"/>
            <a:chOff x="6270023" y="3549114"/>
            <a:chExt cx="377291" cy="794967"/>
          </a:xfrm>
          <a:solidFill>
            <a:sysClr val="window" lastClr="FFFFFF">
              <a:lumMod val="75000"/>
            </a:sysClr>
          </a:solidFill>
        </p:grpSpPr>
        <p:sp>
          <p:nvSpPr>
            <p:cNvPr id="27" name="이등변 삼각형 65">
              <a:extLst>
                <a:ext uri="{FF2B5EF4-FFF2-40B4-BE49-F238E27FC236}">
                  <a16:creationId xmlns:a16="http://schemas.microsoft.com/office/drawing/2014/main" id="{1CEC30DC-1B2B-4E7F-8670-FC64AC7B2FEF}"/>
                </a:ext>
              </a:extLst>
            </p:cNvPr>
            <p:cNvSpPr/>
            <p:nvPr/>
          </p:nvSpPr>
          <p:spPr>
            <a:xfrm rot="5400000">
              <a:off x="6133934" y="3830702"/>
              <a:ext cx="794967" cy="231792"/>
            </a:xfrm>
            <a:prstGeom prst="triangl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4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28" name="직사각형 66">
              <a:extLst>
                <a:ext uri="{FF2B5EF4-FFF2-40B4-BE49-F238E27FC236}">
                  <a16:creationId xmlns:a16="http://schemas.microsoft.com/office/drawing/2014/main" id="{F3E41A25-E563-49DE-88E1-E8382A385F79}"/>
                </a:ext>
              </a:extLst>
            </p:cNvPr>
            <p:cNvSpPr/>
            <p:nvPr/>
          </p:nvSpPr>
          <p:spPr bwMode="auto">
            <a:xfrm>
              <a:off x="6357926" y="3549732"/>
              <a:ext cx="57955" cy="79373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9" name="직사각형 67">
              <a:extLst>
                <a:ext uri="{FF2B5EF4-FFF2-40B4-BE49-F238E27FC236}">
                  <a16:creationId xmlns:a16="http://schemas.microsoft.com/office/drawing/2014/main" id="{9F791CE4-1CBA-479C-9C30-890E550B336A}"/>
                </a:ext>
              </a:extLst>
            </p:cNvPr>
            <p:cNvSpPr/>
            <p:nvPr/>
          </p:nvSpPr>
          <p:spPr bwMode="auto">
            <a:xfrm>
              <a:off x="6270023" y="3549732"/>
              <a:ext cx="57954" cy="79373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endParaRP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BC4E20C-1273-4F10-B75B-102D7B3D415C}"/>
              </a:ext>
            </a:extLst>
          </p:cNvPr>
          <p:cNvCxnSpPr/>
          <p:nvPr/>
        </p:nvCxnSpPr>
        <p:spPr>
          <a:xfrm>
            <a:off x="9385541" y="3799471"/>
            <a:ext cx="109555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D7D5D9F-8C5C-4CC9-92D6-D0844E6F1FF8}"/>
              </a:ext>
            </a:extLst>
          </p:cNvPr>
          <p:cNvCxnSpPr>
            <a:cxnSpLocks/>
          </p:cNvCxnSpPr>
          <p:nvPr/>
        </p:nvCxnSpPr>
        <p:spPr>
          <a:xfrm>
            <a:off x="9210136" y="6372109"/>
            <a:ext cx="157395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720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0663E3E-32C5-40EB-A1C0-7BE37E0C95A7}"/>
              </a:ext>
            </a:extLst>
          </p:cNvPr>
          <p:cNvSpPr/>
          <p:nvPr/>
        </p:nvSpPr>
        <p:spPr>
          <a:xfrm>
            <a:off x="1240914" y="1097280"/>
            <a:ext cx="9494890" cy="51017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FF8CFA1-C306-4A31-A19C-570E316F9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Deep neural network</a:t>
            </a:r>
          </a:p>
        </p:txBody>
      </p:sp>
      <p:pic>
        <p:nvPicPr>
          <p:cNvPr id="7" name="그림 101">
            <a:extLst>
              <a:ext uri="{FF2B5EF4-FFF2-40B4-BE49-F238E27FC236}">
                <a16:creationId xmlns:a16="http://schemas.microsoft.com/office/drawing/2014/main" id="{A90F903E-36E5-45DB-B438-A30AB67E86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98654" y="1845144"/>
            <a:ext cx="4108553" cy="3475568"/>
          </a:xfrm>
          <a:prstGeom prst="rect">
            <a:avLst/>
          </a:prstGeom>
        </p:spPr>
      </p:pic>
      <p:pic>
        <p:nvPicPr>
          <p:cNvPr id="8" name="그림 272">
            <a:extLst>
              <a:ext uri="{FF2B5EF4-FFF2-40B4-BE49-F238E27FC236}">
                <a16:creationId xmlns:a16="http://schemas.microsoft.com/office/drawing/2014/main" id="{FC196188-8806-4816-8B26-0E74E322E40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2442"/>
          <a:stretch/>
        </p:blipFill>
        <p:spPr>
          <a:xfrm>
            <a:off x="6310605" y="2416660"/>
            <a:ext cx="4187909" cy="259379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1CA0246-449D-47F8-BB22-957B4E1BEA9E}"/>
              </a:ext>
            </a:extLst>
          </p:cNvPr>
          <p:cNvSpPr txBox="1"/>
          <p:nvPr/>
        </p:nvSpPr>
        <p:spPr>
          <a:xfrm>
            <a:off x="1968757" y="1341261"/>
            <a:ext cx="3284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 layer perceptron (MLP)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5C35A0-C413-49D3-AE27-564DADAD7EAF}"/>
              </a:ext>
            </a:extLst>
          </p:cNvPr>
          <p:cNvSpPr txBox="1"/>
          <p:nvPr/>
        </p:nvSpPr>
        <p:spPr>
          <a:xfrm>
            <a:off x="6683830" y="1341261"/>
            <a:ext cx="2752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Neuron</a:t>
            </a:r>
          </a:p>
        </p:txBody>
      </p:sp>
    </p:spTree>
    <p:extLst>
      <p:ext uri="{BB962C8B-B14F-4D97-AF65-F5344CB8AC3E}">
        <p14:creationId xmlns:p14="http://schemas.microsoft.com/office/powerpoint/2010/main" val="3531041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FF8CFA1-C306-4A31-A19C-570E316F9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Training &amp; Validation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B7F58E8-B7B9-43BD-8D95-92CDC9FF977F}"/>
              </a:ext>
            </a:extLst>
          </p:cNvPr>
          <p:cNvSpPr txBox="1"/>
          <p:nvPr/>
        </p:nvSpPr>
        <p:spPr>
          <a:xfrm>
            <a:off x="1095553" y="1185844"/>
            <a:ext cx="10343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Training: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오차함수를 반복적으로 최소화시키는 과정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(Back propagation algorithm)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6295014-64FA-4446-93CF-62FB91EC5C47}"/>
              </a:ext>
            </a:extLst>
          </p:cNvPr>
          <p:cNvSpPr txBox="1"/>
          <p:nvPr/>
        </p:nvSpPr>
        <p:spPr>
          <a:xfrm>
            <a:off x="1075610" y="1618621"/>
            <a:ext cx="10343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Validation: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훈련된 모델이 훈련을 위한 데이터셋에만 편중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(Overfitting)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됐는지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		   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확인하는 과정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DF45E42-12A4-49B0-920D-91644EF53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876" y="2732663"/>
            <a:ext cx="6614111" cy="1998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DFEB9CE-ACA3-4791-A8D2-9C585AAC79A8}"/>
              </a:ext>
            </a:extLst>
          </p:cNvPr>
          <p:cNvSpPr txBox="1"/>
          <p:nvPr/>
        </p:nvSpPr>
        <p:spPr>
          <a:xfrm>
            <a:off x="6203275" y="5031962"/>
            <a:ext cx="5997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전체데이터의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70% =&gt;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훈련 데이터셋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훈련으로만 사용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7E65712-F1CB-460B-A7D0-5FC3BE73B20A}"/>
              </a:ext>
            </a:extLst>
          </p:cNvPr>
          <p:cNvSpPr txBox="1"/>
          <p:nvPr/>
        </p:nvSpPr>
        <p:spPr>
          <a:xfrm>
            <a:off x="6203275" y="5663789"/>
            <a:ext cx="5996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전체데이터의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30% =&gt;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검증 데이터셋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모델출력확인으로만 사용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AA16E8F0-1D24-41FB-82CC-D1BD51123D3C}"/>
              </a:ext>
            </a:extLst>
          </p:cNvPr>
          <p:cNvGrpSpPr/>
          <p:nvPr/>
        </p:nvGrpSpPr>
        <p:grpSpPr>
          <a:xfrm>
            <a:off x="7384251" y="2528561"/>
            <a:ext cx="2893497" cy="2342100"/>
            <a:chOff x="7384251" y="2500568"/>
            <a:chExt cx="2893497" cy="2342100"/>
          </a:xfrm>
        </p:grpSpPr>
        <p:pic>
          <p:nvPicPr>
            <p:cNvPr id="3076" name="Picture 4" descr="overfittingì ëí ì´ë¯¸ì§ ê²ìê²°ê³¼">
              <a:extLst>
                <a:ext uri="{FF2B5EF4-FFF2-40B4-BE49-F238E27FC236}">
                  <a16:creationId xmlns:a16="http://schemas.microsoft.com/office/drawing/2014/main" id="{BAB78C46-A7D3-404F-B952-5F3C029A51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4251" y="2500568"/>
              <a:ext cx="2893497" cy="21314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E1423B3-8B39-41DB-B819-22367FA63688}"/>
                </a:ext>
              </a:extLst>
            </p:cNvPr>
            <p:cNvSpPr txBox="1"/>
            <p:nvPr/>
          </p:nvSpPr>
          <p:spPr>
            <a:xfrm>
              <a:off x="7384251" y="4562872"/>
              <a:ext cx="2893496" cy="279796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 anchor="ctr">
              <a:noAutofit/>
            </a:bodyPr>
            <a:lstStyle/>
            <a:p>
              <a:pPr algn="r"/>
              <a:r>
                <a:rPr lang="ko-KR" altLang="en-US" sz="16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훈련반복 횟수 </a:t>
              </a:r>
              <a:r>
                <a:rPr lang="en-US" altLang="ko-KR" sz="16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(Epoch)</a:t>
              </a:r>
              <a:endParaRPr 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E1F09F2-0EDE-4C88-8F96-D70D4430A1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07" y="2623280"/>
            <a:ext cx="5090601" cy="381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738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FF8CFA1-C306-4A31-A19C-570E316F9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Deep learning </a:t>
            </a:r>
            <a:r>
              <a:rPr lang="ko-KR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개발 환경 구축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FFAE395-D3A4-4A0A-B268-FC59102893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" t="21208" r="-162" b="21208"/>
          <a:stretch/>
        </p:blipFill>
        <p:spPr bwMode="auto">
          <a:xfrm>
            <a:off x="471488" y="2655834"/>
            <a:ext cx="5762625" cy="1546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110A029F-4D65-403A-A7C8-42F329CBA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546" y="2655834"/>
            <a:ext cx="5332179" cy="1546332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450CB4-3205-451B-92BA-A06DF1943ED0}"/>
              </a:ext>
            </a:extLst>
          </p:cNvPr>
          <p:cNvSpPr txBox="1"/>
          <p:nvPr/>
        </p:nvSpPr>
        <p:spPr>
          <a:xfrm>
            <a:off x="1095554" y="1185844"/>
            <a:ext cx="70995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Tensorflow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설치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Keras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설치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3106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FF8CFA1-C306-4A31-A19C-570E316F9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Multi layer perceptron (MLP) </a:t>
            </a:r>
            <a:r>
              <a:rPr lang="ko-KR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실습 </a:t>
            </a:r>
            <a:br>
              <a:rPr lang="en-US" altLang="ko-KR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hlinkClick r:id="rId2"/>
              </a:rPr>
              <a:t>https://iostream.tistory.com/111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1F897DD-7A61-4DDE-8EFB-654ADD88F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312" y="2153233"/>
            <a:ext cx="2628900" cy="24955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6BE92F-99C0-498C-8193-87DA11F3DC19}"/>
              </a:ext>
            </a:extLst>
          </p:cNvPr>
          <p:cNvSpPr txBox="1"/>
          <p:nvPr/>
        </p:nvSpPr>
        <p:spPr>
          <a:xfrm>
            <a:off x="1307459" y="4809832"/>
            <a:ext cx="1824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손글씨 데이터</a:t>
            </a:r>
            <a:endParaRPr lang="en-US" altLang="ko-KR" dirty="0"/>
          </a:p>
          <a:p>
            <a:pPr algn="ctr"/>
            <a:r>
              <a:rPr lang="en-US" altLang="ko-KR" dirty="0"/>
              <a:t>(MNIST)</a:t>
            </a:r>
            <a:endParaRPr lang="en-US" dirty="0"/>
          </a:p>
        </p:txBody>
      </p:sp>
      <p:pic>
        <p:nvPicPr>
          <p:cNvPr id="6" name="그림 101">
            <a:extLst>
              <a:ext uri="{FF2B5EF4-FFF2-40B4-BE49-F238E27FC236}">
                <a16:creationId xmlns:a16="http://schemas.microsoft.com/office/drawing/2014/main" id="{ACD73ABB-0BEB-4B25-BFEA-EBF9FCF911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46083" y="1896620"/>
            <a:ext cx="4108553" cy="3475568"/>
          </a:xfrm>
          <a:prstGeom prst="rect">
            <a:avLst/>
          </a:prstGeom>
          <a:solidFill>
            <a:schemeClr val="tx1"/>
          </a:solidFill>
        </p:spPr>
      </p:pic>
      <p:grpSp>
        <p:nvGrpSpPr>
          <p:cNvPr id="7" name="그룹 64">
            <a:extLst>
              <a:ext uri="{FF2B5EF4-FFF2-40B4-BE49-F238E27FC236}">
                <a16:creationId xmlns:a16="http://schemas.microsoft.com/office/drawing/2014/main" id="{59CE1A21-A279-456F-B2AB-A73C221FF0AE}"/>
              </a:ext>
            </a:extLst>
          </p:cNvPr>
          <p:cNvGrpSpPr/>
          <p:nvPr/>
        </p:nvGrpSpPr>
        <p:grpSpPr>
          <a:xfrm>
            <a:off x="3818651" y="3236920"/>
            <a:ext cx="342992" cy="794967"/>
            <a:chOff x="6270023" y="3549114"/>
            <a:chExt cx="377291" cy="794967"/>
          </a:xfrm>
          <a:solidFill>
            <a:sysClr val="window" lastClr="FFFFFF">
              <a:lumMod val="75000"/>
            </a:sysClr>
          </a:solidFill>
        </p:grpSpPr>
        <p:sp>
          <p:nvSpPr>
            <p:cNvPr id="8" name="이등변 삼각형 65">
              <a:extLst>
                <a:ext uri="{FF2B5EF4-FFF2-40B4-BE49-F238E27FC236}">
                  <a16:creationId xmlns:a16="http://schemas.microsoft.com/office/drawing/2014/main" id="{04D7DD8B-3FE9-4C6E-80EF-069417C302F9}"/>
                </a:ext>
              </a:extLst>
            </p:cNvPr>
            <p:cNvSpPr/>
            <p:nvPr/>
          </p:nvSpPr>
          <p:spPr>
            <a:xfrm rot="5400000">
              <a:off x="6133934" y="3830702"/>
              <a:ext cx="794967" cy="231792"/>
            </a:xfrm>
            <a:prstGeom prst="triangl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4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9" name="직사각형 66">
              <a:extLst>
                <a:ext uri="{FF2B5EF4-FFF2-40B4-BE49-F238E27FC236}">
                  <a16:creationId xmlns:a16="http://schemas.microsoft.com/office/drawing/2014/main" id="{D505B17A-3E6A-4AB2-8482-362E3EA0CBC1}"/>
                </a:ext>
              </a:extLst>
            </p:cNvPr>
            <p:cNvSpPr/>
            <p:nvPr/>
          </p:nvSpPr>
          <p:spPr bwMode="auto">
            <a:xfrm>
              <a:off x="6357926" y="3549732"/>
              <a:ext cx="57955" cy="79373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0" name="직사각형 67">
              <a:extLst>
                <a:ext uri="{FF2B5EF4-FFF2-40B4-BE49-F238E27FC236}">
                  <a16:creationId xmlns:a16="http://schemas.microsoft.com/office/drawing/2014/main" id="{97F74DC4-2FEA-415D-B38D-AF70BFE0ABE2}"/>
                </a:ext>
              </a:extLst>
            </p:cNvPr>
            <p:cNvSpPr/>
            <p:nvPr/>
          </p:nvSpPr>
          <p:spPr bwMode="auto">
            <a:xfrm>
              <a:off x="6270023" y="3549732"/>
              <a:ext cx="57954" cy="79373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11" name="그룹 64">
            <a:extLst>
              <a:ext uri="{FF2B5EF4-FFF2-40B4-BE49-F238E27FC236}">
                <a16:creationId xmlns:a16="http://schemas.microsoft.com/office/drawing/2014/main" id="{4EA029F3-8B94-4D52-A715-4E0744E8DA21}"/>
              </a:ext>
            </a:extLst>
          </p:cNvPr>
          <p:cNvGrpSpPr/>
          <p:nvPr/>
        </p:nvGrpSpPr>
        <p:grpSpPr>
          <a:xfrm>
            <a:off x="8850261" y="3236920"/>
            <a:ext cx="342992" cy="794967"/>
            <a:chOff x="6270023" y="3549114"/>
            <a:chExt cx="377291" cy="794967"/>
          </a:xfrm>
          <a:solidFill>
            <a:sysClr val="window" lastClr="FFFFFF">
              <a:lumMod val="75000"/>
            </a:sysClr>
          </a:solidFill>
        </p:grpSpPr>
        <p:sp>
          <p:nvSpPr>
            <p:cNvPr id="12" name="이등변 삼각형 65">
              <a:extLst>
                <a:ext uri="{FF2B5EF4-FFF2-40B4-BE49-F238E27FC236}">
                  <a16:creationId xmlns:a16="http://schemas.microsoft.com/office/drawing/2014/main" id="{C43DEB30-31B2-485B-8721-AC20CD2106C3}"/>
                </a:ext>
              </a:extLst>
            </p:cNvPr>
            <p:cNvSpPr/>
            <p:nvPr/>
          </p:nvSpPr>
          <p:spPr>
            <a:xfrm rot="5400000">
              <a:off x="6133934" y="3830702"/>
              <a:ext cx="794967" cy="231792"/>
            </a:xfrm>
            <a:prstGeom prst="triangl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4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13" name="직사각형 66">
              <a:extLst>
                <a:ext uri="{FF2B5EF4-FFF2-40B4-BE49-F238E27FC236}">
                  <a16:creationId xmlns:a16="http://schemas.microsoft.com/office/drawing/2014/main" id="{5D4DFD1A-D3A0-4258-8CC8-58528BCF557E}"/>
                </a:ext>
              </a:extLst>
            </p:cNvPr>
            <p:cNvSpPr/>
            <p:nvPr/>
          </p:nvSpPr>
          <p:spPr bwMode="auto">
            <a:xfrm>
              <a:off x="6357926" y="3549732"/>
              <a:ext cx="57955" cy="79373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4" name="직사각형 67">
              <a:extLst>
                <a:ext uri="{FF2B5EF4-FFF2-40B4-BE49-F238E27FC236}">
                  <a16:creationId xmlns:a16="http://schemas.microsoft.com/office/drawing/2014/main" id="{7AEC84F1-794C-4766-B781-ECB93D75B8FC}"/>
                </a:ext>
              </a:extLst>
            </p:cNvPr>
            <p:cNvSpPr/>
            <p:nvPr/>
          </p:nvSpPr>
          <p:spPr bwMode="auto">
            <a:xfrm>
              <a:off x="6270023" y="3549732"/>
              <a:ext cx="57954" cy="79373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57D839F-E2A1-4C3A-A44F-234B70E1E67E}"/>
              </a:ext>
            </a:extLst>
          </p:cNvPr>
          <p:cNvSpPr txBox="1"/>
          <p:nvPr/>
        </p:nvSpPr>
        <p:spPr>
          <a:xfrm>
            <a:off x="9349840" y="3449738"/>
            <a:ext cx="182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Answer is [7]</a:t>
            </a:r>
          </a:p>
        </p:txBody>
      </p:sp>
    </p:spTree>
    <p:extLst>
      <p:ext uri="{BB962C8B-B14F-4D97-AF65-F5344CB8AC3E}">
        <p14:creationId xmlns:p14="http://schemas.microsoft.com/office/powerpoint/2010/main" val="1978273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FF8CFA1-C306-4A31-A19C-570E316F9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MNIST </a:t>
            </a:r>
            <a:r>
              <a:rPr lang="ko-KR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데이터셋 </a:t>
            </a:r>
            <a:r>
              <a:rPr lang="en-US" altLang="ko-KR" sz="28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손글씨 사진</a:t>
            </a:r>
            <a:r>
              <a:rPr lang="en-US" altLang="ko-KR" sz="28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altLang="ko-KR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hlinkClick r:id="rId2"/>
              </a:rPr>
              <a:t>http://solarisailab.com/archives/303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76F1E4-770B-4B55-AC76-F02CAF859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32775"/>
            <a:ext cx="4723141" cy="35924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B79F239-191B-4397-8629-7F1146BFA9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3363" y="2242704"/>
            <a:ext cx="5498523" cy="237259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8B76FAC-E22F-4AD8-B83F-B7F88B080AF0}"/>
              </a:ext>
            </a:extLst>
          </p:cNvPr>
          <p:cNvSpPr txBox="1"/>
          <p:nvPr/>
        </p:nvSpPr>
        <p:spPr>
          <a:xfrm>
            <a:off x="6719069" y="216846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28x28</a:t>
            </a:r>
          </a:p>
        </p:txBody>
      </p:sp>
    </p:spTree>
    <p:extLst>
      <p:ext uri="{BB962C8B-B14F-4D97-AF65-F5344CB8AC3E}">
        <p14:creationId xmlns:p14="http://schemas.microsoft.com/office/powerpoint/2010/main" val="156966959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968</TotalTime>
  <Words>205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굴림</vt:lpstr>
      <vt:lpstr>맑은 고딕</vt:lpstr>
      <vt:lpstr>Arial</vt:lpstr>
      <vt:lpstr>Corbel</vt:lpstr>
      <vt:lpstr>Wingdings</vt:lpstr>
      <vt:lpstr>Depth</vt:lpstr>
      <vt:lpstr>HMD  Deep learning Camp</vt:lpstr>
      <vt:lpstr>Contents – Day2</vt:lpstr>
      <vt:lpstr>PowerPoint Presentation</vt:lpstr>
      <vt:lpstr>Data 기반 모델링</vt:lpstr>
      <vt:lpstr>Deep neural network</vt:lpstr>
      <vt:lpstr>Training &amp; Validation</vt:lpstr>
      <vt:lpstr>Deep learning 개발 환경 구축</vt:lpstr>
      <vt:lpstr>Multi layer perceptron (MLP) 실습  https://iostream.tistory.com/111</vt:lpstr>
      <vt:lpstr>MNIST 데이터셋 (손글씨 사진) http://solarisailab.com/archives/303</vt:lpstr>
      <vt:lpstr>Convolutional neural network (CNN) 실습  https://pinkwink.kr/1121</vt:lpstr>
      <vt:lpstr>Recurrent neural network (RNN) 실습 https://tykimos.github.io/2017/04/09/RNN_Layer_Talk/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HMD  Deep learning Camp</dc:title>
  <dc:creator>Jo Yuhyeok</dc:creator>
  <cp:lastModifiedBy>Jo Yuhyeok</cp:lastModifiedBy>
  <cp:revision>45</cp:revision>
  <dcterms:created xsi:type="dcterms:W3CDTF">2019-07-29T12:10:40Z</dcterms:created>
  <dcterms:modified xsi:type="dcterms:W3CDTF">2019-08-14T11:11:57Z</dcterms:modified>
</cp:coreProperties>
</file>