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1" r:id="rId7"/>
    <p:sldId id="259" r:id="rId8"/>
    <p:sldId id="269" r:id="rId9"/>
    <p:sldId id="263" r:id="rId10"/>
    <p:sldId id="271" r:id="rId11"/>
    <p:sldId id="270" r:id="rId12"/>
    <p:sldId id="266" r:id="rId13"/>
    <p:sldId id="272" r:id="rId14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D1061A-ACED-4BA8-83C1-802B717ACA01}" v="2" dt="2025-04-18T15:06:30.0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04" autoAdjust="0"/>
  </p:normalViewPr>
  <p:slideViewPr>
    <p:cSldViewPr snapToGrid="0" showGuides="1">
      <p:cViewPr varScale="1">
        <p:scale>
          <a:sx n="70" d="100"/>
          <a:sy n="70" d="100"/>
        </p:scale>
        <p:origin x="50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i Hanamura" userId="27745de7548653b0" providerId="LiveId" clId="{B7D1061A-ACED-4BA8-83C1-802B717ACA01}"/>
    <pc:docChg chg="modSld">
      <pc:chgData name="Yui Hanamura" userId="27745de7548653b0" providerId="LiveId" clId="{B7D1061A-ACED-4BA8-83C1-802B717ACA01}" dt="2025-04-18T15:06:30.023" v="4"/>
      <pc:docMkLst>
        <pc:docMk/>
      </pc:docMkLst>
      <pc:sldChg chg="modSp mod">
        <pc:chgData name="Yui Hanamura" userId="27745de7548653b0" providerId="LiveId" clId="{B7D1061A-ACED-4BA8-83C1-802B717ACA01}" dt="2025-04-18T15:06:30.023" v="4"/>
        <pc:sldMkLst>
          <pc:docMk/>
          <pc:sldMk cId="1652133998" sldId="256"/>
        </pc:sldMkLst>
        <pc:spChg chg="mod">
          <ac:chgData name="Yui Hanamura" userId="27745de7548653b0" providerId="LiveId" clId="{B7D1061A-ACED-4BA8-83C1-802B717ACA01}" dt="2025-04-18T15:06:30.023" v="4"/>
          <ac:spMkLst>
            <pc:docMk/>
            <pc:sldMk cId="1652133998" sldId="256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33EA3-B3FD-4B61-8026-3CCBCBE3F2A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829B15-130B-4903-992F-E7B83E3705A3}" type="datetime1">
              <a:rPr lang="en-US" altLang="ja-JP" smtClean="0"/>
              <a:pPr/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A3C37BE-C303-496D-B5CD-85F2937540FC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b="1" i="1" dirty="0">
                <a:latin typeface="Arial" pitchFamily="34" charset="0"/>
                <a:cs typeface="Arial" pitchFamily="34" charset="0"/>
              </a:rPr>
              <a:t>注</a:t>
            </a:r>
            <a:r>
              <a:rPr lang="en-US" altLang="ja-JP" b="1" i="1" dirty="0">
                <a:latin typeface="Arial" pitchFamily="34" charset="0"/>
                <a:cs typeface="Arial" pitchFamily="34" charset="0"/>
              </a:rPr>
              <a:t>:</a:t>
            </a:r>
          </a:p>
          <a:p>
            <a:pPr rtl="0"/>
            <a:r>
              <a:rPr lang="ja-JP" altLang="en-US" i="1" dirty="0">
                <a:latin typeface="Arial" pitchFamily="34" charset="0"/>
                <a:cs typeface="Arial" pitchFamily="34" charset="0"/>
              </a:rPr>
              <a:t>このスライド上の画像を変更するには、図を選択して削除します。次に、プレースホルダーの画像アイコンをクリックして独自の画像を挿入します。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EBD7-B826-92C4-3475-78909F56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0200A49-07E0-3664-20D6-04268BD47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CC03498-A079-F2C3-9A40-91846FDA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37BDE-08CD-2AD9-AEFB-02BCE4C3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0709-C055-59C2-DF8F-055AD3D7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24DE53F-F785-158A-24BE-3D0A023DE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B8B90C8-BF57-CCF3-1AF7-4571C8614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75CD2-57B5-E55E-183C-EF921DC97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EBD7-B826-92C4-3475-78909F56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0200A49-07E0-3664-20D6-04268BD47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CC03498-A079-F2C3-9A40-91846FDA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37BDE-08CD-2AD9-AEFB-02BCE4C3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6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画像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43B5FA-36AC-4BF5-86E4-8BEA0B94D375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29EBC-3AD5-402A-82B4-F93C6C652F9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B61B8-8CDB-4F72-AA8C-776D69E75567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A9683-9686-4135-BF5A-9ED12F42D6AE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grpSp>
        <p:nvGrpSpPr>
          <p:cNvPr id="7" name="グループ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​​コネクタ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​​コネクタ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B341-A6B6-40DC-B1CB-18D9AAAC1D0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1" name="図プレースホルダー 10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" name="グループ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​​コネクタ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画像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グループ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グループ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​​コネクタ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​​コネクタ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長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" name="グループ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​​コネクタ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​​コネクタ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画像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2D6F702-C157-4290-B273-3F8D55572112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4FC2C-5990-45D2-9C3D-1EE2005F3FB8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6EF2F-2210-438E-A06C-D37302E01BA4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6ED3B-5AFB-4B9C-BB98-E44AA0671D20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42BEB-46F3-4C97-8FB8-569A0E9A4482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467DC-92E8-411E-8AF6-87D526FDF9A3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  <a:p>
            <a:pPr lvl="5" rtl="0"/>
            <a:r>
              <a:rPr lang="ja-JP" altLang="en-US" noProof="0" dirty="0"/>
              <a:t>第 </a:t>
            </a:r>
            <a:r>
              <a:rPr lang="en-US" altLang="ja-JP" noProof="0" dirty="0"/>
              <a:t>6 </a:t>
            </a:r>
            <a:r>
              <a:rPr lang="ja-JP" altLang="en-US" noProof="0" dirty="0"/>
              <a:t>レベル</a:t>
            </a:r>
          </a:p>
          <a:p>
            <a:pPr lvl="6" rtl="0"/>
            <a:r>
              <a:rPr lang="ja-JP" altLang="en-US" noProof="0" dirty="0"/>
              <a:t>第 </a:t>
            </a:r>
            <a:r>
              <a:rPr lang="en-US" altLang="ja-JP" noProof="0" dirty="0"/>
              <a:t>7 </a:t>
            </a:r>
            <a:r>
              <a:rPr lang="ja-JP" altLang="en-US" noProof="0" dirty="0"/>
              <a:t>レベル</a:t>
            </a:r>
          </a:p>
          <a:p>
            <a:pPr lvl="7" rtl="0"/>
            <a:r>
              <a:rPr lang="ja-JP" altLang="en-US" noProof="0" dirty="0"/>
              <a:t>第 </a:t>
            </a:r>
            <a:r>
              <a:rPr lang="en-US" altLang="ja-JP" noProof="0" dirty="0"/>
              <a:t>8 </a:t>
            </a:r>
            <a:r>
              <a:rPr lang="ja-JP" altLang="en-US" noProof="0" dirty="0"/>
              <a:t>レベル</a:t>
            </a:r>
          </a:p>
          <a:p>
            <a:pPr lvl="8" rtl="0"/>
            <a:r>
              <a:rPr lang="ja-JP" altLang="en-US" noProof="0" dirty="0"/>
              <a:t>第 </a:t>
            </a:r>
            <a:r>
              <a:rPr lang="en-US" altLang="ja-JP" noProof="0" dirty="0"/>
              <a:t>9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B95F11-0445-466D-B4FE-1F7388FAD58C}" type="datetime1">
              <a:rPr lang="en-US" altLang="ja-JP" noProof="0" smtClean="0"/>
              <a:pPr/>
              <a:t>4/18/2025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​​コネクタ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altLang="ja-JP" sz="4000" b="1" i="0" dirty="0">
                <a:solidFill>
                  <a:srgbClr val="CCCCCC"/>
                </a:solidFill>
                <a:effectLst/>
                <a:latin typeface="-apple-system"/>
              </a:rPr>
              <a:t>Assessment 1: Homework handbook </a:t>
            </a:r>
            <a:r>
              <a:rPr lang="en-US" altLang="ja-JP" sz="4000" b="1" i="0" dirty="0">
                <a:effectLst/>
                <a:latin typeface="-apple-system"/>
              </a:rPr>
              <a:t>lesson 13</a:t>
            </a: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Yui H</a:t>
            </a:r>
            <a:endParaRPr lang="ja-JP" altLang="en-US" dirty="0"/>
          </a:p>
        </p:txBody>
      </p:sp>
      <p:pic>
        <p:nvPicPr>
          <p:cNvPr id="4" name="図プレースホルダー 3" descr="テーブルの上の開かれた本と、背景のぼやけた本棚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76065-413E-115D-D09E-7890C47F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6552-2608-F081-7B3C-0B8C10B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Lesson 13 end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9BE7B-4BA8-6784-776A-0BB6AFA1A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Please go to next file : Lesson 14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7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Assessment 1: Homework handbook lesson 13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2303254" y="1600200"/>
            <a:ext cx="7237562" cy="4572000"/>
          </a:xfrm>
        </p:spPr>
        <p:txBody>
          <a:bodyPr rtlCol="0"/>
          <a:lstStyle/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Learn independently (search the web) how to create a new table from query results.</a:t>
            </a:r>
            <a:endParaRPr lang="ja-JP" altLang="en-US" dirty="0"/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Write a query that creates a new table named panel_EDA1</a:t>
            </a:r>
            <a:endParaRPr lang="ja-JP" altLang="en-US" dirty="0"/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Write 5 business questions (only the questions, not the answers) that can be answered from the data in the panel_EDA1 table.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359">
        <p:fade/>
      </p:transition>
    </mc:Choice>
    <mc:Fallback xmlns="">
      <p:transition spd="med" advTm="63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 SELECT INTO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Learn independently (search the web) how to create a new table from query results.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How to create a new table from query results.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470277" cy="4571999"/>
          </a:xfrm>
        </p:spPr>
        <p:txBody>
          <a:bodyPr rtlCol="0"/>
          <a:lstStyle/>
          <a:p>
            <a:pPr marL="0" indent="0" rtl="0">
              <a:buNone/>
            </a:pPr>
            <a:r>
              <a:rPr lang="en-US" altLang="ja-JP" sz="2400" b="1" dirty="0"/>
              <a:t>SELECT INTO </a:t>
            </a:r>
          </a:p>
          <a:p>
            <a:pPr rtl="0">
              <a:lnSpc>
                <a:spcPct val="150000"/>
              </a:lnSpc>
            </a:pPr>
            <a:r>
              <a:rPr lang="en-US" altLang="ja-JP" dirty="0"/>
              <a:t>The SELECT INTO syntax can insert query results into a new table in the current DB. </a:t>
            </a:r>
          </a:p>
          <a:p>
            <a:pPr rtl="0">
              <a:lnSpc>
                <a:spcPct val="150000"/>
              </a:lnSpc>
            </a:pPr>
            <a:r>
              <a:rPr lang="en-US" altLang="ja-JP" dirty="0"/>
              <a:t>This results in a new table with only the information needed from multiple data sources. 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0B0B6F-5F65-66A3-9C8C-E57F3DA7B8CE}"/>
              </a:ext>
            </a:extLst>
          </p:cNvPr>
          <p:cNvSpPr txBox="1"/>
          <p:nvPr/>
        </p:nvSpPr>
        <p:spPr>
          <a:xfrm>
            <a:off x="5739217" y="5391834"/>
            <a:ext cx="5247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Image Credit:</a:t>
            </a:r>
          </a:p>
          <a:p>
            <a:r>
              <a:rPr kumimoji="1" lang="en-US" altLang="ja-JP" dirty="0"/>
              <a:t>https://www.scaler.com/topics/sql-select-into/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0DBC1CA-8BC9-9547-E2E1-B88401825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18" y="1600200"/>
            <a:ext cx="528610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502C-734C-6E6E-93A7-E82921BD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52B72-6EBE-8F7C-AF9A-DD4D4B3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2. creates a new table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2EB98-98E6-737A-50B2-D0E3CBCD5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US" altLang="ja-JP" dirty="0"/>
              <a:t>Write a query that creates a new table named panel_EDA1</a:t>
            </a:r>
            <a:endParaRPr lang="ja-JP" altLang="en-US" dirty="0"/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2. creates a new table </a:t>
            </a:r>
            <a:r>
              <a:rPr lang="en-US" altLang="ja-JP" sz="2800" b="0" dirty="0">
                <a:effectLst/>
              </a:rPr>
              <a:t>named panel_EDA1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E0BD5B-D53D-4797-BA3C-72E48C61C166}"/>
              </a:ext>
            </a:extLst>
          </p:cNvPr>
          <p:cNvSpPr txBox="1"/>
          <p:nvPr/>
        </p:nvSpPr>
        <p:spPr>
          <a:xfrm>
            <a:off x="1040893" y="1493061"/>
            <a:ext cx="4958097" cy="464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which contains the following data:</a:t>
            </a:r>
          </a:p>
          <a:p>
            <a:endParaRPr kumimoji="1" lang="en-US" altLang="ja-JP" sz="2000" dirty="0"/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SalesOrderID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OrderDate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ShipToAddressID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ShipDate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CustomerID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OrderQty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ProductID</a:t>
            </a:r>
            <a:r>
              <a:rPr lang="en-US" altLang="ja-JP" sz="20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ja-JP" sz="2000" b="0" dirty="0">
                <a:effectLst/>
                <a:latin typeface="Consolas" panose="020B0609020204030204" pitchFamily="49" charset="0"/>
              </a:rPr>
              <a:t>- </a:t>
            </a:r>
            <a:r>
              <a:rPr lang="en-US" altLang="ja-JP" sz="2000" b="0" dirty="0" err="1">
                <a:effectLst/>
                <a:latin typeface="Consolas" panose="020B0609020204030204" pitchFamily="49" charset="0"/>
              </a:rPr>
              <a:t>LineTotal</a:t>
            </a:r>
            <a:endParaRPr lang="en-US" altLang="ja-JP" sz="20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kumimoji="1" lang="en-US" altLang="ja-JP" sz="2000" dirty="0"/>
          </a:p>
          <a:p>
            <a:pPr>
              <a:lnSpc>
                <a:spcPct val="150000"/>
              </a:lnSpc>
            </a:pPr>
            <a:r>
              <a:rPr kumimoji="1" lang="en-US" altLang="ja-JP" sz="2000" dirty="0"/>
              <a:t>Use 2 data tables :</a:t>
            </a:r>
          </a:p>
          <a:p>
            <a:pPr>
              <a:lnSpc>
                <a:spcPct val="150000"/>
              </a:lnSpc>
            </a:pPr>
            <a:r>
              <a:rPr kumimoji="1" lang="en-US" altLang="ja-JP" sz="2000" dirty="0" err="1"/>
              <a:t>SalesOrderHeader</a:t>
            </a:r>
            <a:r>
              <a:rPr kumimoji="1" lang="en-US" altLang="ja-JP" sz="2000" dirty="0"/>
              <a:t>, </a:t>
            </a:r>
            <a:r>
              <a:rPr kumimoji="1" lang="en-US" altLang="ja-JP" sz="2000" dirty="0" err="1"/>
              <a:t>SalesOrderDetails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039AC1-260A-AF2A-6EA0-E1330C646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12" y="2556012"/>
            <a:ext cx="5430726" cy="358248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E840C9-8D9B-023C-7B09-25F995C57A59}"/>
              </a:ext>
            </a:extLst>
          </p:cNvPr>
          <p:cNvSpPr/>
          <p:nvPr/>
        </p:nvSpPr>
        <p:spPr>
          <a:xfrm>
            <a:off x="5998988" y="4654296"/>
            <a:ext cx="1892283" cy="46634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31851C6-415F-A7C4-9056-730D7A377BF9}"/>
              </a:ext>
            </a:extLst>
          </p:cNvPr>
          <p:cNvSpPr/>
          <p:nvPr/>
        </p:nvSpPr>
        <p:spPr>
          <a:xfrm>
            <a:off x="5148072" y="4672584"/>
            <a:ext cx="731520" cy="512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4">
        <p:fade/>
      </p:transition>
    </mc:Choice>
    <mc:Fallback xmlns="">
      <p:transition spd="med" advTm="30944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2. creates a new table </a:t>
            </a:r>
            <a:r>
              <a:rPr lang="en-US" altLang="ja-JP" sz="2800" b="0" dirty="0">
                <a:effectLst/>
              </a:rPr>
              <a:t>named panel_EDA1</a:t>
            </a:r>
            <a:endParaRPr lang="en-US" altLang="ja-JP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31851C6-415F-A7C4-9056-730D7A377BF9}"/>
              </a:ext>
            </a:extLst>
          </p:cNvPr>
          <p:cNvSpPr/>
          <p:nvPr/>
        </p:nvSpPr>
        <p:spPr>
          <a:xfrm rot="5400000">
            <a:off x="5769403" y="3463693"/>
            <a:ext cx="598650" cy="1508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15FEEBF-7D00-DCFB-0D16-C958E390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62" y="1559638"/>
            <a:ext cx="9379933" cy="223512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2531DBE-8133-BCC7-2412-70FC1D0D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15"/>
          <a:stretch/>
        </p:blipFill>
        <p:spPr>
          <a:xfrm>
            <a:off x="1378761" y="4650006"/>
            <a:ext cx="9379933" cy="174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944">
        <p:fade/>
      </p:transition>
    </mc:Choice>
    <mc:Fallback xmlns="">
      <p:transition spd="med" advTm="30944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76065-413E-115D-D09E-7890C47F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6552-2608-F081-7B3C-0B8C10B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3. 5 business questions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9BE7B-4BA8-6784-776A-0BB6AFA1A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Write 5 business questions that can be answered from the data in the panel_EDA1 table.</a:t>
            </a:r>
            <a:endParaRPr lang="ja-JP" altLang="en-US" dirty="0"/>
          </a:p>
          <a:p>
            <a:pPr rtl="0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6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3. 5 business questions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5468428" cy="4572000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/>
              <a:t>Write 5 business questions that can be answered from the data in the panel_EDA1 table.</a:t>
            </a:r>
            <a:endParaRPr lang="ja-JP" altLang="en-US" sz="2400" dirty="0"/>
          </a:p>
          <a:p>
            <a:pPr>
              <a:lnSpc>
                <a:spcPct val="100000"/>
              </a:lnSpc>
              <a:buNone/>
            </a:pPr>
            <a:r>
              <a:rPr lang="en-US" altLang="ja-JP" sz="2400" b="0" dirty="0">
                <a:effectLst/>
                <a:latin typeface="Consolas" panose="020B0609020204030204" pitchFamily="49" charset="0"/>
              </a:rPr>
              <a:t>(1) Days from order to shipment</a:t>
            </a:r>
          </a:p>
          <a:p>
            <a:pPr>
              <a:lnSpc>
                <a:spcPct val="100000"/>
              </a:lnSpc>
              <a:buNone/>
            </a:pPr>
            <a:r>
              <a:rPr lang="en-US" altLang="ja-JP" sz="2400" b="0" dirty="0">
                <a:effectLst/>
                <a:latin typeface="Consolas" panose="020B0609020204030204" pitchFamily="49" charset="0"/>
              </a:rPr>
              <a:t>(2) Customer Purchase Cycle</a:t>
            </a:r>
          </a:p>
          <a:p>
            <a:pPr>
              <a:lnSpc>
                <a:spcPct val="100000"/>
              </a:lnSpc>
              <a:buNone/>
            </a:pPr>
            <a:r>
              <a:rPr lang="en-US" altLang="ja-JP" sz="2400" b="0" dirty="0">
                <a:effectLst/>
                <a:latin typeface="Consolas" panose="020B0609020204030204" pitchFamily="49" charset="0"/>
              </a:rPr>
              <a:t>(3) </a:t>
            </a:r>
            <a:r>
              <a:rPr lang="en-US" altLang="ja-JP" sz="2400" dirty="0"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effectLst/>
                <a:latin typeface="Consolas" panose="020B0609020204030204" pitchFamily="49" charset="0"/>
              </a:rPr>
              <a:t>urchase product combinations (basket analysis)</a:t>
            </a:r>
          </a:p>
          <a:p>
            <a:pPr>
              <a:lnSpc>
                <a:spcPct val="100000"/>
              </a:lnSpc>
              <a:buNone/>
            </a:pPr>
            <a:r>
              <a:rPr lang="en-US" altLang="ja-JP" sz="2400" b="0" dirty="0">
                <a:effectLst/>
                <a:latin typeface="Consolas" panose="020B0609020204030204" pitchFamily="49" charset="0"/>
              </a:rPr>
              <a:t>(4) Times and days of the week that sell well</a:t>
            </a:r>
          </a:p>
          <a:p>
            <a:pPr>
              <a:lnSpc>
                <a:spcPct val="100000"/>
              </a:lnSpc>
            </a:pPr>
            <a:r>
              <a:rPr lang="en-US" altLang="ja-JP" sz="2400" b="0" dirty="0">
                <a:effectLst/>
                <a:latin typeface="Consolas" panose="020B0609020204030204" pitchFamily="49" charset="0"/>
              </a:rPr>
              <a:t>(5) Identifying Repeat Customers</a:t>
            </a:r>
          </a:p>
          <a:p>
            <a:pPr rtl="0"/>
            <a:endParaRPr lang="ja-JP" altLang="en-US" sz="2400" dirty="0"/>
          </a:p>
        </p:txBody>
      </p:sp>
      <p:pic>
        <p:nvPicPr>
          <p:cNvPr id="5" name="図プレースホルダー 4" descr="棚にある本のクローズアップと、前景および背景のぼやけたその他の本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>
          <a:xfrm>
            <a:off x="7004648" y="1666382"/>
            <a:ext cx="4080934" cy="2901305"/>
          </a:xfrm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機関向けの文献 16 x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1_TF03431380_Win32" id="{EEC1A3EE-73E5-4828-A92E-6CE783F6422A}" vid="{34FA59F6-EC12-428A-BE16-0CC11322F223}"/>
    </a:ext>
  </a:extLst>
</a:theme>
</file>

<file path=ppt/theme/theme2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教育機関向けプレゼンテーション、ピンストライプとリボンのデザイン (ワイドスクリーン)</Template>
  <TotalTime>341</TotalTime>
  <Words>372</Words>
  <Application>Microsoft Office PowerPoint</Application>
  <PresentationFormat>Widescreen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Meiryo UI</vt:lpstr>
      <vt:lpstr>Arial</vt:lpstr>
      <vt:lpstr>Consolas</vt:lpstr>
      <vt:lpstr>Wingdings</vt:lpstr>
      <vt:lpstr>教育機関向けの文献 16 x 9</vt:lpstr>
      <vt:lpstr>Assessment 1: Homework handbook lesson 13</vt:lpstr>
      <vt:lpstr>Assessment 1: Homework handbook lesson 13</vt:lpstr>
      <vt:lpstr>1 SELECT INTO</vt:lpstr>
      <vt:lpstr>How to create a new table from query results.</vt:lpstr>
      <vt:lpstr>2. creates a new table</vt:lpstr>
      <vt:lpstr>2. creates a new table named panel_EDA1</vt:lpstr>
      <vt:lpstr>2. creates a new table named panel_EDA1</vt:lpstr>
      <vt:lpstr>3. 5 business questions</vt:lpstr>
      <vt:lpstr>3. 5 business questions</vt:lpstr>
      <vt:lpstr>Lesson 13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 Hanamura</dc:creator>
  <cp:lastModifiedBy>Yui Hanamura</cp:lastModifiedBy>
  <cp:revision>4</cp:revision>
  <dcterms:created xsi:type="dcterms:W3CDTF">2025-03-26T00:24:24Z</dcterms:created>
  <dcterms:modified xsi:type="dcterms:W3CDTF">2025-04-18T15:06:32Z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