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61" r:id="rId7"/>
    <p:sldId id="271" r:id="rId8"/>
    <p:sldId id="269" r:id="rId9"/>
    <p:sldId id="259" r:id="rId10"/>
    <p:sldId id="275" r:id="rId11"/>
    <p:sldId id="279" r:id="rId12"/>
    <p:sldId id="272" r:id="rId13"/>
    <p:sldId id="280" r:id="rId14"/>
    <p:sldId id="281" r:id="rId15"/>
    <p:sldId id="274" r:id="rId16"/>
    <p:sldId id="276" r:id="rId17"/>
    <p:sldId id="273" r:id="rId18"/>
    <p:sldId id="277" r:id="rId19"/>
    <p:sldId id="282" r:id="rId20"/>
    <p:sldId id="270" r:id="rId21"/>
    <p:sldId id="278" r:id="rId22"/>
    <p:sldId id="291" r:id="rId23"/>
    <p:sldId id="288" r:id="rId24"/>
    <p:sldId id="285" r:id="rId25"/>
    <p:sldId id="292" r:id="rId26"/>
    <p:sldId id="293" r:id="rId27"/>
    <p:sldId id="294" r:id="rId28"/>
    <p:sldId id="287" r:id="rId2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4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33EA3-B3FD-4B61-8026-3CCBCBE3F2A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4/18/2025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2829B15-130B-4903-992F-E7B83E3705A3}" type="datetime1">
              <a:rPr lang="en-US" altLang="ja-JP" smtClean="0"/>
              <a:pPr/>
              <a:t>4/18/2025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A3C37BE-C303-496D-B5CD-85F2937540FC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b="1" i="1">
                <a:latin typeface="Arial" pitchFamily="34" charset="0"/>
                <a:cs typeface="Arial" pitchFamily="34" charset="0"/>
              </a:rPr>
              <a:t>注</a:t>
            </a:r>
            <a:r>
              <a:rPr lang="en-US" altLang="ja-JP" b="1" i="1">
                <a:latin typeface="Arial" pitchFamily="34" charset="0"/>
                <a:cs typeface="Arial" pitchFamily="34" charset="0"/>
              </a:rPr>
              <a:t>:</a:t>
            </a:r>
          </a:p>
          <a:p>
            <a:pPr rtl="0"/>
            <a:r>
              <a:rPr lang="ja-JP" altLang="en-US" i="1">
                <a:latin typeface="Arial" pitchFamily="34" charset="0"/>
                <a:cs typeface="Arial" pitchFamily="34" charset="0"/>
              </a:rPr>
              <a:t>このスライド上の画像を変更するには、図を選択して削除します。次に、プレースホルダーの画像アイコンをクリックして独自の画像を挿入します。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2B74B-EDF0-414F-76E0-F5FACC2AD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A918570-6A5B-9781-EAA8-968897AAA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E16350-0CF2-5E81-EDC5-EB1280E73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29C46-8A67-0E28-5AB9-D382E84DF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69306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2B74B-EDF0-414F-76E0-F5FACC2AD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A918570-6A5B-9781-EAA8-968897AAA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E16350-0CF2-5E81-EDC5-EB1280E73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29C46-8A67-0E28-5AB9-D382E84DF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323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4F099-BA3B-4778-AD00-9717E1583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CBF1098-5265-D0CF-6888-99672CE45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34E2DBC-BDF5-7AB2-8059-B7D828B01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9DAF3-17F3-32D3-05C8-9A151D3C6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8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0A9A8-3421-F10D-75F7-175EBA535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81483D2-BE9F-B9E3-CCBA-EA92B7F1F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007CFC0-61C1-F0DD-21B1-32680ADF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66E74D-241F-FB22-BF48-8982A444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6582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ECD3-9A1C-5321-0B10-32DA642F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45E54AA-A1D9-2CE2-F175-5592408D6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1D89CD8-38EC-18CC-1BCF-CA1F6FC80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1D0323-2562-2D31-C73D-CF0B0F6C9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63C01-6DC1-BAA4-FF55-D6BE169D9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EF0AE93-98E4-14F4-241B-13F4E12E2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62082D2-6891-A4C4-6502-CB12CFBE3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F8E70D-3881-55BC-DA57-963219517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7812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63C01-6DC1-BAA4-FF55-D6BE169D9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EF0AE93-98E4-14F4-241B-13F4E12E2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62082D2-6891-A4C4-6502-CB12CFBE3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F8E70D-3881-55BC-DA57-963219517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5520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FEBD7-B826-92C4-3475-78909F56E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0200A49-07E0-3664-20D6-04268BD47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CC03498-A079-F2C3-9A40-91846FDA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D37BDE-08CD-2AD9-AEFB-02BCE4C3D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0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B584A-515B-C1FB-C612-BE529D15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0B20A7-9A5F-72D3-7009-251B18F29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0FAC28-51CD-D6CF-A9A9-3A179A3FE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6B5EF2-3BD9-2CAF-86EF-CD75B9833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1505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B584A-515B-C1FB-C612-BE529D15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0B20A7-9A5F-72D3-7009-251B18F29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0FAC28-51CD-D6CF-A9A9-3A179A3FE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6B5EF2-3BD9-2CAF-86EF-CD75B9833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076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B584A-515B-C1FB-C612-BE529D15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0B20A7-9A5F-72D3-7009-251B18F29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0FAC28-51CD-D6CF-A9A9-3A179A3FE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6B5EF2-3BD9-2CAF-86EF-CD75B9833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57101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B584A-515B-C1FB-C612-BE529D15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0B20A7-9A5F-72D3-7009-251B18F29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0FAC28-51CD-D6CF-A9A9-3A179A3FE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6B5EF2-3BD9-2CAF-86EF-CD75B9833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5519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B584A-515B-C1FB-C612-BE529D15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0B20A7-9A5F-72D3-7009-251B18F29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0FAC28-51CD-D6CF-A9A9-3A179A3FE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6B5EF2-3BD9-2CAF-86EF-CD75B9833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45946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B584A-515B-C1FB-C612-BE529D15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0B20A7-9A5F-72D3-7009-251B18F29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0FAC28-51CD-D6CF-A9A9-3A179A3FE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6B5EF2-3BD9-2CAF-86EF-CD75B9833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991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B584A-515B-C1FB-C612-BE529D15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0B20A7-9A5F-72D3-7009-251B18F29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0FAC28-51CD-D6CF-A9A9-3A179A3FE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6B5EF2-3BD9-2CAF-86EF-CD75B9833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7681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FEBD7-B826-92C4-3475-78909F56E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0200A49-07E0-3664-20D6-04268BD47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CC03498-A079-F2C3-9A40-91846FDA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D37BDE-08CD-2AD9-AEFB-02BCE4C3D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4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0709-C055-59C2-DF8F-055AD3D7E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24DE53F-F785-158A-24BE-3D0A023DE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B8B90C8-BF57-CCF3-1AF7-4571C8614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75CD2-57B5-E55E-183C-EF921DC97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1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385C-C7BB-750F-C064-A7987D335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A6CCF3D-4977-B62B-4376-8EBB44DC4F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4272726-7145-60F0-9B78-E0C9E35A2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A93BB3-CD14-7DA7-E990-41840F69A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108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2B74B-EDF0-414F-76E0-F5FACC2AD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A918570-6A5B-9781-EAA8-968897AAA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E16350-0CF2-5E81-EDC5-EB1280E73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29C46-8A67-0E28-5AB9-D382E84DF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587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BC2CC-15FA-3561-A20D-C8EA0289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901361E-E746-1D96-D6E9-C6223BD67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62D5BFF-65B3-43DD-90F6-C78CD1F78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D37800-9C4C-B4AB-CDC4-81B3ADE4F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画像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7" name="長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43B5FA-36AC-4BF5-86E4-8BEA0B94D375}" type="datetime1">
              <a:rPr lang="en-US" altLang="ja-JP" noProof="0" smtClean="0"/>
              <a:pPr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29EBC-3AD5-402A-82B4-F93C6C652F9A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B61B8-8CDB-4F72-AA8C-776D69E75567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A9683-9686-4135-BF5A-9ED12F42D6AE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grpSp>
        <p:nvGrpSpPr>
          <p:cNvPr id="7" name="グループ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線​​コネクタ(S)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​​コネクタ(S)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B341-A6B6-40DC-B1CB-18D9AAAC1D0A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1" name="図プレースホルダー 10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長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4" name="グループ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線​​コネクタ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画像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グループ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線​​コネクタ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長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グループ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線​​コネクタ(S)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​​コネクタ(S)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長方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1" name="グループ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線​​コネクタ(S)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​​コネクタ(S)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画像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2D6F702-C157-4290-B273-3F8D55572112}" type="datetime1">
              <a:rPr lang="en-US" altLang="ja-JP" noProof="0" smtClean="0"/>
              <a:pPr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4FC2C-5990-45D2-9C3D-1EE2005F3FB8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6EF2F-2210-438E-A06C-D37302E01BA4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D6ED3B-5AFB-4B9C-BB98-E44AA0671D20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42BEB-46F3-4C97-8FB8-569A0E9A4482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467DC-92E8-411E-8AF6-87D526FDF9A3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  <a:p>
            <a:pPr lvl="5" rtl="0"/>
            <a:r>
              <a:rPr lang="ja-JP" altLang="en-US" noProof="0" dirty="0"/>
              <a:t>第 </a:t>
            </a:r>
            <a:r>
              <a:rPr lang="en-US" altLang="ja-JP" noProof="0" dirty="0"/>
              <a:t>6 </a:t>
            </a:r>
            <a:r>
              <a:rPr lang="ja-JP" altLang="en-US" noProof="0" dirty="0"/>
              <a:t>レベル</a:t>
            </a:r>
          </a:p>
          <a:p>
            <a:pPr lvl="6" rtl="0"/>
            <a:r>
              <a:rPr lang="ja-JP" altLang="en-US" noProof="0" dirty="0"/>
              <a:t>第 </a:t>
            </a:r>
            <a:r>
              <a:rPr lang="en-US" altLang="ja-JP" noProof="0" dirty="0"/>
              <a:t>7 </a:t>
            </a:r>
            <a:r>
              <a:rPr lang="ja-JP" altLang="en-US" noProof="0" dirty="0"/>
              <a:t>レベル</a:t>
            </a:r>
          </a:p>
          <a:p>
            <a:pPr lvl="7" rtl="0"/>
            <a:r>
              <a:rPr lang="ja-JP" altLang="en-US" noProof="0" dirty="0"/>
              <a:t>第 </a:t>
            </a:r>
            <a:r>
              <a:rPr lang="en-US" altLang="ja-JP" noProof="0" dirty="0"/>
              <a:t>8 </a:t>
            </a:r>
            <a:r>
              <a:rPr lang="ja-JP" altLang="en-US" noProof="0" dirty="0"/>
              <a:t>レベル</a:t>
            </a:r>
          </a:p>
          <a:p>
            <a:pPr lvl="8" rtl="0"/>
            <a:r>
              <a:rPr lang="ja-JP" altLang="en-US" noProof="0" dirty="0"/>
              <a:t>第 </a:t>
            </a:r>
            <a:r>
              <a:rPr lang="en-US" altLang="ja-JP" noProof="0" dirty="0"/>
              <a:t>9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B95F11-0445-466D-B4FE-1F7388FAD58C}" type="datetime1">
              <a:rPr lang="en-US" altLang="ja-JP" noProof="0" smtClean="0"/>
              <a:pPr/>
              <a:t>4/18/2025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5" name="グループ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線​​コネクタ(S)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(S)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altLang="ja-JP" sz="4000" b="1" i="0" dirty="0">
                <a:solidFill>
                  <a:srgbClr val="CCCCCC"/>
                </a:solidFill>
                <a:effectLst/>
                <a:latin typeface="-apple-system"/>
              </a:rPr>
              <a:t>Assessment 1: Homework handbook </a:t>
            </a:r>
            <a:r>
              <a:rPr lang="en-US" altLang="ja-JP" sz="4000" b="1" i="0" dirty="0">
                <a:effectLst/>
                <a:latin typeface="-apple-system"/>
              </a:rPr>
              <a:t>lesson 15</a:t>
            </a: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Yui H</a:t>
            </a:r>
            <a:endParaRPr lang="ja-JP" altLang="en-US" dirty="0"/>
          </a:p>
        </p:txBody>
      </p:sp>
      <p:pic>
        <p:nvPicPr>
          <p:cNvPr id="4" name="図プレースホルダー 3" descr="テーブルの上の開かれた本と、背景のぼやけた本棚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04FA9-B2B1-8B18-DE6B-FDBCB8963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3B00D-5BE6-9067-623C-3077CF3D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6. Add two records to the student table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7D65E-58D5-4F5A-239A-297646E9C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2084" y="1582947"/>
            <a:ext cx="3433498" cy="2921149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Q6: </a:t>
            </a:r>
            <a:r>
              <a:rPr lang="en-US" altLang="ja-JP" dirty="0"/>
              <a:t>Add two records to the student table: the first with your details, and the second with another student's details.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FC27B18-A43B-CE9C-D8E8-0615039CE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582947"/>
            <a:ext cx="6369377" cy="29211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D03F0B-523E-76A4-77DD-35AAF5782C50}"/>
              </a:ext>
            </a:extLst>
          </p:cNvPr>
          <p:cNvSpPr txBox="1"/>
          <p:nvPr/>
        </p:nvSpPr>
        <p:spPr>
          <a:xfrm>
            <a:off x="1588168" y="4913881"/>
            <a:ext cx="9105499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A6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: Add a new row with the “INSERT INTO” function and “VALUES”. View the entire table to verify that the rows have been added.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33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04FA9-B2B1-8B18-DE6B-FDBCB8963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3B00D-5BE6-9067-623C-3077CF3D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7&amp;8. Change the column detail.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7D65E-58D5-4F5A-239A-297646E9C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8573" y="1582947"/>
            <a:ext cx="4100362" cy="4711976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Q7: </a:t>
            </a:r>
            <a:r>
              <a:rPr lang="en-US" altLang="ja-JP" dirty="0"/>
              <a:t>Change the second student's last name to a new last name.</a:t>
            </a:r>
          </a:p>
          <a:p>
            <a:pPr>
              <a:lnSpc>
                <a:spcPct val="150000"/>
              </a:lnSpc>
            </a:pPr>
            <a:r>
              <a:rPr lang="en-US" altLang="ja-JP" b="1" dirty="0"/>
              <a:t>Q8: </a:t>
            </a:r>
            <a:r>
              <a:rPr lang="en-US" altLang="ja-JP" dirty="0"/>
              <a:t>Change the other student's email to his or her email address.</a:t>
            </a:r>
          </a:p>
          <a:p>
            <a:pPr>
              <a:lnSpc>
                <a:spcPct val="150000"/>
              </a:lnSpc>
            </a:pPr>
            <a:r>
              <a:rPr lang="en-US" altLang="ja-JP" b="1" dirty="0"/>
              <a:t>A7&amp;8: </a:t>
            </a:r>
            <a:r>
              <a:rPr lang="en-US" altLang="ja-JP" dirty="0"/>
              <a:t>Using the UPDATE and SET functions.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6185E4-082C-DA05-6062-6DBA0EF7B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3" b="5992"/>
          <a:stretch/>
        </p:blipFill>
        <p:spPr>
          <a:xfrm>
            <a:off x="1104900" y="1582947"/>
            <a:ext cx="5874052" cy="219456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A39A236-BC9F-79F7-A3B5-2AB3B6CAC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989813"/>
            <a:ext cx="5901335" cy="23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24CC3-B00C-FEB1-1ACD-ECE944620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90132-5941-7DF3-99E9-A0C6C410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9. Remove the column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25442E-39C9-D2C3-672D-CA4FE6AD9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ja-JP" dirty="0"/>
              <a:t>Remove the Email column from the Student table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619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B0776-132F-37D4-662D-6800DFCD5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7B9D5-90CC-D5C6-554C-CAA88E60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9. Remove the column from the table.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C2D85-5F59-0117-7E7B-2F6A6D185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0682" y="1609825"/>
            <a:ext cx="4914900" cy="457199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ja-JP" b="1" dirty="0"/>
              <a:t>Q9: </a:t>
            </a:r>
            <a:r>
              <a:rPr lang="en-US" altLang="ja-JP" dirty="0"/>
              <a:t>After reexamining the table structure, it was decided that there is no need for the  Email column, so please remove the Email column from the Student table.</a:t>
            </a:r>
          </a:p>
          <a:p>
            <a:pPr rtl="0">
              <a:lnSpc>
                <a:spcPct val="150000"/>
              </a:lnSpc>
            </a:pPr>
            <a:r>
              <a:rPr lang="en-US" altLang="ja-JP" b="1" dirty="0"/>
              <a:t>A9: </a:t>
            </a:r>
            <a:r>
              <a:rPr lang="en-US" altLang="ja-JP" dirty="0"/>
              <a:t>The ALTER and DROP functions were used to delete columns.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6336B1-A533-9F5A-608F-EA329043D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517134"/>
            <a:ext cx="4526760" cy="35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5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21E50-FCB4-7891-45F0-67044BA3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ADC66-5274-4225-9253-EC2806C9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10. create a VIEW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F37A77-3782-65CB-1FD4-C344B8BC5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ja-JP" dirty="0"/>
              <a:t>Create a VIEW called </a:t>
            </a:r>
            <a:r>
              <a:rPr lang="en-US" altLang="ja-JP" dirty="0" err="1"/>
              <a:t>vSaleItemDetails</a:t>
            </a:r>
            <a:r>
              <a:rPr lang="en-US" altLang="ja-JP" dirty="0"/>
              <a:t> that contains the detailed order data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8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742BA-F1D1-EE3F-61E0-2F948C8D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DE4AA-6A7E-F44A-3586-9E9ACF78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10. Create a VIEW called ‘</a:t>
            </a:r>
            <a:r>
              <a:rPr lang="en-US" altLang="ja-JP" dirty="0" err="1"/>
              <a:t>vSaleItemDetails</a:t>
            </a:r>
            <a:r>
              <a:rPr lang="en-US" altLang="ja-JP" dirty="0"/>
              <a:t>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625DC-04DB-A050-B040-4F7A28538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2181084"/>
            <a:ext cx="10185534" cy="1576136"/>
          </a:xfrm>
        </p:spPr>
        <p:txBody>
          <a:bodyPr numCol="2" rtlCol="0">
            <a:normAutofit lnSpcReduction="10000"/>
          </a:bodyPr>
          <a:lstStyle/>
          <a:p>
            <a:pPr rtl="0"/>
            <a:r>
              <a:rPr lang="en-US" altLang="ja-JP" dirty="0"/>
              <a:t>a. Order details: Order number, Discounted item price (calculated), Total payment per order. </a:t>
            </a:r>
          </a:p>
          <a:p>
            <a:pPr rtl="0"/>
            <a:r>
              <a:rPr lang="en-US" altLang="ja-JP" dirty="0"/>
              <a:t>b. Order header: Order Date, Customer ID. </a:t>
            </a:r>
          </a:p>
          <a:p>
            <a:pPr rtl="0"/>
            <a:r>
              <a:rPr lang="en-US" altLang="ja-JP" dirty="0"/>
              <a:t>c. Persons table: First name, Last name. </a:t>
            </a:r>
          </a:p>
          <a:p>
            <a:pPr rtl="0"/>
            <a:r>
              <a:rPr lang="en-US" altLang="ja-JP" dirty="0"/>
              <a:t>d. Items table: Item name, Item color.</a:t>
            </a:r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E1A7156-C56A-F246-14D3-065FCEA520B2}"/>
              </a:ext>
            </a:extLst>
          </p:cNvPr>
          <p:cNvSpPr txBox="1">
            <a:spLocks/>
          </p:cNvSpPr>
          <p:nvPr/>
        </p:nvSpPr>
        <p:spPr>
          <a:xfrm>
            <a:off x="1104899" y="1434966"/>
            <a:ext cx="9979743" cy="6152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b="1" dirty="0"/>
              <a:t>Q10: </a:t>
            </a:r>
            <a:r>
              <a:rPr lang="en-US" altLang="ja-JP" dirty="0"/>
              <a:t>Create a VIEW that contains the detailed order data from query results.</a:t>
            </a:r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D38978C-EB2B-9053-829C-02AF1391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2" y="3988134"/>
            <a:ext cx="11443288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742BA-F1D1-EE3F-61E0-2F948C8D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DE4AA-6A7E-F44A-3586-9E9ACF78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10. Create a VIEW called ‘</a:t>
            </a:r>
            <a:r>
              <a:rPr lang="en-US" altLang="ja-JP" dirty="0" err="1"/>
              <a:t>vSaleItemDetails</a:t>
            </a:r>
            <a:r>
              <a:rPr lang="en-US" altLang="ja-JP" dirty="0"/>
              <a:t>’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E1A7156-C56A-F246-14D3-065FCEA520B2}"/>
              </a:ext>
            </a:extLst>
          </p:cNvPr>
          <p:cNvSpPr txBox="1">
            <a:spLocks/>
          </p:cNvSpPr>
          <p:nvPr/>
        </p:nvSpPr>
        <p:spPr>
          <a:xfrm>
            <a:off x="5977288" y="1434966"/>
            <a:ext cx="5107354" cy="2093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b="1" dirty="0"/>
              <a:t>A10: </a:t>
            </a:r>
            <a:r>
              <a:rPr lang="en-US" altLang="ja-JP" dirty="0"/>
              <a:t>This is a continuation of the answer to Q10. The figure on the left is the </a:t>
            </a:r>
            <a:r>
              <a:rPr lang="en-US" altLang="ja-JP" dirty="0" err="1"/>
              <a:t>query.The</a:t>
            </a:r>
            <a:r>
              <a:rPr lang="en-US" altLang="ja-JP" dirty="0"/>
              <a:t> query was composed of four tables.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D8B9A6E-100C-687B-A862-8C9CFD39D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1434966"/>
            <a:ext cx="4660891" cy="485995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9DEFE66-231B-DE3D-9BA1-0678F29B5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79"/>
          <a:stretch/>
        </p:blipFill>
        <p:spPr>
          <a:xfrm>
            <a:off x="5977288" y="3611395"/>
            <a:ext cx="3333921" cy="26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76065-413E-115D-D09E-7890C47FD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06552-2608-F081-7B3C-0B8C10B3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11-12. in real situation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69BE7B-4BA8-6784-776A-0BB6AFA1A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Imagine in real situation with using SQL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6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7F96-AAEA-2979-D8EC-CAA99FD3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6DD7E-EF5D-4765-B475-CD728895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11-12. Imagine in real situation with using SQL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C7C7C-B47B-64C5-3AD8-C5A2D97F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839024" cy="767615"/>
          </a:xfrm>
        </p:spPr>
        <p:txBody>
          <a:bodyPr rtlCol="0"/>
          <a:lstStyle/>
          <a:p>
            <a:pPr rtl="0"/>
            <a:r>
              <a:rPr lang="en-US" altLang="ja-JP" b="1" dirty="0"/>
              <a:t>Q11. </a:t>
            </a:r>
            <a:r>
              <a:rPr lang="en-US" altLang="ja-JP" dirty="0"/>
              <a:t>Such a VIEW can make which calculations, reports or statistics easier?</a:t>
            </a:r>
          </a:p>
        </p:txBody>
      </p:sp>
      <p:pic>
        <p:nvPicPr>
          <p:cNvPr id="10" name="図プレースホルダー 4" descr="棚にある本のクローズアップと、前景および背景のぼやけたその他の本">
            <a:extLst>
              <a:ext uri="{FF2B5EF4-FFF2-40B4-BE49-F238E27FC236}">
                <a16:creationId xmlns:a16="http://schemas.microsoft.com/office/drawing/2014/main" id="{E2F40210-0CF7-4E43-1F51-D4A076DF4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6335054" y="2708226"/>
            <a:ext cx="4750528" cy="3377347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27E081BC-0404-59E2-B3D1-880EB6E6116E}"/>
              </a:ext>
            </a:extLst>
          </p:cNvPr>
          <p:cNvSpPr txBox="1">
            <a:spLocks/>
          </p:cNvSpPr>
          <p:nvPr/>
        </p:nvSpPr>
        <p:spPr>
          <a:xfrm>
            <a:off x="1104900" y="2367815"/>
            <a:ext cx="4833886" cy="39391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b="1" dirty="0"/>
              <a:t>A11:</a:t>
            </a:r>
            <a:r>
              <a:rPr lang="ja-JP" altLang="en-US" b="1" dirty="0"/>
              <a:t> </a:t>
            </a:r>
            <a:r>
              <a:rPr lang="en-US" altLang="ja-JP" dirty="0"/>
              <a:t>Yes.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Customer preferences (color and size). 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When products sell well. Sales of seasonal products. 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Correlation between discount rates and sales. 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Also, storing views makes it easier to share information with my team.</a:t>
            </a:r>
          </a:p>
        </p:txBody>
      </p:sp>
    </p:spTree>
    <p:extLst>
      <p:ext uri="{BB962C8B-B14F-4D97-AF65-F5344CB8AC3E}">
        <p14:creationId xmlns:p14="http://schemas.microsoft.com/office/powerpoint/2010/main" val="171164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7F96-AAEA-2979-D8EC-CAA99FD3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6DD7E-EF5D-4765-B475-CD728895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11-12. Imagine in real situation with using SQL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C7C7C-B47B-64C5-3AD8-C5A2D97F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532823"/>
            <a:ext cx="9839024" cy="449981"/>
          </a:xfrm>
        </p:spPr>
        <p:txBody>
          <a:bodyPr rtlCol="0"/>
          <a:lstStyle/>
          <a:p>
            <a:pPr rtl="0"/>
            <a:r>
              <a:rPr lang="en-US" altLang="ja-JP" b="1" dirty="0"/>
              <a:t>Q12. </a:t>
            </a:r>
            <a:r>
              <a:rPr lang="en-US" altLang="ja-JP" dirty="0"/>
              <a:t>Prepare a list of 3 Views that you think will be useful for an analyst.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27E081BC-0404-59E2-B3D1-880EB6E6116E}"/>
              </a:ext>
            </a:extLst>
          </p:cNvPr>
          <p:cNvSpPr txBox="1">
            <a:spLocks/>
          </p:cNvSpPr>
          <p:nvPr/>
        </p:nvSpPr>
        <p:spPr>
          <a:xfrm>
            <a:off x="1104900" y="2165683"/>
            <a:ext cx="4866925" cy="4356335"/>
          </a:xfrm>
          <a:prstGeom prst="rect">
            <a:avLst/>
          </a:prstGeom>
        </p:spPr>
        <p:txBody>
          <a:bodyPr vert="horz" lIns="0" tIns="45720" rIns="0" bIns="45720" numCol="1" spcCol="36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b="1" dirty="0"/>
              <a:t>(1) </a:t>
            </a:r>
            <a:r>
              <a:rPr lang="en-US" altLang="ja-JP" dirty="0"/>
              <a:t>Sales Ranking by Category in 2012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Knowing popular products will help you understand your company's strengths.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Purpose : To understand the company's most popular products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Description : Product name, category, date of purchase, sales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Goal : Utilize for future sales strategy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351293-2C6B-E65D-59B7-DCA206D1F0DA}"/>
              </a:ext>
            </a:extLst>
          </p:cNvPr>
          <p:cNvCxnSpPr/>
          <p:nvPr/>
        </p:nvCxnSpPr>
        <p:spPr>
          <a:xfrm>
            <a:off x="1104900" y="1982804"/>
            <a:ext cx="99598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0561449F-6E8A-1804-5686-C1CCBB5A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68" y="2096223"/>
            <a:ext cx="4866926" cy="44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6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Assessment 1: Homework handbook lesson 15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318662" y="1540042"/>
            <a:ext cx="9346130" cy="4523873"/>
          </a:xfrm>
        </p:spPr>
        <p:txBody>
          <a:bodyPr numCol="2" spcCol="540000" rtlCol="0">
            <a:normAutofit fontScale="77500" lnSpcReduction="20000"/>
          </a:bodyPr>
          <a:lstStyle/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Check that you have a database called </a:t>
            </a:r>
            <a:r>
              <a:rPr lang="en-US" altLang="ja-JP" dirty="0" err="1"/>
              <a:t>Test_DML</a:t>
            </a:r>
            <a:endParaRPr lang="en-US" altLang="ja-JP" dirty="0"/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Begin to work on the new DB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Create a new table named "student”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Add a </a:t>
            </a:r>
            <a:r>
              <a:rPr lang="en-US" altLang="ja-JP" dirty="0" err="1"/>
              <a:t>nonclustered</a:t>
            </a:r>
            <a:r>
              <a:rPr lang="en-US" altLang="ja-JP" dirty="0"/>
              <a:t> index to the table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Add another field called "Email"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Add two records to the student table. 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Change the second student's last name 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Change the other student's email to his or her email address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Remove the Email column from the Student table. 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Create a VIEW called ‘</a:t>
            </a:r>
            <a:r>
              <a:rPr lang="en-US" altLang="ja-JP" dirty="0" err="1"/>
              <a:t>vSaleItemDetails</a:t>
            </a:r>
            <a:r>
              <a:rPr lang="en-US" altLang="ja-JP" dirty="0"/>
              <a:t>’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Such a VIEW can make which calculations, reports or statistics easier?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Prepare a list of 3 Views. Describe in general terms what the purpose of the VIEW is. </a:t>
            </a:r>
            <a:endParaRPr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7F96-AAEA-2979-D8EC-CAA99FD3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6DD7E-EF5D-4765-B475-CD728895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11-12. Imagine in real situation with using SQL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27E081BC-0404-59E2-B3D1-880EB6E6116E}"/>
              </a:ext>
            </a:extLst>
          </p:cNvPr>
          <p:cNvSpPr txBox="1">
            <a:spLocks/>
          </p:cNvSpPr>
          <p:nvPr/>
        </p:nvSpPr>
        <p:spPr>
          <a:xfrm>
            <a:off x="1104900" y="1488057"/>
            <a:ext cx="9747130" cy="430868"/>
          </a:xfrm>
          <a:prstGeom prst="rect">
            <a:avLst/>
          </a:prstGeom>
        </p:spPr>
        <p:txBody>
          <a:bodyPr vert="horz" lIns="0" tIns="45720" rIns="0" bIns="45720" numCol="1" spcCol="36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b="1" dirty="0"/>
              <a:t>(1) View: </a:t>
            </a:r>
            <a:r>
              <a:rPr lang="en-US" altLang="ja-JP" dirty="0"/>
              <a:t>Sales Ranking by Category in 2012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351293-2C6B-E65D-59B7-DCA206D1F0DA}"/>
              </a:ext>
            </a:extLst>
          </p:cNvPr>
          <p:cNvCxnSpPr/>
          <p:nvPr/>
        </p:nvCxnSpPr>
        <p:spPr>
          <a:xfrm>
            <a:off x="1104900" y="1982804"/>
            <a:ext cx="99598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2E535544-5D87-6FC7-5AD6-7E72295B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108773"/>
            <a:ext cx="6570761" cy="4469950"/>
          </a:xfrm>
          <a:prstGeom prst="rect">
            <a:avLst/>
          </a:prstGeom>
        </p:spPr>
      </p:pic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0B799A0C-9888-AD89-E864-5428E5450DE1}"/>
              </a:ext>
            </a:extLst>
          </p:cNvPr>
          <p:cNvSpPr txBox="1">
            <a:spLocks/>
          </p:cNvSpPr>
          <p:nvPr/>
        </p:nvSpPr>
        <p:spPr>
          <a:xfrm>
            <a:off x="7875917" y="2060942"/>
            <a:ext cx="3832474" cy="4356335"/>
          </a:xfrm>
          <a:prstGeom prst="rect">
            <a:avLst/>
          </a:prstGeom>
        </p:spPr>
        <p:txBody>
          <a:bodyPr vert="horz" lIns="0" tIns="45720" rIns="0" bIns="45720" numCol="1" spcCol="36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/>
              <a:t>This is part of the query. There are four product categories.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I calculated the 2012 ranking in one category and combined the four categories with the union function.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All queries are in the attached markdown file.</a:t>
            </a:r>
          </a:p>
        </p:txBody>
      </p:sp>
    </p:spTree>
    <p:extLst>
      <p:ext uri="{BB962C8B-B14F-4D97-AF65-F5344CB8AC3E}">
        <p14:creationId xmlns:p14="http://schemas.microsoft.com/office/powerpoint/2010/main" val="36927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7F96-AAEA-2979-D8EC-CAA99FD3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6DD7E-EF5D-4765-B475-CD728895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11-12. Imagine in real situation with using SQL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C7C7C-B47B-64C5-3AD8-C5A2D97F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532823"/>
            <a:ext cx="9839024" cy="449981"/>
          </a:xfrm>
        </p:spPr>
        <p:txBody>
          <a:bodyPr rtlCol="0"/>
          <a:lstStyle/>
          <a:p>
            <a:pPr rtl="0"/>
            <a:r>
              <a:rPr lang="en-US" altLang="ja-JP" b="1" dirty="0"/>
              <a:t>(2) </a:t>
            </a:r>
            <a:r>
              <a:rPr lang="en-US" altLang="ja-JP" dirty="0"/>
              <a:t>Sales area and name of person in charge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351293-2C6B-E65D-59B7-DCA206D1F0DA}"/>
              </a:ext>
            </a:extLst>
          </p:cNvPr>
          <p:cNvCxnSpPr/>
          <p:nvPr/>
        </p:nvCxnSpPr>
        <p:spPr>
          <a:xfrm>
            <a:off x="1104900" y="1982804"/>
            <a:ext cx="99598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204C58BD-688D-2D36-484D-48FD14F9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32" y="2169571"/>
            <a:ext cx="6297709" cy="4359952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23B824A-3B67-2878-7879-704FF5442ECD}"/>
              </a:ext>
            </a:extLst>
          </p:cNvPr>
          <p:cNvSpPr txBox="1">
            <a:spLocks/>
          </p:cNvSpPr>
          <p:nvPr/>
        </p:nvSpPr>
        <p:spPr>
          <a:xfrm>
            <a:off x="1104900" y="2165683"/>
            <a:ext cx="3563353" cy="4356335"/>
          </a:xfrm>
          <a:prstGeom prst="rect">
            <a:avLst/>
          </a:prstGeom>
        </p:spPr>
        <p:txBody>
          <a:bodyPr vert="horz" lIns="0" tIns="45720" rIns="0" bIns="45720" numCol="1" spcCol="36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/>
              <a:t>Purpose : Information sharing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Description: Country, sales person, name, age, title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Goal : Reduce search time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For large companies, the sales region and the name of the person in charge are often not well known. This view facilitates information sharing.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19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7F96-AAEA-2979-D8EC-CAA99FD3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6DD7E-EF5D-4765-B475-CD728895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11-12. Imagine in real situation with using SQL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C7C7C-B47B-64C5-3AD8-C5A2D97F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532823"/>
            <a:ext cx="9839024" cy="449981"/>
          </a:xfrm>
        </p:spPr>
        <p:txBody>
          <a:bodyPr rtlCol="0"/>
          <a:lstStyle/>
          <a:p>
            <a:pPr rtl="0"/>
            <a:r>
              <a:rPr lang="en-US" altLang="ja-JP" b="1" dirty="0"/>
              <a:t>(2) </a:t>
            </a:r>
            <a:r>
              <a:rPr lang="en-US" altLang="ja-JP" dirty="0"/>
              <a:t>Sales area and name of person in charge (query)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351293-2C6B-E65D-59B7-DCA206D1F0DA}"/>
              </a:ext>
            </a:extLst>
          </p:cNvPr>
          <p:cNvCxnSpPr/>
          <p:nvPr/>
        </p:nvCxnSpPr>
        <p:spPr>
          <a:xfrm>
            <a:off x="1104900" y="1982804"/>
            <a:ext cx="99598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7C2CE173-2578-30A5-8DAD-300E4DC4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171739"/>
            <a:ext cx="6011594" cy="440793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3D1C8A8-C9E9-6DBB-B78F-9D1F6DFA9082}"/>
              </a:ext>
            </a:extLst>
          </p:cNvPr>
          <p:cNvSpPr txBox="1">
            <a:spLocks/>
          </p:cNvSpPr>
          <p:nvPr/>
        </p:nvSpPr>
        <p:spPr>
          <a:xfrm>
            <a:off x="7382577" y="2224471"/>
            <a:ext cx="3825300" cy="4356335"/>
          </a:xfrm>
          <a:prstGeom prst="rect">
            <a:avLst/>
          </a:prstGeom>
        </p:spPr>
        <p:txBody>
          <a:bodyPr vert="horz" lIns="0" tIns="45720" rIns="0" bIns="45720" numCol="1" spcCol="36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/>
              <a:t>This is part of the query.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name of the region and the name and age of the person in charge have information in separate tables.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Personally, I find it more convenient to store information that requires many JOINs in a view.</a:t>
            </a:r>
          </a:p>
        </p:txBody>
      </p:sp>
    </p:spTree>
    <p:extLst>
      <p:ext uri="{BB962C8B-B14F-4D97-AF65-F5344CB8AC3E}">
        <p14:creationId xmlns:p14="http://schemas.microsoft.com/office/powerpoint/2010/main" val="2886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7F96-AAEA-2979-D8EC-CAA99FD3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6DD7E-EF5D-4765-B475-CD728895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11-12. Imagine in real situation with using SQL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C7C7C-B47B-64C5-3AD8-C5A2D97F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532823"/>
            <a:ext cx="9839024" cy="449981"/>
          </a:xfrm>
        </p:spPr>
        <p:txBody>
          <a:bodyPr rtlCol="0"/>
          <a:lstStyle/>
          <a:p>
            <a:pPr rtl="0"/>
            <a:r>
              <a:rPr lang="en-US" altLang="ja-JP" b="1" dirty="0"/>
              <a:t>(3) </a:t>
            </a:r>
            <a:r>
              <a:rPr lang="en-US" altLang="ja-JP" dirty="0"/>
              <a:t>Sales Ranking by Store in 2012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351293-2C6B-E65D-59B7-DCA206D1F0DA}"/>
              </a:ext>
            </a:extLst>
          </p:cNvPr>
          <p:cNvCxnSpPr/>
          <p:nvPr/>
        </p:nvCxnSpPr>
        <p:spPr>
          <a:xfrm>
            <a:off x="1104900" y="1982804"/>
            <a:ext cx="99598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23B824A-3B67-2878-7879-704FF5442ECD}"/>
              </a:ext>
            </a:extLst>
          </p:cNvPr>
          <p:cNvSpPr txBox="1">
            <a:spLocks/>
          </p:cNvSpPr>
          <p:nvPr/>
        </p:nvSpPr>
        <p:spPr>
          <a:xfrm>
            <a:off x="1104900" y="2165683"/>
            <a:ext cx="3900237" cy="4356335"/>
          </a:xfrm>
          <a:prstGeom prst="rect">
            <a:avLst/>
          </a:prstGeom>
        </p:spPr>
        <p:txBody>
          <a:bodyPr vert="horz" lIns="0" tIns="45720" rIns="0" bIns="45720" numCol="1" spcCol="36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/>
              <a:t>Purpose: To know which stores and countries have sales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Description: Country, store name, category, date of purchase, sales  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Goal : Share information, motivate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Identifying stores with sales will provide hints for sales strategies and inspire other stores.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DA7E600-72A6-E3BA-10BA-B2164988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90" y="2052002"/>
            <a:ext cx="5667604" cy="45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7F96-AAEA-2979-D8EC-CAA99FD3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6DD7E-EF5D-4765-B475-CD728895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11-12. Imagine in real situation with using SQL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C7C7C-B47B-64C5-3AD8-C5A2D97F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532823"/>
            <a:ext cx="9839024" cy="449981"/>
          </a:xfrm>
        </p:spPr>
        <p:txBody>
          <a:bodyPr rtlCol="0"/>
          <a:lstStyle/>
          <a:p>
            <a:pPr rtl="0"/>
            <a:r>
              <a:rPr lang="en-US" altLang="ja-JP" b="1" dirty="0"/>
              <a:t>(3) </a:t>
            </a:r>
            <a:r>
              <a:rPr lang="en-US" altLang="ja-JP" dirty="0"/>
              <a:t>Sales Ranking by Store in 2012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351293-2C6B-E65D-59B7-DCA206D1F0DA}"/>
              </a:ext>
            </a:extLst>
          </p:cNvPr>
          <p:cNvCxnSpPr/>
          <p:nvPr/>
        </p:nvCxnSpPr>
        <p:spPr>
          <a:xfrm>
            <a:off x="1104900" y="1982804"/>
            <a:ext cx="99598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C15E5F04-2C9D-C1C7-2FFC-B40AF323F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184934"/>
            <a:ext cx="6170028" cy="4225485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3D40E5B-10DC-8686-16D6-97681B8BA4BE}"/>
              </a:ext>
            </a:extLst>
          </p:cNvPr>
          <p:cNvSpPr txBox="1">
            <a:spLocks/>
          </p:cNvSpPr>
          <p:nvPr/>
        </p:nvSpPr>
        <p:spPr>
          <a:xfrm>
            <a:off x="7382577" y="2224472"/>
            <a:ext cx="3825300" cy="4185948"/>
          </a:xfrm>
          <a:prstGeom prst="rect">
            <a:avLst/>
          </a:prstGeom>
        </p:spPr>
        <p:txBody>
          <a:bodyPr vert="horz" lIns="0" tIns="45720" rIns="0" bIns="45720" numCol="1" spcCol="36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/>
              <a:t>This is part of the query.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Since this company sells its products in several countries I thought I needed the name of the country as well.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I am limiting it to 2012. When creating views, I also think that too much information is difficult to share.</a:t>
            </a:r>
          </a:p>
        </p:txBody>
      </p:sp>
    </p:spTree>
    <p:extLst>
      <p:ext uri="{BB962C8B-B14F-4D97-AF65-F5344CB8AC3E}">
        <p14:creationId xmlns:p14="http://schemas.microsoft.com/office/powerpoint/2010/main" val="368229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A76065-413E-115D-D09E-7890C47FD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06552-2608-F081-7B3C-0B8C10B3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Lesson 15 end</a:t>
            </a:r>
          </a:p>
        </p:txBody>
      </p:sp>
    </p:spTree>
    <p:extLst>
      <p:ext uri="{BB962C8B-B14F-4D97-AF65-F5344CB8AC3E}">
        <p14:creationId xmlns:p14="http://schemas.microsoft.com/office/powerpoint/2010/main" val="26327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1-2 Check a database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Check a database called </a:t>
            </a:r>
            <a:r>
              <a:rPr lang="en-US" altLang="ja-JP" dirty="0" err="1"/>
              <a:t>Test_DML</a:t>
            </a:r>
            <a:r>
              <a:rPr lang="en-US" altLang="ja-JP" dirty="0"/>
              <a:t>, begin to work on the new DB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1-2. Check that you have a database called </a:t>
            </a:r>
            <a:r>
              <a:rPr lang="en-US" altLang="ja-JP" dirty="0" err="1"/>
              <a:t>Test_DML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262113" y="1557068"/>
            <a:ext cx="5823469" cy="2333445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A1:</a:t>
            </a:r>
            <a:r>
              <a:rPr lang="en-US" altLang="ja-JP" dirty="0"/>
              <a:t> I used the CREATE_DATABASE function to create a new database on the same level as AdventureWorks2016.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It contains one table “SalesperCustomer2012” created in class.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4E06027-CD43-59FB-D088-A30793582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04" y="1557068"/>
            <a:ext cx="3610394" cy="4999007"/>
          </a:xfrm>
          <a:prstGeom prst="rect">
            <a:avLst/>
          </a:prstGeo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A69824E-DD25-8DEE-722F-1EF1C43E0FFF}"/>
              </a:ext>
            </a:extLst>
          </p:cNvPr>
          <p:cNvSpPr txBox="1">
            <a:spLocks/>
          </p:cNvSpPr>
          <p:nvPr/>
        </p:nvSpPr>
        <p:spPr>
          <a:xfrm>
            <a:off x="8142973" y="4081112"/>
            <a:ext cx="3210512" cy="221411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b="1" dirty="0"/>
              <a:t>Q2: </a:t>
            </a:r>
            <a:r>
              <a:rPr lang="en-US" altLang="ja-JP" dirty="0"/>
              <a:t>begin to work on the new DB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en-US" altLang="ja-JP" b="1" dirty="0"/>
              <a:t>A2: </a:t>
            </a:r>
            <a:r>
              <a:rPr lang="en-US" altLang="ja-JP" dirty="0"/>
              <a:t>The query on the left determines the database to work with.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59C42B1-D22D-C639-0338-22D0E93B0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2" y="4155484"/>
            <a:ext cx="2535731" cy="10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B502C-734C-6E6E-93A7-E82921BDF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52B72-6EBE-8F7C-AF9A-DD4D4B36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3-5. Configure new table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2EB98-98E6-737A-50B2-D0E3CBCD5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ja-JP" dirty="0"/>
              <a:t>Set up and add a column to the table.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3. Create a new table named "student"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201064" y="1600200"/>
            <a:ext cx="6884518" cy="457199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ja-JP" b="1" dirty="0"/>
              <a:t>Q3:  </a:t>
            </a:r>
            <a:r>
              <a:rPr lang="en-US" altLang="ja-JP" dirty="0"/>
              <a:t>Create a new table named "student" that contains 3 fields: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a. Student number (int) - primary key 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b. First name - string 15 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c. Last name - string 15</a:t>
            </a:r>
          </a:p>
          <a:p>
            <a:pPr>
              <a:lnSpc>
                <a:spcPct val="150000"/>
              </a:lnSpc>
            </a:pPr>
            <a:r>
              <a:rPr lang="en-US" altLang="ja-JP" b="1" dirty="0"/>
              <a:t>A3: </a:t>
            </a:r>
            <a:r>
              <a:rPr lang="en-US" altLang="ja-JP" dirty="0"/>
              <a:t>Create a new table using the CREATE TABLE function. 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049354-52E8-C6A0-D0AA-387748A6C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00200"/>
            <a:ext cx="2698889" cy="16955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F38C735-24CC-26A1-EF35-88569CFBE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71" y="4175069"/>
            <a:ext cx="2279767" cy="2165461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05DEE77B-7B34-B3F7-FACC-B513B1606356}"/>
              </a:ext>
            </a:extLst>
          </p:cNvPr>
          <p:cNvSpPr/>
          <p:nvPr/>
        </p:nvSpPr>
        <p:spPr>
          <a:xfrm>
            <a:off x="2092099" y="3418694"/>
            <a:ext cx="724490" cy="60816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3EE9B-AE70-5189-7765-823F438D5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C29F2-F541-74F7-FD44-8D3DF550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4. Add a </a:t>
            </a:r>
            <a:r>
              <a:rPr lang="en-US" altLang="ja-JP" dirty="0" err="1"/>
              <a:t>nonclustered</a:t>
            </a:r>
            <a:r>
              <a:rPr lang="en-US" altLang="ja-JP" dirty="0"/>
              <a:t> index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CB4E79-FCB0-337A-BB60-F818B33BB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0853" y="1582947"/>
            <a:ext cx="5124729" cy="457199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ja-JP" b="1" dirty="0"/>
              <a:t>Q4: </a:t>
            </a:r>
            <a:r>
              <a:rPr lang="en-US" altLang="ja-JP" dirty="0"/>
              <a:t>Add a </a:t>
            </a:r>
            <a:r>
              <a:rPr lang="en-US" altLang="ja-JP" dirty="0" err="1"/>
              <a:t>nonclustered</a:t>
            </a:r>
            <a:r>
              <a:rPr lang="en-US" altLang="ja-JP" dirty="0"/>
              <a:t> index to the student table. The index will be on the First name and then on the Last name.</a:t>
            </a:r>
          </a:p>
          <a:p>
            <a:pPr rtl="0">
              <a:lnSpc>
                <a:spcPct val="150000"/>
              </a:lnSpc>
            </a:pPr>
            <a:r>
              <a:rPr lang="en-US" altLang="ja-JP" b="1" dirty="0"/>
              <a:t>A4: </a:t>
            </a:r>
            <a:r>
              <a:rPr lang="en-US" altLang="ja-JP" dirty="0"/>
              <a:t>Two indexes were specified in the “CREATE INDEX” function.</a:t>
            </a:r>
          </a:p>
          <a:p>
            <a:pPr rtl="0">
              <a:lnSpc>
                <a:spcPct val="150000"/>
              </a:lnSpc>
            </a:pPr>
            <a:r>
              <a:rPr lang="en-US" altLang="ja-JP" dirty="0"/>
              <a:t>In the Object Explorer, I can see that they have been created.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E278CB0-DD1D-8A74-EF1E-5A6678907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507253"/>
            <a:ext cx="4339354" cy="162413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894B917-61A6-C478-6F79-9B0698C01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3993209"/>
            <a:ext cx="4611943" cy="1881380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E685AEA1-3213-54C2-B308-74AB1059546E}"/>
              </a:ext>
            </a:extLst>
          </p:cNvPr>
          <p:cNvSpPr/>
          <p:nvPr/>
        </p:nvSpPr>
        <p:spPr>
          <a:xfrm>
            <a:off x="2912332" y="3258217"/>
            <a:ext cx="724490" cy="60816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7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04FA9-B2B1-8B18-DE6B-FDBCB8963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3B00D-5BE6-9067-623C-3077CF3D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5. Add another field called "Email"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7D65E-58D5-4F5A-239A-297646E9C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4264" y="1582947"/>
            <a:ext cx="4141318" cy="457199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ja-JP" b="1" dirty="0"/>
              <a:t>Q5: </a:t>
            </a:r>
            <a:r>
              <a:rPr lang="en-US" altLang="ja-JP" dirty="0"/>
              <a:t>Add another field called "Email", a string 255 type, to the new Student table.</a:t>
            </a:r>
          </a:p>
          <a:p>
            <a:pPr rtl="0">
              <a:lnSpc>
                <a:spcPct val="150000"/>
              </a:lnSpc>
            </a:pPr>
            <a:r>
              <a:rPr lang="en-US" altLang="ja-JP" b="1" dirty="0"/>
              <a:t>A5: </a:t>
            </a:r>
            <a:r>
              <a:rPr lang="en-US" altLang="ja-JP" dirty="0"/>
              <a:t>Add a new column with the “ALTER TABLE” function.</a:t>
            </a:r>
          </a:p>
          <a:p>
            <a:pPr rtl="0">
              <a:lnSpc>
                <a:spcPct val="150000"/>
              </a:lnSpc>
            </a:pPr>
            <a:r>
              <a:rPr lang="en-US" altLang="ja-JP" dirty="0"/>
              <a:t>The table view and object explorer will confirm that it has been created.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36254FB-4209-097B-4F93-346685D38385}"/>
              </a:ext>
            </a:extLst>
          </p:cNvPr>
          <p:cNvSpPr/>
          <p:nvPr/>
        </p:nvSpPr>
        <p:spPr>
          <a:xfrm>
            <a:off x="2972717" y="3564865"/>
            <a:ext cx="724490" cy="60816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58F77D-B02D-0763-B5AF-E206273E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517552"/>
            <a:ext cx="5575587" cy="19114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D59A0B9-D68A-F9DD-0F93-2EC4880CF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44" y="4492066"/>
            <a:ext cx="3174078" cy="15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28006-F359-6090-BA37-0BFB964A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D08E-DB73-129F-7F9A-1967B647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6-8. Add record, change detail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B7905A-E0A0-82EF-6711-6249FFFEC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ja-JP" dirty="0"/>
              <a:t>Add two records, and change the column detail.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58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教育機関向けの文献 16 x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1_TF03431380_Win32" id="{EEC1A3EE-73E5-4828-A92E-6CE783F6422A}" vid="{34FA59F6-EC12-428A-BE16-0CC11322F223}"/>
    </a:ext>
  </a:extLst>
</a:theme>
</file>

<file path=ppt/theme/theme2.xml><?xml version="1.0" encoding="utf-8"?>
<a:theme xmlns:a="http://schemas.openxmlformats.org/drawingml/2006/main" name="Office テーマ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教育機関向けプレゼンテーション、ピンストライプとリボンのデザイン (ワイドスクリーン)</Template>
  <TotalTime>1109</TotalTime>
  <Words>1274</Words>
  <Application>Microsoft Office PowerPoint</Application>
  <PresentationFormat>Widescreen</PresentationFormat>
  <Paragraphs>134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-apple-system</vt:lpstr>
      <vt:lpstr>Meiryo UI</vt:lpstr>
      <vt:lpstr>Arial</vt:lpstr>
      <vt:lpstr>Wingdings</vt:lpstr>
      <vt:lpstr>教育機関向けの文献 16 x 9</vt:lpstr>
      <vt:lpstr>Assessment 1: Homework handbook lesson 15</vt:lpstr>
      <vt:lpstr>Assessment 1: Homework handbook lesson 15</vt:lpstr>
      <vt:lpstr>1-2 Check a database</vt:lpstr>
      <vt:lpstr>1-2. Check that you have a database called Test_DML</vt:lpstr>
      <vt:lpstr>3-5. Configure new table</vt:lpstr>
      <vt:lpstr>3. Create a new table named "student"</vt:lpstr>
      <vt:lpstr>4. Add a nonclustered index</vt:lpstr>
      <vt:lpstr>5. Add another field called "Email"</vt:lpstr>
      <vt:lpstr>6-8. Add record, change detail</vt:lpstr>
      <vt:lpstr>6. Add two records to the student table</vt:lpstr>
      <vt:lpstr>7&amp;8. Change the column detail.</vt:lpstr>
      <vt:lpstr>9. Remove the column</vt:lpstr>
      <vt:lpstr>9. Remove the column from the table.</vt:lpstr>
      <vt:lpstr>10. create a VIEW</vt:lpstr>
      <vt:lpstr>10. Create a VIEW called ‘vSaleItemDetails’</vt:lpstr>
      <vt:lpstr>10. Create a VIEW called ‘vSaleItemDetails’</vt:lpstr>
      <vt:lpstr>11-12. in real situation</vt:lpstr>
      <vt:lpstr>11-12. Imagine in real situation with using SQL</vt:lpstr>
      <vt:lpstr>11-12. Imagine in real situation with using SQL</vt:lpstr>
      <vt:lpstr>11-12. Imagine in real situation with using SQL</vt:lpstr>
      <vt:lpstr>11-12. Imagine in real situation with using SQL</vt:lpstr>
      <vt:lpstr>11-12. Imagine in real situation with using SQL</vt:lpstr>
      <vt:lpstr>11-12. Imagine in real situation with using SQL</vt:lpstr>
      <vt:lpstr>11-12. Imagine in real situation with using SQL</vt:lpstr>
      <vt:lpstr>Lesson 15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Yui Hanamura</dc:creator>
  <cp:lastModifiedBy>Yui Hanamura</cp:lastModifiedBy>
  <cp:revision>4</cp:revision>
  <dcterms:created xsi:type="dcterms:W3CDTF">2025-03-26T00:24:24Z</dcterms:created>
  <dcterms:modified xsi:type="dcterms:W3CDTF">2025-04-18T15:27:24Z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