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1" r:id="rId7"/>
    <p:sldId id="259" r:id="rId8"/>
    <p:sldId id="269" r:id="rId9"/>
    <p:sldId id="273" r:id="rId10"/>
    <p:sldId id="274" r:id="rId11"/>
    <p:sldId id="275" r:id="rId12"/>
    <p:sldId id="258" r:id="rId13"/>
    <p:sldId id="276" r:id="rId14"/>
    <p:sldId id="272" r:id="rId15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36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333EA3-B3FD-4B61-8026-3CCBCBE3F2A6}" type="datetime1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4/18/2025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2829B15-130B-4903-992F-E7B83E3705A3}" type="datetime1">
              <a:rPr lang="en-US" altLang="ja-JP" smtClean="0"/>
              <a:pPr/>
              <a:t>4/18/2025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A3C37BE-C303-496D-B5CD-85F2937540FC}" type="slidenum">
              <a:rPr lang="en-US" altLang="ja-JP" smtClean="0"/>
              <a:pPr/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ja-JP" altLang="en-US" b="1" i="1">
                <a:latin typeface="Arial" pitchFamily="34" charset="0"/>
                <a:cs typeface="Arial" pitchFamily="34" charset="0"/>
              </a:rPr>
              <a:t>注</a:t>
            </a:r>
            <a:r>
              <a:rPr lang="en-US" altLang="ja-JP" b="1" i="1">
                <a:latin typeface="Arial" pitchFamily="34" charset="0"/>
                <a:cs typeface="Arial" pitchFamily="34" charset="0"/>
              </a:rPr>
              <a:t>:</a:t>
            </a:r>
          </a:p>
          <a:p>
            <a:pPr rtl="0"/>
            <a:r>
              <a:rPr lang="ja-JP" altLang="en-US" i="1">
                <a:latin typeface="Arial" pitchFamily="34" charset="0"/>
                <a:cs typeface="Arial" pitchFamily="34" charset="0"/>
              </a:rPr>
              <a:t>このスライド上の画像を変更するには、図を選択して削除します。次に、プレースホルダーの画像アイコンをクリックして独自の画像を挿入します。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133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FEBD7-B826-92C4-3475-78909F56E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0200A49-07E0-3664-20D6-04268BD47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CC03498-A079-F2C3-9A40-91846FDA8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D37BDE-08CD-2AD9-AEFB-02BCE4C3D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4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12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0709-C055-59C2-DF8F-055AD3D7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24DE53F-F785-158A-24BE-3D0A023DE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B8B90C8-BF57-CCF3-1AF7-4571C8614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75CD2-57B5-E55E-183C-EF921DC97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1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3722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0253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B7C56-B8CD-1EEF-ED88-DF7BE7856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8368527-5632-C529-CA94-F10295302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1E902BB-9F1D-9AF9-4B24-4787C5E80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E02060-2255-6BF6-D26E-3D8044409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9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en-US" altLang="ja-JP" smtClean="0"/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6721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1" name="画像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7" name="長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9E43B5FA-36AC-4BF5-86E4-8BEA0B94D375}" type="datetime1">
              <a:rPr lang="en-US" altLang="ja-JP" noProof="0" smtClean="0"/>
              <a:pPr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529EBC-3AD5-402A-82B4-F93C6C652F9A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CB61B8-8CDB-4F72-AA8C-776D69E75567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A9683-9686-4135-BF5A-9ED12F42D6AE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  <p:grpSp>
        <p:nvGrpSpPr>
          <p:cNvPr id="7" name="グループ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直線​​コネクタ(S)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​​コネクタ(S)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B341-A6B6-40DC-B1CB-18D9AAAC1D0A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と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ja-JP" altLang="en-US" noProof="0"/>
              <a:t>マスター サブタイトルの書式設定</a:t>
            </a:r>
          </a:p>
        </p:txBody>
      </p:sp>
      <p:sp>
        <p:nvSpPr>
          <p:cNvPr id="11" name="図プレースホルダー 10" descr="画像を追加する空のプレースホルダー。プレースホルダーをクリックし、追加する画像を選択します。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8" name="長方形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4" name="グループ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直線​​コネクタ(S)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​​コネクタ(S)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画像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グループ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直線​​コネクタ(S)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​​コネクタ(S)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長方形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グループ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直線​​コネクタ(S)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​​コネクタ(S)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長方形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1" name="グループ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直線​​コネクタ(S)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​​コネクタ(S)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画像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72D6F702-C157-4290-B273-3F8D55572112}" type="datetime1">
              <a:rPr lang="en-US" altLang="ja-JP" noProof="0" smtClean="0"/>
              <a:pPr/>
              <a:t>4/18/2025</a:t>
            </a:fld>
            <a:endParaRPr lang="ja-JP" altLang="en-US" noProof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94FC2C-5990-45D2-9C3D-1EE2005F3FB8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  <a:endParaRPr lang="ja-JP" altLang="en-US" noProof="0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D6EF2F-2210-438E-A06C-D37302E01BA4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D6ED3B-5AFB-4B9C-BB98-E44AA0671D20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542BEB-46F3-4C97-8FB8-569A0E9A4482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B467DC-92E8-411E-8AF6-87D526FDF9A3}" type="datetime1">
              <a:rPr lang="en-US" altLang="ja-JP" noProof="0" smtClean="0"/>
              <a:t>4/18/2025</a:t>
            </a:fld>
            <a:endParaRPr lang="ja-JP" altLang="en-US" noProof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noProof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  <a:p>
            <a:pPr lvl="5" rtl="0"/>
            <a:r>
              <a:rPr lang="ja-JP" altLang="en-US" noProof="0" dirty="0"/>
              <a:t>第 </a:t>
            </a:r>
            <a:r>
              <a:rPr lang="en-US" altLang="ja-JP" noProof="0" dirty="0"/>
              <a:t>6 </a:t>
            </a:r>
            <a:r>
              <a:rPr lang="ja-JP" altLang="en-US" noProof="0" dirty="0"/>
              <a:t>レベル</a:t>
            </a:r>
          </a:p>
          <a:p>
            <a:pPr lvl="6" rtl="0"/>
            <a:r>
              <a:rPr lang="ja-JP" altLang="en-US" noProof="0" dirty="0"/>
              <a:t>第 </a:t>
            </a:r>
            <a:r>
              <a:rPr lang="en-US" altLang="ja-JP" noProof="0" dirty="0"/>
              <a:t>7 </a:t>
            </a:r>
            <a:r>
              <a:rPr lang="ja-JP" altLang="en-US" noProof="0" dirty="0"/>
              <a:t>レベル</a:t>
            </a:r>
          </a:p>
          <a:p>
            <a:pPr lvl="7" rtl="0"/>
            <a:r>
              <a:rPr lang="ja-JP" altLang="en-US" noProof="0" dirty="0"/>
              <a:t>第 </a:t>
            </a:r>
            <a:r>
              <a:rPr lang="en-US" altLang="ja-JP" noProof="0" dirty="0"/>
              <a:t>8 </a:t>
            </a:r>
            <a:r>
              <a:rPr lang="ja-JP" altLang="en-US" noProof="0" dirty="0"/>
              <a:t>レベル</a:t>
            </a:r>
          </a:p>
          <a:p>
            <a:pPr lvl="8" rtl="0"/>
            <a:r>
              <a:rPr lang="ja-JP" altLang="en-US" noProof="0" dirty="0"/>
              <a:t>第 </a:t>
            </a:r>
            <a:r>
              <a:rPr lang="en-US" altLang="ja-JP" noProof="0" dirty="0"/>
              <a:t>9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59B95F11-0445-466D-B4FE-1F7388FAD58C}" type="datetime1">
              <a:rPr lang="en-US" altLang="ja-JP" noProof="0" smtClean="0"/>
              <a:pPr/>
              <a:t>4/18/2025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FF54DE5-C571-48E8-A5BC-B369434E2F44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15" name="グループ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直線​​コネクタ(S)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​​コネクタ(S)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kumimoji="1" sz="1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altLang="ja-JP" sz="4000" b="1" i="0" dirty="0">
                <a:solidFill>
                  <a:srgbClr val="CCCCCC"/>
                </a:solidFill>
                <a:effectLst/>
                <a:latin typeface="-apple-system"/>
              </a:rPr>
              <a:t>Assessment 1: Homework handbook </a:t>
            </a:r>
            <a:r>
              <a:rPr lang="en-US" altLang="ja-JP" sz="4000" b="1" i="0" dirty="0">
                <a:effectLst/>
                <a:latin typeface="-apple-system"/>
              </a:rPr>
              <a:t>lesson 14</a:t>
            </a:r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Yui H</a:t>
            </a:r>
            <a:endParaRPr lang="ja-JP" altLang="en-US" dirty="0"/>
          </a:p>
        </p:txBody>
      </p:sp>
      <p:pic>
        <p:nvPicPr>
          <p:cNvPr id="4" name="図プレースホルダー 3" descr="テーブルの上の開かれた本と、背景のぼやけた本棚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5-6. Change the data, and how to check</a:t>
            </a:r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465199-0664-B0D2-7B64-3151DE3F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107" y="1494986"/>
            <a:ext cx="5107476" cy="486268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b="1" dirty="0"/>
              <a:t>Q5: </a:t>
            </a:r>
            <a:r>
              <a:rPr lang="en-US" altLang="ja-JP" dirty="0"/>
              <a:t>Change the date of all the orders from the month of May to the date  31-01-2011.</a:t>
            </a:r>
          </a:p>
          <a:p>
            <a:pPr>
              <a:lnSpc>
                <a:spcPct val="100000"/>
              </a:lnSpc>
            </a:pPr>
            <a:r>
              <a:rPr lang="en-US" altLang="ja-JP" b="1" dirty="0"/>
              <a:t>A5: </a:t>
            </a:r>
            <a:r>
              <a:rPr lang="en-US" altLang="ja-JP" dirty="0"/>
              <a:t>Use UPDATE function</a:t>
            </a:r>
          </a:p>
          <a:p>
            <a:pPr>
              <a:lnSpc>
                <a:spcPct val="100000"/>
              </a:lnSpc>
            </a:pP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b="1" dirty="0"/>
              <a:t>Q6: </a:t>
            </a:r>
            <a:r>
              <a:rPr lang="en-US" altLang="ja-JP" dirty="0"/>
              <a:t>Check that section 5 worked properly. How can this be checked?</a:t>
            </a:r>
          </a:p>
          <a:p>
            <a:pPr>
              <a:lnSpc>
                <a:spcPct val="100000"/>
              </a:lnSpc>
            </a:pPr>
            <a:r>
              <a:rPr lang="en-US" altLang="ja-JP" b="1" dirty="0"/>
              <a:t>A6: </a:t>
            </a:r>
            <a:r>
              <a:rPr lang="en-US" altLang="ja-JP" dirty="0"/>
              <a:t>Comparison with the results of the pre-check shows that dates in the table have been changed.</a:t>
            </a:r>
            <a:r>
              <a:rPr lang="ja-JP" altLang="en-US" dirty="0"/>
              <a:t> </a:t>
            </a:r>
            <a:r>
              <a:rPr lang="en-US" altLang="ja-JP" dirty="0"/>
              <a:t>In addition, the May order and found no values.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4141893-CF80-4788-6D67-8DFCDA3FF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9" y="2566994"/>
            <a:ext cx="4553561" cy="370899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38BFEC8-70FF-A61D-562C-38CBC00AA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139" y="1494987"/>
            <a:ext cx="4522392" cy="87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A76065-413E-115D-D09E-7890C47F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06552-2608-F081-7B3C-0B8C10B3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Lesson 14 end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9BE7B-4BA8-6784-776A-0BB6AFA1A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Please go to next file : Lesson 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275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Assessment 1: Homework handbook lesson 14</a:t>
            </a: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>
          <a:xfrm>
            <a:off x="1570008" y="1600200"/>
            <a:ext cx="8704052" cy="4572000"/>
          </a:xfrm>
        </p:spPr>
        <p:txBody>
          <a:bodyPr rtlCol="0">
            <a:normAutofit fontScale="85000" lnSpcReduction="10000"/>
          </a:bodyPr>
          <a:lstStyle/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Check that you have a database called </a:t>
            </a:r>
            <a:r>
              <a:rPr lang="en-US" altLang="ja-JP" dirty="0" err="1"/>
              <a:t>Test_DML</a:t>
            </a:r>
            <a:r>
              <a:rPr lang="en-US" altLang="ja-JP" dirty="0"/>
              <a:t>.</a:t>
            </a:r>
            <a:endParaRPr lang="ja-JP" altLang="en-US" dirty="0"/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Create a table with the same format as the Order header table, with all the data about the orders in 2011. 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Create a table with the same format as the Order details table, with all the order records for 2011.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Now begin to work on the new DB: </a:t>
            </a:r>
            <a:r>
              <a:rPr lang="en-US" altLang="ja-JP" dirty="0" err="1"/>
              <a:t>Test_DML</a:t>
            </a:r>
            <a:endParaRPr lang="en-US" altLang="ja-JP" dirty="0"/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Change the date of all the orders from the month of May to the date  31-01-2011.</a:t>
            </a:r>
          </a:p>
          <a:p>
            <a:pPr marL="457200" indent="-457200" rtl="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/>
              <a:t>Check that section 5 worked properly. How can this be checked?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 Check a database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Check that you have a database called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Test_DML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1. Check that you have a database called </a:t>
            </a:r>
            <a:r>
              <a:rPr lang="en-US" altLang="ja-JP" dirty="0" err="1"/>
              <a:t>Test_DML</a:t>
            </a:r>
            <a:endParaRPr lang="en-US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262113" y="1557068"/>
            <a:ext cx="5823469" cy="2333445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A:</a:t>
            </a:r>
            <a:r>
              <a:rPr lang="en-US" altLang="ja-JP" dirty="0"/>
              <a:t> I used the CREATE_DATABASE function to create a new database on the same level as AdventureWorks2016.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It contains one table “SalesperCustomer2012” created in class.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4E06027-CD43-59FB-D088-A30793582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504" y="1557068"/>
            <a:ext cx="3610394" cy="49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B502C-734C-6E6E-93A7-E82921BD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52B72-6EBE-8F7C-AF9A-DD4D4B36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2-3. creates a new table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B2EB98-98E6-737A-50B2-D0E3CBCD5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In the </a:t>
            </a:r>
            <a:r>
              <a:rPr lang="en-US" altLang="ja-JP" dirty="0" err="1"/>
              <a:t>Test_DML</a:t>
            </a:r>
            <a:r>
              <a:rPr lang="en-US" altLang="ja-JP" dirty="0"/>
              <a:t> database, create a table with the same format as the base table.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36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2. Create a table named 'SalesOrderHeader2011'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5676181" y="1557068"/>
            <a:ext cx="5409401" cy="477028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Q: </a:t>
            </a:r>
            <a:r>
              <a:rPr lang="en-US" altLang="ja-JP" dirty="0"/>
              <a:t>In the </a:t>
            </a:r>
            <a:r>
              <a:rPr lang="en-US" altLang="ja-JP" dirty="0" err="1"/>
              <a:t>Test_DML</a:t>
            </a:r>
            <a:r>
              <a:rPr lang="en-US" altLang="ja-JP" dirty="0"/>
              <a:t> database, create a table with the same format as the Order header table, with all the data about the orders in 2011. 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Name the table SalesOrderHeader2011.</a:t>
            </a:r>
          </a:p>
          <a:p>
            <a:pPr>
              <a:lnSpc>
                <a:spcPct val="150000"/>
              </a:lnSpc>
            </a:pP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b="1" dirty="0"/>
              <a:t>A: </a:t>
            </a:r>
            <a:r>
              <a:rPr lang="en-US" altLang="ja-JP" dirty="0"/>
              <a:t>By answering questions 2 and 3, two tables were created in </a:t>
            </a:r>
            <a:r>
              <a:rPr lang="en-US" altLang="ja-JP" dirty="0" err="1"/>
              <a:t>Test_DML</a:t>
            </a:r>
            <a:r>
              <a:rPr lang="en-US" altLang="ja-JP" dirty="0"/>
              <a:t>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0128F9C-70C5-B327-9286-9D4B1B16E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626080"/>
            <a:ext cx="4375375" cy="23242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AB664AD-9AA3-CE11-20E7-7D8E42FD70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24" y="4136488"/>
            <a:ext cx="3175163" cy="2190863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3C21540-5873-0951-24ED-FF78260DAE5E}"/>
              </a:ext>
            </a:extLst>
          </p:cNvPr>
          <p:cNvSpPr/>
          <p:nvPr/>
        </p:nvSpPr>
        <p:spPr>
          <a:xfrm>
            <a:off x="1104900" y="5331125"/>
            <a:ext cx="2285281" cy="491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左 10">
            <a:extLst>
              <a:ext uri="{FF2B5EF4-FFF2-40B4-BE49-F238E27FC236}">
                <a16:creationId xmlns:a16="http://schemas.microsoft.com/office/drawing/2014/main" id="{8E265AEF-A277-8226-EE14-1B0BB2FEDC3A}"/>
              </a:ext>
            </a:extLst>
          </p:cNvPr>
          <p:cNvSpPr/>
          <p:nvPr/>
        </p:nvSpPr>
        <p:spPr>
          <a:xfrm>
            <a:off x="4207136" y="5331125"/>
            <a:ext cx="1138687" cy="552090"/>
          </a:xfrm>
          <a:prstGeom prst="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3. Create a table named 'SalesOrderDetail2011'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06164" y="1557068"/>
            <a:ext cx="5079418" cy="4805231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ja-JP" b="1" dirty="0"/>
              <a:t>Q: </a:t>
            </a:r>
            <a:r>
              <a:rPr lang="en-US" altLang="ja-JP" dirty="0"/>
              <a:t>In the </a:t>
            </a:r>
            <a:r>
              <a:rPr lang="en-US" altLang="ja-JP" dirty="0" err="1"/>
              <a:t>Test_DML</a:t>
            </a:r>
            <a:r>
              <a:rPr lang="en-US" altLang="ja-JP" dirty="0"/>
              <a:t> database, create a table with the same format as the Order details table, with all the order records for 2011. </a:t>
            </a:r>
          </a:p>
          <a:p>
            <a:pPr>
              <a:lnSpc>
                <a:spcPct val="150000"/>
              </a:lnSpc>
            </a:pPr>
            <a:r>
              <a:rPr lang="en-US" altLang="ja-JP" dirty="0"/>
              <a:t>Name the table SalesOrderDetail2011. </a:t>
            </a:r>
          </a:p>
          <a:p>
            <a:pPr>
              <a:lnSpc>
                <a:spcPct val="150000"/>
              </a:lnSpc>
            </a:pPr>
            <a:r>
              <a:rPr lang="en-US" altLang="ja-JP" b="1" dirty="0"/>
              <a:t>A: </a:t>
            </a:r>
            <a:r>
              <a:rPr lang="en-US" altLang="ja-JP" dirty="0"/>
              <a:t>The </a:t>
            </a:r>
            <a:r>
              <a:rPr lang="en-US" altLang="ja-JP" dirty="0" err="1"/>
              <a:t>OrderDetail</a:t>
            </a:r>
            <a:r>
              <a:rPr lang="en-US" altLang="ja-JP" dirty="0"/>
              <a:t> table does not have a date. If I JOIN with the </a:t>
            </a:r>
            <a:r>
              <a:rPr lang="en-US" altLang="ja-JP" dirty="0" err="1"/>
              <a:t>OrderHeader</a:t>
            </a:r>
            <a:r>
              <a:rPr lang="en-US" altLang="ja-JP" dirty="0"/>
              <a:t> table, the original data structure will be broken, so I use the EXIST function to limit the data.</a:t>
            </a:r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31C131D-9E62-CF0D-8D59-D27C8C708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57068"/>
            <a:ext cx="4642342" cy="48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0088F-35CA-8AD9-DF5A-B837AB3C3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AB1D2-916B-10CF-6D0F-37AEDDC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4-6. work on the new DB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0F7F3D-2438-F269-E3E5-958021D7F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r>
              <a:rPr lang="en-US" altLang="ja-JP" dirty="0"/>
              <a:t>Begin to work on the new DB (</a:t>
            </a:r>
            <a:r>
              <a:rPr lang="en-US" altLang="ja-JP" dirty="0" err="1"/>
              <a:t>Tset_DML</a:t>
            </a:r>
            <a:r>
              <a:rPr lang="en-US" altLang="ja-JP" dirty="0"/>
              <a:t>) and modify the structure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33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ja-JP" dirty="0"/>
              <a:t>4-5. Begin to work on the new DB</a:t>
            </a:r>
            <a:endParaRPr lang="ja-JP" alt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465199-0664-B0D2-7B64-3151DE3F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9301" y="1523198"/>
            <a:ext cx="4646281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b="1" dirty="0"/>
              <a:t>Q4: </a:t>
            </a:r>
            <a:r>
              <a:rPr lang="en-US" altLang="ja-JP" dirty="0"/>
              <a:t>Begin to work on the new DB: </a:t>
            </a:r>
            <a:r>
              <a:rPr lang="en-US" altLang="ja-JP" dirty="0" err="1"/>
              <a:t>Test_DML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b="1" dirty="0"/>
              <a:t>Q5: </a:t>
            </a:r>
            <a:r>
              <a:rPr lang="en-US" altLang="ja-JP" dirty="0"/>
              <a:t>Change the date of all the orders from the month of May to the date  31-01-2011.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Before starting on the Q5 question, a preliminary check will be made.</a:t>
            </a:r>
            <a:r>
              <a:rPr lang="ja-JP" altLang="en-US" dirty="0"/>
              <a:t>　</a:t>
            </a:r>
            <a:r>
              <a:rPr lang="en-US" altLang="ja-JP" dirty="0"/>
              <a:t>Since I’m going to change the </a:t>
            </a:r>
            <a:r>
              <a:rPr lang="en-US" altLang="ja-JP" dirty="0" err="1"/>
              <a:t>Orderdate</a:t>
            </a:r>
            <a:r>
              <a:rPr lang="en-US" altLang="ja-JP" dirty="0"/>
              <a:t>, I will check the current date beforehand.</a:t>
            </a:r>
          </a:p>
          <a:p>
            <a:pPr>
              <a:lnSpc>
                <a:spcPct val="100000"/>
              </a:lnSpc>
            </a:pPr>
            <a:r>
              <a:rPr lang="en-US" altLang="ja-JP" dirty="0"/>
              <a:t>I have data from May 2011 to the end of the same year.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5D88BB9-2757-3251-92E0-F1F0BF9F9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523198"/>
            <a:ext cx="5188217" cy="3492679"/>
          </a:xfrm>
          <a:prstGeom prst="rect">
            <a:avLst/>
          </a:prstGeom>
        </p:spPr>
      </p:pic>
      <p:sp>
        <p:nvSpPr>
          <p:cNvPr id="8" name="矢印: 上 7">
            <a:extLst>
              <a:ext uri="{FF2B5EF4-FFF2-40B4-BE49-F238E27FC236}">
                <a16:creationId xmlns:a16="http://schemas.microsoft.com/office/drawing/2014/main" id="{305690FA-C112-6821-7FC4-81DAF283055F}"/>
              </a:ext>
            </a:extLst>
          </p:cNvPr>
          <p:cNvSpPr/>
          <p:nvPr/>
        </p:nvSpPr>
        <p:spPr>
          <a:xfrm>
            <a:off x="1416719" y="5365913"/>
            <a:ext cx="462012" cy="4427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470542-1730-D5D4-57ED-0C361A2386E5}"/>
              </a:ext>
            </a:extLst>
          </p:cNvPr>
          <p:cNvSpPr txBox="1"/>
          <p:nvPr/>
        </p:nvSpPr>
        <p:spPr>
          <a:xfrm>
            <a:off x="2078190" y="5501736"/>
            <a:ext cx="122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Pre-check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教育機関向けの文献 16 x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11_TF03431380_Win32" id="{EEC1A3EE-73E5-4828-A92E-6CE783F6422A}" vid="{34FA59F6-EC12-428A-BE16-0CC11322F223}"/>
    </a:ext>
  </a:extLst>
</a:theme>
</file>

<file path=ppt/theme/theme2.xml><?xml version="1.0" encoding="utf-8"?>
<a:theme xmlns:a="http://schemas.openxmlformats.org/drawingml/2006/main" name="Office テーマ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教育機関向けプレゼンテーション、ピンストライプとリボンのデザイン (ワイドスクリーン)</Template>
  <TotalTime>351</TotalTime>
  <Words>587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Meiryo UI</vt:lpstr>
      <vt:lpstr>Arial</vt:lpstr>
      <vt:lpstr>Consolas</vt:lpstr>
      <vt:lpstr>Wingdings</vt:lpstr>
      <vt:lpstr>教育機関向けの文献 16 x 9</vt:lpstr>
      <vt:lpstr>Assessment 1: Homework handbook lesson 14</vt:lpstr>
      <vt:lpstr>Assessment 1: Homework handbook lesson 14</vt:lpstr>
      <vt:lpstr>1 Check a database</vt:lpstr>
      <vt:lpstr>1. Check that you have a database called Test_DML</vt:lpstr>
      <vt:lpstr>2-3. creates a new table</vt:lpstr>
      <vt:lpstr>2. Create a table named 'SalesOrderHeader2011'</vt:lpstr>
      <vt:lpstr>3. Create a table named 'SalesOrderDetail2011'</vt:lpstr>
      <vt:lpstr>4-6. work on the new DB</vt:lpstr>
      <vt:lpstr>4-5. Begin to work on the new DB</vt:lpstr>
      <vt:lpstr>5-6. Change the data, and how to check</vt:lpstr>
      <vt:lpstr>Lesson 14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Yui Hanamura</dc:creator>
  <cp:lastModifiedBy>Yui Hanamura</cp:lastModifiedBy>
  <cp:revision>5</cp:revision>
  <dcterms:created xsi:type="dcterms:W3CDTF">2025-03-26T00:24:24Z</dcterms:created>
  <dcterms:modified xsi:type="dcterms:W3CDTF">2025-04-18T15:22:58Z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