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7" r:id="rId6"/>
    <p:sldId id="270" r:id="rId7"/>
    <p:sldId id="277" r:id="rId8"/>
    <p:sldId id="278" r:id="rId9"/>
    <p:sldId id="279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7F1"/>
    <a:srgbClr val="A62C6F"/>
    <a:srgbClr val="2E0C1F"/>
    <a:srgbClr val="903163"/>
    <a:srgbClr val="E1E1E1"/>
    <a:srgbClr val="AA2C7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A95B9-F7C2-4755-C2AA-98E6D1F60568}" v="115" dt="2020-08-27T12:43:20.452"/>
    <p1510:client id="{095BB362-EAF6-469B-C6DC-FC30B8338FB9}" v="1" dt="2020-08-27T12:21:33.156"/>
    <p1510:client id="{2FC038A4-9D5A-4612-89B2-97D9779C20BA}" v="2" dt="2020-08-27T12:33:00.605"/>
    <p1510:client id="{5BD2C2C7-BF21-4EA2-40AA-EA469382DA54}" v="61" dt="2020-08-27T12:32:47.611"/>
    <p1510:client id="{770CE341-85BF-4F05-BD70-112A8795D23E}" v="1" dt="2020-08-27T12:34:47.717"/>
    <p1510:client id="{AC938025-BA04-4319-DD99-B12CF40DCAE7}" v="2" dt="2020-08-27T12:36:20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AAADC2F-2E9D-40B4-ACCC-562AAB4F7D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A9ED11-839B-4DD0-8272-FF2CD58A4E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78544-975C-442F-B895-1FA17E14C577}" type="datetime1">
              <a:rPr lang="es-ES" smtClean="0"/>
              <a:t>27/08/2020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9AFB2F-F007-46BA-AED7-C8C744341B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EAD766-34F7-4264-BC46-24C0D3BB38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6B575-782D-4783-A7B4-EDAB9FCF22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11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C6A109-3620-46C2-AAB7-273D5AEF08BA}" type="datetime1">
              <a:rPr lang="es-ES" noProof="0" smtClean="0"/>
              <a:t>27/08/2020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2E1C88-3939-4832-BAAB-091D6FA96EB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58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rtlCol="0"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FA8A5F0-3F68-4105-B982-4D277ECFAC79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40626F3-E7EF-492C-A111-7A55985ABF6C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663D7-926F-4FE8-B68E-02539203BABA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6F2AA-0826-4B3A-948C-D11EF33E8F78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rtlCol="0"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773724"/>
            <a:ext cx="5388785" cy="495886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6D30F-56C8-4F8D-8E3D-143839AB49C6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E7A2204-0C60-404C-BAF4-46570482D825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010AE-44B9-455E-AB33-849CAFC5BE7A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7739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78A923AA-4DC8-49E8-AE56-2621FE07B23C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3" name="Marcador de posición de contenido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145430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2" name="Marcador de posición de contenido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0041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4" name="Marcador de posición de texto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241852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Marcador de posición de texto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9683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3" y="2250892"/>
            <a:ext cx="5393102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707" y="2250892"/>
            <a:ext cx="5393102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9347F3D9-63C1-409D-8BB8-AB9AC45AB431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9EEC8-605E-4E58-948B-0991A8446E7F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7BEF09C4-505A-407E-8C34-648786B9CFE9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D38B9AE-B550-41DD-9BBC-01F451A3BA6D}" type="datetime8">
              <a:rPr lang="es-ES" noProof="0" smtClean="0"/>
              <a:t>27/08/2020 5:37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797" y="949569"/>
            <a:ext cx="5315516" cy="4958862"/>
          </a:xfrm>
        </p:spPr>
        <p:txBody>
          <a:bodyPr rtlCol="0">
            <a:normAutofit fontScale="90000"/>
          </a:bodyPr>
          <a:lstStyle/>
          <a:p>
            <a:pPr algn="ctr"/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TALLER N0 1</a:t>
            </a: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APLIQUEMOS CONCEPTOS  CAPITULO I:</a:t>
            </a:r>
            <a:r>
              <a:rPr lang="es-PA" b="1" dirty="0"/>
              <a:t> DESARROLLO DEL MODELO DE BASE DE DATOS (MODELO CONCEPTUAL, LÓGICO Y FÍSICO)</a:t>
            </a:r>
            <a:br>
              <a:rPr lang="es-PA" b="1" dirty="0"/>
            </a:br>
            <a:br>
              <a:rPr lang="es-PA" b="1" dirty="0"/>
            </a:br>
            <a:r>
              <a:rPr lang="es-PA" b="1" dirty="0"/>
              <a:t>parte </a:t>
            </a:r>
            <a:r>
              <a:rPr lang="es-PA" b="1" dirty="0" err="1"/>
              <a:t>ii</a:t>
            </a: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Docente: ing. Carmen ortega r.</a:t>
            </a: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b="1" dirty="0">
              <a:latin typeface="+mn-lt"/>
            </a:endParaRPr>
          </a:p>
        </p:txBody>
      </p:sp>
      <p:pic>
        <p:nvPicPr>
          <p:cNvPr id="6" name="Gráfico 5" descr="Bombilla">
            <a:extLst>
              <a:ext uri="{FF2B5EF4-FFF2-40B4-BE49-F238E27FC236}">
                <a16:creationId xmlns:a16="http://schemas.microsoft.com/office/drawing/2014/main" id="{E9661DC4-D526-4678-A1C8-58A8BEB6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6900" y="1939155"/>
            <a:ext cx="2628000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577E9A-1BFF-4F7E-8B5F-917E123D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s-PA" dirty="0"/>
              <a:t>Aplique conceptos vistos – capitulo i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2C43CA2-A03B-4D12-BDBA-B10DFC0F9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76761"/>
              </p:ext>
            </p:extLst>
          </p:nvPr>
        </p:nvGraphicFramePr>
        <p:xfrm>
          <a:off x="6573690" y="2415525"/>
          <a:ext cx="516941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39">
                  <a:extLst>
                    <a:ext uri="{9D8B030D-6E8A-4147-A177-3AD203B41FA5}">
                      <a16:colId xmlns:a16="http://schemas.microsoft.com/office/drawing/2014/main" val="1674611009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4051396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Tabla EMPLEADOS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RESPUESTA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4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CLAVE CANDIDATAS: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IDEMPLEADO, 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7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CLAVE PRINCIPAL: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IDEMPLEADO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2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CLAVES ALTERNATIVAS: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CLAVE EXTERNA O FORANEA: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IDSECCION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b="1" dirty="0">
                          <a:solidFill>
                            <a:schemeClr val="bg1"/>
                          </a:solidFill>
                        </a:rPr>
                        <a:t>Tabla SECCIONES:</a:t>
                      </a:r>
                    </a:p>
                  </a:txBody>
                  <a:tcPr>
                    <a:solidFill>
                      <a:srgbClr val="A62C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</a:p>
                  </a:txBody>
                  <a:tcPr>
                    <a:solidFill>
                      <a:srgbClr val="A62C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7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CLAVES CANDIDATAS: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IDSECCION, NOMBRE_SECCION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5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CLAVE PRINCIPAL: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IDSECCION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CLAVE ALTERNATIVA: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/>
                        <a:t>NOMBRE_SECCION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1993"/>
                  </a:ext>
                </a:extLst>
              </a:tr>
            </a:tbl>
          </a:graphicData>
        </a:graphic>
      </p:graphicFrame>
      <p:grpSp>
        <p:nvGrpSpPr>
          <p:cNvPr id="10" name="Grupo 9">
            <a:extLst>
              <a:ext uri="{FF2B5EF4-FFF2-40B4-BE49-F238E27FC236}">
                <a16:creationId xmlns:a16="http://schemas.microsoft.com/office/drawing/2014/main" id="{C31C5BD3-1A66-4E29-B633-14C90C47E377}"/>
              </a:ext>
            </a:extLst>
          </p:cNvPr>
          <p:cNvGrpSpPr/>
          <p:nvPr/>
        </p:nvGrpSpPr>
        <p:grpSpPr>
          <a:xfrm>
            <a:off x="231257" y="2361950"/>
            <a:ext cx="6124373" cy="4278672"/>
            <a:chOff x="191501" y="2185606"/>
            <a:chExt cx="6124373" cy="4278672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7C5CAE9-006C-4191-A226-59FB19A8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01" y="2185606"/>
              <a:ext cx="6124373" cy="4278672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9DBA30E-20DF-40D5-BB94-77A78B54C365}"/>
                </a:ext>
              </a:extLst>
            </p:cNvPr>
            <p:cNvSpPr/>
            <p:nvPr/>
          </p:nvSpPr>
          <p:spPr>
            <a:xfrm>
              <a:off x="928468" y="3366324"/>
              <a:ext cx="647114" cy="188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A" sz="1400" dirty="0">
                  <a:solidFill>
                    <a:schemeClr val="tx1"/>
                  </a:solidFill>
                </a:rPr>
                <a:t>NIF</a:t>
              </a: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D834CAF6-F84A-41D8-A014-491CF195D6EC}"/>
              </a:ext>
            </a:extLst>
          </p:cNvPr>
          <p:cNvSpPr txBox="1"/>
          <p:nvPr/>
        </p:nvSpPr>
        <p:spPr>
          <a:xfrm>
            <a:off x="231257" y="1992900"/>
            <a:ext cx="967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Problema 6:  Identifique las claves solicitadas de acuerdo a las tablas relacionadas</a:t>
            </a:r>
          </a:p>
        </p:txBody>
      </p:sp>
    </p:spTree>
    <p:extLst>
      <p:ext uri="{BB962C8B-B14F-4D97-AF65-F5344CB8AC3E}">
        <p14:creationId xmlns:p14="http://schemas.microsoft.com/office/powerpoint/2010/main" val="231931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82F4-DDE9-4389-A7CF-E78F871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PROCESO DE NORMALIZACION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5CEE0CE-3BBB-4F9A-893B-16BDD42FA810}"/>
              </a:ext>
            </a:extLst>
          </p:cNvPr>
          <p:cNvSpPr/>
          <p:nvPr/>
        </p:nvSpPr>
        <p:spPr>
          <a:xfrm>
            <a:off x="581193" y="2054087"/>
            <a:ext cx="10921694" cy="461175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r>
              <a:rPr lang="es-PA" dirty="0"/>
              <a:t>Partiendo de las siguiente relación, seleccionar la alternativa que refleje las dependencias existentes entre sus atributos:</a:t>
            </a:r>
          </a:p>
          <a:p>
            <a:endParaRPr lang="es-PA" dirty="0"/>
          </a:p>
          <a:p>
            <a:pPr algn="ctr"/>
            <a:r>
              <a:rPr lang="es-PA" dirty="0"/>
              <a:t>MODULOS(</a:t>
            </a:r>
            <a:r>
              <a:rPr lang="es-PA" sz="2000" b="1" u="sng" dirty="0" err="1">
                <a:solidFill>
                  <a:srgbClr val="00B050"/>
                </a:solidFill>
              </a:rPr>
              <a:t>ClaveModulo</a:t>
            </a:r>
            <a:r>
              <a:rPr lang="es-PA" dirty="0"/>
              <a:t>, </a:t>
            </a:r>
            <a:r>
              <a:rPr lang="es-PA" dirty="0" err="1"/>
              <a:t>NombreModulo</a:t>
            </a:r>
            <a:r>
              <a:rPr lang="es-PA" dirty="0"/>
              <a:t>, Horas, Aula, </a:t>
            </a:r>
            <a:r>
              <a:rPr lang="es-PA" dirty="0" err="1"/>
              <a:t>ClaveCiclo</a:t>
            </a:r>
            <a:r>
              <a:rPr lang="es-PA" dirty="0"/>
              <a:t>, </a:t>
            </a:r>
            <a:r>
              <a:rPr lang="es-PA" dirty="0" err="1"/>
              <a:t>NombreCiclo</a:t>
            </a:r>
            <a:r>
              <a:rPr lang="es-PA" dirty="0"/>
              <a:t>)</a:t>
            </a:r>
          </a:p>
          <a:p>
            <a:pPr algn="ctr"/>
            <a:endParaRPr lang="es-PA" dirty="0"/>
          </a:p>
          <a:p>
            <a:pPr marL="342900" indent="-342900">
              <a:buFont typeface="+mj-lt"/>
              <a:buAutoNum type="arabicPeriod"/>
            </a:pPr>
            <a:r>
              <a:rPr lang="es-PA" dirty="0" err="1"/>
              <a:t>ClaveModulo</a:t>
            </a:r>
            <a:r>
              <a:rPr lang="es-PA" dirty="0">
                <a:sym typeface="Wingdings" panose="05000000000000000000" pitchFamily="2" charset="2"/>
              </a:rPr>
              <a:t> </a:t>
            </a:r>
            <a:r>
              <a:rPr lang="es-PA" dirty="0" err="1"/>
              <a:t>NombreModulo</a:t>
            </a:r>
            <a:r>
              <a:rPr lang="es-PA" dirty="0"/>
              <a:t>, Horas, Aula, </a:t>
            </a:r>
            <a:r>
              <a:rPr lang="es-PA" dirty="0" err="1"/>
              <a:t>ClaveCiclo</a:t>
            </a:r>
            <a:r>
              <a:rPr lang="es-PA" dirty="0"/>
              <a:t>, </a:t>
            </a:r>
            <a:r>
              <a:rPr lang="es-PA" dirty="0" err="1"/>
              <a:t>NombreCiclo</a:t>
            </a:r>
            <a:endParaRPr lang="es-PA" dirty="0"/>
          </a:p>
          <a:p>
            <a:r>
              <a:rPr lang="es-PA" dirty="0"/>
              <a:t>       </a:t>
            </a:r>
            <a:r>
              <a:rPr lang="es-PA" dirty="0" err="1"/>
              <a:t>ClaveCiclo</a:t>
            </a:r>
            <a:r>
              <a:rPr lang="es-PA" dirty="0">
                <a:sym typeface="Wingdings" panose="05000000000000000000" pitchFamily="2" charset="2"/>
              </a:rPr>
              <a:t> </a:t>
            </a:r>
            <a:r>
              <a:rPr lang="es-PA" dirty="0" err="1">
                <a:sym typeface="Wingdings" panose="05000000000000000000" pitchFamily="2" charset="2"/>
              </a:rPr>
              <a:t>NombreCiclo</a:t>
            </a:r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es-PA" dirty="0" err="1"/>
              <a:t>ClaveModulo</a:t>
            </a:r>
            <a:r>
              <a:rPr lang="es-PA" dirty="0">
                <a:sym typeface="Wingdings" panose="05000000000000000000" pitchFamily="2" charset="2"/>
              </a:rPr>
              <a:t> </a:t>
            </a:r>
            <a:r>
              <a:rPr lang="es-PA" dirty="0" err="1"/>
              <a:t>NombreModulo</a:t>
            </a:r>
            <a:r>
              <a:rPr lang="es-PA" dirty="0"/>
              <a:t>, Horas, Aula, </a:t>
            </a:r>
            <a:r>
              <a:rPr lang="es-PA" dirty="0" err="1"/>
              <a:t>ClaveCiclo</a:t>
            </a:r>
            <a:r>
              <a:rPr lang="es-PA" dirty="0"/>
              <a:t>, </a:t>
            </a:r>
            <a:r>
              <a:rPr lang="es-PA" dirty="0" err="1"/>
              <a:t>NombreCiclo</a:t>
            </a:r>
            <a:endParaRPr lang="es-PA" dirty="0"/>
          </a:p>
          <a:p>
            <a:endParaRPr lang="es-PA" dirty="0"/>
          </a:p>
          <a:p>
            <a:r>
              <a:rPr lang="es-PA" dirty="0">
                <a:highlight>
                  <a:srgbClr val="00FF00"/>
                </a:highlight>
              </a:rPr>
              <a:t>3.   </a:t>
            </a:r>
            <a:r>
              <a:rPr lang="es-PA" dirty="0"/>
              <a:t> </a:t>
            </a:r>
            <a:r>
              <a:rPr lang="es-PA" dirty="0" err="1"/>
              <a:t>ClaveModulo</a:t>
            </a:r>
            <a:r>
              <a:rPr lang="es-PA" dirty="0">
                <a:sym typeface="Wingdings" panose="05000000000000000000" pitchFamily="2" charset="2"/>
              </a:rPr>
              <a:t> </a:t>
            </a:r>
            <a:r>
              <a:rPr lang="es-PA" dirty="0" err="1"/>
              <a:t>NombreModulo</a:t>
            </a:r>
            <a:r>
              <a:rPr lang="es-PA" dirty="0"/>
              <a:t>, Horas, Aula</a:t>
            </a:r>
          </a:p>
          <a:p>
            <a:r>
              <a:rPr lang="es-PA" dirty="0"/>
              <a:t>       </a:t>
            </a:r>
            <a:r>
              <a:rPr lang="es-PA" dirty="0" err="1"/>
              <a:t>ClaveCiclo</a:t>
            </a:r>
            <a:r>
              <a:rPr lang="es-PA" dirty="0">
                <a:sym typeface="Wingdings" panose="05000000000000000000" pitchFamily="2" charset="2"/>
              </a:rPr>
              <a:t> </a:t>
            </a:r>
            <a:r>
              <a:rPr lang="es-PA" dirty="0" err="1">
                <a:sym typeface="Wingdings" panose="05000000000000000000" pitchFamily="2" charset="2"/>
              </a:rPr>
              <a:t>NombreCiclo</a:t>
            </a:r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4. </a:t>
            </a:r>
            <a:r>
              <a:rPr lang="es-PA" dirty="0" err="1"/>
              <a:t>ClaveCiclo</a:t>
            </a:r>
            <a:r>
              <a:rPr lang="es-PA" dirty="0">
                <a:sym typeface="Wingdings" panose="05000000000000000000" pitchFamily="2" charset="2"/>
              </a:rPr>
              <a:t> </a:t>
            </a:r>
            <a:r>
              <a:rPr lang="es-PA" dirty="0" err="1">
                <a:sym typeface="Wingdings" panose="05000000000000000000" pitchFamily="2" charset="2"/>
              </a:rPr>
              <a:t>NombreCiclo</a:t>
            </a:r>
            <a:r>
              <a:rPr lang="es-PA" dirty="0">
                <a:sym typeface="Wingdings" panose="05000000000000000000" pitchFamily="2" charset="2"/>
              </a:rPr>
              <a:t>, </a:t>
            </a:r>
            <a:r>
              <a:rPr lang="es-PA" dirty="0" err="1">
                <a:sym typeface="Wingdings" panose="05000000000000000000" pitchFamily="2" charset="2"/>
              </a:rPr>
              <a:t>ClaveModulo</a:t>
            </a:r>
            <a:r>
              <a:rPr lang="es-PA" dirty="0">
                <a:sym typeface="Wingdings" panose="05000000000000000000" pitchFamily="2" charset="2"/>
              </a:rPr>
              <a:t>, </a:t>
            </a:r>
            <a:r>
              <a:rPr lang="es-PA" dirty="0" err="1"/>
              <a:t>NombreModulo</a:t>
            </a:r>
            <a:r>
              <a:rPr lang="es-PA" dirty="0"/>
              <a:t>, Horas, Aula, </a:t>
            </a:r>
          </a:p>
          <a:p>
            <a:r>
              <a:rPr lang="es-PA" dirty="0"/>
              <a:t>     </a:t>
            </a:r>
            <a:r>
              <a:rPr lang="es-PA" dirty="0" err="1"/>
              <a:t>ClaveModulo</a:t>
            </a:r>
            <a:r>
              <a:rPr lang="es-PA" dirty="0">
                <a:sym typeface="Wingdings" panose="05000000000000000000" pitchFamily="2" charset="2"/>
              </a:rPr>
              <a:t> </a:t>
            </a:r>
            <a:r>
              <a:rPr lang="es-PA" dirty="0" err="1">
                <a:sym typeface="Wingdings" panose="05000000000000000000" pitchFamily="2" charset="2"/>
              </a:rPr>
              <a:t>NombreModulo</a:t>
            </a:r>
            <a:endParaRPr lang="es-PA" dirty="0">
              <a:sym typeface="Wingdings" panose="05000000000000000000" pitchFamily="2" charset="2"/>
            </a:endParaRPr>
          </a:p>
          <a:p>
            <a:endParaRPr lang="es-PA" dirty="0"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s-PA" dirty="0"/>
          </a:p>
          <a:p>
            <a:r>
              <a:rPr lang="es-PA" dirty="0"/>
              <a:t>       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69655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82F4-DDE9-4389-A7CF-E78F871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A" dirty="0"/>
              <a:t>PROCESO DE NORMALIZACION</a:t>
            </a:r>
            <a:br>
              <a:rPr lang="es-PA" dirty="0"/>
            </a:br>
            <a:r>
              <a:rPr lang="es-PA" dirty="0"/>
              <a:t>1FN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B7925C-FF2B-4B81-AD46-FCD81D1E01C2}"/>
              </a:ext>
            </a:extLst>
          </p:cNvPr>
          <p:cNvSpPr/>
          <p:nvPr/>
        </p:nvSpPr>
        <p:spPr>
          <a:xfrm>
            <a:off x="463827" y="2032475"/>
            <a:ext cx="11290851" cy="444783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r>
              <a:rPr lang="es-PA" b="1" dirty="0"/>
              <a:t>¿Está la siguiente tabla en 1FN? .   Seleccione la respuesta correcta.</a:t>
            </a:r>
          </a:p>
          <a:p>
            <a:endParaRPr lang="es-PA" dirty="0"/>
          </a:p>
          <a:p>
            <a:pPr marL="342900" indent="-342900">
              <a:buAutoNum type="arabicPeriod"/>
            </a:pPr>
            <a:r>
              <a:rPr lang="es-PA" dirty="0"/>
              <a:t>Sí, porque el Nombre del alumno que es un atributo compuesto sé ha dividido en datos atómicos.</a:t>
            </a:r>
          </a:p>
          <a:p>
            <a:pPr marL="342900" indent="-342900">
              <a:buAutoNum type="arabicPeriod"/>
            </a:pPr>
            <a:r>
              <a:rPr lang="es-PA" dirty="0"/>
              <a:t>No, porque no hay dependencia entre la clave </a:t>
            </a:r>
            <a:r>
              <a:rPr lang="es-PA" dirty="0" err="1"/>
              <a:t>CodigoAlumno</a:t>
            </a:r>
            <a:r>
              <a:rPr lang="es-PA" dirty="0"/>
              <a:t> y las Asignaturas.</a:t>
            </a:r>
          </a:p>
          <a:p>
            <a:pPr marL="342900" indent="-342900">
              <a:buAutoNum type="arabicPeriod"/>
            </a:pPr>
            <a:r>
              <a:rPr lang="es-PA" dirty="0">
                <a:highlight>
                  <a:srgbClr val="808080"/>
                </a:highlight>
              </a:rPr>
              <a:t>No, porque el atributo Asignaturas es un atributo multivaluado. </a:t>
            </a:r>
          </a:p>
          <a:p>
            <a:pPr marL="342900" indent="-342900">
              <a:buAutoNum type="arabicPeriod"/>
            </a:pPr>
            <a:r>
              <a:rPr lang="es-PA" dirty="0"/>
              <a:t>Sí, porque todos los atributos tienen dependencia respecto de la clave </a:t>
            </a:r>
            <a:r>
              <a:rPr lang="es-PA" dirty="0" err="1"/>
              <a:t>CodigoAlumno</a:t>
            </a:r>
            <a:r>
              <a:rPr lang="es-PA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22D31B-4B24-4047-A42B-E45A53C2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71" y="2142750"/>
            <a:ext cx="10472071" cy="18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82F4-DDE9-4389-A7CF-E78F871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A" dirty="0"/>
              <a:t>PROCESO DE NORMALIZACION</a:t>
            </a:r>
            <a:br>
              <a:rPr lang="es-PA" dirty="0"/>
            </a:br>
            <a:r>
              <a:rPr lang="es-PA" dirty="0"/>
              <a:t>2FN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A96613F-829C-46E6-9CEE-DFD3578F9D70}"/>
              </a:ext>
            </a:extLst>
          </p:cNvPr>
          <p:cNvSpPr/>
          <p:nvPr/>
        </p:nvSpPr>
        <p:spPr>
          <a:xfrm>
            <a:off x="185530" y="1881809"/>
            <a:ext cx="11820939" cy="47310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PA" dirty="0"/>
          </a:p>
          <a:p>
            <a:endParaRPr lang="es-PA" dirty="0"/>
          </a:p>
          <a:p>
            <a:r>
              <a:rPr lang="es-PA" b="1" dirty="0"/>
              <a:t>La siguiente relación no está en 2FN.  De las opciones planteadas selecciona la que cumple las condiciones necesarias:</a:t>
            </a:r>
          </a:p>
          <a:p>
            <a:endParaRPr lang="es-PA" dirty="0"/>
          </a:p>
          <a:p>
            <a:pPr algn="ctr"/>
            <a:r>
              <a:rPr lang="es-PA" dirty="0"/>
              <a:t>CONSULTA(</a:t>
            </a:r>
            <a:r>
              <a:rPr lang="es-PA" b="1" u="sng" dirty="0" err="1">
                <a:solidFill>
                  <a:srgbClr val="00B050"/>
                </a:solidFill>
              </a:rPr>
              <a:t>CodPaciente</a:t>
            </a:r>
            <a:r>
              <a:rPr lang="es-PA" b="1" u="sng" dirty="0">
                <a:solidFill>
                  <a:srgbClr val="00B050"/>
                </a:solidFill>
              </a:rPr>
              <a:t>, </a:t>
            </a:r>
            <a:r>
              <a:rPr lang="es-PA" b="1" u="sng" dirty="0" err="1">
                <a:solidFill>
                  <a:srgbClr val="00B050"/>
                </a:solidFill>
              </a:rPr>
              <a:t>CodMedico</a:t>
            </a:r>
            <a:r>
              <a:rPr lang="es-PA" b="1" u="sng" dirty="0">
                <a:solidFill>
                  <a:srgbClr val="00B050"/>
                </a:solidFill>
              </a:rPr>
              <a:t>, </a:t>
            </a:r>
            <a:r>
              <a:rPr lang="es-PA" b="1" u="sng" dirty="0" err="1">
                <a:solidFill>
                  <a:srgbClr val="00B050"/>
                </a:solidFill>
              </a:rPr>
              <a:t>FechaConsulta</a:t>
            </a:r>
            <a:r>
              <a:rPr lang="es-PA" b="1" u="sng" dirty="0">
                <a:solidFill>
                  <a:schemeClr val="bg1"/>
                </a:solidFill>
              </a:rPr>
              <a:t>,</a:t>
            </a:r>
            <a:r>
              <a:rPr lang="es-PA" dirty="0">
                <a:solidFill>
                  <a:schemeClr val="bg1"/>
                </a:solidFill>
              </a:rPr>
              <a:t> </a:t>
            </a:r>
            <a:r>
              <a:rPr lang="es-PA" dirty="0" err="1">
                <a:solidFill>
                  <a:schemeClr val="bg1"/>
                </a:solidFill>
              </a:rPr>
              <a:t>NombrePaciente</a:t>
            </a:r>
            <a:r>
              <a:rPr lang="es-PA" dirty="0">
                <a:solidFill>
                  <a:schemeClr val="bg1"/>
                </a:solidFill>
              </a:rPr>
              <a:t>, Diagnostico, Tratamiento, Especialidad)</a:t>
            </a:r>
          </a:p>
          <a:p>
            <a:endParaRPr lang="es-PA" dirty="0">
              <a:solidFill>
                <a:schemeClr val="bg1"/>
              </a:solidFill>
            </a:endParaRPr>
          </a:p>
          <a:p>
            <a:r>
              <a:rPr lang="es-PA" dirty="0">
                <a:solidFill>
                  <a:schemeClr val="bg1"/>
                </a:solidFill>
                <a:highlight>
                  <a:srgbClr val="00FF00"/>
                </a:highlight>
              </a:rPr>
              <a:t>1. </a:t>
            </a:r>
            <a:r>
              <a:rPr lang="es-PA" dirty="0"/>
              <a:t>CONSULTA(</a:t>
            </a:r>
            <a:r>
              <a:rPr lang="es-PA" b="1" u="sng" dirty="0" err="1">
                <a:solidFill>
                  <a:srgbClr val="00B050"/>
                </a:solidFill>
              </a:rPr>
              <a:t>CodPaciente</a:t>
            </a:r>
            <a:r>
              <a:rPr lang="es-PA" b="1" u="sng" dirty="0">
                <a:solidFill>
                  <a:schemeClr val="bg1"/>
                </a:solidFill>
              </a:rPr>
              <a:t>,</a:t>
            </a:r>
            <a:r>
              <a:rPr lang="es-PA" dirty="0">
                <a:solidFill>
                  <a:schemeClr val="bg1"/>
                </a:solidFill>
              </a:rPr>
              <a:t> </a:t>
            </a:r>
            <a:r>
              <a:rPr lang="es-PA" dirty="0" err="1">
                <a:solidFill>
                  <a:schemeClr val="bg1"/>
                </a:solidFill>
              </a:rPr>
              <a:t>NombrePaciente</a:t>
            </a:r>
            <a:r>
              <a:rPr lang="es-PA" dirty="0">
                <a:solidFill>
                  <a:schemeClr val="bg1"/>
                </a:solidFill>
              </a:rPr>
              <a:t>, Diagnostico, Tratamiento, </a:t>
            </a:r>
            <a:r>
              <a:rPr lang="es-PA" dirty="0" err="1">
                <a:solidFill>
                  <a:schemeClr val="bg1"/>
                </a:solidFill>
              </a:rPr>
              <a:t>FechaConsulta</a:t>
            </a:r>
            <a:r>
              <a:rPr lang="es-PA" dirty="0">
                <a:solidFill>
                  <a:schemeClr val="bg1"/>
                </a:solidFill>
              </a:rPr>
              <a:t>)</a:t>
            </a:r>
          </a:p>
          <a:p>
            <a:r>
              <a:rPr lang="es-PA" dirty="0">
                <a:solidFill>
                  <a:schemeClr val="bg1"/>
                </a:solidFill>
              </a:rPr>
              <a:t>    MEDICO(</a:t>
            </a:r>
            <a:r>
              <a:rPr lang="es-PA" b="1" u="sng" dirty="0" err="1">
                <a:solidFill>
                  <a:srgbClr val="00B050"/>
                </a:solidFill>
              </a:rPr>
              <a:t>CodMedico</a:t>
            </a:r>
            <a:r>
              <a:rPr lang="es-PA" dirty="0">
                <a:solidFill>
                  <a:schemeClr val="bg1"/>
                </a:solidFill>
              </a:rPr>
              <a:t>, Especialidad)</a:t>
            </a:r>
          </a:p>
          <a:p>
            <a:endParaRPr lang="es-PA" dirty="0">
              <a:solidFill>
                <a:schemeClr val="bg1"/>
              </a:solidFill>
            </a:endParaRPr>
          </a:p>
          <a:p>
            <a:r>
              <a:rPr lang="es-PA" dirty="0">
                <a:solidFill>
                  <a:schemeClr val="bg1"/>
                </a:solidFill>
              </a:rPr>
              <a:t>2.</a:t>
            </a:r>
            <a:r>
              <a:rPr lang="es-PA" dirty="0"/>
              <a:t> CONSULTA(</a:t>
            </a:r>
            <a:r>
              <a:rPr lang="es-PA" b="1" u="sng" dirty="0" err="1">
                <a:solidFill>
                  <a:srgbClr val="00B050"/>
                </a:solidFill>
              </a:rPr>
              <a:t>CodPaciente</a:t>
            </a:r>
            <a:r>
              <a:rPr lang="es-PA" b="1" u="sng" dirty="0">
                <a:solidFill>
                  <a:srgbClr val="00B050"/>
                </a:solidFill>
              </a:rPr>
              <a:t>, </a:t>
            </a:r>
            <a:r>
              <a:rPr lang="es-PA" b="1" u="sng" dirty="0" err="1">
                <a:solidFill>
                  <a:srgbClr val="00B050"/>
                </a:solidFill>
              </a:rPr>
              <a:t>CodMedico</a:t>
            </a:r>
            <a:r>
              <a:rPr lang="es-PA" b="1" u="sng" dirty="0">
                <a:solidFill>
                  <a:srgbClr val="00B050"/>
                </a:solidFill>
              </a:rPr>
              <a:t>, </a:t>
            </a:r>
            <a:r>
              <a:rPr lang="es-PA" b="1" u="sng" dirty="0" err="1">
                <a:solidFill>
                  <a:srgbClr val="00B050"/>
                </a:solidFill>
              </a:rPr>
              <a:t>FechaConsulta</a:t>
            </a:r>
            <a:r>
              <a:rPr lang="es-PA" b="1" u="sng" dirty="0">
                <a:solidFill>
                  <a:schemeClr val="bg1"/>
                </a:solidFill>
              </a:rPr>
              <a:t>,</a:t>
            </a:r>
            <a:r>
              <a:rPr lang="es-PA" dirty="0">
                <a:solidFill>
                  <a:schemeClr val="bg1"/>
                </a:solidFill>
              </a:rPr>
              <a:t> Diagnostico, Tratamiento)</a:t>
            </a:r>
          </a:p>
          <a:p>
            <a:r>
              <a:rPr lang="es-PA" dirty="0">
                <a:solidFill>
                  <a:schemeClr val="bg1"/>
                </a:solidFill>
              </a:rPr>
              <a:t>    MEDICO(</a:t>
            </a:r>
            <a:r>
              <a:rPr lang="es-PA" b="1" u="sng" dirty="0" err="1">
                <a:solidFill>
                  <a:srgbClr val="00B050"/>
                </a:solidFill>
              </a:rPr>
              <a:t>CodMedico</a:t>
            </a:r>
            <a:r>
              <a:rPr lang="es-PA" dirty="0">
                <a:solidFill>
                  <a:schemeClr val="bg1"/>
                </a:solidFill>
              </a:rPr>
              <a:t>, Especialidad)</a:t>
            </a:r>
          </a:p>
          <a:p>
            <a:r>
              <a:rPr lang="es-PA" dirty="0">
                <a:solidFill>
                  <a:schemeClr val="bg1"/>
                </a:solidFill>
              </a:rPr>
              <a:t>    PACIENTE(</a:t>
            </a:r>
            <a:r>
              <a:rPr lang="es-PA" b="1" u="sng" dirty="0" err="1">
                <a:solidFill>
                  <a:srgbClr val="00B050"/>
                </a:solidFill>
              </a:rPr>
              <a:t>CodPaciente</a:t>
            </a:r>
            <a:r>
              <a:rPr lang="es-PA" dirty="0">
                <a:solidFill>
                  <a:schemeClr val="bg1"/>
                </a:solidFill>
              </a:rPr>
              <a:t>, </a:t>
            </a:r>
            <a:r>
              <a:rPr lang="es-PA" dirty="0" err="1">
                <a:solidFill>
                  <a:schemeClr val="bg1"/>
                </a:solidFill>
              </a:rPr>
              <a:t>NombrePaciente</a:t>
            </a:r>
            <a:r>
              <a:rPr lang="es-PA" dirty="0">
                <a:solidFill>
                  <a:schemeClr val="bg1"/>
                </a:solidFill>
              </a:rPr>
              <a:t>)</a:t>
            </a:r>
          </a:p>
          <a:p>
            <a:endParaRPr lang="es-PA" dirty="0">
              <a:solidFill>
                <a:schemeClr val="bg1"/>
              </a:solidFill>
            </a:endParaRPr>
          </a:p>
          <a:p>
            <a:r>
              <a:rPr lang="es-PA" dirty="0">
                <a:solidFill>
                  <a:schemeClr val="bg1"/>
                </a:solidFill>
              </a:rPr>
              <a:t>3. MEDICO(</a:t>
            </a:r>
            <a:r>
              <a:rPr lang="es-PA" b="1" u="sng" dirty="0" err="1">
                <a:solidFill>
                  <a:srgbClr val="00B050"/>
                </a:solidFill>
              </a:rPr>
              <a:t>CodMedico</a:t>
            </a:r>
            <a:r>
              <a:rPr lang="es-PA" dirty="0">
                <a:solidFill>
                  <a:schemeClr val="bg1"/>
                </a:solidFill>
              </a:rPr>
              <a:t>, Especialidad)</a:t>
            </a:r>
          </a:p>
          <a:p>
            <a:r>
              <a:rPr lang="es-PA" dirty="0">
                <a:solidFill>
                  <a:schemeClr val="bg1"/>
                </a:solidFill>
              </a:rPr>
              <a:t>    PACIENTE(</a:t>
            </a:r>
            <a:r>
              <a:rPr lang="es-PA" b="1" u="sng" dirty="0" err="1">
                <a:solidFill>
                  <a:srgbClr val="00B050"/>
                </a:solidFill>
              </a:rPr>
              <a:t>CodPaciente</a:t>
            </a:r>
            <a:r>
              <a:rPr lang="es-PA" dirty="0">
                <a:solidFill>
                  <a:schemeClr val="bg1"/>
                </a:solidFill>
              </a:rPr>
              <a:t>, </a:t>
            </a:r>
            <a:r>
              <a:rPr lang="es-PA" dirty="0" err="1">
                <a:solidFill>
                  <a:schemeClr val="bg1"/>
                </a:solidFill>
              </a:rPr>
              <a:t>NombrePaciente</a:t>
            </a:r>
            <a:r>
              <a:rPr lang="es-PA" dirty="0">
                <a:solidFill>
                  <a:schemeClr val="bg1"/>
                </a:solidFill>
              </a:rPr>
              <a:t>)</a:t>
            </a:r>
          </a:p>
          <a:p>
            <a:r>
              <a:rPr lang="es-PA" dirty="0"/>
              <a:t>    CONSULTA(</a:t>
            </a:r>
            <a:r>
              <a:rPr lang="es-PA" b="1" u="sng" dirty="0" err="1">
                <a:solidFill>
                  <a:srgbClr val="00B050"/>
                </a:solidFill>
              </a:rPr>
              <a:t>FechaConsulta</a:t>
            </a:r>
            <a:r>
              <a:rPr lang="es-PA" b="1" u="sng" dirty="0">
                <a:solidFill>
                  <a:schemeClr val="bg1"/>
                </a:solidFill>
              </a:rPr>
              <a:t>,</a:t>
            </a:r>
            <a:r>
              <a:rPr lang="es-PA" dirty="0">
                <a:solidFill>
                  <a:schemeClr val="bg1"/>
                </a:solidFill>
              </a:rPr>
              <a:t> Diagnostico, Tratamiento)</a:t>
            </a:r>
          </a:p>
          <a:p>
            <a:endParaRPr lang="es-PA" dirty="0">
              <a:solidFill>
                <a:schemeClr val="bg1"/>
              </a:solidFill>
            </a:endParaRPr>
          </a:p>
          <a:p>
            <a:endParaRPr lang="es-PA" dirty="0">
              <a:solidFill>
                <a:schemeClr val="bg1"/>
              </a:solidFill>
            </a:endParaRPr>
          </a:p>
          <a:p>
            <a:endParaRPr lang="es-P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82F4-DDE9-4389-A7CF-E78F871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A" dirty="0"/>
              <a:t>PROCESO DE NORMALIZACION</a:t>
            </a:r>
            <a:br>
              <a:rPr lang="es-PA" dirty="0"/>
            </a:br>
            <a:r>
              <a:rPr lang="es-PA" dirty="0"/>
              <a:t>3FN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BC8552-C87E-4998-AF9B-ED4C2ED597C1}"/>
              </a:ext>
            </a:extLst>
          </p:cNvPr>
          <p:cNvSpPr/>
          <p:nvPr/>
        </p:nvSpPr>
        <p:spPr>
          <a:xfrm>
            <a:off x="320801" y="1997765"/>
            <a:ext cx="11550398" cy="385228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PA" b="1" dirty="0"/>
              <a:t>Seleccione la respuesta correcta:</a:t>
            </a:r>
          </a:p>
          <a:p>
            <a:endParaRPr lang="es-PA" dirty="0"/>
          </a:p>
          <a:p>
            <a:r>
              <a:rPr lang="es-PA" dirty="0"/>
              <a:t>En la relación </a:t>
            </a:r>
            <a:r>
              <a:rPr lang="es-PA" sz="2000" dirty="0"/>
              <a:t>ENFERMEDADES (</a:t>
            </a:r>
            <a:r>
              <a:rPr lang="es-PA" sz="2000" b="1" u="sng" dirty="0" err="1"/>
              <a:t>IdEnfermedad</a:t>
            </a:r>
            <a:r>
              <a:rPr lang="es-PA" sz="2000" dirty="0"/>
              <a:t>, Descripción, </a:t>
            </a:r>
            <a:r>
              <a:rPr lang="es-PA" sz="2000" dirty="0" err="1"/>
              <a:t>Sintomas</a:t>
            </a:r>
            <a:r>
              <a:rPr lang="es-PA" sz="2000" dirty="0"/>
              <a:t>, Medicamento, </a:t>
            </a:r>
            <a:r>
              <a:rPr lang="es-PA" sz="2000" dirty="0" err="1"/>
              <a:t>EfectosSecundarios</a:t>
            </a:r>
            <a:r>
              <a:rPr lang="es-PA" sz="2000" dirty="0"/>
              <a:t>) </a:t>
            </a:r>
            <a:r>
              <a:rPr lang="es-PA" dirty="0"/>
              <a:t>podemos decir o confirmar que:</a:t>
            </a:r>
          </a:p>
          <a:p>
            <a:endParaRPr lang="es-PA" dirty="0"/>
          </a:p>
          <a:p>
            <a:pPr marL="342900" indent="-342900">
              <a:buAutoNum type="arabicPeriod"/>
            </a:pPr>
            <a:r>
              <a:rPr lang="es-PA" dirty="0"/>
              <a:t>Todos los Atributos dependen funcionalmente de la Clave</a:t>
            </a:r>
          </a:p>
          <a:p>
            <a:pPr marL="342900" indent="-342900">
              <a:buAutoNum type="arabicPeriod"/>
            </a:pPr>
            <a:r>
              <a:rPr lang="es-PA" dirty="0"/>
              <a:t>Por lo anteriormente expuesto la relación está en 2FN</a:t>
            </a:r>
          </a:p>
          <a:p>
            <a:pPr marL="342900" indent="-342900">
              <a:buAutoNum type="arabicPeriod"/>
            </a:pPr>
            <a:r>
              <a:rPr lang="es-PA" dirty="0">
                <a:highlight>
                  <a:srgbClr val="C0C0C0"/>
                </a:highlight>
              </a:rPr>
              <a:t>Pero no esta en 3FN, ya que existe dependencia funcional transitiva, donde el atributo </a:t>
            </a:r>
            <a:r>
              <a:rPr lang="es-PA" dirty="0" err="1">
                <a:highlight>
                  <a:srgbClr val="C0C0C0"/>
                </a:highlight>
              </a:rPr>
              <a:t>EfectosSecundarios</a:t>
            </a:r>
            <a:r>
              <a:rPr lang="es-PA" dirty="0">
                <a:highlight>
                  <a:srgbClr val="C0C0C0"/>
                </a:highlight>
              </a:rPr>
              <a:t> puede ser conocido a través del valor del atributo Medicamento.</a:t>
            </a:r>
          </a:p>
          <a:p>
            <a:pPr marL="342900" indent="-342900">
              <a:buAutoNum type="arabicPeriod"/>
            </a:pPr>
            <a:r>
              <a:rPr lang="es-PA" dirty="0"/>
              <a:t>Todo los argumento planteados son correctos. </a:t>
            </a:r>
          </a:p>
        </p:txBody>
      </p:sp>
    </p:spTree>
    <p:extLst>
      <p:ext uri="{BB962C8B-B14F-4D97-AF65-F5344CB8AC3E}">
        <p14:creationId xmlns:p14="http://schemas.microsoft.com/office/powerpoint/2010/main" val="28068708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011_TF00315753" id="{D1E8010F-3DBA-428A-9B32-A8AA99AD8BF1}" vid="{C524538D-DC32-4A1C-A6E4-BABDD843EF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03898F4ADDFF48830CF44B6BF81040" ma:contentTypeVersion="2" ma:contentTypeDescription="Create a new document." ma:contentTypeScope="" ma:versionID="d9f143bb812ebe252e03dabacc3c5514">
  <xsd:schema xmlns:xsd="http://www.w3.org/2001/XMLSchema" xmlns:xs="http://www.w3.org/2001/XMLSchema" xmlns:p="http://schemas.microsoft.com/office/2006/metadata/properties" xmlns:ns2="b0a0bed5-d862-4490-be50-899794d4eb87" targetNamespace="http://schemas.microsoft.com/office/2006/metadata/properties" ma:root="true" ma:fieldsID="6799b6f28f06dfb66167e9fbce65d45a" ns2:_="">
    <xsd:import namespace="b0a0bed5-d862-4490-be50-899794d4e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0bed5-d862-4490-be50-899794d4e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4EF74-2977-4065-95FE-55F8E4B639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DF3ACAF-E38B-4FCE-BD8A-BBEE376A79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a0bed5-d862-4490-be50-899794d4e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lluvia de ideas</Template>
  <TotalTime>0</TotalTime>
  <Words>461</Words>
  <Application>Microsoft Office PowerPoint</Application>
  <PresentationFormat>Widescreen</PresentationFormat>
  <Paragraphs>76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Dividendo</vt:lpstr>
      <vt:lpstr>  TALLER N0 1 APLIQUEMOS CONCEPTOS  CAPITULO I: DESARROLLO DEL MODELO DE BASE DE DATOS (MODELO CONCEPTUAL, LÓGICO Y FÍSICO)  parte ii  Docente: ing. Carmen ortega r.   </vt:lpstr>
      <vt:lpstr>Aplique conceptos vistos – capitulo i</vt:lpstr>
      <vt:lpstr>PROCESO DE NORMALIZACION</vt:lpstr>
      <vt:lpstr>PROCESO DE NORMALIZACION 1FN</vt:lpstr>
      <vt:lpstr>PROCESO DE NORMALIZACION 2FN</vt:lpstr>
      <vt:lpstr>PROCESO DE NORMALIZACION 3FN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TALLER N0 1 APLIQUEMOS CONCEPTOS  CAPITULO I: DESARROLLO DEL MODELO DE BASE DE DATOS (MODELO CONCEPTUAL, LÓGICO Y FÍSICO)  parte ii  Docente: ing. Carmen ortega r.   </dc:title>
  <dc:creator/>
  <cp:lastModifiedBy/>
  <cp:revision>31</cp:revision>
  <dcterms:created xsi:type="dcterms:W3CDTF">2020-08-20T02:57:18Z</dcterms:created>
  <dcterms:modified xsi:type="dcterms:W3CDTF">2020-08-27T12:43:20Z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0x010100B403898F4ADDFF48830CF44B6BF81040</vt:lpwstr>
  </property>
</Properties>
</file>