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9" r:id="rId5"/>
    <p:sldId id="272" r:id="rId6"/>
    <p:sldId id="271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AAADC2F-2E9D-40B4-ACCC-562AAB4F7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A9ED11-839B-4DD0-8272-FF2CD58A4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78544-975C-442F-B895-1FA17E14C577}" type="datetime1">
              <a:rPr lang="es-ES" smtClean="0"/>
              <a:t>27/08/2020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9AFB2F-F007-46BA-AED7-C8C744341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AD766-34F7-4264-BC46-24C0D3BB38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6B575-782D-4783-A7B4-EDAB9FCF22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1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C6A109-3620-46C2-AAB7-273D5AEF08BA}" type="datetime1">
              <a:rPr lang="es-ES" noProof="0" smtClean="0"/>
              <a:t>27/08/2020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2E1C88-3939-4832-BAAB-091D6FA96EB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rtlCol="0"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FA8A5F0-3F68-4105-B982-4D277ECFAC79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40626F3-E7EF-492C-A111-7A55985ABF6C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663D7-926F-4FE8-B68E-02539203BABA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6F2AA-0826-4B3A-948C-D11EF33E8F78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rtlCol="0"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773724"/>
            <a:ext cx="5388785" cy="495886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6D30F-56C8-4F8D-8E3D-143839AB49C6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E7A2204-0C60-404C-BAF4-46570482D825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010AE-44B9-455E-AB33-849CAFC5BE7A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7739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78A923AA-4DC8-49E8-AE56-2621FE07B23C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3" name="Marcador de posición de contenido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145430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2" name="Marcador de posición de contenido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0041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texto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241852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9683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3" y="2250892"/>
            <a:ext cx="5393102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707" y="2250892"/>
            <a:ext cx="5393102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9347F3D9-63C1-409D-8BB8-AB9AC45AB431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9EEC8-605E-4E58-948B-0991A8446E7F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7BEF09C4-505A-407E-8C34-648786B9CFE9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D38B9AE-B550-41DD-9BBC-01F451A3BA6D}" type="datetime8">
              <a:rPr lang="es-ES" noProof="0" smtClean="0"/>
              <a:t>27/08/2020 1:19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5C3056E-1632-4A65-A24F-3F10A1450A6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rtlCol="0">
            <a:normAutofit/>
          </a:bodyPr>
          <a:lstStyle/>
          <a:p>
            <a:pPr algn="ctr"/>
            <a: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  <a:t>TALLER N0 1</a:t>
            </a:r>
            <a:b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  <a:t>APLIQUEMOS CONCEPTOS  CAPITULO I:</a:t>
            </a:r>
            <a:r>
              <a:rPr lang="es-PA" sz="2400" b="1" dirty="0"/>
              <a:t> DESARROLLO DEL MODELO DE BASE DE DATOS (MODELO CONCEPTUAL, LÓGICO Y FÍSICO)</a:t>
            </a:r>
            <a:br>
              <a:rPr lang="es-PA" sz="2400" b="1" dirty="0"/>
            </a:br>
            <a:br>
              <a:rPr lang="es-PA" sz="2400" b="1" dirty="0"/>
            </a:br>
            <a:r>
              <a:rPr lang="es-PA" sz="2400" b="1" dirty="0"/>
              <a:t>parte </a:t>
            </a:r>
            <a:r>
              <a:rPr lang="es-PA" sz="2400" b="1"/>
              <a:t>iiI</a:t>
            </a:r>
            <a:b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  <a:t>Docente: ing. Carmen ortega r.</a:t>
            </a:r>
            <a:b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" sz="2400" b="1" dirty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2400" dirty="0">
              <a:latin typeface="+mn-lt"/>
            </a:endParaRPr>
          </a:p>
        </p:txBody>
      </p:sp>
      <p:pic>
        <p:nvPicPr>
          <p:cNvPr id="6" name="Gráfico 5" descr="Bombilla">
            <a:extLst>
              <a:ext uri="{FF2B5EF4-FFF2-40B4-BE49-F238E27FC236}">
                <a16:creationId xmlns:a16="http://schemas.microsoft.com/office/drawing/2014/main" id="{E9661DC4-D526-4678-A1C8-58A8BEB6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900" y="1939155"/>
            <a:ext cx="262800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483DFD2-57A1-43D3-A028-29D51BBE2706}"/>
              </a:ext>
            </a:extLst>
          </p:cNvPr>
          <p:cNvSpPr/>
          <p:nvPr/>
        </p:nvSpPr>
        <p:spPr>
          <a:xfrm>
            <a:off x="384313" y="2040189"/>
            <a:ext cx="115691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>
                <a:latin typeface="Garamond" panose="02020404030301010803" pitchFamily="18" charset="0"/>
              </a:rPr>
              <a:t>Problema 6:</a:t>
            </a:r>
          </a:p>
          <a:p>
            <a:endParaRPr lang="es-PA" b="1" dirty="0">
              <a:latin typeface="Garamond" panose="02020404030301010803" pitchFamily="18" charset="0"/>
            </a:endParaRPr>
          </a:p>
          <a:p>
            <a:r>
              <a:rPr lang="es-PA" dirty="0">
                <a:solidFill>
                  <a:srgbClr val="333333"/>
                </a:solidFill>
                <a:latin typeface="Garamond" panose="02020404030301010803" pitchFamily="18" charset="0"/>
              </a:rPr>
              <a:t>Volviendo a la pequeña clínica veterinaria de nuestro barrio, en el apartado anterior establecimos las entidades, sus atributos y elegimos las claves principales.</a:t>
            </a:r>
          </a:p>
          <a:p>
            <a:r>
              <a:rPr lang="es-PA" dirty="0">
                <a:solidFill>
                  <a:srgbClr val="333333"/>
                </a:solidFill>
                <a:latin typeface="Garamond" panose="02020404030301010803" pitchFamily="18" charset="0"/>
              </a:rPr>
              <a:t>En estos momentos debemos establecer las relaciones entre esas entidades utilizando la representación gráfica del modelo entidad-relación. Para ello deberás determinar: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A" dirty="0">
                <a:solidFill>
                  <a:srgbClr val="333333"/>
                </a:solidFill>
                <a:latin typeface="Garamond" panose="02020404030301010803" pitchFamily="18" charset="0"/>
              </a:rPr>
              <a:t>Las relaciones que asocian a las entidades PROPIETARIOS, ANIMALES y CONSULTAS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A" dirty="0">
                <a:solidFill>
                  <a:srgbClr val="333333"/>
                </a:solidFill>
                <a:latin typeface="Garamond" panose="02020404030301010803" pitchFamily="18" charset="0"/>
              </a:rPr>
              <a:t>Las cardinalidades mínimas y máximas con las que participa cada entidad en la relación.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A" dirty="0">
                <a:solidFill>
                  <a:srgbClr val="333333"/>
                </a:solidFill>
                <a:latin typeface="Garamond" panose="02020404030301010803" pitchFamily="18" charset="0"/>
              </a:rPr>
              <a:t>Los tipos de correspondencia de las relaciones.</a:t>
            </a:r>
          </a:p>
          <a:p>
            <a:endParaRPr lang="es-PA" dirty="0">
              <a:solidFill>
                <a:srgbClr val="333333"/>
              </a:solidFill>
              <a:latin typeface="Garamond" panose="02020404030301010803" pitchFamily="18" charset="0"/>
            </a:endParaRPr>
          </a:p>
          <a:p>
            <a:r>
              <a:rPr lang="es-PA" b="1" dirty="0">
                <a:solidFill>
                  <a:srgbClr val="333333"/>
                </a:solidFill>
                <a:latin typeface="Garamond" panose="02020404030301010803" pitchFamily="18" charset="0"/>
              </a:rPr>
              <a:t>Se pide:</a:t>
            </a:r>
          </a:p>
          <a:p>
            <a:endParaRPr lang="es-PA" dirty="0">
              <a:solidFill>
                <a:srgbClr val="333333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rgbClr val="333333"/>
                </a:solidFill>
                <a:latin typeface="Garamond" panose="02020404030301010803" pitchFamily="18" charset="0"/>
              </a:rPr>
              <a:t>La representación gráfica del modelo entidad-relación.</a:t>
            </a:r>
            <a:endParaRPr lang="es-PA" b="0" i="0" dirty="0">
              <a:solidFill>
                <a:srgbClr val="333333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42C57E-1DD7-480B-9BA5-8D00B7EA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s-PA" dirty="0"/>
              <a:t>Aplique conceptos vistos – capitulo i</a:t>
            </a:r>
          </a:p>
        </p:txBody>
      </p:sp>
    </p:spTree>
    <p:extLst>
      <p:ext uri="{BB962C8B-B14F-4D97-AF65-F5344CB8AC3E}">
        <p14:creationId xmlns:p14="http://schemas.microsoft.com/office/powerpoint/2010/main" val="334789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6796FD-7AC0-41EB-BEC1-A3D85E900D06}"/>
              </a:ext>
            </a:extLst>
          </p:cNvPr>
          <p:cNvSpPr/>
          <p:nvPr/>
        </p:nvSpPr>
        <p:spPr>
          <a:xfrm>
            <a:off x="371060" y="1951672"/>
            <a:ext cx="110296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>
                <a:latin typeface="Garamond" panose="02020404030301010803" pitchFamily="18" charset="0"/>
              </a:rPr>
              <a:t>Problema 7:</a:t>
            </a:r>
          </a:p>
          <a:p>
            <a:r>
              <a:rPr lang="es-PA" dirty="0">
                <a:latin typeface="Garamond" panose="02020404030301010803" pitchFamily="18" charset="0"/>
              </a:rPr>
              <a:t>En nuestra tabla los campos correspondientes a los atributos </a:t>
            </a:r>
            <a:r>
              <a:rPr lang="es-PA" b="1" dirty="0">
                <a:latin typeface="Garamond" panose="02020404030301010803" pitchFamily="18" charset="0"/>
              </a:rPr>
              <a:t>cliente, dirección </a:t>
            </a:r>
            <a:r>
              <a:rPr lang="es-PA" dirty="0">
                <a:latin typeface="Garamond" panose="02020404030301010803" pitchFamily="18" charset="0"/>
              </a:rPr>
              <a:t>y </a:t>
            </a:r>
            <a:r>
              <a:rPr lang="es-PA" b="1" dirty="0">
                <a:latin typeface="Garamond" panose="02020404030301010803" pitchFamily="18" charset="0"/>
              </a:rPr>
              <a:t>precio</a:t>
            </a:r>
            <a:r>
              <a:rPr lang="es-PA" dirty="0">
                <a:latin typeface="Garamond" panose="02020404030301010803" pitchFamily="18" charset="0"/>
              </a:rPr>
              <a:t> no son atómicos o no contienen datos del mismo tipo, aplicar proceso de normalización:</a:t>
            </a:r>
          </a:p>
          <a:p>
            <a:endParaRPr lang="es-PA" dirty="0">
              <a:latin typeface="Garamond" panose="02020404030301010803" pitchFamily="18" charset="0"/>
            </a:endParaRPr>
          </a:p>
          <a:p>
            <a:r>
              <a:rPr lang="es-PA" dirty="0">
                <a:latin typeface="Garamond" panose="02020404030301010803" pitchFamily="18" charset="0"/>
              </a:rPr>
              <a:t>Datos de facturas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23238D-9D79-44B5-AA1F-FF2141B9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7" y="3246837"/>
            <a:ext cx="6502262" cy="343515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0C96FC3-C4C6-4F5F-9C40-E81BD3A1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PA" dirty="0"/>
              <a:t>Proceso normalización - 1FN, 2FN, 3FN</a:t>
            </a:r>
          </a:p>
        </p:txBody>
      </p:sp>
    </p:spTree>
    <p:extLst>
      <p:ext uri="{BB962C8B-B14F-4D97-AF65-F5344CB8AC3E}">
        <p14:creationId xmlns:p14="http://schemas.microsoft.com/office/powerpoint/2010/main" val="31787491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011_TF00315753" id="{D1E8010F-3DBA-428A-9B32-A8AA99AD8BF1}" vid="{C524538D-DC32-4A1C-A6E4-BABDD843EF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03898F4ADDFF48830CF44B6BF81040" ma:contentTypeVersion="0" ma:contentTypeDescription="Crear nuevo documento." ma:contentTypeScope="" ma:versionID="926e4c314017b1a108f21ed4794ac6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4EF74-2977-4065-95FE-55F8E4B639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AF7010D-FA95-4AFB-81C6-21E4BD80977E}"/>
</file>

<file path=customXml/itemProps3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lluvia de ideas</Template>
  <TotalTime>0</TotalTime>
  <Words>189</Words>
  <Application>Microsoft Office PowerPoint</Application>
  <PresentationFormat>Panorámica</PresentationFormat>
  <Paragraphs>19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Candara</vt:lpstr>
      <vt:lpstr>Garamond</vt:lpstr>
      <vt:lpstr>Wingdings 2</vt:lpstr>
      <vt:lpstr>Dividendo</vt:lpstr>
      <vt:lpstr>TALLER N0 1 APLIQUEMOS CONCEPTOS  CAPITULO I: DESARROLLO DEL MODELO DE BASE DE DATOS (MODELO CONCEPTUAL, LÓGICO Y FÍSICO)  parte iiI   Docente: ing. Carmen ortega r.  </vt:lpstr>
      <vt:lpstr>Aplique conceptos vistos – capitulo i</vt:lpstr>
      <vt:lpstr>Proceso normalización - 1FN, 2FN, 3FN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2020-08-20T02:57:18Z</dcterms:created>
  <dcterms:modified xsi:type="dcterms:W3CDTF">2020-08-27T06:26:52Z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0x010100B403898F4ADDFF48830CF44B6BF81040</vt:lpwstr>
  </property>
</Properties>
</file>