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15"/>
  </p:notesMasterIdLst>
  <p:handoutMasterIdLst>
    <p:handoutMasterId r:id="rId16"/>
  </p:handoutMasterIdLst>
  <p:sldIdLst>
    <p:sldId id="302" r:id="rId5"/>
    <p:sldId id="301" r:id="rId6"/>
    <p:sldId id="291" r:id="rId7"/>
    <p:sldId id="292" r:id="rId8"/>
    <p:sldId id="293" r:id="rId9"/>
    <p:sldId id="294" r:id="rId10"/>
    <p:sldId id="296" r:id="rId11"/>
    <p:sldId id="273" r:id="rId12"/>
    <p:sldId id="271" r:id="rId13"/>
    <p:sldId id="279" r:id="rId1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Carrazco" initials="FC" lastIdx="1" clrIdx="0">
    <p:extLst>
      <p:ext uri="{19B8F6BF-5375-455C-9EA6-DF929625EA0E}">
        <p15:presenceInfo xmlns:p15="http://schemas.microsoft.com/office/powerpoint/2012/main" userId="7f04a4fe5c001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358C0-C44C-498D-A1E1-DE48B4230B7D}" type="datetime1">
              <a:rPr lang="es-ES" smtClean="0"/>
              <a:t>24/11/2020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2B87-2711-4A81-9AC1-A41D13AFD163}" type="datetime1">
              <a:rPr lang="es-ES" smtClean="0"/>
              <a:pPr/>
              <a:t>24/11/2020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599B-E674-4216-909F-8E507CA0A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EBD77-7547-4C41-9CBA-92E05CC11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843BE-E74B-44E6-B16A-2CEF32C4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DAB1D-FF88-4B1F-9694-673F0907BE8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525F1-4447-4EFC-89BE-4E412054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7C25A-3451-4EE2-A76E-713F1B40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67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37673-F3B4-4D5C-BAB8-9AC3D9FB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6CAC2C-928A-4C5E-A9DA-75566BEF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9F4A6-E505-4FBD-9280-A1D29067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DC1C5-0586-43CB-ADE1-FE9AE2D1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86350-44CB-415A-AFE1-F815F6FB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8416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F03D27-8A3E-4779-8264-8DE2D77D5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8CB3AC-ABC2-483B-9AAA-AB51F2BE3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B5AEF-54DB-476D-B9D1-50A98BBA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83DCD-250B-40CE-9D68-CB3E3283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B2DA1-60C4-4131-9BC4-43EA4F1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52082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E33FB-4060-4D94-A6F0-5780C0264376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440861-38A6-4A65-9D49-5A3755B00870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C0DC0-7AA0-47B4-8566-3139D7BCA291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2750-242F-46FE-9010-CAF31B0A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F3B44-ECDB-43E7-A44F-B0B33315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607CA-DA86-4F5D-A814-07F4763C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A9F9C-2007-4FB0-AB4E-43C5AA1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93809-0BBD-4263-B98D-898E6A82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962800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1D9FC-435D-4BE4-91DB-83308E91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F9653-9668-46D9-BBD3-106A85CA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128C-446B-44E4-AD36-7F74063F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51CC07-C6EA-4B19-B21B-F21CD960CB05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CD61C-4745-4EC7-B0E9-B06EA214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FDF52-45F5-47D0-B5A2-EB99658B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67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0A24-7D07-408C-BCE4-E0F09D13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21D63-0CD9-4445-9CA1-2E39937C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A9D0FC-4F30-4F7B-B9C9-BB9B08CEF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221D3-0EAC-4830-B70A-691C00D3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267B79-BF16-4A57-B56C-5BDDA44D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E78C9-F677-43CE-A5E1-6925647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49705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47789-3BBA-4AA1-A9B5-7FD149A0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293D93-33FE-4F0C-9AB8-7CB9D042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A8CB5-B3F6-492A-8332-1D0E7531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B4A207-0E1A-4E2B-8652-0056EAB0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745DFD-F1FB-400A-B2AF-A2EDA1878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FC1B11-E03C-469D-96D1-30A59E7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1B57C3C-5B5B-4C4B-AF84-C4AD3D8A19F3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8689B4-2958-42EC-9970-05493BC0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5C9053-DC72-4B52-8EC3-C1F70C86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0" name="Imagen 9" descr="Celestia-R1---OverlayContentHD.png">
            <a:extLst>
              <a:ext uri="{FF2B5EF4-FFF2-40B4-BE49-F238E27FC236}">
                <a16:creationId xmlns:a16="http://schemas.microsoft.com/office/drawing/2014/main" id="{BCB07C98-A908-448A-94D1-93CDFAE4F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B8DCAD1-01F6-422D-BC13-9313A279A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3443F-BB37-49C9-B075-9252D9BD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172AB8-DA0B-4313-BB61-0AB106C0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155427-7CF5-4CF7-B6B0-39C2418E56E7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26784B-91B4-4BA2-874D-457424AB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AEDA48-0454-4257-92F9-F187926B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1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38205F-B27C-4183-B670-EF3E0543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47786-EEBE-4706-ACD9-FE928A10B11B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A8180-D6BE-412A-A43C-0BFB597A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F2FD78-A970-40F5-BA92-D21DA2DC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41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68E73-3B79-4E50-A897-D13EE68C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A75E9-9869-4591-A329-B3E6F8A7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CE9813-4C9A-490F-BACA-91A6F1FE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DE340-BEA8-4C0D-B872-4673BC8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8997ED-350B-42E4-B521-98B5B09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A74D8-2F04-412F-9FF3-C35F4EAF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08101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1941-F957-4003-94A2-A7EC34C9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80EBEB-1BD6-4A84-8FC7-2E3C4474E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5CE71A-921D-4A1E-8736-B6B9BB07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647A1B-398C-4055-8E05-4FB383D5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17DEB-E040-417F-AB4B-E28453F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3641D6-4857-46BC-B51E-8E9526E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69201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43B82F-BAF9-4C46-A197-CFD7449F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664891-12E3-4C3D-BE46-BB031042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C0E43-737D-46CE-9952-EA8373174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FBF57-4D47-4F79-959B-DCA75FC98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C5A06-5685-4AD9-9CF8-DD7359AFE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357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79" r:id="rId12"/>
    <p:sldLayoutId id="2147483669" r:id="rId13"/>
    <p:sldLayoutId id="214748368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7C7BFBC-78F3-4610-9901-C5BE0F6A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869" y="1066693"/>
            <a:ext cx="10054167" cy="242146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GUÍA TALLER PRÁCTICO</a:t>
            </a:r>
            <a:br>
              <a:rPr lang="es-E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3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CAPITULO VI- CONCEPTOS BÁSICOS SOBRE TRANSACCIONES Y CONTROL DE LA CONCURRENCIA</a:t>
            </a:r>
            <a:br>
              <a:rPr lang="es-ES" sz="3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br>
              <a:rPr lang="es-ES" sz="3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3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(70 puntos)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00653E-C1C7-4802-B7A3-A87B748FF585}"/>
              </a:ext>
            </a:extLst>
          </p:cNvPr>
          <p:cNvSpPr txBox="1"/>
          <p:nvPr/>
        </p:nvSpPr>
        <p:spPr>
          <a:xfrm>
            <a:off x="3348366" y="2525647"/>
            <a:ext cx="5509172" cy="12155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Preparados por los estudiantes 1IL132: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1900" dirty="0">
              <a:solidFill>
                <a:schemeClr val="accent1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758326-56EF-4E1D-923A-EF3C3C485C81}"/>
              </a:ext>
            </a:extLst>
          </p:cNvPr>
          <p:cNvSpPr txBox="1"/>
          <p:nvPr/>
        </p:nvSpPr>
        <p:spPr>
          <a:xfrm>
            <a:off x="3666681" y="3133441"/>
            <a:ext cx="2590800" cy="397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Carlos Gonzalés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Gerald Rodríguez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Salvador Russo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Mark Tack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Emma Velásquez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Luis Carrasco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Dayana Guerra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Eimy Guerra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Ary Sánchez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José Tatis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0B44CA-9664-469F-B783-AB540223F1B2}"/>
              </a:ext>
            </a:extLst>
          </p:cNvPr>
          <p:cNvSpPr txBox="1"/>
          <p:nvPr/>
        </p:nvSpPr>
        <p:spPr>
          <a:xfrm>
            <a:off x="6102952" y="3133441"/>
            <a:ext cx="2590799" cy="2976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Andrea Senior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Xueya Xie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Diana Yuhua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Diana Zeledón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Dennis Fong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Mónica Cárdenas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José De Gracia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Milagros Vergara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Carlos Villa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2C3B-39A9-4BEF-9EE5-A385A084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4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A" dirty="0"/>
              <a:t>Investigue y defina con sus propias palabras:</a:t>
            </a:r>
            <a:r>
              <a:rPr lang="es-ES" dirty="0"/>
              <a:t> </a:t>
            </a: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B7E1E8FF-8A4A-43D4-A213-C90D15AB6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10" b="437"/>
          <a:stretch/>
        </p:blipFill>
        <p:spPr>
          <a:xfrm>
            <a:off x="838200" y="2601892"/>
            <a:ext cx="5791491" cy="3592197"/>
          </a:xfr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3A68853-C83D-4F52-B89C-F5B0F1611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12673" y="3673235"/>
            <a:ext cx="3678071" cy="1449510"/>
          </a:xfrm>
        </p:spPr>
        <p:txBody>
          <a:bodyPr anchor="t">
            <a:normAutofit fontScale="85000" lnSpcReduction="20000"/>
          </a:bodyPr>
          <a:lstStyle/>
          <a:p>
            <a:r>
              <a:rPr lang="es-PA" dirty="0"/>
              <a:t>¿Qué es granularidad múltiple? </a:t>
            </a:r>
            <a:endParaRPr lang="es-ES" dirty="0"/>
          </a:p>
          <a:p>
            <a:r>
              <a:rPr lang="es-PA" dirty="0"/>
              <a:t>¿Cómo funciona?</a:t>
            </a:r>
            <a:r>
              <a:rPr lang="es-ES" dirty="0"/>
              <a:t> </a:t>
            </a:r>
          </a:p>
          <a:p>
            <a:r>
              <a:rPr lang="es-PA" dirty="0"/>
              <a:t> ¿Cuál es su objetivo?</a:t>
            </a:r>
            <a:r>
              <a:rPr lang="es-ES" dirty="0"/>
              <a:t> 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384805-443B-409F-BD8D-D36C991EFD8B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274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EJERCICIO 6  -  10 puntos</a:t>
            </a:r>
          </a:p>
        </p:txBody>
      </p:sp>
    </p:spTree>
    <p:extLst>
      <p:ext uri="{BB962C8B-B14F-4D97-AF65-F5344CB8AC3E}">
        <p14:creationId xmlns:p14="http://schemas.microsoft.com/office/powerpoint/2010/main" val="349212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BD02F5-8668-4699-BA0B-88B21FDF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43" y="616224"/>
            <a:ext cx="10840914" cy="5603750"/>
          </a:xfrm>
        </p:spPr>
        <p:txBody>
          <a:bodyPr>
            <a:normAutofit fontScale="70000" lnSpcReduction="20000"/>
          </a:bodyPr>
          <a:lstStyle/>
          <a:p>
            <a:r>
              <a:rPr lang="es-ES" sz="5100" dirty="0"/>
              <a:t>Ejercicio 1  - 10 puntos</a:t>
            </a:r>
          </a:p>
          <a:p>
            <a:r>
              <a:rPr lang="es-ES" dirty="0"/>
              <a:t>Cree una base de datos en </a:t>
            </a:r>
            <a:r>
              <a:rPr lang="es-ES" dirty="0" err="1"/>
              <a:t>MySql</a:t>
            </a:r>
            <a:r>
              <a:rPr lang="es-ES" dirty="0"/>
              <a:t> y en ella</a:t>
            </a:r>
            <a:r>
              <a:rPr lang="es-ES" dirty="0">
                <a:ea typeface="+mn-lt"/>
                <a:cs typeface="+mn-lt"/>
              </a:rPr>
              <a:t> crear una primera tabla llamada “T” que tiene tres columnas: id (de tipo </a:t>
            </a:r>
            <a:r>
              <a:rPr lang="es-ES" i="1" dirty="0" err="1">
                <a:ea typeface="+mn-lt"/>
                <a:cs typeface="+mn-lt"/>
              </a:rPr>
              <a:t>integer</a:t>
            </a:r>
            <a:r>
              <a:rPr lang="es-ES" i="1" dirty="0">
                <a:ea typeface="+mn-lt"/>
                <a:cs typeface="+mn-lt"/>
              </a:rPr>
              <a:t> </a:t>
            </a:r>
            <a:r>
              <a:rPr lang="es-ES" dirty="0">
                <a:ea typeface="+mn-lt"/>
                <a:cs typeface="+mn-lt"/>
              </a:rPr>
              <a:t>, clave primaria), s(de tipo </a:t>
            </a:r>
            <a:r>
              <a:rPr lang="es-ES" i="1" dirty="0" err="1">
                <a:ea typeface="+mn-lt"/>
                <a:cs typeface="+mn-lt"/>
              </a:rPr>
              <a:t>string</a:t>
            </a:r>
            <a:r>
              <a:rPr lang="es-ES" i="1" dirty="0">
                <a:ea typeface="+mn-lt"/>
                <a:cs typeface="+mn-lt"/>
              </a:rPr>
              <a:t> </a:t>
            </a:r>
            <a:r>
              <a:rPr lang="es-ES" dirty="0">
                <a:ea typeface="+mn-lt"/>
                <a:cs typeface="+mn-lt"/>
              </a:rPr>
              <a:t>de longitud máxima 30), y si (de tipo</a:t>
            </a:r>
            <a:r>
              <a:rPr lang="es-ES" i="1" dirty="0">
                <a:ea typeface="+mn-lt"/>
                <a:cs typeface="+mn-lt"/>
              </a:rPr>
              <a:t> </a:t>
            </a:r>
            <a:r>
              <a:rPr lang="es-ES" i="1" dirty="0" err="1">
                <a:ea typeface="+mn-lt"/>
                <a:cs typeface="+mn-lt"/>
              </a:rPr>
              <a:t>small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integer</a:t>
            </a:r>
            <a:r>
              <a:rPr lang="es-ES" i="1" dirty="0">
                <a:ea typeface="+mn-lt"/>
                <a:cs typeface="+mn-lt"/>
              </a:rPr>
              <a:t> </a:t>
            </a:r>
            <a:r>
              <a:rPr lang="es-ES" dirty="0">
                <a:ea typeface="+mn-lt"/>
                <a:cs typeface="+mn-lt"/>
              </a:rPr>
              <a:t>). </a:t>
            </a:r>
            <a:endParaRPr lang="es-ES" dirty="0"/>
          </a:p>
          <a:p>
            <a:pPr>
              <a:buClr>
                <a:srgbClr val="FFFFFF"/>
              </a:buClr>
            </a:pPr>
            <a:r>
              <a:rPr lang="es-ES" dirty="0"/>
              <a:t>Insertamos los siguientes valores:</a:t>
            </a:r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r>
              <a:rPr lang="es-ES" dirty="0">
                <a:ea typeface="+mn-lt"/>
                <a:cs typeface="+mn-lt"/>
              </a:rPr>
              <a:t>Teniendo en cuenta todo lo aprendido hasta el momento vamos a tratar de deshacer la transacción actual:</a:t>
            </a: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r>
              <a:rPr lang="es-ES" dirty="0">
                <a:ea typeface="+mn-lt"/>
                <a:cs typeface="+mn-lt"/>
              </a:rPr>
              <a:t>Parece que ha funcionado, pero después de ejecutar nuevamente la sentencia “SELECT * FROM T” parece que la tabla continua teniendo las tres tuplas añadidas anteriormente. El origen de esta primera sorpresa tiene un nombre : “AUTOCOMMIT”. MySQL se inicia en modo AUTOCOMMIT, en el que cada transacción debe iniciarse mediante el comando “START TRANSACTION” . Y después de acabar la transacción MySQL vuelve de Nuevo al modo AUTOCOMMIT.</a:t>
            </a: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D2EE6-DC1E-4662-A21E-D1DBC607AAC5}"/>
              </a:ext>
            </a:extLst>
          </p:cNvPr>
          <p:cNvSpPr txBox="1"/>
          <p:nvPr/>
        </p:nvSpPr>
        <p:spPr>
          <a:xfrm>
            <a:off x="4433667" y="2128272"/>
            <a:ext cx="537099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INSERT INTO T (id, s) VALUES (1, 'first');</a:t>
            </a:r>
            <a:endParaRPr lang="es-ES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INSERT INTO T (id, s) VALUES (2, 'second');</a:t>
            </a:r>
            <a:endParaRPr lang="es-ES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INSERT INTO T (id, s) VALUES (3, '</a:t>
            </a:r>
            <a:r>
              <a:rPr lang="fr-FR" dirty="0" err="1">
                <a:ea typeface="+mn-lt"/>
                <a:cs typeface="+mn-lt"/>
              </a:rPr>
              <a:t>third</a:t>
            </a:r>
            <a:r>
              <a:rPr lang="fr-FR" dirty="0">
                <a:ea typeface="+mn-lt"/>
                <a:cs typeface="+mn-lt"/>
              </a:rPr>
              <a:t>');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F3141E-4D38-4228-B4AE-9FD1591159C1}"/>
              </a:ext>
            </a:extLst>
          </p:cNvPr>
          <p:cNvSpPr txBox="1"/>
          <p:nvPr/>
        </p:nvSpPr>
        <p:spPr>
          <a:xfrm>
            <a:off x="4459107" y="3806399"/>
            <a:ext cx="537099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>
                <a:ea typeface="+mn-lt"/>
                <a:cs typeface="+mn-lt"/>
              </a:rPr>
              <a:t>ROLLBACK;</a:t>
            </a:r>
            <a:endParaRPr lang="es-ES" dirty="0"/>
          </a:p>
          <a:p>
            <a:r>
              <a:rPr lang="fr-FR" dirty="0">
                <a:ea typeface="+mn-lt"/>
                <a:cs typeface="+mn-lt"/>
              </a:rPr>
              <a:t>SELECT * FROM T ;</a:t>
            </a:r>
            <a:endParaRPr lang="es-ES" dirty="0"/>
          </a:p>
          <a:p>
            <a:endParaRPr lang="fr-F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C4B09E-3BCC-495D-9F8F-59BA0AD82C91}"/>
              </a:ext>
            </a:extLst>
          </p:cNvPr>
          <p:cNvSpPr txBox="1">
            <a:spLocks/>
          </p:cNvSpPr>
          <p:nvPr/>
        </p:nvSpPr>
        <p:spPr bwMode="white">
          <a:xfrm>
            <a:off x="299369" y="120164"/>
            <a:ext cx="10840914" cy="99212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A" sz="4500" b="1" dirty="0"/>
              <a:t>Parte I - Introducción a las transacciones y bloqueos</a:t>
            </a:r>
          </a:p>
          <a:p>
            <a:br>
              <a:rPr lang="es-PA" dirty="0"/>
            </a:b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6390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CEC4AC8-CE00-43DE-AE76-5574B3F8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20695"/>
            <a:ext cx="10840914" cy="4870506"/>
          </a:xfrm>
        </p:spPr>
        <p:txBody>
          <a:bodyPr>
            <a:normAutofit lnSpcReduction="10000"/>
          </a:bodyPr>
          <a:lstStyle/>
          <a:p>
            <a:r>
              <a:rPr lang="es-ES">
                <a:ea typeface="+mn-lt"/>
                <a:cs typeface="+mn-lt"/>
              </a:rPr>
              <a:t>Vamos a probar esto con los siguientes comandos:</a:t>
            </a:r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>
              <a:ea typeface="+mn-lt"/>
              <a:cs typeface="+mn-lt"/>
            </a:endParaRPr>
          </a:p>
          <a:p>
            <a:pPr>
              <a:buNone/>
            </a:pPr>
            <a:r>
              <a:rPr lang="es-ES" b="1">
                <a:ea typeface="+mn-lt"/>
                <a:cs typeface="+mn-lt"/>
              </a:rPr>
              <a:t>Pregunta:</a:t>
            </a:r>
            <a:endParaRPr lang="es-ES">
              <a:ea typeface="+mn-lt"/>
              <a:cs typeface="+mn-lt"/>
            </a:endParaRPr>
          </a:p>
          <a:p>
            <a:pPr>
              <a:buNone/>
            </a:pPr>
            <a:r>
              <a:rPr lang="es-ES">
                <a:ea typeface="+mn-lt"/>
                <a:cs typeface="+mn-lt"/>
              </a:rPr>
              <a:t>Comparar los resultados obtenidos de la ejecución de los dos comandos SELECT * FROM T</a:t>
            </a:r>
          </a:p>
          <a:p>
            <a:pPr>
              <a:buNone/>
            </a:pPr>
            <a:endParaRPr lang="es-ES"/>
          </a:p>
          <a:p>
            <a:pPr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1B7736-3654-4CA8-9D81-685A3565E4F0}"/>
              </a:ext>
            </a:extLst>
          </p:cNvPr>
          <p:cNvSpPr txBox="1"/>
          <p:nvPr/>
        </p:nvSpPr>
        <p:spPr>
          <a:xfrm>
            <a:off x="942227" y="1608066"/>
            <a:ext cx="537099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ea typeface="+mn-lt"/>
                <a:cs typeface="+mn-lt"/>
              </a:rPr>
              <a:t>START TRANSACTION;</a:t>
            </a:r>
            <a:endParaRPr lang="es-E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INSERT INTO T (id, s) VALUES (4, '</a:t>
            </a:r>
            <a:r>
              <a:rPr lang="fr-FR" err="1">
                <a:ea typeface="+mn-lt"/>
                <a:cs typeface="+mn-lt"/>
              </a:rPr>
              <a:t>fourth</a:t>
            </a:r>
            <a:r>
              <a:rPr lang="fr-FR">
                <a:ea typeface="+mn-lt"/>
                <a:cs typeface="+mn-lt"/>
              </a:rPr>
              <a:t>');</a:t>
            </a:r>
            <a:endParaRPr lang="es-E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SELECT * FROM T ;</a:t>
            </a:r>
            <a:endParaRPr lang="es-ES"/>
          </a:p>
          <a:p>
            <a:r>
              <a:rPr lang="fr-FR" b="1">
                <a:ea typeface="+mn-lt"/>
                <a:cs typeface="+mn-lt"/>
              </a:rPr>
              <a:t>ROLLBACK;</a:t>
            </a:r>
            <a:endParaRPr lang="fr-FR"/>
          </a:p>
          <a:p>
            <a:r>
              <a:rPr lang="fr-FR">
                <a:ea typeface="+mn-lt"/>
                <a:cs typeface="+mn-lt"/>
              </a:rPr>
              <a:t>SELECT * FROM T;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EB68A-C482-42DE-95F1-15FA3318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 – 10 puntos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FFB7B-A37B-4440-9906-DC49C6EE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>
                <a:ea typeface="+mn-lt"/>
                <a:cs typeface="+mn-lt"/>
              </a:rPr>
              <a:t> A continuación ejecutamos los siguientes comandos:</a:t>
            </a:r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 marL="0" indent="0">
              <a:buClr>
                <a:srgbClr val="FFFFFF"/>
              </a:buClr>
              <a:buNone/>
            </a:pPr>
            <a:r>
              <a:rPr lang="es-ES" b="1">
                <a:ea typeface="+mn-lt"/>
                <a:cs typeface="+mn-lt"/>
              </a:rPr>
              <a:t>Pregunta:</a:t>
            </a:r>
            <a:endParaRPr lang="es-ES"/>
          </a:p>
          <a:p>
            <a:pPr marL="0" indent="0">
              <a:buClr>
                <a:srgbClr val="FFFFFF"/>
              </a:buClr>
              <a:buNone/>
            </a:pPr>
            <a:r>
              <a:rPr lang="es-ES">
                <a:ea typeface="+mn-lt"/>
                <a:cs typeface="+mn-lt"/>
              </a:rPr>
              <a:t>¿Que se obtiene como resultado de ejecutar la sentencia SELECT * FROM T?</a:t>
            </a:r>
            <a:endParaRPr lang="es-ES"/>
          </a:p>
          <a:p>
            <a:pPr marL="0" indent="0">
              <a:buClr>
                <a:srgbClr val="FFFFFF"/>
              </a:buClr>
              <a:buNone/>
            </a:pP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14FBAA-EF59-4F9D-BB3A-05F09BF8BD05}"/>
              </a:ext>
            </a:extLst>
          </p:cNvPr>
          <p:cNvSpPr txBox="1"/>
          <p:nvPr/>
        </p:nvSpPr>
        <p:spPr>
          <a:xfrm>
            <a:off x="1099109" y="2325242"/>
            <a:ext cx="5370990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ea typeface="+mn-lt"/>
                <a:cs typeface="+mn-lt"/>
              </a:rPr>
              <a:t>INSERT INTO T (id, s) VALUES (5, '</a:t>
            </a:r>
            <a:r>
              <a:rPr lang="fr-FR" err="1">
                <a:ea typeface="+mn-lt"/>
                <a:cs typeface="+mn-lt"/>
              </a:rPr>
              <a:t>fifth</a:t>
            </a:r>
            <a:r>
              <a:rPr lang="fr-FR">
                <a:ea typeface="+mn-lt"/>
                <a:cs typeface="+mn-lt"/>
              </a:rPr>
              <a:t>');</a:t>
            </a:r>
            <a:endParaRPr lang="es-ES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ROLLBACK;</a:t>
            </a:r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SELECT * FROM T;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00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7120B-0428-469F-A2D4-098ECCA1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3- 15 puntos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B2210-1F45-4CC4-B57F-EE6E6EF7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+mn-lt"/>
                <a:cs typeface="+mn-lt"/>
              </a:rPr>
              <a:t>Ahora desactivamos el modo AUTOCOMMIT, pero borramos antes el contenido de la tabla:</a:t>
            </a:r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r>
              <a:rPr lang="es-ES"/>
              <a:t>Insertamos nuevamente: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E85367-64DF-4878-992E-66A06A7453F5}"/>
              </a:ext>
            </a:extLst>
          </p:cNvPr>
          <p:cNvSpPr txBox="1"/>
          <p:nvPr/>
        </p:nvSpPr>
        <p:spPr>
          <a:xfrm>
            <a:off x="1027222" y="4323695"/>
            <a:ext cx="5370990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INSERT INTO T (id, s) VALUES (2, 'second');</a:t>
            </a:r>
          </a:p>
          <a:p>
            <a:r>
              <a:rPr lang="fr-FR">
                <a:ea typeface="+mn-lt"/>
                <a:cs typeface="+mn-lt"/>
              </a:rPr>
              <a:t>INSERT INTO T (id, s) VALUES (3, '</a:t>
            </a:r>
            <a:r>
              <a:rPr lang="fr-FR" err="1">
                <a:ea typeface="+mn-lt"/>
                <a:cs typeface="+mn-lt"/>
              </a:rPr>
              <a:t>third</a:t>
            </a:r>
            <a:r>
              <a:rPr lang="fr-FR">
                <a:ea typeface="+mn-lt"/>
                <a:cs typeface="+mn-lt"/>
              </a:rPr>
              <a:t>');</a:t>
            </a:r>
            <a:endParaRPr lang="fr-FR"/>
          </a:p>
          <a:p>
            <a:r>
              <a:rPr lang="fr-FR">
                <a:ea typeface="+mn-lt"/>
                <a:cs typeface="+mn-lt"/>
              </a:rPr>
              <a:t>SELECT * FROM T;</a:t>
            </a:r>
            <a:endParaRPr lang="fr-FR"/>
          </a:p>
          <a:p>
            <a:endParaRPr lang="fr-F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3665DF-7C35-4EC1-B1FF-9A5F40448814}"/>
              </a:ext>
            </a:extLst>
          </p:cNvPr>
          <p:cNvSpPr txBox="1"/>
          <p:nvPr/>
        </p:nvSpPr>
        <p:spPr>
          <a:xfrm>
            <a:off x="1027222" y="2296488"/>
            <a:ext cx="537099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SET AUTOCOMMIT = 0;</a:t>
            </a:r>
          </a:p>
          <a:p>
            <a:r>
              <a:rPr lang="fr-FR">
                <a:ea typeface="+mn-lt"/>
                <a:cs typeface="+mn-lt"/>
              </a:rPr>
              <a:t>DELETE FROM T WHERE id &gt; 1;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2807403-A3E3-4A99-8CDD-16026372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10" y="791299"/>
            <a:ext cx="10840914" cy="5172430"/>
          </a:xfrm>
        </p:spPr>
        <p:txBody>
          <a:bodyPr/>
          <a:lstStyle/>
          <a:p>
            <a:r>
              <a:rPr lang="es-ES"/>
              <a:t>Y realizamos ROLLBACK</a:t>
            </a:r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 marL="0" indent="0">
              <a:buClr>
                <a:srgbClr val="FFFFFF"/>
              </a:buClr>
              <a:buNone/>
            </a:pPr>
            <a:r>
              <a:rPr lang="es-ES" b="1">
                <a:ea typeface="+mn-lt"/>
                <a:cs typeface="+mn-lt"/>
              </a:rPr>
              <a:t>Pregunta:</a:t>
            </a:r>
            <a:endParaRPr lang="es-ES" b="1"/>
          </a:p>
          <a:p>
            <a:pPr marL="0" indent="0">
              <a:buClr>
                <a:srgbClr val="FFFFFF"/>
              </a:buClr>
              <a:buNone/>
            </a:pPr>
            <a:r>
              <a:rPr lang="es-ES">
                <a:ea typeface="+mn-lt"/>
                <a:cs typeface="+mn-lt"/>
              </a:rPr>
              <a:t>¿Cuál es la ventaja/desventaja de usar “SET TRANSACTION”, comparado con “SET AUTOCOMMIT”, ¿para desactivar el modo AUTOCOMMIT?</a:t>
            </a: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  <a:p>
            <a:pPr>
              <a:buClr>
                <a:srgbClr val="FFFFFF"/>
              </a:buClr>
            </a:pP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CA0BC4-455E-4471-B716-6EC9B5985DB6}"/>
              </a:ext>
            </a:extLst>
          </p:cNvPr>
          <p:cNvSpPr txBox="1"/>
          <p:nvPr/>
        </p:nvSpPr>
        <p:spPr>
          <a:xfrm>
            <a:off x="1041599" y="1275696"/>
            <a:ext cx="537099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ROLLBACK;</a:t>
            </a:r>
          </a:p>
          <a:p>
            <a:r>
              <a:rPr lang="fr-FR">
                <a:ea typeface="+mn-lt"/>
                <a:cs typeface="+mn-lt"/>
              </a:rPr>
              <a:t>SELECT * FROM T;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1BDDD-A365-48E2-BF40-7ACADF9A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6" y="-136838"/>
            <a:ext cx="10515600" cy="1325563"/>
          </a:xfrm>
        </p:spPr>
        <p:txBody>
          <a:bodyPr/>
          <a:lstStyle/>
          <a:p>
            <a:r>
              <a:rPr lang="es-ES" dirty="0"/>
              <a:t>EJERCICIO 4  - 10 puntos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7D9B6-2AF6-4048-AEB4-4096F198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56" y="1188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Utilizando la sintaxis:</a:t>
            </a: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Estableceremos el nivel de aislamiento de una sesión utilizando READ UNCOMMITTED, luego utilizamos DBCC USEROPTIONS para comprobar que SQL Server ha efectuado el cambio.</a:t>
            </a:r>
          </a:p>
          <a:p>
            <a:pPr marL="0" indent="0">
              <a:buNone/>
            </a:pPr>
            <a:r>
              <a:rPr lang="es-ES" dirty="0"/>
              <a:t>El resultado obtenido debería ser el siguiente: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Clr>
                <a:prstClr val="white"/>
              </a:buClr>
              <a:buNone/>
            </a:pPr>
            <a:endParaRPr lang="es-ES" dirty="0"/>
          </a:p>
          <a:p>
            <a:pPr>
              <a:buClr>
                <a:srgbClr val="FFFFFF"/>
              </a:buClr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5E3FA6-4BCF-4C09-8C20-D32B59B5EAEE}"/>
              </a:ext>
            </a:extLst>
          </p:cNvPr>
          <p:cNvSpPr txBox="1"/>
          <p:nvPr/>
        </p:nvSpPr>
        <p:spPr>
          <a:xfrm>
            <a:off x="4138735" y="994771"/>
            <a:ext cx="7734294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Corbel"/>
              </a:rPr>
              <a:t>SET TRANSACTION ISOLATION LEVEL {READ COMMITTED | READ </a:t>
            </a:r>
            <a:r>
              <a:rPr lang="es-ES" dirty="0">
                <a:latin typeface="Corbel"/>
                <a:ea typeface="Corbel"/>
                <a:cs typeface="Corbel"/>
              </a:rPr>
              <a:t>​</a:t>
            </a:r>
            <a:br>
              <a:rPr lang="es-ES" dirty="0">
                <a:latin typeface="Corbel"/>
                <a:ea typeface="Corbel"/>
                <a:cs typeface="Corbel"/>
              </a:rPr>
            </a:br>
            <a:r>
              <a:rPr lang="es-ES" dirty="0">
                <a:solidFill>
                  <a:srgbClr val="FFFFFF"/>
                </a:solidFill>
                <a:latin typeface="Corbel"/>
              </a:rPr>
              <a:t>UNCOMMITTED | REPEATABLE READ | SERIALIZABLE}</a:t>
            </a:r>
            <a:endParaRPr lang="fr-FR" dirty="0"/>
          </a:p>
        </p:txBody>
      </p:sp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61969E97-5702-4808-A262-52BB67B9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7" y="3652778"/>
            <a:ext cx="4929605" cy="2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8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C2FF3-CE53-4F09-923E-DF191BF56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832" y="831001"/>
            <a:ext cx="8683625" cy="2421464"/>
          </a:xfrm>
        </p:spPr>
        <p:txBody>
          <a:bodyPr>
            <a:normAutofit/>
          </a:bodyPr>
          <a:lstStyle/>
          <a:p>
            <a:pPr algn="l"/>
            <a:r>
              <a:rPr lang="es-PA" sz="1800" b="1" dirty="0"/>
              <a:t>Para comprobar el efecto del bloqueo de una tabla vamos a realizar la siguiente práctica utilizando dos sesiones distintas en MySQL </a:t>
            </a:r>
            <a:r>
              <a:rPr lang="es-PA" sz="1800" b="1" dirty="0" err="1"/>
              <a:t>Workbench</a:t>
            </a:r>
            <a:r>
              <a:rPr lang="es-PA" sz="1800" b="1" dirty="0"/>
              <a:t>:</a:t>
            </a:r>
            <a:br>
              <a:rPr lang="es-PA" sz="1800" b="1" dirty="0"/>
            </a:br>
            <a:br>
              <a:rPr lang="es-PA" sz="1800" b="1" dirty="0"/>
            </a:br>
            <a:br>
              <a:rPr lang="es-PA" sz="1800" dirty="0"/>
            </a:br>
            <a:r>
              <a:rPr lang="es-PA" sz="1800" cap="none" dirty="0"/>
              <a:t>Desde una sesión </a:t>
            </a:r>
            <a:r>
              <a:rPr lang="es-PA" sz="1800" cap="none" dirty="0" err="1"/>
              <a:t>mysql</a:t>
            </a:r>
            <a:r>
              <a:rPr lang="es-PA" sz="1800" cap="none" dirty="0"/>
              <a:t> </a:t>
            </a:r>
            <a:r>
              <a:rPr lang="es-PA" sz="1800" cap="none" dirty="0" err="1"/>
              <a:t>workbench</a:t>
            </a:r>
            <a:r>
              <a:rPr lang="es-PA" sz="1800" cap="none" dirty="0"/>
              <a:t> desactiva el modo </a:t>
            </a:r>
            <a:r>
              <a:rPr lang="es-PA" sz="1800" cap="none" dirty="0" err="1"/>
              <a:t>autocommit</a:t>
            </a:r>
            <a:r>
              <a:rPr lang="es-PA" sz="1800" cap="none" dirty="0"/>
              <a:t>  y escribe el código para bloquear clientes para escritura:</a:t>
            </a:r>
            <a:endParaRPr lang="es-PA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82C8F-4205-48E9-8E77-648C1C90E77C}"/>
              </a:ext>
            </a:extLst>
          </p:cNvPr>
          <p:cNvSpPr txBox="1"/>
          <p:nvPr/>
        </p:nvSpPr>
        <p:spPr>
          <a:xfrm>
            <a:off x="1704513" y="3227922"/>
            <a:ext cx="537099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SET AUTOCOMMIT=0;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COMMIT;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LOCK TABLE CLIENTES WRITE;</a:t>
            </a:r>
            <a:endParaRPr lang="es-PA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9D7226-6660-4B8C-AAA2-E47028047845}"/>
              </a:ext>
            </a:extLst>
          </p:cNvPr>
          <p:cNvSpPr txBox="1"/>
          <p:nvPr/>
        </p:nvSpPr>
        <p:spPr>
          <a:xfrm>
            <a:off x="1704513" y="4671134"/>
            <a:ext cx="5370990" cy="6658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  <a:latin typeface="Consolas" panose="020B0609020204030204" pitchFamily="49" charset="0"/>
              </a:rPr>
              <a:t>UPDATE CLIENTES SET Nombre='José' WHERE </a:t>
            </a:r>
            <a:r>
              <a:rPr lang="fr-FR" dirty="0" err="1">
                <a:solidFill>
                  <a:srgbClr val="FFC000"/>
                </a:solidFill>
                <a:latin typeface="Consolas" panose="020B0609020204030204" pitchFamily="49" charset="0"/>
              </a:rPr>
              <a:t>CodCliente</a:t>
            </a:r>
            <a:r>
              <a:rPr lang="fr-FR" dirty="0">
                <a:solidFill>
                  <a:srgbClr val="FFC000"/>
                </a:solidFill>
                <a:latin typeface="Consolas" panose="020B0609020204030204" pitchFamily="49" charset="0"/>
              </a:rPr>
              <a:t>='00009';</a:t>
            </a:r>
            <a:endParaRPr lang="es-PA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EA1A12-4531-4C01-8C0D-8266542030FC}"/>
              </a:ext>
            </a:extLst>
          </p:cNvPr>
          <p:cNvSpPr/>
          <p:nvPr/>
        </p:nvSpPr>
        <p:spPr>
          <a:xfrm>
            <a:off x="1704513" y="4185367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/>
              <a:t>Desde la otra sesión escribe el siguiente código: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E527BE5-A18D-4307-8F93-CB5C2EFE2F6A}"/>
              </a:ext>
            </a:extLst>
          </p:cNvPr>
          <p:cNvSpPr txBox="1">
            <a:spLocks/>
          </p:cNvSpPr>
          <p:nvPr/>
        </p:nvSpPr>
        <p:spPr>
          <a:xfrm>
            <a:off x="346881" y="-14642"/>
            <a:ext cx="71457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dirty="0"/>
              <a:t>EJERCICIO 5 -  15 puntos</a:t>
            </a:r>
          </a:p>
        </p:txBody>
      </p:sp>
    </p:spTree>
    <p:extLst>
      <p:ext uri="{BB962C8B-B14F-4D97-AF65-F5344CB8AC3E}">
        <p14:creationId xmlns:p14="http://schemas.microsoft.com/office/powerpoint/2010/main" val="5061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C2FF3-CE53-4F09-923E-DF191BF56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280" y="842026"/>
            <a:ext cx="8683625" cy="646331"/>
          </a:xfrm>
        </p:spPr>
        <p:txBody>
          <a:bodyPr>
            <a:normAutofit fontScale="90000"/>
          </a:bodyPr>
          <a:lstStyle/>
          <a:p>
            <a:pPr algn="l"/>
            <a:br>
              <a:rPr lang="es-PA" sz="1800" b="1"/>
            </a:br>
            <a:br>
              <a:rPr lang="es-PA" sz="1800" b="1"/>
            </a:br>
            <a:br>
              <a:rPr lang="es-PA" sz="1800" cap="none"/>
            </a:br>
            <a:r>
              <a:rPr lang="es-PA" sz="1800" cap="none"/>
              <a:t>¿Qué ocurre? esta operación se mantiene a la espera porque esa tabla está bloqueada.</a:t>
            </a:r>
            <a:br>
              <a:rPr lang="es-PA" sz="1800" cap="none"/>
            </a:br>
            <a:r>
              <a:rPr lang="es-PA" sz="1800" cap="none"/>
              <a:t>de nuevo, desde la sesión inicial intenta ejecutar la operación anterior:</a:t>
            </a:r>
            <a:endParaRPr lang="es-PA" sz="18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82C8F-4205-48E9-8E77-648C1C90E77C}"/>
              </a:ext>
            </a:extLst>
          </p:cNvPr>
          <p:cNvSpPr txBox="1"/>
          <p:nvPr/>
        </p:nvSpPr>
        <p:spPr>
          <a:xfrm>
            <a:off x="1402302" y="1823727"/>
            <a:ext cx="537099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solidFill>
                  <a:srgbClr val="FFC000"/>
                </a:solidFill>
                <a:latin typeface="Consolas" panose="020B0609020204030204" pitchFamily="49" charset="0"/>
              </a:rPr>
              <a:t>UPDATE CLIENTES SET Nombre='José' WHERE </a:t>
            </a:r>
            <a:r>
              <a:rPr lang="fr-FR" err="1">
                <a:solidFill>
                  <a:srgbClr val="FFC000"/>
                </a:solidFill>
                <a:latin typeface="Consolas" panose="020B0609020204030204" pitchFamily="49" charset="0"/>
              </a:rPr>
              <a:t>CodCliente</a:t>
            </a:r>
            <a:r>
              <a:rPr lang="fr-FR">
                <a:solidFill>
                  <a:srgbClr val="FFC000"/>
                </a:solidFill>
                <a:latin typeface="Consolas" panose="020B0609020204030204" pitchFamily="49" charset="0"/>
              </a:rPr>
              <a:t>='00009';</a:t>
            </a:r>
            <a:endParaRPr lang="es-PA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9D7226-6660-4B8C-AAA2-E47028047845}"/>
              </a:ext>
            </a:extLst>
          </p:cNvPr>
          <p:cNvSpPr txBox="1"/>
          <p:nvPr/>
        </p:nvSpPr>
        <p:spPr>
          <a:xfrm>
            <a:off x="1475173" y="3686927"/>
            <a:ext cx="537099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A">
                <a:solidFill>
                  <a:srgbClr val="FFC000"/>
                </a:solidFill>
                <a:latin typeface="Consolas" panose="020B0609020204030204" pitchFamily="49" charset="0"/>
              </a:rPr>
              <a:t>ROLLBACK;</a:t>
            </a:r>
          </a:p>
          <a:p>
            <a:r>
              <a:rPr lang="es-PA">
                <a:solidFill>
                  <a:srgbClr val="FFC000"/>
                </a:solidFill>
                <a:latin typeface="Consolas" panose="020B0609020204030204" pitchFamily="49" charset="0"/>
              </a:rPr>
              <a:t>UNLOCK TABLES;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EA1A12-4531-4C01-8C0D-8266542030FC}"/>
              </a:ext>
            </a:extLst>
          </p:cNvPr>
          <p:cNvSpPr/>
          <p:nvPr/>
        </p:nvSpPr>
        <p:spPr>
          <a:xfrm>
            <a:off x="1260258" y="2587642"/>
            <a:ext cx="6705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/>
              <a:t>Como verás la operación se ejecuta correctamente.</a:t>
            </a:r>
          </a:p>
          <a:p>
            <a:r>
              <a:rPr lang="es-PA"/>
              <a:t>Para finalizar queda deshacer la transacción y desbloquear las tablas.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CB4D66-0E19-4127-AF5A-2AE56310E117}"/>
              </a:ext>
            </a:extLst>
          </p:cNvPr>
          <p:cNvSpPr/>
          <p:nvPr/>
        </p:nvSpPr>
        <p:spPr>
          <a:xfrm>
            <a:off x="1402302" y="45388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/>
              <a:t>¿Podrías modificar el nombre del cliente ahora desde la sesión Nueva? </a:t>
            </a:r>
          </a:p>
          <a:p>
            <a:r>
              <a:rPr lang="es-PA"/>
              <a:t>¿José con el código de cliente 00009, </a:t>
            </a:r>
            <a:r>
              <a:rPr lang="es-PA" err="1"/>
              <a:t>permanecé</a:t>
            </a:r>
            <a:r>
              <a:rPr lang="es-PA"/>
              <a:t> en la base de datos, es decir el cambio?</a:t>
            </a:r>
          </a:p>
        </p:txBody>
      </p:sp>
    </p:spTree>
    <p:extLst>
      <p:ext uri="{BB962C8B-B14F-4D97-AF65-F5344CB8AC3E}">
        <p14:creationId xmlns:p14="http://schemas.microsoft.com/office/powerpoint/2010/main" val="917367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264c079-b51f-4217-ac39-920d162a56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89C7FDC682784894F2B48496D7D24A" ma:contentTypeVersion="7" ma:contentTypeDescription="Crear nuevo documento." ma:contentTypeScope="" ma:versionID="6ac655aa135a190270f33372cb90ce3e">
  <xsd:schema xmlns:xsd="http://www.w3.org/2001/XMLSchema" xmlns:xs="http://www.w3.org/2001/XMLSchema" xmlns:p="http://schemas.microsoft.com/office/2006/metadata/properties" xmlns:ns2="8264c079-b51f-4217-ac39-920d162a56b2" targetNamespace="http://schemas.microsoft.com/office/2006/metadata/properties" ma:root="true" ma:fieldsID="126d1387702db0fb0f7ca77b82739033" ns2:_="">
    <xsd:import namespace="8264c079-b51f-4217-ac39-920d162a56b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4c079-b51f-4217-ac39-920d162a56b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0b277d19-b310-4807-9b82-676a9d83ae6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b4f0b04-6cc4-4985-a5ec-147ae2af819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04D1C00-A384-416F-9C53-E6046890F1E6}"/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774</Words>
  <Application>Microsoft Office PowerPoint</Application>
  <PresentationFormat>Panorámica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Corbel</vt:lpstr>
      <vt:lpstr>Tema de Office</vt:lpstr>
      <vt:lpstr>GUÍA TALLER PRÁCTICO CAPITULO VI- CONCEPTOS BÁSICOS SOBRE TRANSACCIONES Y CONTROL DE LA CONCURRENCIA  (70 puntos) </vt:lpstr>
      <vt:lpstr>Presentación de PowerPoint</vt:lpstr>
      <vt:lpstr>Presentación de PowerPoint</vt:lpstr>
      <vt:lpstr>Ejercicio 2 – 10 puntos </vt:lpstr>
      <vt:lpstr>Ejercicio 3- 15 puntos</vt:lpstr>
      <vt:lpstr>Presentación de PowerPoint</vt:lpstr>
      <vt:lpstr>EJERCICIO 4  - 10 puntos</vt:lpstr>
      <vt:lpstr>Para comprobar el efecto del bloqueo de una tabla vamos a realizar la siguiente práctica utilizando dos sesiones distintas en MySQL Workbench:   Desde una sesión mysql workbench desactiva el modo autocommit  y escribe el código para bloquear clientes para escritura:</vt:lpstr>
      <vt:lpstr>   ¿Qué ocurre? esta operación se mantiene a la espera porque esa tabla está bloqueada. de nuevo, desde la sesión inicial intenta ejecutar la operación anterior:</vt:lpstr>
      <vt:lpstr>Investigue y defina con sus propias palabras: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USAR ESTA PLANTILLA</dc:title>
  <dc:creator>Ariiel Araúz</dc:creator>
  <cp:lastModifiedBy>Carmen Ortega</cp:lastModifiedBy>
  <cp:revision>7</cp:revision>
  <dcterms:created xsi:type="dcterms:W3CDTF">2020-11-18T02:20:22Z</dcterms:created>
  <dcterms:modified xsi:type="dcterms:W3CDTF">2020-11-24T20:33:16Z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0x0101001289C7FDC682784894F2B48496D7D24A</vt:lpwstr>
  </property>
</Properties>
</file>