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Raleway Thin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b00b6e63c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b00b6e63c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68b253af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68b253af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b2a1df650_0_4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b2a1df650_0_4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b2a1df650_0_4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b2a1df650_0_4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b2a1df650_0_4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b2a1df650_0_4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68b253a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168b253a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b2a1df650_0_4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b2a1df650_0_4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68b253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168b253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68b253a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68b253a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168b253af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168b253af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68b253a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68b253a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68b253a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168b253a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68b253af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68b253af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68b253af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68b253af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/>
          </p:nvPr>
        </p:nvSpPr>
        <p:spPr>
          <a:xfrm>
            <a:off x="1361056" y="589718"/>
            <a:ext cx="7445591" cy="9587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PA" sz="2400" b="1" dirty="0"/>
              <a:t>CAPITULO VI</a:t>
            </a:r>
            <a:br>
              <a:rPr lang="es-PA" sz="2400" b="1" dirty="0"/>
            </a:br>
            <a:r>
              <a:rPr lang="es-PA" sz="2400" b="1" dirty="0"/>
              <a:t>CONCEPTOS BÁSICOS SOBRE TRANSACCIONES Y CONTROL DE LA CONCURRENCIA</a:t>
            </a:r>
            <a:br>
              <a:rPr lang="es-PA" sz="2400" b="1" dirty="0"/>
            </a:br>
            <a:br>
              <a:rPr lang="es-PA" sz="2400" b="1" dirty="0"/>
            </a:br>
            <a:r>
              <a:rPr lang="en" sz="2400" b="1" dirty="0"/>
              <a:t>Guía Taller Práctico para la Clase</a:t>
            </a:r>
            <a:endParaRPr sz="2400" b="1" dirty="0"/>
          </a:p>
        </p:txBody>
      </p:sp>
      <p:sp>
        <p:nvSpPr>
          <p:cNvPr id="64" name="Google Shape;64;p1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Google Shape;63;p12">
            <a:extLst>
              <a:ext uri="{FF2B5EF4-FFF2-40B4-BE49-F238E27FC236}">
                <a16:creationId xmlns:a16="http://schemas.microsoft.com/office/drawing/2014/main" id="{159F0841-3DB1-410F-943B-D64ABA520587}"/>
              </a:ext>
            </a:extLst>
          </p:cNvPr>
          <p:cNvSpPr txBox="1">
            <a:spLocks/>
          </p:cNvSpPr>
          <p:nvPr/>
        </p:nvSpPr>
        <p:spPr>
          <a:xfrm>
            <a:off x="1361055" y="1299931"/>
            <a:ext cx="7445591" cy="9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PA" sz="2400" b="1" dirty="0"/>
              <a:t>Preparado por los estudiantes 1IL131:</a:t>
            </a:r>
          </a:p>
          <a:p>
            <a:endParaRPr lang="es-PA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955D8E-455D-4354-BCA9-93BA6E76F88A}"/>
              </a:ext>
            </a:extLst>
          </p:cNvPr>
          <p:cNvSpPr/>
          <p:nvPr/>
        </p:nvSpPr>
        <p:spPr>
          <a:xfrm>
            <a:off x="1998768" y="1964092"/>
            <a:ext cx="2721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b="1" dirty="0"/>
              <a:t>María Becerra</a:t>
            </a:r>
          </a:p>
          <a:p>
            <a:r>
              <a:rPr lang="es-PA" b="1" dirty="0"/>
              <a:t>María Fernández</a:t>
            </a:r>
          </a:p>
          <a:p>
            <a:r>
              <a:rPr lang="es-PA" b="1" dirty="0"/>
              <a:t>Jack He</a:t>
            </a:r>
          </a:p>
          <a:p>
            <a:r>
              <a:rPr lang="es-PA" b="1" dirty="0" err="1"/>
              <a:t>Rechie</a:t>
            </a:r>
            <a:r>
              <a:rPr lang="es-PA" b="1" dirty="0"/>
              <a:t> </a:t>
            </a:r>
            <a:r>
              <a:rPr lang="es-PA" b="1" dirty="0" err="1"/>
              <a:t>Ieong</a:t>
            </a:r>
            <a:endParaRPr lang="es-PA" b="1" dirty="0"/>
          </a:p>
          <a:p>
            <a:r>
              <a:rPr lang="es-PA" b="1" dirty="0" err="1"/>
              <a:t>Jose</a:t>
            </a:r>
            <a:r>
              <a:rPr lang="es-PA" b="1" dirty="0"/>
              <a:t> Vizcaino</a:t>
            </a:r>
          </a:p>
          <a:p>
            <a:r>
              <a:rPr lang="es-PA" b="1" dirty="0"/>
              <a:t>Andrea Arosemena</a:t>
            </a:r>
          </a:p>
          <a:p>
            <a:r>
              <a:rPr lang="es-PA" b="1" dirty="0"/>
              <a:t>Gilberto Castillo</a:t>
            </a:r>
          </a:p>
          <a:p>
            <a:r>
              <a:rPr lang="es-PA" b="1" dirty="0"/>
              <a:t>María Martínez</a:t>
            </a:r>
          </a:p>
          <a:p>
            <a:r>
              <a:rPr lang="es-PA" b="1" dirty="0"/>
              <a:t>Jaime Sánchez</a:t>
            </a:r>
          </a:p>
          <a:p>
            <a:r>
              <a:rPr lang="es-PA" b="1" dirty="0"/>
              <a:t>Fernando Zarate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8B6C91-FC52-4335-9BE2-5747CAF40D6A}"/>
              </a:ext>
            </a:extLst>
          </p:cNvPr>
          <p:cNvSpPr/>
          <p:nvPr/>
        </p:nvSpPr>
        <p:spPr>
          <a:xfrm>
            <a:off x="4572000" y="1970195"/>
            <a:ext cx="2721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b="1" dirty="0"/>
              <a:t>Marie Díaz Gómez</a:t>
            </a:r>
          </a:p>
          <a:p>
            <a:r>
              <a:rPr lang="es-PA" b="1" dirty="0" err="1"/>
              <a:t>Margareth</a:t>
            </a:r>
            <a:r>
              <a:rPr lang="es-PA" b="1" dirty="0"/>
              <a:t> Martínez</a:t>
            </a:r>
          </a:p>
          <a:p>
            <a:r>
              <a:rPr lang="es-PA" b="1" dirty="0"/>
              <a:t>Diego García</a:t>
            </a:r>
          </a:p>
          <a:p>
            <a:r>
              <a:rPr lang="es-PA" b="1" dirty="0"/>
              <a:t>Giannina </a:t>
            </a:r>
            <a:r>
              <a:rPr lang="es-PA" b="1" dirty="0" err="1"/>
              <a:t>Santimateo</a:t>
            </a:r>
            <a:endParaRPr lang="es-PA" b="1" dirty="0"/>
          </a:p>
          <a:p>
            <a:r>
              <a:rPr lang="es-PA" b="1" dirty="0"/>
              <a:t>Víctor Saavedra</a:t>
            </a:r>
          </a:p>
          <a:p>
            <a:r>
              <a:rPr lang="es-PA" b="1" dirty="0"/>
              <a:t>Lisseth McDonald</a:t>
            </a:r>
          </a:p>
          <a:p>
            <a:r>
              <a:rPr lang="es-PA" b="1" dirty="0" err="1"/>
              <a:t>Yoreika</a:t>
            </a:r>
            <a:r>
              <a:rPr lang="es-PA" b="1" dirty="0"/>
              <a:t> Ponce</a:t>
            </a:r>
          </a:p>
          <a:p>
            <a:r>
              <a:rPr lang="es-PA" b="1" dirty="0"/>
              <a:t>Randy Urriola</a:t>
            </a:r>
          </a:p>
          <a:p>
            <a:r>
              <a:rPr lang="es-PA" b="1" dirty="0" err="1"/>
              <a:t>Danys</a:t>
            </a:r>
            <a:r>
              <a:rPr lang="es-PA" b="1" dirty="0"/>
              <a:t> Navarro</a:t>
            </a:r>
          </a:p>
          <a:p>
            <a:r>
              <a:rPr lang="es-PA" b="1" dirty="0"/>
              <a:t>Stephanie Quezada</a:t>
            </a:r>
          </a:p>
        </p:txBody>
      </p:sp>
      <p:sp>
        <p:nvSpPr>
          <p:cNvPr id="8" name="Google Shape;63;p12">
            <a:extLst>
              <a:ext uri="{FF2B5EF4-FFF2-40B4-BE49-F238E27FC236}">
                <a16:creationId xmlns:a16="http://schemas.microsoft.com/office/drawing/2014/main" id="{E263CB36-4A90-40B8-AE3F-91C98642962C}"/>
              </a:ext>
            </a:extLst>
          </p:cNvPr>
          <p:cNvSpPr txBox="1">
            <a:spLocks/>
          </p:cNvSpPr>
          <p:nvPr/>
        </p:nvSpPr>
        <p:spPr>
          <a:xfrm>
            <a:off x="1812430" y="4074388"/>
            <a:ext cx="5519140" cy="9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s-PA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IMPORTANTE:</a:t>
            </a:r>
          </a:p>
          <a:p>
            <a:r>
              <a:rPr lang="es-PA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LOS RESULTADOS DEBEN DOCUMENTARSE EN LA GUIA </a:t>
            </a:r>
          </a:p>
          <a:p>
            <a:r>
              <a:rPr lang="es-PA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TALLER No5- DOCUMENTO WORD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76100" y="174275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1 - Introducción a las transacciones y bloqueos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38300" y="934475"/>
            <a:ext cx="4879500" cy="4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 Actualizamos una tupla inexistente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UPDATE T SET s = 'foo' WHERE id = 9999 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 y borramos una tupla inexistente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DELETE FROM T WHERE id = 7777 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(2, 'Esto es un duplicado');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(3, 'Probamos a introducir una cadena de tamaño mayor que el permitido');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s, si) VALUES (4, 'Smallint overflow para 32769?', 32769);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(5, '¿Sigue active la transacción?');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COMMIT;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DELETE FROM T WHERE id &gt; 1;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COMMIT;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449025" y="934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Preguntas: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¿Qué se ha descubierto sobre el rollback automático cuando hay errores SQL en MySQL?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¿Es la división por cero un error?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¿Reacciona MySQL ante desbordamientos?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¿Qué aprendemos de los siguientes resultados?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76100" y="616450"/>
            <a:ext cx="2428200" cy="106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Caso 2 - Control de la Concurrencia </a:t>
            </a:r>
            <a:endParaRPr sz="2500"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475" y="152400"/>
            <a:ext cx="574042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43700" y="1869050"/>
            <a:ext cx="27606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Indique el número de la columna “conceptos” en el espacio de la descripción con que concuerde.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56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3 - Transacciones y Bloqueo</a:t>
            </a:r>
            <a:endParaRPr sz="290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4294967295"/>
          </p:nvPr>
        </p:nvSpPr>
        <p:spPr>
          <a:xfrm>
            <a:off x="408900" y="995150"/>
            <a:ext cx="8326200" cy="40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Describa una situación involucrando dos transacciones que resulte en un interbloqueo. Simule esta situación en SQL Server.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56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4- Otros métodos de control de concurrencia 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457200" y="1346925"/>
            <a:ext cx="713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Realice un ejemplo de una situación en la que se use el método de control de simultaneidad de índices. Recuerde realizarlo en SQL Server.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76100" y="257775"/>
            <a:ext cx="8191800" cy="56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4- Otros métodos de control de concurrencia 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338" y="1009675"/>
            <a:ext cx="3185324" cy="39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Caso 1 - Introducción a las transacciones y bloqueos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00650" y="1501275"/>
            <a:ext cx="90057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Creemos una nueva base de datos llamada “TestDB”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CREATE DATABASE TestDB;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Barlow"/>
                <a:ea typeface="Barlow"/>
                <a:cs typeface="Barlow"/>
                <a:sym typeface="Barlow"/>
              </a:rPr>
              <a:t>EJERCICIO 1</a:t>
            </a: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Creamos una primera tabla llamada “T” que tiene tres columnas: id (de tipo integer, clave primaria), s (de tipo string de longitud máxima 30), y si (de tipo small integer ):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CREATE TABLE T (id INT NOT NULL PRIMARY KEY, s VARCHAR(30), si SMALLINT);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1 - Introducción a las transacciones y bloqueos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00650" y="1501275"/>
            <a:ext cx="90057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Después de cada sentencia SQL, MySQL muestra mensajes de diagnóstico de la ejecución del comando. Para asegurarse de que la tabla existe y tiene la estructura deseada usamos el comando DESCRIBE: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DESCRIBE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Es ahora necesario añadir datos a la tabla: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(1, 'first');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(2, 'second');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(3, 'third');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1 - Introducción a las transacciones y bloqueos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00650" y="1501275"/>
            <a:ext cx="9005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Una sentencia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“SELECT * FROM T”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confirma que las tres tuplas se han insertado correctamente (véase como la columna “si” contiene valores NULL).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Teniendo en cuenta todo lo aprendido hasta el momento vamos a tratar de deshacer la transacción actual: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ROLLBACK;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Después de ejecutar nuevamente la sentencia “SELECT * FROM T” la tabla continúa teniendo las tres tuplas añadidas anteriormente.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1 - Introducción a las transacciones y bloqueos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00650" y="1501275"/>
            <a:ext cx="9005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MySQL se inicia en modo AUTOCOMMIT, en el que cada transacción debe iniciarse mediante el comando “STARTTRANSACTION”. Y después de acabar la transacción MySQL vuelve de Nuevo al modo AUTOCOMMIT. Vamos a probar esto con los siguientes comandos: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START TRANSACTION;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(4, 'fourth');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ROLLBACK;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Pregunta: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Comparar los resultados obtenidos de la ejecución de los dos comandos SELECT * FROM T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1 - Introducción a las transacciones y bloqueos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00650" y="1501275"/>
            <a:ext cx="9005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Barlow"/>
                <a:ea typeface="Barlow"/>
                <a:cs typeface="Barlow"/>
                <a:sym typeface="Barlow"/>
              </a:rPr>
              <a:t>EJERCICIO 2</a:t>
            </a: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A continuación, ejecutamos los siguientes comandos: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(5, 'fifth');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ROLLBACK;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Preguntas: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¿Que se obtiene como resultado de ejecutar la sentencia SELECT * FROM T?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¿Conclusiones obtenidas con respecto a la existencia de posibles limitaciones en el uso de START TRANSACTION en MySQL?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6100" y="174275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1 - Introducción a las transacciones y bloqueos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38300" y="1048925"/>
            <a:ext cx="42756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Barlow"/>
                <a:ea typeface="Barlow"/>
                <a:cs typeface="Barlow"/>
                <a:sym typeface="Barlow"/>
              </a:rPr>
              <a:t>EJERCICIO 3</a:t>
            </a: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Ahora desactivamos el modo AUTOCOMMIT, pero borramos antes el contenido de la tabla: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SET AUTOCOMMIT = 0;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DELETE FROM T WHERE id &gt; 1;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Insertamos de nuevo: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(2, 'second');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(3, 'third');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405900" y="1285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y ROLLBACK: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ROLLBACK;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Pregunta: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 ¿Cuál es la ventaja/desventaja de usar “SET TRANSACTION” comparado con “SET AUTOCOMMIT” para desactivar el modo AUTOCOMMIT?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76100" y="174275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1 - Introducción a las transacciones y bloqueos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38300" y="934475"/>
            <a:ext cx="5670000" cy="4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Barlow"/>
                <a:ea typeface="Barlow"/>
                <a:cs typeface="Barlow"/>
                <a:sym typeface="Barlow"/>
              </a:rPr>
              <a:t>EJERCICIO 4</a:t>
            </a: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Podemos clasificar los comandos SQL en DDL (Data Definition Language) o DML (Data Manipulation Language). Ejemplos de DDL son “CREATE TABLE”, “CREATE INDEX”, y “DROPTABLE”. Ejemplos de DML son “SELECT FROM”, “INSERT INTO”, “DELETE FROM”. Teniéndolos ejemplos anteriores en mente podemos pensar un poco más en el ámbito de actuación de “ROLLBACK”: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SET AUTOCOMMIT=0;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(9, '¿Esto se consolidará?');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CREATE TABLE T2 (id INT);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T2 (id) VALUES (1);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T2;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ROLLBACK;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 -- ¿Qué le ha pasado a T?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T2; -- ¿Qué le ha pasado a T2?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966600" y="12856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— Compare esto con SELECT from de una tabla que falta de la siguiente manera: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T3; -- asumiendo que no hemos creado la tabla T3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SHOW TABLES;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DROP TABLE T2;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COMMIT;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Pregunta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¿Qué conclusión obtenemos?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76100" y="174275"/>
            <a:ext cx="8191800" cy="7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Caso 1 - Introducción a las transacciones y bloqueos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138300" y="934475"/>
            <a:ext cx="8510700" cy="4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Barlow"/>
                <a:ea typeface="Barlow"/>
                <a:cs typeface="Barlow"/>
                <a:sym typeface="Barlow"/>
              </a:rPr>
              <a:t>EJERCICIO 5</a:t>
            </a:r>
            <a:endParaRPr sz="15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Borramos nuevamente el contenido de la tabla T: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SET AUTOCOMMIT=0;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DELETE FROM T WHERE id &gt; 1;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COMMIT;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* FROM 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COMMIT;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------------------------------------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Vamos a analizar ahora qué sucede si existe un error y cómo esto ocasiona un ROLLBACK en MySQL: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SET AUTOCOMMIT=0;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INSERT INTO T (id, s) VALUES (2, 'La prueba de errores comienza aquí');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-- la división por cero debería fallar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SELECT (1/0) AS dummy FROM DUAL;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89C7FDC682784894F2B48496D7D24A" ma:contentTypeVersion="7" ma:contentTypeDescription="Crear nuevo documento." ma:contentTypeScope="" ma:versionID="6ac655aa135a190270f33372cb90ce3e">
  <xsd:schema xmlns:xsd="http://www.w3.org/2001/XMLSchema" xmlns:xs="http://www.w3.org/2001/XMLSchema" xmlns:p="http://schemas.microsoft.com/office/2006/metadata/properties" xmlns:ns2="8264c079-b51f-4217-ac39-920d162a56b2" targetNamespace="http://schemas.microsoft.com/office/2006/metadata/properties" ma:root="true" ma:fieldsID="126d1387702db0fb0f7ca77b82739033" ns2:_="">
    <xsd:import namespace="8264c079-b51f-4217-ac39-920d162a56b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4c079-b51f-4217-ac39-920d162a56b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264c079-b51f-4217-ac39-920d162a56b2" xsi:nil="true"/>
  </documentManagement>
</p:properties>
</file>

<file path=customXml/itemProps1.xml><?xml version="1.0" encoding="utf-8"?>
<ds:datastoreItem xmlns:ds="http://schemas.openxmlformats.org/officeDocument/2006/customXml" ds:itemID="{50A4F6B1-E2FA-434A-8E70-2112D45B0AC1}"/>
</file>

<file path=customXml/itemProps2.xml><?xml version="1.0" encoding="utf-8"?>
<ds:datastoreItem xmlns:ds="http://schemas.openxmlformats.org/officeDocument/2006/customXml" ds:itemID="{B886161C-4854-428E-961B-1E2E293DAB99}"/>
</file>

<file path=customXml/itemProps3.xml><?xml version="1.0" encoding="utf-8"?>
<ds:datastoreItem xmlns:ds="http://schemas.openxmlformats.org/officeDocument/2006/customXml" ds:itemID="{2832C9CE-11B6-4BAC-8CAF-04F134CC2033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1249</Words>
  <Application>Microsoft Office PowerPoint</Application>
  <PresentationFormat>Presentación en pantalla (16:9)</PresentationFormat>
  <Paragraphs>228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Barlow Light</vt:lpstr>
      <vt:lpstr>Raleway Thin</vt:lpstr>
      <vt:lpstr>Barlow</vt:lpstr>
      <vt:lpstr>Raleway</vt:lpstr>
      <vt:lpstr>Gaoler template</vt:lpstr>
      <vt:lpstr>CAPITULO VI CONCEPTOS BÁSICOS SOBRE TRANSACCIONES Y CONTROL DE LA CONCURRENCIA  Guía Taller Práctico para la Clase</vt:lpstr>
      <vt:lpstr>Caso 1 - Introducción a las transacciones y bloqueos </vt:lpstr>
      <vt:lpstr>Caso 1 - Introducción a las transacciones y bloqueos </vt:lpstr>
      <vt:lpstr>Caso 1 - Introducción a las transacciones y bloqueos </vt:lpstr>
      <vt:lpstr>Caso 1 - Introducción a las transacciones y bloqueos </vt:lpstr>
      <vt:lpstr>Caso 1 - Introducción a las transacciones y bloqueos </vt:lpstr>
      <vt:lpstr>Caso 1 - Introducción a las transacciones y bloqueos </vt:lpstr>
      <vt:lpstr>Caso 1 - Introducción a las transacciones y bloqueos </vt:lpstr>
      <vt:lpstr>Caso 1 - Introducción a las transacciones y bloqueos </vt:lpstr>
      <vt:lpstr>Caso 1 - Introducción a las transacciones y bloqueos </vt:lpstr>
      <vt:lpstr>Caso 2 - Control de la Concurrencia </vt:lpstr>
      <vt:lpstr>Caso 3 - Transacciones y Bloqueo</vt:lpstr>
      <vt:lpstr>Caso 4- Otros métodos de control de concurrencia  </vt:lpstr>
      <vt:lpstr>Caso 4- Otros métodos de control de concurrencia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VI CONCEPTOS BÁSICOS SOBRE TRANSACCIONES Y CONTROL DE LA CONCURRENCIA  Guía Taller Práctico para la Clase</dc:title>
  <cp:lastModifiedBy>Carmen Ortega</cp:lastModifiedBy>
  <cp:revision>3</cp:revision>
  <dcterms:modified xsi:type="dcterms:W3CDTF">2020-11-16T14:44:41Z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0x0101001289C7FDC682784894F2B48496D7D24A</vt:lpwstr>
  </property>
</Properties>
</file>