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34925" y="2349500"/>
            <a:ext cx="9074150" cy="279400"/>
            <a:chOff x="0" y="0"/>
            <a:chExt cx="4965" cy="176"/>
          </a:xfrm>
        </p:grpSpPr>
        <p:pic>
          <p:nvPicPr>
            <p:cNvPr id="2051" name="Line 5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965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052" name="Text Box 4"/>
            <p:cNvSpPr txBox="1">
              <a:spLocks noChangeArrowheads="1"/>
            </p:cNvSpPr>
            <p:nvPr userDrawn="1"/>
          </p:nvSpPr>
          <p:spPr bwMode="auto">
            <a:xfrm>
              <a:off x="72" y="86"/>
              <a:ext cx="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 b="0"/>
            </a:p>
          </p:txBody>
        </p:sp>
      </p:grp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739900" y="2708275"/>
            <a:ext cx="65532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r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defRPr sz="2800" b="1">
                <a:latin typeface="Times New Roman" pitchFamily="18" charset="0"/>
                <a:ea typeface="楷体_GB2312" pitchFamily="1" charset="-122"/>
              </a:defRPr>
            </a:lvl1pPr>
            <a:lvl2pPr algn="ctr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defRPr sz="2400" b="1">
                <a:latin typeface="Times New Roman" pitchFamily="18" charset="0"/>
                <a:ea typeface="楷体_GB2312" pitchFamily="1" charset="-122"/>
              </a:defRPr>
            </a:lvl2pPr>
            <a:lvl3pPr algn="ctr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defRPr sz="2000" b="1">
                <a:latin typeface="Times New Roman" pitchFamily="18" charset="0"/>
                <a:ea typeface="楷体_GB2312" pitchFamily="1" charset="-122"/>
              </a:defRPr>
            </a:lvl3pPr>
            <a:lvl4pPr algn="ctr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defRPr sz="2000" b="1">
                <a:latin typeface="Times New Roman" pitchFamily="18" charset="0"/>
                <a:ea typeface="楷体_GB2312" pitchFamily="1" charset="-122"/>
              </a:defRPr>
            </a:lvl4pPr>
            <a:lvl5pPr algn="ctr" eaLnBrk="0" hangingPunct="0">
              <a:spcBef>
                <a:spcPct val="20000"/>
              </a:spcBef>
              <a:buClr>
                <a:srgbClr val="333399"/>
              </a:buClr>
              <a:defRPr sz="2000" b="1">
                <a:latin typeface="Times New Roman" pitchFamily="18" charset="0"/>
                <a:ea typeface="楷体_GB2312" pitchFamily="1" charset="-122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 sz="2000" b="1">
                <a:latin typeface="Times New Roman" pitchFamily="18" charset="0"/>
                <a:ea typeface="楷体_GB2312" pitchFamily="1" charset="-122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 sz="2000" b="1">
                <a:latin typeface="Times New Roman" pitchFamily="18" charset="0"/>
                <a:ea typeface="楷体_GB2312" pitchFamily="1" charset="-122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 sz="2000" b="1">
                <a:latin typeface="Times New Roman" pitchFamily="18" charset="0"/>
                <a:ea typeface="楷体_GB2312" pitchFamily="1" charset="-122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 sz="2000" b="1">
                <a:latin typeface="Times New Roman" pitchFamily="18" charset="0"/>
                <a:ea typeface="楷体_GB2312" pitchFamily="1" charset="-122"/>
              </a:defRPr>
            </a:lvl9pPr>
          </a:lstStyle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760413" y="2209800"/>
            <a:ext cx="777240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defRPr sz="3200" b="1">
                <a:latin typeface="Times New Roman" pitchFamily="18" charset="0"/>
                <a:ea typeface="楷体_GB2312" pitchFamily="1" charset="-122"/>
              </a:defRPr>
            </a:lvl1pPr>
            <a:lvl2pPr eaLnBrk="0" hangingPunct="0">
              <a:lnSpc>
                <a:spcPct val="90000"/>
              </a:lnSpc>
              <a:defRPr sz="3200" b="1">
                <a:latin typeface="Times New Roman" pitchFamily="18" charset="0"/>
                <a:ea typeface="楷体_GB2312" pitchFamily="1" charset="-122"/>
              </a:defRPr>
            </a:lvl2pPr>
            <a:lvl3pPr eaLnBrk="0" hangingPunct="0">
              <a:lnSpc>
                <a:spcPct val="90000"/>
              </a:lnSpc>
              <a:defRPr sz="3200" b="1">
                <a:latin typeface="Times New Roman" pitchFamily="18" charset="0"/>
                <a:ea typeface="楷体_GB2312" pitchFamily="1" charset="-122"/>
              </a:defRPr>
            </a:lvl3pPr>
            <a:lvl4pPr eaLnBrk="0" hangingPunct="0">
              <a:lnSpc>
                <a:spcPct val="90000"/>
              </a:lnSpc>
              <a:defRPr sz="3200" b="1">
                <a:latin typeface="Times New Roman" pitchFamily="18" charset="0"/>
                <a:ea typeface="楷体_GB2312" pitchFamily="1" charset="-122"/>
              </a:defRPr>
            </a:lvl4pPr>
            <a:lvl5pPr eaLnBrk="0" hangingPunct="0">
              <a:lnSpc>
                <a:spcPct val="90000"/>
              </a:lnSpc>
              <a:defRPr sz="3200" b="1">
                <a:latin typeface="Times New Roman" pitchFamily="18" charset="0"/>
                <a:ea typeface="楷体_GB2312" pitchFamily="1" charset="-122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latin typeface="Times New Roman" pitchFamily="18" charset="0"/>
                <a:ea typeface="楷体_GB2312" pitchFamily="1" charset="-122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latin typeface="Times New Roman" pitchFamily="18" charset="0"/>
                <a:ea typeface="楷体_GB2312" pitchFamily="1" charset="-122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latin typeface="Times New Roman" pitchFamily="18" charset="0"/>
                <a:ea typeface="楷体_GB2312" pitchFamily="1" charset="-122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latin typeface="Times New Roman" pitchFamily="18" charset="0"/>
                <a:ea typeface="楷体_GB2312" pitchFamily="1" charset="-122"/>
              </a:defRPr>
            </a:lvl9pPr>
          </a:lstStyle>
          <a:p>
            <a:endParaRPr lang="zh-CN" altLang="zh-CN"/>
          </a:p>
        </p:txBody>
      </p:sp>
      <p:pic>
        <p:nvPicPr>
          <p:cNvPr id="2055" name="Picture 7" descr="logo_with_title_horizont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5518150"/>
            <a:ext cx="4751388" cy="108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39750" y="1412875"/>
            <a:ext cx="8064500" cy="8953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zh-CN" noProof="0" smtClean="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2709863"/>
            <a:ext cx="6624638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zh-CN" noProof="0" smtClean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88487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9588" y="261938"/>
            <a:ext cx="2033587" cy="5975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0" y="261938"/>
            <a:ext cx="5951538" cy="59753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868733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359348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60229000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341438"/>
            <a:ext cx="3851275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3788" y="1341438"/>
            <a:ext cx="385286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643335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647415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178414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261217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16642761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83583831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3"/>
          <p:cNvSpPr>
            <a:spLocks noChangeArrowheads="1"/>
          </p:cNvSpPr>
          <p:nvPr/>
        </p:nvSpPr>
        <p:spPr bwMode="auto">
          <a:xfrm>
            <a:off x="762000" y="9144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2400" b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261938"/>
            <a:ext cx="813752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341438"/>
            <a:ext cx="7856537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9" name="Rectangle 12"/>
          <p:cNvSpPr>
            <a:spLocks noChangeArrowheads="1"/>
          </p:cNvSpPr>
          <p:nvPr/>
        </p:nvSpPr>
        <p:spPr bwMode="auto">
          <a:xfrm>
            <a:off x="0" y="0"/>
            <a:ext cx="327025" cy="68580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100000">
                <a:srgbClr val="C6D6E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b="0"/>
          </a:p>
        </p:txBody>
      </p:sp>
      <p:grpSp>
        <p:nvGrpSpPr>
          <p:cNvPr id="1030" name="Group 6"/>
          <p:cNvGrpSpPr>
            <a:grpSpLocks/>
          </p:cNvGrpSpPr>
          <p:nvPr/>
        </p:nvGrpSpPr>
        <p:grpSpPr bwMode="auto">
          <a:xfrm>
            <a:off x="539750" y="981075"/>
            <a:ext cx="8569325" cy="279400"/>
            <a:chOff x="0" y="0"/>
            <a:chExt cx="4965" cy="176"/>
          </a:xfrm>
        </p:grpSpPr>
        <p:pic>
          <p:nvPicPr>
            <p:cNvPr id="1031" name="Line 5"/>
            <p:cNvPicPr>
              <a:picLocks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965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Text Box 8"/>
            <p:cNvSpPr txBox="1">
              <a:spLocks noChangeArrowheads="1"/>
            </p:cNvSpPr>
            <p:nvPr userDrawn="1"/>
          </p:nvSpPr>
          <p:spPr bwMode="auto">
            <a:xfrm>
              <a:off x="72" y="86"/>
              <a:ext cx="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 b="0"/>
            </a:p>
          </p:txBody>
        </p:sp>
      </p:grpSp>
      <p:pic>
        <p:nvPicPr>
          <p:cNvPr id="1033" name="Picture 9" descr="ustc_logo_水印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054100"/>
            <a:ext cx="5397500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logo_with_title_horizontal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6121400"/>
            <a:ext cx="26638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advClick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v"/>
        <a:defRPr sz="2800" b="1"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Ø"/>
        <a:defRPr sz="2400" b="1"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l"/>
        <a:defRPr sz="2000" b="1"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§"/>
        <a:defRPr sz="2000" b="1"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2000" b="1"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2000" b="1"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2000" b="1"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2000" b="1"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2000" b="1"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bullbat/article/details/7160246" TargetMode="External"/><Relationship Id="rId2" Type="http://schemas.openxmlformats.org/officeDocument/2006/relationships/hyperlink" Target="http://blog.csdn.net/younger_china/article/details/710750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csdn.net/bullbat/article/details/716391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内核学习交流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周期性调度器、主调度器</a:t>
            </a:r>
            <a:endParaRPr lang="en-US" altLang="zh-CN" dirty="0" smtClean="0"/>
          </a:p>
          <a:p>
            <a:r>
              <a:rPr lang="zh-CN" altLang="en-US" dirty="0"/>
              <a:t>余</a:t>
            </a:r>
            <a:r>
              <a:rPr lang="zh-CN" altLang="en-US" dirty="0" smtClean="0"/>
              <a:t>奇  </a:t>
            </a:r>
            <a:r>
              <a:rPr lang="en-US" altLang="zh-CN" dirty="0" smtClean="0"/>
              <a:t>2013-10-17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84420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Text Box 78"/>
          <p:cNvSpPr txBox="1">
            <a:spLocks noChangeArrowheads="1"/>
          </p:cNvSpPr>
          <p:nvPr/>
        </p:nvSpPr>
        <p:spPr bwMode="auto">
          <a:xfrm>
            <a:off x="1692126" y="2308721"/>
            <a:ext cx="863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5400">
                <a:solidFill>
                  <a:srgbClr val="808080"/>
                </a:solidFill>
                <a:latin typeface="Arial Black" pitchFamily="34" charset="0"/>
              </a:rPr>
              <a:t>A</a:t>
            </a:r>
          </a:p>
        </p:txBody>
      </p:sp>
      <p:sp>
        <p:nvSpPr>
          <p:cNvPr id="5" name="Text Box 79"/>
          <p:cNvSpPr txBox="1">
            <a:spLocks noChangeArrowheads="1"/>
          </p:cNvSpPr>
          <p:nvPr/>
        </p:nvSpPr>
        <p:spPr bwMode="auto">
          <a:xfrm>
            <a:off x="1692126" y="3378696"/>
            <a:ext cx="863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5400" dirty="0">
                <a:solidFill>
                  <a:srgbClr val="0070C0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6" name="Text Box 81"/>
          <p:cNvSpPr txBox="1">
            <a:spLocks noChangeArrowheads="1"/>
          </p:cNvSpPr>
          <p:nvPr/>
        </p:nvSpPr>
        <p:spPr bwMode="auto">
          <a:xfrm>
            <a:off x="2520801" y="2416671"/>
            <a:ext cx="36353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周期性调度器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Text Box 88"/>
          <p:cNvSpPr txBox="1">
            <a:spLocks noChangeArrowheads="1"/>
          </p:cNvSpPr>
          <p:nvPr/>
        </p:nvSpPr>
        <p:spPr bwMode="auto">
          <a:xfrm>
            <a:off x="1692126" y="2297608"/>
            <a:ext cx="863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5400" dirty="0">
                <a:solidFill>
                  <a:srgbClr val="0070C0"/>
                </a:solidFill>
                <a:latin typeface="Arial Black" pitchFamily="34" charset="0"/>
              </a:rPr>
              <a:t>A</a:t>
            </a:r>
          </a:p>
        </p:txBody>
      </p:sp>
      <p:sp>
        <p:nvSpPr>
          <p:cNvPr id="9" name="Text Box 95"/>
          <p:cNvSpPr txBox="1">
            <a:spLocks noChangeArrowheads="1"/>
          </p:cNvSpPr>
          <p:nvPr/>
        </p:nvSpPr>
        <p:spPr bwMode="auto">
          <a:xfrm>
            <a:off x="2520801" y="3534271"/>
            <a:ext cx="36353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主调度器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838077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A- </a:t>
            </a:r>
            <a:r>
              <a:rPr lang="zh-CN" altLang="en-US" dirty="0" smtClean="0"/>
              <a:t>周期性调度器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340768"/>
            <a:ext cx="7856537" cy="44644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dirty="0"/>
              <a:t>在低分辨率定时器的每次时钟中断完成全局统计量更新后，</a:t>
            </a:r>
            <a:r>
              <a:rPr lang="zh-CN" altLang="en-US" b="0" dirty="0" smtClean="0"/>
              <a:t>每个</a:t>
            </a:r>
            <a:r>
              <a:rPr lang="en-US" altLang="zh-CN" b="0" dirty="0" smtClean="0"/>
              <a:t>CPU</a:t>
            </a:r>
            <a:r>
              <a:rPr lang="zh-CN" altLang="en-US" b="0" dirty="0" smtClean="0"/>
              <a:t>在</a:t>
            </a:r>
            <a:r>
              <a:rPr lang="zh-CN" altLang="en-US" b="0" dirty="0"/>
              <a:t>软中断中执行一下操作：更新</a:t>
            </a:r>
            <a:r>
              <a:rPr lang="zh-CN" altLang="en-US" b="0" dirty="0" smtClean="0"/>
              <a:t>该</a:t>
            </a:r>
            <a:r>
              <a:rPr lang="en-US" altLang="zh-CN" b="0" dirty="0"/>
              <a:t>CPU</a:t>
            </a:r>
            <a:r>
              <a:rPr lang="zh-CN" altLang="en-US" b="0" dirty="0" smtClean="0"/>
              <a:t>上</a:t>
            </a:r>
            <a:r>
              <a:rPr lang="zh-CN" altLang="en-US" b="0" dirty="0"/>
              <a:t>当前进程内核态、用户态使用时间；调用</a:t>
            </a:r>
            <a:r>
              <a:rPr lang="zh-CN" altLang="en-US" b="0" dirty="0" smtClean="0"/>
              <a:t>该</a:t>
            </a:r>
            <a:r>
              <a:rPr lang="en-US" altLang="zh-CN" b="0" dirty="0"/>
              <a:t>CPU</a:t>
            </a:r>
            <a:r>
              <a:rPr lang="zh-CN" altLang="en-US" b="0" dirty="0" smtClean="0"/>
              <a:t>上</a:t>
            </a:r>
            <a:r>
              <a:rPr lang="zh-CN" altLang="en-US" b="0" dirty="0"/>
              <a:t>的定时器函数；启动</a:t>
            </a:r>
            <a:r>
              <a:rPr lang="zh-CN" altLang="en-US" b="0" dirty="0" smtClean="0"/>
              <a:t>周期性调度器完成该</a:t>
            </a:r>
            <a:r>
              <a:rPr lang="en-US" altLang="zh-CN" b="0" dirty="0"/>
              <a:t>CPU</a:t>
            </a:r>
            <a:r>
              <a:rPr lang="zh-CN" altLang="en-US" b="0" dirty="0" smtClean="0"/>
              <a:t>上</a:t>
            </a:r>
            <a:r>
              <a:rPr lang="zh-CN" altLang="en-US" b="0" dirty="0"/>
              <a:t>任务的周期性调度工作；在支持动态定时器的系统中，可以关闭该调度器，从而进入深度睡眠过程</a:t>
            </a:r>
            <a:r>
              <a:rPr lang="zh-CN" altLang="en-US" b="0" dirty="0" smtClean="0"/>
              <a:t>；</a:t>
            </a:r>
            <a:r>
              <a:rPr lang="zh-CN" altLang="en-US" b="0" dirty="0"/>
              <a:t>周期性调度器</a:t>
            </a:r>
            <a:r>
              <a:rPr lang="zh-CN" altLang="en-US" b="0" dirty="0" smtClean="0"/>
              <a:t>查看</a:t>
            </a:r>
            <a:r>
              <a:rPr lang="zh-CN" altLang="en-US" b="0" dirty="0"/>
              <a:t>当前进程是否运行太长时间，如果是，将进程的</a:t>
            </a:r>
            <a:r>
              <a:rPr lang="en-US" altLang="zh-CN" b="0" dirty="0" smtClean="0"/>
              <a:t>TIF_NEED</a:t>
            </a:r>
          </a:p>
          <a:p>
            <a:pPr marL="0" indent="0">
              <a:buNone/>
            </a:pPr>
            <a:r>
              <a:rPr lang="en-US" altLang="zh-CN" b="0" dirty="0" smtClean="0"/>
              <a:t>_RESCHED</a:t>
            </a:r>
            <a:r>
              <a:rPr lang="zh-CN" altLang="en-US" b="0" dirty="0"/>
              <a:t>置位，然后再中断返回时，调用</a:t>
            </a:r>
            <a:r>
              <a:rPr lang="en-US" altLang="zh-CN" b="0" dirty="0"/>
              <a:t>schedule</a:t>
            </a:r>
            <a:r>
              <a:rPr lang="zh-CN" altLang="en-US" b="0" dirty="0"/>
              <a:t>，进行进程切换</a:t>
            </a:r>
            <a:r>
              <a:rPr lang="zh-CN" altLang="en-US" b="0" dirty="0" smtClean="0"/>
              <a:t>操作。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484385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A-</a:t>
            </a:r>
            <a:r>
              <a:rPr lang="zh-CN" altLang="en-US" dirty="0"/>
              <a:t>周期性调度器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两项主要任务：</a:t>
            </a:r>
            <a:endParaRPr lang="en-US" altLang="zh-CN" dirty="0" smtClean="0"/>
          </a:p>
          <a:p>
            <a:pPr marL="514350" indent="-514350">
              <a:buAutoNum type="arabicParenBoth"/>
            </a:pPr>
            <a:r>
              <a:rPr lang="zh-CN" altLang="en-US" b="0" dirty="0" smtClean="0"/>
              <a:t>管理</a:t>
            </a:r>
            <a:r>
              <a:rPr lang="zh-CN" altLang="en-US" b="0" dirty="0"/>
              <a:t>内核中与整个系统和各个进程的调度相关的统计量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pPr marL="514350" indent="-514350">
              <a:buAutoNum type="arabicParenBoth"/>
            </a:pPr>
            <a:r>
              <a:rPr lang="en-US" altLang="zh-CN" b="0" dirty="0" smtClean="0"/>
              <a:t> </a:t>
            </a:r>
            <a:r>
              <a:rPr lang="zh-CN" altLang="en-US" b="0" dirty="0"/>
              <a:t>激活负责当前进程的调度类的周期性调度方法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pPr marL="0" indent="0">
              <a:buNone/>
            </a:pPr>
            <a:endParaRPr lang="en-US" altLang="zh-CN" b="0" dirty="0"/>
          </a:p>
          <a:p>
            <a:pPr marL="0" indent="0">
              <a:buNone/>
            </a:pPr>
            <a:r>
              <a:rPr lang="zh-CN" altLang="en-US" b="0" dirty="0" smtClean="0"/>
              <a:t>代码：见</a:t>
            </a:r>
            <a:r>
              <a:rPr lang="en-US" altLang="zh-CN" b="0" dirty="0" smtClean="0"/>
              <a:t>scheduler_tick();</a:t>
            </a:r>
          </a:p>
          <a:p>
            <a:pPr marL="0" indent="0">
              <a:buNone/>
            </a:pPr>
            <a:r>
              <a:rPr lang="en-US" altLang="zh-CN" b="0" dirty="0"/>
              <a:t>linux-2.6.32.26\kernel\ </a:t>
            </a:r>
            <a:r>
              <a:rPr lang="en-US" altLang="zh-CN" b="0" dirty="0" err="1"/>
              <a:t>sched.c</a:t>
            </a:r>
            <a:endParaRPr lang="en-US" altLang="zh-CN" b="0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89522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B- </a:t>
            </a:r>
            <a:r>
              <a:rPr lang="zh-CN" altLang="en-US" dirty="0" smtClean="0"/>
              <a:t>主调度器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3" y="1341438"/>
            <a:ext cx="7856537" cy="475185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dirty="0" smtClean="0"/>
              <a:t>主调度器是</a:t>
            </a:r>
            <a:r>
              <a:rPr lang="zh-CN" altLang="en-US" b="0" dirty="0"/>
              <a:t>在函数</a:t>
            </a:r>
            <a:r>
              <a:rPr lang="en-US" altLang="zh-CN" b="0" dirty="0"/>
              <a:t>scheduler(void)</a:t>
            </a:r>
            <a:r>
              <a:rPr lang="zh-CN" altLang="en-US" b="0" dirty="0"/>
              <a:t>中实现。</a:t>
            </a:r>
          </a:p>
          <a:p>
            <a:pPr marL="0" indent="0">
              <a:buNone/>
            </a:pPr>
            <a:r>
              <a:rPr lang="zh-CN" altLang="en-US" b="0" dirty="0" smtClean="0"/>
              <a:t>主要</a:t>
            </a:r>
            <a:r>
              <a:rPr lang="zh-CN" altLang="en-US" b="0" dirty="0"/>
              <a:t>功能：从运行的队列中</a:t>
            </a:r>
            <a:r>
              <a:rPr lang="zh-CN" altLang="en-US" b="0" dirty="0" smtClean="0"/>
              <a:t>选择下一个运行的进程，</a:t>
            </a:r>
            <a:r>
              <a:rPr lang="zh-CN" altLang="en-US" b="0" dirty="0"/>
              <a:t>并</a:t>
            </a:r>
            <a:r>
              <a:rPr lang="zh-CN" altLang="en-US" b="0" dirty="0" smtClean="0"/>
              <a:t>进行</a:t>
            </a:r>
            <a:r>
              <a:rPr lang="zh-CN" altLang="en-US" b="0" dirty="0"/>
              <a:t>进程</a:t>
            </a:r>
            <a:r>
              <a:rPr lang="zh-CN" altLang="en-US" b="0" dirty="0" smtClean="0"/>
              <a:t>切换；</a:t>
            </a:r>
            <a:endParaRPr lang="en-US" altLang="zh-CN" b="0" dirty="0" smtClean="0"/>
          </a:p>
          <a:p>
            <a:pPr marL="0" indent="0">
              <a:buNone/>
            </a:pPr>
            <a:endParaRPr lang="en-US" altLang="zh-CN" b="0" dirty="0"/>
          </a:p>
          <a:p>
            <a:pPr marL="0" indent="0">
              <a:buNone/>
            </a:pPr>
            <a:r>
              <a:rPr lang="zh-CN" altLang="en-US" b="0" dirty="0"/>
              <a:t>代码：</a:t>
            </a:r>
            <a:r>
              <a:rPr lang="zh-CN" altLang="en-US" b="0" dirty="0" smtClean="0"/>
              <a:t>见</a:t>
            </a:r>
            <a:r>
              <a:rPr lang="en-US" altLang="zh-CN" b="0" dirty="0"/>
              <a:t>schedule ();</a:t>
            </a:r>
          </a:p>
          <a:p>
            <a:pPr marL="0" indent="0">
              <a:buNone/>
            </a:pPr>
            <a:r>
              <a:rPr lang="en-US" altLang="zh-CN" b="0" dirty="0"/>
              <a:t>linux-2.6.32.26\kernel\ </a:t>
            </a:r>
            <a:r>
              <a:rPr lang="en-US" altLang="zh-CN" b="0" dirty="0" err="1"/>
              <a:t>sched.c</a:t>
            </a:r>
            <a:endParaRPr lang="en-US" altLang="zh-CN" b="0" dirty="0"/>
          </a:p>
          <a:p>
            <a:pPr marL="0" indent="0">
              <a:buNone/>
            </a:pPr>
            <a:endParaRPr lang="zh-CN" altLang="en-US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87218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附：交互时机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调度器与进程进行逻辑交互的时机：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当使用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系统调用或其变体之一建立新进程时。调度器有机会用</a:t>
            </a:r>
            <a:r>
              <a:rPr lang="en-US" altLang="zh-CN" dirty="0" err="1" smtClean="0"/>
              <a:t>sched_fork</a:t>
            </a:r>
            <a:r>
              <a:rPr lang="zh-CN" altLang="en-US" dirty="0" smtClean="0"/>
              <a:t>函数挂钩到该进程。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当使用</a:t>
            </a:r>
            <a:r>
              <a:rPr lang="en-US" altLang="zh-CN" dirty="0" err="1" smtClean="0"/>
              <a:t>wake_up_new_task</a:t>
            </a:r>
            <a:r>
              <a:rPr lang="zh-CN" altLang="en-US" dirty="0" smtClean="0"/>
              <a:t>唤醒新进程时，内核会调用调度类的</a:t>
            </a:r>
            <a:r>
              <a:rPr lang="en-US" altLang="zh-CN" dirty="0" err="1" smtClean="0"/>
              <a:t>task_new</a:t>
            </a:r>
            <a:r>
              <a:rPr lang="zh-CN" altLang="en-US" dirty="0" smtClean="0"/>
              <a:t>函数，将新进程加入到相应类的就绪队列中。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7153695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参考网站：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blog.csdn.net/younger_china/article/details/7107505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blog.csdn.net/bullbat/article/details/7160246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blog.csdn.net/bullbat/article/details/7163910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8812773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外部报告模板">
  <a:themeElements>
    <a:clrScheme name="">
      <a:dk1>
        <a:srgbClr val="800080"/>
      </a:dk1>
      <a:lt1>
        <a:srgbClr val="FFFFFF"/>
      </a:lt1>
      <a:dk2>
        <a:srgbClr val="800080"/>
      </a:dk2>
      <a:lt2>
        <a:srgbClr val="E7E7E7"/>
      </a:lt2>
      <a:accent1>
        <a:srgbClr val="DDDDDD"/>
      </a:accent1>
      <a:accent2>
        <a:srgbClr val="000099"/>
      </a:accent2>
      <a:accent3>
        <a:srgbClr val="FFFFFF"/>
      </a:accent3>
      <a:accent4>
        <a:srgbClr val="6C006C"/>
      </a:accent4>
      <a:accent5>
        <a:srgbClr val="EBEBEB"/>
      </a:accent5>
      <a:accent6>
        <a:srgbClr val="00008A"/>
      </a:accent6>
      <a:hlink>
        <a:srgbClr val="990000"/>
      </a:hlink>
      <a:folHlink>
        <a:srgbClr val="FFFFFF"/>
      </a:folHlink>
    </a:clrScheme>
    <a:fontScheme name="外部报告模板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外部报告模板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外部报告模板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外部报告模板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外部报告模板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外部报告模板 5">
        <a:dk1>
          <a:srgbClr val="800080"/>
        </a:dk1>
        <a:lt1>
          <a:srgbClr val="FFFFFF"/>
        </a:lt1>
        <a:dk2>
          <a:srgbClr val="800080"/>
        </a:dk2>
        <a:lt2>
          <a:srgbClr val="E7E7E7"/>
        </a:lt2>
        <a:accent1>
          <a:srgbClr val="E7E7E7"/>
        </a:accent1>
        <a:accent2>
          <a:srgbClr val="33CC33"/>
        </a:accent2>
        <a:accent3>
          <a:srgbClr val="FFFFFF"/>
        </a:accent3>
        <a:accent4>
          <a:srgbClr val="6C006C"/>
        </a:accent4>
        <a:accent5>
          <a:srgbClr val="F1F1F1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ppt模板（带学校和实验室标识）</Template>
  <TotalTime>2121</TotalTime>
  <Words>313</Words>
  <Application>Microsoft Office PowerPoint</Application>
  <PresentationFormat>全屏显示(4:3)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外部报告模板</vt:lpstr>
      <vt:lpstr>Linux内核学习交流</vt:lpstr>
      <vt:lpstr>目录</vt:lpstr>
      <vt:lpstr>A- 周期性调度器</vt:lpstr>
      <vt:lpstr>A-周期性调度器</vt:lpstr>
      <vt:lpstr>B- 主调度器</vt:lpstr>
      <vt:lpstr>附：交互时机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Linux内核学习交流</dc:title>
  <dc:creator>Administrator</dc:creator>
  <cp:lastModifiedBy>yuqi</cp:lastModifiedBy>
  <cp:revision>36</cp:revision>
  <dcterms:created xsi:type="dcterms:W3CDTF">2013-09-25T11:32:45Z</dcterms:created>
  <dcterms:modified xsi:type="dcterms:W3CDTF">2013-10-18T00:38:09Z</dcterms:modified>
</cp:coreProperties>
</file>