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42"/>
  </p:notesMasterIdLst>
  <p:sldIdLst>
    <p:sldId id="256" r:id="rId2"/>
    <p:sldId id="261" r:id="rId3"/>
    <p:sldId id="277" r:id="rId4"/>
    <p:sldId id="262" r:id="rId5"/>
    <p:sldId id="259" r:id="rId6"/>
    <p:sldId id="260" r:id="rId7"/>
    <p:sldId id="263" r:id="rId8"/>
    <p:sldId id="265" r:id="rId9"/>
    <p:sldId id="266" r:id="rId10"/>
    <p:sldId id="278" r:id="rId11"/>
    <p:sldId id="279" r:id="rId12"/>
    <p:sldId id="280" r:id="rId13"/>
    <p:sldId id="281" r:id="rId14"/>
    <p:sldId id="282" r:id="rId15"/>
    <p:sldId id="283" r:id="rId16"/>
    <p:sldId id="286" r:id="rId17"/>
    <p:sldId id="284" r:id="rId18"/>
    <p:sldId id="285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302" r:id="rId30"/>
    <p:sldId id="303" r:id="rId31"/>
    <p:sldId id="304" r:id="rId32"/>
    <p:sldId id="305" r:id="rId33"/>
    <p:sldId id="300" r:id="rId34"/>
    <p:sldId id="307" r:id="rId35"/>
    <p:sldId id="308" r:id="rId36"/>
    <p:sldId id="301" r:id="rId37"/>
    <p:sldId id="299" r:id="rId38"/>
    <p:sldId id="298" r:id="rId39"/>
    <p:sldId id="306" r:id="rId40"/>
    <p:sldId id="276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568" autoAdjust="0"/>
  </p:normalViewPr>
  <p:slideViewPr>
    <p:cSldViewPr snapToGrid="0">
      <p:cViewPr varScale="1">
        <p:scale>
          <a:sx n="66" d="100"/>
          <a:sy n="66" d="100"/>
        </p:scale>
        <p:origin x="15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A21E7-5C61-40BA-9EB0-C8E69ED2FE2F}" type="datetimeFigureOut">
              <a:rPr lang="zh-CN" altLang="en-US" smtClean="0"/>
              <a:t>2013/10/18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B287F-78A6-4495-9A86-6C6118707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02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287F-78A6-4495-9A86-6C61187078D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95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E4A5-B3CA-4946-A861-F3A2CCDA3091}" type="datetimeFigureOut">
              <a:rPr lang="zh-CN" altLang="en-US" smtClean="0"/>
              <a:t>2013/10/18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6638A72C-C51A-4A09-A30A-1B6FC7444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9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E4A5-B3CA-4946-A861-F3A2CCDA3091}" type="datetimeFigureOut">
              <a:rPr lang="zh-CN" altLang="en-US" smtClean="0"/>
              <a:t>2013/10/18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638A72C-C51A-4A09-A30A-1B6FC7444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320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E4A5-B3CA-4946-A861-F3A2CCDA3091}" type="datetimeFigureOut">
              <a:rPr lang="zh-CN" altLang="en-US" smtClean="0"/>
              <a:t>2013/10/18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638A72C-C51A-4A09-A30A-1B6FC74447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619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E4A5-B3CA-4946-A861-F3A2CCDA3091}" type="datetimeFigureOut">
              <a:rPr lang="zh-CN" altLang="en-US" smtClean="0"/>
              <a:t>2013/10/18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638A72C-C51A-4A09-A30A-1B6FC7444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420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E4A5-B3CA-4946-A861-F3A2CCDA3091}" type="datetimeFigureOut">
              <a:rPr lang="zh-CN" altLang="en-US" smtClean="0"/>
              <a:t>2013/10/18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638A72C-C51A-4A09-A30A-1B6FC74447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99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E4A5-B3CA-4946-A861-F3A2CCDA3091}" type="datetimeFigureOut">
              <a:rPr lang="zh-CN" altLang="en-US" smtClean="0"/>
              <a:t>2013/10/18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638A72C-C51A-4A09-A30A-1B6FC7444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460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E4A5-B3CA-4946-A861-F3A2CCDA3091}" type="datetimeFigureOut">
              <a:rPr lang="zh-CN" altLang="en-US" smtClean="0"/>
              <a:t>2013/10/18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A72C-C51A-4A09-A30A-1B6FC7444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233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E4A5-B3CA-4946-A861-F3A2CCDA3091}" type="datetimeFigureOut">
              <a:rPr lang="zh-CN" altLang="en-US" smtClean="0"/>
              <a:t>2013/10/18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A72C-C51A-4A09-A30A-1B6FC7444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46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E4A5-B3CA-4946-A861-F3A2CCDA3091}" type="datetimeFigureOut">
              <a:rPr lang="zh-CN" altLang="en-US" smtClean="0"/>
              <a:t>2013/10/18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A72C-C51A-4A09-A30A-1B6FC7444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57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E4A5-B3CA-4946-A861-F3A2CCDA3091}" type="datetimeFigureOut">
              <a:rPr lang="zh-CN" altLang="en-US" smtClean="0"/>
              <a:t>2013/10/18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638A72C-C51A-4A09-A30A-1B6FC7444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29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E4A5-B3CA-4946-A861-F3A2CCDA3091}" type="datetimeFigureOut">
              <a:rPr lang="zh-CN" altLang="en-US" smtClean="0"/>
              <a:t>2013/10/18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638A72C-C51A-4A09-A30A-1B6FC7444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63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E4A5-B3CA-4946-A861-F3A2CCDA3091}" type="datetimeFigureOut">
              <a:rPr lang="zh-CN" altLang="en-US" smtClean="0"/>
              <a:t>2013/10/18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638A72C-C51A-4A09-A30A-1B6FC7444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11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E4A5-B3CA-4946-A861-F3A2CCDA3091}" type="datetimeFigureOut">
              <a:rPr lang="zh-CN" altLang="en-US" smtClean="0"/>
              <a:t>2013/10/18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A72C-C51A-4A09-A30A-1B6FC7444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64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E4A5-B3CA-4946-A861-F3A2CCDA3091}" type="datetimeFigureOut">
              <a:rPr lang="zh-CN" altLang="en-US" smtClean="0"/>
              <a:t>2013/10/18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A72C-C51A-4A09-A30A-1B6FC7444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69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E4A5-B3CA-4946-A861-F3A2CCDA3091}" type="datetimeFigureOut">
              <a:rPr lang="zh-CN" altLang="en-US" smtClean="0"/>
              <a:t>2013/10/18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A72C-C51A-4A09-A30A-1B6FC7444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6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E4A5-B3CA-4946-A861-F3A2CCDA3091}" type="datetimeFigureOut">
              <a:rPr lang="zh-CN" altLang="en-US" smtClean="0"/>
              <a:t>2013/10/18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638A72C-C51A-4A09-A30A-1B6FC7444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66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7E4A5-B3CA-4946-A861-F3A2CCDA3091}" type="datetimeFigureOut">
              <a:rPr lang="zh-CN" altLang="en-US" smtClean="0"/>
              <a:t>2013/10/18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638A72C-C51A-4A09-A30A-1B6FC7444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28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7245" y="1593670"/>
            <a:ext cx="7175622" cy="1506582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进程的上下文切换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								</a:t>
            </a:r>
            <a:r>
              <a:rPr lang="zh-CN" altLang="en-US" sz="2000" dirty="0" smtClean="0"/>
              <a:t>学号：</a:t>
            </a:r>
            <a:r>
              <a:rPr lang="en-US" altLang="zh-CN" sz="2000" dirty="0" smtClean="0"/>
              <a:t>SA13011042</a:t>
            </a:r>
          </a:p>
          <a:p>
            <a:r>
              <a:rPr lang="en-US" altLang="zh-CN" sz="2000" dirty="0" smtClean="0"/>
              <a:t>									</a:t>
            </a:r>
            <a:r>
              <a:rPr lang="zh-CN" altLang="en-US" sz="2000" dirty="0" smtClean="0"/>
              <a:t>姓名：周徐达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887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872121" y="268279"/>
            <a:ext cx="6316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/>
              <a:t>Step1     </a:t>
            </a:r>
            <a:r>
              <a:rPr lang="zh-CN" altLang="en-US" sz="4400" b="1" dirty="0" smtClean="0"/>
              <a:t>执行 </a:t>
            </a:r>
            <a:r>
              <a:rPr lang="en-US" altLang="zh-CN" sz="4400" b="1" dirty="0" err="1" smtClean="0"/>
              <a:t>pushfl</a:t>
            </a:r>
            <a:r>
              <a:rPr lang="en-US" altLang="zh-CN" sz="4400" b="1" dirty="0" smtClean="0"/>
              <a:t>  </a:t>
            </a:r>
            <a:r>
              <a:rPr lang="zh-CN" altLang="en-US" sz="4400" b="1" dirty="0" smtClean="0"/>
              <a:t>后</a:t>
            </a:r>
            <a:endParaRPr lang="zh-CN" altLang="en-US" sz="4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77" y="1182863"/>
            <a:ext cx="8434317" cy="5496336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 flipV="1">
            <a:off x="2714171" y="4286958"/>
            <a:ext cx="3089729" cy="14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438400" y="2108200"/>
            <a:ext cx="1498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46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92072" y="286602"/>
            <a:ext cx="7874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Step2    </a:t>
            </a:r>
            <a:r>
              <a:rPr lang="zh-CN" altLang="en-US" sz="3600" b="1" dirty="0" smtClean="0"/>
              <a:t>执行</a:t>
            </a:r>
            <a:r>
              <a:rPr lang="en-US" altLang="zh-CN" sz="3600" b="1" dirty="0" err="1" smtClean="0">
                <a:solidFill>
                  <a:srgbClr val="FF0000"/>
                </a:solidFill>
              </a:rPr>
              <a:t>pushl</a:t>
            </a:r>
            <a:r>
              <a:rPr lang="en-US" altLang="zh-CN" sz="3600" b="1" dirty="0" smtClean="0"/>
              <a:t>  %</a:t>
            </a:r>
            <a:r>
              <a:rPr lang="en-US" altLang="zh-CN" sz="3600" b="1" dirty="0" err="1" smtClean="0"/>
              <a:t>ebp</a:t>
            </a:r>
            <a:r>
              <a:rPr lang="zh-CN" altLang="en-US" sz="3600" b="1" dirty="0" smtClean="0"/>
              <a:t>后</a:t>
            </a:r>
            <a:endParaRPr lang="zh-CN" altLang="en-US" sz="36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10" y="1174896"/>
            <a:ext cx="8720920" cy="5683104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2476500" y="1866900"/>
            <a:ext cx="15113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609850" y="4762500"/>
            <a:ext cx="3270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29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96287" y="300250"/>
            <a:ext cx="7874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Step3    </a:t>
            </a:r>
            <a:r>
              <a:rPr lang="zh-CN" altLang="en-US" sz="3200" b="1" dirty="0" smtClean="0"/>
              <a:t>执行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movl</a:t>
            </a:r>
            <a:r>
              <a:rPr lang="en-US" altLang="zh-CN" sz="3200" b="1" dirty="0" smtClean="0"/>
              <a:t>  %</a:t>
            </a:r>
            <a:r>
              <a:rPr lang="en-US" altLang="zh-CN" sz="3200" b="1" dirty="0" err="1" smtClean="0"/>
              <a:t>esp</a:t>
            </a:r>
            <a:r>
              <a:rPr lang="en-US" altLang="zh-CN" sz="3200" b="1" dirty="0" smtClean="0"/>
              <a:t>  </a:t>
            </a:r>
            <a:r>
              <a:rPr lang="en-US" altLang="zh-CN" sz="3200" b="1" dirty="0" smtClean="0">
                <a:solidFill>
                  <a:srgbClr val="00B0F0"/>
                </a:solidFill>
              </a:rPr>
              <a:t>%[</a:t>
            </a:r>
            <a:r>
              <a:rPr lang="en-US" altLang="zh-CN" sz="3200" b="1" dirty="0" err="1" smtClean="0">
                <a:solidFill>
                  <a:srgbClr val="00B0F0"/>
                </a:solidFill>
              </a:rPr>
              <a:t>prev_sp</a:t>
            </a:r>
            <a:r>
              <a:rPr lang="en-US" altLang="zh-CN" sz="3200" b="1" dirty="0" smtClean="0">
                <a:solidFill>
                  <a:srgbClr val="00B0F0"/>
                </a:solidFill>
              </a:rPr>
              <a:t>]</a:t>
            </a:r>
            <a:r>
              <a:rPr lang="zh-CN" altLang="en-US" sz="3200" b="1" dirty="0" smtClean="0"/>
              <a:t>后</a:t>
            </a:r>
            <a:endParaRPr lang="zh-CN" altLang="en-US" sz="32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84" y="1119116"/>
            <a:ext cx="8806516" cy="5738884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2501900" y="4978400"/>
            <a:ext cx="436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1549400" y="1676400"/>
            <a:ext cx="939800" cy="1435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66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45910" y="300250"/>
            <a:ext cx="8325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 Step4    </a:t>
            </a:r>
            <a:r>
              <a:rPr lang="zh-CN" altLang="en-US" sz="3200" b="1" dirty="0" smtClean="0"/>
              <a:t>执行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movl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3200" b="1" dirty="0" smtClean="0"/>
              <a:t>  %[</a:t>
            </a:r>
            <a:r>
              <a:rPr lang="en-US" altLang="zh-CN" sz="3200" b="1" dirty="0" err="1" smtClean="0"/>
              <a:t>next_esp</a:t>
            </a:r>
            <a:r>
              <a:rPr lang="en-US" altLang="zh-CN" sz="3200" b="1" dirty="0" smtClean="0"/>
              <a:t>]  </a:t>
            </a:r>
            <a:r>
              <a:rPr lang="en-US" altLang="zh-CN" sz="3200" b="1" dirty="0" smtClean="0">
                <a:solidFill>
                  <a:srgbClr val="00B0F0"/>
                </a:solidFill>
              </a:rPr>
              <a:t>%</a:t>
            </a:r>
            <a:r>
              <a:rPr lang="en-US" altLang="zh-CN" sz="3200" b="1" dirty="0" err="1" smtClean="0">
                <a:solidFill>
                  <a:srgbClr val="00B0F0"/>
                </a:solidFill>
              </a:rPr>
              <a:t>esp</a:t>
            </a:r>
            <a:r>
              <a:rPr lang="en-US" altLang="zh-CN" sz="3200" b="1" dirty="0" smtClean="0">
                <a:solidFill>
                  <a:srgbClr val="00B0F0"/>
                </a:solidFill>
              </a:rPr>
              <a:t> </a:t>
            </a:r>
            <a:r>
              <a:rPr lang="zh-CN" altLang="en-US" sz="3200" b="1" dirty="0" smtClean="0"/>
              <a:t>后</a:t>
            </a:r>
            <a:endParaRPr lang="zh-CN" altLang="en-US" sz="32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96" y="1351129"/>
            <a:ext cx="8604970" cy="5103214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2095500" y="4991100"/>
            <a:ext cx="4051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7861300" y="2476500"/>
            <a:ext cx="1282700" cy="812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93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96287" y="300250"/>
            <a:ext cx="7874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 Step5    </a:t>
            </a:r>
            <a:r>
              <a:rPr lang="zh-CN" altLang="en-US" sz="3200" b="1" dirty="0" smtClean="0"/>
              <a:t>执行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movel</a:t>
            </a:r>
            <a:r>
              <a:rPr lang="en-US" altLang="zh-CN" sz="3200" b="1" dirty="0" smtClean="0"/>
              <a:t>  $1f  </a:t>
            </a:r>
            <a:r>
              <a:rPr lang="en-US" altLang="zh-CN" sz="3200" b="1" dirty="0" smtClean="0">
                <a:solidFill>
                  <a:srgbClr val="00B0F0"/>
                </a:solidFill>
              </a:rPr>
              <a:t>%[</a:t>
            </a:r>
            <a:r>
              <a:rPr lang="en-US" altLang="zh-CN" sz="3200" b="1" dirty="0" err="1" smtClean="0">
                <a:solidFill>
                  <a:srgbClr val="00B0F0"/>
                </a:solidFill>
              </a:rPr>
              <a:t>prev_ip</a:t>
            </a:r>
            <a:r>
              <a:rPr lang="en-US" altLang="zh-CN" sz="3200" b="1" dirty="0" smtClean="0">
                <a:solidFill>
                  <a:srgbClr val="00B0F0"/>
                </a:solidFill>
              </a:rPr>
              <a:t>]</a:t>
            </a:r>
            <a:r>
              <a:rPr lang="zh-CN" altLang="en-US" sz="3200" b="1" dirty="0" smtClean="0"/>
              <a:t>后</a:t>
            </a:r>
            <a:endParaRPr lang="zh-CN" altLang="en-US" sz="32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57" y="1514902"/>
            <a:ext cx="8631143" cy="4592392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1358900" y="4978400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86579" y="3073400"/>
            <a:ext cx="14986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8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96287" y="300250"/>
            <a:ext cx="7874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 Step6.a    </a:t>
            </a:r>
            <a:r>
              <a:rPr lang="zh-CN" altLang="en-US" sz="3200" dirty="0" smtClean="0"/>
              <a:t>执行</a:t>
            </a:r>
            <a:r>
              <a:rPr lang="en-US" altLang="zh-CN" sz="3200" dirty="0" smtClean="0"/>
              <a:t> 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pushl</a:t>
            </a:r>
            <a:r>
              <a:rPr lang="en-US" altLang="zh-CN" sz="3200" dirty="0" smtClean="0"/>
              <a:t>  </a:t>
            </a:r>
            <a:r>
              <a:rPr lang="en-US" altLang="zh-CN" sz="3200" b="1" dirty="0" smtClean="0"/>
              <a:t>%[</a:t>
            </a:r>
            <a:r>
              <a:rPr lang="en-US" altLang="zh-CN" sz="3200" b="1" dirty="0" err="1" smtClean="0"/>
              <a:t>next_ip</a:t>
            </a:r>
            <a:r>
              <a:rPr lang="en-US" altLang="zh-CN" sz="3200" b="1" dirty="0" smtClean="0"/>
              <a:t>]  </a:t>
            </a:r>
            <a:r>
              <a:rPr lang="zh-CN" altLang="en-US" sz="3200" dirty="0" smtClean="0"/>
              <a:t>之前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885025"/>
            <a:ext cx="8311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                                   </a:t>
            </a:r>
            <a:r>
              <a:rPr lang="zh-CN" altLang="en-US" sz="2800" dirty="0" smtClean="0">
                <a:solidFill>
                  <a:srgbClr val="FF0000"/>
                </a:solidFill>
              </a:rPr>
              <a:t>推断出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next_ip</a:t>
            </a:r>
            <a:r>
              <a:rPr lang="zh-CN" altLang="en-US" sz="2800" dirty="0" smtClean="0">
                <a:solidFill>
                  <a:srgbClr val="FF0000"/>
                </a:solidFill>
              </a:rPr>
              <a:t>指向的指令是什么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53" y="1596787"/>
            <a:ext cx="8938947" cy="4756166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996287" y="5181600"/>
            <a:ext cx="4350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95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96287" y="300250"/>
            <a:ext cx="7874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 Step6.b    </a:t>
            </a:r>
            <a:r>
              <a:rPr lang="zh-CN" altLang="en-US" sz="3200" dirty="0" smtClean="0"/>
              <a:t>执行</a:t>
            </a:r>
            <a:r>
              <a:rPr lang="en-US" altLang="zh-CN" sz="3200" dirty="0" smtClean="0"/>
              <a:t> 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pushl</a:t>
            </a:r>
            <a:r>
              <a:rPr lang="en-US" altLang="zh-CN" sz="3200" dirty="0" smtClean="0"/>
              <a:t>  </a:t>
            </a:r>
            <a:r>
              <a:rPr lang="en-US" altLang="zh-CN" sz="3200" b="1" dirty="0" smtClean="0"/>
              <a:t>%[</a:t>
            </a:r>
            <a:r>
              <a:rPr lang="en-US" altLang="zh-CN" sz="3200" b="1" dirty="0" err="1" smtClean="0"/>
              <a:t>next_ip</a:t>
            </a:r>
            <a:r>
              <a:rPr lang="en-US" altLang="zh-CN" sz="3200" b="1" dirty="0" smtClean="0"/>
              <a:t>]</a:t>
            </a:r>
            <a:r>
              <a:rPr lang="en-US" altLang="zh-CN" sz="3200" dirty="0" smtClean="0"/>
              <a:t>  </a:t>
            </a:r>
            <a:r>
              <a:rPr lang="zh-CN" altLang="en-US" sz="3200" dirty="0" smtClean="0"/>
              <a:t>之前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91068" y="885025"/>
            <a:ext cx="8679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                       </a:t>
            </a:r>
            <a:r>
              <a:rPr lang="zh-CN" altLang="en-US" sz="3200" dirty="0" smtClean="0">
                <a:solidFill>
                  <a:srgbClr val="FF0000"/>
                </a:solidFill>
              </a:rPr>
              <a:t>如果</a:t>
            </a:r>
            <a:r>
              <a:rPr lang="en-US" altLang="zh-CN" sz="3200" dirty="0" smtClean="0">
                <a:solidFill>
                  <a:srgbClr val="FF0000"/>
                </a:solidFill>
              </a:rPr>
              <a:t>next</a:t>
            </a:r>
            <a:r>
              <a:rPr lang="zh-CN" altLang="en-US" sz="3200" dirty="0" smtClean="0">
                <a:solidFill>
                  <a:srgbClr val="FF0000"/>
                </a:solidFill>
              </a:rPr>
              <a:t>进程是一个新的进程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66" y="1719618"/>
            <a:ext cx="8674481" cy="4615451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1219200" y="5219700"/>
            <a:ext cx="3898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56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96287" y="300250"/>
            <a:ext cx="7874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 Step6.c    </a:t>
            </a:r>
            <a:r>
              <a:rPr lang="zh-CN" altLang="en-US" sz="3200" dirty="0" smtClean="0"/>
              <a:t>执行</a:t>
            </a:r>
            <a:r>
              <a:rPr lang="en-US" altLang="zh-CN" sz="3200" dirty="0" smtClean="0"/>
              <a:t> 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pushl</a:t>
            </a:r>
            <a:r>
              <a:rPr lang="en-US" altLang="zh-CN" sz="3200" dirty="0" smtClean="0"/>
              <a:t>  </a:t>
            </a:r>
            <a:r>
              <a:rPr lang="en-US" altLang="zh-CN" sz="3200" b="1" dirty="0" smtClean="0"/>
              <a:t>%[</a:t>
            </a:r>
            <a:r>
              <a:rPr lang="en-US" altLang="zh-CN" sz="3200" b="1" dirty="0" err="1" smtClean="0"/>
              <a:t>next_ip</a:t>
            </a:r>
            <a:r>
              <a:rPr lang="en-US" altLang="zh-CN" sz="3200" b="1" dirty="0" smtClean="0"/>
              <a:t>]  </a:t>
            </a:r>
            <a:r>
              <a:rPr lang="zh-CN" altLang="en-US" sz="3200" dirty="0" smtClean="0"/>
              <a:t>之前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91068" y="885025"/>
            <a:ext cx="8679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               如果</a:t>
            </a:r>
            <a:r>
              <a:rPr lang="en-US" altLang="zh-CN" sz="2800" dirty="0" smtClean="0">
                <a:solidFill>
                  <a:srgbClr val="FF0000"/>
                </a:solidFill>
              </a:rPr>
              <a:t>next</a:t>
            </a:r>
            <a:r>
              <a:rPr lang="zh-CN" altLang="en-US" sz="2800" dirty="0" smtClean="0">
                <a:solidFill>
                  <a:srgbClr val="FF0000"/>
                </a:solidFill>
              </a:rPr>
              <a:t>这个进程曾经获得过</a:t>
            </a:r>
            <a:r>
              <a:rPr lang="en-US" altLang="zh-CN" sz="2800" dirty="0" smtClean="0">
                <a:solidFill>
                  <a:srgbClr val="FF0000"/>
                </a:solidFill>
              </a:rPr>
              <a:t>CPU</a:t>
            </a:r>
            <a:r>
              <a:rPr lang="zh-CN" altLang="en-US" sz="2800" dirty="0" smtClean="0">
                <a:solidFill>
                  <a:srgbClr val="FF0000"/>
                </a:solidFill>
              </a:rPr>
              <a:t>的使用权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67" y="1569493"/>
            <a:ext cx="8653378" cy="4646921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996287" y="5092700"/>
            <a:ext cx="3550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499100" y="5461000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52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96287" y="300250"/>
            <a:ext cx="7874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 Step6.d    </a:t>
            </a:r>
            <a:r>
              <a:rPr lang="zh-CN" altLang="en-US" sz="3200" dirty="0" smtClean="0"/>
              <a:t>执行</a:t>
            </a:r>
            <a:r>
              <a:rPr lang="en-US" altLang="zh-CN" sz="3200" dirty="0" smtClean="0"/>
              <a:t> 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pushl</a:t>
            </a:r>
            <a:r>
              <a:rPr lang="en-US" altLang="zh-CN" sz="3200" dirty="0" smtClean="0"/>
              <a:t>  </a:t>
            </a:r>
            <a:r>
              <a:rPr lang="en-US" altLang="zh-CN" sz="3200" b="1" dirty="0" smtClean="0"/>
              <a:t>%[</a:t>
            </a:r>
            <a:r>
              <a:rPr lang="en-US" altLang="zh-CN" sz="3200" b="1" dirty="0" err="1" smtClean="0"/>
              <a:t>next_ip</a:t>
            </a:r>
            <a:r>
              <a:rPr lang="en-US" altLang="zh-CN" sz="3200" b="1" dirty="0" smtClean="0"/>
              <a:t>]  </a:t>
            </a:r>
            <a:r>
              <a:rPr lang="zh-CN" altLang="en-US" sz="3200" dirty="0" smtClean="0"/>
              <a:t>之前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-1760560" y="885025"/>
            <a:ext cx="1007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                                            同时我们推断出</a:t>
            </a:r>
            <a:r>
              <a:rPr lang="en-US" altLang="zh-CN" sz="2800" dirty="0" smtClean="0">
                <a:solidFill>
                  <a:srgbClr val="FF0000"/>
                </a:solidFill>
              </a:rPr>
              <a:t>next</a:t>
            </a:r>
            <a:r>
              <a:rPr lang="zh-CN" altLang="en-US" sz="2800" dirty="0" smtClean="0">
                <a:solidFill>
                  <a:srgbClr val="FF0000"/>
                </a:solidFill>
              </a:rPr>
              <a:t>的内核栈结构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55" y="1575760"/>
            <a:ext cx="8871045" cy="4783478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1409700" y="5156200"/>
            <a:ext cx="337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613400" y="5562600"/>
            <a:ext cx="29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65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96287" y="300250"/>
            <a:ext cx="7874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 Step6.e    </a:t>
            </a:r>
            <a:r>
              <a:rPr lang="zh-CN" altLang="en-US" sz="3200" dirty="0" smtClean="0"/>
              <a:t>执行</a:t>
            </a:r>
            <a:r>
              <a:rPr lang="en-US" altLang="zh-CN" sz="3200" dirty="0" smtClean="0"/>
              <a:t> 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pushl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/>
              <a:t> </a:t>
            </a:r>
            <a:r>
              <a:rPr lang="en-US" altLang="zh-CN" sz="3200" b="1" dirty="0" smtClean="0"/>
              <a:t>%[</a:t>
            </a:r>
            <a:r>
              <a:rPr lang="en-US" altLang="zh-CN" sz="3200" b="1" dirty="0" err="1" smtClean="0"/>
              <a:t>next_ip</a:t>
            </a:r>
            <a:r>
              <a:rPr lang="en-US" altLang="zh-CN" sz="3200" b="1" dirty="0" smtClean="0"/>
              <a:t>]</a:t>
            </a:r>
            <a:r>
              <a:rPr lang="en-US" altLang="zh-CN" sz="3200" dirty="0" smtClean="0"/>
              <a:t>  </a:t>
            </a:r>
            <a:r>
              <a:rPr lang="zh-CN" altLang="en-US" sz="3200" dirty="0" smtClean="0"/>
              <a:t>之后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27" y="1407886"/>
            <a:ext cx="8863273" cy="474403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6908800" y="1968500"/>
            <a:ext cx="1244600" cy="66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143000" y="5143500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549900" y="5334000"/>
            <a:ext cx="269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24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3233" y="234432"/>
            <a:ext cx="6589199" cy="822950"/>
          </a:xfrm>
        </p:spPr>
        <p:txBody>
          <a:bodyPr>
            <a:normAutofit/>
          </a:bodyPr>
          <a:lstStyle/>
          <a:p>
            <a:r>
              <a:rPr lang="zh-CN" altLang="en-US" sz="4400" b="1" dirty="0" smtClean="0"/>
              <a:t>问题阐述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9035" y="1201003"/>
            <a:ext cx="7333397" cy="4981433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2800" dirty="0" smtClean="0"/>
              <a:t>在主调度器函数中，我们关心一下下面的一些代码</a:t>
            </a:r>
            <a:endParaRPr lang="en-US" altLang="zh-CN" sz="2800" dirty="0" smtClean="0"/>
          </a:p>
          <a:p>
            <a:r>
              <a:rPr lang="en-US" altLang="zh-CN" sz="2800" i="1" dirty="0" err="1"/>
              <a:t>a</a:t>
            </a:r>
            <a:r>
              <a:rPr lang="en-US" altLang="zh-CN" sz="2800" i="1" dirty="0" err="1" smtClean="0"/>
              <a:t>smlinkage</a:t>
            </a:r>
            <a:r>
              <a:rPr lang="en-US" altLang="zh-CN" sz="2800" i="1" dirty="0" smtClean="0"/>
              <a:t> void __</a:t>
            </a:r>
            <a:r>
              <a:rPr lang="en-US" altLang="zh-CN" sz="2800" i="1" dirty="0" err="1" smtClean="0"/>
              <a:t>sched</a:t>
            </a:r>
            <a:r>
              <a:rPr lang="en-US" altLang="zh-CN" sz="2800" i="1" dirty="0" smtClean="0"/>
              <a:t> </a:t>
            </a:r>
            <a:r>
              <a:rPr lang="en-US" altLang="zh-CN" sz="3100" b="1" i="1" dirty="0" smtClean="0"/>
              <a:t>schedule</a:t>
            </a:r>
            <a:r>
              <a:rPr lang="en-US" altLang="zh-CN" sz="2800" i="1" dirty="0" smtClean="0"/>
              <a:t>(void){</a:t>
            </a:r>
          </a:p>
          <a:p>
            <a:pPr marL="457200" lvl="1" indent="0">
              <a:buNone/>
            </a:pPr>
            <a:r>
              <a:rPr lang="en-US" altLang="zh-CN" sz="2600" i="1" dirty="0" smtClean="0"/>
              <a:t>	</a:t>
            </a:r>
            <a:r>
              <a:rPr lang="en-US" altLang="zh-CN" sz="2600" i="1" dirty="0" err="1" smtClean="0"/>
              <a:t>struct</a:t>
            </a:r>
            <a:r>
              <a:rPr lang="en-US" altLang="zh-CN" sz="2600" i="1" dirty="0" smtClean="0"/>
              <a:t> </a:t>
            </a:r>
            <a:r>
              <a:rPr lang="en-US" altLang="zh-CN" sz="2600" i="1" dirty="0" err="1" smtClean="0"/>
              <a:t>task_struct</a:t>
            </a:r>
            <a:r>
              <a:rPr lang="en-US" altLang="zh-CN" sz="2600" i="1" dirty="0" smtClean="0"/>
              <a:t> *</a:t>
            </a:r>
            <a:r>
              <a:rPr lang="en-US" altLang="zh-CN" sz="2600" b="1" i="1" dirty="0" err="1" smtClean="0">
                <a:solidFill>
                  <a:srgbClr val="FF0000"/>
                </a:solidFill>
              </a:rPr>
              <a:t>prev</a:t>
            </a:r>
            <a:r>
              <a:rPr lang="en-US" altLang="zh-CN" sz="2600" i="1" dirty="0" smtClean="0"/>
              <a:t>,*</a:t>
            </a:r>
            <a:r>
              <a:rPr lang="en-US" altLang="zh-CN" sz="2600" b="1" i="1" dirty="0" smtClean="0">
                <a:solidFill>
                  <a:srgbClr val="FF0000"/>
                </a:solidFill>
              </a:rPr>
              <a:t>next</a:t>
            </a:r>
            <a:r>
              <a:rPr lang="en-US" altLang="zh-CN" sz="2600" i="1" dirty="0" smtClean="0"/>
              <a:t>;</a:t>
            </a:r>
          </a:p>
          <a:p>
            <a:pPr marL="457200" lvl="1" indent="0">
              <a:buNone/>
            </a:pPr>
            <a:r>
              <a:rPr lang="en-US" altLang="zh-CN" sz="2600" i="1" dirty="0"/>
              <a:t>	</a:t>
            </a:r>
            <a:r>
              <a:rPr lang="en-US" altLang="zh-CN" sz="2600" i="1" dirty="0" err="1" smtClean="0"/>
              <a:t>struct</a:t>
            </a:r>
            <a:r>
              <a:rPr lang="en-US" altLang="zh-CN" sz="2600" i="1" dirty="0" smtClean="0"/>
              <a:t> </a:t>
            </a:r>
            <a:r>
              <a:rPr lang="en-US" altLang="zh-CN" sz="2600" i="1" dirty="0" err="1" smtClean="0"/>
              <a:t>rq</a:t>
            </a:r>
            <a:r>
              <a:rPr lang="en-US" altLang="zh-CN" sz="2600" i="1" dirty="0" smtClean="0"/>
              <a:t> *</a:t>
            </a:r>
            <a:r>
              <a:rPr lang="en-US" altLang="zh-CN" sz="2600" i="1" dirty="0" err="1" smtClean="0"/>
              <a:t>rq</a:t>
            </a:r>
            <a:r>
              <a:rPr lang="en-US" altLang="zh-CN" sz="2600" i="1" dirty="0" smtClean="0"/>
              <a:t>;</a:t>
            </a:r>
            <a:endParaRPr lang="en-US" altLang="zh-CN" sz="2600" i="1" dirty="0"/>
          </a:p>
          <a:p>
            <a:pPr marL="457200" lvl="1" indent="0">
              <a:buNone/>
            </a:pPr>
            <a:r>
              <a:rPr lang="en-US" altLang="zh-CN" sz="2600" i="1" dirty="0"/>
              <a:t>	</a:t>
            </a:r>
            <a:r>
              <a:rPr lang="en-US" altLang="zh-CN" sz="2600" b="1" i="1" dirty="0" err="1" smtClean="0">
                <a:solidFill>
                  <a:srgbClr val="FF0000"/>
                </a:solidFill>
              </a:rPr>
              <a:t>prev</a:t>
            </a:r>
            <a:r>
              <a:rPr lang="en-US" altLang="zh-CN" sz="2600" i="1" dirty="0" smtClean="0"/>
              <a:t> = </a:t>
            </a:r>
            <a:r>
              <a:rPr lang="en-US" altLang="zh-CN" sz="2600" i="1" dirty="0" err="1" smtClean="0"/>
              <a:t>rq</a:t>
            </a:r>
            <a:r>
              <a:rPr lang="en-US" altLang="zh-CN" sz="2600" i="1" dirty="0" smtClean="0"/>
              <a:t> -&gt; </a:t>
            </a:r>
            <a:r>
              <a:rPr lang="en-US" altLang="zh-CN" sz="2600" i="1" dirty="0" err="1" smtClean="0"/>
              <a:t>curr</a:t>
            </a:r>
            <a:r>
              <a:rPr lang="en-US" altLang="zh-CN" sz="2600" i="1" dirty="0" smtClean="0"/>
              <a:t>;</a:t>
            </a:r>
          </a:p>
          <a:p>
            <a:pPr marL="457200" lvl="1" indent="0">
              <a:buNone/>
            </a:pPr>
            <a:r>
              <a:rPr lang="en-US" altLang="zh-CN" sz="2600" i="1" dirty="0"/>
              <a:t>	</a:t>
            </a:r>
          </a:p>
          <a:p>
            <a:pPr marL="457200" lvl="1" indent="0">
              <a:buNone/>
            </a:pPr>
            <a:r>
              <a:rPr lang="en-US" altLang="zh-CN" sz="2600" i="1" dirty="0" smtClean="0"/>
              <a:t>	</a:t>
            </a:r>
            <a:r>
              <a:rPr lang="en-US" altLang="zh-CN" sz="2600" b="1" i="1" dirty="0" smtClean="0">
                <a:solidFill>
                  <a:srgbClr val="FF0000"/>
                </a:solidFill>
              </a:rPr>
              <a:t>next</a:t>
            </a:r>
            <a:r>
              <a:rPr lang="en-US" altLang="zh-CN" sz="2600" i="1" dirty="0" smtClean="0"/>
              <a:t> </a:t>
            </a:r>
            <a:r>
              <a:rPr lang="en-US" altLang="zh-CN" sz="2600" i="1" dirty="0" smtClean="0">
                <a:solidFill>
                  <a:srgbClr val="00B0F0"/>
                </a:solidFill>
              </a:rPr>
              <a:t>= </a:t>
            </a:r>
            <a:r>
              <a:rPr lang="en-US" altLang="zh-CN" sz="2600" i="1" dirty="0" err="1" smtClean="0">
                <a:solidFill>
                  <a:srgbClr val="00B0F0"/>
                </a:solidFill>
              </a:rPr>
              <a:t>pick_next_task</a:t>
            </a:r>
            <a:r>
              <a:rPr lang="en-US" altLang="zh-CN" sz="2600" i="1" dirty="0" smtClean="0"/>
              <a:t>(</a:t>
            </a:r>
            <a:r>
              <a:rPr lang="en-US" altLang="zh-CN" sz="2600" i="1" dirty="0" err="1" smtClean="0"/>
              <a:t>rq,prev</a:t>
            </a:r>
            <a:r>
              <a:rPr lang="en-US" altLang="zh-CN" sz="2600" i="1" dirty="0" smtClean="0"/>
              <a:t>);</a:t>
            </a:r>
          </a:p>
          <a:p>
            <a:pPr marL="457200" lvl="1" indent="0">
              <a:buNone/>
            </a:pPr>
            <a:r>
              <a:rPr lang="en-US" altLang="zh-CN" sz="2600" i="1" dirty="0"/>
              <a:t>	</a:t>
            </a:r>
            <a:endParaRPr lang="en-US" altLang="zh-CN" sz="2600" i="1" dirty="0" smtClean="0"/>
          </a:p>
          <a:p>
            <a:pPr marL="457200" lvl="1" indent="0">
              <a:buNone/>
            </a:pPr>
            <a:r>
              <a:rPr lang="en-US" altLang="zh-CN" sz="2600" i="1" dirty="0"/>
              <a:t>	</a:t>
            </a:r>
            <a:r>
              <a:rPr lang="en-US" altLang="zh-CN" sz="2600" i="1" dirty="0" smtClean="0"/>
              <a:t>if(likely(</a:t>
            </a:r>
            <a:r>
              <a:rPr lang="en-US" altLang="zh-CN" sz="2600" i="1" dirty="0" err="1" smtClean="0"/>
              <a:t>prev</a:t>
            </a:r>
            <a:r>
              <a:rPr lang="en-US" altLang="zh-CN" sz="2600" i="1" dirty="0" smtClean="0"/>
              <a:t> !=next)) {</a:t>
            </a:r>
          </a:p>
          <a:p>
            <a:pPr marL="457200" lvl="1" indent="0">
              <a:buNone/>
            </a:pPr>
            <a:r>
              <a:rPr lang="en-US" altLang="zh-CN" sz="2600" i="1" dirty="0"/>
              <a:t>	</a:t>
            </a:r>
            <a:r>
              <a:rPr lang="en-US" altLang="zh-CN" sz="2600" i="1" dirty="0" smtClean="0"/>
              <a:t>	</a:t>
            </a:r>
            <a:r>
              <a:rPr lang="en-US" altLang="zh-CN" sz="2600" i="1" dirty="0" err="1" smtClean="0"/>
              <a:t>rq</a:t>
            </a:r>
            <a:r>
              <a:rPr lang="en-US" altLang="zh-CN" sz="2600" i="1" dirty="0" smtClean="0"/>
              <a:t>-&gt;</a:t>
            </a:r>
            <a:r>
              <a:rPr lang="en-US" altLang="zh-CN" sz="2600" i="1" dirty="0" err="1" smtClean="0"/>
              <a:t>curr</a:t>
            </a:r>
            <a:r>
              <a:rPr lang="en-US" altLang="zh-CN" sz="2600" i="1" dirty="0" smtClean="0"/>
              <a:t> = next;</a:t>
            </a:r>
          </a:p>
          <a:p>
            <a:pPr marL="457200" lvl="1" indent="0">
              <a:buNone/>
            </a:pPr>
            <a:r>
              <a:rPr lang="en-US" altLang="zh-CN" sz="2600" i="1" dirty="0"/>
              <a:t>	</a:t>
            </a:r>
            <a:r>
              <a:rPr lang="en-US" altLang="zh-CN" sz="2600" i="1" dirty="0" smtClean="0"/>
              <a:t>	</a:t>
            </a:r>
            <a:r>
              <a:rPr lang="en-US" altLang="zh-CN" sz="2600" b="1" i="1" dirty="0" err="1" smtClean="0">
                <a:solidFill>
                  <a:srgbClr val="00B0F0"/>
                </a:solidFill>
              </a:rPr>
              <a:t>context_switch</a:t>
            </a:r>
            <a:r>
              <a:rPr lang="en-US" altLang="zh-CN" sz="2600" i="1" dirty="0" smtClean="0"/>
              <a:t>(</a:t>
            </a:r>
            <a:r>
              <a:rPr lang="en-US" altLang="zh-CN" sz="2600" i="1" dirty="0" err="1" smtClean="0"/>
              <a:t>rq,</a:t>
            </a:r>
            <a:r>
              <a:rPr lang="en-US" altLang="zh-CN" sz="2600" b="1" i="1" dirty="0" err="1" smtClean="0">
                <a:solidFill>
                  <a:srgbClr val="FF0000"/>
                </a:solidFill>
              </a:rPr>
              <a:t>prev</a:t>
            </a:r>
            <a:r>
              <a:rPr lang="en-US" altLang="zh-CN" sz="2600" i="1" dirty="0" err="1" smtClean="0"/>
              <a:t>,</a:t>
            </a:r>
            <a:r>
              <a:rPr lang="en-US" altLang="zh-CN" sz="2600" b="1" i="1" dirty="0" err="1" smtClean="0">
                <a:solidFill>
                  <a:srgbClr val="FF0000"/>
                </a:solidFill>
              </a:rPr>
              <a:t>next</a:t>
            </a:r>
            <a:r>
              <a:rPr lang="en-US" altLang="zh-CN" sz="2600" i="1" dirty="0" smtClean="0"/>
              <a:t>);</a:t>
            </a:r>
          </a:p>
          <a:p>
            <a:pPr marL="457200" lvl="1" indent="0">
              <a:buNone/>
            </a:pPr>
            <a:r>
              <a:rPr lang="en-US" altLang="zh-CN" sz="2600" i="1" dirty="0" smtClean="0"/>
              <a:t>	}</a:t>
            </a:r>
          </a:p>
          <a:p>
            <a:pPr marL="457200" lvl="1" indent="0">
              <a:buNone/>
            </a:pPr>
            <a:r>
              <a:rPr lang="en-US" altLang="zh-CN" sz="2600" i="1" dirty="0"/>
              <a:t>}</a:t>
            </a:r>
            <a:endParaRPr lang="en-US" altLang="zh-CN" sz="2600" i="1" dirty="0" smtClean="0"/>
          </a:p>
        </p:txBody>
      </p:sp>
    </p:spTree>
    <p:extLst>
      <p:ext uri="{BB962C8B-B14F-4D97-AF65-F5344CB8AC3E}">
        <p14:creationId xmlns:p14="http://schemas.microsoft.com/office/powerpoint/2010/main" val="181466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96287" y="300250"/>
            <a:ext cx="7874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 Step7      </a:t>
            </a:r>
            <a:r>
              <a:rPr lang="zh-CN" altLang="en-US" sz="3600" b="1" dirty="0" smtClean="0"/>
              <a:t>执行</a:t>
            </a:r>
            <a:r>
              <a:rPr lang="en-US" altLang="zh-CN" sz="3600" b="1" dirty="0" smtClean="0"/>
              <a:t> </a:t>
            </a:r>
            <a:r>
              <a:rPr lang="en-US" altLang="zh-CN" sz="3600" b="1" dirty="0" err="1" smtClean="0">
                <a:solidFill>
                  <a:srgbClr val="FF0000"/>
                </a:solidFill>
              </a:rPr>
              <a:t>jmp</a:t>
            </a:r>
            <a:r>
              <a:rPr lang="en-US" altLang="zh-CN" sz="3600" b="1" dirty="0" smtClean="0"/>
              <a:t> __</a:t>
            </a:r>
            <a:r>
              <a:rPr lang="en-US" altLang="zh-CN" sz="3600" b="1" dirty="0" err="1" smtClean="0"/>
              <a:t>switch_to</a:t>
            </a:r>
            <a:endParaRPr lang="zh-CN" altLang="en-US" sz="36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996287" y="1883391"/>
            <a:ext cx="69876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我们首先看一下</a:t>
            </a:r>
            <a:r>
              <a:rPr lang="en-US" altLang="zh-CN" sz="2400" dirty="0" smtClean="0"/>
              <a:t>__</a:t>
            </a:r>
            <a:r>
              <a:rPr lang="en-US" altLang="zh-CN" sz="2400" dirty="0" err="1" smtClean="0"/>
              <a:t>switch_to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这一个函数</a:t>
            </a:r>
            <a:endParaRPr lang="en-US" altLang="zh-CN" sz="2400" dirty="0" smtClean="0"/>
          </a:p>
          <a:p>
            <a:r>
              <a:rPr lang="en-US" altLang="zh-CN" sz="2400" dirty="0" err="1" smtClean="0"/>
              <a:t>struct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task_struct</a:t>
            </a:r>
            <a:r>
              <a:rPr lang="en-US" altLang="zh-CN" sz="2400" dirty="0" smtClean="0"/>
              <a:t> *  </a:t>
            </a:r>
            <a:r>
              <a:rPr lang="en-US" altLang="zh-CN" sz="2400" b="1" dirty="0" smtClean="0"/>
              <a:t>__</a:t>
            </a:r>
            <a:r>
              <a:rPr lang="en-US" altLang="zh-CN" sz="2400" b="1" dirty="0" err="1" smtClean="0"/>
              <a:t>switch_to</a:t>
            </a:r>
            <a:r>
              <a:rPr lang="en-US" altLang="zh-CN" sz="2400" b="1" dirty="0" smtClean="0"/>
              <a:t> </a:t>
            </a:r>
            <a:r>
              <a:rPr lang="en-US" altLang="zh-CN" sz="2400" dirty="0" smtClean="0"/>
              <a:t>(</a:t>
            </a:r>
            <a:r>
              <a:rPr lang="en-US" altLang="zh-CN" sz="2400" b="1" i="1" dirty="0" err="1" smtClean="0">
                <a:solidFill>
                  <a:srgbClr val="FF0000"/>
                </a:solidFill>
              </a:rPr>
              <a:t>prev</a:t>
            </a:r>
            <a:r>
              <a:rPr lang="en-US" altLang="zh-CN" sz="2400" b="1" i="1" dirty="0" err="1" smtClean="0"/>
              <a:t>,</a:t>
            </a:r>
            <a:r>
              <a:rPr lang="en-US" altLang="zh-CN" sz="2400" b="1" i="1" dirty="0" err="1" smtClean="0">
                <a:solidFill>
                  <a:srgbClr val="FF0000"/>
                </a:solidFill>
              </a:rPr>
              <a:t>next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{</a:t>
            </a:r>
            <a:endParaRPr lang="en-US" altLang="zh-CN" sz="2400" dirty="0"/>
          </a:p>
          <a:p>
            <a:r>
              <a:rPr lang="en-US" altLang="zh-CN" sz="2400" dirty="0" smtClean="0"/>
              <a:t>	*********</a:t>
            </a:r>
          </a:p>
          <a:p>
            <a:r>
              <a:rPr lang="en-US" altLang="zh-CN" sz="2400" dirty="0"/>
              <a:t>	</a:t>
            </a:r>
            <a:r>
              <a:rPr lang="zh-CN" altLang="en-US" sz="2400" dirty="0" smtClean="0"/>
              <a:t>中间保存数据过程不分析，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zh-CN" altLang="en-US" sz="2400" dirty="0" smtClean="0"/>
              <a:t>只看最后一句</a:t>
            </a:r>
            <a:r>
              <a:rPr lang="en-US" altLang="zh-CN" sz="2400" dirty="0" smtClean="0"/>
              <a:t>	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*********</a:t>
            </a:r>
            <a:endParaRPr lang="en-US" altLang="zh-CN" sz="2400" dirty="0"/>
          </a:p>
          <a:p>
            <a:r>
              <a:rPr lang="en-US" altLang="zh-CN" sz="2400" dirty="0" smtClean="0"/>
              <a:t>	</a:t>
            </a:r>
            <a:r>
              <a:rPr lang="en-US" altLang="zh-CN" sz="2400" b="1" i="1" dirty="0" smtClean="0">
                <a:solidFill>
                  <a:srgbClr val="FF0000"/>
                </a:solidFill>
              </a:rPr>
              <a:t>return  prev.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433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96287" y="300250"/>
            <a:ext cx="7874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 Step7      </a:t>
            </a:r>
            <a:r>
              <a:rPr lang="zh-CN" altLang="en-US" sz="3200" dirty="0" smtClean="0"/>
              <a:t>执行</a:t>
            </a:r>
            <a:r>
              <a:rPr lang="en-US" altLang="zh-CN" sz="3200" dirty="0" smtClean="0">
                <a:solidFill>
                  <a:srgbClr val="FF0000"/>
                </a:solidFill>
              </a:rPr>
              <a:t> 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jmp</a:t>
            </a:r>
            <a:r>
              <a:rPr lang="en-US" altLang="zh-CN" sz="3200" dirty="0" smtClean="0">
                <a:solidFill>
                  <a:srgbClr val="FF0000"/>
                </a:solidFill>
              </a:rPr>
              <a:t> </a:t>
            </a:r>
            <a:r>
              <a:rPr lang="en-US" altLang="zh-CN" sz="3200" b="1" dirty="0" smtClean="0"/>
              <a:t>__</a:t>
            </a:r>
            <a:r>
              <a:rPr lang="en-US" altLang="zh-CN" sz="3200" b="1" dirty="0" err="1" smtClean="0"/>
              <a:t>switch_to</a:t>
            </a:r>
            <a:endParaRPr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996287" y="1883391"/>
            <a:ext cx="69876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我们将</a:t>
            </a:r>
            <a:r>
              <a:rPr lang="en-US" altLang="zh-CN" sz="2400" b="1" i="1" dirty="0" smtClean="0">
                <a:solidFill>
                  <a:srgbClr val="FF0000"/>
                </a:solidFill>
              </a:rPr>
              <a:t>return </a:t>
            </a:r>
            <a:r>
              <a:rPr lang="en-US" altLang="zh-CN" sz="2400" b="1" i="1" dirty="0" err="1" smtClean="0">
                <a:solidFill>
                  <a:srgbClr val="FF0000"/>
                </a:solidFill>
              </a:rPr>
              <a:t>prev</a:t>
            </a:r>
            <a:r>
              <a:rPr lang="zh-CN" altLang="en-US" sz="2400" dirty="0" smtClean="0"/>
              <a:t>翻译成为汇编语句</a:t>
            </a:r>
            <a:endParaRPr lang="en-US" altLang="zh-CN" sz="2400" dirty="0" smtClean="0"/>
          </a:p>
          <a:p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b="1" dirty="0" err="1" smtClean="0">
                <a:solidFill>
                  <a:srgbClr val="FF0000"/>
                </a:solidFill>
              </a:rPr>
              <a:t>movl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</a:t>
            </a:r>
            <a:r>
              <a:rPr lang="en-US" altLang="zh-CN" sz="2400" b="1" dirty="0" smtClean="0"/>
              <a:t>[</a:t>
            </a:r>
            <a:r>
              <a:rPr lang="en-US" altLang="zh-CN" sz="2400" b="1" dirty="0" err="1" smtClean="0"/>
              <a:t>prev</a:t>
            </a:r>
            <a:r>
              <a:rPr lang="en-US" altLang="zh-CN" sz="2400" b="1" dirty="0" smtClean="0"/>
              <a:t>] ,  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%</a:t>
            </a:r>
            <a:r>
              <a:rPr lang="en-US" altLang="zh-CN" sz="2400" b="1" dirty="0" err="1" smtClean="0">
                <a:solidFill>
                  <a:srgbClr val="00B0F0"/>
                </a:solidFill>
              </a:rPr>
              <a:t>eax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</a:rPr>
              <a:t>；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eax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寄存器保存返回值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400" dirty="0" smtClean="0"/>
              <a:t>pop </a:t>
            </a:r>
            <a:r>
              <a:rPr lang="en-US" altLang="zh-CN" sz="2400" dirty="0" err="1"/>
              <a:t>edi</a:t>
            </a:r>
            <a:r>
              <a:rPr lang="en-US" altLang="zh-CN" sz="2400" dirty="0"/>
              <a:t>     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en-US" altLang="zh-CN" sz="2400" dirty="0" smtClean="0"/>
              <a:t>pop </a:t>
            </a:r>
            <a:r>
              <a:rPr lang="en-US" altLang="zh-CN" sz="2400" dirty="0" err="1"/>
              <a:t>esi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/>
              <a:t>pop </a:t>
            </a:r>
            <a:r>
              <a:rPr lang="en-US" altLang="zh-CN" sz="2400" dirty="0" err="1"/>
              <a:t>ebx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esp,ebp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 smtClean="0"/>
              <a:t> </a:t>
            </a:r>
            <a:r>
              <a:rPr lang="en-US" altLang="zh-CN" sz="2400" dirty="0" smtClean="0"/>
              <a:t>pop </a:t>
            </a:r>
            <a:r>
              <a:rPr lang="en-US" altLang="zh-CN" sz="2400" dirty="0" err="1"/>
              <a:t>ebp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b="1" dirty="0">
                <a:solidFill>
                  <a:srgbClr val="FF0000"/>
                </a:solidFill>
              </a:rPr>
              <a:t>r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et       -&gt; 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popl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 %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eip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</a:t>
            </a:r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2527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96287" y="300250"/>
            <a:ext cx="7874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 Step7      </a:t>
            </a:r>
            <a:r>
              <a:rPr lang="zh-CN" altLang="en-US" sz="3200" dirty="0" smtClean="0"/>
              <a:t>执行</a:t>
            </a:r>
            <a:r>
              <a:rPr lang="en-US" altLang="zh-CN" sz="3200" dirty="0" smtClean="0"/>
              <a:t> 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jmp</a:t>
            </a:r>
            <a:r>
              <a:rPr lang="en-US" altLang="zh-CN" sz="3200" dirty="0" smtClean="0"/>
              <a:t> </a:t>
            </a:r>
            <a:r>
              <a:rPr lang="en-US" altLang="zh-CN" sz="3200" b="1" dirty="0" smtClean="0"/>
              <a:t>__</a:t>
            </a:r>
            <a:r>
              <a:rPr lang="en-US" altLang="zh-CN" sz="3200" b="1" dirty="0" err="1" smtClean="0"/>
              <a:t>switch_to</a:t>
            </a:r>
            <a:endParaRPr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996287" y="1883391"/>
            <a:ext cx="69876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我们将</a:t>
            </a:r>
            <a:r>
              <a:rPr lang="en-US" altLang="zh-CN" sz="2400" b="1" i="1" dirty="0" smtClean="0">
                <a:solidFill>
                  <a:srgbClr val="FF0000"/>
                </a:solidFill>
              </a:rPr>
              <a:t>return </a:t>
            </a:r>
            <a:r>
              <a:rPr lang="en-US" altLang="zh-CN" sz="2400" b="1" i="1" dirty="0" err="1" smtClean="0">
                <a:solidFill>
                  <a:srgbClr val="FF0000"/>
                </a:solidFill>
              </a:rPr>
              <a:t>prev</a:t>
            </a:r>
            <a:r>
              <a:rPr lang="zh-CN" altLang="en-US" sz="2400" dirty="0" smtClean="0"/>
              <a:t>翻译成为汇编语句</a:t>
            </a:r>
            <a:endParaRPr lang="en-US" altLang="zh-CN" sz="2400" dirty="0" smtClean="0"/>
          </a:p>
          <a:p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b="1" dirty="0" err="1" smtClean="0">
                <a:solidFill>
                  <a:srgbClr val="FF0000"/>
                </a:solidFill>
              </a:rPr>
              <a:t>movl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</a:t>
            </a:r>
            <a:r>
              <a:rPr lang="en-US" altLang="zh-CN" sz="2400" b="1" dirty="0" smtClean="0"/>
              <a:t>[</a:t>
            </a:r>
            <a:r>
              <a:rPr lang="en-US" altLang="zh-CN" sz="2400" b="1" dirty="0" err="1" smtClean="0"/>
              <a:t>prev</a:t>
            </a:r>
            <a:r>
              <a:rPr lang="en-US" altLang="zh-CN" sz="2400" b="1" dirty="0" smtClean="0"/>
              <a:t>] ,  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%</a:t>
            </a:r>
            <a:r>
              <a:rPr lang="en-US" altLang="zh-CN" sz="2400" b="1" dirty="0" err="1" smtClean="0">
                <a:solidFill>
                  <a:srgbClr val="00B0F0"/>
                </a:solidFill>
              </a:rPr>
              <a:t>eax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</a:rPr>
              <a:t>；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eax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寄存器保存返回值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/>
              <a:t>恢复栈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en-US" altLang="zh-CN" sz="2400" b="1" dirty="0" err="1" smtClean="0">
                <a:solidFill>
                  <a:srgbClr val="FF0000"/>
                </a:solidFill>
              </a:rPr>
              <a:t>popl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 </a:t>
            </a:r>
            <a:r>
              <a:rPr lang="en-US" altLang="zh-CN" sz="2400" b="1" dirty="0" smtClean="0"/>
              <a:t>%</a:t>
            </a:r>
            <a:r>
              <a:rPr lang="en-US" altLang="zh-CN" sz="2400" b="1" dirty="0" err="1" smtClean="0"/>
              <a:t>eip</a:t>
            </a:r>
            <a:r>
              <a:rPr lang="en-US" altLang="zh-CN" sz="2400" b="1" dirty="0" smtClean="0"/>
              <a:t>  </a:t>
            </a:r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6852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68740" y="300250"/>
            <a:ext cx="8202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 Step7.a   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jmp</a:t>
            </a:r>
            <a:r>
              <a:rPr lang="en-US" altLang="zh-CN" sz="3200" dirty="0" smtClean="0"/>
              <a:t>  </a:t>
            </a:r>
            <a:r>
              <a:rPr lang="en-US" altLang="zh-CN" sz="3200" b="1" dirty="0" smtClean="0"/>
              <a:t>__</a:t>
            </a:r>
            <a:r>
              <a:rPr lang="en-US" altLang="zh-CN" sz="3200" b="1" dirty="0" err="1" smtClean="0"/>
              <a:t>switch_to</a:t>
            </a:r>
            <a:r>
              <a:rPr lang="en-US" altLang="zh-CN" sz="3200" b="1" dirty="0" smtClean="0"/>
              <a:t> </a:t>
            </a:r>
            <a:r>
              <a:rPr lang="zh-CN" altLang="en-US" sz="3200" dirty="0" smtClean="0"/>
              <a:t>到</a:t>
            </a:r>
            <a:r>
              <a:rPr lang="en-US" altLang="zh-CN" sz="3200" dirty="0" smtClean="0"/>
              <a:t> return </a:t>
            </a:r>
            <a:r>
              <a:rPr lang="zh-CN" altLang="en-US" sz="3200" dirty="0" smtClean="0"/>
              <a:t>之前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3" y="885025"/>
            <a:ext cx="8558214" cy="594248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6096000" y="1447800"/>
            <a:ext cx="1117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2286000" y="5803900"/>
            <a:ext cx="335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435600" y="50800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72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68740" y="300250"/>
            <a:ext cx="8202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 Step7.b  </a:t>
            </a:r>
            <a:r>
              <a:rPr lang="zh-CN" altLang="en-US" sz="3200" dirty="0" smtClean="0"/>
              <a:t>执行 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movl</a:t>
            </a:r>
            <a:r>
              <a:rPr lang="en-US" altLang="zh-CN" sz="3200" dirty="0" smtClean="0"/>
              <a:t> </a:t>
            </a:r>
            <a:r>
              <a:rPr lang="en-US" altLang="zh-CN" sz="3200" b="1" dirty="0" smtClean="0"/>
              <a:t>[</a:t>
            </a:r>
            <a:r>
              <a:rPr lang="en-US" altLang="zh-CN" sz="3200" b="1" dirty="0" err="1" smtClean="0"/>
              <a:t>prev</a:t>
            </a:r>
            <a:r>
              <a:rPr lang="en-US" altLang="zh-CN" sz="3200" b="1" dirty="0" smtClean="0"/>
              <a:t>] </a:t>
            </a:r>
            <a:r>
              <a:rPr lang="en-US" altLang="zh-CN" sz="3200" b="1" dirty="0" smtClean="0">
                <a:solidFill>
                  <a:srgbClr val="00B0F0"/>
                </a:solidFill>
              </a:rPr>
              <a:t>%</a:t>
            </a:r>
            <a:r>
              <a:rPr lang="en-US" altLang="zh-CN" sz="3200" b="1" dirty="0" err="1" smtClean="0">
                <a:solidFill>
                  <a:srgbClr val="00B0F0"/>
                </a:solidFill>
              </a:rPr>
              <a:t>eax</a:t>
            </a:r>
            <a:r>
              <a:rPr lang="en-US" altLang="zh-CN" sz="3200" b="1" dirty="0" smtClean="0">
                <a:solidFill>
                  <a:srgbClr val="00B0F0"/>
                </a:solidFill>
              </a:rPr>
              <a:t> </a:t>
            </a:r>
            <a:r>
              <a:rPr lang="zh-CN" altLang="en-US" sz="3200" dirty="0" smtClean="0"/>
              <a:t>后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" y="885025"/>
            <a:ext cx="8492476" cy="5896834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3390900" y="2247900"/>
            <a:ext cx="1397000" cy="1231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2108200" y="61214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384800" y="5118100"/>
            <a:ext cx="302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34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68740" y="300250"/>
            <a:ext cx="8202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        Step7.c  </a:t>
            </a:r>
            <a:r>
              <a:rPr lang="zh-CN" altLang="en-US" sz="3200" dirty="0" smtClean="0"/>
              <a:t>执行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恢复栈操作 </a:t>
            </a:r>
            <a:r>
              <a:rPr lang="zh-CN" altLang="en-US" sz="3200" dirty="0" smtClean="0"/>
              <a:t>后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2" y="698303"/>
            <a:ext cx="8871045" cy="6159697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2273300" y="6350000"/>
            <a:ext cx="3416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511800" y="5054600"/>
            <a:ext cx="279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6223000" y="1308100"/>
            <a:ext cx="1219200" cy="55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09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68740" y="300250"/>
            <a:ext cx="8202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        Step7.d  </a:t>
            </a:r>
            <a:r>
              <a:rPr lang="zh-CN" altLang="en-US" sz="3200" dirty="0" smtClean="0"/>
              <a:t>执行 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popl</a:t>
            </a:r>
            <a:r>
              <a:rPr lang="en-US" altLang="zh-CN" sz="3200" dirty="0" smtClean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/>
              <a:t>  </a:t>
            </a:r>
            <a:r>
              <a:rPr lang="en-US" altLang="zh-CN" sz="3200" b="1" dirty="0" smtClean="0"/>
              <a:t>%</a:t>
            </a:r>
            <a:r>
              <a:rPr lang="en-US" altLang="zh-CN" sz="3200" b="1" dirty="0" err="1" smtClean="0"/>
              <a:t>eip</a:t>
            </a:r>
            <a:r>
              <a:rPr lang="en-US" altLang="zh-CN" sz="3200" b="1" dirty="0" smtClean="0"/>
              <a:t> </a:t>
            </a:r>
            <a:r>
              <a:rPr lang="zh-CN" altLang="en-US" sz="3200" dirty="0" smtClean="0"/>
              <a:t>后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55" y="962000"/>
            <a:ext cx="8871045" cy="589600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2133600" y="6616700"/>
            <a:ext cx="228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765800" y="4927600"/>
            <a:ext cx="285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6489700" y="1739900"/>
            <a:ext cx="1219200" cy="393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668740" y="1103086"/>
            <a:ext cx="3177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846286" y="1146629"/>
            <a:ext cx="0" cy="2394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846286" y="3570514"/>
            <a:ext cx="573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419600" y="3541486"/>
            <a:ext cx="0" cy="3075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272955" y="1103086"/>
            <a:ext cx="395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272955" y="1103086"/>
            <a:ext cx="0" cy="5513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72955" y="6616700"/>
            <a:ext cx="18606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85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68740" y="300250"/>
            <a:ext cx="8202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        Step8    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popl</a:t>
            </a:r>
            <a:r>
              <a:rPr lang="en-US" altLang="zh-CN" sz="3200" dirty="0" smtClean="0"/>
              <a:t>    </a:t>
            </a:r>
            <a:r>
              <a:rPr lang="en-US" altLang="zh-CN" sz="3200" b="1" dirty="0" smtClean="0"/>
              <a:t>%</a:t>
            </a:r>
            <a:r>
              <a:rPr lang="en-US" altLang="zh-CN" sz="3200" b="1" dirty="0" err="1" smtClean="0"/>
              <a:t>ebp</a:t>
            </a:r>
            <a:r>
              <a:rPr lang="en-US" altLang="zh-CN" sz="3200" b="1" dirty="0" smtClean="0"/>
              <a:t>   </a:t>
            </a:r>
            <a:r>
              <a:rPr lang="zh-CN" altLang="en-US" sz="3200" dirty="0" smtClean="0"/>
              <a:t>后</a:t>
            </a: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85" y="1094423"/>
            <a:ext cx="8475260" cy="5632948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1917700" y="65786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524500" y="5232400"/>
            <a:ext cx="294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6350000" y="2146300"/>
            <a:ext cx="1028700" cy="355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508000" y="1277257"/>
            <a:ext cx="3236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95785" y="1277257"/>
            <a:ext cx="0" cy="518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395785" y="6578600"/>
            <a:ext cx="1766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95785" y="6458857"/>
            <a:ext cx="0" cy="1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744686" y="1277257"/>
            <a:ext cx="0" cy="223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4432300" y="3483429"/>
            <a:ext cx="0" cy="3095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744686" y="3512457"/>
            <a:ext cx="687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395785" y="1277257"/>
            <a:ext cx="272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41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68740" y="300250"/>
            <a:ext cx="8202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        Step9  </a:t>
            </a:r>
            <a:r>
              <a:rPr lang="zh-CN" altLang="en-US" sz="3200" dirty="0" smtClean="0"/>
              <a:t>执行 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poplfl</a:t>
            </a:r>
            <a:r>
              <a:rPr lang="en-US" altLang="zh-CN" sz="3200" dirty="0" smtClean="0"/>
              <a:t>  </a:t>
            </a:r>
            <a:r>
              <a:rPr lang="zh-CN" altLang="en-US" sz="3200" dirty="0" smtClean="0"/>
              <a:t>后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49" y="1262919"/>
            <a:ext cx="8418286" cy="5595081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5676900" y="5613400"/>
            <a:ext cx="3086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6451600" y="2540000"/>
            <a:ext cx="11176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2278743" y="6633029"/>
            <a:ext cx="22061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20914" y="1262919"/>
            <a:ext cx="0" cy="537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35429" y="6633029"/>
            <a:ext cx="1973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20914" y="1262919"/>
            <a:ext cx="3425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875314" y="1262919"/>
            <a:ext cx="0" cy="22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846286" y="3541486"/>
            <a:ext cx="638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484914" y="3526971"/>
            <a:ext cx="0" cy="310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24000" y="793735"/>
            <a:ext cx="6287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             </a:t>
            </a:r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小结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7199" y="1770742"/>
            <a:ext cx="64878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进程切换</a:t>
            </a:r>
            <a:r>
              <a:rPr lang="en-US" altLang="zh-CN" sz="3600" dirty="0" err="1" smtClean="0"/>
              <a:t>switch_to</a:t>
            </a:r>
            <a:r>
              <a:rPr lang="zh-CN" altLang="en-US" sz="3600" dirty="0" smtClean="0"/>
              <a:t>的十行汇编可以分成三部分</a:t>
            </a:r>
            <a:r>
              <a:rPr lang="zh-CN" altLang="en-US" sz="3600" dirty="0"/>
              <a:t>： </a:t>
            </a:r>
            <a:endParaRPr lang="en-US" altLang="zh-CN" sz="3600" dirty="0" smtClean="0"/>
          </a:p>
          <a:p>
            <a:r>
              <a:rPr lang="en-US" altLang="zh-CN" sz="3600" b="1" dirty="0" smtClean="0"/>
              <a:t>1.</a:t>
            </a:r>
            <a:r>
              <a:rPr lang="zh-CN" altLang="en-US" sz="3600" b="1" dirty="0" smtClean="0"/>
              <a:t>切换进程</a:t>
            </a:r>
            <a:endParaRPr lang="en-US" altLang="zh-CN" sz="3600" b="1" dirty="0" smtClean="0"/>
          </a:p>
          <a:p>
            <a:endParaRPr lang="en-US" altLang="zh-CN" sz="3600" dirty="0" smtClean="0"/>
          </a:p>
          <a:p>
            <a:r>
              <a:rPr lang="en-US" altLang="zh-CN" sz="3600" b="1" dirty="0" smtClean="0"/>
              <a:t>2.</a:t>
            </a:r>
            <a:r>
              <a:rPr lang="zh-CN" altLang="en-US" sz="3600" b="1" dirty="0" smtClean="0"/>
              <a:t>切换控制流</a:t>
            </a:r>
            <a:endParaRPr lang="en-US" altLang="zh-CN" sz="3600" b="1" dirty="0" smtClean="0"/>
          </a:p>
          <a:p>
            <a:endParaRPr lang="en-US" altLang="zh-CN" sz="3600" dirty="0" smtClean="0"/>
          </a:p>
          <a:p>
            <a:r>
              <a:rPr lang="en-US" altLang="zh-CN" sz="3600" b="1" dirty="0" smtClean="0"/>
              <a:t>3.</a:t>
            </a:r>
            <a:r>
              <a:rPr lang="zh-CN" altLang="en-US" sz="3600" b="1" dirty="0" smtClean="0"/>
              <a:t>切换内核栈</a:t>
            </a:r>
            <a:endParaRPr lang="en-US" altLang="zh-CN" sz="3600" b="1" dirty="0" smtClean="0"/>
          </a:p>
          <a:p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237996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3233" y="234432"/>
            <a:ext cx="6589199" cy="822950"/>
          </a:xfrm>
        </p:spPr>
        <p:txBody>
          <a:bodyPr>
            <a:normAutofit/>
          </a:bodyPr>
          <a:lstStyle/>
          <a:p>
            <a:endParaRPr lang="zh-CN" altLang="en-US" sz="44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96" y="0"/>
            <a:ext cx="3657600" cy="6635549"/>
          </a:xfrm>
        </p:spPr>
      </p:pic>
    </p:spTree>
    <p:extLst>
      <p:ext uri="{BB962C8B-B14F-4D97-AF65-F5344CB8AC3E}">
        <p14:creationId xmlns:p14="http://schemas.microsoft.com/office/powerpoint/2010/main" val="352892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24000" y="793735"/>
            <a:ext cx="6287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             </a:t>
            </a:r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小结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7199" y="1770742"/>
            <a:ext cx="648788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1.</a:t>
            </a:r>
            <a:r>
              <a:rPr lang="zh-CN" altLang="en-US" sz="3600" b="1" dirty="0" smtClean="0"/>
              <a:t>切换进程涉及到的汇编代码</a:t>
            </a:r>
            <a:endParaRPr lang="en-US" altLang="zh-CN" sz="3600" b="1" dirty="0" smtClean="0"/>
          </a:p>
          <a:p>
            <a:endParaRPr lang="en-US" altLang="zh-CN" sz="3600" b="1" dirty="0" smtClean="0"/>
          </a:p>
          <a:p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sz="2800" dirty="0"/>
              <a:t>1</a:t>
            </a:r>
            <a:r>
              <a:rPr lang="en-US" altLang="zh-CN" dirty="0"/>
              <a:t>.</a:t>
            </a:r>
            <a:r>
              <a:rPr lang="en-US" altLang="zh-CN" b="1" dirty="0">
                <a:solidFill>
                  <a:srgbClr val="FF0000"/>
                </a:solidFill>
              </a:rPr>
              <a:t>     </a:t>
            </a:r>
            <a:r>
              <a:rPr lang="en-US" altLang="zh-CN" sz="2800" b="1" dirty="0" err="1">
                <a:solidFill>
                  <a:srgbClr val="FF0000"/>
                </a:solidFill>
              </a:rPr>
              <a:t>pushfl</a:t>
            </a:r>
            <a:r>
              <a:rPr lang="en-US" altLang="zh-CN" sz="2800" dirty="0"/>
              <a:t>		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/>
              <a:t> 2.   </a:t>
            </a:r>
            <a:r>
              <a:rPr lang="en-US" altLang="zh-CN" sz="2800" b="1" dirty="0" err="1">
                <a:solidFill>
                  <a:srgbClr val="FF0000"/>
                </a:solidFill>
              </a:rPr>
              <a:t>pushl</a:t>
            </a:r>
            <a:r>
              <a:rPr lang="en-US" altLang="zh-CN" sz="2800" dirty="0"/>
              <a:t>     </a:t>
            </a:r>
            <a:r>
              <a:rPr lang="en-US" altLang="zh-CN" sz="2800" b="1" dirty="0"/>
              <a:t>%</a:t>
            </a:r>
            <a:r>
              <a:rPr lang="en-US" altLang="zh-CN" sz="2800" b="1" dirty="0" err="1" smtClean="0"/>
              <a:t>ebp</a:t>
            </a:r>
            <a:endParaRPr lang="en-US" altLang="zh-CN" sz="2800" b="1" dirty="0" smtClean="0"/>
          </a:p>
          <a:p>
            <a:r>
              <a:rPr lang="en-US" altLang="zh-CN" sz="2800" dirty="0"/>
              <a:t>		 </a:t>
            </a:r>
          </a:p>
          <a:p>
            <a:r>
              <a:rPr lang="en-US" altLang="zh-CN" sz="2800" dirty="0"/>
              <a:t> 3.   </a:t>
            </a:r>
            <a:r>
              <a:rPr lang="en-US" altLang="zh-CN" sz="2800" b="1" dirty="0" err="1">
                <a:solidFill>
                  <a:srgbClr val="FF0000"/>
                </a:solidFill>
              </a:rPr>
              <a:t>movl</a:t>
            </a:r>
            <a:r>
              <a:rPr lang="en-US" altLang="zh-CN" sz="2800" b="1" dirty="0">
                <a:solidFill>
                  <a:srgbClr val="FF0000"/>
                </a:solidFill>
              </a:rPr>
              <a:t>     </a:t>
            </a:r>
            <a:r>
              <a:rPr lang="en-US" altLang="zh-CN" sz="2800" b="1" dirty="0"/>
              <a:t>%</a:t>
            </a:r>
            <a:r>
              <a:rPr lang="en-US" altLang="zh-CN" sz="2800" b="1" dirty="0" err="1"/>
              <a:t>esp</a:t>
            </a:r>
            <a:r>
              <a:rPr lang="en-US" altLang="zh-CN" sz="2800" dirty="0"/>
              <a:t>,             </a:t>
            </a:r>
            <a:r>
              <a:rPr lang="en-US" altLang="zh-CN" sz="2800" b="1" dirty="0">
                <a:solidFill>
                  <a:srgbClr val="00B0F0"/>
                </a:solidFill>
              </a:rPr>
              <a:t>%[</a:t>
            </a:r>
            <a:r>
              <a:rPr lang="en-US" altLang="zh-CN" sz="2800" b="1" dirty="0" err="1">
                <a:solidFill>
                  <a:srgbClr val="00B0F0"/>
                </a:solidFill>
              </a:rPr>
              <a:t>prev_sp</a:t>
            </a:r>
            <a:r>
              <a:rPr lang="en-US" altLang="zh-CN" sz="2800" b="1" dirty="0" smtClean="0">
                <a:solidFill>
                  <a:srgbClr val="00B0F0"/>
                </a:solidFill>
              </a:rPr>
              <a:t>]</a:t>
            </a:r>
          </a:p>
          <a:p>
            <a:endParaRPr lang="en-US" altLang="zh-CN" sz="2800" b="1" dirty="0">
              <a:solidFill>
                <a:srgbClr val="00B0F0"/>
              </a:solidFill>
            </a:endParaRPr>
          </a:p>
          <a:p>
            <a:r>
              <a:rPr lang="en-US" altLang="zh-CN" sz="2800" dirty="0"/>
              <a:t> 4.   </a:t>
            </a:r>
            <a:r>
              <a:rPr lang="en-US" altLang="zh-CN" sz="2800" b="1" dirty="0" err="1">
                <a:solidFill>
                  <a:srgbClr val="FF0000"/>
                </a:solidFill>
              </a:rPr>
              <a:t>movl</a:t>
            </a:r>
            <a:r>
              <a:rPr lang="en-US" altLang="zh-CN" sz="2800" dirty="0"/>
              <a:t>     </a:t>
            </a:r>
            <a:r>
              <a:rPr lang="en-US" altLang="zh-CN" sz="2800" b="1" dirty="0"/>
              <a:t>%[</a:t>
            </a:r>
            <a:r>
              <a:rPr lang="en-US" altLang="zh-CN" sz="2800" b="1" dirty="0" err="1"/>
              <a:t>next_sp</a:t>
            </a:r>
            <a:r>
              <a:rPr lang="en-US" altLang="zh-CN" sz="2800" b="1" dirty="0"/>
              <a:t>]  </a:t>
            </a:r>
            <a:r>
              <a:rPr lang="en-US" altLang="zh-CN" sz="2800" dirty="0"/>
              <a:t>,</a:t>
            </a:r>
            <a:r>
              <a:rPr lang="en-US" altLang="zh-CN" sz="2800" dirty="0">
                <a:solidFill>
                  <a:srgbClr val="00B0F0"/>
                </a:solidFill>
              </a:rPr>
              <a:t>  </a:t>
            </a:r>
            <a:r>
              <a:rPr lang="en-US" altLang="zh-CN" sz="2800" b="1" dirty="0">
                <a:solidFill>
                  <a:srgbClr val="00B0F0"/>
                </a:solidFill>
              </a:rPr>
              <a:t>%</a:t>
            </a:r>
            <a:r>
              <a:rPr lang="en-US" altLang="zh-CN" sz="2800" b="1" dirty="0" err="1">
                <a:solidFill>
                  <a:srgbClr val="00B0F0"/>
                </a:solidFill>
              </a:rPr>
              <a:t>esp</a:t>
            </a:r>
            <a:r>
              <a:rPr lang="en-US" altLang="zh-CN" sz="2800" dirty="0"/>
              <a:t>	</a:t>
            </a:r>
          </a:p>
          <a:p>
            <a:endParaRPr lang="en-US" altLang="zh-CN" sz="3600" dirty="0" smtClean="0"/>
          </a:p>
          <a:p>
            <a:endParaRPr lang="en-US" altLang="zh-CN" sz="3600" dirty="0" smtClean="0"/>
          </a:p>
          <a:p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410318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24000" y="793735"/>
            <a:ext cx="6287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             </a:t>
            </a:r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小结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1771" y="1770742"/>
            <a:ext cx="692331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2.</a:t>
            </a:r>
            <a:r>
              <a:rPr lang="zh-CN" altLang="en-US" sz="3600" b="1" dirty="0" smtClean="0"/>
              <a:t>切换控制流涉及到的汇编代码</a:t>
            </a:r>
            <a:endParaRPr lang="en-US" altLang="zh-CN" sz="3600" b="1" dirty="0" smtClean="0"/>
          </a:p>
          <a:p>
            <a:r>
              <a:rPr lang="en-US" altLang="zh-CN" sz="3600" dirty="0"/>
              <a:t> </a:t>
            </a:r>
          </a:p>
          <a:p>
            <a:r>
              <a:rPr lang="en-US" altLang="zh-CN" sz="2800" dirty="0" smtClean="0"/>
              <a:t> 5</a:t>
            </a:r>
            <a:r>
              <a:rPr lang="en-US" altLang="zh-CN" sz="2800" dirty="0"/>
              <a:t>.   </a:t>
            </a:r>
            <a:r>
              <a:rPr lang="en-US" altLang="zh-CN" sz="2800" b="1" dirty="0" err="1">
                <a:solidFill>
                  <a:srgbClr val="FF0000"/>
                </a:solidFill>
              </a:rPr>
              <a:t>movl</a:t>
            </a:r>
            <a:r>
              <a:rPr lang="en-US" altLang="zh-CN" sz="2800" b="1" dirty="0">
                <a:solidFill>
                  <a:srgbClr val="FF0000"/>
                </a:solidFill>
              </a:rPr>
              <a:t>   </a:t>
            </a:r>
            <a:r>
              <a:rPr lang="en-US" altLang="zh-CN" sz="2800" dirty="0"/>
              <a:t>  </a:t>
            </a:r>
            <a:r>
              <a:rPr lang="en-US" altLang="zh-CN" sz="2800" b="1" dirty="0"/>
              <a:t>$1f</a:t>
            </a:r>
            <a:r>
              <a:rPr lang="en-US" altLang="zh-CN" sz="2800" dirty="0"/>
              <a:t>,         </a:t>
            </a:r>
            <a:r>
              <a:rPr lang="en-US" altLang="zh-CN" sz="2800" dirty="0" smtClean="0"/>
              <a:t> </a:t>
            </a:r>
            <a:r>
              <a:rPr lang="en-US" altLang="zh-CN" sz="2800" b="1" dirty="0">
                <a:solidFill>
                  <a:srgbClr val="00B0F0"/>
                </a:solidFill>
              </a:rPr>
              <a:t>%[</a:t>
            </a:r>
            <a:r>
              <a:rPr lang="en-US" altLang="zh-CN" sz="2800" b="1" dirty="0" err="1">
                <a:solidFill>
                  <a:srgbClr val="00B0F0"/>
                </a:solidFill>
              </a:rPr>
              <a:t>prev_ip</a:t>
            </a:r>
            <a:r>
              <a:rPr lang="en-US" altLang="zh-CN" sz="2800" b="1" dirty="0" smtClean="0">
                <a:solidFill>
                  <a:srgbClr val="00B0F0"/>
                </a:solidFill>
              </a:rPr>
              <a:t>]</a:t>
            </a:r>
          </a:p>
          <a:p>
            <a:endParaRPr lang="en-US" altLang="zh-CN" sz="2800" dirty="0"/>
          </a:p>
          <a:p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dirty="0"/>
              <a:t>6</a:t>
            </a:r>
            <a:r>
              <a:rPr lang="en-US" altLang="zh-CN" sz="2800" b="1" dirty="0"/>
              <a:t>.   </a:t>
            </a:r>
            <a:r>
              <a:rPr lang="en-US" altLang="zh-CN" sz="2800" b="1" dirty="0" err="1">
                <a:solidFill>
                  <a:srgbClr val="FF0000"/>
                </a:solidFill>
              </a:rPr>
              <a:t>pushl</a:t>
            </a:r>
            <a:r>
              <a:rPr lang="en-US" altLang="zh-CN" sz="2800" dirty="0"/>
              <a:t>    </a:t>
            </a:r>
            <a:r>
              <a:rPr lang="en-US" altLang="zh-CN" sz="2800" b="1" dirty="0"/>
              <a:t>%[</a:t>
            </a:r>
            <a:r>
              <a:rPr lang="en-US" altLang="zh-CN" sz="2800" b="1" dirty="0" err="1"/>
              <a:t>next_ip</a:t>
            </a:r>
            <a:r>
              <a:rPr lang="en-US" altLang="zh-CN" sz="2800" b="1" dirty="0" smtClean="0"/>
              <a:t>]</a:t>
            </a:r>
          </a:p>
          <a:p>
            <a:endParaRPr lang="en-US" altLang="zh-CN" sz="2800" b="1" dirty="0"/>
          </a:p>
          <a:p>
            <a:r>
              <a:rPr lang="en-US" altLang="zh-CN" sz="2800" dirty="0"/>
              <a:t> 7.   </a:t>
            </a:r>
            <a:r>
              <a:rPr lang="en-US" altLang="zh-CN" sz="2800" b="1" dirty="0" err="1">
                <a:solidFill>
                  <a:srgbClr val="FF0000"/>
                </a:solidFill>
              </a:rPr>
              <a:t>jmp</a:t>
            </a:r>
            <a:r>
              <a:rPr lang="en-US" altLang="zh-CN" sz="2800" dirty="0"/>
              <a:t>      </a:t>
            </a:r>
            <a:r>
              <a:rPr lang="en-US" altLang="zh-CN" sz="2800" b="1" dirty="0"/>
              <a:t>__</a:t>
            </a:r>
            <a:r>
              <a:rPr lang="en-US" altLang="zh-CN" sz="2800" b="1" dirty="0" err="1"/>
              <a:t>switch_to</a:t>
            </a:r>
            <a:r>
              <a:rPr lang="en-US" altLang="zh-CN" sz="2800" dirty="0"/>
              <a:t>	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77249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24000" y="793735"/>
            <a:ext cx="6287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             </a:t>
            </a:r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小结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77257" y="1770742"/>
            <a:ext cx="69378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3.</a:t>
            </a:r>
            <a:r>
              <a:rPr lang="zh-CN" altLang="en-US" sz="3600" b="1" dirty="0" smtClean="0"/>
              <a:t>切换内核栈涉及到的汇编代码</a:t>
            </a:r>
            <a:endParaRPr lang="en-US" altLang="zh-CN" sz="3600" b="1" dirty="0" smtClean="0"/>
          </a:p>
          <a:p>
            <a:endParaRPr lang="en-US" altLang="zh-CN" sz="3600" b="1" dirty="0" smtClean="0"/>
          </a:p>
          <a:p>
            <a:r>
              <a:rPr lang="en-US" altLang="zh-CN" sz="3600" dirty="0"/>
              <a:t> 8.   </a:t>
            </a:r>
            <a:r>
              <a:rPr lang="en-US" altLang="zh-CN" sz="3600" b="1" dirty="0">
                <a:solidFill>
                  <a:srgbClr val="00B0F0"/>
                </a:solidFill>
              </a:rPr>
              <a:t>1</a:t>
            </a:r>
            <a:r>
              <a:rPr lang="en-US" altLang="zh-CN" sz="3600" dirty="0"/>
              <a:t>:	</a:t>
            </a:r>
            <a:endParaRPr lang="en-US" altLang="zh-CN" sz="3600" dirty="0" smtClean="0"/>
          </a:p>
          <a:p>
            <a:r>
              <a:rPr lang="en-US" altLang="zh-CN" sz="3600" dirty="0"/>
              <a:t>			    </a:t>
            </a:r>
          </a:p>
          <a:p>
            <a:r>
              <a:rPr lang="en-US" altLang="zh-CN" sz="3600" dirty="0"/>
              <a:t> 9.   </a:t>
            </a:r>
            <a:r>
              <a:rPr lang="en-US" altLang="zh-CN" sz="3600" b="1" dirty="0" err="1">
                <a:solidFill>
                  <a:srgbClr val="FF0000"/>
                </a:solidFill>
              </a:rPr>
              <a:t>popl</a:t>
            </a:r>
            <a:r>
              <a:rPr lang="en-US" altLang="zh-CN" sz="3600" dirty="0"/>
              <a:t>     </a:t>
            </a:r>
            <a:r>
              <a:rPr lang="en-US" altLang="zh-CN" sz="3600" b="1" dirty="0"/>
              <a:t>%</a:t>
            </a:r>
            <a:r>
              <a:rPr lang="en-US" altLang="zh-CN" sz="3600" b="1" dirty="0" err="1"/>
              <a:t>ebp</a:t>
            </a:r>
            <a:r>
              <a:rPr lang="en-US" altLang="zh-CN" sz="3600" dirty="0"/>
              <a:t>	</a:t>
            </a:r>
            <a:endParaRPr lang="en-US" altLang="zh-CN" sz="3600" dirty="0" smtClean="0"/>
          </a:p>
          <a:p>
            <a:r>
              <a:rPr lang="en-US" altLang="zh-CN" sz="3600" dirty="0"/>
              <a:t>	</a:t>
            </a:r>
          </a:p>
          <a:p>
            <a:r>
              <a:rPr lang="en-US" altLang="zh-CN" sz="3600" dirty="0"/>
              <a:t>10.  </a:t>
            </a:r>
            <a:r>
              <a:rPr lang="en-US" altLang="zh-CN" sz="3600" b="1" dirty="0" err="1">
                <a:solidFill>
                  <a:srgbClr val="FF0000"/>
                </a:solidFill>
              </a:rPr>
              <a:t>popfl</a:t>
            </a:r>
            <a:r>
              <a:rPr lang="en-US" altLang="zh-CN" sz="3600" dirty="0"/>
              <a:t> 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5770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93912" y="546994"/>
            <a:ext cx="6879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/>
              <a:t>Something more 1</a:t>
            </a:r>
            <a:endParaRPr lang="zh-CN" altLang="en-US" sz="5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422941" y="1908023"/>
            <a:ext cx="68507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有人说</a:t>
            </a:r>
            <a:r>
              <a:rPr lang="en-US" altLang="zh-CN" sz="3200" dirty="0" err="1" smtClean="0"/>
              <a:t>switch_to</a:t>
            </a:r>
            <a:r>
              <a:rPr lang="zh-CN" altLang="en-US" sz="3200" dirty="0"/>
              <a:t>这</a:t>
            </a:r>
            <a:r>
              <a:rPr lang="zh-CN" altLang="en-US" sz="3200" dirty="0" smtClean="0"/>
              <a:t>段汇编中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进程切换</a:t>
            </a:r>
            <a:r>
              <a:rPr lang="zh-CN" altLang="en-US" sz="3200" dirty="0" smtClean="0"/>
              <a:t>的标志是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esp</a:t>
            </a:r>
            <a:r>
              <a:rPr lang="zh-CN" altLang="en-US" sz="3200" dirty="0" smtClean="0"/>
              <a:t>的切换，怎么理解这句话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1748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93912" y="546994"/>
            <a:ext cx="6879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/>
              <a:t>Something more 2</a:t>
            </a:r>
            <a:endParaRPr lang="zh-CN" altLang="en-US" sz="5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422941" y="1908023"/>
            <a:ext cx="68507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有人说</a:t>
            </a:r>
            <a:r>
              <a:rPr lang="en-US" altLang="zh-CN" sz="3200" dirty="0" err="1" smtClean="0"/>
              <a:t>switch_to</a:t>
            </a:r>
            <a:r>
              <a:rPr lang="zh-CN" altLang="en-US" sz="3200" dirty="0"/>
              <a:t>这</a:t>
            </a:r>
            <a:r>
              <a:rPr lang="zh-CN" altLang="en-US" sz="3200" dirty="0" smtClean="0"/>
              <a:t>段汇编中</a:t>
            </a:r>
            <a:r>
              <a:rPr lang="zh-CN" altLang="en-US" sz="3200" b="1" dirty="0">
                <a:solidFill>
                  <a:srgbClr val="FF0000"/>
                </a:solidFill>
              </a:rPr>
              <a:t>栈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切换</a:t>
            </a:r>
            <a:r>
              <a:rPr lang="zh-CN" altLang="en-US" sz="3200" dirty="0" smtClean="0"/>
              <a:t>的标志是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ebp</a:t>
            </a:r>
            <a:r>
              <a:rPr lang="zh-CN" altLang="en-US" sz="3200" dirty="0" smtClean="0"/>
              <a:t>的切换，怎么理解这句话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7675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93912" y="546994"/>
            <a:ext cx="6879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/>
              <a:t>Something more </a:t>
            </a:r>
            <a:r>
              <a:rPr lang="en-US" altLang="zh-CN" sz="5400" b="1" dirty="0" smtClean="0"/>
              <a:t>3</a:t>
            </a:r>
            <a:endParaRPr lang="zh-CN" altLang="en-US" sz="5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422941" y="1908023"/>
            <a:ext cx="68507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结合</a:t>
            </a:r>
            <a:r>
              <a:rPr lang="en-US" altLang="zh-CN" sz="3200" dirty="0" err="1" smtClean="0"/>
              <a:t>switch_to</a:t>
            </a:r>
            <a:r>
              <a:rPr lang="zh-CN" altLang="en-US" sz="3200" dirty="0" smtClean="0"/>
              <a:t>的执行过程分析为什么进程切换必须使用汇编代码实现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5372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22401" y="793736"/>
            <a:ext cx="6444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/>
              <a:t>Something more </a:t>
            </a:r>
            <a:r>
              <a:rPr lang="en-US" altLang="zh-CN" sz="5400" b="1" dirty="0" smtClean="0"/>
              <a:t>4</a:t>
            </a:r>
            <a:endParaRPr lang="zh-CN" altLang="en-US" sz="5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320801" y="1893508"/>
            <a:ext cx="64443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如何理解</a:t>
            </a:r>
            <a:r>
              <a:rPr lang="en-US" altLang="zh-CN" sz="3200" dirty="0" err="1" smtClean="0"/>
              <a:t>switch_to</a:t>
            </a:r>
            <a:r>
              <a:rPr lang="zh-CN" altLang="en-US" sz="3200" dirty="0" smtClean="0"/>
              <a:t>函数使用三个参数传递两个变量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switch(</a:t>
            </a:r>
            <a:r>
              <a:rPr lang="en-US" altLang="zh-CN" sz="3200" dirty="0" err="1" smtClean="0"/>
              <a:t>prev,next,prev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6474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41714" y="646314"/>
            <a:ext cx="6473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/>
              <a:t>Something more </a:t>
            </a:r>
            <a:r>
              <a:rPr lang="en-US" altLang="zh-CN" sz="5400" b="1" dirty="0" smtClean="0"/>
              <a:t>5</a:t>
            </a:r>
            <a:endParaRPr lang="zh-CN" altLang="en-US" sz="5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741714" y="1569644"/>
            <a:ext cx="563154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dirty="0" smtClean="0"/>
          </a:p>
          <a:p>
            <a:r>
              <a:rPr lang="zh-CN" altLang="en-US" sz="3200" dirty="0" smtClean="0"/>
              <a:t>调研一下</a:t>
            </a:r>
            <a:r>
              <a:rPr lang="en-US" altLang="zh-CN" sz="3200" dirty="0" smtClean="0"/>
              <a:t>X86</a:t>
            </a:r>
            <a:r>
              <a:rPr lang="zh-CN" altLang="en-US" sz="3200" dirty="0" smtClean="0"/>
              <a:t>体系结构下进程切换的方式</a:t>
            </a:r>
            <a:endParaRPr lang="en-US" altLang="zh-CN" sz="3200" dirty="0"/>
          </a:p>
          <a:p>
            <a:endParaRPr lang="en-US" altLang="zh-CN" sz="32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999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82058" y="781492"/>
            <a:ext cx="7561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/>
              <a:t>Something more </a:t>
            </a:r>
            <a:r>
              <a:rPr lang="en-US" altLang="zh-CN" sz="5400" b="1" dirty="0" smtClean="0"/>
              <a:t>6</a:t>
            </a:r>
            <a:endParaRPr lang="zh-CN" altLang="en-US" sz="5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582058" y="2183794"/>
            <a:ext cx="6197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写一个使用内敛汇编的小程序</a:t>
            </a:r>
            <a:endParaRPr lang="en-US" altLang="zh-CN" sz="3600" dirty="0" smtClean="0"/>
          </a:p>
          <a:p>
            <a:r>
              <a:rPr lang="en-US" altLang="zh-CN" sz="3600" dirty="0"/>
              <a:t>	</a:t>
            </a:r>
            <a:r>
              <a:rPr lang="en-US" altLang="zh-CN" sz="3600" dirty="0" smtClean="0"/>
              <a:t>		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					</a:t>
            </a:r>
          </a:p>
          <a:p>
            <a:r>
              <a:rPr lang="en-US" altLang="zh-CN" dirty="0" smtClean="0"/>
              <a:t>                 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97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4186" y="1974557"/>
            <a:ext cx="7579243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特别鸣谢</a:t>
            </a:r>
            <a:endParaRPr lang="en-US" altLang="zh-CN" sz="7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r>
              <a:rPr lang="en-US" altLang="zh-CN" sz="7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</a:t>
            </a:r>
            <a:r>
              <a:rPr lang="zh-CN" altLang="en-US" sz="7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郭师兄</a:t>
            </a:r>
            <a:endParaRPr lang="zh-CN" altLang="en-US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890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5201" y="542250"/>
            <a:ext cx="6589199" cy="805195"/>
          </a:xfrm>
        </p:spPr>
        <p:txBody>
          <a:bodyPr>
            <a:normAutofit/>
          </a:bodyPr>
          <a:lstStyle/>
          <a:p>
            <a:r>
              <a:rPr lang="en-US" altLang="zh-CN" sz="4400" b="1" dirty="0" err="1" smtClean="0"/>
              <a:t>context_switch</a:t>
            </a:r>
            <a:r>
              <a:rPr lang="zh-CN" altLang="en-US" sz="4400" b="1" dirty="0" smtClean="0"/>
              <a:t>函数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5469" y="1347445"/>
            <a:ext cx="7428931" cy="5510555"/>
          </a:xfrm>
        </p:spPr>
        <p:txBody>
          <a:bodyPr>
            <a:normAutofit lnSpcReduction="10000"/>
          </a:bodyPr>
          <a:lstStyle/>
          <a:p>
            <a:r>
              <a:rPr lang="en-US" altLang="zh-CN" i="1" dirty="0" smtClean="0"/>
              <a:t>static inline void  </a:t>
            </a:r>
            <a:r>
              <a:rPr lang="en-US" altLang="zh-CN" sz="2000" b="1" i="1" dirty="0" err="1" smtClean="0"/>
              <a:t>context_switch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rq,</a:t>
            </a:r>
            <a:r>
              <a:rPr lang="en-US" altLang="zh-CN" b="1" i="1" dirty="0" err="1" smtClean="0">
                <a:solidFill>
                  <a:srgbClr val="FF0000"/>
                </a:solidFill>
              </a:rPr>
              <a:t>prev</a:t>
            </a:r>
            <a:r>
              <a:rPr lang="en-US" altLang="zh-CN" i="1" dirty="0" err="1" smtClean="0"/>
              <a:t>,</a:t>
            </a:r>
            <a:r>
              <a:rPr lang="en-US" altLang="zh-CN" b="1" i="1" dirty="0" err="1" smtClean="0">
                <a:solidFill>
                  <a:srgbClr val="FF0000"/>
                </a:solidFill>
              </a:rPr>
              <a:t>next</a:t>
            </a:r>
            <a:r>
              <a:rPr lang="en-US" altLang="zh-CN" i="1" dirty="0" smtClean="0"/>
              <a:t>)</a:t>
            </a:r>
          </a:p>
          <a:p>
            <a:r>
              <a:rPr lang="en-US" altLang="zh-CN" i="1" dirty="0" smtClean="0"/>
              <a:t>{</a:t>
            </a:r>
          </a:p>
          <a:p>
            <a:pPr marL="457200" lvl="1" indent="0">
              <a:buNone/>
            </a:pPr>
            <a:r>
              <a:rPr lang="en-US" altLang="zh-CN" i="1" dirty="0"/>
              <a:t>	</a:t>
            </a:r>
            <a:r>
              <a:rPr lang="en-US" altLang="zh-CN" i="1" dirty="0" err="1" smtClean="0"/>
              <a:t>struct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mm_struct</a:t>
            </a:r>
            <a:r>
              <a:rPr lang="en-US" altLang="zh-CN" i="1" dirty="0" smtClean="0"/>
              <a:t> *mm,*</a:t>
            </a:r>
            <a:r>
              <a:rPr lang="en-US" altLang="zh-CN" i="1" dirty="0" err="1" smtClean="0"/>
              <a:t>oldmm</a:t>
            </a:r>
            <a:r>
              <a:rPr lang="en-US" altLang="zh-CN" i="1" dirty="0" smtClean="0"/>
              <a:t>;</a:t>
            </a:r>
          </a:p>
          <a:p>
            <a:pPr marL="457200" lvl="1" indent="0">
              <a:buNone/>
            </a:pPr>
            <a:endParaRPr lang="en-US" altLang="zh-CN" i="1" dirty="0"/>
          </a:p>
          <a:p>
            <a:pPr marL="457200" lvl="1" indent="0">
              <a:buNone/>
            </a:pPr>
            <a:r>
              <a:rPr lang="en-US" altLang="zh-CN" i="1" dirty="0" smtClean="0"/>
              <a:t>	</a:t>
            </a:r>
            <a:r>
              <a:rPr lang="en-US" altLang="zh-CN" sz="2000" b="1" i="1" dirty="0" err="1" smtClean="0">
                <a:solidFill>
                  <a:srgbClr val="00B0F0"/>
                </a:solidFill>
              </a:rPr>
              <a:t>prepare_task_switch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rq,prev,next</a:t>
            </a:r>
            <a:r>
              <a:rPr lang="en-US" altLang="zh-CN" i="1" dirty="0" smtClean="0"/>
              <a:t>);</a:t>
            </a:r>
          </a:p>
          <a:p>
            <a:pPr marL="457200" lvl="1" indent="0">
              <a:buNone/>
            </a:pPr>
            <a:r>
              <a:rPr lang="en-US" altLang="zh-CN" i="1" dirty="0"/>
              <a:t>	</a:t>
            </a:r>
            <a:r>
              <a:rPr lang="en-US" altLang="zh-CN" i="1" dirty="0" smtClean="0"/>
              <a:t>mm = </a:t>
            </a:r>
            <a:r>
              <a:rPr lang="en-US" altLang="zh-CN" b="1" i="1" dirty="0" err="1" smtClean="0">
                <a:solidFill>
                  <a:srgbClr val="FF0000"/>
                </a:solidFill>
              </a:rPr>
              <a:t>prev</a:t>
            </a:r>
            <a:r>
              <a:rPr lang="en-US" altLang="zh-CN" i="1" dirty="0" smtClean="0"/>
              <a:t>-&gt;mm;</a:t>
            </a:r>
          </a:p>
          <a:p>
            <a:pPr marL="457200" lvl="1" indent="0">
              <a:buNone/>
            </a:pPr>
            <a:r>
              <a:rPr lang="en-US" altLang="zh-CN" i="1" dirty="0"/>
              <a:t>	</a:t>
            </a:r>
            <a:r>
              <a:rPr lang="en-US" altLang="zh-CN" i="1" dirty="0" smtClean="0"/>
              <a:t>old = </a:t>
            </a:r>
            <a:r>
              <a:rPr lang="en-US" altLang="zh-CN" b="1" i="1" dirty="0" smtClean="0">
                <a:solidFill>
                  <a:srgbClr val="FF0000"/>
                </a:solidFill>
              </a:rPr>
              <a:t>next</a:t>
            </a:r>
            <a:r>
              <a:rPr lang="en-US" altLang="zh-CN" i="1" dirty="0" smtClean="0"/>
              <a:t>-&gt;mm;</a:t>
            </a:r>
          </a:p>
          <a:p>
            <a:pPr marL="457200" lvl="1" indent="0">
              <a:buNone/>
            </a:pPr>
            <a:r>
              <a:rPr lang="en-US" altLang="zh-CN" i="1" dirty="0"/>
              <a:t>	</a:t>
            </a:r>
            <a:endParaRPr lang="en-US" altLang="zh-CN" i="1" dirty="0" smtClean="0"/>
          </a:p>
          <a:p>
            <a:pPr marL="457200" lvl="1" indent="0">
              <a:buNone/>
            </a:pPr>
            <a:r>
              <a:rPr lang="en-US" altLang="zh-CN" i="1" dirty="0"/>
              <a:t>	</a:t>
            </a:r>
            <a:r>
              <a:rPr lang="en-US" altLang="zh-CN" sz="2000" b="1" i="1" dirty="0" err="1" smtClean="0">
                <a:solidFill>
                  <a:srgbClr val="00B0F0"/>
                </a:solidFill>
              </a:rPr>
              <a:t>switch_mm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oldmm,mm,next</a:t>
            </a:r>
            <a:r>
              <a:rPr lang="en-US" altLang="zh-CN" i="1" dirty="0" smtClean="0"/>
              <a:t>);</a:t>
            </a:r>
          </a:p>
          <a:p>
            <a:pPr marL="457200" lvl="1" indent="0">
              <a:buNone/>
            </a:pPr>
            <a:endParaRPr lang="en-US" altLang="zh-CN" i="1" dirty="0"/>
          </a:p>
          <a:p>
            <a:pPr marL="457200" lvl="1" indent="0">
              <a:buNone/>
            </a:pPr>
            <a:r>
              <a:rPr lang="en-US" altLang="zh-CN" i="1" dirty="0" smtClean="0"/>
              <a:t>	</a:t>
            </a:r>
            <a:r>
              <a:rPr lang="en-US" altLang="zh-CN" sz="2000" b="1" i="1" dirty="0" err="1" smtClean="0">
                <a:solidFill>
                  <a:srgbClr val="00B0F0"/>
                </a:solidFill>
              </a:rPr>
              <a:t>switch_to</a:t>
            </a:r>
            <a:r>
              <a:rPr lang="en-US" altLang="zh-CN" sz="2000" i="1" dirty="0" smtClean="0"/>
              <a:t>(</a:t>
            </a:r>
            <a:r>
              <a:rPr lang="en-US" altLang="zh-CN" i="1" dirty="0" err="1" smtClean="0"/>
              <a:t>prev,next,prev</a:t>
            </a:r>
            <a:r>
              <a:rPr lang="en-US" altLang="zh-CN" i="1" dirty="0" smtClean="0"/>
              <a:t>);</a:t>
            </a:r>
          </a:p>
          <a:p>
            <a:pPr marL="457200" lvl="1" indent="0">
              <a:buNone/>
            </a:pPr>
            <a:r>
              <a:rPr lang="en-US" altLang="zh-CN" i="1" dirty="0"/>
              <a:t>	</a:t>
            </a:r>
            <a:r>
              <a:rPr lang="en-US" altLang="zh-CN" sz="2000" b="1" i="1" dirty="0" smtClean="0">
                <a:solidFill>
                  <a:srgbClr val="00B0F0"/>
                </a:solidFill>
              </a:rPr>
              <a:t>barrier()</a:t>
            </a:r>
            <a:r>
              <a:rPr lang="en-US" altLang="zh-CN" i="1" dirty="0" smtClean="0"/>
              <a:t>;</a:t>
            </a:r>
          </a:p>
          <a:p>
            <a:pPr marL="457200" lvl="1" indent="0">
              <a:buNone/>
            </a:pPr>
            <a:r>
              <a:rPr lang="en-US" altLang="zh-CN" i="1" dirty="0"/>
              <a:t>	</a:t>
            </a:r>
            <a:r>
              <a:rPr lang="en-US" altLang="zh-CN" sz="2000" b="1" i="1" dirty="0" err="1" smtClean="0">
                <a:solidFill>
                  <a:srgbClr val="00B0F0"/>
                </a:solidFill>
              </a:rPr>
              <a:t>finish_task_switch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this_rq</a:t>
            </a:r>
            <a:r>
              <a:rPr lang="en-US" altLang="zh-CN" i="1" dirty="0" smtClean="0"/>
              <a:t>(),</a:t>
            </a:r>
            <a:r>
              <a:rPr lang="en-US" altLang="zh-CN" i="1" dirty="0" err="1" smtClean="0"/>
              <a:t>prev</a:t>
            </a:r>
            <a:r>
              <a:rPr lang="en-US" altLang="zh-CN" i="1" dirty="0" smtClean="0"/>
              <a:t>);</a:t>
            </a:r>
          </a:p>
          <a:p>
            <a:pPr marL="457200" lvl="1" indent="0">
              <a:buNone/>
            </a:pPr>
            <a:r>
              <a:rPr lang="en-US" altLang="zh-CN" i="1" dirty="0"/>
              <a:t>}</a:t>
            </a:r>
            <a:endParaRPr lang="en-US" altLang="zh-CN" i="1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24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3195" y="2714786"/>
            <a:ext cx="499688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谢谢观看</a:t>
            </a:r>
            <a:r>
              <a:rPr lang="en-US" altLang="zh-CN" sz="7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~~</a:t>
            </a:r>
            <a:endParaRPr lang="zh-CN" altLang="en-US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436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28132" y="1431571"/>
            <a:ext cx="6316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5" y="388673"/>
            <a:ext cx="9144000" cy="539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2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318412" y="932122"/>
            <a:ext cx="635985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asm</a:t>
            </a:r>
            <a:r>
              <a:rPr lang="en-US" altLang="zh-CN" sz="1400" dirty="0"/>
              <a:t> volatile</a:t>
            </a:r>
            <a:r>
              <a:rPr lang="en-US" altLang="zh-CN" sz="1400" dirty="0" smtClean="0"/>
              <a:t>(</a:t>
            </a:r>
          </a:p>
          <a:p>
            <a:r>
              <a:rPr lang="en-US" altLang="zh-CN" sz="1400" dirty="0" smtClean="0"/>
              <a:t>	"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pushfl</a:t>
            </a:r>
            <a:r>
              <a:rPr lang="en-US" altLang="zh-CN" sz="1400" dirty="0" smtClean="0"/>
              <a:t>\n\t"		/* save    flags */	</a:t>
            </a:r>
          </a:p>
          <a:p>
            <a:r>
              <a:rPr lang="en-US" altLang="zh-CN" sz="1400" dirty="0" smtClean="0"/>
              <a:t>	 "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pushl</a:t>
            </a:r>
            <a:r>
              <a:rPr lang="en-US" altLang="zh-CN" sz="1400" dirty="0" smtClean="0"/>
              <a:t>  %%</a:t>
            </a:r>
            <a:r>
              <a:rPr lang="en-US" altLang="zh-CN" sz="1400" dirty="0" err="1" smtClean="0"/>
              <a:t>ebp</a:t>
            </a:r>
            <a:r>
              <a:rPr lang="en-US" altLang="zh-CN" sz="1400" dirty="0" smtClean="0"/>
              <a:t>\n\t"		/* save    EBP   */	</a:t>
            </a:r>
          </a:p>
          <a:p>
            <a:r>
              <a:rPr lang="en-US" altLang="zh-CN" sz="1400" dirty="0" smtClean="0"/>
              <a:t>	 "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movl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  </a:t>
            </a:r>
            <a:r>
              <a:rPr lang="en-US" altLang="zh-CN" sz="1400" dirty="0" smtClean="0"/>
              <a:t>%%</a:t>
            </a:r>
            <a:r>
              <a:rPr lang="en-US" altLang="zh-CN" sz="1400" dirty="0" err="1" smtClean="0"/>
              <a:t>esp</a:t>
            </a:r>
            <a:r>
              <a:rPr lang="en-US" altLang="zh-CN" sz="1400" dirty="0" smtClean="0"/>
              <a:t>,%[</a:t>
            </a:r>
            <a:r>
              <a:rPr lang="en-US" altLang="zh-CN" sz="1400" dirty="0" err="1" smtClean="0"/>
              <a:t>prev_sp</a:t>
            </a:r>
            <a:r>
              <a:rPr lang="en-US" altLang="zh-CN" sz="1400" dirty="0" smtClean="0"/>
              <a:t>]\n\t"	/* save    ESP   */ 	</a:t>
            </a:r>
          </a:p>
          <a:p>
            <a:r>
              <a:rPr lang="en-US" altLang="zh-CN" sz="1400" dirty="0" smtClean="0"/>
              <a:t>	 "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movl</a:t>
            </a:r>
            <a:r>
              <a:rPr lang="en-US" altLang="zh-CN" sz="1400" dirty="0" smtClean="0"/>
              <a:t>  %[</a:t>
            </a:r>
            <a:r>
              <a:rPr lang="en-US" altLang="zh-CN" sz="1400" dirty="0" err="1" smtClean="0"/>
              <a:t>next_sp</a:t>
            </a:r>
            <a:r>
              <a:rPr lang="en-US" altLang="zh-CN" sz="1400" dirty="0" smtClean="0"/>
              <a:t>],%%</a:t>
            </a:r>
            <a:r>
              <a:rPr lang="en-US" altLang="zh-CN" sz="1400" dirty="0" err="1" smtClean="0"/>
              <a:t>esp</a:t>
            </a:r>
            <a:r>
              <a:rPr lang="en-US" altLang="zh-CN" sz="1400" dirty="0" smtClean="0"/>
              <a:t>\n\t"	/* restore ESP   */         </a:t>
            </a:r>
          </a:p>
          <a:p>
            <a:r>
              <a:rPr lang="en-US" altLang="zh-CN" sz="1400" dirty="0" smtClean="0"/>
              <a:t>	 "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movl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1400" dirty="0" smtClean="0"/>
              <a:t> $1f,%[</a:t>
            </a:r>
            <a:r>
              <a:rPr lang="en-US" altLang="zh-CN" sz="1400" dirty="0" err="1" smtClean="0"/>
              <a:t>prev_ip</a:t>
            </a:r>
            <a:r>
              <a:rPr lang="en-US" altLang="zh-CN" sz="1400" dirty="0" smtClean="0"/>
              <a:t>]\n\t"	/* save    EIP   */	</a:t>
            </a:r>
          </a:p>
          <a:p>
            <a:r>
              <a:rPr lang="en-US" altLang="zh-CN" sz="1400" dirty="0" smtClean="0"/>
              <a:t>	 "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pushl</a:t>
            </a:r>
            <a:r>
              <a:rPr lang="en-US" altLang="zh-CN" sz="1400" dirty="0" smtClean="0"/>
              <a:t>  %[</a:t>
            </a:r>
            <a:r>
              <a:rPr lang="en-US" altLang="zh-CN" sz="1400" dirty="0" err="1" smtClean="0"/>
              <a:t>next_ip</a:t>
            </a:r>
            <a:r>
              <a:rPr lang="en-US" altLang="zh-CN" sz="1400" dirty="0" smtClean="0"/>
              <a:t>]\n\t"	/* restore EIP   */</a:t>
            </a:r>
          </a:p>
          <a:p>
            <a:r>
              <a:rPr lang="en-US" altLang="zh-CN" sz="1400" dirty="0" smtClean="0"/>
              <a:t>	  "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jmp</a:t>
            </a:r>
            <a:r>
              <a:rPr lang="en-US" altLang="zh-CN" sz="1400" dirty="0" smtClean="0"/>
              <a:t>  __</a:t>
            </a:r>
            <a:r>
              <a:rPr lang="en-US" altLang="zh-CN" sz="1400" dirty="0" err="1" smtClean="0"/>
              <a:t>switch_to</a:t>
            </a:r>
            <a:r>
              <a:rPr lang="en-US" altLang="zh-CN" sz="1400" dirty="0" smtClean="0"/>
              <a:t>\n"	/* </a:t>
            </a:r>
            <a:r>
              <a:rPr lang="en-US" altLang="zh-CN" sz="1400" dirty="0" err="1" smtClean="0"/>
              <a:t>regparm</a:t>
            </a:r>
            <a:r>
              <a:rPr lang="en-US" altLang="zh-CN" sz="1400" dirty="0" smtClean="0"/>
              <a:t> call  */	</a:t>
            </a:r>
          </a:p>
          <a:p>
            <a:r>
              <a:rPr lang="en-US" altLang="zh-CN" sz="1400" dirty="0" smtClean="0"/>
              <a:t>	 "</a:t>
            </a:r>
            <a:r>
              <a:rPr lang="en-US" altLang="zh-CN" sz="1400" b="1" dirty="0" smtClean="0">
                <a:solidFill>
                  <a:srgbClr val="00B0F0"/>
                </a:solidFill>
              </a:rPr>
              <a:t>1</a:t>
            </a:r>
            <a:r>
              <a:rPr lang="en-US" altLang="zh-CN" sz="1400" dirty="0" smtClean="0"/>
              <a:t>:\t"						  "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popl</a:t>
            </a:r>
            <a:r>
              <a:rPr lang="en-US" altLang="zh-CN" sz="1400" dirty="0" smtClean="0"/>
              <a:t>  %%</a:t>
            </a:r>
            <a:r>
              <a:rPr lang="en-US" altLang="zh-CN" sz="1400" dirty="0" err="1" smtClean="0"/>
              <a:t>ebp</a:t>
            </a:r>
            <a:r>
              <a:rPr lang="en-US" altLang="zh-CN" sz="1400" dirty="0" smtClean="0"/>
              <a:t>\n\t"		/* restore EBP   */	</a:t>
            </a:r>
          </a:p>
          <a:p>
            <a:r>
              <a:rPr lang="en-US" altLang="zh-CN" sz="1400" dirty="0" smtClean="0"/>
              <a:t>	  "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popfl</a:t>
            </a:r>
            <a:r>
              <a:rPr lang="en-US" altLang="zh-CN" sz="1400" dirty="0" smtClean="0"/>
              <a:t> \n"		/* restore flags */				</a:t>
            </a:r>
          </a:p>
          <a:p>
            <a:r>
              <a:rPr lang="en-US" altLang="zh-CN" sz="1400" dirty="0" smtClean="0"/>
              <a:t>	/* </a:t>
            </a:r>
            <a:r>
              <a:rPr lang="en-US" altLang="zh-CN" sz="1400" dirty="0"/>
              <a:t>output parameters */			</a:t>
            </a:r>
          </a:p>
          <a:p>
            <a:r>
              <a:rPr lang="en-US" altLang="zh-CN" sz="1400" dirty="0" smtClean="0"/>
              <a:t>                 : </a:t>
            </a:r>
            <a:r>
              <a:rPr lang="en-US" altLang="zh-CN" sz="1400" dirty="0"/>
              <a:t>[</a:t>
            </a:r>
            <a:r>
              <a:rPr lang="en-US" altLang="zh-CN" sz="1400" dirty="0" err="1"/>
              <a:t>prev_sp</a:t>
            </a:r>
            <a:r>
              <a:rPr lang="en-US" altLang="zh-CN" sz="1400" dirty="0"/>
              <a:t>] "=m" (</a:t>
            </a:r>
            <a:r>
              <a:rPr lang="en-US" altLang="zh-CN" sz="1400" dirty="0" err="1"/>
              <a:t>prev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thread.sp</a:t>
            </a:r>
            <a:r>
              <a:rPr lang="en-US" altLang="zh-CN" sz="1400" dirty="0"/>
              <a:t>),		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smtClean="0"/>
              <a:t>[</a:t>
            </a:r>
            <a:r>
              <a:rPr lang="en-US" altLang="zh-CN" sz="1400" dirty="0" err="1"/>
              <a:t>prev_ip</a:t>
            </a:r>
            <a:r>
              <a:rPr lang="en-US" altLang="zh-CN" sz="1400" dirty="0"/>
              <a:t>] "=m" (</a:t>
            </a:r>
            <a:r>
              <a:rPr lang="en-US" altLang="zh-CN" sz="1400" dirty="0" err="1"/>
              <a:t>prev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thread.ip</a:t>
            </a:r>
            <a:r>
              <a:rPr lang="en-US" altLang="zh-CN" sz="1400" dirty="0"/>
              <a:t>),		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"=a" (last),					</a:t>
            </a:r>
          </a:p>
          <a:p>
            <a:r>
              <a:rPr lang="en-US" altLang="zh-CN" sz="1400" dirty="0" smtClean="0"/>
              <a:t>	  </a:t>
            </a:r>
            <a:r>
              <a:rPr lang="en-US" altLang="zh-CN" sz="1400" dirty="0"/>
              <a:t>/* clobbered output registers: */		</a:t>
            </a:r>
          </a:p>
          <a:p>
            <a:r>
              <a:rPr lang="en-US" altLang="zh-CN" sz="1400" dirty="0" smtClean="0"/>
              <a:t>	  </a:t>
            </a:r>
            <a:r>
              <a:rPr lang="en-US" altLang="zh-CN" sz="1400" dirty="0"/>
              <a:t>"=b" (</a:t>
            </a:r>
            <a:r>
              <a:rPr lang="en-US" altLang="zh-CN" sz="1400" dirty="0" err="1"/>
              <a:t>ebx</a:t>
            </a:r>
            <a:r>
              <a:rPr lang="en-US" altLang="zh-CN" sz="1400" dirty="0"/>
              <a:t>), "=c" (</a:t>
            </a:r>
            <a:r>
              <a:rPr lang="en-US" altLang="zh-CN" sz="1400" dirty="0" err="1"/>
              <a:t>ecx</a:t>
            </a:r>
            <a:r>
              <a:rPr lang="en-US" altLang="zh-CN" sz="1400" dirty="0"/>
              <a:t>), "=d" (</a:t>
            </a:r>
            <a:r>
              <a:rPr lang="en-US" altLang="zh-CN" sz="1400" dirty="0" err="1"/>
              <a:t>edx</a:t>
            </a:r>
            <a:r>
              <a:rPr lang="en-US" altLang="zh-CN" sz="1400" dirty="0"/>
              <a:t>),		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"=S" (</a:t>
            </a:r>
            <a:r>
              <a:rPr lang="en-US" altLang="zh-CN" sz="1400" dirty="0" err="1"/>
              <a:t>esi</a:t>
            </a:r>
            <a:r>
              <a:rPr lang="en-US" altLang="zh-CN" sz="1400" dirty="0"/>
              <a:t>), "=D" (</a:t>
            </a:r>
            <a:r>
              <a:rPr lang="en-US" altLang="zh-CN" sz="1400" dirty="0" err="1"/>
              <a:t>edi</a:t>
            </a:r>
            <a:r>
              <a:rPr lang="en-US" altLang="zh-CN" sz="1400" dirty="0"/>
              <a:t>)			</a:t>
            </a:r>
            <a:r>
              <a:rPr lang="en-US" altLang="zh-CN" sz="1400" dirty="0" smtClean="0"/>
              <a:t>   </a:t>
            </a:r>
            <a:r>
              <a:rPr lang="en-US" altLang="zh-CN" sz="1400" dirty="0"/>
              <a:t>	</a:t>
            </a:r>
          </a:p>
          <a:p>
            <a:r>
              <a:rPr lang="en-US" altLang="zh-CN" sz="1400" dirty="0" smtClean="0"/>
              <a:t>	  </a:t>
            </a:r>
            <a:r>
              <a:rPr lang="en-US" altLang="zh-CN" sz="1400" dirty="0"/>
              <a:t>/* input parameters: */			</a:t>
            </a:r>
            <a:r>
              <a:rPr lang="en-US" altLang="zh-CN" sz="1400" dirty="0" smtClean="0"/>
              <a:t>	  </a:t>
            </a:r>
            <a:r>
              <a:rPr lang="en-US" altLang="zh-CN" sz="1400" dirty="0"/>
              <a:t>: [</a:t>
            </a:r>
            <a:r>
              <a:rPr lang="en-US" altLang="zh-CN" sz="1400" dirty="0" err="1"/>
              <a:t>next_sp</a:t>
            </a:r>
            <a:r>
              <a:rPr lang="en-US" altLang="zh-CN" sz="1400" dirty="0"/>
              <a:t>]  "m" (next-&gt;</a:t>
            </a:r>
            <a:r>
              <a:rPr lang="en-US" altLang="zh-CN" sz="1400" dirty="0" err="1"/>
              <a:t>thread.sp</a:t>
            </a:r>
            <a:r>
              <a:rPr lang="en-US" altLang="zh-CN" sz="1400" dirty="0"/>
              <a:t>),		</a:t>
            </a:r>
            <a:r>
              <a:rPr lang="en-US" altLang="zh-CN" sz="1400" dirty="0" smtClean="0"/>
              <a:t>	    [</a:t>
            </a:r>
            <a:r>
              <a:rPr lang="en-US" altLang="zh-CN" sz="1400" dirty="0" err="1"/>
              <a:t>next_ip</a:t>
            </a:r>
            <a:r>
              <a:rPr lang="en-US" altLang="zh-CN" sz="1400" dirty="0"/>
              <a:t>]  "m" (next-&gt;</a:t>
            </a:r>
            <a:r>
              <a:rPr lang="en-US" altLang="zh-CN" sz="1400" dirty="0" err="1"/>
              <a:t>thread.ip</a:t>
            </a:r>
            <a:r>
              <a:rPr lang="en-US" altLang="zh-CN" sz="1400" dirty="0"/>
              <a:t>),		</a:t>
            </a:r>
          </a:p>
          <a:p>
            <a:r>
              <a:rPr lang="en-US" altLang="zh-CN" sz="1400" dirty="0" smtClean="0"/>
              <a:t>	 </a:t>
            </a:r>
            <a:r>
              <a:rPr lang="en-US" altLang="zh-CN" sz="1400" dirty="0"/>
              <a:t>/* </a:t>
            </a:r>
            <a:r>
              <a:rPr lang="en-US" altLang="zh-CN" sz="1400" dirty="0" err="1"/>
              <a:t>regparm</a:t>
            </a:r>
            <a:r>
              <a:rPr lang="en-US" altLang="zh-CN" sz="1400" dirty="0"/>
              <a:t> parameters for __</a:t>
            </a:r>
            <a:r>
              <a:rPr lang="en-US" altLang="zh-CN" sz="1400" dirty="0" err="1"/>
              <a:t>switch_to</a:t>
            </a:r>
            <a:r>
              <a:rPr lang="en-US" altLang="zh-CN" sz="1400" dirty="0"/>
              <a:t>(): */	</a:t>
            </a:r>
          </a:p>
          <a:p>
            <a:r>
              <a:rPr lang="en-US" altLang="zh-CN" sz="1400" dirty="0" smtClean="0"/>
              <a:t>	    </a:t>
            </a:r>
            <a:r>
              <a:rPr lang="en-US" altLang="zh-CN" sz="1400" dirty="0"/>
              <a:t>[</a:t>
            </a:r>
            <a:r>
              <a:rPr lang="en-US" altLang="zh-CN" sz="1400" dirty="0" err="1"/>
              <a:t>prev</a:t>
            </a:r>
            <a:r>
              <a:rPr lang="en-US" altLang="zh-CN" sz="1400" dirty="0"/>
              <a:t>]     "a" (</a:t>
            </a:r>
            <a:r>
              <a:rPr lang="en-US" altLang="zh-CN" sz="1400" dirty="0" err="1"/>
              <a:t>prev</a:t>
            </a:r>
            <a:r>
              <a:rPr lang="en-US" altLang="zh-CN" sz="1400" dirty="0"/>
              <a:t>),				</a:t>
            </a:r>
            <a:endParaRPr lang="en-US" altLang="zh-CN" sz="1400" dirty="0" smtClean="0"/>
          </a:p>
          <a:p>
            <a:r>
              <a:rPr lang="en-US" altLang="zh-CN" sz="1400" dirty="0"/>
              <a:t>	</a:t>
            </a:r>
            <a:r>
              <a:rPr lang="en-US" altLang="zh-CN" sz="1400" dirty="0" smtClean="0"/>
              <a:t>    </a:t>
            </a:r>
            <a:r>
              <a:rPr lang="en-US" altLang="zh-CN" sz="1400" dirty="0"/>
              <a:t>[next]     "d" (next));	</a:t>
            </a:r>
            <a:endParaRPr lang="en-US" altLang="zh-CN" sz="1400" dirty="0" smtClean="0"/>
          </a:p>
          <a:p>
            <a:r>
              <a:rPr lang="en-US" altLang="zh-CN" sz="1400" dirty="0" smtClean="0"/>
              <a:t>}</a:t>
            </a:r>
            <a:r>
              <a:rPr lang="en-US" altLang="zh-CN" sz="1400" dirty="0"/>
              <a:t>			</a:t>
            </a:r>
            <a:endParaRPr lang="zh-CN" altLang="en-US" sz="1400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1318412" y="3411940"/>
            <a:ext cx="6359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834995" y="1699166"/>
            <a:ext cx="215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 smtClean="0"/>
              <a:t>基本内敛汇编</a:t>
            </a:r>
            <a:endParaRPr lang="zh-CN" altLang="en-US" sz="2400" b="1" i="1" dirty="0"/>
          </a:p>
        </p:txBody>
      </p:sp>
      <p:sp>
        <p:nvSpPr>
          <p:cNvPr id="9" name="文本框 8"/>
          <p:cNvSpPr txBox="1"/>
          <p:nvPr/>
        </p:nvSpPr>
        <p:spPr>
          <a:xfrm>
            <a:off x="6834995" y="4098925"/>
            <a:ext cx="215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 smtClean="0"/>
              <a:t>扩展内敛汇编</a:t>
            </a:r>
            <a:endParaRPr lang="zh-CN" altLang="en-US" sz="2400" b="1" i="1" dirty="0"/>
          </a:p>
        </p:txBody>
      </p:sp>
      <p:sp>
        <p:nvSpPr>
          <p:cNvPr id="7" name="文本框 6"/>
          <p:cNvSpPr txBox="1"/>
          <p:nvPr/>
        </p:nvSpPr>
        <p:spPr>
          <a:xfrm>
            <a:off x="1659605" y="285791"/>
            <a:ext cx="6406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</a:t>
            </a:r>
            <a:r>
              <a:rPr lang="en-US" altLang="zh-CN" sz="3600" b="1" dirty="0" err="1" smtClean="0"/>
              <a:t>switch_to</a:t>
            </a:r>
            <a:r>
              <a:rPr lang="zh-CN" altLang="en-US" sz="3600" b="1" dirty="0" smtClean="0"/>
              <a:t>（</a:t>
            </a:r>
            <a:r>
              <a:rPr lang="en-US" altLang="zh-CN" sz="3600" b="1" dirty="0" err="1" smtClean="0"/>
              <a:t>prev,next,last</a:t>
            </a:r>
            <a:r>
              <a:rPr lang="en-US" altLang="zh-CN" sz="3600" b="1" dirty="0" smtClean="0"/>
              <a:t>)</a:t>
            </a:r>
            <a:endParaRPr lang="zh-CN" altLang="en-US" sz="36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6737769" y="5039291"/>
            <a:ext cx="2656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用来定义一些操作数</a:t>
            </a:r>
            <a:endParaRPr lang="zh-CN" altLang="en-US" sz="2000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7678269" y="4560590"/>
            <a:ext cx="0" cy="47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2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20477" y="389684"/>
            <a:ext cx="6316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	     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扩展内敛汇编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02116" y="1478324"/>
            <a:ext cx="70460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en-US" altLang="zh-CN" b="1" dirty="0" smtClean="0">
                <a:solidFill>
                  <a:srgbClr val="002060"/>
                </a:solidFill>
              </a:rPr>
              <a:t> </a:t>
            </a:r>
            <a:r>
              <a:rPr lang="en-US" altLang="zh-CN" b="1" dirty="0">
                <a:solidFill>
                  <a:srgbClr val="002060"/>
                </a:solidFill>
              </a:rPr>
              <a:t>/* </a:t>
            </a:r>
            <a:r>
              <a:rPr lang="zh-CN" altLang="en-US" b="1" dirty="0">
                <a:solidFill>
                  <a:srgbClr val="002060"/>
                </a:solidFill>
              </a:rPr>
              <a:t>这几</a:t>
            </a:r>
            <a:r>
              <a:rPr lang="zh-CN" altLang="en-US" b="1" dirty="0" smtClean="0">
                <a:solidFill>
                  <a:srgbClr val="002060"/>
                </a:solidFill>
              </a:rPr>
              <a:t>个操作数属于目的操作数</a:t>
            </a:r>
            <a:r>
              <a:rPr lang="en-US" altLang="zh-CN" b="1" dirty="0" smtClean="0">
                <a:solidFill>
                  <a:srgbClr val="002060"/>
                </a:solidFill>
              </a:rPr>
              <a:t>*/</a:t>
            </a:r>
            <a:endParaRPr lang="en-US" altLang="zh-CN" dirty="0"/>
          </a:p>
          <a:p>
            <a:r>
              <a:rPr lang="en-US" altLang="zh-CN" sz="2000" dirty="0"/>
              <a:t>                 </a:t>
            </a:r>
            <a:r>
              <a:rPr lang="en-US" altLang="zh-CN" sz="2000" b="1" dirty="0"/>
              <a:t>:</a:t>
            </a:r>
            <a:r>
              <a:rPr lang="en-US" altLang="zh-CN" sz="2000" dirty="0"/>
              <a:t> </a:t>
            </a:r>
            <a:r>
              <a:rPr lang="en-US" altLang="zh-CN" sz="2000" b="1" dirty="0"/>
              <a:t>[</a:t>
            </a:r>
            <a:r>
              <a:rPr lang="en-US" altLang="zh-CN" sz="2000" b="1" dirty="0" err="1"/>
              <a:t>prev_sp</a:t>
            </a:r>
            <a:r>
              <a:rPr lang="en-US" altLang="zh-CN" sz="2000" b="1" dirty="0"/>
              <a:t>] </a:t>
            </a:r>
            <a:r>
              <a:rPr lang="en-US" altLang="zh-CN" sz="2000" b="1" dirty="0" smtClean="0"/>
              <a:t>  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"=</a:t>
            </a:r>
            <a:r>
              <a:rPr lang="en-US" altLang="zh-CN" sz="2000" b="1" dirty="0">
                <a:solidFill>
                  <a:srgbClr val="FF0000"/>
                </a:solidFill>
              </a:rPr>
              <a:t>m"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  (</a:t>
            </a:r>
            <a:r>
              <a:rPr lang="en-US" altLang="zh-CN" sz="2000" b="1" dirty="0" err="1">
                <a:solidFill>
                  <a:srgbClr val="00B0F0"/>
                </a:solidFill>
              </a:rPr>
              <a:t>prev</a:t>
            </a:r>
            <a:r>
              <a:rPr lang="en-US" altLang="zh-CN" sz="2000" b="1" dirty="0">
                <a:solidFill>
                  <a:srgbClr val="00B0F0"/>
                </a:solidFill>
              </a:rPr>
              <a:t>-&gt;</a:t>
            </a:r>
            <a:r>
              <a:rPr lang="en-US" altLang="zh-CN" sz="2000" b="1" dirty="0" err="1">
                <a:solidFill>
                  <a:srgbClr val="00B0F0"/>
                </a:solidFill>
              </a:rPr>
              <a:t>thread.sp</a:t>
            </a:r>
            <a:r>
              <a:rPr lang="en-US" altLang="zh-CN" sz="2000" dirty="0"/>
              <a:t>),		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      </a:t>
            </a:r>
            <a:r>
              <a:rPr lang="en-US" altLang="zh-CN" sz="2000" b="1" dirty="0" smtClean="0"/>
              <a:t>[</a:t>
            </a:r>
            <a:r>
              <a:rPr lang="en-US" altLang="zh-CN" sz="2000" b="1" dirty="0" err="1"/>
              <a:t>prev_ip</a:t>
            </a:r>
            <a:r>
              <a:rPr lang="en-US" altLang="zh-CN" sz="2000" b="1" dirty="0"/>
              <a:t>] </a:t>
            </a:r>
            <a:r>
              <a:rPr lang="en-US" altLang="zh-CN" sz="2000" b="1" dirty="0" smtClean="0"/>
              <a:t>   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"=</a:t>
            </a:r>
            <a:r>
              <a:rPr lang="en-US" altLang="zh-CN" sz="2000" b="1" dirty="0">
                <a:solidFill>
                  <a:srgbClr val="FF0000"/>
                </a:solidFill>
              </a:rPr>
              <a:t>m"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  (</a:t>
            </a:r>
            <a:r>
              <a:rPr lang="en-US" altLang="zh-CN" sz="2000" b="1" dirty="0" err="1">
                <a:solidFill>
                  <a:srgbClr val="00B0F0"/>
                </a:solidFill>
              </a:rPr>
              <a:t>prev</a:t>
            </a:r>
            <a:r>
              <a:rPr lang="en-US" altLang="zh-CN" sz="2000" b="1" dirty="0">
                <a:solidFill>
                  <a:srgbClr val="00B0F0"/>
                </a:solidFill>
              </a:rPr>
              <a:t>-&gt;</a:t>
            </a:r>
            <a:r>
              <a:rPr lang="en-US" altLang="zh-CN" sz="2000" b="1" dirty="0" err="1">
                <a:solidFill>
                  <a:srgbClr val="00B0F0"/>
                </a:solidFill>
              </a:rPr>
              <a:t>thread.ip</a:t>
            </a:r>
            <a:r>
              <a:rPr lang="en-US" altLang="zh-CN" sz="2000" dirty="0"/>
              <a:t>),		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                              </a:t>
            </a:r>
            <a:r>
              <a:rPr lang="en-US" altLang="zh-CN" sz="2000" b="1" dirty="0">
                <a:solidFill>
                  <a:srgbClr val="FF0000"/>
                </a:solidFill>
              </a:rPr>
              <a:t>"=a"</a:t>
            </a:r>
            <a:r>
              <a:rPr lang="en-US" altLang="zh-CN" sz="2000" dirty="0"/>
              <a:t> (</a:t>
            </a:r>
            <a:r>
              <a:rPr lang="en-US" altLang="zh-CN" sz="2000" b="1" dirty="0">
                <a:solidFill>
                  <a:srgbClr val="00B0F0"/>
                </a:solidFill>
              </a:rPr>
              <a:t>last</a:t>
            </a:r>
            <a:r>
              <a:rPr lang="en-US" altLang="zh-CN" sz="2000" dirty="0"/>
              <a:t>),	</a:t>
            </a:r>
            <a:r>
              <a:rPr lang="en-US" altLang="zh-CN" dirty="0"/>
              <a:t>		</a:t>
            </a:r>
          </a:p>
          <a:p>
            <a:r>
              <a:rPr lang="en-US" altLang="zh-CN" dirty="0"/>
              <a:t>	  </a:t>
            </a:r>
            <a:r>
              <a:rPr lang="en-US" altLang="zh-CN" b="1" dirty="0">
                <a:solidFill>
                  <a:srgbClr val="002060"/>
                </a:solidFill>
              </a:rPr>
              <a:t>/* </a:t>
            </a:r>
            <a:r>
              <a:rPr lang="zh-CN" altLang="en-US" b="1" dirty="0" smtClean="0">
                <a:solidFill>
                  <a:srgbClr val="002060"/>
                </a:solidFill>
              </a:rPr>
              <a:t>内敛汇编过程中可以使用的寄存器</a:t>
            </a:r>
            <a:r>
              <a:rPr lang="en-US" altLang="zh-CN" b="1" dirty="0" smtClean="0">
                <a:solidFill>
                  <a:srgbClr val="002060"/>
                </a:solidFill>
              </a:rPr>
              <a:t>*/</a:t>
            </a:r>
            <a:r>
              <a:rPr lang="en-US" altLang="zh-CN" sz="2000" b="1" dirty="0">
                <a:solidFill>
                  <a:srgbClr val="002060"/>
                </a:solidFill>
              </a:rPr>
              <a:t>	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	  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"=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dirty="0">
                <a:solidFill>
                  <a:srgbClr val="FF0000"/>
                </a:solidFill>
              </a:rPr>
              <a:t>" </a:t>
            </a:r>
            <a:r>
              <a:rPr lang="en-US" altLang="zh-CN" dirty="0"/>
              <a:t>(</a:t>
            </a:r>
            <a:r>
              <a:rPr lang="en-US" altLang="zh-CN" b="1" dirty="0" err="1">
                <a:solidFill>
                  <a:srgbClr val="00B0F0"/>
                </a:solidFill>
              </a:rPr>
              <a:t>ebx</a:t>
            </a:r>
            <a:r>
              <a:rPr lang="en-US" altLang="zh-CN" dirty="0"/>
              <a:t>), </a:t>
            </a:r>
            <a:r>
              <a:rPr lang="en-US" altLang="zh-CN" b="1" dirty="0">
                <a:solidFill>
                  <a:srgbClr val="FF0000"/>
                </a:solidFill>
              </a:rPr>
              <a:t>"=c" </a:t>
            </a:r>
            <a:r>
              <a:rPr lang="en-US" altLang="zh-CN" dirty="0"/>
              <a:t>(</a:t>
            </a:r>
            <a:r>
              <a:rPr lang="en-US" altLang="zh-CN" b="1" dirty="0" err="1">
                <a:solidFill>
                  <a:srgbClr val="00B0F0"/>
                </a:solidFill>
              </a:rPr>
              <a:t>ecx</a:t>
            </a:r>
            <a:r>
              <a:rPr lang="en-US" altLang="zh-CN" dirty="0"/>
              <a:t>), </a:t>
            </a:r>
            <a:r>
              <a:rPr lang="en-US" altLang="zh-CN" b="1" dirty="0">
                <a:solidFill>
                  <a:srgbClr val="FF0000"/>
                </a:solidFill>
              </a:rPr>
              <a:t>"=d"</a:t>
            </a:r>
            <a:r>
              <a:rPr lang="en-US" altLang="zh-CN" dirty="0"/>
              <a:t> (</a:t>
            </a:r>
            <a:r>
              <a:rPr lang="en-US" altLang="zh-CN" b="1" dirty="0" err="1">
                <a:solidFill>
                  <a:srgbClr val="00B0F0"/>
                </a:solidFill>
              </a:rPr>
              <a:t>edx</a:t>
            </a:r>
            <a:r>
              <a:rPr lang="en-US" altLang="zh-CN" dirty="0"/>
              <a:t>),		</a:t>
            </a:r>
          </a:p>
          <a:p>
            <a:r>
              <a:rPr lang="en-US" altLang="zh-CN" dirty="0"/>
              <a:t>	</a:t>
            </a:r>
            <a:r>
              <a:rPr lang="en-US" altLang="zh-CN" b="1" dirty="0" smtClean="0">
                <a:solidFill>
                  <a:srgbClr val="FF0000"/>
                </a:solidFill>
              </a:rPr>
              <a:t>   </a:t>
            </a:r>
            <a:r>
              <a:rPr lang="en-US" altLang="zh-CN" b="1" dirty="0">
                <a:solidFill>
                  <a:srgbClr val="FF0000"/>
                </a:solidFill>
              </a:rPr>
              <a:t>"=S" </a:t>
            </a:r>
            <a:r>
              <a:rPr lang="en-US" altLang="zh-CN" dirty="0"/>
              <a:t>(</a:t>
            </a:r>
            <a:r>
              <a:rPr lang="en-US" altLang="zh-CN" b="1" dirty="0" err="1">
                <a:solidFill>
                  <a:srgbClr val="00B0F0"/>
                </a:solidFill>
              </a:rPr>
              <a:t>esi</a:t>
            </a:r>
            <a:r>
              <a:rPr lang="en-US" altLang="zh-CN" dirty="0"/>
              <a:t>), </a:t>
            </a:r>
            <a:r>
              <a:rPr lang="en-US" altLang="zh-CN" b="1" dirty="0">
                <a:solidFill>
                  <a:srgbClr val="FF0000"/>
                </a:solidFill>
              </a:rPr>
              <a:t>"=D"</a:t>
            </a:r>
            <a:r>
              <a:rPr lang="en-US" altLang="zh-CN" dirty="0"/>
              <a:t> (</a:t>
            </a:r>
            <a:r>
              <a:rPr lang="en-US" altLang="zh-CN" b="1" dirty="0" err="1">
                <a:solidFill>
                  <a:srgbClr val="00B0F0"/>
                </a:solidFill>
              </a:rPr>
              <a:t>edi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				   	</a:t>
            </a:r>
          </a:p>
          <a:p>
            <a:r>
              <a:rPr lang="en-US" altLang="zh-CN" dirty="0"/>
              <a:t>	  </a:t>
            </a:r>
            <a:r>
              <a:rPr lang="en-US" altLang="zh-CN" b="1" dirty="0">
                <a:solidFill>
                  <a:srgbClr val="002060"/>
                </a:solidFill>
              </a:rPr>
              <a:t>/* </a:t>
            </a:r>
            <a:r>
              <a:rPr lang="zh-CN" altLang="en-US" b="1" dirty="0" smtClean="0">
                <a:solidFill>
                  <a:srgbClr val="002060"/>
                </a:solidFill>
              </a:rPr>
              <a:t>这几个操作数属于源操作数</a:t>
            </a:r>
            <a:r>
              <a:rPr lang="en-US" altLang="zh-CN" b="1" dirty="0" smtClean="0">
                <a:solidFill>
                  <a:srgbClr val="002060"/>
                </a:solidFill>
              </a:rPr>
              <a:t>*/</a:t>
            </a:r>
            <a:r>
              <a:rPr lang="en-US" altLang="zh-CN" dirty="0"/>
              <a:t>				 </a:t>
            </a:r>
            <a:r>
              <a:rPr lang="en-US" altLang="zh-CN" dirty="0" smtClean="0"/>
              <a:t>   </a:t>
            </a:r>
            <a:r>
              <a:rPr lang="en-US" altLang="zh-CN" b="1" dirty="0"/>
              <a:t>: [</a:t>
            </a:r>
            <a:r>
              <a:rPr lang="en-US" altLang="zh-CN" b="1" dirty="0" err="1"/>
              <a:t>next_sp</a:t>
            </a:r>
            <a:r>
              <a:rPr lang="en-US" altLang="zh-CN" b="1" dirty="0"/>
              <a:t>]  </a:t>
            </a:r>
            <a:r>
              <a:rPr lang="en-US" altLang="zh-CN" b="1" dirty="0" smtClean="0"/>
              <a:t>           </a:t>
            </a:r>
            <a:r>
              <a:rPr lang="en-US" altLang="zh-CN" b="1" dirty="0" smtClean="0">
                <a:solidFill>
                  <a:srgbClr val="FF0000"/>
                </a:solidFill>
              </a:rPr>
              <a:t>"</a:t>
            </a:r>
            <a:r>
              <a:rPr lang="en-US" altLang="zh-CN" b="1" dirty="0">
                <a:solidFill>
                  <a:srgbClr val="FF0000"/>
                </a:solidFill>
              </a:rPr>
              <a:t>m"</a:t>
            </a:r>
            <a:r>
              <a:rPr lang="en-US" altLang="zh-CN" dirty="0"/>
              <a:t> </a:t>
            </a:r>
            <a:r>
              <a:rPr lang="en-US" altLang="zh-CN" dirty="0" smtClean="0"/>
              <a:t>      (</a:t>
            </a:r>
            <a:r>
              <a:rPr lang="en-US" altLang="zh-CN" b="1" dirty="0">
                <a:solidFill>
                  <a:srgbClr val="00B0F0"/>
                </a:solidFill>
              </a:rPr>
              <a:t>next-&gt;</a:t>
            </a:r>
            <a:r>
              <a:rPr lang="en-US" altLang="zh-CN" b="1" dirty="0" err="1">
                <a:solidFill>
                  <a:srgbClr val="00B0F0"/>
                </a:solidFill>
              </a:rPr>
              <a:t>thread.sp</a:t>
            </a:r>
            <a:r>
              <a:rPr lang="en-US" altLang="zh-CN" dirty="0" smtClean="0"/>
              <a:t>),		</a:t>
            </a: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b="1" dirty="0" smtClean="0"/>
              <a:t>  [</a:t>
            </a:r>
            <a:r>
              <a:rPr lang="en-US" altLang="zh-CN" b="1" dirty="0" err="1"/>
              <a:t>next_ip</a:t>
            </a:r>
            <a:r>
              <a:rPr lang="en-US" altLang="zh-CN" b="1" dirty="0"/>
              <a:t>]  </a:t>
            </a:r>
            <a:r>
              <a:rPr lang="en-US" altLang="zh-CN" b="1" dirty="0" smtClean="0"/>
              <a:t>             </a:t>
            </a:r>
            <a:r>
              <a:rPr lang="en-US" altLang="zh-CN" b="1" dirty="0" smtClean="0">
                <a:solidFill>
                  <a:srgbClr val="FF0000"/>
                </a:solidFill>
              </a:rPr>
              <a:t>"</a:t>
            </a:r>
            <a:r>
              <a:rPr lang="en-US" altLang="zh-CN" b="1" dirty="0">
                <a:solidFill>
                  <a:srgbClr val="FF0000"/>
                </a:solidFill>
              </a:rPr>
              <a:t>m"</a:t>
            </a:r>
            <a:r>
              <a:rPr lang="en-US" altLang="zh-CN" dirty="0"/>
              <a:t> </a:t>
            </a:r>
            <a:r>
              <a:rPr lang="en-US" altLang="zh-CN" dirty="0" smtClean="0"/>
              <a:t>    (</a:t>
            </a:r>
            <a:r>
              <a:rPr lang="en-US" altLang="zh-CN" b="1" dirty="0">
                <a:solidFill>
                  <a:srgbClr val="00B0F0"/>
                </a:solidFill>
              </a:rPr>
              <a:t>next-&gt;</a:t>
            </a:r>
            <a:r>
              <a:rPr lang="en-US" altLang="zh-CN" b="1" dirty="0" err="1">
                <a:solidFill>
                  <a:srgbClr val="00B0F0"/>
                </a:solidFill>
              </a:rPr>
              <a:t>thread.ip</a:t>
            </a:r>
            <a:r>
              <a:rPr lang="en-US" altLang="zh-CN" dirty="0" smtClean="0"/>
              <a:t>),</a:t>
            </a:r>
          </a:p>
          <a:p>
            <a:r>
              <a:rPr lang="en-US" altLang="zh-CN" dirty="0"/>
              <a:t>		</a:t>
            </a:r>
          </a:p>
          <a:p>
            <a:r>
              <a:rPr lang="en-US" altLang="zh-CN" dirty="0"/>
              <a:t>	</a:t>
            </a:r>
            <a:r>
              <a:rPr lang="en-US" altLang="zh-CN" b="1" dirty="0">
                <a:solidFill>
                  <a:srgbClr val="002060"/>
                </a:solidFill>
              </a:rPr>
              <a:t> /* </a:t>
            </a:r>
            <a:r>
              <a:rPr lang="zh-CN" altLang="en-US" b="1" dirty="0" smtClean="0">
                <a:solidFill>
                  <a:srgbClr val="002060"/>
                </a:solidFill>
              </a:rPr>
              <a:t>这两个操作数用来给</a:t>
            </a:r>
            <a:r>
              <a:rPr lang="en-US" altLang="zh-CN" b="1" dirty="0" smtClean="0">
                <a:solidFill>
                  <a:srgbClr val="002060"/>
                </a:solidFill>
              </a:rPr>
              <a:t>_</a:t>
            </a:r>
            <a:r>
              <a:rPr lang="en-US" altLang="zh-CN" b="1" dirty="0" err="1" smtClean="0">
                <a:solidFill>
                  <a:srgbClr val="002060"/>
                </a:solidFill>
              </a:rPr>
              <a:t>switch_to</a:t>
            </a:r>
            <a:r>
              <a:rPr lang="zh-CN" altLang="en-US" b="1" dirty="0" smtClean="0">
                <a:solidFill>
                  <a:srgbClr val="002060"/>
                </a:solidFill>
              </a:rPr>
              <a:t>（）传递参数</a:t>
            </a:r>
            <a:r>
              <a:rPr lang="en-US" altLang="zh-CN" b="1" dirty="0" smtClean="0">
                <a:solidFill>
                  <a:srgbClr val="002060"/>
                </a:solidFill>
              </a:rPr>
              <a:t>*/</a:t>
            </a:r>
            <a:r>
              <a:rPr lang="en-US" altLang="zh-CN" b="1" dirty="0">
                <a:solidFill>
                  <a:srgbClr val="002060"/>
                </a:solidFill>
              </a:rPr>
              <a:t>	</a:t>
            </a:r>
          </a:p>
          <a:p>
            <a:r>
              <a:rPr lang="en-US" altLang="zh-CN" dirty="0"/>
              <a:t>	</a:t>
            </a:r>
            <a:r>
              <a:rPr lang="en-US" altLang="zh-CN" b="1" dirty="0"/>
              <a:t>   </a:t>
            </a:r>
            <a:r>
              <a:rPr lang="en-US" altLang="zh-CN" b="1" dirty="0" smtClean="0"/>
              <a:t>    </a:t>
            </a:r>
            <a:r>
              <a:rPr lang="en-US" altLang="zh-CN" b="1" dirty="0"/>
              <a:t>[</a:t>
            </a:r>
            <a:r>
              <a:rPr lang="en-US" altLang="zh-CN" b="1" dirty="0" err="1"/>
              <a:t>prev</a:t>
            </a:r>
            <a:r>
              <a:rPr lang="en-US" altLang="zh-CN" b="1" dirty="0"/>
              <a:t>]     </a:t>
            </a:r>
            <a:r>
              <a:rPr lang="en-US" altLang="zh-CN" b="1" dirty="0">
                <a:solidFill>
                  <a:srgbClr val="FF0000"/>
                </a:solidFill>
              </a:rPr>
              <a:t>"a"</a:t>
            </a:r>
            <a:r>
              <a:rPr lang="en-US" altLang="zh-CN" dirty="0"/>
              <a:t> (</a:t>
            </a:r>
            <a:r>
              <a:rPr lang="en-US" altLang="zh-CN" b="1" dirty="0" err="1">
                <a:solidFill>
                  <a:srgbClr val="00B0F0"/>
                </a:solidFill>
              </a:rPr>
              <a:t>prev</a:t>
            </a:r>
            <a:r>
              <a:rPr lang="en-US" altLang="zh-CN" dirty="0"/>
              <a:t>),				</a:t>
            </a:r>
          </a:p>
          <a:p>
            <a:r>
              <a:rPr lang="en-US" altLang="zh-CN" dirty="0"/>
              <a:t>	    </a:t>
            </a:r>
            <a:r>
              <a:rPr lang="en-US" altLang="zh-CN" dirty="0" smtClean="0"/>
              <a:t>   </a:t>
            </a:r>
            <a:r>
              <a:rPr lang="en-US" altLang="zh-CN" b="1" dirty="0" smtClean="0"/>
              <a:t>[</a:t>
            </a:r>
            <a:r>
              <a:rPr lang="en-US" altLang="zh-CN" b="1" dirty="0"/>
              <a:t>next]     </a:t>
            </a:r>
            <a:r>
              <a:rPr lang="en-US" altLang="zh-CN" b="1" dirty="0">
                <a:solidFill>
                  <a:srgbClr val="FF0000"/>
                </a:solidFill>
              </a:rPr>
              <a:t>"d"</a:t>
            </a:r>
            <a:r>
              <a:rPr lang="en-US" altLang="zh-CN" dirty="0"/>
              <a:t> (</a:t>
            </a:r>
            <a:r>
              <a:rPr lang="en-US" altLang="zh-CN" b="1" dirty="0" smtClean="0">
                <a:solidFill>
                  <a:srgbClr val="00B0F0"/>
                </a:solidFill>
              </a:rPr>
              <a:t>next</a:t>
            </a:r>
            <a:r>
              <a:rPr lang="en-US" altLang="zh-CN" dirty="0" smtClean="0"/>
              <a:t>);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			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08" y="1296979"/>
            <a:ext cx="2581635" cy="528711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911214" y="498419"/>
            <a:ext cx="3232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AT&amp;T</a:t>
            </a:r>
            <a:r>
              <a:rPr lang="zh-CN" altLang="en-US" dirty="0" smtClean="0"/>
              <a:t>汇编格式</a:t>
            </a:r>
            <a:endParaRPr lang="en-US" altLang="zh-CN" dirty="0" smtClean="0"/>
          </a:p>
          <a:p>
            <a:r>
              <a:rPr lang="zh-CN" altLang="en-US" dirty="0" smtClean="0"/>
              <a:t>指令  源操作数  目的操作数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793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44575" y="582177"/>
            <a:ext cx="6316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err="1"/>
              <a:t>s</a:t>
            </a:r>
            <a:r>
              <a:rPr lang="en-US" altLang="zh-CN" sz="4400" b="1" dirty="0" err="1" smtClean="0"/>
              <a:t>witch_to</a:t>
            </a:r>
            <a:r>
              <a:rPr lang="zh-CN" altLang="en-US" sz="4400" b="1" dirty="0" smtClean="0"/>
              <a:t>汇编代码分析</a:t>
            </a:r>
            <a:endParaRPr lang="zh-CN" altLang="en-US" sz="4400" dirty="0"/>
          </a:p>
        </p:txBody>
      </p:sp>
      <p:sp>
        <p:nvSpPr>
          <p:cNvPr id="2" name="文本框 1"/>
          <p:cNvSpPr txBox="1"/>
          <p:nvPr/>
        </p:nvSpPr>
        <p:spPr>
          <a:xfrm>
            <a:off x="1544575" y="1692323"/>
            <a:ext cx="72309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1</a:t>
            </a:r>
            <a:r>
              <a:rPr lang="en-US" altLang="zh-CN" sz="1600" dirty="0" smtClean="0"/>
              <a:t>.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    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pushfl</a:t>
            </a:r>
            <a:r>
              <a:rPr lang="en-US" altLang="zh-CN" sz="2400" dirty="0"/>
              <a:t>		</a:t>
            </a:r>
            <a:endParaRPr lang="en-US" altLang="zh-CN" sz="2400" dirty="0" smtClean="0"/>
          </a:p>
          <a:p>
            <a:r>
              <a:rPr lang="en-US" altLang="zh-CN" sz="2400" dirty="0" smtClean="0"/>
              <a:t> 2.  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pushl</a:t>
            </a:r>
            <a:r>
              <a:rPr lang="en-US" altLang="zh-CN" sz="2400" dirty="0" smtClean="0"/>
              <a:t>     </a:t>
            </a:r>
            <a:r>
              <a:rPr lang="en-US" altLang="zh-CN" sz="2400" b="1" dirty="0" smtClean="0"/>
              <a:t>%</a:t>
            </a:r>
            <a:r>
              <a:rPr lang="en-US" altLang="zh-CN" sz="2400" b="1" dirty="0" err="1" smtClean="0"/>
              <a:t>ebp</a:t>
            </a:r>
            <a:r>
              <a:rPr lang="en-US" altLang="zh-CN" sz="2400" dirty="0" smtClean="0"/>
              <a:t>		 </a:t>
            </a:r>
          </a:p>
          <a:p>
            <a:r>
              <a:rPr lang="en-US" altLang="zh-CN" sz="2400" dirty="0" smtClean="0"/>
              <a:t> 3.  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movl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   </a:t>
            </a:r>
            <a:r>
              <a:rPr lang="en-US" altLang="zh-CN" sz="2400" b="1" dirty="0" smtClean="0"/>
              <a:t>%</a:t>
            </a:r>
            <a:r>
              <a:rPr lang="en-US" altLang="zh-CN" sz="2400" b="1" dirty="0" err="1"/>
              <a:t>esp</a:t>
            </a:r>
            <a:r>
              <a:rPr lang="en-US" altLang="zh-CN" sz="2400" dirty="0" smtClean="0"/>
              <a:t>,             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%[</a:t>
            </a:r>
            <a:r>
              <a:rPr lang="en-US" altLang="zh-CN" sz="2400" b="1" dirty="0" err="1">
                <a:solidFill>
                  <a:srgbClr val="00B0F0"/>
                </a:solidFill>
              </a:rPr>
              <a:t>prev_sp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]</a:t>
            </a:r>
            <a:r>
              <a:rPr lang="en-US" altLang="zh-CN" sz="2400" b="1" dirty="0">
                <a:solidFill>
                  <a:srgbClr val="00B0F0"/>
                </a:solidFill>
              </a:rPr>
              <a:t>	</a:t>
            </a:r>
            <a:endParaRPr lang="en-US" altLang="zh-CN" sz="2400" b="1" dirty="0" smtClean="0">
              <a:solidFill>
                <a:srgbClr val="00B0F0"/>
              </a:solidFill>
            </a:endParaRPr>
          </a:p>
          <a:p>
            <a:r>
              <a:rPr lang="en-US" altLang="zh-CN" sz="2400" dirty="0" smtClean="0"/>
              <a:t> 4.  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movl</a:t>
            </a:r>
            <a:r>
              <a:rPr lang="en-US" altLang="zh-CN" sz="2400" dirty="0" smtClean="0"/>
              <a:t>     </a:t>
            </a:r>
            <a:r>
              <a:rPr lang="en-US" altLang="zh-CN" sz="2400" b="1" dirty="0" smtClean="0"/>
              <a:t>%[</a:t>
            </a:r>
            <a:r>
              <a:rPr lang="en-US" altLang="zh-CN" sz="2400" b="1" dirty="0" err="1"/>
              <a:t>next_sp</a:t>
            </a:r>
            <a:r>
              <a:rPr lang="en-US" altLang="zh-CN" sz="2400" b="1" dirty="0" smtClean="0"/>
              <a:t>]  </a:t>
            </a:r>
            <a:r>
              <a:rPr lang="en-US" altLang="zh-CN" sz="2400" dirty="0" smtClean="0"/>
              <a:t>,</a:t>
            </a:r>
            <a:r>
              <a:rPr lang="en-US" altLang="zh-CN" sz="2400" dirty="0" smtClean="0">
                <a:solidFill>
                  <a:srgbClr val="00B0F0"/>
                </a:solidFill>
              </a:rPr>
              <a:t>  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%</a:t>
            </a:r>
            <a:r>
              <a:rPr lang="en-US" altLang="zh-CN" sz="2400" b="1" dirty="0" err="1" smtClean="0">
                <a:solidFill>
                  <a:srgbClr val="00B0F0"/>
                </a:solidFill>
              </a:rPr>
              <a:t>esp</a:t>
            </a:r>
            <a:r>
              <a:rPr lang="en-US" altLang="zh-CN" sz="2400" dirty="0"/>
              <a:t>	</a:t>
            </a:r>
          </a:p>
          <a:p>
            <a:r>
              <a:rPr lang="en-US" altLang="zh-CN" sz="2400" dirty="0" smtClean="0"/>
              <a:t> 5.  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movl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 </a:t>
            </a:r>
            <a:r>
              <a:rPr lang="en-US" altLang="zh-CN" sz="2400" dirty="0" smtClean="0"/>
              <a:t>  </a:t>
            </a:r>
            <a:r>
              <a:rPr lang="en-US" altLang="zh-CN" sz="2400" b="1" dirty="0" smtClean="0"/>
              <a:t>$1f</a:t>
            </a:r>
            <a:r>
              <a:rPr lang="en-US" altLang="zh-CN" sz="2400" dirty="0" smtClean="0"/>
              <a:t>,                  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%[</a:t>
            </a:r>
            <a:r>
              <a:rPr lang="en-US" altLang="zh-CN" sz="2400" b="1" dirty="0" err="1" smtClean="0">
                <a:solidFill>
                  <a:srgbClr val="00B0F0"/>
                </a:solidFill>
              </a:rPr>
              <a:t>prev_ip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]</a:t>
            </a:r>
            <a:r>
              <a:rPr lang="en-US" altLang="zh-CN" sz="2400" dirty="0"/>
              <a:t>	</a:t>
            </a:r>
            <a:endParaRPr lang="en-US" altLang="zh-CN" sz="2400" dirty="0" smtClean="0"/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6</a:t>
            </a:r>
            <a:r>
              <a:rPr lang="en-US" altLang="zh-CN" sz="2400" b="1" dirty="0" smtClean="0"/>
              <a:t>.  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pushl</a:t>
            </a:r>
            <a:r>
              <a:rPr lang="en-US" altLang="zh-CN" sz="2400" dirty="0" smtClean="0"/>
              <a:t>    </a:t>
            </a:r>
            <a:r>
              <a:rPr lang="en-US" altLang="zh-CN" sz="2400" b="1" dirty="0" smtClean="0"/>
              <a:t>%[</a:t>
            </a:r>
            <a:r>
              <a:rPr lang="en-US" altLang="zh-CN" sz="2400" b="1" dirty="0" err="1" smtClean="0"/>
              <a:t>next_ip</a:t>
            </a:r>
            <a:r>
              <a:rPr lang="en-US" altLang="zh-CN" sz="2400" b="1" dirty="0" smtClean="0"/>
              <a:t>]</a:t>
            </a:r>
            <a:endParaRPr lang="en-US" altLang="zh-CN" sz="2400" b="1" dirty="0"/>
          </a:p>
          <a:p>
            <a:r>
              <a:rPr lang="en-US" altLang="zh-CN" sz="2400" dirty="0" smtClean="0"/>
              <a:t> 7.  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jmp</a:t>
            </a:r>
            <a:r>
              <a:rPr lang="en-US" altLang="zh-CN" sz="2400" dirty="0" smtClean="0"/>
              <a:t>      </a:t>
            </a:r>
            <a:r>
              <a:rPr lang="en-US" altLang="zh-CN" sz="2400" b="1" dirty="0" smtClean="0"/>
              <a:t>__</a:t>
            </a:r>
            <a:r>
              <a:rPr lang="en-US" altLang="zh-CN" sz="2400" b="1" dirty="0" err="1" smtClean="0"/>
              <a:t>switch_to</a:t>
            </a:r>
            <a:r>
              <a:rPr lang="en-US" altLang="zh-CN" sz="2400" dirty="0"/>
              <a:t>		</a:t>
            </a:r>
          </a:p>
          <a:p>
            <a:r>
              <a:rPr lang="en-US" altLang="zh-CN" sz="2400" dirty="0" smtClean="0"/>
              <a:t> 8.   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1</a:t>
            </a:r>
            <a:r>
              <a:rPr lang="en-US" altLang="zh-CN" sz="2400" dirty="0" smtClean="0"/>
              <a:t>:</a:t>
            </a:r>
            <a:r>
              <a:rPr lang="en-US" altLang="zh-CN" sz="2400" dirty="0"/>
              <a:t>				  </a:t>
            </a:r>
            <a:r>
              <a:rPr lang="en-US" altLang="zh-CN" sz="2400" dirty="0" smtClean="0"/>
              <a:t>  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9.  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popl</a:t>
            </a:r>
            <a:r>
              <a:rPr lang="en-US" altLang="zh-CN" sz="2400" dirty="0" smtClean="0"/>
              <a:t>     </a:t>
            </a:r>
            <a:r>
              <a:rPr lang="en-US" altLang="zh-CN" sz="2400" b="1" dirty="0" smtClean="0"/>
              <a:t>%</a:t>
            </a:r>
            <a:r>
              <a:rPr lang="en-US" altLang="zh-CN" sz="2400" b="1" dirty="0" err="1" smtClean="0"/>
              <a:t>ebp</a:t>
            </a:r>
            <a:r>
              <a:rPr lang="en-US" altLang="zh-CN" sz="2400" dirty="0"/>
              <a:t>		</a:t>
            </a:r>
            <a:endParaRPr lang="en-US" altLang="zh-CN" sz="2400" dirty="0" smtClean="0"/>
          </a:p>
          <a:p>
            <a:r>
              <a:rPr lang="en-US" altLang="zh-CN" sz="2400" dirty="0" smtClean="0"/>
              <a:t>10. 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popfl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		</a:t>
            </a:r>
            <a:r>
              <a:rPr lang="en-US" altLang="zh-CN" sz="1600" dirty="0"/>
              <a:t>	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1860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872121" y="268279"/>
            <a:ext cx="6316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Step0     </a:t>
            </a:r>
            <a:r>
              <a:rPr lang="zh-CN" altLang="en-US" sz="4400" dirty="0" smtClean="0"/>
              <a:t>初始状态</a:t>
            </a:r>
            <a:endParaRPr lang="zh-CN" altLang="en-US" sz="4400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91" y="1269242"/>
            <a:ext cx="8158482" cy="531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6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1349</TotalTime>
  <Words>541</Words>
  <Application>Microsoft Office PowerPoint</Application>
  <PresentationFormat>全屏显示(4:3)</PresentationFormat>
  <Paragraphs>206</Paragraphs>
  <Slides>40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黑体</vt:lpstr>
      <vt:lpstr>宋体</vt:lpstr>
      <vt:lpstr>幼圆</vt:lpstr>
      <vt:lpstr>Arial</vt:lpstr>
      <vt:lpstr>Calibri</vt:lpstr>
      <vt:lpstr>Century Gothic</vt:lpstr>
      <vt:lpstr>Wingdings 3</vt:lpstr>
      <vt:lpstr>丝状</vt:lpstr>
      <vt:lpstr>进程的上下文切换</vt:lpstr>
      <vt:lpstr>问题阐述</vt:lpstr>
      <vt:lpstr>PowerPoint 演示文稿</vt:lpstr>
      <vt:lpstr>context_switch函数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USTC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马翔</dc:creator>
  <cp:lastModifiedBy>Administrator</cp:lastModifiedBy>
  <cp:revision>156</cp:revision>
  <dcterms:created xsi:type="dcterms:W3CDTF">2013-09-20T04:14:08Z</dcterms:created>
  <dcterms:modified xsi:type="dcterms:W3CDTF">2013-10-18T00:53:10Z</dcterms:modified>
</cp:coreProperties>
</file>