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heme/theme2.xml" ContentType="application/vnd.openxmlformats-officedocument.them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1.xml" ContentType="application/vnd.openxmlformats-officedocument.presentationml.notesSlide+xml"/>
  <Override PartName="/ppt/tags/tag166.xml" ContentType="application/vnd.openxmlformats-officedocument.presentationml.tags+xml"/>
  <Override PartName="/ppt/notesSlides/notesSlide2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3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4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5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412" r:id="rId2"/>
    <p:sldId id="415" r:id="rId3"/>
    <p:sldId id="417" r:id="rId4"/>
    <p:sldId id="419" r:id="rId5"/>
    <p:sldId id="426" r:id="rId6"/>
    <p:sldId id="459" r:id="rId7"/>
    <p:sldId id="465" r:id="rId8"/>
    <p:sldId id="460" r:id="rId9"/>
    <p:sldId id="461" r:id="rId10"/>
    <p:sldId id="462" r:id="rId11"/>
    <p:sldId id="463" r:id="rId12"/>
    <p:sldId id="464" r:id="rId13"/>
    <p:sldId id="442" r:id="rId14"/>
    <p:sldId id="440" r:id="rId15"/>
    <p:sldId id="44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81" y="1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72D5F-5E57-437D-B6DA-7C67DB1E5DE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file:///C:\Users\1V994W2\PycharmProjects\PPT_Background_Generation/pic_temp/pic_sup.png" TargetMode="External"/><Relationship Id="rId5" Type="http://schemas.openxmlformats.org/officeDocument/2006/relationships/tags" Target="../tags/tag11.xml"/><Relationship Id="rId10" Type="http://schemas.openxmlformats.org/officeDocument/2006/relationships/image" Target="../media/image1.png"/><Relationship Id="rId4" Type="http://schemas.openxmlformats.org/officeDocument/2006/relationships/tags" Target="../tags/tag10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image" Target="../media/image3.png"/><Relationship Id="rId5" Type="http://schemas.openxmlformats.org/officeDocument/2006/relationships/tags" Target="../tags/tag79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78.xml"/><Relationship Id="rId9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92.xml"/><Relationship Id="rId10" Type="http://schemas.openxmlformats.org/officeDocument/2006/relationships/image" Target="../media/image3.png"/><Relationship Id="rId4" Type="http://schemas.openxmlformats.org/officeDocument/2006/relationships/tags" Target="../tags/tag91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image" Target="../media/image3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98.xml"/><Relationship Id="rId10" Type="http://schemas.openxmlformats.org/officeDocument/2006/relationships/image" Target="../media/image2.png"/><Relationship Id="rId4" Type="http://schemas.openxmlformats.org/officeDocument/2006/relationships/tags" Target="../tags/tag97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06.xml"/><Relationship Id="rId10" Type="http://schemas.openxmlformats.org/officeDocument/2006/relationships/image" Target="../media/image2.png"/><Relationship Id="rId4" Type="http://schemas.openxmlformats.org/officeDocument/2006/relationships/tags" Target="../tags/tag105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image" Target="../media/image3.png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image" Target="../media/image2.png"/><Relationship Id="rId5" Type="http://schemas.openxmlformats.org/officeDocument/2006/relationships/tags" Target="../tags/tag11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image" Target="../media/image3.png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image" Target="../media/image2.png"/><Relationship Id="rId5" Type="http://schemas.openxmlformats.org/officeDocument/2006/relationships/tags" Target="../tags/tag12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image" Target="../media/image2.png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9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5" Type="http://schemas.openxmlformats.org/officeDocument/2006/relationships/image" Target="../media/image3.png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image" Target="../media/image3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43.xml"/><Relationship Id="rId10" Type="http://schemas.openxmlformats.org/officeDocument/2006/relationships/image" Target="../media/image2.png"/><Relationship Id="rId4" Type="http://schemas.openxmlformats.org/officeDocument/2006/relationships/tags" Target="../tags/tag142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9.xml"/><Relationship Id="rId10" Type="http://schemas.openxmlformats.org/officeDocument/2006/relationships/image" Target="../media/image2.png"/><Relationship Id="rId4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file:///C:\Users\1V994W2\PycharmProjects\PPT_Background_Generation/pic_temp/pic_half_down.png" TargetMode="Externa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5.png"/><Relationship Id="rId5" Type="http://schemas.openxmlformats.org/officeDocument/2006/relationships/tags" Target="../tags/tag27.xml"/><Relationship Id="rId10" Type="http://schemas.openxmlformats.org/officeDocument/2006/relationships/image" Target="file:///C:\Users\1V994W2\PycharmProjects\PPT_Background_Generation/pic_temp/pic_half_top.png" TargetMode="External"/><Relationship Id="rId4" Type="http://schemas.openxmlformats.org/officeDocument/2006/relationships/tags" Target="../tags/tag26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3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2.png"/><Relationship Id="rId5" Type="http://schemas.openxmlformats.org/officeDocument/2006/relationships/tags" Target="../tags/tag3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2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image" Target="../media/image3.png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tags" Target="../tags/tag52.xml"/><Relationship Id="rId7" Type="http://schemas.openxmlformats.org/officeDocument/2006/relationships/image" Target="../media/image6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3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2.png"/><Relationship Id="rId5" Type="http://schemas.openxmlformats.org/officeDocument/2006/relationships/tags" Target="../tags/tag6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../media/image3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71.xml"/><Relationship Id="rId10" Type="http://schemas.openxmlformats.org/officeDocument/2006/relationships/image" Target="../media/image2.png"/><Relationship Id="rId4" Type="http://schemas.openxmlformats.org/officeDocument/2006/relationships/tags" Target="../tags/tag70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1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176000" y="3890021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7176000" y="4365000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7199495" y="1964067"/>
            <a:ext cx="451250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7199494" y="3139452"/>
            <a:ext cx="4513099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5"/>
            </p:custDataLst>
          </p:nvPr>
        </p:nvSpPr>
        <p:spPr>
          <a:xfrm>
            <a:off x="7032000" y="3869680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7032000" y="2493000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0" y="0"/>
            <a:ext cx="720090" cy="739775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0"/>
            <a:ext cx="720090" cy="73977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7396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0"/>
            <a:ext cx="720090" cy="73977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0"/>
            <a:ext cx="720090" cy="73977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2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6118225"/>
            <a:ext cx="720090" cy="739775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15" r:link="rId16" cstate="screen"/>
          <a:stretch>
            <a:fillRect/>
          </a:stretch>
        </p:blipFill>
        <p:spPr>
          <a:xfrm>
            <a:off x="0" y="626364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10571480" y="5193665"/>
            <a:ext cx="1619885" cy="166433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0" y="5521325"/>
            <a:ext cx="1619885" cy="1336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4064000" y="4781176"/>
            <a:ext cx="4064000" cy="207682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4064000" y="0"/>
            <a:ext cx="4064000" cy="207682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6"/>
            </p:custDataLst>
          </p:nvPr>
        </p:nvSpPr>
        <p:spPr>
          <a:xfrm>
            <a:off x="7185025" y="1233000"/>
            <a:ext cx="1193800" cy="4392000"/>
          </a:xfrm>
        </p:spPr>
        <p:txBody>
          <a:bodyPr vert="eaVert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20204" pitchFamily="34" charset="0"/>
              <a:buNone/>
              <a:defRPr sz="72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7"/>
            </p:custDataLst>
          </p:nvPr>
        </p:nvSpPr>
        <p:spPr>
          <a:xfrm>
            <a:off x="3813175" y="1971040"/>
            <a:ext cx="3067050" cy="2915920"/>
          </a:xfrm>
        </p:spPr>
        <p:txBody>
          <a:bodyPr vert="eaVert" wrap="square" lIns="90000" tIns="46800" rIns="90000" bIns="46800" anchor="t" anchorCtr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Pts val="1400"/>
              <a:buFont typeface="Arial" panose="020B0604020202020204" pitchFamily="34" charset="0"/>
              <a:buChar char="•"/>
              <a:defRPr sz="14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1397000"/>
            <a:ext cx="1986358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2021/7/18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image" Target="../media/image3.png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image" Target="../media/image2.png"/><Relationship Id="rId5" Type="http://schemas.openxmlformats.org/officeDocument/2006/relationships/tags" Target="../tags/tag22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image" Target="../media/image2.png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29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5" Type="http://schemas.openxmlformats.org/officeDocument/2006/relationships/tags" Target="../tags/tag232.xml"/><Relationship Id="rId15" Type="http://schemas.openxmlformats.org/officeDocument/2006/relationships/image" Target="../media/image3.png"/><Relationship Id="rId10" Type="http://schemas.openxmlformats.org/officeDocument/2006/relationships/tags" Target="../tags/tag237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4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tags" Target="../tags/tag160.xml"/><Relationship Id="rId18" Type="http://schemas.openxmlformats.org/officeDocument/2006/relationships/tags" Target="../tags/tag16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tags" Target="../tags/tag164.xml"/><Relationship Id="rId2" Type="http://schemas.openxmlformats.org/officeDocument/2006/relationships/tags" Target="../tags/tag149.xml"/><Relationship Id="rId16" Type="http://schemas.openxmlformats.org/officeDocument/2006/relationships/tags" Target="../tags/tag163.xml"/><Relationship Id="rId20" Type="http://schemas.openxmlformats.org/officeDocument/2006/relationships/notesSlide" Target="../notesSlides/notesSlide1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5" Type="http://schemas.openxmlformats.org/officeDocument/2006/relationships/tags" Target="../tags/tag162.xml"/><Relationship Id="rId10" Type="http://schemas.openxmlformats.org/officeDocument/2006/relationships/tags" Target="../tags/tag157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tags" Target="../tags/tag1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image" Target="../media/image3.png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71.xml"/><Relationship Id="rId10" Type="http://schemas.openxmlformats.org/officeDocument/2006/relationships/image" Target="../media/image2.png"/><Relationship Id="rId4" Type="http://schemas.openxmlformats.org/officeDocument/2006/relationships/tags" Target="../tags/tag170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18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17" Type="http://schemas.openxmlformats.org/officeDocument/2006/relationships/image" Target="../media/image3.png"/><Relationship Id="rId2" Type="http://schemas.openxmlformats.org/officeDocument/2006/relationships/tags" Target="../tags/tag177.xml"/><Relationship Id="rId16" Type="http://schemas.openxmlformats.org/officeDocument/2006/relationships/image" Target="file:///C:\Users\1V994W2\PycharmProjects\PPT_Background_Generation/pic_temp/0_pic_quater_right_down.png" TargetMode="Externa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image" Target="../media/image2.png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13" Type="http://schemas.openxmlformats.org/officeDocument/2006/relationships/image" Target="../media/image10.png"/><Relationship Id="rId3" Type="http://schemas.openxmlformats.org/officeDocument/2006/relationships/tags" Target="../tags/tag191.xml"/><Relationship Id="rId7" Type="http://schemas.openxmlformats.org/officeDocument/2006/relationships/image" Target="../media/image2.png"/><Relationship Id="rId12" Type="http://schemas.openxmlformats.org/officeDocument/2006/relationships/image" Target="../media/image9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8.png"/><Relationship Id="rId5" Type="http://schemas.openxmlformats.org/officeDocument/2006/relationships/tags" Target="../tags/tag193.xml"/><Relationship Id="rId10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192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13" Type="http://schemas.openxmlformats.org/officeDocument/2006/relationships/tags" Target="../tags/tag206.xml"/><Relationship Id="rId18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tags" Target="../tags/tag205.xml"/><Relationship Id="rId17" Type="http://schemas.openxmlformats.org/officeDocument/2006/relationships/image" Target="../media/image3.png"/><Relationship Id="rId2" Type="http://schemas.openxmlformats.org/officeDocument/2006/relationships/tags" Target="../tags/tag195.xml"/><Relationship Id="rId16" Type="http://schemas.openxmlformats.org/officeDocument/2006/relationships/image" Target="file:///C:\Users\1V994W2\PycharmProjects\PPT_Background_Generation/pic_temp/0_pic_quater_right_down.png" TargetMode="Externa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tags" Target="../tags/tag204.xml"/><Relationship Id="rId5" Type="http://schemas.openxmlformats.org/officeDocument/2006/relationships/tags" Target="../tags/tag198.xml"/><Relationship Id="rId15" Type="http://schemas.openxmlformats.org/officeDocument/2006/relationships/image" Target="../media/image2.png"/><Relationship Id="rId10" Type="http://schemas.openxmlformats.org/officeDocument/2006/relationships/tags" Target="../tags/tag203.xml"/><Relationship Id="rId4" Type="http://schemas.openxmlformats.org/officeDocument/2006/relationships/tags" Target="../tags/tag197.xml"/><Relationship Id="rId9" Type="http://schemas.openxmlformats.org/officeDocument/2006/relationships/tags" Target="../tags/tag202.xml"/><Relationship Id="rId1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image" Target="../media/image2.png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08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image" Target="../media/image3.png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7199495" y="4099042"/>
            <a:ext cx="1910715" cy="40894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ym typeface="+mn-ea"/>
              </a:rPr>
              <a:t> 2021</a:t>
            </a:r>
            <a:r>
              <a:rPr lang="en-US" altLang="zh-CN" dirty="0">
                <a:sym typeface="+mn-ea"/>
              </a:rPr>
              <a:t>-07-18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 idx="14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Naïve </a:t>
            </a:r>
            <a:r>
              <a:rPr lang="en-US" altLang="zh-CN" dirty="0" err="1">
                <a:sym typeface="+mn-ea"/>
              </a:rPr>
              <a:t>gDocs</a:t>
            </a:r>
            <a:endParaRPr lang="zh-CN" altLang="en-US" dirty="0"/>
          </a:p>
        </p:txBody>
      </p:sp>
      <p:sp>
        <p:nvSpPr>
          <p:cNvPr id="10" name="文本占位符 2"/>
          <p:cNvSpPr txBox="1"/>
          <p:nvPr/>
        </p:nvSpPr>
        <p:spPr>
          <a:xfrm>
            <a:off x="7250451" y="3312542"/>
            <a:ext cx="3719517" cy="40894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许正霖 周义天 曹韫琪 谢厚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10896" y="273920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项目进阶要求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64921" y="36269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我们完成的进阶要求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4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12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项目进阶要求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en-US" altLang="zh-CN" sz="3200" b="1" spc="150" dirty="0" err="1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gDoc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608953" y="1592009"/>
            <a:ext cx="4872927" cy="195517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itle 6"/>
          <p:cNvSpPr txBox="1"/>
          <p:nvPr>
            <p:custDataLst>
              <p:tags r:id="rId7"/>
            </p:custDataLst>
          </p:nvPr>
        </p:nvSpPr>
        <p:spPr>
          <a:xfrm>
            <a:off x="919364" y="2359039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gDoc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有自己的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log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记录，将用户的部分操作与执行时间存储到了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gfs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中，用户可以查看文件系统的操作记录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19364" y="1877037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Log</a:t>
            </a:r>
            <a:endParaRPr lang="zh-CN" altLang="en-US" sz="24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>
            <p:custDataLst>
              <p:tags r:id="rId8"/>
            </p:custDataLst>
          </p:nvPr>
        </p:nvSpPr>
        <p:spPr>
          <a:xfrm>
            <a:off x="6710120" y="1524897"/>
            <a:ext cx="4872927" cy="202228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itle 6"/>
          <p:cNvSpPr txBox="1"/>
          <p:nvPr>
            <p:custDataLst>
              <p:tags r:id="rId9"/>
            </p:custDataLst>
          </p:nvPr>
        </p:nvSpPr>
        <p:spPr>
          <a:xfrm>
            <a:off x="7020531" y="2291927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允许用户在文件中执行回滚操作，并且添加了权限检查保证不会出现破坏一致性的情况出现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020531" y="1830262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Rollback</a:t>
            </a:r>
            <a:endParaRPr lang="zh-CN" altLang="en-US" sz="2400" b="1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4"/>
            </p:custDataLst>
          </p:nvPr>
        </p:nvPicPr>
        <p:blipFill>
          <a:blip r:embed="rId15" r:link="rId16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12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项目进阶要求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- gfs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608953" y="1592009"/>
            <a:ext cx="4872927" cy="195517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itle 6"/>
          <p:cNvSpPr txBox="1"/>
          <p:nvPr>
            <p:custDataLst>
              <p:tags r:id="rId7"/>
            </p:custDataLst>
          </p:nvPr>
        </p:nvSpPr>
        <p:spPr>
          <a:xfrm>
            <a:off x="919364" y="2350420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+mn-ea"/>
              </a:rPr>
              <a:t>我们允许无限地添加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+mn-ea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+mn-ea"/>
              </a:rPr>
              <a:t>，在添加后，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+mn-ea"/>
              </a:rPr>
              <a:t>master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+mn-ea"/>
              </a:rPr>
              <a:t>会记录新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+mn-ea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+mn-ea"/>
              </a:rPr>
              <a:t>的元数据，然后让它开始正常地运作！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19364" y="1830262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4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可扩展性</a:t>
            </a: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608953" y="3874689"/>
            <a:ext cx="10974094" cy="213184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Title 6"/>
          <p:cNvSpPr txBox="1"/>
          <p:nvPr>
            <p:custDataLst>
              <p:tags r:id="rId9"/>
            </p:custDataLst>
          </p:nvPr>
        </p:nvSpPr>
        <p:spPr>
          <a:xfrm>
            <a:off x="919363" y="4641719"/>
            <a:ext cx="10349421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利用心跳机制，我们在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master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中记录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是否存活，避免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rpc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超时产生卡顿</a:t>
            </a:r>
            <a:endParaRPr lang="en-US" altLang="zh-CN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中缓存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master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的地址，避免每次都连接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询问，也节省了时间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19364" y="4180054"/>
            <a:ext cx="42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效率</a:t>
            </a:r>
          </a:p>
        </p:txBody>
      </p:sp>
      <p:sp>
        <p:nvSpPr>
          <p:cNvPr id="29" name="矩形 28"/>
          <p:cNvSpPr/>
          <p:nvPr>
            <p:custDataLst>
              <p:tags r:id="rId10"/>
            </p:custDataLst>
          </p:nvPr>
        </p:nvSpPr>
        <p:spPr>
          <a:xfrm>
            <a:off x="6710120" y="1524897"/>
            <a:ext cx="4872927" cy="202228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itle 6"/>
          <p:cNvSpPr txBox="1"/>
          <p:nvPr>
            <p:custDataLst>
              <p:tags r:id="rId11"/>
            </p:custDataLst>
          </p:nvPr>
        </p:nvSpPr>
        <p:spPr>
          <a:xfrm>
            <a:off x="7020531" y="2291927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master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维护了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中储存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的数量，我们倾向于把新的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储存在负载更低的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020531" y="1830261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负载均衡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28160" y="2788920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工作反思总结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04460" y="3879215"/>
            <a:ext cx="17830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/>
              <a:t>反思我们的工作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586292"/>
            <a:ext cx="10852237" cy="5755123"/>
          </a:xfrm>
        </p:spPr>
        <p:txBody>
          <a:bodyPr/>
          <a:lstStyle/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计划分配和制定十分重要，合理的计划能加快迭代进度和效率。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</a:defRPr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组员之间要积极沟通，明确分工与合作。</a:t>
            </a: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接口、需求要尽早明确，避免无用功。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工作要尽早开展，避免进度风险。 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marL="0" indent="0" defTabSz="2438400">
              <a:lnSpc>
                <a:spcPct val="120000"/>
              </a:lnSpc>
              <a:buSzPct val="123000"/>
              <a:buFont typeface="+mj-lt"/>
              <a:buNone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4"/>
          </p:nvPr>
        </p:nvSpPr>
        <p:spPr>
          <a:xfrm>
            <a:off x="6675120" y="3885817"/>
            <a:ext cx="5400339" cy="982019"/>
          </a:xfrm>
        </p:spPr>
        <p:txBody>
          <a:bodyPr>
            <a:normAutofit/>
          </a:bodyPr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视频链接：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https://jbox.sjtu.edu.cn/l/U10Ibj 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sz="1800" b="0" i="0" u="none" strike="noStrike" kern="1200" dirty="0">
                <a:solidFill>
                  <a:srgbClr val="67707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提取码</a:t>
            </a:r>
            <a:r>
              <a:rPr lang="en-US" altLang="zh-CN" sz="1800" b="0" i="0" u="none" strike="noStrike" kern="1200" dirty="0">
                <a:solidFill>
                  <a:srgbClr val="67707C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: </a:t>
            </a:r>
            <a:r>
              <a:rPr lang="en-US" altLang="zh-CN" sz="1800" b="0" i="0" u="none" strike="noStrike" kern="1200" dirty="0" err="1">
                <a:solidFill>
                  <a:srgbClr val="67707C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konn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谢谢观看</a:t>
            </a: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7"/>
          <p:cNvCxnSpPr/>
          <p:nvPr>
            <p:custDataLst>
              <p:tags r:id="rId2"/>
            </p:custDataLst>
          </p:nvPr>
        </p:nvCxnSpPr>
        <p:spPr>
          <a:xfrm>
            <a:off x="3707764" y="2352321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22"/>
          <p:cNvSpPr/>
          <p:nvPr>
            <p:custDataLst>
              <p:tags r:id="rId3"/>
            </p:custDataLst>
          </p:nvPr>
        </p:nvSpPr>
        <p:spPr>
          <a:xfrm>
            <a:off x="3527742" y="1848131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0" name="Rectangle 7"/>
          <p:cNvSpPr/>
          <p:nvPr>
            <p:custDataLst>
              <p:tags r:id="rId4"/>
            </p:custDataLst>
          </p:nvPr>
        </p:nvSpPr>
        <p:spPr>
          <a:xfrm>
            <a:off x="3953192" y="1835431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系统架构</a:t>
            </a:r>
          </a:p>
        </p:txBody>
      </p:sp>
      <p:cxnSp>
        <p:nvCxnSpPr>
          <p:cNvPr id="19" name="Straight Connector 7"/>
          <p:cNvCxnSpPr/>
          <p:nvPr>
            <p:custDataLst>
              <p:tags r:id="rId5"/>
            </p:custDataLst>
          </p:nvPr>
        </p:nvCxnSpPr>
        <p:spPr>
          <a:xfrm>
            <a:off x="7740649" y="2352321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22"/>
          <p:cNvSpPr/>
          <p:nvPr>
            <p:custDataLst>
              <p:tags r:id="rId6"/>
            </p:custDataLst>
          </p:nvPr>
        </p:nvSpPr>
        <p:spPr>
          <a:xfrm>
            <a:off x="7560627" y="1848131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1" name="Rectangle 7"/>
          <p:cNvSpPr/>
          <p:nvPr>
            <p:custDataLst>
              <p:tags r:id="rId7"/>
            </p:custDataLst>
          </p:nvPr>
        </p:nvSpPr>
        <p:spPr>
          <a:xfrm>
            <a:off x="7986077" y="1835431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项目基础功能</a:t>
            </a:r>
          </a:p>
        </p:txBody>
      </p:sp>
      <p:cxnSp>
        <p:nvCxnSpPr>
          <p:cNvPr id="24" name="Straight Connector 7"/>
          <p:cNvCxnSpPr/>
          <p:nvPr>
            <p:custDataLst>
              <p:tags r:id="rId8"/>
            </p:custDataLst>
          </p:nvPr>
        </p:nvCxnSpPr>
        <p:spPr>
          <a:xfrm>
            <a:off x="3707764" y="3850286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hape 22"/>
          <p:cNvSpPr/>
          <p:nvPr>
            <p:custDataLst>
              <p:tags r:id="rId9"/>
            </p:custDataLst>
          </p:nvPr>
        </p:nvSpPr>
        <p:spPr>
          <a:xfrm>
            <a:off x="3527742" y="3346096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33" name="Rectangle 7"/>
          <p:cNvSpPr/>
          <p:nvPr>
            <p:custDataLst>
              <p:tags r:id="rId10"/>
            </p:custDataLst>
          </p:nvPr>
        </p:nvSpPr>
        <p:spPr>
          <a:xfrm>
            <a:off x="3953192" y="3333396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项目进阶要求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1"/>
            </p:custDataLst>
          </p:nvPr>
        </p:nvSpPr>
        <p:spPr>
          <a:xfrm>
            <a:off x="3953192" y="3852154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我们完成的进阶要求</a:t>
            </a:r>
          </a:p>
        </p:txBody>
      </p:sp>
      <p:cxnSp>
        <p:nvCxnSpPr>
          <p:cNvPr id="41" name="Straight Connector 7"/>
          <p:cNvCxnSpPr/>
          <p:nvPr>
            <p:custDataLst>
              <p:tags r:id="rId12"/>
            </p:custDataLst>
          </p:nvPr>
        </p:nvCxnSpPr>
        <p:spPr>
          <a:xfrm>
            <a:off x="7740649" y="3850286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hape 22"/>
          <p:cNvSpPr/>
          <p:nvPr>
            <p:custDataLst>
              <p:tags r:id="rId13"/>
            </p:custDataLst>
          </p:nvPr>
        </p:nvSpPr>
        <p:spPr>
          <a:xfrm>
            <a:off x="7560627" y="3346096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45" name="Rectangle 7"/>
          <p:cNvSpPr/>
          <p:nvPr>
            <p:custDataLst>
              <p:tags r:id="rId14"/>
            </p:custDataLst>
          </p:nvPr>
        </p:nvSpPr>
        <p:spPr>
          <a:xfrm>
            <a:off x="7986077" y="3333396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 fontScale="95000"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工作反思与总结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15"/>
            </p:custDataLst>
          </p:nvPr>
        </p:nvSpPr>
        <p:spPr>
          <a:xfrm>
            <a:off x="7986077" y="3852154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反思我们的工作</a:t>
            </a:r>
          </a:p>
        </p:txBody>
      </p:sp>
      <p:sp>
        <p:nvSpPr>
          <p:cNvPr id="4" name="文本框 3"/>
          <p:cNvSpPr txBox="1"/>
          <p:nvPr>
            <p:custDataLst>
              <p:tags r:id="rId16"/>
            </p:custDataLst>
          </p:nvPr>
        </p:nvSpPr>
        <p:spPr>
          <a:xfrm>
            <a:off x="3527742" y="608926"/>
            <a:ext cx="7014431" cy="902363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4800" b="1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b="0"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" name="文本框 1"/>
          <p:cNvSpPr txBox="1"/>
          <p:nvPr>
            <p:custDataLst>
              <p:tags r:id="rId17"/>
            </p:custDataLst>
          </p:nvPr>
        </p:nvSpPr>
        <p:spPr>
          <a:xfrm>
            <a:off x="3953192" y="2352284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对项目的总览</a:t>
            </a:r>
          </a:p>
        </p:txBody>
      </p:sp>
      <p:sp>
        <p:nvSpPr>
          <p:cNvPr id="3" name="文本框 2"/>
          <p:cNvSpPr txBox="1"/>
          <p:nvPr>
            <p:custDataLst>
              <p:tags r:id="rId18"/>
            </p:custDataLst>
          </p:nvPr>
        </p:nvSpPr>
        <p:spPr>
          <a:xfrm>
            <a:off x="7986077" y="2352284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已经完成的功能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75153" y="2712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11170" y="35726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对项目的总览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4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6226138" y="1236001"/>
            <a:ext cx="5356911" cy="488237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7"/>
            </p:custDataLst>
          </p:nvPr>
        </p:nvSpPr>
        <p:spPr>
          <a:xfrm>
            <a:off x="6463629" y="1592009"/>
            <a:ext cx="5008281" cy="3960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 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项目分为前端、后端和分布式文件系统，前端和后端通过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websocket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通信，后端和文件系统通过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rpc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通信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l"/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 分布式文件系统架构方式为 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client/server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的架构。其中包含了 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Master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节点集群和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Chunkserver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节点集群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l"/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 Master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节点利用 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zookeeper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进行并发控制，并且自主管理整个文件系统的元数据，而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Chunkserver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节点用于管理文件内容。各个不同的节点之间通过 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RPC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进行数据的交换以及访问、同步等等 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 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 整个系统完全没有使用数据库等中间件，后端将每个文件的基础信息直接存储在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gfs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中，在初始化时直接读出</a:t>
            </a: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6156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系统架构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99" y="2112133"/>
            <a:ext cx="5149329" cy="225009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10896" y="273920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项目基础功能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95753" y="36108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已经完成的功能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15" r:link="rId16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4"/>
            </p:custDataLst>
          </p:nvPr>
        </p:nvPicPr>
        <p:blipFill>
          <a:blip r:embed="rId17" r:link="rId18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12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项目基础功能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en-US" altLang="zh-CN" sz="3200" b="1" spc="150" dirty="0" err="1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gDoc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6452172" y="1674688"/>
            <a:ext cx="5130875" cy="191441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itle 6"/>
          <p:cNvSpPr txBox="1"/>
          <p:nvPr>
            <p:custDataLst>
              <p:tags r:id="rId7"/>
            </p:custDataLst>
          </p:nvPr>
        </p:nvSpPr>
        <p:spPr>
          <a:xfrm>
            <a:off x="7020531" y="2400960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多用户可以同时编辑同一文件，文件的内容会实时共享到所有用户的界面上。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020531" y="1939295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4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多人协同编辑</a:t>
            </a: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6452172" y="3932586"/>
            <a:ext cx="5130876" cy="218578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Title 6"/>
          <p:cNvSpPr txBox="1"/>
          <p:nvPr>
            <p:custDataLst>
              <p:tags r:id="rId9"/>
            </p:custDataLst>
          </p:nvPr>
        </p:nvSpPr>
        <p:spPr>
          <a:xfrm>
            <a:off x="7020531" y="4753556"/>
            <a:ext cx="4248808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文件系统具有回收站功能，用户可以将文件移动到回收站，永久删除和恢复文件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020531" y="4291891"/>
            <a:ext cx="42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回收站</a:t>
            </a:r>
          </a:p>
        </p:txBody>
      </p:sp>
      <p:sp>
        <p:nvSpPr>
          <p:cNvPr id="29" name="矩形 28"/>
          <p:cNvSpPr/>
          <p:nvPr>
            <p:custDataLst>
              <p:tags r:id="rId10"/>
            </p:custDataLst>
          </p:nvPr>
        </p:nvSpPr>
        <p:spPr>
          <a:xfrm>
            <a:off x="608954" y="4041308"/>
            <a:ext cx="4872927" cy="202228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itle 6"/>
          <p:cNvSpPr txBox="1"/>
          <p:nvPr>
            <p:custDataLst>
              <p:tags r:id="rId11"/>
            </p:custDataLst>
          </p:nvPr>
        </p:nvSpPr>
        <p:spPr>
          <a:xfrm>
            <a:off x="919364" y="4871930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 fontScale="850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多用户协同编辑时，一个单元格只能被一个用户编辑，其他用户会看到正在编辑着的提示信息，并且在编辑用户完成编辑前无法编辑该单元格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19364" y="4288566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多人写锁实现</a:t>
            </a:r>
          </a:p>
        </p:txBody>
      </p:sp>
      <p:sp>
        <p:nvSpPr>
          <p:cNvPr id="32" name="矩形 31"/>
          <p:cNvSpPr/>
          <p:nvPr>
            <p:custDataLst>
              <p:tags r:id="rId12"/>
            </p:custDataLst>
          </p:nvPr>
        </p:nvSpPr>
        <p:spPr>
          <a:xfrm>
            <a:off x="630202" y="1545591"/>
            <a:ext cx="4872927" cy="213184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9364" y="1939294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4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单人文件编辑</a:t>
            </a:r>
          </a:p>
        </p:txBody>
      </p:sp>
      <p:sp>
        <p:nvSpPr>
          <p:cNvPr id="20" name="Title 6"/>
          <p:cNvSpPr txBox="1"/>
          <p:nvPr>
            <p:custDataLst>
              <p:tags r:id="rId13"/>
            </p:custDataLst>
          </p:nvPr>
        </p:nvSpPr>
        <p:spPr>
          <a:xfrm>
            <a:off x="942538" y="2400959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用户可以创建，并通过编辑单元格的方式编辑文件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4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12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项目基础功能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en-US" altLang="zh-CN" sz="3200" b="1" spc="150" dirty="0" err="1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gDoc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045" y="1073914"/>
            <a:ext cx="8017482" cy="19616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045" y="3428782"/>
            <a:ext cx="5335070" cy="30359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1647" y="3135874"/>
            <a:ext cx="4094992" cy="33934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15" r:link="rId16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4"/>
            </p:custDataLst>
          </p:nvPr>
        </p:nvPicPr>
        <p:blipFill>
          <a:blip r:embed="rId17" r:link="rId18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12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项目基础功能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- gfs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608953" y="1592009"/>
            <a:ext cx="4872927" cy="195517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itle 6"/>
          <p:cNvSpPr txBox="1"/>
          <p:nvPr>
            <p:custDataLst>
              <p:tags r:id="rId7"/>
            </p:custDataLst>
          </p:nvPr>
        </p:nvSpPr>
        <p:spPr>
          <a:xfrm>
            <a:off x="919364" y="2359039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create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delete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open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read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write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9364" y="1897374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4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对文件的基础操作</a:t>
            </a: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608953" y="3874689"/>
            <a:ext cx="4872927" cy="213184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Title 6"/>
          <p:cNvSpPr txBox="1"/>
          <p:nvPr>
            <p:custDataLst>
              <p:tags r:id="rId9"/>
            </p:custDataLst>
          </p:nvPr>
        </p:nvSpPr>
        <p:spPr>
          <a:xfrm>
            <a:off x="919364" y="4641719"/>
            <a:ext cx="4248808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每个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都有备份，储存在另外的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9364" y="4180054"/>
            <a:ext cx="42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replica</a:t>
            </a:r>
            <a:endParaRPr lang="zh-CN" altLang="en-US" sz="2400" b="1" dirty="0"/>
          </a:p>
        </p:txBody>
      </p:sp>
      <p:sp>
        <p:nvSpPr>
          <p:cNvPr id="29" name="矩形 28"/>
          <p:cNvSpPr/>
          <p:nvPr>
            <p:custDataLst>
              <p:tags r:id="rId10"/>
            </p:custDataLst>
          </p:nvPr>
        </p:nvSpPr>
        <p:spPr>
          <a:xfrm>
            <a:off x="6710120" y="1524897"/>
            <a:ext cx="4872927" cy="202228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itle 6"/>
          <p:cNvSpPr txBox="1"/>
          <p:nvPr>
            <p:custDataLst>
              <p:tags r:id="rId11"/>
            </p:custDataLst>
          </p:nvPr>
        </p:nvSpPr>
        <p:spPr>
          <a:xfrm>
            <a:off x="7020531" y="2291927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为单位进行管理，同一文件的不同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可能储存在不同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endParaRPr lang="zh-CN" altLang="en-US" sz="18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20531" y="1900400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文件分</a:t>
            </a:r>
            <a:r>
              <a:rPr lang="en-US" altLang="zh-CN" sz="2400" b="1" dirty="0"/>
              <a:t>chunk</a:t>
            </a:r>
            <a:r>
              <a:rPr lang="zh-CN" altLang="en-US" sz="2400" b="1" dirty="0"/>
              <a:t>存储</a:t>
            </a:r>
          </a:p>
        </p:txBody>
      </p:sp>
      <p:sp>
        <p:nvSpPr>
          <p:cNvPr id="32" name="矩形 31"/>
          <p:cNvSpPr/>
          <p:nvPr>
            <p:custDataLst>
              <p:tags r:id="rId12"/>
            </p:custDataLst>
          </p:nvPr>
        </p:nvSpPr>
        <p:spPr>
          <a:xfrm>
            <a:off x="6710120" y="3874689"/>
            <a:ext cx="4872927" cy="213184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Title 6"/>
          <p:cNvSpPr txBox="1"/>
          <p:nvPr>
            <p:custDataLst>
              <p:tags r:id="rId13"/>
            </p:custDataLst>
          </p:nvPr>
        </p:nvSpPr>
        <p:spPr>
          <a:xfrm>
            <a:off x="7020531" y="4641720"/>
            <a:ext cx="4248808" cy="103730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有多个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master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和多个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，他们之间会定期进行数据备份，保证系统在有节点死亡时仍能正常运作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020531" y="4180054"/>
            <a:ext cx="42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Fault tolerance</a:t>
            </a:r>
            <a:endParaRPr lang="zh-CN" altLang="en-US" sz="2400" b="1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4"/>
            </p:custDataLst>
          </p:nvPr>
        </p:nvPicPr>
        <p:blipFill>
          <a:blip r:embed="rId15" r:link="rId16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12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项目基础功能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- gfs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608953" y="1592009"/>
            <a:ext cx="4872927" cy="195517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itle 6"/>
          <p:cNvSpPr txBox="1"/>
          <p:nvPr>
            <p:custDataLst>
              <p:tags r:id="rId7"/>
            </p:custDataLst>
          </p:nvPr>
        </p:nvSpPr>
        <p:spPr>
          <a:xfrm>
            <a:off x="919364" y="2359039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在创建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、写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之后，对应的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master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会广播更新后的数据，保证一致性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19364" y="1897374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4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一致性</a:t>
            </a: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608953" y="3874689"/>
            <a:ext cx="4872927" cy="213184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Title 6"/>
          <p:cNvSpPr txBox="1"/>
          <p:nvPr>
            <p:custDataLst>
              <p:tags r:id="rId9"/>
            </p:custDataLst>
          </p:nvPr>
        </p:nvSpPr>
        <p:spPr>
          <a:xfrm>
            <a:off x="919364" y="4641719"/>
            <a:ext cx="4248808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每个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master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800" spc="50" dirty="0" err="1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chunkserver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都有自己的日志，在他们故障并重启后会第一时间恢复内存和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chunk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中的数据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19364" y="4180054"/>
            <a:ext cx="424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故障恢复</a:t>
            </a:r>
          </a:p>
        </p:txBody>
      </p:sp>
      <p:sp>
        <p:nvSpPr>
          <p:cNvPr id="29" name="矩形 28"/>
          <p:cNvSpPr/>
          <p:nvPr>
            <p:custDataLst>
              <p:tags r:id="rId10"/>
            </p:custDataLst>
          </p:nvPr>
        </p:nvSpPr>
        <p:spPr>
          <a:xfrm>
            <a:off x="6710120" y="1524897"/>
            <a:ext cx="4872927" cy="202228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itle 6"/>
          <p:cNvSpPr txBox="1"/>
          <p:nvPr>
            <p:custDataLst>
              <p:tags r:id="rId11"/>
            </p:custDataLst>
          </p:nvPr>
        </p:nvSpPr>
        <p:spPr>
          <a:xfrm>
            <a:off x="7020531" y="2291927"/>
            <a:ext cx="4248254" cy="10699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我们支持多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client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并发地对</a:t>
            </a:r>
            <a:r>
              <a:rPr lang="en-US" altLang="zh-CN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gfs</a:t>
            </a:r>
            <a:r>
              <a:rPr lang="zh-CN" altLang="en-US" sz="18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进行操作，并确保不会出现一致性问题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020531" y="1900400"/>
            <a:ext cx="424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并发控制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71"/>
  <p:tag name="KSO_WM_SPECIAL_SOURCE" val="bdnul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5"/>
  <p:tag name="KSO_WM_SPECIAL_SOURCE" val="bdnul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1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1_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1_1"/>
  <p:tag name="KSO_WM_UNIT_PRESET_TEXT" val="添加标题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2_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2_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2_1"/>
  <p:tag name="KSO_WM_UNIT_PRESET_TEXT" val="添加标题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3_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3_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3_1"/>
  <p:tag name="KSO_WM_UNIT_PRESET_TEXT" val="添加标题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3_1"/>
  <p:tag name="KSO_WM_UNIT_PRESET_TEXT" val="单击此处添加文本具体内容，简明扼要的阐述您的观点。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4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4_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4_1"/>
  <p:tag name="KSO_WM_UNIT_PRESET_TEXT" val="添加标题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4_1"/>
  <p:tag name="KSO_WM_UNIT_PRESET_TEXT" val="单击此处添加文本具体内容，简明扼要的阐述您的观点。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71"/>
  <p:tag name="KSO_WM_UNIT_ID" val="custom20204371_5*a*1"/>
  <p:tag name="KSO_WM_UNIT_PRESET_TEXT" val="目录"/>
  <p:tag name="KSO_WM_UNIT_TEXT_FILL_FORE_SCHEMECOLOR_INDEX" val="5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4_1"/>
  <p:tag name="KSO_WM_UNIT_PRESET_TEXT" val="单击此处添加文本具体内容，简明扼要的阐述您的观点。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4_1"/>
  <p:tag name="KSO_WM_UNIT_PRESET_TEXT" val="单击此处添加文本具体内容，简明扼要的阐述您的观点。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9"/>
  <p:tag name="KSO_WM_SPECIAL_SOURCE" val="bdnul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9*i*1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9*i*2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2_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9*a*1"/>
  <p:tag name="KSO_WM_UNIT_PRESET_TEXT" val="单击此处添加大标题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0"/>
  <p:tag name="KSO_WM_SPECIAL_SOURCE" val="bdnul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0*i*1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0*i*2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0*a*1"/>
  <p:tag name="KSO_WM_UNIT_PRESET_TEXT" val="单击此处添加大标题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0"/>
  <p:tag name="KSO_WM_SPECIAL_SOURCE" val="bdnul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0*i*1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0*i*2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0*a*1"/>
  <p:tag name="KSO_WM_UNIT_PRESET_TEXT" val="单击此处添加大标题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0"/>
  <p:tag name="KSO_WM_SPECIAL_SOURCE" val="bdnul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0*i*1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0*i*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0*a*1"/>
  <p:tag name="KSO_WM_UNIT_PRESET_TEXT" val="单击此处添加大标题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7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0"/>
  <p:tag name="KSO_WM_SPECIAL_SOURCE" val="bdnul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0*i*1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0*i*2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0*a*1"/>
  <p:tag name="KSO_WM_UNIT_PRESET_TEXT" val="单击此处添加大标题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0"/>
  <p:tag name="KSO_WM_SPECIAL_SOURCE" val="bdnul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0*i*1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0*i*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0*a*1"/>
  <p:tag name="KSO_WM_UNIT_PRESET_TEXT" val="单击此处添加大标题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0"/>
  <p:tag name="KSO_WM_SPECIAL_SOURCE" val="bdnul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0*i*1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0*i*2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0*a*1"/>
  <p:tag name="KSO_WM_UNIT_PRESET_TEXT" val="单击此处添加大标题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371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18、19、20、23、26、30、3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自定义 125">
      <a:dk1>
        <a:sysClr val="windowText" lastClr="000000"/>
      </a:dk1>
      <a:lt1>
        <a:sysClr val="window" lastClr="FFFFFF"/>
      </a:lt1>
      <a:dk2>
        <a:srgbClr val="ECEFEF"/>
      </a:dk2>
      <a:lt2>
        <a:srgbClr val="FFFFFF"/>
      </a:lt2>
      <a:accent1>
        <a:srgbClr val="3C5253"/>
      </a:accent1>
      <a:accent2>
        <a:srgbClr val="4E6543"/>
      </a:accent2>
      <a:accent3>
        <a:srgbClr val="647B35"/>
      </a:accent3>
      <a:accent4>
        <a:srgbClr val="638D49"/>
      </a:accent4>
      <a:accent5>
        <a:srgbClr val="31756B"/>
      </a:accent5>
      <a:accent6>
        <a:srgbClr val="076892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695</Words>
  <Application>Microsoft Office PowerPoint</Application>
  <PresentationFormat>宽屏</PresentationFormat>
  <Paragraphs>83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宋体</vt:lpstr>
      <vt:lpstr>微软雅黑</vt:lpstr>
      <vt:lpstr>Arial</vt:lpstr>
      <vt:lpstr>Calibri</vt:lpstr>
      <vt:lpstr>2_Office 主题​​</vt:lpstr>
      <vt:lpstr>Naïve gDocs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gdoc</dc:title>
  <dc:creator/>
  <cp:lastModifiedBy>义天 周</cp:lastModifiedBy>
  <cp:revision>254</cp:revision>
  <dcterms:created xsi:type="dcterms:W3CDTF">2019-06-19T02:08:00Z</dcterms:created>
  <dcterms:modified xsi:type="dcterms:W3CDTF">2021-07-18T11:05:03Z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CB47F563C5FD41FDA246676AF19456CA</vt:lpwstr>
  </property>
</Properties>
</file>