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notesMasterIdLst>
    <p:notesMasterId r:id="rId27"/>
  </p:notesMasterIdLst>
  <p:handoutMasterIdLst>
    <p:handoutMasterId r:id="rId28"/>
  </p:handoutMasterIdLst>
  <p:sldIdLst>
    <p:sldId id="256" r:id="rId2"/>
    <p:sldId id="260" r:id="rId3"/>
    <p:sldId id="261" r:id="rId4"/>
    <p:sldId id="262" r:id="rId5"/>
    <p:sldId id="264" r:id="rId6"/>
    <p:sldId id="297" r:id="rId7"/>
    <p:sldId id="296" r:id="rId8"/>
    <p:sldId id="270" r:id="rId9"/>
    <p:sldId id="295" r:id="rId10"/>
    <p:sldId id="299" r:id="rId11"/>
    <p:sldId id="300" r:id="rId12"/>
    <p:sldId id="301" r:id="rId13"/>
    <p:sldId id="271" r:id="rId14"/>
    <p:sldId id="283" r:id="rId15"/>
    <p:sldId id="284" r:id="rId16"/>
    <p:sldId id="285" r:id="rId17"/>
    <p:sldId id="287" r:id="rId18"/>
    <p:sldId id="288" r:id="rId19"/>
    <p:sldId id="289" r:id="rId20"/>
    <p:sldId id="302" r:id="rId21"/>
    <p:sldId id="292" r:id="rId22"/>
    <p:sldId id="293" r:id="rId23"/>
    <p:sldId id="276" r:id="rId24"/>
    <p:sldId id="298" r:id="rId25"/>
    <p:sldId id="282" r:id="rId2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B1D8"/>
    <a:srgbClr val="3F6E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4" autoAdjust="0"/>
    <p:restoredTop sz="94660"/>
  </p:normalViewPr>
  <p:slideViewPr>
    <p:cSldViewPr snapToGrid="0">
      <p:cViewPr varScale="1">
        <p:scale>
          <a:sx n="67" d="100"/>
          <a:sy n="67" d="100"/>
        </p:scale>
        <p:origin x="1092" y="52"/>
      </p:cViewPr>
      <p:guideLst/>
    </p:cSldViewPr>
  </p:slideViewPr>
  <p:notesTextViewPr>
    <p:cViewPr>
      <p:scale>
        <a:sx n="1" d="1"/>
        <a:sy n="1" d="1"/>
      </p:scale>
      <p:origin x="0" y="0"/>
    </p:cViewPr>
  </p:notesTextViewPr>
  <p:notesViewPr>
    <p:cSldViewPr snapToGrid="0">
      <p:cViewPr varScale="1">
        <p:scale>
          <a:sx n="60" d="100"/>
          <a:sy n="60" d="100"/>
        </p:scale>
        <p:origin x="1496" y="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2C1FBA-CF23-45CA-A289-03E32D160964}" type="datetimeFigureOut">
              <a:rPr lang="zh-CN" altLang="en-US" smtClean="0"/>
              <a:t>2020/5/20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7F2B0C5-C56D-47E9-BCFE-D990A940F17B}" type="slidenum">
              <a:rPr lang="zh-CN" altLang="en-US" smtClean="0"/>
              <a:t>‹#›</a:t>
            </a:fld>
            <a:endParaRPr lang="zh-CN" altLang="en-US"/>
          </a:p>
        </p:txBody>
      </p:sp>
    </p:spTree>
    <p:extLst>
      <p:ext uri="{BB962C8B-B14F-4D97-AF65-F5344CB8AC3E}">
        <p14:creationId xmlns:p14="http://schemas.microsoft.com/office/powerpoint/2010/main" val="27137004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66BD8-0FC1-456F-BDC6-7D0CA8E36566}" type="datetimeFigureOut">
              <a:rPr lang="zh-CN" altLang="en-US" smtClean="0"/>
              <a:t>2020/5/20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CFC841-E2E1-4802-8701-94EA307E94B0}" type="slidenum">
              <a:rPr lang="zh-CN" altLang="en-US" smtClean="0"/>
              <a:t>‹#›</a:t>
            </a:fld>
            <a:endParaRPr lang="zh-CN" altLang="en-US"/>
          </a:p>
        </p:txBody>
      </p:sp>
    </p:spTree>
    <p:extLst>
      <p:ext uri="{BB962C8B-B14F-4D97-AF65-F5344CB8AC3E}">
        <p14:creationId xmlns:p14="http://schemas.microsoft.com/office/powerpoint/2010/main" val="2014598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0" y="5815086"/>
            <a:ext cx="2458720" cy="650876"/>
          </a:xfrm>
          <a:prstGeom prst="rect">
            <a:avLst/>
          </a:prstGeom>
        </p:spPr>
      </p:pic>
      <p:sp>
        <p:nvSpPr>
          <p:cNvPr id="2" name="标题 1"/>
          <p:cNvSpPr>
            <a:spLocks noGrp="1"/>
          </p:cNvSpPr>
          <p:nvPr>
            <p:ph type="title"/>
          </p:nvPr>
        </p:nvSpPr>
        <p:spPr>
          <a:xfrm>
            <a:off x="628650" y="4149566"/>
            <a:ext cx="7886700" cy="899510"/>
          </a:xfrm>
          <a:prstGeom prst="rect">
            <a:avLst/>
          </a:prstGeom>
        </p:spPr>
        <p:txBody>
          <a:bodyPr anchor="ctr">
            <a:noAutofit/>
          </a:bodyPr>
          <a:lstStyle>
            <a:lvl1pPr algn="ctr">
              <a:defRPr sz="4800" b="1">
                <a:solidFill>
                  <a:schemeClr val="bg1"/>
                </a:solidFill>
                <a:latin typeface="+mj-ea"/>
                <a:ea typeface="+mj-ea"/>
              </a:defRPr>
            </a:lvl1pPr>
          </a:lstStyle>
          <a:p>
            <a:r>
              <a:rPr lang="zh-CN" altLang="en-US"/>
              <a:t>单击此处编辑母版标题样式</a:t>
            </a:r>
            <a:endParaRPr lang="zh-CN" altLang="en-US" dirty="0"/>
          </a:p>
        </p:txBody>
      </p:sp>
      <p:sp>
        <p:nvSpPr>
          <p:cNvPr id="6" name="副标题 2"/>
          <p:cNvSpPr>
            <a:spLocks noGrp="1"/>
          </p:cNvSpPr>
          <p:nvPr>
            <p:ph type="subTitle" idx="1"/>
          </p:nvPr>
        </p:nvSpPr>
        <p:spPr>
          <a:xfrm>
            <a:off x="628650" y="5114029"/>
            <a:ext cx="7886700" cy="604299"/>
          </a:xfrm>
        </p:spPr>
        <p:txBody>
          <a:bodyPr anchor="ctr">
            <a:noAutofit/>
          </a:bodyPr>
          <a:lstStyle>
            <a:lvl1pPr algn="ctr">
              <a:defRPr lang="zh-CN" altLang="en-US" sz="2400" b="0">
                <a:solidFill>
                  <a:schemeClr val="bg1"/>
                </a:solidFill>
                <a:latin typeface="+mn-ea"/>
                <a:cs typeface="+mj-cs"/>
              </a:defRPr>
            </a:lvl1pPr>
          </a:lstStyle>
          <a:p>
            <a:pPr lvl="0" algn="ctr">
              <a:lnSpc>
                <a:spcPct val="90000"/>
              </a:lnSpc>
              <a:spcBef>
                <a:spcPct val="0"/>
              </a:spcBef>
              <a:buNone/>
            </a:pPr>
            <a:r>
              <a:rPr lang="zh-CN" altLang="en-US"/>
              <a:t>单击以编辑母版副标题样式</a:t>
            </a:r>
          </a:p>
        </p:txBody>
      </p: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9" name="直接连接符 8"/>
          <p:cNvCxnSpPr/>
          <p:nvPr/>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489643"/>
      </p:ext>
    </p:extLst>
  </p:cSld>
  <p:clrMapOvr>
    <a:masterClrMapping/>
  </p:clrMapOvr>
  <p:extLst>
    <p:ext uri="{DCECCB84-F9BA-43D5-87BE-67443E8EF086}">
      <p15:sldGuideLst xmlns:p15="http://schemas.microsoft.com/office/powerpoint/2012/main">
        <p15:guide id="2" pos="2880">
          <p15:clr>
            <a:srgbClr val="FBAE40"/>
          </p15:clr>
        </p15:guide>
        <p15:guide id="3" orient="horz" pos="2160">
          <p15:clr>
            <a:srgbClr val="FBAE40"/>
          </p15:clr>
        </p15:guide>
        <p15:guide id="4"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空白-有页码">
    <p:spTree>
      <p:nvGrpSpPr>
        <p:cNvPr id="1" name=""/>
        <p:cNvGrpSpPr/>
        <p:nvPr/>
      </p:nvGrpSpPr>
      <p:grpSpPr>
        <a:xfrm>
          <a:off x="0" y="0"/>
          <a:ext cx="0" cy="0"/>
          <a:chOff x="0" y="0"/>
          <a:chExt cx="0" cy="0"/>
        </a:xfrm>
      </p:grpSpPr>
      <p:pic>
        <p:nvPicPr>
          <p:cNvPr id="14" name="图片 13"/>
          <p:cNvPicPr>
            <a:picLocks noChangeAspect="1"/>
          </p:cNvPicPr>
          <p:nvPr/>
        </p:nvPicPr>
        <p:blipFill>
          <a:blip r:embed="rId2"/>
          <a:stretch>
            <a:fillRect/>
          </a:stretch>
        </p:blipFill>
        <p:spPr>
          <a:xfrm>
            <a:off x="0" y="0"/>
            <a:ext cx="9144793" cy="664522"/>
          </a:xfrm>
          <a:prstGeom prst="rect">
            <a:avLst/>
          </a:prstGeom>
        </p:spPr>
      </p:pic>
      <p:sp>
        <p:nvSpPr>
          <p:cNvPr id="15" name="矩形 14"/>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7" name="矩形 16"/>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7" name="灯片编号占位符 5"/>
          <p:cNvSpPr>
            <a:spLocks noGrp="1"/>
          </p:cNvSpPr>
          <p:nvPr>
            <p:ph type="sldNum" sz="quarter" idx="12"/>
          </p:nvPr>
        </p:nvSpPr>
        <p:spPr>
          <a:xfrm>
            <a:off x="8697600" y="313200"/>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E1703B59-C883-4B8B-974E-AFB30A6C43A7}" type="slidenum">
              <a:rPr lang="en-US" altLang="zh-CN" smtClean="0"/>
              <a:pPr/>
              <a:t>‹#›</a:t>
            </a:fld>
            <a:endParaRPr lang="en-US" altLang="zh-CN"/>
          </a:p>
        </p:txBody>
      </p:sp>
      <p:pic>
        <p:nvPicPr>
          <p:cNvPr id="8" name="图片 7"/>
          <p:cNvPicPr>
            <a:picLocks noChangeAspect="1"/>
          </p:cNvPicPr>
          <p:nvPr userDrawn="1"/>
        </p:nvPicPr>
        <p:blipFill>
          <a:blip r:embed="rId2"/>
          <a:stretch>
            <a:fillRect/>
          </a:stretch>
        </p:blipFill>
        <p:spPr>
          <a:xfrm>
            <a:off x="0" y="0"/>
            <a:ext cx="9144793" cy="664522"/>
          </a:xfrm>
          <a:prstGeom prst="rect">
            <a:avLst/>
          </a:prstGeom>
        </p:spPr>
      </p:pic>
      <p:sp>
        <p:nvSpPr>
          <p:cNvPr id="9" name="矩形 8"/>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1" name="矩形 10"/>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42350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两栏">
    <p:spTree>
      <p:nvGrpSpPr>
        <p:cNvPr id="1" name=""/>
        <p:cNvGrpSpPr/>
        <p:nvPr/>
      </p:nvGrpSpPr>
      <p:grpSpPr>
        <a:xfrm>
          <a:off x="0" y="0"/>
          <a:ext cx="0" cy="0"/>
          <a:chOff x="0" y="0"/>
          <a:chExt cx="0" cy="0"/>
        </a:xfrm>
      </p:grpSpPr>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 name="标题 1"/>
          <p:cNvSpPr>
            <a:spLocks noGrp="1"/>
          </p:cNvSpPr>
          <p:nvPr>
            <p:ph type="title"/>
          </p:nvPr>
        </p:nvSpPr>
        <p:spPr>
          <a:xfrm>
            <a:off x="262393" y="975600"/>
            <a:ext cx="8556169"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p>
        </p:txBody>
      </p:sp>
    </p:spTree>
    <p:extLst>
      <p:ext uri="{BB962C8B-B14F-4D97-AF65-F5344CB8AC3E}">
        <p14:creationId xmlns:p14="http://schemas.microsoft.com/office/powerpoint/2010/main" val="1942321589"/>
      </p:ext>
    </p:extLst>
  </p:cSld>
  <p:clrMapOvr>
    <a:masterClrMapping/>
  </p:clrMapOvr>
  <p:extLst>
    <p:ext uri="{DCECCB84-F9BA-43D5-87BE-67443E8EF086}">
      <p15:sldGuideLst xmlns:p15="http://schemas.microsoft.com/office/powerpoint/2012/main">
        <p15:guide id="1" pos="2880">
          <p15:clr>
            <a:srgbClr val="FBAE40"/>
          </p15:clr>
        </p15:guide>
        <p15:guide id="3" pos="1620">
          <p15:clr>
            <a:srgbClr val="FBAE40"/>
          </p15:clr>
        </p15:guide>
        <p15:guide id="4" pos="216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两栏-有页码">
    <p:spTree>
      <p:nvGrpSpPr>
        <p:cNvPr id="1" name=""/>
        <p:cNvGrpSpPr/>
        <p:nvPr/>
      </p:nvGrpSpPr>
      <p:grpSpPr>
        <a:xfrm>
          <a:off x="0" y="0"/>
          <a:ext cx="0" cy="0"/>
          <a:chOff x="0" y="0"/>
          <a:chExt cx="0" cy="0"/>
        </a:xfrm>
      </p:grpSpPr>
      <p:pic>
        <p:nvPicPr>
          <p:cNvPr id="20" name="图片 19"/>
          <p:cNvPicPr>
            <a:picLocks noChangeAspect="1"/>
          </p:cNvPicPr>
          <p:nvPr/>
        </p:nvPicPr>
        <p:blipFill>
          <a:blip r:embed="rId2"/>
          <a:stretch>
            <a:fillRect/>
          </a:stretch>
        </p:blipFill>
        <p:spPr>
          <a:xfrm>
            <a:off x="0" y="1231682"/>
            <a:ext cx="9144000" cy="332713"/>
          </a:xfrm>
          <a:prstGeom prst="rect">
            <a:avLst/>
          </a:prstGeom>
        </p:spPr>
      </p:pic>
      <p:sp>
        <p:nvSpPr>
          <p:cNvPr id="6" name="文本框 5"/>
          <p:cNvSpPr txBox="1"/>
          <p:nvPr/>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1" name="灯片编号占位符 8"/>
          <p:cNvSpPr>
            <a:spLocks noGrp="1"/>
          </p:cNvSpPr>
          <p:nvPr>
            <p:ph type="sldNum" sz="quarter" idx="12"/>
          </p:nvPr>
        </p:nvSpPr>
        <p:spPr>
          <a:xfrm>
            <a:off x="8696565" y="313200"/>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sp>
        <p:nvSpPr>
          <p:cNvPr id="2" name="标题 1"/>
          <p:cNvSpPr>
            <a:spLocks noGrp="1"/>
          </p:cNvSpPr>
          <p:nvPr>
            <p:ph type="title"/>
          </p:nvPr>
        </p:nvSpPr>
        <p:spPr>
          <a:xfrm>
            <a:off x="262393" y="975600"/>
            <a:ext cx="8566445"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endParaRPr lang="zh-CN" altLang="en-US" dirty="0"/>
          </a:p>
        </p:txBody>
      </p:sp>
      <p:pic>
        <p:nvPicPr>
          <p:cNvPr id="8" name="图片 7"/>
          <p:cNvPicPr>
            <a:picLocks noChangeAspect="1"/>
          </p:cNvPicPr>
          <p:nvPr userDrawn="1"/>
        </p:nvPicPr>
        <p:blipFill>
          <a:blip r:embed="rId2"/>
          <a:stretch>
            <a:fillRect/>
          </a:stretch>
        </p:blipFill>
        <p:spPr>
          <a:xfrm>
            <a:off x="0" y="1231682"/>
            <a:ext cx="9144000" cy="332713"/>
          </a:xfrm>
          <a:prstGeom prst="rect">
            <a:avLst/>
          </a:prstGeom>
        </p:spPr>
      </p:pic>
    </p:spTree>
    <p:extLst>
      <p:ext uri="{BB962C8B-B14F-4D97-AF65-F5344CB8AC3E}">
        <p14:creationId xmlns:p14="http://schemas.microsoft.com/office/powerpoint/2010/main" val="4007102441"/>
      </p:ext>
    </p:extLst>
  </p:cSld>
  <p:clrMapOvr>
    <a:masterClrMapping/>
  </p:clrMapOvr>
  <p:extLst>
    <p:ext uri="{DCECCB84-F9BA-43D5-87BE-67443E8EF086}">
      <p15:sldGuideLst xmlns:p15="http://schemas.microsoft.com/office/powerpoint/2012/main">
        <p15:guide id="1" pos="2880">
          <p15:clr>
            <a:srgbClr val="FBAE40"/>
          </p15:clr>
        </p15:guide>
        <p15:guide id="2" pos="5193">
          <p15:clr>
            <a:srgbClr val="FBAE40"/>
          </p15:clr>
        </p15:guide>
        <p15:guide id="5" pos="1620">
          <p15:clr>
            <a:srgbClr val="FBAE40"/>
          </p15:clr>
        </p15:guide>
        <p15:guide id="6" pos="2921">
          <p15:clr>
            <a:srgbClr val="FBAE40"/>
          </p15:clr>
        </p15:guide>
        <p15:guide id="7" pos="2160" userDrawn="1">
          <p15:clr>
            <a:srgbClr val="FBAE40"/>
          </p15:clr>
        </p15:guide>
        <p15:guide id="8" pos="3895"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对比">
    <p:spTree>
      <p:nvGrpSpPr>
        <p:cNvPr id="1" name=""/>
        <p:cNvGrpSpPr/>
        <p:nvPr/>
      </p:nvGrpSpPr>
      <p:grpSpPr>
        <a:xfrm>
          <a:off x="0" y="0"/>
          <a:ext cx="0" cy="0"/>
          <a:chOff x="0" y="0"/>
          <a:chExt cx="0" cy="0"/>
        </a:xfrm>
      </p:grpSpPr>
      <p:sp>
        <p:nvSpPr>
          <p:cNvPr id="5" name="标题 4"/>
          <p:cNvSpPr>
            <a:spLocks noGrp="1"/>
          </p:cNvSpPr>
          <p:nvPr>
            <p:ph type="title" hasCustomPrompt="1"/>
          </p:nvPr>
        </p:nvSpPr>
        <p:spPr>
          <a:xfrm>
            <a:off x="262394" y="960114"/>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pic>
        <p:nvPicPr>
          <p:cNvPr id="19" name="图片 18"/>
          <p:cNvPicPr>
            <a:picLocks noChangeAspect="1"/>
          </p:cNvPicPr>
          <p:nvPr/>
        </p:nvPicPr>
        <p:blipFill>
          <a:blip r:embed="rId2"/>
          <a:stretch>
            <a:fillRect/>
          </a:stretch>
        </p:blipFill>
        <p:spPr>
          <a:xfrm>
            <a:off x="0" y="0"/>
            <a:ext cx="9144793" cy="664522"/>
          </a:xfrm>
          <a:prstGeom prst="rect">
            <a:avLst/>
          </a:prstGeom>
        </p:spPr>
      </p:pic>
      <p:sp>
        <p:nvSpPr>
          <p:cNvPr id="20" name="矩形 1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2" name="矩形 21"/>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2"/>
          <a:stretch>
            <a:fillRect/>
          </a:stretch>
        </p:blipFill>
        <p:spPr>
          <a:xfrm>
            <a:off x="0" y="0"/>
            <a:ext cx="9144793" cy="664522"/>
          </a:xfrm>
          <a:prstGeom prst="rect">
            <a:avLst/>
          </a:prstGeom>
        </p:spPr>
      </p:pic>
      <p:sp>
        <p:nvSpPr>
          <p:cNvPr id="13" name="矩形 12"/>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5" name="矩形 14"/>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19475642"/>
      </p:ext>
    </p:extLst>
  </p:cSld>
  <p:clrMapOvr>
    <a:masterClrMapping/>
  </p:clrMapOvr>
  <p:extLst>
    <p:ext uri="{DCECCB84-F9BA-43D5-87BE-67443E8EF086}">
      <p15:sldGuideLst xmlns:p15="http://schemas.microsoft.com/office/powerpoint/2012/main">
        <p15:guide id="1" pos="2880">
          <p15:clr>
            <a:srgbClr val="FBAE40"/>
          </p15:clr>
        </p15:guide>
        <p15:guide id="3" pos="1620">
          <p15:clr>
            <a:srgbClr val="FBAE40"/>
          </p15:clr>
        </p15:guide>
        <p15:guide id="4" pos="216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对比-有页码">
    <p:spTree>
      <p:nvGrpSpPr>
        <p:cNvPr id="1" name=""/>
        <p:cNvGrpSpPr/>
        <p:nvPr/>
      </p:nvGrpSpPr>
      <p:grpSpPr>
        <a:xfrm>
          <a:off x="0" y="0"/>
          <a:ext cx="0" cy="0"/>
          <a:chOff x="0" y="0"/>
          <a:chExt cx="0" cy="0"/>
        </a:xfrm>
      </p:grpSpPr>
      <p:pic>
        <p:nvPicPr>
          <p:cNvPr id="15" name="图片 14"/>
          <p:cNvPicPr>
            <a:picLocks noChangeAspect="1"/>
          </p:cNvPicPr>
          <p:nvPr/>
        </p:nvPicPr>
        <p:blipFill>
          <a:blip r:embed="rId2"/>
          <a:stretch>
            <a:fillRect/>
          </a:stretch>
        </p:blipFill>
        <p:spPr>
          <a:xfrm>
            <a:off x="0" y="0"/>
            <a:ext cx="9144793" cy="664522"/>
          </a:xfrm>
          <a:prstGeom prst="rect">
            <a:avLst/>
          </a:prstGeom>
        </p:spPr>
      </p:pic>
      <p:sp>
        <p:nvSpPr>
          <p:cNvPr id="22" name="矩形 21"/>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4" name="矩形 23"/>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5" name="标题 4"/>
          <p:cNvSpPr>
            <a:spLocks noGrp="1"/>
          </p:cNvSpPr>
          <p:nvPr>
            <p:ph type="title" hasCustomPrompt="1"/>
          </p:nvPr>
        </p:nvSpPr>
        <p:spPr>
          <a:xfrm>
            <a:off x="262394" y="960114"/>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sp>
        <p:nvSpPr>
          <p:cNvPr id="21" name="灯片编号占位符 8"/>
          <p:cNvSpPr>
            <a:spLocks noGrp="1"/>
          </p:cNvSpPr>
          <p:nvPr>
            <p:ph type="sldNum" sz="quarter" idx="12"/>
          </p:nvPr>
        </p:nvSpPr>
        <p:spPr>
          <a:xfrm>
            <a:off x="8696565" y="313200"/>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pic>
        <p:nvPicPr>
          <p:cNvPr id="13" name="图片 12"/>
          <p:cNvPicPr>
            <a:picLocks noChangeAspect="1"/>
          </p:cNvPicPr>
          <p:nvPr userDrawn="1"/>
        </p:nvPicPr>
        <p:blipFill>
          <a:blip r:embed="rId2"/>
          <a:stretch>
            <a:fillRect/>
          </a:stretch>
        </p:blipFill>
        <p:spPr>
          <a:xfrm>
            <a:off x="0" y="0"/>
            <a:ext cx="9144793" cy="664522"/>
          </a:xfrm>
          <a:prstGeom prst="rect">
            <a:avLst/>
          </a:prstGeom>
        </p:spPr>
      </p:pic>
      <p:sp>
        <p:nvSpPr>
          <p:cNvPr id="14" name="矩形 13"/>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9" name="矩形 18"/>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51306052"/>
      </p:ext>
    </p:extLst>
  </p:cSld>
  <p:clrMapOvr>
    <a:masterClrMapping/>
  </p:clrMapOvr>
  <p:extLst>
    <p:ext uri="{DCECCB84-F9BA-43D5-87BE-67443E8EF086}">
      <p15:sldGuideLst xmlns:p15="http://schemas.microsoft.com/office/powerpoint/2012/main">
        <p15:guide id="1" pos="2880">
          <p15:clr>
            <a:srgbClr val="FBAE40"/>
          </p15:clr>
        </p15:guide>
        <p15:guide id="2" pos="5193">
          <p15:clr>
            <a:srgbClr val="FBAE40"/>
          </p15:clr>
        </p15:guide>
        <p15:guide id="5" pos="1620">
          <p15:clr>
            <a:srgbClr val="FBAE40"/>
          </p15:clr>
        </p15:guide>
        <p15:guide id="6" pos="2921">
          <p15:clr>
            <a:srgbClr val="FBAE40"/>
          </p15:clr>
        </p15:guide>
        <p15:guide id="7" pos="2160" userDrawn="1">
          <p15:clr>
            <a:srgbClr val="FBAE40"/>
          </p15:clr>
        </p15:guide>
        <p15:guide id="8" pos="3895"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1_封面">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0" y="5815086"/>
            <a:ext cx="2458720" cy="650876"/>
          </a:xfrm>
          <a:prstGeom prst="rect">
            <a:avLst/>
          </a:prstGeom>
        </p:spPr>
      </p:pic>
      <p:sp>
        <p:nvSpPr>
          <p:cNvPr id="2" name="标题 1"/>
          <p:cNvSpPr>
            <a:spLocks noGrp="1"/>
          </p:cNvSpPr>
          <p:nvPr>
            <p:ph type="title"/>
          </p:nvPr>
        </p:nvSpPr>
        <p:spPr>
          <a:xfrm>
            <a:off x="469123" y="4006448"/>
            <a:ext cx="8325019" cy="1114192"/>
          </a:xfrm>
          <a:prstGeom prst="rect">
            <a:avLst/>
          </a:prstGeom>
        </p:spPr>
        <p:txBody>
          <a:bodyPr anchor="ctr">
            <a:noAutofit/>
          </a:bodyPr>
          <a:lstStyle>
            <a:lvl1pPr algn="l">
              <a:lnSpc>
                <a:spcPct val="100000"/>
              </a:lnSpc>
              <a:defRPr sz="4000" b="1">
                <a:solidFill>
                  <a:schemeClr val="bg1"/>
                </a:solidFill>
                <a:latin typeface="+mj-ea"/>
                <a:ea typeface="+mj-ea"/>
              </a:defRPr>
            </a:lvl1pPr>
          </a:lstStyle>
          <a:p>
            <a:r>
              <a:rPr lang="zh-CN" altLang="en-US" dirty="0"/>
              <a:t>单击此处编辑母版标题样式</a:t>
            </a:r>
          </a:p>
        </p:txBody>
      </p:sp>
      <p:sp>
        <p:nvSpPr>
          <p:cNvPr id="6" name="副标题 2"/>
          <p:cNvSpPr>
            <a:spLocks noGrp="1"/>
          </p:cNvSpPr>
          <p:nvPr>
            <p:ph type="subTitle" idx="1"/>
          </p:nvPr>
        </p:nvSpPr>
        <p:spPr>
          <a:xfrm>
            <a:off x="469124" y="5245246"/>
            <a:ext cx="5820358" cy="468179"/>
          </a:xfrm>
        </p:spPr>
        <p:txBody>
          <a:bodyPr anchor="ctr">
            <a:noAutofit/>
          </a:bodyPr>
          <a:lstStyle>
            <a:lvl1pPr marL="0" indent="0" algn="l">
              <a:lnSpc>
                <a:spcPct val="100000"/>
              </a:lnSpc>
              <a:buNone/>
              <a:defRPr lang="zh-CN" altLang="en-US" sz="2400" b="0">
                <a:solidFill>
                  <a:schemeClr val="bg1"/>
                </a:solidFill>
                <a:latin typeface="+mn-ea"/>
                <a:cs typeface="+mj-cs"/>
              </a:defRPr>
            </a:lvl1pPr>
          </a:lstStyle>
          <a:p>
            <a:pPr marL="228600" lvl="0" indent="-228600" algn="ctr">
              <a:lnSpc>
                <a:spcPct val="90000"/>
              </a:lnSpc>
              <a:spcBef>
                <a:spcPct val="0"/>
              </a:spcBef>
            </a:pPr>
            <a:r>
              <a:rPr lang="zh-CN" altLang="en-US"/>
              <a:t>单击以编辑母版副标题样式</a:t>
            </a:r>
            <a:endParaRPr lang="zh-CN" altLang="en-US" dirty="0"/>
          </a:p>
        </p:txBody>
      </p:sp>
      <p:sp>
        <p:nvSpPr>
          <p:cNvPr id="7" name="文本占位符 6"/>
          <p:cNvSpPr>
            <a:spLocks noGrp="1"/>
          </p:cNvSpPr>
          <p:nvPr>
            <p:ph type="body" sz="quarter" idx="10" hasCustomPrompt="1"/>
          </p:nvPr>
        </p:nvSpPr>
        <p:spPr>
          <a:xfrm>
            <a:off x="469124" y="5815087"/>
            <a:ext cx="4159250" cy="499004"/>
          </a:xfrm>
        </p:spPr>
        <p:txBody>
          <a:bodyPr>
            <a:noAutofit/>
          </a:bodyPr>
          <a:lstStyle>
            <a:lvl1pPr marL="0" indent="0">
              <a:lnSpc>
                <a:spcPct val="100000"/>
              </a:lnSpc>
              <a:buNone/>
              <a:defRPr sz="2400">
                <a:solidFill>
                  <a:schemeClr val="bg1"/>
                </a:solidFill>
              </a:defRPr>
            </a:lvl1pPr>
          </a:lstStyle>
          <a:p>
            <a:pPr lvl="0"/>
            <a:r>
              <a:rPr lang="zh-CN" altLang="en-US" dirty="0"/>
              <a:t>单击此处添加日期</a:t>
            </a:r>
          </a:p>
        </p:txBody>
      </p:sp>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11" name="直接连接符 10"/>
          <p:cNvCxnSpPr/>
          <p:nvPr/>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userDrawn="1"/>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9" name="直接连接符 8"/>
          <p:cNvCxnSpPr/>
          <p:nvPr userDrawn="1"/>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060996"/>
      </p:ext>
    </p:extLst>
  </p:cSld>
  <p:clrMapOvr>
    <a:masterClrMapping/>
  </p:clrMapOvr>
  <p:extLst>
    <p:ext uri="{DCECCB84-F9BA-43D5-87BE-67443E8EF086}">
      <p15:sldGuideLst xmlns:p15="http://schemas.microsoft.com/office/powerpoint/2012/main">
        <p15:guide id="2" pos="295">
          <p15:clr>
            <a:srgbClr val="FBAE40"/>
          </p15:clr>
        </p15:guide>
        <p15:guide id="3" orient="horz" pos="2160">
          <p15:clr>
            <a:srgbClr val="FBAE40"/>
          </p15:clr>
        </p15:guide>
        <p15:guide id="4" pos="16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cSld name="封底">
    <p:bg>
      <p:bgPr>
        <a:solidFill>
          <a:schemeClr val="accent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03073"/>
            <a:ext cx="9144000" cy="2811780"/>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8974" y="3608990"/>
            <a:ext cx="3021843" cy="799946"/>
          </a:xfrm>
          <a:prstGeom prst="rect">
            <a:avLst/>
          </a:prstGeom>
        </p:spPr>
      </p:pic>
      <p:sp>
        <p:nvSpPr>
          <p:cNvPr id="3" name="标题 2"/>
          <p:cNvSpPr>
            <a:spLocks noGrp="1"/>
          </p:cNvSpPr>
          <p:nvPr>
            <p:ph type="title"/>
          </p:nvPr>
        </p:nvSpPr>
        <p:spPr>
          <a:xfrm>
            <a:off x="487896" y="1371600"/>
            <a:ext cx="8410492" cy="926932"/>
          </a:xfrm>
        </p:spPr>
        <p:txBody>
          <a:bodyPr>
            <a:noAutofit/>
          </a:bodyPr>
          <a:lstStyle>
            <a:lvl1pPr algn="ctr">
              <a:defRPr sz="6600" b="1">
                <a:solidFill>
                  <a:schemeClr val="bg1"/>
                </a:solidFill>
              </a:defRPr>
            </a:lvl1pPr>
          </a:lstStyle>
          <a:p>
            <a:r>
              <a:rPr lang="zh-CN" altLang="en-US"/>
              <a:t>单击此处编辑母版标题样式</a:t>
            </a:r>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603073"/>
            <a:ext cx="9144000" cy="2811780"/>
          </a:xfrm>
          <a:prstGeom prst="rect">
            <a:avLst/>
          </a:prstGeom>
        </p:spPr>
      </p:pic>
    </p:spTree>
    <p:extLst>
      <p:ext uri="{BB962C8B-B14F-4D97-AF65-F5344CB8AC3E}">
        <p14:creationId xmlns:p14="http://schemas.microsoft.com/office/powerpoint/2010/main" val="1380372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内页">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49050177"/>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内页-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5" y="975600"/>
            <a:ext cx="8372163" cy="576000"/>
          </a:xfrm>
          <a:prstGeom prst="rect">
            <a:avLst/>
          </a:prstGeom>
        </p:spPr>
        <p:txBody>
          <a:bodyPr/>
          <a:lstStyle>
            <a:lvl1pPr>
              <a:defRPr sz="3200" b="1">
                <a:solidFill>
                  <a:schemeClr val="accent1"/>
                </a:solidFill>
              </a:defRPr>
            </a:lvl1pPr>
          </a:lstStyle>
          <a:p>
            <a:r>
              <a:rPr lang="zh-CN" altLang="en-US"/>
              <a:t>单击此处编辑母版标题样式</a:t>
            </a:r>
          </a:p>
        </p:txBody>
      </p:sp>
      <p:sp>
        <p:nvSpPr>
          <p:cNvPr id="10" name="灯片编号占位符 5"/>
          <p:cNvSpPr txBox="1">
            <a:spLocks/>
          </p:cNvSpPr>
          <p:nvPr/>
        </p:nvSpPr>
        <p:spPr>
          <a:xfrm>
            <a:off x="8697600"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mtClean="0"/>
              <a:pPr lvl="0"/>
              <a:t>‹#›</a:t>
            </a:fld>
            <a:endParaRPr lang="zh-CN" altLang="en-US" dirty="0"/>
          </a:p>
        </p:txBody>
      </p:sp>
      <p:sp>
        <p:nvSpPr>
          <p:cNvPr id="9" name="文本框 8"/>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5974537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内页-极简">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9" name="矩形 8"/>
          <p:cNvSpPr/>
          <p:nvPr/>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
        <p:nvSpPr>
          <p:cNvPr id="7" name="矩形 6"/>
          <p:cNvSpPr/>
          <p:nvPr userDrawn="1"/>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Tree>
    <p:extLst>
      <p:ext uri="{BB962C8B-B14F-4D97-AF65-F5344CB8AC3E}">
        <p14:creationId xmlns:p14="http://schemas.microsoft.com/office/powerpoint/2010/main" val="5272837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内页-极简-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9" name="矩形 8"/>
          <p:cNvSpPr/>
          <p:nvPr/>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灯片编号占位符 8"/>
          <p:cNvSpPr>
            <a:spLocks noGrp="1"/>
          </p:cNvSpPr>
          <p:nvPr>
            <p:ph type="sldNum" sz="quarter" idx="12"/>
          </p:nvPr>
        </p:nvSpPr>
        <p:spPr>
          <a:xfrm>
            <a:off x="8697600" y="313200"/>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D4CE0C3C-47D3-4455-AB34-8268314DB49D}" type="slidenum">
              <a:rPr lang="en-US" altLang="zh-CN" smtClean="0"/>
              <a:pPr/>
              <a:t>‹#›</a:t>
            </a:fld>
            <a:endParaRPr lang="en-US" altLang="zh-CN"/>
          </a:p>
        </p:txBody>
      </p:sp>
      <p:sp>
        <p:nvSpPr>
          <p:cNvPr id="8" name="文本框 7"/>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
        <p:nvSpPr>
          <p:cNvPr id="11" name="矩形 10"/>
          <p:cNvSpPr/>
          <p:nvPr userDrawn="1"/>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userDrawn="1"/>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5" name="图片 14"/>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Tree>
    <p:extLst>
      <p:ext uri="{BB962C8B-B14F-4D97-AF65-F5344CB8AC3E}">
        <p14:creationId xmlns:p14="http://schemas.microsoft.com/office/powerpoint/2010/main" val="3571174895"/>
      </p:ext>
    </p:extLst>
  </p:cSld>
  <p:clrMapOvr>
    <a:masterClrMapping/>
  </p:clrMapOvr>
  <p:hf hdr="0" ftr="0" dt="0"/>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目录">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0" y="0"/>
            <a:ext cx="9144793" cy="664522"/>
          </a:xfrm>
          <a:prstGeom prst="rect">
            <a:avLst/>
          </a:prstGeom>
        </p:spPr>
      </p:pic>
      <p:sp>
        <p:nvSpPr>
          <p:cNvPr id="7" name="矩形 6"/>
          <p:cNvSpPr/>
          <p:nvPr/>
        </p:nvSpPr>
        <p:spPr>
          <a:xfrm>
            <a:off x="0" y="5821680"/>
            <a:ext cx="9144000" cy="1036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7293" y="6100771"/>
            <a:ext cx="1958547" cy="518469"/>
          </a:xfrm>
          <a:prstGeom prst="rect">
            <a:avLst/>
          </a:prstGeom>
        </p:spPr>
      </p:pic>
      <p:sp>
        <p:nvSpPr>
          <p:cNvPr id="2" name="标题 1"/>
          <p:cNvSpPr>
            <a:spLocks noGrp="1"/>
          </p:cNvSpPr>
          <p:nvPr>
            <p:ph type="title"/>
          </p:nvPr>
        </p:nvSpPr>
        <p:spPr>
          <a:xfrm>
            <a:off x="323850" y="235137"/>
            <a:ext cx="6474515" cy="337358"/>
          </a:xfrm>
          <a:prstGeom prst="rect">
            <a:avLst/>
          </a:prstGeom>
        </p:spPr>
        <p:txBody>
          <a:bodyPr anchor="ctr"/>
          <a:lstStyle>
            <a:lvl1pPr>
              <a:defRPr sz="2000">
                <a:solidFill>
                  <a:schemeClr val="bg1"/>
                </a:solidFill>
                <a:effectLst/>
              </a:defRPr>
            </a:lvl1pPr>
          </a:lstStyle>
          <a:p>
            <a:r>
              <a:rPr lang="zh-CN" altLang="en-US"/>
              <a:t>单击此处编辑母版标题样式</a:t>
            </a:r>
            <a:endParaRPr lang="zh-CN" altLang="en-US" dirty="0"/>
          </a:p>
        </p:txBody>
      </p:sp>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1240"/>
            <a:ext cx="9144000" cy="5185064"/>
          </a:xfrm>
          <a:prstGeom prst="rect">
            <a:avLst/>
          </a:prstGeom>
        </p:spPr>
      </p:pic>
      <p:pic>
        <p:nvPicPr>
          <p:cNvPr id="9" name="图片 8"/>
          <p:cNvPicPr>
            <a:picLocks noChangeAspect="1"/>
          </p:cNvPicPr>
          <p:nvPr userDrawn="1"/>
        </p:nvPicPr>
        <p:blipFill>
          <a:blip r:embed="rId2"/>
          <a:stretch>
            <a:fillRect/>
          </a:stretch>
        </p:blipFill>
        <p:spPr>
          <a:xfrm>
            <a:off x="0" y="0"/>
            <a:ext cx="9144793" cy="664522"/>
          </a:xfrm>
          <a:prstGeom prst="rect">
            <a:avLst/>
          </a:prstGeom>
        </p:spPr>
      </p:pic>
      <p:sp>
        <p:nvSpPr>
          <p:cNvPr id="11" name="矩形 10"/>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651240"/>
            <a:ext cx="9144000" cy="5185064"/>
          </a:xfrm>
          <a:prstGeom prst="rect">
            <a:avLst/>
          </a:prstGeom>
        </p:spPr>
      </p:pic>
    </p:spTree>
    <p:extLst>
      <p:ext uri="{BB962C8B-B14F-4D97-AF65-F5344CB8AC3E}">
        <p14:creationId xmlns:p14="http://schemas.microsoft.com/office/powerpoint/2010/main" val="1186249892"/>
      </p:ext>
    </p:extLst>
  </p:cSld>
  <p:clrMapOvr>
    <a:masterClrMapping/>
  </p:clrMapOvr>
  <p:extLst>
    <p:ext uri="{DCECCB84-F9BA-43D5-87BE-67443E8EF086}">
      <p15:sldGuideLst xmlns:p15="http://schemas.microsoft.com/office/powerpoint/2012/main">
        <p15:guide id="1" pos="5556">
          <p15:clr>
            <a:srgbClr val="FBAE40"/>
          </p15:clr>
        </p15:guide>
        <p15:guide id="2" pos="204">
          <p15:clr>
            <a:srgbClr val="FBAE40"/>
          </p15:clr>
        </p15:guide>
        <p15:guide id="5" pos="3125">
          <p15:clr>
            <a:srgbClr val="FBAE40"/>
          </p15:clr>
        </p15:guide>
        <p15:guide id="6" pos="115">
          <p15:clr>
            <a:srgbClr val="FBAE40"/>
          </p15:clr>
        </p15:guide>
        <p15:guide id="7" pos="4167" userDrawn="1">
          <p15:clr>
            <a:srgbClr val="FBAE40"/>
          </p15:clr>
        </p15:guide>
        <p15:guide id="8" pos="15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纯标题">
    <p:spTree>
      <p:nvGrpSpPr>
        <p:cNvPr id="1" name=""/>
        <p:cNvGrpSpPr/>
        <p:nvPr/>
      </p:nvGrpSpPr>
      <p:grpSpPr>
        <a:xfrm>
          <a:off x="0" y="0"/>
          <a:ext cx="0" cy="0"/>
          <a:chOff x="0" y="0"/>
          <a:chExt cx="0" cy="0"/>
        </a:xfrm>
      </p:grpSpPr>
      <p:sp>
        <p:nvSpPr>
          <p:cNvPr id="5" name="标题 4"/>
          <p:cNvSpPr>
            <a:spLocks noGrp="1"/>
          </p:cNvSpPr>
          <p:nvPr>
            <p:ph type="title"/>
          </p:nvPr>
        </p:nvSpPr>
        <p:spPr>
          <a:xfrm>
            <a:off x="494025" y="975600"/>
            <a:ext cx="8372163" cy="574183"/>
          </a:xfrm>
          <a:prstGeom prst="rect">
            <a:avLst/>
          </a:prstGeom>
        </p:spPr>
        <p:txBody>
          <a:bodyPr/>
          <a:lstStyle>
            <a:lvl1pPr>
              <a:defRPr sz="3200" b="1">
                <a:solidFill>
                  <a:schemeClr val="accent1"/>
                </a:solidFill>
              </a:defRPr>
            </a:lvl1pPr>
          </a:lstStyle>
          <a:p>
            <a:r>
              <a:rPr lang="zh-CN" altLang="en-US"/>
              <a:t>单击此处编辑母版标题样式</a:t>
            </a:r>
          </a:p>
        </p:txBody>
      </p:sp>
    </p:spTree>
    <p:extLst>
      <p:ext uri="{BB962C8B-B14F-4D97-AF65-F5344CB8AC3E}">
        <p14:creationId xmlns:p14="http://schemas.microsoft.com/office/powerpoint/2010/main" val="1866588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纯标题-有页码">
    <p:spTree>
      <p:nvGrpSpPr>
        <p:cNvPr id="1" name=""/>
        <p:cNvGrpSpPr/>
        <p:nvPr/>
      </p:nvGrpSpPr>
      <p:grpSpPr>
        <a:xfrm>
          <a:off x="0" y="0"/>
          <a:ext cx="0" cy="0"/>
          <a:chOff x="0" y="0"/>
          <a:chExt cx="0" cy="0"/>
        </a:xfrm>
      </p:grpSpPr>
      <p:sp>
        <p:nvSpPr>
          <p:cNvPr id="5" name="标题 4"/>
          <p:cNvSpPr>
            <a:spLocks noGrp="1"/>
          </p:cNvSpPr>
          <p:nvPr>
            <p:ph type="title"/>
          </p:nvPr>
        </p:nvSpPr>
        <p:spPr>
          <a:xfrm>
            <a:off x="494025" y="975600"/>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10" name="文本框 9"/>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灯片编号占位符 5"/>
          <p:cNvSpPr txBox="1">
            <a:spLocks/>
          </p:cNvSpPr>
          <p:nvPr/>
        </p:nvSpPr>
        <p:spPr>
          <a:xfrm>
            <a:off x="8696565" y="311755"/>
            <a:ext cx="447435" cy="276999"/>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mtClean="0"/>
              <a:pPr lvl="0"/>
              <a:t>‹#›</a:t>
            </a:fld>
            <a:endParaRPr lang="zh-CN" altLang="en-US" dirty="0"/>
          </a:p>
        </p:txBody>
      </p:sp>
    </p:spTree>
    <p:extLst>
      <p:ext uri="{BB962C8B-B14F-4D97-AF65-F5344CB8AC3E}">
        <p14:creationId xmlns:p14="http://schemas.microsoft.com/office/powerpoint/2010/main" val="113261993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空白">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0" y="0"/>
            <a:ext cx="9144793" cy="664522"/>
          </a:xfrm>
          <a:prstGeom prst="rect">
            <a:avLst/>
          </a:prstGeom>
        </p:spPr>
      </p:pic>
      <p:sp>
        <p:nvSpPr>
          <p:cNvPr id="11" name="矩形 10"/>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userDrawn="1"/>
        </p:nvPicPr>
        <p:blipFill>
          <a:blip r:embed="rId2"/>
          <a:stretch>
            <a:fillRect/>
          </a:stretch>
        </p:blipFill>
        <p:spPr>
          <a:xfrm>
            <a:off x="0" y="0"/>
            <a:ext cx="9144793" cy="664522"/>
          </a:xfrm>
          <a:prstGeom prst="rect">
            <a:avLst/>
          </a:prstGeom>
        </p:spPr>
      </p:pic>
      <p:sp>
        <p:nvSpPr>
          <p:cNvPr id="7" name="矩形 6"/>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0" name="矩形 9"/>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19330335"/>
      </p:ext>
    </p:extLst>
  </p:cSld>
  <p:clrMapOvr>
    <a:masterClrMapping/>
  </p:clrMapOvr>
  <p:transition spd="med">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image" Target="../media/image3.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18"/>
          <a:stretch>
            <a:fillRect/>
          </a:stretch>
        </p:blipFill>
        <p:spPr>
          <a:xfrm>
            <a:off x="0" y="0"/>
            <a:ext cx="9144793" cy="664522"/>
          </a:xfrm>
          <a:prstGeom prst="rect">
            <a:avLst/>
          </a:prstGeom>
        </p:spPr>
      </p:pic>
      <p:sp>
        <p:nvSpPr>
          <p:cNvPr id="6" name="文本占位符 5"/>
          <p:cNvSpPr>
            <a:spLocks noGrp="1"/>
          </p:cNvSpPr>
          <p:nvPr>
            <p:ph type="body" idx="1"/>
          </p:nvPr>
        </p:nvSpPr>
        <p:spPr>
          <a:xfrm>
            <a:off x="413468" y="1673352"/>
            <a:ext cx="8340421" cy="4999840"/>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19" cstate="print">
            <a:extLst>
              <a:ext uri="{BEBA8EAE-BF5A-486C-A8C5-ECC9F3942E4B}">
                <a14:imgProps xmlns:a14="http://schemas.microsoft.com/office/drawing/2010/main">
                  <a14:imgLayer r:embed="rId2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a:blip r:embed="rId21"/>
          <a:stretch>
            <a:fillRect/>
          </a:stretch>
        </p:blipFill>
        <p:spPr>
          <a:xfrm>
            <a:off x="0" y="1231682"/>
            <a:ext cx="9144000" cy="332713"/>
          </a:xfrm>
          <a:prstGeom prst="rect">
            <a:avLst/>
          </a:prstGeom>
        </p:spPr>
      </p:pic>
      <p:sp>
        <p:nvSpPr>
          <p:cNvPr id="4" name="标题占位符 3"/>
          <p:cNvSpPr>
            <a:spLocks noGrp="1"/>
          </p:cNvSpPr>
          <p:nvPr>
            <p:ph type="title"/>
          </p:nvPr>
        </p:nvSpPr>
        <p:spPr>
          <a:xfrm>
            <a:off x="413468" y="863020"/>
            <a:ext cx="8410492" cy="701375"/>
          </a:xfrm>
          <a:prstGeom prst="rect">
            <a:avLst/>
          </a:prstGeom>
        </p:spPr>
        <p:txBody>
          <a:bodyPr vert="horz" lIns="91440" tIns="45720" rIns="91440" bIns="45720" rtlCol="0" anchor="ctr">
            <a:normAutofit/>
          </a:bodyPr>
          <a:lstStyle/>
          <a:p>
            <a:r>
              <a:rPr lang="zh-CN" altLang="en-US"/>
              <a:t>单击此处编辑母版标题样式</a:t>
            </a:r>
          </a:p>
        </p:txBody>
      </p:sp>
      <p:pic>
        <p:nvPicPr>
          <p:cNvPr id="9" name="图片 8"/>
          <p:cNvPicPr>
            <a:picLocks noChangeAspect="1"/>
          </p:cNvPicPr>
          <p:nvPr userDrawn="1"/>
        </p:nvPicPr>
        <p:blipFill>
          <a:blip r:embed="rId18"/>
          <a:stretch>
            <a:fillRect/>
          </a:stretch>
        </p:blipFill>
        <p:spPr>
          <a:xfrm>
            <a:off x="0" y="0"/>
            <a:ext cx="9144793" cy="664522"/>
          </a:xfrm>
          <a:prstGeom prst="rect">
            <a:avLst/>
          </a:prstGeom>
        </p:spPr>
      </p:pic>
      <p:sp>
        <p:nvSpPr>
          <p:cNvPr id="11" name="矩形 10"/>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userDrawn="1"/>
        </p:nvPicPr>
        <p:blipFill>
          <a:blip r:embed="rId19" cstate="print">
            <a:extLst>
              <a:ext uri="{BEBA8EAE-BF5A-486C-A8C5-ECC9F3942E4B}">
                <a14:imgProps xmlns:a14="http://schemas.microsoft.com/office/drawing/2010/main">
                  <a14:imgLayer r:embed="rId2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6" name="矩形 15"/>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userDrawn="1"/>
        </p:nvPicPr>
        <p:blipFill>
          <a:blip r:embed="rId21"/>
          <a:stretch>
            <a:fillRect/>
          </a:stretch>
        </p:blipFill>
        <p:spPr>
          <a:xfrm>
            <a:off x="0" y="1231682"/>
            <a:ext cx="9144000" cy="332713"/>
          </a:xfrm>
          <a:prstGeom prst="rect">
            <a:avLst/>
          </a:prstGeom>
        </p:spPr>
      </p:pic>
    </p:spTree>
    <p:extLst>
      <p:ext uri="{BB962C8B-B14F-4D97-AF65-F5344CB8AC3E}">
        <p14:creationId xmlns:p14="http://schemas.microsoft.com/office/powerpoint/2010/main" val="3265737396"/>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Lst>
  <p:transition spd="med">
    <p:push/>
  </p:transition>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b="0" dirty="0"/>
              <a:t>门诊医疗预约系统的设计</a:t>
            </a:r>
            <a:endParaRPr lang="zh-CN" altLang="en-US" sz="4400" dirty="0"/>
          </a:p>
        </p:txBody>
      </p:sp>
      <p:sp>
        <p:nvSpPr>
          <p:cNvPr id="5" name="副标题 4"/>
          <p:cNvSpPr>
            <a:spLocks noGrp="1"/>
          </p:cNvSpPr>
          <p:nvPr>
            <p:ph type="subTitle" idx="1"/>
          </p:nvPr>
        </p:nvSpPr>
        <p:spPr/>
        <p:txBody>
          <a:bodyPr/>
          <a:lstStyle/>
          <a:p>
            <a:r>
              <a:rPr lang="en-US" altLang="zh-CN" sz="2800" dirty="0"/>
              <a:t>2020</a:t>
            </a:r>
            <a:r>
              <a:rPr lang="zh-CN" altLang="en-US" sz="2800" dirty="0"/>
              <a:t>年</a:t>
            </a:r>
            <a:r>
              <a:rPr lang="en-US" altLang="zh-CN" sz="2800" dirty="0"/>
              <a:t>5</a:t>
            </a:r>
            <a:r>
              <a:rPr lang="zh-CN" altLang="en-US" sz="2800" dirty="0"/>
              <a:t>月</a:t>
            </a:r>
          </a:p>
        </p:txBody>
      </p:sp>
    </p:spTree>
    <p:extLst>
      <p:ext uri="{BB962C8B-B14F-4D97-AF65-F5344CB8AC3E}">
        <p14:creationId xmlns:p14="http://schemas.microsoft.com/office/powerpoint/2010/main" val="16918201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endParaRPr lang="zh-CN" altLang="en-US" dirty="0"/>
          </a:p>
          <a:p>
            <a:r>
              <a:rPr lang="zh-CN" altLang="en-US" sz="2400" dirty="0"/>
              <a:t>进行预约</a:t>
            </a:r>
          </a:p>
          <a:p>
            <a:endParaRPr lang="zh-CN" altLang="en-US" sz="2400" dirty="0"/>
          </a:p>
          <a:p>
            <a:endParaRPr lang="zh-CN" altLang="en-US" sz="2400" dirty="0"/>
          </a:p>
          <a:p>
            <a:r>
              <a:rPr lang="zh-CN" altLang="en-US" sz="2400" dirty="0"/>
              <a:t>预约后打分</a:t>
            </a:r>
          </a:p>
          <a:p>
            <a:endParaRPr lang="zh-CN" altLang="en-US" sz="2400" dirty="0"/>
          </a:p>
        </p:txBody>
      </p:sp>
      <p:sp>
        <p:nvSpPr>
          <p:cNvPr id="3" name="标题 2"/>
          <p:cNvSpPr>
            <a:spLocks noGrp="1"/>
          </p:cNvSpPr>
          <p:nvPr>
            <p:ph type="title"/>
          </p:nvPr>
        </p:nvSpPr>
        <p:spPr/>
        <p:txBody>
          <a:bodyPr/>
          <a:lstStyle/>
          <a:p>
            <a:r>
              <a:rPr lang="zh-CN" altLang="en-US" dirty="0"/>
              <a:t>病人</a:t>
            </a:r>
          </a:p>
        </p:txBody>
      </p:sp>
    </p:spTree>
    <p:extLst>
      <p:ext uri="{BB962C8B-B14F-4D97-AF65-F5344CB8AC3E}">
        <p14:creationId xmlns:p14="http://schemas.microsoft.com/office/powerpoint/2010/main" val="3062637182"/>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dissolve">
                                      <p:cBhvr>
                                        <p:cTn id="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endParaRPr lang="zh-CN" altLang="en-US" dirty="0"/>
          </a:p>
          <a:p>
            <a:r>
              <a:rPr lang="zh-CN" altLang="en-US" sz="2400" dirty="0"/>
              <a:t>查询某个时间段的已预约人数</a:t>
            </a:r>
          </a:p>
          <a:p>
            <a:endParaRPr lang="zh-CN" altLang="en-US" sz="2400" dirty="0"/>
          </a:p>
          <a:p>
            <a:endParaRPr lang="zh-CN" altLang="en-US" sz="2400" dirty="0"/>
          </a:p>
          <a:p>
            <a:r>
              <a:rPr lang="zh-CN" altLang="en-US" sz="2400" dirty="0"/>
              <a:t>在病人完成看病后修改病人的预约状态</a:t>
            </a:r>
          </a:p>
          <a:p>
            <a:endParaRPr lang="zh-CN" altLang="en-US" sz="2400" dirty="0"/>
          </a:p>
        </p:txBody>
      </p:sp>
      <p:sp>
        <p:nvSpPr>
          <p:cNvPr id="3" name="标题 2"/>
          <p:cNvSpPr>
            <a:spLocks noGrp="1"/>
          </p:cNvSpPr>
          <p:nvPr>
            <p:ph type="title"/>
          </p:nvPr>
        </p:nvSpPr>
        <p:spPr/>
        <p:txBody>
          <a:bodyPr/>
          <a:lstStyle/>
          <a:p>
            <a:r>
              <a:rPr lang="zh-CN" altLang="en-US" dirty="0"/>
              <a:t>医生</a:t>
            </a:r>
          </a:p>
        </p:txBody>
      </p:sp>
    </p:spTree>
    <p:extLst>
      <p:ext uri="{BB962C8B-B14F-4D97-AF65-F5344CB8AC3E}">
        <p14:creationId xmlns:p14="http://schemas.microsoft.com/office/powerpoint/2010/main" val="1743912800"/>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dissolv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dissolve">
                                      <p:cBhvr>
                                        <p:cTn id="1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endParaRPr lang="zh-CN" altLang="en-US" dirty="0"/>
          </a:p>
          <a:p>
            <a:r>
              <a:rPr lang="zh-CN" altLang="en-US" sz="2400" dirty="0"/>
              <a:t>根据科室和时间段来管理某个门诊是否开放</a:t>
            </a:r>
          </a:p>
          <a:p>
            <a:pPr marL="0" indent="0">
              <a:buNone/>
            </a:pPr>
            <a:endParaRPr lang="zh-CN" altLang="en-US" sz="2400" dirty="0"/>
          </a:p>
          <a:p>
            <a:r>
              <a:rPr lang="zh-CN" altLang="en-US" sz="2400" dirty="0"/>
              <a:t>更改医生所属科室</a:t>
            </a:r>
          </a:p>
          <a:p>
            <a:endParaRPr lang="zh-CN" altLang="en-US" sz="2400" dirty="0"/>
          </a:p>
          <a:p>
            <a:r>
              <a:rPr lang="zh-CN" altLang="en-US" sz="2400" dirty="0"/>
              <a:t>更改某科室某时间段的最大预约人数</a:t>
            </a:r>
          </a:p>
        </p:txBody>
      </p:sp>
      <p:sp>
        <p:nvSpPr>
          <p:cNvPr id="3" name="标题 2"/>
          <p:cNvSpPr>
            <a:spLocks noGrp="1"/>
          </p:cNvSpPr>
          <p:nvPr>
            <p:ph type="title"/>
          </p:nvPr>
        </p:nvSpPr>
        <p:spPr/>
        <p:txBody>
          <a:bodyPr/>
          <a:lstStyle/>
          <a:p>
            <a:r>
              <a:rPr lang="zh-CN" altLang="en-US" dirty="0"/>
              <a:t>管理员</a:t>
            </a:r>
          </a:p>
        </p:txBody>
      </p:sp>
    </p:spTree>
    <p:extLst>
      <p:ext uri="{BB962C8B-B14F-4D97-AF65-F5344CB8AC3E}">
        <p14:creationId xmlns:p14="http://schemas.microsoft.com/office/powerpoint/2010/main" val="4016931714"/>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dissolv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dissolve">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animEffect transition="in" filter="dissolve">
                                      <p:cBhvr>
                                        <p:cTn id="17"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0"/>
          </p:nvPr>
        </p:nvSpPr>
        <p:spPr/>
        <p:txBody>
          <a:bodyPr>
            <a:normAutofit/>
          </a:bodyPr>
          <a:lstStyle/>
          <a:p>
            <a:pPr marL="0" indent="0">
              <a:buNone/>
            </a:pPr>
            <a:r>
              <a:rPr lang="en-US" altLang="zh-CN" sz="1800" b="1" dirty="0"/>
              <a:t>CREATE PROCEDURE `</a:t>
            </a:r>
            <a:r>
              <a:rPr lang="en-US" altLang="zh-CN" sz="1800" b="1" dirty="0" err="1"/>
              <a:t>change_openstatus</a:t>
            </a:r>
            <a:r>
              <a:rPr lang="en-US" altLang="zh-CN" sz="1800" b="1" dirty="0"/>
              <a:t>`(in </a:t>
            </a:r>
            <a:r>
              <a:rPr lang="en-US" altLang="zh-CN" sz="1800" b="1" dirty="0" err="1"/>
              <a:t>clinic_id</a:t>
            </a:r>
            <a:r>
              <a:rPr lang="en-US" altLang="zh-CN" sz="1800" b="1" dirty="0"/>
              <a:t> varchar(255),in time varchar(255), in `</a:t>
            </a:r>
            <a:r>
              <a:rPr lang="en-US" altLang="zh-CN" sz="1800" b="1" dirty="0" err="1"/>
              <a:t>isopen</a:t>
            </a:r>
            <a:r>
              <a:rPr lang="en-US" altLang="zh-CN" sz="1800" b="1" dirty="0"/>
              <a:t>` </a:t>
            </a:r>
            <a:r>
              <a:rPr lang="en-US" altLang="zh-CN" sz="1800" b="1" dirty="0" err="1"/>
              <a:t>tinyint</a:t>
            </a:r>
            <a:r>
              <a:rPr lang="en-US" altLang="zh-CN" sz="1800" b="1" dirty="0"/>
              <a:t>(1))</a:t>
            </a:r>
          </a:p>
          <a:p>
            <a:pPr marL="0" indent="0">
              <a:buNone/>
            </a:pPr>
            <a:r>
              <a:rPr lang="en-US" altLang="zh-CN" sz="1800" b="1" dirty="0"/>
              <a:t>BEGIN </a:t>
            </a:r>
          </a:p>
          <a:p>
            <a:pPr marL="0" indent="0">
              <a:buNone/>
            </a:pPr>
            <a:r>
              <a:rPr lang="en-US" altLang="zh-CN" sz="1800" b="1" dirty="0"/>
              <a:t>  UPDATE </a:t>
            </a:r>
            <a:r>
              <a:rPr lang="en-US" altLang="zh-CN" sz="1800" b="1" dirty="0" err="1"/>
              <a:t>time_slot</a:t>
            </a:r>
            <a:r>
              <a:rPr lang="en-US" altLang="zh-CN" sz="1800" b="1" dirty="0"/>
              <a:t> as t  SET </a:t>
            </a:r>
            <a:r>
              <a:rPr lang="en-US" altLang="zh-CN" sz="1800" b="1" dirty="0" err="1"/>
              <a:t>t.isopen</a:t>
            </a:r>
            <a:r>
              <a:rPr lang="en-US" altLang="zh-CN" sz="1800" b="1" dirty="0"/>
              <a:t> = </a:t>
            </a:r>
            <a:r>
              <a:rPr lang="en-US" altLang="zh-CN" sz="1800" b="1" dirty="0" err="1"/>
              <a:t>isopen</a:t>
            </a:r>
            <a:endParaRPr lang="en-US" altLang="zh-CN" sz="1800" b="1" dirty="0"/>
          </a:p>
          <a:p>
            <a:pPr marL="0" indent="0">
              <a:buNone/>
            </a:pPr>
            <a:r>
              <a:rPr lang="en-US" altLang="zh-CN" sz="1800" b="1" dirty="0"/>
              <a:t>  WHERE </a:t>
            </a:r>
            <a:r>
              <a:rPr lang="en-US" altLang="zh-CN" sz="1800" b="1" dirty="0" err="1"/>
              <a:t>t.clinic_id</a:t>
            </a:r>
            <a:r>
              <a:rPr lang="en-US" altLang="zh-CN" sz="1800" b="1" dirty="0"/>
              <a:t> = </a:t>
            </a:r>
            <a:r>
              <a:rPr lang="en-US" altLang="zh-CN" sz="1800" b="1" dirty="0" err="1"/>
              <a:t>clinic_id</a:t>
            </a:r>
            <a:r>
              <a:rPr lang="en-US" altLang="zh-CN" sz="1800" b="1" dirty="0"/>
              <a:t> and  </a:t>
            </a:r>
            <a:r>
              <a:rPr lang="en-US" altLang="zh-CN" sz="1800" b="1" dirty="0" err="1"/>
              <a:t>t.time_id</a:t>
            </a:r>
            <a:r>
              <a:rPr lang="en-US" altLang="zh-CN" sz="1800" b="1" dirty="0"/>
              <a:t> = (select </a:t>
            </a:r>
            <a:r>
              <a:rPr lang="en-US" altLang="zh-CN" sz="1800" b="1" dirty="0" err="1"/>
              <a:t>time_id</a:t>
            </a:r>
            <a:r>
              <a:rPr lang="en-US" altLang="zh-CN" sz="1800" b="1" dirty="0"/>
              <a:t> from </a:t>
            </a:r>
            <a:r>
              <a:rPr lang="en-US" altLang="zh-CN" sz="1800" b="1" dirty="0" err="1"/>
              <a:t>time_list</a:t>
            </a:r>
            <a:r>
              <a:rPr lang="en-US" altLang="zh-CN" sz="1800" b="1" dirty="0"/>
              <a:t> as </a:t>
            </a:r>
            <a:r>
              <a:rPr lang="en-US" altLang="zh-CN" sz="1800" b="1" dirty="0" err="1"/>
              <a:t>tl</a:t>
            </a:r>
            <a:r>
              <a:rPr lang="en-US" altLang="zh-CN" sz="1800" b="1" dirty="0"/>
              <a:t> where </a:t>
            </a:r>
            <a:r>
              <a:rPr lang="en-US" altLang="zh-CN" sz="1800" b="1" dirty="0" err="1"/>
              <a:t>tl.time</a:t>
            </a:r>
            <a:r>
              <a:rPr lang="en-US" altLang="zh-CN" sz="1800" b="1" dirty="0"/>
              <a:t> = time);</a:t>
            </a:r>
          </a:p>
          <a:p>
            <a:pPr marL="0" indent="0">
              <a:buNone/>
            </a:pPr>
            <a:r>
              <a:rPr lang="en-US" altLang="zh-CN" sz="1800" b="1" dirty="0"/>
              <a:t>END;</a:t>
            </a:r>
            <a:endParaRPr lang="en-US" altLang="zh-CN" sz="1400" dirty="0"/>
          </a:p>
          <a:p>
            <a:pPr marL="0" indent="0">
              <a:buNone/>
            </a:pPr>
            <a:endParaRPr lang="en-US" altLang="zh-CN" sz="1400" dirty="0"/>
          </a:p>
          <a:p>
            <a:pPr marL="0" indent="0">
              <a:buNone/>
            </a:pPr>
            <a:r>
              <a:rPr lang="zh-CN" altLang="en-US" sz="1800" dirty="0"/>
              <a:t>根据门诊的</a:t>
            </a:r>
            <a:r>
              <a:rPr lang="en-US" altLang="zh-CN" sz="1800" dirty="0"/>
              <a:t>id</a:t>
            </a:r>
            <a:r>
              <a:rPr lang="zh-CN" altLang="en-US" sz="1800" dirty="0"/>
              <a:t>和时间段在</a:t>
            </a:r>
            <a:r>
              <a:rPr lang="en-US" altLang="zh-CN" sz="1800" dirty="0" err="1"/>
              <a:t>time_slot</a:t>
            </a:r>
            <a:r>
              <a:rPr lang="zh-CN" altLang="en-US" sz="1800" dirty="0"/>
              <a:t>表中选择相对应的元素，将其开放状态修改为</a:t>
            </a:r>
            <a:r>
              <a:rPr lang="en-US" altLang="zh-CN" sz="1800" dirty="0"/>
              <a:t>1</a:t>
            </a:r>
          </a:p>
          <a:p>
            <a:pPr marL="0" indent="0">
              <a:buNone/>
            </a:pPr>
            <a:r>
              <a:rPr lang="zh-CN" altLang="en-US" sz="1800" dirty="0"/>
              <a:t>同时</a:t>
            </a:r>
            <a:r>
              <a:rPr lang="en-US" altLang="zh-CN" sz="1800" dirty="0" err="1"/>
              <a:t>time_id</a:t>
            </a:r>
            <a:r>
              <a:rPr lang="zh-CN" altLang="en-US" sz="1800" dirty="0"/>
              <a:t>的具体值是我们根据</a:t>
            </a:r>
            <a:r>
              <a:rPr lang="en-US" altLang="zh-CN" sz="1800" dirty="0"/>
              <a:t>time</a:t>
            </a:r>
            <a:r>
              <a:rPr lang="zh-CN" altLang="en-US" sz="1800" dirty="0"/>
              <a:t>从</a:t>
            </a:r>
            <a:r>
              <a:rPr lang="en-US" altLang="zh-CN" sz="1800" dirty="0" err="1"/>
              <a:t>timelist</a:t>
            </a:r>
            <a:r>
              <a:rPr lang="zh-CN" altLang="en-US" sz="1800" dirty="0"/>
              <a:t>中去寻找的</a:t>
            </a:r>
            <a:endParaRPr lang="en-US" altLang="zh-CN" sz="1800" dirty="0"/>
          </a:p>
          <a:p>
            <a:pPr marL="0" indent="0">
              <a:buNone/>
            </a:pPr>
            <a:endParaRPr lang="en-US" altLang="zh-CN" sz="1600" dirty="0"/>
          </a:p>
          <a:p>
            <a:pPr marL="0" indent="0">
              <a:buNone/>
            </a:pPr>
            <a:endParaRPr lang="en-US" altLang="zh-CN" sz="1600" dirty="0"/>
          </a:p>
        </p:txBody>
      </p:sp>
      <p:sp>
        <p:nvSpPr>
          <p:cNvPr id="4" name="标题 3"/>
          <p:cNvSpPr>
            <a:spLocks noGrp="1"/>
          </p:cNvSpPr>
          <p:nvPr>
            <p:ph type="title"/>
          </p:nvPr>
        </p:nvSpPr>
        <p:spPr/>
        <p:txBody>
          <a:bodyPr>
            <a:normAutofit/>
          </a:bodyPr>
          <a:lstStyle/>
          <a:p>
            <a:r>
              <a:rPr lang="zh-CN" altLang="en-US" sz="2800" dirty="0"/>
              <a:t>管理员根据科室和时间段管理门诊是否开放</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0"/>
          </p:nvPr>
        </p:nvSpPr>
        <p:spPr/>
        <p:txBody>
          <a:bodyPr>
            <a:normAutofit/>
          </a:bodyPr>
          <a:lstStyle/>
          <a:p>
            <a:pPr marL="0" indent="0">
              <a:buNone/>
            </a:pPr>
            <a:r>
              <a:rPr lang="en-US" altLang="zh-CN" sz="1800" b="1" dirty="0"/>
              <a:t>CREATE PROCEDURE `</a:t>
            </a:r>
            <a:r>
              <a:rPr lang="en-US" altLang="zh-CN" sz="1800" b="1" dirty="0" err="1"/>
              <a:t>change_dept</a:t>
            </a:r>
            <a:r>
              <a:rPr lang="en-US" altLang="zh-CN" sz="1800" b="1" dirty="0"/>
              <a:t>`(in `</a:t>
            </a:r>
            <a:r>
              <a:rPr lang="en-US" altLang="zh-CN" sz="1800" b="1" dirty="0" err="1"/>
              <a:t>doc_id</a:t>
            </a:r>
            <a:r>
              <a:rPr lang="en-US" altLang="zh-CN" sz="1800" b="1" dirty="0"/>
              <a:t>` varchar(255), in `</a:t>
            </a:r>
            <a:r>
              <a:rPr lang="en-US" altLang="zh-CN" sz="1800" b="1" dirty="0" err="1"/>
              <a:t>clinic_id</a:t>
            </a:r>
            <a:r>
              <a:rPr lang="en-US" altLang="zh-CN" sz="1800" b="1" dirty="0"/>
              <a:t>` varchar(255))</a:t>
            </a:r>
          </a:p>
          <a:p>
            <a:pPr marL="0" indent="0">
              <a:buNone/>
            </a:pPr>
            <a:r>
              <a:rPr lang="en-US" altLang="zh-CN" sz="1800" b="1" dirty="0"/>
              <a:t>BEGIN </a:t>
            </a:r>
          </a:p>
          <a:p>
            <a:pPr marL="0" indent="0">
              <a:buNone/>
            </a:pPr>
            <a:r>
              <a:rPr lang="en-US" altLang="zh-CN" sz="1800" b="1" dirty="0"/>
              <a:t>    UPDATE doctor as d  SET </a:t>
            </a:r>
            <a:r>
              <a:rPr lang="en-US" altLang="zh-CN" sz="1800" b="1" dirty="0" err="1"/>
              <a:t>d.clinic_id</a:t>
            </a:r>
            <a:r>
              <a:rPr lang="en-US" altLang="zh-CN" sz="1800" b="1" dirty="0"/>
              <a:t> = </a:t>
            </a:r>
            <a:r>
              <a:rPr lang="en-US" altLang="zh-CN" sz="1800" b="1" dirty="0" err="1"/>
              <a:t>clinic_id</a:t>
            </a:r>
            <a:endParaRPr lang="en-US" altLang="zh-CN" sz="1800" b="1" dirty="0"/>
          </a:p>
          <a:p>
            <a:pPr marL="0" indent="0">
              <a:buNone/>
            </a:pPr>
            <a:r>
              <a:rPr lang="en-US" altLang="zh-CN" sz="1800" b="1" dirty="0"/>
              <a:t>    WHERE </a:t>
            </a:r>
            <a:r>
              <a:rPr lang="en-US" altLang="zh-CN" sz="1800" b="1" dirty="0" err="1"/>
              <a:t>d.doc_id</a:t>
            </a:r>
            <a:r>
              <a:rPr lang="en-US" altLang="zh-CN" sz="1800" b="1" dirty="0"/>
              <a:t> = </a:t>
            </a:r>
            <a:r>
              <a:rPr lang="en-US" altLang="zh-CN" sz="1800" b="1" dirty="0" err="1"/>
              <a:t>doc_id</a:t>
            </a:r>
            <a:r>
              <a:rPr lang="en-US" altLang="zh-CN" sz="1800" b="1" dirty="0"/>
              <a:t>;</a:t>
            </a:r>
          </a:p>
          <a:p>
            <a:pPr marL="0" indent="0">
              <a:buNone/>
            </a:pPr>
            <a:r>
              <a:rPr lang="en-US" altLang="zh-CN" sz="1800" b="1" dirty="0"/>
              <a:t>END;</a:t>
            </a:r>
          </a:p>
          <a:p>
            <a:pPr marL="0" indent="0">
              <a:buNone/>
            </a:pPr>
            <a:br>
              <a:rPr lang="en-US" altLang="zh-CN" dirty="0"/>
            </a:br>
            <a:r>
              <a:rPr lang="zh-CN" altLang="en-US" sz="1800" dirty="0"/>
              <a:t>第一个参数为医生</a:t>
            </a:r>
            <a:r>
              <a:rPr lang="en-US" altLang="zh-CN" sz="1800" dirty="0"/>
              <a:t>id</a:t>
            </a:r>
            <a:r>
              <a:rPr lang="zh-CN" altLang="en-US" sz="1800" dirty="0"/>
              <a:t>，第二个参数为修改后医生所负责的科室</a:t>
            </a:r>
            <a:endParaRPr lang="en-US" altLang="zh-CN" sz="1800" dirty="0"/>
          </a:p>
          <a:p>
            <a:pPr marL="0" indent="0">
              <a:buNone/>
            </a:pPr>
            <a:r>
              <a:rPr lang="zh-CN" altLang="en-US" sz="1800" dirty="0"/>
              <a:t>在</a:t>
            </a:r>
            <a:r>
              <a:rPr lang="en-US" altLang="zh-CN" sz="1800" dirty="0" err="1"/>
              <a:t>timslot</a:t>
            </a:r>
            <a:r>
              <a:rPr lang="zh-CN" altLang="en-US" sz="1800" dirty="0"/>
              <a:t>表中找到相应的医生之后，更改医生的</a:t>
            </a:r>
            <a:r>
              <a:rPr lang="en-US" altLang="zh-CN" sz="1800" dirty="0" err="1"/>
              <a:t>clinic_id</a:t>
            </a:r>
            <a:r>
              <a:rPr lang="zh-CN" altLang="en-US" sz="1800" dirty="0"/>
              <a:t>，同时，由于预约的存在，医生科室被修改后，对应的诊室医生</a:t>
            </a:r>
            <a:r>
              <a:rPr lang="en-US" altLang="zh-CN" sz="1800" dirty="0"/>
              <a:t>id</a:t>
            </a:r>
            <a:r>
              <a:rPr lang="zh-CN" altLang="en-US" sz="1800" dirty="0"/>
              <a:t>置为</a:t>
            </a:r>
            <a:r>
              <a:rPr lang="en-US" altLang="zh-CN" sz="1800" dirty="0"/>
              <a:t>null</a:t>
            </a:r>
            <a:r>
              <a:rPr lang="zh-CN" altLang="en-US" sz="1800" dirty="0"/>
              <a:t>，并且将该</a:t>
            </a:r>
            <a:r>
              <a:rPr lang="en-US" altLang="zh-CN" sz="1800" dirty="0" err="1"/>
              <a:t>time_slot</a:t>
            </a:r>
            <a:r>
              <a:rPr lang="zh-CN" altLang="en-US" sz="1800" dirty="0"/>
              <a:t>相关的预约删除，该操作由一个</a:t>
            </a:r>
            <a:r>
              <a:rPr lang="en-US" altLang="zh-CN" sz="1800" dirty="0"/>
              <a:t>trigger</a:t>
            </a:r>
            <a:r>
              <a:rPr lang="zh-CN" altLang="en-US" sz="1800" dirty="0"/>
              <a:t>完成</a:t>
            </a:r>
            <a:endParaRPr lang="en-US" altLang="zh-CN" sz="1800" dirty="0"/>
          </a:p>
        </p:txBody>
      </p:sp>
      <p:sp>
        <p:nvSpPr>
          <p:cNvPr id="4" name="标题 3"/>
          <p:cNvSpPr>
            <a:spLocks noGrp="1"/>
          </p:cNvSpPr>
          <p:nvPr>
            <p:ph type="title"/>
          </p:nvPr>
        </p:nvSpPr>
        <p:spPr/>
        <p:txBody>
          <a:bodyPr/>
          <a:lstStyle/>
          <a:p>
            <a:r>
              <a:rPr lang="zh-CN" altLang="en-US" dirty="0"/>
              <a:t>管理员更改医生所负责的科室</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0"/>
          </p:nvPr>
        </p:nvSpPr>
        <p:spPr/>
        <p:txBody>
          <a:bodyPr>
            <a:normAutofit fontScale="62500" lnSpcReduction="20000"/>
          </a:bodyPr>
          <a:lstStyle/>
          <a:p>
            <a:pPr marL="0" indent="0">
              <a:buNone/>
            </a:pPr>
            <a:r>
              <a:rPr lang="en-US" altLang="zh-CN" b="1" dirty="0"/>
              <a:t>CREATE   TRIGGER </a:t>
            </a:r>
            <a:r>
              <a:rPr lang="en-US" altLang="zh-CN" b="1" dirty="0" err="1"/>
              <a:t>change_dept_tri</a:t>
            </a:r>
            <a:endParaRPr lang="en-US" altLang="zh-CN" b="1" dirty="0"/>
          </a:p>
          <a:p>
            <a:pPr marL="0" indent="0">
              <a:buNone/>
            </a:pPr>
            <a:r>
              <a:rPr lang="en-US" altLang="zh-CN" b="1" dirty="0"/>
              <a:t>FOR EACH ROW</a:t>
            </a:r>
          </a:p>
          <a:p>
            <a:pPr marL="0" indent="0">
              <a:buNone/>
            </a:pPr>
            <a:r>
              <a:rPr lang="en-US" altLang="zh-CN" b="1" dirty="0"/>
              <a:t>BEGIN</a:t>
            </a:r>
          </a:p>
          <a:p>
            <a:pPr marL="0" indent="0">
              <a:buNone/>
            </a:pPr>
            <a:r>
              <a:rPr lang="en-US" altLang="zh-CN" b="1" dirty="0"/>
              <a:t>     //</a:t>
            </a:r>
            <a:r>
              <a:rPr lang="zh-CN" altLang="en-US" b="1" dirty="0"/>
              <a:t>删除预约</a:t>
            </a:r>
            <a:endParaRPr lang="en-US" altLang="zh-CN" b="1" dirty="0"/>
          </a:p>
          <a:p>
            <a:pPr marL="0" indent="0">
              <a:buNone/>
            </a:pPr>
            <a:r>
              <a:rPr lang="en-US" altLang="zh-CN" b="1" dirty="0"/>
              <a:t>     DELETE FROM appointment</a:t>
            </a:r>
          </a:p>
          <a:p>
            <a:pPr marL="0" indent="0">
              <a:buNone/>
            </a:pPr>
            <a:r>
              <a:rPr lang="en-US" altLang="zh-CN" b="1" dirty="0"/>
              <a:t>     WHERE </a:t>
            </a:r>
            <a:r>
              <a:rPr lang="en-US" altLang="zh-CN" b="1" dirty="0" err="1"/>
              <a:t>isFinished</a:t>
            </a:r>
            <a:r>
              <a:rPr lang="en-US" altLang="zh-CN" b="1" dirty="0"/>
              <a:t> &lt;&gt; 1 and </a:t>
            </a:r>
            <a:r>
              <a:rPr lang="en-US" altLang="zh-CN" b="1" dirty="0" err="1"/>
              <a:t>appointment.time_slot_id</a:t>
            </a:r>
            <a:r>
              <a:rPr lang="en-US" altLang="zh-CN" b="1" dirty="0"/>
              <a:t> IN</a:t>
            </a:r>
          </a:p>
          <a:p>
            <a:pPr marL="0" indent="0">
              <a:buNone/>
            </a:pPr>
            <a:r>
              <a:rPr lang="en-US" altLang="zh-CN" b="1" dirty="0"/>
              <a:t>     (</a:t>
            </a:r>
          </a:p>
          <a:p>
            <a:pPr marL="0" indent="0">
              <a:buNone/>
            </a:pPr>
            <a:r>
              <a:rPr lang="en-US" altLang="zh-CN" b="1" dirty="0"/>
              <a:t>          SELECT </a:t>
            </a:r>
            <a:r>
              <a:rPr lang="en-US" altLang="zh-CN" b="1" dirty="0" err="1"/>
              <a:t>time_slot_id</a:t>
            </a:r>
            <a:endParaRPr lang="en-US" altLang="zh-CN" b="1" dirty="0"/>
          </a:p>
          <a:p>
            <a:pPr marL="0" indent="0">
              <a:buNone/>
            </a:pPr>
            <a:r>
              <a:rPr lang="en-US" altLang="zh-CN" b="1" dirty="0"/>
              <a:t>          FROM </a:t>
            </a:r>
            <a:r>
              <a:rPr lang="en-US" altLang="zh-CN" b="1" dirty="0" err="1"/>
              <a:t>time_slot</a:t>
            </a:r>
            <a:r>
              <a:rPr lang="en-US" altLang="zh-CN" b="1" dirty="0"/>
              <a:t> AS </a:t>
            </a:r>
            <a:r>
              <a:rPr lang="en-US" altLang="zh-CN" b="1" dirty="0" err="1"/>
              <a:t>ti</a:t>
            </a:r>
            <a:endParaRPr lang="en-US" altLang="zh-CN" b="1" dirty="0"/>
          </a:p>
          <a:p>
            <a:pPr marL="0" indent="0">
              <a:buNone/>
            </a:pPr>
            <a:r>
              <a:rPr lang="en-US" altLang="zh-CN" b="1" dirty="0"/>
              <a:t>          WHERE </a:t>
            </a:r>
            <a:r>
              <a:rPr lang="en-US" altLang="zh-CN" b="1" dirty="0" err="1"/>
              <a:t>ti.doc_id</a:t>
            </a:r>
            <a:r>
              <a:rPr lang="en-US" altLang="zh-CN" b="1" dirty="0"/>
              <a:t> = </a:t>
            </a:r>
            <a:r>
              <a:rPr lang="en-US" altLang="zh-CN" b="1" dirty="0" err="1"/>
              <a:t>OLD.doc_id</a:t>
            </a:r>
            <a:endParaRPr lang="en-US" altLang="zh-CN" b="1" dirty="0"/>
          </a:p>
          <a:p>
            <a:pPr marL="0" indent="0">
              <a:buNone/>
            </a:pPr>
            <a:r>
              <a:rPr lang="en-US" altLang="zh-CN" b="1" dirty="0"/>
              <a:t>      ); </a:t>
            </a:r>
          </a:p>
          <a:p>
            <a:pPr marL="0" indent="0">
              <a:buNone/>
            </a:pPr>
            <a:r>
              <a:rPr lang="en-US" altLang="zh-CN" b="1" dirty="0"/>
              <a:t>     //</a:t>
            </a:r>
            <a:r>
              <a:rPr lang="zh-CN" altLang="en-US" b="1" dirty="0"/>
              <a:t>诊室医生置为</a:t>
            </a:r>
            <a:r>
              <a:rPr lang="en-US" altLang="zh-CN" b="1" dirty="0"/>
              <a:t>null</a:t>
            </a:r>
          </a:p>
          <a:p>
            <a:pPr marL="0" indent="0">
              <a:buNone/>
            </a:pPr>
            <a:r>
              <a:rPr lang="en-US" altLang="zh-CN" b="1" dirty="0"/>
              <a:t>     UPDATE </a:t>
            </a:r>
            <a:r>
              <a:rPr lang="en-US" altLang="zh-CN" b="1" dirty="0" err="1"/>
              <a:t>time_slot</a:t>
            </a:r>
            <a:r>
              <a:rPr lang="en-US" altLang="zh-CN" b="1" dirty="0"/>
              <a:t> SET </a:t>
            </a:r>
            <a:r>
              <a:rPr lang="en-US" altLang="zh-CN" b="1" dirty="0" err="1"/>
              <a:t>time_slot.doc_id</a:t>
            </a:r>
            <a:r>
              <a:rPr lang="en-US" altLang="zh-CN" b="1" dirty="0"/>
              <a:t> = null</a:t>
            </a:r>
          </a:p>
          <a:p>
            <a:pPr marL="0" indent="0">
              <a:buNone/>
            </a:pPr>
            <a:r>
              <a:rPr lang="en-US" altLang="zh-CN" b="1" dirty="0"/>
              <a:t>     WHERE </a:t>
            </a:r>
            <a:r>
              <a:rPr lang="en-US" altLang="zh-CN" b="1" dirty="0" err="1"/>
              <a:t>time_slot.doc_id</a:t>
            </a:r>
            <a:r>
              <a:rPr lang="en-US" altLang="zh-CN" b="1" dirty="0"/>
              <a:t> = </a:t>
            </a:r>
            <a:r>
              <a:rPr lang="en-US" altLang="zh-CN" b="1" dirty="0" err="1"/>
              <a:t>OLD.doc_id</a:t>
            </a:r>
            <a:r>
              <a:rPr lang="en-US" altLang="zh-CN" b="1" dirty="0"/>
              <a:t>;</a:t>
            </a:r>
          </a:p>
          <a:p>
            <a:pPr marL="0" indent="0">
              <a:buNone/>
            </a:pPr>
            <a:r>
              <a:rPr lang="en-US" altLang="zh-CN" b="1" dirty="0"/>
              <a:t>END;</a:t>
            </a:r>
          </a:p>
          <a:p>
            <a:pPr marL="0" indent="0">
              <a:buNone/>
            </a:pPr>
            <a:endParaRPr lang="en-US" altLang="zh-CN" dirty="0"/>
          </a:p>
        </p:txBody>
      </p:sp>
      <p:sp>
        <p:nvSpPr>
          <p:cNvPr id="4" name="标题 3"/>
          <p:cNvSpPr>
            <a:spLocks noGrp="1"/>
          </p:cNvSpPr>
          <p:nvPr>
            <p:ph type="title"/>
          </p:nvPr>
        </p:nvSpPr>
        <p:spPr/>
        <p:txBody>
          <a:bodyPr>
            <a:normAutofit/>
          </a:bodyPr>
          <a:lstStyle/>
          <a:p>
            <a:r>
              <a:rPr lang="zh-CN" altLang="en-US" sz="2400" dirty="0"/>
              <a:t>更改医生科室后，删除相关坐诊和预约信息</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0"/>
          </p:nvPr>
        </p:nvSpPr>
        <p:spPr/>
        <p:txBody>
          <a:bodyPr>
            <a:normAutofit fontScale="92500" lnSpcReduction="20000"/>
          </a:bodyPr>
          <a:lstStyle/>
          <a:p>
            <a:pPr marL="0" indent="0">
              <a:buNone/>
            </a:pPr>
            <a:r>
              <a:rPr lang="en-US" altLang="zh-CN" sz="1800" b="1" dirty="0"/>
              <a:t>CREATE PROCEDURE `</a:t>
            </a:r>
            <a:r>
              <a:rPr lang="en-US" altLang="zh-CN" sz="1800" b="1" dirty="0" err="1"/>
              <a:t>change_maxnum</a:t>
            </a:r>
            <a:r>
              <a:rPr lang="en-US" altLang="zh-CN" sz="1800" b="1" dirty="0"/>
              <a:t>`(in </a:t>
            </a:r>
            <a:r>
              <a:rPr lang="en-US" altLang="zh-CN" sz="1800" b="1" dirty="0" err="1"/>
              <a:t>clinic_id</a:t>
            </a:r>
            <a:r>
              <a:rPr lang="en-US" altLang="zh-CN" sz="1800" b="1" dirty="0"/>
              <a:t> varchar(255),in time varchar(255), in date varchar(255), in `</a:t>
            </a:r>
            <a:r>
              <a:rPr lang="en-US" altLang="zh-CN" sz="1800" b="1" dirty="0" err="1"/>
              <a:t>max_num</a:t>
            </a:r>
            <a:r>
              <a:rPr lang="en-US" altLang="zh-CN" sz="1800" b="1" dirty="0"/>
              <a:t>` int(11))</a:t>
            </a:r>
          </a:p>
          <a:p>
            <a:pPr marL="0" indent="0">
              <a:buNone/>
            </a:pPr>
            <a:r>
              <a:rPr lang="en-US" altLang="zh-CN" sz="1800" b="1" dirty="0"/>
              <a:t>BEGIN </a:t>
            </a:r>
          </a:p>
          <a:p>
            <a:pPr marL="0" indent="0">
              <a:buNone/>
            </a:pPr>
            <a:r>
              <a:rPr lang="en-US" altLang="zh-CN" sz="1800" b="1" dirty="0"/>
              <a:t>  UPDATE </a:t>
            </a:r>
            <a:r>
              <a:rPr lang="en-US" altLang="zh-CN" sz="1800" b="1" dirty="0" err="1"/>
              <a:t>appointment_slot</a:t>
            </a:r>
            <a:r>
              <a:rPr lang="en-US" altLang="zh-CN" sz="1800" b="1" dirty="0"/>
              <a:t> as a  SET </a:t>
            </a:r>
            <a:r>
              <a:rPr lang="en-US" altLang="zh-CN" sz="1800" b="1" dirty="0" err="1"/>
              <a:t>a.max_num</a:t>
            </a:r>
            <a:r>
              <a:rPr lang="en-US" altLang="zh-CN" sz="1800" b="1" dirty="0"/>
              <a:t> = </a:t>
            </a:r>
            <a:r>
              <a:rPr lang="en-US" altLang="zh-CN" sz="1800" b="1" dirty="0" err="1"/>
              <a:t>max_num</a:t>
            </a:r>
            <a:endParaRPr lang="en-US" altLang="zh-CN" sz="1800" b="1" dirty="0"/>
          </a:p>
          <a:p>
            <a:pPr marL="0" indent="0">
              <a:buNone/>
            </a:pPr>
            <a:r>
              <a:rPr lang="en-US" altLang="zh-CN" sz="1800" b="1" dirty="0"/>
              <a:t>  WHERE </a:t>
            </a:r>
            <a:r>
              <a:rPr lang="en-US" altLang="zh-CN" sz="1800" b="1" dirty="0" err="1"/>
              <a:t>a.date</a:t>
            </a:r>
            <a:r>
              <a:rPr lang="en-US" altLang="zh-CN" sz="1800" b="1" dirty="0"/>
              <a:t> = date and </a:t>
            </a:r>
            <a:r>
              <a:rPr lang="en-US" altLang="zh-CN" sz="1800" b="1" dirty="0" err="1"/>
              <a:t>a.time_slot_id</a:t>
            </a:r>
            <a:r>
              <a:rPr lang="en-US" altLang="zh-CN" sz="1800" b="1" dirty="0"/>
              <a:t> = </a:t>
            </a:r>
          </a:p>
          <a:p>
            <a:pPr marL="0" indent="0">
              <a:buNone/>
            </a:pPr>
            <a:r>
              <a:rPr lang="en-US" altLang="zh-CN" sz="1800" b="1" dirty="0"/>
              <a:t>  (select </a:t>
            </a:r>
            <a:r>
              <a:rPr lang="en-US" altLang="zh-CN" sz="1800" b="1" dirty="0" err="1"/>
              <a:t>time_slot_id</a:t>
            </a:r>
            <a:r>
              <a:rPr lang="en-US" altLang="zh-CN" sz="1800" b="1" dirty="0"/>
              <a:t> from </a:t>
            </a:r>
            <a:r>
              <a:rPr lang="en-US" altLang="zh-CN" sz="1800" b="1" dirty="0" err="1"/>
              <a:t>time_slot</a:t>
            </a:r>
            <a:r>
              <a:rPr lang="en-US" altLang="zh-CN" sz="1800" b="1" dirty="0"/>
              <a:t> as </a:t>
            </a:r>
            <a:r>
              <a:rPr lang="en-US" altLang="zh-CN" sz="1800" b="1" dirty="0" err="1"/>
              <a:t>ts</a:t>
            </a:r>
            <a:r>
              <a:rPr lang="en-US" altLang="zh-CN" sz="1800" b="1" dirty="0"/>
              <a:t> </a:t>
            </a:r>
          </a:p>
          <a:p>
            <a:pPr marL="0" indent="0">
              <a:buNone/>
            </a:pPr>
            <a:r>
              <a:rPr lang="en-US" altLang="zh-CN" sz="1800" b="1" dirty="0"/>
              <a:t>  where </a:t>
            </a:r>
            <a:r>
              <a:rPr lang="en-US" altLang="zh-CN" sz="1800" b="1" dirty="0" err="1"/>
              <a:t>ts.clinic_id</a:t>
            </a:r>
            <a:r>
              <a:rPr lang="en-US" altLang="zh-CN" sz="1800" b="1" dirty="0"/>
              <a:t> = </a:t>
            </a:r>
            <a:r>
              <a:rPr lang="en-US" altLang="zh-CN" sz="1800" b="1" dirty="0" err="1"/>
              <a:t>clinic_id</a:t>
            </a:r>
            <a:r>
              <a:rPr lang="en-US" altLang="zh-CN" sz="1800" b="1" dirty="0"/>
              <a:t> </a:t>
            </a:r>
          </a:p>
          <a:p>
            <a:pPr marL="0" indent="0">
              <a:buNone/>
            </a:pPr>
            <a:r>
              <a:rPr lang="en-US" altLang="zh-CN" sz="1800" b="1" dirty="0"/>
              <a:t>  and </a:t>
            </a:r>
            <a:r>
              <a:rPr lang="en-US" altLang="zh-CN" sz="1800" b="1" dirty="0" err="1"/>
              <a:t>ts.time_id</a:t>
            </a:r>
            <a:r>
              <a:rPr lang="en-US" altLang="zh-CN" sz="1800" b="1" dirty="0"/>
              <a:t> = </a:t>
            </a:r>
          </a:p>
          <a:p>
            <a:pPr marL="0" indent="0">
              <a:buNone/>
            </a:pPr>
            <a:r>
              <a:rPr lang="en-US" altLang="zh-CN" sz="1800" b="1" dirty="0"/>
              <a:t>  (select </a:t>
            </a:r>
            <a:r>
              <a:rPr lang="en-US" altLang="zh-CN" sz="1800" b="1" dirty="0" err="1"/>
              <a:t>time_id</a:t>
            </a:r>
            <a:r>
              <a:rPr lang="en-US" altLang="zh-CN" sz="1800" b="1" dirty="0"/>
              <a:t> from </a:t>
            </a:r>
            <a:r>
              <a:rPr lang="en-US" altLang="zh-CN" sz="1800" b="1" dirty="0" err="1"/>
              <a:t>time_list</a:t>
            </a:r>
            <a:r>
              <a:rPr lang="en-US" altLang="zh-CN" sz="1800" b="1" dirty="0"/>
              <a:t> as </a:t>
            </a:r>
            <a:r>
              <a:rPr lang="en-US" altLang="zh-CN" sz="1800" b="1" dirty="0" err="1"/>
              <a:t>tl</a:t>
            </a:r>
            <a:r>
              <a:rPr lang="en-US" altLang="zh-CN" sz="1800" b="1" dirty="0"/>
              <a:t> where </a:t>
            </a:r>
            <a:r>
              <a:rPr lang="en-US" altLang="zh-CN" sz="1800" b="1" dirty="0" err="1"/>
              <a:t>tl.time</a:t>
            </a:r>
            <a:r>
              <a:rPr lang="en-US" altLang="zh-CN" sz="1800" b="1" dirty="0"/>
              <a:t> = time)</a:t>
            </a:r>
          </a:p>
          <a:p>
            <a:pPr marL="0" indent="0">
              <a:buNone/>
            </a:pPr>
            <a:r>
              <a:rPr lang="en-US" altLang="zh-CN" sz="1800" b="1" dirty="0"/>
              <a:t>  );</a:t>
            </a:r>
          </a:p>
          <a:p>
            <a:pPr marL="0" indent="0">
              <a:buNone/>
            </a:pPr>
            <a:r>
              <a:rPr lang="en-US" altLang="zh-CN" sz="1800" b="1" dirty="0"/>
              <a:t>END;</a:t>
            </a:r>
            <a:endParaRPr lang="en-US" altLang="zh-CN" sz="1800" dirty="0"/>
          </a:p>
          <a:p>
            <a:pPr marL="0" indent="0">
              <a:buNone/>
            </a:pPr>
            <a:r>
              <a:rPr lang="zh-CN" altLang="en-US" sz="1800" dirty="0"/>
              <a:t>根据门诊</a:t>
            </a:r>
            <a:r>
              <a:rPr lang="en-US" altLang="zh-CN" sz="1800" dirty="0"/>
              <a:t>id</a:t>
            </a:r>
            <a:r>
              <a:rPr lang="zh-CN" altLang="en-US" sz="1800" dirty="0"/>
              <a:t>和具体时间段，从</a:t>
            </a:r>
            <a:r>
              <a:rPr lang="en-US" altLang="zh-CN" sz="1800" dirty="0" err="1"/>
              <a:t>time_slot</a:t>
            </a:r>
            <a:r>
              <a:rPr lang="zh-CN" altLang="en-US" sz="1800" dirty="0"/>
              <a:t>表中找出相应的元素，将其最大预约人数改为输入值 同样地，</a:t>
            </a:r>
            <a:r>
              <a:rPr lang="en-US" altLang="zh-CN" sz="1800" dirty="0" err="1"/>
              <a:t>time_id</a:t>
            </a:r>
            <a:r>
              <a:rPr lang="zh-CN" altLang="en-US" sz="1800" dirty="0"/>
              <a:t>还是从</a:t>
            </a:r>
            <a:r>
              <a:rPr lang="en-US" altLang="zh-CN" sz="1800" dirty="0" err="1"/>
              <a:t>time_list</a:t>
            </a:r>
            <a:r>
              <a:rPr lang="zh-CN" altLang="en-US" sz="1800" dirty="0"/>
              <a:t>中去查找</a:t>
            </a:r>
            <a:endParaRPr lang="en-US" altLang="zh-CN" sz="1800" dirty="0"/>
          </a:p>
          <a:p>
            <a:pPr marL="0" indent="0">
              <a:buNone/>
            </a:pPr>
            <a:endParaRPr lang="en-US" altLang="zh-CN" dirty="0"/>
          </a:p>
        </p:txBody>
      </p:sp>
      <p:sp>
        <p:nvSpPr>
          <p:cNvPr id="4" name="标题 3"/>
          <p:cNvSpPr>
            <a:spLocks noGrp="1"/>
          </p:cNvSpPr>
          <p:nvPr>
            <p:ph type="title"/>
          </p:nvPr>
        </p:nvSpPr>
        <p:spPr/>
        <p:txBody>
          <a:bodyPr>
            <a:normAutofit/>
          </a:bodyPr>
          <a:lstStyle/>
          <a:p>
            <a:r>
              <a:rPr lang="zh-CN" altLang="en-US" sz="2400" b="0" dirty="0"/>
              <a:t>更改某个时间段的最大预约人数</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535006" y="816574"/>
            <a:ext cx="8372163" cy="574183"/>
          </a:xfrm>
        </p:spPr>
        <p:txBody>
          <a:bodyPr/>
          <a:lstStyle/>
          <a:p>
            <a:r>
              <a:rPr lang="zh-CN" altLang="en-US" dirty="0"/>
              <a:t>预约时段余量查询 </a:t>
            </a:r>
            <a:r>
              <a:rPr lang="en-US" altLang="zh-CN" dirty="0"/>
              <a:t>-</a:t>
            </a:r>
            <a:r>
              <a:rPr lang="zh-CN" altLang="en-US" dirty="0"/>
              <a:t> </a:t>
            </a:r>
            <a:r>
              <a:rPr lang="en-US" altLang="zh-CN" dirty="0" err="1"/>
              <a:t>GetRemainNum</a:t>
            </a:r>
            <a:endParaRPr lang="zh-CN" altLang="en-US" dirty="0"/>
          </a:p>
        </p:txBody>
      </p:sp>
      <p:sp>
        <p:nvSpPr>
          <p:cNvPr id="2" name="文本框 1"/>
          <p:cNvSpPr txBox="1"/>
          <p:nvPr/>
        </p:nvSpPr>
        <p:spPr>
          <a:xfrm>
            <a:off x="505189" y="4058396"/>
            <a:ext cx="7924418" cy="2958630"/>
          </a:xfrm>
          <a:prstGeom prst="rect">
            <a:avLst/>
          </a:prstGeom>
          <a:noFill/>
        </p:spPr>
        <p:txBody>
          <a:bodyPr wrap="square" rtlCol="0">
            <a:spAutoFit/>
          </a:bodyPr>
          <a:lstStyle/>
          <a:p>
            <a:pPr>
              <a:lnSpc>
                <a:spcPct val="150000"/>
              </a:lnSpc>
            </a:pPr>
            <a:r>
              <a:rPr kumimoji="1" lang="zh-CN" altLang="en-US" dirty="0"/>
              <a:t>病人输入科室名，医生名，时间段查询剩余人数</a:t>
            </a:r>
            <a:endParaRPr kumimoji="1" lang="en-US" altLang="zh-CN" dirty="0"/>
          </a:p>
          <a:p>
            <a:pPr>
              <a:lnSpc>
                <a:spcPct val="150000"/>
              </a:lnSpc>
            </a:pPr>
            <a:r>
              <a:rPr kumimoji="1" lang="zh-CN" altLang="en-US" dirty="0"/>
              <a:t>  函数过程描述</a:t>
            </a:r>
            <a:endParaRPr kumimoji="1" lang="en-US" altLang="zh-CN" dirty="0"/>
          </a:p>
          <a:p>
            <a:pPr>
              <a:lnSpc>
                <a:spcPct val="150000"/>
              </a:lnSpc>
            </a:pPr>
            <a:r>
              <a:rPr kumimoji="1" lang="zh-CN" altLang="en-US" dirty="0"/>
              <a:t>  </a:t>
            </a:r>
            <a:r>
              <a:rPr kumimoji="1" lang="en-US" altLang="zh-CN" dirty="0"/>
              <a:t>1.</a:t>
            </a:r>
            <a:r>
              <a:rPr kumimoji="1" lang="zh-CN" altLang="en-US" dirty="0"/>
              <a:t> 将</a:t>
            </a:r>
            <a:r>
              <a:rPr kumimoji="1" lang="en-US" altLang="zh-CN" dirty="0" err="1"/>
              <a:t>dept,doc,appointment_slot</a:t>
            </a:r>
            <a:r>
              <a:rPr kumimoji="1" lang="zh-CN" altLang="en-US" dirty="0"/>
              <a:t>等与</a:t>
            </a:r>
            <a:r>
              <a:rPr kumimoji="1" lang="en-US" altLang="zh-CN" dirty="0"/>
              <a:t> </a:t>
            </a:r>
            <a:r>
              <a:rPr kumimoji="1" lang="en-US" altLang="zh-CN" dirty="0" err="1"/>
              <a:t>time_slot</a:t>
            </a:r>
            <a:r>
              <a:rPr kumimoji="1" lang="en-US" altLang="zh-CN" dirty="0"/>
              <a:t> </a:t>
            </a:r>
            <a:r>
              <a:rPr kumimoji="1" lang="zh-CN" altLang="en-US" dirty="0"/>
              <a:t>表整合（通过 </a:t>
            </a:r>
            <a:r>
              <a:rPr kumimoji="1" lang="en-US" altLang="zh-CN" dirty="0"/>
              <a:t>natural</a:t>
            </a:r>
            <a:r>
              <a:rPr kumimoji="1" lang="zh-CN" altLang="en-US" dirty="0"/>
              <a:t> </a:t>
            </a:r>
            <a:r>
              <a:rPr kumimoji="1" lang="en-US" altLang="zh-CN" dirty="0"/>
              <a:t>join</a:t>
            </a:r>
            <a:r>
              <a:rPr kumimoji="1" lang="zh-CN" altLang="en-US" dirty="0"/>
              <a:t> 实现）</a:t>
            </a:r>
            <a:endParaRPr kumimoji="1" lang="en-US" altLang="zh-CN" dirty="0"/>
          </a:p>
          <a:p>
            <a:pPr>
              <a:lnSpc>
                <a:spcPct val="150000"/>
              </a:lnSpc>
            </a:pPr>
            <a:r>
              <a:rPr kumimoji="1" lang="zh-CN" altLang="en-US" dirty="0"/>
              <a:t>  </a:t>
            </a:r>
            <a:r>
              <a:rPr kumimoji="1" lang="en-US" altLang="zh-CN" dirty="0"/>
              <a:t>2.</a:t>
            </a:r>
            <a:r>
              <a:rPr kumimoji="1" lang="zh-CN" altLang="en-US" dirty="0"/>
              <a:t> 查询出符合条件的数据项（某个医生某一时段只会负责一个门诊，故查询出的数据项唯一）</a:t>
            </a:r>
            <a:endParaRPr kumimoji="1" lang="en-US" altLang="zh-CN" dirty="0"/>
          </a:p>
          <a:p>
            <a:pPr>
              <a:lnSpc>
                <a:spcPct val="150000"/>
              </a:lnSpc>
            </a:pPr>
            <a:r>
              <a:rPr kumimoji="1" lang="zh-CN" altLang="en-US" dirty="0"/>
              <a:t>  </a:t>
            </a:r>
            <a:r>
              <a:rPr kumimoji="1" lang="en-US" altLang="zh-CN" dirty="0"/>
              <a:t>3. </a:t>
            </a:r>
            <a:r>
              <a:rPr kumimoji="1" lang="zh-CN" altLang="en-US" dirty="0"/>
              <a:t>输出</a:t>
            </a:r>
            <a:r>
              <a:rPr kumimoji="1" lang="en-US" altLang="zh-CN" dirty="0" err="1"/>
              <a:t>max_num</a:t>
            </a:r>
            <a:r>
              <a:rPr kumimoji="1" lang="en-US" altLang="zh-CN" dirty="0"/>
              <a:t> – </a:t>
            </a:r>
            <a:r>
              <a:rPr kumimoji="1" lang="en-US" altLang="zh-CN" dirty="0" err="1"/>
              <a:t>cur_num</a:t>
            </a:r>
            <a:r>
              <a:rPr kumimoji="1" lang="en-US" altLang="zh-CN" dirty="0"/>
              <a:t> </a:t>
            </a:r>
            <a:r>
              <a:rPr kumimoji="1" lang="zh-CN" altLang="en-US" dirty="0"/>
              <a:t>的结果</a:t>
            </a:r>
            <a:r>
              <a:rPr kumimoji="1" lang="en-US" altLang="zh-CN" dirty="0"/>
              <a:t>(</a:t>
            </a:r>
            <a:r>
              <a:rPr kumimoji="1" lang="zh-CN" altLang="en-US" dirty="0"/>
              <a:t>同样需要考虑</a:t>
            </a:r>
            <a:r>
              <a:rPr kumimoji="1" lang="en-US" altLang="zh-CN" dirty="0" err="1"/>
              <a:t>isopen</a:t>
            </a:r>
            <a:r>
              <a:rPr kumimoji="1" lang="en-US" altLang="zh-CN" dirty="0"/>
              <a:t> or not)</a:t>
            </a:r>
          </a:p>
          <a:p>
            <a:pPr>
              <a:lnSpc>
                <a:spcPct val="150000"/>
              </a:lnSpc>
            </a:pPr>
            <a:r>
              <a:rPr kumimoji="1" lang="zh-CN" altLang="en-US" dirty="0"/>
              <a:t> </a:t>
            </a:r>
            <a:endParaRPr kumimoji="1" lang="en-US" altLang="zh-CN" dirty="0"/>
          </a:p>
        </p:txBody>
      </p:sp>
      <p:sp>
        <p:nvSpPr>
          <p:cNvPr id="3" name="文本框 2"/>
          <p:cNvSpPr txBox="1"/>
          <p:nvPr/>
        </p:nvSpPr>
        <p:spPr>
          <a:xfrm>
            <a:off x="535006" y="2245946"/>
            <a:ext cx="7504043" cy="2031325"/>
          </a:xfrm>
          <a:prstGeom prst="rect">
            <a:avLst/>
          </a:prstGeom>
          <a:noFill/>
        </p:spPr>
        <p:txBody>
          <a:bodyPr wrap="square" rtlCol="0">
            <a:spAutoFit/>
          </a:bodyPr>
          <a:lstStyle/>
          <a:p>
            <a:r>
              <a:rPr kumimoji="1" lang="en-US" altLang="zh-CN" b="1" dirty="0"/>
              <a:t>FUNCTION </a:t>
            </a:r>
          </a:p>
          <a:p>
            <a:r>
              <a:rPr kumimoji="1" lang="en-US" altLang="zh-CN" b="1" dirty="0"/>
              <a:t>`</a:t>
            </a:r>
            <a:r>
              <a:rPr kumimoji="1" lang="en-US" altLang="zh-CN" b="1" dirty="0" err="1"/>
              <a:t>GetRemainNum</a:t>
            </a:r>
            <a:r>
              <a:rPr kumimoji="1" lang="en-US" altLang="zh-CN" b="1" dirty="0"/>
              <a:t>`</a:t>
            </a:r>
          </a:p>
          <a:p>
            <a:r>
              <a:rPr kumimoji="1" lang="en-US" altLang="zh-CN" b="1" dirty="0"/>
              <a:t>(</a:t>
            </a:r>
            <a:r>
              <a:rPr kumimoji="1" lang="en-US" altLang="zh-CN" b="1" dirty="0" err="1"/>
              <a:t>aim_date</a:t>
            </a:r>
            <a:r>
              <a:rPr kumimoji="1" lang="en-US" altLang="zh-CN" b="1" dirty="0"/>
              <a:t> VARCHAR(50),</a:t>
            </a:r>
          </a:p>
          <a:p>
            <a:r>
              <a:rPr kumimoji="1" lang="en-US" altLang="zh-CN" b="1" dirty="0" err="1"/>
              <a:t>aim_time</a:t>
            </a:r>
            <a:r>
              <a:rPr kumimoji="1" lang="en-US" altLang="zh-CN" b="1" dirty="0"/>
              <a:t> VARCHAR(50),</a:t>
            </a:r>
          </a:p>
          <a:p>
            <a:r>
              <a:rPr kumimoji="1" lang="en-US" altLang="zh-CN" b="1" dirty="0" err="1"/>
              <a:t>aim_dept_name</a:t>
            </a:r>
            <a:r>
              <a:rPr kumimoji="1" lang="en-US" altLang="zh-CN" b="1" dirty="0"/>
              <a:t> VARCHAR(20),</a:t>
            </a:r>
          </a:p>
          <a:p>
            <a:r>
              <a:rPr kumimoji="1" lang="en-US" altLang="zh-CN" b="1" dirty="0" err="1"/>
              <a:t>aim_doc_name</a:t>
            </a:r>
            <a:r>
              <a:rPr kumimoji="1" lang="en-US" altLang="zh-CN" b="1" dirty="0"/>
              <a:t> VARCHAR(20)) </a:t>
            </a:r>
          </a:p>
          <a:p>
            <a:r>
              <a:rPr kumimoji="1" lang="en-US" altLang="zh-CN" b="1" dirty="0"/>
              <a:t>RETURNS int(11)</a:t>
            </a:r>
          </a:p>
        </p:txBody>
      </p:sp>
      <p:sp>
        <p:nvSpPr>
          <p:cNvPr id="4" name="文本框 3"/>
          <p:cNvSpPr txBox="1"/>
          <p:nvPr/>
        </p:nvSpPr>
        <p:spPr>
          <a:xfrm>
            <a:off x="387626" y="1679713"/>
            <a:ext cx="8519543" cy="369332"/>
          </a:xfrm>
          <a:prstGeom prst="rect">
            <a:avLst/>
          </a:prstGeom>
          <a:noFill/>
        </p:spPr>
        <p:txBody>
          <a:bodyPr wrap="square" rtlCol="0">
            <a:spAutoFit/>
          </a:bodyPr>
          <a:lstStyle/>
          <a:p>
            <a:r>
              <a:rPr lang="zh-CN" altLang="en-US" dirty="0">
                <a:solidFill>
                  <a:srgbClr val="FF0000"/>
                </a:solidFill>
              </a:rPr>
              <a:t>需求：就诊病人能够查询某个时间段内各个科室内各个医生的预约信息</a:t>
            </a:r>
            <a:endParaRPr kumimoji="1" lang="zh-CN" altLang="en-US" dirty="0">
              <a:solidFill>
                <a:srgbClr val="FF0000"/>
              </a:solidFill>
            </a:endParaRPr>
          </a:p>
        </p:txBody>
      </p:sp>
    </p:spTree>
  </p:cSld>
  <p:clrMapOvr>
    <a:masterClrMapping/>
  </p:clrMapOvr>
  <p:transition spd="med">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670891" y="866270"/>
            <a:ext cx="8372163" cy="574183"/>
          </a:xfrm>
        </p:spPr>
        <p:txBody>
          <a:bodyPr/>
          <a:lstStyle/>
          <a:p>
            <a:r>
              <a:rPr lang="zh-CN" altLang="en-US" dirty="0"/>
              <a:t>病人在完成就诊后评分 </a:t>
            </a:r>
            <a:r>
              <a:rPr lang="en-US" altLang="zh-CN" dirty="0"/>
              <a:t>-</a:t>
            </a:r>
            <a:r>
              <a:rPr lang="zh-CN" altLang="en-US" dirty="0"/>
              <a:t> </a:t>
            </a:r>
            <a:r>
              <a:rPr lang="en-US" altLang="zh-CN" dirty="0" err="1"/>
              <a:t>setGrade</a:t>
            </a:r>
            <a:endParaRPr lang="zh-CN" altLang="en-US" dirty="0"/>
          </a:p>
        </p:txBody>
      </p:sp>
      <p:sp>
        <p:nvSpPr>
          <p:cNvPr id="3" name="文本框 2"/>
          <p:cNvSpPr txBox="1"/>
          <p:nvPr/>
        </p:nvSpPr>
        <p:spPr>
          <a:xfrm>
            <a:off x="1008821" y="2146132"/>
            <a:ext cx="7126357" cy="1200329"/>
          </a:xfrm>
          <a:prstGeom prst="rect">
            <a:avLst/>
          </a:prstGeom>
          <a:noFill/>
        </p:spPr>
        <p:txBody>
          <a:bodyPr wrap="square" rtlCol="0">
            <a:spAutoFit/>
          </a:bodyPr>
          <a:lstStyle/>
          <a:p>
            <a:r>
              <a:rPr kumimoji="1" lang="en-GB" altLang="zh-CN" b="1" dirty="0"/>
              <a:t>PROCEDURE </a:t>
            </a:r>
          </a:p>
          <a:p>
            <a:r>
              <a:rPr kumimoji="1" lang="en-GB" altLang="zh-CN" b="1" dirty="0"/>
              <a:t>`</a:t>
            </a:r>
            <a:r>
              <a:rPr kumimoji="1" lang="en-GB" altLang="zh-CN" b="1" dirty="0" err="1"/>
              <a:t>setGrade</a:t>
            </a:r>
            <a:r>
              <a:rPr kumimoji="1" lang="en-GB" altLang="zh-CN" b="1" dirty="0"/>
              <a:t>`</a:t>
            </a:r>
          </a:p>
          <a:p>
            <a:r>
              <a:rPr kumimoji="1" lang="en-GB" altLang="zh-CN" b="1" dirty="0"/>
              <a:t>(</a:t>
            </a:r>
            <a:r>
              <a:rPr kumimoji="1" lang="en-GB" altLang="zh-CN" b="1" dirty="0" err="1"/>
              <a:t>p_id</a:t>
            </a:r>
            <a:r>
              <a:rPr kumimoji="1" lang="en-GB" altLang="zh-CN" b="1" dirty="0"/>
              <a:t> VARCHAR(20),</a:t>
            </a:r>
            <a:r>
              <a:rPr kumimoji="1" lang="en-GB" altLang="zh-CN" b="1" dirty="0" err="1"/>
              <a:t>p_date</a:t>
            </a:r>
            <a:r>
              <a:rPr kumimoji="1" lang="en-GB" altLang="zh-CN" b="1" dirty="0"/>
              <a:t> VARCHAR(50),</a:t>
            </a:r>
            <a:r>
              <a:rPr kumimoji="1" lang="en-GB" altLang="zh-CN" b="1" dirty="0" err="1"/>
              <a:t>p_time</a:t>
            </a:r>
            <a:r>
              <a:rPr kumimoji="1" lang="en-GB" altLang="zh-CN" b="1" dirty="0"/>
              <a:t> VARCHAR(50),grade INT)</a:t>
            </a:r>
          </a:p>
        </p:txBody>
      </p:sp>
      <p:sp>
        <p:nvSpPr>
          <p:cNvPr id="4" name="文本框 3"/>
          <p:cNvSpPr txBox="1"/>
          <p:nvPr/>
        </p:nvSpPr>
        <p:spPr>
          <a:xfrm>
            <a:off x="670891" y="3346461"/>
            <a:ext cx="7265504" cy="3301866"/>
          </a:xfrm>
          <a:prstGeom prst="rect">
            <a:avLst/>
          </a:prstGeom>
          <a:noFill/>
        </p:spPr>
        <p:txBody>
          <a:bodyPr wrap="square" rtlCol="0">
            <a:spAutoFit/>
          </a:bodyPr>
          <a:lstStyle/>
          <a:p>
            <a:pPr>
              <a:lnSpc>
                <a:spcPct val="150000"/>
              </a:lnSpc>
            </a:pPr>
            <a:r>
              <a:rPr kumimoji="1" lang="zh-CN" altLang="en-US" dirty="0"/>
              <a:t>  </a:t>
            </a:r>
            <a:r>
              <a:rPr kumimoji="1" lang="zh-CN" altLang="en-US" sz="1600" dirty="0"/>
              <a:t>病人在完成就诊后，在系统中输入自己的</a:t>
            </a:r>
            <a:r>
              <a:rPr kumimoji="1" lang="en-US" altLang="zh-CN" sz="1600" dirty="0"/>
              <a:t>id</a:t>
            </a:r>
            <a:r>
              <a:rPr kumimoji="1" lang="zh-CN" altLang="en-US" sz="1600" dirty="0"/>
              <a:t>，就诊时间与评分完成对接诊医生的评分。</a:t>
            </a:r>
            <a:endParaRPr kumimoji="1" lang="en-US" altLang="zh-CN" sz="1600" dirty="0"/>
          </a:p>
          <a:p>
            <a:pPr>
              <a:lnSpc>
                <a:spcPct val="150000"/>
              </a:lnSpc>
            </a:pPr>
            <a:r>
              <a:rPr kumimoji="1" lang="zh-CN" altLang="en-US" sz="1600" dirty="0"/>
              <a:t>  评分记录在 </a:t>
            </a:r>
            <a:r>
              <a:rPr kumimoji="1" lang="en-US" altLang="zh-CN" sz="1600" dirty="0"/>
              <a:t>appointment</a:t>
            </a:r>
            <a:r>
              <a:rPr kumimoji="1" lang="zh-CN" altLang="en-US" sz="1600" dirty="0"/>
              <a:t> 表中</a:t>
            </a:r>
            <a:endParaRPr kumimoji="1" lang="en-US" altLang="zh-CN" sz="1600" dirty="0"/>
          </a:p>
          <a:p>
            <a:r>
              <a:rPr kumimoji="1" lang="zh-CN" altLang="en-US" sz="1600" dirty="0"/>
              <a:t>   </a:t>
            </a:r>
            <a:endParaRPr kumimoji="1" lang="en-US" altLang="zh-CN" sz="1600" dirty="0"/>
          </a:p>
          <a:p>
            <a:pPr>
              <a:lnSpc>
                <a:spcPct val="150000"/>
              </a:lnSpc>
            </a:pPr>
            <a:r>
              <a:rPr kumimoji="1" lang="zh-CN" altLang="en-US" sz="1600" dirty="0"/>
              <a:t>过程描述</a:t>
            </a:r>
            <a:endParaRPr kumimoji="1" lang="en-US" altLang="zh-CN" sz="1600" dirty="0"/>
          </a:p>
          <a:p>
            <a:pPr>
              <a:lnSpc>
                <a:spcPct val="150000"/>
              </a:lnSpc>
            </a:pPr>
            <a:r>
              <a:rPr kumimoji="1" lang="zh-CN" altLang="en-US" sz="1600" dirty="0"/>
              <a:t>  </a:t>
            </a:r>
            <a:r>
              <a:rPr kumimoji="1" lang="en-US" altLang="zh-CN" sz="1600" dirty="0"/>
              <a:t>1.</a:t>
            </a:r>
            <a:r>
              <a:rPr kumimoji="1" lang="zh-CN" altLang="en-US" sz="1600" dirty="0"/>
              <a:t> 在 </a:t>
            </a:r>
            <a:r>
              <a:rPr kumimoji="1" lang="en-US" altLang="zh-CN" sz="1600" dirty="0" err="1"/>
              <a:t>time_slot</a:t>
            </a:r>
            <a:r>
              <a:rPr kumimoji="1" lang="en-US" altLang="zh-CN" sz="1600" dirty="0"/>
              <a:t> </a:t>
            </a:r>
            <a:r>
              <a:rPr kumimoji="1" lang="zh-CN" altLang="en-US" sz="1600" dirty="0"/>
              <a:t>表中找到所有符合输入 </a:t>
            </a:r>
            <a:r>
              <a:rPr kumimoji="1" lang="en-US" altLang="zh-CN" sz="1600" dirty="0"/>
              <a:t>time</a:t>
            </a:r>
            <a:r>
              <a:rPr kumimoji="1" lang="zh-CN" altLang="en-US" sz="1600" dirty="0"/>
              <a:t> 的 </a:t>
            </a:r>
            <a:r>
              <a:rPr kumimoji="1" lang="en-US" altLang="zh-CN" sz="1600" dirty="0" err="1"/>
              <a:t>time_slot_id</a:t>
            </a:r>
            <a:endParaRPr kumimoji="1" lang="en-US" altLang="zh-CN" sz="1600" dirty="0"/>
          </a:p>
          <a:p>
            <a:pPr>
              <a:lnSpc>
                <a:spcPct val="150000"/>
              </a:lnSpc>
            </a:pPr>
            <a:r>
              <a:rPr kumimoji="1" lang="zh-CN" altLang="en-US" sz="1600" dirty="0"/>
              <a:t>  </a:t>
            </a:r>
            <a:r>
              <a:rPr kumimoji="1" lang="en-US" altLang="zh-CN" sz="1600" dirty="0"/>
              <a:t>2.</a:t>
            </a:r>
            <a:r>
              <a:rPr kumimoji="1" lang="zh-CN" altLang="en-US" sz="1600" dirty="0"/>
              <a:t> 在 </a:t>
            </a:r>
            <a:r>
              <a:rPr kumimoji="1" lang="en-US" altLang="zh-CN" sz="1600" dirty="0"/>
              <a:t>appointment</a:t>
            </a:r>
            <a:r>
              <a:rPr kumimoji="1" lang="zh-CN" altLang="en-US" sz="1600" dirty="0"/>
              <a:t> 表中找到 </a:t>
            </a:r>
            <a:r>
              <a:rPr kumimoji="1" lang="en-US" altLang="zh-CN" sz="1600" dirty="0" err="1"/>
              <a:t>patient_id</a:t>
            </a:r>
            <a:r>
              <a:rPr kumimoji="1" lang="en-US" altLang="zh-CN" sz="1600" dirty="0"/>
              <a:t> </a:t>
            </a:r>
            <a:r>
              <a:rPr kumimoji="1" lang="zh-CN" altLang="en-US" sz="1600" dirty="0"/>
              <a:t>与 输入 </a:t>
            </a:r>
            <a:r>
              <a:rPr kumimoji="1" lang="en-US" altLang="zh-CN" sz="1600" dirty="0"/>
              <a:t>id</a:t>
            </a:r>
            <a:r>
              <a:rPr kumimoji="1" lang="zh-CN" altLang="en-US" sz="1600" dirty="0"/>
              <a:t> 相等同时</a:t>
            </a:r>
            <a:r>
              <a:rPr kumimoji="1" lang="en-US" altLang="zh-CN" sz="1600" dirty="0" err="1"/>
              <a:t>time_slot_id</a:t>
            </a:r>
            <a:r>
              <a:rPr kumimoji="1" lang="zh-CN" altLang="en-US" sz="1600" dirty="0"/>
              <a:t>被刚才查找结果所包含的数据项（一个病人在同一时间只能有一个预约，故数据项唯一）</a:t>
            </a:r>
            <a:endParaRPr kumimoji="1" lang="en-US" altLang="zh-CN" sz="1600" dirty="0"/>
          </a:p>
          <a:p>
            <a:pPr>
              <a:lnSpc>
                <a:spcPct val="150000"/>
              </a:lnSpc>
            </a:pPr>
            <a:r>
              <a:rPr kumimoji="1" lang="zh-CN" altLang="en-US" sz="1600" dirty="0"/>
              <a:t>  </a:t>
            </a:r>
            <a:r>
              <a:rPr kumimoji="1" lang="en-US" altLang="zh-CN" sz="1600" dirty="0"/>
              <a:t>3.</a:t>
            </a:r>
            <a:r>
              <a:rPr kumimoji="1" lang="zh-CN" altLang="en-US" sz="1600" dirty="0"/>
              <a:t> 更新 </a:t>
            </a:r>
            <a:r>
              <a:rPr kumimoji="1" lang="en-US" altLang="zh-CN" sz="1600" dirty="0" err="1"/>
              <a:t>doc_grade</a:t>
            </a:r>
            <a:endParaRPr kumimoji="1" lang="en-US" altLang="zh-CN" sz="1600" dirty="0"/>
          </a:p>
        </p:txBody>
      </p:sp>
      <p:sp>
        <p:nvSpPr>
          <p:cNvPr id="7" name="文本框 6"/>
          <p:cNvSpPr txBox="1"/>
          <p:nvPr/>
        </p:nvSpPr>
        <p:spPr>
          <a:xfrm>
            <a:off x="523511" y="1626991"/>
            <a:ext cx="8519543" cy="369332"/>
          </a:xfrm>
          <a:prstGeom prst="rect">
            <a:avLst/>
          </a:prstGeom>
          <a:noFill/>
        </p:spPr>
        <p:txBody>
          <a:bodyPr wrap="square" rtlCol="0">
            <a:spAutoFit/>
          </a:bodyPr>
          <a:lstStyle/>
          <a:p>
            <a:r>
              <a:rPr lang="zh-CN" altLang="en-US" dirty="0">
                <a:solidFill>
                  <a:srgbClr val="FF0000"/>
                </a:solidFill>
              </a:rPr>
              <a:t>需求：就诊病人也能够在就诊后为就诊医生评分</a:t>
            </a:r>
            <a:endParaRPr kumimoji="1" lang="zh-CN" altLang="en-US" dirty="0">
              <a:solidFill>
                <a:srgbClr val="FF0000"/>
              </a:solidFill>
            </a:endParaRPr>
          </a:p>
        </p:txBody>
      </p:sp>
    </p:spTree>
  </p:cSld>
  <p:clrMapOvr>
    <a:masterClrMapping/>
  </p:clrMapOvr>
  <p:transition spd="med">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225668" y="816574"/>
            <a:ext cx="8372163" cy="574183"/>
          </a:xfrm>
        </p:spPr>
        <p:txBody>
          <a:bodyPr>
            <a:normAutofit/>
          </a:bodyPr>
          <a:lstStyle/>
          <a:p>
            <a:r>
              <a:rPr lang="zh-CN" altLang="en-US" sz="2400" dirty="0"/>
              <a:t>医生在完成接诊后修改预约状态 </a:t>
            </a:r>
            <a:r>
              <a:rPr lang="en-US" altLang="zh-CN" sz="2400" dirty="0"/>
              <a:t>-</a:t>
            </a:r>
            <a:r>
              <a:rPr lang="zh-CN" altLang="en-US" sz="2400" dirty="0"/>
              <a:t> </a:t>
            </a:r>
            <a:r>
              <a:rPr lang="en-GB" altLang="zh-CN" sz="2400" dirty="0" err="1"/>
              <a:t>updateIsFinished</a:t>
            </a:r>
            <a:endParaRPr lang="zh-CN" altLang="en-US" sz="2400" dirty="0"/>
          </a:p>
        </p:txBody>
      </p:sp>
      <p:sp>
        <p:nvSpPr>
          <p:cNvPr id="2" name="文本框 1"/>
          <p:cNvSpPr txBox="1"/>
          <p:nvPr/>
        </p:nvSpPr>
        <p:spPr>
          <a:xfrm>
            <a:off x="624940" y="1798983"/>
            <a:ext cx="7573617" cy="3738780"/>
          </a:xfrm>
          <a:prstGeom prst="rect">
            <a:avLst/>
          </a:prstGeom>
          <a:noFill/>
        </p:spPr>
        <p:txBody>
          <a:bodyPr wrap="square" rtlCol="0">
            <a:spAutoFit/>
          </a:bodyPr>
          <a:lstStyle/>
          <a:p>
            <a:pPr>
              <a:lnSpc>
                <a:spcPct val="150000"/>
              </a:lnSpc>
            </a:pPr>
            <a:r>
              <a:rPr kumimoji="1" lang="en-GB" altLang="zh-CN" sz="2000" dirty="0"/>
              <a:t>PROCEDURE `</a:t>
            </a:r>
            <a:r>
              <a:rPr kumimoji="1" lang="en-GB" altLang="zh-CN" sz="2000" dirty="0" err="1"/>
              <a:t>updateIsFinished</a:t>
            </a:r>
            <a:r>
              <a:rPr kumimoji="1" lang="en-GB" altLang="zh-CN" sz="2000" dirty="0"/>
              <a:t>`(</a:t>
            </a:r>
            <a:r>
              <a:rPr kumimoji="1" lang="en-GB" altLang="zh-CN" sz="2000" dirty="0" err="1"/>
              <a:t>aim_p_id</a:t>
            </a:r>
            <a:r>
              <a:rPr kumimoji="1" lang="en-GB" altLang="zh-CN" sz="2000" dirty="0"/>
              <a:t> </a:t>
            </a:r>
            <a:r>
              <a:rPr kumimoji="1" lang="en-GB" altLang="zh-CN" sz="2000" dirty="0" err="1"/>
              <a:t>INT,aim_time</a:t>
            </a:r>
            <a:r>
              <a:rPr kumimoji="1" lang="en-GB" altLang="zh-CN" sz="2000" dirty="0"/>
              <a:t> VARCHAR(2))</a:t>
            </a:r>
          </a:p>
          <a:p>
            <a:pPr>
              <a:lnSpc>
                <a:spcPct val="150000"/>
              </a:lnSpc>
            </a:pPr>
            <a:endParaRPr kumimoji="1" lang="en-GB" altLang="zh-CN" sz="2000" dirty="0"/>
          </a:p>
          <a:p>
            <a:pPr>
              <a:lnSpc>
                <a:spcPct val="150000"/>
              </a:lnSpc>
            </a:pPr>
            <a:r>
              <a:rPr kumimoji="1" lang="zh-CN" altLang="en-US" sz="2000" dirty="0"/>
              <a:t>  医生在完成就诊后，在通过输入就诊病人</a:t>
            </a:r>
            <a:r>
              <a:rPr kumimoji="1" lang="en-US" altLang="zh-CN" sz="2000" dirty="0"/>
              <a:t>id</a:t>
            </a:r>
            <a:r>
              <a:rPr kumimoji="1" lang="zh-CN" altLang="en-US" sz="2000" dirty="0"/>
              <a:t>与病人就诊时间修改</a:t>
            </a:r>
            <a:endParaRPr kumimoji="1" lang="en-US" altLang="zh-CN" sz="2000" dirty="0"/>
          </a:p>
          <a:p>
            <a:pPr>
              <a:lnSpc>
                <a:spcPct val="150000"/>
              </a:lnSpc>
            </a:pPr>
            <a:r>
              <a:rPr kumimoji="1" lang="en-US" altLang="zh-CN" sz="2000" dirty="0"/>
              <a:t>Appointment</a:t>
            </a:r>
            <a:r>
              <a:rPr kumimoji="1" lang="zh-CN" altLang="en-US" sz="2000" dirty="0"/>
              <a:t>中对应记录的</a:t>
            </a:r>
            <a:r>
              <a:rPr kumimoji="1" lang="en-US" altLang="zh-CN" sz="2000" dirty="0" err="1"/>
              <a:t>ifFinished</a:t>
            </a:r>
            <a:endParaRPr kumimoji="1" lang="en-US" altLang="zh-CN" sz="2000" dirty="0"/>
          </a:p>
          <a:p>
            <a:pPr>
              <a:lnSpc>
                <a:spcPct val="150000"/>
              </a:lnSpc>
            </a:pPr>
            <a:r>
              <a:rPr kumimoji="1" lang="zh-CN" altLang="en-US" sz="2000" dirty="0"/>
              <a:t>  </a:t>
            </a:r>
            <a:endParaRPr kumimoji="1" lang="en-US" altLang="zh-CN" sz="2000" dirty="0"/>
          </a:p>
          <a:p>
            <a:pPr>
              <a:lnSpc>
                <a:spcPct val="150000"/>
              </a:lnSpc>
            </a:pPr>
            <a:r>
              <a:rPr kumimoji="1" lang="zh-CN" altLang="en-US" sz="2000" dirty="0"/>
              <a:t>  过程与</a:t>
            </a:r>
            <a:r>
              <a:rPr kumimoji="1" lang="en-US" altLang="zh-CN" sz="2000" dirty="0" err="1"/>
              <a:t>setGrade</a:t>
            </a:r>
            <a:r>
              <a:rPr kumimoji="1" lang="zh-CN" altLang="en-US" sz="2000" dirty="0"/>
              <a:t>类似</a:t>
            </a:r>
            <a:endParaRPr kumimoji="1" lang="en-US" altLang="zh-CN" sz="2000" dirty="0"/>
          </a:p>
          <a:p>
            <a:pPr>
              <a:lnSpc>
                <a:spcPct val="150000"/>
              </a:lnSpc>
            </a:pPr>
            <a:endParaRPr kumimoji="1" lang="en-US" altLang="zh-CN" sz="2000" dirty="0"/>
          </a:p>
          <a:p>
            <a:pPr>
              <a:lnSpc>
                <a:spcPct val="150000"/>
              </a:lnSpc>
            </a:pPr>
            <a:r>
              <a:rPr kumimoji="1" lang="zh-CN" altLang="en-US" sz="2000" dirty="0"/>
              <a:t>  在同一时间一个病人只能拥有一个预约，故过程可以完成</a:t>
            </a:r>
          </a:p>
        </p:txBody>
      </p:sp>
    </p:spTree>
  </p:cSld>
  <p:clrMapOvr>
    <a:masterClrMapping/>
  </p:clrMapOvr>
  <p:transition spd="med">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grpSp>
        <p:nvGrpSpPr>
          <p:cNvPr id="3" name="组合 2"/>
          <p:cNvGrpSpPr/>
          <p:nvPr/>
        </p:nvGrpSpPr>
        <p:grpSpPr>
          <a:xfrm>
            <a:off x="1841535" y="1303550"/>
            <a:ext cx="843427" cy="443226"/>
            <a:chOff x="666810" y="2586037"/>
            <a:chExt cx="468000" cy="245937"/>
          </a:xfrm>
        </p:grpSpPr>
        <p:sp>
          <p:nvSpPr>
            <p:cNvPr id="4"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7" name="直接连接符 6"/>
          <p:cNvCxnSpPr>
            <a:stCxn id="4" idx="6"/>
          </p:cNvCxnSpPr>
          <p:nvPr/>
        </p:nvCxnSpPr>
        <p:spPr>
          <a:xfrm>
            <a:off x="2534033" y="1711215"/>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zh-CN" altLang="en-US" sz="2400" dirty="0"/>
              <a:t>项目简介</a:t>
            </a:r>
          </a:p>
        </p:txBody>
      </p:sp>
      <p:grpSp>
        <p:nvGrpSpPr>
          <p:cNvPr id="12" name="组合 11"/>
          <p:cNvGrpSpPr/>
          <p:nvPr/>
        </p:nvGrpSpPr>
        <p:grpSpPr>
          <a:xfrm>
            <a:off x="1841535" y="2223523"/>
            <a:ext cx="843427" cy="443226"/>
            <a:chOff x="666810" y="2586037"/>
            <a:chExt cx="468000" cy="245937"/>
          </a:xfrm>
        </p:grpSpPr>
        <p:sp>
          <p:nvSpPr>
            <p:cNvPr id="1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15" name="直接连接符 14"/>
          <p:cNvCxnSpPr>
            <a:stCxn id="13" idx="6"/>
          </p:cNvCxnSpPr>
          <p:nvPr/>
        </p:nvCxnSpPr>
        <p:spPr>
          <a:xfrm>
            <a:off x="2534033" y="2631188"/>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zh-CN" altLang="en-US" sz="2400" dirty="0"/>
              <a:t>设计描述</a:t>
            </a:r>
          </a:p>
        </p:txBody>
      </p:sp>
      <p:grpSp>
        <p:nvGrpSpPr>
          <p:cNvPr id="17" name="组合 16"/>
          <p:cNvGrpSpPr/>
          <p:nvPr/>
        </p:nvGrpSpPr>
        <p:grpSpPr>
          <a:xfrm>
            <a:off x="1841535" y="3143496"/>
            <a:ext cx="843427" cy="443226"/>
            <a:chOff x="666810" y="2586037"/>
            <a:chExt cx="468000" cy="245937"/>
          </a:xfrm>
        </p:grpSpPr>
        <p:sp>
          <p:nvSpPr>
            <p:cNvPr id="18"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20" name="直接连接符 19"/>
          <p:cNvCxnSpPr>
            <a:stCxn id="18" idx="6"/>
          </p:cNvCxnSpPr>
          <p:nvPr/>
        </p:nvCxnSpPr>
        <p:spPr>
          <a:xfrm>
            <a:off x="2534033" y="3551161"/>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zh-CN" altLang="en-US" sz="2400" dirty="0"/>
              <a:t>部分</a:t>
            </a:r>
            <a:r>
              <a:rPr lang="en-US" altLang="zh-CN" sz="2400" dirty="0"/>
              <a:t>SQL</a:t>
            </a:r>
            <a:r>
              <a:rPr lang="zh-CN" altLang="en-US" sz="2400" dirty="0"/>
              <a:t>脚本简介</a:t>
            </a:r>
          </a:p>
        </p:txBody>
      </p:sp>
      <p:grpSp>
        <p:nvGrpSpPr>
          <p:cNvPr id="22" name="组合 21"/>
          <p:cNvGrpSpPr/>
          <p:nvPr/>
        </p:nvGrpSpPr>
        <p:grpSpPr>
          <a:xfrm>
            <a:off x="1841535" y="4063469"/>
            <a:ext cx="843427" cy="443226"/>
            <a:chOff x="666810" y="2586037"/>
            <a:chExt cx="468000" cy="245937"/>
          </a:xfrm>
        </p:grpSpPr>
        <p:sp>
          <p:nvSpPr>
            <p:cNvPr id="2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25" name="直接连接符 24"/>
          <p:cNvCxnSpPr>
            <a:stCxn id="23" idx="6"/>
          </p:cNvCxnSpPr>
          <p:nvPr/>
        </p:nvCxnSpPr>
        <p:spPr>
          <a:xfrm>
            <a:off x="2534033" y="4471134"/>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zh-CN" altLang="en-US" sz="2400" dirty="0"/>
              <a:t>总结</a:t>
            </a:r>
          </a:p>
        </p:txBody>
      </p:sp>
    </p:spTree>
    <p:extLst>
      <p:ext uri="{BB962C8B-B14F-4D97-AF65-F5344CB8AC3E}">
        <p14:creationId xmlns:p14="http://schemas.microsoft.com/office/powerpoint/2010/main" val="3155251148"/>
      </p:ext>
    </p:extLst>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81C6196-0BF7-478D-9537-285462D2B353}"/>
              </a:ext>
            </a:extLst>
          </p:cNvPr>
          <p:cNvSpPr>
            <a:spLocks noGrp="1"/>
          </p:cNvSpPr>
          <p:nvPr>
            <p:ph sz="quarter" idx="10"/>
          </p:nvPr>
        </p:nvSpPr>
        <p:spPr/>
        <p:txBody>
          <a:bodyPr/>
          <a:lstStyle/>
          <a:p>
            <a:r>
              <a:rPr lang="zh-CN" altLang="en-US" dirty="0"/>
              <a:t>首先查询余量</a:t>
            </a:r>
            <a:endParaRPr lang="en-US" altLang="zh-CN" dirty="0"/>
          </a:p>
          <a:p>
            <a:r>
              <a:rPr lang="en-US" altLang="zh-CN" dirty="0"/>
              <a:t> SELECT </a:t>
            </a:r>
            <a:r>
              <a:rPr lang="en-US" altLang="zh-CN" dirty="0" err="1"/>
              <a:t>GetRemainNum</a:t>
            </a:r>
            <a:r>
              <a:rPr lang="en-US" altLang="zh-CN" dirty="0"/>
              <a:t>(</a:t>
            </a:r>
            <a:r>
              <a:rPr lang="en-US" altLang="zh-CN" dirty="0" err="1"/>
              <a:t>aim_date,aim_time,dept_name,doc_name</a:t>
            </a:r>
            <a:r>
              <a:rPr lang="en-US" altLang="zh-CN" dirty="0"/>
              <a:t>) into </a:t>
            </a:r>
            <a:r>
              <a:rPr lang="en-US" altLang="zh-CN" dirty="0" err="1"/>
              <a:t>can_add</a:t>
            </a:r>
            <a:r>
              <a:rPr lang="en-US" altLang="zh-CN" dirty="0"/>
              <a:t>;</a:t>
            </a:r>
          </a:p>
          <a:p>
            <a:r>
              <a:rPr lang="en-US" altLang="zh-CN" dirty="0"/>
              <a:t> SELECT </a:t>
            </a:r>
            <a:r>
              <a:rPr lang="en-US" altLang="zh-CN" dirty="0" err="1"/>
              <a:t>get_date</a:t>
            </a:r>
            <a:r>
              <a:rPr lang="en-US" altLang="zh-CN" dirty="0"/>
              <a:t>(</a:t>
            </a:r>
            <a:r>
              <a:rPr lang="en-US" altLang="zh-CN" dirty="0" err="1"/>
              <a:t>aim_date,aim_time,dept_name,doc_name</a:t>
            </a:r>
            <a:r>
              <a:rPr lang="en-US" altLang="zh-CN" dirty="0"/>
              <a:t>) into </a:t>
            </a:r>
            <a:r>
              <a:rPr lang="en-US" altLang="zh-CN" dirty="0" err="1"/>
              <a:t>tmp_date</a:t>
            </a:r>
            <a:r>
              <a:rPr lang="en-US" altLang="zh-CN" dirty="0"/>
              <a:t>;</a:t>
            </a:r>
          </a:p>
          <a:p>
            <a:r>
              <a:rPr lang="en-US" altLang="zh-CN" dirty="0"/>
              <a:t>  SELECT </a:t>
            </a:r>
            <a:r>
              <a:rPr lang="en-US" altLang="zh-CN" dirty="0" err="1"/>
              <a:t>get_time_slot_id</a:t>
            </a:r>
            <a:r>
              <a:rPr lang="en-US" altLang="zh-CN" dirty="0"/>
              <a:t>(</a:t>
            </a:r>
            <a:r>
              <a:rPr lang="en-US" altLang="zh-CN" dirty="0" err="1"/>
              <a:t>aim_date,aim_time,dept_name,doc_name</a:t>
            </a:r>
            <a:r>
              <a:rPr lang="en-US" altLang="zh-CN" dirty="0"/>
              <a:t>) into </a:t>
            </a:r>
            <a:r>
              <a:rPr lang="en-US" altLang="zh-CN" dirty="0" err="1"/>
              <a:t>tmp_time_slot_id</a:t>
            </a:r>
            <a:r>
              <a:rPr lang="en-US" altLang="zh-CN" dirty="0"/>
              <a:t>;</a:t>
            </a:r>
          </a:p>
          <a:p>
            <a:r>
              <a:rPr lang="zh-CN" altLang="en-US" dirty="0"/>
              <a:t>如果余量大于</a:t>
            </a:r>
            <a:r>
              <a:rPr lang="en-US" altLang="zh-CN" dirty="0"/>
              <a:t>0 </a:t>
            </a:r>
            <a:r>
              <a:rPr lang="zh-CN" altLang="en-US" dirty="0"/>
              <a:t>我们就在</a:t>
            </a:r>
            <a:r>
              <a:rPr lang="en-US" altLang="zh-CN" dirty="0"/>
              <a:t>appoint</a:t>
            </a:r>
            <a:r>
              <a:rPr lang="zh-CN" altLang="en-US" dirty="0"/>
              <a:t>表中插入一条新的预约单，否则什么都不做</a:t>
            </a:r>
          </a:p>
        </p:txBody>
      </p:sp>
      <p:sp>
        <p:nvSpPr>
          <p:cNvPr id="3" name="标题 2">
            <a:extLst>
              <a:ext uri="{FF2B5EF4-FFF2-40B4-BE49-F238E27FC236}">
                <a16:creationId xmlns:a16="http://schemas.microsoft.com/office/drawing/2014/main" id="{AB5DDCB4-17A5-4606-9F83-329A76D46D9F}"/>
              </a:ext>
            </a:extLst>
          </p:cNvPr>
          <p:cNvSpPr>
            <a:spLocks noGrp="1"/>
          </p:cNvSpPr>
          <p:nvPr>
            <p:ph type="title"/>
          </p:nvPr>
        </p:nvSpPr>
        <p:spPr/>
        <p:txBody>
          <a:bodyPr>
            <a:normAutofit/>
          </a:bodyPr>
          <a:lstStyle/>
          <a:p>
            <a:r>
              <a:rPr lang="zh-CN" altLang="en-US" dirty="0"/>
              <a:t>病人添加预约</a:t>
            </a:r>
            <a:r>
              <a:rPr lang="en-US" altLang="zh-CN" dirty="0"/>
              <a:t>-</a:t>
            </a:r>
            <a:r>
              <a:rPr lang="en-US" altLang="zh-CN" dirty="0" err="1"/>
              <a:t>addAppoint</a:t>
            </a:r>
            <a:endParaRPr lang="zh-CN" altLang="en-US" dirty="0"/>
          </a:p>
        </p:txBody>
      </p:sp>
    </p:spTree>
    <p:extLst>
      <p:ext uri="{BB962C8B-B14F-4D97-AF65-F5344CB8AC3E}">
        <p14:creationId xmlns:p14="http://schemas.microsoft.com/office/powerpoint/2010/main" val="27869479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a:t>使用查询功能，则选择了</a:t>
            </a:r>
            <a:r>
              <a:rPr lang="en-US" altLang="zh-CN"/>
              <a:t>procedure</a:t>
            </a:r>
          </a:p>
          <a:p>
            <a:endParaRPr lang="en-US" altLang="zh-CN"/>
          </a:p>
          <a:p>
            <a:r>
              <a:rPr lang="en-US" altLang="zh-CN">
                <a:solidFill>
                  <a:schemeClr val="accent1">
                    <a:lumMod val="60000"/>
                    <a:lumOff val="40000"/>
                  </a:schemeClr>
                </a:solidFill>
              </a:rPr>
              <a:t>PROCEDURE</a:t>
            </a:r>
            <a:r>
              <a:rPr lang="en-US" altLang="zh-CN"/>
              <a:t> </a:t>
            </a:r>
            <a:r>
              <a:rPr lang="en-US" altLang="zh-CN">
                <a:solidFill>
                  <a:srgbClr val="FF0000"/>
                </a:solidFill>
              </a:rPr>
              <a:t>Doc_All_timeSlot</a:t>
            </a:r>
            <a:r>
              <a:rPr lang="en-US" altLang="zh-CN"/>
              <a:t>(</a:t>
            </a:r>
            <a:r>
              <a:rPr lang="en-US" altLang="zh-CN">
                <a:solidFill>
                  <a:schemeClr val="accent1">
                    <a:lumMod val="60000"/>
                    <a:lumOff val="40000"/>
                  </a:schemeClr>
                </a:solidFill>
              </a:rPr>
              <a:t>in</a:t>
            </a:r>
            <a:r>
              <a:rPr lang="en-US" altLang="zh-CN"/>
              <a:t> doc_id </a:t>
            </a:r>
            <a:r>
              <a:rPr lang="en-US" altLang="zh-CN">
                <a:solidFill>
                  <a:schemeClr val="accent1">
                    <a:lumMod val="60000"/>
                    <a:lumOff val="40000"/>
                  </a:schemeClr>
                </a:solidFill>
              </a:rPr>
              <a:t>VARCHAR(255)</a:t>
            </a:r>
            <a:r>
              <a:rPr lang="en-US" altLang="zh-CN"/>
              <a:t>)</a:t>
            </a:r>
          </a:p>
          <a:p>
            <a:r>
              <a:rPr lang="zh-CN" altLang="en-US"/>
              <a:t>传入一个</a:t>
            </a:r>
            <a:r>
              <a:rPr lang="en-US" altLang="zh-CN"/>
              <a:t>doctor_id</a:t>
            </a:r>
            <a:r>
              <a:rPr lang="zh-CN" altLang="en-US"/>
              <a:t>展现该医生所有负责的时间段的信息</a:t>
            </a:r>
          </a:p>
          <a:p>
            <a:endParaRPr lang="zh-CN" altLang="en-US"/>
          </a:p>
          <a:p>
            <a:r>
              <a:rPr lang="en-US" altLang="zh-CN">
                <a:solidFill>
                  <a:schemeClr val="accent1">
                    <a:lumMod val="60000"/>
                    <a:lumOff val="40000"/>
                  </a:schemeClr>
                </a:solidFill>
                <a:sym typeface="+mn-ea"/>
              </a:rPr>
              <a:t>PROCEDURE</a:t>
            </a:r>
            <a:r>
              <a:rPr lang="en-US" altLang="zh-CN">
                <a:sym typeface="+mn-ea"/>
              </a:rPr>
              <a:t> </a:t>
            </a:r>
            <a:r>
              <a:rPr lang="en-US" altLang="zh-CN">
                <a:solidFill>
                  <a:srgbClr val="FF0000"/>
                </a:solidFill>
                <a:sym typeface="+mn-ea"/>
              </a:rPr>
              <a:t>Doc_timeslot_info</a:t>
            </a:r>
            <a:r>
              <a:rPr lang="en-US" altLang="zh-CN">
                <a:sym typeface="+mn-ea"/>
              </a:rPr>
              <a:t>(</a:t>
            </a:r>
            <a:r>
              <a:rPr lang="en-US" altLang="zh-CN">
                <a:solidFill>
                  <a:schemeClr val="accent1">
                    <a:lumMod val="60000"/>
                    <a:lumOff val="40000"/>
                  </a:schemeClr>
                </a:solidFill>
                <a:sym typeface="+mn-ea"/>
              </a:rPr>
              <a:t>in</a:t>
            </a:r>
            <a:r>
              <a:rPr lang="en-US" altLang="zh-CN">
                <a:sym typeface="+mn-ea"/>
              </a:rPr>
              <a:t> doc_id </a:t>
            </a:r>
            <a:r>
              <a:rPr lang="en-US" altLang="zh-CN">
                <a:solidFill>
                  <a:schemeClr val="accent1">
                    <a:lumMod val="60000"/>
                    <a:lumOff val="40000"/>
                  </a:schemeClr>
                </a:solidFill>
                <a:sym typeface="+mn-ea"/>
              </a:rPr>
              <a:t>VARCHAR(255)</a:t>
            </a:r>
            <a:r>
              <a:rPr lang="zh-CN" altLang="en-US">
                <a:solidFill>
                  <a:schemeClr val="tx1"/>
                </a:solidFill>
                <a:sym typeface="+mn-ea"/>
              </a:rPr>
              <a:t>，</a:t>
            </a:r>
            <a:r>
              <a:rPr lang="en-US" altLang="zh-CN">
                <a:solidFill>
                  <a:schemeClr val="accent1">
                    <a:lumMod val="60000"/>
                    <a:lumOff val="40000"/>
                  </a:schemeClr>
                </a:solidFill>
                <a:sym typeface="+mn-ea"/>
              </a:rPr>
              <a:t>in</a:t>
            </a:r>
            <a:r>
              <a:rPr lang="en-US" altLang="zh-CN">
                <a:sym typeface="+mn-ea"/>
              </a:rPr>
              <a:t> _time </a:t>
            </a:r>
            <a:r>
              <a:rPr lang="en-US" altLang="zh-CN">
                <a:solidFill>
                  <a:schemeClr val="accent1">
                    <a:lumMod val="60000"/>
                    <a:lumOff val="40000"/>
                  </a:schemeClr>
                </a:solidFill>
                <a:sym typeface="+mn-ea"/>
              </a:rPr>
              <a:t>VARCHAR(255)</a:t>
            </a:r>
            <a:r>
              <a:rPr lang="en-US" altLang="zh-CN">
                <a:sym typeface="+mn-ea"/>
              </a:rPr>
              <a:t>)</a:t>
            </a:r>
            <a:endParaRPr lang="en-US" altLang="zh-CN"/>
          </a:p>
          <a:p>
            <a:r>
              <a:rPr lang="zh-CN" altLang="en-US"/>
              <a:t>传入一个</a:t>
            </a:r>
            <a:r>
              <a:rPr lang="en-US" altLang="zh-CN"/>
              <a:t>doctor_id</a:t>
            </a:r>
            <a:r>
              <a:rPr lang="zh-CN" altLang="en-US"/>
              <a:t>和一个时间段，展现该医生服务的该时间段的具体信息</a:t>
            </a:r>
          </a:p>
        </p:txBody>
      </p:sp>
      <p:sp>
        <p:nvSpPr>
          <p:cNvPr id="3" name="标题 2"/>
          <p:cNvSpPr>
            <a:spLocks noGrp="1"/>
          </p:cNvSpPr>
          <p:nvPr>
            <p:ph type="title"/>
          </p:nvPr>
        </p:nvSpPr>
        <p:spPr/>
        <p:txBody>
          <a:bodyPr/>
          <a:lstStyle/>
          <a:p>
            <a:r>
              <a:rPr lang="zh-CN" altLang="en-US"/>
              <a:t>查询所有时间段与具体时间段</a:t>
            </a:r>
          </a:p>
        </p:txBody>
      </p:sp>
    </p:spTree>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dissolve">
                                      <p:cBhvr>
                                        <p:cTn id="7" dur="500"/>
                                        <p:tgtEl>
                                          <p:spTgt spid="2">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dissolve">
                                      <p:cBhvr>
                                        <p:cTn id="10" dur="500"/>
                                        <p:tgtEl>
                                          <p:spTgt spid="2">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animEffect transition="in" filter="dissolve">
                                      <p:cBhvr>
                                        <p:cTn id="15" dur="500"/>
                                        <p:tgtEl>
                                          <p:spTgt spid="2">
                                            <p:txEl>
                                              <p:pRg st="5" end="5"/>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2">
                                            <p:txEl>
                                              <p:pRg st="6" end="6"/>
                                            </p:txEl>
                                          </p:spTgt>
                                        </p:tgtEl>
                                        <p:attrNameLst>
                                          <p:attrName>style.visibility</p:attrName>
                                        </p:attrNameLst>
                                      </p:cBhvr>
                                      <p:to>
                                        <p:strVal val="visible"/>
                                      </p:to>
                                    </p:set>
                                    <p:animEffect transition="in" filter="dissolve">
                                      <p:cBhvr>
                                        <p:cTn id="18"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a:solidFill>
                  <a:schemeClr val="accent1">
                    <a:lumMod val="60000"/>
                    <a:lumOff val="40000"/>
                  </a:schemeClr>
                </a:solidFill>
              </a:rPr>
              <a:t>PROCEDURE</a:t>
            </a:r>
            <a:r>
              <a:rPr lang="zh-CN" altLang="en-US"/>
              <a:t> </a:t>
            </a:r>
            <a:r>
              <a:rPr lang="zh-CN" altLang="en-US">
                <a:solidFill>
                  <a:srgbClr val="FF0000"/>
                </a:solidFill>
              </a:rPr>
              <a:t>update_timeslot_status</a:t>
            </a:r>
            <a:r>
              <a:rPr lang="zh-CN" altLang="en-US"/>
              <a:t>(</a:t>
            </a:r>
            <a:r>
              <a:rPr lang="zh-CN" altLang="en-US">
                <a:solidFill>
                  <a:schemeClr val="accent1">
                    <a:lumMod val="60000"/>
                    <a:lumOff val="40000"/>
                  </a:schemeClr>
                </a:solidFill>
              </a:rPr>
              <a:t>in</a:t>
            </a:r>
            <a:r>
              <a:rPr lang="zh-CN" altLang="en-US"/>
              <a:t> d_id </a:t>
            </a:r>
            <a:r>
              <a:rPr lang="zh-CN" altLang="en-US">
                <a:solidFill>
                  <a:schemeClr val="accent1">
                    <a:lumMod val="60000"/>
                    <a:lumOff val="40000"/>
                  </a:schemeClr>
                </a:solidFill>
              </a:rPr>
              <a:t>varchar(255)</a:t>
            </a:r>
            <a:r>
              <a:rPr lang="zh-CN" altLang="en-US"/>
              <a:t>,</a:t>
            </a:r>
            <a:r>
              <a:rPr lang="zh-CN" altLang="en-US">
                <a:solidFill>
                  <a:schemeClr val="accent1">
                    <a:lumMod val="60000"/>
                    <a:lumOff val="40000"/>
                  </a:schemeClr>
                </a:solidFill>
              </a:rPr>
              <a:t>in</a:t>
            </a:r>
            <a:r>
              <a:rPr lang="zh-CN" altLang="en-US"/>
              <a:t> </a:t>
            </a:r>
            <a:r>
              <a:rPr lang="en-US" altLang="zh-CN"/>
              <a:t>_</a:t>
            </a:r>
            <a:r>
              <a:rPr lang="zh-CN" altLang="en-US"/>
              <a:t>time </a:t>
            </a:r>
            <a:r>
              <a:rPr lang="zh-CN" altLang="en-US">
                <a:solidFill>
                  <a:schemeClr val="accent1">
                    <a:lumMod val="60000"/>
                    <a:lumOff val="40000"/>
                  </a:schemeClr>
                </a:solidFill>
              </a:rPr>
              <a:t>VARCHAR(255)</a:t>
            </a:r>
            <a:r>
              <a:rPr lang="zh-CN" altLang="en-US"/>
              <a:t>,</a:t>
            </a:r>
            <a:r>
              <a:rPr lang="zh-CN" altLang="en-US">
                <a:solidFill>
                  <a:schemeClr val="accent1">
                    <a:lumMod val="60000"/>
                    <a:lumOff val="40000"/>
                  </a:schemeClr>
                </a:solidFill>
              </a:rPr>
              <a:t>in</a:t>
            </a:r>
            <a:r>
              <a:rPr lang="zh-CN" altLang="en-US"/>
              <a:t> num_change </a:t>
            </a:r>
            <a:r>
              <a:rPr lang="zh-CN" altLang="en-US">
                <a:solidFill>
                  <a:schemeClr val="accent1">
                    <a:lumMod val="60000"/>
                    <a:lumOff val="40000"/>
                  </a:schemeClr>
                </a:solidFill>
              </a:rPr>
              <a:t>int(11)</a:t>
            </a:r>
            <a:r>
              <a:rPr lang="zh-CN" altLang="en-US"/>
              <a:t>)</a:t>
            </a:r>
          </a:p>
          <a:p>
            <a:r>
              <a:rPr lang="zh-CN" altLang="en-US"/>
              <a:t>输入医生</a:t>
            </a:r>
            <a:r>
              <a:rPr lang="en-US" altLang="zh-CN"/>
              <a:t>id</a:t>
            </a:r>
            <a:r>
              <a:rPr lang="zh-CN" altLang="en-US"/>
              <a:t>，时间段（医生</a:t>
            </a:r>
            <a:r>
              <a:rPr lang="en-US" altLang="zh-CN"/>
              <a:t>id</a:t>
            </a:r>
            <a:r>
              <a:rPr lang="zh-CN" altLang="en-US"/>
              <a:t>和时间段唯一确定一个</a:t>
            </a:r>
            <a:r>
              <a:rPr lang="en-US" altLang="zh-CN"/>
              <a:t>time_slot</a:t>
            </a:r>
            <a:r>
              <a:rPr lang="zh-CN" altLang="en-US"/>
              <a:t>元组），已经给定一个数字变化（可正可负），改变该时间段的目前预约人数。</a:t>
            </a:r>
          </a:p>
          <a:p>
            <a:endParaRPr lang="zh-CN" altLang="en-US"/>
          </a:p>
          <a:p>
            <a:endParaRPr lang="zh-CN" altLang="en-US"/>
          </a:p>
        </p:txBody>
      </p:sp>
      <p:sp>
        <p:nvSpPr>
          <p:cNvPr id="3" name="标题 2"/>
          <p:cNvSpPr>
            <a:spLocks noGrp="1"/>
          </p:cNvSpPr>
          <p:nvPr>
            <p:ph type="title"/>
          </p:nvPr>
        </p:nvSpPr>
        <p:spPr/>
        <p:txBody>
          <a:bodyPr/>
          <a:lstStyle/>
          <a:p>
            <a:r>
              <a:rPr lang="zh-CN" altLang="en-US"/>
              <a:t>医生主动更新预约状态</a:t>
            </a:r>
          </a:p>
        </p:txBody>
      </p:sp>
    </p:spTree>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dissolve">
                                      <p:cBhvr>
                                        <p:cTn id="10"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noChangeAspect="1"/>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a:spLocks/>
          </p:cNvSpPr>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简介</a:t>
            </a:r>
          </a:p>
        </p:txBody>
      </p:sp>
      <p:sp>
        <p:nvSpPr>
          <p:cNvPr id="13" name="Freeform 10"/>
          <p:cNvSpPr>
            <a:spLocks noChangeAspect="1"/>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设计描述</a:t>
            </a:r>
          </a:p>
        </p:txBody>
      </p:sp>
      <p:sp>
        <p:nvSpPr>
          <p:cNvPr id="18" name="Freeform 10"/>
          <p:cNvSpPr>
            <a:spLocks noChangeAspect="1"/>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部分</a:t>
            </a:r>
            <a:r>
              <a:rPr lang="en-US" altLang="zh-CN" sz="2400" dirty="0">
                <a:solidFill>
                  <a:schemeClr val="tx1">
                    <a:lumMod val="75000"/>
                    <a:lumOff val="25000"/>
                  </a:schemeClr>
                </a:solidFill>
              </a:rPr>
              <a:t>SQL</a:t>
            </a:r>
            <a:r>
              <a:rPr lang="zh-CN" altLang="en-US" sz="2400" dirty="0">
                <a:solidFill>
                  <a:schemeClr val="tx1">
                    <a:lumMod val="75000"/>
                    <a:lumOff val="25000"/>
                  </a:schemeClr>
                </a:solidFill>
              </a:rPr>
              <a:t>脚本简介</a:t>
            </a:r>
          </a:p>
        </p:txBody>
      </p:sp>
      <p:sp>
        <p:nvSpPr>
          <p:cNvPr id="23" name="Freeform 10"/>
          <p:cNvSpPr>
            <a:spLocks noChangeAspect="1"/>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总结</a:t>
            </a:r>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782380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98BC453-1320-4257-BFC6-0ACAFB3AF412}"/>
              </a:ext>
            </a:extLst>
          </p:cNvPr>
          <p:cNvSpPr>
            <a:spLocks noGrp="1"/>
          </p:cNvSpPr>
          <p:nvPr>
            <p:ph sz="quarter" idx="10"/>
          </p:nvPr>
        </p:nvSpPr>
        <p:spPr/>
        <p:txBody>
          <a:bodyPr>
            <a:normAutofit/>
          </a:bodyPr>
          <a:lstStyle/>
          <a:p>
            <a:r>
              <a:rPr lang="zh-CN" altLang="en-US" sz="2400" dirty="0"/>
              <a:t>对于此次项目，我们前前后后开了</a:t>
            </a:r>
            <a:r>
              <a:rPr lang="en-US" altLang="zh-CN" sz="2400" dirty="0"/>
              <a:t>5</a:t>
            </a:r>
            <a:r>
              <a:rPr lang="zh-CN" altLang="en-US" sz="2400" dirty="0"/>
              <a:t>、</a:t>
            </a:r>
            <a:r>
              <a:rPr lang="en-US" altLang="zh-CN" sz="2400" dirty="0"/>
              <a:t>6</a:t>
            </a:r>
            <a:r>
              <a:rPr lang="zh-CN" altLang="en-US" sz="2400" dirty="0"/>
              <a:t>次会议，对数据库的结构（是否冗余、该怎样设计表的结构才能既兼顾查询的遍历又不会有其他的问题、对于</a:t>
            </a:r>
            <a:r>
              <a:rPr lang="en-US" altLang="zh-CN" sz="2400" dirty="0" err="1"/>
              <a:t>Function,Procedure,Trigger</a:t>
            </a:r>
            <a:r>
              <a:rPr lang="zh-CN" altLang="en-US" sz="2400" dirty="0"/>
              <a:t>等的测试及改良等）进行了多次的讨论以及更改。可以说这个项目是我们全体成员的心血，也很感谢蒋老师以及助教能给我们这样一次极好的机会来锻炼我们对于数据库的知识以及熟练度！</a:t>
            </a:r>
          </a:p>
        </p:txBody>
      </p:sp>
      <p:sp>
        <p:nvSpPr>
          <p:cNvPr id="3" name="标题 2">
            <a:extLst>
              <a:ext uri="{FF2B5EF4-FFF2-40B4-BE49-F238E27FC236}">
                <a16:creationId xmlns:a16="http://schemas.microsoft.com/office/drawing/2014/main" id="{F847A92E-9ABD-43B4-A57A-311EAD1EAA49}"/>
              </a:ext>
            </a:extLst>
          </p:cNvPr>
          <p:cNvSpPr>
            <a:spLocks noGrp="1"/>
          </p:cNvSpPr>
          <p:nvPr>
            <p:ph type="title"/>
          </p:nvPr>
        </p:nvSpPr>
        <p:spPr/>
        <p:txBody>
          <a:bodyPr/>
          <a:lstStyle/>
          <a:p>
            <a:r>
              <a:rPr lang="zh-CN" altLang="en-US" dirty="0"/>
              <a:t>项目总结</a:t>
            </a:r>
          </a:p>
        </p:txBody>
      </p:sp>
    </p:spTree>
    <p:extLst>
      <p:ext uri="{BB962C8B-B14F-4D97-AF65-F5344CB8AC3E}">
        <p14:creationId xmlns:p14="http://schemas.microsoft.com/office/powerpoint/2010/main" val="37104709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mn-ea"/>
                <a:ea typeface="+mn-ea"/>
              </a:rPr>
              <a:t>谢谢！</a:t>
            </a:r>
          </a:p>
        </p:txBody>
      </p:sp>
    </p:spTree>
    <p:extLst>
      <p:ext uri="{BB962C8B-B14F-4D97-AF65-F5344CB8AC3E}">
        <p14:creationId xmlns:p14="http://schemas.microsoft.com/office/powerpoint/2010/main" val="1362973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zh-CN" altLang="en-US" sz="2400" dirty="0"/>
              <a:t>简介</a:t>
            </a:r>
          </a:p>
        </p:txBody>
      </p: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设计描述</a:t>
            </a:r>
          </a:p>
        </p:txBody>
      </p: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部分</a:t>
            </a:r>
            <a:r>
              <a:rPr lang="en-US" altLang="zh-CN" sz="2400" dirty="0">
                <a:solidFill>
                  <a:schemeClr val="tx1">
                    <a:lumMod val="75000"/>
                    <a:lumOff val="25000"/>
                  </a:schemeClr>
                </a:solidFill>
              </a:rPr>
              <a:t>SQL</a:t>
            </a:r>
            <a:r>
              <a:rPr lang="zh-CN" altLang="en-US" sz="2400" dirty="0">
                <a:solidFill>
                  <a:schemeClr val="tx1">
                    <a:lumMod val="75000"/>
                    <a:lumOff val="25000"/>
                  </a:schemeClr>
                </a:solidFill>
              </a:rPr>
              <a:t>脚本简介</a:t>
            </a:r>
          </a:p>
        </p:txBody>
      </p: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总结</a:t>
            </a:r>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462090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5761117" cy="4921498"/>
          </a:xfrm>
        </p:spPr>
        <p:txBody>
          <a:bodyPr>
            <a:normAutofit/>
          </a:bodyPr>
          <a:lstStyle/>
          <a:p>
            <a:pPr>
              <a:lnSpc>
                <a:spcPct val="150000"/>
              </a:lnSpc>
            </a:pPr>
            <a:r>
              <a:rPr lang="zh-CN" altLang="en-US" sz="2400" dirty="0"/>
              <a:t>建立医院门诊预约系统，对提高工作效率，减少工作量以及解放劳动力具有重要意义。医院作为关系民生的重要机构，每天需要接待的人员基数巨大，尤其是现在人们健康意识的提高，因此，我们需要一个好的设计来构造医院的医疗门诊预约系统。</a:t>
            </a:r>
            <a:endParaRPr lang="en-US" altLang="zh-CN" sz="2400" dirty="0"/>
          </a:p>
        </p:txBody>
      </p:sp>
      <p:sp>
        <p:nvSpPr>
          <p:cNvPr id="3" name="标题 2"/>
          <p:cNvSpPr>
            <a:spLocks noGrp="1"/>
          </p:cNvSpPr>
          <p:nvPr>
            <p:ph type="title"/>
          </p:nvPr>
        </p:nvSpPr>
        <p:spPr/>
        <p:txBody>
          <a:bodyPr/>
          <a:lstStyle/>
          <a:p>
            <a:r>
              <a:rPr lang="zh-CN" altLang="en-US" dirty="0"/>
              <a:t>简介</a:t>
            </a:r>
          </a:p>
        </p:txBody>
      </p:sp>
      <p:pic>
        <p:nvPicPr>
          <p:cNvPr id="1026" name="Picture 2">
            <a:extLst>
              <a:ext uri="{FF2B5EF4-FFF2-40B4-BE49-F238E27FC236}">
                <a16:creationId xmlns:a16="http://schemas.microsoft.com/office/drawing/2014/main" id="{E2959034-E5B2-478D-A315-ABB3E643E7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5142" y="2533650"/>
            <a:ext cx="2711919" cy="2300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054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简介</a:t>
            </a:r>
          </a:p>
        </p:txBody>
      </p: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设计描述</a:t>
            </a:r>
          </a:p>
        </p:txBody>
      </p: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79"/>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部分</a:t>
            </a:r>
            <a:r>
              <a:rPr lang="en-US" altLang="zh-CN" sz="2400" dirty="0">
                <a:solidFill>
                  <a:schemeClr val="tx1">
                    <a:lumMod val="75000"/>
                    <a:lumOff val="25000"/>
                  </a:schemeClr>
                </a:solidFill>
              </a:rPr>
              <a:t>SQL</a:t>
            </a:r>
            <a:r>
              <a:rPr lang="zh-CN" altLang="en-US" sz="2400" dirty="0">
                <a:solidFill>
                  <a:schemeClr val="tx1">
                    <a:lumMod val="75000"/>
                    <a:lumOff val="25000"/>
                  </a:schemeClr>
                </a:solidFill>
              </a:rPr>
              <a:t>脚本简介</a:t>
            </a:r>
          </a:p>
        </p:txBody>
      </p: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总结</a:t>
            </a:r>
          </a:p>
        </p:txBody>
      </p:sp>
    </p:spTree>
    <p:extLst>
      <p:ext uri="{BB962C8B-B14F-4D97-AF65-F5344CB8AC3E}">
        <p14:creationId xmlns:p14="http://schemas.microsoft.com/office/powerpoint/2010/main" val="3595279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27AA3C2-19DA-4C7F-904C-DF8998E3879B}"/>
              </a:ext>
            </a:extLst>
          </p:cNvPr>
          <p:cNvSpPr>
            <a:spLocks noGrp="1"/>
          </p:cNvSpPr>
          <p:nvPr>
            <p:ph sz="quarter" idx="10"/>
          </p:nvPr>
        </p:nvSpPr>
        <p:spPr/>
        <p:txBody>
          <a:bodyPr>
            <a:normAutofit/>
          </a:bodyPr>
          <a:lstStyle/>
          <a:p>
            <a:r>
              <a:rPr lang="zh-CN" altLang="en-US" sz="2400" b="1" dirty="0"/>
              <a:t>先从用户的身份入手，建立用户（</a:t>
            </a:r>
            <a:r>
              <a:rPr lang="en-US" altLang="zh-CN" sz="2400" b="1" dirty="0" err="1"/>
              <a:t>user_info</a:t>
            </a:r>
            <a:r>
              <a:rPr lang="zh-CN" altLang="en-US" sz="2400" b="1" dirty="0"/>
              <a:t>）、病人（</a:t>
            </a:r>
            <a:r>
              <a:rPr lang="en-US" altLang="zh-CN" sz="2400" b="1" dirty="0"/>
              <a:t>patient</a:t>
            </a:r>
            <a:r>
              <a:rPr lang="zh-CN" altLang="en-US" sz="2400" b="1" dirty="0"/>
              <a:t>）与医生（</a:t>
            </a:r>
            <a:r>
              <a:rPr lang="en-US" altLang="zh-CN" sz="2400" b="1" dirty="0"/>
              <a:t>doctor</a:t>
            </a:r>
            <a:r>
              <a:rPr lang="zh-CN" altLang="en-US" sz="2400" b="1" dirty="0"/>
              <a:t>）表，然后再根据每种身份的职能，得出病人对应预约表（</a:t>
            </a:r>
            <a:r>
              <a:rPr lang="en-US" altLang="zh-CN" sz="2400" b="1" dirty="0"/>
              <a:t>appointment</a:t>
            </a:r>
            <a:r>
              <a:rPr lang="zh-CN" altLang="en-US" sz="2400" b="1" dirty="0"/>
              <a:t>）、医生对应科室（</a:t>
            </a:r>
            <a:r>
              <a:rPr lang="en-US" altLang="zh-CN" sz="2400" b="1" dirty="0"/>
              <a:t>department</a:t>
            </a:r>
            <a:r>
              <a:rPr lang="zh-CN" altLang="en-US" sz="2400" b="1" dirty="0"/>
              <a:t>）与门诊（</a:t>
            </a:r>
            <a:r>
              <a:rPr lang="en-US" altLang="zh-CN" sz="2400" b="1" dirty="0"/>
              <a:t>clinic</a:t>
            </a:r>
            <a:r>
              <a:rPr lang="zh-CN" altLang="en-US" sz="2400" b="1" dirty="0"/>
              <a:t>），然后再根据在不冗余的情况下将各表连接起来的需求，增加时间段（</a:t>
            </a:r>
            <a:r>
              <a:rPr lang="en-US" altLang="zh-CN" sz="2400" b="1" dirty="0" err="1"/>
              <a:t>time_slot</a:t>
            </a:r>
            <a:r>
              <a:rPr lang="zh-CN" altLang="en-US" sz="2400" b="1" dirty="0"/>
              <a:t>）与各表中的</a:t>
            </a:r>
            <a:r>
              <a:rPr lang="en-US" altLang="zh-CN" sz="2400" b="1" dirty="0"/>
              <a:t>attribute</a:t>
            </a:r>
          </a:p>
          <a:p>
            <a:r>
              <a:rPr lang="zh-CN" altLang="en-US" sz="2400" b="1" dirty="0"/>
              <a:t>考虑到预约表中的时间段与</a:t>
            </a:r>
            <a:r>
              <a:rPr lang="en-US" altLang="zh-CN" sz="2400" b="1" dirty="0" err="1"/>
              <a:t>time_slot</a:t>
            </a:r>
            <a:r>
              <a:rPr lang="zh-CN" altLang="en-US" sz="2400" b="1" dirty="0"/>
              <a:t>中的一个是循环化的一个不是，因此我们将</a:t>
            </a:r>
            <a:r>
              <a:rPr lang="en-US" altLang="zh-CN" sz="2400" b="1" dirty="0"/>
              <a:t>appointment</a:t>
            </a:r>
            <a:r>
              <a:rPr lang="zh-CN" altLang="en-US" sz="2400" b="1" dirty="0"/>
              <a:t>抽象成一个联系集，并将具体的时间从</a:t>
            </a:r>
            <a:r>
              <a:rPr lang="en-US" altLang="zh-CN" sz="2400" b="1" dirty="0" err="1"/>
              <a:t>time_slot</a:t>
            </a:r>
            <a:r>
              <a:rPr lang="zh-CN" altLang="en-US" sz="2400" b="1" dirty="0"/>
              <a:t>中抽离出来变成</a:t>
            </a:r>
            <a:r>
              <a:rPr lang="en-US" altLang="zh-CN" sz="2400" b="1" dirty="0" err="1"/>
              <a:t>time_list</a:t>
            </a:r>
            <a:endParaRPr lang="zh-CN" altLang="en-US" sz="2400" b="1" dirty="0"/>
          </a:p>
        </p:txBody>
      </p:sp>
      <p:sp>
        <p:nvSpPr>
          <p:cNvPr id="3" name="标题 2">
            <a:extLst>
              <a:ext uri="{FF2B5EF4-FFF2-40B4-BE49-F238E27FC236}">
                <a16:creationId xmlns:a16="http://schemas.microsoft.com/office/drawing/2014/main" id="{968EADCE-5893-4D2A-817C-359380F7B0C0}"/>
              </a:ext>
            </a:extLst>
          </p:cNvPr>
          <p:cNvSpPr>
            <a:spLocks noGrp="1"/>
          </p:cNvSpPr>
          <p:nvPr>
            <p:ph type="title"/>
          </p:nvPr>
        </p:nvSpPr>
        <p:spPr/>
        <p:txBody>
          <a:bodyPr/>
          <a:lstStyle/>
          <a:p>
            <a:r>
              <a:rPr lang="zh-CN" altLang="en-US" dirty="0"/>
              <a:t>数据库设计初步想法</a:t>
            </a:r>
          </a:p>
        </p:txBody>
      </p:sp>
    </p:spTree>
    <p:extLst>
      <p:ext uri="{BB962C8B-B14F-4D97-AF65-F5344CB8AC3E}">
        <p14:creationId xmlns:p14="http://schemas.microsoft.com/office/powerpoint/2010/main" val="539175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FFB81CB2-B322-4583-AEC4-1187E5A67FBC}"/>
              </a:ext>
            </a:extLst>
          </p:cNvPr>
          <p:cNvSpPr>
            <a:spLocks noGrp="1"/>
          </p:cNvSpPr>
          <p:nvPr>
            <p:ph type="title"/>
          </p:nvPr>
        </p:nvSpPr>
        <p:spPr/>
        <p:txBody>
          <a:bodyPr/>
          <a:lstStyle/>
          <a:p>
            <a:r>
              <a:rPr lang="zh-CN" altLang="en-US" dirty="0"/>
              <a:t>由</a:t>
            </a:r>
            <a:r>
              <a:rPr lang="en-US" altLang="zh-CN" dirty="0" err="1"/>
              <a:t>PowerDesign</a:t>
            </a:r>
            <a:r>
              <a:rPr lang="zh-CN" altLang="en-US" dirty="0"/>
              <a:t>生成的逻辑模型</a:t>
            </a:r>
          </a:p>
        </p:txBody>
      </p:sp>
      <p:pic>
        <p:nvPicPr>
          <p:cNvPr id="7" name="内容占位符 6">
            <a:extLst>
              <a:ext uri="{FF2B5EF4-FFF2-40B4-BE49-F238E27FC236}">
                <a16:creationId xmlns:a16="http://schemas.microsoft.com/office/drawing/2014/main" id="{5F896403-C354-4001-B2A1-38424D940343}"/>
              </a:ext>
            </a:extLst>
          </p:cNvPr>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1657349" y="1707809"/>
            <a:ext cx="5895975" cy="4721683"/>
          </a:xfrm>
        </p:spPr>
      </p:pic>
    </p:spTree>
    <p:extLst>
      <p:ext uri="{BB962C8B-B14F-4D97-AF65-F5344CB8AC3E}">
        <p14:creationId xmlns:p14="http://schemas.microsoft.com/office/powerpoint/2010/main" val="3363862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简介</a:t>
            </a:r>
          </a:p>
        </p:txBody>
      </p: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设计描述</a:t>
            </a:r>
          </a:p>
        </p:txBody>
      </p: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部分</a:t>
            </a:r>
            <a:r>
              <a:rPr lang="en-US" altLang="zh-CN" sz="2400" dirty="0">
                <a:solidFill>
                  <a:schemeClr val="tx1">
                    <a:lumMod val="75000"/>
                    <a:lumOff val="25000"/>
                  </a:schemeClr>
                </a:solidFill>
              </a:rPr>
              <a:t>SQL</a:t>
            </a:r>
            <a:r>
              <a:rPr lang="zh-CN" altLang="en-US" sz="2400" dirty="0">
                <a:solidFill>
                  <a:schemeClr val="tx1">
                    <a:lumMod val="75000"/>
                    <a:lumOff val="25000"/>
                  </a:schemeClr>
                </a:solidFill>
              </a:rPr>
              <a:t>脚本简介</a:t>
            </a:r>
          </a:p>
        </p:txBody>
      </p: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总结</a:t>
            </a:r>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73960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endParaRPr lang="zh-CN" altLang="en-US" dirty="0"/>
          </a:p>
          <a:p>
            <a:r>
              <a:rPr lang="zh-CN" altLang="en-US" sz="2400" dirty="0"/>
              <a:t>实现功能的代码以三个主体区分：</a:t>
            </a:r>
          </a:p>
          <a:p>
            <a:endParaRPr lang="zh-CN" altLang="en-US" sz="2400" dirty="0"/>
          </a:p>
          <a:p>
            <a:endParaRPr lang="zh-CN" altLang="en-US" sz="2400" dirty="0"/>
          </a:p>
          <a:p>
            <a:r>
              <a:rPr lang="zh-CN" altLang="en-US" sz="2400" dirty="0"/>
              <a:t>管理员、病人、医生</a:t>
            </a:r>
          </a:p>
          <a:p>
            <a:endParaRPr lang="zh-CN" altLang="en-US" sz="2400" dirty="0"/>
          </a:p>
          <a:p>
            <a:endParaRPr lang="zh-CN" altLang="en-US" sz="2400" dirty="0"/>
          </a:p>
          <a:p>
            <a:r>
              <a:rPr lang="zh-CN" altLang="en-US" sz="2400" dirty="0"/>
              <a:t>以及他们之间的交互</a:t>
            </a:r>
          </a:p>
        </p:txBody>
      </p:sp>
      <p:sp>
        <p:nvSpPr>
          <p:cNvPr id="3" name="标题 2"/>
          <p:cNvSpPr>
            <a:spLocks noGrp="1"/>
          </p:cNvSpPr>
          <p:nvPr>
            <p:ph type="title"/>
          </p:nvPr>
        </p:nvSpPr>
        <p:spPr/>
        <p:txBody>
          <a:bodyPr/>
          <a:lstStyle/>
          <a:p>
            <a:r>
              <a:rPr lang="zh-CN" altLang="en-US" dirty="0"/>
              <a:t>体现业务逻辑</a:t>
            </a:r>
          </a:p>
        </p:txBody>
      </p:sp>
    </p:spTree>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dissolv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dissolve">
                                      <p:cBhvr>
                                        <p:cTn id="12" dur="500"/>
                                        <p:tgtEl>
                                          <p:spTgt spid="2">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animEffect transition="in" filter="dissolve">
                                      <p:cBhvr>
                                        <p:cTn id="17"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016-VI主题-蓝">
  <a:themeElements>
    <a:clrScheme name="VI蓝色版">
      <a:dk1>
        <a:srgbClr val="000000"/>
      </a:dk1>
      <a:lt1>
        <a:srgbClr val="FFFFFF"/>
      </a:lt1>
      <a:dk2>
        <a:srgbClr val="BD9F68"/>
      </a:dk2>
      <a:lt2>
        <a:srgbClr val="B5B5B6"/>
      </a:lt2>
      <a:accent1>
        <a:srgbClr val="004098"/>
      </a:accent1>
      <a:accent2>
        <a:srgbClr val="0086D1"/>
      </a:accent2>
      <a:accent3>
        <a:srgbClr val="338D27"/>
      </a:accent3>
      <a:accent4>
        <a:srgbClr val="00514E"/>
      </a:accent4>
      <a:accent5>
        <a:srgbClr val="FDD000"/>
      </a:accent5>
      <a:accent6>
        <a:srgbClr val="F08300"/>
      </a:accent6>
      <a:hlink>
        <a:srgbClr val="B5B5B6"/>
      </a:hlink>
      <a:folHlink>
        <a:srgbClr val="BD9F68"/>
      </a:folHlink>
    </a:clrScheme>
    <a:fontScheme name="自定义 7">
      <a:majorFont>
        <a:latin typeface="等线"/>
        <a:ea typeface="等线"/>
        <a:cs typeface=""/>
      </a:majorFont>
      <a:minorFont>
        <a:latin typeface="等线 Light"/>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2016-VI主题-蓝" id="{1B918C6D-2D61-4306-88BA-3CA31BAAF13F}" vid="{A734D909-B61D-48C4-8B37-4CE49734400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2016-VI主题-蓝</Template>
  <TotalTime>1066</TotalTime>
  <Words>1713</Words>
  <Application>Microsoft Office PowerPoint</Application>
  <PresentationFormat>全屏显示(4:3)</PresentationFormat>
  <Paragraphs>185</Paragraphs>
  <Slides>25</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25</vt:i4>
      </vt:variant>
    </vt:vector>
  </HeadingPairs>
  <TitlesOfParts>
    <vt:vector size="31" baseType="lpstr">
      <vt:lpstr>等线</vt:lpstr>
      <vt:lpstr>等线 Light</vt:lpstr>
      <vt:lpstr>微软雅黑</vt:lpstr>
      <vt:lpstr>Arial</vt:lpstr>
      <vt:lpstr>Calibri</vt:lpstr>
      <vt:lpstr>2016-VI主题-蓝</vt:lpstr>
      <vt:lpstr>门诊医疗预约系统的设计</vt:lpstr>
      <vt:lpstr>目录 Contents</vt:lpstr>
      <vt:lpstr>目录 Contents</vt:lpstr>
      <vt:lpstr>简介</vt:lpstr>
      <vt:lpstr>目录 Contents</vt:lpstr>
      <vt:lpstr>数据库设计初步想法</vt:lpstr>
      <vt:lpstr>由PowerDesign生成的逻辑模型</vt:lpstr>
      <vt:lpstr>目录 Contents</vt:lpstr>
      <vt:lpstr>体现业务逻辑</vt:lpstr>
      <vt:lpstr>病人</vt:lpstr>
      <vt:lpstr>医生</vt:lpstr>
      <vt:lpstr>管理员</vt:lpstr>
      <vt:lpstr>管理员根据科室和时间段管理门诊是否开放</vt:lpstr>
      <vt:lpstr>管理员更改医生所负责的科室</vt:lpstr>
      <vt:lpstr>更改医生科室后，删除相关坐诊和预约信息</vt:lpstr>
      <vt:lpstr>更改某个时间段的最大预约人数</vt:lpstr>
      <vt:lpstr>预约时段余量查询 - GetRemainNum</vt:lpstr>
      <vt:lpstr>病人在完成就诊后评分 - setGrade</vt:lpstr>
      <vt:lpstr>医生在完成接诊后修改预约状态 - updateIsFinished</vt:lpstr>
      <vt:lpstr>病人添加预约-addAppoint</vt:lpstr>
      <vt:lpstr>查询所有时间段与具体时间段</vt:lpstr>
      <vt:lpstr>医生主动更新预约状态</vt:lpstr>
      <vt:lpstr>目录 Contents</vt:lpstr>
      <vt:lpstr>项目总结</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沈小丹</dc:creator>
  <cp:lastModifiedBy>宇晗 杨</cp:lastModifiedBy>
  <cp:revision>90</cp:revision>
  <dcterms:created xsi:type="dcterms:W3CDTF">2016-04-20T02:59:17Z</dcterms:created>
  <dcterms:modified xsi:type="dcterms:W3CDTF">2020-05-20T15:01:05Z</dcterms:modified>
</cp:coreProperties>
</file>