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6"/>
  </p:notesMasterIdLst>
  <p:handoutMasterIdLst>
    <p:handoutMasterId r:id="rId27"/>
  </p:handoutMasterIdLst>
  <p:sldIdLst>
    <p:sldId id="256" r:id="rId2"/>
    <p:sldId id="260" r:id="rId3"/>
    <p:sldId id="261" r:id="rId4"/>
    <p:sldId id="262" r:id="rId5"/>
    <p:sldId id="264" r:id="rId6"/>
    <p:sldId id="296" r:id="rId7"/>
    <p:sldId id="297" r:id="rId8"/>
    <p:sldId id="270" r:id="rId9"/>
    <p:sldId id="295" r:id="rId10"/>
    <p:sldId id="299" r:id="rId11"/>
    <p:sldId id="300" r:id="rId12"/>
    <p:sldId id="301" r:id="rId13"/>
    <p:sldId id="271" r:id="rId14"/>
    <p:sldId id="283" r:id="rId15"/>
    <p:sldId id="284" r:id="rId16"/>
    <p:sldId id="285" r:id="rId17"/>
    <p:sldId id="287" r:id="rId18"/>
    <p:sldId id="288" r:id="rId19"/>
    <p:sldId id="289" r:id="rId20"/>
    <p:sldId id="292" r:id="rId21"/>
    <p:sldId id="293" r:id="rId22"/>
    <p:sldId id="276" r:id="rId23"/>
    <p:sldId id="298" r:id="rId24"/>
    <p:sldId id="282"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p:cViewPr varScale="1">
        <p:scale>
          <a:sx n="81" d="100"/>
          <a:sy n="81" d="100"/>
        </p:scale>
        <p:origin x="63" y="204"/>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2020/5/11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2020/5/11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0" dirty="0"/>
              <a:t>门诊医疗预约系统的设计</a:t>
            </a:r>
            <a:endParaRPr lang="zh-CN" altLang="en-US" sz="4400" dirty="0"/>
          </a:p>
        </p:txBody>
      </p:sp>
      <p:sp>
        <p:nvSpPr>
          <p:cNvPr id="5" name="副标题 4"/>
          <p:cNvSpPr>
            <a:spLocks noGrp="1"/>
          </p:cNvSpPr>
          <p:nvPr>
            <p:ph type="subTitle" idx="1"/>
          </p:nvPr>
        </p:nvSpPr>
        <p:spPr/>
        <p:txBody>
          <a:bodyPr/>
          <a:lstStyle/>
          <a:p>
            <a:r>
              <a:rPr lang="en-US" altLang="zh-CN" sz="2800" dirty="0"/>
              <a:t>2020</a:t>
            </a:r>
            <a:r>
              <a:rPr lang="zh-CN" altLang="en-US" sz="2800" dirty="0"/>
              <a:t>年</a:t>
            </a:r>
            <a:r>
              <a:rPr lang="en-US" altLang="zh-CN" sz="2800" dirty="0"/>
              <a:t>5</a:t>
            </a:r>
            <a:r>
              <a:rPr lang="zh-CN" altLang="en-US" sz="2800" dirty="0"/>
              <a:t>月</a:t>
            </a:r>
          </a:p>
        </p:txBody>
      </p:sp>
    </p:spTree>
    <p:extLst>
      <p:ext uri="{BB962C8B-B14F-4D97-AF65-F5344CB8AC3E}">
        <p14:creationId xmlns:p14="http://schemas.microsoft.com/office/powerpoint/2010/main" val="1691820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endParaRPr lang="zh-CN" altLang="en-US" dirty="0"/>
          </a:p>
          <a:p>
            <a:r>
              <a:rPr lang="zh-CN" altLang="en-US" sz="2400" dirty="0"/>
              <a:t>进行预约</a:t>
            </a:r>
          </a:p>
          <a:p>
            <a:endParaRPr lang="en-US" altLang="zh-CN" sz="2400" dirty="0"/>
          </a:p>
          <a:p>
            <a:r>
              <a:rPr lang="zh-CN" altLang="en-US" sz="2400" dirty="0"/>
              <a:t>查询预约余量</a:t>
            </a:r>
          </a:p>
          <a:p>
            <a:endParaRPr lang="zh-CN" altLang="en-US" sz="2400" dirty="0"/>
          </a:p>
          <a:p>
            <a:r>
              <a:rPr lang="zh-CN" altLang="en-US" sz="2400" dirty="0"/>
              <a:t>预约完成后进行打分</a:t>
            </a:r>
            <a:endParaRPr lang="en-US" altLang="zh-CN" sz="2400" dirty="0"/>
          </a:p>
          <a:p>
            <a:endParaRPr lang="en-US" altLang="zh-CN" sz="2400" dirty="0"/>
          </a:p>
          <a:p>
            <a:endParaRPr lang="en-US" altLang="zh-CN" sz="2400" dirty="0"/>
          </a:p>
          <a:p>
            <a:endParaRPr lang="zh-CN" altLang="en-US" sz="2400" dirty="0"/>
          </a:p>
        </p:txBody>
      </p:sp>
      <p:sp>
        <p:nvSpPr>
          <p:cNvPr id="3" name="标题 2"/>
          <p:cNvSpPr>
            <a:spLocks noGrp="1"/>
          </p:cNvSpPr>
          <p:nvPr>
            <p:ph type="title"/>
          </p:nvPr>
        </p:nvSpPr>
        <p:spPr/>
        <p:txBody>
          <a:bodyPr/>
          <a:lstStyle/>
          <a:p>
            <a:r>
              <a:rPr lang="zh-CN" altLang="en-US" dirty="0"/>
              <a:t>病人</a:t>
            </a:r>
          </a:p>
        </p:txBody>
      </p:sp>
    </p:spTree>
    <p:extLst>
      <p:ext uri="{BB962C8B-B14F-4D97-AF65-F5344CB8AC3E}">
        <p14:creationId xmlns:p14="http://schemas.microsoft.com/office/powerpoint/2010/main" val="3062637182"/>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dissolv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dissolv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dissolve">
                                      <p:cBhvr>
                                        <p:cTn id="1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endParaRPr lang="zh-CN" altLang="en-US" dirty="0"/>
          </a:p>
          <a:p>
            <a:r>
              <a:rPr lang="zh-CN" altLang="en-US" sz="2400" dirty="0"/>
              <a:t>查询某个时间段的已预约人数</a:t>
            </a:r>
          </a:p>
          <a:p>
            <a:pPr marL="0" indent="0">
              <a:buNone/>
            </a:pPr>
            <a:endParaRPr lang="en-US" altLang="zh-CN" sz="2400" dirty="0"/>
          </a:p>
          <a:p>
            <a:r>
              <a:rPr lang="zh-CN" altLang="en-US" sz="2400" dirty="0"/>
              <a:t>查询自己负责时间段的信息</a:t>
            </a:r>
          </a:p>
          <a:p>
            <a:pPr marL="0" indent="0">
              <a:buNone/>
            </a:pPr>
            <a:endParaRPr lang="zh-CN" altLang="en-US" sz="2400" dirty="0"/>
          </a:p>
          <a:p>
            <a:r>
              <a:rPr lang="zh-CN" altLang="en-US" sz="2400" dirty="0"/>
              <a:t>在病人完成看病后修改病人的预约状态</a:t>
            </a:r>
          </a:p>
          <a:p>
            <a:endParaRPr lang="zh-CN" altLang="en-US" sz="2400" dirty="0"/>
          </a:p>
        </p:txBody>
      </p:sp>
      <p:sp>
        <p:nvSpPr>
          <p:cNvPr id="3" name="标题 2"/>
          <p:cNvSpPr>
            <a:spLocks noGrp="1"/>
          </p:cNvSpPr>
          <p:nvPr>
            <p:ph type="title"/>
          </p:nvPr>
        </p:nvSpPr>
        <p:spPr/>
        <p:txBody>
          <a:bodyPr/>
          <a:lstStyle/>
          <a:p>
            <a:r>
              <a:rPr lang="zh-CN" altLang="en-US" dirty="0"/>
              <a:t>医生</a:t>
            </a:r>
          </a:p>
        </p:txBody>
      </p:sp>
    </p:spTree>
    <p:extLst>
      <p:ext uri="{BB962C8B-B14F-4D97-AF65-F5344CB8AC3E}">
        <p14:creationId xmlns:p14="http://schemas.microsoft.com/office/powerpoint/2010/main" val="1743912800"/>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dissolv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dissolv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dissolve">
                                      <p:cBhvr>
                                        <p:cTn id="1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endParaRPr lang="zh-CN" altLang="en-US" dirty="0"/>
          </a:p>
          <a:p>
            <a:r>
              <a:rPr lang="zh-CN" altLang="en-US" sz="2400" dirty="0"/>
              <a:t>根据科室和时间段来管理某个门诊是否开发</a:t>
            </a:r>
          </a:p>
          <a:p>
            <a:pPr marL="0" indent="0">
              <a:buNone/>
            </a:pPr>
            <a:endParaRPr lang="zh-CN" altLang="en-US" sz="2400" dirty="0"/>
          </a:p>
          <a:p>
            <a:r>
              <a:rPr lang="zh-CN" altLang="en-US" sz="2400" dirty="0"/>
              <a:t>更改医生所属科室</a:t>
            </a:r>
          </a:p>
          <a:p>
            <a:endParaRPr lang="zh-CN" altLang="en-US" sz="2400" dirty="0"/>
          </a:p>
          <a:p>
            <a:r>
              <a:rPr lang="zh-CN" altLang="en-US" sz="2400" dirty="0"/>
              <a:t>更改某科室某时间段的最大预约人数</a:t>
            </a:r>
          </a:p>
        </p:txBody>
      </p:sp>
      <p:sp>
        <p:nvSpPr>
          <p:cNvPr id="3" name="标题 2"/>
          <p:cNvSpPr>
            <a:spLocks noGrp="1"/>
          </p:cNvSpPr>
          <p:nvPr>
            <p:ph type="title"/>
          </p:nvPr>
        </p:nvSpPr>
        <p:spPr/>
        <p:txBody>
          <a:bodyPr/>
          <a:lstStyle/>
          <a:p>
            <a:r>
              <a:rPr lang="zh-CN" altLang="en-US" dirty="0"/>
              <a:t>管理员</a:t>
            </a:r>
          </a:p>
        </p:txBody>
      </p:sp>
    </p:spTree>
    <p:extLst>
      <p:ext uri="{BB962C8B-B14F-4D97-AF65-F5344CB8AC3E}">
        <p14:creationId xmlns:p14="http://schemas.microsoft.com/office/powerpoint/2010/main" val="4016931714"/>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dissolv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dissolv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dissolve">
                                      <p:cBhvr>
                                        <p:cTn id="1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pPr marL="0" indent="0">
              <a:buNone/>
            </a:pPr>
            <a:r>
              <a:rPr lang="en-US" altLang="zh-CN" sz="1800" b="1" dirty="0"/>
              <a:t>CREATE PROCEDURE `</a:t>
            </a:r>
            <a:r>
              <a:rPr lang="en-US" altLang="zh-CN" sz="1800" b="1" dirty="0" err="1"/>
              <a:t>change_openstatus</a:t>
            </a:r>
            <a:r>
              <a:rPr lang="en-US" altLang="zh-CN" sz="1800" b="1" dirty="0"/>
              <a:t>`(in </a:t>
            </a:r>
            <a:r>
              <a:rPr lang="en-US" altLang="zh-CN" sz="1800" b="1" dirty="0" err="1"/>
              <a:t>clinic_id</a:t>
            </a:r>
            <a:r>
              <a:rPr lang="en-US" altLang="zh-CN" sz="1800" b="1" dirty="0"/>
              <a:t> varchar(255),in time VARCHAR(2), in `</a:t>
            </a:r>
            <a:r>
              <a:rPr lang="en-US" altLang="zh-CN" sz="1800" b="1" dirty="0" err="1"/>
              <a:t>isopen</a:t>
            </a:r>
            <a:r>
              <a:rPr lang="en-US" altLang="zh-CN" sz="1800" b="1" dirty="0"/>
              <a:t>` </a:t>
            </a:r>
            <a:r>
              <a:rPr lang="en-US" altLang="zh-CN" sz="1800" b="1" dirty="0" err="1"/>
              <a:t>tinyint</a:t>
            </a:r>
            <a:r>
              <a:rPr lang="en-US" altLang="zh-CN" sz="1800" b="1" dirty="0"/>
              <a:t>(1))</a:t>
            </a:r>
          </a:p>
          <a:p>
            <a:pPr marL="0" indent="0">
              <a:buNone/>
            </a:pPr>
            <a:r>
              <a:rPr lang="en-US" altLang="zh-CN" sz="1800" b="1" dirty="0"/>
              <a:t>BEGIN </a:t>
            </a:r>
          </a:p>
          <a:p>
            <a:pPr marL="0" indent="0">
              <a:buNone/>
            </a:pPr>
            <a:r>
              <a:rPr lang="en-US" altLang="zh-CN" sz="1800" b="1" dirty="0"/>
              <a:t>      UPDATE </a:t>
            </a:r>
            <a:r>
              <a:rPr lang="en-US" altLang="zh-CN" sz="1800" b="1" dirty="0" err="1"/>
              <a:t>time_slot</a:t>
            </a:r>
            <a:r>
              <a:rPr lang="en-US" altLang="zh-CN" sz="1800" b="1" dirty="0"/>
              <a:t> as t  SET </a:t>
            </a:r>
            <a:r>
              <a:rPr lang="en-US" altLang="zh-CN" sz="1800" b="1" dirty="0" err="1"/>
              <a:t>t.isopen</a:t>
            </a:r>
            <a:r>
              <a:rPr lang="en-US" altLang="zh-CN" sz="1800" b="1" dirty="0"/>
              <a:t> = </a:t>
            </a:r>
            <a:r>
              <a:rPr lang="en-US" altLang="zh-CN" sz="1800" b="1" dirty="0" err="1"/>
              <a:t>isopen</a:t>
            </a:r>
            <a:endParaRPr lang="en-US" altLang="zh-CN" sz="1800" b="1" dirty="0"/>
          </a:p>
          <a:p>
            <a:pPr marL="0" indent="0">
              <a:buNone/>
            </a:pPr>
            <a:r>
              <a:rPr lang="en-US" altLang="zh-CN" sz="1800" b="1" dirty="0"/>
              <a:t>      WHERE </a:t>
            </a:r>
            <a:r>
              <a:rPr lang="en-US" altLang="zh-CN" sz="1800" b="1" dirty="0" err="1"/>
              <a:t>t.clinic_id</a:t>
            </a:r>
            <a:r>
              <a:rPr lang="en-US" altLang="zh-CN" sz="1800" b="1" dirty="0"/>
              <a:t> = </a:t>
            </a:r>
            <a:r>
              <a:rPr lang="en-US" altLang="zh-CN" sz="1800" b="1" dirty="0" err="1"/>
              <a:t>clinic_id</a:t>
            </a:r>
            <a:r>
              <a:rPr lang="en-US" altLang="zh-CN" sz="1800" b="1" dirty="0"/>
              <a:t> and </a:t>
            </a:r>
            <a:r>
              <a:rPr lang="en-US" altLang="zh-CN" sz="1800" b="1" dirty="0" err="1"/>
              <a:t>t.time</a:t>
            </a:r>
            <a:r>
              <a:rPr lang="en-US" altLang="zh-CN" sz="1800" b="1" dirty="0"/>
              <a:t> = time;</a:t>
            </a:r>
          </a:p>
          <a:p>
            <a:pPr marL="0" indent="0">
              <a:buNone/>
            </a:pPr>
            <a:r>
              <a:rPr lang="en-US" altLang="zh-CN" sz="1800" b="1" dirty="0"/>
              <a:t>END;</a:t>
            </a:r>
          </a:p>
          <a:p>
            <a:pPr marL="0" indent="0">
              <a:buNone/>
            </a:pPr>
            <a:endParaRPr lang="en-US" altLang="zh-CN" sz="1400" dirty="0"/>
          </a:p>
          <a:p>
            <a:pPr marL="0" indent="0">
              <a:buNone/>
            </a:pPr>
            <a:endParaRPr lang="en-US" altLang="zh-CN" sz="1400" dirty="0"/>
          </a:p>
          <a:p>
            <a:pPr marL="0" indent="0">
              <a:buNone/>
            </a:pPr>
            <a:r>
              <a:rPr lang="zh-CN" altLang="en-US" sz="1800" dirty="0"/>
              <a:t>根据门诊的</a:t>
            </a:r>
            <a:r>
              <a:rPr lang="en-US" altLang="zh-CN" sz="1800" dirty="0"/>
              <a:t>id</a:t>
            </a:r>
            <a:r>
              <a:rPr lang="zh-CN" altLang="en-US" sz="1800" dirty="0"/>
              <a:t>和时间段在</a:t>
            </a:r>
            <a:r>
              <a:rPr lang="en-US" altLang="zh-CN" sz="1800" dirty="0" err="1"/>
              <a:t>time_slot</a:t>
            </a:r>
            <a:r>
              <a:rPr lang="zh-CN" altLang="en-US" sz="1800" dirty="0"/>
              <a:t>表中选择相对应的元素，修改其开放状态</a:t>
            </a:r>
            <a:endParaRPr lang="en-US" altLang="zh-CN" sz="1600" dirty="0"/>
          </a:p>
          <a:p>
            <a:pPr marL="0" indent="0">
              <a:buNone/>
            </a:pPr>
            <a:endParaRPr lang="en-US" altLang="zh-CN" sz="1600" dirty="0"/>
          </a:p>
        </p:txBody>
      </p:sp>
      <p:sp>
        <p:nvSpPr>
          <p:cNvPr id="4" name="标题 3"/>
          <p:cNvSpPr>
            <a:spLocks noGrp="1"/>
          </p:cNvSpPr>
          <p:nvPr>
            <p:ph type="title"/>
          </p:nvPr>
        </p:nvSpPr>
        <p:spPr/>
        <p:txBody>
          <a:bodyPr>
            <a:normAutofit/>
          </a:bodyPr>
          <a:lstStyle/>
          <a:p>
            <a:r>
              <a:rPr lang="zh-CN" altLang="en-US" sz="2800" dirty="0"/>
              <a:t>管理员根据科室和时间段管理门诊是否开放</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pPr marL="0" indent="0">
              <a:buNone/>
            </a:pPr>
            <a:r>
              <a:rPr lang="en-US" altLang="zh-CN" sz="1800" b="1" dirty="0"/>
              <a:t>CREATE PROCEDURE `</a:t>
            </a:r>
            <a:r>
              <a:rPr lang="en-US" altLang="zh-CN" sz="1800" b="1" dirty="0" err="1"/>
              <a:t>change_dept</a:t>
            </a:r>
            <a:r>
              <a:rPr lang="en-US" altLang="zh-CN" sz="1800" b="1" dirty="0"/>
              <a:t>`(in `</a:t>
            </a:r>
            <a:r>
              <a:rPr lang="en-US" altLang="zh-CN" sz="1800" b="1" dirty="0" err="1"/>
              <a:t>doc_id</a:t>
            </a:r>
            <a:r>
              <a:rPr lang="en-US" altLang="zh-CN" sz="1800" b="1" dirty="0"/>
              <a:t>` varchar(255), in `</a:t>
            </a:r>
            <a:r>
              <a:rPr lang="en-US" altLang="zh-CN" sz="1800" b="1" dirty="0" err="1"/>
              <a:t>clinic_id</a:t>
            </a:r>
            <a:r>
              <a:rPr lang="en-US" altLang="zh-CN" sz="1800" b="1" dirty="0"/>
              <a:t>` varchar(255))</a:t>
            </a:r>
          </a:p>
          <a:p>
            <a:pPr marL="0" indent="0">
              <a:buNone/>
            </a:pPr>
            <a:r>
              <a:rPr lang="en-US" altLang="zh-CN" sz="1800" b="1" dirty="0"/>
              <a:t>BEGIN </a:t>
            </a:r>
          </a:p>
          <a:p>
            <a:pPr marL="0" indent="0">
              <a:buNone/>
            </a:pPr>
            <a:r>
              <a:rPr lang="en-US" altLang="zh-CN" sz="1800" b="1" dirty="0"/>
              <a:t>    UPDATE doctor as d  SET </a:t>
            </a:r>
            <a:r>
              <a:rPr lang="en-US" altLang="zh-CN" sz="1800" b="1" dirty="0" err="1"/>
              <a:t>d.clinic_id</a:t>
            </a:r>
            <a:r>
              <a:rPr lang="en-US" altLang="zh-CN" sz="1800" b="1" dirty="0"/>
              <a:t> = </a:t>
            </a:r>
            <a:r>
              <a:rPr lang="en-US" altLang="zh-CN" sz="1800" b="1" dirty="0" err="1"/>
              <a:t>clinic_id</a:t>
            </a:r>
            <a:endParaRPr lang="en-US" altLang="zh-CN" sz="1800" b="1" dirty="0"/>
          </a:p>
          <a:p>
            <a:pPr marL="0" indent="0">
              <a:buNone/>
            </a:pPr>
            <a:r>
              <a:rPr lang="en-US" altLang="zh-CN" sz="1800" b="1" dirty="0"/>
              <a:t>    WHERE </a:t>
            </a:r>
            <a:r>
              <a:rPr lang="en-US" altLang="zh-CN" sz="1800" b="1" dirty="0" err="1"/>
              <a:t>d.doc_id</a:t>
            </a:r>
            <a:r>
              <a:rPr lang="en-US" altLang="zh-CN" sz="1800" b="1" dirty="0"/>
              <a:t> = </a:t>
            </a:r>
            <a:r>
              <a:rPr lang="en-US" altLang="zh-CN" sz="1800" b="1" dirty="0" err="1"/>
              <a:t>doc_id</a:t>
            </a:r>
            <a:r>
              <a:rPr lang="en-US" altLang="zh-CN" sz="1800" b="1" dirty="0"/>
              <a:t>;</a:t>
            </a:r>
          </a:p>
          <a:p>
            <a:pPr marL="0" indent="0">
              <a:buNone/>
            </a:pPr>
            <a:r>
              <a:rPr lang="en-US" altLang="zh-CN" sz="1800" b="1" dirty="0"/>
              <a:t>END;</a:t>
            </a:r>
          </a:p>
          <a:p>
            <a:pPr marL="0" indent="0">
              <a:buNone/>
            </a:pPr>
            <a:br>
              <a:rPr lang="en-US" altLang="zh-CN" dirty="0"/>
            </a:br>
            <a:r>
              <a:rPr lang="zh-CN" altLang="en-US" sz="1800" dirty="0"/>
              <a:t>第一个参数为医生</a:t>
            </a:r>
            <a:r>
              <a:rPr lang="en-US" altLang="zh-CN" sz="1800" dirty="0"/>
              <a:t>id</a:t>
            </a:r>
            <a:r>
              <a:rPr lang="zh-CN" altLang="en-US" sz="1800" dirty="0"/>
              <a:t>，第二个参数为修改后医生所负责的科室</a:t>
            </a:r>
            <a:endParaRPr lang="en-US" altLang="zh-CN" sz="1800" dirty="0"/>
          </a:p>
          <a:p>
            <a:pPr marL="0" indent="0">
              <a:buNone/>
            </a:pPr>
            <a:r>
              <a:rPr lang="zh-CN" altLang="en-US" sz="1800" dirty="0"/>
              <a:t>在</a:t>
            </a:r>
            <a:r>
              <a:rPr lang="en-US" altLang="zh-CN" sz="1800" dirty="0" err="1"/>
              <a:t>timslot</a:t>
            </a:r>
            <a:r>
              <a:rPr lang="zh-CN" altLang="en-US" sz="1800" dirty="0"/>
              <a:t>表中找到相应的医生之后，更改医生的</a:t>
            </a:r>
            <a:r>
              <a:rPr lang="en-US" altLang="zh-CN" sz="1800" dirty="0" err="1"/>
              <a:t>clinic_id</a:t>
            </a:r>
            <a:r>
              <a:rPr lang="zh-CN" altLang="en-US" sz="1800" dirty="0"/>
              <a:t>，同时，由于预约的存在，医生科室被修改后，对应的诊室医生</a:t>
            </a:r>
            <a:r>
              <a:rPr lang="en-US" altLang="zh-CN" sz="1800" dirty="0"/>
              <a:t>id</a:t>
            </a:r>
            <a:r>
              <a:rPr lang="zh-CN" altLang="en-US" sz="1800" dirty="0"/>
              <a:t>置为</a:t>
            </a:r>
            <a:r>
              <a:rPr lang="en-US" altLang="zh-CN" sz="1800" dirty="0"/>
              <a:t>null</a:t>
            </a:r>
            <a:r>
              <a:rPr lang="zh-CN" altLang="en-US" sz="1800" dirty="0"/>
              <a:t>，并且将该</a:t>
            </a:r>
            <a:r>
              <a:rPr lang="en-US" altLang="zh-CN" sz="1800" dirty="0" err="1"/>
              <a:t>time_slot</a:t>
            </a:r>
            <a:r>
              <a:rPr lang="zh-CN" altLang="en-US" sz="1800" dirty="0"/>
              <a:t>相关的预约删除，该操作由一个</a:t>
            </a:r>
            <a:r>
              <a:rPr lang="en-US" altLang="zh-CN" sz="1800" dirty="0"/>
              <a:t>trigger</a:t>
            </a:r>
            <a:r>
              <a:rPr lang="zh-CN" altLang="en-US" sz="1800" dirty="0"/>
              <a:t>完成</a:t>
            </a:r>
            <a:endParaRPr lang="en-US" altLang="zh-CN" sz="1800" dirty="0"/>
          </a:p>
        </p:txBody>
      </p:sp>
      <p:sp>
        <p:nvSpPr>
          <p:cNvPr id="4" name="标题 3"/>
          <p:cNvSpPr>
            <a:spLocks noGrp="1"/>
          </p:cNvSpPr>
          <p:nvPr>
            <p:ph type="title"/>
          </p:nvPr>
        </p:nvSpPr>
        <p:spPr/>
        <p:txBody>
          <a:bodyPr/>
          <a:lstStyle/>
          <a:p>
            <a:r>
              <a:rPr lang="zh-CN" altLang="en-US" dirty="0"/>
              <a:t>管理员更改医生所负责的科室</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fontScale="62500" lnSpcReduction="20000"/>
          </a:bodyPr>
          <a:lstStyle/>
          <a:p>
            <a:pPr marL="0" indent="0">
              <a:buNone/>
            </a:pPr>
            <a:r>
              <a:rPr lang="en-US" altLang="zh-CN" b="1" dirty="0"/>
              <a:t>CREATE   TRIGGER </a:t>
            </a:r>
            <a:r>
              <a:rPr lang="en-US" altLang="zh-CN" b="1" dirty="0" err="1"/>
              <a:t>change_dept_tri</a:t>
            </a:r>
            <a:endParaRPr lang="en-US" altLang="zh-CN" b="1" dirty="0"/>
          </a:p>
          <a:p>
            <a:pPr marL="0" indent="0">
              <a:buNone/>
            </a:pPr>
            <a:r>
              <a:rPr lang="en-US" altLang="zh-CN" b="1" dirty="0"/>
              <a:t>FOR EACH ROW</a:t>
            </a:r>
          </a:p>
          <a:p>
            <a:pPr marL="0" indent="0">
              <a:buNone/>
            </a:pPr>
            <a:r>
              <a:rPr lang="en-US" altLang="zh-CN" b="1" dirty="0"/>
              <a:t>BEGIN</a:t>
            </a:r>
          </a:p>
          <a:p>
            <a:pPr marL="0" indent="0">
              <a:buNone/>
            </a:pPr>
            <a:r>
              <a:rPr lang="en-US" altLang="zh-CN" b="1" dirty="0"/>
              <a:t>     //</a:t>
            </a:r>
            <a:r>
              <a:rPr lang="zh-CN" altLang="en-US" b="1" dirty="0"/>
              <a:t>删除预约</a:t>
            </a:r>
            <a:endParaRPr lang="en-US" altLang="zh-CN" b="1" dirty="0"/>
          </a:p>
          <a:p>
            <a:pPr marL="0" indent="0">
              <a:buNone/>
            </a:pPr>
            <a:r>
              <a:rPr lang="en-US" altLang="zh-CN" b="1" dirty="0"/>
              <a:t>     DELETE FROM appointment</a:t>
            </a:r>
          </a:p>
          <a:p>
            <a:pPr marL="0" indent="0">
              <a:buNone/>
            </a:pPr>
            <a:r>
              <a:rPr lang="en-US" altLang="zh-CN" b="1" dirty="0"/>
              <a:t>     WHERE </a:t>
            </a:r>
            <a:r>
              <a:rPr lang="en-US" altLang="zh-CN" b="1" dirty="0" err="1"/>
              <a:t>appointment.time_slot_id</a:t>
            </a:r>
            <a:r>
              <a:rPr lang="en-US" altLang="zh-CN" b="1" dirty="0"/>
              <a:t> IN</a:t>
            </a:r>
          </a:p>
          <a:p>
            <a:pPr marL="0" indent="0">
              <a:buNone/>
            </a:pPr>
            <a:r>
              <a:rPr lang="en-US" altLang="zh-CN" b="1" dirty="0"/>
              <a:t>     (</a:t>
            </a:r>
          </a:p>
          <a:p>
            <a:pPr marL="0" indent="0">
              <a:buNone/>
            </a:pPr>
            <a:r>
              <a:rPr lang="en-US" altLang="zh-CN" b="1" dirty="0"/>
              <a:t>          SELECT </a:t>
            </a:r>
            <a:r>
              <a:rPr lang="en-US" altLang="zh-CN" b="1" dirty="0" err="1"/>
              <a:t>time_slot_id</a:t>
            </a:r>
            <a:endParaRPr lang="en-US" altLang="zh-CN" b="1" dirty="0"/>
          </a:p>
          <a:p>
            <a:pPr marL="0" indent="0">
              <a:buNone/>
            </a:pPr>
            <a:r>
              <a:rPr lang="en-US" altLang="zh-CN" b="1" dirty="0"/>
              <a:t>          FROM </a:t>
            </a:r>
            <a:r>
              <a:rPr lang="en-US" altLang="zh-CN" b="1" dirty="0" err="1"/>
              <a:t>time_slot</a:t>
            </a:r>
            <a:r>
              <a:rPr lang="en-US" altLang="zh-CN" b="1" dirty="0"/>
              <a:t> AS </a:t>
            </a:r>
            <a:r>
              <a:rPr lang="en-US" altLang="zh-CN" b="1" dirty="0" err="1"/>
              <a:t>ti</a:t>
            </a:r>
            <a:endParaRPr lang="en-US" altLang="zh-CN" b="1" dirty="0"/>
          </a:p>
          <a:p>
            <a:pPr marL="0" indent="0">
              <a:buNone/>
            </a:pPr>
            <a:r>
              <a:rPr lang="en-US" altLang="zh-CN" b="1" dirty="0"/>
              <a:t>          WHERE </a:t>
            </a:r>
            <a:r>
              <a:rPr lang="en-US" altLang="zh-CN" b="1" dirty="0" err="1"/>
              <a:t>ti.doc_id</a:t>
            </a:r>
            <a:r>
              <a:rPr lang="en-US" altLang="zh-CN" b="1" dirty="0"/>
              <a:t> = </a:t>
            </a:r>
            <a:r>
              <a:rPr lang="en-US" altLang="zh-CN" b="1" dirty="0" err="1"/>
              <a:t>OLD.doc_id</a:t>
            </a:r>
            <a:endParaRPr lang="en-US" altLang="zh-CN" b="1" dirty="0"/>
          </a:p>
          <a:p>
            <a:pPr marL="0" indent="0">
              <a:buNone/>
            </a:pPr>
            <a:r>
              <a:rPr lang="en-US" altLang="zh-CN" b="1" dirty="0"/>
              <a:t>      ); </a:t>
            </a:r>
          </a:p>
          <a:p>
            <a:pPr marL="0" indent="0">
              <a:buNone/>
            </a:pPr>
            <a:r>
              <a:rPr lang="en-US" altLang="zh-CN" b="1" dirty="0"/>
              <a:t>     //</a:t>
            </a:r>
            <a:r>
              <a:rPr lang="zh-CN" altLang="en-US" b="1" dirty="0"/>
              <a:t>诊室医生置为</a:t>
            </a:r>
            <a:r>
              <a:rPr lang="en-US" altLang="zh-CN" b="1" dirty="0"/>
              <a:t>null</a:t>
            </a:r>
          </a:p>
          <a:p>
            <a:pPr marL="0" indent="0">
              <a:buNone/>
            </a:pPr>
            <a:r>
              <a:rPr lang="en-US" altLang="zh-CN" b="1" dirty="0"/>
              <a:t>     UPDATE </a:t>
            </a:r>
            <a:r>
              <a:rPr lang="en-US" altLang="zh-CN" b="1" dirty="0" err="1"/>
              <a:t>time_slot</a:t>
            </a:r>
            <a:r>
              <a:rPr lang="en-US" altLang="zh-CN" b="1" dirty="0"/>
              <a:t> SET </a:t>
            </a:r>
            <a:r>
              <a:rPr lang="en-US" altLang="zh-CN" b="1" dirty="0" err="1"/>
              <a:t>time_slot.doc_id</a:t>
            </a:r>
            <a:r>
              <a:rPr lang="en-US" altLang="zh-CN" b="1" dirty="0"/>
              <a:t> = null</a:t>
            </a:r>
          </a:p>
          <a:p>
            <a:pPr marL="0" indent="0">
              <a:buNone/>
            </a:pPr>
            <a:r>
              <a:rPr lang="en-US" altLang="zh-CN" b="1" dirty="0"/>
              <a:t>     WHERE </a:t>
            </a:r>
            <a:r>
              <a:rPr lang="en-US" altLang="zh-CN" b="1" dirty="0" err="1"/>
              <a:t>time_slot.doc_id</a:t>
            </a:r>
            <a:r>
              <a:rPr lang="en-US" altLang="zh-CN" b="1" dirty="0"/>
              <a:t> = </a:t>
            </a:r>
            <a:r>
              <a:rPr lang="en-US" altLang="zh-CN" b="1" dirty="0" err="1"/>
              <a:t>OLD.doc_id</a:t>
            </a:r>
            <a:r>
              <a:rPr lang="en-US" altLang="zh-CN" b="1" dirty="0"/>
              <a:t>;</a:t>
            </a:r>
          </a:p>
          <a:p>
            <a:pPr marL="0" indent="0">
              <a:buNone/>
            </a:pPr>
            <a:r>
              <a:rPr lang="en-US" altLang="zh-CN" b="1" dirty="0"/>
              <a:t>END;</a:t>
            </a:r>
          </a:p>
          <a:p>
            <a:pPr marL="0" indent="0">
              <a:buNone/>
            </a:pPr>
            <a:endParaRPr lang="en-US" altLang="zh-CN" dirty="0"/>
          </a:p>
        </p:txBody>
      </p:sp>
      <p:sp>
        <p:nvSpPr>
          <p:cNvPr id="4" name="标题 3"/>
          <p:cNvSpPr>
            <a:spLocks noGrp="1"/>
          </p:cNvSpPr>
          <p:nvPr>
            <p:ph type="title"/>
          </p:nvPr>
        </p:nvSpPr>
        <p:spPr/>
        <p:txBody>
          <a:bodyPr>
            <a:normAutofit/>
          </a:bodyPr>
          <a:lstStyle/>
          <a:p>
            <a:r>
              <a:rPr lang="zh-CN" altLang="en-US" sz="2400" dirty="0"/>
              <a:t>更改医生科室后，删除相关坐诊和预约信息</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pPr marL="0" indent="0">
              <a:buNone/>
            </a:pPr>
            <a:r>
              <a:rPr lang="en-US" altLang="zh-CN" sz="1800" b="1" dirty="0"/>
              <a:t>CREATE PROCEDURE `</a:t>
            </a:r>
            <a:r>
              <a:rPr lang="en-US" altLang="zh-CN" sz="1800" b="1" dirty="0" err="1"/>
              <a:t>change_maxnum</a:t>
            </a:r>
            <a:r>
              <a:rPr lang="en-US" altLang="zh-CN" sz="1800" b="1" dirty="0"/>
              <a:t>`(in </a:t>
            </a:r>
            <a:r>
              <a:rPr lang="en-US" altLang="zh-CN" sz="1800" b="1" dirty="0" err="1"/>
              <a:t>clinic_id</a:t>
            </a:r>
            <a:r>
              <a:rPr lang="en-US" altLang="zh-CN" sz="1800" b="1" dirty="0"/>
              <a:t> varchar(255),in time VARCHAR(2), in `</a:t>
            </a:r>
            <a:r>
              <a:rPr lang="en-US" altLang="zh-CN" sz="1800" b="1" dirty="0" err="1"/>
              <a:t>max_num</a:t>
            </a:r>
            <a:r>
              <a:rPr lang="en-US" altLang="zh-CN" sz="1800" b="1" dirty="0"/>
              <a:t>` </a:t>
            </a:r>
            <a:r>
              <a:rPr lang="en-US" altLang="zh-CN" sz="1800" b="1" dirty="0" err="1"/>
              <a:t>int</a:t>
            </a:r>
            <a:r>
              <a:rPr lang="en-US" altLang="zh-CN" sz="1800" b="1" dirty="0"/>
              <a:t>(11))</a:t>
            </a:r>
          </a:p>
          <a:p>
            <a:pPr marL="0" indent="0">
              <a:buNone/>
            </a:pPr>
            <a:r>
              <a:rPr lang="en-US" altLang="zh-CN" sz="1800" b="1" dirty="0"/>
              <a:t>BEGIN </a:t>
            </a:r>
          </a:p>
          <a:p>
            <a:pPr marL="0" indent="0">
              <a:buNone/>
            </a:pPr>
            <a:r>
              <a:rPr lang="en-US" altLang="zh-CN" sz="1800" b="1" dirty="0"/>
              <a:t>      UPDATE </a:t>
            </a:r>
            <a:r>
              <a:rPr lang="en-US" altLang="zh-CN" sz="1800" b="1" dirty="0" err="1"/>
              <a:t>time_slot</a:t>
            </a:r>
            <a:r>
              <a:rPr lang="en-US" altLang="zh-CN" sz="1800" b="1" dirty="0"/>
              <a:t> as t  SET </a:t>
            </a:r>
            <a:r>
              <a:rPr lang="en-US" altLang="zh-CN" sz="1800" b="1" dirty="0" err="1"/>
              <a:t>t.max_num</a:t>
            </a:r>
            <a:r>
              <a:rPr lang="en-US" altLang="zh-CN" sz="1800" b="1" dirty="0"/>
              <a:t> = </a:t>
            </a:r>
            <a:r>
              <a:rPr lang="en-US" altLang="zh-CN" sz="1800" b="1" dirty="0" err="1"/>
              <a:t>max_num</a:t>
            </a:r>
            <a:endParaRPr lang="en-US" altLang="zh-CN" sz="1800" b="1" dirty="0"/>
          </a:p>
          <a:p>
            <a:pPr marL="0" indent="0">
              <a:buNone/>
            </a:pPr>
            <a:r>
              <a:rPr lang="en-US" altLang="zh-CN" sz="1800" b="1" dirty="0"/>
              <a:t>      WHERE </a:t>
            </a:r>
            <a:r>
              <a:rPr lang="en-US" altLang="zh-CN" sz="1800" b="1" dirty="0" err="1"/>
              <a:t>t.clinic_id</a:t>
            </a:r>
            <a:r>
              <a:rPr lang="en-US" altLang="zh-CN" sz="1800" b="1" dirty="0"/>
              <a:t> = </a:t>
            </a:r>
            <a:r>
              <a:rPr lang="en-US" altLang="zh-CN" sz="1800" b="1" dirty="0" err="1"/>
              <a:t>clinic_id</a:t>
            </a:r>
            <a:r>
              <a:rPr lang="en-US" altLang="zh-CN" sz="1800" b="1" dirty="0"/>
              <a:t> and </a:t>
            </a:r>
            <a:r>
              <a:rPr lang="en-US" altLang="zh-CN" sz="1800" b="1" dirty="0" err="1"/>
              <a:t>t.time</a:t>
            </a:r>
            <a:r>
              <a:rPr lang="en-US" altLang="zh-CN" sz="1800" b="1" dirty="0"/>
              <a:t> = time;</a:t>
            </a:r>
          </a:p>
          <a:p>
            <a:pPr marL="0" indent="0">
              <a:buNone/>
            </a:pPr>
            <a:r>
              <a:rPr lang="en-US" altLang="zh-CN" sz="1800" b="1" dirty="0"/>
              <a:t>END;</a:t>
            </a:r>
          </a:p>
          <a:p>
            <a:pPr marL="0" indent="0">
              <a:buNone/>
            </a:pPr>
            <a:endParaRPr lang="en-US" altLang="zh-CN" sz="1800" dirty="0"/>
          </a:p>
          <a:p>
            <a:pPr marL="0" indent="0">
              <a:buNone/>
            </a:pPr>
            <a:r>
              <a:rPr lang="zh-CN" altLang="en-US" sz="1800" dirty="0"/>
              <a:t>根据门诊</a:t>
            </a:r>
            <a:r>
              <a:rPr lang="en-US" altLang="zh-CN" sz="1800" dirty="0"/>
              <a:t>id</a:t>
            </a:r>
            <a:r>
              <a:rPr lang="zh-CN" altLang="en-US" sz="1800" dirty="0"/>
              <a:t>和具体时间段，从</a:t>
            </a:r>
            <a:r>
              <a:rPr lang="en-US" altLang="zh-CN" sz="1800" dirty="0" err="1"/>
              <a:t>time_slot</a:t>
            </a:r>
            <a:r>
              <a:rPr lang="zh-CN" altLang="en-US" sz="1800" dirty="0"/>
              <a:t>表中找出相应的元素，将其最大预约人数改为输入值</a:t>
            </a:r>
            <a:endParaRPr lang="en-US" altLang="zh-CN" sz="1800" dirty="0"/>
          </a:p>
          <a:p>
            <a:pPr marL="0" indent="0">
              <a:buNone/>
            </a:pPr>
            <a:endParaRPr lang="en-US" altLang="zh-CN" dirty="0"/>
          </a:p>
        </p:txBody>
      </p:sp>
      <p:sp>
        <p:nvSpPr>
          <p:cNvPr id="4" name="标题 3"/>
          <p:cNvSpPr>
            <a:spLocks noGrp="1"/>
          </p:cNvSpPr>
          <p:nvPr>
            <p:ph type="title"/>
          </p:nvPr>
        </p:nvSpPr>
        <p:spPr/>
        <p:txBody>
          <a:bodyPr>
            <a:normAutofit/>
          </a:bodyPr>
          <a:lstStyle/>
          <a:p>
            <a:r>
              <a:rPr lang="zh-CN" altLang="en-US" sz="2400" b="0" dirty="0"/>
              <a:t>更改某个时间段的最大预约人数</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535006" y="816574"/>
            <a:ext cx="8372163" cy="574183"/>
          </a:xfrm>
        </p:spPr>
        <p:txBody>
          <a:bodyPr/>
          <a:lstStyle/>
          <a:p>
            <a:r>
              <a:rPr lang="zh-CN" altLang="en-US" dirty="0"/>
              <a:t>预约时段余量查询 </a:t>
            </a:r>
            <a:r>
              <a:rPr lang="en-US" altLang="zh-CN" dirty="0"/>
              <a:t>-</a:t>
            </a:r>
            <a:r>
              <a:rPr lang="zh-CN" altLang="en-US" dirty="0"/>
              <a:t> </a:t>
            </a:r>
            <a:r>
              <a:rPr lang="en-US" altLang="zh-CN" dirty="0" err="1"/>
              <a:t>GetRemainNum</a:t>
            </a:r>
            <a:endParaRPr lang="zh-CN" altLang="en-US" dirty="0"/>
          </a:p>
        </p:txBody>
      </p:sp>
      <p:sp>
        <p:nvSpPr>
          <p:cNvPr id="2" name="文本框 1"/>
          <p:cNvSpPr txBox="1"/>
          <p:nvPr/>
        </p:nvSpPr>
        <p:spPr>
          <a:xfrm>
            <a:off x="505189" y="4058396"/>
            <a:ext cx="7924418" cy="2958630"/>
          </a:xfrm>
          <a:prstGeom prst="rect">
            <a:avLst/>
          </a:prstGeom>
          <a:noFill/>
        </p:spPr>
        <p:txBody>
          <a:bodyPr wrap="square" rtlCol="0">
            <a:spAutoFit/>
          </a:bodyPr>
          <a:lstStyle/>
          <a:p>
            <a:pPr>
              <a:lnSpc>
                <a:spcPct val="150000"/>
              </a:lnSpc>
            </a:pPr>
            <a:r>
              <a:rPr kumimoji="1" lang="zh-CN" altLang="en-US" dirty="0"/>
              <a:t>病人输入科室名，医生名，时间段查询剩余人数</a:t>
            </a:r>
            <a:endParaRPr kumimoji="1" lang="en-US" altLang="zh-CN" dirty="0"/>
          </a:p>
          <a:p>
            <a:pPr>
              <a:lnSpc>
                <a:spcPct val="150000"/>
              </a:lnSpc>
            </a:pPr>
            <a:r>
              <a:rPr kumimoji="1" lang="zh-CN" altLang="en-US" dirty="0"/>
              <a:t>  函数过程描述</a:t>
            </a:r>
            <a:endParaRPr kumimoji="1" lang="en-US" altLang="zh-CN" dirty="0"/>
          </a:p>
          <a:p>
            <a:pPr>
              <a:lnSpc>
                <a:spcPct val="150000"/>
              </a:lnSpc>
            </a:pPr>
            <a:r>
              <a:rPr kumimoji="1" lang="zh-CN" altLang="en-US" dirty="0"/>
              <a:t>  </a:t>
            </a:r>
            <a:r>
              <a:rPr kumimoji="1" lang="en-US" altLang="zh-CN" dirty="0"/>
              <a:t>1.</a:t>
            </a:r>
            <a:r>
              <a:rPr kumimoji="1" lang="zh-CN" altLang="en-US" dirty="0"/>
              <a:t> 将医生名，科室名与</a:t>
            </a:r>
            <a:r>
              <a:rPr kumimoji="1" lang="en-US" altLang="zh-CN" dirty="0"/>
              <a:t> </a:t>
            </a:r>
            <a:r>
              <a:rPr kumimoji="1" lang="en-US" altLang="zh-CN" dirty="0" err="1"/>
              <a:t>time_slot</a:t>
            </a:r>
            <a:r>
              <a:rPr kumimoji="1" lang="en-US" altLang="zh-CN" dirty="0"/>
              <a:t> </a:t>
            </a:r>
            <a:r>
              <a:rPr kumimoji="1" lang="zh-CN" altLang="en-US" dirty="0"/>
              <a:t>表整合（通过 </a:t>
            </a:r>
            <a:r>
              <a:rPr kumimoji="1" lang="en-US" altLang="zh-CN" dirty="0"/>
              <a:t>natural</a:t>
            </a:r>
            <a:r>
              <a:rPr kumimoji="1" lang="zh-CN" altLang="en-US" dirty="0"/>
              <a:t> </a:t>
            </a:r>
            <a:r>
              <a:rPr kumimoji="1" lang="en-US" altLang="zh-CN" dirty="0"/>
              <a:t>join</a:t>
            </a:r>
            <a:r>
              <a:rPr kumimoji="1" lang="zh-CN" altLang="en-US" dirty="0"/>
              <a:t> 实现）</a:t>
            </a:r>
            <a:endParaRPr kumimoji="1" lang="en-US" altLang="zh-CN" dirty="0"/>
          </a:p>
          <a:p>
            <a:pPr>
              <a:lnSpc>
                <a:spcPct val="150000"/>
              </a:lnSpc>
            </a:pPr>
            <a:r>
              <a:rPr kumimoji="1" lang="zh-CN" altLang="en-US" dirty="0"/>
              <a:t>  </a:t>
            </a:r>
            <a:r>
              <a:rPr kumimoji="1" lang="en-US" altLang="zh-CN" dirty="0"/>
              <a:t>2.</a:t>
            </a:r>
            <a:r>
              <a:rPr kumimoji="1" lang="zh-CN" altLang="en-US" dirty="0"/>
              <a:t> 查询出符合条件的数据项（某个医生某一时段只会负责一个门诊，故查询出的数据项唯一）</a:t>
            </a:r>
            <a:endParaRPr kumimoji="1" lang="en-US" altLang="zh-CN" dirty="0"/>
          </a:p>
          <a:p>
            <a:pPr>
              <a:lnSpc>
                <a:spcPct val="150000"/>
              </a:lnSpc>
            </a:pPr>
            <a:r>
              <a:rPr kumimoji="1" lang="zh-CN" altLang="en-US" dirty="0"/>
              <a:t>  </a:t>
            </a:r>
            <a:r>
              <a:rPr kumimoji="1" lang="en-US" altLang="zh-CN" dirty="0"/>
              <a:t>3. </a:t>
            </a:r>
            <a:r>
              <a:rPr kumimoji="1" lang="zh-CN" altLang="en-US" dirty="0"/>
              <a:t>输出</a:t>
            </a:r>
            <a:r>
              <a:rPr kumimoji="1" lang="en-US" altLang="zh-CN" dirty="0" err="1"/>
              <a:t>max_num</a:t>
            </a:r>
            <a:r>
              <a:rPr kumimoji="1" lang="en-US" altLang="zh-CN" dirty="0"/>
              <a:t> – </a:t>
            </a:r>
            <a:r>
              <a:rPr kumimoji="1" lang="en-US" altLang="zh-CN" dirty="0" err="1"/>
              <a:t>cur_num</a:t>
            </a:r>
            <a:r>
              <a:rPr kumimoji="1" lang="en-US" altLang="zh-CN" dirty="0"/>
              <a:t> </a:t>
            </a:r>
            <a:r>
              <a:rPr kumimoji="1" lang="zh-CN" altLang="en-US" dirty="0"/>
              <a:t>的结果</a:t>
            </a:r>
            <a:endParaRPr kumimoji="1" lang="en-US" altLang="zh-CN" dirty="0"/>
          </a:p>
          <a:p>
            <a:pPr>
              <a:lnSpc>
                <a:spcPct val="150000"/>
              </a:lnSpc>
            </a:pPr>
            <a:r>
              <a:rPr kumimoji="1" lang="zh-CN" altLang="en-US" dirty="0"/>
              <a:t> </a:t>
            </a:r>
            <a:endParaRPr kumimoji="1" lang="en-US" altLang="zh-CN" dirty="0"/>
          </a:p>
        </p:txBody>
      </p:sp>
      <p:sp>
        <p:nvSpPr>
          <p:cNvPr id="3" name="文本框 2"/>
          <p:cNvSpPr txBox="1"/>
          <p:nvPr/>
        </p:nvSpPr>
        <p:spPr>
          <a:xfrm>
            <a:off x="535006" y="2245946"/>
            <a:ext cx="7504043" cy="2308324"/>
          </a:xfrm>
          <a:prstGeom prst="rect">
            <a:avLst/>
          </a:prstGeom>
          <a:noFill/>
        </p:spPr>
        <p:txBody>
          <a:bodyPr wrap="square" rtlCol="0">
            <a:spAutoFit/>
          </a:bodyPr>
          <a:lstStyle/>
          <a:p>
            <a:r>
              <a:rPr kumimoji="1" lang="en-US" altLang="zh-CN" b="1" dirty="0"/>
              <a:t>FUNCTION</a:t>
            </a:r>
          </a:p>
          <a:p>
            <a:r>
              <a:rPr kumimoji="1" lang="en-US" altLang="zh-CN" b="1" dirty="0"/>
              <a:t>` </a:t>
            </a:r>
            <a:r>
              <a:rPr kumimoji="1" lang="en-GB" altLang="zh-CN" b="1" dirty="0" err="1"/>
              <a:t>GetRemainNum</a:t>
            </a:r>
            <a:r>
              <a:rPr kumimoji="1" lang="en-GB" altLang="zh-CN" b="1" dirty="0"/>
              <a:t> `</a:t>
            </a:r>
          </a:p>
          <a:p>
            <a:r>
              <a:rPr kumimoji="1" lang="en-GB" altLang="zh-CN" b="1" dirty="0"/>
              <a:t> ( </a:t>
            </a:r>
            <a:r>
              <a:rPr kumimoji="1" lang="en-GB" altLang="zh-CN" b="1" dirty="0" err="1"/>
              <a:t>aim_time</a:t>
            </a:r>
            <a:r>
              <a:rPr kumimoji="1" lang="en-GB" altLang="zh-CN" b="1" dirty="0"/>
              <a:t> VARCHAR(255) , </a:t>
            </a:r>
          </a:p>
          <a:p>
            <a:r>
              <a:rPr kumimoji="1" lang="en-GB" altLang="zh-CN" b="1" dirty="0"/>
              <a:t>   </a:t>
            </a:r>
            <a:r>
              <a:rPr kumimoji="1" lang="en-GB" altLang="zh-CN" b="1" dirty="0" err="1"/>
              <a:t>aim_dept_name</a:t>
            </a:r>
            <a:r>
              <a:rPr kumimoji="1" lang="en-GB" altLang="zh-CN" b="1" dirty="0"/>
              <a:t>   VARCHAR(255) , </a:t>
            </a:r>
          </a:p>
          <a:p>
            <a:r>
              <a:rPr kumimoji="1" lang="en-GB" altLang="zh-CN" b="1" dirty="0"/>
              <a:t>   </a:t>
            </a:r>
            <a:r>
              <a:rPr kumimoji="1" lang="en-GB" altLang="zh-CN" b="1" dirty="0" err="1"/>
              <a:t>aim_doc_name</a:t>
            </a:r>
            <a:r>
              <a:rPr kumimoji="1" lang="en-GB" altLang="zh-CN" b="1" dirty="0"/>
              <a:t> VARCHAR(255)) </a:t>
            </a:r>
          </a:p>
          <a:p>
            <a:r>
              <a:rPr kumimoji="1" lang="en-GB" altLang="zh-CN" b="1" dirty="0"/>
              <a:t>RETURNS int(10)</a:t>
            </a:r>
          </a:p>
          <a:p>
            <a:endParaRPr kumimoji="1" lang="en-GB" altLang="zh-CN" dirty="0"/>
          </a:p>
          <a:p>
            <a:endParaRPr kumimoji="1" lang="zh-CN" altLang="en-US" dirty="0"/>
          </a:p>
        </p:txBody>
      </p:sp>
      <p:sp>
        <p:nvSpPr>
          <p:cNvPr id="4" name="文本框 3"/>
          <p:cNvSpPr txBox="1"/>
          <p:nvPr/>
        </p:nvSpPr>
        <p:spPr>
          <a:xfrm>
            <a:off x="387626" y="1679713"/>
            <a:ext cx="8519543" cy="369332"/>
          </a:xfrm>
          <a:prstGeom prst="rect">
            <a:avLst/>
          </a:prstGeom>
          <a:noFill/>
        </p:spPr>
        <p:txBody>
          <a:bodyPr wrap="square" rtlCol="0">
            <a:spAutoFit/>
          </a:bodyPr>
          <a:lstStyle/>
          <a:p>
            <a:r>
              <a:rPr lang="zh-CN" altLang="en-US" dirty="0">
                <a:solidFill>
                  <a:srgbClr val="FF0000"/>
                </a:solidFill>
              </a:rPr>
              <a:t>需求：就诊病人能够查询某个时间段内各个科室内各个医生的预约信息</a:t>
            </a:r>
            <a:endParaRPr kumimoji="1" lang="zh-CN" altLang="en-US" dirty="0">
              <a:solidFill>
                <a:srgbClr val="FF0000"/>
              </a:solidFill>
            </a:endParaRPr>
          </a:p>
        </p:txBody>
      </p:sp>
    </p:spTree>
  </p:cSld>
  <p:clrMapOvr>
    <a:masterClrMapping/>
  </p:clrMapOvr>
  <p:transition spd="med">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670891" y="866270"/>
            <a:ext cx="8372163" cy="574183"/>
          </a:xfrm>
        </p:spPr>
        <p:txBody>
          <a:bodyPr/>
          <a:lstStyle/>
          <a:p>
            <a:r>
              <a:rPr lang="zh-CN" altLang="en-US" dirty="0"/>
              <a:t>病人在完成就诊后评分 </a:t>
            </a:r>
            <a:r>
              <a:rPr lang="en-US" altLang="zh-CN" dirty="0"/>
              <a:t>-</a:t>
            </a:r>
            <a:r>
              <a:rPr lang="zh-CN" altLang="en-US" dirty="0"/>
              <a:t> </a:t>
            </a:r>
            <a:r>
              <a:rPr lang="en-US" altLang="zh-CN" dirty="0" err="1"/>
              <a:t>setGrade</a:t>
            </a:r>
            <a:endParaRPr lang="zh-CN" altLang="en-US" dirty="0"/>
          </a:p>
        </p:txBody>
      </p:sp>
      <p:sp>
        <p:nvSpPr>
          <p:cNvPr id="3" name="文本框 2"/>
          <p:cNvSpPr txBox="1"/>
          <p:nvPr/>
        </p:nvSpPr>
        <p:spPr>
          <a:xfrm>
            <a:off x="1008821" y="2146132"/>
            <a:ext cx="7126357" cy="923330"/>
          </a:xfrm>
          <a:prstGeom prst="rect">
            <a:avLst/>
          </a:prstGeom>
          <a:noFill/>
        </p:spPr>
        <p:txBody>
          <a:bodyPr wrap="square" rtlCol="0">
            <a:spAutoFit/>
          </a:bodyPr>
          <a:lstStyle/>
          <a:p>
            <a:r>
              <a:rPr kumimoji="1" lang="en-GB" altLang="zh-CN" b="1" dirty="0"/>
              <a:t>PROCEDURE</a:t>
            </a:r>
          </a:p>
          <a:p>
            <a:r>
              <a:rPr kumimoji="1" lang="en-GB" altLang="zh-CN" b="1" dirty="0"/>
              <a:t>`</a:t>
            </a:r>
            <a:r>
              <a:rPr kumimoji="1" lang="zh-CN" altLang="en-US" b="1" dirty="0"/>
              <a:t> </a:t>
            </a:r>
            <a:r>
              <a:rPr kumimoji="1" lang="en-GB" altLang="zh-CN" b="1" dirty="0" err="1"/>
              <a:t>setGrade</a:t>
            </a:r>
            <a:r>
              <a:rPr kumimoji="1" lang="zh-CN" altLang="en-US" b="1" dirty="0"/>
              <a:t> </a:t>
            </a:r>
            <a:r>
              <a:rPr kumimoji="1" lang="en-GB" altLang="zh-CN" b="1" dirty="0"/>
              <a:t>`</a:t>
            </a:r>
          </a:p>
          <a:p>
            <a:r>
              <a:rPr kumimoji="1" lang="en-GB" altLang="zh-CN" b="1" dirty="0"/>
              <a:t>(</a:t>
            </a:r>
            <a:r>
              <a:rPr kumimoji="1" lang="en-GB" altLang="zh-CN" b="1" dirty="0" err="1"/>
              <a:t>aim_p_id</a:t>
            </a:r>
            <a:r>
              <a:rPr kumimoji="1" lang="en-GB" altLang="zh-CN" b="1" dirty="0"/>
              <a:t> INT</a:t>
            </a:r>
            <a:r>
              <a:rPr kumimoji="1" lang="zh-CN" altLang="en-US" b="1" dirty="0"/>
              <a:t> </a:t>
            </a:r>
            <a:r>
              <a:rPr kumimoji="1" lang="en-GB" altLang="zh-CN" b="1" dirty="0"/>
              <a:t>,</a:t>
            </a:r>
            <a:r>
              <a:rPr kumimoji="1" lang="zh-CN" altLang="en-US" b="1" dirty="0"/>
              <a:t> </a:t>
            </a:r>
            <a:r>
              <a:rPr kumimoji="1" lang="en-GB" altLang="zh-CN" b="1" dirty="0" err="1"/>
              <a:t>aim_time</a:t>
            </a:r>
            <a:r>
              <a:rPr kumimoji="1" lang="en-GB" altLang="zh-CN" b="1" dirty="0"/>
              <a:t> VARCHAR(2</a:t>
            </a:r>
            <a:r>
              <a:rPr kumimoji="1" lang="en-US" altLang="zh-CN" b="1" dirty="0"/>
              <a:t>55</a:t>
            </a:r>
            <a:r>
              <a:rPr kumimoji="1" lang="en-GB" altLang="zh-CN" b="1" dirty="0"/>
              <a:t>)</a:t>
            </a:r>
            <a:r>
              <a:rPr kumimoji="1" lang="zh-CN" altLang="en-US" b="1" dirty="0"/>
              <a:t> </a:t>
            </a:r>
            <a:r>
              <a:rPr kumimoji="1" lang="en-GB" altLang="zh-CN" b="1" dirty="0"/>
              <a:t>,</a:t>
            </a:r>
            <a:r>
              <a:rPr kumimoji="1" lang="zh-CN" altLang="en-US" b="1" dirty="0"/>
              <a:t> </a:t>
            </a:r>
            <a:r>
              <a:rPr kumimoji="1" lang="en-GB" altLang="zh-CN" b="1" dirty="0"/>
              <a:t>grade INT)</a:t>
            </a:r>
          </a:p>
        </p:txBody>
      </p:sp>
      <p:sp>
        <p:nvSpPr>
          <p:cNvPr id="4" name="文本框 3"/>
          <p:cNvSpPr txBox="1"/>
          <p:nvPr/>
        </p:nvSpPr>
        <p:spPr>
          <a:xfrm>
            <a:off x="670891" y="3119879"/>
            <a:ext cx="7265504" cy="3301866"/>
          </a:xfrm>
          <a:prstGeom prst="rect">
            <a:avLst/>
          </a:prstGeom>
          <a:noFill/>
        </p:spPr>
        <p:txBody>
          <a:bodyPr wrap="square" rtlCol="0">
            <a:spAutoFit/>
          </a:bodyPr>
          <a:lstStyle/>
          <a:p>
            <a:pPr>
              <a:lnSpc>
                <a:spcPct val="150000"/>
              </a:lnSpc>
            </a:pPr>
            <a:r>
              <a:rPr kumimoji="1" lang="zh-CN" altLang="en-US" dirty="0"/>
              <a:t>  </a:t>
            </a:r>
            <a:r>
              <a:rPr kumimoji="1" lang="zh-CN" altLang="en-US" sz="1600" dirty="0"/>
              <a:t>病人在完成就诊后，在系统中输入自己的</a:t>
            </a:r>
            <a:r>
              <a:rPr kumimoji="1" lang="en-US" altLang="zh-CN" sz="1600" dirty="0"/>
              <a:t>id</a:t>
            </a:r>
            <a:r>
              <a:rPr kumimoji="1" lang="zh-CN" altLang="en-US" sz="1600" dirty="0"/>
              <a:t>，就诊时间与评分完成对接诊医生的评分。</a:t>
            </a:r>
            <a:endParaRPr kumimoji="1" lang="en-US" altLang="zh-CN" sz="1600" dirty="0"/>
          </a:p>
          <a:p>
            <a:pPr>
              <a:lnSpc>
                <a:spcPct val="150000"/>
              </a:lnSpc>
            </a:pPr>
            <a:r>
              <a:rPr kumimoji="1" lang="zh-CN" altLang="en-US" sz="1600" dirty="0"/>
              <a:t>  评分记录在 </a:t>
            </a:r>
            <a:r>
              <a:rPr kumimoji="1" lang="en-US" altLang="zh-CN" sz="1600" dirty="0"/>
              <a:t>appointment</a:t>
            </a:r>
            <a:r>
              <a:rPr kumimoji="1" lang="zh-CN" altLang="en-US" sz="1600" dirty="0"/>
              <a:t> 表中</a:t>
            </a:r>
            <a:endParaRPr kumimoji="1" lang="en-US" altLang="zh-CN" sz="1600" dirty="0"/>
          </a:p>
          <a:p>
            <a:r>
              <a:rPr kumimoji="1" lang="zh-CN" altLang="en-US" sz="1600" dirty="0"/>
              <a:t>   </a:t>
            </a:r>
            <a:endParaRPr kumimoji="1" lang="en-US" altLang="zh-CN" sz="1600" dirty="0"/>
          </a:p>
          <a:p>
            <a:pPr>
              <a:lnSpc>
                <a:spcPct val="150000"/>
              </a:lnSpc>
            </a:pPr>
            <a:r>
              <a:rPr kumimoji="1" lang="zh-CN" altLang="en-US" sz="1600" dirty="0"/>
              <a:t>过程描述</a:t>
            </a:r>
            <a:endParaRPr kumimoji="1" lang="en-US" altLang="zh-CN" sz="1600" dirty="0"/>
          </a:p>
          <a:p>
            <a:pPr>
              <a:lnSpc>
                <a:spcPct val="150000"/>
              </a:lnSpc>
            </a:pPr>
            <a:r>
              <a:rPr kumimoji="1" lang="zh-CN" altLang="en-US" sz="1600" dirty="0"/>
              <a:t>  </a:t>
            </a:r>
            <a:r>
              <a:rPr kumimoji="1" lang="en-US" altLang="zh-CN" sz="1600" dirty="0"/>
              <a:t>1.</a:t>
            </a:r>
            <a:r>
              <a:rPr kumimoji="1" lang="zh-CN" altLang="en-US" sz="1600" dirty="0"/>
              <a:t> 在 </a:t>
            </a:r>
            <a:r>
              <a:rPr kumimoji="1" lang="en-US" altLang="zh-CN" sz="1600" dirty="0" err="1"/>
              <a:t>time_slot</a:t>
            </a:r>
            <a:r>
              <a:rPr kumimoji="1" lang="en-US" altLang="zh-CN" sz="1600" dirty="0"/>
              <a:t> </a:t>
            </a:r>
            <a:r>
              <a:rPr kumimoji="1" lang="zh-CN" altLang="en-US" sz="1600" dirty="0"/>
              <a:t>表中找到所有符合输入 </a:t>
            </a:r>
            <a:r>
              <a:rPr kumimoji="1" lang="en-US" altLang="zh-CN" sz="1600" dirty="0"/>
              <a:t>time</a:t>
            </a:r>
            <a:r>
              <a:rPr kumimoji="1" lang="zh-CN" altLang="en-US" sz="1600" dirty="0"/>
              <a:t> 的 </a:t>
            </a:r>
            <a:r>
              <a:rPr kumimoji="1" lang="en-US" altLang="zh-CN" sz="1600" dirty="0" err="1"/>
              <a:t>time_slot_id</a:t>
            </a:r>
            <a:endParaRPr kumimoji="1" lang="en-US" altLang="zh-CN" sz="1600" dirty="0"/>
          </a:p>
          <a:p>
            <a:pPr>
              <a:lnSpc>
                <a:spcPct val="150000"/>
              </a:lnSpc>
            </a:pPr>
            <a:r>
              <a:rPr kumimoji="1" lang="zh-CN" altLang="en-US" sz="1600" dirty="0"/>
              <a:t>  </a:t>
            </a:r>
            <a:r>
              <a:rPr kumimoji="1" lang="en-US" altLang="zh-CN" sz="1600" dirty="0"/>
              <a:t>2.</a:t>
            </a:r>
            <a:r>
              <a:rPr kumimoji="1" lang="zh-CN" altLang="en-US" sz="1600" dirty="0"/>
              <a:t> 在 </a:t>
            </a:r>
            <a:r>
              <a:rPr kumimoji="1" lang="en-US" altLang="zh-CN" sz="1600" dirty="0"/>
              <a:t>appointment</a:t>
            </a:r>
            <a:r>
              <a:rPr kumimoji="1" lang="zh-CN" altLang="en-US" sz="1600" dirty="0"/>
              <a:t> 表中找到 </a:t>
            </a:r>
            <a:r>
              <a:rPr kumimoji="1" lang="en-US" altLang="zh-CN" sz="1600" dirty="0" err="1"/>
              <a:t>patient_id</a:t>
            </a:r>
            <a:r>
              <a:rPr kumimoji="1" lang="en-US" altLang="zh-CN" sz="1600" dirty="0"/>
              <a:t> </a:t>
            </a:r>
            <a:r>
              <a:rPr kumimoji="1" lang="zh-CN" altLang="en-US" sz="1600" dirty="0"/>
              <a:t>与 输入 </a:t>
            </a:r>
            <a:r>
              <a:rPr kumimoji="1" lang="en-US" altLang="zh-CN" sz="1600" dirty="0"/>
              <a:t>id</a:t>
            </a:r>
            <a:r>
              <a:rPr kumimoji="1" lang="zh-CN" altLang="en-US" sz="1600" dirty="0"/>
              <a:t> 相等同时</a:t>
            </a:r>
            <a:r>
              <a:rPr kumimoji="1" lang="en-US" altLang="zh-CN" sz="1600" dirty="0" err="1"/>
              <a:t>time_slot_id</a:t>
            </a:r>
            <a:r>
              <a:rPr kumimoji="1" lang="zh-CN" altLang="en-US" sz="1600" dirty="0"/>
              <a:t>被刚才查找结果所包含的数据项（一个病人在同一时间只能有一个预约，故数据项唯一）</a:t>
            </a:r>
            <a:endParaRPr kumimoji="1" lang="en-US" altLang="zh-CN" sz="1600" dirty="0"/>
          </a:p>
          <a:p>
            <a:pPr>
              <a:lnSpc>
                <a:spcPct val="150000"/>
              </a:lnSpc>
            </a:pPr>
            <a:r>
              <a:rPr kumimoji="1" lang="zh-CN" altLang="en-US" sz="1600" dirty="0"/>
              <a:t>  </a:t>
            </a:r>
            <a:r>
              <a:rPr kumimoji="1" lang="en-US" altLang="zh-CN" sz="1600" dirty="0"/>
              <a:t>3.</a:t>
            </a:r>
            <a:r>
              <a:rPr kumimoji="1" lang="zh-CN" altLang="en-US" sz="1600" dirty="0"/>
              <a:t> 更新 </a:t>
            </a:r>
            <a:r>
              <a:rPr kumimoji="1" lang="en-US" altLang="zh-CN" sz="1600" dirty="0" err="1"/>
              <a:t>doc_grade</a:t>
            </a:r>
            <a:endParaRPr kumimoji="1" lang="en-US" altLang="zh-CN" sz="1600" dirty="0"/>
          </a:p>
        </p:txBody>
      </p:sp>
      <p:sp>
        <p:nvSpPr>
          <p:cNvPr id="7" name="文本框 6"/>
          <p:cNvSpPr txBox="1"/>
          <p:nvPr/>
        </p:nvSpPr>
        <p:spPr>
          <a:xfrm>
            <a:off x="523511" y="1626991"/>
            <a:ext cx="8519543" cy="369332"/>
          </a:xfrm>
          <a:prstGeom prst="rect">
            <a:avLst/>
          </a:prstGeom>
          <a:noFill/>
        </p:spPr>
        <p:txBody>
          <a:bodyPr wrap="square" rtlCol="0">
            <a:spAutoFit/>
          </a:bodyPr>
          <a:lstStyle/>
          <a:p>
            <a:r>
              <a:rPr lang="zh-CN" altLang="en-US" dirty="0">
                <a:solidFill>
                  <a:srgbClr val="FF0000"/>
                </a:solidFill>
              </a:rPr>
              <a:t>需求：就诊病人也能够在就诊后为就诊医生评分</a:t>
            </a:r>
            <a:endParaRPr kumimoji="1" lang="zh-CN" altLang="en-US" dirty="0">
              <a:solidFill>
                <a:srgbClr val="FF0000"/>
              </a:solidFill>
            </a:endParaRPr>
          </a:p>
        </p:txBody>
      </p:sp>
    </p:spTree>
  </p:cSld>
  <p:clrMapOvr>
    <a:masterClrMapping/>
  </p:clrMapOvr>
  <p:transition spd="med">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25668" y="816574"/>
            <a:ext cx="8372163" cy="574183"/>
          </a:xfrm>
        </p:spPr>
        <p:txBody>
          <a:bodyPr>
            <a:normAutofit/>
          </a:bodyPr>
          <a:lstStyle/>
          <a:p>
            <a:r>
              <a:rPr lang="zh-CN" altLang="en-US" sz="2400" dirty="0"/>
              <a:t>医生在完成接诊后修改预约状态 </a:t>
            </a:r>
            <a:r>
              <a:rPr lang="en-US" altLang="zh-CN" sz="2400" dirty="0"/>
              <a:t>-</a:t>
            </a:r>
            <a:r>
              <a:rPr lang="zh-CN" altLang="en-US" sz="2400" dirty="0"/>
              <a:t> </a:t>
            </a:r>
            <a:r>
              <a:rPr lang="en-GB" altLang="zh-CN" sz="2400" dirty="0" err="1"/>
              <a:t>updateIsFinished</a:t>
            </a:r>
            <a:endParaRPr lang="zh-CN" altLang="en-US" sz="2400" dirty="0"/>
          </a:p>
        </p:txBody>
      </p:sp>
      <p:sp>
        <p:nvSpPr>
          <p:cNvPr id="2" name="文本框 1"/>
          <p:cNvSpPr txBox="1"/>
          <p:nvPr/>
        </p:nvSpPr>
        <p:spPr>
          <a:xfrm>
            <a:off x="624940" y="1798983"/>
            <a:ext cx="7573617" cy="3738780"/>
          </a:xfrm>
          <a:prstGeom prst="rect">
            <a:avLst/>
          </a:prstGeom>
          <a:noFill/>
        </p:spPr>
        <p:txBody>
          <a:bodyPr wrap="square" rtlCol="0">
            <a:spAutoFit/>
          </a:bodyPr>
          <a:lstStyle/>
          <a:p>
            <a:pPr>
              <a:lnSpc>
                <a:spcPct val="150000"/>
              </a:lnSpc>
            </a:pPr>
            <a:r>
              <a:rPr kumimoji="1" lang="en-GB" altLang="zh-CN" sz="2000" dirty="0"/>
              <a:t>PROCEDURE `</a:t>
            </a:r>
            <a:r>
              <a:rPr kumimoji="1" lang="en-GB" altLang="zh-CN" sz="2000" dirty="0" err="1"/>
              <a:t>updateIsFinished</a:t>
            </a:r>
            <a:r>
              <a:rPr kumimoji="1" lang="en-GB" altLang="zh-CN" sz="2000" dirty="0"/>
              <a:t>`(</a:t>
            </a:r>
            <a:r>
              <a:rPr kumimoji="1" lang="en-GB" altLang="zh-CN" sz="2000" dirty="0" err="1"/>
              <a:t>aim_p_id</a:t>
            </a:r>
            <a:r>
              <a:rPr kumimoji="1" lang="en-GB" altLang="zh-CN" sz="2000" dirty="0"/>
              <a:t> </a:t>
            </a:r>
            <a:r>
              <a:rPr kumimoji="1" lang="en-GB" altLang="zh-CN" sz="2000" dirty="0" err="1"/>
              <a:t>INT,aim_time</a:t>
            </a:r>
            <a:r>
              <a:rPr kumimoji="1" lang="en-GB" altLang="zh-CN" sz="2000" dirty="0"/>
              <a:t> VARCHAR(2))</a:t>
            </a:r>
          </a:p>
          <a:p>
            <a:pPr>
              <a:lnSpc>
                <a:spcPct val="150000"/>
              </a:lnSpc>
            </a:pPr>
            <a:endParaRPr kumimoji="1" lang="en-GB" altLang="zh-CN" sz="2000" dirty="0"/>
          </a:p>
          <a:p>
            <a:pPr>
              <a:lnSpc>
                <a:spcPct val="150000"/>
              </a:lnSpc>
            </a:pPr>
            <a:r>
              <a:rPr kumimoji="1" lang="zh-CN" altLang="en-US" sz="2000" dirty="0"/>
              <a:t>  医生在完成就诊后，在通过输入就诊病人</a:t>
            </a:r>
            <a:r>
              <a:rPr kumimoji="1" lang="en-US" altLang="zh-CN" sz="2000" dirty="0"/>
              <a:t>id</a:t>
            </a:r>
            <a:r>
              <a:rPr kumimoji="1" lang="zh-CN" altLang="en-US" sz="2000" dirty="0"/>
              <a:t>与病人就诊时间修改</a:t>
            </a:r>
            <a:endParaRPr kumimoji="1" lang="en-US" altLang="zh-CN" sz="2000" dirty="0"/>
          </a:p>
          <a:p>
            <a:pPr>
              <a:lnSpc>
                <a:spcPct val="150000"/>
              </a:lnSpc>
            </a:pPr>
            <a:r>
              <a:rPr kumimoji="1" lang="en-US" altLang="zh-CN" sz="2000" dirty="0"/>
              <a:t>Appointment</a:t>
            </a:r>
            <a:r>
              <a:rPr kumimoji="1" lang="zh-CN" altLang="en-US" sz="2000" dirty="0"/>
              <a:t>中对应记录的</a:t>
            </a:r>
            <a:r>
              <a:rPr kumimoji="1" lang="en-US" altLang="zh-CN" sz="2000" dirty="0" err="1"/>
              <a:t>ifFinished</a:t>
            </a:r>
            <a:endParaRPr kumimoji="1" lang="en-US" altLang="zh-CN" sz="2000" dirty="0"/>
          </a:p>
          <a:p>
            <a:pPr>
              <a:lnSpc>
                <a:spcPct val="150000"/>
              </a:lnSpc>
            </a:pPr>
            <a:r>
              <a:rPr kumimoji="1" lang="zh-CN" altLang="en-US" sz="2000" dirty="0"/>
              <a:t>  </a:t>
            </a:r>
            <a:endParaRPr kumimoji="1" lang="en-US" altLang="zh-CN" sz="2000" dirty="0"/>
          </a:p>
          <a:p>
            <a:pPr>
              <a:lnSpc>
                <a:spcPct val="150000"/>
              </a:lnSpc>
            </a:pPr>
            <a:r>
              <a:rPr kumimoji="1" lang="zh-CN" altLang="en-US" sz="2000" dirty="0"/>
              <a:t>  过程与</a:t>
            </a:r>
            <a:r>
              <a:rPr kumimoji="1" lang="en-US" altLang="zh-CN" sz="2000" dirty="0" err="1"/>
              <a:t>setGrade</a:t>
            </a:r>
            <a:r>
              <a:rPr kumimoji="1" lang="zh-CN" altLang="en-US" sz="2000" dirty="0"/>
              <a:t>类似</a:t>
            </a:r>
            <a:endParaRPr kumimoji="1" lang="en-US" altLang="zh-CN" sz="2000" dirty="0"/>
          </a:p>
          <a:p>
            <a:pPr>
              <a:lnSpc>
                <a:spcPct val="150000"/>
              </a:lnSpc>
            </a:pPr>
            <a:endParaRPr kumimoji="1" lang="en-US" altLang="zh-CN" sz="2000" dirty="0"/>
          </a:p>
          <a:p>
            <a:pPr>
              <a:lnSpc>
                <a:spcPct val="150000"/>
              </a:lnSpc>
            </a:pPr>
            <a:r>
              <a:rPr kumimoji="1" lang="zh-CN" altLang="en-US" sz="2000" dirty="0"/>
              <a:t>  在同一时间一个病人只能拥有一个预约，故过程可以完成</a:t>
            </a:r>
          </a:p>
        </p:txBody>
      </p:sp>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项目简介</a:t>
            </a:r>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设计描述</a:t>
            </a:r>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部分</a:t>
            </a:r>
            <a:r>
              <a:rPr lang="en-US" altLang="zh-CN" sz="2400" dirty="0"/>
              <a:t>SQL</a:t>
            </a:r>
            <a:r>
              <a:rPr lang="zh-CN" altLang="en-US" sz="2400" dirty="0"/>
              <a:t>脚本简介</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总结</a:t>
            </a:r>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a:t>使用查询功能，则选择了</a:t>
            </a:r>
            <a:r>
              <a:rPr lang="en-US" altLang="zh-CN"/>
              <a:t>procedure</a:t>
            </a:r>
          </a:p>
          <a:p>
            <a:endParaRPr lang="en-US" altLang="zh-CN"/>
          </a:p>
          <a:p>
            <a:r>
              <a:rPr lang="en-US" altLang="zh-CN">
                <a:solidFill>
                  <a:schemeClr val="accent1">
                    <a:lumMod val="60000"/>
                    <a:lumOff val="40000"/>
                  </a:schemeClr>
                </a:solidFill>
              </a:rPr>
              <a:t>PROCEDURE</a:t>
            </a:r>
            <a:r>
              <a:rPr lang="en-US" altLang="zh-CN"/>
              <a:t> </a:t>
            </a:r>
            <a:r>
              <a:rPr lang="en-US" altLang="zh-CN">
                <a:solidFill>
                  <a:srgbClr val="FF0000"/>
                </a:solidFill>
              </a:rPr>
              <a:t>Doc_All_timeSlot</a:t>
            </a:r>
            <a:r>
              <a:rPr lang="en-US" altLang="zh-CN"/>
              <a:t>(</a:t>
            </a:r>
            <a:r>
              <a:rPr lang="en-US" altLang="zh-CN">
                <a:solidFill>
                  <a:schemeClr val="accent1">
                    <a:lumMod val="60000"/>
                    <a:lumOff val="40000"/>
                  </a:schemeClr>
                </a:solidFill>
              </a:rPr>
              <a:t>in</a:t>
            </a:r>
            <a:r>
              <a:rPr lang="en-US" altLang="zh-CN"/>
              <a:t> doc_id </a:t>
            </a:r>
            <a:r>
              <a:rPr lang="en-US" altLang="zh-CN">
                <a:solidFill>
                  <a:schemeClr val="accent1">
                    <a:lumMod val="60000"/>
                    <a:lumOff val="40000"/>
                  </a:schemeClr>
                </a:solidFill>
              </a:rPr>
              <a:t>VARCHAR(255)</a:t>
            </a:r>
            <a:r>
              <a:rPr lang="en-US" altLang="zh-CN"/>
              <a:t>)</a:t>
            </a:r>
          </a:p>
          <a:p>
            <a:r>
              <a:rPr lang="zh-CN" altLang="en-US"/>
              <a:t>传入一个</a:t>
            </a:r>
            <a:r>
              <a:rPr lang="en-US" altLang="zh-CN"/>
              <a:t>doctor_id</a:t>
            </a:r>
            <a:r>
              <a:rPr lang="zh-CN" altLang="en-US"/>
              <a:t>展现该医生所有负责的时间段的信息</a:t>
            </a:r>
          </a:p>
          <a:p>
            <a:endParaRPr lang="zh-CN" altLang="en-US"/>
          </a:p>
          <a:p>
            <a:r>
              <a:rPr lang="en-US" altLang="zh-CN">
                <a:solidFill>
                  <a:schemeClr val="accent1">
                    <a:lumMod val="60000"/>
                    <a:lumOff val="40000"/>
                  </a:schemeClr>
                </a:solidFill>
                <a:sym typeface="+mn-ea"/>
              </a:rPr>
              <a:t>PROCEDURE</a:t>
            </a:r>
            <a:r>
              <a:rPr lang="en-US" altLang="zh-CN">
                <a:sym typeface="+mn-ea"/>
              </a:rPr>
              <a:t> </a:t>
            </a:r>
            <a:r>
              <a:rPr lang="en-US" altLang="zh-CN">
                <a:solidFill>
                  <a:srgbClr val="FF0000"/>
                </a:solidFill>
                <a:sym typeface="+mn-ea"/>
              </a:rPr>
              <a:t>Doc_timeslot_info</a:t>
            </a:r>
            <a:r>
              <a:rPr lang="en-US" altLang="zh-CN">
                <a:sym typeface="+mn-ea"/>
              </a:rPr>
              <a:t>(</a:t>
            </a:r>
            <a:r>
              <a:rPr lang="en-US" altLang="zh-CN">
                <a:solidFill>
                  <a:schemeClr val="accent1">
                    <a:lumMod val="60000"/>
                    <a:lumOff val="40000"/>
                  </a:schemeClr>
                </a:solidFill>
                <a:sym typeface="+mn-ea"/>
              </a:rPr>
              <a:t>in</a:t>
            </a:r>
            <a:r>
              <a:rPr lang="en-US" altLang="zh-CN">
                <a:sym typeface="+mn-ea"/>
              </a:rPr>
              <a:t> doc_id </a:t>
            </a:r>
            <a:r>
              <a:rPr lang="en-US" altLang="zh-CN">
                <a:solidFill>
                  <a:schemeClr val="accent1">
                    <a:lumMod val="60000"/>
                    <a:lumOff val="40000"/>
                  </a:schemeClr>
                </a:solidFill>
                <a:sym typeface="+mn-ea"/>
              </a:rPr>
              <a:t>VARCHAR(255)</a:t>
            </a:r>
            <a:r>
              <a:rPr lang="zh-CN" altLang="en-US">
                <a:solidFill>
                  <a:schemeClr val="tx1"/>
                </a:solidFill>
                <a:sym typeface="+mn-ea"/>
              </a:rPr>
              <a:t>，</a:t>
            </a:r>
            <a:r>
              <a:rPr lang="en-US" altLang="zh-CN">
                <a:solidFill>
                  <a:schemeClr val="accent1">
                    <a:lumMod val="60000"/>
                    <a:lumOff val="40000"/>
                  </a:schemeClr>
                </a:solidFill>
                <a:sym typeface="+mn-ea"/>
              </a:rPr>
              <a:t>in</a:t>
            </a:r>
            <a:r>
              <a:rPr lang="en-US" altLang="zh-CN">
                <a:sym typeface="+mn-ea"/>
              </a:rPr>
              <a:t> _time </a:t>
            </a:r>
            <a:r>
              <a:rPr lang="en-US" altLang="zh-CN">
                <a:solidFill>
                  <a:schemeClr val="accent1">
                    <a:lumMod val="60000"/>
                    <a:lumOff val="40000"/>
                  </a:schemeClr>
                </a:solidFill>
                <a:sym typeface="+mn-ea"/>
              </a:rPr>
              <a:t>VARCHAR(255)</a:t>
            </a:r>
            <a:r>
              <a:rPr lang="en-US" altLang="zh-CN">
                <a:sym typeface="+mn-ea"/>
              </a:rPr>
              <a:t>)</a:t>
            </a:r>
            <a:endParaRPr lang="en-US" altLang="zh-CN"/>
          </a:p>
          <a:p>
            <a:r>
              <a:rPr lang="zh-CN" altLang="en-US"/>
              <a:t>传入一个</a:t>
            </a:r>
            <a:r>
              <a:rPr lang="en-US" altLang="zh-CN"/>
              <a:t>doctor_id</a:t>
            </a:r>
            <a:r>
              <a:rPr lang="zh-CN" altLang="en-US"/>
              <a:t>和一个时间段，展现该医生服务的该时间段的具体信息</a:t>
            </a:r>
          </a:p>
        </p:txBody>
      </p:sp>
      <p:sp>
        <p:nvSpPr>
          <p:cNvPr id="3" name="标题 2"/>
          <p:cNvSpPr>
            <a:spLocks noGrp="1"/>
          </p:cNvSpPr>
          <p:nvPr>
            <p:ph type="title"/>
          </p:nvPr>
        </p:nvSpPr>
        <p:spPr/>
        <p:txBody>
          <a:bodyPr/>
          <a:lstStyle/>
          <a:p>
            <a:r>
              <a:rPr lang="zh-CN" altLang="en-US"/>
              <a:t>查询所有时间段与具体时间段</a:t>
            </a: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dissolve">
                                      <p:cBhvr>
                                        <p:cTn id="7" dur="500"/>
                                        <p:tgtEl>
                                          <p:spTgt spid="2">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dissolve">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dissolve">
                                      <p:cBhvr>
                                        <p:cTn id="15" dur="500"/>
                                        <p:tgtEl>
                                          <p:spTgt spid="2">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dissolve">
                                      <p:cBhvr>
                                        <p:cTn id="1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a:solidFill>
                  <a:schemeClr val="accent1">
                    <a:lumMod val="60000"/>
                    <a:lumOff val="40000"/>
                  </a:schemeClr>
                </a:solidFill>
              </a:rPr>
              <a:t>PROCEDURE</a:t>
            </a:r>
            <a:r>
              <a:rPr lang="zh-CN" altLang="en-US"/>
              <a:t> </a:t>
            </a:r>
            <a:r>
              <a:rPr lang="zh-CN" altLang="en-US">
                <a:solidFill>
                  <a:srgbClr val="FF0000"/>
                </a:solidFill>
              </a:rPr>
              <a:t>update_timeslot_status</a:t>
            </a:r>
            <a:r>
              <a:rPr lang="zh-CN" altLang="en-US"/>
              <a:t>(</a:t>
            </a:r>
            <a:r>
              <a:rPr lang="zh-CN" altLang="en-US">
                <a:solidFill>
                  <a:schemeClr val="accent1">
                    <a:lumMod val="60000"/>
                    <a:lumOff val="40000"/>
                  </a:schemeClr>
                </a:solidFill>
              </a:rPr>
              <a:t>in</a:t>
            </a:r>
            <a:r>
              <a:rPr lang="zh-CN" altLang="en-US"/>
              <a:t> d_id </a:t>
            </a:r>
            <a:r>
              <a:rPr lang="zh-CN" altLang="en-US">
                <a:solidFill>
                  <a:schemeClr val="accent1">
                    <a:lumMod val="60000"/>
                    <a:lumOff val="40000"/>
                  </a:schemeClr>
                </a:solidFill>
              </a:rPr>
              <a:t>varchar(255)</a:t>
            </a:r>
            <a:r>
              <a:rPr lang="zh-CN" altLang="en-US"/>
              <a:t>,</a:t>
            </a:r>
            <a:r>
              <a:rPr lang="zh-CN" altLang="en-US">
                <a:solidFill>
                  <a:schemeClr val="accent1">
                    <a:lumMod val="60000"/>
                    <a:lumOff val="40000"/>
                  </a:schemeClr>
                </a:solidFill>
              </a:rPr>
              <a:t>in</a:t>
            </a:r>
            <a:r>
              <a:rPr lang="zh-CN" altLang="en-US"/>
              <a:t> </a:t>
            </a:r>
            <a:r>
              <a:rPr lang="en-US" altLang="zh-CN"/>
              <a:t>_</a:t>
            </a:r>
            <a:r>
              <a:rPr lang="zh-CN" altLang="en-US"/>
              <a:t>time </a:t>
            </a:r>
            <a:r>
              <a:rPr lang="zh-CN" altLang="en-US">
                <a:solidFill>
                  <a:schemeClr val="accent1">
                    <a:lumMod val="60000"/>
                    <a:lumOff val="40000"/>
                  </a:schemeClr>
                </a:solidFill>
              </a:rPr>
              <a:t>VARCHAR(255)</a:t>
            </a:r>
            <a:r>
              <a:rPr lang="zh-CN" altLang="en-US"/>
              <a:t>,</a:t>
            </a:r>
            <a:r>
              <a:rPr lang="zh-CN" altLang="en-US">
                <a:solidFill>
                  <a:schemeClr val="accent1">
                    <a:lumMod val="60000"/>
                    <a:lumOff val="40000"/>
                  </a:schemeClr>
                </a:solidFill>
              </a:rPr>
              <a:t>in</a:t>
            </a:r>
            <a:r>
              <a:rPr lang="zh-CN" altLang="en-US"/>
              <a:t> num_change </a:t>
            </a:r>
            <a:r>
              <a:rPr lang="zh-CN" altLang="en-US">
                <a:solidFill>
                  <a:schemeClr val="accent1">
                    <a:lumMod val="60000"/>
                    <a:lumOff val="40000"/>
                  </a:schemeClr>
                </a:solidFill>
              </a:rPr>
              <a:t>int(11)</a:t>
            </a:r>
            <a:r>
              <a:rPr lang="zh-CN" altLang="en-US"/>
              <a:t>)</a:t>
            </a:r>
          </a:p>
          <a:p>
            <a:r>
              <a:rPr lang="zh-CN" altLang="en-US"/>
              <a:t>输入医生</a:t>
            </a:r>
            <a:r>
              <a:rPr lang="en-US" altLang="zh-CN"/>
              <a:t>id</a:t>
            </a:r>
            <a:r>
              <a:rPr lang="zh-CN" altLang="en-US"/>
              <a:t>，时间段（医生</a:t>
            </a:r>
            <a:r>
              <a:rPr lang="en-US" altLang="zh-CN"/>
              <a:t>id</a:t>
            </a:r>
            <a:r>
              <a:rPr lang="zh-CN" altLang="en-US"/>
              <a:t>和时间段唯一确定一个</a:t>
            </a:r>
            <a:r>
              <a:rPr lang="en-US" altLang="zh-CN"/>
              <a:t>time_slot</a:t>
            </a:r>
            <a:r>
              <a:rPr lang="zh-CN" altLang="en-US"/>
              <a:t>元组），已经给定一个数字变化（可正可负），改变该时间段的目前预约人数。</a:t>
            </a:r>
          </a:p>
          <a:p>
            <a:endParaRPr lang="zh-CN" altLang="en-US"/>
          </a:p>
          <a:p>
            <a:endParaRPr lang="zh-CN" altLang="en-US"/>
          </a:p>
        </p:txBody>
      </p:sp>
      <p:sp>
        <p:nvSpPr>
          <p:cNvPr id="3" name="标题 2"/>
          <p:cNvSpPr>
            <a:spLocks noGrp="1"/>
          </p:cNvSpPr>
          <p:nvPr>
            <p:ph type="title"/>
          </p:nvPr>
        </p:nvSpPr>
        <p:spPr/>
        <p:txBody>
          <a:bodyPr/>
          <a:lstStyle/>
          <a:p>
            <a:r>
              <a:rPr lang="zh-CN" altLang="en-US"/>
              <a:t>医生主动更新预约状态</a:t>
            </a: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简介</a:t>
            </a:r>
          </a:p>
        </p:txBody>
      </p: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设计描述</a:t>
            </a:r>
          </a:p>
        </p:txBody>
      </p: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部分</a:t>
            </a:r>
            <a:r>
              <a:rPr lang="en-US" altLang="zh-CN" sz="2400" dirty="0">
                <a:solidFill>
                  <a:schemeClr val="tx1">
                    <a:lumMod val="75000"/>
                    <a:lumOff val="25000"/>
                  </a:schemeClr>
                </a:solidFill>
              </a:rPr>
              <a:t>SQL</a:t>
            </a:r>
            <a:r>
              <a:rPr lang="zh-CN" altLang="en-US" sz="2400" dirty="0">
                <a:solidFill>
                  <a:schemeClr val="tx1">
                    <a:lumMod val="75000"/>
                    <a:lumOff val="25000"/>
                  </a:schemeClr>
                </a:solidFill>
              </a:rPr>
              <a:t>脚本简介</a:t>
            </a:r>
          </a:p>
        </p:txBody>
      </p: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总结</a:t>
            </a:r>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8238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98BC453-1320-4257-BFC6-0ACAFB3AF412}"/>
              </a:ext>
            </a:extLst>
          </p:cNvPr>
          <p:cNvSpPr>
            <a:spLocks noGrp="1"/>
          </p:cNvSpPr>
          <p:nvPr>
            <p:ph sz="quarter" idx="10"/>
          </p:nvPr>
        </p:nvSpPr>
        <p:spPr/>
        <p:txBody>
          <a:bodyPr>
            <a:normAutofit/>
          </a:bodyPr>
          <a:lstStyle/>
          <a:p>
            <a:r>
              <a:rPr lang="zh-CN" altLang="en-US" sz="2400" dirty="0"/>
              <a:t>对于此次项目，我们前前后后开了</a:t>
            </a:r>
            <a:r>
              <a:rPr lang="en-US" altLang="zh-CN" sz="2400" dirty="0"/>
              <a:t>5</a:t>
            </a:r>
            <a:r>
              <a:rPr lang="zh-CN" altLang="en-US" sz="2400" dirty="0"/>
              <a:t>、</a:t>
            </a:r>
            <a:r>
              <a:rPr lang="en-US" altLang="zh-CN" sz="2400" dirty="0"/>
              <a:t>6</a:t>
            </a:r>
            <a:r>
              <a:rPr lang="zh-CN" altLang="en-US" sz="2400" dirty="0"/>
              <a:t>次会议，对数据库的结构（是否冗余、该怎样设计表的结构才能既兼顾查询的遍历又不会有其他的问题、对于</a:t>
            </a:r>
            <a:r>
              <a:rPr lang="en-US" altLang="zh-CN" sz="2400" dirty="0" err="1"/>
              <a:t>Function,Procedure,Trigger</a:t>
            </a:r>
            <a:r>
              <a:rPr lang="zh-CN" altLang="en-US" sz="2400" dirty="0"/>
              <a:t>等的测试及改良等）进行了多次的讨论以及更改。可以说这个项目是我们全体成员的心血，也很感谢蒋老师以及助教能给我们这样一次极好的机会来锻炼我们对于数据库的知识以及熟练度！</a:t>
            </a:r>
          </a:p>
        </p:txBody>
      </p:sp>
      <p:sp>
        <p:nvSpPr>
          <p:cNvPr id="3" name="标题 2">
            <a:extLst>
              <a:ext uri="{FF2B5EF4-FFF2-40B4-BE49-F238E27FC236}">
                <a16:creationId xmlns:a16="http://schemas.microsoft.com/office/drawing/2014/main" id="{F847A92E-9ABD-43B4-A57A-311EAD1EAA49}"/>
              </a:ext>
            </a:extLst>
          </p:cNvPr>
          <p:cNvSpPr>
            <a:spLocks noGrp="1"/>
          </p:cNvSpPr>
          <p:nvPr>
            <p:ph type="title"/>
          </p:nvPr>
        </p:nvSpPr>
        <p:spPr/>
        <p:txBody>
          <a:bodyPr/>
          <a:lstStyle/>
          <a:p>
            <a:r>
              <a:rPr lang="zh-CN" altLang="en-US" dirty="0"/>
              <a:t>项目总结</a:t>
            </a:r>
          </a:p>
        </p:txBody>
      </p:sp>
    </p:spTree>
    <p:extLst>
      <p:ext uri="{BB962C8B-B14F-4D97-AF65-F5344CB8AC3E}">
        <p14:creationId xmlns:p14="http://schemas.microsoft.com/office/powerpoint/2010/main" val="3710470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简介</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设计描述</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部分</a:t>
            </a:r>
            <a:r>
              <a:rPr lang="en-US" altLang="zh-CN" sz="2400" dirty="0">
                <a:solidFill>
                  <a:schemeClr val="tx1">
                    <a:lumMod val="75000"/>
                    <a:lumOff val="25000"/>
                  </a:schemeClr>
                </a:solidFill>
              </a:rPr>
              <a:t>SQL</a:t>
            </a:r>
            <a:r>
              <a:rPr lang="zh-CN" altLang="en-US" sz="2400" dirty="0">
                <a:solidFill>
                  <a:schemeClr val="tx1">
                    <a:lumMod val="75000"/>
                    <a:lumOff val="25000"/>
                  </a:schemeClr>
                </a:solidFill>
              </a:rPr>
              <a:t>脚本简介</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总结</a:t>
            </a:r>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5761117" cy="4921498"/>
          </a:xfrm>
        </p:spPr>
        <p:txBody>
          <a:bodyPr>
            <a:normAutofit/>
          </a:bodyPr>
          <a:lstStyle/>
          <a:p>
            <a:pPr>
              <a:lnSpc>
                <a:spcPct val="150000"/>
              </a:lnSpc>
            </a:pPr>
            <a:r>
              <a:rPr lang="zh-CN" altLang="en-US" sz="2400" dirty="0"/>
              <a:t>建立医院门诊预约系统，对提高工作效率，减少工作量以及解放劳动力具有重要意义。医院作为关系民生的重要机构，每天需要接待的人员基数巨大，尤其是现在人们健康意识的提高，因此，我们需要一个好的设计来构造医院的医疗门诊预约系统。</a:t>
            </a:r>
            <a:endParaRPr lang="en-US" altLang="zh-CN" sz="2400" dirty="0"/>
          </a:p>
        </p:txBody>
      </p:sp>
      <p:sp>
        <p:nvSpPr>
          <p:cNvPr id="3" name="标题 2"/>
          <p:cNvSpPr>
            <a:spLocks noGrp="1"/>
          </p:cNvSpPr>
          <p:nvPr>
            <p:ph type="title"/>
          </p:nvPr>
        </p:nvSpPr>
        <p:spPr/>
        <p:txBody>
          <a:bodyPr/>
          <a:lstStyle/>
          <a:p>
            <a:r>
              <a:rPr lang="zh-CN" altLang="en-US" dirty="0"/>
              <a:t>简介</a:t>
            </a:r>
          </a:p>
        </p:txBody>
      </p:sp>
      <p:pic>
        <p:nvPicPr>
          <p:cNvPr id="1026" name="Picture 2">
            <a:extLst>
              <a:ext uri="{FF2B5EF4-FFF2-40B4-BE49-F238E27FC236}">
                <a16:creationId xmlns:a16="http://schemas.microsoft.com/office/drawing/2014/main" id="{E2959034-E5B2-478D-A315-ABB3E643E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142" y="2533650"/>
            <a:ext cx="2711919" cy="230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5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简介</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设计描述</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79"/>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部分</a:t>
            </a:r>
            <a:r>
              <a:rPr lang="en-US" altLang="zh-CN" sz="2400" dirty="0">
                <a:solidFill>
                  <a:schemeClr val="tx1">
                    <a:lumMod val="75000"/>
                    <a:lumOff val="25000"/>
                  </a:schemeClr>
                </a:solidFill>
              </a:rPr>
              <a:t>SQL</a:t>
            </a:r>
            <a:r>
              <a:rPr lang="zh-CN" altLang="en-US" sz="2400" dirty="0">
                <a:solidFill>
                  <a:schemeClr val="tx1">
                    <a:lumMod val="75000"/>
                    <a:lumOff val="25000"/>
                  </a:schemeClr>
                </a:solidFill>
              </a:rPr>
              <a:t>脚本简介</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总结</a:t>
            </a:r>
          </a:p>
        </p:txBody>
      </p:sp>
    </p:spTree>
    <p:extLst>
      <p:ext uri="{BB962C8B-B14F-4D97-AF65-F5344CB8AC3E}">
        <p14:creationId xmlns:p14="http://schemas.microsoft.com/office/powerpoint/2010/main" val="359527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73BA2521-DDDC-4B5C-8903-6E8E48526FBA}"/>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847725" y="1750468"/>
            <a:ext cx="7439025" cy="4729827"/>
          </a:xfrm>
        </p:spPr>
      </p:pic>
      <p:sp>
        <p:nvSpPr>
          <p:cNvPr id="3" name="标题 2">
            <a:extLst>
              <a:ext uri="{FF2B5EF4-FFF2-40B4-BE49-F238E27FC236}">
                <a16:creationId xmlns:a16="http://schemas.microsoft.com/office/drawing/2014/main" id="{FFB81CB2-B322-4583-AEC4-1187E5A67FBC}"/>
              </a:ext>
            </a:extLst>
          </p:cNvPr>
          <p:cNvSpPr>
            <a:spLocks noGrp="1"/>
          </p:cNvSpPr>
          <p:nvPr>
            <p:ph type="title"/>
          </p:nvPr>
        </p:nvSpPr>
        <p:spPr/>
        <p:txBody>
          <a:bodyPr/>
          <a:lstStyle/>
          <a:p>
            <a:r>
              <a:rPr lang="zh-CN" altLang="en-US" dirty="0"/>
              <a:t>由</a:t>
            </a:r>
            <a:r>
              <a:rPr lang="en-US" altLang="zh-CN" dirty="0" err="1"/>
              <a:t>PowerDesign</a:t>
            </a:r>
            <a:r>
              <a:rPr lang="zh-CN" altLang="en-US" dirty="0"/>
              <a:t>生成的逻辑模型</a:t>
            </a:r>
          </a:p>
        </p:txBody>
      </p:sp>
    </p:spTree>
    <p:extLst>
      <p:ext uri="{BB962C8B-B14F-4D97-AF65-F5344CB8AC3E}">
        <p14:creationId xmlns:p14="http://schemas.microsoft.com/office/powerpoint/2010/main" val="3363862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27AA3C2-19DA-4C7F-904C-DF8998E3879B}"/>
              </a:ext>
            </a:extLst>
          </p:cNvPr>
          <p:cNvSpPr>
            <a:spLocks noGrp="1"/>
          </p:cNvSpPr>
          <p:nvPr>
            <p:ph sz="quarter" idx="10"/>
          </p:nvPr>
        </p:nvSpPr>
        <p:spPr/>
        <p:txBody>
          <a:bodyPr>
            <a:normAutofit/>
          </a:bodyPr>
          <a:lstStyle/>
          <a:p>
            <a:r>
              <a:rPr lang="zh-CN" altLang="en-US" sz="2400" b="1" dirty="0"/>
              <a:t>先从用户的身份入手，建立用户（</a:t>
            </a:r>
            <a:r>
              <a:rPr lang="en-US" altLang="zh-CN" sz="2400" b="1" dirty="0" err="1"/>
              <a:t>user_info</a:t>
            </a:r>
            <a:r>
              <a:rPr lang="zh-CN" altLang="en-US" sz="2400" b="1" dirty="0"/>
              <a:t>）、病人（</a:t>
            </a:r>
            <a:r>
              <a:rPr lang="en-US" altLang="zh-CN" sz="2400" b="1" dirty="0"/>
              <a:t>patient</a:t>
            </a:r>
            <a:r>
              <a:rPr lang="zh-CN" altLang="en-US" sz="2400" b="1" dirty="0"/>
              <a:t>）与医生（</a:t>
            </a:r>
            <a:r>
              <a:rPr lang="en-US" altLang="zh-CN" sz="2400" b="1" dirty="0"/>
              <a:t>doctor</a:t>
            </a:r>
            <a:r>
              <a:rPr lang="zh-CN" altLang="en-US" sz="2400" b="1" dirty="0"/>
              <a:t>）表，然后再根据每种身份的职能，得出病人对应预约表（</a:t>
            </a:r>
            <a:r>
              <a:rPr lang="en-US" altLang="zh-CN" sz="2400" b="1" dirty="0"/>
              <a:t>appointment</a:t>
            </a:r>
            <a:r>
              <a:rPr lang="zh-CN" altLang="en-US" sz="2400" b="1" dirty="0"/>
              <a:t>）、医生对应科室（</a:t>
            </a:r>
            <a:r>
              <a:rPr lang="en-US" altLang="zh-CN" sz="2400" b="1" dirty="0"/>
              <a:t>department</a:t>
            </a:r>
            <a:r>
              <a:rPr lang="zh-CN" altLang="en-US" sz="2400" b="1" dirty="0"/>
              <a:t>）与门诊（</a:t>
            </a:r>
            <a:r>
              <a:rPr lang="en-US" altLang="zh-CN" sz="2400" b="1" dirty="0"/>
              <a:t>clinic</a:t>
            </a:r>
            <a:r>
              <a:rPr lang="zh-CN" altLang="en-US" sz="2400" b="1" dirty="0"/>
              <a:t>），然后再根据在不冗余的情况下将各表连接起来的需求，增加时间段（</a:t>
            </a:r>
            <a:r>
              <a:rPr lang="en-US" altLang="zh-CN" sz="2400" b="1" dirty="0" err="1"/>
              <a:t>time_slot</a:t>
            </a:r>
            <a:r>
              <a:rPr lang="zh-CN" altLang="en-US" sz="2400" b="1" dirty="0"/>
              <a:t>）与各表中的</a:t>
            </a:r>
            <a:r>
              <a:rPr lang="en-US" altLang="zh-CN" sz="2400" b="1" dirty="0"/>
              <a:t>attribute</a:t>
            </a:r>
            <a:endParaRPr lang="zh-CN" altLang="en-US" sz="2400" b="1" dirty="0"/>
          </a:p>
        </p:txBody>
      </p:sp>
      <p:sp>
        <p:nvSpPr>
          <p:cNvPr id="3" name="标题 2">
            <a:extLst>
              <a:ext uri="{FF2B5EF4-FFF2-40B4-BE49-F238E27FC236}">
                <a16:creationId xmlns:a16="http://schemas.microsoft.com/office/drawing/2014/main" id="{968EADCE-5893-4D2A-817C-359380F7B0C0}"/>
              </a:ext>
            </a:extLst>
          </p:cNvPr>
          <p:cNvSpPr>
            <a:spLocks noGrp="1"/>
          </p:cNvSpPr>
          <p:nvPr>
            <p:ph type="title"/>
          </p:nvPr>
        </p:nvSpPr>
        <p:spPr/>
        <p:txBody>
          <a:bodyPr/>
          <a:lstStyle/>
          <a:p>
            <a:r>
              <a:rPr lang="zh-CN" altLang="en-US" dirty="0"/>
              <a:t>数据库设计初步想法</a:t>
            </a:r>
          </a:p>
        </p:txBody>
      </p:sp>
    </p:spTree>
    <p:extLst>
      <p:ext uri="{BB962C8B-B14F-4D97-AF65-F5344CB8AC3E}">
        <p14:creationId xmlns:p14="http://schemas.microsoft.com/office/powerpoint/2010/main" val="539175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简介</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设计描述</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部分</a:t>
            </a:r>
            <a:r>
              <a:rPr lang="en-US" altLang="zh-CN" sz="2400" dirty="0">
                <a:solidFill>
                  <a:schemeClr val="tx1">
                    <a:lumMod val="75000"/>
                    <a:lumOff val="25000"/>
                  </a:schemeClr>
                </a:solidFill>
              </a:rPr>
              <a:t>SQL</a:t>
            </a:r>
            <a:r>
              <a:rPr lang="zh-CN" altLang="en-US" sz="2400" dirty="0">
                <a:solidFill>
                  <a:schemeClr val="tx1">
                    <a:lumMod val="75000"/>
                    <a:lumOff val="25000"/>
                  </a:schemeClr>
                </a:solidFill>
              </a:rPr>
              <a:t>脚本简介</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总结</a:t>
            </a:r>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3960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endParaRPr lang="zh-CN" altLang="en-US" dirty="0"/>
          </a:p>
          <a:p>
            <a:r>
              <a:rPr lang="zh-CN" altLang="en-US" sz="2400" dirty="0"/>
              <a:t>实现功能的代码以三个主体区分：</a:t>
            </a:r>
          </a:p>
          <a:p>
            <a:endParaRPr lang="zh-CN" altLang="en-US" sz="2400" dirty="0"/>
          </a:p>
          <a:p>
            <a:endParaRPr lang="zh-CN" altLang="en-US" sz="2400" dirty="0"/>
          </a:p>
          <a:p>
            <a:r>
              <a:rPr lang="zh-CN" altLang="en-US" sz="2400" dirty="0"/>
              <a:t>管理员、病人、医生</a:t>
            </a:r>
          </a:p>
          <a:p>
            <a:endParaRPr lang="zh-CN" altLang="en-US" sz="2400" dirty="0"/>
          </a:p>
          <a:p>
            <a:endParaRPr lang="zh-CN" altLang="en-US" sz="2400" dirty="0"/>
          </a:p>
          <a:p>
            <a:r>
              <a:rPr lang="zh-CN" altLang="en-US" sz="2400" dirty="0"/>
              <a:t>以及他们之间的交互</a:t>
            </a:r>
          </a:p>
        </p:txBody>
      </p:sp>
      <p:sp>
        <p:nvSpPr>
          <p:cNvPr id="3" name="标题 2"/>
          <p:cNvSpPr>
            <a:spLocks noGrp="1"/>
          </p:cNvSpPr>
          <p:nvPr>
            <p:ph type="title"/>
          </p:nvPr>
        </p:nvSpPr>
        <p:spPr/>
        <p:txBody>
          <a:bodyPr/>
          <a:lstStyle/>
          <a:p>
            <a:r>
              <a:rPr lang="zh-CN" altLang="en-US" dirty="0"/>
              <a:t>体现业务逻辑</a:t>
            </a: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dissolv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dissolv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dissolve">
                                      <p:cBhvr>
                                        <p:cTn id="1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1059</TotalTime>
  <Words>1424</Words>
  <Application>Microsoft Office PowerPoint</Application>
  <PresentationFormat>全屏显示(4:3)</PresentationFormat>
  <Paragraphs>176</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等线 Light</vt:lpstr>
      <vt:lpstr>微软雅黑</vt:lpstr>
      <vt:lpstr>Arial</vt:lpstr>
      <vt:lpstr>Calibri</vt:lpstr>
      <vt:lpstr>2016-VI主题-蓝</vt:lpstr>
      <vt:lpstr>门诊医疗预约系统的设计</vt:lpstr>
      <vt:lpstr>目录 Contents</vt:lpstr>
      <vt:lpstr>目录 Contents</vt:lpstr>
      <vt:lpstr>简介</vt:lpstr>
      <vt:lpstr>目录 Contents</vt:lpstr>
      <vt:lpstr>由PowerDesign生成的逻辑模型</vt:lpstr>
      <vt:lpstr>数据库设计初步想法</vt:lpstr>
      <vt:lpstr>目录 Contents</vt:lpstr>
      <vt:lpstr>体现业务逻辑</vt:lpstr>
      <vt:lpstr>病人</vt:lpstr>
      <vt:lpstr>医生</vt:lpstr>
      <vt:lpstr>管理员</vt:lpstr>
      <vt:lpstr>管理员根据科室和时间段管理门诊是否开放</vt:lpstr>
      <vt:lpstr>管理员更改医生所负责的科室</vt:lpstr>
      <vt:lpstr>更改医生科室后，删除相关坐诊和预约信息</vt:lpstr>
      <vt:lpstr>更改某个时间段的最大预约人数</vt:lpstr>
      <vt:lpstr>预约时段余量查询 - GetRemainNum</vt:lpstr>
      <vt:lpstr>病人在完成就诊后评分 - setGrade</vt:lpstr>
      <vt:lpstr>医生在完成接诊后修改预约状态 - updateIsFinished</vt:lpstr>
      <vt:lpstr>查询所有时间段与具体时间段</vt:lpstr>
      <vt:lpstr>医生主动更新预约状态</vt:lpstr>
      <vt:lpstr>目录 Contents</vt:lpstr>
      <vt:lpstr>项目总结</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义天 周</cp:lastModifiedBy>
  <cp:revision>82</cp:revision>
  <dcterms:created xsi:type="dcterms:W3CDTF">2016-04-20T02:59:17Z</dcterms:created>
  <dcterms:modified xsi:type="dcterms:W3CDTF">2020-05-11T07:22:14Z</dcterms:modified>
</cp:coreProperties>
</file>