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41" r:id="rId5"/>
    <p:sldId id="343" r:id="rId6"/>
    <p:sldId id="344" r:id="rId7"/>
    <p:sldId id="345" r:id="rId8"/>
    <p:sldId id="346" r:id="rId9"/>
    <p:sldId id="351" r:id="rId10"/>
    <p:sldId id="353" r:id="rId11"/>
    <p:sldId id="355" r:id="rId12"/>
    <p:sldId id="324" r:id="rId13"/>
    <p:sldId id="358" r:id="rId14"/>
    <p:sldId id="359" r:id="rId15"/>
    <p:sldId id="356" r:id="rId16"/>
    <p:sldId id="269" r:id="rId17"/>
    <p:sldId id="319" r:id="rId18"/>
    <p:sldId id="317" r:id="rId19"/>
    <p:sldId id="347" r:id="rId20"/>
    <p:sldId id="348" r:id="rId21"/>
    <p:sldId id="327" r:id="rId22"/>
    <p:sldId id="350" r:id="rId23"/>
    <p:sldId id="329" r:id="rId24"/>
    <p:sldId id="314" r:id="rId25"/>
    <p:sldId id="357" r:id="rId26"/>
    <p:sldId id="271" r:id="rId27"/>
    <p:sldId id="304" r:id="rId28"/>
    <p:sldId id="331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94622-0050-4663-9550-EBF68A04A964}" v="113" dt="2021-01-19T23:12:42.532"/>
    <p1510:client id="{68621C3C-066D-4CE1-88A6-D3277D3144B2}" v="3" dt="2021-01-26T22:48:49.376"/>
    <p1510:client id="{956011E8-625A-EE04-E9E1-605E3084F020}" v="167" dt="2020-01-14T18:49:27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68621C3C-066D-4CE1-88A6-D3277D3144B2}"/>
    <pc:docChg chg="modSld">
      <pc:chgData name="Li, Qi [COM S]" userId="S::qli@iastate.edu::a9a6d976-dd74-4879-aa62-82795eaef9f6" providerId="AD" clId="Web-{68621C3C-066D-4CE1-88A6-D3277D3144B2}" dt="2021-01-26T22:48:47.001" v="1" actId="20577"/>
      <pc:docMkLst>
        <pc:docMk/>
      </pc:docMkLst>
      <pc:sldChg chg="modSp">
        <pc:chgData name="Li, Qi [COM S]" userId="S::qli@iastate.edu::a9a6d976-dd74-4879-aa62-82795eaef9f6" providerId="AD" clId="Web-{68621C3C-066D-4CE1-88A6-D3277D3144B2}" dt="2021-01-26T22:48:47.001" v="1" actId="20577"/>
        <pc:sldMkLst>
          <pc:docMk/>
          <pc:sldMk cId="2841118828" sldId="358"/>
        </pc:sldMkLst>
        <pc:spChg chg="mod">
          <ac:chgData name="Li, Qi [COM S]" userId="S::qli@iastate.edu::a9a6d976-dd74-4879-aa62-82795eaef9f6" providerId="AD" clId="Web-{68621C3C-066D-4CE1-88A6-D3277D3144B2}" dt="2021-01-26T22:48:47.001" v="1" actId="20577"/>
          <ac:spMkLst>
            <pc:docMk/>
            <pc:sldMk cId="2841118828" sldId="358"/>
            <ac:spMk id="17410" creationId="{00000000-0000-0000-0000-000000000000}"/>
          </ac:spMkLst>
        </pc:spChg>
      </pc:sldChg>
    </pc:docChg>
  </pc:docChgLst>
  <pc:docChgLst>
    <pc:chgData name="Li, Qi [COM S]" userId="S::qli@iastate.edu::a9a6d976-dd74-4879-aa62-82795eaef9f6" providerId="AD" clId="Web-{956011E8-625A-EE04-E9E1-605E3084F020}"/>
    <pc:docChg chg="addSld delSld modSld sldOrd">
      <pc:chgData name="Li, Qi [COM S]" userId="S::qli@iastate.edu::a9a6d976-dd74-4879-aa62-82795eaef9f6" providerId="AD" clId="Web-{956011E8-625A-EE04-E9E1-605E3084F020}" dt="2020-01-14T18:49:27.356" v="166"/>
      <pc:docMkLst>
        <pc:docMk/>
      </pc:docMkLst>
      <pc:sldChg chg="modSp">
        <pc:chgData name="Li, Qi [COM S]" userId="S::qli@iastate.edu::a9a6d976-dd74-4879-aa62-82795eaef9f6" providerId="AD" clId="Web-{956011E8-625A-EE04-E9E1-605E3084F020}" dt="2020-01-14T18:16:25.012" v="17" actId="20577"/>
        <pc:sldMkLst>
          <pc:docMk/>
          <pc:sldMk cId="2136266736" sldId="325"/>
        </pc:sldMkLst>
        <pc:spChg chg="mod">
          <ac:chgData name="Li, Qi [COM S]" userId="S::qli@iastate.edu::a9a6d976-dd74-4879-aa62-82795eaef9f6" providerId="AD" clId="Web-{956011E8-625A-EE04-E9E1-605E3084F020}" dt="2020-01-14T18:16:25.012" v="17" actId="20577"/>
          <ac:spMkLst>
            <pc:docMk/>
            <pc:sldMk cId="2136266736" sldId="325"/>
            <ac:spMk id="22532" creationId="{00000000-0000-0000-0000-000000000000}"/>
          </ac:spMkLst>
        </pc:spChg>
      </pc:sldChg>
      <pc:sldChg chg="modSp">
        <pc:chgData name="Li, Qi [COM S]" userId="S::qli@iastate.edu::a9a6d976-dd74-4879-aa62-82795eaef9f6" providerId="AD" clId="Web-{956011E8-625A-EE04-E9E1-605E3084F020}" dt="2020-01-14T18:16:43.996" v="31" actId="20577"/>
        <pc:sldMkLst>
          <pc:docMk/>
          <pc:sldMk cId="4130270381" sldId="330"/>
        </pc:sldMkLst>
        <pc:spChg chg="mod">
          <ac:chgData name="Li, Qi [COM S]" userId="S::qli@iastate.edu::a9a6d976-dd74-4879-aa62-82795eaef9f6" providerId="AD" clId="Web-{956011E8-625A-EE04-E9E1-605E3084F020}" dt="2020-01-14T18:16:43.996" v="31" actId="20577"/>
          <ac:spMkLst>
            <pc:docMk/>
            <pc:sldMk cId="4130270381" sldId="330"/>
            <ac:spMk id="22532" creationId="{00000000-0000-0000-0000-000000000000}"/>
          </ac:spMkLst>
        </pc:spChg>
      </pc:sldChg>
      <pc:sldChg chg="modSp">
        <pc:chgData name="Li, Qi [COM S]" userId="S::qli@iastate.edu::a9a6d976-dd74-4879-aa62-82795eaef9f6" providerId="AD" clId="Web-{956011E8-625A-EE04-E9E1-605E3084F020}" dt="2020-01-14T18:25:02.613" v="60" actId="20577"/>
        <pc:sldMkLst>
          <pc:docMk/>
          <pc:sldMk cId="3727161651" sldId="337"/>
        </pc:sldMkLst>
        <pc:spChg chg="mod">
          <ac:chgData name="Li, Qi [COM S]" userId="S::qli@iastate.edu::a9a6d976-dd74-4879-aa62-82795eaef9f6" providerId="AD" clId="Web-{956011E8-625A-EE04-E9E1-605E3084F020}" dt="2020-01-14T18:25:02.613" v="60" actId="20577"/>
          <ac:spMkLst>
            <pc:docMk/>
            <pc:sldMk cId="3727161651" sldId="337"/>
            <ac:spMk id="15361" creationId="{00000000-0000-0000-0000-000000000000}"/>
          </ac:spMkLst>
        </pc:spChg>
      </pc:sldChg>
      <pc:sldChg chg="modSp add replId">
        <pc:chgData name="Li, Qi [COM S]" userId="S::qli@iastate.edu::a9a6d976-dd74-4879-aa62-82795eaef9f6" providerId="AD" clId="Web-{956011E8-625A-EE04-E9E1-605E3084F020}" dt="2020-01-14T18:18:08.932" v="36" actId="20577"/>
        <pc:sldMkLst>
          <pc:docMk/>
          <pc:sldMk cId="3784203071" sldId="353"/>
        </pc:sldMkLst>
        <pc:spChg chg="mod">
          <ac:chgData name="Li, Qi [COM S]" userId="S::qli@iastate.edu::a9a6d976-dd74-4879-aa62-82795eaef9f6" providerId="AD" clId="Web-{956011E8-625A-EE04-E9E1-605E3084F020}" dt="2020-01-14T18:18:08.932" v="36" actId="20577"/>
          <ac:spMkLst>
            <pc:docMk/>
            <pc:sldMk cId="3784203071" sldId="353"/>
            <ac:spMk id="23582" creationId="{00000000-0000-0000-0000-000000000000}"/>
          </ac:spMkLst>
        </pc:spChg>
      </pc:sldChg>
      <pc:sldChg chg="modSp add replId">
        <pc:chgData name="Li, Qi [COM S]" userId="S::qli@iastate.edu::a9a6d976-dd74-4879-aa62-82795eaef9f6" providerId="AD" clId="Web-{956011E8-625A-EE04-E9E1-605E3084F020}" dt="2020-01-14T18:18:55.213" v="40" actId="20577"/>
        <pc:sldMkLst>
          <pc:docMk/>
          <pc:sldMk cId="11473670" sldId="354"/>
        </pc:sldMkLst>
        <pc:spChg chg="mod">
          <ac:chgData name="Li, Qi [COM S]" userId="S::qli@iastate.edu::a9a6d976-dd74-4879-aa62-82795eaef9f6" providerId="AD" clId="Web-{956011E8-625A-EE04-E9E1-605E3084F020}" dt="2020-01-14T18:18:55.213" v="40" actId="20577"/>
          <ac:spMkLst>
            <pc:docMk/>
            <pc:sldMk cId="11473670" sldId="354"/>
            <ac:spMk id="23582" creationId="{00000000-0000-0000-0000-000000000000}"/>
          </ac:spMkLst>
        </pc:spChg>
      </pc:sldChg>
      <pc:sldChg chg="modSp add replId">
        <pc:chgData name="Li, Qi [COM S]" userId="S::qli@iastate.edu::a9a6d976-dd74-4879-aa62-82795eaef9f6" providerId="AD" clId="Web-{956011E8-625A-EE04-E9E1-605E3084F020}" dt="2020-01-14T18:19:09.634" v="46" actId="20577"/>
        <pc:sldMkLst>
          <pc:docMk/>
          <pc:sldMk cId="1764917505" sldId="355"/>
        </pc:sldMkLst>
        <pc:spChg chg="mod">
          <ac:chgData name="Li, Qi [COM S]" userId="S::qli@iastate.edu::a9a6d976-dd74-4879-aa62-82795eaef9f6" providerId="AD" clId="Web-{956011E8-625A-EE04-E9E1-605E3084F020}" dt="2020-01-14T18:19:09.634" v="46" actId="20577"/>
          <ac:spMkLst>
            <pc:docMk/>
            <pc:sldMk cId="1764917505" sldId="355"/>
            <ac:spMk id="23582" creationId="{00000000-0000-0000-0000-000000000000}"/>
          </ac:spMkLst>
        </pc:spChg>
      </pc:sldChg>
      <pc:sldChg chg="modSp add replId">
        <pc:chgData name="Li, Qi [COM S]" userId="S::qli@iastate.edu::a9a6d976-dd74-4879-aa62-82795eaef9f6" providerId="AD" clId="Web-{956011E8-625A-EE04-E9E1-605E3084F020}" dt="2020-01-14T18:19:23.556" v="50" actId="20577"/>
        <pc:sldMkLst>
          <pc:docMk/>
          <pc:sldMk cId="3044722028" sldId="356"/>
        </pc:sldMkLst>
        <pc:spChg chg="mod">
          <ac:chgData name="Li, Qi [COM S]" userId="S::qli@iastate.edu::a9a6d976-dd74-4879-aa62-82795eaef9f6" providerId="AD" clId="Web-{956011E8-625A-EE04-E9E1-605E3084F020}" dt="2020-01-14T18:19:23.556" v="50" actId="20577"/>
          <ac:spMkLst>
            <pc:docMk/>
            <pc:sldMk cId="3044722028" sldId="356"/>
            <ac:spMk id="23582" creationId="{00000000-0000-0000-0000-000000000000}"/>
          </ac:spMkLst>
        </pc:spChg>
      </pc:sldChg>
      <pc:sldChg chg="modSp add replId">
        <pc:chgData name="Li, Qi [COM S]" userId="S::qli@iastate.edu::a9a6d976-dd74-4879-aa62-82795eaef9f6" providerId="AD" clId="Web-{956011E8-625A-EE04-E9E1-605E3084F020}" dt="2020-01-14T18:19:31.509" v="53" actId="20577"/>
        <pc:sldMkLst>
          <pc:docMk/>
          <pc:sldMk cId="2410801367" sldId="357"/>
        </pc:sldMkLst>
        <pc:spChg chg="mod">
          <ac:chgData name="Li, Qi [COM S]" userId="S::qli@iastate.edu::a9a6d976-dd74-4879-aa62-82795eaef9f6" providerId="AD" clId="Web-{956011E8-625A-EE04-E9E1-605E3084F020}" dt="2020-01-14T18:19:31.509" v="53" actId="20577"/>
          <ac:spMkLst>
            <pc:docMk/>
            <pc:sldMk cId="2410801367" sldId="357"/>
            <ac:spMk id="23582" creationId="{00000000-0000-0000-0000-000000000000}"/>
          </ac:spMkLst>
        </pc:spChg>
      </pc:sldChg>
      <pc:sldChg chg="new del ord">
        <pc:chgData name="Li, Qi [COM S]" userId="S::qli@iastate.edu::a9a6d976-dd74-4879-aa62-82795eaef9f6" providerId="AD" clId="Web-{956011E8-625A-EE04-E9E1-605E3084F020}" dt="2020-01-14T18:38:31.616" v="65"/>
        <pc:sldMkLst>
          <pc:docMk/>
          <pc:sldMk cId="4285771234" sldId="358"/>
        </pc:sldMkLst>
      </pc:sldChg>
      <pc:sldChg chg="modSp new">
        <pc:chgData name="Li, Qi [COM S]" userId="S::qli@iastate.edu::a9a6d976-dd74-4879-aa62-82795eaef9f6" providerId="AD" clId="Web-{956011E8-625A-EE04-E9E1-605E3084F020}" dt="2020-01-14T18:44:26.893" v="165" actId="20577"/>
        <pc:sldMkLst>
          <pc:docMk/>
          <pc:sldMk cId="1432977157" sldId="359"/>
        </pc:sldMkLst>
        <pc:spChg chg="mod">
          <ac:chgData name="Li, Qi [COM S]" userId="S::qli@iastate.edu::a9a6d976-dd74-4879-aa62-82795eaef9f6" providerId="AD" clId="Web-{956011E8-625A-EE04-E9E1-605E3084F020}" dt="2020-01-14T18:44:26.893" v="165" actId="20577"/>
          <ac:spMkLst>
            <pc:docMk/>
            <pc:sldMk cId="1432977157" sldId="359"/>
            <ac:spMk id="2" creationId="{C66D44BA-91AF-4180-B374-C3994FE7D7B3}"/>
          </ac:spMkLst>
        </pc:spChg>
      </pc:sldChg>
      <pc:sldChg chg="modSp add del replId">
        <pc:chgData name="Li, Qi [COM S]" userId="S::qli@iastate.edu::a9a6d976-dd74-4879-aa62-82795eaef9f6" providerId="AD" clId="Web-{956011E8-625A-EE04-E9E1-605E3084F020}" dt="2020-01-14T18:49:27.356" v="166"/>
        <pc:sldMkLst>
          <pc:docMk/>
          <pc:sldMk cId="1744136669" sldId="360"/>
        </pc:sldMkLst>
        <pc:spChg chg="mod">
          <ac:chgData name="Li, Qi [COM S]" userId="S::qli@iastate.edu::a9a6d976-dd74-4879-aa62-82795eaef9f6" providerId="AD" clId="Web-{956011E8-625A-EE04-E9E1-605E3084F020}" dt="2020-01-14T18:39:57.553" v="116" actId="20577"/>
          <ac:spMkLst>
            <pc:docMk/>
            <pc:sldMk cId="1744136669" sldId="360"/>
            <ac:spMk id="2" creationId="{C66D44BA-91AF-4180-B374-C3994FE7D7B3}"/>
          </ac:spMkLst>
        </pc:spChg>
      </pc:sldChg>
    </pc:docChg>
  </pc:docChgLst>
  <pc:docChgLst>
    <pc:chgData name="Li, Qi [COM S]" userId="S::qli@iastate.edu::a9a6d976-dd74-4879-aa62-82795eaef9f6" providerId="AD" clId="Web-{1D394622-0050-4663-9550-EBF68A04A964}"/>
    <pc:docChg chg="modSld">
      <pc:chgData name="Li, Qi [COM S]" userId="S::qli@iastate.edu::a9a6d976-dd74-4879-aa62-82795eaef9f6" providerId="AD" clId="Web-{1D394622-0050-4663-9550-EBF68A04A964}" dt="2021-01-19T23:12:42.532" v="111" actId="20577"/>
      <pc:docMkLst>
        <pc:docMk/>
      </pc:docMkLst>
      <pc:sldChg chg="modSp">
        <pc:chgData name="Li, Qi [COM S]" userId="S::qli@iastate.edu::a9a6d976-dd74-4879-aa62-82795eaef9f6" providerId="AD" clId="Web-{1D394622-0050-4663-9550-EBF68A04A964}" dt="2021-01-19T23:12:42.532" v="111" actId="20577"/>
        <pc:sldMkLst>
          <pc:docMk/>
          <pc:sldMk cId="2135918050" sldId="344"/>
        </pc:sldMkLst>
        <pc:spChg chg="mod">
          <ac:chgData name="Li, Qi [COM S]" userId="S::qli@iastate.edu::a9a6d976-dd74-4879-aa62-82795eaef9f6" providerId="AD" clId="Web-{1D394622-0050-4663-9550-EBF68A04A964}" dt="2021-01-19T23:12:42.532" v="111" actId="20577"/>
          <ac:spMkLst>
            <pc:docMk/>
            <pc:sldMk cId="2135918050" sldId="344"/>
            <ac:spMk id="3" creationId="{00000000-0000-0000-0000-000000000000}"/>
          </ac:spMkLst>
        </pc:spChg>
      </pc:sldChg>
      <pc:sldChg chg="modSp">
        <pc:chgData name="Li, Qi [COM S]" userId="S::qli@iastate.edu::a9a6d976-dd74-4879-aa62-82795eaef9f6" providerId="AD" clId="Web-{1D394622-0050-4663-9550-EBF68A04A964}" dt="2021-01-19T23:10:38.970" v="74" actId="20577"/>
        <pc:sldMkLst>
          <pc:docMk/>
          <pc:sldMk cId="376932313" sldId="345"/>
        </pc:sldMkLst>
        <pc:spChg chg="mod">
          <ac:chgData name="Li, Qi [COM S]" userId="S::qli@iastate.edu::a9a6d976-dd74-4879-aa62-82795eaef9f6" providerId="AD" clId="Web-{1D394622-0050-4663-9550-EBF68A04A964}" dt="2021-01-19T23:10:38.970" v="74" actId="20577"/>
          <ac:spMkLst>
            <pc:docMk/>
            <pc:sldMk cId="376932313" sldId="34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452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2452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840" y="0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2313"/>
            <a:ext cx="4814888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005" y="4574343"/>
            <a:ext cx="5385352" cy="433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685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840" y="9148685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3263" indent="-261938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9025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25588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70088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4272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844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3416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7988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D601190-1452-4A98-A7C0-AFFB1DEB025F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3028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A025-8AAA-4737-AA1B-8EB6AA14D3E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603B2-376E-4BA4-8003-8B2911F046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603B2-376E-4BA4-8003-8B2911F0465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3263" indent="-261938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9025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25588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70088" indent="-206375" defTabSz="9271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4272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844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3416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798888" indent="-206375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23AA9BB-C446-4222-95F6-4DE5F23F48AE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3609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E3C2A-D659-4578-A8DE-7106BC8C0F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E3C2A-D659-4578-A8DE-7106BC8C0F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"/>
            <a:ext cx="9144000" cy="56540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4115-DB8F-461C-97D6-8DCF0C5F6A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7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685800"/>
            <a:ext cx="85344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An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entity </a:t>
            </a:r>
            <a:r>
              <a:rPr lang="en-US" dirty="0">
                <a:latin typeface="Cambria"/>
                <a:cs typeface="Cambria"/>
              </a:rPr>
              <a:t>is a uniquely identifiable object that exists on its own (e.g., an employee, a department)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Entities have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attributes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An attribute is a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key attribute </a:t>
            </a:r>
            <a:r>
              <a:rPr lang="en-US" dirty="0">
                <a:solidFill>
                  <a:srgbClr val="000000"/>
                </a:solidFill>
                <a:latin typeface="Cambria"/>
                <a:cs typeface="Cambria"/>
              </a:rPr>
              <a:t>if its </a:t>
            </a:r>
            <a:r>
              <a:rPr lang="en-US" dirty="0">
                <a:latin typeface="Cambria"/>
                <a:cs typeface="Cambria"/>
              </a:rPr>
              <a:t>values are distinct for each individual entity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There may have multiple key attributes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Similar entities (having same attributes) form an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entity set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76200"/>
            <a:ext cx="8001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CC0066"/>
                </a:solidFill>
                <a:latin typeface="Cambria"/>
                <a:cs typeface="Cambria"/>
              </a:rPr>
              <a:t>Basic terms and notations</a:t>
            </a:r>
            <a:endParaRPr lang="en-US" sz="2800">
              <a:latin typeface="Cambria"/>
              <a:cs typeface="Cambria"/>
            </a:endParaRPr>
          </a:p>
        </p:txBody>
      </p:sp>
      <p:sp>
        <p:nvSpPr>
          <p:cNvPr id="54" name="Freeform 4"/>
          <p:cNvSpPr>
            <a:spLocks/>
          </p:cNvSpPr>
          <p:nvPr/>
        </p:nvSpPr>
        <p:spPr bwMode="auto">
          <a:xfrm>
            <a:off x="1522413" y="3352800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90600" y="3743325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2076450" y="3743325"/>
            <a:ext cx="592138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1371600" y="4495800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138363" y="3867150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471613" y="3424238"/>
            <a:ext cx="711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450975" y="4692650"/>
            <a:ext cx="12525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1022350" y="3854450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450975" y="4247124"/>
            <a:ext cx="133350" cy="26455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1819275" y="3897314"/>
            <a:ext cx="104774" cy="592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H="1">
            <a:off x="2182812" y="4305301"/>
            <a:ext cx="157162" cy="20637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5" name="Freeform 4"/>
          <p:cNvSpPr>
            <a:spLocks/>
          </p:cNvSpPr>
          <p:nvPr/>
        </p:nvSpPr>
        <p:spPr bwMode="auto">
          <a:xfrm>
            <a:off x="6516688" y="3352800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5984875" y="3743325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>
            <a:off x="7070725" y="3743325"/>
            <a:ext cx="1047750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8" name="Freeform 7"/>
          <p:cNvSpPr>
            <a:spLocks/>
          </p:cNvSpPr>
          <p:nvPr/>
        </p:nvSpPr>
        <p:spPr bwMode="auto">
          <a:xfrm>
            <a:off x="6248400" y="4495800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132638" y="3867150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465888" y="3424238"/>
            <a:ext cx="711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445250" y="4692650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016625" y="3854450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>
            <a:off x="6276975" y="4257675"/>
            <a:ext cx="188913" cy="22327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>
            <a:off x="6813551" y="3897313"/>
            <a:ext cx="57150" cy="58363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 flipH="1">
            <a:off x="7177087" y="4267200"/>
            <a:ext cx="193675" cy="21375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5162776"/>
            <a:ext cx="3810000" cy="1631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Notation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an entity set :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  <a:sym typeface="Wingdings"/>
              </a:rPr>
              <a:t> a rectangle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an attribute: a circle and a line connected to a rectangle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 key attribute: underlined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57618-1CDB-F542-9BDA-9C16EF42355C}"/>
              </a:ext>
            </a:extLst>
          </p:cNvPr>
          <p:cNvSpPr/>
          <p:nvPr/>
        </p:nvSpPr>
        <p:spPr>
          <a:xfrm>
            <a:off x="4610100" y="5225489"/>
            <a:ext cx="4191000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Text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there are a number of Entities E, each of which has attribute A1, A2, …, and An, where Ai is unique</a:t>
            </a:r>
          </a:p>
        </p:txBody>
      </p:sp>
    </p:spTree>
    <p:extLst>
      <p:ext uri="{BB962C8B-B14F-4D97-AF65-F5344CB8AC3E}">
        <p14:creationId xmlns:p14="http://schemas.microsoft.com/office/powerpoint/2010/main" val="284111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457200"/>
            <a:ext cx="84201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Relationship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lang="en-US">
                <a:latin typeface="Cambria"/>
                <a:cs typeface="Cambria"/>
              </a:rPr>
              <a:t>Association among two or more entities.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Example: </a:t>
            </a:r>
            <a:r>
              <a:rPr lang="en-US" sz="2000" err="1">
                <a:latin typeface="Cambria"/>
                <a:cs typeface="Cambria"/>
              </a:rPr>
              <a:t>Attishoo</a:t>
            </a:r>
            <a:r>
              <a:rPr lang="en-US" sz="2000">
                <a:latin typeface="Cambria"/>
                <a:cs typeface="Cambria"/>
              </a:rPr>
              <a:t> works in the Pharmacy department.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Relationship Set:</a:t>
            </a:r>
            <a:r>
              <a:rPr lang="en-US" sz="2000"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Collection of similar relationships.</a:t>
            </a:r>
          </a:p>
        </p:txBody>
      </p:sp>
      <p:sp>
        <p:nvSpPr>
          <p:cNvPr id="28" name="Freeform 4"/>
          <p:cNvSpPr>
            <a:spLocks/>
          </p:cNvSpPr>
          <p:nvPr/>
        </p:nvSpPr>
        <p:spPr bwMode="auto">
          <a:xfrm>
            <a:off x="1328738" y="2019300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5" y="2409825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2409825"/>
            <a:ext cx="592138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8" y="3262313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2533650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38" y="2090738"/>
            <a:ext cx="711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0" y="3359150"/>
            <a:ext cx="12525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5" y="2520950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2924175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0" y="2563813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2971800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551613" y="1981200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6019800" y="2371725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105650" y="2371725"/>
            <a:ext cx="1047750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551612" y="3224213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167563" y="2495550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0813" y="2052638"/>
            <a:ext cx="711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80175" y="3321050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051550" y="2482850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311900" y="2886075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848475" y="2525713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96138" y="2933700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0" y="3086100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3390900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0836" y="4191000"/>
            <a:ext cx="4428122" cy="2431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Notation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 relationship set: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  <a:sym typeface="Wingdings"/>
              </a:rPr>
              <a:t>a diamond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Every participating entity is connected to it by an edge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Every attribute is also connected to it by an edge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an attribute: a circle and a line connected to a rectangle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3502025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2286000"/>
            <a:ext cx="1047750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2359025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2816226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8EE949-C127-2647-85A4-46B08A9B1025}"/>
              </a:ext>
            </a:extLst>
          </p:cNvPr>
          <p:cNvSpPr/>
          <p:nvPr/>
        </p:nvSpPr>
        <p:spPr>
          <a:xfrm>
            <a:off x="4794250" y="4230231"/>
            <a:ext cx="4191000" cy="22467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Text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An Ex may “have to do with” an </a:t>
            </a:r>
            <a:r>
              <a:rPr lang="en-US" sz="2000" err="1">
                <a:solidFill>
                  <a:schemeClr val="accent2"/>
                </a:solidFill>
                <a:latin typeface="Cambria"/>
                <a:cs typeface="Cambria"/>
              </a:rPr>
              <a:t>Ey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, where the relationship has attributes A1, A2, …, and An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An Ex and an </a:t>
            </a:r>
            <a:r>
              <a:rPr lang="en-US" sz="2000" err="1">
                <a:solidFill>
                  <a:schemeClr val="accent2"/>
                </a:solidFill>
                <a:latin typeface="Cambria"/>
                <a:cs typeface="Cambria"/>
              </a:rPr>
              <a:t>Ey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may participate in a relationship called </a:t>
            </a:r>
            <a:r>
              <a:rPr lang="en-US" sz="2000" err="1">
                <a:solidFill>
                  <a:schemeClr val="accent2"/>
                </a:solidFill>
                <a:latin typeface="Cambria"/>
                <a:cs typeface="Cambria"/>
              </a:rPr>
              <a:t>Rz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, which has attributes A1, A2, …, and An</a:t>
            </a: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D74D8777-5653-464B-800E-11A1B1332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1764" y="3543299"/>
            <a:ext cx="1339848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9045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 to OneNote for more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 1 to question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685800" y="45720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So far, only two notations E and R</a:t>
            </a:r>
            <a:r>
              <a:rPr lang="en-US" sz="2800">
                <a:latin typeface="Cambria"/>
                <a:cs typeface="Cambria"/>
              </a:rPr>
              <a:t>, but they are so powerful in describing a “world”. When designing a database, think about these two questions</a:t>
            </a:r>
          </a:p>
          <a:p>
            <a:pPr marL="514350" indent="-514350">
              <a:buAutoNum type="arabicParenR"/>
            </a:pPr>
            <a:r>
              <a:rPr lang="en-US" sz="2800">
                <a:solidFill>
                  <a:srgbClr val="0000FF"/>
                </a:solidFill>
                <a:latin typeface="Cambria"/>
                <a:cs typeface="Cambria"/>
              </a:rPr>
              <a:t>What entities it has</a:t>
            </a:r>
          </a:p>
          <a:p>
            <a:pPr marL="514350" indent="-514350">
              <a:buAutoNum type="arabicParenR"/>
            </a:pPr>
            <a:r>
              <a:rPr lang="en-US" sz="2800">
                <a:solidFill>
                  <a:srgbClr val="0000FF"/>
                </a:solidFill>
                <a:latin typeface="Cambria"/>
                <a:cs typeface="Cambria"/>
              </a:rPr>
              <a:t>What relationships exist among these entities</a:t>
            </a:r>
          </a:p>
        </p:txBody>
      </p:sp>
      <p:sp>
        <p:nvSpPr>
          <p:cNvPr id="44" name="Rectangle 74"/>
          <p:cNvSpPr>
            <a:spLocks noChangeArrowheads="1"/>
          </p:cNvSpPr>
          <p:nvPr/>
        </p:nvSpPr>
        <p:spPr bwMode="auto">
          <a:xfrm>
            <a:off x="685800" y="3733800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ambria"/>
                <a:cs typeface="Cambria"/>
              </a:rPr>
              <a:t>Example: A database for university</a:t>
            </a:r>
          </a:p>
          <a:p>
            <a:pPr marL="514350" indent="-514350">
              <a:buAutoNum type="arabicParenR"/>
            </a:pPr>
            <a:r>
              <a:rPr lang="en-US" sz="2800">
                <a:latin typeface="Cambria"/>
                <a:cs typeface="Cambria"/>
              </a:rPr>
              <a:t>E: faculty, students, courses, buildings, vehicles, research projects, departments, parking lots ...</a:t>
            </a:r>
          </a:p>
          <a:p>
            <a:pPr marL="514350" indent="-514350">
              <a:buAutoNum type="arabicParenR"/>
            </a:pPr>
            <a:r>
              <a:rPr lang="en-US" sz="2800">
                <a:latin typeface="Cambria"/>
                <a:cs typeface="Cambria"/>
              </a:rPr>
              <a:t>R: A faculty teaches some students in buildings...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457200" y="609600"/>
            <a:ext cx="8077200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Cambria"/>
                <a:cs typeface="Cambria"/>
              </a:rPr>
              <a:t>The two questions are fundamental, but we often need more information and therefore need to ask more questions</a:t>
            </a:r>
          </a:p>
          <a:p>
            <a:pPr marL="342900" indent="-342900">
              <a:buFont typeface="Arial"/>
              <a:buChar char="•"/>
            </a:pPr>
            <a:r>
              <a:rPr lang="en-US" sz="2800" err="1">
                <a:solidFill>
                  <a:srgbClr val="3366FF"/>
                </a:solidFill>
                <a:latin typeface="Cambria"/>
                <a:cs typeface="Cambria"/>
              </a:rPr>
              <a:t>Question 3: Is there any participation constraint on relationships?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Uni-participation</a:t>
            </a:r>
            <a:r>
              <a:rPr lang="en-US" sz="2800" err="1">
                <a:latin typeface="Cambria"/>
                <a:cs typeface="Cambria"/>
              </a:rPr>
              <a:t>: An entity can participate in a relationship at most once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Total-participation</a:t>
            </a:r>
            <a:r>
              <a:rPr lang="en-US" sz="2800" err="1">
                <a:latin typeface="Cambria"/>
                <a:cs typeface="Cambria"/>
              </a:rPr>
              <a:t>: Every entity in an entity set must participate in a relationship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A combination of both</a:t>
            </a:r>
            <a:r>
              <a:rPr lang="en-US" sz="2800" err="1">
                <a:latin typeface="Cambria"/>
                <a:cs typeface="Cambria"/>
              </a:rPr>
              <a:t>: Every entity in an entity set must participate in a relationship but only once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1524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Uni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-participation </a:t>
            </a:r>
            <a:r>
              <a:rPr lang="en-US" sz="2800">
                <a:latin typeface="Cambria"/>
                <a:cs typeface="Cambria"/>
              </a:rPr>
              <a:t>(also called 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key constraint</a:t>
            </a:r>
            <a:r>
              <a:rPr lang="en-US" sz="2800">
                <a:latin typeface="Cambria"/>
                <a:cs typeface="Cambria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Each entity in an entity set can participate in at most one relationship in a relationship set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u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If there is no such constraint, then it is called </a:t>
            </a:r>
            <a:r>
              <a:rPr lang="en-US">
                <a:solidFill>
                  <a:srgbClr val="0000FF"/>
                </a:solidFill>
                <a:latin typeface="Cambria"/>
                <a:cs typeface="Cambria"/>
              </a:rPr>
              <a:t>multi-participation</a:t>
            </a:r>
            <a:r>
              <a:rPr lang="en-US">
                <a:latin typeface="Cambria"/>
                <a:cs typeface="Cambria"/>
              </a:rPr>
              <a:t>, denoted as 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1524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Uni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-participation </a:t>
            </a:r>
            <a:r>
              <a:rPr lang="en-US" sz="2800">
                <a:latin typeface="Cambria"/>
                <a:cs typeface="Cambria"/>
              </a:rPr>
              <a:t>(also called 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key constraint</a:t>
            </a:r>
            <a:r>
              <a:rPr lang="en-US" sz="2800">
                <a:latin typeface="Cambria"/>
                <a:cs typeface="Cambria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Each entity in an entity set can participate in at most one relationship in a relationship set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u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If there is no such constraint, then it is called </a:t>
            </a:r>
            <a:r>
              <a:rPr lang="en-US">
                <a:solidFill>
                  <a:srgbClr val="0000FF"/>
                </a:solidFill>
                <a:latin typeface="Cambria"/>
                <a:cs typeface="Cambria"/>
              </a:rPr>
              <a:t>multi-participation</a:t>
            </a:r>
            <a:r>
              <a:rPr lang="en-US">
                <a:latin typeface="Cambria"/>
                <a:cs typeface="Cambria"/>
              </a:rPr>
              <a:t>, denoted as 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371601" y="2497117"/>
            <a:ext cx="6027254" cy="977067"/>
            <a:chOff x="1423885" y="2558673"/>
            <a:chExt cx="6027254" cy="977067"/>
          </a:xfrm>
        </p:grpSpPr>
        <p:grpSp>
          <p:nvGrpSpPr>
            <p:cNvPr id="43" name="Group 92"/>
            <p:cNvGrpSpPr>
              <a:grpSpLocks/>
            </p:cNvGrpSpPr>
            <p:nvPr/>
          </p:nvGrpSpPr>
          <p:grpSpPr bwMode="auto">
            <a:xfrm>
              <a:off x="3642796" y="2558673"/>
              <a:ext cx="1512715" cy="977067"/>
              <a:chOff x="3456" y="1053"/>
              <a:chExt cx="769" cy="580"/>
            </a:xfrm>
          </p:grpSpPr>
          <p:sp>
            <p:nvSpPr>
              <p:cNvPr id="53" name="Rectangle 93"/>
              <p:cNvSpPr>
                <a:spLocks noChangeArrowheads="1"/>
              </p:cNvSpPr>
              <p:nvPr/>
            </p:nvSpPr>
            <p:spPr bwMode="auto">
              <a:xfrm>
                <a:off x="3579" y="1226"/>
                <a:ext cx="513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5845969" y="2866954"/>
              <a:ext cx="1605170" cy="508749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1423885" y="2850108"/>
              <a:ext cx="1601236" cy="496957"/>
              <a:chOff x="2328" y="1226"/>
              <a:chExt cx="814" cy="295"/>
            </a:xfrm>
          </p:grpSpPr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2" name="Rectangle 98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614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6" name="Rectangle 99"/>
            <p:cNvSpPr>
              <a:spLocks noChangeArrowheads="1"/>
            </p:cNvSpPr>
            <p:nvPr/>
          </p:nvSpPr>
          <p:spPr bwMode="auto">
            <a:xfrm>
              <a:off x="5910884" y="2934338"/>
              <a:ext cx="142266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 flipH="1">
              <a:off x="2973974" y="3048891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 flipH="1">
              <a:off x="5181600" y="3078540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578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u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30984" y="3474184"/>
            <a:ext cx="4517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</a:t>
            </a:r>
          </a:p>
          <a:p>
            <a:r>
              <a:rPr lang="en-US" sz="2000">
                <a:latin typeface="Cambria"/>
                <a:cs typeface="Cambria"/>
              </a:rPr>
              <a:t>e2</a:t>
            </a:r>
          </a:p>
          <a:p>
            <a:r>
              <a:rPr lang="en-US" sz="2000">
                <a:latin typeface="Cambria"/>
                <a:cs typeface="Cambria"/>
              </a:rPr>
              <a:t>e3</a:t>
            </a:r>
          </a:p>
          <a:p>
            <a:r>
              <a:rPr lang="en-US" sz="2000">
                <a:latin typeface="Cambria"/>
                <a:cs typeface="Cambria"/>
              </a:rPr>
              <a:t>e4</a:t>
            </a:r>
          </a:p>
          <a:p>
            <a:r>
              <a:rPr lang="en-US" sz="2000">
                <a:latin typeface="Cambria"/>
                <a:cs typeface="Cambria"/>
              </a:rPr>
              <a:t>e5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9650" y="3581400"/>
            <a:ext cx="84515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e1, d3</a:t>
            </a:r>
          </a:p>
          <a:p>
            <a:r>
              <a:rPr lang="en-US" sz="2000">
                <a:latin typeface="Cambria"/>
                <a:cs typeface="Cambria"/>
              </a:rPr>
              <a:t>e2, d2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2450" y="3581400"/>
            <a:ext cx="4689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d1</a:t>
            </a:r>
          </a:p>
          <a:p>
            <a:r>
              <a:rPr lang="en-US" sz="2000">
                <a:latin typeface="Cambria"/>
                <a:cs typeface="Cambria"/>
              </a:rPr>
              <a:t>d2</a:t>
            </a:r>
          </a:p>
          <a:p>
            <a:r>
              <a:rPr lang="en-US" sz="2000">
                <a:latin typeface="Cambria"/>
                <a:cs typeface="Cambria"/>
              </a:rPr>
              <a:t>d3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8850" y="3581400"/>
            <a:ext cx="845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e2, d1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4856" y="4625608"/>
            <a:ext cx="115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allowed?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53340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What does this mean?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88679" y="4289286"/>
            <a:ext cx="115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allowed?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90514" y="4933890"/>
            <a:ext cx="601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Yes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48592" y="4634776"/>
            <a:ext cx="55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No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1524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>
                <a:solidFill>
                  <a:srgbClr val="FF0000"/>
                </a:solidFill>
                <a:latin typeface="Cambria"/>
                <a:cs typeface="Cambria"/>
              </a:rPr>
              <a:t>Uni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-participation </a:t>
            </a:r>
            <a:r>
              <a:rPr lang="en-US" sz="2800">
                <a:latin typeface="Cambria"/>
                <a:cs typeface="Cambria"/>
              </a:rPr>
              <a:t>(also called 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key constraint</a:t>
            </a:r>
            <a:r>
              <a:rPr lang="en-US" sz="2800">
                <a:latin typeface="Cambria"/>
                <a:cs typeface="Cambria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Each entity in an entity set can participate in at most one relationship in a relationship set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u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If there is no such constraint, then it is called </a:t>
            </a:r>
            <a:r>
              <a:rPr lang="en-US">
                <a:solidFill>
                  <a:srgbClr val="0000FF"/>
                </a:solidFill>
                <a:latin typeface="Cambria"/>
                <a:cs typeface="Cambria"/>
              </a:rPr>
              <a:t>multi-participation</a:t>
            </a:r>
            <a:r>
              <a:rPr lang="en-US">
                <a:latin typeface="Cambria"/>
                <a:cs typeface="Cambria"/>
              </a:rPr>
              <a:t>, denoted as 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371601" y="2497117"/>
            <a:ext cx="6027254" cy="977067"/>
            <a:chOff x="1423885" y="2558673"/>
            <a:chExt cx="6027254" cy="977067"/>
          </a:xfrm>
        </p:grpSpPr>
        <p:grpSp>
          <p:nvGrpSpPr>
            <p:cNvPr id="43" name="Group 92"/>
            <p:cNvGrpSpPr>
              <a:grpSpLocks/>
            </p:cNvGrpSpPr>
            <p:nvPr/>
          </p:nvGrpSpPr>
          <p:grpSpPr bwMode="auto">
            <a:xfrm>
              <a:off x="3642796" y="2558673"/>
              <a:ext cx="1512715" cy="977067"/>
              <a:chOff x="3456" y="1053"/>
              <a:chExt cx="769" cy="580"/>
            </a:xfrm>
          </p:grpSpPr>
          <p:sp>
            <p:nvSpPr>
              <p:cNvPr id="53" name="Rectangle 93"/>
              <p:cNvSpPr>
                <a:spLocks noChangeArrowheads="1"/>
              </p:cNvSpPr>
              <p:nvPr/>
            </p:nvSpPr>
            <p:spPr bwMode="auto">
              <a:xfrm>
                <a:off x="3579" y="1226"/>
                <a:ext cx="513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5845969" y="2866954"/>
              <a:ext cx="1605170" cy="508749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1423885" y="2850108"/>
              <a:ext cx="1601236" cy="496957"/>
              <a:chOff x="2328" y="1226"/>
              <a:chExt cx="814" cy="295"/>
            </a:xfrm>
          </p:grpSpPr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2" name="Rectangle 98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614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6" name="Rectangle 99"/>
            <p:cNvSpPr>
              <a:spLocks noChangeArrowheads="1"/>
            </p:cNvSpPr>
            <p:nvPr/>
          </p:nvSpPr>
          <p:spPr bwMode="auto">
            <a:xfrm>
              <a:off x="5910884" y="2934338"/>
              <a:ext cx="142266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 flipH="1">
              <a:off x="2973974" y="3048891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 flipH="1">
              <a:off x="5181600" y="3078540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578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u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30984" y="3474184"/>
            <a:ext cx="4517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</a:t>
            </a:r>
          </a:p>
          <a:p>
            <a:r>
              <a:rPr lang="en-US" sz="2000">
                <a:latin typeface="Cambria"/>
                <a:cs typeface="Cambria"/>
              </a:rPr>
              <a:t>e2</a:t>
            </a:r>
          </a:p>
          <a:p>
            <a:r>
              <a:rPr lang="en-US" sz="2000">
                <a:latin typeface="Cambria"/>
                <a:cs typeface="Cambria"/>
              </a:rPr>
              <a:t>e3</a:t>
            </a:r>
          </a:p>
          <a:p>
            <a:r>
              <a:rPr lang="en-US" sz="2000">
                <a:latin typeface="Cambria"/>
                <a:cs typeface="Cambria"/>
              </a:rPr>
              <a:t>e4</a:t>
            </a:r>
          </a:p>
          <a:p>
            <a:r>
              <a:rPr lang="en-US" sz="2000">
                <a:latin typeface="Cambria"/>
                <a:cs typeface="Cambria"/>
              </a:rPr>
              <a:t>e5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9650" y="3581400"/>
            <a:ext cx="84515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e1, d3</a:t>
            </a:r>
          </a:p>
          <a:p>
            <a:r>
              <a:rPr lang="en-US" sz="2000">
                <a:latin typeface="Cambria"/>
                <a:cs typeface="Cambria"/>
              </a:rPr>
              <a:t>e2, d2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2450" y="3581400"/>
            <a:ext cx="4689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d1</a:t>
            </a:r>
          </a:p>
          <a:p>
            <a:r>
              <a:rPr lang="en-US" sz="2000">
                <a:latin typeface="Cambria"/>
                <a:cs typeface="Cambria"/>
              </a:rPr>
              <a:t>d2</a:t>
            </a:r>
          </a:p>
          <a:p>
            <a:r>
              <a:rPr lang="en-US" sz="2000">
                <a:latin typeface="Cambria"/>
                <a:cs typeface="Cambria"/>
              </a:rPr>
              <a:t>d3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8850" y="3581400"/>
            <a:ext cx="845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e2, d1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5003293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A department can participate in relationship “manages” at most one time</a:t>
            </a:r>
          </a:p>
          <a:p>
            <a:r>
              <a:rPr lang="en-US" sz="2000">
                <a:latin typeface="Cambria"/>
                <a:cs typeface="Cambria"/>
                <a:sym typeface="Wingdings"/>
              </a:rPr>
              <a:t>Every department can have at most one manager (but does not have to)</a:t>
            </a:r>
          </a:p>
          <a:p>
            <a:r>
              <a:rPr lang="en-US" sz="2000">
                <a:latin typeface="Cambria"/>
                <a:cs typeface="Cambria"/>
                <a:sym typeface="Wingdings"/>
              </a:rPr>
              <a:t>Every Employee can manage several departments (but does not have to)</a:t>
            </a:r>
          </a:p>
          <a:p>
            <a:endParaRPr lang="en-US" sz="2000">
              <a:latin typeface="Cambria"/>
              <a:cs typeface="Cambria"/>
              <a:sym typeface="Wingdings"/>
            </a:endParaRPr>
          </a:p>
          <a:p>
            <a:endParaRPr lang="en-US" sz="2000"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0514" y="4566314"/>
            <a:ext cx="601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Yes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48592" y="4267200"/>
            <a:ext cx="55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No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8600"/>
            <a:ext cx="76962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Total participation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Every entity in an entity set must participate in a relation set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solid line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If there is no such constraint, then it is called </a:t>
            </a:r>
            <a:r>
              <a:rPr lang="en-US">
                <a:solidFill>
                  <a:srgbClr val="0000FF"/>
                </a:solidFill>
                <a:latin typeface="Cambria"/>
                <a:cs typeface="Cambria"/>
              </a:rPr>
              <a:t>partial-participation</a:t>
            </a:r>
            <a:r>
              <a:rPr lang="en-US">
                <a:latin typeface="Cambria"/>
                <a:cs typeface="Cambria"/>
              </a:rPr>
              <a:t>, denoted as dotted line</a:t>
            </a:r>
          </a:p>
          <a:p>
            <a:pPr marL="800100" lvl="1" indent="-342900">
              <a:buFont typeface="Wingdings" charset="2"/>
              <a:buChar char="§"/>
            </a:pPr>
            <a:endParaRPr lang="en-US">
              <a:latin typeface="Cambria"/>
              <a:cs typeface="Cambria"/>
            </a:endParaRPr>
          </a:p>
          <a:p>
            <a:pPr marL="800100" lvl="1" indent="-342900">
              <a:buFont typeface="Wingdings" charset="2"/>
              <a:buChar char="§"/>
            </a:pPr>
            <a:endParaRPr lang="en-US">
              <a:latin typeface="Cambria"/>
              <a:cs typeface="Cambri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1" y="2743200"/>
            <a:ext cx="6027254" cy="977067"/>
            <a:chOff x="1423885" y="2558673"/>
            <a:chExt cx="6027254" cy="977067"/>
          </a:xfrm>
        </p:grpSpPr>
        <p:grpSp>
          <p:nvGrpSpPr>
            <p:cNvPr id="42" name="Group 92"/>
            <p:cNvGrpSpPr>
              <a:grpSpLocks/>
            </p:cNvGrpSpPr>
            <p:nvPr/>
          </p:nvGrpSpPr>
          <p:grpSpPr bwMode="auto">
            <a:xfrm>
              <a:off x="3642796" y="2558673"/>
              <a:ext cx="1512715" cy="977067"/>
              <a:chOff x="3456" y="1053"/>
              <a:chExt cx="769" cy="580"/>
            </a:xfrm>
          </p:grpSpPr>
          <p:sp>
            <p:nvSpPr>
              <p:cNvPr id="52" name="Rectangle 93"/>
              <p:cNvSpPr>
                <a:spLocks noChangeArrowheads="1"/>
              </p:cNvSpPr>
              <p:nvPr/>
            </p:nvSpPr>
            <p:spPr bwMode="auto">
              <a:xfrm>
                <a:off x="3579" y="1226"/>
                <a:ext cx="513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5845969" y="2866954"/>
              <a:ext cx="1605170" cy="508749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4" name="Group 96"/>
            <p:cNvGrpSpPr>
              <a:grpSpLocks/>
            </p:cNvGrpSpPr>
            <p:nvPr/>
          </p:nvGrpSpPr>
          <p:grpSpPr bwMode="auto">
            <a:xfrm>
              <a:off x="1423885" y="2850108"/>
              <a:ext cx="1601236" cy="496957"/>
              <a:chOff x="2328" y="1226"/>
              <a:chExt cx="814" cy="295"/>
            </a:xfrm>
          </p:grpSpPr>
          <p:sp>
            <p:nvSpPr>
              <p:cNvPr id="50" name="Freeform 97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" name="Rectangle 98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614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5910884" y="2934338"/>
              <a:ext cx="142266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 flipH="1">
              <a:off x="2973974" y="3048891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 flipH="1">
              <a:off x="5181600" y="3078540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3268" y="3886200"/>
            <a:ext cx="4517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</a:t>
            </a:r>
          </a:p>
          <a:p>
            <a:r>
              <a:rPr lang="en-US" sz="2000">
                <a:latin typeface="Cambria"/>
                <a:cs typeface="Cambria"/>
              </a:rPr>
              <a:t>e2</a:t>
            </a:r>
          </a:p>
          <a:p>
            <a:r>
              <a:rPr lang="en-US" sz="2000">
                <a:latin typeface="Cambria"/>
                <a:cs typeface="Cambria"/>
              </a:rPr>
              <a:t>e3</a:t>
            </a:r>
          </a:p>
          <a:p>
            <a:r>
              <a:rPr lang="en-US" sz="2000">
                <a:latin typeface="Cambria"/>
                <a:cs typeface="Cambria"/>
              </a:rPr>
              <a:t>e4</a:t>
            </a:r>
          </a:p>
          <a:p>
            <a:r>
              <a:rPr lang="en-US" sz="2000">
                <a:latin typeface="Cambria"/>
                <a:cs typeface="Cambria"/>
              </a:rPr>
              <a:t>e5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62400"/>
            <a:ext cx="845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e1, d3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4734" y="3993416"/>
            <a:ext cx="4689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d1</a:t>
            </a:r>
          </a:p>
          <a:p>
            <a:r>
              <a:rPr lang="en-US" sz="2000">
                <a:latin typeface="Cambria"/>
                <a:cs typeface="Cambria"/>
              </a:rPr>
              <a:t>d2</a:t>
            </a:r>
          </a:p>
          <a:p>
            <a:r>
              <a:rPr lang="en-US" sz="2000">
                <a:latin typeface="Cambria"/>
                <a:cs typeface="Cambria"/>
              </a:rPr>
              <a:t>d3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600" y="3962400"/>
            <a:ext cx="84515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e2, d1</a:t>
            </a:r>
          </a:p>
          <a:p>
            <a:r>
              <a:rPr lang="en-US" sz="2000">
                <a:latin typeface="Cambria"/>
                <a:cs typeface="Cambria"/>
              </a:rPr>
              <a:t>e2, d3</a:t>
            </a:r>
          </a:p>
          <a:p>
            <a:r>
              <a:rPr lang="en-US" sz="2000">
                <a:latin typeface="Cambria"/>
                <a:cs typeface="Cambria"/>
              </a:rPr>
              <a:t>e3, d2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1265" y="5333027"/>
            <a:ext cx="115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allowed?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76496" y="4737188"/>
            <a:ext cx="115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allowed?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06923" y="5641309"/>
            <a:ext cx="601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Yes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36409" y="5082678"/>
            <a:ext cx="55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No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1765" y="6004228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6611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8600"/>
            <a:ext cx="76962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Total participation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Every entity in an entity set must participate in a relation set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solid line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If there is no such constraint, then it is called </a:t>
            </a:r>
            <a:r>
              <a:rPr lang="en-US">
                <a:solidFill>
                  <a:srgbClr val="0000FF"/>
                </a:solidFill>
                <a:latin typeface="Cambria"/>
                <a:cs typeface="Cambria"/>
              </a:rPr>
              <a:t>partial-participation</a:t>
            </a:r>
            <a:r>
              <a:rPr lang="en-US">
                <a:latin typeface="Cambria"/>
                <a:cs typeface="Cambria"/>
              </a:rPr>
              <a:t>, denoted as dotted line</a:t>
            </a:r>
          </a:p>
          <a:p>
            <a:pPr marL="800100" lvl="1" indent="-342900">
              <a:buFont typeface="Wingdings" charset="2"/>
              <a:buChar char="§"/>
            </a:pPr>
            <a:endParaRPr lang="en-US">
              <a:latin typeface="Cambria"/>
              <a:cs typeface="Cambria"/>
            </a:endParaRPr>
          </a:p>
          <a:p>
            <a:pPr marL="800100" lvl="1" indent="-342900">
              <a:buFont typeface="Wingdings" charset="2"/>
              <a:buChar char="§"/>
            </a:pPr>
            <a:endParaRPr lang="en-US">
              <a:latin typeface="Cambria"/>
              <a:cs typeface="Cambri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1" y="2743200"/>
            <a:ext cx="6027254" cy="977067"/>
            <a:chOff x="1423885" y="2558673"/>
            <a:chExt cx="6027254" cy="977067"/>
          </a:xfrm>
        </p:grpSpPr>
        <p:grpSp>
          <p:nvGrpSpPr>
            <p:cNvPr id="42" name="Group 92"/>
            <p:cNvGrpSpPr>
              <a:grpSpLocks/>
            </p:cNvGrpSpPr>
            <p:nvPr/>
          </p:nvGrpSpPr>
          <p:grpSpPr bwMode="auto">
            <a:xfrm>
              <a:off x="3642796" y="2558673"/>
              <a:ext cx="1512715" cy="977067"/>
              <a:chOff x="3456" y="1053"/>
              <a:chExt cx="769" cy="580"/>
            </a:xfrm>
          </p:grpSpPr>
          <p:sp>
            <p:nvSpPr>
              <p:cNvPr id="52" name="Rectangle 93"/>
              <p:cNvSpPr>
                <a:spLocks noChangeArrowheads="1"/>
              </p:cNvSpPr>
              <p:nvPr/>
            </p:nvSpPr>
            <p:spPr bwMode="auto">
              <a:xfrm>
                <a:off x="3579" y="1226"/>
                <a:ext cx="513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5845969" y="2866954"/>
              <a:ext cx="1605170" cy="508749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4" name="Group 96"/>
            <p:cNvGrpSpPr>
              <a:grpSpLocks/>
            </p:cNvGrpSpPr>
            <p:nvPr/>
          </p:nvGrpSpPr>
          <p:grpSpPr bwMode="auto">
            <a:xfrm>
              <a:off x="1423885" y="2850108"/>
              <a:ext cx="1601236" cy="496957"/>
              <a:chOff x="2328" y="1226"/>
              <a:chExt cx="814" cy="295"/>
            </a:xfrm>
          </p:grpSpPr>
          <p:sp>
            <p:nvSpPr>
              <p:cNvPr id="50" name="Freeform 97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" name="Rectangle 98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614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5910884" y="2934338"/>
              <a:ext cx="142266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 flipH="1">
              <a:off x="2973974" y="3048891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 flipH="1">
              <a:off x="5181600" y="3078540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3268" y="3886200"/>
            <a:ext cx="4517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</a:t>
            </a:r>
          </a:p>
          <a:p>
            <a:r>
              <a:rPr lang="en-US" sz="2000">
                <a:latin typeface="Cambria"/>
                <a:cs typeface="Cambria"/>
              </a:rPr>
              <a:t>e2</a:t>
            </a:r>
          </a:p>
          <a:p>
            <a:r>
              <a:rPr lang="en-US" sz="2000">
                <a:latin typeface="Cambria"/>
                <a:cs typeface="Cambria"/>
              </a:rPr>
              <a:t>e3</a:t>
            </a:r>
          </a:p>
          <a:p>
            <a:r>
              <a:rPr lang="en-US" sz="2000">
                <a:latin typeface="Cambria"/>
                <a:cs typeface="Cambria"/>
              </a:rPr>
              <a:t>e4</a:t>
            </a:r>
          </a:p>
          <a:p>
            <a:r>
              <a:rPr lang="en-US" sz="2000">
                <a:latin typeface="Cambria"/>
                <a:cs typeface="Cambria"/>
              </a:rPr>
              <a:t>e5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62400"/>
            <a:ext cx="845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e1, d3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4734" y="3993416"/>
            <a:ext cx="4689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d1</a:t>
            </a:r>
          </a:p>
          <a:p>
            <a:r>
              <a:rPr lang="en-US" sz="2000">
                <a:latin typeface="Cambria"/>
                <a:cs typeface="Cambria"/>
              </a:rPr>
              <a:t>d2</a:t>
            </a:r>
          </a:p>
          <a:p>
            <a:r>
              <a:rPr lang="en-US" sz="2000">
                <a:latin typeface="Cambria"/>
                <a:cs typeface="Cambria"/>
              </a:rPr>
              <a:t>d3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600" y="3962400"/>
            <a:ext cx="84515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e2, d1</a:t>
            </a:r>
          </a:p>
          <a:p>
            <a:r>
              <a:rPr lang="en-US" sz="2000">
                <a:latin typeface="Cambria"/>
                <a:cs typeface="Cambria"/>
              </a:rPr>
              <a:t>e2, d3</a:t>
            </a:r>
          </a:p>
          <a:p>
            <a:r>
              <a:rPr lang="en-US" sz="2000">
                <a:latin typeface="Cambria"/>
                <a:cs typeface="Cambria"/>
              </a:rPr>
              <a:t>e3, d2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" y="5867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Every department must participate in relationship “manages” </a:t>
            </a:r>
          </a:p>
          <a:p>
            <a:r>
              <a:rPr lang="en-US" sz="2000">
                <a:latin typeface="Cambria"/>
                <a:cs typeface="Cambria"/>
                <a:sym typeface="Wingdings"/>
              </a:rPr>
              <a:t> Every department must have at least one manager</a:t>
            </a:r>
            <a:r>
              <a:rPr lang="en-US" sz="2000">
                <a:latin typeface="Cambria"/>
                <a:cs typeface="Cambria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4888" y="5295542"/>
            <a:ext cx="601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Yes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34374" y="4736911"/>
            <a:ext cx="55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mbria"/>
                <a:cs typeface="Cambria"/>
              </a:rPr>
              <a:t>No </a:t>
            </a:r>
          </a:p>
        </p:txBody>
      </p:sp>
    </p:spTree>
    <p:extLst>
      <p:ext uri="{BB962C8B-B14F-4D97-AF65-F5344CB8AC3E}">
        <p14:creationId xmlns:p14="http://schemas.microsoft.com/office/powerpoint/2010/main" val="6987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 you visualize when you hear the term “database”?</a:t>
            </a:r>
          </a:p>
          <a:p>
            <a:r>
              <a:rPr lang="en-US"/>
              <a:t>Spreadsheet like Excel table (1982), google sheet (2006)?</a:t>
            </a:r>
          </a:p>
          <a:p>
            <a:r>
              <a:rPr lang="en-US"/>
              <a:t>Spreadsheets are some simple examples of database.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31B2-3F19-496E-976B-21FFAA58FB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38200" y="53340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Every department must participate in relationship “manages”  and only once</a:t>
            </a:r>
          </a:p>
          <a:p>
            <a:r>
              <a:rPr lang="en-US" sz="2000">
                <a:latin typeface="Cambria"/>
                <a:cs typeface="Cambria"/>
                <a:sym typeface="Wingdings"/>
              </a:rPr>
              <a:t>Every department must have one  and only one manager</a:t>
            </a:r>
            <a:r>
              <a:rPr lang="en-US" sz="2000">
                <a:latin typeface="Cambria"/>
                <a:cs typeface="Cambria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28600"/>
            <a:ext cx="7696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Uni-participation and total participation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Every entity in an entity set must participate in a relation set and participate only once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Notation: u and solid line</a:t>
            </a:r>
          </a:p>
          <a:p>
            <a:pPr marL="800100" lvl="1" indent="-342900">
              <a:buFont typeface="Wingdings" charset="2"/>
              <a:buChar char="§"/>
            </a:pPr>
            <a:endParaRPr lang="en-US">
              <a:latin typeface="Cambria"/>
              <a:cs typeface="Cambri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1" y="1981200"/>
            <a:ext cx="6027254" cy="977067"/>
            <a:chOff x="1423885" y="2558673"/>
            <a:chExt cx="6027254" cy="977067"/>
          </a:xfrm>
        </p:grpSpPr>
        <p:grpSp>
          <p:nvGrpSpPr>
            <p:cNvPr id="42" name="Group 92"/>
            <p:cNvGrpSpPr>
              <a:grpSpLocks/>
            </p:cNvGrpSpPr>
            <p:nvPr/>
          </p:nvGrpSpPr>
          <p:grpSpPr bwMode="auto">
            <a:xfrm>
              <a:off x="3642796" y="2558673"/>
              <a:ext cx="1512715" cy="977067"/>
              <a:chOff x="3456" y="1053"/>
              <a:chExt cx="769" cy="580"/>
            </a:xfrm>
          </p:grpSpPr>
          <p:sp>
            <p:nvSpPr>
              <p:cNvPr id="52" name="Rectangle 93"/>
              <p:cNvSpPr>
                <a:spLocks noChangeArrowheads="1"/>
              </p:cNvSpPr>
              <p:nvPr/>
            </p:nvSpPr>
            <p:spPr bwMode="auto">
              <a:xfrm>
                <a:off x="3579" y="1226"/>
                <a:ext cx="513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5845969" y="2866954"/>
              <a:ext cx="1605170" cy="508749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4" name="Group 96"/>
            <p:cNvGrpSpPr>
              <a:grpSpLocks/>
            </p:cNvGrpSpPr>
            <p:nvPr/>
          </p:nvGrpSpPr>
          <p:grpSpPr bwMode="auto">
            <a:xfrm>
              <a:off x="1423885" y="2850108"/>
              <a:ext cx="1601236" cy="496957"/>
              <a:chOff x="2328" y="1226"/>
              <a:chExt cx="814" cy="295"/>
            </a:xfrm>
          </p:grpSpPr>
          <p:sp>
            <p:nvSpPr>
              <p:cNvPr id="50" name="Freeform 97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" name="Rectangle 98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614" cy="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5910884" y="2934338"/>
              <a:ext cx="142266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 flipH="1">
              <a:off x="2973974" y="3048891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 flipH="1">
              <a:off x="5181600" y="3078540"/>
              <a:ext cx="67668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26213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"/>
                  <a:cs typeface="Cambria"/>
                </a:rPr>
                <a:t>u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3268" y="3105090"/>
            <a:ext cx="4517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</a:t>
            </a:r>
          </a:p>
          <a:p>
            <a:r>
              <a:rPr lang="en-US" sz="2000">
                <a:latin typeface="Cambria"/>
                <a:cs typeface="Cambria"/>
              </a:rPr>
              <a:t>e2</a:t>
            </a:r>
          </a:p>
          <a:p>
            <a:r>
              <a:rPr lang="en-US" sz="2000">
                <a:latin typeface="Cambria"/>
                <a:cs typeface="Cambria"/>
              </a:rPr>
              <a:t>e3</a:t>
            </a:r>
          </a:p>
          <a:p>
            <a:r>
              <a:rPr lang="en-US" sz="2000">
                <a:latin typeface="Cambria"/>
                <a:cs typeface="Cambria"/>
              </a:rPr>
              <a:t>e4</a:t>
            </a:r>
          </a:p>
          <a:p>
            <a:r>
              <a:rPr lang="en-US" sz="2000">
                <a:latin typeface="Cambria"/>
                <a:cs typeface="Cambria"/>
              </a:rPr>
              <a:t>e5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181290"/>
            <a:ext cx="8451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e1, d3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4734" y="3212306"/>
            <a:ext cx="46894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d1</a:t>
            </a:r>
          </a:p>
          <a:p>
            <a:r>
              <a:rPr lang="en-US" sz="2000">
                <a:latin typeface="Cambria"/>
                <a:cs typeface="Cambria"/>
              </a:rPr>
              <a:t>d2</a:t>
            </a:r>
          </a:p>
          <a:p>
            <a:r>
              <a:rPr lang="en-US" sz="2000">
                <a:latin typeface="Cambria"/>
                <a:cs typeface="Cambria"/>
              </a:rPr>
              <a:t>d3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200" y="4648200"/>
            <a:ext cx="2430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mbria"/>
                <a:cs typeface="Cambria"/>
              </a:rPr>
              <a:t>which one allowed?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181290"/>
            <a:ext cx="8467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e1, d1</a:t>
            </a:r>
          </a:p>
          <a:p>
            <a:r>
              <a:rPr lang="en-US" sz="2000">
                <a:latin typeface="Cambria"/>
                <a:cs typeface="Cambria"/>
              </a:rPr>
              <a:t>e2, d3</a:t>
            </a:r>
          </a:p>
          <a:p>
            <a:r>
              <a:rPr lang="en-US" sz="2000">
                <a:latin typeface="Cambria"/>
                <a:cs typeface="Cambria"/>
              </a:rPr>
              <a:t>e3, d2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36690"/>
            <a:ext cx="7543800" cy="4756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000"/>
            <a:ext cx="7543800" cy="12556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CBC0C-D0A5-2D4B-93DA-5A8D883C43FC}"/>
              </a:ext>
            </a:extLst>
          </p:cNvPr>
          <p:cNvSpPr txBox="1"/>
          <p:nvPr/>
        </p:nvSpPr>
        <p:spPr>
          <a:xfrm>
            <a:off x="381000" y="534639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Corresponding notations used by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Ramakrishnan’s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Database Management System textbook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164A5-C3D8-6840-9C2E-C65F2866C39B}"/>
              </a:ext>
            </a:extLst>
          </p:cNvPr>
          <p:cNvSpPr txBox="1"/>
          <p:nvPr/>
        </p:nvSpPr>
        <p:spPr>
          <a:xfrm>
            <a:off x="1905000" y="1436049"/>
            <a:ext cx="232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Partial ( thin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C69A-0DCE-2043-8FB0-7650879519F8}"/>
              </a:ext>
            </a:extLst>
          </p:cNvPr>
          <p:cNvSpPr txBox="1"/>
          <p:nvPr/>
        </p:nvSpPr>
        <p:spPr>
          <a:xfrm>
            <a:off x="4768157" y="1436049"/>
            <a:ext cx="224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Total ( thick 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D9B68-8966-F042-BC49-B547744A2577}"/>
              </a:ext>
            </a:extLst>
          </p:cNvPr>
          <p:cNvSpPr txBox="1"/>
          <p:nvPr/>
        </p:nvSpPr>
        <p:spPr>
          <a:xfrm rot="16200000">
            <a:off x="-12266" y="2851632"/>
            <a:ext cx="230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Multi ( no arrow)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59F2-1FF5-3A4B-836E-727D654FC5FF}"/>
              </a:ext>
            </a:extLst>
          </p:cNvPr>
          <p:cNvSpPr txBox="1"/>
          <p:nvPr/>
        </p:nvSpPr>
        <p:spPr>
          <a:xfrm rot="16200000">
            <a:off x="326905" y="5068361"/>
            <a:ext cx="160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Uni (arrow)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E0614-CFAB-9940-834B-5F1584C1B09A}"/>
              </a:ext>
            </a:extLst>
          </p:cNvPr>
          <p:cNvSpPr/>
          <p:nvPr/>
        </p:nvSpPr>
        <p:spPr>
          <a:xfrm>
            <a:off x="1867794" y="2886655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CCC8CA7E-7466-7C4D-A528-19A088888308}"/>
              </a:ext>
            </a:extLst>
          </p:cNvPr>
          <p:cNvSpPr/>
          <p:nvPr/>
        </p:nvSpPr>
        <p:spPr>
          <a:xfrm>
            <a:off x="2969505" y="2819400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" name="Line 100">
            <a:extLst>
              <a:ext uri="{FF2B5EF4-FFF2-40B4-BE49-F238E27FC236}">
                <a16:creationId xmlns:a16="http://schemas.microsoft.com/office/drawing/2014/main" id="{9BD51AC8-D4D2-B442-B09A-605A2289F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1919" y="3086098"/>
            <a:ext cx="45195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DFDB0-0424-7E40-923C-35A2B21F7614}"/>
              </a:ext>
            </a:extLst>
          </p:cNvPr>
          <p:cNvSpPr/>
          <p:nvPr/>
        </p:nvSpPr>
        <p:spPr>
          <a:xfrm>
            <a:off x="4961846" y="2827973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1D4BEE33-1B83-E346-8971-9D39DBD7504A}"/>
              </a:ext>
            </a:extLst>
          </p:cNvPr>
          <p:cNvSpPr/>
          <p:nvPr/>
        </p:nvSpPr>
        <p:spPr>
          <a:xfrm>
            <a:off x="6063557" y="2760718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5" name="Line 100">
            <a:extLst>
              <a:ext uri="{FF2B5EF4-FFF2-40B4-BE49-F238E27FC236}">
                <a16:creationId xmlns:a16="http://schemas.microsoft.com/office/drawing/2014/main" id="{B24F52FE-F504-104A-A0C7-2CDE2462B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5971" y="3027416"/>
            <a:ext cx="45195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EA0AF-D389-7C4E-851A-5853B59A8C52}"/>
              </a:ext>
            </a:extLst>
          </p:cNvPr>
          <p:cNvSpPr/>
          <p:nvPr/>
        </p:nvSpPr>
        <p:spPr>
          <a:xfrm>
            <a:off x="1828800" y="5020255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FCFE5E6-3341-AD42-8C55-F671057D54C7}"/>
              </a:ext>
            </a:extLst>
          </p:cNvPr>
          <p:cNvSpPr/>
          <p:nvPr/>
        </p:nvSpPr>
        <p:spPr>
          <a:xfrm>
            <a:off x="2930511" y="4953000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8" name="Line 100">
            <a:extLst>
              <a:ext uri="{FF2B5EF4-FFF2-40B4-BE49-F238E27FC236}">
                <a16:creationId xmlns:a16="http://schemas.microsoft.com/office/drawing/2014/main" id="{5CCF632A-0F62-EE49-B05F-3E636649F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2925" y="5219698"/>
            <a:ext cx="45195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triangle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CF45F-2210-494D-A49D-388DF1F9685D}"/>
              </a:ext>
            </a:extLst>
          </p:cNvPr>
          <p:cNvSpPr/>
          <p:nvPr/>
        </p:nvSpPr>
        <p:spPr>
          <a:xfrm>
            <a:off x="4961846" y="5020255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FEE227E3-01F3-1841-A2CC-A43D27805F89}"/>
              </a:ext>
            </a:extLst>
          </p:cNvPr>
          <p:cNvSpPr/>
          <p:nvPr/>
        </p:nvSpPr>
        <p:spPr>
          <a:xfrm>
            <a:off x="6063557" y="4953000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130EB54-D95F-C243-9677-40620D7E9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5971" y="5219698"/>
            <a:ext cx="45195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olid"/>
            <a:round/>
            <a:headEnd type="triangle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12B76-D678-CD47-8A65-6A3849528A8E}"/>
              </a:ext>
            </a:extLst>
          </p:cNvPr>
          <p:cNvSpPr txBox="1"/>
          <p:nvPr/>
        </p:nvSpPr>
        <p:spPr>
          <a:xfrm>
            <a:off x="1711054" y="3490555"/>
            <a:ext cx="2397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Some E may not occur in 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7369C-86E2-8D4B-9926-F5FF1435C8D5}"/>
              </a:ext>
            </a:extLst>
          </p:cNvPr>
          <p:cNvSpPr txBox="1"/>
          <p:nvPr/>
        </p:nvSpPr>
        <p:spPr>
          <a:xfrm>
            <a:off x="4724400" y="3493556"/>
            <a:ext cx="173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Every E occurs in 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35D79-0C9B-4941-9212-03E561DC33DB}"/>
              </a:ext>
            </a:extLst>
          </p:cNvPr>
          <p:cNvSpPr txBox="1"/>
          <p:nvPr/>
        </p:nvSpPr>
        <p:spPr>
          <a:xfrm>
            <a:off x="1607882" y="5642339"/>
            <a:ext cx="272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An E may occur in R only once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6F9B3B-FABD-E143-9AD8-F90CECBF366C}"/>
              </a:ext>
            </a:extLst>
          </p:cNvPr>
          <p:cNvSpPr txBox="1"/>
          <p:nvPr/>
        </p:nvSpPr>
        <p:spPr>
          <a:xfrm>
            <a:off x="4724400" y="5574876"/>
            <a:ext cx="388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Every E must occur in R and occur only once</a:t>
            </a:r>
          </a:p>
        </p:txBody>
      </p:sp>
    </p:spTree>
    <p:extLst>
      <p:ext uri="{BB962C8B-B14F-4D97-AF65-F5344CB8AC3E}">
        <p14:creationId xmlns:p14="http://schemas.microsoft.com/office/powerpoint/2010/main" val="132790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152400"/>
            <a:ext cx="48768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CC0066"/>
                </a:solidFill>
                <a:latin typeface="Cambria"/>
                <a:cs typeface="Cambria"/>
              </a:rPr>
              <a:t>ISA (`is a’) Hierarchies</a:t>
            </a:r>
          </a:p>
        </p:txBody>
      </p:sp>
      <p:sp>
        <p:nvSpPr>
          <p:cNvPr id="24579" name="Rectangle 31"/>
          <p:cNvSpPr>
            <a:spLocks noChangeArrowheads="1"/>
          </p:cNvSpPr>
          <p:nvPr/>
        </p:nvSpPr>
        <p:spPr bwMode="auto">
          <a:xfrm>
            <a:off x="381000" y="838200"/>
            <a:ext cx="4038600" cy="30690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If we declare A </a:t>
            </a:r>
            <a:r>
              <a:rPr lang="en-US" sz="1800" b="1">
                <a:solidFill>
                  <a:schemeClr val="accent2"/>
                </a:solidFill>
                <a:latin typeface="Cambria"/>
                <a:cs typeface="Cambria"/>
              </a:rPr>
              <a:t>ISA</a:t>
            </a:r>
            <a:r>
              <a:rPr lang="en-US" sz="2000">
                <a:latin typeface="Cambria"/>
                <a:cs typeface="Cambria"/>
              </a:rPr>
              <a:t> B, every A entity is also considered to be a B entity. 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Reasons for using ISA: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add attributes specific to a subclass.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identify entities that participate in a relationship.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endParaRPr lang="en-US" sz="1800">
              <a:latin typeface="Cambria"/>
              <a:cs typeface="Cambria"/>
            </a:endParaRPr>
          </a:p>
        </p:txBody>
      </p:sp>
      <p:sp>
        <p:nvSpPr>
          <p:cNvPr id="24580" name="Rectangle 32"/>
          <p:cNvSpPr>
            <a:spLocks noChangeArrowheads="1"/>
          </p:cNvSpPr>
          <p:nvPr/>
        </p:nvSpPr>
        <p:spPr bwMode="auto">
          <a:xfrm>
            <a:off x="381000" y="3581400"/>
            <a:ext cx="82677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Overlap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Can Joe be an Hourly_Emps as well as a Contract_Emps entity?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(Allowed/disallowed)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 overlap;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Otherwise, write Hourly_Emps OVERLAPS Contract_emps</a:t>
            </a:r>
            <a:endParaRPr lang="en-US" sz="2000">
              <a:solidFill>
                <a:srgbClr val="FF0000"/>
              </a:solidFill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Covering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Does every Employees entity also have to be an Hourly_Emps or a Contract_Emps entity?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(Yes/no)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 write Hourly_Emps and Contract_Emps COVER Employees</a:t>
            </a: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4343400" y="914400"/>
            <a:ext cx="4648200" cy="2514600"/>
            <a:chOff x="2208" y="156"/>
            <a:chExt cx="3372" cy="1748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24583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5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24589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4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5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7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8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9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0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1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2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4603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4604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4605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4606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9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609600"/>
            <a:ext cx="8077200" cy="554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>
                <a:latin typeface="Cambria"/>
                <a:cs typeface="Cambria"/>
              </a:rPr>
              <a:t>ER design is </a:t>
            </a:r>
            <a:r>
              <a:rPr lang="en-US" sz="2800" i="1">
                <a:latin typeface="Cambria"/>
                <a:cs typeface="Cambria"/>
              </a:rPr>
              <a:t>subjective</a:t>
            </a:r>
            <a:r>
              <a:rPr lang="en-US" sz="2800">
                <a:latin typeface="Cambria"/>
                <a:cs typeface="Cambria"/>
              </a:rPr>
              <a:t>.  There are often many ways to model a given scenario! 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>
                <a:latin typeface="Cambria"/>
                <a:cs typeface="Cambria"/>
              </a:rPr>
              <a:t>Analyzing alternatives can be tricky, especially for a large enterprise.  Common choices include:</a:t>
            </a:r>
          </a:p>
          <a:p>
            <a:pPr marL="684213" lvl="1" indent="-227013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>
                <a:latin typeface="Cambria"/>
                <a:cs typeface="Cambria"/>
              </a:rPr>
              <a:t>Entity vs. attribute, entity vs. relationship, binary or n-ary relationship, whether or not to use ISA hierarchies, and whether or not to use aggregation.</a:t>
            </a:r>
          </a:p>
          <a:p>
            <a:pPr marL="684213" lvl="1" indent="-227013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–"/>
            </a:pPr>
            <a:endParaRPr lang="en-US">
              <a:latin typeface="Cambria"/>
              <a:cs typeface="Cambri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800">
                <a:latin typeface="Cambria"/>
                <a:cs typeface="Cambria"/>
              </a:rPr>
              <a:t>ER diagrams can use different notations, but use the same concept.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800">
                <a:latin typeface="Cambria"/>
                <a:cs typeface="Cambria"/>
              </a:rPr>
              <a:t>Several software tools are available for creating ER diagrams: IBM Rational Rose, Microsoft Visio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066800" y="4724400"/>
            <a:ext cx="7543800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i="1">
                <a:solidFill>
                  <a:srgbClr val="FF0000"/>
                </a:solidFill>
                <a:latin typeface="Cambria"/>
                <a:cs typeface="Cambria"/>
              </a:rPr>
              <a:t>Question to think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i="1">
                <a:latin typeface="Cambria"/>
                <a:cs typeface="Cambria"/>
              </a:rPr>
              <a:t>Is there anything that cannot be described by ER model?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219200"/>
            <a:ext cx="6477000" cy="30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Entity set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Relationship set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Constraints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uni-constraint 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Total participation constraint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A special kind of relationship: ISA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Key Concepts of ER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spreadsheet?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Spreadsheet targets to single user directly</a:t>
            </a:r>
          </a:p>
          <a:p>
            <a:r>
              <a:rPr lang="en-US"/>
              <a:t>Database is usually accessed by many users</a:t>
            </a:r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  <a:p>
            <a:r>
              <a:rPr lang="en-US">
                <a:ea typeface="+mn-lt"/>
                <a:cs typeface="+mn-lt"/>
              </a:rPr>
              <a:t>Size</a:t>
            </a:r>
          </a:p>
          <a:p>
            <a:pPr lvl="1"/>
            <a:r>
              <a:rPr lang="en-US">
                <a:ea typeface="+mn-lt"/>
                <a:cs typeface="+mn-lt"/>
              </a:rPr>
              <a:t>Retrieval can be slow (Search for a record)</a:t>
            </a:r>
          </a:p>
          <a:p>
            <a:r>
              <a:rPr lang="en-US">
                <a:cs typeface="Times New Roman"/>
              </a:rPr>
              <a:t>Structure</a:t>
            </a:r>
          </a:p>
          <a:p>
            <a:pPr lvl="1"/>
            <a:r>
              <a:rPr lang="en-US">
                <a:cs typeface="Times New Roman"/>
              </a:rPr>
              <a:t>Database can be structurally more complex</a:t>
            </a:r>
          </a:p>
          <a:p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31B2-3F19-496E-976B-21FFAA58FB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spreadsheet?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/>
              <a:t>Lack of security features</a:t>
            </a:r>
            <a:endParaRPr lang="en-US">
              <a:cs typeface="Times New Roman"/>
            </a:endParaRPr>
          </a:p>
          <a:p>
            <a:pPr lvl="1"/>
            <a:r>
              <a:rPr lang="en-US"/>
              <a:t>You can see all or nothing</a:t>
            </a:r>
            <a:endParaRPr lang="en-US">
              <a:cs typeface="Times New Roman"/>
            </a:endParaRPr>
          </a:p>
          <a:p>
            <a:r>
              <a:rPr lang="en-US"/>
              <a:t>Lack of concurrency control</a:t>
            </a:r>
            <a:endParaRPr lang="en-US">
              <a:cs typeface="Times New Roman"/>
            </a:endParaRPr>
          </a:p>
          <a:p>
            <a:pPr lvl="1"/>
            <a:r>
              <a:rPr lang="en-US"/>
              <a:t>Transactions occur at the same time</a:t>
            </a:r>
            <a:endParaRPr lang="en-US">
              <a:cs typeface="Times New Roman"/>
            </a:endParaRPr>
          </a:p>
          <a:p>
            <a:pPr lvl="1"/>
            <a:endParaRPr lang="en-US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31B2-3F19-496E-976B-21FFAA58FB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74" y="0"/>
            <a:ext cx="7772400" cy="1143000"/>
          </a:xfrm>
        </p:spPr>
        <p:txBody>
          <a:bodyPr/>
          <a:lstStyle/>
          <a:p>
            <a:r>
              <a:rPr lang="en-US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791200"/>
          </a:xfrm>
        </p:spPr>
        <p:txBody>
          <a:bodyPr/>
          <a:lstStyle/>
          <a:p>
            <a:r>
              <a:rPr lang="en-US"/>
              <a:t>Many common database functionalities are implemented</a:t>
            </a:r>
          </a:p>
          <a:p>
            <a:pPr lvl="1"/>
            <a:r>
              <a:rPr lang="en-US"/>
              <a:t>Users/developers do not need to know how the data are physically stored on disk</a:t>
            </a:r>
          </a:p>
          <a:p>
            <a:pPr lvl="1"/>
            <a:r>
              <a:rPr lang="en-US"/>
              <a:t>Users do not need to know how to retrieve the data, but just tell DBMS what data they want</a:t>
            </a:r>
          </a:p>
          <a:p>
            <a:pPr lvl="1"/>
            <a:r>
              <a:rPr lang="en-US"/>
              <a:t>Users do not need to worry about crash</a:t>
            </a:r>
          </a:p>
          <a:p>
            <a:pPr lvl="1"/>
            <a:r>
              <a:rPr lang="en-US"/>
              <a:t>DBMS can check data integrity</a:t>
            </a:r>
          </a:p>
          <a:p>
            <a:pPr lvl="1"/>
            <a:r>
              <a:rPr lang="en-US"/>
              <a:t>DBMS can manage security and user privileges</a:t>
            </a:r>
          </a:p>
          <a:p>
            <a:r>
              <a:rPr lang="en-US"/>
              <a:t>Not all DBMS are equal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31B2-3F19-496E-976B-21FFAA58FB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 model is a collection of concepts for describing data</a:t>
            </a:r>
          </a:p>
          <a:p>
            <a:pPr>
              <a:defRPr/>
            </a:pPr>
            <a:r>
              <a:rPr lang="en-US" altLang="en-US"/>
              <a:t>DBMS independent: Can be designed without knowing which DBMS to use</a:t>
            </a:r>
          </a:p>
          <a:p>
            <a:pPr lvl="1">
              <a:defRPr/>
            </a:pPr>
            <a:r>
              <a:rPr lang="en-US" altLang="en-US"/>
              <a:t>Entity-Relationship (ER) Model</a:t>
            </a:r>
          </a:p>
          <a:p>
            <a:pPr>
              <a:defRPr/>
            </a:pPr>
            <a:r>
              <a:rPr lang="en-US" altLang="en-US"/>
              <a:t>DBMS specifics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31B2-3F19-496E-976B-21FFAA58FB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660400" y="334963"/>
            <a:ext cx="7772400" cy="1143000"/>
          </a:xfrm>
        </p:spPr>
        <p:txBody>
          <a:bodyPr anchor="t"/>
          <a:lstStyle/>
          <a:p>
            <a:r>
              <a:rPr lang="en-US" altLang="en-US" sz="3600">
                <a:latin typeface="Comic Sans MS" panose="030F0702030302020204" pitchFamily="66" charset="0"/>
              </a:rPr>
              <a:t>Examples of Data Models </a:t>
            </a:r>
            <a:br>
              <a:rPr lang="en-US" altLang="en-US" sz="3600">
                <a:latin typeface="Comic Sans MS" panose="030F0702030302020204" pitchFamily="66" charset="0"/>
              </a:rPr>
            </a:br>
            <a:r>
              <a:rPr lang="en-US" altLang="en-US" sz="2800">
                <a:latin typeface="Comic Sans MS" panose="030F0702030302020204" pitchFamily="66" charset="0"/>
              </a:rPr>
              <a:t>that are DBMS specifics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54050" y="1749425"/>
            <a:ext cx="7772400" cy="4114800"/>
          </a:xfrm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7412" name="Object 2"/>
          <p:cNvGraphicFramePr>
            <a:graphicFrameLocks/>
          </p:cNvGraphicFramePr>
          <p:nvPr/>
        </p:nvGraphicFramePr>
        <p:xfrm>
          <a:off x="784225" y="2616200"/>
          <a:ext cx="4038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6449130" imgH="2544941" progId="Word.Document.8">
                  <p:embed/>
                </p:oleObj>
              </mc:Choice>
              <mc:Fallback>
                <p:oleObj name="Document" r:id="rId4" imgW="6449130" imgH="2544941" progId="Word.Document.8">
                  <p:embed/>
                  <p:pic>
                    <p:nvPicPr>
                      <p:cNvPr id="1741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616200"/>
                        <a:ext cx="4038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739775" y="2236788"/>
            <a:ext cx="3997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Relational (1969 by Edgar F. Codd at IBM)</a:t>
            </a:r>
          </a:p>
        </p:txBody>
      </p:sp>
      <p:sp>
        <p:nvSpPr>
          <p:cNvPr id="11278" name="TextBox 13"/>
          <p:cNvSpPr txBox="1">
            <a:spLocks noChangeArrowheads="1"/>
          </p:cNvSpPr>
          <p:nvPr/>
        </p:nvSpPr>
        <p:spPr bwMode="auto">
          <a:xfrm>
            <a:off x="606425" y="4057650"/>
            <a:ext cx="473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Query language for relational data model: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example: select * from Students;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105400" y="2405063"/>
            <a:ext cx="3817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Relational DBMS: Oracle, MySQL, Postgres, Microsoft SQL, MariaDB, SQL Lite, …</a:t>
            </a:r>
          </a:p>
        </p:txBody>
      </p:sp>
    </p:spTree>
    <p:extLst>
      <p:ext uri="{BB962C8B-B14F-4D97-AF65-F5344CB8AC3E}">
        <p14:creationId xmlns:p14="http://schemas.microsoft.com/office/powerpoint/2010/main" val="6900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127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1325563" y="307975"/>
            <a:ext cx="6805612" cy="1143000"/>
          </a:xfrm>
        </p:spPr>
        <p:txBody>
          <a:bodyPr anchor="t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Examples of Data Models </a:t>
            </a:r>
            <a:r>
              <a:rPr lang="en-US" altLang="en-US" sz="3200">
                <a:latin typeface="Comic Sans MS" panose="030F0702030302020204" pitchFamily="66" charset="0"/>
              </a:rPr>
              <a:t>(DBMS specifics)</a:t>
            </a:r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195513"/>
            <a:ext cx="25146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962025" y="4576763"/>
            <a:ext cx="3389313" cy="1938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austin: { 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currently: {   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	   apparentTemperature: 34.82,   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	   cloudCover: 0.99</a:t>
            </a:r>
            <a:r>
              <a:rPr lang="en-US" altLang="en-US" sz="300">
                <a:latin typeface="Comic Sans MS" panose="030F0702030302020204" pitchFamily="66" charset="0"/>
              </a:rPr>
              <a:t>,      </a:t>
            </a:r>
            <a:endParaRPr lang="en-US" altLang="en-US" sz="1200">
              <a:latin typeface="Comic Sans MS" panose="030F0702030302020204" pitchFamily="66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}, 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daily: {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	     data: {...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},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flags: { ... }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}</a:t>
            </a:r>
          </a:p>
        </p:txBody>
      </p: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625475" y="3732213"/>
            <a:ext cx="50069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Key-value store variants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- simple key and value pair </a:t>
            </a:r>
            <a:r>
              <a:rPr lang="en-US" altLang="en-US" sz="1400">
                <a:latin typeface="Tahoma" panose="020B0604030504040204" pitchFamily="34" charset="0"/>
                <a:sym typeface="Wingdings" panose="05000000000000000000" pitchFamily="2" charset="2"/>
              </a:rPr>
              <a:t> key-value store (e.g., redis)</a:t>
            </a:r>
            <a:endParaRPr lang="en-US" altLang="en-US" sz="14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- data stored in JSON/XML </a:t>
            </a:r>
            <a:r>
              <a:rPr lang="en-US" altLang="en-US" sz="1400">
                <a:latin typeface="Tahoma" panose="020B0604030504040204" pitchFamily="34" charset="0"/>
                <a:sym typeface="Wingdings" panose="05000000000000000000" pitchFamily="2" charset="2"/>
              </a:rPr>
              <a:t> Document stores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5632450" y="1852613"/>
            <a:ext cx="264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Property Graph Data Model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94450" y="4679950"/>
            <a:ext cx="1335088" cy="15700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Query language: Cypher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Example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MATCH (n) where n.name=‘Harry' return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15480-241D-41AE-A95B-17AD459BB212}"/>
              </a:ext>
            </a:extLst>
          </p:cNvPr>
          <p:cNvSpPr txBox="1"/>
          <p:nvPr/>
        </p:nvSpPr>
        <p:spPr>
          <a:xfrm>
            <a:off x="658813" y="1852613"/>
            <a:ext cx="3432175" cy="2244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No-SQL: Not only SQL</a:t>
            </a:r>
          </a:p>
          <a:p>
            <a:pPr>
              <a:defRPr/>
            </a:pPr>
            <a:endParaRPr lang="en-US" sz="2000"/>
          </a:p>
          <a:p>
            <a:pPr marL="342900" indent="-342900">
              <a:buFontTx/>
              <a:buChar char="-"/>
              <a:defRPr/>
            </a:pPr>
            <a:r>
              <a:rPr lang="en-US" sz="2000"/>
              <a:t>Graph Data Model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/>
              <a:t>Key-value store variants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/>
              <a:t>Column family stores </a:t>
            </a:r>
          </a:p>
          <a:p>
            <a:pPr marL="342900" indent="-342900">
              <a:buFontTx/>
              <a:buChar char="-"/>
              <a:defRPr/>
            </a:pPr>
            <a:endParaRPr lang="en-US" sz="2000"/>
          </a:p>
          <a:p>
            <a:pPr marL="342900" indent="-342900">
              <a:buFontTx/>
              <a:buChar char="-"/>
              <a:defRPr/>
            </a:pPr>
            <a:endParaRPr lang="en-US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2050" y="6281738"/>
            <a:ext cx="1279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[Neo4j book]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43600" y="4302125"/>
            <a:ext cx="202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Neo4j, Titan, …</a:t>
            </a:r>
          </a:p>
        </p:txBody>
      </p:sp>
    </p:spTree>
    <p:extLst>
      <p:ext uri="{BB962C8B-B14F-4D97-AF65-F5344CB8AC3E}">
        <p14:creationId xmlns:p14="http://schemas.microsoft.com/office/powerpoint/2010/main" val="2836428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/>
      <p:bldP spid="17416" grpId="0"/>
      <p:bldP spid="4" grpId="0" animBg="1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8600" y="3200400"/>
            <a:ext cx="853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/>
                <a:cs typeface="Cambria"/>
              </a:rPr>
              <a:t>Before we can design a database to represent a mini-world, we need to understand what this mini-world is about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/>
                <a:cs typeface="Cambria"/>
              </a:rPr>
              <a:t>If we can get these two questions answered, we have a rather good understanding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>
                <a:latin typeface="Cambria"/>
                <a:cs typeface="Cambria"/>
              </a:rPr>
              <a:t>What 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entities</a:t>
            </a:r>
            <a:r>
              <a:rPr lang="en-US" sz="2800">
                <a:latin typeface="Cambria"/>
                <a:cs typeface="Cambria"/>
              </a:rPr>
              <a:t> does this mini-world have?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>
                <a:latin typeface="Cambria"/>
                <a:cs typeface="Cambria"/>
              </a:rPr>
              <a:t>What </a:t>
            </a: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relationships</a:t>
            </a:r>
            <a:r>
              <a:rPr lang="en-US" sz="2800">
                <a:latin typeface="Cambria"/>
                <a:cs typeface="Cambria"/>
              </a:rPr>
              <a:t> exist among these entities?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632695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CC0066"/>
                </a:solidFill>
                <a:latin typeface="Cambria"/>
                <a:cs typeface="Cambria"/>
              </a:rPr>
              <a:t>Entity-Relationship (ER) model</a:t>
            </a:r>
            <a:r>
              <a:rPr lang="en-US" sz="2800">
                <a:latin typeface="Cambria"/>
                <a:cs typeface="Cambria"/>
              </a:rPr>
              <a:t> is a high level conceptual 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5A8DA-088A-AB45-B12E-0DA635E6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"/>
            <a:ext cx="48006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000">
                <a:solidFill>
                  <a:srgbClr val="CC3300"/>
                </a:solidFill>
                <a:latin typeface="Cambria"/>
                <a:cs typeface="Cambria"/>
              </a:rPr>
              <a:t>Database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6531D-42DC-45FF-9874-1B858BDFE9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895426-DB86-4262-8540-8B2F4E8BC0B0}"/>
</file>

<file path=customXml/itemProps2.xml><?xml version="1.0" encoding="utf-8"?>
<ds:datastoreItem xmlns:ds="http://schemas.openxmlformats.org/officeDocument/2006/customXml" ds:itemID="{3A27A1DC-1459-4197-A910-EC1368FE7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DFCC4E-1A7C-4E61-9D00-C8AFD22FFC5C}">
  <ds:schemaRefs>
    <ds:schemaRef ds:uri="0b61e18b-4a5d-488f-b4f5-dfe22aa73b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25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Database History</vt:lpstr>
      <vt:lpstr>Why not spreadsheet?</vt:lpstr>
      <vt:lpstr>Why not spreadsheet?</vt:lpstr>
      <vt:lpstr>DBMS</vt:lpstr>
      <vt:lpstr>Data Model</vt:lpstr>
      <vt:lpstr>Examples of Data Models  that are DBMS specifics</vt:lpstr>
      <vt:lpstr>Examples of Data Models (DBMS specifics)</vt:lpstr>
      <vt:lpstr>PowerPoint Presentation</vt:lpstr>
      <vt:lpstr>PowerPoint Presentation</vt:lpstr>
      <vt:lpstr>PowerPoint Presentation</vt:lpstr>
      <vt:lpstr>Go to OneNote for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revision>3</cp:revision>
  <dcterms:created xsi:type="dcterms:W3CDTF">2000-01-05T21:16:51Z</dcterms:created>
  <dcterms:modified xsi:type="dcterms:W3CDTF">2021-01-26T22:48:56Z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