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4" r:id="rId5"/>
    <p:sldId id="337" r:id="rId6"/>
    <p:sldId id="273" r:id="rId7"/>
    <p:sldId id="338" r:id="rId8"/>
    <p:sldId id="279" r:id="rId9"/>
    <p:sldId id="281" r:id="rId10"/>
    <p:sldId id="383" r:id="rId11"/>
    <p:sldId id="282" r:id="rId12"/>
    <p:sldId id="313" r:id="rId13"/>
    <p:sldId id="290" r:id="rId14"/>
    <p:sldId id="294" r:id="rId15"/>
    <p:sldId id="295" r:id="rId16"/>
    <p:sldId id="296" r:id="rId17"/>
    <p:sldId id="297" r:id="rId18"/>
    <p:sldId id="292" r:id="rId19"/>
    <p:sldId id="382" r:id="rId20"/>
    <p:sldId id="305" r:id="rId21"/>
    <p:sldId id="306" r:id="rId22"/>
    <p:sldId id="346" r:id="rId23"/>
    <p:sldId id="326" r:id="rId24"/>
    <p:sldId id="348" r:id="rId25"/>
    <p:sldId id="332" r:id="rId26"/>
    <p:sldId id="345" r:id="rId27"/>
    <p:sldId id="347" r:id="rId28"/>
    <p:sldId id="349" r:id="rId29"/>
    <p:sldId id="333" r:id="rId30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 autoAdjust="0"/>
    <p:restoredTop sz="99614" autoAdjust="0"/>
  </p:normalViewPr>
  <p:slideViewPr>
    <p:cSldViewPr>
      <p:cViewPr varScale="1">
        <p:scale>
          <a:sx n="92" d="100"/>
          <a:sy n="92" d="100"/>
        </p:scale>
        <p:origin x="3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1387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6315" y="0"/>
            <a:ext cx="3031386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717"/>
            <a:ext cx="3031387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6315" y="8808717"/>
            <a:ext cx="3031386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368" units="cm"/>
          <inkml:channel name="Y" type="integer" max="691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01-30T16:18:59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CEC6AA3-066C-471E-A0C5-E479380DF010}" emma:medium="tactile" emma:mode="ink">
          <msink:context xmlns:msink="http://schemas.microsoft.com/ink/2010/main" type="inkDrawing"/>
        </emma:interpretation>
      </emma:emma>
    </inkml:annotationXML>
    <inkml:trace contextRef="#ctx0" brushRef="#br0">24282 14228 0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06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2161" y="0"/>
            <a:ext cx="3042479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513" y="4417025"/>
            <a:ext cx="5151613" cy="418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048"/>
            <a:ext cx="304406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2161" y="8834048"/>
            <a:ext cx="3042479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A885A-D414-4A16-A633-1DB6923CB02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1) Given an ER model, we need to implement it. The first step is finding an appropriate data model.</a:t>
            </a:r>
          </a:p>
          <a:p>
            <a:pPr eaLnBrk="1" hangingPunct="1"/>
            <a:r>
              <a:rPr lang="en-US" smtClean="0"/>
              <a:t>2) Relation model is by the dominant data model and the foundation for the leading DMBS products, including Oracle, Access, DB2, etc.</a:t>
            </a:r>
          </a:p>
          <a:p>
            <a:pPr eaLnBrk="1" hangingPunct="1"/>
            <a:r>
              <a:rPr lang="en-US" smtClean="0"/>
              <a:t>3) Concept of relations </a:t>
            </a:r>
          </a:p>
          <a:p>
            <a:pPr eaLnBrk="1" hangingPunct="1"/>
            <a:r>
              <a:rPr lang="en-US" smtClean="0"/>
              <a:t>   a. A database is a collection of one or more relations, where each relation is a table</a:t>
            </a:r>
          </a:p>
          <a:p>
            <a:pPr eaLnBrk="1" hangingPunct="1"/>
            <a:r>
              <a:rPr lang="en-US" smtClean="0"/>
              <a:t>   b. Row/Column/Cardinality/Degree</a:t>
            </a:r>
          </a:p>
          <a:p>
            <a:pPr eaLnBrk="1" hangingPunct="1"/>
            <a:r>
              <a:rPr lang="en-US" smtClean="0"/>
              <a:t>   c. Integrity Constrains (Key/Foreign)</a:t>
            </a:r>
          </a:p>
          <a:p>
            <a:pPr eaLnBrk="1" hangingPunct="1"/>
            <a:r>
              <a:rPr lang="en-US" smtClean="0"/>
              <a:t>4) Basic concept of SQL</a:t>
            </a:r>
          </a:p>
          <a:p>
            <a:pPr eaLnBrk="1" hangingPunct="1"/>
            <a:r>
              <a:rPr lang="en-US" smtClean="0"/>
              <a:t>5) Mapping from an ER to a relational database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DB874-64FA-4480-B674-0CA19CB19D0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9AF9A-7472-4A98-A827-1FE9346404C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Set null/set default are not supported in Microsoft SQL server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01BEB-043D-436E-B582-71AEDBAD94A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Alter table students add (firstyear integer not null);</a:t>
            </a:r>
          </a:p>
          <a:p>
            <a:pPr eaLnBrk="1" hangingPunct="1"/>
            <a:r>
              <a:rPr lang="en-US" smtClean="0"/>
              <a:t>Can be executed successfully if the table is empty;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79E25-FF10-4934-B2E3-5AE61AC68D3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166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086F9-648C-4214-8897-6B11FFCC41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Type date do not exist in Microsoft SQL server; you can use smalldatetype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D8602-98B5-488A-A22D-C794F1BFC2E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D8602-98B5-488A-A22D-C794F1BFC2E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4467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D871F-4CCD-4099-9D13-A98BD59C598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841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C69DD-6CE5-493E-893C-B9196C9F12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56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0339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F8461-8F56-4C2B-BBAA-4037B69D0A0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0921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F8461-8F56-4C2B-BBAA-4037B69D0A0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99EB5-32F5-45BB-BF08-F8606AFD51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54F0-4BFB-463B-9177-4F360EE9F5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A23E2-7C9B-4AE9-B5DA-6FCF73B267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8DB76-85F3-4D3F-B2C1-A16C15486DB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7F412-1DD7-4F90-BBBA-F3BBCE3D1AB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C551D-432B-49E5-A1CF-592D5678411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98F6C-0E50-4A74-B54B-7F73FC88156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stackexchange.com/questions/127107/implementation-of-a-many-to-many-relationship-with-total-participation-constrain/12719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828800" y="2209800"/>
            <a:ext cx="54066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mbria"/>
                <a:cs typeface="Cambria"/>
              </a:rPr>
              <a:t>Relational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Creating Relations in SQL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09600" y="1676400"/>
            <a:ext cx="45720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Creates the Students </a:t>
            </a:r>
            <a:r>
              <a:rPr lang="en-US" sz="2000" dirty="0" smtClean="0">
                <a:latin typeface="Cambria"/>
                <a:cs typeface="Cambria"/>
              </a:rPr>
              <a:t>relation</a:t>
            </a:r>
            <a:r>
              <a:rPr lang="en-US" sz="2000" dirty="0">
                <a:latin typeface="Cambria"/>
                <a:cs typeface="Cambria"/>
              </a:rPr>
              <a:t>. Observe that </a:t>
            </a:r>
            <a:r>
              <a:rPr lang="en-US" sz="2000" dirty="0" smtClean="0">
                <a:latin typeface="Cambria"/>
                <a:cs typeface="Cambria"/>
              </a:rPr>
              <a:t>the </a:t>
            </a:r>
            <a:r>
              <a:rPr lang="en-US" sz="2000" dirty="0">
                <a:latin typeface="Cambria"/>
                <a:cs typeface="Cambria"/>
              </a:rPr>
              <a:t>type 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(domain)  </a:t>
            </a:r>
            <a:r>
              <a:rPr lang="en-US" sz="2000" dirty="0">
                <a:latin typeface="Cambria"/>
                <a:cs typeface="Cambria"/>
              </a:rPr>
              <a:t>of each </a:t>
            </a:r>
            <a:r>
              <a:rPr lang="en-US" sz="2000" dirty="0" smtClean="0">
                <a:latin typeface="Cambria"/>
                <a:cs typeface="Cambria"/>
              </a:rPr>
              <a:t>field </a:t>
            </a:r>
            <a:r>
              <a:rPr lang="en-US" sz="2000" dirty="0">
                <a:latin typeface="Cambria"/>
                <a:cs typeface="Cambria"/>
              </a:rPr>
              <a:t>is specified, and enforced by the DBMS whenever tuples are added or modified. 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Cambria"/>
                <a:cs typeface="Cambria"/>
              </a:rPr>
              <a:t>DBMS takes the SQL DDL statement and creates space to store Students.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Cambria"/>
                <a:cs typeface="Cambria"/>
              </a:rPr>
              <a:t>It also enforces the constraint that </a:t>
            </a:r>
            <a:r>
              <a:rPr lang="en-US" sz="2000" dirty="0" err="1" smtClean="0">
                <a:latin typeface="Cambria"/>
                <a:cs typeface="Cambria"/>
              </a:rPr>
              <a:t>sid</a:t>
            </a:r>
            <a:r>
              <a:rPr lang="en-US" sz="2000" dirty="0" smtClean="0">
                <a:latin typeface="Cambria"/>
                <a:cs typeface="Cambria"/>
              </a:rPr>
              <a:t> values are all distinct.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Cambria"/>
                <a:cs typeface="Cambria"/>
              </a:rPr>
              <a:t>Some DBMS such as MySQL automatically creates an index on the primary key for fast lookup (will be covered later in semester)</a:t>
            </a:r>
            <a:endParaRPr lang="en-US" sz="2000" dirty="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95913" y="1816100"/>
            <a:ext cx="2941512" cy="249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Cambria"/>
                <a:cs typeface="Cambria"/>
              </a:rPr>
              <a:t>CREATE TABLE Students</a:t>
            </a:r>
            <a:endParaRPr lang="en-US" sz="2000" dirty="0">
              <a:latin typeface="Cambria"/>
              <a:cs typeface="Cambria"/>
            </a:endParaRP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(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name </a:t>
            </a:r>
            <a:r>
              <a:rPr lang="en-US" sz="1800" dirty="0">
                <a:latin typeface="Cambria"/>
                <a:cs typeface="Cambria"/>
              </a:rPr>
              <a:t>CHAR(20)</a:t>
            </a:r>
            <a:r>
              <a:rPr lang="en-US" sz="2000" dirty="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login </a:t>
            </a:r>
            <a:r>
              <a:rPr lang="en-US" sz="1800" dirty="0">
                <a:latin typeface="Cambria"/>
                <a:cs typeface="Cambria"/>
              </a:rPr>
              <a:t>CHAR(10),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age </a:t>
            </a:r>
            <a:r>
              <a:rPr lang="en-US" sz="1800" dirty="0" smtClean="0">
                <a:latin typeface="Cambria"/>
                <a:cs typeface="Cambria"/>
              </a:rPr>
              <a:t>INTEGER</a:t>
            </a:r>
            <a:r>
              <a:rPr lang="en-US" sz="20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	 </a:t>
            </a:r>
            <a:r>
              <a:rPr lang="en-US" sz="2000" dirty="0" err="1">
                <a:latin typeface="Cambria"/>
                <a:cs typeface="Cambria"/>
              </a:rPr>
              <a:t>gpa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 smtClean="0">
                <a:latin typeface="Cambria"/>
                <a:cs typeface="Cambria"/>
              </a:rPr>
              <a:t>REAL,</a:t>
            </a:r>
            <a:endParaRPr lang="en-US" sz="1800" dirty="0">
              <a:latin typeface="Cambria"/>
              <a:cs typeface="Cambria"/>
            </a:endParaRPr>
          </a:p>
          <a:p>
            <a:pPr eaLnBrk="0" hangingPunct="0"/>
            <a:r>
              <a:rPr lang="en-US" sz="1800" dirty="0" smtClean="0">
                <a:latin typeface="Cambria"/>
                <a:cs typeface="Cambria"/>
              </a:rPr>
              <a:t>	primary </a:t>
            </a:r>
            <a:r>
              <a:rPr lang="en-US" sz="1800" dirty="0">
                <a:latin typeface="Cambria"/>
                <a:cs typeface="Cambria"/>
              </a:rPr>
              <a:t>key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 smtClean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	</a:t>
            </a:r>
            <a:r>
              <a:rPr lang="en-US" sz="2000" dirty="0" smtClean="0">
                <a:latin typeface="Cambria"/>
                <a:cs typeface="Cambria"/>
              </a:rPr>
              <a:t>) 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Primary and Candidate Keys in SQL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6200" y="1447800"/>
            <a:ext cx="8763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Possibly many </a:t>
            </a:r>
            <a:r>
              <a:rPr lang="en-US" i="1" u="sng">
                <a:solidFill>
                  <a:schemeClr val="accent2"/>
                </a:solidFill>
                <a:latin typeface="Cambria"/>
                <a:cs typeface="Cambria"/>
              </a:rPr>
              <a:t>candidate keys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  </a:t>
            </a:r>
            <a:r>
              <a:rPr lang="en-US">
                <a:latin typeface="Cambria"/>
                <a:cs typeface="Cambria"/>
              </a:rPr>
              <a:t>(specified using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UNIQUE</a:t>
            </a:r>
            <a:r>
              <a:rPr lang="en-US">
                <a:latin typeface="Cambria"/>
                <a:cs typeface="Cambria"/>
              </a:rPr>
              <a:t>), one of which is chosen as the </a:t>
            </a:r>
            <a:r>
              <a:rPr lang="en-US" i="1">
                <a:latin typeface="Cambria"/>
                <a:cs typeface="Cambria"/>
              </a:rPr>
              <a:t>primary key</a:t>
            </a:r>
            <a:r>
              <a:rPr lang="en-US">
                <a:latin typeface="Cambria"/>
                <a:cs typeface="Cambria"/>
              </a:rPr>
              <a:t>.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85800" y="2667000"/>
            <a:ext cx="45720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1800">
                <a:latin typeface="Cambria"/>
                <a:cs typeface="Cambria"/>
              </a:rPr>
              <a:t>“A student can take a same course only once.” </a:t>
            </a: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1800">
                <a:latin typeface="Cambria"/>
                <a:cs typeface="Cambria"/>
              </a:rPr>
              <a:t>“Students can take only one course, and no two students in a course receive the same grade.”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endParaRPr lang="en-US" sz="1800">
              <a:latin typeface="Cambria"/>
              <a:cs typeface="Cambria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5319713" y="4330700"/>
            <a:ext cx="2482151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Cambria"/>
                <a:cs typeface="Cambria"/>
              </a:rPr>
              <a:t>CREATE TABLE</a:t>
            </a:r>
            <a:r>
              <a:rPr lang="en-US" sz="1800" dirty="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1600" dirty="0">
                <a:latin typeface="Cambria"/>
                <a:cs typeface="Cambria"/>
              </a:rPr>
              <a:t>CHAR(20)</a:t>
            </a:r>
            <a:r>
              <a:rPr lang="en-US" sz="18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grade </a:t>
            </a:r>
            <a:r>
              <a:rPr lang="en-US" sz="1600" dirty="0">
                <a:latin typeface="Cambria"/>
                <a:cs typeface="Cambria"/>
              </a:rPr>
              <a:t>CHAR</a:t>
            </a:r>
            <a:r>
              <a:rPr lang="en-US" sz="1800" dirty="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 dirty="0">
                <a:latin typeface="Cambria"/>
                <a:cs typeface="Cambria"/>
              </a:rPr>
              <a:t>(</a:t>
            </a:r>
            <a:r>
              <a:rPr lang="en-US" sz="1800" dirty="0" err="1">
                <a:latin typeface="Cambria"/>
                <a:cs typeface="Cambria"/>
              </a:rPr>
              <a:t>sid</a:t>
            </a:r>
            <a:r>
              <a:rPr lang="en-US" sz="1800" dirty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800" dirty="0">
                <a:latin typeface="Cambria"/>
                <a:cs typeface="Cambria"/>
              </a:rPr>
              <a:t> 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UNIQUE</a:t>
            </a:r>
            <a:r>
              <a:rPr lang="en-US" sz="1800" dirty="0">
                <a:latin typeface="Cambria"/>
                <a:cs typeface="Cambria"/>
              </a:rPr>
              <a:t> (</a:t>
            </a:r>
            <a:r>
              <a:rPr lang="en-US" sz="1800" dirty="0" err="1">
                <a:latin typeface="Cambria"/>
                <a:cs typeface="Cambria"/>
              </a:rPr>
              <a:t>cid</a:t>
            </a:r>
            <a:r>
              <a:rPr lang="en-US" sz="1800" dirty="0">
                <a:latin typeface="Cambria"/>
                <a:cs typeface="Cambria"/>
              </a:rPr>
              <a:t>, grade) )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5334000" y="2652713"/>
            <a:ext cx="2734636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cid 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(sid,cid)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chemeClr val="tx2"/>
                </a:solidFill>
                <a:latin typeface="Cambria"/>
                <a:cs typeface="Cambria"/>
              </a:rPr>
              <a:t>Foreign Keys in SQL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04800" y="1600200"/>
            <a:ext cx="8686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Only students listed in the Students relation should be allowed to enroll for courses.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204913" y="2578100"/>
            <a:ext cx="5255246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CREATE TABLE</a:t>
            </a:r>
            <a:r>
              <a:rPr lang="en-US" sz="20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(sid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(20),  cid </a:t>
            </a:r>
            <a:r>
              <a:rPr lang="en-US" sz="1800">
                <a:latin typeface="Cambria"/>
                <a:cs typeface="Cambria"/>
              </a:rPr>
              <a:t>CHAR(20)</a:t>
            </a:r>
            <a:r>
              <a:rPr lang="en-US" sz="2000">
                <a:latin typeface="Cambria"/>
                <a:cs typeface="Cambria"/>
              </a:rPr>
              <a:t>,  grade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2000">
                <a:latin typeface="Cambria"/>
                <a:cs typeface="Cambria"/>
              </a:rPr>
              <a:t>(sid,cid),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2000">
                <a:latin typeface="Cambria"/>
                <a:cs typeface="Cambria"/>
              </a:rPr>
              <a:t>(sid)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2000">
                <a:latin typeface="Cambria"/>
                <a:cs typeface="Cambria"/>
              </a:rPr>
              <a:t>Students )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066800" y="5181600"/>
            <a:ext cx="441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219200" y="5181600"/>
            <a:ext cx="42672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1066800" y="5791200"/>
            <a:ext cx="434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143000" y="5257800"/>
            <a:ext cx="4343400" cy="838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3" name="Group 13"/>
          <p:cNvGrpSpPr>
            <a:grpSpLocks/>
          </p:cNvGrpSpPr>
          <p:nvPr/>
        </p:nvGrpSpPr>
        <p:grpSpPr bwMode="auto">
          <a:xfrm>
            <a:off x="5410200" y="4267200"/>
            <a:ext cx="3536950" cy="2239963"/>
            <a:chOff x="183" y="2583"/>
            <a:chExt cx="2228" cy="1411"/>
          </a:xfrm>
        </p:grpSpPr>
        <p:graphicFrame>
          <p:nvGraphicFramePr>
            <p:cNvPr id="3075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" y="2837"/>
            <a:ext cx="2198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Document" r:id="rId4" imgW="3487680" imgH="1834920" progId="Word.Document.8">
                    <p:embed/>
                  </p:oleObj>
                </mc:Choice>
                <mc:Fallback>
                  <p:oleObj name="Document" r:id="rId4" imgW="3487680" imgH="183492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2837"/>
                          <a:ext cx="2198" cy="1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Rectangle 11"/>
            <p:cNvSpPr>
              <a:spLocks noChangeArrowheads="1"/>
            </p:cNvSpPr>
            <p:nvPr/>
          </p:nvSpPr>
          <p:spPr bwMode="auto">
            <a:xfrm>
              <a:off x="183" y="2583"/>
              <a:ext cx="72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F0E30"/>
                  </a:solidFill>
                </a:rPr>
                <a:t>Enrolled</a:t>
              </a:r>
            </a:p>
          </p:txBody>
        </p:sp>
      </p:grpSp>
      <p:grpSp>
        <p:nvGrpSpPr>
          <p:cNvPr id="3084" name="Group 14"/>
          <p:cNvGrpSpPr>
            <a:grpSpLocks/>
          </p:cNvGrpSpPr>
          <p:nvPr/>
        </p:nvGrpSpPr>
        <p:grpSpPr bwMode="auto">
          <a:xfrm>
            <a:off x="381000" y="4191000"/>
            <a:ext cx="4533900" cy="2109788"/>
            <a:chOff x="2871" y="2727"/>
            <a:chExt cx="2856" cy="1329"/>
          </a:xfrm>
        </p:grpSpPr>
        <p:graphicFrame>
          <p:nvGraphicFramePr>
            <p:cNvPr id="3074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80" y="2989"/>
            <a:ext cx="2847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Document" r:id="rId6" imgW="4518000" imgH="1692000" progId="Word.Document.8">
                    <p:embed/>
                  </p:oleObj>
                </mc:Choice>
                <mc:Fallback>
                  <p:oleObj name="Document" r:id="rId6" imgW="4518000" imgH="169200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89"/>
                          <a:ext cx="2847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12"/>
            <p:cNvSpPr>
              <a:spLocks noChangeArrowheads="1"/>
            </p:cNvSpPr>
            <p:nvPr/>
          </p:nvSpPr>
          <p:spPr bwMode="auto">
            <a:xfrm>
              <a:off x="2871" y="2727"/>
              <a:ext cx="80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F0E30"/>
                  </a:solidFill>
                </a:rPr>
                <a:t>Students</a:t>
              </a:r>
            </a:p>
          </p:txBody>
        </p:sp>
      </p:grpSp>
      <p:sp>
        <p:nvSpPr>
          <p:cNvPr id="3085" name="Line 15"/>
          <p:cNvSpPr>
            <a:spLocks noChangeShapeType="1"/>
          </p:cNvSpPr>
          <p:nvPr/>
        </p:nvSpPr>
        <p:spPr bwMode="auto">
          <a:xfrm>
            <a:off x="609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>
            <a:off x="5715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Enforcing Referential Integrity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3400" y="1219200"/>
            <a:ext cx="8001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Consider Students and Enrolled;  </a:t>
            </a:r>
            <a:r>
              <a:rPr lang="en-US" i="1" dirty="0" err="1">
                <a:latin typeface="Cambria"/>
                <a:cs typeface="Cambria"/>
              </a:rPr>
              <a:t>sid</a:t>
            </a:r>
            <a:r>
              <a:rPr lang="en-US" dirty="0">
                <a:latin typeface="Cambria"/>
                <a:cs typeface="Cambria"/>
              </a:rPr>
              <a:t> in Enrolled is a foreign key that references Students.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What should be done if an Enrolled tuple with a non-existent student id is inserted?  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Reject it!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What should be done if a Students tuple is deleted?</a:t>
            </a: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 dirty="0" smtClean="0">
                <a:latin typeface="Cambria"/>
                <a:cs typeface="Cambria"/>
              </a:rPr>
              <a:t>3 options:</a:t>
            </a: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 dirty="0" smtClean="0">
                <a:latin typeface="Cambria"/>
                <a:cs typeface="Cambria"/>
              </a:rPr>
              <a:t>Not </a:t>
            </a:r>
            <a:r>
              <a:rPr lang="en-US" sz="2000" dirty="0">
                <a:latin typeface="Cambria"/>
                <a:cs typeface="Cambria"/>
              </a:rPr>
              <a:t>allowed if it appears in </a:t>
            </a:r>
            <a:r>
              <a:rPr lang="en-US" sz="2000" dirty="0" smtClean="0">
                <a:latin typeface="Cambria"/>
                <a:cs typeface="Cambria"/>
              </a:rPr>
              <a:t>Enrolled</a:t>
            </a:r>
            <a:endParaRPr lang="en-US" sz="2000" dirty="0">
              <a:latin typeface="Cambria"/>
              <a:cs typeface="Cambria"/>
            </a:endParaRP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Delete all Enrolled tuples that refer to </a:t>
            </a:r>
            <a:r>
              <a:rPr lang="en-US" sz="2000" dirty="0" smtClean="0">
                <a:latin typeface="Cambria"/>
                <a:cs typeface="Cambria"/>
              </a:rPr>
              <a:t>it</a:t>
            </a:r>
            <a:endParaRPr lang="en-US" sz="2000" dirty="0">
              <a:latin typeface="Cambria"/>
              <a:cs typeface="Cambria"/>
            </a:endParaRP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Set 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in Enrolled tuples that refer to it to a </a:t>
            </a:r>
            <a:r>
              <a:rPr lang="en-US" sz="2000" i="1" dirty="0">
                <a:latin typeface="Cambria"/>
                <a:cs typeface="Cambria"/>
              </a:rPr>
              <a:t>default </a:t>
            </a:r>
            <a:r>
              <a:rPr lang="en-US" sz="2000" i="1" dirty="0" err="1" smtClean="0">
                <a:latin typeface="Cambria"/>
                <a:cs typeface="Cambria"/>
              </a:rPr>
              <a:t>sid</a:t>
            </a:r>
            <a:endParaRPr lang="en-US" sz="2000" dirty="0">
              <a:latin typeface="Cambria"/>
              <a:cs typeface="Cambria"/>
            </a:endParaRP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(In SQL, also: Set </a:t>
            </a:r>
            <a:r>
              <a:rPr lang="en-US" sz="2000" dirty="0" err="1">
                <a:latin typeface="Cambria"/>
                <a:cs typeface="Cambria"/>
              </a:rPr>
              <a:t>sid</a:t>
            </a:r>
            <a:r>
              <a:rPr lang="en-US" sz="2000" dirty="0">
                <a:latin typeface="Cambria"/>
                <a:cs typeface="Cambria"/>
              </a:rPr>
              <a:t> in Enrolled tuples that refer to it to a special value </a:t>
            </a:r>
            <a:r>
              <a:rPr lang="en-US" sz="2000" i="1" dirty="0">
                <a:solidFill>
                  <a:schemeClr val="accent2"/>
                </a:solidFill>
                <a:latin typeface="Cambria"/>
                <a:cs typeface="Cambria"/>
              </a:rPr>
              <a:t>null</a:t>
            </a:r>
            <a:r>
              <a:rPr lang="en-US" sz="2000" i="1" dirty="0">
                <a:latin typeface="Cambria"/>
                <a:cs typeface="Cambria"/>
              </a:rPr>
              <a:t>, </a:t>
            </a:r>
            <a:r>
              <a:rPr lang="en-US" sz="2000" dirty="0">
                <a:latin typeface="Cambria"/>
                <a:cs typeface="Cambria"/>
              </a:rPr>
              <a:t>denoting </a:t>
            </a:r>
            <a:r>
              <a:rPr lang="en-US" sz="2000" i="1" dirty="0">
                <a:latin typeface="Cambria"/>
                <a:cs typeface="Cambria"/>
              </a:rPr>
              <a:t>`unknown’</a:t>
            </a:r>
            <a:r>
              <a:rPr lang="en-US" sz="2000" dirty="0">
                <a:latin typeface="Cambria"/>
                <a:cs typeface="Cambria"/>
              </a:rPr>
              <a:t> or </a:t>
            </a:r>
            <a:r>
              <a:rPr lang="en-US" sz="2000" i="1" dirty="0">
                <a:latin typeface="Cambria"/>
                <a:cs typeface="Cambria"/>
              </a:rPr>
              <a:t>`inapplicable’</a:t>
            </a:r>
            <a:r>
              <a:rPr lang="en-US" sz="2000" dirty="0">
                <a:latin typeface="Cambria"/>
                <a:cs typeface="Cambria"/>
              </a:rPr>
              <a:t>.)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Similar if primary key of Students tuple is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Referential Integrity in SQL/92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3400" y="1752600"/>
            <a:ext cx="38100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SQL/92 supports all 4 options on deletes and updates.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Default is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NO ACTION   </a:t>
            </a:r>
            <a:r>
              <a:rPr lang="en-US" sz="2000" dirty="0">
                <a:latin typeface="Cambria"/>
                <a:cs typeface="Cambria"/>
              </a:rPr>
              <a:t>(</a:t>
            </a:r>
            <a:r>
              <a:rPr lang="en-US" sz="2000" i="1" dirty="0">
                <a:latin typeface="Cambria"/>
                <a:cs typeface="Cambria"/>
              </a:rPr>
              <a:t>delete/update is rejected</a:t>
            </a:r>
            <a:r>
              <a:rPr lang="en-US" sz="2000" dirty="0">
                <a:latin typeface="Cambria"/>
                <a:cs typeface="Cambria"/>
              </a:rPr>
              <a:t>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CASCADE</a:t>
            </a:r>
            <a:r>
              <a:rPr lang="en-US" sz="2000" dirty="0">
                <a:latin typeface="Cambria"/>
                <a:cs typeface="Cambria"/>
              </a:rPr>
              <a:t>  (also delete all tuples that refer to the deleted tuple)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SET NULL 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/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 SET DEFAULT</a:t>
            </a:r>
            <a:r>
              <a:rPr lang="en-US" sz="1800" dirty="0">
                <a:latin typeface="Cambria"/>
                <a:cs typeface="Cambria"/>
              </a:rPr>
              <a:t>  </a:t>
            </a:r>
            <a:r>
              <a:rPr lang="en-US" sz="2000" dirty="0">
                <a:latin typeface="Cambria"/>
                <a:cs typeface="Cambria"/>
              </a:rPr>
              <a:t>(sets foreign key value of referencing </a:t>
            </a:r>
            <a:r>
              <a:rPr lang="en-US" sz="2000" dirty="0" smtClean="0">
                <a:latin typeface="Cambria"/>
                <a:cs typeface="Cambria"/>
              </a:rPr>
              <a:t>tuple to NULL or to a default value)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endParaRPr lang="en-US" sz="2000" dirty="0">
              <a:latin typeface="Cambria"/>
              <a:cs typeface="Cambria"/>
            </a:endParaRPr>
          </a:p>
          <a:p>
            <a:pPr marL="285750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 smtClean="0">
                <a:latin typeface="Cambria"/>
                <a:cs typeface="Cambria"/>
              </a:rPr>
              <a:t>Note: not all options are supported in every RDBMS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0" y="1676400"/>
            <a:ext cx="3112131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cid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(sid,cid),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>
                <a:latin typeface="Cambria"/>
                <a:cs typeface="Cambria"/>
              </a:rPr>
              <a:t>(sid)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1800">
                <a:latin typeface="Cambria"/>
                <a:cs typeface="Cambria"/>
              </a:rPr>
              <a:t>Students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	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ON DELETE CASCADE</a:t>
            </a:r>
            <a:r>
              <a:rPr lang="en-US" sz="1600">
                <a:latin typeface="Cambria"/>
                <a:cs typeface="Cambria"/>
              </a:rPr>
              <a:t>)</a:t>
            </a:r>
            <a:endParaRPr lang="en-US" sz="1800">
              <a:latin typeface="Cambria"/>
              <a:cs typeface="Cambria"/>
            </a:endParaRPr>
          </a:p>
          <a:p>
            <a:pPr eaLnBrk="0" hangingPunct="0"/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	</a:t>
            </a:r>
            <a:endParaRPr lang="en-US" sz="1800">
              <a:latin typeface="Cambria"/>
              <a:cs typeface="Cambria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800600" y="4038600"/>
            <a:ext cx="3149501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cid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(sid,cid),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>
                <a:latin typeface="Cambria"/>
                <a:cs typeface="Cambria"/>
              </a:rPr>
              <a:t>(sid)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1800">
                <a:latin typeface="Cambria"/>
                <a:cs typeface="Cambria"/>
              </a:rPr>
              <a:t>Students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	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ON DELETE SET NULL</a:t>
            </a:r>
            <a:r>
              <a:rPr lang="en-US" sz="1600">
                <a:latin typeface="Cambria"/>
                <a:cs typeface="Cambria"/>
              </a:rPr>
              <a:t>)</a:t>
            </a:r>
            <a:endParaRPr lang="en-US" sz="1800">
              <a:latin typeface="Cambria"/>
              <a:cs typeface="Cambria"/>
            </a:endParaRPr>
          </a:p>
          <a:p>
            <a:pPr eaLnBrk="0" hangingPunct="0"/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	</a:t>
            </a:r>
            <a:endParaRPr lang="en-US"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3400" y="2209800"/>
            <a:ext cx="7772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Destroys the relation Students.  The schema information </a:t>
            </a:r>
            <a:r>
              <a:rPr lang="en-US" sz="2000" i="1">
                <a:latin typeface="Cambria"/>
                <a:cs typeface="Cambria"/>
              </a:rPr>
              <a:t>and</a:t>
            </a:r>
            <a:r>
              <a:rPr lang="en-US" sz="2000">
                <a:latin typeface="Cambria"/>
                <a:cs typeface="Cambria"/>
              </a:rPr>
              <a:t> the tuples are deleted.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71513" y="1585913"/>
            <a:ext cx="397668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DROP TABLE  </a:t>
            </a:r>
            <a:r>
              <a:rPr lang="en-US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>
                <a:latin typeface="Cambria"/>
                <a:cs typeface="Cambria"/>
              </a:rPr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0088" y="4129088"/>
            <a:ext cx="77724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The schema of Students is altered by adding a new field; every tuple in the current instance is extended with a </a:t>
            </a:r>
            <a:r>
              <a:rPr lang="en-US" sz="2000" i="1">
                <a:solidFill>
                  <a:schemeClr val="accent2"/>
                </a:solidFill>
                <a:latin typeface="Cambria"/>
                <a:cs typeface="Cambria"/>
              </a:rPr>
              <a:t>NULL</a:t>
            </a:r>
            <a:r>
              <a:rPr lang="en-US" sz="2000">
                <a:latin typeface="Cambria"/>
                <a:cs typeface="Cambria"/>
              </a:rPr>
              <a:t> value in the new field.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3019425"/>
            <a:ext cx="381617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ALTER TABLE  </a:t>
            </a:r>
            <a:r>
              <a:rPr lang="en-US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>
                <a:latin typeface="Cambria"/>
                <a:cs typeface="Cambria"/>
              </a:rPr>
              <a:t>	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ADD </a:t>
            </a:r>
            <a:r>
              <a:rPr lang="en-US">
                <a:latin typeface="Cambria"/>
                <a:cs typeface="Cambria"/>
              </a:rPr>
              <a:t>firstYear integer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85800" y="4572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Destroying and Altering Relations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85800" y="5105400"/>
            <a:ext cx="3978654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ALTER TABLE  </a:t>
            </a:r>
            <a:r>
              <a:rPr lang="en-US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>
                <a:latin typeface="Cambria"/>
                <a:cs typeface="Cambria"/>
              </a:rPr>
              <a:t>	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drop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column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firstYear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454025"/>
            <a:ext cx="8534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Logical DB Design: ER to Relational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5800" y="1447800"/>
            <a:ext cx="4191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Entity sets to tables.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0" y="1816100"/>
            <a:ext cx="4416425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Cambria"/>
                <a:cs typeface="Cambria"/>
              </a:rPr>
              <a:t>            CREATE TABLE </a:t>
            </a:r>
            <a:r>
              <a:rPr lang="en-US" sz="2000" dirty="0">
                <a:latin typeface="Cambria"/>
                <a:cs typeface="Cambria"/>
              </a:rPr>
              <a:t>Employees 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             (</a:t>
            </a:r>
            <a:r>
              <a:rPr lang="en-US" sz="2000" dirty="0" err="1">
                <a:latin typeface="Cambria"/>
                <a:cs typeface="Cambria"/>
              </a:rPr>
              <a:t>ssn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CHAR</a:t>
            </a:r>
            <a:r>
              <a:rPr lang="en-US" sz="2000" dirty="0">
                <a:latin typeface="Cambria"/>
                <a:cs typeface="Cambria"/>
              </a:rPr>
              <a:t>(11),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             name </a:t>
            </a:r>
            <a:r>
              <a:rPr lang="en-US" sz="1800" dirty="0">
                <a:latin typeface="Cambria"/>
                <a:cs typeface="Cambria"/>
              </a:rPr>
              <a:t>CHAR</a:t>
            </a:r>
            <a:r>
              <a:rPr lang="en-US" sz="2000" dirty="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             lot  </a:t>
            </a:r>
            <a:r>
              <a:rPr lang="en-US" sz="1800" dirty="0">
                <a:latin typeface="Cambria"/>
                <a:cs typeface="Cambria"/>
              </a:rPr>
              <a:t>INTEGER</a:t>
            </a:r>
            <a:r>
              <a:rPr lang="en-US" sz="20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2000" dirty="0">
                <a:latin typeface="Cambria"/>
                <a:cs typeface="Cambria"/>
              </a:rPr>
              <a:t>                  </a:t>
            </a:r>
            <a:r>
              <a:rPr lang="en-US" sz="1800" dirty="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  <a:r>
              <a:rPr lang="en-US" sz="2000" dirty="0">
                <a:latin typeface="Cambria"/>
                <a:cs typeface="Cambria"/>
              </a:rPr>
              <a:t>)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066800" y="2057400"/>
            <a:ext cx="3733800" cy="1371600"/>
            <a:chOff x="240" y="2112"/>
            <a:chExt cx="2776" cy="1048"/>
          </a:xfrm>
        </p:grpSpPr>
        <p:grpSp>
          <p:nvGrpSpPr>
            <p:cNvPr id="49159" name="Group 6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49169" name="Rectangle 7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49170" name="Rectangle 8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898" cy="2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tx2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418" y="2319"/>
              <a:ext cx="368" cy="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tx2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49162" name="Oval 11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3" name="Oval 12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4" name="Rectangle 13"/>
            <p:cNvSpPr>
              <a:spLocks noChangeArrowheads="1"/>
            </p:cNvSpPr>
            <p:nvPr/>
          </p:nvSpPr>
          <p:spPr bwMode="auto">
            <a:xfrm>
              <a:off x="1331" y="2178"/>
              <a:ext cx="526" cy="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49165" name="Rectangle 14"/>
            <p:cNvSpPr>
              <a:spLocks noChangeArrowheads="1"/>
            </p:cNvSpPr>
            <p:nvPr/>
          </p:nvSpPr>
          <p:spPr bwMode="auto">
            <a:xfrm>
              <a:off x="2483" y="2322"/>
              <a:ext cx="32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49166" name="Line 15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7" name="Line 16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8" name="Line 17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49158" name="Text Box 18"/>
          <p:cNvSpPr txBox="1">
            <a:spLocks noChangeArrowheads="1"/>
          </p:cNvSpPr>
          <p:nvPr/>
        </p:nvSpPr>
        <p:spPr bwMode="auto">
          <a:xfrm>
            <a:off x="754063" y="4038600"/>
            <a:ext cx="76358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For each regular entity set E in the ER diagram, create a relation R that includes all the simple attributes of E.  Include only the simple component attributes of a composite attribute.</a:t>
            </a:r>
          </a:p>
          <a:p>
            <a:endParaRPr lang="en-US" sz="2000" dirty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</a:rPr>
              <a:t>Choose one of the key attributes of E as the primary key of R.</a:t>
            </a:r>
          </a:p>
          <a:p>
            <a:r>
              <a:rPr lang="en-US" sz="2000" dirty="0">
                <a:latin typeface="Cambria"/>
                <a:cs typeface="Cambria"/>
              </a:rPr>
              <a:t>If the chosen key is composite, the simple attributes that form the key are taken together as the primary key of R.</a:t>
            </a:r>
          </a:p>
        </p:txBody>
      </p:sp>
    </p:spTree>
    <p:extLst>
      <p:ext uri="{BB962C8B-B14F-4D97-AF65-F5344CB8AC3E}">
        <p14:creationId xmlns:p14="http://schemas.microsoft.com/office/powerpoint/2010/main" val="36837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Relationship Sets to Tables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1000" y="3581400"/>
            <a:ext cx="47244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In translating a relationship set to a relation, attributes of the relation must include: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Keys for each participating entity set  (as foreign keys).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This set of attributes forms a </a:t>
            </a:r>
            <a:r>
              <a:rPr lang="en-US" sz="2000" i="1">
                <a:latin typeface="Cambria"/>
                <a:cs typeface="Cambria"/>
              </a:rPr>
              <a:t>key</a:t>
            </a:r>
            <a:r>
              <a:rPr lang="en-US" sz="2000">
                <a:latin typeface="Cambria"/>
                <a:cs typeface="Cambria"/>
              </a:rPr>
              <a:t> for the relation</a:t>
            </a:r>
            <a:r>
              <a:rPr lang="en-US" sz="1800">
                <a:latin typeface="Cambria"/>
                <a:cs typeface="Cambria"/>
              </a:rPr>
              <a:t>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All descriptive attributes.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181600" y="3657600"/>
            <a:ext cx="3167898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 </a:t>
            </a:r>
            <a:r>
              <a:rPr lang="en-US" sz="1800">
                <a:latin typeface="Cambria"/>
                <a:cs typeface="Cambria"/>
              </a:rPr>
              <a:t>Works_In(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ssn 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(11),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did  </a:t>
            </a:r>
            <a:r>
              <a:rPr lang="en-US" sz="1600">
                <a:latin typeface="Cambria"/>
                <a:cs typeface="Cambria"/>
              </a:rPr>
              <a:t>INTEGER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since  </a:t>
            </a:r>
            <a:r>
              <a:rPr lang="en-US" sz="1600">
                <a:latin typeface="Cambria"/>
                <a:cs typeface="Cambria"/>
              </a:rPr>
              <a:t>DATE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(ssn, did),</a:t>
            </a:r>
          </a:p>
          <a:p>
            <a:pPr eaLnBrk="0" hangingPunct="0"/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(ssn) 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        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Employees,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  FOREIGN KEY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(did) 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        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Departments</a:t>
            </a:r>
            <a:r>
              <a:rPr lang="en-US" sz="1800">
                <a:latin typeface="Cambria"/>
                <a:cs typeface="Cambria"/>
              </a:rPr>
              <a:t>)</a:t>
            </a:r>
          </a:p>
        </p:txBody>
      </p:sp>
      <p:sp>
        <p:nvSpPr>
          <p:cNvPr id="50181" name="Freeform 6"/>
          <p:cNvSpPr>
            <a:spLocks/>
          </p:cNvSpPr>
          <p:nvPr/>
        </p:nvSpPr>
        <p:spPr bwMode="auto">
          <a:xfrm>
            <a:off x="5178425" y="2182813"/>
            <a:ext cx="682625" cy="439737"/>
          </a:xfrm>
          <a:custGeom>
            <a:avLst/>
            <a:gdLst>
              <a:gd name="T0" fmla="*/ 678114 w 454"/>
              <a:gd name="T1" fmla="*/ 199025 h 327"/>
              <a:gd name="T2" fmla="*/ 669093 w 454"/>
              <a:gd name="T3" fmla="*/ 161371 h 327"/>
              <a:gd name="T4" fmla="*/ 648043 w 454"/>
              <a:gd name="T5" fmla="*/ 126408 h 327"/>
              <a:gd name="T6" fmla="*/ 617971 w 454"/>
              <a:gd name="T7" fmla="*/ 91444 h 327"/>
              <a:gd name="T8" fmla="*/ 580382 w 454"/>
              <a:gd name="T9" fmla="*/ 63204 h 327"/>
              <a:gd name="T10" fmla="*/ 535274 w 454"/>
              <a:gd name="T11" fmla="*/ 38998 h 327"/>
              <a:gd name="T12" fmla="*/ 484153 w 454"/>
              <a:gd name="T13" fmla="*/ 20171 h 327"/>
              <a:gd name="T14" fmla="*/ 428520 w 454"/>
              <a:gd name="T15" fmla="*/ 6724 h 327"/>
              <a:gd name="T16" fmla="*/ 369880 w 454"/>
              <a:gd name="T17" fmla="*/ 0 h 327"/>
              <a:gd name="T18" fmla="*/ 309737 w 454"/>
              <a:gd name="T19" fmla="*/ 0 h 327"/>
              <a:gd name="T20" fmla="*/ 251098 w 454"/>
              <a:gd name="T21" fmla="*/ 6724 h 327"/>
              <a:gd name="T22" fmla="*/ 195465 w 454"/>
              <a:gd name="T23" fmla="*/ 20171 h 327"/>
              <a:gd name="T24" fmla="*/ 144344 w 454"/>
              <a:gd name="T25" fmla="*/ 38998 h 327"/>
              <a:gd name="T26" fmla="*/ 97733 w 454"/>
              <a:gd name="T27" fmla="*/ 63204 h 327"/>
              <a:gd name="T28" fmla="*/ 60143 w 454"/>
              <a:gd name="T29" fmla="*/ 91444 h 327"/>
              <a:gd name="T30" fmla="*/ 31575 w 454"/>
              <a:gd name="T31" fmla="*/ 126408 h 327"/>
              <a:gd name="T32" fmla="*/ 10525 w 454"/>
              <a:gd name="T33" fmla="*/ 161371 h 327"/>
              <a:gd name="T34" fmla="*/ 1504 w 454"/>
              <a:gd name="T35" fmla="*/ 199025 h 327"/>
              <a:gd name="T36" fmla="*/ 1504 w 454"/>
              <a:gd name="T37" fmla="*/ 238023 h 327"/>
              <a:gd name="T38" fmla="*/ 10525 w 454"/>
              <a:gd name="T39" fmla="*/ 275676 h 327"/>
              <a:gd name="T40" fmla="*/ 31575 w 454"/>
              <a:gd name="T41" fmla="*/ 310640 h 327"/>
              <a:gd name="T42" fmla="*/ 60143 w 454"/>
              <a:gd name="T43" fmla="*/ 342914 h 327"/>
              <a:gd name="T44" fmla="*/ 97733 w 454"/>
              <a:gd name="T45" fmla="*/ 373844 h 327"/>
              <a:gd name="T46" fmla="*/ 144344 w 454"/>
              <a:gd name="T47" fmla="*/ 398049 h 327"/>
              <a:gd name="T48" fmla="*/ 195465 w 454"/>
              <a:gd name="T49" fmla="*/ 416876 h 327"/>
              <a:gd name="T50" fmla="*/ 251098 w 454"/>
              <a:gd name="T51" fmla="*/ 430324 h 327"/>
              <a:gd name="T52" fmla="*/ 309737 w 454"/>
              <a:gd name="T53" fmla="*/ 438392 h 327"/>
              <a:gd name="T54" fmla="*/ 369880 w 454"/>
              <a:gd name="T55" fmla="*/ 438392 h 327"/>
              <a:gd name="T56" fmla="*/ 428520 w 454"/>
              <a:gd name="T57" fmla="*/ 430324 h 327"/>
              <a:gd name="T58" fmla="*/ 484153 w 454"/>
              <a:gd name="T59" fmla="*/ 416876 h 327"/>
              <a:gd name="T60" fmla="*/ 535274 w 454"/>
              <a:gd name="T61" fmla="*/ 398049 h 327"/>
              <a:gd name="T62" fmla="*/ 580382 w 454"/>
              <a:gd name="T63" fmla="*/ 373844 h 327"/>
              <a:gd name="T64" fmla="*/ 617971 w 454"/>
              <a:gd name="T65" fmla="*/ 342914 h 327"/>
              <a:gd name="T66" fmla="*/ 648043 w 454"/>
              <a:gd name="T67" fmla="*/ 310640 h 327"/>
              <a:gd name="T68" fmla="*/ 669093 w 454"/>
              <a:gd name="T69" fmla="*/ 275676 h 327"/>
              <a:gd name="T70" fmla="*/ 678114 w 454"/>
              <a:gd name="T71" fmla="*/ 238023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82" name="Freeform 7"/>
          <p:cNvSpPr>
            <a:spLocks/>
          </p:cNvSpPr>
          <p:nvPr/>
        </p:nvSpPr>
        <p:spPr bwMode="auto">
          <a:xfrm>
            <a:off x="6427788" y="2201863"/>
            <a:ext cx="865187" cy="420687"/>
          </a:xfrm>
          <a:custGeom>
            <a:avLst/>
            <a:gdLst>
              <a:gd name="T0" fmla="*/ 1505 w 575"/>
              <a:gd name="T1" fmla="*/ 227144 h 313"/>
              <a:gd name="T2" fmla="*/ 13542 w 575"/>
              <a:gd name="T3" fmla="*/ 263433 h 313"/>
              <a:gd name="T4" fmla="*/ 42131 w 575"/>
              <a:gd name="T5" fmla="*/ 297035 h 313"/>
              <a:gd name="T6" fmla="*/ 78243 w 575"/>
              <a:gd name="T7" fmla="*/ 327948 h 313"/>
              <a:gd name="T8" fmla="*/ 126393 w 575"/>
              <a:gd name="T9" fmla="*/ 357517 h 313"/>
              <a:gd name="T10" fmla="*/ 185075 w 575"/>
              <a:gd name="T11" fmla="*/ 380366 h 313"/>
              <a:gd name="T12" fmla="*/ 248271 w 575"/>
              <a:gd name="T13" fmla="*/ 399182 h 313"/>
              <a:gd name="T14" fmla="*/ 320495 w 575"/>
              <a:gd name="T15" fmla="*/ 411279 h 313"/>
              <a:gd name="T16" fmla="*/ 394224 w 575"/>
              <a:gd name="T17" fmla="*/ 419343 h 313"/>
              <a:gd name="T18" fmla="*/ 467953 w 575"/>
              <a:gd name="T19" fmla="*/ 419343 h 313"/>
              <a:gd name="T20" fmla="*/ 543187 w 575"/>
              <a:gd name="T21" fmla="*/ 411279 h 313"/>
              <a:gd name="T22" fmla="*/ 613907 w 575"/>
              <a:gd name="T23" fmla="*/ 399182 h 313"/>
              <a:gd name="T24" fmla="*/ 678607 w 575"/>
              <a:gd name="T25" fmla="*/ 380366 h 313"/>
              <a:gd name="T26" fmla="*/ 737290 w 575"/>
              <a:gd name="T27" fmla="*/ 357517 h 313"/>
              <a:gd name="T28" fmla="*/ 785439 w 575"/>
              <a:gd name="T29" fmla="*/ 327948 h 313"/>
              <a:gd name="T30" fmla="*/ 823056 w 575"/>
              <a:gd name="T31" fmla="*/ 297035 h 313"/>
              <a:gd name="T32" fmla="*/ 848636 w 575"/>
              <a:gd name="T33" fmla="*/ 263433 h 313"/>
              <a:gd name="T34" fmla="*/ 860673 w 575"/>
              <a:gd name="T35" fmla="*/ 227144 h 313"/>
              <a:gd name="T36" fmla="*/ 860673 w 575"/>
              <a:gd name="T37" fmla="*/ 189511 h 313"/>
              <a:gd name="T38" fmla="*/ 848636 w 575"/>
              <a:gd name="T39" fmla="*/ 153221 h 313"/>
              <a:gd name="T40" fmla="*/ 823056 w 575"/>
              <a:gd name="T41" fmla="*/ 120964 h 313"/>
              <a:gd name="T42" fmla="*/ 785439 w 575"/>
              <a:gd name="T43" fmla="*/ 87363 h 313"/>
              <a:gd name="T44" fmla="*/ 737290 w 575"/>
              <a:gd name="T45" fmla="*/ 60482 h 313"/>
              <a:gd name="T46" fmla="*/ 678607 w 575"/>
              <a:gd name="T47" fmla="*/ 34945 h 313"/>
              <a:gd name="T48" fmla="*/ 613907 w 575"/>
              <a:gd name="T49" fmla="*/ 18817 h 313"/>
              <a:gd name="T50" fmla="*/ 543187 w 575"/>
              <a:gd name="T51" fmla="*/ 6720 h 313"/>
              <a:gd name="T52" fmla="*/ 467953 w 575"/>
              <a:gd name="T53" fmla="*/ 0 h 313"/>
              <a:gd name="T54" fmla="*/ 394224 w 575"/>
              <a:gd name="T55" fmla="*/ 0 h 313"/>
              <a:gd name="T56" fmla="*/ 318991 w 575"/>
              <a:gd name="T57" fmla="*/ 6720 h 313"/>
              <a:gd name="T58" fmla="*/ 248271 w 575"/>
              <a:gd name="T59" fmla="*/ 18817 h 313"/>
              <a:gd name="T60" fmla="*/ 185075 w 575"/>
              <a:gd name="T61" fmla="*/ 37633 h 313"/>
              <a:gd name="T62" fmla="*/ 126393 w 575"/>
              <a:gd name="T63" fmla="*/ 60482 h 313"/>
              <a:gd name="T64" fmla="*/ 78243 w 575"/>
              <a:gd name="T65" fmla="*/ 87363 h 313"/>
              <a:gd name="T66" fmla="*/ 42131 w 575"/>
              <a:gd name="T67" fmla="*/ 120964 h 313"/>
              <a:gd name="T68" fmla="*/ 13542 w 575"/>
              <a:gd name="T69" fmla="*/ 154565 h 313"/>
              <a:gd name="T70" fmla="*/ 1505 w 575"/>
              <a:gd name="T71" fmla="*/ 190855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5715000" y="1752600"/>
            <a:ext cx="890588" cy="441325"/>
            <a:chOff x="4672" y="468"/>
            <a:chExt cx="592" cy="327"/>
          </a:xfrm>
        </p:grpSpPr>
        <p:sp>
          <p:nvSpPr>
            <p:cNvPr id="50213" name="Freeform 9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14" name="Rectangle 10"/>
            <p:cNvSpPr>
              <a:spLocks noChangeArrowheads="1"/>
            </p:cNvSpPr>
            <p:nvPr/>
          </p:nvSpPr>
          <p:spPr bwMode="auto">
            <a:xfrm>
              <a:off x="4696" y="508"/>
              <a:ext cx="55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dname</a:t>
              </a:r>
            </a:p>
          </p:txBody>
        </p:sp>
      </p:grp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6480175" y="2249488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budget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5272088" y="2249488"/>
            <a:ext cx="49232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4137028" y="1600200"/>
            <a:ext cx="685065" cy="441325"/>
            <a:chOff x="3620" y="276"/>
            <a:chExt cx="456" cy="327"/>
          </a:xfrm>
        </p:grpSpPr>
        <p:sp>
          <p:nvSpPr>
            <p:cNvPr id="50211" name="Freeform 14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12" name="Rectangle 15"/>
            <p:cNvSpPr>
              <a:spLocks noChangeArrowheads="1"/>
            </p:cNvSpPr>
            <p:nvPr/>
          </p:nvSpPr>
          <p:spPr bwMode="auto">
            <a:xfrm>
              <a:off x="3620" y="335"/>
              <a:ext cx="446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since</a:t>
              </a:r>
            </a:p>
          </p:txBody>
        </p:sp>
      </p:grpSp>
      <p:grpSp>
        <p:nvGrpSpPr>
          <p:cNvPr id="50187" name="Group 16"/>
          <p:cNvGrpSpPr>
            <a:grpSpLocks/>
          </p:cNvGrpSpPr>
          <p:nvPr/>
        </p:nvGrpSpPr>
        <p:grpSpPr bwMode="auto">
          <a:xfrm>
            <a:off x="1804988" y="1846263"/>
            <a:ext cx="1931987" cy="763587"/>
            <a:chOff x="2069" y="458"/>
            <a:chExt cx="1285" cy="567"/>
          </a:xfrm>
        </p:grpSpPr>
        <p:sp>
          <p:nvSpPr>
            <p:cNvPr id="50205" name="Freeform 17"/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6" name="Freeform 18"/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7" name="Freeform 19"/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8" name="Rectangle 20"/>
            <p:cNvSpPr>
              <a:spLocks noChangeArrowheads="1"/>
            </p:cNvSpPr>
            <p:nvPr/>
          </p:nvSpPr>
          <p:spPr bwMode="auto">
            <a:xfrm>
              <a:off x="2976" y="758"/>
              <a:ext cx="292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50209" name="Rectangle 21"/>
            <p:cNvSpPr>
              <a:spLocks noChangeArrowheads="1"/>
            </p:cNvSpPr>
            <p:nvPr/>
          </p:nvSpPr>
          <p:spPr bwMode="auto">
            <a:xfrm>
              <a:off x="2470" y="497"/>
              <a:ext cx="47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50210" name="Rectangle 22"/>
            <p:cNvSpPr>
              <a:spLocks noChangeArrowheads="1"/>
            </p:cNvSpPr>
            <p:nvPr/>
          </p:nvSpPr>
          <p:spPr bwMode="auto">
            <a:xfrm>
              <a:off x="2121" y="751"/>
              <a:ext cx="329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</p:grpSp>
      <p:grpSp>
        <p:nvGrpSpPr>
          <p:cNvPr id="50188" name="Group 23"/>
          <p:cNvGrpSpPr>
            <a:grpSpLocks/>
          </p:cNvGrpSpPr>
          <p:nvPr/>
        </p:nvGrpSpPr>
        <p:grpSpPr bwMode="auto">
          <a:xfrm>
            <a:off x="3975102" y="2647950"/>
            <a:ext cx="1169744" cy="781050"/>
            <a:chOff x="3456" y="1053"/>
            <a:chExt cx="778" cy="580"/>
          </a:xfrm>
        </p:grpSpPr>
        <p:sp>
          <p:nvSpPr>
            <p:cNvPr id="50203" name="Rectangle 24"/>
            <p:cNvSpPr>
              <a:spLocks noChangeArrowheads="1"/>
            </p:cNvSpPr>
            <p:nvPr/>
          </p:nvSpPr>
          <p:spPr bwMode="auto">
            <a:xfrm>
              <a:off x="3521" y="1268"/>
              <a:ext cx="7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Works_in</a:t>
              </a:r>
            </a:p>
          </p:txBody>
        </p:sp>
        <p:sp>
          <p:nvSpPr>
            <p:cNvPr id="50204" name="Freeform 25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0189" name="Freeform 26"/>
          <p:cNvSpPr>
            <a:spLocks/>
          </p:cNvSpPr>
          <p:nvPr/>
        </p:nvSpPr>
        <p:spPr bwMode="auto">
          <a:xfrm>
            <a:off x="5573713" y="2894013"/>
            <a:ext cx="1227137" cy="406400"/>
          </a:xfrm>
          <a:custGeom>
            <a:avLst/>
            <a:gdLst>
              <a:gd name="T0" fmla="*/ 1225633 w 816"/>
              <a:gd name="T1" fmla="*/ 405054 h 302"/>
              <a:gd name="T2" fmla="*/ 1225633 w 816"/>
              <a:gd name="T3" fmla="*/ 0 h 302"/>
              <a:gd name="T4" fmla="*/ 0 w 816"/>
              <a:gd name="T5" fmla="*/ 0 h 302"/>
              <a:gd name="T6" fmla="*/ 0 w 816"/>
              <a:gd name="T7" fmla="*/ 405054 h 302"/>
              <a:gd name="T8" fmla="*/ 1225633 w 816"/>
              <a:gd name="T9" fmla="*/ 405054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0190" name="Group 27"/>
          <p:cNvGrpSpPr>
            <a:grpSpLocks/>
          </p:cNvGrpSpPr>
          <p:nvPr/>
        </p:nvGrpSpPr>
        <p:grpSpPr bwMode="auto">
          <a:xfrm>
            <a:off x="2193925" y="2879725"/>
            <a:ext cx="1265238" cy="398463"/>
            <a:chOff x="2328" y="1226"/>
            <a:chExt cx="841" cy="295"/>
          </a:xfrm>
        </p:grpSpPr>
        <p:sp>
          <p:nvSpPr>
            <p:cNvPr id="50201" name="Freeform 28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2" name="Rectangle 29"/>
            <p:cNvSpPr>
              <a:spLocks noChangeArrowheads="1"/>
            </p:cNvSpPr>
            <p:nvPr/>
          </p:nvSpPr>
          <p:spPr bwMode="auto">
            <a:xfrm>
              <a:off x="2336" y="1264"/>
              <a:ext cx="83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</p:grpSp>
      <p:sp>
        <p:nvSpPr>
          <p:cNvPr id="50191" name="Rectangle 30"/>
          <p:cNvSpPr>
            <a:spLocks noChangeArrowheads="1"/>
          </p:cNvSpPr>
          <p:nvPr/>
        </p:nvSpPr>
        <p:spPr bwMode="auto">
          <a:xfrm>
            <a:off x="5489575" y="2947988"/>
            <a:ext cx="1422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50192" name="Line 31"/>
          <p:cNvSpPr>
            <a:spLocks noChangeShapeType="1"/>
          </p:cNvSpPr>
          <p:nvPr/>
        </p:nvSpPr>
        <p:spPr bwMode="auto">
          <a:xfrm flipH="1">
            <a:off x="3379788" y="3040063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3" name="Line 32"/>
          <p:cNvSpPr>
            <a:spLocks noChangeShapeType="1"/>
          </p:cNvSpPr>
          <p:nvPr/>
        </p:nvSpPr>
        <p:spPr bwMode="auto">
          <a:xfrm flipV="1">
            <a:off x="5105400" y="3040063"/>
            <a:ext cx="438150" cy="79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4" name="Line 33"/>
          <p:cNvSpPr>
            <a:spLocks noChangeShapeType="1"/>
          </p:cNvSpPr>
          <p:nvPr/>
        </p:nvSpPr>
        <p:spPr bwMode="auto">
          <a:xfrm flipH="1">
            <a:off x="3162300" y="2592388"/>
            <a:ext cx="228600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5" name="Line 34"/>
          <p:cNvSpPr>
            <a:spLocks noChangeShapeType="1"/>
          </p:cNvSpPr>
          <p:nvPr/>
        </p:nvSpPr>
        <p:spPr bwMode="auto">
          <a:xfrm>
            <a:off x="2735263" y="2268538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6" name="Line 35"/>
          <p:cNvSpPr>
            <a:spLocks noChangeShapeType="1"/>
          </p:cNvSpPr>
          <p:nvPr/>
        </p:nvSpPr>
        <p:spPr bwMode="auto">
          <a:xfrm>
            <a:off x="2236788" y="2592388"/>
            <a:ext cx="1317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7" name="Line 36"/>
          <p:cNvSpPr>
            <a:spLocks noChangeShapeType="1"/>
          </p:cNvSpPr>
          <p:nvPr/>
        </p:nvSpPr>
        <p:spPr bwMode="auto">
          <a:xfrm>
            <a:off x="4467225" y="2074863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8" name="Line 37"/>
          <p:cNvSpPr>
            <a:spLocks noChangeShapeType="1"/>
          </p:cNvSpPr>
          <p:nvPr/>
        </p:nvSpPr>
        <p:spPr bwMode="auto">
          <a:xfrm>
            <a:off x="5627688" y="2592388"/>
            <a:ext cx="204787" cy="312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9" name="Line 38"/>
          <p:cNvSpPr>
            <a:spLocks noChangeShapeType="1"/>
          </p:cNvSpPr>
          <p:nvPr/>
        </p:nvSpPr>
        <p:spPr bwMode="auto">
          <a:xfrm>
            <a:off x="6127750" y="2333625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200" name="Line 39"/>
          <p:cNvSpPr>
            <a:spLocks noChangeShapeType="1"/>
          </p:cNvSpPr>
          <p:nvPr/>
        </p:nvSpPr>
        <p:spPr bwMode="auto">
          <a:xfrm flipH="1">
            <a:off x="6481763" y="2592388"/>
            <a:ext cx="157162" cy="312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26670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27432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Uni-participation Constraints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1000" y="3810000"/>
            <a:ext cx="3429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Cambria"/>
                <a:cs typeface="Cambria"/>
              </a:rPr>
              <a:t>Map relationship to a table: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latin typeface="Cambria"/>
                <a:cs typeface="Cambria"/>
              </a:rPr>
              <a:t>Note that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did</a:t>
            </a:r>
            <a:r>
              <a:rPr lang="en-US" sz="1800">
                <a:latin typeface="Cambria"/>
                <a:cs typeface="Cambria"/>
              </a:rPr>
              <a:t> is the key now!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latin typeface="Cambria"/>
                <a:cs typeface="Cambria"/>
              </a:rPr>
              <a:t>Separate tables for Employees and Departments.</a:t>
            </a:r>
            <a:endParaRPr lang="en-US" sz="1600">
              <a:latin typeface="Cambria"/>
              <a:cs typeface="Cambria"/>
            </a:endParaRPr>
          </a:p>
        </p:txBody>
      </p:sp>
      <p:grpSp>
        <p:nvGrpSpPr>
          <p:cNvPr id="51204" name="Group 6"/>
          <p:cNvGrpSpPr>
            <a:grpSpLocks/>
          </p:cNvGrpSpPr>
          <p:nvPr/>
        </p:nvGrpSpPr>
        <p:grpSpPr bwMode="auto">
          <a:xfrm>
            <a:off x="1295400" y="1600200"/>
            <a:ext cx="5532438" cy="1828800"/>
            <a:chOff x="1822" y="815"/>
            <a:chExt cx="3680" cy="1357"/>
          </a:xfrm>
        </p:grpSpPr>
        <p:sp>
          <p:nvSpPr>
            <p:cNvPr id="51206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07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08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1238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9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1209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1210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1211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1236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7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1212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1230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1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2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3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1234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1235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1213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1228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1229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1214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15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1226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27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1216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1218" name="Line 33"/>
            <p:cNvSpPr>
              <a:spLocks noChangeShapeType="1"/>
            </p:cNvSpPr>
            <p:nvPr/>
          </p:nvSpPr>
          <p:spPr bwMode="auto">
            <a:xfrm>
              <a:off x="3981" y="188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med" len="med"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19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0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1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2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3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4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1205" name="Rectangle 41"/>
          <p:cNvSpPr>
            <a:spLocks noChangeArrowheads="1"/>
          </p:cNvSpPr>
          <p:nvPr/>
        </p:nvSpPr>
        <p:spPr bwMode="auto">
          <a:xfrm>
            <a:off x="3657600" y="4038600"/>
            <a:ext cx="5181600" cy="181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>
                <a:latin typeface="Cambria"/>
                <a:cs typeface="Cambria"/>
              </a:rPr>
              <a:t>Manages(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</a:t>
            </a:r>
            <a:r>
              <a:rPr lang="en-US" sz="1400" dirty="0">
                <a:latin typeface="Cambria"/>
                <a:cs typeface="Cambria"/>
              </a:rPr>
              <a:t>INTEGER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PRIMARY KEY 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Employees,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(did) </a:t>
            </a:r>
            <a:r>
              <a:rPr lang="en-US" sz="1400" dirty="0">
                <a:latin typeface="Cambria"/>
                <a:cs typeface="Cambria"/>
              </a:rPr>
              <a:t>REFERENCES </a:t>
            </a:r>
            <a:r>
              <a:rPr lang="en-US" sz="1600" dirty="0">
                <a:latin typeface="Cambria"/>
                <a:cs typeface="Cambria"/>
              </a:rPr>
              <a:t>Departments)</a:t>
            </a: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 flipH="1">
            <a:off x="2895600" y="30480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95911" y="27432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27432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741520" y="512208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1320" y="3384720"/>
                <a:ext cx="5209920" cy="195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Uni-participation Constraints</a:t>
            </a:r>
          </a:p>
        </p:txBody>
      </p:sp>
      <p:grpSp>
        <p:nvGrpSpPr>
          <p:cNvPr id="51204" name="Group 6"/>
          <p:cNvGrpSpPr>
            <a:grpSpLocks/>
          </p:cNvGrpSpPr>
          <p:nvPr/>
        </p:nvGrpSpPr>
        <p:grpSpPr bwMode="auto">
          <a:xfrm>
            <a:off x="1295400" y="1600200"/>
            <a:ext cx="5532438" cy="1828800"/>
            <a:chOff x="1822" y="815"/>
            <a:chExt cx="3680" cy="1357"/>
          </a:xfrm>
        </p:grpSpPr>
        <p:sp>
          <p:nvSpPr>
            <p:cNvPr id="51206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07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08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1238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9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1209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1210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1211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1236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7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1212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1230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1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2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3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1234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1235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1213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1228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1229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1214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15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1226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27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1216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1218" name="Line 33"/>
            <p:cNvSpPr>
              <a:spLocks noChangeShapeType="1"/>
            </p:cNvSpPr>
            <p:nvPr/>
          </p:nvSpPr>
          <p:spPr bwMode="auto">
            <a:xfrm>
              <a:off x="3981" y="188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med" len="med"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19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0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1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2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3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4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1205" name="Rectangle 41"/>
          <p:cNvSpPr>
            <a:spLocks noChangeArrowheads="1"/>
          </p:cNvSpPr>
          <p:nvPr/>
        </p:nvSpPr>
        <p:spPr bwMode="auto">
          <a:xfrm>
            <a:off x="3657600" y="4038600"/>
            <a:ext cx="5181600" cy="23057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>
                <a:latin typeface="Cambria"/>
                <a:cs typeface="Cambria"/>
              </a:rPr>
              <a:t>Manages(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</a:t>
            </a:r>
            <a:r>
              <a:rPr lang="en-US" sz="1400" dirty="0">
                <a:latin typeface="Cambria"/>
                <a:cs typeface="Cambria"/>
              </a:rPr>
              <a:t>INTEGER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PRIMARY KEY 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(did</a:t>
            </a:r>
            <a:r>
              <a:rPr lang="en-US" sz="1600" dirty="0" smtClean="0">
                <a:solidFill>
                  <a:srgbClr val="FF0000"/>
                </a:solidFill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600" dirty="0" smtClean="0">
                <a:solidFill>
                  <a:schemeClr val="accent2"/>
                </a:solidFill>
                <a:latin typeface="Cambria"/>
                <a:cs typeface="Cambria"/>
              </a:rPr>
              <a:t>   UNIQUE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  <a:endParaRPr lang="en-US"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Employees,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(did) </a:t>
            </a:r>
            <a:r>
              <a:rPr lang="en-US" sz="1400" dirty="0">
                <a:latin typeface="Cambria"/>
                <a:cs typeface="Cambria"/>
              </a:rPr>
              <a:t>REFERENCES </a:t>
            </a:r>
            <a:r>
              <a:rPr lang="en-US" sz="1600" dirty="0" smtClean="0">
                <a:latin typeface="Cambria"/>
                <a:cs typeface="Cambria"/>
              </a:rPr>
              <a:t>Departments</a:t>
            </a: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)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 flipH="1">
            <a:off x="2895600" y="30480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95911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u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27432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5576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dominate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IBM’s DB2 family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Microsoft’s Access and </a:t>
            </a:r>
            <a:r>
              <a:rPr lang="en-US" dirty="0" err="1" smtClean="0"/>
              <a:t>SQLServer</a:t>
            </a:r>
            <a:endParaRPr lang="en-US" dirty="0" smtClean="0"/>
          </a:p>
          <a:p>
            <a:r>
              <a:rPr lang="en-US" dirty="0" smtClean="0"/>
              <a:t>A multi-billion dollar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3657600" y="990600"/>
            <a:ext cx="4768551" cy="25827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 err="1">
                <a:latin typeface="Cambria"/>
                <a:cs typeface="Cambria"/>
              </a:rPr>
              <a:t>Dept</a:t>
            </a:r>
            <a:r>
              <a:rPr lang="en-US" sz="1600" dirty="0">
                <a:latin typeface="Cambria"/>
                <a:cs typeface="Cambria"/>
              </a:rPr>
              <a:t>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dname</a:t>
            </a:r>
            <a:r>
              <a:rPr lang="en-US" sz="1600" dirty="0">
                <a:latin typeface="Cambria"/>
                <a:cs typeface="Cambria"/>
              </a:rPr>
              <a:t> 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PRIMARY KEY  </a:t>
            </a:r>
            <a:r>
              <a:rPr lang="en-US" sz="1600" dirty="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Employees(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ambria"/>
                <a:cs typeface="Cambria"/>
              </a:rPr>
              <a:t>ON DELETE SET NULL </a:t>
            </a:r>
            <a:endParaRPr lang="en-US" sz="1600" dirty="0" smtClean="0">
              <a:latin typeface="Cambria"/>
              <a:cs typeface="Cambria"/>
            </a:endParaRP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)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685800" y="1066800"/>
            <a:ext cx="2743200" cy="14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ambria"/>
                <a:cs typeface="Cambria"/>
              </a:rPr>
              <a:t>Since each department has a unique manager, we could instead combine Manages and Departments.</a:t>
            </a: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1905000" y="3505200"/>
            <a:ext cx="5532438" cy="1828800"/>
            <a:chOff x="1822" y="815"/>
            <a:chExt cx="3680" cy="1357"/>
          </a:xfrm>
        </p:grpSpPr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2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71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45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70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46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4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6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47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62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9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0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3981" y="188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med" len="med"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8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73" name="Line 31"/>
          <p:cNvSpPr>
            <a:spLocks noChangeShapeType="1"/>
          </p:cNvSpPr>
          <p:nvPr/>
        </p:nvSpPr>
        <p:spPr bwMode="auto">
          <a:xfrm flipH="1">
            <a:off x="3505200" y="49530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05511" y="46482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81600" y="46482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1524000" y="1905000"/>
            <a:ext cx="5532438" cy="1828800"/>
            <a:chOff x="1822" y="815"/>
            <a:chExt cx="3680" cy="1357"/>
          </a:xfrm>
        </p:grpSpPr>
        <p:sp>
          <p:nvSpPr>
            <p:cNvPr id="53253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54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55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3285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6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3256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3257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3258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3283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4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3259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3277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8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9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0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3281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3282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3260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3275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276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3261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3273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4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3263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3266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7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8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9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0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1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2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Total </a:t>
            </a:r>
            <a:r>
              <a:rPr lang="en-US" sz="3200" dirty="0" smtClean="0">
                <a:solidFill>
                  <a:srgbClr val="FF0000"/>
                </a:solidFill>
                <a:latin typeface="Cambria"/>
                <a:cs typeface="Cambria"/>
              </a:rPr>
              <a:t>Participation </a:t>
            </a:r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Constraints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H="1">
            <a:off x="3100089" y="33528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30480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297180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4800600" y="3352800"/>
            <a:ext cx="49310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5800" y="4114800"/>
            <a:ext cx="822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mbria"/>
                <a:cs typeface="Cambria"/>
              </a:rPr>
              <a:t>More complicated in SQL. </a:t>
            </a:r>
            <a:endParaRPr lang="en-US" sz="1800" dirty="0">
              <a:latin typeface="Cambria"/>
              <a:cs typeface="Cambria"/>
            </a:endParaRPr>
          </a:p>
          <a:p>
            <a:r>
              <a:rPr lang="en-US" sz="1800" dirty="0">
                <a:hlinkClick r:id="rId3"/>
              </a:rPr>
              <a:t>https://dba.stackexchange.com/questions/127107/implementation-of-a-many-to-many-relationship-with-total-participation-constrain/127192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28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1143000" y="4191000"/>
            <a:ext cx="4847097" cy="205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 err="1">
                <a:latin typeface="Cambria"/>
                <a:cs typeface="Cambria"/>
              </a:rPr>
              <a:t>Dept</a:t>
            </a:r>
            <a:r>
              <a:rPr lang="en-US" sz="1600" dirty="0">
                <a:latin typeface="Cambria"/>
                <a:cs typeface="Cambria"/>
              </a:rPr>
              <a:t>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dname</a:t>
            </a:r>
            <a:r>
              <a:rPr lang="en-US" sz="1600" dirty="0">
                <a:latin typeface="Cambria"/>
                <a:cs typeface="Cambria"/>
              </a:rPr>
              <a:t> 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NOT NULL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PRIMARY KEY  </a:t>
            </a:r>
            <a:r>
              <a:rPr lang="en-US" sz="1600" dirty="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Employees(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))</a:t>
            </a:r>
            <a:endParaRPr lang="en-US" sz="1600" dirty="0">
              <a:latin typeface="Cambria"/>
              <a:cs typeface="Cambria"/>
            </a:endParaRPr>
          </a:p>
        </p:txBody>
      </p:sp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1524000" y="1905000"/>
            <a:ext cx="5532438" cy="1828800"/>
            <a:chOff x="1822" y="815"/>
            <a:chExt cx="3680" cy="1357"/>
          </a:xfrm>
        </p:grpSpPr>
        <p:sp>
          <p:nvSpPr>
            <p:cNvPr id="53253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54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55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3285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6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3256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3257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3258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3283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4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3259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3277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8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9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0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3281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3282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3260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3275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276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3261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3273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4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3263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3266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7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8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9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0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1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2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Total and Uni-Participation Constraints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H="1">
            <a:off x="3100089" y="33528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30480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29718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4800600" y="3352800"/>
            <a:ext cx="49310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3886200" y="4572000"/>
            <a:ext cx="15240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3555" y="4143695"/>
            <a:ext cx="3180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mbria"/>
                <a:cs typeface="Cambria"/>
              </a:rPr>
              <a:t>By specifying “NOT NULL”, </a:t>
            </a:r>
            <a:r>
              <a:rPr lang="en-US" sz="1800" dirty="0" err="1">
                <a:latin typeface="Cambria"/>
                <a:cs typeface="Cambria"/>
              </a:rPr>
              <a:t>mrgssn</a:t>
            </a:r>
            <a:r>
              <a:rPr lang="en-US" sz="1800" dirty="0">
                <a:latin typeface="Cambria"/>
                <a:cs typeface="Cambria"/>
              </a:rPr>
              <a:t> must  have a value, thus satisfying total participation </a:t>
            </a:r>
          </a:p>
          <a:p>
            <a:r>
              <a:rPr lang="en-US" sz="1800" dirty="0">
                <a:latin typeface="Cambria"/>
                <a:cs typeface="Cambria"/>
              </a:rPr>
              <a:t>constraint 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1143000" y="4191000"/>
            <a:ext cx="5562600" cy="23057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 err="1">
                <a:latin typeface="Cambria"/>
                <a:cs typeface="Cambria"/>
              </a:rPr>
              <a:t>Dept</a:t>
            </a:r>
            <a:r>
              <a:rPr lang="en-US" sz="1600" dirty="0">
                <a:latin typeface="Cambria"/>
                <a:cs typeface="Cambria"/>
              </a:rPr>
              <a:t>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dname</a:t>
            </a:r>
            <a:r>
              <a:rPr lang="en-US" sz="1600" dirty="0">
                <a:latin typeface="Cambria"/>
                <a:cs typeface="Cambria"/>
              </a:rPr>
              <a:t> 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NOT NULL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PRIMARY KEY  </a:t>
            </a:r>
            <a:r>
              <a:rPr lang="en-US" sz="1600" dirty="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>
                <a:latin typeface="Cambria"/>
                <a:cs typeface="Cambria"/>
              </a:rPr>
              <a:t>(</a:t>
            </a:r>
            <a:r>
              <a:rPr lang="en-US" sz="1600" dirty="0" err="1">
                <a:latin typeface="Cambria"/>
                <a:cs typeface="Cambria"/>
              </a:rPr>
              <a:t>mgrssn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Employees(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  </a:t>
            </a:r>
            <a:r>
              <a:rPr lang="en-US" sz="1600" dirty="0" smtClean="0">
                <a:solidFill>
                  <a:schemeClr val="accent2"/>
                </a:solidFill>
                <a:latin typeface="Cambria"/>
                <a:cs typeface="Cambria"/>
              </a:rPr>
              <a:t>UNIQUE (</a:t>
            </a:r>
            <a:r>
              <a:rPr lang="en-US" sz="1600" dirty="0" err="1" smtClean="0">
                <a:solidFill>
                  <a:schemeClr val="accent2"/>
                </a:solidFill>
                <a:latin typeface="Cambria"/>
                <a:cs typeface="Cambria"/>
              </a:rPr>
              <a:t>mgrssn</a:t>
            </a:r>
            <a:r>
              <a:rPr lang="en-US" sz="1600" dirty="0" smtClean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  <a:r>
              <a:rPr lang="en-US" sz="1600" dirty="0" smtClean="0">
                <a:latin typeface="Cambria"/>
                <a:cs typeface="Cambria"/>
              </a:rPr>
              <a:t>)</a:t>
            </a:r>
            <a:endParaRPr lang="en-US" sz="1600" dirty="0">
              <a:latin typeface="Cambria"/>
              <a:cs typeface="Cambria"/>
            </a:endParaRPr>
          </a:p>
        </p:txBody>
      </p:sp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1524000" y="1905000"/>
            <a:ext cx="5532438" cy="1828800"/>
            <a:chOff x="1822" y="815"/>
            <a:chExt cx="3680" cy="1357"/>
          </a:xfrm>
        </p:grpSpPr>
        <p:sp>
          <p:nvSpPr>
            <p:cNvPr id="53253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54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55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3285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6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3256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3257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3258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3283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4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3259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3277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8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9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0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3281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3282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3260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3275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276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3261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3273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4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3263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3266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7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8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9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0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1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2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Total and </a:t>
            </a:r>
            <a:r>
              <a:rPr lang="en-US" sz="3200" dirty="0" err="1">
                <a:solidFill>
                  <a:srgbClr val="FF0000"/>
                </a:solidFill>
                <a:latin typeface="Cambria"/>
                <a:cs typeface="Cambria"/>
              </a:rPr>
              <a:t>Uni</a:t>
            </a:r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-Participation Constraints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H="1">
            <a:off x="3100089" y="33528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3048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u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29718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4800600" y="3352800"/>
            <a:ext cx="49310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212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1143000" y="4191000"/>
            <a:ext cx="5562600" cy="2551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 err="1">
                <a:latin typeface="Cambria"/>
                <a:cs typeface="Cambria"/>
              </a:rPr>
              <a:t>Dept</a:t>
            </a:r>
            <a:r>
              <a:rPr lang="en-US" sz="1600" dirty="0">
                <a:latin typeface="Cambria"/>
                <a:cs typeface="Cambria"/>
              </a:rPr>
              <a:t>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>
                <a:latin typeface="Cambria"/>
                <a:cs typeface="Cambria"/>
              </a:rPr>
              <a:t>dname</a:t>
            </a:r>
            <a:r>
              <a:rPr lang="en-US" sz="1600" dirty="0">
                <a:latin typeface="Cambria"/>
                <a:cs typeface="Cambria"/>
              </a:rPr>
              <a:t> 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  </a:t>
            </a:r>
            <a:r>
              <a:rPr lang="en-US" sz="1400" dirty="0">
                <a:latin typeface="Cambria"/>
                <a:cs typeface="Cambria"/>
              </a:rPr>
              <a:t>CHAR(11)</a:t>
            </a:r>
            <a:r>
              <a:rPr lang="en-US" sz="1600" dirty="0">
                <a:latin typeface="Cambria"/>
                <a:cs typeface="Cambria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NOT </a:t>
            </a:r>
            <a:r>
              <a:rPr lang="en-US" sz="1600" dirty="0" smtClean="0">
                <a:solidFill>
                  <a:srgbClr val="FF0000"/>
                </a:solidFill>
                <a:latin typeface="Cambria"/>
                <a:cs typeface="Cambria"/>
              </a:rPr>
              <a:t>NULL</a:t>
            </a: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mbria"/>
                <a:cs typeface="Cambria"/>
              </a:rPr>
              <a:t>  name CHAR(20),</a:t>
            </a: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mbria"/>
                <a:cs typeface="Cambria"/>
              </a:rPr>
              <a:t>  lot INTEGER,</a:t>
            </a:r>
            <a:endParaRPr lang="en-US"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since  </a:t>
            </a:r>
            <a:r>
              <a:rPr lang="en-US" sz="1400" dirty="0">
                <a:latin typeface="Cambria"/>
                <a:cs typeface="Cambria"/>
              </a:rPr>
              <a:t>DATE</a:t>
            </a:r>
            <a:r>
              <a:rPr lang="en-US" sz="1600" dirty="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  <a:r>
              <a:rPr lang="en-US" sz="1400" dirty="0">
                <a:latin typeface="Cambria"/>
                <a:cs typeface="Cambria"/>
              </a:rPr>
              <a:t>PRIMARY KEY  </a:t>
            </a:r>
            <a:r>
              <a:rPr lang="en-US" sz="1600" dirty="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 dirty="0" smtClean="0">
                <a:solidFill>
                  <a:schemeClr val="accent2"/>
                </a:solidFill>
                <a:latin typeface="Cambria"/>
                <a:cs typeface="Cambria"/>
              </a:rPr>
              <a:t>   UNIQUE (</a:t>
            </a:r>
            <a:r>
              <a:rPr lang="en-US" sz="1600" dirty="0" err="1" smtClean="0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1600" dirty="0" smtClean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  <a:r>
              <a:rPr lang="en-US" sz="1600" dirty="0" smtClean="0">
                <a:latin typeface="Cambria"/>
                <a:cs typeface="Cambria"/>
              </a:rPr>
              <a:t>)</a:t>
            </a:r>
            <a:endParaRPr lang="en-US" sz="1600" dirty="0">
              <a:latin typeface="Cambria"/>
              <a:cs typeface="Cambria"/>
            </a:endParaRPr>
          </a:p>
        </p:txBody>
      </p:sp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1524000" y="1905000"/>
            <a:ext cx="5532438" cy="1828800"/>
            <a:chOff x="1822" y="815"/>
            <a:chExt cx="3680" cy="1357"/>
          </a:xfrm>
        </p:grpSpPr>
        <p:sp>
          <p:nvSpPr>
            <p:cNvPr id="53253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54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55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3285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6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3256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3257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3258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3283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4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3259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3277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8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9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0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3281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3282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3260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3275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276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3261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3273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4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3263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3266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7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8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9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0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1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2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Total and </a:t>
            </a:r>
            <a:r>
              <a:rPr lang="en-US" sz="3200" dirty="0" err="1">
                <a:solidFill>
                  <a:srgbClr val="FF0000"/>
                </a:solidFill>
                <a:latin typeface="Cambria"/>
                <a:cs typeface="Cambria"/>
              </a:rPr>
              <a:t>Uni</a:t>
            </a:r>
            <a:r>
              <a:rPr lang="en-US" sz="3200" dirty="0">
                <a:solidFill>
                  <a:srgbClr val="FF0000"/>
                </a:solidFill>
                <a:latin typeface="Cambria"/>
                <a:cs typeface="Cambria"/>
              </a:rPr>
              <a:t>-Participation Constraints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H="1">
            <a:off x="3100089" y="33528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3048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/>
                <a:cs typeface="Cambria"/>
              </a:rPr>
              <a:t>u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29718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4800600" y="3352800"/>
            <a:ext cx="49310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138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381000"/>
            <a:ext cx="3124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Translating ISA Hierarchies to Relations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8600" y="1981200"/>
            <a:ext cx="8305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mbria"/>
                <a:cs typeface="Cambria"/>
              </a:rPr>
              <a:t>General approach: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/>
                <a:cs typeface="Cambria"/>
              </a:rPr>
              <a:t>3 relations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Cambria"/>
                <a:cs typeface="Cambria"/>
              </a:rPr>
              <a:t>Employees(</a:t>
            </a:r>
            <a:r>
              <a:rPr lang="en-US" sz="2000" u="sng" dirty="0" err="1" smtClean="0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dirty="0" err="1" smtClean="0">
                <a:solidFill>
                  <a:schemeClr val="accent2"/>
                </a:solidFill>
                <a:latin typeface="Cambria"/>
                <a:cs typeface="Cambria"/>
              </a:rPr>
              <a:t>,name,lot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Hourly_Emps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(</a:t>
            </a:r>
            <a:r>
              <a:rPr lang="en-US" sz="2000" u="sng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u="sng" dirty="0">
                <a:solidFill>
                  <a:schemeClr val="accent2"/>
                </a:solidFill>
                <a:latin typeface="Cambria"/>
                <a:cs typeface="Cambria"/>
              </a:rPr>
              <a:t>,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hourly_wages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hours_worked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Contract_Emps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sz="2000" u="sng" dirty="0" err="1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,contractid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Must delete </a:t>
            </a:r>
            <a:r>
              <a:rPr lang="en-US" sz="2000" dirty="0" err="1">
                <a:latin typeface="Cambria"/>
                <a:cs typeface="Cambria"/>
              </a:rPr>
              <a:t>Hourly_Emps</a:t>
            </a:r>
            <a:r>
              <a:rPr lang="en-US" sz="2000" dirty="0">
                <a:latin typeface="Cambria"/>
                <a:cs typeface="Cambria"/>
              </a:rPr>
              <a:t> tuple if referenced Employees tuple is </a:t>
            </a:r>
            <a:r>
              <a:rPr lang="en-US" sz="2000" dirty="0" smtClean="0">
                <a:latin typeface="Cambria"/>
                <a:cs typeface="Cambria"/>
              </a:rPr>
              <a:t>deleted </a:t>
            </a:r>
            <a:endParaRPr lang="en-US" sz="2000" dirty="0">
              <a:latin typeface="Cambria"/>
              <a:cs typeface="Cambria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Queries involving all employees are easy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Queries involving just </a:t>
            </a:r>
            <a:r>
              <a:rPr lang="en-US" sz="2000" dirty="0" err="1">
                <a:latin typeface="Cambria"/>
                <a:cs typeface="Cambria"/>
              </a:rPr>
              <a:t>Hourly_Emps</a:t>
            </a:r>
            <a:r>
              <a:rPr lang="en-US" sz="2000" dirty="0">
                <a:latin typeface="Cambria"/>
                <a:cs typeface="Cambria"/>
              </a:rPr>
              <a:t> require a join to get some </a:t>
            </a:r>
            <a:r>
              <a:rPr lang="en-US" sz="2000" dirty="0" smtClean="0">
                <a:latin typeface="Cambria"/>
                <a:cs typeface="Cambria"/>
              </a:rPr>
              <a:t>attributes (like name)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endParaRPr lang="en-US" sz="2000" dirty="0">
              <a:latin typeface="Cambria"/>
              <a:cs typeface="Cambria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343400" y="152400"/>
            <a:ext cx="4648200" cy="2514600"/>
            <a:chOff x="2208" y="156"/>
            <a:chExt cx="3372" cy="17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33400" y="4953000"/>
            <a:ext cx="2286000" cy="1813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 err="1" smtClean="0">
                <a:latin typeface="Cambria"/>
                <a:cs typeface="Cambria"/>
              </a:rPr>
              <a:t>Emplyees</a:t>
            </a:r>
            <a:r>
              <a:rPr lang="en-US" sz="1600" dirty="0" smtClean="0">
                <a:latin typeface="Cambria"/>
                <a:cs typeface="Cambria"/>
              </a:rPr>
              <a:t> 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  CHAR(11),</a:t>
            </a:r>
            <a:endParaRPr lang="en-US" sz="1600" dirty="0">
              <a:latin typeface="Cambria"/>
              <a:cs typeface="Cambria"/>
            </a:endParaRP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 name CHAR(20),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lot INTEGER,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PRIMARY </a:t>
            </a:r>
            <a:r>
              <a:rPr lang="en-US" sz="1600" dirty="0" smtClean="0">
                <a:latin typeface="Cambria"/>
                <a:cs typeface="Cambria"/>
              </a:rPr>
              <a:t>KEY 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)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  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659409" y="4788775"/>
            <a:ext cx="3951191" cy="205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Cambria"/>
                <a:cs typeface="Cambria"/>
              </a:rPr>
              <a:t>CREATE TABLE  </a:t>
            </a:r>
            <a:r>
              <a:rPr lang="en-US" sz="1600" dirty="0" err="1" smtClean="0">
                <a:latin typeface="Cambria"/>
                <a:cs typeface="Cambria"/>
              </a:rPr>
              <a:t>Hourly_Emps</a:t>
            </a:r>
            <a:r>
              <a:rPr lang="en-US" sz="1600" dirty="0" smtClean="0">
                <a:latin typeface="Cambria"/>
                <a:cs typeface="Cambria"/>
              </a:rPr>
              <a:t> (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  CHAR(11),</a:t>
            </a:r>
            <a:endParaRPr lang="en-US" sz="1600" dirty="0">
              <a:latin typeface="Cambria"/>
              <a:cs typeface="Cambria"/>
            </a:endParaRP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err="1" smtClean="0">
                <a:latin typeface="Cambria"/>
                <a:cs typeface="Cambria"/>
              </a:rPr>
              <a:t>hourly_wages</a:t>
            </a:r>
            <a:r>
              <a:rPr lang="en-US" sz="1600" dirty="0" smtClean="0">
                <a:latin typeface="Cambria"/>
                <a:cs typeface="Cambria"/>
              </a:rPr>
              <a:t> REAL,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err="1" smtClean="0">
                <a:latin typeface="Cambria"/>
                <a:cs typeface="Cambria"/>
              </a:rPr>
              <a:t>hours_worked</a:t>
            </a:r>
            <a:r>
              <a:rPr lang="en-US" sz="1600" dirty="0" smtClean="0">
                <a:latin typeface="Cambria"/>
                <a:cs typeface="Cambria"/>
              </a:rPr>
              <a:t> INTEGER,</a:t>
            </a: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 PRIMARY KEY 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 smtClean="0">
                <a:latin typeface="Cambria"/>
                <a:cs typeface="Cambria"/>
              </a:rPr>
              <a:t>),</a:t>
            </a: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 </a:t>
            </a:r>
            <a:r>
              <a:rPr lang="en-US" sz="1400" dirty="0">
                <a:latin typeface="Cambria"/>
                <a:cs typeface="Cambria"/>
              </a:rPr>
              <a:t>FOREIGN KEY </a:t>
            </a:r>
            <a:r>
              <a:rPr lang="en-US" sz="1600" dirty="0" smtClean="0">
                <a:latin typeface="Cambria"/>
                <a:cs typeface="Cambria"/>
              </a:rPr>
              <a:t>(</a:t>
            </a:r>
            <a:r>
              <a:rPr lang="en-US" sz="1600" dirty="0" err="1" smtClean="0">
                <a:latin typeface="Cambria"/>
                <a:cs typeface="Cambria"/>
              </a:rPr>
              <a:t>ssn</a:t>
            </a:r>
            <a:r>
              <a:rPr lang="en-US" sz="1600" dirty="0">
                <a:latin typeface="Cambria"/>
                <a:cs typeface="Cambria"/>
              </a:rPr>
              <a:t>) </a:t>
            </a:r>
            <a:r>
              <a:rPr lang="en-US" sz="1400" dirty="0">
                <a:latin typeface="Cambria"/>
                <a:cs typeface="Cambria"/>
              </a:rPr>
              <a:t>REFERENCES</a:t>
            </a:r>
            <a:r>
              <a:rPr lang="en-US" sz="1600" dirty="0">
                <a:latin typeface="Cambria"/>
                <a:cs typeface="Cambria"/>
              </a:rPr>
              <a:t> </a:t>
            </a:r>
            <a:r>
              <a:rPr lang="en-US" sz="1600" dirty="0" smtClean="0">
                <a:latin typeface="Cambria"/>
                <a:cs typeface="Cambria"/>
              </a:rPr>
              <a:t>Employees</a:t>
            </a:r>
          </a:p>
          <a:p>
            <a:pPr eaLnBrk="0" hangingPunct="0"/>
            <a:r>
              <a:rPr lang="en-US" sz="16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</a:rPr>
              <a:t>ON DELETE CASCADE</a:t>
            </a:r>
          </a:p>
          <a:p>
            <a:pPr eaLnBrk="0" hangingPunct="0"/>
            <a:r>
              <a:rPr lang="en-US" sz="1600" dirty="0" smtClean="0">
                <a:latin typeface="Cambria"/>
                <a:cs typeface="Cambria"/>
              </a:rPr>
              <a:t>)</a:t>
            </a:r>
            <a:endParaRPr lang="en-US"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638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381000"/>
            <a:ext cx="3124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Translating ISA Hierarchies to Relations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8600" y="1981200"/>
            <a:ext cx="8305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Cambria"/>
                <a:cs typeface="Cambria"/>
              </a:rPr>
              <a:t>Alternative</a:t>
            </a:r>
            <a:r>
              <a:rPr lang="en-US" dirty="0">
                <a:latin typeface="Cambria"/>
                <a:cs typeface="Cambria"/>
              </a:rPr>
              <a:t>:  Just </a:t>
            </a:r>
            <a:r>
              <a:rPr lang="en-US" dirty="0" err="1">
                <a:latin typeface="Cambria"/>
                <a:cs typeface="Cambria"/>
              </a:rPr>
              <a:t>Hourly_Emps</a:t>
            </a:r>
            <a:r>
              <a:rPr lang="en-US" dirty="0">
                <a:latin typeface="Cambria"/>
                <a:cs typeface="Cambria"/>
              </a:rPr>
              <a:t> and </a:t>
            </a:r>
            <a:r>
              <a:rPr lang="en-US" dirty="0" err="1" smtClean="0">
                <a:latin typeface="Cambria"/>
                <a:cs typeface="Cambria"/>
              </a:rPr>
              <a:t>Contract_Emps</a:t>
            </a:r>
            <a:endParaRPr lang="en-US" dirty="0" smtClean="0">
              <a:latin typeface="Cambria"/>
              <a:cs typeface="Cambria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Hourly_Emps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 (</a:t>
            </a:r>
            <a:r>
              <a:rPr lang="en-US" sz="2000" u="sng" dirty="0" err="1">
                <a:solidFill>
                  <a:srgbClr val="3333CC"/>
                </a:solidFill>
                <a:latin typeface="Cambria"/>
                <a:cs typeface="Cambria"/>
              </a:rPr>
              <a:t>ssn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, name, lot, 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hourly_wages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, 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hours_worked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Contract_Emps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 (</a:t>
            </a:r>
            <a:r>
              <a:rPr lang="en-US" sz="2000" u="sng" dirty="0" err="1">
                <a:solidFill>
                  <a:srgbClr val="3333CC"/>
                </a:solidFill>
                <a:latin typeface="Cambria"/>
                <a:cs typeface="Cambria"/>
              </a:rPr>
              <a:t>ssn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,name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, lot, </a:t>
            </a: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contractid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charset="2"/>
              <a:buChar char="§"/>
            </a:pPr>
            <a:r>
              <a:rPr lang="en-US" sz="2000" dirty="0">
                <a:latin typeface="Cambria"/>
                <a:cs typeface="Cambria"/>
              </a:rPr>
              <a:t>Each employee must be in one of these two subclasses</a:t>
            </a:r>
            <a:r>
              <a:rPr lang="en-US" sz="2000" i="1" dirty="0">
                <a:latin typeface="Cambria"/>
                <a:cs typeface="Cambria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Cambria"/>
                <a:cs typeface="Cambria"/>
              </a:rPr>
              <a:t>In general, overlap and covering constraints can be expressed in SQL only by using assertions.</a:t>
            </a:r>
            <a:endParaRPr lang="en-US" dirty="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charset="2"/>
              <a:buChar char="§"/>
            </a:pPr>
            <a:endParaRPr lang="en-US" sz="2000" i="1" dirty="0">
              <a:latin typeface="Cambria"/>
              <a:cs typeface="Cambria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343400" y="152400"/>
            <a:ext cx="4648200" cy="2514600"/>
            <a:chOff x="2208" y="156"/>
            <a:chExt cx="3372" cy="17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6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Relational Database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1143000"/>
            <a:ext cx="815340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Relational database</a:t>
            </a:r>
            <a:r>
              <a:rPr lang="en-US" i="1" dirty="0">
                <a:latin typeface="Cambria"/>
                <a:cs typeface="Cambria"/>
              </a:rPr>
              <a:t>: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 set of 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relations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1" dirty="0">
                <a:solidFill>
                  <a:srgbClr val="FF0000"/>
                </a:solidFill>
                <a:latin typeface="Cambria"/>
                <a:cs typeface="Cambria"/>
              </a:rPr>
              <a:t>Relation</a:t>
            </a:r>
            <a:r>
              <a:rPr lang="en-US" i="1" dirty="0">
                <a:solidFill>
                  <a:srgbClr val="CF0E30"/>
                </a:solidFill>
                <a:latin typeface="Cambria"/>
                <a:cs typeface="Cambria"/>
              </a:rPr>
              <a:t>:</a:t>
            </a:r>
            <a:r>
              <a:rPr lang="en-US" dirty="0">
                <a:latin typeface="Cambria"/>
                <a:cs typeface="Cambria"/>
              </a:rPr>
              <a:t> made up of 2 parts:</a:t>
            </a:r>
            <a:endParaRPr lang="en-US" sz="2000" dirty="0">
              <a:latin typeface="Cambria"/>
              <a:cs typeface="Cambri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 typeface="Comic Sans MS" pitchFamily="66" charset="0"/>
              <a:buChar char="−"/>
            </a:pPr>
            <a:r>
              <a:rPr lang="en-US" sz="2000" i="1" dirty="0">
                <a:solidFill>
                  <a:srgbClr val="CF0E30"/>
                </a:solidFill>
                <a:latin typeface="Cambria"/>
                <a:cs typeface="Cambria"/>
              </a:rPr>
              <a:t>Schema </a:t>
            </a:r>
            <a:r>
              <a:rPr lang="en-US" sz="2000" dirty="0">
                <a:latin typeface="Cambria"/>
                <a:cs typeface="Cambria"/>
              </a:rPr>
              <a:t>: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specifies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the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name of relations, plus name and type of each column.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E.G. Students (</a:t>
            </a:r>
            <a:r>
              <a:rPr lang="en-US" sz="1800" i="1" u="sng" dirty="0" err="1">
                <a:solidFill>
                  <a:srgbClr val="CF0E30"/>
                </a:solidFill>
                <a:latin typeface="Cambria"/>
                <a:cs typeface="Cambria"/>
              </a:rPr>
              <a:t>sid</a:t>
            </a:r>
            <a:r>
              <a:rPr lang="en-US" sz="1800" u="sng" dirty="0">
                <a:solidFill>
                  <a:srgbClr val="CF0E30"/>
                </a:solidFill>
                <a:latin typeface="Cambria"/>
                <a:cs typeface="Cambria"/>
              </a:rPr>
              <a:t>: string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, </a:t>
            </a:r>
            <a:r>
              <a:rPr lang="en-US" sz="1800" i="1" dirty="0">
                <a:solidFill>
                  <a:srgbClr val="CF0E30"/>
                </a:solidFill>
                <a:latin typeface="Cambria"/>
                <a:cs typeface="Cambria"/>
              </a:rPr>
              <a:t>name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string, </a:t>
            </a:r>
            <a:r>
              <a:rPr lang="en-US" sz="1800" i="1" dirty="0">
                <a:solidFill>
                  <a:srgbClr val="CF0E30"/>
                </a:solidFill>
                <a:latin typeface="Cambria"/>
                <a:cs typeface="Cambria"/>
              </a:rPr>
              <a:t>login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string, </a:t>
            </a:r>
            <a:r>
              <a:rPr lang="en-US" sz="1800" i="1" dirty="0">
                <a:solidFill>
                  <a:srgbClr val="CF0E30"/>
                </a:solidFill>
                <a:latin typeface="Cambria"/>
                <a:cs typeface="Cambria"/>
              </a:rPr>
              <a:t>age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integer, </a:t>
            </a:r>
            <a:r>
              <a:rPr lang="en-US" sz="1800" i="1" dirty="0" err="1">
                <a:solidFill>
                  <a:srgbClr val="CF0E30"/>
                </a:solidFill>
                <a:latin typeface="Cambria"/>
                <a:cs typeface="Cambria"/>
              </a:rPr>
              <a:t>gpa</a:t>
            </a:r>
            <a:r>
              <a:rPr lang="en-US" sz="1800" dirty="0">
                <a:solidFill>
                  <a:srgbClr val="CF0E30"/>
                </a:solidFill>
                <a:latin typeface="Cambria"/>
                <a:cs typeface="Cambria"/>
              </a:rPr>
              <a:t>: real).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mic Sans MS" pitchFamily="66" charset="0"/>
              <a:buChar char="−"/>
            </a:pPr>
            <a:r>
              <a:rPr lang="en-US" sz="2000" i="1" dirty="0">
                <a:solidFill>
                  <a:srgbClr val="CF0E30"/>
                </a:solidFill>
                <a:latin typeface="Cambria"/>
                <a:cs typeface="Cambria"/>
              </a:rPr>
              <a:t>Instance</a:t>
            </a:r>
            <a:r>
              <a:rPr lang="en-US" sz="2000" dirty="0">
                <a:latin typeface="Cambria"/>
                <a:cs typeface="Cambria"/>
              </a:rPr>
              <a:t> : a </a:t>
            </a:r>
            <a:r>
              <a:rPr lang="en-US" sz="2000" i="1" dirty="0">
                <a:solidFill>
                  <a:srgbClr val="CF0E30"/>
                </a:solidFill>
                <a:latin typeface="Cambria"/>
                <a:cs typeface="Cambria"/>
              </a:rPr>
              <a:t>table</a:t>
            </a:r>
            <a:r>
              <a:rPr lang="en-US" sz="2000" dirty="0">
                <a:solidFill>
                  <a:srgbClr val="CF0E30"/>
                </a:solidFill>
                <a:latin typeface="Cambria"/>
                <a:cs typeface="Cambria"/>
              </a:rPr>
              <a:t>,</a:t>
            </a:r>
            <a:r>
              <a:rPr lang="en-US" sz="2000" dirty="0">
                <a:latin typeface="Cambria"/>
                <a:cs typeface="Cambria"/>
              </a:rPr>
              <a:t> with rows and columns</a:t>
            </a:r>
            <a:endParaRPr lang="en-US" sz="1800" dirty="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Can think of a relation as a </a:t>
            </a:r>
            <a:r>
              <a:rPr lang="en-US" i="1" dirty="0">
                <a:solidFill>
                  <a:srgbClr val="CF0E30"/>
                </a:solidFill>
                <a:latin typeface="Cambria"/>
                <a:cs typeface="Cambria"/>
              </a:rPr>
              <a:t>set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i="1" dirty="0">
                <a:solidFill>
                  <a:srgbClr val="CC0066"/>
                </a:solidFill>
                <a:latin typeface="Cambria"/>
                <a:cs typeface="Cambria"/>
              </a:rPr>
              <a:t>rows</a:t>
            </a:r>
            <a:r>
              <a:rPr lang="en-US" dirty="0">
                <a:solidFill>
                  <a:srgbClr val="CC0066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or </a:t>
            </a:r>
            <a:r>
              <a:rPr lang="en-US" i="1" dirty="0">
                <a:solidFill>
                  <a:srgbClr val="CF0E30"/>
                </a:solidFill>
                <a:latin typeface="Cambria"/>
                <a:cs typeface="Cambria"/>
              </a:rPr>
              <a:t>tuples or records </a:t>
            </a:r>
            <a:r>
              <a:rPr lang="en-US" dirty="0">
                <a:latin typeface="Cambria"/>
                <a:cs typeface="Cambria"/>
              </a:rPr>
              <a:t>(i.e., all rows are distinct</a:t>
            </a:r>
            <a:r>
              <a:rPr lang="en-US" dirty="0" smtClean="0">
                <a:latin typeface="Cambria"/>
                <a:cs typeface="Cambria"/>
              </a:rPr>
              <a:t>). *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Cambria"/>
                <a:cs typeface="Cambria"/>
              </a:rPr>
              <a:t>*commercial systems allow duplicate rows, but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Cambria"/>
              <a:cs typeface="Cambria"/>
            </a:endParaRP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436258"/>
              </p:ext>
            </p:extLst>
          </p:nvPr>
        </p:nvGraphicFramePr>
        <p:xfrm>
          <a:off x="1066800" y="4953000"/>
          <a:ext cx="4724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6454440" imgH="2462040" progId="Word.Document.8">
                  <p:embed/>
                </p:oleObj>
              </mc:Choice>
              <mc:Fallback>
                <p:oleObj name="Document" r:id="rId4" imgW="6454440" imgH="24620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7400" y="5334000"/>
            <a:ext cx="2514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100000"/>
            </a:pPr>
            <a:r>
              <a:rPr lang="en-US" sz="1800" dirty="0">
                <a:latin typeface="Cambria"/>
                <a:cs typeface="Cambria"/>
              </a:rPr>
              <a:t> Cardinality </a:t>
            </a:r>
            <a:r>
              <a:rPr lang="en-US" sz="1800" dirty="0" smtClean="0">
                <a:latin typeface="Cambria"/>
                <a:cs typeface="Cambria"/>
              </a:rPr>
              <a:t>(#rows)= 3</a:t>
            </a:r>
          </a:p>
          <a:p>
            <a:pPr eaLnBrk="0" hangingPunct="0">
              <a:buSzPct val="100000"/>
            </a:pPr>
            <a:r>
              <a:rPr lang="en-US" sz="1800" dirty="0" smtClean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degree </a:t>
            </a:r>
            <a:r>
              <a:rPr lang="en-US" sz="1800" dirty="0" smtClean="0">
                <a:latin typeface="Cambria"/>
                <a:cs typeface="Cambria"/>
              </a:rPr>
              <a:t>(#columns)= 5</a:t>
            </a:r>
          </a:p>
          <a:p>
            <a:pPr eaLnBrk="0" hangingPunct="0">
              <a:buSzPct val="100000"/>
            </a:pPr>
            <a:r>
              <a:rPr lang="en-US" sz="1800" dirty="0" smtClean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all rows are distinct.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order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1100" y="1981200"/>
            <a:ext cx="4000500" cy="4114800"/>
          </a:xfrm>
        </p:spPr>
        <p:txBody>
          <a:bodyPr/>
          <a:lstStyle/>
          <a:p>
            <a:r>
              <a:rPr lang="en-US" dirty="0" smtClean="0"/>
              <a:t>Record (row): no</a:t>
            </a:r>
          </a:p>
          <a:p>
            <a:pPr lvl="1"/>
            <a:r>
              <a:rPr lang="en-US" dirty="0" smtClean="0"/>
              <a:t>Why: set</a:t>
            </a:r>
          </a:p>
          <a:p>
            <a:r>
              <a:rPr lang="en-US" altLang="zh-CN" dirty="0" smtClean="0"/>
              <a:t>Columns (field): depends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115096"/>
              </p:ext>
            </p:extLst>
          </p:nvPr>
        </p:nvGraphicFramePr>
        <p:xfrm>
          <a:off x="266700" y="1944014"/>
          <a:ext cx="4724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6454440" imgH="2462040" progId="Word.Document.8">
                  <p:embed/>
                </p:oleObj>
              </mc:Choice>
              <mc:Fallback>
                <p:oleObj name="Document" r:id="rId3" imgW="6454440" imgH="2462040" progId="Word.Document.8">
                  <p:embed/>
                  <p:pic>
                    <p:nvPicPr>
                      <p:cNvPr id="4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944014"/>
                        <a:ext cx="4724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84956"/>
              </p:ext>
            </p:extLst>
          </p:nvPr>
        </p:nvGraphicFramePr>
        <p:xfrm>
          <a:off x="228600" y="3955377"/>
          <a:ext cx="72612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5" imgW="10227726" imgH="2532337" progId="Word.Document.8">
                  <p:embed/>
                </p:oleObj>
              </mc:Choice>
              <mc:Fallback>
                <p:oleObj name="Document" r:id="rId5" imgW="10227726" imgH="2532337" progId="Word.Document.8">
                  <p:embed/>
                  <p:pic>
                    <p:nvPicPr>
                      <p:cNvPr id="4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55377"/>
                        <a:ext cx="726122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7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1524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Integrity Constraints (ICs)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" y="762000"/>
            <a:ext cx="815340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IC:</a:t>
            </a:r>
            <a:r>
              <a:rPr lang="en-US">
                <a:latin typeface="Cambria"/>
                <a:cs typeface="Cambria"/>
              </a:rPr>
              <a:t> condition that must be true for 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any </a:t>
            </a:r>
            <a:r>
              <a:rPr lang="en-US">
                <a:latin typeface="Cambria"/>
                <a:cs typeface="Cambria"/>
              </a:rPr>
              <a:t>instance of the database</a:t>
            </a:r>
            <a:endParaRPr lang="en-US" i="1" u="sng">
              <a:solidFill>
                <a:schemeClr val="accent2"/>
              </a:solidFill>
              <a:latin typeface="Cambria"/>
              <a:cs typeface="Cambria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ICs are specified when schemas are defined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ICs are checked when relations are modified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A 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legal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instance of a relation is one that satisfies all specified ICs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DBMS should not allow illegal instances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If the DBMS checks ICs, stored data is more faithful to real-world meaning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Avoids data entry errors, too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52600" y="4953000"/>
            <a:ext cx="49423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>
                <a:solidFill>
                  <a:srgbClr val="CC0066"/>
                </a:solidFill>
                <a:latin typeface="Cambria"/>
                <a:cs typeface="Cambria"/>
              </a:rPr>
              <a:t>Two Common Types of ICs</a:t>
            </a:r>
            <a:endParaRPr lang="en-US" sz="2000">
              <a:solidFill>
                <a:srgbClr val="FF0000"/>
              </a:solidFill>
              <a:latin typeface="Cambria"/>
              <a:cs typeface="Cambria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cs typeface="Cambria"/>
              </a:rPr>
              <a:t>Primary Key Constraints (key)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cs typeface="Cambria"/>
              </a:rPr>
              <a:t>Referential Integrity Constraint (Foreign key)</a:t>
            </a:r>
          </a:p>
          <a:p>
            <a:pPr marL="457200" indent="-457200">
              <a:buFont typeface="Arial"/>
              <a:buChar char="•"/>
            </a:pPr>
            <a:endParaRPr lang="en-US" sz="180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1295400"/>
            <a:ext cx="80010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Key</a:t>
            </a:r>
            <a:r>
              <a:rPr lang="en-US" sz="2800" dirty="0">
                <a:latin typeface="Cambria"/>
                <a:cs typeface="Cambria"/>
              </a:rPr>
              <a:t>: </a:t>
            </a:r>
            <a:r>
              <a:rPr lang="en-US" sz="2800" i="1" dirty="0">
                <a:latin typeface="Cambria"/>
                <a:cs typeface="Cambria"/>
              </a:rPr>
              <a:t>minimal</a:t>
            </a:r>
            <a:r>
              <a:rPr lang="en-US" sz="2800" dirty="0">
                <a:latin typeface="Cambria"/>
                <a:cs typeface="Cambria"/>
              </a:rPr>
              <a:t> set of the fields of a relation that can uniquely identify a tuple</a:t>
            </a:r>
            <a:endParaRPr lang="en-US" sz="2000" dirty="0">
              <a:latin typeface="Cambria"/>
              <a:cs typeface="Cambria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{SSN} is a key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If there’s &gt;1 key for a relation, one of the keys is chosen (by DBA) to be the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primary key</a:t>
            </a:r>
            <a:r>
              <a:rPr lang="en-US" dirty="0">
                <a:latin typeface="Cambria"/>
                <a:cs typeface="Cambria"/>
              </a:rPr>
              <a:t>. The other keys are called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candidate keys.</a:t>
            </a:r>
            <a:r>
              <a:rPr lang="en-US" dirty="0">
                <a:latin typeface="Cambria"/>
                <a:cs typeface="Cambria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ambria"/>
                <a:cs typeface="Cambria"/>
              </a:rPr>
              <a:t>Superkey</a:t>
            </a:r>
            <a:r>
              <a:rPr lang="en-US" sz="2800" dirty="0">
                <a:latin typeface="Cambria"/>
                <a:cs typeface="Cambria"/>
              </a:rPr>
              <a:t>: set of the fields of a relation that can uniquely identify a tuple</a:t>
            </a:r>
          </a:p>
          <a:p>
            <a:pPr marL="800100" lvl="1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E.g., {SSN, Name, Age} is a </a:t>
            </a:r>
            <a:r>
              <a:rPr lang="en-US" dirty="0" err="1">
                <a:latin typeface="Cambria"/>
                <a:cs typeface="Cambria"/>
              </a:rPr>
              <a:t>superkey</a:t>
            </a:r>
            <a:r>
              <a:rPr lang="en-US" dirty="0">
                <a:latin typeface="Cambria"/>
                <a:cs typeface="Cambria"/>
              </a:rPr>
              <a:t>.</a:t>
            </a:r>
          </a:p>
          <a:p>
            <a:pPr marL="800100" lvl="1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 key must be a super key, but not vice versa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3048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T/F: every relation is guaranteed to have a key</a:t>
            </a:r>
          </a:p>
          <a:p>
            <a:pPr lvl="1"/>
            <a:r>
              <a:rPr lang="en-US" dirty="0" smtClean="0"/>
              <a:t>Yes. Because relation is a set of tuples, the set of all fields is always a </a:t>
            </a:r>
            <a:r>
              <a:rPr lang="en-US" dirty="0" err="1" smtClean="0"/>
              <a:t>superkey</a:t>
            </a:r>
            <a:endParaRPr lang="en-US" dirty="0" smtClean="0"/>
          </a:p>
          <a:p>
            <a:r>
              <a:rPr lang="en-US" dirty="0" smtClean="0"/>
              <a:t>Facebook. What is/are </a:t>
            </a:r>
            <a:r>
              <a:rPr lang="en-US" smtClean="0"/>
              <a:t>the key/keys?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62000" y="4572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Foreign Key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Foreign key (FK)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 : </a:t>
            </a:r>
            <a:r>
              <a:rPr lang="en-US" dirty="0">
                <a:latin typeface="Cambria"/>
                <a:cs typeface="Cambria"/>
              </a:rPr>
              <a:t>Set of fields in one relation that is used to `refer’ to a tuple in another relation.  (Must correspond to primary key of the second relation.)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Cambria"/>
                <a:cs typeface="Cambria"/>
              </a:rPr>
              <a:t>FK is Like a `logical pointer</a:t>
            </a:r>
            <a:r>
              <a:rPr lang="en-US" sz="2000" dirty="0" smtClean="0">
                <a:latin typeface="Cambria"/>
                <a:cs typeface="Cambria"/>
              </a:rPr>
              <a:t>’.</a:t>
            </a:r>
          </a:p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Cambria"/>
                <a:cs typeface="Cambria"/>
              </a:rPr>
              <a:t>Referential Integrity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43000" y="4011613"/>
            <a:ext cx="4890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NAME SSN BDATE ADDRESS SALARY SUPERSSN DNO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19200" y="5181600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DNAME  DNUMBER MGRSSN   MGRSTARTDATE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62000" y="3605213"/>
            <a:ext cx="1183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EMPLOYEE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62000" y="4748213"/>
            <a:ext cx="1478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DEPARTMENT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143000" y="39624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828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209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19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73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495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486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295400" y="5181600"/>
            <a:ext cx="426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20574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3048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886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2514600" y="4343400"/>
            <a:ext cx="3276600" cy="838200"/>
          </a:xfrm>
          <a:custGeom>
            <a:avLst/>
            <a:gdLst>
              <a:gd name="T0" fmla="*/ 3276600 w 2208"/>
              <a:gd name="T1" fmla="*/ 0 h 528"/>
              <a:gd name="T2" fmla="*/ 569843 w 2208"/>
              <a:gd name="T3" fmla="*/ 457200 h 528"/>
              <a:gd name="T4" fmla="*/ 0 w 2208"/>
              <a:gd name="T5" fmla="*/ 838200 h 528"/>
              <a:gd name="T6" fmla="*/ 0 60000 65536"/>
              <a:gd name="T7" fmla="*/ 0 60000 65536"/>
              <a:gd name="T8" fmla="*/ 0 60000 65536"/>
              <a:gd name="T9" fmla="*/ 0 w 2208"/>
              <a:gd name="T10" fmla="*/ 0 h 528"/>
              <a:gd name="T11" fmla="*/ 2208 w 220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528">
                <a:moveTo>
                  <a:pt x="2208" y="0"/>
                </a:moveTo>
                <a:cubicBezTo>
                  <a:pt x="1480" y="100"/>
                  <a:pt x="752" y="200"/>
                  <a:pt x="384" y="288"/>
                </a:cubicBezTo>
                <a:cubicBezTo>
                  <a:pt x="16" y="376"/>
                  <a:pt x="64" y="488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09600" y="5867400"/>
            <a:ext cx="3929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DNO is a foreign key of EMPLOYEE.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5638800" y="4648200"/>
            <a:ext cx="3505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Employee: referencing relation</a:t>
            </a:r>
          </a:p>
          <a:p>
            <a:r>
              <a:rPr lang="en-US" sz="1600"/>
              <a:t>Department: referenced relation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8288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1336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H="1" flipV="1">
            <a:off x="2133600" y="4343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09600" y="1905000"/>
            <a:ext cx="77724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ct val="50000"/>
              </a:spcBef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Data Definition Language (DDL)</a:t>
            </a:r>
            <a:r>
              <a:rPr lang="en-US" sz="3200">
                <a:latin typeface="Cambria"/>
                <a:cs typeface="Cambria"/>
              </a:rPr>
              <a:t> </a:t>
            </a:r>
          </a:p>
          <a:p>
            <a:pPr marL="1257300" lvl="2" indent="-342900">
              <a:spcBef>
                <a:spcPct val="50000"/>
              </a:spcBef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enables creation, deletion, and modification of definitions for tables and views and integrity constraint specification.</a:t>
            </a:r>
          </a:p>
          <a:p>
            <a:pPr marL="914400" lvl="1" indent="-457200">
              <a:spcBef>
                <a:spcPct val="50000"/>
              </a:spcBef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  <a:latin typeface="Cambria"/>
                <a:cs typeface="Cambria"/>
              </a:rPr>
              <a:t>Data Manipulation Language (DML)</a:t>
            </a:r>
            <a:endParaRPr lang="en-US" sz="3000">
              <a:latin typeface="Cambria"/>
              <a:cs typeface="Cambria"/>
            </a:endParaRPr>
          </a:p>
          <a:p>
            <a:pPr marL="1371600" lvl="2" indent="-457200">
              <a:spcBef>
                <a:spcPct val="50000"/>
              </a:spcBef>
              <a:buFont typeface="Wingdings" charset="2"/>
              <a:buChar char="§"/>
            </a:pPr>
            <a:r>
              <a:rPr lang="en-US" sz="2600">
                <a:latin typeface="Cambria"/>
                <a:cs typeface="Cambria"/>
              </a:rPr>
              <a:t>allows users to query, to insert, or to delete rows.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62000" y="685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 dirty="0" smtClean="0">
                <a:solidFill>
                  <a:srgbClr val="CC0066"/>
                </a:solidFill>
                <a:latin typeface="Cambria"/>
                <a:cs typeface="Cambria"/>
              </a:rPr>
              <a:t>Structured Query </a:t>
            </a:r>
            <a:r>
              <a:rPr lang="en-US" sz="4000" dirty="0">
                <a:solidFill>
                  <a:srgbClr val="CC0066"/>
                </a:solidFill>
                <a:latin typeface="Cambria"/>
                <a:cs typeface="Cambria"/>
              </a:rPr>
              <a:t>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FD07E-F2C9-426D-AF45-07A1866E090A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7412b504-485f-4eaf-a42a-3d3c57f68c2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159a28f-02d5-4282-a89c-cd53759e3099"/>
  </ds:schemaRefs>
</ds:datastoreItem>
</file>

<file path=customXml/itemProps2.xml><?xml version="1.0" encoding="utf-8"?>
<ds:datastoreItem xmlns:ds="http://schemas.openxmlformats.org/officeDocument/2006/customXml" ds:itemID="{FCFEC887-D556-4A1D-84C8-873C2E56CD37}"/>
</file>

<file path=customXml/itemProps3.xml><?xml version="1.0" encoding="utf-8"?>
<ds:datastoreItem xmlns:ds="http://schemas.openxmlformats.org/officeDocument/2006/customXml" ds:itemID="{17A814D2-C543-48E7-A4B1-980DD5969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21687</TotalTime>
  <Words>2107</Words>
  <Application>Microsoft Office PowerPoint</Application>
  <PresentationFormat>On-screen Show (4:3)</PresentationFormat>
  <Paragraphs>421</Paragraphs>
  <Slides>26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Monotype Sorts</vt:lpstr>
      <vt:lpstr>Arial</vt:lpstr>
      <vt:lpstr>Cambria</vt:lpstr>
      <vt:lpstr>Comic Sans MS</vt:lpstr>
      <vt:lpstr>Times New Roman</vt:lpstr>
      <vt:lpstr>Wingdings</vt:lpstr>
      <vt:lpstr>Default Design</vt:lpstr>
      <vt:lpstr>Document</vt:lpstr>
      <vt:lpstr>PowerPoint Presentation</vt:lpstr>
      <vt:lpstr>The dominate data model</vt:lpstr>
      <vt:lpstr>PowerPoint Presentation</vt:lpstr>
      <vt:lpstr>Does the order Matter?</vt:lpstr>
      <vt:lpstr>PowerPoint Presentation</vt:lpstr>
      <vt:lpstr>PowerPoint Presentation</vt:lpstr>
      <vt:lpstr>Exercise: primary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Iowa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Department of Computer Scienc</dc:creator>
  <cp:keywords/>
  <dc:description/>
  <cp:lastModifiedBy>Li, Qi [COM S]</cp:lastModifiedBy>
  <cp:revision>390</cp:revision>
  <cp:lastPrinted>2011-08-29T15:59:37Z</cp:lastPrinted>
  <dcterms:created xsi:type="dcterms:W3CDTF">2000-01-05T21:16:51Z</dcterms:created>
  <dcterms:modified xsi:type="dcterms:W3CDTF">2020-12-14T19:06:37Z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